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3.xml" ContentType="application/vnd.openxmlformats-officedocument.drawingml.chartshape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7"/>
  </p:notesMasterIdLst>
  <p:sldIdLst>
    <p:sldId id="272" r:id="rId2"/>
    <p:sldId id="274" r:id="rId3"/>
    <p:sldId id="273" r:id="rId4"/>
    <p:sldId id="256" r:id="rId5"/>
    <p:sldId id="283" r:id="rId6"/>
    <p:sldId id="339" r:id="rId7"/>
    <p:sldId id="427" r:id="rId8"/>
    <p:sldId id="428" r:id="rId9"/>
    <p:sldId id="429" r:id="rId10"/>
    <p:sldId id="426" r:id="rId11"/>
    <p:sldId id="358" r:id="rId12"/>
    <p:sldId id="360" r:id="rId13"/>
    <p:sldId id="361" r:id="rId14"/>
    <p:sldId id="362" r:id="rId15"/>
    <p:sldId id="430" r:id="rId16"/>
    <p:sldId id="352" r:id="rId17"/>
    <p:sldId id="348" r:id="rId18"/>
    <p:sldId id="431" r:id="rId19"/>
    <p:sldId id="363" r:id="rId20"/>
    <p:sldId id="432" r:id="rId21"/>
    <p:sldId id="433" r:id="rId22"/>
    <p:sldId id="434" r:id="rId23"/>
    <p:sldId id="359" r:id="rId24"/>
    <p:sldId id="366" r:id="rId25"/>
    <p:sldId id="424" r:id="rId2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5" d="100"/>
          <a:sy n="95" d="100"/>
        </p:scale>
        <p:origin x="16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sz="1400" dirty="0"/>
              <a:t>保育士・幼稚園教諭</a:t>
            </a:r>
            <a:r>
              <a:rPr lang="ja-JP" sz="1400" dirty="0"/>
              <a:t>研修受講者数</a:t>
            </a:r>
            <a:endParaRPr lang="en-US"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基礎講座</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R3年度</c:v>
                </c:pt>
                <c:pt idx="1">
                  <c:v>R4年度</c:v>
                </c:pt>
                <c:pt idx="2">
                  <c:v>R5年度</c:v>
                </c:pt>
                <c:pt idx="3">
                  <c:v>R6年度</c:v>
                </c:pt>
                <c:pt idx="4">
                  <c:v>R7年度</c:v>
                </c:pt>
              </c:strCache>
            </c:strRef>
          </c:cat>
          <c:val>
            <c:numRef>
              <c:f>Sheet1!$B$2:$B$6</c:f>
              <c:numCache>
                <c:formatCode>General</c:formatCode>
                <c:ptCount val="5"/>
                <c:pt idx="0">
                  <c:v>255</c:v>
                </c:pt>
                <c:pt idx="1">
                  <c:v>1252</c:v>
                </c:pt>
                <c:pt idx="2">
                  <c:v>1440</c:v>
                </c:pt>
                <c:pt idx="3">
                  <c:v>1013</c:v>
                </c:pt>
                <c:pt idx="4">
                  <c:v>367</c:v>
                </c:pt>
              </c:numCache>
            </c:numRef>
          </c:val>
          <c:extLst>
            <c:ext xmlns:c16="http://schemas.microsoft.com/office/drawing/2014/chart" uri="{C3380CC4-5D6E-409C-BE32-E72D297353CC}">
              <c16:uniqueId val="{00000000-FD5E-4166-82BA-027DAC6FDC15}"/>
            </c:ext>
          </c:extLst>
        </c:ser>
        <c:ser>
          <c:idx val="1"/>
          <c:order val="1"/>
          <c:tx>
            <c:strRef>
              <c:f>Sheet1!$C$1</c:f>
              <c:strCache>
                <c:ptCount val="1"/>
                <c:pt idx="0">
                  <c:v>実践講座</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R3年度</c:v>
                </c:pt>
                <c:pt idx="1">
                  <c:v>R4年度</c:v>
                </c:pt>
                <c:pt idx="2">
                  <c:v>R5年度</c:v>
                </c:pt>
                <c:pt idx="3">
                  <c:v>R6年度</c:v>
                </c:pt>
                <c:pt idx="4">
                  <c:v>R7年度</c:v>
                </c:pt>
              </c:strCache>
            </c:strRef>
          </c:cat>
          <c:val>
            <c:numRef>
              <c:f>Sheet1!$C$2:$C$6</c:f>
              <c:numCache>
                <c:formatCode>General</c:formatCode>
                <c:ptCount val="5"/>
                <c:pt idx="0">
                  <c:v>58</c:v>
                </c:pt>
                <c:pt idx="1">
                  <c:v>41</c:v>
                </c:pt>
                <c:pt idx="2">
                  <c:v>55</c:v>
                </c:pt>
                <c:pt idx="3">
                  <c:v>47</c:v>
                </c:pt>
                <c:pt idx="4">
                  <c:v>35</c:v>
                </c:pt>
              </c:numCache>
            </c:numRef>
          </c:val>
          <c:extLst>
            <c:ext xmlns:c16="http://schemas.microsoft.com/office/drawing/2014/chart" uri="{C3380CC4-5D6E-409C-BE32-E72D297353CC}">
              <c16:uniqueId val="{00000001-FD5E-4166-82BA-027DAC6FDC15}"/>
            </c:ext>
          </c:extLst>
        </c:ser>
        <c:dLbls>
          <c:showLegendKey val="0"/>
          <c:showVal val="0"/>
          <c:showCatName val="0"/>
          <c:showSerName val="0"/>
          <c:showPercent val="0"/>
          <c:showBubbleSize val="0"/>
        </c:dLbls>
        <c:gapWidth val="219"/>
        <c:overlap val="100"/>
        <c:axId val="197256271"/>
        <c:axId val="197255855"/>
      </c:barChart>
      <c:lineChart>
        <c:grouping val="standard"/>
        <c:varyColors val="0"/>
        <c:ser>
          <c:idx val="2"/>
          <c:order val="2"/>
          <c:tx>
            <c:strRef>
              <c:f>Sheet1!$D$1</c:f>
              <c:strCache>
                <c:ptCount val="1"/>
                <c:pt idx="0">
                  <c:v>配信回数</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R3年度</c:v>
                </c:pt>
                <c:pt idx="1">
                  <c:v>R4年度</c:v>
                </c:pt>
                <c:pt idx="2">
                  <c:v>R5年度</c:v>
                </c:pt>
                <c:pt idx="3">
                  <c:v>R6年度</c:v>
                </c:pt>
                <c:pt idx="4">
                  <c:v>R7年度</c:v>
                </c:pt>
              </c:strCache>
            </c:strRef>
          </c:cat>
          <c:val>
            <c:numRef>
              <c:f>Sheet1!$D$2:$D$6</c:f>
              <c:numCache>
                <c:formatCode>General</c:formatCode>
                <c:ptCount val="5"/>
                <c:pt idx="0">
                  <c:v>1</c:v>
                </c:pt>
                <c:pt idx="1">
                  <c:v>1</c:v>
                </c:pt>
                <c:pt idx="2">
                  <c:v>3</c:v>
                </c:pt>
                <c:pt idx="3">
                  <c:v>3</c:v>
                </c:pt>
                <c:pt idx="4">
                  <c:v>1</c:v>
                </c:pt>
              </c:numCache>
            </c:numRef>
          </c:val>
          <c:smooth val="0"/>
          <c:extLst>
            <c:ext xmlns:c16="http://schemas.microsoft.com/office/drawing/2014/chart" uri="{C3380CC4-5D6E-409C-BE32-E72D297353CC}">
              <c16:uniqueId val="{00000002-FD5E-4166-82BA-027DAC6FDC15}"/>
            </c:ext>
          </c:extLst>
        </c:ser>
        <c:dLbls>
          <c:showLegendKey val="0"/>
          <c:showVal val="0"/>
          <c:showCatName val="0"/>
          <c:showSerName val="0"/>
          <c:showPercent val="0"/>
          <c:showBubbleSize val="0"/>
        </c:dLbls>
        <c:marker val="1"/>
        <c:smooth val="0"/>
        <c:axId val="1634380143"/>
        <c:axId val="1634376815"/>
      </c:lineChart>
      <c:catAx>
        <c:axId val="197256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97255855"/>
        <c:crosses val="autoZero"/>
        <c:auto val="1"/>
        <c:lblAlgn val="ctr"/>
        <c:lblOffset val="100"/>
        <c:noMultiLvlLbl val="0"/>
      </c:catAx>
      <c:valAx>
        <c:axId val="1972558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97256271"/>
        <c:crosses val="autoZero"/>
        <c:crossBetween val="between"/>
      </c:valAx>
      <c:valAx>
        <c:axId val="1634376815"/>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634380143"/>
        <c:crosses val="max"/>
        <c:crossBetween val="between"/>
      </c:valAx>
      <c:catAx>
        <c:axId val="1634380143"/>
        <c:scaling>
          <c:orientation val="minMax"/>
        </c:scaling>
        <c:delete val="1"/>
        <c:axPos val="b"/>
        <c:numFmt formatCode="General" sourceLinked="1"/>
        <c:majorTickMark val="out"/>
        <c:minorTickMark val="none"/>
        <c:tickLblPos val="nextTo"/>
        <c:crossAx val="1634376815"/>
        <c:crosses val="autoZero"/>
        <c:auto val="1"/>
        <c:lblAlgn val="ctr"/>
        <c:lblOffset val="100"/>
        <c:noMultiLvlLbl val="0"/>
      </c:cat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sz="1400" dirty="0"/>
              <a:t>各種</a:t>
            </a:r>
            <a:r>
              <a:rPr lang="ja-JP" sz="1400" dirty="0"/>
              <a:t>研修修了者の推移</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col"/>
        <c:grouping val="clustered"/>
        <c:varyColors val="0"/>
        <c:ser>
          <c:idx val="0"/>
          <c:order val="0"/>
          <c:tx>
            <c:strRef>
              <c:f>Sheet1!$B$1</c:f>
              <c:strCache>
                <c:ptCount val="1"/>
                <c:pt idx="0">
                  <c:v>医師養成</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令和3年度</c:v>
                </c:pt>
                <c:pt idx="1">
                  <c:v>令和4年度</c:v>
                </c:pt>
                <c:pt idx="2">
                  <c:v>令和5年度</c:v>
                </c:pt>
                <c:pt idx="3">
                  <c:v>令和6年度</c:v>
                </c:pt>
                <c:pt idx="4">
                  <c:v>令和7年度</c:v>
                </c:pt>
              </c:strCache>
            </c:strRef>
          </c:cat>
          <c:val>
            <c:numRef>
              <c:f>Sheet1!$B$2:$B$6</c:f>
              <c:numCache>
                <c:formatCode>General</c:formatCode>
                <c:ptCount val="5"/>
                <c:pt idx="0">
                  <c:v>15</c:v>
                </c:pt>
                <c:pt idx="1">
                  <c:v>39</c:v>
                </c:pt>
                <c:pt idx="2">
                  <c:v>29</c:v>
                </c:pt>
                <c:pt idx="3">
                  <c:v>35</c:v>
                </c:pt>
                <c:pt idx="4">
                  <c:v>26</c:v>
                </c:pt>
              </c:numCache>
            </c:numRef>
          </c:val>
          <c:extLst>
            <c:ext xmlns:c16="http://schemas.microsoft.com/office/drawing/2014/chart" uri="{C3380CC4-5D6E-409C-BE32-E72D297353CC}">
              <c16:uniqueId val="{00000000-5255-42DD-900D-64B35C07EA1F}"/>
            </c:ext>
          </c:extLst>
        </c:ser>
        <c:ser>
          <c:idx val="1"/>
          <c:order val="1"/>
          <c:tx>
            <c:strRef>
              <c:f>Sheet1!$C$1</c:f>
              <c:strCache>
                <c:ptCount val="1"/>
                <c:pt idx="0">
                  <c:v>かかりつけ医</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令和3年度</c:v>
                </c:pt>
                <c:pt idx="1">
                  <c:v>令和4年度</c:v>
                </c:pt>
                <c:pt idx="2">
                  <c:v>令和5年度</c:v>
                </c:pt>
                <c:pt idx="3">
                  <c:v>令和6年度</c:v>
                </c:pt>
                <c:pt idx="4">
                  <c:v>令和7年度</c:v>
                </c:pt>
              </c:strCache>
            </c:strRef>
          </c:cat>
          <c:val>
            <c:numRef>
              <c:f>Sheet1!$C$2:$C$6</c:f>
              <c:numCache>
                <c:formatCode>General</c:formatCode>
                <c:ptCount val="5"/>
                <c:pt idx="0">
                  <c:v>130</c:v>
                </c:pt>
                <c:pt idx="1">
                  <c:v>151</c:v>
                </c:pt>
                <c:pt idx="2">
                  <c:v>139</c:v>
                </c:pt>
                <c:pt idx="3">
                  <c:v>61</c:v>
                </c:pt>
                <c:pt idx="4">
                  <c:v>95</c:v>
                </c:pt>
              </c:numCache>
            </c:numRef>
          </c:val>
          <c:extLst>
            <c:ext xmlns:c16="http://schemas.microsoft.com/office/drawing/2014/chart" uri="{C3380CC4-5D6E-409C-BE32-E72D297353CC}">
              <c16:uniqueId val="{00000001-5255-42DD-900D-64B35C07EA1F}"/>
            </c:ext>
          </c:extLst>
        </c:ser>
        <c:dLbls>
          <c:dLblPos val="outEnd"/>
          <c:showLegendKey val="0"/>
          <c:showVal val="1"/>
          <c:showCatName val="0"/>
          <c:showSerName val="0"/>
          <c:showPercent val="0"/>
          <c:showBubbleSize val="0"/>
        </c:dLbls>
        <c:gapWidth val="150"/>
        <c:axId val="90849503"/>
        <c:axId val="90862399"/>
      </c:barChart>
      <c:lineChart>
        <c:grouping val="standard"/>
        <c:varyColors val="0"/>
        <c:ser>
          <c:idx val="2"/>
          <c:order val="2"/>
          <c:tx>
            <c:strRef>
              <c:f>Sheet1!$D$1</c:f>
              <c:strCache>
                <c:ptCount val="1"/>
                <c:pt idx="0">
                  <c:v>アセスメント</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令和3年度</c:v>
                </c:pt>
                <c:pt idx="1">
                  <c:v>令和4年度</c:v>
                </c:pt>
                <c:pt idx="2">
                  <c:v>令和5年度</c:v>
                </c:pt>
                <c:pt idx="3">
                  <c:v>令和6年度</c:v>
                </c:pt>
                <c:pt idx="4">
                  <c:v>令和7年度</c:v>
                </c:pt>
              </c:strCache>
            </c:strRef>
          </c:cat>
          <c:val>
            <c:numRef>
              <c:f>Sheet1!$D$2:$D$6</c:f>
              <c:numCache>
                <c:formatCode>General</c:formatCode>
                <c:ptCount val="5"/>
                <c:pt idx="3">
                  <c:v>852</c:v>
                </c:pt>
                <c:pt idx="4">
                  <c:v>1243</c:v>
                </c:pt>
              </c:numCache>
            </c:numRef>
          </c:val>
          <c:smooth val="0"/>
          <c:extLst>
            <c:ext xmlns:c16="http://schemas.microsoft.com/office/drawing/2014/chart" uri="{C3380CC4-5D6E-409C-BE32-E72D297353CC}">
              <c16:uniqueId val="{00000002-5255-42DD-900D-64B35C07EA1F}"/>
            </c:ext>
          </c:extLst>
        </c:ser>
        <c:dLbls>
          <c:showLegendKey val="0"/>
          <c:showVal val="1"/>
          <c:showCatName val="0"/>
          <c:showSerName val="0"/>
          <c:showPercent val="0"/>
          <c:showBubbleSize val="0"/>
        </c:dLbls>
        <c:marker val="1"/>
        <c:smooth val="0"/>
        <c:axId val="2029187759"/>
        <c:axId val="2029190255"/>
      </c:lineChart>
      <c:catAx>
        <c:axId val="90849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ja-JP"/>
          </a:p>
        </c:txPr>
        <c:crossAx val="90862399"/>
        <c:crosses val="autoZero"/>
        <c:auto val="1"/>
        <c:lblAlgn val="ctr"/>
        <c:lblOffset val="100"/>
        <c:noMultiLvlLbl val="0"/>
      </c:catAx>
      <c:valAx>
        <c:axId val="908623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90849503"/>
        <c:crosses val="autoZero"/>
        <c:crossBetween val="between"/>
      </c:valAx>
      <c:valAx>
        <c:axId val="2029190255"/>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2029187759"/>
        <c:crosses val="max"/>
        <c:crossBetween val="between"/>
      </c:valAx>
      <c:catAx>
        <c:axId val="2029187759"/>
        <c:scaling>
          <c:orientation val="minMax"/>
        </c:scaling>
        <c:delete val="1"/>
        <c:axPos val="b"/>
        <c:numFmt formatCode="General" sourceLinked="1"/>
        <c:majorTickMark val="out"/>
        <c:minorTickMark val="none"/>
        <c:tickLblPos val="nextTo"/>
        <c:crossAx val="2029190255"/>
        <c:crosses val="autoZero"/>
        <c:auto val="1"/>
        <c:lblAlgn val="ctr"/>
        <c:lblOffset val="100"/>
        <c:noMultiLvlLbl val="0"/>
      </c:catAx>
      <c:spPr>
        <a:noFill/>
        <a:ln>
          <a:noFill/>
        </a:ln>
        <a:effectLst/>
      </c:spPr>
    </c:plotArea>
    <c:legend>
      <c:legendPos val="r"/>
      <c:layout>
        <c:manualLayout>
          <c:xMode val="edge"/>
          <c:yMode val="edge"/>
          <c:x val="0.78315855127951362"/>
          <c:y val="0.27599477772595887"/>
          <c:w val="0.21473250640653499"/>
          <c:h val="0.21644027458364123"/>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r>
              <a:rPr lang="ja-JP" altLang="en-US" sz="1400" b="0" dirty="0"/>
              <a:t>登録医療機関数の推移</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ja-JP"/>
        </a:p>
      </c:txPr>
    </c:title>
    <c:autoTitleDeleted val="0"/>
    <c:plotArea>
      <c:layout/>
      <c:barChart>
        <c:barDir val="col"/>
        <c:grouping val="clustered"/>
        <c:varyColors val="0"/>
        <c:ser>
          <c:idx val="0"/>
          <c:order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'修正データ（R5.7）'!$C$3:$N$3</c:f>
              <c:strCache>
                <c:ptCount val="12"/>
                <c:pt idx="0">
                  <c:v>平成26年度</c:v>
                </c:pt>
                <c:pt idx="1">
                  <c:v>平成27年度</c:v>
                </c:pt>
                <c:pt idx="2">
                  <c:v>平成28年度</c:v>
                </c:pt>
                <c:pt idx="3">
                  <c:v>平成29年度</c:v>
                </c:pt>
                <c:pt idx="4">
                  <c:v>平成30年度</c:v>
                </c:pt>
                <c:pt idx="5">
                  <c:v>令和元年度</c:v>
                </c:pt>
                <c:pt idx="6">
                  <c:v>令和２年度</c:v>
                </c:pt>
                <c:pt idx="7">
                  <c:v>令和３年度</c:v>
                </c:pt>
                <c:pt idx="8">
                  <c:v>令和４年度</c:v>
                </c:pt>
                <c:pt idx="9">
                  <c:v>令和５年度</c:v>
                </c:pt>
                <c:pt idx="10">
                  <c:v>令和６年度</c:v>
                </c:pt>
                <c:pt idx="11">
                  <c:v>令和７年度</c:v>
                </c:pt>
              </c:strCache>
            </c:strRef>
          </c:cat>
          <c:val>
            <c:numRef>
              <c:f>'修正データ（R5.7）'!$C$4:$N$4</c:f>
              <c:numCache>
                <c:formatCode>General</c:formatCode>
                <c:ptCount val="12"/>
                <c:pt idx="0">
                  <c:v>29</c:v>
                </c:pt>
                <c:pt idx="1">
                  <c:v>34</c:v>
                </c:pt>
                <c:pt idx="2">
                  <c:v>49</c:v>
                </c:pt>
                <c:pt idx="3">
                  <c:v>65</c:v>
                </c:pt>
                <c:pt idx="4">
                  <c:v>70</c:v>
                </c:pt>
                <c:pt idx="5">
                  <c:v>74</c:v>
                </c:pt>
                <c:pt idx="6">
                  <c:v>75</c:v>
                </c:pt>
                <c:pt idx="7">
                  <c:v>74</c:v>
                </c:pt>
                <c:pt idx="8">
                  <c:v>74</c:v>
                </c:pt>
                <c:pt idx="9">
                  <c:v>77</c:v>
                </c:pt>
                <c:pt idx="10">
                  <c:v>80</c:v>
                </c:pt>
                <c:pt idx="11">
                  <c:v>84</c:v>
                </c:pt>
              </c:numCache>
            </c:numRef>
          </c:val>
          <c:extLst>
            <c:ext xmlns:c16="http://schemas.microsoft.com/office/drawing/2014/chart" uri="{C3380CC4-5D6E-409C-BE32-E72D297353CC}">
              <c16:uniqueId val="{00000000-985F-4B9F-B638-D22611A1B387}"/>
            </c:ext>
          </c:extLst>
        </c:ser>
        <c:dLbls>
          <c:dLblPos val="ctr"/>
          <c:showLegendKey val="0"/>
          <c:showVal val="1"/>
          <c:showCatName val="0"/>
          <c:showSerName val="0"/>
          <c:showPercent val="0"/>
          <c:showBubbleSize val="0"/>
        </c:dLbls>
        <c:gapWidth val="150"/>
        <c:axId val="1259420607"/>
        <c:axId val="1259417695"/>
      </c:barChart>
      <c:catAx>
        <c:axId val="1259420607"/>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259417695"/>
        <c:crosses val="autoZero"/>
        <c:auto val="1"/>
        <c:lblAlgn val="ctr"/>
        <c:lblOffset val="100"/>
        <c:noMultiLvlLbl val="0"/>
      </c:catAx>
      <c:valAx>
        <c:axId val="1259417695"/>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259420607"/>
        <c:crosses val="autoZero"/>
        <c:crossBetween val="between"/>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sz="1400"/>
              <a:t>ペアレント・メンター派遣実績</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col"/>
        <c:grouping val="clustered"/>
        <c:varyColors val="0"/>
        <c:ser>
          <c:idx val="0"/>
          <c:order val="0"/>
          <c:tx>
            <c:strRef>
              <c:f>Sheet1!$A$2</c:f>
              <c:strCache>
                <c:ptCount val="1"/>
                <c:pt idx="0">
                  <c:v>派遣回数</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R3年度</c:v>
                </c:pt>
                <c:pt idx="1">
                  <c:v>R4年度</c:v>
                </c:pt>
                <c:pt idx="2">
                  <c:v>R5年度</c:v>
                </c:pt>
                <c:pt idx="3">
                  <c:v>R6年度</c:v>
                </c:pt>
                <c:pt idx="4">
                  <c:v>R7年度</c:v>
                </c:pt>
              </c:strCache>
            </c:strRef>
          </c:cat>
          <c:val>
            <c:numRef>
              <c:f>Sheet1!$B$2:$F$2</c:f>
              <c:numCache>
                <c:formatCode>General</c:formatCode>
                <c:ptCount val="5"/>
                <c:pt idx="0">
                  <c:v>14</c:v>
                </c:pt>
                <c:pt idx="1">
                  <c:v>26</c:v>
                </c:pt>
                <c:pt idx="2">
                  <c:v>26</c:v>
                </c:pt>
                <c:pt idx="3">
                  <c:v>29</c:v>
                </c:pt>
                <c:pt idx="4">
                  <c:v>26</c:v>
                </c:pt>
              </c:numCache>
            </c:numRef>
          </c:val>
          <c:extLst>
            <c:ext xmlns:c16="http://schemas.microsoft.com/office/drawing/2014/chart" uri="{C3380CC4-5D6E-409C-BE32-E72D297353CC}">
              <c16:uniqueId val="{00000000-FB66-4F44-A4A6-BA6F2D1DF1FF}"/>
            </c:ext>
          </c:extLst>
        </c:ser>
        <c:dLbls>
          <c:dLblPos val="outEnd"/>
          <c:showLegendKey val="0"/>
          <c:showVal val="1"/>
          <c:showCatName val="0"/>
          <c:showSerName val="0"/>
          <c:showPercent val="0"/>
          <c:showBubbleSize val="0"/>
        </c:dLbls>
        <c:gapWidth val="219"/>
        <c:axId val="129344815"/>
        <c:axId val="129331503"/>
      </c:barChart>
      <c:lineChart>
        <c:grouping val="standard"/>
        <c:varyColors val="0"/>
        <c:ser>
          <c:idx val="1"/>
          <c:order val="1"/>
          <c:tx>
            <c:strRef>
              <c:f>Sheet1!$A$3</c:f>
              <c:strCache>
                <c:ptCount val="1"/>
                <c:pt idx="0">
                  <c:v>延べ参加者</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R3年度</c:v>
                </c:pt>
                <c:pt idx="1">
                  <c:v>R4年度</c:v>
                </c:pt>
                <c:pt idx="2">
                  <c:v>R5年度</c:v>
                </c:pt>
                <c:pt idx="3">
                  <c:v>R6年度</c:v>
                </c:pt>
                <c:pt idx="4">
                  <c:v>R7年度</c:v>
                </c:pt>
              </c:strCache>
            </c:strRef>
          </c:cat>
          <c:val>
            <c:numRef>
              <c:f>Sheet1!$B$3:$F$3</c:f>
              <c:numCache>
                <c:formatCode>#,##0</c:formatCode>
                <c:ptCount val="5"/>
                <c:pt idx="0" formatCode="General">
                  <c:v>988</c:v>
                </c:pt>
                <c:pt idx="1">
                  <c:v>1388</c:v>
                </c:pt>
                <c:pt idx="2">
                  <c:v>1409</c:v>
                </c:pt>
                <c:pt idx="3">
                  <c:v>1388</c:v>
                </c:pt>
                <c:pt idx="4" formatCode="General">
                  <c:v>719</c:v>
                </c:pt>
              </c:numCache>
            </c:numRef>
          </c:val>
          <c:smooth val="0"/>
          <c:extLst>
            <c:ext xmlns:c16="http://schemas.microsoft.com/office/drawing/2014/chart" uri="{C3380CC4-5D6E-409C-BE32-E72D297353CC}">
              <c16:uniqueId val="{00000001-FB66-4F44-A4A6-BA6F2D1DF1FF}"/>
            </c:ext>
          </c:extLst>
        </c:ser>
        <c:dLbls>
          <c:showLegendKey val="0"/>
          <c:showVal val="0"/>
          <c:showCatName val="0"/>
          <c:showSerName val="0"/>
          <c:showPercent val="0"/>
          <c:showBubbleSize val="0"/>
        </c:dLbls>
        <c:marker val="1"/>
        <c:smooth val="0"/>
        <c:axId val="140191343"/>
        <c:axId val="140188847"/>
      </c:lineChart>
      <c:catAx>
        <c:axId val="129344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29331503"/>
        <c:crosses val="autoZero"/>
        <c:auto val="1"/>
        <c:lblAlgn val="ctr"/>
        <c:lblOffset val="100"/>
        <c:noMultiLvlLbl val="0"/>
      </c:catAx>
      <c:valAx>
        <c:axId val="1293315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29344815"/>
        <c:crosses val="autoZero"/>
        <c:crossBetween val="between"/>
      </c:valAx>
      <c:valAx>
        <c:axId val="140188847"/>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40191343"/>
        <c:crosses val="max"/>
        <c:crossBetween val="between"/>
      </c:valAx>
      <c:catAx>
        <c:axId val="140191343"/>
        <c:scaling>
          <c:orientation val="minMax"/>
        </c:scaling>
        <c:delete val="1"/>
        <c:axPos val="b"/>
        <c:numFmt formatCode="General" sourceLinked="1"/>
        <c:majorTickMark val="out"/>
        <c:minorTickMark val="none"/>
        <c:tickLblPos val="nextTo"/>
        <c:crossAx val="14018884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sz="1400" dirty="0"/>
              <a:t>家族支援のフォローアップ研修実績</a:t>
            </a:r>
            <a:endParaRPr lang="ja-JP"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col"/>
        <c:grouping val="clustered"/>
        <c:varyColors val="0"/>
        <c:ser>
          <c:idx val="0"/>
          <c:order val="0"/>
          <c:tx>
            <c:strRef>
              <c:f>Sheet1!$B$1</c:f>
              <c:strCache>
                <c:ptCount val="1"/>
                <c:pt idx="0">
                  <c:v>ペアプロ情報交換会</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R3年度</c:v>
                </c:pt>
                <c:pt idx="1">
                  <c:v>R4年度</c:v>
                </c:pt>
                <c:pt idx="2">
                  <c:v>R5年度</c:v>
                </c:pt>
              </c:strCache>
            </c:strRef>
          </c:cat>
          <c:val>
            <c:numRef>
              <c:f>Sheet1!$B$2:$B$4</c:f>
              <c:numCache>
                <c:formatCode>General</c:formatCode>
                <c:ptCount val="3"/>
                <c:pt idx="0">
                  <c:v>22</c:v>
                </c:pt>
                <c:pt idx="1">
                  <c:v>15</c:v>
                </c:pt>
                <c:pt idx="2">
                  <c:v>37</c:v>
                </c:pt>
              </c:numCache>
            </c:numRef>
          </c:val>
          <c:extLst>
            <c:ext xmlns:c16="http://schemas.microsoft.com/office/drawing/2014/chart" uri="{C3380CC4-5D6E-409C-BE32-E72D297353CC}">
              <c16:uniqueId val="{00000000-EE4F-4D2B-A82F-71AEB945D716}"/>
            </c:ext>
          </c:extLst>
        </c:ser>
        <c:ser>
          <c:idx val="1"/>
          <c:order val="1"/>
          <c:tx>
            <c:strRef>
              <c:f>Sheet1!$C$1</c:f>
              <c:strCache>
                <c:ptCount val="1"/>
                <c:pt idx="0">
                  <c:v>ペアトレ学習会</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R3年度</c:v>
                </c:pt>
                <c:pt idx="1">
                  <c:v>R4年度</c:v>
                </c:pt>
                <c:pt idx="2">
                  <c:v>R5年度</c:v>
                </c:pt>
              </c:strCache>
            </c:strRef>
          </c:cat>
          <c:val>
            <c:numRef>
              <c:f>Sheet1!$C$2:$C$4</c:f>
              <c:numCache>
                <c:formatCode>General</c:formatCode>
                <c:ptCount val="3"/>
                <c:pt idx="0">
                  <c:v>17</c:v>
                </c:pt>
                <c:pt idx="1">
                  <c:v>11</c:v>
                </c:pt>
                <c:pt idx="2">
                  <c:v>42</c:v>
                </c:pt>
              </c:numCache>
            </c:numRef>
          </c:val>
          <c:extLst>
            <c:ext xmlns:c16="http://schemas.microsoft.com/office/drawing/2014/chart" uri="{C3380CC4-5D6E-409C-BE32-E72D297353CC}">
              <c16:uniqueId val="{00000001-EE4F-4D2B-A82F-71AEB945D716}"/>
            </c:ext>
          </c:extLst>
        </c:ser>
        <c:ser>
          <c:idx val="2"/>
          <c:order val="2"/>
          <c:tx>
            <c:strRef>
              <c:f>Sheet1!$D$1</c:f>
              <c:strCache>
                <c:ptCount val="1"/>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R3年度</c:v>
                </c:pt>
                <c:pt idx="1">
                  <c:v>R4年度</c:v>
                </c:pt>
                <c:pt idx="2">
                  <c:v>R5年度</c:v>
                </c:pt>
              </c:strCache>
            </c:strRef>
          </c:cat>
          <c:val>
            <c:numRef>
              <c:f>Sheet1!$D$2:$D$4</c:f>
              <c:numCache>
                <c:formatCode>General</c:formatCode>
                <c:ptCount val="3"/>
              </c:numCache>
            </c:numRef>
          </c:val>
          <c:extLst>
            <c:ext xmlns:c16="http://schemas.microsoft.com/office/drawing/2014/chart" uri="{C3380CC4-5D6E-409C-BE32-E72D297353CC}">
              <c16:uniqueId val="{00000002-EE4F-4D2B-A82F-71AEB945D716}"/>
            </c:ext>
          </c:extLst>
        </c:ser>
        <c:dLbls>
          <c:dLblPos val="outEnd"/>
          <c:showLegendKey val="0"/>
          <c:showVal val="1"/>
          <c:showCatName val="0"/>
          <c:showSerName val="0"/>
          <c:showPercent val="0"/>
          <c:showBubbleSize val="0"/>
        </c:dLbls>
        <c:gapWidth val="219"/>
        <c:overlap val="-27"/>
        <c:axId val="448269055"/>
        <c:axId val="448288191"/>
      </c:barChart>
      <c:catAx>
        <c:axId val="448269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448288191"/>
        <c:crosses val="autoZero"/>
        <c:auto val="1"/>
        <c:lblAlgn val="ctr"/>
        <c:lblOffset val="100"/>
        <c:noMultiLvlLbl val="0"/>
      </c:catAx>
      <c:valAx>
        <c:axId val="4482881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4482690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sz="1400" dirty="0"/>
              <a:t>家族支援アドバイザリー派遣実績</a:t>
            </a:r>
            <a:endParaRPr lang="ja-JP"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col"/>
        <c:grouping val="clustered"/>
        <c:varyColors val="0"/>
        <c:ser>
          <c:idx val="1"/>
          <c:order val="1"/>
          <c:tx>
            <c:strRef>
              <c:f>Sheet1!$C$1</c:f>
              <c:strCache>
                <c:ptCount val="1"/>
                <c:pt idx="0">
                  <c:v>セミナー参加者</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R6年度</c:v>
                </c:pt>
                <c:pt idx="1">
                  <c:v>R7年度</c:v>
                </c:pt>
                <c:pt idx="2">
                  <c:v>R8年度</c:v>
                </c:pt>
              </c:strCache>
            </c:strRef>
          </c:cat>
          <c:val>
            <c:numRef>
              <c:f>Sheet1!$C$2:$C$4</c:f>
              <c:numCache>
                <c:formatCode>General</c:formatCode>
                <c:ptCount val="3"/>
                <c:pt idx="0">
                  <c:v>55</c:v>
                </c:pt>
                <c:pt idx="1">
                  <c:v>45</c:v>
                </c:pt>
                <c:pt idx="2">
                  <c:v>51</c:v>
                </c:pt>
              </c:numCache>
            </c:numRef>
          </c:val>
          <c:extLst>
            <c:ext xmlns:c16="http://schemas.microsoft.com/office/drawing/2014/chart" uri="{C3380CC4-5D6E-409C-BE32-E72D297353CC}">
              <c16:uniqueId val="{00000000-4A3C-47A9-84FE-CC9E1F835A58}"/>
            </c:ext>
          </c:extLst>
        </c:ser>
        <c:dLbls>
          <c:showLegendKey val="0"/>
          <c:showVal val="0"/>
          <c:showCatName val="0"/>
          <c:showSerName val="0"/>
          <c:showPercent val="0"/>
          <c:showBubbleSize val="0"/>
        </c:dLbls>
        <c:gapWidth val="219"/>
        <c:axId val="531377311"/>
        <c:axId val="531373151"/>
      </c:barChart>
      <c:lineChart>
        <c:grouping val="standard"/>
        <c:varyColors val="0"/>
        <c:ser>
          <c:idx val="0"/>
          <c:order val="0"/>
          <c:tx>
            <c:strRef>
              <c:f>Sheet1!$B$1</c:f>
              <c:strCache>
                <c:ptCount val="1"/>
                <c:pt idx="0">
                  <c:v>派遣市町村</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R6年度</c:v>
                </c:pt>
                <c:pt idx="1">
                  <c:v>R7年度</c:v>
                </c:pt>
                <c:pt idx="2">
                  <c:v>R8年度</c:v>
                </c:pt>
              </c:strCache>
            </c:strRef>
          </c:cat>
          <c:val>
            <c:numRef>
              <c:f>Sheet1!$B$2:$B$4</c:f>
              <c:numCache>
                <c:formatCode>General</c:formatCode>
                <c:ptCount val="3"/>
                <c:pt idx="0">
                  <c:v>3</c:v>
                </c:pt>
                <c:pt idx="1">
                  <c:v>1</c:v>
                </c:pt>
                <c:pt idx="2">
                  <c:v>3</c:v>
                </c:pt>
              </c:numCache>
            </c:numRef>
          </c:val>
          <c:smooth val="0"/>
          <c:extLst>
            <c:ext xmlns:c16="http://schemas.microsoft.com/office/drawing/2014/chart" uri="{C3380CC4-5D6E-409C-BE32-E72D297353CC}">
              <c16:uniqueId val="{00000001-4A3C-47A9-84FE-CC9E1F835A58}"/>
            </c:ext>
          </c:extLst>
        </c:ser>
        <c:dLbls>
          <c:showLegendKey val="0"/>
          <c:showVal val="1"/>
          <c:showCatName val="0"/>
          <c:showSerName val="0"/>
          <c:showPercent val="0"/>
          <c:showBubbleSize val="0"/>
        </c:dLbls>
        <c:marker val="1"/>
        <c:smooth val="0"/>
        <c:axId val="448269055"/>
        <c:axId val="448288191"/>
      </c:lineChart>
      <c:catAx>
        <c:axId val="448269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448288191"/>
        <c:crosses val="autoZero"/>
        <c:auto val="1"/>
        <c:lblAlgn val="ctr"/>
        <c:lblOffset val="100"/>
        <c:noMultiLvlLbl val="0"/>
      </c:catAx>
      <c:valAx>
        <c:axId val="4482881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448269055"/>
        <c:crosses val="autoZero"/>
        <c:crossBetween val="between"/>
      </c:valAx>
      <c:valAx>
        <c:axId val="531373151"/>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531377311"/>
        <c:crosses val="max"/>
        <c:crossBetween val="between"/>
      </c:valAx>
      <c:catAx>
        <c:axId val="531377311"/>
        <c:scaling>
          <c:orientation val="minMax"/>
        </c:scaling>
        <c:delete val="1"/>
        <c:axPos val="b"/>
        <c:numFmt formatCode="General" sourceLinked="1"/>
        <c:majorTickMark val="out"/>
        <c:minorTickMark val="none"/>
        <c:tickLblPos val="nextTo"/>
        <c:crossAx val="53137315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CCA1C8-28EE-4C7F-BDE4-6AFB14057C94}"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kumimoji="1" lang="ja-JP" altLang="en-US"/>
        </a:p>
      </dgm:t>
    </dgm:pt>
    <dgm:pt modelId="{6DF6FE8E-9FFA-44F7-86DE-706B3939007C}">
      <dgm:prSet phldrT="[テキスト]"/>
      <dgm:spPr/>
      <dgm:t>
        <a:bodyPr/>
        <a:lstStyle/>
        <a:p>
          <a:r>
            <a:rPr kumimoji="1" lang="ja-JP" altLang="en-US" sz="1200" b="1" dirty="0"/>
            <a:t>発達障がい児者支援プラン</a:t>
          </a:r>
        </a:p>
      </dgm:t>
    </dgm:pt>
    <dgm:pt modelId="{967C5159-392A-4896-82CA-0F513B5EB537}" type="parTrans" cxnId="{7C91BF77-BB35-434C-871F-0F717A2CC666}">
      <dgm:prSet/>
      <dgm:spPr/>
      <dgm:t>
        <a:bodyPr/>
        <a:lstStyle/>
        <a:p>
          <a:endParaRPr kumimoji="1" lang="ja-JP" altLang="en-US"/>
        </a:p>
      </dgm:t>
    </dgm:pt>
    <dgm:pt modelId="{258686C4-A5F0-42E9-9661-147E244D61FA}" type="sibTrans" cxnId="{7C91BF77-BB35-434C-871F-0F717A2CC666}">
      <dgm:prSet/>
      <dgm:spPr/>
      <dgm:t>
        <a:bodyPr/>
        <a:lstStyle/>
        <a:p>
          <a:endParaRPr kumimoji="1" lang="ja-JP" altLang="en-US"/>
        </a:p>
      </dgm:t>
    </dgm:pt>
    <dgm:pt modelId="{98083FD3-0A4E-4B8D-B59C-6A2BD22BFBAF}">
      <dgm:prSet phldrT="[テキスト]" custT="1"/>
      <dgm:spPr/>
      <dgm:t>
        <a:bodyPr/>
        <a:lstStyle/>
        <a:p>
          <a:r>
            <a:rPr kumimoji="1" lang="en-US" altLang="ja-JP" sz="1000" dirty="0"/>
            <a:t>H26</a:t>
          </a:r>
          <a:r>
            <a:rPr kumimoji="1" lang="ja-JP" altLang="en-US" sz="1000" dirty="0"/>
            <a:t>年３月策定</a:t>
          </a:r>
        </a:p>
      </dgm:t>
    </dgm:pt>
    <dgm:pt modelId="{E6E2AD1A-E8F2-4E4C-9D1B-120C97ACCBD6}" type="parTrans" cxnId="{916BC102-F1BA-4F84-8B18-C374EB9708B7}">
      <dgm:prSet/>
      <dgm:spPr/>
      <dgm:t>
        <a:bodyPr/>
        <a:lstStyle/>
        <a:p>
          <a:endParaRPr kumimoji="1" lang="ja-JP" altLang="en-US"/>
        </a:p>
      </dgm:t>
    </dgm:pt>
    <dgm:pt modelId="{5108B09F-4766-4E89-BFF4-9E4FA360AF12}" type="sibTrans" cxnId="{916BC102-F1BA-4F84-8B18-C374EB9708B7}">
      <dgm:prSet/>
      <dgm:spPr/>
      <dgm:t>
        <a:bodyPr/>
        <a:lstStyle/>
        <a:p>
          <a:endParaRPr kumimoji="1" lang="ja-JP" altLang="en-US"/>
        </a:p>
      </dgm:t>
    </dgm:pt>
    <dgm:pt modelId="{7039B62E-357E-42CA-84C2-8A715CFED51D}">
      <dgm:prSet phldrT="[テキスト]" custT="1"/>
      <dgm:spPr/>
      <dgm:t>
        <a:bodyPr/>
        <a:lstStyle/>
        <a:p>
          <a:r>
            <a:rPr kumimoji="1" lang="en-US" altLang="ja-JP" sz="1000" dirty="0"/>
            <a:t>H26</a:t>
          </a:r>
          <a:r>
            <a:rPr kumimoji="1" lang="ja-JP" altLang="en-US" sz="1000" dirty="0"/>
            <a:t>年度～</a:t>
          </a:r>
          <a:r>
            <a:rPr kumimoji="1" lang="en-US" altLang="ja-JP" sz="1000" dirty="0"/>
            <a:t>H29</a:t>
          </a:r>
          <a:r>
            <a:rPr kumimoji="1" lang="ja-JP" altLang="en-US" sz="1000" dirty="0"/>
            <a:t>年度の</a:t>
          </a:r>
          <a:r>
            <a:rPr kumimoji="1" lang="en-US" altLang="ja-JP" sz="1000" dirty="0"/>
            <a:t>3</a:t>
          </a:r>
          <a:r>
            <a:rPr kumimoji="1" lang="ja-JP" altLang="en-US" sz="1000" dirty="0"/>
            <a:t>年間の計画</a:t>
          </a:r>
        </a:p>
      </dgm:t>
    </dgm:pt>
    <dgm:pt modelId="{4E0F64F0-C206-4821-BA75-7D81424D6375}" type="parTrans" cxnId="{D6468CD4-7D4F-4716-A562-4C800D4614BF}">
      <dgm:prSet/>
      <dgm:spPr/>
      <dgm:t>
        <a:bodyPr/>
        <a:lstStyle/>
        <a:p>
          <a:endParaRPr kumimoji="1" lang="ja-JP" altLang="en-US"/>
        </a:p>
      </dgm:t>
    </dgm:pt>
    <dgm:pt modelId="{3DD960C8-418A-4D2A-9E08-F220491DBEB1}" type="sibTrans" cxnId="{D6468CD4-7D4F-4716-A562-4C800D4614BF}">
      <dgm:prSet/>
      <dgm:spPr/>
      <dgm:t>
        <a:bodyPr/>
        <a:lstStyle/>
        <a:p>
          <a:endParaRPr kumimoji="1" lang="ja-JP" altLang="en-US"/>
        </a:p>
      </dgm:t>
    </dgm:pt>
    <dgm:pt modelId="{BB977EBD-9163-484C-BC8F-746FF3F61C45}">
      <dgm:prSet phldrT="[テキスト]"/>
      <dgm:spPr/>
      <dgm:t>
        <a:bodyPr/>
        <a:lstStyle/>
        <a:p>
          <a:r>
            <a:rPr kumimoji="1" lang="ja-JP" altLang="en-US" sz="1200" b="1" dirty="0"/>
            <a:t>新・発達障がい児者支援プラン</a:t>
          </a:r>
        </a:p>
      </dgm:t>
    </dgm:pt>
    <dgm:pt modelId="{5EB34B7C-3165-4072-B331-D2DD8D832A23}" type="parTrans" cxnId="{E587A695-1ECE-4B35-AEB4-C7349B4DCEB1}">
      <dgm:prSet/>
      <dgm:spPr/>
      <dgm:t>
        <a:bodyPr/>
        <a:lstStyle/>
        <a:p>
          <a:endParaRPr kumimoji="1" lang="ja-JP" altLang="en-US"/>
        </a:p>
      </dgm:t>
    </dgm:pt>
    <dgm:pt modelId="{DEAC9412-0AE5-490C-8FC8-7A12774582C1}" type="sibTrans" cxnId="{E587A695-1ECE-4B35-AEB4-C7349B4DCEB1}">
      <dgm:prSet/>
      <dgm:spPr/>
      <dgm:t>
        <a:bodyPr/>
        <a:lstStyle/>
        <a:p>
          <a:endParaRPr kumimoji="1" lang="ja-JP" altLang="en-US"/>
        </a:p>
      </dgm:t>
    </dgm:pt>
    <dgm:pt modelId="{EB167DDA-81D6-461F-9F52-5D949721F971}">
      <dgm:prSet phldrT="[テキスト]" custT="1"/>
      <dgm:spPr/>
      <dgm:t>
        <a:bodyPr/>
        <a:lstStyle/>
        <a:p>
          <a:r>
            <a:rPr kumimoji="1" lang="en-US" altLang="ja-JP" sz="1000" dirty="0"/>
            <a:t>H30</a:t>
          </a:r>
          <a:r>
            <a:rPr kumimoji="1" lang="ja-JP" altLang="en-US" sz="1000" dirty="0"/>
            <a:t>年</a:t>
          </a:r>
          <a:r>
            <a:rPr kumimoji="1" lang="en-US" altLang="ja-JP" sz="1000" dirty="0"/>
            <a:t>3</a:t>
          </a:r>
          <a:r>
            <a:rPr kumimoji="1" lang="ja-JP" altLang="en-US" sz="1000" dirty="0"/>
            <a:t>月策定</a:t>
          </a:r>
        </a:p>
      </dgm:t>
    </dgm:pt>
    <dgm:pt modelId="{30A7503F-29D9-4CA5-A898-693D06542447}" type="parTrans" cxnId="{5B1A0905-54A5-4687-A534-45209B671E4E}">
      <dgm:prSet/>
      <dgm:spPr/>
      <dgm:t>
        <a:bodyPr/>
        <a:lstStyle/>
        <a:p>
          <a:endParaRPr kumimoji="1" lang="ja-JP" altLang="en-US"/>
        </a:p>
      </dgm:t>
    </dgm:pt>
    <dgm:pt modelId="{BD0BE4B1-D1C6-4E50-A722-A7C03A02BB34}" type="sibTrans" cxnId="{5B1A0905-54A5-4687-A534-45209B671E4E}">
      <dgm:prSet/>
      <dgm:spPr/>
      <dgm:t>
        <a:bodyPr/>
        <a:lstStyle/>
        <a:p>
          <a:endParaRPr kumimoji="1" lang="ja-JP" altLang="en-US"/>
        </a:p>
      </dgm:t>
    </dgm:pt>
    <dgm:pt modelId="{6386B39C-1C54-4972-A60C-DBF2984048BF}">
      <dgm:prSet phldrT="[テキスト]" custT="1"/>
      <dgm:spPr/>
      <dgm:t>
        <a:bodyPr/>
        <a:lstStyle/>
        <a:p>
          <a:r>
            <a:rPr kumimoji="1" lang="en-US" altLang="ja-JP" sz="1000" dirty="0"/>
            <a:t>H30</a:t>
          </a:r>
          <a:r>
            <a:rPr kumimoji="1" lang="ja-JP" altLang="en-US" sz="1000" dirty="0"/>
            <a:t>年度～</a:t>
          </a:r>
          <a:r>
            <a:rPr kumimoji="1" lang="en-US" altLang="ja-JP" sz="1000" dirty="0"/>
            <a:t>R2</a:t>
          </a:r>
          <a:r>
            <a:rPr kumimoji="1" lang="ja-JP" altLang="en-US" sz="1000" dirty="0"/>
            <a:t>年度の</a:t>
          </a:r>
          <a:r>
            <a:rPr kumimoji="1" lang="en-US" altLang="ja-JP" sz="1000" dirty="0"/>
            <a:t>3</a:t>
          </a:r>
          <a:r>
            <a:rPr kumimoji="1" lang="ja-JP" altLang="en-US" sz="1000" dirty="0"/>
            <a:t>年間の計画</a:t>
          </a:r>
        </a:p>
      </dgm:t>
    </dgm:pt>
    <dgm:pt modelId="{C238A38B-88C1-41F1-945B-15F0C016A1A9}" type="parTrans" cxnId="{9309F59D-02C7-42FA-87A3-C3DC9F68A0A4}">
      <dgm:prSet/>
      <dgm:spPr/>
      <dgm:t>
        <a:bodyPr/>
        <a:lstStyle/>
        <a:p>
          <a:endParaRPr kumimoji="1" lang="ja-JP" altLang="en-US"/>
        </a:p>
      </dgm:t>
    </dgm:pt>
    <dgm:pt modelId="{B1569DBE-F1EE-4D09-833E-22A9F52B0EE7}" type="sibTrans" cxnId="{9309F59D-02C7-42FA-87A3-C3DC9F68A0A4}">
      <dgm:prSet/>
      <dgm:spPr/>
      <dgm:t>
        <a:bodyPr/>
        <a:lstStyle/>
        <a:p>
          <a:endParaRPr kumimoji="1" lang="ja-JP" altLang="en-US"/>
        </a:p>
      </dgm:t>
    </dgm:pt>
    <dgm:pt modelId="{A56AD259-D5BF-4D97-A777-A4E4495D5679}" type="pres">
      <dgm:prSet presAssocID="{11CCA1C8-28EE-4C7F-BDE4-6AFB14057C94}" presName="outerComposite" presStyleCnt="0">
        <dgm:presLayoutVars>
          <dgm:chMax val="5"/>
          <dgm:dir/>
          <dgm:resizeHandles val="exact"/>
        </dgm:presLayoutVars>
      </dgm:prSet>
      <dgm:spPr/>
    </dgm:pt>
    <dgm:pt modelId="{52D8C232-200C-477C-818A-646B361405CD}" type="pres">
      <dgm:prSet presAssocID="{11CCA1C8-28EE-4C7F-BDE4-6AFB14057C94}" presName="dummyMaxCanvas" presStyleCnt="0">
        <dgm:presLayoutVars/>
      </dgm:prSet>
      <dgm:spPr/>
    </dgm:pt>
    <dgm:pt modelId="{F6E58105-3B4B-4AC7-B163-5143D3F851E5}" type="pres">
      <dgm:prSet presAssocID="{11CCA1C8-28EE-4C7F-BDE4-6AFB14057C94}" presName="TwoNodes_1" presStyleLbl="node1" presStyleIdx="0" presStyleCnt="2">
        <dgm:presLayoutVars>
          <dgm:bulletEnabled val="1"/>
        </dgm:presLayoutVars>
      </dgm:prSet>
      <dgm:spPr/>
    </dgm:pt>
    <dgm:pt modelId="{1CBFB609-4A3D-47D4-9930-2F9A95DA9642}" type="pres">
      <dgm:prSet presAssocID="{11CCA1C8-28EE-4C7F-BDE4-6AFB14057C94}" presName="TwoNodes_2" presStyleLbl="node1" presStyleIdx="1" presStyleCnt="2">
        <dgm:presLayoutVars>
          <dgm:bulletEnabled val="1"/>
        </dgm:presLayoutVars>
      </dgm:prSet>
      <dgm:spPr/>
    </dgm:pt>
    <dgm:pt modelId="{C1BDA65E-8A09-4009-90CA-0E19CBCBF71C}" type="pres">
      <dgm:prSet presAssocID="{11CCA1C8-28EE-4C7F-BDE4-6AFB14057C94}" presName="TwoConn_1-2" presStyleLbl="fgAccFollowNode1" presStyleIdx="0" presStyleCnt="1">
        <dgm:presLayoutVars>
          <dgm:bulletEnabled val="1"/>
        </dgm:presLayoutVars>
      </dgm:prSet>
      <dgm:spPr/>
    </dgm:pt>
    <dgm:pt modelId="{1C6DBB5F-3163-47D4-9C4D-EC7B36932F08}" type="pres">
      <dgm:prSet presAssocID="{11CCA1C8-28EE-4C7F-BDE4-6AFB14057C94}" presName="TwoNodes_1_text" presStyleLbl="node1" presStyleIdx="1" presStyleCnt="2">
        <dgm:presLayoutVars>
          <dgm:bulletEnabled val="1"/>
        </dgm:presLayoutVars>
      </dgm:prSet>
      <dgm:spPr/>
    </dgm:pt>
    <dgm:pt modelId="{B89FB086-4DEE-4CD2-8E79-794739101199}" type="pres">
      <dgm:prSet presAssocID="{11CCA1C8-28EE-4C7F-BDE4-6AFB14057C94}" presName="TwoNodes_2_text" presStyleLbl="node1" presStyleIdx="1" presStyleCnt="2">
        <dgm:presLayoutVars>
          <dgm:bulletEnabled val="1"/>
        </dgm:presLayoutVars>
      </dgm:prSet>
      <dgm:spPr/>
    </dgm:pt>
  </dgm:ptLst>
  <dgm:cxnLst>
    <dgm:cxn modelId="{916BC102-F1BA-4F84-8B18-C374EB9708B7}" srcId="{6DF6FE8E-9FFA-44F7-86DE-706B3939007C}" destId="{98083FD3-0A4E-4B8D-B59C-6A2BD22BFBAF}" srcOrd="0" destOrd="0" parTransId="{E6E2AD1A-E8F2-4E4C-9D1B-120C97ACCBD6}" sibTransId="{5108B09F-4766-4E89-BFF4-9E4FA360AF12}"/>
    <dgm:cxn modelId="{5B1A0905-54A5-4687-A534-45209B671E4E}" srcId="{BB977EBD-9163-484C-BC8F-746FF3F61C45}" destId="{EB167DDA-81D6-461F-9F52-5D949721F971}" srcOrd="0" destOrd="0" parTransId="{30A7503F-29D9-4CA5-A898-693D06542447}" sibTransId="{BD0BE4B1-D1C6-4E50-A722-A7C03A02BB34}"/>
    <dgm:cxn modelId="{F3EF480A-8085-4F78-911D-0062B94110DF}" type="presOf" srcId="{BB977EBD-9163-484C-BC8F-746FF3F61C45}" destId="{B89FB086-4DEE-4CD2-8E79-794739101199}" srcOrd="1" destOrd="0" presId="urn:microsoft.com/office/officeart/2005/8/layout/vProcess5"/>
    <dgm:cxn modelId="{0E7BB11B-05D1-46F9-9C83-BA6B8D401A81}" type="presOf" srcId="{BB977EBD-9163-484C-BC8F-746FF3F61C45}" destId="{1CBFB609-4A3D-47D4-9930-2F9A95DA9642}" srcOrd="0" destOrd="0" presId="urn:microsoft.com/office/officeart/2005/8/layout/vProcess5"/>
    <dgm:cxn modelId="{F393A22D-D049-4B00-B968-B676C78CA9A5}" type="presOf" srcId="{6386B39C-1C54-4972-A60C-DBF2984048BF}" destId="{B89FB086-4DEE-4CD2-8E79-794739101199}" srcOrd="1" destOrd="2" presId="urn:microsoft.com/office/officeart/2005/8/layout/vProcess5"/>
    <dgm:cxn modelId="{C46E0566-0E04-4FEB-A4BD-2D44AD22BF5C}" type="presOf" srcId="{6DF6FE8E-9FFA-44F7-86DE-706B3939007C}" destId="{1C6DBB5F-3163-47D4-9C4D-EC7B36932F08}" srcOrd="1" destOrd="0" presId="urn:microsoft.com/office/officeart/2005/8/layout/vProcess5"/>
    <dgm:cxn modelId="{451B7F46-ED9C-48D0-997B-FC8D967A6C8A}" type="presOf" srcId="{98083FD3-0A4E-4B8D-B59C-6A2BD22BFBAF}" destId="{1C6DBB5F-3163-47D4-9C4D-EC7B36932F08}" srcOrd="1" destOrd="1" presId="urn:microsoft.com/office/officeart/2005/8/layout/vProcess5"/>
    <dgm:cxn modelId="{7339FF66-A096-429C-BCA9-0F579F0873D9}" type="presOf" srcId="{6DF6FE8E-9FFA-44F7-86DE-706B3939007C}" destId="{F6E58105-3B4B-4AC7-B163-5143D3F851E5}" srcOrd="0" destOrd="0" presId="urn:microsoft.com/office/officeart/2005/8/layout/vProcess5"/>
    <dgm:cxn modelId="{21B25B67-B09D-42AE-8403-A36A15F829D5}" type="presOf" srcId="{258686C4-A5F0-42E9-9661-147E244D61FA}" destId="{C1BDA65E-8A09-4009-90CA-0E19CBCBF71C}" srcOrd="0" destOrd="0" presId="urn:microsoft.com/office/officeart/2005/8/layout/vProcess5"/>
    <dgm:cxn modelId="{5A368168-2138-4604-AED4-0CF7A419BB92}" type="presOf" srcId="{EB167DDA-81D6-461F-9F52-5D949721F971}" destId="{1CBFB609-4A3D-47D4-9930-2F9A95DA9642}" srcOrd="0" destOrd="1" presId="urn:microsoft.com/office/officeart/2005/8/layout/vProcess5"/>
    <dgm:cxn modelId="{D422F24B-C505-4758-98C3-F0ED47AB01FC}" type="presOf" srcId="{EB167DDA-81D6-461F-9F52-5D949721F971}" destId="{B89FB086-4DEE-4CD2-8E79-794739101199}" srcOrd="1" destOrd="1" presId="urn:microsoft.com/office/officeart/2005/8/layout/vProcess5"/>
    <dgm:cxn modelId="{4C9F594C-FE42-4F00-B35B-30C336542CA7}" type="presOf" srcId="{7039B62E-357E-42CA-84C2-8A715CFED51D}" destId="{F6E58105-3B4B-4AC7-B163-5143D3F851E5}" srcOrd="0" destOrd="2" presId="urn:microsoft.com/office/officeart/2005/8/layout/vProcess5"/>
    <dgm:cxn modelId="{F0F79A4C-A5BB-450D-BEAB-4C7E3D9A50E6}" type="presOf" srcId="{11CCA1C8-28EE-4C7F-BDE4-6AFB14057C94}" destId="{A56AD259-D5BF-4D97-A777-A4E4495D5679}" srcOrd="0" destOrd="0" presId="urn:microsoft.com/office/officeart/2005/8/layout/vProcess5"/>
    <dgm:cxn modelId="{7C91BF77-BB35-434C-871F-0F717A2CC666}" srcId="{11CCA1C8-28EE-4C7F-BDE4-6AFB14057C94}" destId="{6DF6FE8E-9FFA-44F7-86DE-706B3939007C}" srcOrd="0" destOrd="0" parTransId="{967C5159-392A-4896-82CA-0F513B5EB537}" sibTransId="{258686C4-A5F0-42E9-9661-147E244D61FA}"/>
    <dgm:cxn modelId="{00001384-136C-4682-8699-B61CB6A8F1BC}" type="presOf" srcId="{7039B62E-357E-42CA-84C2-8A715CFED51D}" destId="{1C6DBB5F-3163-47D4-9C4D-EC7B36932F08}" srcOrd="1" destOrd="2" presId="urn:microsoft.com/office/officeart/2005/8/layout/vProcess5"/>
    <dgm:cxn modelId="{E587A695-1ECE-4B35-AEB4-C7349B4DCEB1}" srcId="{11CCA1C8-28EE-4C7F-BDE4-6AFB14057C94}" destId="{BB977EBD-9163-484C-BC8F-746FF3F61C45}" srcOrd="1" destOrd="0" parTransId="{5EB34B7C-3165-4072-B331-D2DD8D832A23}" sibTransId="{DEAC9412-0AE5-490C-8FC8-7A12774582C1}"/>
    <dgm:cxn modelId="{A0E5C49D-1DD1-4838-A6FA-BA62181C54E5}" type="presOf" srcId="{6386B39C-1C54-4972-A60C-DBF2984048BF}" destId="{1CBFB609-4A3D-47D4-9930-2F9A95DA9642}" srcOrd="0" destOrd="2" presId="urn:microsoft.com/office/officeart/2005/8/layout/vProcess5"/>
    <dgm:cxn modelId="{9309F59D-02C7-42FA-87A3-C3DC9F68A0A4}" srcId="{BB977EBD-9163-484C-BC8F-746FF3F61C45}" destId="{6386B39C-1C54-4972-A60C-DBF2984048BF}" srcOrd="1" destOrd="0" parTransId="{C238A38B-88C1-41F1-945B-15F0C016A1A9}" sibTransId="{B1569DBE-F1EE-4D09-833E-22A9F52B0EE7}"/>
    <dgm:cxn modelId="{8A1C3EA2-CD84-4F26-A3F4-96342890E8B4}" type="presOf" srcId="{98083FD3-0A4E-4B8D-B59C-6A2BD22BFBAF}" destId="{F6E58105-3B4B-4AC7-B163-5143D3F851E5}" srcOrd="0" destOrd="1" presId="urn:microsoft.com/office/officeart/2005/8/layout/vProcess5"/>
    <dgm:cxn modelId="{D6468CD4-7D4F-4716-A562-4C800D4614BF}" srcId="{6DF6FE8E-9FFA-44F7-86DE-706B3939007C}" destId="{7039B62E-357E-42CA-84C2-8A715CFED51D}" srcOrd="1" destOrd="0" parTransId="{4E0F64F0-C206-4821-BA75-7D81424D6375}" sibTransId="{3DD960C8-418A-4D2A-9E08-F220491DBEB1}"/>
    <dgm:cxn modelId="{1628B293-9F1F-4259-A15F-3008543707F8}" type="presParOf" srcId="{A56AD259-D5BF-4D97-A777-A4E4495D5679}" destId="{52D8C232-200C-477C-818A-646B361405CD}" srcOrd="0" destOrd="0" presId="urn:microsoft.com/office/officeart/2005/8/layout/vProcess5"/>
    <dgm:cxn modelId="{6AB83406-4993-444B-8ABE-86513BF45C22}" type="presParOf" srcId="{A56AD259-D5BF-4D97-A777-A4E4495D5679}" destId="{F6E58105-3B4B-4AC7-B163-5143D3F851E5}" srcOrd="1" destOrd="0" presId="urn:microsoft.com/office/officeart/2005/8/layout/vProcess5"/>
    <dgm:cxn modelId="{8295EFC1-2100-45BF-9FF0-D40DA454BA13}" type="presParOf" srcId="{A56AD259-D5BF-4D97-A777-A4E4495D5679}" destId="{1CBFB609-4A3D-47D4-9930-2F9A95DA9642}" srcOrd="2" destOrd="0" presId="urn:microsoft.com/office/officeart/2005/8/layout/vProcess5"/>
    <dgm:cxn modelId="{77478303-69C8-4787-A0B1-1EFD84B4A088}" type="presParOf" srcId="{A56AD259-D5BF-4D97-A777-A4E4495D5679}" destId="{C1BDA65E-8A09-4009-90CA-0E19CBCBF71C}" srcOrd="3" destOrd="0" presId="urn:microsoft.com/office/officeart/2005/8/layout/vProcess5"/>
    <dgm:cxn modelId="{57B6C63B-FC2C-485F-BE14-A596CD697EC7}" type="presParOf" srcId="{A56AD259-D5BF-4D97-A777-A4E4495D5679}" destId="{1C6DBB5F-3163-47D4-9C4D-EC7B36932F08}" srcOrd="4" destOrd="0" presId="urn:microsoft.com/office/officeart/2005/8/layout/vProcess5"/>
    <dgm:cxn modelId="{BD9CE978-6660-4BDF-A819-C25668FA287D}" type="presParOf" srcId="{A56AD259-D5BF-4D97-A777-A4E4495D5679}" destId="{B89FB086-4DEE-4CD2-8E79-794739101199}"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CCA1C8-28EE-4C7F-BDE4-6AFB14057C94}"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kumimoji="1" lang="ja-JP" altLang="en-US"/>
        </a:p>
      </dgm:t>
    </dgm:pt>
    <dgm:pt modelId="{6386B39C-1C54-4972-A60C-DBF2984048BF}">
      <dgm:prSet phldrT="[テキスト]" custT="1"/>
      <dgm:spPr/>
      <dgm:t>
        <a:bodyPr/>
        <a:lstStyle/>
        <a:p>
          <a:endParaRPr kumimoji="1" lang="en-US" altLang="ja-JP" sz="1200" dirty="0"/>
        </a:p>
        <a:p>
          <a:r>
            <a:rPr kumimoji="1" lang="ja-JP" altLang="en-US" sz="1400" b="1" dirty="0"/>
            <a:t>第</a:t>
          </a:r>
          <a:r>
            <a:rPr kumimoji="1" lang="en-US" altLang="ja-JP" sz="1400" b="1" dirty="0"/>
            <a:t>4</a:t>
          </a:r>
          <a:r>
            <a:rPr kumimoji="1" lang="ja-JP" altLang="en-US" sz="1400" b="1" dirty="0"/>
            <a:t>次障がい者計画</a:t>
          </a:r>
          <a:endParaRPr kumimoji="1" lang="en-US" altLang="ja-JP" sz="1400" b="1" dirty="0"/>
        </a:p>
        <a:p>
          <a:r>
            <a:rPr kumimoji="1" lang="en-US" altLang="ja-JP" sz="1200" dirty="0"/>
            <a:t>H24</a:t>
          </a:r>
          <a:r>
            <a:rPr kumimoji="1" lang="ja-JP" altLang="en-US" sz="1200" dirty="0"/>
            <a:t>年度～</a:t>
          </a:r>
          <a:r>
            <a:rPr kumimoji="1" lang="en-US" altLang="ja-JP" sz="1200" dirty="0"/>
            <a:t>R2</a:t>
          </a:r>
          <a:r>
            <a:rPr kumimoji="1" lang="ja-JP" altLang="en-US" sz="1200" dirty="0"/>
            <a:t>年度</a:t>
          </a:r>
          <a:endParaRPr kumimoji="1" lang="ja-JP" altLang="en-US" sz="1600" dirty="0"/>
        </a:p>
      </dgm:t>
    </dgm:pt>
    <dgm:pt modelId="{C238A38B-88C1-41F1-945B-15F0C016A1A9}" type="parTrans" cxnId="{9309F59D-02C7-42FA-87A3-C3DC9F68A0A4}">
      <dgm:prSet/>
      <dgm:spPr/>
      <dgm:t>
        <a:bodyPr/>
        <a:lstStyle/>
        <a:p>
          <a:endParaRPr kumimoji="1" lang="ja-JP" altLang="en-US"/>
        </a:p>
      </dgm:t>
    </dgm:pt>
    <dgm:pt modelId="{B1569DBE-F1EE-4D09-833E-22A9F52B0EE7}" type="sibTrans" cxnId="{9309F59D-02C7-42FA-87A3-C3DC9F68A0A4}">
      <dgm:prSet/>
      <dgm:spPr/>
      <dgm:t>
        <a:bodyPr/>
        <a:lstStyle/>
        <a:p>
          <a:endParaRPr kumimoji="1" lang="ja-JP" altLang="en-US"/>
        </a:p>
      </dgm:t>
    </dgm:pt>
    <dgm:pt modelId="{7D2E029B-75B0-4D1E-9B6E-AD1F749F6A11}">
      <dgm:prSet phldrT="[テキスト]" custT="1"/>
      <dgm:spPr/>
      <dgm:t>
        <a:bodyPr/>
        <a:lstStyle/>
        <a:p>
          <a:r>
            <a:rPr kumimoji="1" lang="ja-JP" altLang="en-US" sz="1400" b="1" dirty="0"/>
            <a:t>第</a:t>
          </a:r>
          <a:r>
            <a:rPr kumimoji="1" lang="en-US" altLang="ja-JP" sz="1400" b="1" dirty="0"/>
            <a:t>5</a:t>
          </a:r>
          <a:r>
            <a:rPr kumimoji="1" lang="ja-JP" altLang="en-US" sz="1400" b="1" dirty="0"/>
            <a:t>次障がい者計画</a:t>
          </a:r>
        </a:p>
      </dgm:t>
    </dgm:pt>
    <dgm:pt modelId="{892E4B1D-99B9-492A-AA67-205FD57C9EB5}" type="parTrans" cxnId="{88C52107-BA3D-49D5-A397-C52A01876F99}">
      <dgm:prSet/>
      <dgm:spPr/>
      <dgm:t>
        <a:bodyPr/>
        <a:lstStyle/>
        <a:p>
          <a:endParaRPr kumimoji="1" lang="ja-JP" altLang="en-US"/>
        </a:p>
      </dgm:t>
    </dgm:pt>
    <dgm:pt modelId="{EBDD66EA-41FB-4924-81C5-640426EEA19C}" type="sibTrans" cxnId="{88C52107-BA3D-49D5-A397-C52A01876F99}">
      <dgm:prSet/>
      <dgm:spPr/>
      <dgm:t>
        <a:bodyPr/>
        <a:lstStyle/>
        <a:p>
          <a:endParaRPr kumimoji="1" lang="ja-JP" altLang="en-US"/>
        </a:p>
      </dgm:t>
    </dgm:pt>
    <dgm:pt modelId="{E8B917C5-6C05-469D-B2EE-3AB6892ABCAE}">
      <dgm:prSet phldrT="[テキスト]" custT="1"/>
      <dgm:spPr/>
      <dgm:t>
        <a:bodyPr/>
        <a:lstStyle/>
        <a:p>
          <a:r>
            <a:rPr kumimoji="1" lang="en-US" altLang="ja-JP" sz="1050" dirty="0"/>
            <a:t>R3</a:t>
          </a:r>
          <a:r>
            <a:rPr kumimoji="1" lang="ja-JP" altLang="en-US" sz="1050" dirty="0"/>
            <a:t>年度～</a:t>
          </a:r>
          <a:r>
            <a:rPr kumimoji="1" lang="en-US" altLang="ja-JP" sz="1050" dirty="0"/>
            <a:t>R8</a:t>
          </a:r>
          <a:r>
            <a:rPr kumimoji="1" lang="ja-JP" altLang="en-US" sz="1050" dirty="0"/>
            <a:t>年度</a:t>
          </a:r>
        </a:p>
      </dgm:t>
    </dgm:pt>
    <dgm:pt modelId="{4E652BB1-E5C5-4986-A807-E54E2E0B7CF8}" type="parTrans" cxnId="{7B895483-15A0-4191-BAED-BF2D14A97E7F}">
      <dgm:prSet/>
      <dgm:spPr/>
      <dgm:t>
        <a:bodyPr/>
        <a:lstStyle/>
        <a:p>
          <a:endParaRPr kumimoji="1" lang="ja-JP" altLang="en-US"/>
        </a:p>
      </dgm:t>
    </dgm:pt>
    <dgm:pt modelId="{A56BC425-EBFC-47F1-9EB6-EFD3760ACD7A}" type="sibTrans" cxnId="{7B895483-15A0-4191-BAED-BF2D14A97E7F}">
      <dgm:prSet/>
      <dgm:spPr/>
      <dgm:t>
        <a:bodyPr/>
        <a:lstStyle/>
        <a:p>
          <a:endParaRPr kumimoji="1" lang="ja-JP" altLang="en-US"/>
        </a:p>
      </dgm:t>
    </dgm:pt>
    <dgm:pt modelId="{B94339F8-98C1-4CBF-B476-49D07ED80EE0}">
      <dgm:prSet phldrT="[テキスト]" custT="1"/>
      <dgm:spPr/>
      <dgm:t>
        <a:bodyPr/>
        <a:lstStyle/>
        <a:p>
          <a:r>
            <a:rPr kumimoji="1" lang="ja-JP" altLang="en-US" sz="1050" dirty="0"/>
            <a:t>発達障がい児者支援を最重点施策として位置付け</a:t>
          </a:r>
        </a:p>
      </dgm:t>
    </dgm:pt>
    <dgm:pt modelId="{C808CC44-FAA0-43C8-AEBF-9EBF6575256F}" type="parTrans" cxnId="{97BF706F-718B-4A67-A693-F96B5D041C23}">
      <dgm:prSet/>
      <dgm:spPr/>
      <dgm:t>
        <a:bodyPr/>
        <a:lstStyle/>
        <a:p>
          <a:endParaRPr kumimoji="1" lang="ja-JP" altLang="en-US"/>
        </a:p>
      </dgm:t>
    </dgm:pt>
    <dgm:pt modelId="{514F565A-D22B-4243-BC3D-AF1E9EE142BF}" type="sibTrans" cxnId="{97BF706F-718B-4A67-A693-F96B5D041C23}">
      <dgm:prSet/>
      <dgm:spPr/>
      <dgm:t>
        <a:bodyPr/>
        <a:lstStyle/>
        <a:p>
          <a:endParaRPr kumimoji="1" lang="ja-JP" altLang="en-US"/>
        </a:p>
      </dgm:t>
    </dgm:pt>
    <dgm:pt modelId="{EE9C4E3E-D0E9-4213-8E30-D6DD392A9FBA}">
      <dgm:prSet phldrT="[テキスト]" custT="1"/>
      <dgm:spPr/>
      <dgm:t>
        <a:bodyPr/>
        <a:lstStyle/>
        <a:p>
          <a:endParaRPr kumimoji="1" lang="ja-JP" altLang="en-US" sz="900" dirty="0"/>
        </a:p>
      </dgm:t>
    </dgm:pt>
    <dgm:pt modelId="{ED2B0BF5-3BA5-4798-8400-9643E948FF2B}" type="parTrans" cxnId="{A57417EE-11C2-42AF-A1F5-A214B83E3945}">
      <dgm:prSet/>
      <dgm:spPr/>
      <dgm:t>
        <a:bodyPr/>
        <a:lstStyle/>
        <a:p>
          <a:endParaRPr kumimoji="1" lang="ja-JP" altLang="en-US"/>
        </a:p>
      </dgm:t>
    </dgm:pt>
    <dgm:pt modelId="{4631C8D9-7FD5-4701-A8B7-2E707233FE24}" type="sibTrans" cxnId="{A57417EE-11C2-42AF-A1F5-A214B83E3945}">
      <dgm:prSet/>
      <dgm:spPr/>
      <dgm:t>
        <a:bodyPr/>
        <a:lstStyle/>
        <a:p>
          <a:endParaRPr kumimoji="1" lang="ja-JP" altLang="en-US"/>
        </a:p>
      </dgm:t>
    </dgm:pt>
    <dgm:pt modelId="{82D21FD8-D4CA-43E1-B4A8-63075DAA9C79}">
      <dgm:prSet phldrT="[テキスト]" custT="1"/>
      <dgm:spPr/>
      <dgm:t>
        <a:bodyPr/>
        <a:lstStyle/>
        <a:p>
          <a:endParaRPr kumimoji="1" lang="ja-JP" altLang="en-US" sz="900" dirty="0"/>
        </a:p>
      </dgm:t>
    </dgm:pt>
    <dgm:pt modelId="{0937301A-E515-45D0-B1E3-E771665AC8AA}" type="parTrans" cxnId="{076F5C4A-FD65-46D9-9901-BDC7CB20B1D6}">
      <dgm:prSet/>
      <dgm:spPr/>
      <dgm:t>
        <a:bodyPr/>
        <a:lstStyle/>
        <a:p>
          <a:endParaRPr kumimoji="1" lang="ja-JP" altLang="en-US"/>
        </a:p>
      </dgm:t>
    </dgm:pt>
    <dgm:pt modelId="{8955B643-352C-45BB-AF3C-518C3657253D}" type="sibTrans" cxnId="{076F5C4A-FD65-46D9-9901-BDC7CB20B1D6}">
      <dgm:prSet/>
      <dgm:spPr/>
      <dgm:t>
        <a:bodyPr/>
        <a:lstStyle/>
        <a:p>
          <a:endParaRPr kumimoji="1" lang="ja-JP" altLang="en-US"/>
        </a:p>
      </dgm:t>
    </dgm:pt>
    <dgm:pt modelId="{41FF35C0-06F5-4C20-9A68-F8994B96E977}">
      <dgm:prSet phldrT="[テキスト]" custT="1"/>
      <dgm:spPr/>
      <dgm:t>
        <a:bodyPr/>
        <a:lstStyle/>
        <a:p>
          <a:endParaRPr kumimoji="1" lang="ja-JP" altLang="en-US" sz="900" dirty="0"/>
        </a:p>
      </dgm:t>
    </dgm:pt>
    <dgm:pt modelId="{8A9D15A8-3AF6-4F47-96F6-2C0421C260FF}" type="parTrans" cxnId="{EC8BD2FA-840D-4AD7-9568-6CD0828BF2D4}">
      <dgm:prSet/>
      <dgm:spPr/>
      <dgm:t>
        <a:bodyPr/>
        <a:lstStyle/>
        <a:p>
          <a:endParaRPr kumimoji="1" lang="ja-JP" altLang="en-US"/>
        </a:p>
      </dgm:t>
    </dgm:pt>
    <dgm:pt modelId="{FD6DFF8B-F29F-4408-99FD-C5504BB821A4}" type="sibTrans" cxnId="{EC8BD2FA-840D-4AD7-9568-6CD0828BF2D4}">
      <dgm:prSet/>
      <dgm:spPr/>
      <dgm:t>
        <a:bodyPr/>
        <a:lstStyle/>
        <a:p>
          <a:endParaRPr kumimoji="1" lang="ja-JP" altLang="en-US"/>
        </a:p>
      </dgm:t>
    </dgm:pt>
    <dgm:pt modelId="{75222C51-7CE7-446D-835A-A63D8C860CA7}">
      <dgm:prSet phldrT="[テキスト]" custT="1"/>
      <dgm:spPr/>
      <dgm:t>
        <a:bodyPr/>
        <a:lstStyle/>
        <a:p>
          <a:endParaRPr kumimoji="1" lang="ja-JP" altLang="en-US" sz="900" dirty="0"/>
        </a:p>
      </dgm:t>
    </dgm:pt>
    <dgm:pt modelId="{D8E45C9C-E8A4-41B8-B9FC-CA948EA002AB}" type="parTrans" cxnId="{992E29BC-05B5-4F92-B21E-8902E77C1962}">
      <dgm:prSet/>
      <dgm:spPr/>
      <dgm:t>
        <a:bodyPr/>
        <a:lstStyle/>
        <a:p>
          <a:endParaRPr kumimoji="1" lang="ja-JP" altLang="en-US"/>
        </a:p>
      </dgm:t>
    </dgm:pt>
    <dgm:pt modelId="{AE1FA26C-CB55-4886-91E2-D6B76E04B6C2}" type="sibTrans" cxnId="{992E29BC-05B5-4F92-B21E-8902E77C1962}">
      <dgm:prSet/>
      <dgm:spPr/>
      <dgm:t>
        <a:bodyPr/>
        <a:lstStyle/>
        <a:p>
          <a:endParaRPr kumimoji="1" lang="ja-JP" altLang="en-US"/>
        </a:p>
      </dgm:t>
    </dgm:pt>
    <dgm:pt modelId="{C355378A-44DD-4FC4-AB69-ABC20C0AD17C}">
      <dgm:prSet phldrT="[テキスト]" custT="1"/>
      <dgm:spPr/>
      <dgm:t>
        <a:bodyPr/>
        <a:lstStyle/>
        <a:p>
          <a:endParaRPr kumimoji="1" lang="ja-JP" altLang="en-US" sz="900" dirty="0"/>
        </a:p>
      </dgm:t>
    </dgm:pt>
    <dgm:pt modelId="{504061AD-83C8-4349-B978-08EDCDA4055E}" type="parTrans" cxnId="{D72357B5-1215-499D-83DE-D8B65C30E0A6}">
      <dgm:prSet/>
      <dgm:spPr/>
      <dgm:t>
        <a:bodyPr/>
        <a:lstStyle/>
        <a:p>
          <a:endParaRPr kumimoji="1" lang="ja-JP" altLang="en-US"/>
        </a:p>
      </dgm:t>
    </dgm:pt>
    <dgm:pt modelId="{A7F6AA90-5A75-4D62-B0F3-791E6D014497}" type="sibTrans" cxnId="{D72357B5-1215-499D-83DE-D8B65C30E0A6}">
      <dgm:prSet/>
      <dgm:spPr/>
      <dgm:t>
        <a:bodyPr/>
        <a:lstStyle/>
        <a:p>
          <a:endParaRPr kumimoji="1" lang="ja-JP" altLang="en-US"/>
        </a:p>
      </dgm:t>
    </dgm:pt>
    <dgm:pt modelId="{75A0D771-B7F9-4B98-B05C-166BB36BD0A9}">
      <dgm:prSet phldrT="[テキスト]" custT="1"/>
      <dgm:spPr/>
      <dgm:t>
        <a:bodyPr/>
        <a:lstStyle/>
        <a:p>
          <a:r>
            <a:rPr kumimoji="1" lang="ja-JP" altLang="en-US" sz="1400" b="1" dirty="0"/>
            <a:t>第</a:t>
          </a:r>
          <a:r>
            <a:rPr kumimoji="1" lang="en-US" altLang="ja-JP" sz="1400" b="1" dirty="0"/>
            <a:t>6</a:t>
          </a:r>
          <a:r>
            <a:rPr kumimoji="1" lang="ja-JP" altLang="en-US" sz="1400" b="1" dirty="0"/>
            <a:t>次障がい者計画</a:t>
          </a:r>
        </a:p>
      </dgm:t>
    </dgm:pt>
    <dgm:pt modelId="{379716EE-DA3C-44ED-92FE-0E683B4DF65C}" type="parTrans" cxnId="{4457CC32-7687-4033-ADCE-A15E4C521BDF}">
      <dgm:prSet/>
      <dgm:spPr/>
      <dgm:t>
        <a:bodyPr/>
        <a:lstStyle/>
        <a:p>
          <a:endParaRPr kumimoji="1" lang="ja-JP" altLang="en-US"/>
        </a:p>
      </dgm:t>
    </dgm:pt>
    <dgm:pt modelId="{5DF74BC9-146B-43B6-BB5F-EAEF17A16F16}" type="sibTrans" cxnId="{4457CC32-7687-4033-ADCE-A15E4C521BDF}">
      <dgm:prSet/>
      <dgm:spPr/>
      <dgm:t>
        <a:bodyPr/>
        <a:lstStyle/>
        <a:p>
          <a:endParaRPr kumimoji="1" lang="ja-JP" altLang="en-US"/>
        </a:p>
      </dgm:t>
    </dgm:pt>
    <dgm:pt modelId="{B7AC3CBF-6E39-4486-B810-667AB49EEDF4}">
      <dgm:prSet phldrT="[テキスト]" custT="1"/>
      <dgm:spPr/>
      <dgm:t>
        <a:bodyPr/>
        <a:lstStyle/>
        <a:p>
          <a:r>
            <a:rPr kumimoji="1" lang="en-US" altLang="ja-JP" sz="1050" dirty="0"/>
            <a:t>R9</a:t>
          </a:r>
          <a:r>
            <a:rPr kumimoji="1" lang="ja-JP" altLang="en-US" sz="1050" dirty="0"/>
            <a:t>年度～</a:t>
          </a:r>
          <a:r>
            <a:rPr kumimoji="1" lang="en-US" altLang="ja-JP" sz="1050" dirty="0"/>
            <a:t>R14</a:t>
          </a:r>
          <a:r>
            <a:rPr kumimoji="1" lang="ja-JP" altLang="en-US" sz="1050" dirty="0"/>
            <a:t>年度</a:t>
          </a:r>
        </a:p>
      </dgm:t>
    </dgm:pt>
    <dgm:pt modelId="{3A88C5AC-5180-498C-BFFA-4A4DBCCC2DA7}" type="parTrans" cxnId="{3B3C252D-DA91-4E59-922D-1446A2392E39}">
      <dgm:prSet/>
      <dgm:spPr/>
      <dgm:t>
        <a:bodyPr/>
        <a:lstStyle/>
        <a:p>
          <a:endParaRPr kumimoji="1" lang="ja-JP" altLang="en-US"/>
        </a:p>
      </dgm:t>
    </dgm:pt>
    <dgm:pt modelId="{DC2035C8-9610-484D-BF75-861B4654DCE7}" type="sibTrans" cxnId="{3B3C252D-DA91-4E59-922D-1446A2392E39}">
      <dgm:prSet/>
      <dgm:spPr/>
      <dgm:t>
        <a:bodyPr/>
        <a:lstStyle/>
        <a:p>
          <a:endParaRPr kumimoji="1" lang="ja-JP" altLang="en-US"/>
        </a:p>
      </dgm:t>
    </dgm:pt>
    <dgm:pt modelId="{E829C7CA-D56D-406C-9385-2569CE185E9D}" type="pres">
      <dgm:prSet presAssocID="{11CCA1C8-28EE-4C7F-BDE4-6AFB14057C94}" presName="outerComposite" presStyleCnt="0">
        <dgm:presLayoutVars>
          <dgm:chMax val="5"/>
          <dgm:dir/>
          <dgm:resizeHandles val="exact"/>
        </dgm:presLayoutVars>
      </dgm:prSet>
      <dgm:spPr/>
    </dgm:pt>
    <dgm:pt modelId="{CA84483A-DB16-49D1-976A-E94E70776854}" type="pres">
      <dgm:prSet presAssocID="{11CCA1C8-28EE-4C7F-BDE4-6AFB14057C94}" presName="dummyMaxCanvas" presStyleCnt="0">
        <dgm:presLayoutVars/>
      </dgm:prSet>
      <dgm:spPr/>
    </dgm:pt>
    <dgm:pt modelId="{46768B73-FBA2-4113-9B7A-94298EE7BF13}" type="pres">
      <dgm:prSet presAssocID="{11CCA1C8-28EE-4C7F-BDE4-6AFB14057C94}" presName="ThreeNodes_1" presStyleLbl="node1" presStyleIdx="0" presStyleCnt="3" custScaleX="104341">
        <dgm:presLayoutVars>
          <dgm:bulletEnabled val="1"/>
        </dgm:presLayoutVars>
      </dgm:prSet>
      <dgm:spPr/>
    </dgm:pt>
    <dgm:pt modelId="{D697D40C-A67E-4C98-B193-5776BB962D18}" type="pres">
      <dgm:prSet presAssocID="{11CCA1C8-28EE-4C7F-BDE4-6AFB14057C94}" presName="ThreeNodes_2" presStyleLbl="node1" presStyleIdx="1" presStyleCnt="3">
        <dgm:presLayoutVars>
          <dgm:bulletEnabled val="1"/>
        </dgm:presLayoutVars>
      </dgm:prSet>
      <dgm:spPr/>
    </dgm:pt>
    <dgm:pt modelId="{D5AA2B82-1B19-434B-A40D-AC1ED1F11612}" type="pres">
      <dgm:prSet presAssocID="{11CCA1C8-28EE-4C7F-BDE4-6AFB14057C94}" presName="ThreeNodes_3" presStyleLbl="node1" presStyleIdx="2" presStyleCnt="3">
        <dgm:presLayoutVars>
          <dgm:bulletEnabled val="1"/>
        </dgm:presLayoutVars>
      </dgm:prSet>
      <dgm:spPr/>
    </dgm:pt>
    <dgm:pt modelId="{DECBB9F5-C5CD-4285-ABA5-6C001F9542ED}" type="pres">
      <dgm:prSet presAssocID="{11CCA1C8-28EE-4C7F-BDE4-6AFB14057C94}" presName="ThreeConn_1-2" presStyleLbl="fgAccFollowNode1" presStyleIdx="0" presStyleCnt="2">
        <dgm:presLayoutVars>
          <dgm:bulletEnabled val="1"/>
        </dgm:presLayoutVars>
      </dgm:prSet>
      <dgm:spPr/>
    </dgm:pt>
    <dgm:pt modelId="{C88E03EE-7F86-4654-BEA4-D0315C055458}" type="pres">
      <dgm:prSet presAssocID="{11CCA1C8-28EE-4C7F-BDE4-6AFB14057C94}" presName="ThreeConn_2-3" presStyleLbl="fgAccFollowNode1" presStyleIdx="1" presStyleCnt="2">
        <dgm:presLayoutVars>
          <dgm:bulletEnabled val="1"/>
        </dgm:presLayoutVars>
      </dgm:prSet>
      <dgm:spPr/>
    </dgm:pt>
    <dgm:pt modelId="{BF184857-63F5-4E7B-9206-4CEB7321D31B}" type="pres">
      <dgm:prSet presAssocID="{11CCA1C8-28EE-4C7F-BDE4-6AFB14057C94}" presName="ThreeNodes_1_text" presStyleLbl="node1" presStyleIdx="2" presStyleCnt="3">
        <dgm:presLayoutVars>
          <dgm:bulletEnabled val="1"/>
        </dgm:presLayoutVars>
      </dgm:prSet>
      <dgm:spPr/>
    </dgm:pt>
    <dgm:pt modelId="{D45E31B8-7F5F-4DA4-AE47-4A2239E0CAB5}" type="pres">
      <dgm:prSet presAssocID="{11CCA1C8-28EE-4C7F-BDE4-6AFB14057C94}" presName="ThreeNodes_2_text" presStyleLbl="node1" presStyleIdx="2" presStyleCnt="3">
        <dgm:presLayoutVars>
          <dgm:bulletEnabled val="1"/>
        </dgm:presLayoutVars>
      </dgm:prSet>
      <dgm:spPr/>
    </dgm:pt>
    <dgm:pt modelId="{939F7C3C-20F0-4F03-93CE-210A11BD50DC}" type="pres">
      <dgm:prSet presAssocID="{11CCA1C8-28EE-4C7F-BDE4-6AFB14057C94}" presName="ThreeNodes_3_text" presStyleLbl="node1" presStyleIdx="2" presStyleCnt="3">
        <dgm:presLayoutVars>
          <dgm:bulletEnabled val="1"/>
        </dgm:presLayoutVars>
      </dgm:prSet>
      <dgm:spPr/>
    </dgm:pt>
  </dgm:ptLst>
  <dgm:cxnLst>
    <dgm:cxn modelId="{88C52107-BA3D-49D5-A397-C52A01876F99}" srcId="{11CCA1C8-28EE-4C7F-BDE4-6AFB14057C94}" destId="{7D2E029B-75B0-4D1E-9B6E-AD1F749F6A11}" srcOrd="1" destOrd="0" parTransId="{892E4B1D-99B9-492A-AA67-205FD57C9EB5}" sibTransId="{EBDD66EA-41FB-4924-81C5-640426EEA19C}"/>
    <dgm:cxn modelId="{D475C519-513C-4C15-B14F-248FA474E4F9}" type="presOf" srcId="{75222C51-7CE7-446D-835A-A63D8C860CA7}" destId="{BF184857-63F5-4E7B-9206-4CEB7321D31B}" srcOrd="1" destOrd="3" presId="urn:microsoft.com/office/officeart/2005/8/layout/vProcess5"/>
    <dgm:cxn modelId="{3B3C252D-DA91-4E59-922D-1446A2392E39}" srcId="{75A0D771-B7F9-4B98-B05C-166BB36BD0A9}" destId="{B7AC3CBF-6E39-4486-B810-667AB49EEDF4}" srcOrd="0" destOrd="0" parTransId="{3A88C5AC-5180-498C-BFFA-4A4DBCCC2DA7}" sibTransId="{DC2035C8-9610-484D-BF75-861B4654DCE7}"/>
    <dgm:cxn modelId="{4457CC32-7687-4033-ADCE-A15E4C521BDF}" srcId="{11CCA1C8-28EE-4C7F-BDE4-6AFB14057C94}" destId="{75A0D771-B7F9-4B98-B05C-166BB36BD0A9}" srcOrd="2" destOrd="0" parTransId="{379716EE-DA3C-44ED-92FE-0E683B4DF65C}" sibTransId="{5DF74BC9-146B-43B6-BB5F-EAEF17A16F16}"/>
    <dgm:cxn modelId="{585E3C3B-6EFD-4C7F-B933-036F4AA4E131}" type="presOf" srcId="{6386B39C-1C54-4972-A60C-DBF2984048BF}" destId="{BF184857-63F5-4E7B-9206-4CEB7321D31B}" srcOrd="1" destOrd="0" presId="urn:microsoft.com/office/officeart/2005/8/layout/vProcess5"/>
    <dgm:cxn modelId="{06447264-8F9B-4A65-8007-09A55DD869D3}" type="presOf" srcId="{E8B917C5-6C05-469D-B2EE-3AB6892ABCAE}" destId="{D697D40C-A67E-4C98-B193-5776BB962D18}" srcOrd="0" destOrd="1" presId="urn:microsoft.com/office/officeart/2005/8/layout/vProcess5"/>
    <dgm:cxn modelId="{B2297A45-4FA6-4962-A6D4-EA7FA63F97F6}" type="presOf" srcId="{B7AC3CBF-6E39-4486-B810-667AB49EEDF4}" destId="{939F7C3C-20F0-4F03-93CE-210A11BD50DC}" srcOrd="1" destOrd="1" presId="urn:microsoft.com/office/officeart/2005/8/layout/vProcess5"/>
    <dgm:cxn modelId="{3342F165-2339-45B5-A383-ED0ED4504DC1}" type="presOf" srcId="{7D2E029B-75B0-4D1E-9B6E-AD1F749F6A11}" destId="{D697D40C-A67E-4C98-B193-5776BB962D18}" srcOrd="0" destOrd="0" presId="urn:microsoft.com/office/officeart/2005/8/layout/vProcess5"/>
    <dgm:cxn modelId="{076F5C4A-FD65-46D9-9901-BDC7CB20B1D6}" srcId="{6386B39C-1C54-4972-A60C-DBF2984048BF}" destId="{82D21FD8-D4CA-43E1-B4A8-63075DAA9C79}" srcOrd="0" destOrd="0" parTransId="{0937301A-E515-45D0-B1E3-E771665AC8AA}" sibTransId="{8955B643-352C-45BB-AF3C-518C3657253D}"/>
    <dgm:cxn modelId="{6B365A4B-A0A0-4069-9B13-C1E8209FD55F}" type="presOf" srcId="{75A0D771-B7F9-4B98-B05C-166BB36BD0A9}" destId="{939F7C3C-20F0-4F03-93CE-210A11BD50DC}" srcOrd="1" destOrd="0" presId="urn:microsoft.com/office/officeart/2005/8/layout/vProcess5"/>
    <dgm:cxn modelId="{97BF706F-718B-4A67-A693-F96B5D041C23}" srcId="{7D2E029B-75B0-4D1E-9B6E-AD1F749F6A11}" destId="{B94339F8-98C1-4CBF-B476-49D07ED80EE0}" srcOrd="1" destOrd="0" parTransId="{C808CC44-FAA0-43C8-AEBF-9EBF6575256F}" sibTransId="{514F565A-D22B-4243-BC3D-AF1E9EE142BF}"/>
    <dgm:cxn modelId="{9B71F06F-AA44-4CCE-82BD-7BA33ED52306}" type="presOf" srcId="{B94339F8-98C1-4CBF-B476-49D07ED80EE0}" destId="{D697D40C-A67E-4C98-B193-5776BB962D18}" srcOrd="0" destOrd="2" presId="urn:microsoft.com/office/officeart/2005/8/layout/vProcess5"/>
    <dgm:cxn modelId="{64E4B755-8001-4CCD-961B-3C25E9F30CB8}" type="presOf" srcId="{75222C51-7CE7-446D-835A-A63D8C860CA7}" destId="{46768B73-FBA2-4113-9B7A-94298EE7BF13}" srcOrd="0" destOrd="3" presId="urn:microsoft.com/office/officeart/2005/8/layout/vProcess5"/>
    <dgm:cxn modelId="{6D439857-BCB4-4E23-AFBB-DB48031DD921}" type="presOf" srcId="{C355378A-44DD-4FC4-AB69-ABC20C0AD17C}" destId="{BF184857-63F5-4E7B-9206-4CEB7321D31B}" srcOrd="1" destOrd="4" presId="urn:microsoft.com/office/officeart/2005/8/layout/vProcess5"/>
    <dgm:cxn modelId="{B2CB8759-0429-4EE8-85FF-7907660084D9}" type="presOf" srcId="{C355378A-44DD-4FC4-AB69-ABC20C0AD17C}" destId="{46768B73-FBA2-4113-9B7A-94298EE7BF13}" srcOrd="0" destOrd="4" presId="urn:microsoft.com/office/officeart/2005/8/layout/vProcess5"/>
    <dgm:cxn modelId="{FF68D482-676F-4F28-B238-DA03BDEA4B5B}" type="presOf" srcId="{11CCA1C8-28EE-4C7F-BDE4-6AFB14057C94}" destId="{E829C7CA-D56D-406C-9385-2569CE185E9D}" srcOrd="0" destOrd="0" presId="urn:microsoft.com/office/officeart/2005/8/layout/vProcess5"/>
    <dgm:cxn modelId="{7B895483-15A0-4191-BAED-BF2D14A97E7F}" srcId="{7D2E029B-75B0-4D1E-9B6E-AD1F749F6A11}" destId="{E8B917C5-6C05-469D-B2EE-3AB6892ABCAE}" srcOrd="0" destOrd="0" parTransId="{4E652BB1-E5C5-4986-A807-E54E2E0B7CF8}" sibTransId="{A56BC425-EBFC-47F1-9EB6-EFD3760ACD7A}"/>
    <dgm:cxn modelId="{59CB948B-48AA-4093-958C-1D994B6C5464}" type="presOf" srcId="{EE9C4E3E-D0E9-4213-8E30-D6DD392A9FBA}" destId="{46768B73-FBA2-4113-9B7A-94298EE7BF13}" srcOrd="0" destOrd="5" presId="urn:microsoft.com/office/officeart/2005/8/layout/vProcess5"/>
    <dgm:cxn modelId="{7C075A94-8FFA-4444-8398-78CC84B756DA}" type="presOf" srcId="{6386B39C-1C54-4972-A60C-DBF2984048BF}" destId="{46768B73-FBA2-4113-9B7A-94298EE7BF13}" srcOrd="0" destOrd="0" presId="urn:microsoft.com/office/officeart/2005/8/layout/vProcess5"/>
    <dgm:cxn modelId="{9309F59D-02C7-42FA-87A3-C3DC9F68A0A4}" srcId="{11CCA1C8-28EE-4C7F-BDE4-6AFB14057C94}" destId="{6386B39C-1C54-4972-A60C-DBF2984048BF}" srcOrd="0" destOrd="0" parTransId="{C238A38B-88C1-41F1-945B-15F0C016A1A9}" sibTransId="{B1569DBE-F1EE-4D09-833E-22A9F52B0EE7}"/>
    <dgm:cxn modelId="{2B860AA1-769B-4AD2-8725-A8FFC99D4438}" type="presOf" srcId="{7D2E029B-75B0-4D1E-9B6E-AD1F749F6A11}" destId="{D45E31B8-7F5F-4DA4-AE47-4A2239E0CAB5}" srcOrd="1" destOrd="0" presId="urn:microsoft.com/office/officeart/2005/8/layout/vProcess5"/>
    <dgm:cxn modelId="{F61E5DA2-FD86-43DD-B0A2-5608836E42C6}" type="presOf" srcId="{75A0D771-B7F9-4B98-B05C-166BB36BD0A9}" destId="{D5AA2B82-1B19-434B-A40D-AC1ED1F11612}" srcOrd="0" destOrd="0" presId="urn:microsoft.com/office/officeart/2005/8/layout/vProcess5"/>
    <dgm:cxn modelId="{7B6139AA-3FCC-409D-82A4-4DD63941D433}" type="presOf" srcId="{EE9C4E3E-D0E9-4213-8E30-D6DD392A9FBA}" destId="{BF184857-63F5-4E7B-9206-4CEB7321D31B}" srcOrd="1" destOrd="5" presId="urn:microsoft.com/office/officeart/2005/8/layout/vProcess5"/>
    <dgm:cxn modelId="{D72357B5-1215-499D-83DE-D8B65C30E0A6}" srcId="{6386B39C-1C54-4972-A60C-DBF2984048BF}" destId="{C355378A-44DD-4FC4-AB69-ABC20C0AD17C}" srcOrd="3" destOrd="0" parTransId="{504061AD-83C8-4349-B978-08EDCDA4055E}" sibTransId="{A7F6AA90-5A75-4D62-B0F3-791E6D014497}"/>
    <dgm:cxn modelId="{C7DE68B8-FEF3-4589-A86D-7A8E338FC788}" type="presOf" srcId="{41FF35C0-06F5-4C20-9A68-F8994B96E977}" destId="{BF184857-63F5-4E7B-9206-4CEB7321D31B}" srcOrd="1" destOrd="2" presId="urn:microsoft.com/office/officeart/2005/8/layout/vProcess5"/>
    <dgm:cxn modelId="{992E29BC-05B5-4F92-B21E-8902E77C1962}" srcId="{6386B39C-1C54-4972-A60C-DBF2984048BF}" destId="{75222C51-7CE7-446D-835A-A63D8C860CA7}" srcOrd="2" destOrd="0" parTransId="{D8E45C9C-E8A4-41B8-B9FC-CA948EA002AB}" sibTransId="{AE1FA26C-CB55-4886-91E2-D6B76E04B6C2}"/>
    <dgm:cxn modelId="{1635BBBF-80C7-4218-92BE-368BFF2CDAAE}" type="presOf" srcId="{82D21FD8-D4CA-43E1-B4A8-63075DAA9C79}" destId="{BF184857-63F5-4E7B-9206-4CEB7321D31B}" srcOrd="1" destOrd="1" presId="urn:microsoft.com/office/officeart/2005/8/layout/vProcess5"/>
    <dgm:cxn modelId="{C3D5F7C9-2FA5-450F-A95E-6BD4B7B61927}" type="presOf" srcId="{41FF35C0-06F5-4C20-9A68-F8994B96E977}" destId="{46768B73-FBA2-4113-9B7A-94298EE7BF13}" srcOrd="0" destOrd="2" presId="urn:microsoft.com/office/officeart/2005/8/layout/vProcess5"/>
    <dgm:cxn modelId="{6B9BD8CF-810D-41EE-8FA9-BF32520C12D1}" type="presOf" srcId="{B94339F8-98C1-4CBF-B476-49D07ED80EE0}" destId="{D45E31B8-7F5F-4DA4-AE47-4A2239E0CAB5}" srcOrd="1" destOrd="2" presId="urn:microsoft.com/office/officeart/2005/8/layout/vProcess5"/>
    <dgm:cxn modelId="{03D0C9D2-989B-4C24-AFAB-B11D6DE37767}" type="presOf" srcId="{B1569DBE-F1EE-4D09-833E-22A9F52B0EE7}" destId="{DECBB9F5-C5CD-4285-ABA5-6C001F9542ED}" srcOrd="0" destOrd="0" presId="urn:microsoft.com/office/officeart/2005/8/layout/vProcess5"/>
    <dgm:cxn modelId="{E6EA3DE1-E08F-4790-8144-94DF1E435BF1}" type="presOf" srcId="{B7AC3CBF-6E39-4486-B810-667AB49EEDF4}" destId="{D5AA2B82-1B19-434B-A40D-AC1ED1F11612}" srcOrd="0" destOrd="1" presId="urn:microsoft.com/office/officeart/2005/8/layout/vProcess5"/>
    <dgm:cxn modelId="{ECE846E9-D0C2-4E94-8B99-F103DC82A95F}" type="presOf" srcId="{E8B917C5-6C05-469D-B2EE-3AB6892ABCAE}" destId="{D45E31B8-7F5F-4DA4-AE47-4A2239E0CAB5}" srcOrd="1" destOrd="1" presId="urn:microsoft.com/office/officeart/2005/8/layout/vProcess5"/>
    <dgm:cxn modelId="{A57417EE-11C2-42AF-A1F5-A214B83E3945}" srcId="{6386B39C-1C54-4972-A60C-DBF2984048BF}" destId="{EE9C4E3E-D0E9-4213-8E30-D6DD392A9FBA}" srcOrd="4" destOrd="0" parTransId="{ED2B0BF5-3BA5-4798-8400-9643E948FF2B}" sibTransId="{4631C8D9-7FD5-4701-A8B7-2E707233FE24}"/>
    <dgm:cxn modelId="{799544F2-B548-4648-8B92-1787BA63BEE5}" type="presOf" srcId="{82D21FD8-D4CA-43E1-B4A8-63075DAA9C79}" destId="{46768B73-FBA2-4113-9B7A-94298EE7BF13}" srcOrd="0" destOrd="1" presId="urn:microsoft.com/office/officeart/2005/8/layout/vProcess5"/>
    <dgm:cxn modelId="{EC8BD2FA-840D-4AD7-9568-6CD0828BF2D4}" srcId="{6386B39C-1C54-4972-A60C-DBF2984048BF}" destId="{41FF35C0-06F5-4C20-9A68-F8994B96E977}" srcOrd="1" destOrd="0" parTransId="{8A9D15A8-3AF6-4F47-96F6-2C0421C260FF}" sibTransId="{FD6DFF8B-F29F-4408-99FD-C5504BB821A4}"/>
    <dgm:cxn modelId="{B48400FC-77CB-4703-8131-E46448F65CCC}" type="presOf" srcId="{EBDD66EA-41FB-4924-81C5-640426EEA19C}" destId="{C88E03EE-7F86-4654-BEA4-D0315C055458}" srcOrd="0" destOrd="0" presId="urn:microsoft.com/office/officeart/2005/8/layout/vProcess5"/>
    <dgm:cxn modelId="{41A9B251-D4C1-4979-A6D0-38BC8FD0AAE3}" type="presParOf" srcId="{E829C7CA-D56D-406C-9385-2569CE185E9D}" destId="{CA84483A-DB16-49D1-976A-E94E70776854}" srcOrd="0" destOrd="0" presId="urn:microsoft.com/office/officeart/2005/8/layout/vProcess5"/>
    <dgm:cxn modelId="{85F46158-77E7-4F86-BA8E-36AE472ED0AC}" type="presParOf" srcId="{E829C7CA-D56D-406C-9385-2569CE185E9D}" destId="{46768B73-FBA2-4113-9B7A-94298EE7BF13}" srcOrd="1" destOrd="0" presId="urn:microsoft.com/office/officeart/2005/8/layout/vProcess5"/>
    <dgm:cxn modelId="{0E7EA891-2D5C-4CBE-9FAC-78878B0632CD}" type="presParOf" srcId="{E829C7CA-D56D-406C-9385-2569CE185E9D}" destId="{D697D40C-A67E-4C98-B193-5776BB962D18}" srcOrd="2" destOrd="0" presId="urn:microsoft.com/office/officeart/2005/8/layout/vProcess5"/>
    <dgm:cxn modelId="{49A6E8FB-99C9-4C37-85A6-023B3A81E1EC}" type="presParOf" srcId="{E829C7CA-D56D-406C-9385-2569CE185E9D}" destId="{D5AA2B82-1B19-434B-A40D-AC1ED1F11612}" srcOrd="3" destOrd="0" presId="urn:microsoft.com/office/officeart/2005/8/layout/vProcess5"/>
    <dgm:cxn modelId="{47A4AA56-2248-455A-9DD4-1EAC03D6F8E6}" type="presParOf" srcId="{E829C7CA-D56D-406C-9385-2569CE185E9D}" destId="{DECBB9F5-C5CD-4285-ABA5-6C001F9542ED}" srcOrd="4" destOrd="0" presId="urn:microsoft.com/office/officeart/2005/8/layout/vProcess5"/>
    <dgm:cxn modelId="{73752B64-0091-4AD5-B561-8811B26E74AE}" type="presParOf" srcId="{E829C7CA-D56D-406C-9385-2569CE185E9D}" destId="{C88E03EE-7F86-4654-BEA4-D0315C055458}" srcOrd="5" destOrd="0" presId="urn:microsoft.com/office/officeart/2005/8/layout/vProcess5"/>
    <dgm:cxn modelId="{98D338F7-BB01-40F2-B8FD-9CA4150FB78C}" type="presParOf" srcId="{E829C7CA-D56D-406C-9385-2569CE185E9D}" destId="{BF184857-63F5-4E7B-9206-4CEB7321D31B}" srcOrd="6" destOrd="0" presId="urn:microsoft.com/office/officeart/2005/8/layout/vProcess5"/>
    <dgm:cxn modelId="{DA0BE240-71D4-4321-9708-E19781895787}" type="presParOf" srcId="{E829C7CA-D56D-406C-9385-2569CE185E9D}" destId="{D45E31B8-7F5F-4DA4-AE47-4A2239E0CAB5}" srcOrd="7" destOrd="0" presId="urn:microsoft.com/office/officeart/2005/8/layout/vProcess5"/>
    <dgm:cxn modelId="{EC326C33-8AD0-44B4-9D20-1D0DB5A0C60F}" type="presParOf" srcId="{E829C7CA-D56D-406C-9385-2569CE185E9D}" destId="{939F7C3C-20F0-4F03-93CE-210A11BD50DC}" srcOrd="8"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8E65AB-65FD-4DB1-A2CA-E134CD5750E1}"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kumimoji="1" lang="ja-JP" altLang="en-US"/>
        </a:p>
      </dgm:t>
    </dgm:pt>
    <dgm:pt modelId="{D97E2949-60D2-4D8F-8FDD-3902ECF29421}">
      <dgm:prSet phldrT="[テキスト]" custT="1"/>
      <dgm:spPr/>
      <dgm:t>
        <a:bodyPr/>
        <a:lstStyle/>
        <a:p>
          <a:r>
            <a:rPr kumimoji="1" lang="ja-JP" altLang="en-US" sz="1400" b="1" i="0" u="none" strike="noStrike" cap="none" spc="0" normalizeH="0" baseline="0" noProof="0" dirty="0">
              <a:ln/>
              <a:effectLst/>
              <a:uLnTx/>
              <a:uFillTx/>
              <a:latin typeface="游ゴシック" panose="020F0502020204030204"/>
              <a:ea typeface="游ゴシック" panose="020B0400000000000000" pitchFamily="50" charset="-128"/>
              <a:cs typeface="+mn-cs"/>
            </a:rPr>
            <a:t>相談支援・発達支援</a:t>
          </a:r>
          <a:endParaRPr kumimoji="1" lang="ja-JP" altLang="en-US" sz="1400" b="1" dirty="0"/>
        </a:p>
      </dgm:t>
    </dgm:pt>
    <dgm:pt modelId="{5EBCA8BD-213E-4BCB-8120-068486586CCB}" type="parTrans" cxnId="{23E9E347-B92C-48A8-B6EB-78AC230C28B6}">
      <dgm:prSet/>
      <dgm:spPr/>
      <dgm:t>
        <a:bodyPr/>
        <a:lstStyle/>
        <a:p>
          <a:endParaRPr kumimoji="1" lang="ja-JP" altLang="en-US" sz="2400"/>
        </a:p>
      </dgm:t>
    </dgm:pt>
    <dgm:pt modelId="{104FD77E-D376-4963-AB9A-098CE1A2BA13}" type="sibTrans" cxnId="{23E9E347-B92C-48A8-B6EB-78AC230C28B6}">
      <dgm:prSet/>
      <dgm:spPr/>
      <dgm:t>
        <a:bodyPr/>
        <a:lstStyle/>
        <a:p>
          <a:endParaRPr kumimoji="1" lang="ja-JP" altLang="en-US" sz="2400"/>
        </a:p>
      </dgm:t>
    </dgm:pt>
    <dgm:pt modelId="{D91BD1E6-E4AD-4C54-B378-51254BD65831}">
      <dgm:prSet phldrT="[テキスト]" custT="1"/>
      <dgm:spPr/>
      <dgm:t>
        <a:bodyPr/>
        <a:lstStyle/>
        <a:p>
          <a:r>
            <a:rPr kumimoji="1" lang="ja-JP" altLang="en-US" sz="1200" dirty="0"/>
            <a:t>相談に応じ、</a:t>
          </a:r>
          <a:r>
            <a:rPr kumimoji="1" lang="ja-JP" altLang="en-US" sz="1200" b="0" i="0" u="none" strike="noStrike" cap="none" spc="0" normalizeH="0" baseline="0" noProof="0" dirty="0">
              <a:ln/>
              <a:effectLst/>
              <a:uLnTx/>
              <a:uFillTx/>
              <a:latin typeface="游ゴシック" panose="020F0502020204030204"/>
              <a:ea typeface="游ゴシック" panose="020B0400000000000000" pitchFamily="50" charset="-128"/>
              <a:cs typeface="+mn-cs"/>
            </a:rPr>
            <a:t>適切な指導又は助言、情報提供を行う</a:t>
          </a:r>
          <a:endParaRPr kumimoji="1" lang="ja-JP" altLang="en-US" sz="1200" dirty="0"/>
        </a:p>
      </dgm:t>
    </dgm:pt>
    <dgm:pt modelId="{2B4113FF-7CE3-4C7E-A112-01330D802477}" type="parTrans" cxnId="{FD4D2215-C8E8-4AB0-A7F4-0A9C5DC1ADB7}">
      <dgm:prSet/>
      <dgm:spPr/>
      <dgm:t>
        <a:bodyPr/>
        <a:lstStyle/>
        <a:p>
          <a:endParaRPr kumimoji="1" lang="ja-JP" altLang="en-US" sz="2400"/>
        </a:p>
      </dgm:t>
    </dgm:pt>
    <dgm:pt modelId="{C5676967-D7A3-43C2-A427-6CDE5CFB0CE9}" type="sibTrans" cxnId="{FD4D2215-C8E8-4AB0-A7F4-0A9C5DC1ADB7}">
      <dgm:prSet/>
      <dgm:spPr/>
      <dgm:t>
        <a:bodyPr/>
        <a:lstStyle/>
        <a:p>
          <a:endParaRPr kumimoji="1" lang="ja-JP" altLang="en-US" sz="2400"/>
        </a:p>
      </dgm:t>
    </dgm:pt>
    <dgm:pt modelId="{7B073812-3A24-4D16-A782-6909DC9D5746}">
      <dgm:prSet phldrT="[テキスト]" custT="1"/>
      <dgm:spPr/>
      <dgm:t>
        <a:bodyPr/>
        <a:lstStyle/>
        <a:p>
          <a:r>
            <a:rPr kumimoji="1" lang="ja-JP" altLang="en-US" sz="1600" b="1" i="0" u="none" strike="noStrike" cap="none" spc="0" normalizeH="0" baseline="0" noProof="0" dirty="0">
              <a:ln/>
              <a:effectLst/>
              <a:uLnTx/>
              <a:uFillTx/>
              <a:latin typeface="游ゴシック" panose="020F0502020204030204"/>
              <a:ea typeface="游ゴシック" panose="020B0400000000000000" pitchFamily="50" charset="-128"/>
              <a:cs typeface="+mn-cs"/>
            </a:rPr>
            <a:t>就労支援</a:t>
          </a:r>
          <a:endParaRPr kumimoji="1" lang="ja-JP" altLang="en-US" sz="1600" b="1" dirty="0"/>
        </a:p>
      </dgm:t>
    </dgm:pt>
    <dgm:pt modelId="{38BD1534-BCBE-464A-8DAD-2B0501B141DD}" type="parTrans" cxnId="{E787E70F-ECE1-4BC0-AD76-214B973C0494}">
      <dgm:prSet/>
      <dgm:spPr/>
      <dgm:t>
        <a:bodyPr/>
        <a:lstStyle/>
        <a:p>
          <a:endParaRPr kumimoji="1" lang="ja-JP" altLang="en-US" sz="2400"/>
        </a:p>
      </dgm:t>
    </dgm:pt>
    <dgm:pt modelId="{F39AD966-6AC6-4404-9194-501CF7B5E713}" type="sibTrans" cxnId="{E787E70F-ECE1-4BC0-AD76-214B973C0494}">
      <dgm:prSet/>
      <dgm:spPr/>
      <dgm:t>
        <a:bodyPr/>
        <a:lstStyle/>
        <a:p>
          <a:endParaRPr kumimoji="1" lang="ja-JP" altLang="en-US" sz="2400"/>
        </a:p>
      </dgm:t>
    </dgm:pt>
    <dgm:pt modelId="{21BDD9F5-7D1D-4CEB-A294-D732D9DBA676}">
      <dgm:prSet phldrT="[テキスト]" custT="1"/>
      <dgm:spPr/>
      <dgm:t>
        <a:bodyPr/>
        <a:lstStyle/>
        <a:p>
          <a:r>
            <a:rPr kumimoji="1" lang="ja-JP" altLang="en-US" sz="1200" dirty="0"/>
            <a:t>各分野との連携を図る</a:t>
          </a:r>
        </a:p>
      </dgm:t>
    </dgm:pt>
    <dgm:pt modelId="{7BB3A67C-F412-494C-8FCD-214267CECB2A}" type="parTrans" cxnId="{9A0E63F4-C772-4C93-AA42-E8C7B7EC1851}">
      <dgm:prSet/>
      <dgm:spPr/>
      <dgm:t>
        <a:bodyPr/>
        <a:lstStyle/>
        <a:p>
          <a:endParaRPr kumimoji="1" lang="ja-JP" altLang="en-US" sz="2400"/>
        </a:p>
      </dgm:t>
    </dgm:pt>
    <dgm:pt modelId="{3B993614-5689-4D7C-AAC3-2AB9359790CB}" type="sibTrans" cxnId="{9A0E63F4-C772-4C93-AA42-E8C7B7EC1851}">
      <dgm:prSet/>
      <dgm:spPr/>
      <dgm:t>
        <a:bodyPr/>
        <a:lstStyle/>
        <a:p>
          <a:endParaRPr kumimoji="1" lang="ja-JP" altLang="en-US" sz="2400"/>
        </a:p>
      </dgm:t>
    </dgm:pt>
    <dgm:pt modelId="{B3295CFE-EB6E-4BB6-A7B6-1727568F5BCB}">
      <dgm:prSet phldrT="[テキスト]" custT="1"/>
      <dgm:spPr/>
      <dgm:t>
        <a:bodyPr/>
        <a:lstStyle/>
        <a:p>
          <a:r>
            <a:rPr kumimoji="1" lang="ja-JP" altLang="en-US" sz="1200" dirty="0"/>
            <a:t>連絡協議会の開催（年２回）</a:t>
          </a:r>
        </a:p>
      </dgm:t>
    </dgm:pt>
    <dgm:pt modelId="{4FEEE8BD-AE46-4CB9-BD8C-ECF1C3A91973}" type="parTrans" cxnId="{DF97A588-6336-4442-B2B5-D8D62B5CD536}">
      <dgm:prSet/>
      <dgm:spPr/>
      <dgm:t>
        <a:bodyPr/>
        <a:lstStyle/>
        <a:p>
          <a:endParaRPr kumimoji="1" lang="ja-JP" altLang="en-US" sz="2400"/>
        </a:p>
      </dgm:t>
    </dgm:pt>
    <dgm:pt modelId="{E87046F5-D981-4580-9971-A7FB577DFE85}" type="sibTrans" cxnId="{DF97A588-6336-4442-B2B5-D8D62B5CD536}">
      <dgm:prSet/>
      <dgm:spPr/>
      <dgm:t>
        <a:bodyPr/>
        <a:lstStyle/>
        <a:p>
          <a:endParaRPr kumimoji="1" lang="ja-JP" altLang="en-US" sz="2400"/>
        </a:p>
      </dgm:t>
    </dgm:pt>
    <dgm:pt modelId="{1F660580-1B15-4284-B508-5917E016F47C}">
      <dgm:prSet phldrT="[テキスト]" custT="1"/>
      <dgm:spPr/>
      <dgm:t>
        <a:bodyPr/>
        <a:lstStyle/>
        <a:p>
          <a:r>
            <a:rPr kumimoji="1" lang="ja-JP" altLang="en-US" sz="1600" b="1" dirty="0"/>
            <a:t>啓発及び研修</a:t>
          </a:r>
        </a:p>
      </dgm:t>
    </dgm:pt>
    <dgm:pt modelId="{6D098B5F-6B0B-436F-90E6-81B4BDB4ED42}" type="parTrans" cxnId="{B6E94E72-7731-4F81-B518-F45E253CD7D4}">
      <dgm:prSet/>
      <dgm:spPr/>
      <dgm:t>
        <a:bodyPr/>
        <a:lstStyle/>
        <a:p>
          <a:endParaRPr kumimoji="1" lang="ja-JP" altLang="en-US" sz="2400"/>
        </a:p>
      </dgm:t>
    </dgm:pt>
    <dgm:pt modelId="{BA7FA3DF-D209-44A7-B894-ECDA64DE4565}" type="sibTrans" cxnId="{B6E94E72-7731-4F81-B518-F45E253CD7D4}">
      <dgm:prSet/>
      <dgm:spPr/>
      <dgm:t>
        <a:bodyPr/>
        <a:lstStyle/>
        <a:p>
          <a:endParaRPr kumimoji="1" lang="ja-JP" altLang="en-US" sz="2400"/>
        </a:p>
      </dgm:t>
    </dgm:pt>
    <dgm:pt modelId="{0DEDE401-85F1-4DF4-A6F6-4D8542179689}">
      <dgm:prSet custT="1"/>
      <dgm:spPr/>
      <dgm:t>
        <a:bodyPr/>
        <a:lstStyle/>
        <a:p>
          <a:r>
            <a:rPr kumimoji="1" lang="ja-JP" altLang="en-US" sz="1600" b="1" dirty="0"/>
            <a:t>関係機関との連携</a:t>
          </a:r>
        </a:p>
      </dgm:t>
    </dgm:pt>
    <dgm:pt modelId="{3876570E-F2D2-44C5-A51B-A24E92782070}" type="parTrans" cxnId="{24C47397-986E-479F-8F89-C12CDA7F88EC}">
      <dgm:prSet/>
      <dgm:spPr/>
      <dgm:t>
        <a:bodyPr/>
        <a:lstStyle/>
        <a:p>
          <a:endParaRPr kumimoji="1" lang="ja-JP" altLang="en-US" sz="2400"/>
        </a:p>
      </dgm:t>
    </dgm:pt>
    <dgm:pt modelId="{D17A0094-6452-49AF-84D8-5651A2DE0AEE}" type="sibTrans" cxnId="{24C47397-986E-479F-8F89-C12CDA7F88EC}">
      <dgm:prSet/>
      <dgm:spPr/>
      <dgm:t>
        <a:bodyPr/>
        <a:lstStyle/>
        <a:p>
          <a:endParaRPr kumimoji="1" lang="ja-JP" altLang="en-US" sz="2400"/>
        </a:p>
      </dgm:t>
    </dgm:pt>
    <dgm:pt modelId="{5FBD0C52-739B-4266-ADDB-4C108BEF2F79}">
      <dgm:prSet custT="1"/>
      <dgm:spPr/>
      <dgm:t>
        <a:bodyPr/>
        <a:lstStyle/>
        <a:p>
          <a:r>
            <a:rPr kumimoji="1" lang="ja-JP" altLang="en-US" sz="1200" dirty="0"/>
            <a:t>就労に向けて相談支援を行い、関係機関と連携を図る</a:t>
          </a:r>
        </a:p>
      </dgm:t>
    </dgm:pt>
    <dgm:pt modelId="{61C86EC3-9201-442D-9B01-4BD5C8FFFDC5}" type="parTrans" cxnId="{2E020D69-DF0C-4B2C-8BAF-A559D290A902}">
      <dgm:prSet/>
      <dgm:spPr/>
      <dgm:t>
        <a:bodyPr/>
        <a:lstStyle/>
        <a:p>
          <a:endParaRPr kumimoji="1" lang="ja-JP" altLang="en-US" sz="2400"/>
        </a:p>
      </dgm:t>
    </dgm:pt>
    <dgm:pt modelId="{B6A531EF-60AA-4088-B849-52EE2EECBFFC}" type="sibTrans" cxnId="{2E020D69-DF0C-4B2C-8BAF-A559D290A902}">
      <dgm:prSet/>
      <dgm:spPr/>
      <dgm:t>
        <a:bodyPr/>
        <a:lstStyle/>
        <a:p>
          <a:endParaRPr kumimoji="1" lang="ja-JP" altLang="en-US" sz="2400"/>
        </a:p>
      </dgm:t>
    </dgm:pt>
    <dgm:pt modelId="{5DB9904F-202D-4279-8C95-FA31D6BD5497}">
      <dgm:prSet custT="1"/>
      <dgm:spPr/>
      <dgm:t>
        <a:bodyPr/>
        <a:lstStyle/>
        <a:p>
          <a:r>
            <a:rPr kumimoji="1" lang="ja-JP" altLang="en-US" sz="1200" dirty="0"/>
            <a:t>障がい理解のための公開講座の実施</a:t>
          </a:r>
        </a:p>
      </dgm:t>
    </dgm:pt>
    <dgm:pt modelId="{19F6FE38-BAB2-4936-8B82-71AEEB3D780A}" type="parTrans" cxnId="{4728A009-A1F0-4142-B454-162E23E6D62C}">
      <dgm:prSet/>
      <dgm:spPr/>
      <dgm:t>
        <a:bodyPr/>
        <a:lstStyle/>
        <a:p>
          <a:endParaRPr kumimoji="1" lang="ja-JP" altLang="en-US" sz="2400"/>
        </a:p>
      </dgm:t>
    </dgm:pt>
    <dgm:pt modelId="{F7CCCBA9-3EC3-4E44-B603-805E31AF1B4C}" type="sibTrans" cxnId="{4728A009-A1F0-4142-B454-162E23E6D62C}">
      <dgm:prSet/>
      <dgm:spPr/>
      <dgm:t>
        <a:bodyPr/>
        <a:lstStyle/>
        <a:p>
          <a:endParaRPr kumimoji="1" lang="ja-JP" altLang="en-US" sz="2400"/>
        </a:p>
      </dgm:t>
    </dgm:pt>
    <dgm:pt modelId="{D38E1289-2D9D-4311-88EB-BBD656D9F99A}">
      <dgm:prSet custT="1"/>
      <dgm:spPr/>
      <dgm:t>
        <a:bodyPr/>
        <a:lstStyle/>
        <a:p>
          <a:r>
            <a:rPr kumimoji="1" lang="ja-JP" altLang="en-US" sz="1200" dirty="0"/>
            <a:t>出講による研修の実施（年〇回）</a:t>
          </a:r>
        </a:p>
      </dgm:t>
    </dgm:pt>
    <dgm:pt modelId="{3DE976FD-AF98-439B-A896-6ACD15C5D7BD}" type="parTrans" cxnId="{A71AE9B2-37F3-4CDB-A41A-9AF802945D1F}">
      <dgm:prSet/>
      <dgm:spPr/>
      <dgm:t>
        <a:bodyPr/>
        <a:lstStyle/>
        <a:p>
          <a:endParaRPr kumimoji="1" lang="ja-JP" altLang="en-US"/>
        </a:p>
      </dgm:t>
    </dgm:pt>
    <dgm:pt modelId="{14C50C4D-EE78-4F8B-A76D-1DB3345DA4C4}" type="sibTrans" cxnId="{A71AE9B2-37F3-4CDB-A41A-9AF802945D1F}">
      <dgm:prSet/>
      <dgm:spPr/>
      <dgm:t>
        <a:bodyPr/>
        <a:lstStyle/>
        <a:p>
          <a:endParaRPr kumimoji="1" lang="ja-JP" altLang="en-US"/>
        </a:p>
      </dgm:t>
    </dgm:pt>
    <dgm:pt modelId="{1C0BE720-2AD3-42F7-B960-9E6DA3883AF2}" type="pres">
      <dgm:prSet presAssocID="{D88E65AB-65FD-4DB1-A2CA-E134CD5750E1}" presName="Name0" presStyleCnt="0">
        <dgm:presLayoutVars>
          <dgm:dir/>
          <dgm:animLvl val="lvl"/>
          <dgm:resizeHandles val="exact"/>
        </dgm:presLayoutVars>
      </dgm:prSet>
      <dgm:spPr/>
    </dgm:pt>
    <dgm:pt modelId="{1BD84E03-E77A-4221-BA8B-1FD4901545D9}" type="pres">
      <dgm:prSet presAssocID="{D97E2949-60D2-4D8F-8FDD-3902ECF29421}" presName="linNode" presStyleCnt="0"/>
      <dgm:spPr/>
    </dgm:pt>
    <dgm:pt modelId="{A0E32901-33B0-4965-A1A8-3EB4377A13B9}" type="pres">
      <dgm:prSet presAssocID="{D97E2949-60D2-4D8F-8FDD-3902ECF29421}" presName="parentText" presStyleLbl="node1" presStyleIdx="0" presStyleCnt="4" custScaleX="66073">
        <dgm:presLayoutVars>
          <dgm:chMax val="1"/>
          <dgm:bulletEnabled val="1"/>
        </dgm:presLayoutVars>
      </dgm:prSet>
      <dgm:spPr/>
    </dgm:pt>
    <dgm:pt modelId="{E4B82A1B-3003-4F96-8533-D5B0A86E1E89}" type="pres">
      <dgm:prSet presAssocID="{D97E2949-60D2-4D8F-8FDD-3902ECF29421}" presName="descendantText" presStyleLbl="alignAccFollowNode1" presStyleIdx="0" presStyleCnt="4" custScaleX="115772">
        <dgm:presLayoutVars>
          <dgm:bulletEnabled val="1"/>
        </dgm:presLayoutVars>
      </dgm:prSet>
      <dgm:spPr/>
    </dgm:pt>
    <dgm:pt modelId="{3E3F80E7-ACB3-4D3A-9F18-ACEE041DC4F4}" type="pres">
      <dgm:prSet presAssocID="{104FD77E-D376-4963-AB9A-098CE1A2BA13}" presName="sp" presStyleCnt="0"/>
      <dgm:spPr/>
    </dgm:pt>
    <dgm:pt modelId="{B35490B9-6DE2-4106-95BE-A0AE9C5E8E7E}" type="pres">
      <dgm:prSet presAssocID="{7B073812-3A24-4D16-A782-6909DC9D5746}" presName="linNode" presStyleCnt="0"/>
      <dgm:spPr/>
    </dgm:pt>
    <dgm:pt modelId="{490E3A41-EA44-4208-A3A8-8752AB641099}" type="pres">
      <dgm:prSet presAssocID="{7B073812-3A24-4D16-A782-6909DC9D5746}" presName="parentText" presStyleLbl="node1" presStyleIdx="1" presStyleCnt="4" custScaleX="66073">
        <dgm:presLayoutVars>
          <dgm:chMax val="1"/>
          <dgm:bulletEnabled val="1"/>
        </dgm:presLayoutVars>
      </dgm:prSet>
      <dgm:spPr/>
    </dgm:pt>
    <dgm:pt modelId="{3C6344E8-3160-49F6-9328-FFE7940CC375}" type="pres">
      <dgm:prSet presAssocID="{7B073812-3A24-4D16-A782-6909DC9D5746}" presName="descendantText" presStyleLbl="alignAccFollowNode1" presStyleIdx="1" presStyleCnt="4" custScaleX="115772">
        <dgm:presLayoutVars>
          <dgm:bulletEnabled val="1"/>
        </dgm:presLayoutVars>
      </dgm:prSet>
      <dgm:spPr/>
    </dgm:pt>
    <dgm:pt modelId="{A2FA6561-120C-4B31-AB5D-EB37B888CF40}" type="pres">
      <dgm:prSet presAssocID="{F39AD966-6AC6-4404-9194-501CF7B5E713}" presName="sp" presStyleCnt="0"/>
      <dgm:spPr/>
    </dgm:pt>
    <dgm:pt modelId="{27310F23-ADB5-4C5D-A6A1-96E50B524EA9}" type="pres">
      <dgm:prSet presAssocID="{1F660580-1B15-4284-B508-5917E016F47C}" presName="linNode" presStyleCnt="0"/>
      <dgm:spPr/>
    </dgm:pt>
    <dgm:pt modelId="{2773E6CA-1004-4BA1-B3D8-047142C57E6F}" type="pres">
      <dgm:prSet presAssocID="{1F660580-1B15-4284-B508-5917E016F47C}" presName="parentText" presStyleLbl="node1" presStyleIdx="2" presStyleCnt="4" custScaleX="66073">
        <dgm:presLayoutVars>
          <dgm:chMax val="1"/>
          <dgm:bulletEnabled val="1"/>
        </dgm:presLayoutVars>
      </dgm:prSet>
      <dgm:spPr/>
    </dgm:pt>
    <dgm:pt modelId="{00FEC38D-0292-4B3D-AE8B-3BE8793AB5EF}" type="pres">
      <dgm:prSet presAssocID="{1F660580-1B15-4284-B508-5917E016F47C}" presName="descendantText" presStyleLbl="alignAccFollowNode1" presStyleIdx="2" presStyleCnt="4" custScaleX="115772">
        <dgm:presLayoutVars>
          <dgm:bulletEnabled val="1"/>
        </dgm:presLayoutVars>
      </dgm:prSet>
      <dgm:spPr/>
    </dgm:pt>
    <dgm:pt modelId="{D1DF48F3-B86B-4A9D-B5FB-CA994C138DBF}" type="pres">
      <dgm:prSet presAssocID="{BA7FA3DF-D209-44A7-B894-ECDA64DE4565}" presName="sp" presStyleCnt="0"/>
      <dgm:spPr/>
    </dgm:pt>
    <dgm:pt modelId="{F4DA110F-61EC-469C-A7CF-B3320542FA72}" type="pres">
      <dgm:prSet presAssocID="{0DEDE401-85F1-4DF4-A6F6-4D8542179689}" presName="linNode" presStyleCnt="0"/>
      <dgm:spPr/>
    </dgm:pt>
    <dgm:pt modelId="{594681CE-B885-4787-BEA0-41061EF0B14A}" type="pres">
      <dgm:prSet presAssocID="{0DEDE401-85F1-4DF4-A6F6-4D8542179689}" presName="parentText" presStyleLbl="node1" presStyleIdx="3" presStyleCnt="4" custScaleX="66073">
        <dgm:presLayoutVars>
          <dgm:chMax val="1"/>
          <dgm:bulletEnabled val="1"/>
        </dgm:presLayoutVars>
      </dgm:prSet>
      <dgm:spPr/>
    </dgm:pt>
    <dgm:pt modelId="{45BCB571-2946-4D3F-BAA4-7B64F4404C8D}" type="pres">
      <dgm:prSet presAssocID="{0DEDE401-85F1-4DF4-A6F6-4D8542179689}" presName="descendantText" presStyleLbl="alignAccFollowNode1" presStyleIdx="3" presStyleCnt="4" custScaleX="115772">
        <dgm:presLayoutVars>
          <dgm:bulletEnabled val="1"/>
        </dgm:presLayoutVars>
      </dgm:prSet>
      <dgm:spPr/>
    </dgm:pt>
  </dgm:ptLst>
  <dgm:cxnLst>
    <dgm:cxn modelId="{B9AE3108-4024-41B4-852E-8C5B667FABF4}" type="presOf" srcId="{5DB9904F-202D-4279-8C95-FA31D6BD5497}" destId="{00FEC38D-0292-4B3D-AE8B-3BE8793AB5EF}" srcOrd="0" destOrd="0" presId="urn:microsoft.com/office/officeart/2005/8/layout/vList5"/>
    <dgm:cxn modelId="{4728A009-A1F0-4142-B454-162E23E6D62C}" srcId="{1F660580-1B15-4284-B508-5917E016F47C}" destId="{5DB9904F-202D-4279-8C95-FA31D6BD5497}" srcOrd="0" destOrd="0" parTransId="{19F6FE38-BAB2-4936-8B82-71AEEB3D780A}" sibTransId="{F7CCCBA9-3EC3-4E44-B603-805E31AF1B4C}"/>
    <dgm:cxn modelId="{C53DA90B-B0F9-4423-8EA5-A9771D1BDCA7}" type="presOf" srcId="{1F660580-1B15-4284-B508-5917E016F47C}" destId="{2773E6CA-1004-4BA1-B3D8-047142C57E6F}" srcOrd="0" destOrd="0" presId="urn:microsoft.com/office/officeart/2005/8/layout/vList5"/>
    <dgm:cxn modelId="{E787E70F-ECE1-4BC0-AD76-214B973C0494}" srcId="{D88E65AB-65FD-4DB1-A2CA-E134CD5750E1}" destId="{7B073812-3A24-4D16-A782-6909DC9D5746}" srcOrd="1" destOrd="0" parTransId="{38BD1534-BCBE-464A-8DAD-2B0501B141DD}" sibTransId="{F39AD966-6AC6-4404-9194-501CF7B5E713}"/>
    <dgm:cxn modelId="{F20EFE0F-B4DB-42F7-8294-481D0F5B522C}" type="presOf" srcId="{D88E65AB-65FD-4DB1-A2CA-E134CD5750E1}" destId="{1C0BE720-2AD3-42F7-B960-9E6DA3883AF2}" srcOrd="0" destOrd="0" presId="urn:microsoft.com/office/officeart/2005/8/layout/vList5"/>
    <dgm:cxn modelId="{FD4D2215-C8E8-4AB0-A7F4-0A9C5DC1ADB7}" srcId="{D97E2949-60D2-4D8F-8FDD-3902ECF29421}" destId="{D91BD1E6-E4AD-4C54-B378-51254BD65831}" srcOrd="0" destOrd="0" parTransId="{2B4113FF-7CE3-4C7E-A112-01330D802477}" sibTransId="{C5676967-D7A3-43C2-A427-6CDE5CFB0CE9}"/>
    <dgm:cxn modelId="{EB02C61B-9CA6-43EE-9D75-3EF96EE26D6A}" type="presOf" srcId="{5FBD0C52-739B-4266-ADDB-4C108BEF2F79}" destId="{3C6344E8-3160-49F6-9328-FFE7940CC375}" srcOrd="0" destOrd="0" presId="urn:microsoft.com/office/officeart/2005/8/layout/vList5"/>
    <dgm:cxn modelId="{DCBD7439-B9E3-4E71-88D0-7F2035BC7A9F}" type="presOf" srcId="{D91BD1E6-E4AD-4C54-B378-51254BD65831}" destId="{E4B82A1B-3003-4F96-8533-D5B0A86E1E89}" srcOrd="0" destOrd="0" presId="urn:microsoft.com/office/officeart/2005/8/layout/vList5"/>
    <dgm:cxn modelId="{561EFF62-C4BD-4F1C-9094-5DEE87A418DD}" type="presOf" srcId="{B3295CFE-EB6E-4BB6-A7B6-1727568F5BCB}" destId="{45BCB571-2946-4D3F-BAA4-7B64F4404C8D}" srcOrd="0" destOrd="1" presId="urn:microsoft.com/office/officeart/2005/8/layout/vList5"/>
    <dgm:cxn modelId="{23E9E347-B92C-48A8-B6EB-78AC230C28B6}" srcId="{D88E65AB-65FD-4DB1-A2CA-E134CD5750E1}" destId="{D97E2949-60D2-4D8F-8FDD-3902ECF29421}" srcOrd="0" destOrd="0" parTransId="{5EBCA8BD-213E-4BCB-8120-068486586CCB}" sibTransId="{104FD77E-D376-4963-AB9A-098CE1A2BA13}"/>
    <dgm:cxn modelId="{2E020D69-DF0C-4B2C-8BAF-A559D290A902}" srcId="{7B073812-3A24-4D16-A782-6909DC9D5746}" destId="{5FBD0C52-739B-4266-ADDB-4C108BEF2F79}" srcOrd="0" destOrd="0" parTransId="{61C86EC3-9201-442D-9B01-4BD5C8FFFDC5}" sibTransId="{B6A531EF-60AA-4088-B849-52EE2EECBFFC}"/>
    <dgm:cxn modelId="{B6E94E72-7731-4F81-B518-F45E253CD7D4}" srcId="{D88E65AB-65FD-4DB1-A2CA-E134CD5750E1}" destId="{1F660580-1B15-4284-B508-5917E016F47C}" srcOrd="2" destOrd="0" parTransId="{6D098B5F-6B0B-436F-90E6-81B4BDB4ED42}" sibTransId="{BA7FA3DF-D209-44A7-B894-ECDA64DE4565}"/>
    <dgm:cxn modelId="{944B587D-0F2E-47CC-8CE8-E9B7587CD9DB}" type="presOf" srcId="{0DEDE401-85F1-4DF4-A6F6-4D8542179689}" destId="{594681CE-B885-4787-BEA0-41061EF0B14A}" srcOrd="0" destOrd="0" presId="urn:microsoft.com/office/officeart/2005/8/layout/vList5"/>
    <dgm:cxn modelId="{DF97A588-6336-4442-B2B5-D8D62B5CD536}" srcId="{0DEDE401-85F1-4DF4-A6F6-4D8542179689}" destId="{B3295CFE-EB6E-4BB6-A7B6-1727568F5BCB}" srcOrd="1" destOrd="0" parTransId="{4FEEE8BD-AE46-4CB9-BD8C-ECF1C3A91973}" sibTransId="{E87046F5-D981-4580-9971-A7FB577DFE85}"/>
    <dgm:cxn modelId="{24C47397-986E-479F-8F89-C12CDA7F88EC}" srcId="{D88E65AB-65FD-4DB1-A2CA-E134CD5750E1}" destId="{0DEDE401-85F1-4DF4-A6F6-4D8542179689}" srcOrd="3" destOrd="0" parTransId="{3876570E-F2D2-44C5-A51B-A24E92782070}" sibTransId="{D17A0094-6452-49AF-84D8-5651A2DE0AEE}"/>
    <dgm:cxn modelId="{17309E97-8863-47B0-B09E-3928A645BA3B}" type="presOf" srcId="{D38E1289-2D9D-4311-88EB-BBD656D9F99A}" destId="{00FEC38D-0292-4B3D-AE8B-3BE8793AB5EF}" srcOrd="0" destOrd="1" presId="urn:microsoft.com/office/officeart/2005/8/layout/vList5"/>
    <dgm:cxn modelId="{A71AE9B2-37F3-4CDB-A41A-9AF802945D1F}" srcId="{1F660580-1B15-4284-B508-5917E016F47C}" destId="{D38E1289-2D9D-4311-88EB-BBD656D9F99A}" srcOrd="1" destOrd="0" parTransId="{3DE976FD-AF98-439B-A896-6ACD15C5D7BD}" sibTransId="{14C50C4D-EE78-4F8B-A76D-1DB3345DA4C4}"/>
    <dgm:cxn modelId="{4D73AFB8-55BD-4055-8468-D73B4DB5722E}" type="presOf" srcId="{D97E2949-60D2-4D8F-8FDD-3902ECF29421}" destId="{A0E32901-33B0-4965-A1A8-3EB4377A13B9}" srcOrd="0" destOrd="0" presId="urn:microsoft.com/office/officeart/2005/8/layout/vList5"/>
    <dgm:cxn modelId="{522172BF-51F8-4845-A54D-0ECCB58093F9}" type="presOf" srcId="{7B073812-3A24-4D16-A782-6909DC9D5746}" destId="{490E3A41-EA44-4208-A3A8-8752AB641099}" srcOrd="0" destOrd="0" presId="urn:microsoft.com/office/officeart/2005/8/layout/vList5"/>
    <dgm:cxn modelId="{44532EEF-CE2A-4C58-AA4A-9A5C029DDDE6}" type="presOf" srcId="{21BDD9F5-7D1D-4CEB-A294-D732D9DBA676}" destId="{45BCB571-2946-4D3F-BAA4-7B64F4404C8D}" srcOrd="0" destOrd="0" presId="urn:microsoft.com/office/officeart/2005/8/layout/vList5"/>
    <dgm:cxn modelId="{9A0E63F4-C772-4C93-AA42-E8C7B7EC1851}" srcId="{0DEDE401-85F1-4DF4-A6F6-4D8542179689}" destId="{21BDD9F5-7D1D-4CEB-A294-D732D9DBA676}" srcOrd="0" destOrd="0" parTransId="{7BB3A67C-F412-494C-8FCD-214267CECB2A}" sibTransId="{3B993614-5689-4D7C-AAC3-2AB9359790CB}"/>
    <dgm:cxn modelId="{88065DBF-DC4C-4EFC-A1F6-43F79B98473B}" type="presParOf" srcId="{1C0BE720-2AD3-42F7-B960-9E6DA3883AF2}" destId="{1BD84E03-E77A-4221-BA8B-1FD4901545D9}" srcOrd="0" destOrd="0" presId="urn:microsoft.com/office/officeart/2005/8/layout/vList5"/>
    <dgm:cxn modelId="{BEA0A4B3-20FD-4741-9794-21073491C5B7}" type="presParOf" srcId="{1BD84E03-E77A-4221-BA8B-1FD4901545D9}" destId="{A0E32901-33B0-4965-A1A8-3EB4377A13B9}" srcOrd="0" destOrd="0" presId="urn:microsoft.com/office/officeart/2005/8/layout/vList5"/>
    <dgm:cxn modelId="{2A9B4DC4-472E-4997-BD31-F0E19EB06A87}" type="presParOf" srcId="{1BD84E03-E77A-4221-BA8B-1FD4901545D9}" destId="{E4B82A1B-3003-4F96-8533-D5B0A86E1E89}" srcOrd="1" destOrd="0" presId="urn:microsoft.com/office/officeart/2005/8/layout/vList5"/>
    <dgm:cxn modelId="{4687891B-C15C-461C-8BC9-E7DCA0D8C3C9}" type="presParOf" srcId="{1C0BE720-2AD3-42F7-B960-9E6DA3883AF2}" destId="{3E3F80E7-ACB3-4D3A-9F18-ACEE041DC4F4}" srcOrd="1" destOrd="0" presId="urn:microsoft.com/office/officeart/2005/8/layout/vList5"/>
    <dgm:cxn modelId="{12262FDD-5746-4B06-9C7C-C2886590F678}" type="presParOf" srcId="{1C0BE720-2AD3-42F7-B960-9E6DA3883AF2}" destId="{B35490B9-6DE2-4106-95BE-A0AE9C5E8E7E}" srcOrd="2" destOrd="0" presId="urn:microsoft.com/office/officeart/2005/8/layout/vList5"/>
    <dgm:cxn modelId="{AD4E31BC-5AB2-4846-9FD3-6A34974D4EFC}" type="presParOf" srcId="{B35490B9-6DE2-4106-95BE-A0AE9C5E8E7E}" destId="{490E3A41-EA44-4208-A3A8-8752AB641099}" srcOrd="0" destOrd="0" presId="urn:microsoft.com/office/officeart/2005/8/layout/vList5"/>
    <dgm:cxn modelId="{4D63B059-58A2-49F2-8691-0FED2240998D}" type="presParOf" srcId="{B35490B9-6DE2-4106-95BE-A0AE9C5E8E7E}" destId="{3C6344E8-3160-49F6-9328-FFE7940CC375}" srcOrd="1" destOrd="0" presId="urn:microsoft.com/office/officeart/2005/8/layout/vList5"/>
    <dgm:cxn modelId="{30010533-2BDB-4DA7-9A11-729B99569E7A}" type="presParOf" srcId="{1C0BE720-2AD3-42F7-B960-9E6DA3883AF2}" destId="{A2FA6561-120C-4B31-AB5D-EB37B888CF40}" srcOrd="3" destOrd="0" presId="urn:microsoft.com/office/officeart/2005/8/layout/vList5"/>
    <dgm:cxn modelId="{B6AD5473-7578-4894-9D3E-F7BA18682A34}" type="presParOf" srcId="{1C0BE720-2AD3-42F7-B960-9E6DA3883AF2}" destId="{27310F23-ADB5-4C5D-A6A1-96E50B524EA9}" srcOrd="4" destOrd="0" presId="urn:microsoft.com/office/officeart/2005/8/layout/vList5"/>
    <dgm:cxn modelId="{98AD433A-571E-4444-85C4-401C962A6EEE}" type="presParOf" srcId="{27310F23-ADB5-4C5D-A6A1-96E50B524EA9}" destId="{2773E6CA-1004-4BA1-B3D8-047142C57E6F}" srcOrd="0" destOrd="0" presId="urn:microsoft.com/office/officeart/2005/8/layout/vList5"/>
    <dgm:cxn modelId="{DE24995B-06F8-4030-AFC7-C7B5AB170671}" type="presParOf" srcId="{27310F23-ADB5-4C5D-A6A1-96E50B524EA9}" destId="{00FEC38D-0292-4B3D-AE8B-3BE8793AB5EF}" srcOrd="1" destOrd="0" presId="urn:microsoft.com/office/officeart/2005/8/layout/vList5"/>
    <dgm:cxn modelId="{04764381-17C2-4EC9-B717-868D737871E9}" type="presParOf" srcId="{1C0BE720-2AD3-42F7-B960-9E6DA3883AF2}" destId="{D1DF48F3-B86B-4A9D-B5FB-CA994C138DBF}" srcOrd="5" destOrd="0" presId="urn:microsoft.com/office/officeart/2005/8/layout/vList5"/>
    <dgm:cxn modelId="{4BC5949D-985C-4A72-B0FC-6FAF56E3D126}" type="presParOf" srcId="{1C0BE720-2AD3-42F7-B960-9E6DA3883AF2}" destId="{F4DA110F-61EC-469C-A7CF-B3320542FA72}" srcOrd="6" destOrd="0" presId="urn:microsoft.com/office/officeart/2005/8/layout/vList5"/>
    <dgm:cxn modelId="{780E4FFD-1622-426B-992B-AD27485F8BD7}" type="presParOf" srcId="{F4DA110F-61EC-469C-A7CF-B3320542FA72}" destId="{594681CE-B885-4787-BEA0-41061EF0B14A}" srcOrd="0" destOrd="0" presId="urn:microsoft.com/office/officeart/2005/8/layout/vList5"/>
    <dgm:cxn modelId="{D16BC1BE-84D2-44AF-933C-369ED10EC747}" type="presParOf" srcId="{F4DA110F-61EC-469C-A7CF-B3320542FA72}" destId="{45BCB571-2946-4D3F-BAA4-7B64F4404C8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B1E881-712E-4422-AFD2-1FC8CCF40E46}"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kumimoji="1" lang="ja-JP" altLang="en-US"/>
        </a:p>
      </dgm:t>
    </dgm:pt>
    <dgm:pt modelId="{0635D9E9-F7B0-43C6-94C5-A6303BC558F1}">
      <dgm:prSet phldrT="[テキスト]" custT="1"/>
      <dgm:spPr/>
      <dgm:t>
        <a:bodyPr/>
        <a:lstStyle/>
        <a:p>
          <a:r>
            <a:rPr kumimoji="1" lang="ja-JP" altLang="en-US" sz="1600" b="1" dirty="0"/>
            <a:t>市町村における主な取組事例</a:t>
          </a:r>
        </a:p>
      </dgm:t>
    </dgm:pt>
    <dgm:pt modelId="{A809B597-4CB8-4B5B-8043-9AACF3281997}" type="parTrans" cxnId="{E5F51099-4509-4B0C-A886-4658CAFFC0BB}">
      <dgm:prSet/>
      <dgm:spPr/>
      <dgm:t>
        <a:bodyPr/>
        <a:lstStyle/>
        <a:p>
          <a:endParaRPr kumimoji="1" lang="ja-JP" altLang="en-US" sz="2000"/>
        </a:p>
      </dgm:t>
    </dgm:pt>
    <dgm:pt modelId="{D54E89AF-D1BE-404A-B1E8-8E80515B1F88}" type="sibTrans" cxnId="{E5F51099-4509-4B0C-A886-4658CAFFC0BB}">
      <dgm:prSet/>
      <dgm:spPr/>
      <dgm:t>
        <a:bodyPr/>
        <a:lstStyle/>
        <a:p>
          <a:endParaRPr kumimoji="1" lang="ja-JP" altLang="en-US" sz="2000"/>
        </a:p>
      </dgm:t>
    </dgm:pt>
    <dgm:pt modelId="{CDE8B29D-A94A-49F7-9331-0B2B2A6E2009}">
      <dgm:prSet phldrT="[テキスト]" custT="1"/>
      <dgm:spPr/>
      <dgm:t>
        <a:bodyPr/>
        <a:lstStyle/>
        <a:p>
          <a:r>
            <a:rPr kumimoji="1" lang="ja-JP" altLang="en-US" sz="1400" dirty="0"/>
            <a:t>サポートファイルの普及啓発と切れ目のない支援体制づくり</a:t>
          </a:r>
        </a:p>
      </dgm:t>
    </dgm:pt>
    <dgm:pt modelId="{63A5155E-BA67-4E9A-9A37-EF631D0F63B0}" type="parTrans" cxnId="{4A9E19EB-6F8C-4F43-B734-E27BE2E6C27A}">
      <dgm:prSet/>
      <dgm:spPr/>
      <dgm:t>
        <a:bodyPr/>
        <a:lstStyle/>
        <a:p>
          <a:endParaRPr kumimoji="1" lang="ja-JP" altLang="en-US" sz="2000"/>
        </a:p>
      </dgm:t>
    </dgm:pt>
    <dgm:pt modelId="{334CA605-AF33-4949-922C-2158D2257582}" type="sibTrans" cxnId="{4A9E19EB-6F8C-4F43-B734-E27BE2E6C27A}">
      <dgm:prSet/>
      <dgm:spPr/>
      <dgm:t>
        <a:bodyPr/>
        <a:lstStyle/>
        <a:p>
          <a:endParaRPr kumimoji="1" lang="ja-JP" altLang="en-US" sz="2000"/>
        </a:p>
      </dgm:t>
    </dgm:pt>
    <dgm:pt modelId="{61D93921-43CB-43A0-9398-BCAE8221CDCF}">
      <dgm:prSet phldrT="[テキスト]" custT="1"/>
      <dgm:spPr/>
      <dgm:t>
        <a:bodyPr/>
        <a:lstStyle/>
        <a:p>
          <a:r>
            <a:rPr kumimoji="1" lang="ja-JP" altLang="en-US" sz="1400" dirty="0"/>
            <a:t>部局横断会議の活性化（研修、地域課題の整理、各機関の取組や課題を共有）</a:t>
          </a:r>
        </a:p>
      </dgm:t>
    </dgm:pt>
    <dgm:pt modelId="{D50256B6-6628-4ADE-B106-98C01468F261}" type="parTrans" cxnId="{BE528C3C-5B5F-4874-B79B-D96E7011512A}">
      <dgm:prSet/>
      <dgm:spPr/>
      <dgm:t>
        <a:bodyPr/>
        <a:lstStyle/>
        <a:p>
          <a:endParaRPr kumimoji="1" lang="ja-JP" altLang="en-US" sz="2000"/>
        </a:p>
      </dgm:t>
    </dgm:pt>
    <dgm:pt modelId="{32DE994E-CD0B-4865-BF19-811EE5DB93A6}" type="sibTrans" cxnId="{BE528C3C-5B5F-4874-B79B-D96E7011512A}">
      <dgm:prSet/>
      <dgm:spPr/>
      <dgm:t>
        <a:bodyPr/>
        <a:lstStyle/>
        <a:p>
          <a:endParaRPr kumimoji="1" lang="ja-JP" altLang="en-US" sz="2000"/>
        </a:p>
      </dgm:t>
    </dgm:pt>
    <dgm:pt modelId="{EC5CD4EF-9FF5-448F-9818-FD65BB17A984}">
      <dgm:prSet phldrT="[テキスト]" custT="1"/>
      <dgm:spPr/>
      <dgm:t>
        <a:bodyPr/>
        <a:lstStyle/>
        <a:p>
          <a:r>
            <a:rPr kumimoji="1" lang="ja-JP" altLang="en-US" sz="1400" dirty="0"/>
            <a:t>児童と成人の支援者間の連携強化（事業所連絡会におけるの合同研修）</a:t>
          </a:r>
        </a:p>
      </dgm:t>
    </dgm:pt>
    <dgm:pt modelId="{B1F79EA2-7FCE-40C5-BBBA-05EA586A863B}" type="parTrans" cxnId="{7DA6F9F6-6EF7-44BE-8768-8CE90E0395D3}">
      <dgm:prSet/>
      <dgm:spPr/>
      <dgm:t>
        <a:bodyPr/>
        <a:lstStyle/>
        <a:p>
          <a:endParaRPr kumimoji="1" lang="ja-JP" altLang="en-US" sz="2000"/>
        </a:p>
      </dgm:t>
    </dgm:pt>
    <dgm:pt modelId="{3514B48A-134D-4AAF-B993-B1DF79DDDE7A}" type="sibTrans" cxnId="{7DA6F9F6-6EF7-44BE-8768-8CE90E0395D3}">
      <dgm:prSet/>
      <dgm:spPr/>
      <dgm:t>
        <a:bodyPr/>
        <a:lstStyle/>
        <a:p>
          <a:endParaRPr kumimoji="1" lang="ja-JP" altLang="en-US" sz="2000"/>
        </a:p>
      </dgm:t>
    </dgm:pt>
    <dgm:pt modelId="{73DD3312-732D-4380-BA40-BCFB438A5EBE}">
      <dgm:prSet phldrT="[テキスト]" custT="1"/>
      <dgm:spPr/>
      <dgm:t>
        <a:bodyPr/>
        <a:lstStyle/>
        <a:p>
          <a:r>
            <a:rPr kumimoji="1" lang="en-US" altLang="en-US" sz="1400" dirty="0"/>
            <a:t>Q-SACCS</a:t>
          </a:r>
          <a:r>
            <a:rPr kumimoji="1" lang="ja-JP" altLang="en-US" sz="1400" dirty="0"/>
            <a:t>による課題整理、就学前の相談機関をまとめたリーフレット等の作成</a:t>
          </a:r>
        </a:p>
      </dgm:t>
    </dgm:pt>
    <dgm:pt modelId="{FD04E8AB-20A9-4679-906C-45772B210DED}" type="parTrans" cxnId="{C00C9BC8-10A3-4DD4-BBED-DBCA5E649BD3}">
      <dgm:prSet/>
      <dgm:spPr/>
      <dgm:t>
        <a:bodyPr/>
        <a:lstStyle/>
        <a:p>
          <a:endParaRPr kumimoji="1" lang="ja-JP" altLang="en-US" sz="2000"/>
        </a:p>
      </dgm:t>
    </dgm:pt>
    <dgm:pt modelId="{A251F3C5-D131-45D9-96D4-0D9AC0A66A50}" type="sibTrans" cxnId="{C00C9BC8-10A3-4DD4-BBED-DBCA5E649BD3}">
      <dgm:prSet/>
      <dgm:spPr/>
      <dgm:t>
        <a:bodyPr/>
        <a:lstStyle/>
        <a:p>
          <a:endParaRPr kumimoji="1" lang="ja-JP" altLang="en-US" sz="2000"/>
        </a:p>
      </dgm:t>
    </dgm:pt>
    <dgm:pt modelId="{5D1DE8DB-AF81-4D8B-90BD-F17FB221721F}">
      <dgm:prSet phldrT="[テキスト]" custT="1"/>
      <dgm:spPr/>
      <dgm:t>
        <a:bodyPr/>
        <a:lstStyle/>
        <a:p>
          <a:r>
            <a:rPr kumimoji="1" lang="ja-JP" altLang="en-US" sz="1400" dirty="0"/>
            <a:t>教育と福祉の連携促進を目的とした連続研修や連携事例の共有を実施</a:t>
          </a:r>
        </a:p>
      </dgm:t>
    </dgm:pt>
    <dgm:pt modelId="{4F11CDB0-0244-4CBD-A651-DF946A700787}" type="parTrans" cxnId="{82C8FF3C-941B-4818-9923-5BF004BFEFB5}">
      <dgm:prSet/>
      <dgm:spPr/>
      <dgm:t>
        <a:bodyPr/>
        <a:lstStyle/>
        <a:p>
          <a:endParaRPr kumimoji="1" lang="ja-JP" altLang="en-US" sz="2000"/>
        </a:p>
      </dgm:t>
    </dgm:pt>
    <dgm:pt modelId="{4350D826-2267-44DE-9959-D9E5212E9E58}" type="sibTrans" cxnId="{82C8FF3C-941B-4818-9923-5BF004BFEFB5}">
      <dgm:prSet/>
      <dgm:spPr/>
      <dgm:t>
        <a:bodyPr/>
        <a:lstStyle/>
        <a:p>
          <a:endParaRPr kumimoji="1" lang="ja-JP" altLang="en-US" sz="2000"/>
        </a:p>
      </dgm:t>
    </dgm:pt>
    <dgm:pt modelId="{1A1BCF42-B434-4B8B-AC1F-5269AE1B6D2C}" type="pres">
      <dgm:prSet presAssocID="{1BB1E881-712E-4422-AFD2-1FC8CCF40E46}" presName="linear" presStyleCnt="0">
        <dgm:presLayoutVars>
          <dgm:dir/>
          <dgm:animLvl val="lvl"/>
          <dgm:resizeHandles val="exact"/>
        </dgm:presLayoutVars>
      </dgm:prSet>
      <dgm:spPr/>
    </dgm:pt>
    <dgm:pt modelId="{18C88550-1387-4D17-A231-FB056FED0358}" type="pres">
      <dgm:prSet presAssocID="{0635D9E9-F7B0-43C6-94C5-A6303BC558F1}" presName="parentLin" presStyleCnt="0"/>
      <dgm:spPr/>
    </dgm:pt>
    <dgm:pt modelId="{D3123D0E-27A4-4B92-A170-D4790F320679}" type="pres">
      <dgm:prSet presAssocID="{0635D9E9-F7B0-43C6-94C5-A6303BC558F1}" presName="parentLeftMargin" presStyleLbl="node1" presStyleIdx="0" presStyleCnt="1"/>
      <dgm:spPr/>
    </dgm:pt>
    <dgm:pt modelId="{2230D9FC-2A8B-451E-A350-1D427D563652}" type="pres">
      <dgm:prSet presAssocID="{0635D9E9-F7B0-43C6-94C5-A6303BC558F1}" presName="parentText" presStyleLbl="node1" presStyleIdx="0" presStyleCnt="1">
        <dgm:presLayoutVars>
          <dgm:chMax val="0"/>
          <dgm:bulletEnabled val="1"/>
        </dgm:presLayoutVars>
      </dgm:prSet>
      <dgm:spPr/>
    </dgm:pt>
    <dgm:pt modelId="{8D35AA8A-A53E-4136-81A1-9DB8A0F0BBEB}" type="pres">
      <dgm:prSet presAssocID="{0635D9E9-F7B0-43C6-94C5-A6303BC558F1}" presName="negativeSpace" presStyleCnt="0"/>
      <dgm:spPr/>
    </dgm:pt>
    <dgm:pt modelId="{52042CAA-4336-4428-8E7A-D393F3EEB2E6}" type="pres">
      <dgm:prSet presAssocID="{0635D9E9-F7B0-43C6-94C5-A6303BC558F1}" presName="childText" presStyleLbl="conFgAcc1" presStyleIdx="0" presStyleCnt="1" custLinFactNeighborX="-1107" custLinFactNeighborY="-357">
        <dgm:presLayoutVars>
          <dgm:bulletEnabled val="1"/>
        </dgm:presLayoutVars>
      </dgm:prSet>
      <dgm:spPr/>
    </dgm:pt>
  </dgm:ptLst>
  <dgm:cxnLst>
    <dgm:cxn modelId="{5956A611-6E04-44AE-A554-A23097486B35}" type="presOf" srcId="{CDE8B29D-A94A-49F7-9331-0B2B2A6E2009}" destId="{52042CAA-4336-4428-8E7A-D393F3EEB2E6}" srcOrd="0" destOrd="0" presId="urn:microsoft.com/office/officeart/2005/8/layout/list1"/>
    <dgm:cxn modelId="{BE528C3C-5B5F-4874-B79B-D96E7011512A}" srcId="{0635D9E9-F7B0-43C6-94C5-A6303BC558F1}" destId="{61D93921-43CB-43A0-9398-BCAE8221CDCF}" srcOrd="1" destOrd="0" parTransId="{D50256B6-6628-4ADE-B106-98C01468F261}" sibTransId="{32DE994E-CD0B-4865-BF19-811EE5DB93A6}"/>
    <dgm:cxn modelId="{82C8FF3C-941B-4818-9923-5BF004BFEFB5}" srcId="{0635D9E9-F7B0-43C6-94C5-A6303BC558F1}" destId="{5D1DE8DB-AF81-4D8B-90BD-F17FB221721F}" srcOrd="4" destOrd="0" parTransId="{4F11CDB0-0244-4CBD-A651-DF946A700787}" sibTransId="{4350D826-2267-44DE-9959-D9E5212E9E58}"/>
    <dgm:cxn modelId="{BBD39250-6440-4BE8-9519-D80E3BF335B3}" type="presOf" srcId="{0635D9E9-F7B0-43C6-94C5-A6303BC558F1}" destId="{2230D9FC-2A8B-451E-A350-1D427D563652}" srcOrd="1" destOrd="0" presId="urn:microsoft.com/office/officeart/2005/8/layout/list1"/>
    <dgm:cxn modelId="{7AC9EB70-3312-4579-94BD-A9D9E14ED473}" type="presOf" srcId="{5D1DE8DB-AF81-4D8B-90BD-F17FB221721F}" destId="{52042CAA-4336-4428-8E7A-D393F3EEB2E6}" srcOrd="0" destOrd="4" presId="urn:microsoft.com/office/officeart/2005/8/layout/list1"/>
    <dgm:cxn modelId="{27456371-1E12-4D1C-A428-FD3ED7F48B93}" type="presOf" srcId="{1BB1E881-712E-4422-AFD2-1FC8CCF40E46}" destId="{1A1BCF42-B434-4B8B-AC1F-5269AE1B6D2C}" srcOrd="0" destOrd="0" presId="urn:microsoft.com/office/officeart/2005/8/layout/list1"/>
    <dgm:cxn modelId="{E5F51099-4509-4B0C-A886-4658CAFFC0BB}" srcId="{1BB1E881-712E-4422-AFD2-1FC8CCF40E46}" destId="{0635D9E9-F7B0-43C6-94C5-A6303BC558F1}" srcOrd="0" destOrd="0" parTransId="{A809B597-4CB8-4B5B-8043-9AACF3281997}" sibTransId="{D54E89AF-D1BE-404A-B1E8-8E80515B1F88}"/>
    <dgm:cxn modelId="{0BFD2BB1-0448-406A-8F24-259AADBCE228}" type="presOf" srcId="{73DD3312-732D-4380-BA40-BCFB438A5EBE}" destId="{52042CAA-4336-4428-8E7A-D393F3EEB2E6}" srcOrd="0" destOrd="3" presId="urn:microsoft.com/office/officeart/2005/8/layout/list1"/>
    <dgm:cxn modelId="{C00C9BC8-10A3-4DD4-BBED-DBCA5E649BD3}" srcId="{0635D9E9-F7B0-43C6-94C5-A6303BC558F1}" destId="{73DD3312-732D-4380-BA40-BCFB438A5EBE}" srcOrd="3" destOrd="0" parTransId="{FD04E8AB-20A9-4679-906C-45772B210DED}" sibTransId="{A251F3C5-D131-45D9-96D4-0D9AC0A66A50}"/>
    <dgm:cxn modelId="{A6F650D8-88CF-4BD2-A45D-1E564B91907B}" type="presOf" srcId="{61D93921-43CB-43A0-9398-BCAE8221CDCF}" destId="{52042CAA-4336-4428-8E7A-D393F3EEB2E6}" srcOrd="0" destOrd="1" presId="urn:microsoft.com/office/officeart/2005/8/layout/list1"/>
    <dgm:cxn modelId="{293909DE-486D-4B55-A978-D03F871A8B6E}" type="presOf" srcId="{0635D9E9-F7B0-43C6-94C5-A6303BC558F1}" destId="{D3123D0E-27A4-4B92-A170-D4790F320679}" srcOrd="0" destOrd="0" presId="urn:microsoft.com/office/officeart/2005/8/layout/list1"/>
    <dgm:cxn modelId="{9D08A8E8-6DF2-4EDA-BA12-B57FA88797D3}" type="presOf" srcId="{EC5CD4EF-9FF5-448F-9818-FD65BB17A984}" destId="{52042CAA-4336-4428-8E7A-D393F3EEB2E6}" srcOrd="0" destOrd="2" presId="urn:microsoft.com/office/officeart/2005/8/layout/list1"/>
    <dgm:cxn modelId="{4A9E19EB-6F8C-4F43-B734-E27BE2E6C27A}" srcId="{0635D9E9-F7B0-43C6-94C5-A6303BC558F1}" destId="{CDE8B29D-A94A-49F7-9331-0B2B2A6E2009}" srcOrd="0" destOrd="0" parTransId="{63A5155E-BA67-4E9A-9A37-EF631D0F63B0}" sibTransId="{334CA605-AF33-4949-922C-2158D2257582}"/>
    <dgm:cxn modelId="{7DA6F9F6-6EF7-44BE-8768-8CE90E0395D3}" srcId="{0635D9E9-F7B0-43C6-94C5-A6303BC558F1}" destId="{EC5CD4EF-9FF5-448F-9818-FD65BB17A984}" srcOrd="2" destOrd="0" parTransId="{B1F79EA2-7FCE-40C5-BBBA-05EA586A863B}" sibTransId="{3514B48A-134D-4AAF-B993-B1DF79DDDE7A}"/>
    <dgm:cxn modelId="{749D0615-0E72-4CF0-8FE6-EA5596F2D451}" type="presParOf" srcId="{1A1BCF42-B434-4B8B-AC1F-5269AE1B6D2C}" destId="{18C88550-1387-4D17-A231-FB056FED0358}" srcOrd="0" destOrd="0" presId="urn:microsoft.com/office/officeart/2005/8/layout/list1"/>
    <dgm:cxn modelId="{740E663E-62E3-4E7B-9133-A425547B71CE}" type="presParOf" srcId="{18C88550-1387-4D17-A231-FB056FED0358}" destId="{D3123D0E-27A4-4B92-A170-D4790F320679}" srcOrd="0" destOrd="0" presId="urn:microsoft.com/office/officeart/2005/8/layout/list1"/>
    <dgm:cxn modelId="{1D062B9F-D679-486F-9633-6417ECC96DB8}" type="presParOf" srcId="{18C88550-1387-4D17-A231-FB056FED0358}" destId="{2230D9FC-2A8B-451E-A350-1D427D563652}" srcOrd="1" destOrd="0" presId="urn:microsoft.com/office/officeart/2005/8/layout/list1"/>
    <dgm:cxn modelId="{01DA2D6A-B9C1-47E0-BEB8-3C08D3B637CB}" type="presParOf" srcId="{1A1BCF42-B434-4B8B-AC1F-5269AE1B6D2C}" destId="{8D35AA8A-A53E-4136-81A1-9DB8A0F0BBEB}" srcOrd="1" destOrd="0" presId="urn:microsoft.com/office/officeart/2005/8/layout/list1"/>
    <dgm:cxn modelId="{9986A5DF-734D-45F7-BBD4-DE47D96358D4}" type="presParOf" srcId="{1A1BCF42-B434-4B8B-AC1F-5269AE1B6D2C}" destId="{52042CAA-4336-4428-8E7A-D393F3EEB2E6}"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9E8FC8-B543-4C89-B873-E94B2D7A2D9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kumimoji="1" lang="ja-JP" altLang="en-US"/>
        </a:p>
      </dgm:t>
    </dgm:pt>
    <dgm:pt modelId="{B2AE9784-1CCA-405C-B22D-EA02C2ECE205}">
      <dgm:prSet phldrT="[テキスト]"/>
      <dgm:spPr/>
      <dgm:t>
        <a:bodyPr/>
        <a:lstStyle/>
        <a:p>
          <a:r>
            <a:rPr kumimoji="1" lang="ja-JP" altLang="en-US" b="1" dirty="0"/>
            <a:t>府民向けセミナー</a:t>
          </a:r>
        </a:p>
      </dgm:t>
    </dgm:pt>
    <dgm:pt modelId="{CDB1A612-666C-4B00-8112-D4D185A278FA}" type="parTrans" cxnId="{920FC6F4-2DB7-46FD-8D37-C6A024CA3E44}">
      <dgm:prSet/>
      <dgm:spPr/>
      <dgm:t>
        <a:bodyPr/>
        <a:lstStyle/>
        <a:p>
          <a:endParaRPr kumimoji="1" lang="ja-JP" altLang="en-US"/>
        </a:p>
      </dgm:t>
    </dgm:pt>
    <dgm:pt modelId="{AD686225-91F3-4F62-B6F2-2CB2FC0498E8}" type="sibTrans" cxnId="{920FC6F4-2DB7-46FD-8D37-C6A024CA3E44}">
      <dgm:prSet/>
      <dgm:spPr/>
      <dgm:t>
        <a:bodyPr/>
        <a:lstStyle/>
        <a:p>
          <a:endParaRPr kumimoji="1" lang="ja-JP" altLang="en-US"/>
        </a:p>
      </dgm:t>
    </dgm:pt>
    <dgm:pt modelId="{CC34DC46-32EE-48EF-8165-122E4E069E26}">
      <dgm:prSet phldrT="[テキスト]"/>
      <dgm:spPr/>
      <dgm:t>
        <a:bodyPr/>
        <a:lstStyle/>
        <a:p>
          <a:r>
            <a:rPr kumimoji="1" lang="ja-JP" altLang="en-US" b="1" dirty="0"/>
            <a:t>啓発冊子等の作成</a:t>
          </a:r>
        </a:p>
      </dgm:t>
    </dgm:pt>
    <dgm:pt modelId="{F45D15FE-EA5F-444F-93D8-474F3189FB51}" type="parTrans" cxnId="{4E64FC8E-47C3-4C72-82EF-DB6E395DF861}">
      <dgm:prSet/>
      <dgm:spPr/>
      <dgm:t>
        <a:bodyPr/>
        <a:lstStyle/>
        <a:p>
          <a:endParaRPr kumimoji="1" lang="ja-JP" altLang="en-US"/>
        </a:p>
      </dgm:t>
    </dgm:pt>
    <dgm:pt modelId="{14126F3C-EC42-47B6-814C-5A5574B25623}" type="sibTrans" cxnId="{4E64FC8E-47C3-4C72-82EF-DB6E395DF861}">
      <dgm:prSet/>
      <dgm:spPr/>
      <dgm:t>
        <a:bodyPr/>
        <a:lstStyle/>
        <a:p>
          <a:endParaRPr kumimoji="1" lang="ja-JP" altLang="en-US"/>
        </a:p>
      </dgm:t>
    </dgm:pt>
    <dgm:pt modelId="{727D62AC-BD65-4440-8DC2-30A2692A99D9}">
      <dgm:prSet phldrT="[テキスト]"/>
      <dgm:spPr/>
      <dgm:t>
        <a:bodyPr/>
        <a:lstStyle/>
        <a:p>
          <a:r>
            <a:rPr kumimoji="1" lang="ja-JP" altLang="en-US" b="1" dirty="0"/>
            <a:t>その他の取組</a:t>
          </a:r>
        </a:p>
      </dgm:t>
    </dgm:pt>
    <dgm:pt modelId="{86D92231-9AB6-41B5-B51E-D768C8CDB1AC}" type="parTrans" cxnId="{FADF721F-15E8-48C0-B1CA-28A28D466A5A}">
      <dgm:prSet/>
      <dgm:spPr/>
      <dgm:t>
        <a:bodyPr/>
        <a:lstStyle/>
        <a:p>
          <a:endParaRPr kumimoji="1" lang="ja-JP" altLang="en-US"/>
        </a:p>
      </dgm:t>
    </dgm:pt>
    <dgm:pt modelId="{B068D808-AD14-4270-B4A5-864435972922}" type="sibTrans" cxnId="{FADF721F-15E8-48C0-B1CA-28A28D466A5A}">
      <dgm:prSet/>
      <dgm:spPr/>
      <dgm:t>
        <a:bodyPr/>
        <a:lstStyle/>
        <a:p>
          <a:endParaRPr kumimoji="1" lang="ja-JP" altLang="en-US"/>
        </a:p>
      </dgm:t>
    </dgm:pt>
    <dgm:pt modelId="{892A3C09-FC60-4F40-A1C9-BD5F3BAD9662}">
      <dgm:prSet phldrT="[テキスト]"/>
      <dgm:spPr/>
      <dgm:t>
        <a:bodyPr/>
        <a:lstStyle/>
        <a:p>
          <a:r>
            <a:rPr kumimoji="1" lang="en-US" altLang="ja-JP" dirty="0"/>
            <a:t>【</a:t>
          </a:r>
          <a:r>
            <a:rPr kumimoji="1" lang="ja-JP" altLang="en-US" dirty="0"/>
            <a:t>地域生活支援課</a:t>
          </a:r>
          <a:r>
            <a:rPr kumimoji="1" lang="en-US" altLang="ja-JP" dirty="0"/>
            <a:t>】</a:t>
          </a:r>
          <a:r>
            <a:rPr kumimoji="1" lang="ja-JP" altLang="en-US" dirty="0"/>
            <a:t>世界自閉症啓発デー・発達障がい啓発週間オンラインセミナー「もっと知ろうよ、発達障がい」（年</a:t>
          </a:r>
          <a:r>
            <a:rPr kumimoji="1" lang="en-US" altLang="ja-JP" dirty="0"/>
            <a:t>1</a:t>
          </a:r>
          <a:r>
            <a:rPr kumimoji="1" lang="ja-JP" altLang="en-US" dirty="0"/>
            <a:t>回・オンデマンド配信）</a:t>
          </a:r>
        </a:p>
      </dgm:t>
    </dgm:pt>
    <dgm:pt modelId="{205EF4F9-5E2B-44A6-A2C5-359A57168A37}" type="parTrans" cxnId="{421376A9-1CD5-4A74-9459-55F437424C09}">
      <dgm:prSet/>
      <dgm:spPr/>
      <dgm:t>
        <a:bodyPr/>
        <a:lstStyle/>
        <a:p>
          <a:endParaRPr kumimoji="1" lang="ja-JP" altLang="en-US"/>
        </a:p>
      </dgm:t>
    </dgm:pt>
    <dgm:pt modelId="{5DBB8BEB-C8DC-445F-B84C-770E8A1B9320}" type="sibTrans" cxnId="{421376A9-1CD5-4A74-9459-55F437424C09}">
      <dgm:prSet/>
      <dgm:spPr/>
      <dgm:t>
        <a:bodyPr/>
        <a:lstStyle/>
        <a:p>
          <a:endParaRPr kumimoji="1" lang="ja-JP" altLang="en-US"/>
        </a:p>
      </dgm:t>
    </dgm:pt>
    <dgm:pt modelId="{8E027EAD-E546-4276-AFA8-90123A3FFA11}">
      <dgm:prSet phldrT="[テキスト]"/>
      <dgm:spPr/>
      <dgm:t>
        <a:bodyPr/>
        <a:lstStyle/>
        <a:p>
          <a:r>
            <a:rPr kumimoji="1" lang="en-US" altLang="ja-JP" dirty="0"/>
            <a:t>【</a:t>
          </a:r>
          <a:r>
            <a:rPr kumimoji="1" lang="ja-JP" altLang="en-US" dirty="0"/>
            <a:t>発達障がい者支援センター</a:t>
          </a:r>
          <a:r>
            <a:rPr kumimoji="1" lang="en-US" altLang="ja-JP" dirty="0"/>
            <a:t>】</a:t>
          </a:r>
          <a:r>
            <a:rPr kumimoji="1" lang="ja-JP" altLang="en-US" dirty="0"/>
            <a:t>府民対象公開講座（年</a:t>
          </a:r>
          <a:r>
            <a:rPr kumimoji="1" lang="en-US" altLang="ja-JP" dirty="0"/>
            <a:t>1</a:t>
          </a:r>
          <a:r>
            <a:rPr kumimoji="1" lang="ja-JP" altLang="en-US" dirty="0"/>
            <a:t>回）</a:t>
          </a:r>
        </a:p>
      </dgm:t>
    </dgm:pt>
    <dgm:pt modelId="{845B1F92-DB22-401D-BBFA-E1567987BD50}" type="parTrans" cxnId="{C8DB3662-36EB-4EE7-96DC-85F96E329531}">
      <dgm:prSet/>
      <dgm:spPr/>
      <dgm:t>
        <a:bodyPr/>
        <a:lstStyle/>
        <a:p>
          <a:endParaRPr kumimoji="1" lang="ja-JP" altLang="en-US"/>
        </a:p>
      </dgm:t>
    </dgm:pt>
    <dgm:pt modelId="{DB5C18BC-D4F1-4E56-B38C-F106FE5864BA}" type="sibTrans" cxnId="{C8DB3662-36EB-4EE7-96DC-85F96E329531}">
      <dgm:prSet/>
      <dgm:spPr/>
      <dgm:t>
        <a:bodyPr/>
        <a:lstStyle/>
        <a:p>
          <a:endParaRPr kumimoji="1" lang="ja-JP" altLang="en-US"/>
        </a:p>
      </dgm:t>
    </dgm:pt>
    <dgm:pt modelId="{D832DF87-865D-4CC7-8F60-01C27D33E8B5}">
      <dgm:prSet phldrT="[テキスト]"/>
      <dgm:spPr/>
      <dgm:t>
        <a:bodyPr/>
        <a:lstStyle/>
        <a:p>
          <a:r>
            <a:rPr kumimoji="1" lang="ja-JP" altLang="en-US" dirty="0"/>
            <a:t>「ええやんちがっても　自閉スペクトラム症の理解のために」の作成</a:t>
          </a:r>
        </a:p>
      </dgm:t>
    </dgm:pt>
    <dgm:pt modelId="{4DB5C242-E908-46EE-B802-2DFB4BBBFBF2}" type="parTrans" cxnId="{98E38637-C7A3-4E84-9F19-9C9BB76B3A01}">
      <dgm:prSet/>
      <dgm:spPr/>
      <dgm:t>
        <a:bodyPr/>
        <a:lstStyle/>
        <a:p>
          <a:endParaRPr kumimoji="1" lang="ja-JP" altLang="en-US"/>
        </a:p>
      </dgm:t>
    </dgm:pt>
    <dgm:pt modelId="{7373C929-179B-4876-8E9D-7EC6C1924BF9}" type="sibTrans" cxnId="{98E38637-C7A3-4E84-9F19-9C9BB76B3A01}">
      <dgm:prSet/>
      <dgm:spPr/>
      <dgm:t>
        <a:bodyPr/>
        <a:lstStyle/>
        <a:p>
          <a:endParaRPr kumimoji="1" lang="ja-JP" altLang="en-US"/>
        </a:p>
      </dgm:t>
    </dgm:pt>
    <dgm:pt modelId="{BAA18E48-23E7-4F51-8BB2-ACD9517C409E}">
      <dgm:prSet/>
      <dgm:spPr/>
      <dgm:t>
        <a:bodyPr/>
        <a:lstStyle/>
        <a:p>
          <a:r>
            <a:rPr kumimoji="1" lang="ja-JP" altLang="en-US" dirty="0"/>
            <a:t>「乳幼児期からの発達支援　なんでかな・・・？？？は気づきのスタート」の作成</a:t>
          </a:r>
        </a:p>
      </dgm:t>
    </dgm:pt>
    <dgm:pt modelId="{1C7ADC50-9D41-45CC-AD7F-99CC58E55275}" type="parTrans" cxnId="{E0ACCDFE-CF6A-4D86-87D2-209C06BB69EB}">
      <dgm:prSet/>
      <dgm:spPr/>
      <dgm:t>
        <a:bodyPr/>
        <a:lstStyle/>
        <a:p>
          <a:endParaRPr kumimoji="1" lang="ja-JP" altLang="en-US"/>
        </a:p>
      </dgm:t>
    </dgm:pt>
    <dgm:pt modelId="{04689A34-0E18-4B45-A5D6-53E2FB6324EB}" type="sibTrans" cxnId="{E0ACCDFE-CF6A-4D86-87D2-209C06BB69EB}">
      <dgm:prSet/>
      <dgm:spPr/>
      <dgm:t>
        <a:bodyPr/>
        <a:lstStyle/>
        <a:p>
          <a:endParaRPr kumimoji="1" lang="ja-JP" altLang="en-US"/>
        </a:p>
      </dgm:t>
    </dgm:pt>
    <dgm:pt modelId="{BE93B2C0-9266-4B44-BF44-AD71E87D0BDF}">
      <dgm:prSet phldrT="[テキスト]"/>
      <dgm:spPr/>
      <dgm:t>
        <a:bodyPr/>
        <a:lstStyle/>
        <a:p>
          <a:r>
            <a:rPr kumimoji="1" lang="ja-JP" altLang="en-US" dirty="0"/>
            <a:t>府のランドマークのブルーライトアップの実施</a:t>
          </a:r>
        </a:p>
      </dgm:t>
    </dgm:pt>
    <dgm:pt modelId="{15089E35-D8FC-4B66-9EA5-058848571C96}" type="parTrans" cxnId="{D8D8808E-B10A-424C-8DA8-047F1F950F84}">
      <dgm:prSet/>
      <dgm:spPr/>
      <dgm:t>
        <a:bodyPr/>
        <a:lstStyle/>
        <a:p>
          <a:endParaRPr kumimoji="1" lang="ja-JP" altLang="en-US"/>
        </a:p>
      </dgm:t>
    </dgm:pt>
    <dgm:pt modelId="{514CD581-9149-4FBF-9149-60EFDF275FF5}" type="sibTrans" cxnId="{D8D8808E-B10A-424C-8DA8-047F1F950F84}">
      <dgm:prSet/>
      <dgm:spPr/>
      <dgm:t>
        <a:bodyPr/>
        <a:lstStyle/>
        <a:p>
          <a:endParaRPr kumimoji="1" lang="ja-JP" altLang="en-US"/>
        </a:p>
      </dgm:t>
    </dgm:pt>
    <dgm:pt modelId="{A7DCBCF4-7219-46F3-AA70-E0FCCE15B34F}">
      <dgm:prSet/>
      <dgm:spPr/>
      <dgm:t>
        <a:bodyPr/>
        <a:lstStyle/>
        <a:p>
          <a:r>
            <a:rPr kumimoji="1" lang="ja-JP" altLang="en-US" dirty="0"/>
            <a:t>「世界自閉症啓発デー」及び「発達障がい啓発週間」についてのポスター掲示や関係機関への配布等による普及啓発の推進</a:t>
          </a:r>
        </a:p>
      </dgm:t>
    </dgm:pt>
    <dgm:pt modelId="{51163170-E8A4-4190-A89B-17E32D55D049}" type="parTrans" cxnId="{6BB6F485-6630-46C1-9B85-4C20751ABD53}">
      <dgm:prSet/>
      <dgm:spPr/>
      <dgm:t>
        <a:bodyPr/>
        <a:lstStyle/>
        <a:p>
          <a:endParaRPr kumimoji="1" lang="ja-JP" altLang="en-US"/>
        </a:p>
      </dgm:t>
    </dgm:pt>
    <dgm:pt modelId="{62222EC2-AEFC-42DC-B50A-4A24E9B53BDF}" type="sibTrans" cxnId="{6BB6F485-6630-46C1-9B85-4C20751ABD53}">
      <dgm:prSet/>
      <dgm:spPr/>
      <dgm:t>
        <a:bodyPr/>
        <a:lstStyle/>
        <a:p>
          <a:endParaRPr kumimoji="1" lang="ja-JP" altLang="en-US"/>
        </a:p>
      </dgm:t>
    </dgm:pt>
    <dgm:pt modelId="{B3DBE1F9-E787-4C30-8E01-997EB8421659}" type="pres">
      <dgm:prSet presAssocID="{909E8FC8-B543-4C89-B873-E94B2D7A2D92}" presName="linear" presStyleCnt="0">
        <dgm:presLayoutVars>
          <dgm:dir/>
          <dgm:animLvl val="lvl"/>
          <dgm:resizeHandles val="exact"/>
        </dgm:presLayoutVars>
      </dgm:prSet>
      <dgm:spPr/>
    </dgm:pt>
    <dgm:pt modelId="{AD3905FB-29CA-4BA4-A764-12C81BB19ECB}" type="pres">
      <dgm:prSet presAssocID="{B2AE9784-1CCA-405C-B22D-EA02C2ECE205}" presName="parentLin" presStyleCnt="0"/>
      <dgm:spPr/>
    </dgm:pt>
    <dgm:pt modelId="{805C2B23-5A4E-4D5C-ADFF-C2DC97F74F45}" type="pres">
      <dgm:prSet presAssocID="{B2AE9784-1CCA-405C-B22D-EA02C2ECE205}" presName="parentLeftMargin" presStyleLbl="node1" presStyleIdx="0" presStyleCnt="3"/>
      <dgm:spPr/>
    </dgm:pt>
    <dgm:pt modelId="{29D04066-4B41-4941-AA16-E8054BF963E6}" type="pres">
      <dgm:prSet presAssocID="{B2AE9784-1CCA-405C-B22D-EA02C2ECE205}" presName="parentText" presStyleLbl="node1" presStyleIdx="0" presStyleCnt="3">
        <dgm:presLayoutVars>
          <dgm:chMax val="0"/>
          <dgm:bulletEnabled val="1"/>
        </dgm:presLayoutVars>
      </dgm:prSet>
      <dgm:spPr/>
    </dgm:pt>
    <dgm:pt modelId="{5A7C6004-A881-479C-B6E4-C753459EBA1E}" type="pres">
      <dgm:prSet presAssocID="{B2AE9784-1CCA-405C-B22D-EA02C2ECE205}" presName="negativeSpace" presStyleCnt="0"/>
      <dgm:spPr/>
    </dgm:pt>
    <dgm:pt modelId="{E5548499-8602-4DB4-A9DE-DCA5995D0D52}" type="pres">
      <dgm:prSet presAssocID="{B2AE9784-1CCA-405C-B22D-EA02C2ECE205}" presName="childText" presStyleLbl="conFgAcc1" presStyleIdx="0" presStyleCnt="3">
        <dgm:presLayoutVars>
          <dgm:bulletEnabled val="1"/>
        </dgm:presLayoutVars>
      </dgm:prSet>
      <dgm:spPr/>
    </dgm:pt>
    <dgm:pt modelId="{29E5013E-A2C5-477A-B47B-4771DF55898D}" type="pres">
      <dgm:prSet presAssocID="{AD686225-91F3-4F62-B6F2-2CB2FC0498E8}" presName="spaceBetweenRectangles" presStyleCnt="0"/>
      <dgm:spPr/>
    </dgm:pt>
    <dgm:pt modelId="{6A4B3EF8-0154-41A2-B6B1-3CAAFD938060}" type="pres">
      <dgm:prSet presAssocID="{CC34DC46-32EE-48EF-8165-122E4E069E26}" presName="parentLin" presStyleCnt="0"/>
      <dgm:spPr/>
    </dgm:pt>
    <dgm:pt modelId="{6B5785C7-19D7-4860-87E7-9674A7195B41}" type="pres">
      <dgm:prSet presAssocID="{CC34DC46-32EE-48EF-8165-122E4E069E26}" presName="parentLeftMargin" presStyleLbl="node1" presStyleIdx="0" presStyleCnt="3"/>
      <dgm:spPr/>
    </dgm:pt>
    <dgm:pt modelId="{C595595A-18C4-47D5-A4C1-84C72AAF48E4}" type="pres">
      <dgm:prSet presAssocID="{CC34DC46-32EE-48EF-8165-122E4E069E26}" presName="parentText" presStyleLbl="node1" presStyleIdx="1" presStyleCnt="3">
        <dgm:presLayoutVars>
          <dgm:chMax val="0"/>
          <dgm:bulletEnabled val="1"/>
        </dgm:presLayoutVars>
      </dgm:prSet>
      <dgm:spPr/>
    </dgm:pt>
    <dgm:pt modelId="{245D76AC-24DA-4A7D-B915-048D464EB52E}" type="pres">
      <dgm:prSet presAssocID="{CC34DC46-32EE-48EF-8165-122E4E069E26}" presName="negativeSpace" presStyleCnt="0"/>
      <dgm:spPr/>
    </dgm:pt>
    <dgm:pt modelId="{00C6F1DD-4E0D-49C4-93FE-EA3F8BAAA61A}" type="pres">
      <dgm:prSet presAssocID="{CC34DC46-32EE-48EF-8165-122E4E069E26}" presName="childText" presStyleLbl="conFgAcc1" presStyleIdx="1" presStyleCnt="3">
        <dgm:presLayoutVars>
          <dgm:bulletEnabled val="1"/>
        </dgm:presLayoutVars>
      </dgm:prSet>
      <dgm:spPr/>
    </dgm:pt>
    <dgm:pt modelId="{2C66A98F-72BA-4EE5-848B-8CC33CF9A3E6}" type="pres">
      <dgm:prSet presAssocID="{14126F3C-EC42-47B6-814C-5A5574B25623}" presName="spaceBetweenRectangles" presStyleCnt="0"/>
      <dgm:spPr/>
    </dgm:pt>
    <dgm:pt modelId="{8832AF55-FD54-4368-B51B-3BC29AF47298}" type="pres">
      <dgm:prSet presAssocID="{727D62AC-BD65-4440-8DC2-30A2692A99D9}" presName="parentLin" presStyleCnt="0"/>
      <dgm:spPr/>
    </dgm:pt>
    <dgm:pt modelId="{DD9FEB15-AB6A-4195-AC80-78CD710423A0}" type="pres">
      <dgm:prSet presAssocID="{727D62AC-BD65-4440-8DC2-30A2692A99D9}" presName="parentLeftMargin" presStyleLbl="node1" presStyleIdx="1" presStyleCnt="3"/>
      <dgm:spPr/>
    </dgm:pt>
    <dgm:pt modelId="{636270EB-9266-4813-8797-1DBC89F3DB35}" type="pres">
      <dgm:prSet presAssocID="{727D62AC-BD65-4440-8DC2-30A2692A99D9}" presName="parentText" presStyleLbl="node1" presStyleIdx="2" presStyleCnt="3">
        <dgm:presLayoutVars>
          <dgm:chMax val="0"/>
          <dgm:bulletEnabled val="1"/>
        </dgm:presLayoutVars>
      </dgm:prSet>
      <dgm:spPr/>
    </dgm:pt>
    <dgm:pt modelId="{0211C4A3-1FD6-4591-AFD1-6D4E1D137773}" type="pres">
      <dgm:prSet presAssocID="{727D62AC-BD65-4440-8DC2-30A2692A99D9}" presName="negativeSpace" presStyleCnt="0"/>
      <dgm:spPr/>
    </dgm:pt>
    <dgm:pt modelId="{01553DF3-3CAA-4608-AFF0-77A2C1857360}" type="pres">
      <dgm:prSet presAssocID="{727D62AC-BD65-4440-8DC2-30A2692A99D9}" presName="childText" presStyleLbl="conFgAcc1" presStyleIdx="2" presStyleCnt="3">
        <dgm:presLayoutVars>
          <dgm:bulletEnabled val="1"/>
        </dgm:presLayoutVars>
      </dgm:prSet>
      <dgm:spPr/>
    </dgm:pt>
  </dgm:ptLst>
  <dgm:cxnLst>
    <dgm:cxn modelId="{9D8BC503-E8C0-4518-ABDA-E3F7ECB4B482}" type="presOf" srcId="{D832DF87-865D-4CC7-8F60-01C27D33E8B5}" destId="{00C6F1DD-4E0D-49C4-93FE-EA3F8BAAA61A}" srcOrd="0" destOrd="0" presId="urn:microsoft.com/office/officeart/2005/8/layout/list1"/>
    <dgm:cxn modelId="{7124220C-5235-4DC8-B2C2-615BB7C103E5}" type="presOf" srcId="{B2AE9784-1CCA-405C-B22D-EA02C2ECE205}" destId="{805C2B23-5A4E-4D5C-ADFF-C2DC97F74F45}" srcOrd="0" destOrd="0" presId="urn:microsoft.com/office/officeart/2005/8/layout/list1"/>
    <dgm:cxn modelId="{E1D8530F-B717-4ACB-BB1C-F403C073FBAA}" type="presOf" srcId="{727D62AC-BD65-4440-8DC2-30A2692A99D9}" destId="{636270EB-9266-4813-8797-1DBC89F3DB35}" srcOrd="1" destOrd="0" presId="urn:microsoft.com/office/officeart/2005/8/layout/list1"/>
    <dgm:cxn modelId="{FADF721F-15E8-48C0-B1CA-28A28D466A5A}" srcId="{909E8FC8-B543-4C89-B873-E94B2D7A2D92}" destId="{727D62AC-BD65-4440-8DC2-30A2692A99D9}" srcOrd="2" destOrd="0" parTransId="{86D92231-9AB6-41B5-B51E-D768C8CDB1AC}" sibTransId="{B068D808-AD14-4270-B4A5-864435972922}"/>
    <dgm:cxn modelId="{391A7C2E-6885-425A-8E45-374E5736BD1D}" type="presOf" srcId="{A7DCBCF4-7219-46F3-AA70-E0FCCE15B34F}" destId="{01553DF3-3CAA-4608-AFF0-77A2C1857360}" srcOrd="0" destOrd="1" presId="urn:microsoft.com/office/officeart/2005/8/layout/list1"/>
    <dgm:cxn modelId="{348DC130-7CDA-444D-A911-E52A1BD96896}" type="presOf" srcId="{8E027EAD-E546-4276-AFA8-90123A3FFA11}" destId="{E5548499-8602-4DB4-A9DE-DCA5995D0D52}" srcOrd="0" destOrd="1" presId="urn:microsoft.com/office/officeart/2005/8/layout/list1"/>
    <dgm:cxn modelId="{98E38637-C7A3-4E84-9F19-9C9BB76B3A01}" srcId="{CC34DC46-32EE-48EF-8165-122E4E069E26}" destId="{D832DF87-865D-4CC7-8F60-01C27D33E8B5}" srcOrd="0" destOrd="0" parTransId="{4DB5C242-E908-46EE-B802-2DFB4BBBFBF2}" sibTransId="{7373C929-179B-4876-8E9D-7EC6C1924BF9}"/>
    <dgm:cxn modelId="{9852CD61-159D-4740-A068-7816ECFE1408}" type="presOf" srcId="{CC34DC46-32EE-48EF-8165-122E4E069E26}" destId="{6B5785C7-19D7-4860-87E7-9674A7195B41}" srcOrd="0" destOrd="0" presId="urn:microsoft.com/office/officeart/2005/8/layout/list1"/>
    <dgm:cxn modelId="{C8DB3662-36EB-4EE7-96DC-85F96E329531}" srcId="{B2AE9784-1CCA-405C-B22D-EA02C2ECE205}" destId="{8E027EAD-E546-4276-AFA8-90123A3FFA11}" srcOrd="1" destOrd="0" parTransId="{845B1F92-DB22-401D-BBFA-E1567987BD50}" sibTransId="{DB5C18BC-D4F1-4E56-B38C-F106FE5864BA}"/>
    <dgm:cxn modelId="{2BB83A67-DD2B-4751-A1D4-F4194CF66D0B}" type="presOf" srcId="{BE93B2C0-9266-4B44-BF44-AD71E87D0BDF}" destId="{01553DF3-3CAA-4608-AFF0-77A2C1857360}" srcOrd="0" destOrd="0" presId="urn:microsoft.com/office/officeart/2005/8/layout/list1"/>
    <dgm:cxn modelId="{E8B76E6C-5AC9-419E-8E6B-A3CDFC111641}" type="presOf" srcId="{CC34DC46-32EE-48EF-8165-122E4E069E26}" destId="{C595595A-18C4-47D5-A4C1-84C72AAF48E4}" srcOrd="1" destOrd="0" presId="urn:microsoft.com/office/officeart/2005/8/layout/list1"/>
    <dgm:cxn modelId="{6BB6F485-6630-46C1-9B85-4C20751ABD53}" srcId="{727D62AC-BD65-4440-8DC2-30A2692A99D9}" destId="{A7DCBCF4-7219-46F3-AA70-E0FCCE15B34F}" srcOrd="1" destOrd="0" parTransId="{51163170-E8A4-4190-A89B-17E32D55D049}" sibTransId="{62222EC2-AEFC-42DC-B50A-4A24E9B53BDF}"/>
    <dgm:cxn modelId="{D8D8808E-B10A-424C-8DA8-047F1F950F84}" srcId="{727D62AC-BD65-4440-8DC2-30A2692A99D9}" destId="{BE93B2C0-9266-4B44-BF44-AD71E87D0BDF}" srcOrd="0" destOrd="0" parTransId="{15089E35-D8FC-4B66-9EA5-058848571C96}" sibTransId="{514CD581-9149-4FBF-9149-60EFDF275FF5}"/>
    <dgm:cxn modelId="{4E64FC8E-47C3-4C72-82EF-DB6E395DF861}" srcId="{909E8FC8-B543-4C89-B873-E94B2D7A2D92}" destId="{CC34DC46-32EE-48EF-8165-122E4E069E26}" srcOrd="1" destOrd="0" parTransId="{F45D15FE-EA5F-444F-93D8-474F3189FB51}" sibTransId="{14126F3C-EC42-47B6-814C-5A5574B25623}"/>
    <dgm:cxn modelId="{85FBBC90-38D5-4622-AF92-BC81B149AE33}" type="presOf" srcId="{727D62AC-BD65-4440-8DC2-30A2692A99D9}" destId="{DD9FEB15-AB6A-4195-AC80-78CD710423A0}" srcOrd="0" destOrd="0" presId="urn:microsoft.com/office/officeart/2005/8/layout/list1"/>
    <dgm:cxn modelId="{F1A26B94-721F-4123-B983-3EB820C5CCEF}" type="presOf" srcId="{BAA18E48-23E7-4F51-8BB2-ACD9517C409E}" destId="{00C6F1DD-4E0D-49C4-93FE-EA3F8BAAA61A}" srcOrd="0" destOrd="1" presId="urn:microsoft.com/office/officeart/2005/8/layout/list1"/>
    <dgm:cxn modelId="{C4DE519E-D90E-42FC-BC60-C7AE2AE08C7D}" type="presOf" srcId="{909E8FC8-B543-4C89-B873-E94B2D7A2D92}" destId="{B3DBE1F9-E787-4C30-8E01-997EB8421659}" srcOrd="0" destOrd="0" presId="urn:microsoft.com/office/officeart/2005/8/layout/list1"/>
    <dgm:cxn modelId="{421376A9-1CD5-4A74-9459-55F437424C09}" srcId="{B2AE9784-1CCA-405C-B22D-EA02C2ECE205}" destId="{892A3C09-FC60-4F40-A1C9-BD5F3BAD9662}" srcOrd="0" destOrd="0" parTransId="{205EF4F9-5E2B-44A6-A2C5-359A57168A37}" sibTransId="{5DBB8BEB-C8DC-445F-B84C-770E8A1B9320}"/>
    <dgm:cxn modelId="{A8E70BAD-5F41-443C-B25A-5994358FDE4E}" type="presOf" srcId="{892A3C09-FC60-4F40-A1C9-BD5F3BAD9662}" destId="{E5548499-8602-4DB4-A9DE-DCA5995D0D52}" srcOrd="0" destOrd="0" presId="urn:microsoft.com/office/officeart/2005/8/layout/list1"/>
    <dgm:cxn modelId="{3E7AC1F0-756C-43CE-8448-86389BC8005C}" type="presOf" srcId="{B2AE9784-1CCA-405C-B22D-EA02C2ECE205}" destId="{29D04066-4B41-4941-AA16-E8054BF963E6}" srcOrd="1" destOrd="0" presId="urn:microsoft.com/office/officeart/2005/8/layout/list1"/>
    <dgm:cxn modelId="{920FC6F4-2DB7-46FD-8D37-C6A024CA3E44}" srcId="{909E8FC8-B543-4C89-B873-E94B2D7A2D92}" destId="{B2AE9784-1CCA-405C-B22D-EA02C2ECE205}" srcOrd="0" destOrd="0" parTransId="{CDB1A612-666C-4B00-8112-D4D185A278FA}" sibTransId="{AD686225-91F3-4F62-B6F2-2CB2FC0498E8}"/>
    <dgm:cxn modelId="{E0ACCDFE-CF6A-4D86-87D2-209C06BB69EB}" srcId="{CC34DC46-32EE-48EF-8165-122E4E069E26}" destId="{BAA18E48-23E7-4F51-8BB2-ACD9517C409E}" srcOrd="1" destOrd="0" parTransId="{1C7ADC50-9D41-45CC-AD7F-99CC58E55275}" sibTransId="{04689A34-0E18-4B45-A5D6-53E2FB6324EB}"/>
    <dgm:cxn modelId="{C812441D-B4A4-4F3A-BDDE-84E85EEA41D6}" type="presParOf" srcId="{B3DBE1F9-E787-4C30-8E01-997EB8421659}" destId="{AD3905FB-29CA-4BA4-A764-12C81BB19ECB}" srcOrd="0" destOrd="0" presId="urn:microsoft.com/office/officeart/2005/8/layout/list1"/>
    <dgm:cxn modelId="{A23E6720-A937-40B8-AA7D-4DE4E5657C44}" type="presParOf" srcId="{AD3905FB-29CA-4BA4-A764-12C81BB19ECB}" destId="{805C2B23-5A4E-4D5C-ADFF-C2DC97F74F45}" srcOrd="0" destOrd="0" presId="urn:microsoft.com/office/officeart/2005/8/layout/list1"/>
    <dgm:cxn modelId="{451EC781-6E97-4E4F-8CD8-1FFCA62A7B89}" type="presParOf" srcId="{AD3905FB-29CA-4BA4-A764-12C81BB19ECB}" destId="{29D04066-4B41-4941-AA16-E8054BF963E6}" srcOrd="1" destOrd="0" presId="urn:microsoft.com/office/officeart/2005/8/layout/list1"/>
    <dgm:cxn modelId="{89CBE19B-6E0F-4044-A7B5-85F3C8824909}" type="presParOf" srcId="{B3DBE1F9-E787-4C30-8E01-997EB8421659}" destId="{5A7C6004-A881-479C-B6E4-C753459EBA1E}" srcOrd="1" destOrd="0" presId="urn:microsoft.com/office/officeart/2005/8/layout/list1"/>
    <dgm:cxn modelId="{B8CA324C-4FFD-4641-B45C-231E9B7F8F15}" type="presParOf" srcId="{B3DBE1F9-E787-4C30-8E01-997EB8421659}" destId="{E5548499-8602-4DB4-A9DE-DCA5995D0D52}" srcOrd="2" destOrd="0" presId="urn:microsoft.com/office/officeart/2005/8/layout/list1"/>
    <dgm:cxn modelId="{3B69C711-CE42-412E-8FA6-E21EB23EB3BA}" type="presParOf" srcId="{B3DBE1F9-E787-4C30-8E01-997EB8421659}" destId="{29E5013E-A2C5-477A-B47B-4771DF55898D}" srcOrd="3" destOrd="0" presId="urn:microsoft.com/office/officeart/2005/8/layout/list1"/>
    <dgm:cxn modelId="{A5FC3B67-5462-4ADB-891F-CDB0B07DEF1B}" type="presParOf" srcId="{B3DBE1F9-E787-4C30-8E01-997EB8421659}" destId="{6A4B3EF8-0154-41A2-B6B1-3CAAFD938060}" srcOrd="4" destOrd="0" presId="urn:microsoft.com/office/officeart/2005/8/layout/list1"/>
    <dgm:cxn modelId="{BEC21156-9B68-4FF8-B034-6071F8391298}" type="presParOf" srcId="{6A4B3EF8-0154-41A2-B6B1-3CAAFD938060}" destId="{6B5785C7-19D7-4860-87E7-9674A7195B41}" srcOrd="0" destOrd="0" presId="urn:microsoft.com/office/officeart/2005/8/layout/list1"/>
    <dgm:cxn modelId="{6317610A-FFBE-496E-B2E3-1B0A2EFEEBD9}" type="presParOf" srcId="{6A4B3EF8-0154-41A2-B6B1-3CAAFD938060}" destId="{C595595A-18C4-47D5-A4C1-84C72AAF48E4}" srcOrd="1" destOrd="0" presId="urn:microsoft.com/office/officeart/2005/8/layout/list1"/>
    <dgm:cxn modelId="{895A8F8E-93AB-4837-978D-7A2E088142FB}" type="presParOf" srcId="{B3DBE1F9-E787-4C30-8E01-997EB8421659}" destId="{245D76AC-24DA-4A7D-B915-048D464EB52E}" srcOrd="5" destOrd="0" presId="urn:microsoft.com/office/officeart/2005/8/layout/list1"/>
    <dgm:cxn modelId="{1626374F-C768-4E60-9AB3-7B6753780A1D}" type="presParOf" srcId="{B3DBE1F9-E787-4C30-8E01-997EB8421659}" destId="{00C6F1DD-4E0D-49C4-93FE-EA3F8BAAA61A}" srcOrd="6" destOrd="0" presId="urn:microsoft.com/office/officeart/2005/8/layout/list1"/>
    <dgm:cxn modelId="{FFA77995-9F51-4D1B-9107-5D8E52FA893E}" type="presParOf" srcId="{B3DBE1F9-E787-4C30-8E01-997EB8421659}" destId="{2C66A98F-72BA-4EE5-848B-8CC33CF9A3E6}" srcOrd="7" destOrd="0" presId="urn:microsoft.com/office/officeart/2005/8/layout/list1"/>
    <dgm:cxn modelId="{FF5D074F-135D-4E2B-AD8E-B128FF540A0F}" type="presParOf" srcId="{B3DBE1F9-E787-4C30-8E01-997EB8421659}" destId="{8832AF55-FD54-4368-B51B-3BC29AF47298}" srcOrd="8" destOrd="0" presId="urn:microsoft.com/office/officeart/2005/8/layout/list1"/>
    <dgm:cxn modelId="{B0E7CD09-AAAC-4DEB-9BAE-6F912891400D}" type="presParOf" srcId="{8832AF55-FD54-4368-B51B-3BC29AF47298}" destId="{DD9FEB15-AB6A-4195-AC80-78CD710423A0}" srcOrd="0" destOrd="0" presId="urn:microsoft.com/office/officeart/2005/8/layout/list1"/>
    <dgm:cxn modelId="{EDE9BD40-8838-45A5-913E-9810801E4C2C}" type="presParOf" srcId="{8832AF55-FD54-4368-B51B-3BC29AF47298}" destId="{636270EB-9266-4813-8797-1DBC89F3DB35}" srcOrd="1" destOrd="0" presId="urn:microsoft.com/office/officeart/2005/8/layout/list1"/>
    <dgm:cxn modelId="{E197AFDA-99E6-4802-85A2-810B19E39BE3}" type="presParOf" srcId="{B3DBE1F9-E787-4C30-8E01-997EB8421659}" destId="{0211C4A3-1FD6-4591-AFD1-6D4E1D137773}" srcOrd="9" destOrd="0" presId="urn:microsoft.com/office/officeart/2005/8/layout/list1"/>
    <dgm:cxn modelId="{5D8DB6CA-B208-4813-9FCA-01A9CC24518D}" type="presParOf" srcId="{B3DBE1F9-E787-4C30-8E01-997EB8421659}" destId="{01553DF3-3CAA-4608-AFF0-77A2C185736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4476C31-91BC-4D2A-8127-E0E8DE2B0669}"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kumimoji="1" lang="ja-JP" altLang="en-US"/>
        </a:p>
      </dgm:t>
    </dgm:pt>
    <dgm:pt modelId="{047F8DF0-8429-433F-9E1F-0380EAD94213}">
      <dgm:prSet phldrT="[テキスト]"/>
      <dgm:spPr/>
      <dgm:t>
        <a:bodyPr/>
        <a:lstStyle/>
        <a:p>
          <a:r>
            <a:rPr kumimoji="1" lang="en-US" altLang="ja-JP" b="1" dirty="0"/>
            <a:t>R3</a:t>
          </a:r>
          <a:r>
            <a:rPr kumimoji="1" lang="ja-JP" altLang="en-US" b="1" dirty="0"/>
            <a:t>年度</a:t>
          </a:r>
        </a:p>
      </dgm:t>
    </dgm:pt>
    <dgm:pt modelId="{6FC1FEB5-3616-4BB8-8622-B923FAD6E07B}" type="parTrans" cxnId="{C3F18C24-500F-4519-AEE4-92E2F2621E5C}">
      <dgm:prSet/>
      <dgm:spPr/>
      <dgm:t>
        <a:bodyPr/>
        <a:lstStyle/>
        <a:p>
          <a:endParaRPr kumimoji="1" lang="ja-JP" altLang="en-US"/>
        </a:p>
      </dgm:t>
    </dgm:pt>
    <dgm:pt modelId="{6D00565B-647B-4C62-B634-7205BCFEFBA1}" type="sibTrans" cxnId="{C3F18C24-500F-4519-AEE4-92E2F2621E5C}">
      <dgm:prSet/>
      <dgm:spPr/>
      <dgm:t>
        <a:bodyPr/>
        <a:lstStyle/>
        <a:p>
          <a:endParaRPr kumimoji="1" lang="ja-JP" altLang="en-US"/>
        </a:p>
      </dgm:t>
    </dgm:pt>
    <dgm:pt modelId="{8D489806-7FED-43B7-95CC-31D1EBC15E2B}">
      <dgm:prSet phldrT="[テキスト]"/>
      <dgm:spPr/>
      <dgm:t>
        <a:bodyPr/>
        <a:lstStyle/>
        <a:p>
          <a:r>
            <a:rPr kumimoji="1" lang="ja-JP" altLang="en-US" dirty="0"/>
            <a:t>ポスター配布（</a:t>
          </a:r>
          <a:r>
            <a:rPr kumimoji="1" lang="en-US" altLang="ja-JP" dirty="0"/>
            <a:t>3,550</a:t>
          </a:r>
          <a:r>
            <a:rPr kumimoji="1" lang="ja-JP" altLang="en-US" dirty="0"/>
            <a:t>枚）</a:t>
          </a:r>
        </a:p>
      </dgm:t>
    </dgm:pt>
    <dgm:pt modelId="{0FB25AC5-7A98-44AE-944B-5493410C736E}" type="parTrans" cxnId="{23173E25-B3DA-42E1-8A66-21E2CE6779D4}">
      <dgm:prSet/>
      <dgm:spPr/>
      <dgm:t>
        <a:bodyPr/>
        <a:lstStyle/>
        <a:p>
          <a:endParaRPr kumimoji="1" lang="ja-JP" altLang="en-US"/>
        </a:p>
      </dgm:t>
    </dgm:pt>
    <dgm:pt modelId="{2CEC87B9-9492-4DA3-B590-73D8B7DC8EC5}" type="sibTrans" cxnId="{23173E25-B3DA-42E1-8A66-21E2CE6779D4}">
      <dgm:prSet/>
      <dgm:spPr/>
      <dgm:t>
        <a:bodyPr/>
        <a:lstStyle/>
        <a:p>
          <a:endParaRPr kumimoji="1" lang="ja-JP" altLang="en-US"/>
        </a:p>
      </dgm:t>
    </dgm:pt>
    <dgm:pt modelId="{FA0B8377-4D54-4BB8-8EC1-261623997A9F}">
      <dgm:prSet phldrT="[テキスト]"/>
      <dgm:spPr/>
      <dgm:t>
        <a:bodyPr/>
        <a:lstStyle/>
        <a:p>
          <a:r>
            <a:rPr kumimoji="1" lang="ja-JP" altLang="en-US" dirty="0"/>
            <a:t>ブルーライトアップ　　　　　　　大阪城天守閣　　　　天保山大観覧車　　　太陽の塔　　　　　ドーンセンター　　　咲洲庁舎</a:t>
          </a:r>
        </a:p>
      </dgm:t>
    </dgm:pt>
    <dgm:pt modelId="{FDEEE36D-1212-4865-919B-93408796C4BA}" type="parTrans" cxnId="{5AAC5DFB-2DBA-4E1F-A5E1-28D282BC2C52}">
      <dgm:prSet/>
      <dgm:spPr/>
      <dgm:t>
        <a:bodyPr/>
        <a:lstStyle/>
        <a:p>
          <a:endParaRPr kumimoji="1" lang="ja-JP" altLang="en-US"/>
        </a:p>
      </dgm:t>
    </dgm:pt>
    <dgm:pt modelId="{3CEF8D87-FFAC-44A2-BF27-CEA6FDA2766A}" type="sibTrans" cxnId="{5AAC5DFB-2DBA-4E1F-A5E1-28D282BC2C52}">
      <dgm:prSet/>
      <dgm:spPr/>
      <dgm:t>
        <a:bodyPr/>
        <a:lstStyle/>
        <a:p>
          <a:endParaRPr kumimoji="1" lang="ja-JP" altLang="en-US"/>
        </a:p>
      </dgm:t>
    </dgm:pt>
    <dgm:pt modelId="{FD9CAD65-9113-498A-88CC-880BC93A22F7}">
      <dgm:prSet phldrT="[テキスト]"/>
      <dgm:spPr/>
      <dgm:t>
        <a:bodyPr/>
        <a:lstStyle/>
        <a:p>
          <a:r>
            <a:rPr kumimoji="1" lang="en-US" altLang="ja-JP" dirty="0"/>
            <a:t>R4</a:t>
          </a:r>
          <a:r>
            <a:rPr kumimoji="1" lang="ja-JP" altLang="en-US" dirty="0"/>
            <a:t>年度</a:t>
          </a:r>
        </a:p>
      </dgm:t>
    </dgm:pt>
    <dgm:pt modelId="{F2CC29C3-90F2-4CA2-9D68-4C89A7B03A47}" type="parTrans" cxnId="{FBCEEC04-956D-4243-8734-F03F76F88D3C}">
      <dgm:prSet/>
      <dgm:spPr/>
      <dgm:t>
        <a:bodyPr/>
        <a:lstStyle/>
        <a:p>
          <a:endParaRPr kumimoji="1" lang="ja-JP" altLang="en-US"/>
        </a:p>
      </dgm:t>
    </dgm:pt>
    <dgm:pt modelId="{5D935D77-2314-47D7-B053-356D98BA3640}" type="sibTrans" cxnId="{FBCEEC04-956D-4243-8734-F03F76F88D3C}">
      <dgm:prSet/>
      <dgm:spPr/>
      <dgm:t>
        <a:bodyPr/>
        <a:lstStyle/>
        <a:p>
          <a:endParaRPr kumimoji="1" lang="ja-JP" altLang="en-US"/>
        </a:p>
      </dgm:t>
    </dgm:pt>
    <dgm:pt modelId="{A2D803E5-D0DF-4482-96E6-CD1CA5BB92E2}">
      <dgm:prSet phldrT="[テキスト]"/>
      <dgm:spPr/>
      <dgm:t>
        <a:bodyPr/>
        <a:lstStyle/>
        <a:p>
          <a:r>
            <a:rPr kumimoji="1" lang="ja-JP" altLang="en-US" dirty="0"/>
            <a:t>ポスター配布（</a:t>
          </a:r>
          <a:r>
            <a:rPr kumimoji="1" lang="en-US" altLang="ja-JP" dirty="0"/>
            <a:t>3,610</a:t>
          </a:r>
          <a:r>
            <a:rPr kumimoji="1" lang="ja-JP" altLang="en-US" dirty="0"/>
            <a:t>枚）</a:t>
          </a:r>
        </a:p>
      </dgm:t>
    </dgm:pt>
    <dgm:pt modelId="{0AA79033-5110-4147-BC1F-D5D2681A59EA}" type="parTrans" cxnId="{6E774AB6-C699-483A-AE76-DD97F92192CA}">
      <dgm:prSet/>
      <dgm:spPr/>
      <dgm:t>
        <a:bodyPr/>
        <a:lstStyle/>
        <a:p>
          <a:endParaRPr kumimoji="1" lang="ja-JP" altLang="en-US"/>
        </a:p>
      </dgm:t>
    </dgm:pt>
    <dgm:pt modelId="{BB6CC9DB-D0D7-4334-9E81-8B34ED156934}" type="sibTrans" cxnId="{6E774AB6-C699-483A-AE76-DD97F92192CA}">
      <dgm:prSet/>
      <dgm:spPr/>
      <dgm:t>
        <a:bodyPr/>
        <a:lstStyle/>
        <a:p>
          <a:endParaRPr kumimoji="1" lang="ja-JP" altLang="en-US"/>
        </a:p>
      </dgm:t>
    </dgm:pt>
    <dgm:pt modelId="{079C77DD-5AAA-4D67-8CD3-CEC3CEF06E3B}">
      <dgm:prSet phldrT="[テキスト]"/>
      <dgm:spPr/>
      <dgm:t>
        <a:bodyPr/>
        <a:lstStyle/>
        <a:p>
          <a:r>
            <a:rPr kumimoji="1" lang="ja-JP" altLang="en-US" dirty="0"/>
            <a:t>ブルーライトアップ　　　　　　　大阪城天守閣　　　　天保山大観覧車　　　太陽の塔　　　　　ドーンセンター　　　咲洲庁舎</a:t>
          </a:r>
        </a:p>
      </dgm:t>
    </dgm:pt>
    <dgm:pt modelId="{EE054F86-D774-42DF-8AF9-390F163A6D08}" type="parTrans" cxnId="{ED9732AB-EDB1-4D96-81AC-880F6328EE86}">
      <dgm:prSet/>
      <dgm:spPr/>
      <dgm:t>
        <a:bodyPr/>
        <a:lstStyle/>
        <a:p>
          <a:endParaRPr kumimoji="1" lang="ja-JP" altLang="en-US"/>
        </a:p>
      </dgm:t>
    </dgm:pt>
    <dgm:pt modelId="{A6B6945C-80DC-450D-9401-F10E937DC91D}" type="sibTrans" cxnId="{ED9732AB-EDB1-4D96-81AC-880F6328EE86}">
      <dgm:prSet/>
      <dgm:spPr/>
      <dgm:t>
        <a:bodyPr/>
        <a:lstStyle/>
        <a:p>
          <a:endParaRPr kumimoji="1" lang="ja-JP" altLang="en-US"/>
        </a:p>
      </dgm:t>
    </dgm:pt>
    <dgm:pt modelId="{3B491EE5-9F24-4D1C-A8AB-51455232C87B}">
      <dgm:prSet phldrT="[テキスト]"/>
      <dgm:spPr/>
      <dgm:t>
        <a:bodyPr/>
        <a:lstStyle/>
        <a:p>
          <a:r>
            <a:rPr kumimoji="1" lang="en-US" altLang="ja-JP" dirty="0"/>
            <a:t>R</a:t>
          </a:r>
          <a:r>
            <a:rPr kumimoji="1" lang="en-US" altLang="ja-JP" b="1" dirty="0"/>
            <a:t>5</a:t>
          </a:r>
          <a:r>
            <a:rPr kumimoji="1" lang="ja-JP" altLang="en-US" b="1" dirty="0"/>
            <a:t>年度</a:t>
          </a:r>
        </a:p>
      </dgm:t>
    </dgm:pt>
    <dgm:pt modelId="{9DFC8C76-6859-42FF-9738-56C8CD312A7E}" type="parTrans" cxnId="{709A63E1-2E61-42C5-8DE4-AE084DE375B5}">
      <dgm:prSet/>
      <dgm:spPr/>
      <dgm:t>
        <a:bodyPr/>
        <a:lstStyle/>
        <a:p>
          <a:endParaRPr kumimoji="1" lang="ja-JP" altLang="en-US"/>
        </a:p>
      </dgm:t>
    </dgm:pt>
    <dgm:pt modelId="{C4C50320-0949-445C-ADCE-F9A0BD0D7346}" type="sibTrans" cxnId="{709A63E1-2E61-42C5-8DE4-AE084DE375B5}">
      <dgm:prSet/>
      <dgm:spPr/>
      <dgm:t>
        <a:bodyPr/>
        <a:lstStyle/>
        <a:p>
          <a:endParaRPr kumimoji="1" lang="ja-JP" altLang="en-US"/>
        </a:p>
      </dgm:t>
    </dgm:pt>
    <dgm:pt modelId="{50FF6A63-6804-41A3-B88D-E1A0FBD05966}">
      <dgm:prSet phldrT="[テキスト]"/>
      <dgm:spPr/>
      <dgm:t>
        <a:bodyPr/>
        <a:lstStyle/>
        <a:p>
          <a:r>
            <a:rPr kumimoji="1" lang="ja-JP" altLang="en-US" dirty="0"/>
            <a:t>ポスター配布（</a:t>
          </a:r>
          <a:r>
            <a:rPr kumimoji="1" lang="en-US" altLang="ja-JP" dirty="0"/>
            <a:t>3,600</a:t>
          </a:r>
          <a:r>
            <a:rPr kumimoji="1" lang="ja-JP" altLang="en-US" dirty="0"/>
            <a:t>枚）</a:t>
          </a:r>
        </a:p>
      </dgm:t>
    </dgm:pt>
    <dgm:pt modelId="{CEF20735-0300-48DA-8788-91A9B1D60439}" type="parTrans" cxnId="{D30A9C77-035C-44FA-9950-DD174E277CFE}">
      <dgm:prSet/>
      <dgm:spPr/>
      <dgm:t>
        <a:bodyPr/>
        <a:lstStyle/>
        <a:p>
          <a:endParaRPr kumimoji="1" lang="ja-JP" altLang="en-US"/>
        </a:p>
      </dgm:t>
    </dgm:pt>
    <dgm:pt modelId="{6DF6A5A1-39E1-4FCC-B86A-DF104EDBD1D5}" type="sibTrans" cxnId="{D30A9C77-035C-44FA-9950-DD174E277CFE}">
      <dgm:prSet/>
      <dgm:spPr/>
      <dgm:t>
        <a:bodyPr/>
        <a:lstStyle/>
        <a:p>
          <a:endParaRPr kumimoji="1" lang="ja-JP" altLang="en-US"/>
        </a:p>
      </dgm:t>
    </dgm:pt>
    <dgm:pt modelId="{E7D75FC4-A1C3-43DE-9143-26EE14508E6A}">
      <dgm:prSet phldrT="[テキスト]"/>
      <dgm:spPr/>
      <dgm:t>
        <a:bodyPr/>
        <a:lstStyle/>
        <a:p>
          <a:r>
            <a:rPr kumimoji="1" lang="ja-JP" altLang="en-US" dirty="0"/>
            <a:t>ブルーライトアップ　　　　　　　大阪城天守閣　　　天保山大観覧車　　海遊館　　　　　ドーンセンター　　咲洲庁舎</a:t>
          </a:r>
        </a:p>
      </dgm:t>
    </dgm:pt>
    <dgm:pt modelId="{0F56732C-5213-40AB-B762-44719BE65B0D}" type="parTrans" cxnId="{65061378-6455-46ED-88E3-8E24CDA71529}">
      <dgm:prSet/>
      <dgm:spPr/>
      <dgm:t>
        <a:bodyPr/>
        <a:lstStyle/>
        <a:p>
          <a:endParaRPr kumimoji="1" lang="ja-JP" altLang="en-US"/>
        </a:p>
      </dgm:t>
    </dgm:pt>
    <dgm:pt modelId="{5E013A8E-9872-4568-8CB6-230BEEEB9E04}" type="sibTrans" cxnId="{65061378-6455-46ED-88E3-8E24CDA71529}">
      <dgm:prSet/>
      <dgm:spPr/>
      <dgm:t>
        <a:bodyPr/>
        <a:lstStyle/>
        <a:p>
          <a:endParaRPr kumimoji="1" lang="ja-JP" altLang="en-US"/>
        </a:p>
      </dgm:t>
    </dgm:pt>
    <dgm:pt modelId="{F7E990F8-0E4E-4101-8FD7-A8E41F8A811E}">
      <dgm:prSet phldrT="[テキスト]"/>
      <dgm:spPr/>
      <dgm:t>
        <a:bodyPr/>
        <a:lstStyle/>
        <a:p>
          <a:r>
            <a:rPr kumimoji="1" lang="en-US" altLang="ja-JP" b="1" dirty="0"/>
            <a:t>R7</a:t>
          </a:r>
          <a:r>
            <a:rPr kumimoji="1" lang="ja-JP" altLang="en-US" b="1" dirty="0"/>
            <a:t>年度</a:t>
          </a:r>
        </a:p>
      </dgm:t>
    </dgm:pt>
    <dgm:pt modelId="{96B7805F-EC09-4CA4-955B-79413137C98B}" type="parTrans" cxnId="{049A2DE5-1DF7-4A32-AB0E-318B82BF278B}">
      <dgm:prSet/>
      <dgm:spPr/>
      <dgm:t>
        <a:bodyPr/>
        <a:lstStyle/>
        <a:p>
          <a:endParaRPr kumimoji="1" lang="ja-JP" altLang="en-US"/>
        </a:p>
      </dgm:t>
    </dgm:pt>
    <dgm:pt modelId="{16B25AB6-6FDA-41C9-BB73-3308BF878570}" type="sibTrans" cxnId="{049A2DE5-1DF7-4A32-AB0E-318B82BF278B}">
      <dgm:prSet/>
      <dgm:spPr/>
      <dgm:t>
        <a:bodyPr/>
        <a:lstStyle/>
        <a:p>
          <a:endParaRPr kumimoji="1" lang="ja-JP" altLang="en-US"/>
        </a:p>
      </dgm:t>
    </dgm:pt>
    <dgm:pt modelId="{45438B83-1F09-44E2-A931-3C5CAB005231}">
      <dgm:prSet phldrT="[テキスト]"/>
      <dgm:spPr/>
      <dgm:t>
        <a:bodyPr/>
        <a:lstStyle/>
        <a:p>
          <a:r>
            <a:rPr kumimoji="1" lang="en-US" altLang="ja-JP" b="1" dirty="0"/>
            <a:t>R6</a:t>
          </a:r>
          <a:r>
            <a:rPr kumimoji="1" lang="ja-JP" altLang="en-US" b="1" dirty="0"/>
            <a:t>年度</a:t>
          </a:r>
        </a:p>
      </dgm:t>
    </dgm:pt>
    <dgm:pt modelId="{EE54380E-2CCA-4258-81EB-3B64807A0D9E}" type="parTrans" cxnId="{8D1BE59B-EFF6-45B9-B03F-7F59D4878E6D}">
      <dgm:prSet/>
      <dgm:spPr/>
      <dgm:t>
        <a:bodyPr/>
        <a:lstStyle/>
        <a:p>
          <a:endParaRPr kumimoji="1" lang="ja-JP" altLang="en-US"/>
        </a:p>
      </dgm:t>
    </dgm:pt>
    <dgm:pt modelId="{ED86B64D-164C-46C6-BA13-9B349415EED7}" type="sibTrans" cxnId="{8D1BE59B-EFF6-45B9-B03F-7F59D4878E6D}">
      <dgm:prSet/>
      <dgm:spPr/>
      <dgm:t>
        <a:bodyPr/>
        <a:lstStyle/>
        <a:p>
          <a:endParaRPr kumimoji="1" lang="ja-JP" altLang="en-US"/>
        </a:p>
      </dgm:t>
    </dgm:pt>
    <dgm:pt modelId="{D1802CFF-95DE-441E-B545-371A06B6509F}">
      <dgm:prSet phldrT="[テキスト]"/>
      <dgm:spPr/>
      <dgm:t>
        <a:bodyPr/>
        <a:lstStyle/>
        <a:p>
          <a:r>
            <a:rPr kumimoji="1" lang="ja-JP" altLang="en-US" dirty="0"/>
            <a:t>ポスター配布（</a:t>
          </a:r>
          <a:r>
            <a:rPr kumimoji="1" lang="en-US" altLang="ja-JP" dirty="0"/>
            <a:t>3,580</a:t>
          </a:r>
          <a:r>
            <a:rPr kumimoji="1" lang="ja-JP" altLang="en-US" dirty="0"/>
            <a:t>枚）</a:t>
          </a:r>
        </a:p>
      </dgm:t>
    </dgm:pt>
    <dgm:pt modelId="{C5959248-128C-49C4-949C-353F3472B06F}" type="parTrans" cxnId="{0560C82F-EB8A-476C-B4A6-6C1DD2CFC563}">
      <dgm:prSet/>
      <dgm:spPr/>
      <dgm:t>
        <a:bodyPr/>
        <a:lstStyle/>
        <a:p>
          <a:endParaRPr kumimoji="1" lang="ja-JP" altLang="en-US"/>
        </a:p>
      </dgm:t>
    </dgm:pt>
    <dgm:pt modelId="{2F538D52-A20B-42F8-BD1B-7D99F546D27D}" type="sibTrans" cxnId="{0560C82F-EB8A-476C-B4A6-6C1DD2CFC563}">
      <dgm:prSet/>
      <dgm:spPr/>
      <dgm:t>
        <a:bodyPr/>
        <a:lstStyle/>
        <a:p>
          <a:endParaRPr kumimoji="1" lang="ja-JP" altLang="en-US"/>
        </a:p>
      </dgm:t>
    </dgm:pt>
    <dgm:pt modelId="{29AA714F-9089-43CA-8A47-DEF506D34017}">
      <dgm:prSet/>
      <dgm:spPr/>
      <dgm:t>
        <a:bodyPr/>
        <a:lstStyle/>
        <a:p>
          <a:r>
            <a:rPr kumimoji="1" lang="ja-JP" altLang="en-US" dirty="0"/>
            <a:t>ブルーライトアップ　　　　　　　大阪城天守閣　　　天保山大観覧車　　海遊館　　　　　ドーンセンター　　咲洲庁舎</a:t>
          </a:r>
        </a:p>
      </dgm:t>
    </dgm:pt>
    <dgm:pt modelId="{A4921FB2-EBE4-49D9-80F8-9B0316D3E8E4}" type="parTrans" cxnId="{439D80AE-6708-4374-A531-07DB35C3B36F}">
      <dgm:prSet/>
      <dgm:spPr/>
      <dgm:t>
        <a:bodyPr/>
        <a:lstStyle/>
        <a:p>
          <a:endParaRPr kumimoji="1" lang="ja-JP" altLang="en-US"/>
        </a:p>
      </dgm:t>
    </dgm:pt>
    <dgm:pt modelId="{3B14B8DF-763B-4015-B1C7-46A93F22E9EB}" type="sibTrans" cxnId="{439D80AE-6708-4374-A531-07DB35C3B36F}">
      <dgm:prSet/>
      <dgm:spPr/>
      <dgm:t>
        <a:bodyPr/>
        <a:lstStyle/>
        <a:p>
          <a:endParaRPr kumimoji="1" lang="ja-JP" altLang="en-US"/>
        </a:p>
      </dgm:t>
    </dgm:pt>
    <dgm:pt modelId="{749288B9-1A60-47A5-B3EE-8868B6E5644B}">
      <dgm:prSet phldrT="[テキスト]"/>
      <dgm:spPr/>
      <dgm:t>
        <a:bodyPr/>
        <a:lstStyle/>
        <a:p>
          <a:r>
            <a:rPr kumimoji="1" lang="ja-JP" altLang="en-US" dirty="0"/>
            <a:t>ポスター配布（</a:t>
          </a:r>
          <a:r>
            <a:rPr kumimoji="1" lang="en-US" altLang="ja-JP" dirty="0"/>
            <a:t>1,000</a:t>
          </a:r>
          <a:r>
            <a:rPr kumimoji="1" lang="ja-JP" altLang="en-US" dirty="0"/>
            <a:t>枚）</a:t>
          </a:r>
        </a:p>
      </dgm:t>
    </dgm:pt>
    <dgm:pt modelId="{5119CFAA-D069-42D1-B488-050771E84BDF}" type="parTrans" cxnId="{FAE5E88A-D874-4EBC-B71A-E82DF8F6336B}">
      <dgm:prSet/>
      <dgm:spPr/>
      <dgm:t>
        <a:bodyPr/>
        <a:lstStyle/>
        <a:p>
          <a:endParaRPr kumimoji="1" lang="ja-JP" altLang="en-US"/>
        </a:p>
      </dgm:t>
    </dgm:pt>
    <dgm:pt modelId="{80F48F32-A166-4259-A234-C6E44EC71AF7}" type="sibTrans" cxnId="{FAE5E88A-D874-4EBC-B71A-E82DF8F6336B}">
      <dgm:prSet/>
      <dgm:spPr/>
      <dgm:t>
        <a:bodyPr/>
        <a:lstStyle/>
        <a:p>
          <a:endParaRPr kumimoji="1" lang="ja-JP" altLang="en-US"/>
        </a:p>
      </dgm:t>
    </dgm:pt>
    <dgm:pt modelId="{5F94E8B4-388D-4368-9A71-AD4B9F8E7B04}">
      <dgm:prSet/>
      <dgm:spPr/>
      <dgm:t>
        <a:bodyPr/>
        <a:lstStyle/>
        <a:p>
          <a:r>
            <a:rPr kumimoji="1" lang="ja-JP" altLang="en-US" dirty="0"/>
            <a:t>ブルーライトアップ　　　　　　　大阪城天守閣　　　天保山大観覧車　　海遊館　　　　　ドーンセンター　　咲洲庁舎</a:t>
          </a:r>
        </a:p>
      </dgm:t>
    </dgm:pt>
    <dgm:pt modelId="{713ADF70-E7FF-4663-B4E2-2BD130312C27}" type="parTrans" cxnId="{8A28FB21-E343-4820-B866-DB54737C40B1}">
      <dgm:prSet/>
      <dgm:spPr/>
      <dgm:t>
        <a:bodyPr/>
        <a:lstStyle/>
        <a:p>
          <a:endParaRPr kumimoji="1" lang="ja-JP" altLang="en-US"/>
        </a:p>
      </dgm:t>
    </dgm:pt>
    <dgm:pt modelId="{22C29795-4F37-4560-9887-DA986C6B9A6A}" type="sibTrans" cxnId="{8A28FB21-E343-4820-B866-DB54737C40B1}">
      <dgm:prSet/>
      <dgm:spPr/>
      <dgm:t>
        <a:bodyPr/>
        <a:lstStyle/>
        <a:p>
          <a:endParaRPr kumimoji="1" lang="ja-JP" altLang="en-US"/>
        </a:p>
      </dgm:t>
    </dgm:pt>
    <dgm:pt modelId="{0E0D1D8E-D93C-41C4-A0A0-017235760ED2}" type="pres">
      <dgm:prSet presAssocID="{E4476C31-91BC-4D2A-8127-E0E8DE2B0669}" presName="Name0" presStyleCnt="0">
        <dgm:presLayoutVars>
          <dgm:dir/>
          <dgm:animLvl val="lvl"/>
          <dgm:resizeHandles val="exact"/>
        </dgm:presLayoutVars>
      </dgm:prSet>
      <dgm:spPr/>
    </dgm:pt>
    <dgm:pt modelId="{5CC58515-C325-41B9-A4E3-8170F4DA9849}" type="pres">
      <dgm:prSet presAssocID="{047F8DF0-8429-433F-9E1F-0380EAD94213}" presName="composite" presStyleCnt="0"/>
      <dgm:spPr/>
    </dgm:pt>
    <dgm:pt modelId="{B55CA034-9F4E-424C-83DB-C4ECC3BE4215}" type="pres">
      <dgm:prSet presAssocID="{047F8DF0-8429-433F-9E1F-0380EAD94213}" presName="parTx" presStyleLbl="alignNode1" presStyleIdx="0" presStyleCnt="5">
        <dgm:presLayoutVars>
          <dgm:chMax val="0"/>
          <dgm:chPref val="0"/>
          <dgm:bulletEnabled val="1"/>
        </dgm:presLayoutVars>
      </dgm:prSet>
      <dgm:spPr/>
    </dgm:pt>
    <dgm:pt modelId="{823F225D-FFD2-47D4-B455-1779AF2FE236}" type="pres">
      <dgm:prSet presAssocID="{047F8DF0-8429-433F-9E1F-0380EAD94213}" presName="desTx" presStyleLbl="alignAccFollowNode1" presStyleIdx="0" presStyleCnt="5">
        <dgm:presLayoutVars>
          <dgm:bulletEnabled val="1"/>
        </dgm:presLayoutVars>
      </dgm:prSet>
      <dgm:spPr/>
    </dgm:pt>
    <dgm:pt modelId="{DD9BF370-AE83-4FF0-9B0A-C2F1F58C9032}" type="pres">
      <dgm:prSet presAssocID="{6D00565B-647B-4C62-B634-7205BCFEFBA1}" presName="space" presStyleCnt="0"/>
      <dgm:spPr/>
    </dgm:pt>
    <dgm:pt modelId="{D20EAB3D-FB56-4792-86E6-D9374792C81C}" type="pres">
      <dgm:prSet presAssocID="{FD9CAD65-9113-498A-88CC-880BC93A22F7}" presName="composite" presStyleCnt="0"/>
      <dgm:spPr/>
    </dgm:pt>
    <dgm:pt modelId="{16770B8A-8BE2-49BB-A882-4D98EF9C2A34}" type="pres">
      <dgm:prSet presAssocID="{FD9CAD65-9113-498A-88CC-880BC93A22F7}" presName="parTx" presStyleLbl="alignNode1" presStyleIdx="1" presStyleCnt="5">
        <dgm:presLayoutVars>
          <dgm:chMax val="0"/>
          <dgm:chPref val="0"/>
          <dgm:bulletEnabled val="1"/>
        </dgm:presLayoutVars>
      </dgm:prSet>
      <dgm:spPr/>
    </dgm:pt>
    <dgm:pt modelId="{D0E5C2B7-88C4-432D-B63D-EB96661E3A34}" type="pres">
      <dgm:prSet presAssocID="{FD9CAD65-9113-498A-88CC-880BC93A22F7}" presName="desTx" presStyleLbl="alignAccFollowNode1" presStyleIdx="1" presStyleCnt="5">
        <dgm:presLayoutVars>
          <dgm:bulletEnabled val="1"/>
        </dgm:presLayoutVars>
      </dgm:prSet>
      <dgm:spPr/>
    </dgm:pt>
    <dgm:pt modelId="{CC2F5F32-6508-46A9-AC85-99D0485D6BD2}" type="pres">
      <dgm:prSet presAssocID="{5D935D77-2314-47D7-B053-356D98BA3640}" presName="space" presStyleCnt="0"/>
      <dgm:spPr/>
    </dgm:pt>
    <dgm:pt modelId="{D5525F60-FD26-4FAF-BD88-A865F77C54A2}" type="pres">
      <dgm:prSet presAssocID="{3B491EE5-9F24-4D1C-A8AB-51455232C87B}" presName="composite" presStyleCnt="0"/>
      <dgm:spPr/>
    </dgm:pt>
    <dgm:pt modelId="{789D8803-2B5D-4762-A912-C723D869F775}" type="pres">
      <dgm:prSet presAssocID="{3B491EE5-9F24-4D1C-A8AB-51455232C87B}" presName="parTx" presStyleLbl="alignNode1" presStyleIdx="2" presStyleCnt="5">
        <dgm:presLayoutVars>
          <dgm:chMax val="0"/>
          <dgm:chPref val="0"/>
          <dgm:bulletEnabled val="1"/>
        </dgm:presLayoutVars>
      </dgm:prSet>
      <dgm:spPr/>
    </dgm:pt>
    <dgm:pt modelId="{84B07250-1F2F-4EEA-8509-5B58EDE51659}" type="pres">
      <dgm:prSet presAssocID="{3B491EE5-9F24-4D1C-A8AB-51455232C87B}" presName="desTx" presStyleLbl="alignAccFollowNode1" presStyleIdx="2" presStyleCnt="5">
        <dgm:presLayoutVars>
          <dgm:bulletEnabled val="1"/>
        </dgm:presLayoutVars>
      </dgm:prSet>
      <dgm:spPr/>
    </dgm:pt>
    <dgm:pt modelId="{A280A4FA-D4F9-4282-AD3A-538C01C458BD}" type="pres">
      <dgm:prSet presAssocID="{C4C50320-0949-445C-ADCE-F9A0BD0D7346}" presName="space" presStyleCnt="0"/>
      <dgm:spPr/>
    </dgm:pt>
    <dgm:pt modelId="{F3A654EF-6C19-42EC-BA33-C21173E8CE7D}" type="pres">
      <dgm:prSet presAssocID="{45438B83-1F09-44E2-A931-3C5CAB005231}" presName="composite" presStyleCnt="0"/>
      <dgm:spPr/>
    </dgm:pt>
    <dgm:pt modelId="{B87B63B4-9C52-47F5-A641-1A5290013F41}" type="pres">
      <dgm:prSet presAssocID="{45438B83-1F09-44E2-A931-3C5CAB005231}" presName="parTx" presStyleLbl="alignNode1" presStyleIdx="3" presStyleCnt="5">
        <dgm:presLayoutVars>
          <dgm:chMax val="0"/>
          <dgm:chPref val="0"/>
          <dgm:bulletEnabled val="1"/>
        </dgm:presLayoutVars>
      </dgm:prSet>
      <dgm:spPr/>
    </dgm:pt>
    <dgm:pt modelId="{1FB64012-7E5D-4C1E-8403-749E8D4FF4E1}" type="pres">
      <dgm:prSet presAssocID="{45438B83-1F09-44E2-A931-3C5CAB005231}" presName="desTx" presStyleLbl="alignAccFollowNode1" presStyleIdx="3" presStyleCnt="5">
        <dgm:presLayoutVars>
          <dgm:bulletEnabled val="1"/>
        </dgm:presLayoutVars>
      </dgm:prSet>
      <dgm:spPr/>
    </dgm:pt>
    <dgm:pt modelId="{0D6DC7D7-6334-4B94-B445-8F72BF0C3C85}" type="pres">
      <dgm:prSet presAssocID="{ED86B64D-164C-46C6-BA13-9B349415EED7}" presName="space" presStyleCnt="0"/>
      <dgm:spPr/>
    </dgm:pt>
    <dgm:pt modelId="{177C81F4-E3D6-4DF0-991D-81C1E5713C28}" type="pres">
      <dgm:prSet presAssocID="{F7E990F8-0E4E-4101-8FD7-A8E41F8A811E}" presName="composite" presStyleCnt="0"/>
      <dgm:spPr/>
    </dgm:pt>
    <dgm:pt modelId="{BE432FB2-D1DF-40C5-8844-D65BB91A2B1E}" type="pres">
      <dgm:prSet presAssocID="{F7E990F8-0E4E-4101-8FD7-A8E41F8A811E}" presName="parTx" presStyleLbl="alignNode1" presStyleIdx="4" presStyleCnt="5">
        <dgm:presLayoutVars>
          <dgm:chMax val="0"/>
          <dgm:chPref val="0"/>
          <dgm:bulletEnabled val="1"/>
        </dgm:presLayoutVars>
      </dgm:prSet>
      <dgm:spPr/>
    </dgm:pt>
    <dgm:pt modelId="{7F7441B4-991A-413F-BFF5-46E28D73D52B}" type="pres">
      <dgm:prSet presAssocID="{F7E990F8-0E4E-4101-8FD7-A8E41F8A811E}" presName="desTx" presStyleLbl="alignAccFollowNode1" presStyleIdx="4" presStyleCnt="5">
        <dgm:presLayoutVars>
          <dgm:bulletEnabled val="1"/>
        </dgm:presLayoutVars>
      </dgm:prSet>
      <dgm:spPr/>
    </dgm:pt>
  </dgm:ptLst>
  <dgm:cxnLst>
    <dgm:cxn modelId="{9AF50703-84DE-4301-8093-B4700DE514CD}" type="presOf" srcId="{FA0B8377-4D54-4BB8-8EC1-261623997A9F}" destId="{823F225D-FFD2-47D4-B455-1779AF2FE236}" srcOrd="0" destOrd="1" presId="urn:microsoft.com/office/officeart/2005/8/layout/hList1"/>
    <dgm:cxn modelId="{FBCEEC04-956D-4243-8734-F03F76F88D3C}" srcId="{E4476C31-91BC-4D2A-8127-E0E8DE2B0669}" destId="{FD9CAD65-9113-498A-88CC-880BC93A22F7}" srcOrd="1" destOrd="0" parTransId="{F2CC29C3-90F2-4CA2-9D68-4C89A7B03A47}" sibTransId="{5D935D77-2314-47D7-B053-356D98BA3640}"/>
    <dgm:cxn modelId="{6A9AA41A-A686-495A-AC00-5AB5706F10FF}" type="presOf" srcId="{079C77DD-5AAA-4D67-8CD3-CEC3CEF06E3B}" destId="{D0E5C2B7-88C4-432D-B63D-EB96661E3A34}" srcOrd="0" destOrd="1" presId="urn:microsoft.com/office/officeart/2005/8/layout/hList1"/>
    <dgm:cxn modelId="{2D023F1B-BEB0-45EA-A886-AB65C407B4D4}" type="presOf" srcId="{A2D803E5-D0DF-4482-96E6-CD1CA5BB92E2}" destId="{D0E5C2B7-88C4-432D-B63D-EB96661E3A34}" srcOrd="0" destOrd="0" presId="urn:microsoft.com/office/officeart/2005/8/layout/hList1"/>
    <dgm:cxn modelId="{5A81551E-F8DC-4723-9E03-25F20C8E1476}" type="presOf" srcId="{047F8DF0-8429-433F-9E1F-0380EAD94213}" destId="{B55CA034-9F4E-424C-83DB-C4ECC3BE4215}" srcOrd="0" destOrd="0" presId="urn:microsoft.com/office/officeart/2005/8/layout/hList1"/>
    <dgm:cxn modelId="{2E911920-780C-473C-9950-A39290EF2D0D}" type="presOf" srcId="{5F94E8B4-388D-4368-9A71-AD4B9F8E7B04}" destId="{7F7441B4-991A-413F-BFF5-46E28D73D52B}" srcOrd="0" destOrd="1" presId="urn:microsoft.com/office/officeart/2005/8/layout/hList1"/>
    <dgm:cxn modelId="{8A28FB21-E343-4820-B866-DB54737C40B1}" srcId="{F7E990F8-0E4E-4101-8FD7-A8E41F8A811E}" destId="{5F94E8B4-388D-4368-9A71-AD4B9F8E7B04}" srcOrd="1" destOrd="0" parTransId="{713ADF70-E7FF-4663-B4E2-2BD130312C27}" sibTransId="{22C29795-4F37-4560-9887-DA986C6B9A6A}"/>
    <dgm:cxn modelId="{C3F18C24-500F-4519-AEE4-92E2F2621E5C}" srcId="{E4476C31-91BC-4D2A-8127-E0E8DE2B0669}" destId="{047F8DF0-8429-433F-9E1F-0380EAD94213}" srcOrd="0" destOrd="0" parTransId="{6FC1FEB5-3616-4BB8-8622-B923FAD6E07B}" sibTransId="{6D00565B-647B-4C62-B634-7205BCFEFBA1}"/>
    <dgm:cxn modelId="{23173E25-B3DA-42E1-8A66-21E2CE6779D4}" srcId="{047F8DF0-8429-433F-9E1F-0380EAD94213}" destId="{8D489806-7FED-43B7-95CC-31D1EBC15E2B}" srcOrd="0" destOrd="0" parTransId="{0FB25AC5-7A98-44AE-944B-5493410C736E}" sibTransId="{2CEC87B9-9492-4DA3-B590-73D8B7DC8EC5}"/>
    <dgm:cxn modelId="{0560C82F-EB8A-476C-B4A6-6C1DD2CFC563}" srcId="{45438B83-1F09-44E2-A931-3C5CAB005231}" destId="{D1802CFF-95DE-441E-B545-371A06B6509F}" srcOrd="0" destOrd="0" parTransId="{C5959248-128C-49C4-949C-353F3472B06F}" sibTransId="{2F538D52-A20B-42F8-BD1B-7D99F546D27D}"/>
    <dgm:cxn modelId="{8E03113D-9BE5-489C-9162-5C46B4457A4D}" type="presOf" srcId="{E4476C31-91BC-4D2A-8127-E0E8DE2B0669}" destId="{0E0D1D8E-D93C-41C4-A0A0-017235760ED2}" srcOrd="0" destOrd="0" presId="urn:microsoft.com/office/officeart/2005/8/layout/hList1"/>
    <dgm:cxn modelId="{467B9B3D-4EDA-4509-A34B-42A8FC5C600B}" type="presOf" srcId="{E7D75FC4-A1C3-43DE-9143-26EE14508E6A}" destId="{84B07250-1F2F-4EEA-8509-5B58EDE51659}" srcOrd="0" destOrd="1" presId="urn:microsoft.com/office/officeart/2005/8/layout/hList1"/>
    <dgm:cxn modelId="{68A90241-12DE-4449-B6F1-5AAA86BEA0DC}" type="presOf" srcId="{50FF6A63-6804-41A3-B88D-E1A0FBD05966}" destId="{84B07250-1F2F-4EEA-8509-5B58EDE51659}" srcOrd="0" destOrd="0" presId="urn:microsoft.com/office/officeart/2005/8/layout/hList1"/>
    <dgm:cxn modelId="{55C6FE41-D917-4D51-A0EB-D2079A94CE6E}" type="presOf" srcId="{F7E990F8-0E4E-4101-8FD7-A8E41F8A811E}" destId="{BE432FB2-D1DF-40C5-8844-D65BB91A2B1E}" srcOrd="0" destOrd="0" presId="urn:microsoft.com/office/officeart/2005/8/layout/hList1"/>
    <dgm:cxn modelId="{D30A9C77-035C-44FA-9950-DD174E277CFE}" srcId="{3B491EE5-9F24-4D1C-A8AB-51455232C87B}" destId="{50FF6A63-6804-41A3-B88D-E1A0FBD05966}" srcOrd="0" destOrd="0" parTransId="{CEF20735-0300-48DA-8788-91A9B1D60439}" sibTransId="{6DF6A5A1-39E1-4FCC-B86A-DF104EDBD1D5}"/>
    <dgm:cxn modelId="{65061378-6455-46ED-88E3-8E24CDA71529}" srcId="{3B491EE5-9F24-4D1C-A8AB-51455232C87B}" destId="{E7D75FC4-A1C3-43DE-9143-26EE14508E6A}" srcOrd="1" destOrd="0" parTransId="{0F56732C-5213-40AB-B762-44719BE65B0D}" sibTransId="{5E013A8E-9872-4568-8CB6-230BEEEB9E04}"/>
    <dgm:cxn modelId="{FAE5E88A-D874-4EBC-B71A-E82DF8F6336B}" srcId="{F7E990F8-0E4E-4101-8FD7-A8E41F8A811E}" destId="{749288B9-1A60-47A5-B3EE-8868B6E5644B}" srcOrd="0" destOrd="0" parTransId="{5119CFAA-D069-42D1-B488-050771E84BDF}" sibTransId="{80F48F32-A166-4259-A234-C6E44EC71AF7}"/>
    <dgm:cxn modelId="{87DFEA97-3FFE-4FA0-A8E0-D21F8655461C}" type="presOf" srcId="{D1802CFF-95DE-441E-B545-371A06B6509F}" destId="{1FB64012-7E5D-4C1E-8403-749E8D4FF4E1}" srcOrd="0" destOrd="0" presId="urn:microsoft.com/office/officeart/2005/8/layout/hList1"/>
    <dgm:cxn modelId="{8D1BE59B-EFF6-45B9-B03F-7F59D4878E6D}" srcId="{E4476C31-91BC-4D2A-8127-E0E8DE2B0669}" destId="{45438B83-1F09-44E2-A931-3C5CAB005231}" srcOrd="3" destOrd="0" parTransId="{EE54380E-2CCA-4258-81EB-3B64807A0D9E}" sibTransId="{ED86B64D-164C-46C6-BA13-9B349415EED7}"/>
    <dgm:cxn modelId="{ED9732AB-EDB1-4D96-81AC-880F6328EE86}" srcId="{FD9CAD65-9113-498A-88CC-880BC93A22F7}" destId="{079C77DD-5AAA-4D67-8CD3-CEC3CEF06E3B}" srcOrd="1" destOrd="0" parTransId="{EE054F86-D774-42DF-8AF9-390F163A6D08}" sibTransId="{A6B6945C-80DC-450D-9401-F10E937DC91D}"/>
    <dgm:cxn modelId="{439D80AE-6708-4374-A531-07DB35C3B36F}" srcId="{45438B83-1F09-44E2-A931-3C5CAB005231}" destId="{29AA714F-9089-43CA-8A47-DEF506D34017}" srcOrd="1" destOrd="0" parTransId="{A4921FB2-EBE4-49D9-80F8-9B0316D3E8E4}" sibTransId="{3B14B8DF-763B-4015-B1C7-46A93F22E9EB}"/>
    <dgm:cxn modelId="{8308F9B1-3308-470F-99B1-809F0380A4BB}" type="presOf" srcId="{8D489806-7FED-43B7-95CC-31D1EBC15E2B}" destId="{823F225D-FFD2-47D4-B455-1779AF2FE236}" srcOrd="0" destOrd="0" presId="urn:microsoft.com/office/officeart/2005/8/layout/hList1"/>
    <dgm:cxn modelId="{6E774AB6-C699-483A-AE76-DD97F92192CA}" srcId="{FD9CAD65-9113-498A-88CC-880BC93A22F7}" destId="{A2D803E5-D0DF-4482-96E6-CD1CA5BB92E2}" srcOrd="0" destOrd="0" parTransId="{0AA79033-5110-4147-BC1F-D5D2681A59EA}" sibTransId="{BB6CC9DB-D0D7-4334-9E81-8B34ED156934}"/>
    <dgm:cxn modelId="{6CE8ECBD-EF1F-4048-8B95-488A755D3238}" type="presOf" srcId="{749288B9-1A60-47A5-B3EE-8868B6E5644B}" destId="{7F7441B4-991A-413F-BFF5-46E28D73D52B}" srcOrd="0" destOrd="0" presId="urn:microsoft.com/office/officeart/2005/8/layout/hList1"/>
    <dgm:cxn modelId="{267E87DC-2117-44AF-B156-6CB50FF4BD7C}" type="presOf" srcId="{45438B83-1F09-44E2-A931-3C5CAB005231}" destId="{B87B63B4-9C52-47F5-A641-1A5290013F41}" srcOrd="0" destOrd="0" presId="urn:microsoft.com/office/officeart/2005/8/layout/hList1"/>
    <dgm:cxn modelId="{3DCED8E0-7CDB-42BE-B871-ABCB9AEEF0CD}" type="presOf" srcId="{3B491EE5-9F24-4D1C-A8AB-51455232C87B}" destId="{789D8803-2B5D-4762-A912-C723D869F775}" srcOrd="0" destOrd="0" presId="urn:microsoft.com/office/officeart/2005/8/layout/hList1"/>
    <dgm:cxn modelId="{709A63E1-2E61-42C5-8DE4-AE084DE375B5}" srcId="{E4476C31-91BC-4D2A-8127-E0E8DE2B0669}" destId="{3B491EE5-9F24-4D1C-A8AB-51455232C87B}" srcOrd="2" destOrd="0" parTransId="{9DFC8C76-6859-42FF-9738-56C8CD312A7E}" sibTransId="{C4C50320-0949-445C-ADCE-F9A0BD0D7346}"/>
    <dgm:cxn modelId="{C18A95E1-870B-4F57-BD56-E8B83067B0A5}" type="presOf" srcId="{FD9CAD65-9113-498A-88CC-880BC93A22F7}" destId="{16770B8A-8BE2-49BB-A882-4D98EF9C2A34}" srcOrd="0" destOrd="0" presId="urn:microsoft.com/office/officeart/2005/8/layout/hList1"/>
    <dgm:cxn modelId="{049A2DE5-1DF7-4A32-AB0E-318B82BF278B}" srcId="{E4476C31-91BC-4D2A-8127-E0E8DE2B0669}" destId="{F7E990F8-0E4E-4101-8FD7-A8E41F8A811E}" srcOrd="4" destOrd="0" parTransId="{96B7805F-EC09-4CA4-955B-79413137C98B}" sibTransId="{16B25AB6-6FDA-41C9-BB73-3308BF878570}"/>
    <dgm:cxn modelId="{92FFD5EE-BEFC-433D-85BE-4C23F1CBB3D1}" type="presOf" srcId="{29AA714F-9089-43CA-8A47-DEF506D34017}" destId="{1FB64012-7E5D-4C1E-8403-749E8D4FF4E1}" srcOrd="0" destOrd="1" presId="urn:microsoft.com/office/officeart/2005/8/layout/hList1"/>
    <dgm:cxn modelId="{5AAC5DFB-2DBA-4E1F-A5E1-28D282BC2C52}" srcId="{047F8DF0-8429-433F-9E1F-0380EAD94213}" destId="{FA0B8377-4D54-4BB8-8EC1-261623997A9F}" srcOrd="1" destOrd="0" parTransId="{FDEEE36D-1212-4865-919B-93408796C4BA}" sibTransId="{3CEF8D87-FFAC-44A2-BF27-CEA6FDA2766A}"/>
    <dgm:cxn modelId="{B32B7A75-BDC0-4D4A-88CA-20442DCF4971}" type="presParOf" srcId="{0E0D1D8E-D93C-41C4-A0A0-017235760ED2}" destId="{5CC58515-C325-41B9-A4E3-8170F4DA9849}" srcOrd="0" destOrd="0" presId="urn:microsoft.com/office/officeart/2005/8/layout/hList1"/>
    <dgm:cxn modelId="{0D67FF11-DF2F-4C77-8DBD-437433AC50BE}" type="presParOf" srcId="{5CC58515-C325-41B9-A4E3-8170F4DA9849}" destId="{B55CA034-9F4E-424C-83DB-C4ECC3BE4215}" srcOrd="0" destOrd="0" presId="urn:microsoft.com/office/officeart/2005/8/layout/hList1"/>
    <dgm:cxn modelId="{7EE74D5F-3C6A-4EA7-95EC-8CE8CAFD86DC}" type="presParOf" srcId="{5CC58515-C325-41B9-A4E3-8170F4DA9849}" destId="{823F225D-FFD2-47D4-B455-1779AF2FE236}" srcOrd="1" destOrd="0" presId="urn:microsoft.com/office/officeart/2005/8/layout/hList1"/>
    <dgm:cxn modelId="{0C67F431-EB33-42A9-AC18-557A2626F594}" type="presParOf" srcId="{0E0D1D8E-D93C-41C4-A0A0-017235760ED2}" destId="{DD9BF370-AE83-4FF0-9B0A-C2F1F58C9032}" srcOrd="1" destOrd="0" presId="urn:microsoft.com/office/officeart/2005/8/layout/hList1"/>
    <dgm:cxn modelId="{F6D0D269-2E25-4A05-8DC5-33E3BE5389C9}" type="presParOf" srcId="{0E0D1D8E-D93C-41C4-A0A0-017235760ED2}" destId="{D20EAB3D-FB56-4792-86E6-D9374792C81C}" srcOrd="2" destOrd="0" presId="urn:microsoft.com/office/officeart/2005/8/layout/hList1"/>
    <dgm:cxn modelId="{BB9F0753-D4E2-468C-A60A-AF6852F50576}" type="presParOf" srcId="{D20EAB3D-FB56-4792-86E6-D9374792C81C}" destId="{16770B8A-8BE2-49BB-A882-4D98EF9C2A34}" srcOrd="0" destOrd="0" presId="urn:microsoft.com/office/officeart/2005/8/layout/hList1"/>
    <dgm:cxn modelId="{941D777E-61F2-455A-86BE-971517079A1D}" type="presParOf" srcId="{D20EAB3D-FB56-4792-86E6-D9374792C81C}" destId="{D0E5C2B7-88C4-432D-B63D-EB96661E3A34}" srcOrd="1" destOrd="0" presId="urn:microsoft.com/office/officeart/2005/8/layout/hList1"/>
    <dgm:cxn modelId="{5A8E53EA-502D-43F9-B600-351988C4F0CF}" type="presParOf" srcId="{0E0D1D8E-D93C-41C4-A0A0-017235760ED2}" destId="{CC2F5F32-6508-46A9-AC85-99D0485D6BD2}" srcOrd="3" destOrd="0" presId="urn:microsoft.com/office/officeart/2005/8/layout/hList1"/>
    <dgm:cxn modelId="{8E657E15-18EF-4194-8635-49B6B123375C}" type="presParOf" srcId="{0E0D1D8E-D93C-41C4-A0A0-017235760ED2}" destId="{D5525F60-FD26-4FAF-BD88-A865F77C54A2}" srcOrd="4" destOrd="0" presId="urn:microsoft.com/office/officeart/2005/8/layout/hList1"/>
    <dgm:cxn modelId="{76F983FC-8321-4713-B518-B85A40BAFC35}" type="presParOf" srcId="{D5525F60-FD26-4FAF-BD88-A865F77C54A2}" destId="{789D8803-2B5D-4762-A912-C723D869F775}" srcOrd="0" destOrd="0" presId="urn:microsoft.com/office/officeart/2005/8/layout/hList1"/>
    <dgm:cxn modelId="{5E8143CB-08A5-41B7-A19A-8CDADF7D2EEA}" type="presParOf" srcId="{D5525F60-FD26-4FAF-BD88-A865F77C54A2}" destId="{84B07250-1F2F-4EEA-8509-5B58EDE51659}" srcOrd="1" destOrd="0" presId="urn:microsoft.com/office/officeart/2005/8/layout/hList1"/>
    <dgm:cxn modelId="{FECB3185-4CED-4712-B82D-DD0FAEEDFEDB}" type="presParOf" srcId="{0E0D1D8E-D93C-41C4-A0A0-017235760ED2}" destId="{A280A4FA-D4F9-4282-AD3A-538C01C458BD}" srcOrd="5" destOrd="0" presId="urn:microsoft.com/office/officeart/2005/8/layout/hList1"/>
    <dgm:cxn modelId="{38C33414-3113-4CE4-BB57-9F37F68B9166}" type="presParOf" srcId="{0E0D1D8E-D93C-41C4-A0A0-017235760ED2}" destId="{F3A654EF-6C19-42EC-BA33-C21173E8CE7D}" srcOrd="6" destOrd="0" presId="urn:microsoft.com/office/officeart/2005/8/layout/hList1"/>
    <dgm:cxn modelId="{92B3E9A8-9326-475E-ABD1-2345A51DB57E}" type="presParOf" srcId="{F3A654EF-6C19-42EC-BA33-C21173E8CE7D}" destId="{B87B63B4-9C52-47F5-A641-1A5290013F41}" srcOrd="0" destOrd="0" presId="urn:microsoft.com/office/officeart/2005/8/layout/hList1"/>
    <dgm:cxn modelId="{E4A7B680-9D7B-49D6-83D9-CF5B1F80FB72}" type="presParOf" srcId="{F3A654EF-6C19-42EC-BA33-C21173E8CE7D}" destId="{1FB64012-7E5D-4C1E-8403-749E8D4FF4E1}" srcOrd="1" destOrd="0" presId="urn:microsoft.com/office/officeart/2005/8/layout/hList1"/>
    <dgm:cxn modelId="{77D8E5EC-395A-4591-869F-992413FCADEC}" type="presParOf" srcId="{0E0D1D8E-D93C-41C4-A0A0-017235760ED2}" destId="{0D6DC7D7-6334-4B94-B445-8F72BF0C3C85}" srcOrd="7" destOrd="0" presId="urn:microsoft.com/office/officeart/2005/8/layout/hList1"/>
    <dgm:cxn modelId="{E3450AB0-2168-4A1E-AB59-A595809B8810}" type="presParOf" srcId="{0E0D1D8E-D93C-41C4-A0A0-017235760ED2}" destId="{177C81F4-E3D6-4DF0-991D-81C1E5713C28}" srcOrd="8" destOrd="0" presId="urn:microsoft.com/office/officeart/2005/8/layout/hList1"/>
    <dgm:cxn modelId="{E2B5C52B-2836-468A-8796-877FE3DFE285}" type="presParOf" srcId="{177C81F4-E3D6-4DF0-991D-81C1E5713C28}" destId="{BE432FB2-D1DF-40C5-8844-D65BB91A2B1E}" srcOrd="0" destOrd="0" presId="urn:microsoft.com/office/officeart/2005/8/layout/hList1"/>
    <dgm:cxn modelId="{B81B9CBE-F431-46B1-A695-4249E2C8B0FF}" type="presParOf" srcId="{177C81F4-E3D6-4DF0-991D-81C1E5713C28}" destId="{7F7441B4-991A-413F-BFF5-46E28D73D52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58105-3B4B-4AC7-B163-5143D3F851E5}">
      <dsp:nvSpPr>
        <dsp:cNvPr id="0" name=""/>
        <dsp:cNvSpPr/>
      </dsp:nvSpPr>
      <dsp:spPr>
        <a:xfrm>
          <a:off x="0" y="0"/>
          <a:ext cx="2772941" cy="133517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533400">
            <a:lnSpc>
              <a:spcPct val="90000"/>
            </a:lnSpc>
            <a:spcBef>
              <a:spcPct val="0"/>
            </a:spcBef>
            <a:spcAft>
              <a:spcPct val="35000"/>
            </a:spcAft>
            <a:buNone/>
          </a:pPr>
          <a:r>
            <a:rPr kumimoji="1" lang="ja-JP" altLang="en-US" sz="1200" b="1" kern="1200" dirty="0"/>
            <a:t>発達障がい児者支援プラン</a:t>
          </a:r>
        </a:p>
        <a:p>
          <a:pPr marL="57150" lvl="1" indent="-57150" algn="l" defTabSz="444500">
            <a:lnSpc>
              <a:spcPct val="90000"/>
            </a:lnSpc>
            <a:spcBef>
              <a:spcPct val="0"/>
            </a:spcBef>
            <a:spcAft>
              <a:spcPct val="15000"/>
            </a:spcAft>
            <a:buChar char="•"/>
          </a:pPr>
          <a:r>
            <a:rPr kumimoji="1" lang="en-US" altLang="ja-JP" sz="1000" kern="1200" dirty="0"/>
            <a:t>H26</a:t>
          </a:r>
          <a:r>
            <a:rPr kumimoji="1" lang="ja-JP" altLang="en-US" sz="1000" kern="1200" dirty="0"/>
            <a:t>年３月策定</a:t>
          </a:r>
        </a:p>
        <a:p>
          <a:pPr marL="57150" lvl="1" indent="-57150" algn="l" defTabSz="444500">
            <a:lnSpc>
              <a:spcPct val="90000"/>
            </a:lnSpc>
            <a:spcBef>
              <a:spcPct val="0"/>
            </a:spcBef>
            <a:spcAft>
              <a:spcPct val="15000"/>
            </a:spcAft>
            <a:buChar char="•"/>
          </a:pPr>
          <a:r>
            <a:rPr kumimoji="1" lang="en-US" altLang="ja-JP" sz="1000" kern="1200" dirty="0"/>
            <a:t>H26</a:t>
          </a:r>
          <a:r>
            <a:rPr kumimoji="1" lang="ja-JP" altLang="en-US" sz="1000" kern="1200" dirty="0"/>
            <a:t>年度～</a:t>
          </a:r>
          <a:r>
            <a:rPr kumimoji="1" lang="en-US" altLang="ja-JP" sz="1000" kern="1200" dirty="0"/>
            <a:t>H29</a:t>
          </a:r>
          <a:r>
            <a:rPr kumimoji="1" lang="ja-JP" altLang="en-US" sz="1000" kern="1200" dirty="0"/>
            <a:t>年度の</a:t>
          </a:r>
          <a:r>
            <a:rPr kumimoji="1" lang="en-US" altLang="ja-JP" sz="1000" kern="1200" dirty="0"/>
            <a:t>3</a:t>
          </a:r>
          <a:r>
            <a:rPr kumimoji="1" lang="ja-JP" altLang="en-US" sz="1000" kern="1200" dirty="0"/>
            <a:t>年間の計画</a:t>
          </a:r>
        </a:p>
      </dsp:txBody>
      <dsp:txXfrm>
        <a:off x="39106" y="39106"/>
        <a:ext cx="1392934" cy="1256961"/>
      </dsp:txXfrm>
    </dsp:sp>
    <dsp:sp modelId="{1CBFB609-4A3D-47D4-9930-2F9A95DA9642}">
      <dsp:nvSpPr>
        <dsp:cNvPr id="0" name=""/>
        <dsp:cNvSpPr/>
      </dsp:nvSpPr>
      <dsp:spPr>
        <a:xfrm>
          <a:off x="489342" y="1631879"/>
          <a:ext cx="2772941" cy="1335173"/>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533400">
            <a:lnSpc>
              <a:spcPct val="90000"/>
            </a:lnSpc>
            <a:spcBef>
              <a:spcPct val="0"/>
            </a:spcBef>
            <a:spcAft>
              <a:spcPct val="35000"/>
            </a:spcAft>
            <a:buNone/>
          </a:pPr>
          <a:r>
            <a:rPr kumimoji="1" lang="ja-JP" altLang="en-US" sz="1200" b="1" kern="1200" dirty="0"/>
            <a:t>新・発達障がい児者支援プラン</a:t>
          </a:r>
        </a:p>
        <a:p>
          <a:pPr marL="57150" lvl="1" indent="-57150" algn="l" defTabSz="444500">
            <a:lnSpc>
              <a:spcPct val="90000"/>
            </a:lnSpc>
            <a:spcBef>
              <a:spcPct val="0"/>
            </a:spcBef>
            <a:spcAft>
              <a:spcPct val="15000"/>
            </a:spcAft>
            <a:buChar char="•"/>
          </a:pPr>
          <a:r>
            <a:rPr kumimoji="1" lang="en-US" altLang="ja-JP" sz="1000" kern="1200" dirty="0"/>
            <a:t>H30</a:t>
          </a:r>
          <a:r>
            <a:rPr kumimoji="1" lang="ja-JP" altLang="en-US" sz="1000" kern="1200" dirty="0"/>
            <a:t>年</a:t>
          </a:r>
          <a:r>
            <a:rPr kumimoji="1" lang="en-US" altLang="ja-JP" sz="1000" kern="1200" dirty="0"/>
            <a:t>3</a:t>
          </a:r>
          <a:r>
            <a:rPr kumimoji="1" lang="ja-JP" altLang="en-US" sz="1000" kern="1200" dirty="0"/>
            <a:t>月策定</a:t>
          </a:r>
        </a:p>
        <a:p>
          <a:pPr marL="57150" lvl="1" indent="-57150" algn="l" defTabSz="444500">
            <a:lnSpc>
              <a:spcPct val="90000"/>
            </a:lnSpc>
            <a:spcBef>
              <a:spcPct val="0"/>
            </a:spcBef>
            <a:spcAft>
              <a:spcPct val="15000"/>
            </a:spcAft>
            <a:buChar char="•"/>
          </a:pPr>
          <a:r>
            <a:rPr kumimoji="1" lang="en-US" altLang="ja-JP" sz="1000" kern="1200" dirty="0"/>
            <a:t>H30</a:t>
          </a:r>
          <a:r>
            <a:rPr kumimoji="1" lang="ja-JP" altLang="en-US" sz="1000" kern="1200" dirty="0"/>
            <a:t>年度～</a:t>
          </a:r>
          <a:r>
            <a:rPr kumimoji="1" lang="en-US" altLang="ja-JP" sz="1000" kern="1200" dirty="0"/>
            <a:t>R2</a:t>
          </a:r>
          <a:r>
            <a:rPr kumimoji="1" lang="ja-JP" altLang="en-US" sz="1000" kern="1200" dirty="0"/>
            <a:t>年度の</a:t>
          </a:r>
          <a:r>
            <a:rPr kumimoji="1" lang="en-US" altLang="ja-JP" sz="1000" kern="1200" dirty="0"/>
            <a:t>3</a:t>
          </a:r>
          <a:r>
            <a:rPr kumimoji="1" lang="ja-JP" altLang="en-US" sz="1000" kern="1200" dirty="0"/>
            <a:t>年間の計画</a:t>
          </a:r>
        </a:p>
      </dsp:txBody>
      <dsp:txXfrm>
        <a:off x="528448" y="1670985"/>
        <a:ext cx="1337523" cy="1256961"/>
      </dsp:txXfrm>
    </dsp:sp>
    <dsp:sp modelId="{C1BDA65E-8A09-4009-90CA-0E19CBCBF71C}">
      <dsp:nvSpPr>
        <dsp:cNvPr id="0" name=""/>
        <dsp:cNvSpPr/>
      </dsp:nvSpPr>
      <dsp:spPr>
        <a:xfrm>
          <a:off x="1905078" y="1049594"/>
          <a:ext cx="867863" cy="867863"/>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kumimoji="1" lang="ja-JP" altLang="en-US" sz="2900" kern="1200"/>
        </a:p>
      </dsp:txBody>
      <dsp:txXfrm>
        <a:off x="2100347" y="1049594"/>
        <a:ext cx="477325" cy="6530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68B73-FBA2-4113-9B7A-94298EE7BF13}">
      <dsp:nvSpPr>
        <dsp:cNvPr id="0" name=""/>
        <dsp:cNvSpPr/>
      </dsp:nvSpPr>
      <dsp:spPr>
        <a:xfrm>
          <a:off x="-34807" y="0"/>
          <a:ext cx="3346550" cy="150745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endParaRPr kumimoji="1" lang="en-US" altLang="ja-JP" sz="1200" kern="1200" dirty="0"/>
        </a:p>
        <a:p>
          <a:pPr marL="0" lvl="0" indent="0" algn="l" defTabSz="533400">
            <a:lnSpc>
              <a:spcPct val="90000"/>
            </a:lnSpc>
            <a:spcBef>
              <a:spcPct val="0"/>
            </a:spcBef>
            <a:spcAft>
              <a:spcPct val="35000"/>
            </a:spcAft>
            <a:buNone/>
          </a:pPr>
          <a:r>
            <a:rPr kumimoji="1" lang="ja-JP" altLang="en-US" sz="1400" b="1" kern="1200" dirty="0"/>
            <a:t>第</a:t>
          </a:r>
          <a:r>
            <a:rPr kumimoji="1" lang="en-US" altLang="ja-JP" sz="1400" b="1" kern="1200" dirty="0"/>
            <a:t>4</a:t>
          </a:r>
          <a:r>
            <a:rPr kumimoji="1" lang="ja-JP" altLang="en-US" sz="1400" b="1" kern="1200" dirty="0"/>
            <a:t>次障がい者計画</a:t>
          </a:r>
          <a:endParaRPr kumimoji="1" lang="en-US" altLang="ja-JP" sz="1400" b="1" kern="1200" dirty="0"/>
        </a:p>
        <a:p>
          <a:pPr marL="0" lvl="0" indent="0" algn="l" defTabSz="533400">
            <a:lnSpc>
              <a:spcPct val="90000"/>
            </a:lnSpc>
            <a:spcBef>
              <a:spcPct val="0"/>
            </a:spcBef>
            <a:spcAft>
              <a:spcPct val="35000"/>
            </a:spcAft>
            <a:buNone/>
          </a:pPr>
          <a:r>
            <a:rPr kumimoji="1" lang="en-US" altLang="ja-JP" sz="1200" kern="1200" dirty="0"/>
            <a:t>H24</a:t>
          </a:r>
          <a:r>
            <a:rPr kumimoji="1" lang="ja-JP" altLang="en-US" sz="1200" kern="1200" dirty="0"/>
            <a:t>年度～</a:t>
          </a:r>
          <a:r>
            <a:rPr kumimoji="1" lang="en-US" altLang="ja-JP" sz="1200" kern="1200" dirty="0"/>
            <a:t>R2</a:t>
          </a:r>
          <a:r>
            <a:rPr kumimoji="1" lang="ja-JP" altLang="en-US" sz="1200" kern="1200" dirty="0"/>
            <a:t>年度</a:t>
          </a:r>
          <a:endParaRPr kumimoji="1" lang="ja-JP" altLang="en-US" sz="1600" kern="1200" dirty="0"/>
        </a:p>
        <a:p>
          <a:pPr marL="57150" lvl="1" indent="-57150" algn="l" defTabSz="400050">
            <a:lnSpc>
              <a:spcPct val="90000"/>
            </a:lnSpc>
            <a:spcBef>
              <a:spcPct val="0"/>
            </a:spcBef>
            <a:spcAft>
              <a:spcPct val="15000"/>
            </a:spcAft>
            <a:buChar char="•"/>
          </a:pPr>
          <a:endParaRPr kumimoji="1" lang="ja-JP" altLang="en-US" sz="900" kern="1200" dirty="0"/>
        </a:p>
        <a:p>
          <a:pPr marL="57150" lvl="1" indent="-57150" algn="l" defTabSz="400050">
            <a:lnSpc>
              <a:spcPct val="90000"/>
            </a:lnSpc>
            <a:spcBef>
              <a:spcPct val="0"/>
            </a:spcBef>
            <a:spcAft>
              <a:spcPct val="15000"/>
            </a:spcAft>
            <a:buChar char="•"/>
          </a:pPr>
          <a:endParaRPr kumimoji="1" lang="ja-JP" altLang="en-US" sz="900" kern="1200" dirty="0"/>
        </a:p>
        <a:p>
          <a:pPr marL="57150" lvl="1" indent="-57150" algn="l" defTabSz="400050">
            <a:lnSpc>
              <a:spcPct val="90000"/>
            </a:lnSpc>
            <a:spcBef>
              <a:spcPct val="0"/>
            </a:spcBef>
            <a:spcAft>
              <a:spcPct val="15000"/>
            </a:spcAft>
            <a:buChar char="•"/>
          </a:pPr>
          <a:endParaRPr kumimoji="1" lang="ja-JP" altLang="en-US" sz="900" kern="1200" dirty="0"/>
        </a:p>
        <a:p>
          <a:pPr marL="57150" lvl="1" indent="-57150" algn="l" defTabSz="400050">
            <a:lnSpc>
              <a:spcPct val="90000"/>
            </a:lnSpc>
            <a:spcBef>
              <a:spcPct val="0"/>
            </a:spcBef>
            <a:spcAft>
              <a:spcPct val="15000"/>
            </a:spcAft>
            <a:buChar char="•"/>
          </a:pPr>
          <a:endParaRPr kumimoji="1" lang="ja-JP" altLang="en-US" sz="900" kern="1200" dirty="0"/>
        </a:p>
        <a:p>
          <a:pPr marL="57150" lvl="1" indent="-57150" algn="l" defTabSz="400050">
            <a:lnSpc>
              <a:spcPct val="90000"/>
            </a:lnSpc>
            <a:spcBef>
              <a:spcPct val="0"/>
            </a:spcBef>
            <a:spcAft>
              <a:spcPct val="15000"/>
            </a:spcAft>
            <a:buChar char="•"/>
          </a:pPr>
          <a:endParaRPr kumimoji="1" lang="ja-JP" altLang="en-US" sz="900" kern="1200" dirty="0"/>
        </a:p>
      </dsp:txBody>
      <dsp:txXfrm>
        <a:off x="9345" y="44152"/>
        <a:ext cx="1653110" cy="1419149"/>
      </dsp:txXfrm>
    </dsp:sp>
    <dsp:sp modelId="{D697D40C-A67E-4C98-B193-5776BB962D18}">
      <dsp:nvSpPr>
        <dsp:cNvPr id="0" name=""/>
        <dsp:cNvSpPr/>
      </dsp:nvSpPr>
      <dsp:spPr>
        <a:xfrm>
          <a:off x="317806" y="1758695"/>
          <a:ext cx="3207321" cy="150745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第</a:t>
          </a:r>
          <a:r>
            <a:rPr kumimoji="1" lang="en-US" altLang="ja-JP" sz="1400" b="1" kern="1200" dirty="0"/>
            <a:t>5</a:t>
          </a:r>
          <a:r>
            <a:rPr kumimoji="1" lang="ja-JP" altLang="en-US" sz="1400" b="1" kern="1200" dirty="0"/>
            <a:t>次障がい者計画</a:t>
          </a:r>
        </a:p>
        <a:p>
          <a:pPr marL="57150" lvl="1" indent="-57150" algn="l" defTabSz="466725">
            <a:lnSpc>
              <a:spcPct val="90000"/>
            </a:lnSpc>
            <a:spcBef>
              <a:spcPct val="0"/>
            </a:spcBef>
            <a:spcAft>
              <a:spcPct val="15000"/>
            </a:spcAft>
            <a:buChar char="•"/>
          </a:pPr>
          <a:r>
            <a:rPr kumimoji="1" lang="en-US" altLang="ja-JP" sz="1050" kern="1200" dirty="0"/>
            <a:t>R3</a:t>
          </a:r>
          <a:r>
            <a:rPr kumimoji="1" lang="ja-JP" altLang="en-US" sz="1050" kern="1200" dirty="0"/>
            <a:t>年度～</a:t>
          </a:r>
          <a:r>
            <a:rPr kumimoji="1" lang="en-US" altLang="ja-JP" sz="1050" kern="1200" dirty="0"/>
            <a:t>R8</a:t>
          </a:r>
          <a:r>
            <a:rPr kumimoji="1" lang="ja-JP" altLang="en-US" sz="1050" kern="1200" dirty="0"/>
            <a:t>年度</a:t>
          </a:r>
        </a:p>
        <a:p>
          <a:pPr marL="57150" lvl="1" indent="-57150" algn="l" defTabSz="466725">
            <a:lnSpc>
              <a:spcPct val="90000"/>
            </a:lnSpc>
            <a:spcBef>
              <a:spcPct val="0"/>
            </a:spcBef>
            <a:spcAft>
              <a:spcPct val="15000"/>
            </a:spcAft>
            <a:buChar char="•"/>
          </a:pPr>
          <a:r>
            <a:rPr kumimoji="1" lang="ja-JP" altLang="en-US" sz="1050" kern="1200" dirty="0"/>
            <a:t>発達障がい児者支援を最重点施策として位置付け</a:t>
          </a:r>
        </a:p>
      </dsp:txBody>
      <dsp:txXfrm>
        <a:off x="361958" y="1802847"/>
        <a:ext cx="1856173" cy="1419149"/>
      </dsp:txXfrm>
    </dsp:sp>
    <dsp:sp modelId="{D5AA2B82-1B19-434B-A40D-AC1ED1F11612}">
      <dsp:nvSpPr>
        <dsp:cNvPr id="0" name=""/>
        <dsp:cNvSpPr/>
      </dsp:nvSpPr>
      <dsp:spPr>
        <a:xfrm>
          <a:off x="600805" y="3517391"/>
          <a:ext cx="3207321" cy="150745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第</a:t>
          </a:r>
          <a:r>
            <a:rPr kumimoji="1" lang="en-US" altLang="ja-JP" sz="1400" b="1" kern="1200" dirty="0"/>
            <a:t>6</a:t>
          </a:r>
          <a:r>
            <a:rPr kumimoji="1" lang="ja-JP" altLang="en-US" sz="1400" b="1" kern="1200" dirty="0"/>
            <a:t>次障がい者計画</a:t>
          </a:r>
        </a:p>
        <a:p>
          <a:pPr marL="57150" lvl="1" indent="-57150" algn="l" defTabSz="466725">
            <a:lnSpc>
              <a:spcPct val="90000"/>
            </a:lnSpc>
            <a:spcBef>
              <a:spcPct val="0"/>
            </a:spcBef>
            <a:spcAft>
              <a:spcPct val="15000"/>
            </a:spcAft>
            <a:buChar char="•"/>
          </a:pPr>
          <a:r>
            <a:rPr kumimoji="1" lang="en-US" altLang="ja-JP" sz="1050" kern="1200" dirty="0"/>
            <a:t>R9</a:t>
          </a:r>
          <a:r>
            <a:rPr kumimoji="1" lang="ja-JP" altLang="en-US" sz="1050" kern="1200" dirty="0"/>
            <a:t>年度～</a:t>
          </a:r>
          <a:r>
            <a:rPr kumimoji="1" lang="en-US" altLang="ja-JP" sz="1050" kern="1200" dirty="0"/>
            <a:t>R14</a:t>
          </a:r>
          <a:r>
            <a:rPr kumimoji="1" lang="ja-JP" altLang="en-US" sz="1050" kern="1200" dirty="0"/>
            <a:t>年度</a:t>
          </a:r>
        </a:p>
      </dsp:txBody>
      <dsp:txXfrm>
        <a:off x="644957" y="3561543"/>
        <a:ext cx="1856173" cy="1419149"/>
      </dsp:txXfrm>
    </dsp:sp>
    <dsp:sp modelId="{DECBB9F5-C5CD-4285-ABA5-6C001F9542ED}">
      <dsp:nvSpPr>
        <dsp:cNvPr id="0" name=""/>
        <dsp:cNvSpPr/>
      </dsp:nvSpPr>
      <dsp:spPr>
        <a:xfrm>
          <a:off x="2262283" y="1143152"/>
          <a:ext cx="979844" cy="979844"/>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kumimoji="1" lang="ja-JP" altLang="en-US" sz="3300" kern="1200"/>
        </a:p>
      </dsp:txBody>
      <dsp:txXfrm>
        <a:off x="2482748" y="1143152"/>
        <a:ext cx="538914" cy="737333"/>
      </dsp:txXfrm>
    </dsp:sp>
    <dsp:sp modelId="{C88E03EE-7F86-4654-BEA4-D0315C055458}">
      <dsp:nvSpPr>
        <dsp:cNvPr id="0" name=""/>
        <dsp:cNvSpPr/>
      </dsp:nvSpPr>
      <dsp:spPr>
        <a:xfrm>
          <a:off x="2545282" y="2891798"/>
          <a:ext cx="979844" cy="979844"/>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kumimoji="1" lang="ja-JP" altLang="en-US" sz="3300" kern="1200"/>
        </a:p>
      </dsp:txBody>
      <dsp:txXfrm>
        <a:off x="2765747" y="2891798"/>
        <a:ext cx="538914" cy="7373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B82A1B-3003-4F96-8533-D5B0A86E1E89}">
      <dsp:nvSpPr>
        <dsp:cNvPr id="0" name=""/>
        <dsp:cNvSpPr/>
      </dsp:nvSpPr>
      <dsp:spPr>
        <a:xfrm rot="5400000">
          <a:off x="2553114" y="-1267320"/>
          <a:ext cx="794609" cy="3532032"/>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kumimoji="1" lang="ja-JP" altLang="en-US" sz="1200" kern="1200" dirty="0"/>
            <a:t>相談に応じ、</a:t>
          </a:r>
          <a:r>
            <a:rPr kumimoji="1" lang="ja-JP" altLang="en-US" sz="1200" b="0" i="0" u="none" strike="noStrike" kern="1200" cap="none" spc="0" normalizeH="0" baseline="0" noProof="0" dirty="0">
              <a:ln/>
              <a:effectLst/>
              <a:uLnTx/>
              <a:uFillTx/>
              <a:latin typeface="游ゴシック" panose="020F0502020204030204"/>
              <a:ea typeface="游ゴシック" panose="020B0400000000000000" pitchFamily="50" charset="-128"/>
              <a:cs typeface="+mn-cs"/>
            </a:rPr>
            <a:t>適切な指導又は助言、情報提供を行う</a:t>
          </a:r>
          <a:endParaRPr kumimoji="1" lang="ja-JP" altLang="en-US" sz="1200" kern="1200" dirty="0"/>
        </a:p>
      </dsp:txBody>
      <dsp:txXfrm rot="-5400000">
        <a:off x="1184403" y="140181"/>
        <a:ext cx="3493242" cy="717029"/>
      </dsp:txXfrm>
    </dsp:sp>
    <dsp:sp modelId="{A0E32901-33B0-4965-A1A8-3EB4377A13B9}">
      <dsp:nvSpPr>
        <dsp:cNvPr id="0" name=""/>
        <dsp:cNvSpPr/>
      </dsp:nvSpPr>
      <dsp:spPr>
        <a:xfrm>
          <a:off x="50521" y="2065"/>
          <a:ext cx="1133881" cy="99326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kumimoji="1" lang="ja-JP" altLang="en-US" sz="1400" b="1" i="0" u="none" strike="noStrike" kern="1200" cap="none" spc="0" normalizeH="0" baseline="0" noProof="0" dirty="0">
              <a:ln/>
              <a:effectLst/>
              <a:uLnTx/>
              <a:uFillTx/>
              <a:latin typeface="游ゴシック" panose="020F0502020204030204"/>
              <a:ea typeface="游ゴシック" panose="020B0400000000000000" pitchFamily="50" charset="-128"/>
              <a:cs typeface="+mn-cs"/>
            </a:rPr>
            <a:t>相談支援・発達支援</a:t>
          </a:r>
          <a:endParaRPr kumimoji="1" lang="ja-JP" altLang="en-US" sz="1400" b="1" kern="1200" dirty="0"/>
        </a:p>
      </dsp:txBody>
      <dsp:txXfrm>
        <a:off x="99008" y="50552"/>
        <a:ext cx="1036907" cy="896288"/>
      </dsp:txXfrm>
    </dsp:sp>
    <dsp:sp modelId="{3C6344E8-3160-49F6-9328-FFE7940CC375}">
      <dsp:nvSpPr>
        <dsp:cNvPr id="0" name=""/>
        <dsp:cNvSpPr/>
      </dsp:nvSpPr>
      <dsp:spPr>
        <a:xfrm rot="5400000">
          <a:off x="2553114" y="-224395"/>
          <a:ext cx="794609" cy="3532032"/>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kumimoji="1" lang="ja-JP" altLang="en-US" sz="1200" kern="1200" dirty="0"/>
            <a:t>就労に向けて相談支援を行い、関係機関と連携を図る</a:t>
          </a:r>
        </a:p>
      </dsp:txBody>
      <dsp:txXfrm rot="-5400000">
        <a:off x="1184403" y="1183106"/>
        <a:ext cx="3493242" cy="717029"/>
      </dsp:txXfrm>
    </dsp:sp>
    <dsp:sp modelId="{490E3A41-EA44-4208-A3A8-8752AB641099}">
      <dsp:nvSpPr>
        <dsp:cNvPr id="0" name=""/>
        <dsp:cNvSpPr/>
      </dsp:nvSpPr>
      <dsp:spPr>
        <a:xfrm>
          <a:off x="50521" y="1044990"/>
          <a:ext cx="1133881" cy="99326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kumimoji="1" lang="ja-JP" altLang="en-US" sz="1600" b="1" i="0" u="none" strike="noStrike" kern="1200" cap="none" spc="0" normalizeH="0" baseline="0" noProof="0" dirty="0">
              <a:ln/>
              <a:effectLst/>
              <a:uLnTx/>
              <a:uFillTx/>
              <a:latin typeface="游ゴシック" panose="020F0502020204030204"/>
              <a:ea typeface="游ゴシック" panose="020B0400000000000000" pitchFamily="50" charset="-128"/>
              <a:cs typeface="+mn-cs"/>
            </a:rPr>
            <a:t>就労支援</a:t>
          </a:r>
          <a:endParaRPr kumimoji="1" lang="ja-JP" altLang="en-US" sz="1600" b="1" kern="1200" dirty="0"/>
        </a:p>
      </dsp:txBody>
      <dsp:txXfrm>
        <a:off x="99008" y="1093477"/>
        <a:ext cx="1036907" cy="896288"/>
      </dsp:txXfrm>
    </dsp:sp>
    <dsp:sp modelId="{00FEC38D-0292-4B3D-AE8B-3BE8793AB5EF}">
      <dsp:nvSpPr>
        <dsp:cNvPr id="0" name=""/>
        <dsp:cNvSpPr/>
      </dsp:nvSpPr>
      <dsp:spPr>
        <a:xfrm rot="5400000">
          <a:off x="2553114" y="818530"/>
          <a:ext cx="794609" cy="3532032"/>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kumimoji="1" lang="ja-JP" altLang="en-US" sz="1200" kern="1200" dirty="0"/>
            <a:t>障がい理解のための公開講座の実施</a:t>
          </a:r>
        </a:p>
        <a:p>
          <a:pPr marL="114300" lvl="1" indent="-114300" algn="l" defTabSz="533400">
            <a:lnSpc>
              <a:spcPct val="90000"/>
            </a:lnSpc>
            <a:spcBef>
              <a:spcPct val="0"/>
            </a:spcBef>
            <a:spcAft>
              <a:spcPct val="15000"/>
            </a:spcAft>
            <a:buChar char="•"/>
          </a:pPr>
          <a:r>
            <a:rPr kumimoji="1" lang="ja-JP" altLang="en-US" sz="1200" kern="1200" dirty="0"/>
            <a:t>出講による研修の実施（年〇回）</a:t>
          </a:r>
        </a:p>
      </dsp:txBody>
      <dsp:txXfrm rot="-5400000">
        <a:off x="1184403" y="2226031"/>
        <a:ext cx="3493242" cy="717029"/>
      </dsp:txXfrm>
    </dsp:sp>
    <dsp:sp modelId="{2773E6CA-1004-4BA1-B3D8-047142C57E6F}">
      <dsp:nvSpPr>
        <dsp:cNvPr id="0" name=""/>
        <dsp:cNvSpPr/>
      </dsp:nvSpPr>
      <dsp:spPr>
        <a:xfrm>
          <a:off x="50521" y="2087915"/>
          <a:ext cx="1133881" cy="99326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啓発及び研修</a:t>
          </a:r>
        </a:p>
      </dsp:txBody>
      <dsp:txXfrm>
        <a:off x="99008" y="2136402"/>
        <a:ext cx="1036907" cy="896288"/>
      </dsp:txXfrm>
    </dsp:sp>
    <dsp:sp modelId="{45BCB571-2946-4D3F-BAA4-7B64F4404C8D}">
      <dsp:nvSpPr>
        <dsp:cNvPr id="0" name=""/>
        <dsp:cNvSpPr/>
      </dsp:nvSpPr>
      <dsp:spPr>
        <a:xfrm rot="5400000">
          <a:off x="2553114" y="1861455"/>
          <a:ext cx="794609" cy="3532032"/>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kumimoji="1" lang="ja-JP" altLang="en-US" sz="1200" kern="1200" dirty="0"/>
            <a:t>各分野との連携を図る</a:t>
          </a:r>
        </a:p>
        <a:p>
          <a:pPr marL="114300" lvl="1" indent="-114300" algn="l" defTabSz="533400">
            <a:lnSpc>
              <a:spcPct val="90000"/>
            </a:lnSpc>
            <a:spcBef>
              <a:spcPct val="0"/>
            </a:spcBef>
            <a:spcAft>
              <a:spcPct val="15000"/>
            </a:spcAft>
            <a:buChar char="•"/>
          </a:pPr>
          <a:r>
            <a:rPr kumimoji="1" lang="ja-JP" altLang="en-US" sz="1200" kern="1200" dirty="0"/>
            <a:t>連絡協議会の開催（年２回）</a:t>
          </a:r>
        </a:p>
      </dsp:txBody>
      <dsp:txXfrm rot="-5400000">
        <a:off x="1184403" y="3268956"/>
        <a:ext cx="3493242" cy="717029"/>
      </dsp:txXfrm>
    </dsp:sp>
    <dsp:sp modelId="{594681CE-B885-4787-BEA0-41061EF0B14A}">
      <dsp:nvSpPr>
        <dsp:cNvPr id="0" name=""/>
        <dsp:cNvSpPr/>
      </dsp:nvSpPr>
      <dsp:spPr>
        <a:xfrm>
          <a:off x="50521" y="3130840"/>
          <a:ext cx="1133881" cy="99326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関係機関との連携</a:t>
          </a:r>
        </a:p>
      </dsp:txBody>
      <dsp:txXfrm>
        <a:off x="99008" y="3179327"/>
        <a:ext cx="1036907" cy="8962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42CAA-4336-4428-8E7A-D393F3EEB2E6}">
      <dsp:nvSpPr>
        <dsp:cNvPr id="0" name=""/>
        <dsp:cNvSpPr/>
      </dsp:nvSpPr>
      <dsp:spPr>
        <a:xfrm>
          <a:off x="0" y="298015"/>
          <a:ext cx="7033914" cy="2583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5910" tIns="416560" rIns="545910" bIns="99568" numCol="1" spcCol="1270" anchor="t" anchorCtr="0">
          <a:noAutofit/>
        </a:bodyPr>
        <a:lstStyle/>
        <a:p>
          <a:pPr marL="114300" lvl="1" indent="-114300" algn="l" defTabSz="622300">
            <a:lnSpc>
              <a:spcPct val="90000"/>
            </a:lnSpc>
            <a:spcBef>
              <a:spcPct val="0"/>
            </a:spcBef>
            <a:spcAft>
              <a:spcPct val="15000"/>
            </a:spcAft>
            <a:buChar char="•"/>
          </a:pPr>
          <a:r>
            <a:rPr kumimoji="1" lang="ja-JP" altLang="en-US" sz="1400" kern="1200" dirty="0"/>
            <a:t>サポートファイルの普及啓発と切れ目のない支援体制づくり</a:t>
          </a:r>
        </a:p>
        <a:p>
          <a:pPr marL="114300" lvl="1" indent="-114300" algn="l" defTabSz="622300">
            <a:lnSpc>
              <a:spcPct val="90000"/>
            </a:lnSpc>
            <a:spcBef>
              <a:spcPct val="0"/>
            </a:spcBef>
            <a:spcAft>
              <a:spcPct val="15000"/>
            </a:spcAft>
            <a:buChar char="•"/>
          </a:pPr>
          <a:r>
            <a:rPr kumimoji="1" lang="ja-JP" altLang="en-US" sz="1400" kern="1200" dirty="0"/>
            <a:t>部局横断会議の活性化（研修、地域課題の整理、各機関の取組や課題を共有）</a:t>
          </a:r>
        </a:p>
        <a:p>
          <a:pPr marL="114300" lvl="1" indent="-114300" algn="l" defTabSz="622300">
            <a:lnSpc>
              <a:spcPct val="90000"/>
            </a:lnSpc>
            <a:spcBef>
              <a:spcPct val="0"/>
            </a:spcBef>
            <a:spcAft>
              <a:spcPct val="15000"/>
            </a:spcAft>
            <a:buChar char="•"/>
          </a:pPr>
          <a:r>
            <a:rPr kumimoji="1" lang="ja-JP" altLang="en-US" sz="1400" kern="1200" dirty="0"/>
            <a:t>児童と成人の支援者間の連携強化（事業所連絡会におけるの合同研修）</a:t>
          </a:r>
        </a:p>
        <a:p>
          <a:pPr marL="114300" lvl="1" indent="-114300" algn="l" defTabSz="622300">
            <a:lnSpc>
              <a:spcPct val="90000"/>
            </a:lnSpc>
            <a:spcBef>
              <a:spcPct val="0"/>
            </a:spcBef>
            <a:spcAft>
              <a:spcPct val="15000"/>
            </a:spcAft>
            <a:buChar char="•"/>
          </a:pPr>
          <a:r>
            <a:rPr kumimoji="1" lang="en-US" altLang="en-US" sz="1400" kern="1200" dirty="0"/>
            <a:t>Q-SACCS</a:t>
          </a:r>
          <a:r>
            <a:rPr kumimoji="1" lang="ja-JP" altLang="en-US" sz="1400" kern="1200" dirty="0"/>
            <a:t>による課題整理、就学前の相談機関をまとめたリーフレット等の作成</a:t>
          </a:r>
        </a:p>
        <a:p>
          <a:pPr marL="114300" lvl="1" indent="-114300" algn="l" defTabSz="622300">
            <a:lnSpc>
              <a:spcPct val="90000"/>
            </a:lnSpc>
            <a:spcBef>
              <a:spcPct val="0"/>
            </a:spcBef>
            <a:spcAft>
              <a:spcPct val="15000"/>
            </a:spcAft>
            <a:buChar char="•"/>
          </a:pPr>
          <a:r>
            <a:rPr kumimoji="1" lang="ja-JP" altLang="en-US" sz="1400" kern="1200" dirty="0"/>
            <a:t>教育と福祉の連携促進を目的とした連続研修や連携事例の共有を実施</a:t>
          </a:r>
        </a:p>
      </dsp:txBody>
      <dsp:txXfrm>
        <a:off x="0" y="298015"/>
        <a:ext cx="7033914" cy="2583000"/>
      </dsp:txXfrm>
    </dsp:sp>
    <dsp:sp modelId="{2230D9FC-2A8B-451E-A350-1D427D563652}">
      <dsp:nvSpPr>
        <dsp:cNvPr id="0" name=""/>
        <dsp:cNvSpPr/>
      </dsp:nvSpPr>
      <dsp:spPr>
        <a:xfrm>
          <a:off x="351695" y="3868"/>
          <a:ext cx="4923739" cy="5904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106" tIns="0" rIns="186106" bIns="0" numCol="1" spcCol="1270" anchor="ctr" anchorCtr="0">
          <a:noAutofit/>
        </a:bodyPr>
        <a:lstStyle/>
        <a:p>
          <a:pPr marL="0" lvl="0" indent="0" algn="l" defTabSz="711200">
            <a:lnSpc>
              <a:spcPct val="90000"/>
            </a:lnSpc>
            <a:spcBef>
              <a:spcPct val="0"/>
            </a:spcBef>
            <a:spcAft>
              <a:spcPct val="35000"/>
            </a:spcAft>
            <a:buNone/>
          </a:pPr>
          <a:r>
            <a:rPr kumimoji="1" lang="ja-JP" altLang="en-US" sz="1600" b="1" kern="1200" dirty="0"/>
            <a:t>市町村における主な取組事例</a:t>
          </a:r>
        </a:p>
      </dsp:txBody>
      <dsp:txXfrm>
        <a:off x="380516" y="32689"/>
        <a:ext cx="4866097" cy="5327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48499-8602-4DB4-A9DE-DCA5995D0D52}">
      <dsp:nvSpPr>
        <dsp:cNvPr id="0" name=""/>
        <dsp:cNvSpPr/>
      </dsp:nvSpPr>
      <dsp:spPr>
        <a:xfrm>
          <a:off x="0" y="334907"/>
          <a:ext cx="9520646" cy="11670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8908" tIns="270764" rIns="738908" bIns="92456" numCol="1" spcCol="1270" anchor="t" anchorCtr="0">
          <a:noAutofit/>
        </a:bodyPr>
        <a:lstStyle/>
        <a:p>
          <a:pPr marL="114300" lvl="1" indent="-114300" algn="l" defTabSz="577850">
            <a:lnSpc>
              <a:spcPct val="90000"/>
            </a:lnSpc>
            <a:spcBef>
              <a:spcPct val="0"/>
            </a:spcBef>
            <a:spcAft>
              <a:spcPct val="15000"/>
            </a:spcAft>
            <a:buChar char="•"/>
          </a:pPr>
          <a:r>
            <a:rPr kumimoji="1" lang="en-US" altLang="ja-JP" sz="1300" kern="1200" dirty="0"/>
            <a:t>【</a:t>
          </a:r>
          <a:r>
            <a:rPr kumimoji="1" lang="ja-JP" altLang="en-US" sz="1300" kern="1200" dirty="0"/>
            <a:t>地域生活支援課</a:t>
          </a:r>
          <a:r>
            <a:rPr kumimoji="1" lang="en-US" altLang="ja-JP" sz="1300" kern="1200" dirty="0"/>
            <a:t>】</a:t>
          </a:r>
          <a:r>
            <a:rPr kumimoji="1" lang="ja-JP" altLang="en-US" sz="1300" kern="1200" dirty="0"/>
            <a:t>世界自閉症啓発デー・発達障がい啓発週間オンラインセミナー「もっと知ろうよ、発達障がい」（年</a:t>
          </a:r>
          <a:r>
            <a:rPr kumimoji="1" lang="en-US" altLang="ja-JP" sz="1300" kern="1200" dirty="0"/>
            <a:t>1</a:t>
          </a:r>
          <a:r>
            <a:rPr kumimoji="1" lang="ja-JP" altLang="en-US" sz="1300" kern="1200" dirty="0"/>
            <a:t>回・オンデマンド配信）</a:t>
          </a:r>
        </a:p>
        <a:p>
          <a:pPr marL="114300" lvl="1" indent="-114300" algn="l" defTabSz="577850">
            <a:lnSpc>
              <a:spcPct val="90000"/>
            </a:lnSpc>
            <a:spcBef>
              <a:spcPct val="0"/>
            </a:spcBef>
            <a:spcAft>
              <a:spcPct val="15000"/>
            </a:spcAft>
            <a:buChar char="•"/>
          </a:pPr>
          <a:r>
            <a:rPr kumimoji="1" lang="en-US" altLang="ja-JP" sz="1300" kern="1200" dirty="0"/>
            <a:t>【</a:t>
          </a:r>
          <a:r>
            <a:rPr kumimoji="1" lang="ja-JP" altLang="en-US" sz="1300" kern="1200" dirty="0"/>
            <a:t>発達障がい者支援センター</a:t>
          </a:r>
          <a:r>
            <a:rPr kumimoji="1" lang="en-US" altLang="ja-JP" sz="1300" kern="1200" dirty="0"/>
            <a:t>】</a:t>
          </a:r>
          <a:r>
            <a:rPr kumimoji="1" lang="ja-JP" altLang="en-US" sz="1300" kern="1200" dirty="0"/>
            <a:t>府民対象公開講座（年</a:t>
          </a:r>
          <a:r>
            <a:rPr kumimoji="1" lang="en-US" altLang="ja-JP" sz="1300" kern="1200" dirty="0"/>
            <a:t>1</a:t>
          </a:r>
          <a:r>
            <a:rPr kumimoji="1" lang="ja-JP" altLang="en-US" sz="1300" kern="1200" dirty="0"/>
            <a:t>回）</a:t>
          </a:r>
        </a:p>
      </dsp:txBody>
      <dsp:txXfrm>
        <a:off x="0" y="334907"/>
        <a:ext cx="9520646" cy="1167075"/>
      </dsp:txXfrm>
    </dsp:sp>
    <dsp:sp modelId="{29D04066-4B41-4941-AA16-E8054BF963E6}">
      <dsp:nvSpPr>
        <dsp:cNvPr id="0" name=""/>
        <dsp:cNvSpPr/>
      </dsp:nvSpPr>
      <dsp:spPr>
        <a:xfrm>
          <a:off x="476032" y="143027"/>
          <a:ext cx="6664452" cy="3837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1900" tIns="0" rIns="251900" bIns="0" numCol="1" spcCol="1270" anchor="ctr" anchorCtr="0">
          <a:noAutofit/>
        </a:bodyPr>
        <a:lstStyle/>
        <a:p>
          <a:pPr marL="0" lvl="0" indent="0" algn="l" defTabSz="577850">
            <a:lnSpc>
              <a:spcPct val="90000"/>
            </a:lnSpc>
            <a:spcBef>
              <a:spcPct val="0"/>
            </a:spcBef>
            <a:spcAft>
              <a:spcPct val="35000"/>
            </a:spcAft>
            <a:buNone/>
          </a:pPr>
          <a:r>
            <a:rPr kumimoji="1" lang="ja-JP" altLang="en-US" sz="1300" b="1" kern="1200" dirty="0"/>
            <a:t>府民向けセミナー</a:t>
          </a:r>
        </a:p>
      </dsp:txBody>
      <dsp:txXfrm>
        <a:off x="494766" y="161761"/>
        <a:ext cx="6626984" cy="346292"/>
      </dsp:txXfrm>
    </dsp:sp>
    <dsp:sp modelId="{00C6F1DD-4E0D-49C4-93FE-EA3F8BAAA61A}">
      <dsp:nvSpPr>
        <dsp:cNvPr id="0" name=""/>
        <dsp:cNvSpPr/>
      </dsp:nvSpPr>
      <dsp:spPr>
        <a:xfrm>
          <a:off x="0" y="1764062"/>
          <a:ext cx="9520646" cy="921375"/>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8908" tIns="270764" rIns="738908" bIns="92456"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「ええやんちがっても　自閉スペクトラム症の理解のために」の作成</a:t>
          </a:r>
        </a:p>
        <a:p>
          <a:pPr marL="114300" lvl="1" indent="-114300" algn="l" defTabSz="577850">
            <a:lnSpc>
              <a:spcPct val="90000"/>
            </a:lnSpc>
            <a:spcBef>
              <a:spcPct val="0"/>
            </a:spcBef>
            <a:spcAft>
              <a:spcPct val="15000"/>
            </a:spcAft>
            <a:buChar char="•"/>
          </a:pPr>
          <a:r>
            <a:rPr kumimoji="1" lang="ja-JP" altLang="en-US" sz="1300" kern="1200" dirty="0"/>
            <a:t>「乳幼児期からの発達支援　なんでかな・・・？？？は気づきのスタート」の作成</a:t>
          </a:r>
        </a:p>
      </dsp:txBody>
      <dsp:txXfrm>
        <a:off x="0" y="1764062"/>
        <a:ext cx="9520646" cy="921375"/>
      </dsp:txXfrm>
    </dsp:sp>
    <dsp:sp modelId="{C595595A-18C4-47D5-A4C1-84C72AAF48E4}">
      <dsp:nvSpPr>
        <dsp:cNvPr id="0" name=""/>
        <dsp:cNvSpPr/>
      </dsp:nvSpPr>
      <dsp:spPr>
        <a:xfrm>
          <a:off x="476032" y="1572182"/>
          <a:ext cx="6664452" cy="3837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1900" tIns="0" rIns="251900" bIns="0" numCol="1" spcCol="1270" anchor="ctr" anchorCtr="0">
          <a:noAutofit/>
        </a:bodyPr>
        <a:lstStyle/>
        <a:p>
          <a:pPr marL="0" lvl="0" indent="0" algn="l" defTabSz="577850">
            <a:lnSpc>
              <a:spcPct val="90000"/>
            </a:lnSpc>
            <a:spcBef>
              <a:spcPct val="0"/>
            </a:spcBef>
            <a:spcAft>
              <a:spcPct val="35000"/>
            </a:spcAft>
            <a:buNone/>
          </a:pPr>
          <a:r>
            <a:rPr kumimoji="1" lang="ja-JP" altLang="en-US" sz="1300" b="1" kern="1200" dirty="0"/>
            <a:t>啓発冊子等の作成</a:t>
          </a:r>
        </a:p>
      </dsp:txBody>
      <dsp:txXfrm>
        <a:off x="494766" y="1590916"/>
        <a:ext cx="6626984" cy="346292"/>
      </dsp:txXfrm>
    </dsp:sp>
    <dsp:sp modelId="{01553DF3-3CAA-4608-AFF0-77A2C1857360}">
      <dsp:nvSpPr>
        <dsp:cNvPr id="0" name=""/>
        <dsp:cNvSpPr/>
      </dsp:nvSpPr>
      <dsp:spPr>
        <a:xfrm>
          <a:off x="0" y="2947517"/>
          <a:ext cx="9520646" cy="1167075"/>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8908" tIns="270764" rIns="738908" bIns="92456"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府のランドマークのブルーライトアップの実施</a:t>
          </a:r>
        </a:p>
        <a:p>
          <a:pPr marL="114300" lvl="1" indent="-114300" algn="l" defTabSz="577850">
            <a:lnSpc>
              <a:spcPct val="90000"/>
            </a:lnSpc>
            <a:spcBef>
              <a:spcPct val="0"/>
            </a:spcBef>
            <a:spcAft>
              <a:spcPct val="15000"/>
            </a:spcAft>
            <a:buChar char="•"/>
          </a:pPr>
          <a:r>
            <a:rPr kumimoji="1" lang="ja-JP" altLang="en-US" sz="1300" kern="1200" dirty="0"/>
            <a:t>「世界自閉症啓発デー」及び「発達障がい啓発週間」についてのポスター掲示や関係機関への配布等による普及啓発の推進</a:t>
          </a:r>
        </a:p>
      </dsp:txBody>
      <dsp:txXfrm>
        <a:off x="0" y="2947517"/>
        <a:ext cx="9520646" cy="1167075"/>
      </dsp:txXfrm>
    </dsp:sp>
    <dsp:sp modelId="{636270EB-9266-4813-8797-1DBC89F3DB35}">
      <dsp:nvSpPr>
        <dsp:cNvPr id="0" name=""/>
        <dsp:cNvSpPr/>
      </dsp:nvSpPr>
      <dsp:spPr>
        <a:xfrm>
          <a:off x="476032" y="2755637"/>
          <a:ext cx="6664452" cy="3837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1900" tIns="0" rIns="251900" bIns="0" numCol="1" spcCol="1270" anchor="ctr" anchorCtr="0">
          <a:noAutofit/>
        </a:bodyPr>
        <a:lstStyle/>
        <a:p>
          <a:pPr marL="0" lvl="0" indent="0" algn="l" defTabSz="577850">
            <a:lnSpc>
              <a:spcPct val="90000"/>
            </a:lnSpc>
            <a:spcBef>
              <a:spcPct val="0"/>
            </a:spcBef>
            <a:spcAft>
              <a:spcPct val="35000"/>
            </a:spcAft>
            <a:buNone/>
          </a:pPr>
          <a:r>
            <a:rPr kumimoji="1" lang="ja-JP" altLang="en-US" sz="1300" b="1" kern="1200" dirty="0"/>
            <a:t>その他の取組</a:t>
          </a:r>
        </a:p>
      </dsp:txBody>
      <dsp:txXfrm>
        <a:off x="494766" y="2774371"/>
        <a:ext cx="6626984" cy="3462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CA034-9F4E-424C-83DB-C4ECC3BE4215}">
      <dsp:nvSpPr>
        <dsp:cNvPr id="0" name=""/>
        <dsp:cNvSpPr/>
      </dsp:nvSpPr>
      <dsp:spPr>
        <a:xfrm>
          <a:off x="5411" y="114657"/>
          <a:ext cx="2074431" cy="4320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kumimoji="1" lang="en-US" altLang="ja-JP" sz="1500" b="1" kern="1200" dirty="0"/>
            <a:t>R3</a:t>
          </a:r>
          <a:r>
            <a:rPr kumimoji="1" lang="ja-JP" altLang="en-US" sz="1500" b="1" kern="1200" dirty="0"/>
            <a:t>年度</a:t>
          </a:r>
        </a:p>
      </dsp:txBody>
      <dsp:txXfrm>
        <a:off x="5411" y="114657"/>
        <a:ext cx="2074431" cy="432000"/>
      </dsp:txXfrm>
    </dsp:sp>
    <dsp:sp modelId="{823F225D-FFD2-47D4-B455-1779AF2FE236}">
      <dsp:nvSpPr>
        <dsp:cNvPr id="0" name=""/>
        <dsp:cNvSpPr/>
      </dsp:nvSpPr>
      <dsp:spPr>
        <a:xfrm>
          <a:off x="5411" y="546657"/>
          <a:ext cx="2074431" cy="255285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ポスター配布（</a:t>
          </a:r>
          <a:r>
            <a:rPr kumimoji="1" lang="en-US" altLang="ja-JP" sz="1500" kern="1200" dirty="0"/>
            <a:t>3,550</a:t>
          </a:r>
          <a:r>
            <a:rPr kumimoji="1" lang="ja-JP" altLang="en-US" sz="1500" kern="1200" dirty="0"/>
            <a:t>枚）</a:t>
          </a:r>
        </a:p>
        <a:p>
          <a:pPr marL="114300" lvl="1" indent="-114300" algn="l" defTabSz="666750">
            <a:lnSpc>
              <a:spcPct val="90000"/>
            </a:lnSpc>
            <a:spcBef>
              <a:spcPct val="0"/>
            </a:spcBef>
            <a:spcAft>
              <a:spcPct val="15000"/>
            </a:spcAft>
            <a:buChar char="•"/>
          </a:pPr>
          <a:r>
            <a:rPr kumimoji="1" lang="ja-JP" altLang="en-US" sz="1500" kern="1200" dirty="0"/>
            <a:t>ブルーライトアップ　　　　　　　大阪城天守閣　　　　天保山大観覧車　　　太陽の塔　　　　　ドーンセンター　　　咲洲庁舎</a:t>
          </a:r>
        </a:p>
      </dsp:txBody>
      <dsp:txXfrm>
        <a:off x="5411" y="546657"/>
        <a:ext cx="2074431" cy="2552850"/>
      </dsp:txXfrm>
    </dsp:sp>
    <dsp:sp modelId="{16770B8A-8BE2-49BB-A882-4D98EF9C2A34}">
      <dsp:nvSpPr>
        <dsp:cNvPr id="0" name=""/>
        <dsp:cNvSpPr/>
      </dsp:nvSpPr>
      <dsp:spPr>
        <a:xfrm>
          <a:off x="2370263" y="114657"/>
          <a:ext cx="2074431" cy="4320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kumimoji="1" lang="en-US" altLang="ja-JP" sz="1500" kern="1200" dirty="0"/>
            <a:t>R4</a:t>
          </a:r>
          <a:r>
            <a:rPr kumimoji="1" lang="ja-JP" altLang="en-US" sz="1500" kern="1200" dirty="0"/>
            <a:t>年度</a:t>
          </a:r>
        </a:p>
      </dsp:txBody>
      <dsp:txXfrm>
        <a:off x="2370263" y="114657"/>
        <a:ext cx="2074431" cy="432000"/>
      </dsp:txXfrm>
    </dsp:sp>
    <dsp:sp modelId="{D0E5C2B7-88C4-432D-B63D-EB96661E3A34}">
      <dsp:nvSpPr>
        <dsp:cNvPr id="0" name=""/>
        <dsp:cNvSpPr/>
      </dsp:nvSpPr>
      <dsp:spPr>
        <a:xfrm>
          <a:off x="2370263" y="546657"/>
          <a:ext cx="2074431" cy="255285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ポスター配布（</a:t>
          </a:r>
          <a:r>
            <a:rPr kumimoji="1" lang="en-US" altLang="ja-JP" sz="1500" kern="1200" dirty="0"/>
            <a:t>3,610</a:t>
          </a:r>
          <a:r>
            <a:rPr kumimoji="1" lang="ja-JP" altLang="en-US" sz="1500" kern="1200" dirty="0"/>
            <a:t>枚）</a:t>
          </a:r>
        </a:p>
        <a:p>
          <a:pPr marL="114300" lvl="1" indent="-114300" algn="l" defTabSz="666750">
            <a:lnSpc>
              <a:spcPct val="90000"/>
            </a:lnSpc>
            <a:spcBef>
              <a:spcPct val="0"/>
            </a:spcBef>
            <a:spcAft>
              <a:spcPct val="15000"/>
            </a:spcAft>
            <a:buChar char="•"/>
          </a:pPr>
          <a:r>
            <a:rPr kumimoji="1" lang="ja-JP" altLang="en-US" sz="1500" kern="1200" dirty="0"/>
            <a:t>ブルーライトアップ　　　　　　　大阪城天守閣　　　　天保山大観覧車　　　太陽の塔　　　　　ドーンセンター　　　咲洲庁舎</a:t>
          </a:r>
        </a:p>
      </dsp:txBody>
      <dsp:txXfrm>
        <a:off x="2370263" y="546657"/>
        <a:ext cx="2074431" cy="2552850"/>
      </dsp:txXfrm>
    </dsp:sp>
    <dsp:sp modelId="{789D8803-2B5D-4762-A912-C723D869F775}">
      <dsp:nvSpPr>
        <dsp:cNvPr id="0" name=""/>
        <dsp:cNvSpPr/>
      </dsp:nvSpPr>
      <dsp:spPr>
        <a:xfrm>
          <a:off x="4735115" y="114657"/>
          <a:ext cx="2074431" cy="4320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kumimoji="1" lang="en-US" altLang="ja-JP" sz="1500" kern="1200" dirty="0"/>
            <a:t>R</a:t>
          </a:r>
          <a:r>
            <a:rPr kumimoji="1" lang="en-US" altLang="ja-JP" sz="1500" b="1" kern="1200" dirty="0"/>
            <a:t>5</a:t>
          </a:r>
          <a:r>
            <a:rPr kumimoji="1" lang="ja-JP" altLang="en-US" sz="1500" b="1" kern="1200" dirty="0"/>
            <a:t>年度</a:t>
          </a:r>
        </a:p>
      </dsp:txBody>
      <dsp:txXfrm>
        <a:off x="4735115" y="114657"/>
        <a:ext cx="2074431" cy="432000"/>
      </dsp:txXfrm>
    </dsp:sp>
    <dsp:sp modelId="{84B07250-1F2F-4EEA-8509-5B58EDE51659}">
      <dsp:nvSpPr>
        <dsp:cNvPr id="0" name=""/>
        <dsp:cNvSpPr/>
      </dsp:nvSpPr>
      <dsp:spPr>
        <a:xfrm>
          <a:off x="4735115" y="546657"/>
          <a:ext cx="2074431" cy="255285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ポスター配布（</a:t>
          </a:r>
          <a:r>
            <a:rPr kumimoji="1" lang="en-US" altLang="ja-JP" sz="1500" kern="1200" dirty="0"/>
            <a:t>3,600</a:t>
          </a:r>
          <a:r>
            <a:rPr kumimoji="1" lang="ja-JP" altLang="en-US" sz="1500" kern="1200" dirty="0"/>
            <a:t>枚）</a:t>
          </a:r>
        </a:p>
        <a:p>
          <a:pPr marL="114300" lvl="1" indent="-114300" algn="l" defTabSz="666750">
            <a:lnSpc>
              <a:spcPct val="90000"/>
            </a:lnSpc>
            <a:spcBef>
              <a:spcPct val="0"/>
            </a:spcBef>
            <a:spcAft>
              <a:spcPct val="15000"/>
            </a:spcAft>
            <a:buChar char="•"/>
          </a:pPr>
          <a:r>
            <a:rPr kumimoji="1" lang="ja-JP" altLang="en-US" sz="1500" kern="1200" dirty="0"/>
            <a:t>ブルーライトアップ　　　　　　　大阪城天守閣　　　天保山大観覧車　　海遊館　　　　　ドーンセンター　　咲洲庁舎</a:t>
          </a:r>
        </a:p>
      </dsp:txBody>
      <dsp:txXfrm>
        <a:off x="4735115" y="546657"/>
        <a:ext cx="2074431" cy="2552850"/>
      </dsp:txXfrm>
    </dsp:sp>
    <dsp:sp modelId="{B87B63B4-9C52-47F5-A641-1A5290013F41}">
      <dsp:nvSpPr>
        <dsp:cNvPr id="0" name=""/>
        <dsp:cNvSpPr/>
      </dsp:nvSpPr>
      <dsp:spPr>
        <a:xfrm>
          <a:off x="7099967" y="114657"/>
          <a:ext cx="2074431" cy="4320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kumimoji="1" lang="en-US" altLang="ja-JP" sz="1500" b="1" kern="1200" dirty="0"/>
            <a:t>R6</a:t>
          </a:r>
          <a:r>
            <a:rPr kumimoji="1" lang="ja-JP" altLang="en-US" sz="1500" b="1" kern="1200" dirty="0"/>
            <a:t>年度</a:t>
          </a:r>
        </a:p>
      </dsp:txBody>
      <dsp:txXfrm>
        <a:off x="7099967" y="114657"/>
        <a:ext cx="2074431" cy="432000"/>
      </dsp:txXfrm>
    </dsp:sp>
    <dsp:sp modelId="{1FB64012-7E5D-4C1E-8403-749E8D4FF4E1}">
      <dsp:nvSpPr>
        <dsp:cNvPr id="0" name=""/>
        <dsp:cNvSpPr/>
      </dsp:nvSpPr>
      <dsp:spPr>
        <a:xfrm>
          <a:off x="7099967" y="546657"/>
          <a:ext cx="2074431" cy="255285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ポスター配布（</a:t>
          </a:r>
          <a:r>
            <a:rPr kumimoji="1" lang="en-US" altLang="ja-JP" sz="1500" kern="1200" dirty="0"/>
            <a:t>3,580</a:t>
          </a:r>
          <a:r>
            <a:rPr kumimoji="1" lang="ja-JP" altLang="en-US" sz="1500" kern="1200" dirty="0"/>
            <a:t>枚）</a:t>
          </a:r>
        </a:p>
        <a:p>
          <a:pPr marL="114300" lvl="1" indent="-114300" algn="l" defTabSz="666750">
            <a:lnSpc>
              <a:spcPct val="90000"/>
            </a:lnSpc>
            <a:spcBef>
              <a:spcPct val="0"/>
            </a:spcBef>
            <a:spcAft>
              <a:spcPct val="15000"/>
            </a:spcAft>
            <a:buChar char="•"/>
          </a:pPr>
          <a:r>
            <a:rPr kumimoji="1" lang="ja-JP" altLang="en-US" sz="1500" kern="1200" dirty="0"/>
            <a:t>ブルーライトアップ　　　　　　　大阪城天守閣　　　天保山大観覧車　　海遊館　　　　　ドーンセンター　　咲洲庁舎</a:t>
          </a:r>
        </a:p>
      </dsp:txBody>
      <dsp:txXfrm>
        <a:off x="7099967" y="546657"/>
        <a:ext cx="2074431" cy="2552850"/>
      </dsp:txXfrm>
    </dsp:sp>
    <dsp:sp modelId="{BE432FB2-D1DF-40C5-8844-D65BB91A2B1E}">
      <dsp:nvSpPr>
        <dsp:cNvPr id="0" name=""/>
        <dsp:cNvSpPr/>
      </dsp:nvSpPr>
      <dsp:spPr>
        <a:xfrm>
          <a:off x="9464818" y="114657"/>
          <a:ext cx="2074431" cy="432000"/>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kumimoji="1" lang="en-US" altLang="ja-JP" sz="1500" b="1" kern="1200" dirty="0"/>
            <a:t>R7</a:t>
          </a:r>
          <a:r>
            <a:rPr kumimoji="1" lang="ja-JP" altLang="en-US" sz="1500" b="1" kern="1200" dirty="0"/>
            <a:t>年度</a:t>
          </a:r>
        </a:p>
      </dsp:txBody>
      <dsp:txXfrm>
        <a:off x="9464818" y="114657"/>
        <a:ext cx="2074431" cy="432000"/>
      </dsp:txXfrm>
    </dsp:sp>
    <dsp:sp modelId="{7F7441B4-991A-413F-BFF5-46E28D73D52B}">
      <dsp:nvSpPr>
        <dsp:cNvPr id="0" name=""/>
        <dsp:cNvSpPr/>
      </dsp:nvSpPr>
      <dsp:spPr>
        <a:xfrm>
          <a:off x="9464818" y="546657"/>
          <a:ext cx="2074431" cy="2552850"/>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ポスター配布（</a:t>
          </a:r>
          <a:r>
            <a:rPr kumimoji="1" lang="en-US" altLang="ja-JP" sz="1500" kern="1200" dirty="0"/>
            <a:t>1,000</a:t>
          </a:r>
          <a:r>
            <a:rPr kumimoji="1" lang="ja-JP" altLang="en-US" sz="1500" kern="1200" dirty="0"/>
            <a:t>枚）</a:t>
          </a:r>
        </a:p>
        <a:p>
          <a:pPr marL="114300" lvl="1" indent="-114300" algn="l" defTabSz="666750">
            <a:lnSpc>
              <a:spcPct val="90000"/>
            </a:lnSpc>
            <a:spcBef>
              <a:spcPct val="0"/>
            </a:spcBef>
            <a:spcAft>
              <a:spcPct val="15000"/>
            </a:spcAft>
            <a:buChar char="•"/>
          </a:pPr>
          <a:r>
            <a:rPr kumimoji="1" lang="ja-JP" altLang="en-US" sz="1500" kern="1200" dirty="0"/>
            <a:t>ブルーライトアップ　　　　　　　大阪城天守閣　　　天保山大観覧車　　海遊館　　　　　ドーンセンター　　咲洲庁舎</a:t>
          </a:r>
        </a:p>
      </dsp:txBody>
      <dsp:txXfrm>
        <a:off x="9464818" y="546657"/>
        <a:ext cx="2074431" cy="255285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3.xml.rels><?xml version="1.0" encoding="UTF-8" standalone="yes"?>
<Relationships xmlns="http://schemas.openxmlformats.org/package/2006/relationships"><Relationship Id="rId1" Type="http://schemas.openxmlformats.org/officeDocument/2006/relationships/image" Target="../media/image7.png"/></Relationships>
</file>

<file path=ppt/drawings/drawing1.xml><?xml version="1.0" encoding="utf-8"?>
<c:userShapes xmlns:c="http://schemas.openxmlformats.org/drawingml/2006/chart">
  <cdr:relSizeAnchor xmlns:cdr="http://schemas.openxmlformats.org/drawingml/2006/chartDrawing">
    <cdr:from>
      <cdr:x>0.95511</cdr:x>
      <cdr:y>0.02713</cdr:y>
    </cdr:from>
    <cdr:to>
      <cdr:x>1</cdr:x>
      <cdr:y>0.11303</cdr:y>
    </cdr:to>
    <cdr:sp macro="" textlink="">
      <cdr:nvSpPr>
        <cdr:cNvPr id="3" name="テキスト ボックス 2">
          <a:extLst xmlns:a="http://schemas.openxmlformats.org/drawingml/2006/main">
            <a:ext uri="{FF2B5EF4-FFF2-40B4-BE49-F238E27FC236}">
              <a16:creationId xmlns:a16="http://schemas.microsoft.com/office/drawing/2014/main" id="{2C96AC4B-0B63-4B38-9722-C787347A0708}"/>
            </a:ext>
          </a:extLst>
        </cdr:cNvPr>
        <cdr:cNvSpPr txBox="1"/>
      </cdr:nvSpPr>
      <cdr:spPr>
        <a:xfrm xmlns:a="http://schemas.openxmlformats.org/drawingml/2006/main">
          <a:off x="4928181" y="87478"/>
          <a:ext cx="231644" cy="27699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cdr:x>
      <cdr:y>0.02435</cdr:y>
    </cdr:from>
    <cdr:to>
      <cdr:x>0.10459</cdr:x>
      <cdr:y>0.09782</cdr:y>
    </cdr:to>
    <cdr:sp macro="" textlink="">
      <cdr:nvSpPr>
        <cdr:cNvPr id="2" name="テキスト ボックス 1">
          <a:extLst xmlns:a="http://schemas.openxmlformats.org/drawingml/2006/main">
            <a:ext uri="{FF2B5EF4-FFF2-40B4-BE49-F238E27FC236}">
              <a16:creationId xmlns:a16="http://schemas.microsoft.com/office/drawing/2014/main" id="{3E3B00E6-7203-4ABA-9AEF-EEED2366CB17}"/>
            </a:ext>
          </a:extLst>
        </cdr:cNvPr>
        <cdr:cNvSpPr txBox="1"/>
      </cdr:nvSpPr>
      <cdr:spPr>
        <a:xfrm xmlns:a="http://schemas.openxmlformats.org/drawingml/2006/main">
          <a:off x="0" y="78388"/>
          <a:ext cx="435882" cy="23648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100" dirty="0"/>
            <a:t>回</a:t>
          </a:r>
        </a:p>
      </cdr:txBody>
    </cdr:sp>
  </cdr:relSizeAnchor>
  <cdr:relSizeAnchor xmlns:cdr="http://schemas.openxmlformats.org/drawingml/2006/chartDrawing">
    <cdr:from>
      <cdr:x>0.93118</cdr:x>
      <cdr:y>0.0268</cdr:y>
    </cdr:from>
    <cdr:to>
      <cdr:x>0.99017</cdr:x>
      <cdr:y>0.09782</cdr:y>
    </cdr:to>
    <cdr:sp macro="" textlink="">
      <cdr:nvSpPr>
        <cdr:cNvPr id="3" name="テキスト ボックス 2">
          <a:extLst xmlns:a="http://schemas.openxmlformats.org/drawingml/2006/main">
            <a:ext uri="{FF2B5EF4-FFF2-40B4-BE49-F238E27FC236}">
              <a16:creationId xmlns:a16="http://schemas.microsoft.com/office/drawing/2014/main" id="{3334085C-EAB5-41A5-9823-6128723A9DCA}"/>
            </a:ext>
          </a:extLst>
        </cdr:cNvPr>
        <cdr:cNvSpPr txBox="1"/>
      </cdr:nvSpPr>
      <cdr:spPr>
        <a:xfrm xmlns:a="http://schemas.openxmlformats.org/drawingml/2006/main">
          <a:off x="3880647" y="86271"/>
          <a:ext cx="245830"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100" dirty="0"/>
            <a:t>人</a:t>
          </a: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0.0219</cdr:y>
    </cdr:from>
    <cdr:to>
      <cdr:x>0.12962</cdr:x>
      <cdr:y>0.08068</cdr:y>
    </cdr:to>
    <cdr:sp macro="" textlink="">
      <cdr:nvSpPr>
        <cdr:cNvPr id="2" name="テキスト ボックス 1">
          <a:extLst xmlns:a="http://schemas.openxmlformats.org/drawingml/2006/main">
            <a:ext uri="{FF2B5EF4-FFF2-40B4-BE49-F238E27FC236}">
              <a16:creationId xmlns:a16="http://schemas.microsoft.com/office/drawing/2014/main" id="{519A1B0B-6141-4354-9B4D-415B45ACDE9E}"/>
            </a:ext>
          </a:extLst>
        </cdr:cNvPr>
        <cdr:cNvSpPr txBox="1"/>
      </cdr:nvSpPr>
      <cdr:spPr>
        <a:xfrm xmlns:a="http://schemas.openxmlformats.org/drawingml/2006/main">
          <a:off x="-8407583" y="70506"/>
          <a:ext cx="447630" cy="1891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600" dirty="0"/>
            <a:t>市町村</a:t>
          </a:r>
        </a:p>
      </cdr:txBody>
    </cdr:sp>
  </cdr:relSizeAnchor>
  <cdr:relSizeAnchor xmlns:cdr="http://schemas.openxmlformats.org/drawingml/2006/chartDrawing">
    <cdr:from>
      <cdr:x>0.90291</cdr:x>
      <cdr:y>0.01959</cdr:y>
    </cdr:from>
    <cdr:to>
      <cdr:x>1</cdr:x>
      <cdr:y>0.11997</cdr:y>
    </cdr:to>
    <cdr:pic>
      <cdr:nvPicPr>
        <cdr:cNvPr id="3" name="chart">
          <a:extLst xmlns:a="http://schemas.openxmlformats.org/drawingml/2006/main">
            <a:ext uri="{FF2B5EF4-FFF2-40B4-BE49-F238E27FC236}">
              <a16:creationId xmlns:a16="http://schemas.microsoft.com/office/drawing/2014/main" id="{D5C5A178-8C31-40C1-8611-5A465541EAF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118183" y="63062"/>
          <a:ext cx="335309" cy="323116"/>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EF6065-2C80-4474-8360-C9C9B0D28C98}" type="datetimeFigureOut">
              <a:rPr kumimoji="1" lang="ja-JP" altLang="en-US" smtClean="0"/>
              <a:t>2026/8/7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59BE37-70CA-4CB8-9EE9-1981D1CFA521}" type="slidenum">
              <a:rPr kumimoji="1" lang="ja-JP" altLang="en-US" smtClean="0"/>
              <a:t>‹#›</a:t>
            </a:fld>
            <a:endParaRPr kumimoji="1" lang="ja-JP" altLang="en-US"/>
          </a:p>
        </p:txBody>
      </p:sp>
    </p:spTree>
    <p:extLst>
      <p:ext uri="{BB962C8B-B14F-4D97-AF65-F5344CB8AC3E}">
        <p14:creationId xmlns:p14="http://schemas.microsoft.com/office/powerpoint/2010/main" val="385847017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4FBBAC-BB70-4B37-9F89-F615992E4020}"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360608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日付プレースホルダー 4"/>
          <p:cNvSpPr>
            <a:spLocks noGrp="1"/>
          </p:cNvSpPr>
          <p:nvPr>
            <p:ph type="dt"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平成</a:t>
            </a:r>
            <a:r>
              <a:rPr kumimoji="1" lang="en-US" altLang="ja-JP"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30</a:t>
            </a:r>
            <a:r>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年</a:t>
            </a:r>
            <a:r>
              <a:rPr kumimoji="1" lang="en-US" altLang="ja-JP"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3</a:t>
            </a:r>
            <a:r>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月</a:t>
            </a:r>
            <a:r>
              <a:rPr kumimoji="1" lang="en-US" altLang="ja-JP"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日時点</a:t>
            </a:r>
          </a:p>
        </p:txBody>
      </p:sp>
      <p:sp>
        <p:nvSpPr>
          <p:cNvPr id="6" name="ヘッダー プレースホルダー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24335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967581-0A3B-4911-B75F-19A5242C591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A04B6B8C-074C-4A06-AF08-9820B8A9C7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85A4058-ACF3-43A7-813A-16321D2DB602}"/>
              </a:ext>
            </a:extLst>
          </p:cNvPr>
          <p:cNvSpPr>
            <a:spLocks noGrp="1"/>
          </p:cNvSpPr>
          <p:nvPr>
            <p:ph type="dt" sz="half" idx="10"/>
          </p:nvPr>
        </p:nvSpPr>
        <p:spPr/>
        <p:txBody>
          <a:bodyPr/>
          <a:lstStyle/>
          <a:p>
            <a:fld id="{F55FDF90-EA36-4D4F-83A6-72942E0D8A1E}"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CD85296C-5B0F-4AF8-A8F7-F505AE7BE3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B9BEA05-6648-4682-80F2-945A61D365D5}"/>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1281230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217058-6024-4557-AF04-01997F0B9D8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444E238-766B-478F-9A42-249E89A0245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BFEB9D2-F5BD-4928-A278-054DA9CB5D62}"/>
              </a:ext>
            </a:extLst>
          </p:cNvPr>
          <p:cNvSpPr>
            <a:spLocks noGrp="1"/>
          </p:cNvSpPr>
          <p:nvPr>
            <p:ph type="dt" sz="half" idx="10"/>
          </p:nvPr>
        </p:nvSpPr>
        <p:spPr/>
        <p:txBody>
          <a:bodyPr/>
          <a:lstStyle/>
          <a:p>
            <a:fld id="{697DD349-7AD8-4F6E-B8BC-CA9501D6F44E}"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08440E91-71D8-451B-B9C1-0E2676DD18D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5E44C0A-D301-4EB8-807A-89B7901A797A}"/>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4007551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F33348E-85FF-4AB9-98B5-733F8198516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3C680FB-CF09-40BF-85E6-ED2F3A23BF9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79E9D89-8D53-40DA-93D5-70F6825DEED5}"/>
              </a:ext>
            </a:extLst>
          </p:cNvPr>
          <p:cNvSpPr>
            <a:spLocks noGrp="1"/>
          </p:cNvSpPr>
          <p:nvPr>
            <p:ph type="dt" sz="half" idx="10"/>
          </p:nvPr>
        </p:nvSpPr>
        <p:spPr/>
        <p:txBody>
          <a:bodyPr/>
          <a:lstStyle/>
          <a:p>
            <a:fld id="{EB73728E-B315-4138-8030-9C9D675E83B7}"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933B8B35-D87C-4E19-9290-D72B71A6CED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838178C-9FA6-4FD5-A8AB-CEC592843368}"/>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3682386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199AB8-6B4C-49DB-9108-54C9E0BAB72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2AE3013-3675-4F1D-8EB2-27620B88918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E4174E2-078A-4E79-AB45-0EE16F3D90F1}"/>
              </a:ext>
            </a:extLst>
          </p:cNvPr>
          <p:cNvSpPr>
            <a:spLocks noGrp="1"/>
          </p:cNvSpPr>
          <p:nvPr>
            <p:ph type="dt" sz="half" idx="10"/>
          </p:nvPr>
        </p:nvSpPr>
        <p:spPr/>
        <p:txBody>
          <a:bodyPr/>
          <a:lstStyle/>
          <a:p>
            <a:fld id="{AA456ED1-F3ED-4FED-AE5D-51420E68AC8B}"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0E31B2FC-D7E7-4BB5-B34B-0E162B93919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35A094A-8891-4B75-9FDB-82D782A71946}"/>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1094092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6D7FD8-CF61-4D00-A1E8-368C709A2D4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C8C0184-93D7-4839-8002-4B743BF77F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594156F-8D1A-4E09-9E56-C61AB74EA4DC}"/>
              </a:ext>
            </a:extLst>
          </p:cNvPr>
          <p:cNvSpPr>
            <a:spLocks noGrp="1"/>
          </p:cNvSpPr>
          <p:nvPr>
            <p:ph type="dt" sz="half" idx="10"/>
          </p:nvPr>
        </p:nvSpPr>
        <p:spPr/>
        <p:txBody>
          <a:bodyPr/>
          <a:lstStyle/>
          <a:p>
            <a:fld id="{B8A31D55-EA47-4B1B-8FB4-8F3AFF6F47AE}"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9C812B45-954C-4148-8D19-504686D6F44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8621AF3-7972-4EDC-826E-15B493C46FE6}"/>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567983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D811E0-BAD6-4DE5-9B2B-595F37334D6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F1DE4AF-9E31-405A-A398-1C7B2DBE1A2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976ADFF7-F7C2-49E9-A9BA-6D9E1682581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AD0326D-F340-48FD-88A3-B3047F358580}"/>
              </a:ext>
            </a:extLst>
          </p:cNvPr>
          <p:cNvSpPr>
            <a:spLocks noGrp="1"/>
          </p:cNvSpPr>
          <p:nvPr>
            <p:ph type="dt" sz="half" idx="10"/>
          </p:nvPr>
        </p:nvSpPr>
        <p:spPr/>
        <p:txBody>
          <a:bodyPr/>
          <a:lstStyle/>
          <a:p>
            <a:fld id="{FB098819-4DF5-4646-842C-9709A86A3D94}" type="datetime1">
              <a:rPr kumimoji="1" lang="ja-JP" altLang="en-US" smtClean="0"/>
              <a:t>2026/8/7</a:t>
            </a:fld>
            <a:endParaRPr kumimoji="1" lang="ja-JP" altLang="en-US"/>
          </a:p>
        </p:txBody>
      </p:sp>
      <p:sp>
        <p:nvSpPr>
          <p:cNvPr id="6" name="フッター プレースホルダー 5">
            <a:extLst>
              <a:ext uri="{FF2B5EF4-FFF2-40B4-BE49-F238E27FC236}">
                <a16:creationId xmlns:a16="http://schemas.microsoft.com/office/drawing/2014/main" id="{64692E9E-483B-4462-8182-836ACBB637B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970CD0D-71DF-484B-9271-56B88C88AF0F}"/>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1529367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C59057-ED17-402A-A78B-20631CA1D0D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A8038D8-72C2-43FC-84B7-74B6556A5E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3460B45-50F0-4776-8B63-3E0485174BF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6A150ED-30B6-419E-BBB6-9DF339F883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B68980F-5D8F-4D88-86F2-0B075E326F6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1BF3988-F663-4637-A54B-D6DF79B1A87F}"/>
              </a:ext>
            </a:extLst>
          </p:cNvPr>
          <p:cNvSpPr>
            <a:spLocks noGrp="1"/>
          </p:cNvSpPr>
          <p:nvPr>
            <p:ph type="dt" sz="half" idx="10"/>
          </p:nvPr>
        </p:nvSpPr>
        <p:spPr/>
        <p:txBody>
          <a:bodyPr/>
          <a:lstStyle/>
          <a:p>
            <a:fld id="{6B824F56-A565-4CE3-A5BB-44CD519A0CA5}" type="datetime1">
              <a:rPr kumimoji="1" lang="ja-JP" altLang="en-US" smtClean="0"/>
              <a:t>2026/8/7</a:t>
            </a:fld>
            <a:endParaRPr kumimoji="1" lang="ja-JP" altLang="en-US"/>
          </a:p>
        </p:txBody>
      </p:sp>
      <p:sp>
        <p:nvSpPr>
          <p:cNvPr id="8" name="フッター プレースホルダー 7">
            <a:extLst>
              <a:ext uri="{FF2B5EF4-FFF2-40B4-BE49-F238E27FC236}">
                <a16:creationId xmlns:a16="http://schemas.microsoft.com/office/drawing/2014/main" id="{A8144BB3-96A3-42C2-9C09-B8C823D0F6C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D2FC993-FBA5-4E3B-B020-C45CC3AEFDF7}"/>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2162452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15EF73-20B9-4203-91A0-25E36BBD82C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4FD3B81-E1E9-4435-8EFA-72EB4670F660}"/>
              </a:ext>
            </a:extLst>
          </p:cNvPr>
          <p:cNvSpPr>
            <a:spLocks noGrp="1"/>
          </p:cNvSpPr>
          <p:nvPr>
            <p:ph type="dt" sz="half" idx="10"/>
          </p:nvPr>
        </p:nvSpPr>
        <p:spPr/>
        <p:txBody>
          <a:bodyPr/>
          <a:lstStyle/>
          <a:p>
            <a:fld id="{D279093C-2B76-464F-A7D4-95FEAA96B383}" type="datetime1">
              <a:rPr kumimoji="1" lang="ja-JP" altLang="en-US" smtClean="0"/>
              <a:t>2026/8/7</a:t>
            </a:fld>
            <a:endParaRPr kumimoji="1" lang="ja-JP" altLang="en-US"/>
          </a:p>
        </p:txBody>
      </p:sp>
      <p:sp>
        <p:nvSpPr>
          <p:cNvPr id="4" name="フッター プレースホルダー 3">
            <a:extLst>
              <a:ext uri="{FF2B5EF4-FFF2-40B4-BE49-F238E27FC236}">
                <a16:creationId xmlns:a16="http://schemas.microsoft.com/office/drawing/2014/main" id="{4D6EB9A0-3C49-4D7C-A7F8-AADB3066A3A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DD4F004-7AF6-4202-AB0C-ACA1097F6118}"/>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894599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AD86D48-7F41-4E4B-8570-15BA6516443F}"/>
              </a:ext>
            </a:extLst>
          </p:cNvPr>
          <p:cNvSpPr>
            <a:spLocks noGrp="1"/>
          </p:cNvSpPr>
          <p:nvPr>
            <p:ph type="dt" sz="half" idx="10"/>
          </p:nvPr>
        </p:nvSpPr>
        <p:spPr/>
        <p:txBody>
          <a:bodyPr/>
          <a:lstStyle/>
          <a:p>
            <a:fld id="{A56E492A-BBD9-47EF-9172-4C8DE377F01A}" type="datetime1">
              <a:rPr kumimoji="1" lang="ja-JP" altLang="en-US" smtClean="0"/>
              <a:t>2026/8/7</a:t>
            </a:fld>
            <a:endParaRPr kumimoji="1" lang="ja-JP" altLang="en-US"/>
          </a:p>
        </p:txBody>
      </p:sp>
      <p:sp>
        <p:nvSpPr>
          <p:cNvPr id="3" name="フッター プレースホルダー 2">
            <a:extLst>
              <a:ext uri="{FF2B5EF4-FFF2-40B4-BE49-F238E27FC236}">
                <a16:creationId xmlns:a16="http://schemas.microsoft.com/office/drawing/2014/main" id="{109571FE-5A79-406B-BB18-DCCAC2C715D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F158CFC-FA29-4865-808F-9E026CA2B63F}"/>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1190438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75DC1F-E452-43FD-93F3-B1CA033CA4E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4596BC2-1639-4C04-AC05-1896EE4792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D8781FC-388D-40EA-8345-0413A6033B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576F0AD-C75C-4C42-9A47-59EF0BD997A4}"/>
              </a:ext>
            </a:extLst>
          </p:cNvPr>
          <p:cNvSpPr>
            <a:spLocks noGrp="1"/>
          </p:cNvSpPr>
          <p:nvPr>
            <p:ph type="dt" sz="half" idx="10"/>
          </p:nvPr>
        </p:nvSpPr>
        <p:spPr/>
        <p:txBody>
          <a:bodyPr/>
          <a:lstStyle/>
          <a:p>
            <a:fld id="{FC81C795-6DA2-4DDF-B6A5-FA053D5F6218}" type="datetime1">
              <a:rPr kumimoji="1" lang="ja-JP" altLang="en-US" smtClean="0"/>
              <a:t>2026/8/7</a:t>
            </a:fld>
            <a:endParaRPr kumimoji="1" lang="ja-JP" altLang="en-US"/>
          </a:p>
        </p:txBody>
      </p:sp>
      <p:sp>
        <p:nvSpPr>
          <p:cNvPr id="6" name="フッター プレースホルダー 5">
            <a:extLst>
              <a:ext uri="{FF2B5EF4-FFF2-40B4-BE49-F238E27FC236}">
                <a16:creationId xmlns:a16="http://schemas.microsoft.com/office/drawing/2014/main" id="{43747E17-26CB-4E02-B1A9-D9DD3FD02B4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D245C14-990C-4120-AAFE-4AAEF6A9A2C6}"/>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1386673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BBC05D-721C-4BB8-9373-00C8AD80595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D3644E6-AC2C-4079-9411-FCDEDD0D9B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678C904-6EB7-49AE-A36A-04CC9CCC04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C689F8A-0934-45CA-807B-5D962FB70F4B}"/>
              </a:ext>
            </a:extLst>
          </p:cNvPr>
          <p:cNvSpPr>
            <a:spLocks noGrp="1"/>
          </p:cNvSpPr>
          <p:nvPr>
            <p:ph type="dt" sz="half" idx="10"/>
          </p:nvPr>
        </p:nvSpPr>
        <p:spPr/>
        <p:txBody>
          <a:bodyPr/>
          <a:lstStyle/>
          <a:p>
            <a:fld id="{6D0EF7DE-614F-4CE0-9BCB-6DB706E4F7E0}" type="datetime1">
              <a:rPr kumimoji="1" lang="ja-JP" altLang="en-US" smtClean="0"/>
              <a:t>2026/8/7</a:t>
            </a:fld>
            <a:endParaRPr kumimoji="1" lang="ja-JP" altLang="en-US"/>
          </a:p>
        </p:txBody>
      </p:sp>
      <p:sp>
        <p:nvSpPr>
          <p:cNvPr id="6" name="フッター プレースホルダー 5">
            <a:extLst>
              <a:ext uri="{FF2B5EF4-FFF2-40B4-BE49-F238E27FC236}">
                <a16:creationId xmlns:a16="http://schemas.microsoft.com/office/drawing/2014/main" id="{2FB1C5D7-4CD3-4E5C-8408-C5C530366E1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E7125C8-F458-494F-85A5-BBC6C705F623}"/>
              </a:ext>
            </a:extLst>
          </p:cNvPr>
          <p:cNvSpPr>
            <a:spLocks noGrp="1"/>
          </p:cNvSpPr>
          <p:nvPr>
            <p:ph type="sldNum" sz="quarter" idx="12"/>
          </p:nvPr>
        </p:nvSpPr>
        <p:spPr/>
        <p:txBody>
          <a:body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3493466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A46B9FF-0A1A-480C-939C-D0EA97FDFA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2CCFD4C-93DF-44E1-97D0-6D79DEB868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E244181-7397-4D41-B485-868979B56C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720C1D-32D8-4548-AC03-35EE819DE70B}"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C8D0722C-A391-4A43-98F4-10CA760BE2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C7AAA70-C48A-41C2-A4B4-03808359E7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54B465-C804-4A50-ACC3-8CAC98C92B14}" type="slidenum">
              <a:rPr kumimoji="1" lang="ja-JP" altLang="en-US" smtClean="0"/>
              <a:t>‹#›</a:t>
            </a:fld>
            <a:endParaRPr kumimoji="1" lang="ja-JP" altLang="en-US"/>
          </a:p>
        </p:txBody>
      </p:sp>
    </p:spTree>
    <p:extLst>
      <p:ext uri="{BB962C8B-B14F-4D97-AF65-F5344CB8AC3E}">
        <p14:creationId xmlns:p14="http://schemas.microsoft.com/office/powerpoint/2010/main" val="888584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sv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EEEEF5-32F4-4F35-94B3-62E02B44757C}"/>
              </a:ext>
            </a:extLst>
          </p:cNvPr>
          <p:cNvSpPr>
            <a:spLocks noGrp="1"/>
          </p:cNvSpPr>
          <p:nvPr>
            <p:ph type="ctrTitle"/>
          </p:nvPr>
        </p:nvSpPr>
        <p:spPr>
          <a:xfrm>
            <a:off x="0" y="2046303"/>
            <a:ext cx="12192000" cy="1349406"/>
          </a:xfrm>
        </p:spPr>
        <p:style>
          <a:lnRef idx="3">
            <a:schemeClr val="lt1"/>
          </a:lnRef>
          <a:fillRef idx="1">
            <a:schemeClr val="accent1"/>
          </a:fillRef>
          <a:effectRef idx="1">
            <a:schemeClr val="accent1"/>
          </a:effectRef>
          <a:fontRef idx="minor">
            <a:schemeClr val="lt1"/>
          </a:fontRef>
        </p:style>
        <p:txBody>
          <a:bodyPr>
            <a:noAutofit/>
          </a:bodyPr>
          <a:lstStyle/>
          <a:p>
            <a:r>
              <a:rPr kumimoji="1" lang="ja-JP" altLang="en-US" sz="3700" b="1" dirty="0"/>
              <a:t>第５次障がい者計画における</a:t>
            </a:r>
            <a:br>
              <a:rPr kumimoji="1" lang="en-US" altLang="ja-JP" sz="3700" b="1" dirty="0"/>
            </a:br>
            <a:r>
              <a:rPr kumimoji="1" lang="ja-JP" altLang="en-US" sz="3700" b="1" dirty="0"/>
              <a:t>発達障がい児支援の取組状況について</a:t>
            </a:r>
          </a:p>
        </p:txBody>
      </p:sp>
      <p:sp>
        <p:nvSpPr>
          <p:cNvPr id="3" name="字幕 2">
            <a:extLst>
              <a:ext uri="{FF2B5EF4-FFF2-40B4-BE49-F238E27FC236}">
                <a16:creationId xmlns:a16="http://schemas.microsoft.com/office/drawing/2014/main" id="{1F17B037-DF3E-47C5-8A1A-EAD7E6B8456B}"/>
              </a:ext>
            </a:extLst>
          </p:cNvPr>
          <p:cNvSpPr>
            <a:spLocks noGrp="1"/>
          </p:cNvSpPr>
          <p:nvPr>
            <p:ph type="subTitle" idx="1"/>
          </p:nvPr>
        </p:nvSpPr>
        <p:spPr>
          <a:xfrm>
            <a:off x="3082834" y="5300209"/>
            <a:ext cx="9144000" cy="1655762"/>
          </a:xfrm>
        </p:spPr>
        <p:txBody>
          <a:bodyPr/>
          <a:lstStyle/>
          <a:p>
            <a:r>
              <a:rPr lang="ja-JP" altLang="en-US" u="sng" dirty="0"/>
              <a:t>令和８</a:t>
            </a:r>
            <a:r>
              <a:rPr kumimoji="1" lang="ja-JP" altLang="en-US" u="sng" dirty="0"/>
              <a:t>年</a:t>
            </a:r>
            <a:r>
              <a:rPr lang="ja-JP" altLang="en-US" u="sng" dirty="0"/>
              <a:t>７</a:t>
            </a:r>
            <a:r>
              <a:rPr kumimoji="1" lang="ja-JP" altLang="en-US" u="sng" dirty="0"/>
              <a:t>月</a:t>
            </a:r>
            <a:r>
              <a:rPr lang="ja-JP" altLang="en-US" u="sng" dirty="0"/>
              <a:t>９</a:t>
            </a:r>
            <a:r>
              <a:rPr kumimoji="1" lang="ja-JP" altLang="en-US" u="sng" dirty="0"/>
              <a:t>日　大阪府福祉部障がい福祉室地域生活支援課</a:t>
            </a:r>
          </a:p>
        </p:txBody>
      </p:sp>
      <p:sp>
        <p:nvSpPr>
          <p:cNvPr id="4" name="スライド番号プレースホルダー 3">
            <a:extLst>
              <a:ext uri="{FF2B5EF4-FFF2-40B4-BE49-F238E27FC236}">
                <a16:creationId xmlns:a16="http://schemas.microsoft.com/office/drawing/2014/main" id="{F77270CA-54A1-47CC-93CB-58A8CBB070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A3839F-8F31-49AD-9A69-7A194C78B29C}"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75088467-CCFA-4309-94F7-711E0724615F}"/>
              </a:ext>
            </a:extLst>
          </p:cNvPr>
          <p:cNvSpPr txBox="1"/>
          <p:nvPr/>
        </p:nvSpPr>
        <p:spPr>
          <a:xfrm>
            <a:off x="3082834" y="517273"/>
            <a:ext cx="88132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令和８年度大阪府発達障がい児者支援体制整備検討部会こどもワーキンググループ（資料２）</a:t>
            </a:r>
          </a:p>
        </p:txBody>
      </p:sp>
    </p:spTree>
    <p:extLst>
      <p:ext uri="{BB962C8B-B14F-4D97-AF65-F5344CB8AC3E}">
        <p14:creationId xmlns:p14="http://schemas.microsoft.com/office/powerpoint/2010/main" val="483535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928F43C-3434-4DAF-B303-BA882AA48198}"/>
              </a:ext>
            </a:extLst>
          </p:cNvPr>
          <p:cNvSpPr txBox="1"/>
          <p:nvPr/>
        </p:nvSpPr>
        <p:spPr>
          <a:xfrm>
            <a:off x="440219" y="665246"/>
            <a:ext cx="11090365" cy="2377574"/>
          </a:xfrm>
          <a:prstGeom prst="rect">
            <a:avLst/>
          </a:prstGeom>
          <a:noFill/>
        </p:spPr>
        <p:txBody>
          <a:bodyPr wrap="square">
            <a:spAutoFit/>
          </a:bodyPr>
          <a:lstStyle/>
          <a:p>
            <a:pPr marL="285750" indent="-285750">
              <a:buFont typeface="Wingdings" panose="05000000000000000000" pitchFamily="2" charset="2"/>
              <a:buChar char="Ø"/>
            </a:pPr>
            <a:r>
              <a:rPr lang="ja-JP" altLang="en-US" sz="1350" dirty="0"/>
              <a:t>障がいのある生徒の学校生活を支援するため、全ての府立高校に臨床心理士、もしくは公認心理師を配置するとともに、要望のある全ての府立高校に対して、学校生活支援員（特定支援員・活動補助員）を配置</a:t>
            </a:r>
            <a:endParaRPr lang="en-US" altLang="ja-JP" sz="1350" dirty="0"/>
          </a:p>
          <a:p>
            <a:pPr marL="285750" indent="-285750">
              <a:buFont typeface="Wingdings" panose="05000000000000000000" pitchFamily="2" charset="2"/>
              <a:buChar char="Ø"/>
            </a:pPr>
            <a:r>
              <a:rPr lang="ja-JP" altLang="en-US" sz="1350" dirty="0"/>
              <a:t>「高校生活支援カード」等を活用し、生徒の状況や本人・保護者のニーズを把握し、生徒支援を図る</a:t>
            </a:r>
            <a:endParaRPr lang="en-US" altLang="ja-JP" sz="1350" dirty="0"/>
          </a:p>
          <a:p>
            <a:pPr marL="285750" indent="-285750">
              <a:buFont typeface="Wingdings" panose="05000000000000000000" pitchFamily="2" charset="2"/>
              <a:buChar char="Ø"/>
            </a:pPr>
            <a:r>
              <a:rPr lang="ja-JP" altLang="en-US" sz="1350" dirty="0"/>
              <a:t>「個別の教育支援計画」を作成し、高等学校に在籍する障がいのある生徒の教育の充実を図る</a:t>
            </a:r>
            <a:endParaRPr lang="en-US" altLang="ja-JP" sz="1350" dirty="0"/>
          </a:p>
          <a:p>
            <a:pPr marL="285750" indent="-285750">
              <a:buFont typeface="Wingdings" panose="05000000000000000000" pitchFamily="2" charset="2"/>
              <a:buChar char="Ø"/>
            </a:pPr>
            <a:r>
              <a:rPr lang="ja-JP" altLang="en-US" sz="1350" dirty="0"/>
              <a:t>障がい理解のための各種研修等の実施（「府立学校人権教育研修」、「障がい理解・啓発推進研修」、「支援教育実践研修」「小・中・高等学校初任者研修」、「高等学校における支援教育推進フォーラム」「支援教育コーディネーター研修」）</a:t>
            </a:r>
            <a:endParaRPr lang="en-US" altLang="ja-JP" sz="1350" dirty="0"/>
          </a:p>
          <a:p>
            <a:pPr marL="285750" indent="-285750">
              <a:buFont typeface="Wingdings" panose="05000000000000000000" pitchFamily="2" charset="2"/>
              <a:buChar char="Ø"/>
            </a:pPr>
            <a:r>
              <a:rPr lang="ja-JP" altLang="en-US" sz="1350" dirty="0"/>
              <a:t>知的障がい生徒自立支援コース及び共生推進教室を設置し、知的障がいのある生徒がともに学ぶ取組みを推進（自立支援推進校　府立</a:t>
            </a:r>
            <a:r>
              <a:rPr lang="en-US" altLang="ja-JP" sz="1350" dirty="0"/>
              <a:t>11</a:t>
            </a:r>
            <a:r>
              <a:rPr lang="ja-JP" altLang="en-US" sz="1350" dirty="0"/>
              <a:t>校、共生推進校　府立</a:t>
            </a:r>
            <a:r>
              <a:rPr lang="en-US" altLang="ja-JP" sz="1350" dirty="0"/>
              <a:t>10</a:t>
            </a:r>
            <a:r>
              <a:rPr lang="ja-JP" altLang="en-US" sz="1350" dirty="0"/>
              <a:t>校）</a:t>
            </a:r>
          </a:p>
          <a:p>
            <a:pPr marL="285750" indent="-285750">
              <a:buFont typeface="Wingdings" panose="05000000000000000000" pitchFamily="2" charset="2"/>
              <a:buChar char="Ø"/>
            </a:pPr>
            <a:r>
              <a:rPr lang="ja-JP" altLang="en-US" sz="1350" dirty="0"/>
              <a:t>自立支援推進校等から４校を「支援教育サポート校」に指定し、知的障がいや発達障がいのある生徒への教科指導や校内支援体制づくり等に関する相談対応や、教材提供などの支援を実施</a:t>
            </a:r>
            <a:endParaRPr lang="en-US" altLang="ja-JP" sz="1350" dirty="0"/>
          </a:p>
          <a:p>
            <a:pPr marL="285750" indent="-285750">
              <a:buFont typeface="Wingdings" panose="05000000000000000000" pitchFamily="2" charset="2"/>
              <a:buChar char="Ø"/>
            </a:pPr>
            <a:r>
              <a:rPr lang="ja-JP" altLang="en-US" sz="1350" dirty="0"/>
              <a:t>通級指導教室を府立高校</a:t>
            </a:r>
            <a:r>
              <a:rPr lang="en-US" altLang="ja-JP" sz="1350" dirty="0"/>
              <a:t>11</a:t>
            </a:r>
            <a:r>
              <a:rPr lang="ja-JP" altLang="en-US" sz="1350" dirty="0"/>
              <a:t>校に配置</a:t>
            </a:r>
          </a:p>
        </p:txBody>
      </p:sp>
      <p:sp>
        <p:nvSpPr>
          <p:cNvPr id="5" name="テキスト ボックス 4">
            <a:extLst>
              <a:ext uri="{FF2B5EF4-FFF2-40B4-BE49-F238E27FC236}">
                <a16:creationId xmlns:a16="http://schemas.microsoft.com/office/drawing/2014/main" id="{3001B4DA-B9F3-444E-9C81-9CA5D9C51F16}"/>
              </a:ext>
            </a:extLst>
          </p:cNvPr>
          <p:cNvSpPr txBox="1"/>
          <p:nvPr/>
        </p:nvSpPr>
        <p:spPr>
          <a:xfrm>
            <a:off x="509887" y="275876"/>
            <a:ext cx="3954893" cy="369332"/>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a:t>後期中等教育の充実</a:t>
            </a:r>
            <a:endParaRPr kumimoji="1" lang="ja-JP" altLang="en-US" dirty="0"/>
          </a:p>
        </p:txBody>
      </p:sp>
      <p:pic>
        <p:nvPicPr>
          <p:cNvPr id="8" name="図 7">
            <a:extLst>
              <a:ext uri="{FF2B5EF4-FFF2-40B4-BE49-F238E27FC236}">
                <a16:creationId xmlns:a16="http://schemas.microsoft.com/office/drawing/2014/main" id="{BA24B048-7344-4A2E-BA0F-75DE6AC4A89A}"/>
              </a:ext>
            </a:extLst>
          </p:cNvPr>
          <p:cNvPicPr>
            <a:picLocks noChangeAspect="1"/>
          </p:cNvPicPr>
          <p:nvPr/>
        </p:nvPicPr>
        <p:blipFill>
          <a:blip r:embed="rId2"/>
          <a:stretch>
            <a:fillRect/>
          </a:stretch>
        </p:blipFill>
        <p:spPr>
          <a:xfrm>
            <a:off x="3141910" y="4397475"/>
            <a:ext cx="2189603" cy="2283038"/>
          </a:xfrm>
          <a:prstGeom prst="rect">
            <a:avLst/>
          </a:prstGeom>
          <a:ln>
            <a:solidFill>
              <a:schemeClr val="tx1"/>
            </a:solidFill>
          </a:ln>
        </p:spPr>
      </p:pic>
      <p:pic>
        <p:nvPicPr>
          <p:cNvPr id="9" name="図 8">
            <a:extLst>
              <a:ext uri="{FF2B5EF4-FFF2-40B4-BE49-F238E27FC236}">
                <a16:creationId xmlns:a16="http://schemas.microsoft.com/office/drawing/2014/main" id="{D6162669-1021-4A64-95BA-71CD5044ECAB}"/>
              </a:ext>
            </a:extLst>
          </p:cNvPr>
          <p:cNvPicPr>
            <a:picLocks noChangeAspect="1"/>
          </p:cNvPicPr>
          <p:nvPr/>
        </p:nvPicPr>
        <p:blipFill>
          <a:blip r:embed="rId3"/>
          <a:stretch>
            <a:fillRect/>
          </a:stretch>
        </p:blipFill>
        <p:spPr>
          <a:xfrm>
            <a:off x="591245" y="3273293"/>
            <a:ext cx="2328939" cy="3387152"/>
          </a:xfrm>
          <a:prstGeom prst="rect">
            <a:avLst/>
          </a:prstGeom>
          <a:ln>
            <a:solidFill>
              <a:schemeClr val="tx1"/>
            </a:solidFill>
          </a:ln>
        </p:spPr>
      </p:pic>
      <p:sp>
        <p:nvSpPr>
          <p:cNvPr id="2" name="テキスト ボックス 1">
            <a:extLst>
              <a:ext uri="{FF2B5EF4-FFF2-40B4-BE49-F238E27FC236}">
                <a16:creationId xmlns:a16="http://schemas.microsoft.com/office/drawing/2014/main" id="{6E5C27CC-EC9B-4379-80E7-B5E021CA3A35}"/>
              </a:ext>
            </a:extLst>
          </p:cNvPr>
          <p:cNvSpPr txBox="1"/>
          <p:nvPr/>
        </p:nvSpPr>
        <p:spPr>
          <a:xfrm>
            <a:off x="5318807" y="6359450"/>
            <a:ext cx="1994804" cy="276999"/>
          </a:xfrm>
          <a:prstGeom prst="rect">
            <a:avLst/>
          </a:prstGeom>
          <a:noFill/>
        </p:spPr>
        <p:txBody>
          <a:bodyPr wrap="square" rtlCol="0">
            <a:spAutoFit/>
          </a:bodyPr>
          <a:lstStyle/>
          <a:p>
            <a:r>
              <a:rPr kumimoji="1" lang="ja-JP" altLang="en-US" sz="1200" dirty="0"/>
              <a:t>〇支援教育サポート校</a:t>
            </a:r>
          </a:p>
        </p:txBody>
      </p:sp>
      <p:graphicFrame>
        <p:nvGraphicFramePr>
          <p:cNvPr id="11" name="表 11">
            <a:extLst>
              <a:ext uri="{FF2B5EF4-FFF2-40B4-BE49-F238E27FC236}">
                <a16:creationId xmlns:a16="http://schemas.microsoft.com/office/drawing/2014/main" id="{F47FDD28-A65C-4C4E-AB89-5533970B5DD9}"/>
              </a:ext>
            </a:extLst>
          </p:cNvPr>
          <p:cNvGraphicFramePr>
            <a:graphicFrameLocks noGrp="1"/>
          </p:cNvGraphicFramePr>
          <p:nvPr>
            <p:extLst>
              <p:ext uri="{D42A27DB-BD31-4B8C-83A1-F6EECF244321}">
                <p14:modId xmlns:p14="http://schemas.microsoft.com/office/powerpoint/2010/main" val="1748241926"/>
              </p:ext>
            </p:extLst>
          </p:nvPr>
        </p:nvGraphicFramePr>
        <p:xfrm>
          <a:off x="3141910" y="3306520"/>
          <a:ext cx="8673736" cy="1012091"/>
        </p:xfrm>
        <a:graphic>
          <a:graphicData uri="http://schemas.openxmlformats.org/drawingml/2006/table">
            <a:tbl>
              <a:tblPr firstRow="1" bandRow="1">
                <a:tableStyleId>{7DF18680-E054-41AD-8BC1-D1AEF772440D}</a:tableStyleId>
              </a:tblPr>
              <a:tblGrid>
                <a:gridCol w="731520">
                  <a:extLst>
                    <a:ext uri="{9D8B030D-6E8A-4147-A177-3AD203B41FA5}">
                      <a16:colId xmlns:a16="http://schemas.microsoft.com/office/drawing/2014/main" val="3466026712"/>
                    </a:ext>
                  </a:extLst>
                </a:gridCol>
                <a:gridCol w="975360">
                  <a:extLst>
                    <a:ext uri="{9D8B030D-6E8A-4147-A177-3AD203B41FA5}">
                      <a16:colId xmlns:a16="http://schemas.microsoft.com/office/drawing/2014/main" val="1022239797"/>
                    </a:ext>
                  </a:extLst>
                </a:gridCol>
                <a:gridCol w="548640">
                  <a:extLst>
                    <a:ext uri="{9D8B030D-6E8A-4147-A177-3AD203B41FA5}">
                      <a16:colId xmlns:a16="http://schemas.microsoft.com/office/drawing/2014/main" val="4254171515"/>
                    </a:ext>
                  </a:extLst>
                </a:gridCol>
                <a:gridCol w="945426">
                  <a:extLst>
                    <a:ext uri="{9D8B030D-6E8A-4147-A177-3AD203B41FA5}">
                      <a16:colId xmlns:a16="http://schemas.microsoft.com/office/drawing/2014/main" val="1366388734"/>
                    </a:ext>
                  </a:extLst>
                </a:gridCol>
                <a:gridCol w="762323">
                  <a:extLst>
                    <a:ext uri="{9D8B030D-6E8A-4147-A177-3AD203B41FA5}">
                      <a16:colId xmlns:a16="http://schemas.microsoft.com/office/drawing/2014/main" val="2460038475"/>
                    </a:ext>
                  </a:extLst>
                </a:gridCol>
                <a:gridCol w="785080">
                  <a:extLst>
                    <a:ext uri="{9D8B030D-6E8A-4147-A177-3AD203B41FA5}">
                      <a16:colId xmlns:a16="http://schemas.microsoft.com/office/drawing/2014/main" val="394776621"/>
                    </a:ext>
                  </a:extLst>
                </a:gridCol>
                <a:gridCol w="477874">
                  <a:extLst>
                    <a:ext uri="{9D8B030D-6E8A-4147-A177-3AD203B41FA5}">
                      <a16:colId xmlns:a16="http://schemas.microsoft.com/office/drawing/2014/main" val="3396324620"/>
                    </a:ext>
                  </a:extLst>
                </a:gridCol>
                <a:gridCol w="508533">
                  <a:extLst>
                    <a:ext uri="{9D8B030D-6E8A-4147-A177-3AD203B41FA5}">
                      <a16:colId xmlns:a16="http://schemas.microsoft.com/office/drawing/2014/main" val="1075276216"/>
                    </a:ext>
                  </a:extLst>
                </a:gridCol>
                <a:gridCol w="734745">
                  <a:extLst>
                    <a:ext uri="{9D8B030D-6E8A-4147-A177-3AD203B41FA5}">
                      <a16:colId xmlns:a16="http://schemas.microsoft.com/office/drawing/2014/main" val="2643706175"/>
                    </a:ext>
                  </a:extLst>
                </a:gridCol>
                <a:gridCol w="854408">
                  <a:extLst>
                    <a:ext uri="{9D8B030D-6E8A-4147-A177-3AD203B41FA5}">
                      <a16:colId xmlns:a16="http://schemas.microsoft.com/office/drawing/2014/main" val="168140945"/>
                    </a:ext>
                  </a:extLst>
                </a:gridCol>
                <a:gridCol w="615082">
                  <a:extLst>
                    <a:ext uri="{9D8B030D-6E8A-4147-A177-3AD203B41FA5}">
                      <a16:colId xmlns:a16="http://schemas.microsoft.com/office/drawing/2014/main" val="335036382"/>
                    </a:ext>
                  </a:extLst>
                </a:gridCol>
                <a:gridCol w="734745">
                  <a:extLst>
                    <a:ext uri="{9D8B030D-6E8A-4147-A177-3AD203B41FA5}">
                      <a16:colId xmlns:a16="http://schemas.microsoft.com/office/drawing/2014/main" val="2672349865"/>
                    </a:ext>
                  </a:extLst>
                </a:gridCol>
              </a:tblGrid>
              <a:tr h="622825">
                <a:tc>
                  <a:txBody>
                    <a:bodyPr/>
                    <a:lstStyle/>
                    <a:p>
                      <a:pPr algn="ctr"/>
                      <a:r>
                        <a:rPr kumimoji="1" lang="ja-JP" altLang="en-US" sz="1300" dirty="0"/>
                        <a:t>学校数</a:t>
                      </a:r>
                    </a:p>
                  </a:txBody>
                  <a:tcPr/>
                </a:tc>
                <a:tc>
                  <a:txBody>
                    <a:bodyPr/>
                    <a:lstStyle/>
                    <a:p>
                      <a:pPr algn="ctr"/>
                      <a:r>
                        <a:rPr kumimoji="1" lang="ja-JP" altLang="en-US" sz="1300" dirty="0"/>
                        <a:t>学校総数</a:t>
                      </a:r>
                    </a:p>
                  </a:txBody>
                  <a:tcPr/>
                </a:tc>
                <a:tc>
                  <a:txBody>
                    <a:bodyPr/>
                    <a:lstStyle/>
                    <a:p>
                      <a:pPr algn="ctr"/>
                      <a:r>
                        <a:rPr kumimoji="1" lang="ja-JP" altLang="en-US" sz="1300" dirty="0"/>
                        <a:t>計</a:t>
                      </a:r>
                    </a:p>
                  </a:txBody>
                  <a:tcPr/>
                </a:tc>
                <a:tc>
                  <a:txBody>
                    <a:bodyPr/>
                    <a:lstStyle/>
                    <a:p>
                      <a:pPr algn="ctr"/>
                      <a:r>
                        <a:rPr kumimoji="1" lang="ja-JP" altLang="en-US" sz="1300" dirty="0"/>
                        <a:t>言語障害</a:t>
                      </a:r>
                    </a:p>
                  </a:txBody>
                  <a:tcPr/>
                </a:tc>
                <a:tc>
                  <a:txBody>
                    <a:bodyPr/>
                    <a:lstStyle/>
                    <a:p>
                      <a:pPr algn="ctr"/>
                      <a:r>
                        <a:rPr kumimoji="1" lang="ja-JP" altLang="en-US" sz="1300" dirty="0"/>
                        <a:t>自閉症</a:t>
                      </a:r>
                    </a:p>
                  </a:txBody>
                  <a:tcPr/>
                </a:tc>
                <a:tc>
                  <a:txBody>
                    <a:bodyPr/>
                    <a:lstStyle/>
                    <a:p>
                      <a:pPr algn="ctr"/>
                      <a:r>
                        <a:rPr kumimoji="1" lang="ja-JP" altLang="en-US" sz="1300" dirty="0"/>
                        <a:t>情緒障害</a:t>
                      </a:r>
                    </a:p>
                  </a:txBody>
                  <a:tcPr/>
                </a:tc>
                <a:tc>
                  <a:txBody>
                    <a:bodyPr/>
                    <a:lstStyle/>
                    <a:p>
                      <a:pPr algn="ctr"/>
                      <a:r>
                        <a:rPr kumimoji="1" lang="ja-JP" altLang="en-US" sz="1300" dirty="0"/>
                        <a:t>弱視</a:t>
                      </a:r>
                    </a:p>
                  </a:txBody>
                  <a:tcPr/>
                </a:tc>
                <a:tc>
                  <a:txBody>
                    <a:bodyPr/>
                    <a:lstStyle/>
                    <a:p>
                      <a:pPr algn="ctr"/>
                      <a:r>
                        <a:rPr kumimoji="1" lang="ja-JP" altLang="en-US" sz="1300" dirty="0"/>
                        <a:t>難聴</a:t>
                      </a:r>
                    </a:p>
                  </a:txBody>
                  <a:tcPr/>
                </a:tc>
                <a:tc>
                  <a:txBody>
                    <a:bodyPr/>
                    <a:lstStyle/>
                    <a:p>
                      <a:pPr algn="ctr"/>
                      <a:r>
                        <a:rPr kumimoji="1" lang="ja-JP" altLang="en-US" sz="1300" dirty="0"/>
                        <a:t>肢体</a:t>
                      </a:r>
                    </a:p>
                    <a:p>
                      <a:pPr algn="ctr"/>
                      <a:r>
                        <a:rPr kumimoji="1" lang="ja-JP" altLang="en-US" sz="1300" dirty="0"/>
                        <a:t>不自由</a:t>
                      </a:r>
                    </a:p>
                  </a:txBody>
                  <a:tcPr/>
                </a:tc>
                <a:tc>
                  <a:txBody>
                    <a:bodyPr/>
                    <a:lstStyle/>
                    <a:p>
                      <a:pPr algn="ctr"/>
                      <a:r>
                        <a:rPr kumimoji="1" lang="ja-JP" altLang="en-US" sz="1100" dirty="0"/>
                        <a:t>病弱・</a:t>
                      </a:r>
                    </a:p>
                    <a:p>
                      <a:pPr algn="ctr"/>
                      <a:r>
                        <a:rPr kumimoji="1" lang="ja-JP" altLang="en-US" sz="1100" dirty="0"/>
                        <a:t>身体虚弱</a:t>
                      </a:r>
                    </a:p>
                  </a:txBody>
                  <a:tcPr/>
                </a:tc>
                <a:tc>
                  <a:txBody>
                    <a:bodyPr/>
                    <a:lstStyle/>
                    <a:p>
                      <a:pPr algn="ctr"/>
                      <a:r>
                        <a:rPr kumimoji="1" lang="en-US" altLang="ja-JP" sz="1300" dirty="0"/>
                        <a:t>LD</a:t>
                      </a:r>
                      <a:endParaRPr kumimoji="1" lang="ja-JP" altLang="en-US" sz="1300" dirty="0"/>
                    </a:p>
                  </a:txBody>
                  <a:tcPr/>
                </a:tc>
                <a:tc>
                  <a:txBody>
                    <a:bodyPr/>
                    <a:lstStyle/>
                    <a:p>
                      <a:pPr algn="ctr"/>
                      <a:r>
                        <a:rPr kumimoji="1" lang="en-US" altLang="ja-JP" sz="1300" dirty="0"/>
                        <a:t>ADHD</a:t>
                      </a:r>
                      <a:endParaRPr kumimoji="1" lang="ja-JP" altLang="en-US" sz="1300" dirty="0"/>
                    </a:p>
                  </a:txBody>
                  <a:tcPr/>
                </a:tc>
                <a:extLst>
                  <a:ext uri="{0D108BD9-81ED-4DB2-BD59-A6C34878D82A}">
                    <a16:rowId xmlns:a16="http://schemas.microsoft.com/office/drawing/2014/main" val="1806809617"/>
                  </a:ext>
                </a:extLst>
              </a:tr>
              <a:tr h="389266">
                <a:tc>
                  <a:txBody>
                    <a:bodyPr/>
                    <a:lstStyle/>
                    <a:p>
                      <a:r>
                        <a:rPr kumimoji="1" lang="en-US" altLang="ja-JP" sz="1400" dirty="0"/>
                        <a:t>11</a:t>
                      </a:r>
                      <a:endParaRPr kumimoji="1" lang="ja-JP" altLang="en-US" sz="1400" dirty="0"/>
                    </a:p>
                  </a:txBody>
                  <a:tcPr/>
                </a:tc>
                <a:tc>
                  <a:txBody>
                    <a:bodyPr/>
                    <a:lstStyle/>
                    <a:p>
                      <a:r>
                        <a:rPr kumimoji="1" lang="en-US" altLang="ja-JP" sz="1400" dirty="0"/>
                        <a:t>156</a:t>
                      </a:r>
                      <a:endParaRPr kumimoji="1" lang="ja-JP" altLang="en-US" sz="1400" dirty="0"/>
                    </a:p>
                  </a:txBody>
                  <a:tcPr/>
                </a:tc>
                <a:tc>
                  <a:txBody>
                    <a:bodyPr/>
                    <a:lstStyle/>
                    <a:p>
                      <a:r>
                        <a:rPr kumimoji="1" lang="en-US" altLang="ja-JP" sz="1400" dirty="0"/>
                        <a:t>48</a:t>
                      </a:r>
                      <a:endParaRPr kumimoji="1" lang="ja-JP" altLang="en-US" sz="1400" dirty="0"/>
                    </a:p>
                  </a:txBody>
                  <a:tcPr/>
                </a:tc>
                <a:tc>
                  <a:txBody>
                    <a:bodyPr/>
                    <a:lstStyle/>
                    <a:p>
                      <a:r>
                        <a:rPr kumimoji="1" lang="en-US" altLang="ja-JP" sz="1400" dirty="0"/>
                        <a:t>0</a:t>
                      </a:r>
                      <a:endParaRPr kumimoji="1" lang="ja-JP" altLang="en-US" sz="1400" dirty="0"/>
                    </a:p>
                  </a:txBody>
                  <a:tcPr/>
                </a:tc>
                <a:tc>
                  <a:txBody>
                    <a:bodyPr/>
                    <a:lstStyle/>
                    <a:p>
                      <a:r>
                        <a:rPr kumimoji="1" lang="en-US" altLang="ja-JP" sz="1400" dirty="0"/>
                        <a:t>16</a:t>
                      </a:r>
                      <a:endParaRPr kumimoji="1" lang="ja-JP" altLang="en-US" sz="1400" dirty="0"/>
                    </a:p>
                  </a:txBody>
                  <a:tcPr/>
                </a:tc>
                <a:tc>
                  <a:txBody>
                    <a:bodyPr/>
                    <a:lstStyle/>
                    <a:p>
                      <a:r>
                        <a:rPr kumimoji="1" lang="en-US" altLang="ja-JP" sz="1400" dirty="0"/>
                        <a:t>3</a:t>
                      </a:r>
                      <a:endParaRPr kumimoji="1" lang="ja-JP" altLang="en-US" sz="1400" dirty="0"/>
                    </a:p>
                  </a:txBody>
                  <a:tcPr/>
                </a:tc>
                <a:tc>
                  <a:txBody>
                    <a:bodyPr/>
                    <a:lstStyle/>
                    <a:p>
                      <a:r>
                        <a:rPr kumimoji="1" lang="en-US" altLang="ja-JP" sz="1400" dirty="0"/>
                        <a:t>0</a:t>
                      </a:r>
                      <a:endParaRPr kumimoji="1" lang="ja-JP" altLang="en-US" sz="1400" dirty="0"/>
                    </a:p>
                  </a:txBody>
                  <a:tcPr/>
                </a:tc>
                <a:tc>
                  <a:txBody>
                    <a:bodyPr/>
                    <a:lstStyle/>
                    <a:p>
                      <a:r>
                        <a:rPr kumimoji="1" lang="en-US" altLang="ja-JP" sz="1400" dirty="0"/>
                        <a:t>1</a:t>
                      </a:r>
                      <a:endParaRPr kumimoji="1" lang="ja-JP" altLang="en-US" sz="1400" dirty="0"/>
                    </a:p>
                  </a:txBody>
                  <a:tcPr/>
                </a:tc>
                <a:tc>
                  <a:txBody>
                    <a:bodyPr/>
                    <a:lstStyle/>
                    <a:p>
                      <a:r>
                        <a:rPr kumimoji="1" lang="en-US" altLang="ja-JP" sz="1400" dirty="0"/>
                        <a:t>0</a:t>
                      </a:r>
                      <a:endParaRPr kumimoji="1" lang="ja-JP" altLang="en-US" sz="1400" dirty="0"/>
                    </a:p>
                  </a:txBody>
                  <a:tcPr/>
                </a:tc>
                <a:tc>
                  <a:txBody>
                    <a:bodyPr/>
                    <a:lstStyle/>
                    <a:p>
                      <a:r>
                        <a:rPr kumimoji="1" lang="en-US" altLang="ja-JP" sz="1400" dirty="0"/>
                        <a:t>0</a:t>
                      </a:r>
                      <a:endParaRPr kumimoji="1" lang="ja-JP" altLang="en-US" sz="1400" dirty="0"/>
                    </a:p>
                  </a:txBody>
                  <a:tcPr/>
                </a:tc>
                <a:tc>
                  <a:txBody>
                    <a:bodyPr/>
                    <a:lstStyle/>
                    <a:p>
                      <a:r>
                        <a:rPr kumimoji="1" lang="en-US" altLang="ja-JP" sz="1400" dirty="0"/>
                        <a:t>2</a:t>
                      </a:r>
                      <a:endParaRPr kumimoji="1" lang="ja-JP" altLang="en-US" sz="1400" dirty="0"/>
                    </a:p>
                  </a:txBody>
                  <a:tcPr/>
                </a:tc>
                <a:tc>
                  <a:txBody>
                    <a:bodyPr/>
                    <a:lstStyle/>
                    <a:p>
                      <a:r>
                        <a:rPr kumimoji="1" lang="en-US" altLang="ja-JP" sz="1400" dirty="0"/>
                        <a:t>26</a:t>
                      </a:r>
                      <a:endParaRPr kumimoji="1" lang="ja-JP" altLang="en-US" sz="1400" dirty="0"/>
                    </a:p>
                  </a:txBody>
                  <a:tcPr/>
                </a:tc>
                <a:extLst>
                  <a:ext uri="{0D108BD9-81ED-4DB2-BD59-A6C34878D82A}">
                    <a16:rowId xmlns:a16="http://schemas.microsoft.com/office/drawing/2014/main" val="1383923097"/>
                  </a:ext>
                </a:extLst>
              </a:tr>
            </a:tbl>
          </a:graphicData>
        </a:graphic>
      </p:graphicFrame>
      <p:sp>
        <p:nvSpPr>
          <p:cNvPr id="12" name="テキスト ボックス 11">
            <a:extLst>
              <a:ext uri="{FF2B5EF4-FFF2-40B4-BE49-F238E27FC236}">
                <a16:creationId xmlns:a16="http://schemas.microsoft.com/office/drawing/2014/main" id="{597DA8DF-5317-4C04-9C21-5E76C4FF0D53}"/>
              </a:ext>
            </a:extLst>
          </p:cNvPr>
          <p:cNvSpPr txBox="1"/>
          <p:nvPr/>
        </p:nvSpPr>
        <p:spPr>
          <a:xfrm>
            <a:off x="2994093" y="3006490"/>
            <a:ext cx="4316089" cy="307777"/>
          </a:xfrm>
          <a:prstGeom prst="rect">
            <a:avLst/>
          </a:prstGeom>
          <a:noFill/>
        </p:spPr>
        <p:txBody>
          <a:bodyPr wrap="square" rtlCol="0">
            <a:spAutoFit/>
          </a:bodyPr>
          <a:lstStyle/>
          <a:p>
            <a:r>
              <a:rPr kumimoji="1" lang="ja-JP" altLang="en-US" sz="1400" dirty="0"/>
              <a:t>〇公立高等学校における通級による指導の状況</a:t>
            </a:r>
          </a:p>
        </p:txBody>
      </p:sp>
      <p:sp>
        <p:nvSpPr>
          <p:cNvPr id="13" name="テキスト ボックス 12">
            <a:extLst>
              <a:ext uri="{FF2B5EF4-FFF2-40B4-BE49-F238E27FC236}">
                <a16:creationId xmlns:a16="http://schemas.microsoft.com/office/drawing/2014/main" id="{78257B61-BE07-4917-99FC-EC122E30F038}"/>
              </a:ext>
            </a:extLst>
          </p:cNvPr>
          <p:cNvSpPr txBox="1"/>
          <p:nvPr/>
        </p:nvSpPr>
        <p:spPr>
          <a:xfrm>
            <a:off x="9075528" y="3027876"/>
            <a:ext cx="1934557" cy="307777"/>
          </a:xfrm>
          <a:prstGeom prst="rect">
            <a:avLst/>
          </a:prstGeom>
          <a:noFill/>
        </p:spPr>
        <p:txBody>
          <a:bodyPr wrap="square" rtlCol="0">
            <a:spAutoFit/>
          </a:bodyPr>
          <a:lstStyle/>
          <a:p>
            <a:r>
              <a:rPr kumimoji="1" lang="ja-JP" altLang="en-US" sz="1400" dirty="0"/>
              <a:t>令和</a:t>
            </a:r>
            <a:r>
              <a:rPr kumimoji="1" lang="en-US" altLang="ja-JP" sz="1400" dirty="0"/>
              <a:t>5</a:t>
            </a:r>
            <a:r>
              <a:rPr kumimoji="1" lang="ja-JP" altLang="en-US" sz="1400" dirty="0"/>
              <a:t>年</a:t>
            </a:r>
            <a:r>
              <a:rPr kumimoji="1" lang="en-US" altLang="ja-JP" sz="1400" dirty="0"/>
              <a:t>5</a:t>
            </a:r>
            <a:r>
              <a:rPr kumimoji="1" lang="ja-JP" altLang="en-US" sz="1400" dirty="0"/>
              <a:t>月</a:t>
            </a:r>
            <a:r>
              <a:rPr kumimoji="1" lang="en-US" altLang="ja-JP" sz="1400" dirty="0"/>
              <a:t>1</a:t>
            </a:r>
            <a:r>
              <a:rPr kumimoji="1" lang="ja-JP" altLang="en-US" sz="1400" dirty="0"/>
              <a:t>日時点</a:t>
            </a:r>
          </a:p>
        </p:txBody>
      </p:sp>
      <p:sp>
        <p:nvSpPr>
          <p:cNvPr id="14" name="テキスト ボックス 13">
            <a:extLst>
              <a:ext uri="{FF2B5EF4-FFF2-40B4-BE49-F238E27FC236}">
                <a16:creationId xmlns:a16="http://schemas.microsoft.com/office/drawing/2014/main" id="{C3DB55C8-6C12-490E-8A88-DAC43468D7FB}"/>
              </a:ext>
            </a:extLst>
          </p:cNvPr>
          <p:cNvSpPr txBox="1"/>
          <p:nvPr/>
        </p:nvSpPr>
        <p:spPr>
          <a:xfrm>
            <a:off x="6332548" y="4721327"/>
            <a:ext cx="5045215" cy="307777"/>
          </a:xfrm>
          <a:prstGeom prst="rect">
            <a:avLst/>
          </a:prstGeom>
          <a:noFill/>
        </p:spPr>
        <p:txBody>
          <a:bodyPr wrap="square" rtlCol="0">
            <a:spAutoFit/>
          </a:bodyPr>
          <a:lstStyle/>
          <a:p>
            <a:r>
              <a:rPr kumimoji="1" lang="ja-JP" altLang="en-US" sz="1400" dirty="0"/>
              <a:t>〇府立高校に在籍する障がいにより配慮を要する生徒数</a:t>
            </a:r>
          </a:p>
        </p:txBody>
      </p:sp>
      <p:graphicFrame>
        <p:nvGraphicFramePr>
          <p:cNvPr id="4" name="表 6">
            <a:extLst>
              <a:ext uri="{FF2B5EF4-FFF2-40B4-BE49-F238E27FC236}">
                <a16:creationId xmlns:a16="http://schemas.microsoft.com/office/drawing/2014/main" id="{F3A13D9A-9747-4C01-B63F-9373A210BE68}"/>
              </a:ext>
            </a:extLst>
          </p:cNvPr>
          <p:cNvGraphicFramePr>
            <a:graphicFrameLocks noGrp="1"/>
          </p:cNvGraphicFramePr>
          <p:nvPr>
            <p:extLst>
              <p:ext uri="{D42A27DB-BD31-4B8C-83A1-F6EECF244321}">
                <p14:modId xmlns:p14="http://schemas.microsoft.com/office/powerpoint/2010/main" val="329388754"/>
              </p:ext>
            </p:extLst>
          </p:nvPr>
        </p:nvGraphicFramePr>
        <p:xfrm>
          <a:off x="6446736" y="5125279"/>
          <a:ext cx="5257585" cy="648504"/>
        </p:xfrm>
        <a:graphic>
          <a:graphicData uri="http://schemas.openxmlformats.org/drawingml/2006/table">
            <a:tbl>
              <a:tblPr firstRow="1" bandRow="1">
                <a:tableStyleId>{7DF18680-E054-41AD-8BC1-D1AEF772440D}</a:tableStyleId>
              </a:tblPr>
              <a:tblGrid>
                <a:gridCol w="1051517">
                  <a:extLst>
                    <a:ext uri="{9D8B030D-6E8A-4147-A177-3AD203B41FA5}">
                      <a16:colId xmlns:a16="http://schemas.microsoft.com/office/drawing/2014/main" val="1449454836"/>
                    </a:ext>
                  </a:extLst>
                </a:gridCol>
                <a:gridCol w="1051517">
                  <a:extLst>
                    <a:ext uri="{9D8B030D-6E8A-4147-A177-3AD203B41FA5}">
                      <a16:colId xmlns:a16="http://schemas.microsoft.com/office/drawing/2014/main" val="1752073456"/>
                    </a:ext>
                  </a:extLst>
                </a:gridCol>
                <a:gridCol w="1051517">
                  <a:extLst>
                    <a:ext uri="{9D8B030D-6E8A-4147-A177-3AD203B41FA5}">
                      <a16:colId xmlns:a16="http://schemas.microsoft.com/office/drawing/2014/main" val="1404057257"/>
                    </a:ext>
                  </a:extLst>
                </a:gridCol>
                <a:gridCol w="1051517">
                  <a:extLst>
                    <a:ext uri="{9D8B030D-6E8A-4147-A177-3AD203B41FA5}">
                      <a16:colId xmlns:a16="http://schemas.microsoft.com/office/drawing/2014/main" val="4054232742"/>
                    </a:ext>
                  </a:extLst>
                </a:gridCol>
                <a:gridCol w="1051517">
                  <a:extLst>
                    <a:ext uri="{9D8B030D-6E8A-4147-A177-3AD203B41FA5}">
                      <a16:colId xmlns:a16="http://schemas.microsoft.com/office/drawing/2014/main" val="3691456553"/>
                    </a:ext>
                  </a:extLst>
                </a:gridCol>
              </a:tblGrid>
              <a:tr h="324252">
                <a:tc>
                  <a:txBody>
                    <a:bodyPr/>
                    <a:lstStyle/>
                    <a:p>
                      <a:pPr algn="ctr"/>
                      <a:r>
                        <a:rPr kumimoji="1" lang="en-US" altLang="ja-JP" sz="1400" dirty="0"/>
                        <a:t>R3</a:t>
                      </a:r>
                      <a:r>
                        <a:rPr kumimoji="1" lang="ja-JP" altLang="en-US" sz="1400" dirty="0"/>
                        <a:t>年度</a:t>
                      </a:r>
                    </a:p>
                  </a:txBody>
                  <a:tcPr/>
                </a:tc>
                <a:tc>
                  <a:txBody>
                    <a:bodyPr/>
                    <a:lstStyle/>
                    <a:p>
                      <a:pPr algn="ctr"/>
                      <a:r>
                        <a:rPr kumimoji="1" lang="en-US" altLang="ja-JP" sz="1400" dirty="0"/>
                        <a:t>R4</a:t>
                      </a:r>
                      <a:r>
                        <a:rPr kumimoji="1" lang="ja-JP" altLang="en-US" sz="1400" dirty="0"/>
                        <a:t>年度</a:t>
                      </a:r>
                    </a:p>
                  </a:txBody>
                  <a:tcPr/>
                </a:tc>
                <a:tc>
                  <a:txBody>
                    <a:bodyPr/>
                    <a:lstStyle/>
                    <a:p>
                      <a:pPr algn="ctr"/>
                      <a:r>
                        <a:rPr kumimoji="1" lang="en-US" altLang="ja-JP" sz="1400" dirty="0"/>
                        <a:t>R5</a:t>
                      </a:r>
                      <a:r>
                        <a:rPr kumimoji="1" lang="ja-JP" altLang="en-US" sz="1400" dirty="0"/>
                        <a:t>年度</a:t>
                      </a:r>
                    </a:p>
                  </a:txBody>
                  <a:tcPr/>
                </a:tc>
                <a:tc>
                  <a:txBody>
                    <a:bodyPr/>
                    <a:lstStyle/>
                    <a:p>
                      <a:pPr algn="ctr"/>
                      <a:r>
                        <a:rPr kumimoji="1" lang="en-US" altLang="ja-JP" sz="1400" dirty="0"/>
                        <a:t>R6</a:t>
                      </a:r>
                      <a:r>
                        <a:rPr kumimoji="1" lang="ja-JP" altLang="en-US" sz="1400" dirty="0"/>
                        <a:t>年度</a:t>
                      </a:r>
                    </a:p>
                  </a:txBody>
                  <a:tcPr/>
                </a:tc>
                <a:tc>
                  <a:txBody>
                    <a:bodyPr/>
                    <a:lstStyle/>
                    <a:p>
                      <a:pPr algn="ctr"/>
                      <a:r>
                        <a:rPr kumimoji="1" lang="en-US" altLang="ja-JP" sz="1400" dirty="0"/>
                        <a:t>R7</a:t>
                      </a:r>
                      <a:r>
                        <a:rPr kumimoji="1" lang="ja-JP" altLang="en-US" sz="1400" dirty="0"/>
                        <a:t>年度</a:t>
                      </a:r>
                    </a:p>
                  </a:txBody>
                  <a:tcPr/>
                </a:tc>
                <a:extLst>
                  <a:ext uri="{0D108BD9-81ED-4DB2-BD59-A6C34878D82A}">
                    <a16:rowId xmlns:a16="http://schemas.microsoft.com/office/drawing/2014/main" val="3926408801"/>
                  </a:ext>
                </a:extLst>
              </a:tr>
              <a:tr h="324252">
                <a:tc>
                  <a:txBody>
                    <a:bodyPr/>
                    <a:lstStyle/>
                    <a:p>
                      <a:pPr algn="r"/>
                      <a:r>
                        <a:rPr kumimoji="1" lang="en-US" altLang="ja-JP" sz="1400" dirty="0"/>
                        <a:t>3,307</a:t>
                      </a:r>
                      <a:r>
                        <a:rPr kumimoji="1" lang="ja-JP" altLang="en-US" sz="1400" dirty="0"/>
                        <a:t>人</a:t>
                      </a:r>
                    </a:p>
                  </a:txBody>
                  <a:tcPr/>
                </a:tc>
                <a:tc>
                  <a:txBody>
                    <a:bodyPr/>
                    <a:lstStyle/>
                    <a:p>
                      <a:pPr algn="r"/>
                      <a:r>
                        <a:rPr kumimoji="1" lang="en-US" altLang="ja-JP" sz="1400" dirty="0"/>
                        <a:t>3,515</a:t>
                      </a:r>
                      <a:r>
                        <a:rPr kumimoji="1" lang="ja-JP" altLang="en-US" sz="1400" dirty="0"/>
                        <a:t>人</a:t>
                      </a:r>
                    </a:p>
                  </a:txBody>
                  <a:tcPr/>
                </a:tc>
                <a:tc>
                  <a:txBody>
                    <a:bodyPr/>
                    <a:lstStyle/>
                    <a:p>
                      <a:pPr algn="r"/>
                      <a:r>
                        <a:rPr kumimoji="1" lang="en-US" altLang="ja-JP" sz="1400" dirty="0"/>
                        <a:t>3,811</a:t>
                      </a:r>
                      <a:r>
                        <a:rPr kumimoji="1" lang="ja-JP" altLang="en-US" sz="1400" dirty="0"/>
                        <a:t>人</a:t>
                      </a:r>
                    </a:p>
                  </a:txBody>
                  <a:tcPr/>
                </a:tc>
                <a:tc>
                  <a:txBody>
                    <a:bodyPr/>
                    <a:lstStyle/>
                    <a:p>
                      <a:pPr algn="r"/>
                      <a:r>
                        <a:rPr kumimoji="1" lang="en-US" altLang="ja-JP" sz="1400" dirty="0"/>
                        <a:t>3,974</a:t>
                      </a:r>
                      <a:r>
                        <a:rPr kumimoji="1" lang="ja-JP" altLang="en-US" sz="1400" dirty="0"/>
                        <a:t>人</a:t>
                      </a:r>
                    </a:p>
                  </a:txBody>
                  <a:tcPr/>
                </a:tc>
                <a:tc>
                  <a:txBody>
                    <a:bodyPr/>
                    <a:lstStyle/>
                    <a:p>
                      <a:pPr algn="r"/>
                      <a:r>
                        <a:rPr kumimoji="1" lang="en-US" altLang="ja-JP" sz="1400" dirty="0"/>
                        <a:t>―</a:t>
                      </a:r>
                      <a:endParaRPr kumimoji="1" lang="ja-JP" altLang="en-US" sz="1400" dirty="0"/>
                    </a:p>
                  </a:txBody>
                  <a:tcPr/>
                </a:tc>
                <a:extLst>
                  <a:ext uri="{0D108BD9-81ED-4DB2-BD59-A6C34878D82A}">
                    <a16:rowId xmlns:a16="http://schemas.microsoft.com/office/drawing/2014/main" val="2632418413"/>
                  </a:ext>
                </a:extLst>
              </a:tr>
            </a:tbl>
          </a:graphicData>
        </a:graphic>
      </p:graphicFrame>
      <p:sp>
        <p:nvSpPr>
          <p:cNvPr id="7" name="スライド番号プレースホルダー 6">
            <a:extLst>
              <a:ext uri="{FF2B5EF4-FFF2-40B4-BE49-F238E27FC236}">
                <a16:creationId xmlns:a16="http://schemas.microsoft.com/office/drawing/2014/main" id="{B3D6DAA0-B486-43D1-99EC-699F34E2856C}"/>
              </a:ext>
            </a:extLst>
          </p:cNvPr>
          <p:cNvSpPr>
            <a:spLocks noGrp="1"/>
          </p:cNvSpPr>
          <p:nvPr>
            <p:ph type="sldNum" sz="quarter" idx="12"/>
          </p:nvPr>
        </p:nvSpPr>
        <p:spPr>
          <a:xfrm>
            <a:off x="9317559" y="6315388"/>
            <a:ext cx="2743200" cy="365125"/>
          </a:xfrm>
        </p:spPr>
        <p:txBody>
          <a:bodyPr/>
          <a:lstStyle/>
          <a:p>
            <a:fld id="{4154B465-C804-4A50-ACC3-8CAC98C92B14}" type="slidenum">
              <a:rPr kumimoji="1" lang="ja-JP" altLang="en-US" smtClean="0"/>
              <a:t>10</a:t>
            </a:fld>
            <a:endParaRPr kumimoji="1" lang="ja-JP" altLang="en-US"/>
          </a:p>
        </p:txBody>
      </p:sp>
      <p:sp>
        <p:nvSpPr>
          <p:cNvPr id="15" name="テキスト ボックス 14">
            <a:extLst>
              <a:ext uri="{FF2B5EF4-FFF2-40B4-BE49-F238E27FC236}">
                <a16:creationId xmlns:a16="http://schemas.microsoft.com/office/drawing/2014/main" id="{440F8639-9137-47E9-9339-96DB865A93BD}"/>
              </a:ext>
            </a:extLst>
          </p:cNvPr>
          <p:cNvSpPr txBox="1"/>
          <p:nvPr/>
        </p:nvSpPr>
        <p:spPr>
          <a:xfrm>
            <a:off x="10833963" y="3058654"/>
            <a:ext cx="1157806" cy="276999"/>
          </a:xfrm>
          <a:prstGeom prst="rect">
            <a:avLst/>
          </a:prstGeom>
          <a:noFill/>
        </p:spPr>
        <p:txBody>
          <a:bodyPr wrap="square" rtlCol="0">
            <a:spAutoFit/>
          </a:bodyPr>
          <a:lstStyle/>
          <a:p>
            <a:r>
              <a:rPr kumimoji="1" lang="ja-JP" altLang="en-US" sz="1200" dirty="0"/>
              <a:t>（単位：名）</a:t>
            </a:r>
          </a:p>
        </p:txBody>
      </p:sp>
    </p:spTree>
    <p:extLst>
      <p:ext uri="{BB962C8B-B14F-4D97-AF65-F5344CB8AC3E}">
        <p14:creationId xmlns:p14="http://schemas.microsoft.com/office/powerpoint/2010/main" val="1294517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FC3651F0-ECA1-48FC-8169-A862CFB9BA3D}"/>
              </a:ext>
            </a:extLst>
          </p:cNvPr>
          <p:cNvSpPr txBox="1"/>
          <p:nvPr/>
        </p:nvSpPr>
        <p:spPr>
          <a:xfrm>
            <a:off x="474915" y="495642"/>
            <a:ext cx="3954893" cy="369332"/>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ja-JP" altLang="en-US" dirty="0"/>
              <a:t>個別の教育支援計画等の充実</a:t>
            </a:r>
            <a:endParaRPr kumimoji="1" lang="ja-JP" altLang="en-US" dirty="0"/>
          </a:p>
        </p:txBody>
      </p:sp>
      <p:sp>
        <p:nvSpPr>
          <p:cNvPr id="9" name="テキスト ボックス 8">
            <a:extLst>
              <a:ext uri="{FF2B5EF4-FFF2-40B4-BE49-F238E27FC236}">
                <a16:creationId xmlns:a16="http://schemas.microsoft.com/office/drawing/2014/main" id="{C81DDEF0-845F-438A-9A7F-5A59BF9434C6}"/>
              </a:ext>
            </a:extLst>
          </p:cNvPr>
          <p:cNvSpPr txBox="1"/>
          <p:nvPr/>
        </p:nvSpPr>
        <p:spPr>
          <a:xfrm>
            <a:off x="435429" y="1082854"/>
            <a:ext cx="5032683" cy="1169551"/>
          </a:xfrm>
          <a:prstGeom prst="rect">
            <a:avLst/>
          </a:prstGeom>
          <a:noFill/>
        </p:spPr>
        <p:txBody>
          <a:bodyPr wrap="square">
            <a:spAutoFit/>
          </a:bodyPr>
          <a:lstStyle/>
          <a:p>
            <a:pPr marL="285750" indent="-285750">
              <a:buFont typeface="Wingdings" panose="05000000000000000000" pitchFamily="2" charset="2"/>
              <a:buChar char="Ø"/>
            </a:pPr>
            <a:r>
              <a:rPr lang="ja-JP" altLang="en-US" sz="1400" dirty="0"/>
              <a:t>「個別の教育支援計画」等の作成の考え方や要点をまとめた資料を府ホームページに掲載し、活用事例等に関する報告会を実施</a:t>
            </a:r>
            <a:endParaRPr lang="en-US" altLang="ja-JP" sz="1400" dirty="0"/>
          </a:p>
          <a:p>
            <a:pPr marL="285750" indent="-285750">
              <a:buFont typeface="Wingdings" panose="05000000000000000000" pitchFamily="2" charset="2"/>
              <a:buChar char="Ø"/>
            </a:pPr>
            <a:r>
              <a:rPr lang="ja-JP" altLang="en-US" sz="1400" dirty="0"/>
              <a:t>「自立活動ハンドブック（小・中学校版）」を活用し、研修等において自立活動の在り方等について周知</a:t>
            </a:r>
          </a:p>
        </p:txBody>
      </p:sp>
      <p:sp>
        <p:nvSpPr>
          <p:cNvPr id="10" name="テキスト ボックス 9">
            <a:extLst>
              <a:ext uri="{FF2B5EF4-FFF2-40B4-BE49-F238E27FC236}">
                <a16:creationId xmlns:a16="http://schemas.microsoft.com/office/drawing/2014/main" id="{A5F061D1-53A2-489A-934F-B5E5CA0B30AA}"/>
              </a:ext>
            </a:extLst>
          </p:cNvPr>
          <p:cNvSpPr txBox="1"/>
          <p:nvPr/>
        </p:nvSpPr>
        <p:spPr>
          <a:xfrm>
            <a:off x="5604210" y="464193"/>
            <a:ext cx="6112875" cy="369332"/>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dirty="0"/>
              <a:t>大阪府立支援学校のセンター的役割の発揮</a:t>
            </a:r>
          </a:p>
        </p:txBody>
      </p:sp>
      <p:sp>
        <p:nvSpPr>
          <p:cNvPr id="12" name="テキスト ボックス 11">
            <a:extLst>
              <a:ext uri="{FF2B5EF4-FFF2-40B4-BE49-F238E27FC236}">
                <a16:creationId xmlns:a16="http://schemas.microsoft.com/office/drawing/2014/main" id="{553C7596-BC2E-407F-AF85-2E8F7E9BC0DD}"/>
              </a:ext>
            </a:extLst>
          </p:cNvPr>
          <p:cNvSpPr txBox="1"/>
          <p:nvPr/>
        </p:nvSpPr>
        <p:spPr>
          <a:xfrm>
            <a:off x="5468112" y="900140"/>
            <a:ext cx="6415763" cy="523220"/>
          </a:xfrm>
          <a:prstGeom prst="rect">
            <a:avLst/>
          </a:prstGeom>
          <a:noFill/>
        </p:spPr>
        <p:txBody>
          <a:bodyPr wrap="square">
            <a:spAutoFit/>
          </a:bodyPr>
          <a:lstStyle/>
          <a:p>
            <a:pPr marL="285750" indent="-285750">
              <a:buFont typeface="Wingdings" panose="05000000000000000000" pitchFamily="2" charset="2"/>
              <a:buChar char="Ø"/>
            </a:pPr>
            <a:r>
              <a:rPr lang="ja-JP" altLang="en-US" sz="1400" dirty="0"/>
              <a:t>各府立支援学校（４５校１分校）に配置されたリーディングスタッフが地域の小・中学校等からの要請に応じて訪問相談等の地域支援を実施</a:t>
            </a:r>
          </a:p>
        </p:txBody>
      </p:sp>
      <p:graphicFrame>
        <p:nvGraphicFramePr>
          <p:cNvPr id="13" name="表 13">
            <a:extLst>
              <a:ext uri="{FF2B5EF4-FFF2-40B4-BE49-F238E27FC236}">
                <a16:creationId xmlns:a16="http://schemas.microsoft.com/office/drawing/2014/main" id="{22BC77F4-BAD1-42E4-BEF8-CFF0BC733B91}"/>
              </a:ext>
            </a:extLst>
          </p:cNvPr>
          <p:cNvGraphicFramePr>
            <a:graphicFrameLocks noGrp="1"/>
          </p:cNvGraphicFramePr>
          <p:nvPr>
            <p:extLst>
              <p:ext uri="{D42A27DB-BD31-4B8C-83A1-F6EECF244321}">
                <p14:modId xmlns:p14="http://schemas.microsoft.com/office/powerpoint/2010/main" val="3146299452"/>
              </p:ext>
            </p:extLst>
          </p:nvPr>
        </p:nvGraphicFramePr>
        <p:xfrm>
          <a:off x="6075263" y="6024475"/>
          <a:ext cx="5243321" cy="609600"/>
        </p:xfrm>
        <a:graphic>
          <a:graphicData uri="http://schemas.openxmlformats.org/drawingml/2006/table">
            <a:tbl>
              <a:tblPr firstRow="1" bandRow="1">
                <a:tableStyleId>{7DF18680-E054-41AD-8BC1-D1AEF772440D}</a:tableStyleId>
              </a:tblPr>
              <a:tblGrid>
                <a:gridCol w="1092650">
                  <a:extLst>
                    <a:ext uri="{9D8B030D-6E8A-4147-A177-3AD203B41FA5}">
                      <a16:colId xmlns:a16="http://schemas.microsoft.com/office/drawing/2014/main" val="3127803371"/>
                    </a:ext>
                  </a:extLst>
                </a:gridCol>
                <a:gridCol w="1131474">
                  <a:extLst>
                    <a:ext uri="{9D8B030D-6E8A-4147-A177-3AD203B41FA5}">
                      <a16:colId xmlns:a16="http://schemas.microsoft.com/office/drawing/2014/main" val="1814102876"/>
                    </a:ext>
                  </a:extLst>
                </a:gridCol>
                <a:gridCol w="1143020">
                  <a:extLst>
                    <a:ext uri="{9D8B030D-6E8A-4147-A177-3AD203B41FA5}">
                      <a16:colId xmlns:a16="http://schemas.microsoft.com/office/drawing/2014/main" val="337768488"/>
                    </a:ext>
                  </a:extLst>
                </a:gridCol>
                <a:gridCol w="1062360">
                  <a:extLst>
                    <a:ext uri="{9D8B030D-6E8A-4147-A177-3AD203B41FA5}">
                      <a16:colId xmlns:a16="http://schemas.microsoft.com/office/drawing/2014/main" val="1281398798"/>
                    </a:ext>
                  </a:extLst>
                </a:gridCol>
                <a:gridCol w="813817">
                  <a:extLst>
                    <a:ext uri="{9D8B030D-6E8A-4147-A177-3AD203B41FA5}">
                      <a16:colId xmlns:a16="http://schemas.microsoft.com/office/drawing/2014/main" val="23897823"/>
                    </a:ext>
                  </a:extLst>
                </a:gridCol>
              </a:tblGrid>
              <a:tr h="2866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R3</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R4</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R5</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R6</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R7</a:t>
                      </a:r>
                      <a:r>
                        <a:rPr kumimoji="1" lang="ja-JP" altLang="en-US" sz="1400" dirty="0"/>
                        <a:t>年度</a:t>
                      </a:r>
                    </a:p>
                  </a:txBody>
                  <a:tcPr/>
                </a:tc>
                <a:extLst>
                  <a:ext uri="{0D108BD9-81ED-4DB2-BD59-A6C34878D82A}">
                    <a16:rowId xmlns:a16="http://schemas.microsoft.com/office/drawing/2014/main" val="1381965944"/>
                  </a:ext>
                </a:extLst>
              </a:tr>
              <a:tr h="168621">
                <a:tc>
                  <a:txBody>
                    <a:bodyPr/>
                    <a:lstStyle/>
                    <a:p>
                      <a:r>
                        <a:rPr kumimoji="1" lang="en-US" altLang="ja-JP" sz="1400" dirty="0"/>
                        <a:t>4,177</a:t>
                      </a:r>
                      <a:r>
                        <a:rPr kumimoji="1" lang="ja-JP" altLang="en-US" sz="1400" dirty="0"/>
                        <a:t>回</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4,235</a:t>
                      </a:r>
                      <a:r>
                        <a:rPr kumimoji="1" lang="ja-JP" altLang="en-US" sz="1400" dirty="0"/>
                        <a:t>回</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4,270</a:t>
                      </a:r>
                      <a:r>
                        <a:rPr kumimoji="1" lang="ja-JP" altLang="en-US" sz="1400" dirty="0"/>
                        <a:t>回</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3,099</a:t>
                      </a:r>
                      <a:r>
                        <a:rPr kumimoji="1" lang="ja-JP" altLang="en-US" sz="1400" dirty="0"/>
                        <a:t>回</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a:t>
                      </a:r>
                      <a:endParaRPr kumimoji="1" lang="ja-JP" altLang="en-US" sz="1400" dirty="0"/>
                    </a:p>
                  </a:txBody>
                  <a:tcPr/>
                </a:tc>
                <a:extLst>
                  <a:ext uri="{0D108BD9-81ED-4DB2-BD59-A6C34878D82A}">
                    <a16:rowId xmlns:a16="http://schemas.microsoft.com/office/drawing/2014/main" val="2531494647"/>
                  </a:ext>
                </a:extLst>
              </a:tr>
            </a:tbl>
          </a:graphicData>
        </a:graphic>
      </p:graphicFrame>
      <p:pic>
        <p:nvPicPr>
          <p:cNvPr id="14" name="図 13">
            <a:extLst>
              <a:ext uri="{FF2B5EF4-FFF2-40B4-BE49-F238E27FC236}">
                <a16:creationId xmlns:a16="http://schemas.microsoft.com/office/drawing/2014/main" id="{51753052-75CC-46CE-94EB-3F92E545FBAA}"/>
              </a:ext>
            </a:extLst>
          </p:cNvPr>
          <p:cNvPicPr>
            <a:picLocks noChangeAspect="1"/>
          </p:cNvPicPr>
          <p:nvPr/>
        </p:nvPicPr>
        <p:blipFill>
          <a:blip r:embed="rId2"/>
          <a:stretch>
            <a:fillRect/>
          </a:stretch>
        </p:blipFill>
        <p:spPr>
          <a:xfrm>
            <a:off x="5896638" y="1455176"/>
            <a:ext cx="5558709" cy="4201197"/>
          </a:xfrm>
          <a:prstGeom prst="rect">
            <a:avLst/>
          </a:prstGeom>
          <a:ln w="19050">
            <a:solidFill>
              <a:schemeClr val="tx1"/>
            </a:solidFill>
          </a:ln>
        </p:spPr>
      </p:pic>
      <p:sp>
        <p:nvSpPr>
          <p:cNvPr id="15" name="テキスト ボックス 14">
            <a:extLst>
              <a:ext uri="{FF2B5EF4-FFF2-40B4-BE49-F238E27FC236}">
                <a16:creationId xmlns:a16="http://schemas.microsoft.com/office/drawing/2014/main" id="{2F700998-5195-48BF-9B13-AC6E5AE0D2CF}"/>
              </a:ext>
            </a:extLst>
          </p:cNvPr>
          <p:cNvSpPr txBox="1"/>
          <p:nvPr/>
        </p:nvSpPr>
        <p:spPr>
          <a:xfrm>
            <a:off x="5907349" y="5716698"/>
            <a:ext cx="2789575" cy="307777"/>
          </a:xfrm>
          <a:prstGeom prst="rect">
            <a:avLst/>
          </a:prstGeom>
          <a:noFill/>
        </p:spPr>
        <p:txBody>
          <a:bodyPr wrap="square" rtlCol="0">
            <a:spAutoFit/>
          </a:bodyPr>
          <a:lstStyle/>
          <a:p>
            <a:r>
              <a:rPr kumimoji="1" lang="ja-JP" altLang="en-US" sz="1400" dirty="0"/>
              <a:t>〇訪問相談等の地域支援の回数</a:t>
            </a:r>
          </a:p>
        </p:txBody>
      </p:sp>
      <p:sp>
        <p:nvSpPr>
          <p:cNvPr id="2" name="スライド番号プレースホルダー 1">
            <a:extLst>
              <a:ext uri="{FF2B5EF4-FFF2-40B4-BE49-F238E27FC236}">
                <a16:creationId xmlns:a16="http://schemas.microsoft.com/office/drawing/2014/main" id="{FEB3E1BE-8893-4143-96E7-BFDE6C4EBDF6}"/>
              </a:ext>
            </a:extLst>
          </p:cNvPr>
          <p:cNvSpPr>
            <a:spLocks noGrp="1"/>
          </p:cNvSpPr>
          <p:nvPr>
            <p:ph type="sldNum" sz="quarter" idx="12"/>
          </p:nvPr>
        </p:nvSpPr>
        <p:spPr>
          <a:xfrm>
            <a:off x="9255034" y="6329275"/>
            <a:ext cx="2743200" cy="365125"/>
          </a:xfrm>
        </p:spPr>
        <p:txBody>
          <a:bodyPr/>
          <a:lstStyle/>
          <a:p>
            <a:fld id="{4154B465-C804-4A50-ACC3-8CAC98C92B14}" type="slidenum">
              <a:rPr kumimoji="1" lang="ja-JP" altLang="en-US" smtClean="0"/>
              <a:t>11</a:t>
            </a:fld>
            <a:endParaRPr kumimoji="1" lang="ja-JP" altLang="en-US" dirty="0"/>
          </a:p>
        </p:txBody>
      </p:sp>
      <p:sp>
        <p:nvSpPr>
          <p:cNvPr id="5" name="テキスト ボックス 4">
            <a:extLst>
              <a:ext uri="{FF2B5EF4-FFF2-40B4-BE49-F238E27FC236}">
                <a16:creationId xmlns:a16="http://schemas.microsoft.com/office/drawing/2014/main" id="{2CA0460B-8E8B-4858-A83C-2704241BDDFA}"/>
              </a:ext>
            </a:extLst>
          </p:cNvPr>
          <p:cNvSpPr txBox="1"/>
          <p:nvPr/>
        </p:nvSpPr>
        <p:spPr>
          <a:xfrm>
            <a:off x="8174421" y="3882887"/>
            <a:ext cx="762845" cy="184666"/>
          </a:xfrm>
          <a:prstGeom prst="rect">
            <a:avLst/>
          </a:prstGeom>
          <a:solidFill>
            <a:schemeClr val="bg1"/>
          </a:solidFill>
        </p:spPr>
        <p:txBody>
          <a:bodyPr wrap="square" rtlCol="0">
            <a:spAutoFit/>
          </a:bodyPr>
          <a:lstStyle/>
          <a:p>
            <a:r>
              <a:rPr kumimoji="1" lang="ja-JP" altLang="en-US" sz="600" dirty="0">
                <a:solidFill>
                  <a:schemeClr val="bg2">
                    <a:lumMod val="50000"/>
                  </a:schemeClr>
                </a:solidFill>
                <a:latin typeface="HGｺﾞｼｯｸE" panose="020B0909000000000000" pitchFamily="49" charset="-128"/>
                <a:ea typeface="HGｺﾞｼｯｸE" panose="020B0909000000000000" pitchFamily="49" charset="-128"/>
              </a:rPr>
              <a:t>（高校改革課）</a:t>
            </a:r>
          </a:p>
        </p:txBody>
      </p:sp>
      <p:sp>
        <p:nvSpPr>
          <p:cNvPr id="18" name="テキスト ボックス 17">
            <a:extLst>
              <a:ext uri="{FF2B5EF4-FFF2-40B4-BE49-F238E27FC236}">
                <a16:creationId xmlns:a16="http://schemas.microsoft.com/office/drawing/2014/main" id="{7FE790D4-E4FA-4732-91E3-96F021A9F560}"/>
              </a:ext>
            </a:extLst>
          </p:cNvPr>
          <p:cNvSpPr txBox="1"/>
          <p:nvPr/>
        </p:nvSpPr>
        <p:spPr>
          <a:xfrm>
            <a:off x="388517" y="3098057"/>
            <a:ext cx="5267824" cy="2246769"/>
          </a:xfrm>
          <a:prstGeom prst="rect">
            <a:avLst/>
          </a:prstGeom>
          <a:noFill/>
        </p:spPr>
        <p:txBody>
          <a:bodyPr wrap="square">
            <a:spAutoFit/>
          </a:bodyPr>
          <a:lstStyle/>
          <a:p>
            <a:pPr marL="285750" indent="-285750">
              <a:buFont typeface="Wingdings" panose="05000000000000000000" pitchFamily="2" charset="2"/>
              <a:buChar char="Ø"/>
            </a:pPr>
            <a:r>
              <a:rPr lang="ja-JP" altLang="en-US" sz="1400" dirty="0"/>
              <a:t>保育所や放課後児童クラブにおいて障がい児の受入れがより進むよう、市町村の取組みを支援</a:t>
            </a:r>
            <a:endParaRPr lang="en-US" altLang="ja-JP" sz="1400" dirty="0"/>
          </a:p>
          <a:p>
            <a:pPr marL="285750" indent="-285750">
              <a:buFont typeface="Wingdings" panose="05000000000000000000" pitchFamily="2" charset="2"/>
              <a:buChar char="Ø"/>
            </a:pPr>
            <a:r>
              <a:rPr lang="ja-JP" altLang="en-US" sz="1400" dirty="0"/>
              <a:t>放課後児童クラブについて、専門的知識等を有する職員を配置し、障がい児対応への体制整備を図る市町村に対して、補助を実施</a:t>
            </a:r>
            <a:endParaRPr lang="en-US" altLang="ja-JP" sz="1400" dirty="0"/>
          </a:p>
          <a:p>
            <a:pPr marL="285750" indent="-285750">
              <a:buFont typeface="Wingdings" panose="05000000000000000000" pitchFamily="2" charset="2"/>
              <a:buChar char="Ø"/>
            </a:pPr>
            <a:r>
              <a:rPr lang="ja-JP" altLang="en-US" sz="1400" dirty="0"/>
              <a:t>障がいや発達上の課題が見られる子どもの保育の充実や保護者支援、保育所と地域の専門機関や小学校との連携が図られるよう個別指導記録の活用などを各市町村に働きかけるとともに、就学前人権教育研修等において講義や実践報告等を実施</a:t>
            </a:r>
            <a:endParaRPr lang="en-US" altLang="ja-JP" sz="1400" dirty="0"/>
          </a:p>
        </p:txBody>
      </p:sp>
      <p:graphicFrame>
        <p:nvGraphicFramePr>
          <p:cNvPr id="19" name="表 5">
            <a:extLst>
              <a:ext uri="{FF2B5EF4-FFF2-40B4-BE49-F238E27FC236}">
                <a16:creationId xmlns:a16="http://schemas.microsoft.com/office/drawing/2014/main" id="{7E3FE28A-1D0E-49A5-88ED-E4010954F3D5}"/>
              </a:ext>
            </a:extLst>
          </p:cNvPr>
          <p:cNvGraphicFramePr>
            <a:graphicFrameLocks noGrp="1"/>
          </p:cNvGraphicFramePr>
          <p:nvPr>
            <p:extLst>
              <p:ext uri="{D42A27DB-BD31-4B8C-83A1-F6EECF244321}">
                <p14:modId xmlns:p14="http://schemas.microsoft.com/office/powerpoint/2010/main" val="2823494875"/>
              </p:ext>
            </p:extLst>
          </p:nvPr>
        </p:nvGraphicFramePr>
        <p:xfrm>
          <a:off x="435429" y="5870586"/>
          <a:ext cx="5338608" cy="660400"/>
        </p:xfrm>
        <a:graphic>
          <a:graphicData uri="http://schemas.openxmlformats.org/drawingml/2006/table">
            <a:tbl>
              <a:tblPr firstRow="1" bandRow="1">
                <a:tableStyleId>{7DF18680-E054-41AD-8BC1-D1AEF772440D}</a:tableStyleId>
              </a:tblPr>
              <a:tblGrid>
                <a:gridCol w="889768">
                  <a:extLst>
                    <a:ext uri="{9D8B030D-6E8A-4147-A177-3AD203B41FA5}">
                      <a16:colId xmlns:a16="http://schemas.microsoft.com/office/drawing/2014/main" val="717968663"/>
                    </a:ext>
                  </a:extLst>
                </a:gridCol>
                <a:gridCol w="889768">
                  <a:extLst>
                    <a:ext uri="{9D8B030D-6E8A-4147-A177-3AD203B41FA5}">
                      <a16:colId xmlns:a16="http://schemas.microsoft.com/office/drawing/2014/main" val="2473072789"/>
                    </a:ext>
                  </a:extLst>
                </a:gridCol>
                <a:gridCol w="889768">
                  <a:extLst>
                    <a:ext uri="{9D8B030D-6E8A-4147-A177-3AD203B41FA5}">
                      <a16:colId xmlns:a16="http://schemas.microsoft.com/office/drawing/2014/main" val="2582575064"/>
                    </a:ext>
                  </a:extLst>
                </a:gridCol>
                <a:gridCol w="889768">
                  <a:extLst>
                    <a:ext uri="{9D8B030D-6E8A-4147-A177-3AD203B41FA5}">
                      <a16:colId xmlns:a16="http://schemas.microsoft.com/office/drawing/2014/main" val="1283684804"/>
                    </a:ext>
                  </a:extLst>
                </a:gridCol>
                <a:gridCol w="889768">
                  <a:extLst>
                    <a:ext uri="{9D8B030D-6E8A-4147-A177-3AD203B41FA5}">
                      <a16:colId xmlns:a16="http://schemas.microsoft.com/office/drawing/2014/main" val="4139707456"/>
                    </a:ext>
                  </a:extLst>
                </a:gridCol>
                <a:gridCol w="889768">
                  <a:extLst>
                    <a:ext uri="{9D8B030D-6E8A-4147-A177-3AD203B41FA5}">
                      <a16:colId xmlns:a16="http://schemas.microsoft.com/office/drawing/2014/main" val="2255171277"/>
                    </a:ext>
                  </a:extLst>
                </a:gridCol>
              </a:tblGrid>
              <a:tr h="240528">
                <a:tc>
                  <a:txBody>
                    <a:bodyPr/>
                    <a:lstStyle/>
                    <a:p>
                      <a:endParaRPr kumimoji="1" lang="ja-JP" altLang="en-US" sz="1300"/>
                    </a:p>
                  </a:txBody>
                  <a:tcPr/>
                </a:tc>
                <a:tc>
                  <a:txBody>
                    <a:bodyPr/>
                    <a:lstStyle/>
                    <a:p>
                      <a:r>
                        <a:rPr kumimoji="1" lang="en-US" altLang="ja-JP" sz="1300" dirty="0"/>
                        <a:t>R3</a:t>
                      </a:r>
                      <a:r>
                        <a:rPr kumimoji="1" lang="ja-JP" altLang="en-US" sz="1300" dirty="0"/>
                        <a:t>年度</a:t>
                      </a:r>
                    </a:p>
                  </a:txBody>
                  <a:tcPr/>
                </a:tc>
                <a:tc>
                  <a:txBody>
                    <a:bodyPr/>
                    <a:lstStyle/>
                    <a:p>
                      <a:r>
                        <a:rPr kumimoji="1" lang="en-US" altLang="ja-JP" sz="1300" dirty="0"/>
                        <a:t>R4</a:t>
                      </a:r>
                      <a:r>
                        <a:rPr kumimoji="1" lang="ja-JP" altLang="en-US" sz="1300" dirty="0"/>
                        <a:t>年度</a:t>
                      </a:r>
                    </a:p>
                  </a:txBody>
                  <a:tcPr/>
                </a:tc>
                <a:tc>
                  <a:txBody>
                    <a:bodyPr/>
                    <a:lstStyle/>
                    <a:p>
                      <a:r>
                        <a:rPr kumimoji="1" lang="en-US" altLang="ja-JP" sz="1300" dirty="0"/>
                        <a:t>R5</a:t>
                      </a:r>
                      <a:r>
                        <a:rPr kumimoji="1" lang="ja-JP" altLang="en-US" sz="1300" dirty="0"/>
                        <a:t>年度</a:t>
                      </a:r>
                    </a:p>
                  </a:txBody>
                  <a:tcPr/>
                </a:tc>
                <a:tc>
                  <a:txBody>
                    <a:bodyPr/>
                    <a:lstStyle/>
                    <a:p>
                      <a:r>
                        <a:rPr kumimoji="1" lang="en-US" altLang="ja-JP" sz="1300" dirty="0"/>
                        <a:t>R6</a:t>
                      </a:r>
                      <a:r>
                        <a:rPr kumimoji="1" lang="ja-JP" altLang="en-US" sz="1300" dirty="0"/>
                        <a:t>年度</a:t>
                      </a:r>
                    </a:p>
                  </a:txBody>
                  <a:tcPr/>
                </a:tc>
                <a:tc>
                  <a:txBody>
                    <a:bodyPr/>
                    <a:lstStyle/>
                    <a:p>
                      <a:r>
                        <a:rPr kumimoji="1" lang="en-US" altLang="ja-JP" sz="1300" dirty="0"/>
                        <a:t>R7</a:t>
                      </a:r>
                      <a:r>
                        <a:rPr kumimoji="1" lang="ja-JP" altLang="en-US" sz="1300" dirty="0"/>
                        <a:t>年度</a:t>
                      </a:r>
                    </a:p>
                  </a:txBody>
                  <a:tcPr/>
                </a:tc>
                <a:extLst>
                  <a:ext uri="{0D108BD9-81ED-4DB2-BD59-A6C34878D82A}">
                    <a16:rowId xmlns:a16="http://schemas.microsoft.com/office/drawing/2014/main" val="2058803347"/>
                  </a:ext>
                </a:extLst>
              </a:tr>
              <a:tr h="370840">
                <a:tc>
                  <a:txBody>
                    <a:bodyPr/>
                    <a:lstStyle/>
                    <a:p>
                      <a:r>
                        <a:rPr kumimoji="1" lang="ja-JP" altLang="en-US" sz="1300" dirty="0"/>
                        <a:t>人数</a:t>
                      </a:r>
                    </a:p>
                  </a:txBody>
                  <a:tcPr/>
                </a:tc>
                <a:tc>
                  <a:txBody>
                    <a:bodyPr/>
                    <a:lstStyle/>
                    <a:p>
                      <a:r>
                        <a:rPr kumimoji="1" lang="en-US" altLang="ja-JP" sz="1300" dirty="0"/>
                        <a:t>4,015</a:t>
                      </a:r>
                      <a:r>
                        <a:rPr kumimoji="1" lang="ja-JP" altLang="en-US" sz="1300" dirty="0"/>
                        <a:t>人</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dirty="0"/>
                        <a:t>4,121</a:t>
                      </a:r>
                      <a:r>
                        <a:rPr kumimoji="1" lang="ja-JP" altLang="en-US" sz="1300" dirty="0"/>
                        <a:t>人</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dirty="0"/>
                        <a:t>4,170</a:t>
                      </a:r>
                      <a:r>
                        <a:rPr kumimoji="1" lang="ja-JP" altLang="en-US" sz="1300" dirty="0"/>
                        <a:t>人</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dirty="0"/>
                        <a:t>4,908</a:t>
                      </a:r>
                      <a:r>
                        <a:rPr kumimoji="1" lang="ja-JP" altLang="en-US" sz="1300" dirty="0"/>
                        <a:t>人</a:t>
                      </a:r>
                    </a:p>
                  </a:txBody>
                  <a:tcPr/>
                </a:tc>
                <a:tc>
                  <a:txBody>
                    <a:bodyPr/>
                    <a:lstStyle/>
                    <a:p>
                      <a:r>
                        <a:rPr kumimoji="1" lang="en-US" altLang="ja-JP" sz="1300" dirty="0"/>
                        <a:t>―</a:t>
                      </a:r>
                      <a:endParaRPr kumimoji="1" lang="ja-JP" altLang="en-US" sz="1300" dirty="0"/>
                    </a:p>
                  </a:txBody>
                  <a:tcPr/>
                </a:tc>
                <a:extLst>
                  <a:ext uri="{0D108BD9-81ED-4DB2-BD59-A6C34878D82A}">
                    <a16:rowId xmlns:a16="http://schemas.microsoft.com/office/drawing/2014/main" val="2461118252"/>
                  </a:ext>
                </a:extLst>
              </a:tr>
            </a:tbl>
          </a:graphicData>
        </a:graphic>
      </p:graphicFrame>
      <p:sp>
        <p:nvSpPr>
          <p:cNvPr id="21" name="テキスト ボックス 20">
            <a:extLst>
              <a:ext uri="{FF2B5EF4-FFF2-40B4-BE49-F238E27FC236}">
                <a16:creationId xmlns:a16="http://schemas.microsoft.com/office/drawing/2014/main" id="{D20D61AC-7159-41B9-85C8-EFF4BC46858A}"/>
              </a:ext>
            </a:extLst>
          </p:cNvPr>
          <p:cNvSpPr txBox="1"/>
          <p:nvPr/>
        </p:nvSpPr>
        <p:spPr>
          <a:xfrm>
            <a:off x="474915" y="2505954"/>
            <a:ext cx="4804083" cy="338554"/>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600" dirty="0"/>
              <a:t>放課後児童クラブにおける障がい児の受け入れ</a:t>
            </a:r>
          </a:p>
        </p:txBody>
      </p:sp>
      <p:sp>
        <p:nvSpPr>
          <p:cNvPr id="22" name="テキスト ボックス 21">
            <a:extLst>
              <a:ext uri="{FF2B5EF4-FFF2-40B4-BE49-F238E27FC236}">
                <a16:creationId xmlns:a16="http://schemas.microsoft.com/office/drawing/2014/main" id="{F196363B-544D-4EB2-B9E1-BE7BF3511F03}"/>
              </a:ext>
            </a:extLst>
          </p:cNvPr>
          <p:cNvSpPr txBox="1"/>
          <p:nvPr/>
        </p:nvSpPr>
        <p:spPr>
          <a:xfrm>
            <a:off x="388517" y="5558947"/>
            <a:ext cx="4597893" cy="307777"/>
          </a:xfrm>
          <a:prstGeom prst="rect">
            <a:avLst/>
          </a:prstGeom>
          <a:noFill/>
        </p:spPr>
        <p:txBody>
          <a:bodyPr wrap="square" rtlCol="0">
            <a:spAutoFit/>
          </a:bodyPr>
          <a:lstStyle/>
          <a:p>
            <a:r>
              <a:rPr kumimoji="1" lang="ja-JP" altLang="en-US" sz="1400" dirty="0"/>
              <a:t>〇放課後児童クラブにおける障がい児の受け入れ人数</a:t>
            </a:r>
          </a:p>
        </p:txBody>
      </p:sp>
    </p:spTree>
    <p:extLst>
      <p:ext uri="{BB962C8B-B14F-4D97-AF65-F5344CB8AC3E}">
        <p14:creationId xmlns:p14="http://schemas.microsoft.com/office/powerpoint/2010/main" val="1780380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2B46739-4A40-4A23-B70D-C3087E3AE5BD}"/>
              </a:ext>
            </a:extLst>
          </p:cNvPr>
          <p:cNvSpPr txBox="1"/>
          <p:nvPr/>
        </p:nvSpPr>
        <p:spPr>
          <a:xfrm>
            <a:off x="383175" y="2418323"/>
            <a:ext cx="11556275" cy="4185761"/>
          </a:xfrm>
          <a:prstGeom prst="rect">
            <a:avLst/>
          </a:prstGeom>
          <a:noFill/>
        </p:spPr>
        <p:txBody>
          <a:bodyPr wrap="square">
            <a:spAutoFit/>
          </a:bodyPr>
          <a:lstStyle/>
          <a:p>
            <a:r>
              <a:rPr lang="ja-JP" altLang="en-US" sz="1400" dirty="0"/>
              <a:t>〇調査項目</a:t>
            </a:r>
          </a:p>
          <a:p>
            <a:r>
              <a:rPr lang="ja-JP" altLang="en-US" sz="1400" dirty="0"/>
              <a:t>（１）校内委員会 </a:t>
            </a:r>
          </a:p>
          <a:p>
            <a:r>
              <a:rPr lang="ja-JP" altLang="en-US" sz="1400" dirty="0"/>
              <a:t>　校内委員会とは、学校内に置かれた発達障害を含む障害のある幼児児童生徒の実態把握及び支援の在り方等について検討を行う委員会。</a:t>
            </a:r>
          </a:p>
          <a:p>
            <a:r>
              <a:rPr lang="ja-JP" altLang="en-US" sz="1400" dirty="0"/>
              <a:t>（２）実態把握 </a:t>
            </a:r>
          </a:p>
          <a:p>
            <a:r>
              <a:rPr lang="ja-JP" altLang="en-US" sz="1400" dirty="0"/>
              <a:t>　在籍する幼児児童生徒の実態の把握を行い、特別な支援を必要とする幼児児童生徒の存在や状態を確かめること。</a:t>
            </a:r>
          </a:p>
          <a:p>
            <a:r>
              <a:rPr lang="ja-JP" altLang="en-US" sz="1400" dirty="0"/>
              <a:t>（３）特別支援教育コーディネーター </a:t>
            </a:r>
          </a:p>
          <a:p>
            <a:r>
              <a:rPr lang="ja-JP" altLang="en-US" sz="1400" dirty="0"/>
              <a:t>　特別支援教育コーディネーターとは、学校内の関係者や福祉・医療等の関係機関との連絡調整及び保護者に対する学校の窓口として、校内　</a:t>
            </a:r>
            <a:endParaRPr lang="en-US" altLang="ja-JP" sz="1400" dirty="0"/>
          </a:p>
          <a:p>
            <a:r>
              <a:rPr lang="ja-JP" altLang="en-US" sz="1400" dirty="0"/>
              <a:t>　における特別支援教育に関するコーディネーター的な役割を担う者。</a:t>
            </a:r>
          </a:p>
          <a:p>
            <a:r>
              <a:rPr lang="ja-JP" altLang="en-US" sz="1400" dirty="0"/>
              <a:t>（４）個別の指導計画 </a:t>
            </a:r>
          </a:p>
          <a:p>
            <a:r>
              <a:rPr lang="ja-JP" altLang="en-US" sz="1400" dirty="0"/>
              <a:t>　幼児児童生徒一人一人の障害の状態等に応じたきめ細かな指導が行えるよう、学校における教育課程や指導計画、当該幼児児童生徒の個別</a:t>
            </a:r>
            <a:endParaRPr lang="en-US" altLang="ja-JP" sz="1400" dirty="0"/>
          </a:p>
          <a:p>
            <a:r>
              <a:rPr lang="ja-JP" altLang="en-US" sz="1400" dirty="0"/>
              <a:t>　の教育支援計画等を踏まえて、より具体的に幼児児童生徒一人一人の教育的ニーズに対応して、指導目標や指導内容・方法等を盛り込んだ　</a:t>
            </a:r>
            <a:endParaRPr lang="en-US" altLang="ja-JP" sz="1400" dirty="0"/>
          </a:p>
          <a:p>
            <a:r>
              <a:rPr lang="ja-JP" altLang="en-US" sz="1400" dirty="0"/>
              <a:t>　指導計画。</a:t>
            </a:r>
          </a:p>
          <a:p>
            <a:r>
              <a:rPr lang="ja-JP" altLang="en-US" sz="1400" dirty="0"/>
              <a:t>（５）個別の教育支援計画 </a:t>
            </a:r>
          </a:p>
          <a:p>
            <a:r>
              <a:rPr lang="ja-JP" altLang="en-US" sz="1400" dirty="0"/>
              <a:t>　障害のある幼児児童生徒一人一人のニーズを正確に把握し、教育の視点から適切に対応していくという考え方の下に、福祉、医療、労働等</a:t>
            </a:r>
            <a:endParaRPr lang="en-US" altLang="ja-JP" sz="1400" dirty="0"/>
          </a:p>
          <a:p>
            <a:r>
              <a:rPr lang="ja-JP" altLang="en-US" sz="1400" dirty="0"/>
              <a:t>　の関係機関との連携を図りつつ、乳幼児期から学校卒業後までの長期的な視点に立って、一貫して的確な教育的支援を行うために、障害の</a:t>
            </a:r>
            <a:endParaRPr lang="en-US" altLang="ja-JP" sz="1400" dirty="0"/>
          </a:p>
          <a:p>
            <a:r>
              <a:rPr lang="ja-JP" altLang="en-US" sz="1400" dirty="0"/>
              <a:t>　ある幼児児童生徒一人一人について作成した支援計画。</a:t>
            </a:r>
          </a:p>
          <a:p>
            <a:r>
              <a:rPr lang="ja-JP" altLang="en-US" sz="1400" dirty="0"/>
              <a:t>（６）教師の特別支援教育に関する専門性の向上（国公私立幼保連携型認定こども園、幼稚園（幼稚園型認定こども園を含む。） は除く）「特別支援教育を担う教師の養成の在り方等に関する検討会議報告」（令和４年３月</a:t>
            </a:r>
            <a:r>
              <a:rPr lang="en-US" altLang="ja-JP" sz="1400" dirty="0"/>
              <a:t>31</a:t>
            </a:r>
            <a:r>
              <a:rPr lang="ja-JP" altLang="en-US" sz="1400" dirty="0"/>
              <a:t>日）を踏まえ、正規雇用の教師のうち、採用後</a:t>
            </a:r>
            <a:r>
              <a:rPr lang="en-US" altLang="ja-JP" sz="1400" dirty="0"/>
              <a:t>10</a:t>
            </a:r>
            <a:r>
              <a:rPr lang="ja-JP" altLang="en-US" sz="1400" dirty="0"/>
              <a:t>年目（</a:t>
            </a:r>
            <a:r>
              <a:rPr lang="en-US" altLang="ja-JP" sz="1400" dirty="0"/>
              <a:t>※</a:t>
            </a:r>
            <a:r>
              <a:rPr lang="ja-JP" altLang="en-US" sz="1400" dirty="0"/>
              <a:t>）までの教師の特別支援教育に関する経験について調査。（</a:t>
            </a:r>
            <a:r>
              <a:rPr lang="en-US" altLang="ja-JP" sz="1400" dirty="0"/>
              <a:t>※</a:t>
            </a:r>
            <a:r>
              <a:rPr lang="ja-JP" altLang="en-US" sz="1400" dirty="0"/>
              <a:t>調査開始日において休業あるいは退職している教員を除く。）</a:t>
            </a:r>
          </a:p>
        </p:txBody>
      </p:sp>
      <p:sp>
        <p:nvSpPr>
          <p:cNvPr id="5" name="テキスト ボックス 4">
            <a:extLst>
              <a:ext uri="{FF2B5EF4-FFF2-40B4-BE49-F238E27FC236}">
                <a16:creationId xmlns:a16="http://schemas.microsoft.com/office/drawing/2014/main" id="{24077253-883B-4297-AC42-6DD8251BD2BB}"/>
              </a:ext>
            </a:extLst>
          </p:cNvPr>
          <p:cNvSpPr txBox="1"/>
          <p:nvPr/>
        </p:nvSpPr>
        <p:spPr>
          <a:xfrm>
            <a:off x="418010" y="282460"/>
            <a:ext cx="11355978" cy="369332"/>
          </a:xfrm>
          <a:prstGeom prst="rect">
            <a:avLst/>
          </a:prstGeom>
          <a:solidFill>
            <a:schemeClr val="accent5">
              <a:lumMod val="40000"/>
              <a:lumOff val="6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ja-JP" altLang="en-US" dirty="0"/>
              <a:t>（参考）特別支援教育体制整備状況調査（文部科学省初等中等教育局特別支援教育課作成資料より抜粋）　</a:t>
            </a:r>
          </a:p>
        </p:txBody>
      </p:sp>
      <p:sp>
        <p:nvSpPr>
          <p:cNvPr id="7" name="テキスト ボックス 6">
            <a:extLst>
              <a:ext uri="{FF2B5EF4-FFF2-40B4-BE49-F238E27FC236}">
                <a16:creationId xmlns:a16="http://schemas.microsoft.com/office/drawing/2014/main" id="{99366102-083A-4FBF-9D82-8298FCB61DF6}"/>
              </a:ext>
            </a:extLst>
          </p:cNvPr>
          <p:cNvSpPr txBox="1"/>
          <p:nvPr/>
        </p:nvSpPr>
        <p:spPr>
          <a:xfrm>
            <a:off x="487681" y="1047115"/>
            <a:ext cx="11355978" cy="1384995"/>
          </a:xfrm>
          <a:prstGeom prst="rect">
            <a:avLst/>
          </a:prstGeom>
          <a:noFill/>
        </p:spPr>
        <p:txBody>
          <a:bodyPr wrap="square">
            <a:spAutoFit/>
          </a:bodyPr>
          <a:lstStyle/>
          <a:p>
            <a:r>
              <a:rPr lang="ja-JP" altLang="en-US" sz="1400" dirty="0"/>
              <a:t>〇調査目的</a:t>
            </a:r>
          </a:p>
          <a:p>
            <a:r>
              <a:rPr lang="ja-JP" altLang="en-US" sz="1400" dirty="0"/>
              <a:t>特別支援教育を実施するために各学校において必要な体制の整備状況や取組の状況について把握し、特別支援教育を推進するための今後の施策の参考とすること。</a:t>
            </a:r>
          </a:p>
          <a:p>
            <a:r>
              <a:rPr lang="ja-JP" altLang="en-US" sz="1400" dirty="0"/>
              <a:t>〇調査対象</a:t>
            </a:r>
          </a:p>
          <a:p>
            <a:r>
              <a:rPr lang="ja-JP" altLang="en-US" sz="1400" dirty="0"/>
              <a:t>国公私立幼保連携型認定こども園、幼稚園（幼稚園型認定こども園を含む。）、小学校、中学校、義務教育学校、高等学校（通信制、専攻科は除く。）及び中等教育学校</a:t>
            </a:r>
            <a:endParaRPr lang="en-US" altLang="ja-JP" sz="1400" dirty="0"/>
          </a:p>
        </p:txBody>
      </p:sp>
      <p:sp>
        <p:nvSpPr>
          <p:cNvPr id="8" name="正方形/長方形 7">
            <a:extLst>
              <a:ext uri="{FF2B5EF4-FFF2-40B4-BE49-F238E27FC236}">
                <a16:creationId xmlns:a16="http://schemas.microsoft.com/office/drawing/2014/main" id="{FF732BEB-C294-45BE-A90A-249876469DA9}"/>
              </a:ext>
            </a:extLst>
          </p:cNvPr>
          <p:cNvSpPr/>
          <p:nvPr/>
        </p:nvSpPr>
        <p:spPr>
          <a:xfrm>
            <a:off x="418010" y="996644"/>
            <a:ext cx="11486606" cy="5682830"/>
          </a:xfrm>
          <a:prstGeom prst="rect">
            <a:avLst/>
          </a:prstGeom>
          <a:noFill/>
          <a:ln w="285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3576A007-A356-4B29-9CB1-C184C4827809}"/>
              </a:ext>
            </a:extLst>
          </p:cNvPr>
          <p:cNvSpPr>
            <a:spLocks noGrp="1"/>
          </p:cNvSpPr>
          <p:nvPr>
            <p:ph type="sldNum" sz="quarter" idx="12"/>
          </p:nvPr>
        </p:nvSpPr>
        <p:spPr>
          <a:xfrm>
            <a:off x="9448800" y="6364820"/>
            <a:ext cx="2743200" cy="365125"/>
          </a:xfrm>
        </p:spPr>
        <p:txBody>
          <a:bodyPr/>
          <a:lstStyle/>
          <a:p>
            <a:fld id="{4154B465-C804-4A50-ACC3-8CAC98C92B14}" type="slidenum">
              <a:rPr kumimoji="1" lang="ja-JP" altLang="en-US" smtClean="0"/>
              <a:t>12</a:t>
            </a:fld>
            <a:endParaRPr kumimoji="1" lang="ja-JP" altLang="en-US"/>
          </a:p>
        </p:txBody>
      </p:sp>
    </p:spTree>
    <p:extLst>
      <p:ext uri="{BB962C8B-B14F-4D97-AF65-F5344CB8AC3E}">
        <p14:creationId xmlns:p14="http://schemas.microsoft.com/office/powerpoint/2010/main" val="9513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64A4F21-CCE3-4536-8A00-181B67925408}"/>
              </a:ext>
            </a:extLst>
          </p:cNvPr>
          <p:cNvSpPr txBox="1"/>
          <p:nvPr/>
        </p:nvSpPr>
        <p:spPr>
          <a:xfrm>
            <a:off x="10231397" y="616222"/>
            <a:ext cx="2038980" cy="307777"/>
          </a:xfrm>
          <a:prstGeom prst="rect">
            <a:avLst/>
          </a:prstGeom>
          <a:noFill/>
        </p:spPr>
        <p:txBody>
          <a:bodyPr wrap="square" rtlCol="0">
            <a:spAutoFit/>
          </a:bodyPr>
          <a:lstStyle/>
          <a:p>
            <a:r>
              <a:rPr kumimoji="1" lang="en-US" altLang="ja-JP" sz="1400" dirty="0"/>
              <a:t>R5</a:t>
            </a:r>
            <a:r>
              <a:rPr kumimoji="1" lang="ja-JP" altLang="en-US" sz="1400" dirty="0"/>
              <a:t>年</a:t>
            </a:r>
            <a:r>
              <a:rPr kumimoji="1" lang="en-US" altLang="ja-JP" sz="1400" dirty="0"/>
              <a:t>5</a:t>
            </a:r>
            <a:r>
              <a:rPr kumimoji="1" lang="ja-JP" altLang="en-US" sz="1400" dirty="0"/>
              <a:t>月</a:t>
            </a:r>
            <a:r>
              <a:rPr kumimoji="1" lang="en-US" altLang="ja-JP" sz="1400" dirty="0"/>
              <a:t>1</a:t>
            </a:r>
            <a:r>
              <a:rPr kumimoji="1" lang="ja-JP" altLang="en-US" sz="1400" dirty="0"/>
              <a:t>日時点</a:t>
            </a:r>
          </a:p>
        </p:txBody>
      </p:sp>
      <p:sp>
        <p:nvSpPr>
          <p:cNvPr id="4" name="スライド番号プレースホルダー 3">
            <a:extLst>
              <a:ext uri="{FF2B5EF4-FFF2-40B4-BE49-F238E27FC236}">
                <a16:creationId xmlns:a16="http://schemas.microsoft.com/office/drawing/2014/main" id="{2F6EF3CF-94AD-4E7C-A22A-D588A31C9557}"/>
              </a:ext>
            </a:extLst>
          </p:cNvPr>
          <p:cNvSpPr>
            <a:spLocks noGrp="1"/>
          </p:cNvSpPr>
          <p:nvPr>
            <p:ph type="sldNum" sz="quarter" idx="12"/>
          </p:nvPr>
        </p:nvSpPr>
        <p:spPr>
          <a:xfrm>
            <a:off x="9448800" y="6278023"/>
            <a:ext cx="2743200" cy="365125"/>
          </a:xfrm>
        </p:spPr>
        <p:txBody>
          <a:bodyPr/>
          <a:lstStyle/>
          <a:p>
            <a:fld id="{4154B465-C804-4A50-ACC3-8CAC98C92B14}" type="slidenum">
              <a:rPr kumimoji="1" lang="ja-JP" altLang="en-US" smtClean="0"/>
              <a:t>13</a:t>
            </a:fld>
            <a:endParaRPr kumimoji="1" lang="ja-JP" altLang="en-US"/>
          </a:p>
        </p:txBody>
      </p:sp>
      <p:graphicFrame>
        <p:nvGraphicFramePr>
          <p:cNvPr id="6" name="表 6">
            <a:extLst>
              <a:ext uri="{FF2B5EF4-FFF2-40B4-BE49-F238E27FC236}">
                <a16:creationId xmlns:a16="http://schemas.microsoft.com/office/drawing/2014/main" id="{34A90041-3A6B-41E2-94D0-4F31C079553E}"/>
              </a:ext>
            </a:extLst>
          </p:cNvPr>
          <p:cNvGraphicFramePr>
            <a:graphicFrameLocks noGrp="1"/>
          </p:cNvGraphicFramePr>
          <p:nvPr>
            <p:extLst>
              <p:ext uri="{D42A27DB-BD31-4B8C-83A1-F6EECF244321}">
                <p14:modId xmlns:p14="http://schemas.microsoft.com/office/powerpoint/2010/main" val="4156542262"/>
              </p:ext>
            </p:extLst>
          </p:nvPr>
        </p:nvGraphicFramePr>
        <p:xfrm>
          <a:off x="296007" y="2969546"/>
          <a:ext cx="11684723" cy="3371108"/>
        </p:xfrm>
        <a:graphic>
          <a:graphicData uri="http://schemas.openxmlformats.org/drawingml/2006/table">
            <a:tbl>
              <a:tblPr firstRow="1" bandRow="1">
                <a:tableStyleId>{7DF18680-E054-41AD-8BC1-D1AEF772440D}</a:tableStyleId>
              </a:tblPr>
              <a:tblGrid>
                <a:gridCol w="991689">
                  <a:extLst>
                    <a:ext uri="{9D8B030D-6E8A-4147-A177-3AD203B41FA5}">
                      <a16:colId xmlns:a16="http://schemas.microsoft.com/office/drawing/2014/main" val="3193837084"/>
                    </a:ext>
                  </a:extLst>
                </a:gridCol>
                <a:gridCol w="827314">
                  <a:extLst>
                    <a:ext uri="{9D8B030D-6E8A-4147-A177-3AD203B41FA5}">
                      <a16:colId xmlns:a16="http://schemas.microsoft.com/office/drawing/2014/main" val="2528574037"/>
                    </a:ext>
                  </a:extLst>
                </a:gridCol>
                <a:gridCol w="844731">
                  <a:extLst>
                    <a:ext uri="{9D8B030D-6E8A-4147-A177-3AD203B41FA5}">
                      <a16:colId xmlns:a16="http://schemas.microsoft.com/office/drawing/2014/main" val="2679261075"/>
                    </a:ext>
                  </a:extLst>
                </a:gridCol>
                <a:gridCol w="783772">
                  <a:extLst>
                    <a:ext uri="{9D8B030D-6E8A-4147-A177-3AD203B41FA5}">
                      <a16:colId xmlns:a16="http://schemas.microsoft.com/office/drawing/2014/main" val="4247628735"/>
                    </a:ext>
                  </a:extLst>
                </a:gridCol>
                <a:gridCol w="827314">
                  <a:extLst>
                    <a:ext uri="{9D8B030D-6E8A-4147-A177-3AD203B41FA5}">
                      <a16:colId xmlns:a16="http://schemas.microsoft.com/office/drawing/2014/main" val="1749473031"/>
                    </a:ext>
                  </a:extLst>
                </a:gridCol>
                <a:gridCol w="1088572">
                  <a:extLst>
                    <a:ext uri="{9D8B030D-6E8A-4147-A177-3AD203B41FA5}">
                      <a16:colId xmlns:a16="http://schemas.microsoft.com/office/drawing/2014/main" val="1530985163"/>
                    </a:ext>
                  </a:extLst>
                </a:gridCol>
                <a:gridCol w="818605">
                  <a:extLst>
                    <a:ext uri="{9D8B030D-6E8A-4147-A177-3AD203B41FA5}">
                      <a16:colId xmlns:a16="http://schemas.microsoft.com/office/drawing/2014/main" val="1003174918"/>
                    </a:ext>
                  </a:extLst>
                </a:gridCol>
                <a:gridCol w="1035625">
                  <a:extLst>
                    <a:ext uri="{9D8B030D-6E8A-4147-A177-3AD203B41FA5}">
                      <a16:colId xmlns:a16="http://schemas.microsoft.com/office/drawing/2014/main" val="1615943574"/>
                    </a:ext>
                  </a:extLst>
                </a:gridCol>
                <a:gridCol w="992910">
                  <a:extLst>
                    <a:ext uri="{9D8B030D-6E8A-4147-A177-3AD203B41FA5}">
                      <a16:colId xmlns:a16="http://schemas.microsoft.com/office/drawing/2014/main" val="3052247575"/>
                    </a:ext>
                  </a:extLst>
                </a:gridCol>
                <a:gridCol w="731187">
                  <a:extLst>
                    <a:ext uri="{9D8B030D-6E8A-4147-A177-3AD203B41FA5}">
                      <a16:colId xmlns:a16="http://schemas.microsoft.com/office/drawing/2014/main" val="198221110"/>
                    </a:ext>
                  </a:extLst>
                </a:gridCol>
                <a:gridCol w="794483">
                  <a:extLst>
                    <a:ext uri="{9D8B030D-6E8A-4147-A177-3AD203B41FA5}">
                      <a16:colId xmlns:a16="http://schemas.microsoft.com/office/drawing/2014/main" val="1758524062"/>
                    </a:ext>
                  </a:extLst>
                </a:gridCol>
                <a:gridCol w="669452">
                  <a:extLst>
                    <a:ext uri="{9D8B030D-6E8A-4147-A177-3AD203B41FA5}">
                      <a16:colId xmlns:a16="http://schemas.microsoft.com/office/drawing/2014/main" val="4276522911"/>
                    </a:ext>
                  </a:extLst>
                </a:gridCol>
                <a:gridCol w="1279069">
                  <a:extLst>
                    <a:ext uri="{9D8B030D-6E8A-4147-A177-3AD203B41FA5}">
                      <a16:colId xmlns:a16="http://schemas.microsoft.com/office/drawing/2014/main" val="3761913876"/>
                    </a:ext>
                  </a:extLst>
                </a:gridCol>
              </a:tblGrid>
              <a:tr h="365231">
                <a:tc rowSpan="2">
                  <a:txBody>
                    <a:bodyPr/>
                    <a:lstStyle/>
                    <a:p>
                      <a:endParaRPr kumimoji="1" lang="ja-JP" altLang="en-US" sz="1400" dirty="0"/>
                    </a:p>
                  </a:txBody>
                  <a:tcPr/>
                </a:tc>
                <a:tc rowSpan="2">
                  <a:txBody>
                    <a:bodyPr/>
                    <a:lstStyle/>
                    <a:p>
                      <a:r>
                        <a:rPr kumimoji="1" lang="ja-JP" altLang="en-US" sz="1400" dirty="0"/>
                        <a:t>校内委員会の設置</a:t>
                      </a:r>
                    </a:p>
                  </a:txBody>
                  <a:tcPr/>
                </a:tc>
                <a:tc rowSpan="2">
                  <a:txBody>
                    <a:bodyPr/>
                    <a:lstStyle/>
                    <a:p>
                      <a:r>
                        <a:rPr kumimoji="1" lang="ja-JP" altLang="en-US" sz="1400" dirty="0"/>
                        <a:t>実態把握</a:t>
                      </a:r>
                    </a:p>
                    <a:p>
                      <a:r>
                        <a:rPr kumimoji="1" lang="ja-JP" altLang="en-US" sz="1400" dirty="0"/>
                        <a:t>の実施</a:t>
                      </a:r>
                    </a:p>
                  </a:txBody>
                  <a:tcPr/>
                </a:tc>
                <a:tc gridSpan="2">
                  <a:txBody>
                    <a:bodyPr/>
                    <a:lstStyle/>
                    <a:p>
                      <a:r>
                        <a:rPr kumimoji="1" lang="ja-JP" altLang="en-US" sz="1400" dirty="0"/>
                        <a:t>特別支援教育コ</a:t>
                      </a:r>
                      <a:r>
                        <a:rPr kumimoji="1" lang="en-US" altLang="ja-JP" sz="1400" dirty="0"/>
                        <a:t>-</a:t>
                      </a:r>
                      <a:r>
                        <a:rPr kumimoji="1" lang="ja-JP" altLang="en-US" sz="1400" dirty="0"/>
                        <a:t>ディネ</a:t>
                      </a:r>
                      <a:r>
                        <a:rPr kumimoji="1" lang="en-US" altLang="ja-JP" sz="1400" dirty="0"/>
                        <a:t>-</a:t>
                      </a:r>
                      <a:r>
                        <a:rPr kumimoji="1" lang="ja-JP" altLang="en-US" sz="1400" dirty="0"/>
                        <a:t>タ</a:t>
                      </a:r>
                      <a:r>
                        <a:rPr kumimoji="1" lang="en-US" altLang="ja-JP" sz="1400" dirty="0"/>
                        <a:t>-</a:t>
                      </a:r>
                      <a:r>
                        <a:rPr kumimoji="1" lang="ja-JP" altLang="en-US" sz="1400" dirty="0"/>
                        <a:t>の指名</a:t>
                      </a:r>
                    </a:p>
                  </a:txBody>
                  <a:tcPr/>
                </a:tc>
                <a:tc hMerge="1">
                  <a:txBody>
                    <a:bodyPr/>
                    <a:lstStyle/>
                    <a:p>
                      <a:endParaRPr kumimoji="1" lang="ja-JP" altLang="en-US" sz="1600" dirty="0"/>
                    </a:p>
                  </a:txBody>
                  <a:tcPr/>
                </a:tc>
                <a:tc rowSpan="2">
                  <a:txBody>
                    <a:bodyPr/>
                    <a:lstStyle/>
                    <a:p>
                      <a:r>
                        <a:rPr kumimoji="1" lang="ja-JP" altLang="en-US" sz="1400" dirty="0"/>
                        <a:t>個別の指導計画の作成</a:t>
                      </a:r>
                    </a:p>
                  </a:txBody>
                  <a:tcPr/>
                </a:tc>
                <a:tc rowSpan="2">
                  <a:txBody>
                    <a:bodyPr/>
                    <a:lstStyle/>
                    <a:p>
                      <a:r>
                        <a:rPr kumimoji="1" lang="ja-JP" altLang="en-US" sz="1400" dirty="0"/>
                        <a:t>個別の教育支援計画の作成</a:t>
                      </a:r>
                    </a:p>
                  </a:txBody>
                  <a:tcPr/>
                </a:tc>
                <a:tc rowSpan="2">
                  <a:txBody>
                    <a:bodyPr/>
                    <a:lstStyle/>
                    <a:p>
                      <a:r>
                        <a:rPr kumimoji="1" lang="ja-JP" altLang="en-US" sz="1400" dirty="0"/>
                        <a:t>個別の指導計画の作成</a:t>
                      </a:r>
                    </a:p>
                  </a:txBody>
                  <a:tcPr/>
                </a:tc>
                <a:tc rowSpan="2">
                  <a:txBody>
                    <a:bodyPr/>
                    <a:lstStyle/>
                    <a:p>
                      <a:r>
                        <a:rPr kumimoji="1" lang="ja-JP" altLang="en-US" sz="1400" dirty="0"/>
                        <a:t>個別の教育支援計画の作成</a:t>
                      </a:r>
                    </a:p>
                  </a:txBody>
                  <a:tcPr/>
                </a:tc>
                <a:tc rowSpan="2">
                  <a:txBody>
                    <a:bodyPr/>
                    <a:lstStyle/>
                    <a:p>
                      <a:r>
                        <a:rPr kumimoji="1" lang="ja-JP" altLang="en-US" sz="1400" dirty="0"/>
                        <a:t>個別の指導計画の作成</a:t>
                      </a:r>
                    </a:p>
                  </a:txBody>
                  <a:tcPr/>
                </a:tc>
                <a:tc rowSpan="2">
                  <a:txBody>
                    <a:bodyPr/>
                    <a:lstStyle/>
                    <a:p>
                      <a:r>
                        <a:rPr kumimoji="1" lang="ja-JP" altLang="en-US" sz="1400" dirty="0"/>
                        <a:t>個別の教育支援計画の作成</a:t>
                      </a:r>
                    </a:p>
                  </a:txBody>
                  <a:tcPr/>
                </a:tc>
                <a:tc rowSpan="2">
                  <a:txBody>
                    <a:bodyPr/>
                    <a:lstStyle/>
                    <a:p>
                      <a:r>
                        <a:rPr kumimoji="1" lang="ja-JP" altLang="en-US" sz="1400" dirty="0"/>
                        <a:t>合理的配慮の明記</a:t>
                      </a:r>
                    </a:p>
                  </a:txBody>
                  <a:tcPr/>
                </a:tc>
                <a:tc rowSpan="2">
                  <a:txBody>
                    <a:bodyPr/>
                    <a:lstStyle/>
                    <a:p>
                      <a:r>
                        <a:rPr kumimoji="1" lang="ja-JP" altLang="en-US" sz="1400" dirty="0"/>
                        <a:t>個別の教育支援計画の作成における関係機関等との情報共有</a:t>
                      </a:r>
                    </a:p>
                  </a:txBody>
                  <a:tcPr/>
                </a:tc>
                <a:extLst>
                  <a:ext uri="{0D108BD9-81ED-4DB2-BD59-A6C34878D82A}">
                    <a16:rowId xmlns:a16="http://schemas.microsoft.com/office/drawing/2014/main" val="4173322140"/>
                  </a:ext>
                </a:extLst>
              </a:tr>
              <a:tr h="45116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1400" dirty="0"/>
                        <a:t>指名</a:t>
                      </a:r>
                    </a:p>
                  </a:txBody>
                  <a:tcPr/>
                </a:tc>
                <a:tc>
                  <a:txBody>
                    <a:bodyPr/>
                    <a:lstStyle/>
                    <a:p>
                      <a:r>
                        <a:rPr kumimoji="1" lang="ja-JP" altLang="en-US" sz="1400" dirty="0"/>
                        <a:t>専任</a:t>
                      </a:r>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298374517"/>
                  </a:ext>
                </a:extLst>
              </a:tr>
              <a:tr h="408199">
                <a:tc>
                  <a:txBody>
                    <a:bodyPr/>
                    <a:lstStyle/>
                    <a:p>
                      <a:r>
                        <a:rPr kumimoji="1" lang="ja-JP" altLang="en-US" sz="1400" dirty="0"/>
                        <a:t>小学校</a:t>
                      </a:r>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7.1%</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67.9%</a:t>
                      </a:r>
                      <a:endParaRPr kumimoji="1" lang="ja-JP" altLang="en-US" sz="1400" dirty="0"/>
                    </a:p>
                  </a:txBody>
                  <a:tcPr/>
                </a:tc>
                <a:tc>
                  <a:txBody>
                    <a:bodyPr/>
                    <a:lstStyle/>
                    <a:p>
                      <a:r>
                        <a:rPr kumimoji="1" lang="en-US" altLang="ja-JP" sz="1400" dirty="0"/>
                        <a:t>56.1%</a:t>
                      </a:r>
                      <a:endParaRPr kumimoji="1" lang="ja-JP" altLang="en-US" sz="1400" dirty="0"/>
                    </a:p>
                  </a:txBody>
                  <a:tcPr/>
                </a:tc>
                <a:tc>
                  <a:txBody>
                    <a:bodyPr/>
                    <a:lstStyle/>
                    <a:p>
                      <a:r>
                        <a:rPr kumimoji="1" lang="en-US" altLang="ja-JP" sz="1400" dirty="0"/>
                        <a:t>99.8%</a:t>
                      </a:r>
                      <a:endParaRPr kumimoji="1" lang="ja-JP" altLang="en-US" sz="1400" dirty="0"/>
                    </a:p>
                  </a:txBody>
                  <a:tcPr/>
                </a:tc>
                <a:tc>
                  <a:txBody>
                    <a:bodyPr/>
                    <a:lstStyle/>
                    <a:p>
                      <a:r>
                        <a:rPr kumimoji="1" lang="en-US" altLang="ja-JP" sz="1400" dirty="0"/>
                        <a:t>100.0%</a:t>
                      </a:r>
                      <a:endParaRPr kumimoji="1" lang="ja-JP" altLang="en-US" sz="1400" dirty="0"/>
                    </a:p>
                  </a:txBody>
                  <a:tcPr/>
                </a:tc>
                <a:extLst>
                  <a:ext uri="{0D108BD9-81ED-4DB2-BD59-A6C34878D82A}">
                    <a16:rowId xmlns:a16="http://schemas.microsoft.com/office/drawing/2014/main" val="1373828051"/>
                  </a:ext>
                </a:extLst>
              </a:tr>
              <a:tr h="408199">
                <a:tc>
                  <a:txBody>
                    <a:bodyPr/>
                    <a:lstStyle/>
                    <a:p>
                      <a:r>
                        <a:rPr kumimoji="1" lang="ja-JP" altLang="en-US" sz="1400" dirty="0"/>
                        <a:t>中学校</a:t>
                      </a:r>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8.7%</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71.9%</a:t>
                      </a:r>
                      <a:endParaRPr kumimoji="1" lang="ja-JP" altLang="en-US" sz="1400" dirty="0"/>
                    </a:p>
                  </a:txBody>
                  <a:tcPr/>
                </a:tc>
                <a:tc>
                  <a:txBody>
                    <a:bodyPr/>
                    <a:lstStyle/>
                    <a:p>
                      <a:r>
                        <a:rPr kumimoji="1" lang="en-US" altLang="ja-JP" sz="1400" dirty="0"/>
                        <a:t>68.7%</a:t>
                      </a:r>
                      <a:endParaRPr kumimoji="1" lang="ja-JP" altLang="en-US" sz="1400" dirty="0"/>
                    </a:p>
                  </a:txBody>
                  <a:tcPr/>
                </a:tc>
                <a:tc>
                  <a:txBody>
                    <a:bodyPr/>
                    <a:lstStyle/>
                    <a:p>
                      <a:r>
                        <a:rPr kumimoji="1" lang="en-US" altLang="ja-JP" sz="1400" dirty="0"/>
                        <a:t>99.7%</a:t>
                      </a:r>
                      <a:endParaRPr kumimoji="1" lang="ja-JP" altLang="en-US" sz="1400" dirty="0"/>
                    </a:p>
                  </a:txBody>
                  <a:tcPr/>
                </a:tc>
                <a:tc>
                  <a:txBody>
                    <a:bodyPr/>
                    <a:lstStyle/>
                    <a:p>
                      <a:r>
                        <a:rPr kumimoji="1" lang="en-US" altLang="ja-JP" sz="1400" dirty="0"/>
                        <a:t>100.0%</a:t>
                      </a:r>
                      <a:endParaRPr kumimoji="1" lang="ja-JP" altLang="en-US" sz="1400" dirty="0"/>
                    </a:p>
                  </a:txBody>
                  <a:tcPr/>
                </a:tc>
                <a:extLst>
                  <a:ext uri="{0D108BD9-81ED-4DB2-BD59-A6C34878D82A}">
                    <a16:rowId xmlns:a16="http://schemas.microsoft.com/office/drawing/2014/main" val="569832994"/>
                  </a:ext>
                </a:extLst>
              </a:tr>
              <a:tr h="580072">
                <a:tc>
                  <a:txBody>
                    <a:bodyPr/>
                    <a:lstStyle/>
                    <a:p>
                      <a:r>
                        <a:rPr kumimoji="1" lang="ja-JP" altLang="en-US" sz="1400" dirty="0"/>
                        <a:t>高等学校</a:t>
                      </a:r>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100.0%</a:t>
                      </a:r>
                      <a:endParaRPr kumimoji="1" lang="ja-JP" altLang="en-US" sz="1400" dirty="0"/>
                    </a:p>
                  </a:txBody>
                  <a:tcPr/>
                </a:tc>
                <a:tc>
                  <a:txBody>
                    <a:bodyPr/>
                    <a:lstStyle/>
                    <a:p>
                      <a:r>
                        <a:rPr kumimoji="1" lang="en-US" altLang="ja-JP" sz="1400" dirty="0"/>
                        <a:t>64.2%</a:t>
                      </a:r>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100.0%</a:t>
                      </a:r>
                      <a:endParaRPr kumimoji="1" lang="ja-JP" altLang="en-US" sz="1400" dirty="0"/>
                    </a:p>
                    <a:p>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91.4%</a:t>
                      </a:r>
                      <a:endParaRPr kumimoji="1" lang="ja-JP" altLang="en-US" sz="1400" dirty="0"/>
                    </a:p>
                    <a:p>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79.9%</a:t>
                      </a:r>
                      <a:endParaRPr kumimoji="1" lang="ja-JP" altLang="en-US" sz="1400" dirty="0"/>
                    </a:p>
                    <a:p>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74.1%</a:t>
                      </a:r>
                      <a:endParaRPr kumimoji="1" lang="ja-JP" altLang="en-US" sz="1400" dirty="0"/>
                    </a:p>
                    <a:p>
                      <a:endParaRPr kumimoji="1" lang="ja-JP" altLang="en-US" sz="1400" dirty="0"/>
                    </a:p>
                  </a:txBody>
                  <a:tcPr/>
                </a:tc>
                <a:tc>
                  <a:txBody>
                    <a:bodyPr/>
                    <a:lstStyle/>
                    <a:p>
                      <a:r>
                        <a:rPr kumimoji="1" lang="en-US" altLang="ja-JP" sz="1400" dirty="0"/>
                        <a:t>85.4%</a:t>
                      </a:r>
                      <a:endParaRPr kumimoji="1" lang="ja-JP" altLang="en-US" sz="1400" dirty="0"/>
                    </a:p>
                  </a:txBody>
                  <a:tcPr/>
                </a:tc>
                <a:tc>
                  <a:txBody>
                    <a:bodyPr/>
                    <a:lstStyle/>
                    <a:p>
                      <a:r>
                        <a:rPr kumimoji="1" lang="en-US" altLang="ja-JP" sz="1400" dirty="0"/>
                        <a:t>97.4%</a:t>
                      </a:r>
                      <a:endParaRPr kumimoji="1" lang="ja-JP" altLang="en-US" sz="1400" dirty="0"/>
                    </a:p>
                  </a:txBody>
                  <a:tcPr/>
                </a:tc>
                <a:extLst>
                  <a:ext uri="{0D108BD9-81ED-4DB2-BD59-A6C34878D82A}">
                    <a16:rowId xmlns:a16="http://schemas.microsoft.com/office/drawing/2014/main" val="2680775750"/>
                  </a:ext>
                </a:extLst>
              </a:tr>
              <a:tr h="408199">
                <a:tc>
                  <a:txBody>
                    <a:bodyPr/>
                    <a:lstStyle/>
                    <a:p>
                      <a:r>
                        <a:rPr kumimoji="1" lang="ja-JP" altLang="en-US" sz="1400" dirty="0"/>
                        <a:t>大阪府</a:t>
                      </a:r>
                    </a:p>
                  </a:txBody>
                  <a:tcPr/>
                </a:tc>
                <a:tc>
                  <a:txBody>
                    <a:bodyPr/>
                    <a:lstStyle/>
                    <a:p>
                      <a:r>
                        <a:rPr kumimoji="1" lang="en-US" altLang="ja-JP" sz="1400" dirty="0"/>
                        <a:t>100%</a:t>
                      </a:r>
                      <a:endParaRPr kumimoji="1" lang="ja-JP" altLang="en-US" sz="1400" dirty="0"/>
                    </a:p>
                  </a:txBody>
                  <a:tcPr/>
                </a:tc>
                <a:tc>
                  <a:txBody>
                    <a:bodyPr/>
                    <a:lstStyle/>
                    <a:p>
                      <a:r>
                        <a:rPr kumimoji="1" lang="en-US" altLang="ja-JP" sz="1400" dirty="0"/>
                        <a:t>100% </a:t>
                      </a:r>
                      <a:endParaRPr kumimoji="1" lang="ja-JP" altLang="en-US" sz="1400" dirty="0"/>
                    </a:p>
                  </a:txBody>
                  <a:tcPr/>
                </a:tc>
                <a:tc>
                  <a:txBody>
                    <a:bodyPr/>
                    <a:lstStyle/>
                    <a:p>
                      <a:r>
                        <a:rPr kumimoji="1" lang="en-US" altLang="ja-JP" sz="1400" dirty="0"/>
                        <a:t>99.1% </a:t>
                      </a:r>
                      <a:endParaRPr kumimoji="1" lang="ja-JP" altLang="en-US" sz="1400" dirty="0"/>
                    </a:p>
                  </a:txBody>
                  <a:tcPr/>
                </a:tc>
                <a:tc>
                  <a:txBody>
                    <a:bodyPr/>
                    <a:lstStyle/>
                    <a:p>
                      <a:r>
                        <a:rPr kumimoji="1" lang="en-US" altLang="ja-JP" sz="1400" dirty="0"/>
                        <a:t>15.2% </a:t>
                      </a:r>
                      <a:endParaRPr kumimoji="1" lang="ja-JP" altLang="en-US" sz="1400" dirty="0"/>
                    </a:p>
                  </a:txBody>
                  <a:tcPr/>
                </a:tc>
                <a:tc>
                  <a:txBody>
                    <a:bodyPr/>
                    <a:lstStyle/>
                    <a:p>
                      <a:r>
                        <a:rPr kumimoji="1" lang="en-US" altLang="ja-JP" sz="1400" dirty="0"/>
                        <a:t>100% </a:t>
                      </a:r>
                      <a:endParaRPr kumimoji="1" lang="ja-JP" altLang="en-US" sz="1400" dirty="0"/>
                    </a:p>
                  </a:txBody>
                  <a:tcPr/>
                </a:tc>
                <a:tc>
                  <a:txBody>
                    <a:bodyPr/>
                    <a:lstStyle/>
                    <a:p>
                      <a:r>
                        <a:rPr kumimoji="1" lang="en-US" altLang="ja-JP" sz="1400" dirty="0"/>
                        <a:t>100% </a:t>
                      </a:r>
                      <a:endParaRPr kumimoji="1" lang="ja-JP" altLang="en-US" sz="1400" dirty="0"/>
                    </a:p>
                  </a:txBody>
                  <a:tcPr/>
                </a:tc>
                <a:tc>
                  <a:txBody>
                    <a:bodyPr/>
                    <a:lstStyle/>
                    <a:p>
                      <a:r>
                        <a:rPr kumimoji="1" lang="en-US" altLang="ja-JP" sz="1400" dirty="0"/>
                        <a:t>100% </a:t>
                      </a:r>
                      <a:endParaRPr kumimoji="1" lang="ja-JP" altLang="en-US" sz="1400" dirty="0"/>
                    </a:p>
                  </a:txBody>
                  <a:tcPr/>
                </a:tc>
                <a:tc>
                  <a:txBody>
                    <a:bodyPr/>
                    <a:lstStyle/>
                    <a:p>
                      <a:r>
                        <a:rPr kumimoji="1" lang="en-US" altLang="ja-JP" sz="1400" dirty="0"/>
                        <a:t>100% </a:t>
                      </a:r>
                      <a:endParaRPr kumimoji="1" lang="ja-JP" altLang="en-US" sz="1400" dirty="0"/>
                    </a:p>
                  </a:txBody>
                  <a:tcPr/>
                </a:tc>
                <a:tc>
                  <a:txBody>
                    <a:bodyPr/>
                    <a:lstStyle/>
                    <a:p>
                      <a:r>
                        <a:rPr kumimoji="1" lang="en-US" altLang="ja-JP" sz="1400" dirty="0"/>
                        <a:t>75.1%</a:t>
                      </a:r>
                      <a:endParaRPr kumimoji="1" lang="ja-JP" altLang="en-US" sz="1400" dirty="0"/>
                    </a:p>
                  </a:txBody>
                  <a:tcPr/>
                </a:tc>
                <a:tc>
                  <a:txBody>
                    <a:bodyPr/>
                    <a:lstStyle/>
                    <a:p>
                      <a:r>
                        <a:rPr kumimoji="1" lang="en-US" altLang="ja-JP" sz="1400" dirty="0"/>
                        <a:t>67.2%</a:t>
                      </a:r>
                      <a:endParaRPr kumimoji="1" lang="ja-JP" altLang="en-US" sz="1400" dirty="0"/>
                    </a:p>
                  </a:txBody>
                  <a:tcPr/>
                </a:tc>
                <a:tc>
                  <a:txBody>
                    <a:bodyPr/>
                    <a:lstStyle/>
                    <a:p>
                      <a:r>
                        <a:rPr kumimoji="1" lang="en-US" altLang="ja-JP" sz="1400" dirty="0"/>
                        <a:t>97.9% </a:t>
                      </a:r>
                      <a:endParaRPr kumimoji="1" lang="ja-JP" altLang="en-US" sz="1400" dirty="0"/>
                    </a:p>
                  </a:txBody>
                  <a:tcPr/>
                </a:tc>
                <a:tc>
                  <a:txBody>
                    <a:bodyPr/>
                    <a:lstStyle/>
                    <a:p>
                      <a:r>
                        <a:rPr kumimoji="1" lang="en-US" altLang="ja-JP" sz="1400" dirty="0"/>
                        <a:t>99.7%</a:t>
                      </a:r>
                      <a:endParaRPr kumimoji="1" lang="ja-JP" altLang="en-US" sz="1400" dirty="0"/>
                    </a:p>
                  </a:txBody>
                  <a:tcPr/>
                </a:tc>
                <a:extLst>
                  <a:ext uri="{0D108BD9-81ED-4DB2-BD59-A6C34878D82A}">
                    <a16:rowId xmlns:a16="http://schemas.microsoft.com/office/drawing/2014/main" val="831419113"/>
                  </a:ext>
                </a:extLst>
              </a:tr>
              <a:tr h="408199">
                <a:tc>
                  <a:txBody>
                    <a:bodyPr/>
                    <a:lstStyle/>
                    <a:p>
                      <a:r>
                        <a:rPr kumimoji="1" lang="ja-JP" altLang="en-US" sz="1400" dirty="0"/>
                        <a:t>全国</a:t>
                      </a:r>
                    </a:p>
                  </a:txBody>
                  <a:tcPr/>
                </a:tc>
                <a:tc>
                  <a:txBody>
                    <a:bodyPr/>
                    <a:lstStyle/>
                    <a:p>
                      <a:r>
                        <a:rPr kumimoji="1" lang="en-US" altLang="ja-JP" sz="1400" dirty="0"/>
                        <a:t>99.2%</a:t>
                      </a:r>
                      <a:endParaRPr kumimoji="1" lang="ja-JP" altLang="en-US" sz="1400" dirty="0"/>
                    </a:p>
                  </a:txBody>
                  <a:tcPr/>
                </a:tc>
                <a:tc>
                  <a:txBody>
                    <a:bodyPr/>
                    <a:lstStyle/>
                    <a:p>
                      <a:r>
                        <a:rPr kumimoji="1" lang="en-US" altLang="ja-JP" sz="1400" dirty="0"/>
                        <a:t>99.3%</a:t>
                      </a:r>
                      <a:endParaRPr kumimoji="1" lang="ja-JP" altLang="en-US" sz="1400" dirty="0"/>
                    </a:p>
                  </a:txBody>
                  <a:tcPr/>
                </a:tc>
                <a:tc>
                  <a:txBody>
                    <a:bodyPr/>
                    <a:lstStyle/>
                    <a:p>
                      <a:r>
                        <a:rPr kumimoji="1" lang="en-US" altLang="ja-JP" sz="1400" dirty="0"/>
                        <a:t>99.5% </a:t>
                      </a:r>
                      <a:endParaRPr kumimoji="1" lang="ja-JP" altLang="en-US" sz="1400" dirty="0"/>
                    </a:p>
                  </a:txBody>
                  <a:tcPr/>
                </a:tc>
                <a:tc>
                  <a:txBody>
                    <a:bodyPr/>
                    <a:lstStyle/>
                    <a:p>
                      <a:r>
                        <a:rPr kumimoji="1" lang="en-US" altLang="ja-JP" sz="1400" dirty="0"/>
                        <a:t>17.9% </a:t>
                      </a:r>
                      <a:endParaRPr kumimoji="1" lang="ja-JP" altLang="en-US" sz="1400" dirty="0"/>
                    </a:p>
                  </a:txBody>
                  <a:tcPr/>
                </a:tc>
                <a:tc>
                  <a:txBody>
                    <a:bodyPr/>
                    <a:lstStyle/>
                    <a:p>
                      <a:r>
                        <a:rPr kumimoji="1" lang="en-US" altLang="ja-JP" sz="1400" dirty="0"/>
                        <a:t>100.0% </a:t>
                      </a:r>
                      <a:endParaRPr kumimoji="1" lang="ja-JP" altLang="en-US" sz="1400" dirty="0"/>
                    </a:p>
                  </a:txBody>
                  <a:tcPr/>
                </a:tc>
                <a:tc>
                  <a:txBody>
                    <a:bodyPr/>
                    <a:lstStyle/>
                    <a:p>
                      <a:r>
                        <a:rPr kumimoji="1" lang="en-US" altLang="ja-JP" sz="1400" dirty="0"/>
                        <a:t>99.9% </a:t>
                      </a:r>
                      <a:endParaRPr kumimoji="1" lang="ja-JP" altLang="en-US" sz="1400" dirty="0"/>
                    </a:p>
                  </a:txBody>
                  <a:tcPr/>
                </a:tc>
                <a:tc>
                  <a:txBody>
                    <a:bodyPr/>
                    <a:lstStyle/>
                    <a:p>
                      <a:r>
                        <a:rPr kumimoji="1" lang="en-US" altLang="ja-JP" sz="1400" dirty="0"/>
                        <a:t>99.9% </a:t>
                      </a:r>
                      <a:endParaRPr kumimoji="1" lang="ja-JP" altLang="en-US" sz="1400" dirty="0"/>
                    </a:p>
                  </a:txBody>
                  <a:tcPr/>
                </a:tc>
                <a:tc>
                  <a:txBody>
                    <a:bodyPr/>
                    <a:lstStyle/>
                    <a:p>
                      <a:r>
                        <a:rPr kumimoji="1" lang="en-US" altLang="ja-JP" sz="1400" dirty="0"/>
                        <a:t>99.5% </a:t>
                      </a:r>
                      <a:endParaRPr kumimoji="1" lang="ja-JP" altLang="en-US" sz="1400" dirty="0"/>
                    </a:p>
                  </a:txBody>
                  <a:tcPr/>
                </a:tc>
                <a:tc>
                  <a:txBody>
                    <a:bodyPr/>
                    <a:lstStyle/>
                    <a:p>
                      <a:r>
                        <a:rPr kumimoji="1" lang="en-US" altLang="ja-JP" sz="1400" dirty="0"/>
                        <a:t>88.3% </a:t>
                      </a:r>
                      <a:endParaRPr kumimoji="1" lang="ja-JP" altLang="en-US" sz="1400" dirty="0"/>
                    </a:p>
                  </a:txBody>
                  <a:tcPr/>
                </a:tc>
                <a:tc>
                  <a:txBody>
                    <a:bodyPr/>
                    <a:lstStyle/>
                    <a:p>
                      <a:r>
                        <a:rPr kumimoji="1" lang="en-US" altLang="ja-JP" sz="1400" dirty="0"/>
                        <a:t>83.6% </a:t>
                      </a:r>
                      <a:endParaRPr kumimoji="1" lang="ja-JP" altLang="en-US" sz="1400" dirty="0"/>
                    </a:p>
                  </a:txBody>
                  <a:tcPr/>
                </a:tc>
                <a:tc>
                  <a:txBody>
                    <a:bodyPr/>
                    <a:lstStyle/>
                    <a:p>
                      <a:r>
                        <a:rPr kumimoji="1" lang="en-US" altLang="ja-JP" sz="1400" dirty="0"/>
                        <a:t>93.6% </a:t>
                      </a:r>
                      <a:endParaRPr kumimoji="1" lang="ja-JP" altLang="en-US" sz="1400" dirty="0"/>
                    </a:p>
                  </a:txBody>
                  <a:tcPr/>
                </a:tc>
                <a:tc>
                  <a:txBody>
                    <a:bodyPr/>
                    <a:lstStyle/>
                    <a:p>
                      <a:r>
                        <a:rPr kumimoji="1" lang="en-US" altLang="ja-JP" sz="1400" dirty="0"/>
                        <a:t>97.9% </a:t>
                      </a:r>
                      <a:endParaRPr kumimoji="1" lang="ja-JP" altLang="en-US" sz="1400" dirty="0"/>
                    </a:p>
                  </a:txBody>
                  <a:tcPr/>
                </a:tc>
                <a:extLst>
                  <a:ext uri="{0D108BD9-81ED-4DB2-BD59-A6C34878D82A}">
                    <a16:rowId xmlns:a16="http://schemas.microsoft.com/office/drawing/2014/main" val="2508414105"/>
                  </a:ext>
                </a:extLst>
              </a:tr>
            </a:tbl>
          </a:graphicData>
        </a:graphic>
      </p:graphicFrame>
      <p:graphicFrame>
        <p:nvGraphicFramePr>
          <p:cNvPr id="7" name="表 6">
            <a:extLst>
              <a:ext uri="{FF2B5EF4-FFF2-40B4-BE49-F238E27FC236}">
                <a16:creationId xmlns:a16="http://schemas.microsoft.com/office/drawing/2014/main" id="{438FFD54-7D48-4E25-94CD-57CF7792E006}"/>
              </a:ext>
            </a:extLst>
          </p:cNvPr>
          <p:cNvGraphicFramePr>
            <a:graphicFrameLocks noGrp="1"/>
          </p:cNvGraphicFramePr>
          <p:nvPr>
            <p:extLst>
              <p:ext uri="{D42A27DB-BD31-4B8C-83A1-F6EECF244321}">
                <p14:modId xmlns:p14="http://schemas.microsoft.com/office/powerpoint/2010/main" val="1890381577"/>
              </p:ext>
            </p:extLst>
          </p:nvPr>
        </p:nvGraphicFramePr>
        <p:xfrm>
          <a:off x="296008" y="954776"/>
          <a:ext cx="11684722" cy="1493520"/>
        </p:xfrm>
        <a:graphic>
          <a:graphicData uri="http://schemas.openxmlformats.org/drawingml/2006/table">
            <a:tbl>
              <a:tblPr firstRow="1" bandRow="1">
                <a:tableStyleId>{7DF18680-E054-41AD-8BC1-D1AEF772440D}</a:tableStyleId>
              </a:tblPr>
              <a:tblGrid>
                <a:gridCol w="1453243">
                  <a:extLst>
                    <a:ext uri="{9D8B030D-6E8A-4147-A177-3AD203B41FA5}">
                      <a16:colId xmlns:a16="http://schemas.microsoft.com/office/drawing/2014/main" val="3458817742"/>
                    </a:ext>
                  </a:extLst>
                </a:gridCol>
                <a:gridCol w="896983">
                  <a:extLst>
                    <a:ext uri="{9D8B030D-6E8A-4147-A177-3AD203B41FA5}">
                      <a16:colId xmlns:a16="http://schemas.microsoft.com/office/drawing/2014/main" val="1487079786"/>
                    </a:ext>
                  </a:extLst>
                </a:gridCol>
                <a:gridCol w="914400">
                  <a:extLst>
                    <a:ext uri="{9D8B030D-6E8A-4147-A177-3AD203B41FA5}">
                      <a16:colId xmlns:a16="http://schemas.microsoft.com/office/drawing/2014/main" val="3473563961"/>
                    </a:ext>
                  </a:extLst>
                </a:gridCol>
                <a:gridCol w="914400">
                  <a:extLst>
                    <a:ext uri="{9D8B030D-6E8A-4147-A177-3AD203B41FA5}">
                      <a16:colId xmlns:a16="http://schemas.microsoft.com/office/drawing/2014/main" val="3724364534"/>
                    </a:ext>
                  </a:extLst>
                </a:gridCol>
                <a:gridCol w="870857">
                  <a:extLst>
                    <a:ext uri="{9D8B030D-6E8A-4147-A177-3AD203B41FA5}">
                      <a16:colId xmlns:a16="http://schemas.microsoft.com/office/drawing/2014/main" val="3144066849"/>
                    </a:ext>
                  </a:extLst>
                </a:gridCol>
                <a:gridCol w="1132114">
                  <a:extLst>
                    <a:ext uri="{9D8B030D-6E8A-4147-A177-3AD203B41FA5}">
                      <a16:colId xmlns:a16="http://schemas.microsoft.com/office/drawing/2014/main" val="2640482145"/>
                    </a:ext>
                  </a:extLst>
                </a:gridCol>
                <a:gridCol w="1393372">
                  <a:extLst>
                    <a:ext uri="{9D8B030D-6E8A-4147-A177-3AD203B41FA5}">
                      <a16:colId xmlns:a16="http://schemas.microsoft.com/office/drawing/2014/main" val="2520759601"/>
                    </a:ext>
                  </a:extLst>
                </a:gridCol>
                <a:gridCol w="1463040">
                  <a:extLst>
                    <a:ext uri="{9D8B030D-6E8A-4147-A177-3AD203B41FA5}">
                      <a16:colId xmlns:a16="http://schemas.microsoft.com/office/drawing/2014/main" val="322496322"/>
                    </a:ext>
                  </a:extLst>
                </a:gridCol>
                <a:gridCol w="2646313">
                  <a:extLst>
                    <a:ext uri="{9D8B030D-6E8A-4147-A177-3AD203B41FA5}">
                      <a16:colId xmlns:a16="http://schemas.microsoft.com/office/drawing/2014/main" val="951954891"/>
                    </a:ext>
                  </a:extLst>
                </a:gridCol>
              </a:tblGrid>
              <a:tr h="405303">
                <a:tc rowSpan="2">
                  <a:txBody>
                    <a:bodyPr/>
                    <a:lstStyle/>
                    <a:p>
                      <a:endParaRPr kumimoji="1" lang="ja-JP" altLang="en-US" sz="1200" dirty="0"/>
                    </a:p>
                  </a:txBody>
                  <a:tcPr/>
                </a:tc>
                <a:tc rowSpan="2">
                  <a:txBody>
                    <a:bodyPr/>
                    <a:lstStyle/>
                    <a:p>
                      <a:r>
                        <a:rPr kumimoji="1" lang="ja-JP" altLang="en-US" sz="1200" dirty="0"/>
                        <a:t>校内委員会の設置</a:t>
                      </a:r>
                    </a:p>
                  </a:txBody>
                  <a:tcPr/>
                </a:tc>
                <a:tc rowSpan="2">
                  <a:txBody>
                    <a:bodyPr/>
                    <a:lstStyle/>
                    <a:p>
                      <a:r>
                        <a:rPr kumimoji="1" lang="ja-JP" altLang="en-US" sz="1200" dirty="0"/>
                        <a:t>実態把握</a:t>
                      </a:r>
                    </a:p>
                    <a:p>
                      <a:r>
                        <a:rPr kumimoji="1" lang="ja-JP" altLang="en-US" sz="1200" dirty="0"/>
                        <a:t>の実施</a:t>
                      </a:r>
                    </a:p>
                  </a:txBody>
                  <a:tcPr/>
                </a:tc>
                <a:tc gridSpan="2">
                  <a:txBody>
                    <a:bodyPr/>
                    <a:lstStyle/>
                    <a:p>
                      <a:r>
                        <a:rPr kumimoji="1" lang="ja-JP" altLang="en-US" sz="1200" dirty="0"/>
                        <a:t>特別支援教育コ</a:t>
                      </a:r>
                      <a:r>
                        <a:rPr kumimoji="1" lang="en-US" altLang="ja-JP" sz="1200" dirty="0"/>
                        <a:t>-</a:t>
                      </a:r>
                      <a:r>
                        <a:rPr kumimoji="1" lang="ja-JP" altLang="en-US" sz="1200" dirty="0"/>
                        <a:t>ディネ</a:t>
                      </a:r>
                      <a:r>
                        <a:rPr kumimoji="1" lang="en-US" altLang="ja-JP" sz="1200" dirty="0"/>
                        <a:t>-</a:t>
                      </a:r>
                      <a:r>
                        <a:rPr kumimoji="1" lang="ja-JP" altLang="en-US" sz="1200" dirty="0"/>
                        <a:t>タ</a:t>
                      </a:r>
                      <a:r>
                        <a:rPr kumimoji="1" lang="en-US" altLang="ja-JP" sz="1200" dirty="0"/>
                        <a:t>-</a:t>
                      </a:r>
                      <a:r>
                        <a:rPr kumimoji="1" lang="ja-JP" altLang="en-US" sz="1200" dirty="0"/>
                        <a:t>の指名</a:t>
                      </a:r>
                    </a:p>
                  </a:txBody>
                  <a:tcPr/>
                </a:tc>
                <a:tc hMerge="1">
                  <a:txBody>
                    <a:bodyPr/>
                    <a:lstStyle/>
                    <a:p>
                      <a:endParaRPr kumimoji="1" lang="ja-JP" altLang="en-US" sz="1600" dirty="0"/>
                    </a:p>
                  </a:txBody>
                  <a:tcPr/>
                </a:tc>
                <a:tc rowSpan="2">
                  <a:txBody>
                    <a:bodyPr/>
                    <a:lstStyle/>
                    <a:p>
                      <a:r>
                        <a:rPr kumimoji="1" lang="ja-JP" altLang="en-US" sz="1200" dirty="0"/>
                        <a:t>個別の指導計画の作成</a:t>
                      </a:r>
                    </a:p>
                  </a:txBody>
                  <a:tcPr/>
                </a:tc>
                <a:tc rowSpan="2">
                  <a:txBody>
                    <a:bodyPr/>
                    <a:lstStyle/>
                    <a:p>
                      <a:r>
                        <a:rPr kumimoji="1" lang="ja-JP" altLang="en-US" sz="1200" dirty="0"/>
                        <a:t>個別の教育支援計画の作成</a:t>
                      </a:r>
                    </a:p>
                  </a:txBody>
                  <a:tcPr/>
                </a:tc>
                <a:tc rowSpan="2">
                  <a:txBody>
                    <a:bodyPr/>
                    <a:lstStyle/>
                    <a:p>
                      <a:r>
                        <a:rPr kumimoji="1" lang="ja-JP" altLang="en-US" sz="1200" dirty="0"/>
                        <a:t>合理的配慮の明記</a:t>
                      </a:r>
                    </a:p>
                  </a:txBody>
                  <a:tcPr/>
                </a:tc>
                <a:tc rowSpan="2">
                  <a:txBody>
                    <a:bodyPr/>
                    <a:lstStyle/>
                    <a:p>
                      <a:r>
                        <a:rPr kumimoji="1" lang="ja-JP" altLang="en-US" sz="1200" dirty="0"/>
                        <a:t>個別の教育支援計画の作成における関係機関等との情報共有</a:t>
                      </a:r>
                    </a:p>
                  </a:txBody>
                  <a:tcPr/>
                </a:tc>
                <a:extLst>
                  <a:ext uri="{0D108BD9-81ED-4DB2-BD59-A6C34878D82A}">
                    <a16:rowId xmlns:a16="http://schemas.microsoft.com/office/drawing/2014/main" val="2064399744"/>
                  </a:ext>
                </a:extLst>
              </a:tr>
              <a:tr h="23841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1200" dirty="0"/>
                        <a:t>指名</a:t>
                      </a:r>
                    </a:p>
                  </a:txBody>
                  <a:tcPr/>
                </a:tc>
                <a:tc>
                  <a:txBody>
                    <a:bodyPr/>
                    <a:lstStyle/>
                    <a:p>
                      <a:r>
                        <a:rPr kumimoji="1" lang="ja-JP" altLang="en-US" sz="1200" dirty="0"/>
                        <a:t>専任</a:t>
                      </a:r>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954050230"/>
                  </a:ext>
                </a:extLst>
              </a:tr>
              <a:tr h="405303">
                <a:tc>
                  <a:txBody>
                    <a:bodyPr/>
                    <a:lstStyle/>
                    <a:p>
                      <a:r>
                        <a:rPr kumimoji="1" lang="ja-JP" altLang="en-US" sz="1200" dirty="0"/>
                        <a:t>幼保連携型認定こども園</a:t>
                      </a:r>
                    </a:p>
                  </a:txBody>
                  <a:tcPr/>
                </a:tc>
                <a:tc>
                  <a:txBody>
                    <a:bodyPr/>
                    <a:lstStyle/>
                    <a:p>
                      <a:r>
                        <a:rPr kumimoji="1" lang="en-US" altLang="ja-JP" sz="1400" dirty="0"/>
                        <a:t>100.0</a:t>
                      </a:r>
                      <a:r>
                        <a:rPr kumimoji="1" lang="ja-JP" altLang="en-US" sz="1400" dirty="0"/>
                        <a:t>％</a:t>
                      </a:r>
                    </a:p>
                  </a:txBody>
                  <a:tcPr/>
                </a:tc>
                <a:tc>
                  <a:txBody>
                    <a:bodyPr/>
                    <a:lstStyle/>
                    <a:p>
                      <a:r>
                        <a:rPr kumimoji="1" lang="en-US" altLang="ja-JP" sz="1400" dirty="0"/>
                        <a:t>100.0</a:t>
                      </a:r>
                      <a:r>
                        <a:rPr kumimoji="1" lang="ja-JP" altLang="en-US" sz="1400" dirty="0"/>
                        <a:t>％</a:t>
                      </a:r>
                    </a:p>
                  </a:txBody>
                  <a:tcPr/>
                </a:tc>
                <a:tc>
                  <a:txBody>
                    <a:bodyPr/>
                    <a:lstStyle/>
                    <a:p>
                      <a:r>
                        <a:rPr kumimoji="1" lang="en-US" altLang="ja-JP" sz="1400" dirty="0"/>
                        <a:t>86.8%</a:t>
                      </a:r>
                      <a:endParaRPr kumimoji="1" lang="ja-JP" altLang="en-US" sz="1400" dirty="0"/>
                    </a:p>
                  </a:txBody>
                  <a:tcPr/>
                </a:tc>
                <a:tc>
                  <a:txBody>
                    <a:bodyPr/>
                    <a:lstStyle/>
                    <a:p>
                      <a:r>
                        <a:rPr kumimoji="1" lang="en-US" altLang="ja-JP" sz="1400" dirty="0"/>
                        <a:t>24.1%</a:t>
                      </a:r>
                      <a:endParaRPr kumimoji="1" lang="ja-JP" altLang="en-US" sz="1400" dirty="0"/>
                    </a:p>
                  </a:txBody>
                  <a:tcPr/>
                </a:tc>
                <a:tc>
                  <a:txBody>
                    <a:bodyPr/>
                    <a:lstStyle/>
                    <a:p>
                      <a:r>
                        <a:rPr kumimoji="1" lang="en-US" altLang="ja-JP" sz="1400" dirty="0"/>
                        <a:t>94.0%</a:t>
                      </a:r>
                      <a:endParaRPr kumimoji="1" lang="ja-JP" altLang="en-US" sz="1400" dirty="0"/>
                    </a:p>
                  </a:txBody>
                  <a:tcPr/>
                </a:tc>
                <a:tc>
                  <a:txBody>
                    <a:bodyPr/>
                    <a:lstStyle/>
                    <a:p>
                      <a:r>
                        <a:rPr kumimoji="1" lang="en-US" altLang="ja-JP" sz="1400" dirty="0"/>
                        <a:t>86.8%</a:t>
                      </a:r>
                      <a:endParaRPr kumimoji="1" lang="ja-JP" altLang="en-US" sz="1400" dirty="0"/>
                    </a:p>
                  </a:txBody>
                  <a:tcPr/>
                </a:tc>
                <a:tc>
                  <a:txBody>
                    <a:bodyPr/>
                    <a:lstStyle/>
                    <a:p>
                      <a:r>
                        <a:rPr kumimoji="1" lang="en-US" altLang="ja-JP" sz="1400" dirty="0"/>
                        <a:t>98.9%</a:t>
                      </a:r>
                      <a:endParaRPr kumimoji="1" lang="ja-JP" altLang="en-US" sz="1400" dirty="0"/>
                    </a:p>
                  </a:txBody>
                  <a:tcPr/>
                </a:tc>
                <a:tc>
                  <a:txBody>
                    <a:bodyPr/>
                    <a:lstStyle/>
                    <a:p>
                      <a:r>
                        <a:rPr kumimoji="1" lang="en-US" altLang="ja-JP" sz="1400" dirty="0"/>
                        <a:t>100.0%</a:t>
                      </a:r>
                      <a:endParaRPr kumimoji="1" lang="ja-JP" altLang="en-US" sz="1400" dirty="0"/>
                    </a:p>
                  </a:txBody>
                  <a:tcPr/>
                </a:tc>
                <a:extLst>
                  <a:ext uri="{0D108BD9-81ED-4DB2-BD59-A6C34878D82A}">
                    <a16:rowId xmlns:a16="http://schemas.microsoft.com/office/drawing/2014/main" val="3857076018"/>
                  </a:ext>
                </a:extLst>
              </a:tr>
              <a:tr h="262255">
                <a:tc>
                  <a:txBody>
                    <a:bodyPr/>
                    <a:lstStyle/>
                    <a:p>
                      <a:r>
                        <a:rPr kumimoji="1" lang="ja-JP" altLang="en-US" sz="1200" dirty="0"/>
                        <a:t>幼稚園</a:t>
                      </a:r>
                    </a:p>
                  </a:txBody>
                  <a:tcPr/>
                </a:tc>
                <a:tc>
                  <a:txBody>
                    <a:bodyPr/>
                    <a:lstStyle/>
                    <a:p>
                      <a:r>
                        <a:rPr kumimoji="1" lang="en-US" altLang="ja-JP" sz="1400" dirty="0"/>
                        <a:t>100.0</a:t>
                      </a:r>
                      <a:r>
                        <a:rPr kumimoji="1" lang="ja-JP" altLang="en-US" sz="1400" dirty="0"/>
                        <a:t>％</a:t>
                      </a:r>
                    </a:p>
                  </a:txBody>
                  <a:tcPr/>
                </a:tc>
                <a:tc>
                  <a:txBody>
                    <a:bodyPr/>
                    <a:lstStyle/>
                    <a:p>
                      <a:r>
                        <a:rPr kumimoji="1" lang="en-US" altLang="ja-JP" sz="1400" dirty="0"/>
                        <a:t>100.0</a:t>
                      </a:r>
                      <a:r>
                        <a:rPr kumimoji="1" lang="ja-JP" altLang="en-US" sz="1400" dirty="0"/>
                        <a:t>％</a:t>
                      </a:r>
                    </a:p>
                  </a:txBody>
                  <a:tcPr/>
                </a:tc>
                <a:tc>
                  <a:txBody>
                    <a:bodyPr/>
                    <a:lstStyle/>
                    <a:p>
                      <a:r>
                        <a:rPr kumimoji="1" lang="en-US" altLang="ja-JP" sz="1400" dirty="0"/>
                        <a:t>97.8</a:t>
                      </a:r>
                      <a:r>
                        <a:rPr kumimoji="1" lang="ja-JP" altLang="en-US" sz="1400" dirty="0"/>
                        <a:t>％</a:t>
                      </a:r>
                    </a:p>
                  </a:txBody>
                  <a:tcPr/>
                </a:tc>
                <a:tc>
                  <a:txBody>
                    <a:bodyPr/>
                    <a:lstStyle/>
                    <a:p>
                      <a:r>
                        <a:rPr kumimoji="1" lang="en-US" altLang="ja-JP" sz="1400" dirty="0"/>
                        <a:t>5.5</a:t>
                      </a:r>
                      <a:r>
                        <a:rPr kumimoji="1" lang="ja-JP" altLang="en-US" sz="1400" dirty="0"/>
                        <a:t>％</a:t>
                      </a:r>
                    </a:p>
                  </a:txBody>
                  <a:tcPr/>
                </a:tc>
                <a:tc>
                  <a:txBody>
                    <a:bodyPr/>
                    <a:lstStyle/>
                    <a:p>
                      <a:r>
                        <a:rPr kumimoji="1" lang="en-US" altLang="ja-JP" sz="1400" dirty="0"/>
                        <a:t>89.0</a:t>
                      </a:r>
                      <a:r>
                        <a:rPr kumimoji="1" lang="ja-JP" altLang="en-US" sz="1400" dirty="0"/>
                        <a:t>％</a:t>
                      </a:r>
                    </a:p>
                  </a:txBody>
                  <a:tcPr/>
                </a:tc>
                <a:tc>
                  <a:txBody>
                    <a:bodyPr/>
                    <a:lstStyle/>
                    <a:p>
                      <a:r>
                        <a:rPr kumimoji="1" lang="en-US" altLang="ja-JP" sz="1400" dirty="0"/>
                        <a:t>89.2</a:t>
                      </a:r>
                      <a:r>
                        <a:rPr kumimoji="1" lang="ja-JP" altLang="en-US" sz="1400" dirty="0"/>
                        <a:t>％</a:t>
                      </a:r>
                    </a:p>
                  </a:txBody>
                  <a:tcPr/>
                </a:tc>
                <a:tc>
                  <a:txBody>
                    <a:bodyPr/>
                    <a:lstStyle/>
                    <a:p>
                      <a:r>
                        <a:rPr kumimoji="1" lang="en-US" altLang="ja-JP" sz="1400" dirty="0"/>
                        <a:t>98.9</a:t>
                      </a:r>
                      <a:r>
                        <a:rPr kumimoji="1" lang="ja-JP" altLang="en-US" sz="1400" dirty="0"/>
                        <a:t>％</a:t>
                      </a:r>
                    </a:p>
                  </a:txBody>
                  <a:tcPr/>
                </a:tc>
                <a:tc>
                  <a:txBody>
                    <a:bodyPr/>
                    <a:lstStyle/>
                    <a:p>
                      <a:r>
                        <a:rPr kumimoji="1" lang="en-US" altLang="ja-JP" sz="1400" dirty="0"/>
                        <a:t>99.5</a:t>
                      </a:r>
                      <a:r>
                        <a:rPr kumimoji="1" lang="ja-JP" altLang="en-US" sz="1400" dirty="0"/>
                        <a:t>％</a:t>
                      </a:r>
                    </a:p>
                  </a:txBody>
                  <a:tcPr/>
                </a:tc>
                <a:extLst>
                  <a:ext uri="{0D108BD9-81ED-4DB2-BD59-A6C34878D82A}">
                    <a16:rowId xmlns:a16="http://schemas.microsoft.com/office/drawing/2014/main" val="2980060195"/>
                  </a:ext>
                </a:extLst>
              </a:tr>
            </a:tbl>
          </a:graphicData>
        </a:graphic>
      </p:graphicFrame>
      <p:sp>
        <p:nvSpPr>
          <p:cNvPr id="8" name="テキスト ボックス 7">
            <a:extLst>
              <a:ext uri="{FF2B5EF4-FFF2-40B4-BE49-F238E27FC236}">
                <a16:creationId xmlns:a16="http://schemas.microsoft.com/office/drawing/2014/main" id="{8C41BD01-F939-4AB4-9581-FDF66919E665}"/>
              </a:ext>
            </a:extLst>
          </p:cNvPr>
          <p:cNvSpPr txBox="1"/>
          <p:nvPr/>
        </p:nvSpPr>
        <p:spPr>
          <a:xfrm>
            <a:off x="4562116" y="2692547"/>
            <a:ext cx="1906778" cy="276999"/>
          </a:xfrm>
          <a:prstGeom prst="rect">
            <a:avLst/>
          </a:prstGeom>
          <a:solidFill>
            <a:schemeClr val="accent5"/>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1200" b="1" dirty="0">
                <a:solidFill>
                  <a:schemeClr val="bg1"/>
                </a:solidFill>
              </a:rPr>
              <a:t>特別支援学級</a:t>
            </a:r>
          </a:p>
        </p:txBody>
      </p:sp>
      <p:sp>
        <p:nvSpPr>
          <p:cNvPr id="9" name="テキスト ボックス 8">
            <a:extLst>
              <a:ext uri="{FF2B5EF4-FFF2-40B4-BE49-F238E27FC236}">
                <a16:creationId xmlns:a16="http://schemas.microsoft.com/office/drawing/2014/main" id="{1EEA960F-3F22-41E8-B83C-F3697773C2E6}"/>
              </a:ext>
            </a:extLst>
          </p:cNvPr>
          <p:cNvSpPr txBox="1"/>
          <p:nvPr/>
        </p:nvSpPr>
        <p:spPr>
          <a:xfrm>
            <a:off x="6482157" y="2692546"/>
            <a:ext cx="2020390" cy="276999"/>
          </a:xfrm>
          <a:prstGeom prst="rect">
            <a:avLst/>
          </a:prstGeom>
          <a:solidFill>
            <a:schemeClr val="accent5"/>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1200" b="1" dirty="0">
                <a:solidFill>
                  <a:schemeClr val="bg1"/>
                </a:solidFill>
              </a:rPr>
              <a:t>通級による指導</a:t>
            </a:r>
            <a:endParaRPr kumimoji="1" lang="ja-JP" altLang="en-US" sz="1200" b="1" dirty="0">
              <a:solidFill>
                <a:schemeClr val="bg1"/>
              </a:solidFill>
            </a:endParaRPr>
          </a:p>
        </p:txBody>
      </p:sp>
      <p:sp>
        <p:nvSpPr>
          <p:cNvPr id="10" name="テキスト ボックス 9">
            <a:extLst>
              <a:ext uri="{FF2B5EF4-FFF2-40B4-BE49-F238E27FC236}">
                <a16:creationId xmlns:a16="http://schemas.microsoft.com/office/drawing/2014/main" id="{6159606D-0532-419E-A199-1C33BBFD8695}"/>
              </a:ext>
            </a:extLst>
          </p:cNvPr>
          <p:cNvSpPr txBox="1"/>
          <p:nvPr/>
        </p:nvSpPr>
        <p:spPr>
          <a:xfrm>
            <a:off x="8515810" y="2686358"/>
            <a:ext cx="1519892" cy="276999"/>
          </a:xfrm>
          <a:prstGeom prst="rect">
            <a:avLst/>
          </a:prstGeom>
          <a:solidFill>
            <a:schemeClr val="accent5"/>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1200" b="1" dirty="0">
                <a:solidFill>
                  <a:schemeClr val="bg1"/>
                </a:solidFill>
              </a:rPr>
              <a:t>左記以外</a:t>
            </a:r>
            <a:endParaRPr kumimoji="1" lang="ja-JP" altLang="en-US" sz="1200" b="1" dirty="0">
              <a:solidFill>
                <a:schemeClr val="bg1"/>
              </a:solidFill>
            </a:endParaRPr>
          </a:p>
        </p:txBody>
      </p:sp>
      <p:sp>
        <p:nvSpPr>
          <p:cNvPr id="11" name="テキスト ボックス 10">
            <a:extLst>
              <a:ext uri="{FF2B5EF4-FFF2-40B4-BE49-F238E27FC236}">
                <a16:creationId xmlns:a16="http://schemas.microsoft.com/office/drawing/2014/main" id="{9D8F2051-DAB2-4C4E-9A60-05CEC12B9662}"/>
              </a:ext>
            </a:extLst>
          </p:cNvPr>
          <p:cNvSpPr txBox="1"/>
          <p:nvPr/>
        </p:nvSpPr>
        <p:spPr>
          <a:xfrm>
            <a:off x="10433674" y="2655580"/>
            <a:ext cx="2038980" cy="307777"/>
          </a:xfrm>
          <a:prstGeom prst="rect">
            <a:avLst/>
          </a:prstGeom>
          <a:noFill/>
        </p:spPr>
        <p:txBody>
          <a:bodyPr wrap="square" rtlCol="0">
            <a:spAutoFit/>
          </a:bodyPr>
          <a:lstStyle/>
          <a:p>
            <a:r>
              <a:rPr kumimoji="1" lang="en-US" altLang="ja-JP" sz="1400" dirty="0"/>
              <a:t>R5</a:t>
            </a:r>
            <a:r>
              <a:rPr kumimoji="1" lang="ja-JP" altLang="en-US" sz="1400" dirty="0"/>
              <a:t>年</a:t>
            </a:r>
            <a:r>
              <a:rPr kumimoji="1" lang="en-US" altLang="ja-JP" sz="1400" dirty="0"/>
              <a:t>5</a:t>
            </a:r>
            <a:r>
              <a:rPr kumimoji="1" lang="ja-JP" altLang="en-US" sz="1400" dirty="0"/>
              <a:t>月</a:t>
            </a:r>
            <a:r>
              <a:rPr kumimoji="1" lang="en-US" altLang="ja-JP" sz="1400" dirty="0"/>
              <a:t>1</a:t>
            </a:r>
            <a:r>
              <a:rPr kumimoji="1" lang="ja-JP" altLang="en-US" sz="1400" dirty="0"/>
              <a:t>日時点</a:t>
            </a:r>
          </a:p>
        </p:txBody>
      </p:sp>
    </p:spTree>
    <p:extLst>
      <p:ext uri="{BB962C8B-B14F-4D97-AF65-F5344CB8AC3E}">
        <p14:creationId xmlns:p14="http://schemas.microsoft.com/office/powerpoint/2010/main" val="172321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64A4F21-CCE3-4536-8A00-181B67925408}"/>
              </a:ext>
            </a:extLst>
          </p:cNvPr>
          <p:cNvSpPr txBox="1"/>
          <p:nvPr/>
        </p:nvSpPr>
        <p:spPr>
          <a:xfrm>
            <a:off x="9982200" y="1708451"/>
            <a:ext cx="2038980" cy="338554"/>
          </a:xfrm>
          <a:prstGeom prst="rect">
            <a:avLst/>
          </a:prstGeom>
          <a:noFill/>
        </p:spPr>
        <p:txBody>
          <a:bodyPr wrap="square" rtlCol="0">
            <a:spAutoFit/>
          </a:bodyPr>
          <a:lstStyle/>
          <a:p>
            <a:r>
              <a:rPr kumimoji="1" lang="en-US" altLang="ja-JP" sz="1600" dirty="0"/>
              <a:t>R5</a:t>
            </a:r>
            <a:r>
              <a:rPr kumimoji="1" lang="ja-JP" altLang="en-US" sz="1600" dirty="0"/>
              <a:t>年</a:t>
            </a:r>
            <a:r>
              <a:rPr kumimoji="1" lang="en-US" altLang="ja-JP" sz="1600" dirty="0"/>
              <a:t>5</a:t>
            </a:r>
            <a:r>
              <a:rPr kumimoji="1" lang="ja-JP" altLang="en-US" sz="1600" dirty="0"/>
              <a:t>月</a:t>
            </a:r>
            <a:r>
              <a:rPr kumimoji="1" lang="en-US" altLang="ja-JP" sz="1600" dirty="0"/>
              <a:t>1</a:t>
            </a:r>
            <a:r>
              <a:rPr kumimoji="1" lang="ja-JP" altLang="en-US" sz="1600" dirty="0"/>
              <a:t>日時点</a:t>
            </a:r>
          </a:p>
        </p:txBody>
      </p:sp>
      <p:sp>
        <p:nvSpPr>
          <p:cNvPr id="4" name="テキスト ボックス 3">
            <a:extLst>
              <a:ext uri="{FF2B5EF4-FFF2-40B4-BE49-F238E27FC236}">
                <a16:creationId xmlns:a16="http://schemas.microsoft.com/office/drawing/2014/main" id="{6CAD9AFE-B382-4BAD-9205-ACB9CD693EA9}"/>
              </a:ext>
            </a:extLst>
          </p:cNvPr>
          <p:cNvSpPr txBox="1"/>
          <p:nvPr/>
        </p:nvSpPr>
        <p:spPr>
          <a:xfrm>
            <a:off x="513805" y="1432336"/>
            <a:ext cx="5965371" cy="369332"/>
          </a:xfrm>
          <a:prstGeom prst="rect">
            <a:avLst/>
          </a:prstGeom>
          <a:noFill/>
        </p:spPr>
        <p:txBody>
          <a:bodyPr wrap="square" rtlCol="0">
            <a:spAutoFit/>
          </a:bodyPr>
          <a:lstStyle/>
          <a:p>
            <a:r>
              <a:rPr kumimoji="1" lang="ja-JP" altLang="en-US" dirty="0"/>
              <a:t>〇教師の専門性に関する項目</a:t>
            </a:r>
          </a:p>
        </p:txBody>
      </p:sp>
      <p:sp>
        <p:nvSpPr>
          <p:cNvPr id="5" name="スライド番号プレースホルダー 4">
            <a:extLst>
              <a:ext uri="{FF2B5EF4-FFF2-40B4-BE49-F238E27FC236}">
                <a16:creationId xmlns:a16="http://schemas.microsoft.com/office/drawing/2014/main" id="{77F24F71-691D-427B-A340-1A88F355DF6A}"/>
              </a:ext>
            </a:extLst>
          </p:cNvPr>
          <p:cNvSpPr>
            <a:spLocks noGrp="1"/>
          </p:cNvSpPr>
          <p:nvPr>
            <p:ph type="sldNum" sz="quarter" idx="12"/>
          </p:nvPr>
        </p:nvSpPr>
        <p:spPr>
          <a:xfrm>
            <a:off x="9277980" y="6312807"/>
            <a:ext cx="2743200" cy="365125"/>
          </a:xfrm>
        </p:spPr>
        <p:txBody>
          <a:bodyPr/>
          <a:lstStyle/>
          <a:p>
            <a:fld id="{4154B465-C804-4A50-ACC3-8CAC98C92B14}" type="slidenum">
              <a:rPr kumimoji="1" lang="ja-JP" altLang="en-US" smtClean="0"/>
              <a:t>14</a:t>
            </a:fld>
            <a:endParaRPr kumimoji="1" lang="ja-JP" altLang="en-US"/>
          </a:p>
        </p:txBody>
      </p:sp>
      <p:graphicFrame>
        <p:nvGraphicFramePr>
          <p:cNvPr id="6" name="表 6">
            <a:extLst>
              <a:ext uri="{FF2B5EF4-FFF2-40B4-BE49-F238E27FC236}">
                <a16:creationId xmlns:a16="http://schemas.microsoft.com/office/drawing/2014/main" id="{7992122D-E34A-4FD1-8359-4FDEB2783A54}"/>
              </a:ext>
            </a:extLst>
          </p:cNvPr>
          <p:cNvGraphicFramePr>
            <a:graphicFrameLocks noGrp="1"/>
          </p:cNvGraphicFramePr>
          <p:nvPr>
            <p:extLst>
              <p:ext uri="{D42A27DB-BD31-4B8C-83A1-F6EECF244321}">
                <p14:modId xmlns:p14="http://schemas.microsoft.com/office/powerpoint/2010/main" val="497999049"/>
              </p:ext>
            </p:extLst>
          </p:nvPr>
        </p:nvGraphicFramePr>
        <p:xfrm>
          <a:off x="579119" y="1998950"/>
          <a:ext cx="11033761" cy="3538619"/>
        </p:xfrm>
        <a:graphic>
          <a:graphicData uri="http://schemas.openxmlformats.org/drawingml/2006/table">
            <a:tbl>
              <a:tblPr firstRow="1" bandRow="1">
                <a:tableStyleId>{7DF18680-E054-41AD-8BC1-D1AEF772440D}</a:tableStyleId>
              </a:tblPr>
              <a:tblGrid>
                <a:gridCol w="2203170">
                  <a:extLst>
                    <a:ext uri="{9D8B030D-6E8A-4147-A177-3AD203B41FA5}">
                      <a16:colId xmlns:a16="http://schemas.microsoft.com/office/drawing/2014/main" val="3193837084"/>
                    </a:ext>
                  </a:extLst>
                </a:gridCol>
                <a:gridCol w="1394242">
                  <a:extLst>
                    <a:ext uri="{9D8B030D-6E8A-4147-A177-3AD203B41FA5}">
                      <a16:colId xmlns:a16="http://schemas.microsoft.com/office/drawing/2014/main" val="1615943574"/>
                    </a:ext>
                  </a:extLst>
                </a:gridCol>
                <a:gridCol w="1501890">
                  <a:extLst>
                    <a:ext uri="{9D8B030D-6E8A-4147-A177-3AD203B41FA5}">
                      <a16:colId xmlns:a16="http://schemas.microsoft.com/office/drawing/2014/main" val="3052247575"/>
                    </a:ext>
                  </a:extLst>
                </a:gridCol>
                <a:gridCol w="1368202">
                  <a:extLst>
                    <a:ext uri="{9D8B030D-6E8A-4147-A177-3AD203B41FA5}">
                      <a16:colId xmlns:a16="http://schemas.microsoft.com/office/drawing/2014/main" val="198221110"/>
                    </a:ext>
                  </a:extLst>
                </a:gridCol>
                <a:gridCol w="1322569">
                  <a:extLst>
                    <a:ext uri="{9D8B030D-6E8A-4147-A177-3AD203B41FA5}">
                      <a16:colId xmlns:a16="http://schemas.microsoft.com/office/drawing/2014/main" val="1758524062"/>
                    </a:ext>
                  </a:extLst>
                </a:gridCol>
                <a:gridCol w="1750168">
                  <a:extLst>
                    <a:ext uri="{9D8B030D-6E8A-4147-A177-3AD203B41FA5}">
                      <a16:colId xmlns:a16="http://schemas.microsoft.com/office/drawing/2014/main" val="4276522911"/>
                    </a:ext>
                  </a:extLst>
                </a:gridCol>
                <a:gridCol w="1493520">
                  <a:extLst>
                    <a:ext uri="{9D8B030D-6E8A-4147-A177-3AD203B41FA5}">
                      <a16:colId xmlns:a16="http://schemas.microsoft.com/office/drawing/2014/main" val="3761913876"/>
                    </a:ext>
                  </a:extLst>
                </a:gridCol>
              </a:tblGrid>
              <a:tr h="1300139">
                <a:tc>
                  <a:txBody>
                    <a:bodyPr/>
                    <a:lstStyle/>
                    <a:p>
                      <a:endParaRPr kumimoji="1" lang="ja-JP" altLang="en-US" sz="1400" dirty="0"/>
                    </a:p>
                  </a:txBody>
                  <a:tcPr/>
                </a:tc>
                <a:tc>
                  <a:txBody>
                    <a:bodyPr/>
                    <a:lstStyle/>
                    <a:p>
                      <a:r>
                        <a:rPr kumimoji="1" lang="ja-JP" altLang="en-US" sz="1400" dirty="0"/>
                        <a:t>特別支援学校</a:t>
                      </a:r>
                    </a:p>
                    <a:p>
                      <a:r>
                        <a:rPr kumimoji="1" lang="ja-JP" altLang="en-US" sz="1400" dirty="0"/>
                        <a:t>の教職経験</a:t>
                      </a:r>
                    </a:p>
                  </a:txBody>
                  <a:tcPr/>
                </a:tc>
                <a:tc>
                  <a:txBody>
                    <a:bodyPr/>
                    <a:lstStyle/>
                    <a:p>
                      <a:r>
                        <a:rPr kumimoji="1" lang="ja-JP" altLang="en-US" sz="1400" dirty="0"/>
                        <a:t>特別支援学級</a:t>
                      </a:r>
                    </a:p>
                    <a:p>
                      <a:r>
                        <a:rPr kumimoji="1" lang="ja-JP" altLang="en-US" sz="1400" dirty="0"/>
                        <a:t>の学級担任の</a:t>
                      </a:r>
                    </a:p>
                    <a:p>
                      <a:r>
                        <a:rPr kumimoji="1" lang="ja-JP" altLang="en-US" sz="1400" dirty="0"/>
                        <a:t>教職経験</a:t>
                      </a:r>
                    </a:p>
                  </a:txBody>
                  <a:tcPr/>
                </a:tc>
                <a:tc>
                  <a:txBody>
                    <a:bodyPr/>
                    <a:lstStyle/>
                    <a:p>
                      <a:r>
                        <a:rPr kumimoji="1" lang="ja-JP" altLang="en-US" sz="1400" dirty="0"/>
                        <a:t>特別支援学級</a:t>
                      </a:r>
                    </a:p>
                    <a:p>
                      <a:r>
                        <a:rPr kumimoji="1" lang="ja-JP" altLang="en-US" sz="1400" dirty="0"/>
                        <a:t>の教科担任の</a:t>
                      </a:r>
                    </a:p>
                    <a:p>
                      <a:r>
                        <a:rPr kumimoji="1" lang="ja-JP" altLang="en-US" sz="1400" dirty="0"/>
                        <a:t>教職経験</a:t>
                      </a:r>
                    </a:p>
                  </a:txBody>
                  <a:tcPr/>
                </a:tc>
                <a:tc>
                  <a:txBody>
                    <a:bodyPr/>
                    <a:lstStyle/>
                    <a:p>
                      <a:r>
                        <a:rPr kumimoji="1" lang="ja-JP" altLang="en-US" sz="1400" dirty="0"/>
                        <a:t>通級による指導</a:t>
                      </a:r>
                    </a:p>
                    <a:p>
                      <a:r>
                        <a:rPr kumimoji="1" lang="ja-JP" altLang="en-US" sz="1400" dirty="0"/>
                        <a:t>の経験</a:t>
                      </a:r>
                    </a:p>
                  </a:txBody>
                  <a:tcPr/>
                </a:tc>
                <a:tc>
                  <a:txBody>
                    <a:bodyPr/>
                    <a:lstStyle/>
                    <a:p>
                      <a:r>
                        <a:rPr kumimoji="1" lang="ja-JP" altLang="en-US" sz="1400" dirty="0"/>
                        <a:t>特別支援教育</a:t>
                      </a:r>
                    </a:p>
                    <a:p>
                      <a:r>
                        <a:rPr kumimoji="1" lang="ja-JP" altLang="en-US" sz="1400" dirty="0"/>
                        <a:t>コーディネー</a:t>
                      </a:r>
                    </a:p>
                    <a:p>
                      <a:r>
                        <a:rPr kumimoji="1" lang="ja-JP" altLang="en-US" sz="1400" dirty="0"/>
                        <a:t>ターの教職経</a:t>
                      </a:r>
                    </a:p>
                    <a:p>
                      <a:r>
                        <a:rPr kumimoji="1" lang="ja-JP" altLang="en-US" sz="1400" dirty="0"/>
                        <a:t>験</a:t>
                      </a:r>
                    </a:p>
                  </a:txBody>
                  <a:tcPr/>
                </a:tc>
                <a:tc>
                  <a:txBody>
                    <a:bodyPr/>
                    <a:lstStyle/>
                    <a:p>
                      <a:r>
                        <a:rPr kumimoji="1" lang="ja-JP" altLang="en-US" sz="1400" dirty="0"/>
                        <a:t>いずれも経験なし</a:t>
                      </a:r>
                    </a:p>
                  </a:txBody>
                  <a:tcPr/>
                </a:tc>
                <a:extLst>
                  <a:ext uri="{0D108BD9-81ED-4DB2-BD59-A6C34878D82A}">
                    <a16:rowId xmlns:a16="http://schemas.microsoft.com/office/drawing/2014/main" val="4173322140"/>
                  </a:ext>
                </a:extLst>
              </a:tr>
              <a:tr h="447696">
                <a:tc>
                  <a:txBody>
                    <a:bodyPr/>
                    <a:lstStyle/>
                    <a:p>
                      <a:r>
                        <a:rPr kumimoji="1" lang="ja-JP" altLang="en-US" sz="1400" dirty="0"/>
                        <a:t>小学校</a:t>
                      </a:r>
                    </a:p>
                  </a:txBody>
                  <a:tcPr/>
                </a:tc>
                <a:tc>
                  <a:txBody>
                    <a:bodyPr/>
                    <a:lstStyle/>
                    <a:p>
                      <a:r>
                        <a:rPr kumimoji="1" lang="en-US" altLang="ja-JP" sz="1600" dirty="0"/>
                        <a:t>0.8%</a:t>
                      </a:r>
                      <a:endParaRPr kumimoji="1" lang="ja-JP" altLang="en-US" sz="1600" dirty="0"/>
                    </a:p>
                  </a:txBody>
                  <a:tcPr/>
                </a:tc>
                <a:tc>
                  <a:txBody>
                    <a:bodyPr/>
                    <a:lstStyle/>
                    <a:p>
                      <a:r>
                        <a:rPr kumimoji="1" lang="en-US" altLang="ja-JP" sz="1600" dirty="0"/>
                        <a:t>14.6%</a:t>
                      </a:r>
                      <a:endParaRPr kumimoji="1" lang="ja-JP" altLang="en-US" sz="1600" dirty="0"/>
                    </a:p>
                  </a:txBody>
                  <a:tcPr/>
                </a:tc>
                <a:tc>
                  <a:txBody>
                    <a:bodyPr/>
                    <a:lstStyle/>
                    <a:p>
                      <a:r>
                        <a:rPr kumimoji="1" lang="en-US" altLang="ja-JP" sz="1600" dirty="0"/>
                        <a:t>1.4%</a:t>
                      </a:r>
                      <a:endParaRPr kumimoji="1" lang="ja-JP" altLang="en-US" sz="1600" dirty="0"/>
                    </a:p>
                  </a:txBody>
                  <a:tcPr/>
                </a:tc>
                <a:tc>
                  <a:txBody>
                    <a:bodyPr/>
                    <a:lstStyle/>
                    <a:p>
                      <a:r>
                        <a:rPr kumimoji="1" lang="en-US" altLang="ja-JP" sz="1600" dirty="0"/>
                        <a:t>0.6%</a:t>
                      </a:r>
                      <a:endParaRPr kumimoji="1" lang="ja-JP" altLang="en-US" sz="1600" dirty="0"/>
                    </a:p>
                  </a:txBody>
                  <a:tcPr/>
                </a:tc>
                <a:tc>
                  <a:txBody>
                    <a:bodyPr/>
                    <a:lstStyle/>
                    <a:p>
                      <a:r>
                        <a:rPr kumimoji="1" lang="en-US" altLang="ja-JP" sz="1600" dirty="0"/>
                        <a:t>2.6%</a:t>
                      </a:r>
                      <a:endParaRPr kumimoji="1" lang="ja-JP" altLang="en-US" sz="1600" dirty="0"/>
                    </a:p>
                  </a:txBody>
                  <a:tcPr/>
                </a:tc>
                <a:tc>
                  <a:txBody>
                    <a:bodyPr/>
                    <a:lstStyle/>
                    <a:p>
                      <a:r>
                        <a:rPr kumimoji="1" lang="en-US" altLang="ja-JP" sz="1600" dirty="0"/>
                        <a:t>81.4%</a:t>
                      </a:r>
                      <a:endParaRPr kumimoji="1" lang="ja-JP" altLang="en-US" sz="1600" dirty="0"/>
                    </a:p>
                  </a:txBody>
                  <a:tcPr/>
                </a:tc>
                <a:extLst>
                  <a:ext uri="{0D108BD9-81ED-4DB2-BD59-A6C34878D82A}">
                    <a16:rowId xmlns:a16="http://schemas.microsoft.com/office/drawing/2014/main" val="1373828051"/>
                  </a:ext>
                </a:extLst>
              </a:tr>
              <a:tr h="447696">
                <a:tc>
                  <a:txBody>
                    <a:bodyPr/>
                    <a:lstStyle/>
                    <a:p>
                      <a:r>
                        <a:rPr kumimoji="1" lang="ja-JP" altLang="en-US" sz="1400" dirty="0"/>
                        <a:t>中学校</a:t>
                      </a:r>
                    </a:p>
                  </a:txBody>
                  <a:tcPr/>
                </a:tc>
                <a:tc>
                  <a:txBody>
                    <a:bodyPr/>
                    <a:lstStyle/>
                    <a:p>
                      <a:r>
                        <a:rPr kumimoji="1" lang="en-US" altLang="ja-JP" sz="1600" dirty="0"/>
                        <a:t>0.8%</a:t>
                      </a:r>
                      <a:endParaRPr kumimoji="1" lang="ja-JP" altLang="en-US" sz="1600" dirty="0"/>
                    </a:p>
                  </a:txBody>
                  <a:tcPr/>
                </a:tc>
                <a:tc>
                  <a:txBody>
                    <a:bodyPr/>
                    <a:lstStyle/>
                    <a:p>
                      <a:r>
                        <a:rPr kumimoji="1" lang="en-US" altLang="ja-JP" sz="1600" dirty="0"/>
                        <a:t>8.0%</a:t>
                      </a:r>
                      <a:endParaRPr kumimoji="1" lang="ja-JP" altLang="en-US" sz="1600" dirty="0"/>
                    </a:p>
                  </a:txBody>
                  <a:tcPr/>
                </a:tc>
                <a:tc>
                  <a:txBody>
                    <a:bodyPr/>
                    <a:lstStyle/>
                    <a:p>
                      <a:r>
                        <a:rPr kumimoji="1" lang="en-US" altLang="ja-JP" sz="1600" dirty="0"/>
                        <a:t>17.1%</a:t>
                      </a:r>
                      <a:endParaRPr kumimoji="1" lang="ja-JP" altLang="en-US" sz="1600" dirty="0"/>
                    </a:p>
                  </a:txBody>
                  <a:tcPr/>
                </a:tc>
                <a:tc>
                  <a:txBody>
                    <a:bodyPr/>
                    <a:lstStyle/>
                    <a:p>
                      <a:r>
                        <a:rPr kumimoji="1" lang="en-US" altLang="ja-JP" sz="1600" dirty="0"/>
                        <a:t>0.5%</a:t>
                      </a:r>
                      <a:endParaRPr kumimoji="1" lang="ja-JP" altLang="en-US" sz="1600" dirty="0"/>
                    </a:p>
                  </a:txBody>
                  <a:tcPr/>
                </a:tc>
                <a:tc>
                  <a:txBody>
                    <a:bodyPr/>
                    <a:lstStyle/>
                    <a:p>
                      <a:r>
                        <a:rPr kumimoji="1" lang="en-US" altLang="ja-JP" sz="1600" dirty="0"/>
                        <a:t>1.6%</a:t>
                      </a:r>
                      <a:endParaRPr kumimoji="1" lang="ja-JP" altLang="en-US" sz="1600" dirty="0"/>
                    </a:p>
                  </a:txBody>
                  <a:tcPr/>
                </a:tc>
                <a:tc>
                  <a:txBody>
                    <a:bodyPr/>
                    <a:lstStyle/>
                    <a:p>
                      <a:r>
                        <a:rPr kumimoji="1" lang="en-US" altLang="ja-JP" sz="1600" dirty="0"/>
                        <a:t>75.7%</a:t>
                      </a:r>
                      <a:endParaRPr kumimoji="1" lang="ja-JP" altLang="en-US" sz="1600" dirty="0"/>
                    </a:p>
                  </a:txBody>
                  <a:tcPr/>
                </a:tc>
                <a:extLst>
                  <a:ext uri="{0D108BD9-81ED-4DB2-BD59-A6C34878D82A}">
                    <a16:rowId xmlns:a16="http://schemas.microsoft.com/office/drawing/2014/main" val="569832994"/>
                  </a:ext>
                </a:extLst>
              </a:tr>
              <a:tr h="447696">
                <a:tc>
                  <a:txBody>
                    <a:bodyPr/>
                    <a:lstStyle/>
                    <a:p>
                      <a:r>
                        <a:rPr kumimoji="1" lang="ja-JP" altLang="en-US" sz="1400" dirty="0"/>
                        <a:t>高等学校</a:t>
                      </a:r>
                    </a:p>
                  </a:txBody>
                  <a:tcPr/>
                </a:tc>
                <a:tc>
                  <a:txBody>
                    <a:bodyPr/>
                    <a:lstStyle/>
                    <a:p>
                      <a:r>
                        <a:rPr kumimoji="1" lang="en-US" altLang="ja-JP" sz="1600" dirty="0"/>
                        <a:t>4.7%</a:t>
                      </a:r>
                      <a:endParaRPr kumimoji="1" lang="ja-JP" altLang="en-US" sz="1600" dirty="0"/>
                    </a:p>
                  </a:txBody>
                  <a:tcPr/>
                </a:tc>
                <a:tc>
                  <a:txBody>
                    <a:bodyPr/>
                    <a:lstStyle/>
                    <a:p>
                      <a:r>
                        <a:rPr kumimoji="1" lang="en-US" altLang="ja-JP" sz="1600" dirty="0"/>
                        <a:t>2.1%</a:t>
                      </a:r>
                      <a:endParaRPr kumimoji="1" lang="ja-JP" altLang="en-US" sz="1600" dirty="0"/>
                    </a:p>
                  </a:txBody>
                  <a:tcPr/>
                </a:tc>
                <a:tc>
                  <a:txBody>
                    <a:bodyPr/>
                    <a:lstStyle/>
                    <a:p>
                      <a:r>
                        <a:rPr kumimoji="1" lang="en-US" altLang="ja-JP" sz="1600" dirty="0"/>
                        <a:t>2.9%</a:t>
                      </a:r>
                      <a:endParaRPr kumimoji="1" lang="ja-JP" altLang="en-US" sz="1600" dirty="0"/>
                    </a:p>
                  </a:txBody>
                  <a:tcPr/>
                </a:tc>
                <a:tc>
                  <a:txBody>
                    <a:bodyPr/>
                    <a:lstStyle/>
                    <a:p>
                      <a:r>
                        <a:rPr kumimoji="1" lang="en-US" altLang="ja-JP" sz="1600" dirty="0"/>
                        <a:t>1.5%</a:t>
                      </a:r>
                      <a:endParaRPr kumimoji="1" lang="ja-JP" altLang="en-US" sz="1600" dirty="0"/>
                    </a:p>
                  </a:txBody>
                  <a:tcPr/>
                </a:tc>
                <a:tc>
                  <a:txBody>
                    <a:bodyPr/>
                    <a:lstStyle/>
                    <a:p>
                      <a:r>
                        <a:rPr kumimoji="1" lang="en-US" altLang="ja-JP" sz="1600" dirty="0"/>
                        <a:t>1.8%</a:t>
                      </a:r>
                      <a:endParaRPr kumimoji="1" lang="ja-JP" altLang="en-US" sz="1600" dirty="0"/>
                    </a:p>
                  </a:txBody>
                  <a:tcPr/>
                </a:tc>
                <a:tc>
                  <a:txBody>
                    <a:bodyPr/>
                    <a:lstStyle/>
                    <a:p>
                      <a:r>
                        <a:rPr kumimoji="1" lang="en-US" altLang="ja-JP" sz="1600" dirty="0"/>
                        <a:t>91.7%</a:t>
                      </a:r>
                      <a:endParaRPr kumimoji="1" lang="ja-JP" altLang="en-US" sz="1600" dirty="0"/>
                    </a:p>
                  </a:txBody>
                  <a:tcPr/>
                </a:tc>
                <a:extLst>
                  <a:ext uri="{0D108BD9-81ED-4DB2-BD59-A6C34878D82A}">
                    <a16:rowId xmlns:a16="http://schemas.microsoft.com/office/drawing/2014/main" val="2680775750"/>
                  </a:ext>
                </a:extLst>
              </a:tr>
              <a:tr h="447696">
                <a:tc>
                  <a:txBody>
                    <a:bodyPr/>
                    <a:lstStyle/>
                    <a:p>
                      <a:r>
                        <a:rPr kumimoji="1" lang="ja-JP" altLang="en-US" sz="1400" dirty="0"/>
                        <a:t>大阪府（全学校種）</a:t>
                      </a:r>
                    </a:p>
                  </a:txBody>
                  <a:tcPr/>
                </a:tc>
                <a:tc>
                  <a:txBody>
                    <a:bodyPr/>
                    <a:lstStyle/>
                    <a:p>
                      <a:r>
                        <a:rPr kumimoji="1" lang="en-US" altLang="ja-JP" sz="1600" dirty="0"/>
                        <a:t>1.7%</a:t>
                      </a:r>
                      <a:endParaRPr kumimoji="1" lang="ja-JP" altLang="en-US" sz="1600" dirty="0"/>
                    </a:p>
                  </a:txBody>
                  <a:tcPr/>
                </a:tc>
                <a:tc>
                  <a:txBody>
                    <a:bodyPr/>
                    <a:lstStyle/>
                    <a:p>
                      <a:r>
                        <a:rPr kumimoji="1" lang="en-US" altLang="ja-JP" sz="1600" dirty="0"/>
                        <a:t>9.8%</a:t>
                      </a:r>
                      <a:endParaRPr kumimoji="1" lang="ja-JP" altLang="en-US" sz="1600" dirty="0"/>
                    </a:p>
                  </a:txBody>
                  <a:tcPr/>
                </a:tc>
                <a:tc>
                  <a:txBody>
                    <a:bodyPr/>
                    <a:lstStyle/>
                    <a:p>
                      <a:r>
                        <a:rPr kumimoji="1" lang="en-US" altLang="ja-JP" sz="1600" dirty="0"/>
                        <a:t>6.3%</a:t>
                      </a:r>
                      <a:endParaRPr kumimoji="1" lang="ja-JP" altLang="en-US" sz="1600" dirty="0"/>
                    </a:p>
                  </a:txBody>
                  <a:tcPr/>
                </a:tc>
                <a:tc>
                  <a:txBody>
                    <a:bodyPr/>
                    <a:lstStyle/>
                    <a:p>
                      <a:r>
                        <a:rPr kumimoji="1" lang="en-US" altLang="ja-JP" sz="1600" dirty="0"/>
                        <a:t>0.8%</a:t>
                      </a:r>
                      <a:endParaRPr kumimoji="1" lang="ja-JP" altLang="en-US" sz="1600" dirty="0"/>
                    </a:p>
                  </a:txBody>
                  <a:tcPr/>
                </a:tc>
                <a:tc>
                  <a:txBody>
                    <a:bodyPr/>
                    <a:lstStyle/>
                    <a:p>
                      <a:r>
                        <a:rPr kumimoji="1" lang="en-US" altLang="ja-JP" sz="1600" dirty="0"/>
                        <a:t>2.2%</a:t>
                      </a:r>
                      <a:endParaRPr kumimoji="1" lang="ja-JP" altLang="en-US" sz="1600" dirty="0"/>
                    </a:p>
                  </a:txBody>
                  <a:tcPr/>
                </a:tc>
                <a:tc>
                  <a:txBody>
                    <a:bodyPr/>
                    <a:lstStyle/>
                    <a:p>
                      <a:r>
                        <a:rPr kumimoji="1" lang="en-US" altLang="ja-JP" sz="1600" dirty="0"/>
                        <a:t>82.2%</a:t>
                      </a:r>
                      <a:endParaRPr kumimoji="1" lang="ja-JP" altLang="en-US" sz="1600" dirty="0"/>
                    </a:p>
                  </a:txBody>
                  <a:tcPr/>
                </a:tc>
                <a:extLst>
                  <a:ext uri="{0D108BD9-81ED-4DB2-BD59-A6C34878D82A}">
                    <a16:rowId xmlns:a16="http://schemas.microsoft.com/office/drawing/2014/main" val="3124760304"/>
                  </a:ext>
                </a:extLst>
              </a:tr>
              <a:tr h="447696">
                <a:tc>
                  <a:txBody>
                    <a:bodyPr/>
                    <a:lstStyle/>
                    <a:p>
                      <a:r>
                        <a:rPr kumimoji="1" lang="ja-JP" altLang="en-US" sz="1400" dirty="0"/>
                        <a:t>全国（全学校種）</a:t>
                      </a:r>
                    </a:p>
                  </a:txBody>
                  <a:tcPr/>
                </a:tc>
                <a:tc>
                  <a:txBody>
                    <a:bodyPr/>
                    <a:lstStyle/>
                    <a:p>
                      <a:r>
                        <a:rPr kumimoji="1" lang="en-US" altLang="ja-JP" sz="1600" dirty="0"/>
                        <a:t>1.9%</a:t>
                      </a:r>
                      <a:endParaRPr kumimoji="1" lang="ja-JP" altLang="en-US" sz="1600" dirty="0"/>
                    </a:p>
                  </a:txBody>
                  <a:tcPr/>
                </a:tc>
                <a:tc>
                  <a:txBody>
                    <a:bodyPr/>
                    <a:lstStyle/>
                    <a:p>
                      <a:r>
                        <a:rPr kumimoji="1" lang="en-US" altLang="ja-JP" sz="1600" dirty="0"/>
                        <a:t>7.8%</a:t>
                      </a:r>
                      <a:endParaRPr kumimoji="1" lang="ja-JP" altLang="en-US" sz="1600" dirty="0"/>
                    </a:p>
                  </a:txBody>
                  <a:tcPr/>
                </a:tc>
                <a:tc>
                  <a:txBody>
                    <a:bodyPr/>
                    <a:lstStyle/>
                    <a:p>
                      <a:r>
                        <a:rPr kumimoji="1" lang="en-US" altLang="ja-JP" sz="1600" dirty="0"/>
                        <a:t>10.6%</a:t>
                      </a:r>
                      <a:endParaRPr kumimoji="1" lang="ja-JP" altLang="en-US" sz="1600" dirty="0"/>
                    </a:p>
                  </a:txBody>
                  <a:tcPr/>
                </a:tc>
                <a:tc>
                  <a:txBody>
                    <a:bodyPr/>
                    <a:lstStyle/>
                    <a:p>
                      <a:r>
                        <a:rPr kumimoji="1" lang="en-US" altLang="ja-JP" sz="1600" dirty="0"/>
                        <a:t>1.4%</a:t>
                      </a:r>
                      <a:endParaRPr kumimoji="1" lang="ja-JP" altLang="en-US" sz="1600" dirty="0"/>
                    </a:p>
                  </a:txBody>
                  <a:tcPr/>
                </a:tc>
                <a:tc>
                  <a:txBody>
                    <a:bodyPr/>
                    <a:lstStyle/>
                    <a:p>
                      <a:r>
                        <a:rPr kumimoji="1" lang="en-US" altLang="ja-JP" sz="1600" dirty="0"/>
                        <a:t>2.8%</a:t>
                      </a:r>
                      <a:endParaRPr kumimoji="1" lang="ja-JP" altLang="en-US" sz="1600" dirty="0"/>
                    </a:p>
                  </a:txBody>
                  <a:tcPr/>
                </a:tc>
                <a:tc>
                  <a:txBody>
                    <a:bodyPr/>
                    <a:lstStyle/>
                    <a:p>
                      <a:r>
                        <a:rPr kumimoji="1" lang="en-US" altLang="ja-JP" sz="1600" dirty="0"/>
                        <a:t>78.8%</a:t>
                      </a:r>
                      <a:endParaRPr kumimoji="1" lang="ja-JP" altLang="en-US" sz="1600" dirty="0"/>
                    </a:p>
                  </a:txBody>
                  <a:tcPr/>
                </a:tc>
                <a:extLst>
                  <a:ext uri="{0D108BD9-81ED-4DB2-BD59-A6C34878D82A}">
                    <a16:rowId xmlns:a16="http://schemas.microsoft.com/office/drawing/2014/main" val="647106161"/>
                  </a:ext>
                </a:extLst>
              </a:tr>
            </a:tbl>
          </a:graphicData>
        </a:graphic>
      </p:graphicFrame>
    </p:spTree>
    <p:extLst>
      <p:ext uri="{BB962C8B-B14F-4D97-AF65-F5344CB8AC3E}">
        <p14:creationId xmlns:p14="http://schemas.microsoft.com/office/powerpoint/2010/main" val="3279747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D972D2E-716C-47CD-A426-765EB70DBDE7}"/>
              </a:ext>
            </a:extLst>
          </p:cNvPr>
          <p:cNvSpPr>
            <a:spLocks noGrp="1"/>
          </p:cNvSpPr>
          <p:nvPr>
            <p:ph type="sldNum" sz="quarter" idx="12"/>
          </p:nvPr>
        </p:nvSpPr>
        <p:spPr>
          <a:xfrm>
            <a:off x="9255035" y="6342567"/>
            <a:ext cx="2743200" cy="365125"/>
          </a:xfrm>
        </p:spPr>
        <p:txBody>
          <a:bodyPr/>
          <a:lstStyle/>
          <a:p>
            <a:fld id="{4154B465-C804-4A50-ACC3-8CAC98C92B14}" type="slidenum">
              <a:rPr kumimoji="1" lang="ja-JP" altLang="en-US" smtClean="0"/>
              <a:t>15</a:t>
            </a:fld>
            <a:endParaRPr kumimoji="1" lang="ja-JP" altLang="en-US"/>
          </a:p>
        </p:txBody>
      </p:sp>
      <p:pic>
        <p:nvPicPr>
          <p:cNvPr id="5" name="図 4">
            <a:extLst>
              <a:ext uri="{FF2B5EF4-FFF2-40B4-BE49-F238E27FC236}">
                <a16:creationId xmlns:a16="http://schemas.microsoft.com/office/drawing/2014/main" id="{0CF9B85A-E6EC-4C2B-96E2-66F15AB40852}"/>
              </a:ext>
            </a:extLst>
          </p:cNvPr>
          <p:cNvPicPr>
            <a:picLocks noChangeAspect="1"/>
          </p:cNvPicPr>
          <p:nvPr/>
        </p:nvPicPr>
        <p:blipFill>
          <a:blip r:embed="rId2"/>
          <a:stretch>
            <a:fillRect/>
          </a:stretch>
        </p:blipFill>
        <p:spPr>
          <a:xfrm>
            <a:off x="-69669" y="0"/>
            <a:ext cx="12261669" cy="647096"/>
          </a:xfrm>
          <a:prstGeom prst="rect">
            <a:avLst/>
          </a:prstGeom>
        </p:spPr>
      </p:pic>
      <p:sp>
        <p:nvSpPr>
          <p:cNvPr id="6" name="タイトル 1">
            <a:extLst>
              <a:ext uri="{FF2B5EF4-FFF2-40B4-BE49-F238E27FC236}">
                <a16:creationId xmlns:a16="http://schemas.microsoft.com/office/drawing/2014/main" id="{C23951F1-D023-4270-8D6A-C03F9B414B6F}"/>
              </a:ext>
            </a:extLst>
          </p:cNvPr>
          <p:cNvSpPr txBox="1">
            <a:spLocks/>
          </p:cNvSpPr>
          <p:nvPr/>
        </p:nvSpPr>
        <p:spPr>
          <a:xfrm>
            <a:off x="0" y="-3777"/>
            <a:ext cx="12192000" cy="5066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（５）地域生活支援と相談支援体制の充実</a:t>
            </a:r>
          </a:p>
        </p:txBody>
      </p:sp>
      <p:sp>
        <p:nvSpPr>
          <p:cNvPr id="10" name="テキスト ボックス 9">
            <a:extLst>
              <a:ext uri="{FF2B5EF4-FFF2-40B4-BE49-F238E27FC236}">
                <a16:creationId xmlns:a16="http://schemas.microsoft.com/office/drawing/2014/main" id="{1ADDF40F-62E9-4EE8-B945-60AEE346E297}"/>
              </a:ext>
            </a:extLst>
          </p:cNvPr>
          <p:cNvSpPr txBox="1"/>
          <p:nvPr/>
        </p:nvSpPr>
        <p:spPr>
          <a:xfrm>
            <a:off x="451539" y="1906682"/>
            <a:ext cx="1965960" cy="33855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ja-JP" altLang="en-US" sz="1600" b="1" dirty="0"/>
              <a:t>関連する取組</a:t>
            </a:r>
            <a:endParaRPr kumimoji="1" lang="ja-JP" altLang="en-US" sz="1600" b="1" dirty="0"/>
          </a:p>
        </p:txBody>
      </p:sp>
      <p:sp>
        <p:nvSpPr>
          <p:cNvPr id="18" name="テキスト ボックス 17">
            <a:extLst>
              <a:ext uri="{FF2B5EF4-FFF2-40B4-BE49-F238E27FC236}">
                <a16:creationId xmlns:a16="http://schemas.microsoft.com/office/drawing/2014/main" id="{7894F43B-7E5A-475F-A18D-BDE5C6F9D557}"/>
              </a:ext>
            </a:extLst>
          </p:cNvPr>
          <p:cNvSpPr txBox="1"/>
          <p:nvPr/>
        </p:nvSpPr>
        <p:spPr>
          <a:xfrm>
            <a:off x="525452" y="859717"/>
            <a:ext cx="9710928" cy="584775"/>
          </a:xfrm>
          <a:prstGeom prst="rect">
            <a:avLst/>
          </a:prstGeom>
          <a:noFill/>
        </p:spPr>
        <p:txBody>
          <a:bodyPr wrap="square">
            <a:spAutoFit/>
          </a:bodyPr>
          <a:lstStyle/>
          <a:p>
            <a:r>
              <a:rPr lang="ja-JP" altLang="en-US" sz="1600" dirty="0"/>
              <a:t>・それぞれの人のニーズに応じて、相談や支援が受けられる体制が整っている。</a:t>
            </a:r>
          </a:p>
          <a:p>
            <a:r>
              <a:rPr lang="ja-JP" altLang="en-US" sz="1600" dirty="0"/>
              <a:t>・発達障がいのある人の地域での生活を支える支援機関のネットワークが構築されている。</a:t>
            </a:r>
          </a:p>
        </p:txBody>
      </p:sp>
      <p:sp>
        <p:nvSpPr>
          <p:cNvPr id="19" name="テキスト ボックス 18">
            <a:extLst>
              <a:ext uri="{FF2B5EF4-FFF2-40B4-BE49-F238E27FC236}">
                <a16:creationId xmlns:a16="http://schemas.microsoft.com/office/drawing/2014/main" id="{F3DC6601-FC16-479A-A5C6-659906DC717D}"/>
              </a:ext>
            </a:extLst>
          </p:cNvPr>
          <p:cNvSpPr txBox="1"/>
          <p:nvPr/>
        </p:nvSpPr>
        <p:spPr>
          <a:xfrm>
            <a:off x="331138" y="2280367"/>
            <a:ext cx="11676999" cy="1815882"/>
          </a:xfrm>
          <a:prstGeom prst="rect">
            <a:avLst/>
          </a:prstGeom>
          <a:noFill/>
        </p:spPr>
        <p:txBody>
          <a:bodyPr wrap="square">
            <a:spAutoFit/>
          </a:bodyPr>
          <a:lstStyle/>
          <a:p>
            <a:pPr marL="285750" indent="-285750">
              <a:buFont typeface="Wingdings" panose="05000000000000000000" pitchFamily="2" charset="2"/>
              <a:buChar char="Ø"/>
            </a:pPr>
            <a:r>
              <a:rPr lang="ja-JP" altLang="en-US" sz="1600" dirty="0"/>
              <a:t>大阪府発達障がい者支援センターアクトおおさかにおいて、府域の発達障がい児者支援を総合的に行う拠点として、専門的な相談支援や機関コンサルテーション、関係機関への情報提供、連絡協議会等を実施</a:t>
            </a:r>
            <a:endParaRPr lang="en-US" altLang="ja-JP" sz="1600" dirty="0"/>
          </a:p>
          <a:p>
            <a:pPr marL="285750" indent="-285750">
              <a:buFont typeface="Wingdings" panose="05000000000000000000" pitchFamily="2" charset="2"/>
              <a:buChar char="Ø"/>
            </a:pPr>
            <a:r>
              <a:rPr lang="ja-JP" altLang="en-US" sz="1600" dirty="0"/>
              <a:t>大阪府障がい者自立相談支援センターにおいて、市町村における相談支援の充実を図るため、相談支援専門員や市町村職員を対象とした研修（「発達障がいを伴う知的障がい者支援のための研修会」等）の実施や、市町村に対する専門的技術的援助及び助言など支援を実施</a:t>
            </a:r>
            <a:endParaRPr lang="en-US" altLang="ja-JP" sz="1600" dirty="0"/>
          </a:p>
          <a:p>
            <a:pPr marL="285750" indent="-285750">
              <a:buFont typeface="Wingdings" panose="05000000000000000000" pitchFamily="2" charset="2"/>
              <a:buChar char="Ø"/>
            </a:pPr>
            <a:r>
              <a:rPr lang="ja-JP" altLang="en-US" sz="1600" dirty="0"/>
              <a:t>こころの健康総合センターにおいて、依存症、自死遺族、発達障がいの各専門相談を実施</a:t>
            </a:r>
            <a:endParaRPr lang="en-US" altLang="ja-JP" sz="1600" dirty="0"/>
          </a:p>
          <a:p>
            <a:pPr marL="285750" indent="-285750">
              <a:buFont typeface="Wingdings" panose="05000000000000000000" pitchFamily="2" charset="2"/>
              <a:buChar char="Ø"/>
            </a:pPr>
            <a:r>
              <a:rPr lang="ja-JP" altLang="en-US" sz="1600" dirty="0"/>
              <a:t>ひきこもり地域支援センターにおいて、第一次相談窓口として電話相談を行う</a:t>
            </a:r>
            <a:endParaRPr lang="en-US" altLang="ja-JP" sz="1600" dirty="0"/>
          </a:p>
        </p:txBody>
      </p:sp>
      <p:graphicFrame>
        <p:nvGraphicFramePr>
          <p:cNvPr id="20" name="表 6">
            <a:extLst>
              <a:ext uri="{FF2B5EF4-FFF2-40B4-BE49-F238E27FC236}">
                <a16:creationId xmlns:a16="http://schemas.microsoft.com/office/drawing/2014/main" id="{8377E945-D397-46BA-B52B-8CD4CFC1FDF5}"/>
              </a:ext>
            </a:extLst>
          </p:cNvPr>
          <p:cNvGraphicFramePr>
            <a:graphicFrameLocks noGrp="1"/>
          </p:cNvGraphicFramePr>
          <p:nvPr>
            <p:extLst>
              <p:ext uri="{D42A27DB-BD31-4B8C-83A1-F6EECF244321}">
                <p14:modId xmlns:p14="http://schemas.microsoft.com/office/powerpoint/2010/main" val="680516589"/>
              </p:ext>
            </p:extLst>
          </p:nvPr>
        </p:nvGraphicFramePr>
        <p:xfrm>
          <a:off x="774792" y="4663198"/>
          <a:ext cx="8237549" cy="638367"/>
        </p:xfrm>
        <a:graphic>
          <a:graphicData uri="http://schemas.openxmlformats.org/drawingml/2006/table">
            <a:tbl>
              <a:tblPr firstRow="1" bandRow="1">
                <a:tableStyleId>{7DF18680-E054-41AD-8BC1-D1AEF772440D}</a:tableStyleId>
              </a:tblPr>
              <a:tblGrid>
                <a:gridCol w="2303092">
                  <a:extLst>
                    <a:ext uri="{9D8B030D-6E8A-4147-A177-3AD203B41FA5}">
                      <a16:colId xmlns:a16="http://schemas.microsoft.com/office/drawing/2014/main" val="3275747010"/>
                    </a:ext>
                  </a:extLst>
                </a:gridCol>
                <a:gridCol w="1152144">
                  <a:extLst>
                    <a:ext uri="{9D8B030D-6E8A-4147-A177-3AD203B41FA5}">
                      <a16:colId xmlns:a16="http://schemas.microsoft.com/office/drawing/2014/main" val="2809894803"/>
                    </a:ext>
                  </a:extLst>
                </a:gridCol>
                <a:gridCol w="1042416">
                  <a:extLst>
                    <a:ext uri="{9D8B030D-6E8A-4147-A177-3AD203B41FA5}">
                      <a16:colId xmlns:a16="http://schemas.microsoft.com/office/drawing/2014/main" val="2524498756"/>
                    </a:ext>
                  </a:extLst>
                </a:gridCol>
                <a:gridCol w="1043868">
                  <a:extLst>
                    <a:ext uri="{9D8B030D-6E8A-4147-A177-3AD203B41FA5}">
                      <a16:colId xmlns:a16="http://schemas.microsoft.com/office/drawing/2014/main" val="1698579678"/>
                    </a:ext>
                  </a:extLst>
                </a:gridCol>
                <a:gridCol w="1357970">
                  <a:extLst>
                    <a:ext uri="{9D8B030D-6E8A-4147-A177-3AD203B41FA5}">
                      <a16:colId xmlns:a16="http://schemas.microsoft.com/office/drawing/2014/main" val="240196231"/>
                    </a:ext>
                  </a:extLst>
                </a:gridCol>
                <a:gridCol w="1338059">
                  <a:extLst>
                    <a:ext uri="{9D8B030D-6E8A-4147-A177-3AD203B41FA5}">
                      <a16:colId xmlns:a16="http://schemas.microsoft.com/office/drawing/2014/main" val="1131935281"/>
                    </a:ext>
                  </a:extLst>
                </a:gridCol>
              </a:tblGrid>
              <a:tr h="293395">
                <a:tc>
                  <a:txBody>
                    <a:bodyPr/>
                    <a:lstStyle/>
                    <a:p>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R3</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R4</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R5</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R6</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R7</a:t>
                      </a:r>
                      <a:r>
                        <a:rPr kumimoji="1" lang="ja-JP" altLang="en-US" sz="1400" dirty="0"/>
                        <a:t>年度</a:t>
                      </a:r>
                    </a:p>
                  </a:txBody>
                  <a:tcPr/>
                </a:tc>
                <a:extLst>
                  <a:ext uri="{0D108BD9-81ED-4DB2-BD59-A6C34878D82A}">
                    <a16:rowId xmlns:a16="http://schemas.microsoft.com/office/drawing/2014/main" val="3939848710"/>
                  </a:ext>
                </a:extLst>
              </a:tr>
              <a:tr h="333567">
                <a:tc>
                  <a:txBody>
                    <a:bodyPr/>
                    <a:lstStyle/>
                    <a:p>
                      <a:r>
                        <a:rPr kumimoji="1" lang="ja-JP" altLang="en-US" sz="1400" dirty="0"/>
                        <a:t>発達障がい専門相談件数</a:t>
                      </a:r>
                    </a:p>
                  </a:txBody>
                  <a:tcPr/>
                </a:tc>
                <a:tc>
                  <a:txBody>
                    <a:bodyPr/>
                    <a:lstStyle/>
                    <a:p>
                      <a:r>
                        <a:rPr kumimoji="1" lang="en-US" altLang="ja-JP" sz="1400" dirty="0"/>
                        <a:t>36</a:t>
                      </a:r>
                      <a:r>
                        <a:rPr kumimoji="1" lang="ja-JP" altLang="en-US" sz="1400" dirty="0"/>
                        <a:t>件</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21</a:t>
                      </a:r>
                      <a:r>
                        <a:rPr kumimoji="1" lang="ja-JP" altLang="en-US" sz="1400" dirty="0"/>
                        <a:t>件</a:t>
                      </a:r>
                    </a:p>
                  </a:txBody>
                  <a:tcPr/>
                </a:tc>
                <a:tc>
                  <a:txBody>
                    <a:bodyPr/>
                    <a:lstStyle/>
                    <a:p>
                      <a:r>
                        <a:rPr kumimoji="1" lang="en-US" altLang="ja-JP" sz="1400" dirty="0"/>
                        <a:t>47</a:t>
                      </a:r>
                      <a:r>
                        <a:rPr kumimoji="1" lang="ja-JP" altLang="en-US" sz="1400" dirty="0"/>
                        <a:t>件</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15</a:t>
                      </a:r>
                      <a:r>
                        <a:rPr kumimoji="1" lang="ja-JP" altLang="en-US" sz="1400" dirty="0"/>
                        <a:t>件</a:t>
                      </a:r>
                    </a:p>
                  </a:txBody>
                  <a:tcPr/>
                </a:tc>
                <a:tc>
                  <a:txBody>
                    <a:bodyPr/>
                    <a:lstStyle/>
                    <a:p>
                      <a:r>
                        <a:rPr kumimoji="1" lang="en-US" altLang="ja-JP" sz="1400" dirty="0"/>
                        <a:t>―</a:t>
                      </a:r>
                      <a:endParaRPr kumimoji="1" lang="ja-JP" altLang="en-US" sz="1400" dirty="0"/>
                    </a:p>
                  </a:txBody>
                  <a:tcPr/>
                </a:tc>
                <a:extLst>
                  <a:ext uri="{0D108BD9-81ED-4DB2-BD59-A6C34878D82A}">
                    <a16:rowId xmlns:a16="http://schemas.microsoft.com/office/drawing/2014/main" val="347392887"/>
                  </a:ext>
                </a:extLst>
              </a:tr>
            </a:tbl>
          </a:graphicData>
        </a:graphic>
      </p:graphicFrame>
      <p:sp>
        <p:nvSpPr>
          <p:cNvPr id="21" name="テキスト ボックス 20">
            <a:extLst>
              <a:ext uri="{FF2B5EF4-FFF2-40B4-BE49-F238E27FC236}">
                <a16:creationId xmlns:a16="http://schemas.microsoft.com/office/drawing/2014/main" id="{3787DB72-69F1-4439-95BE-7B6945F39736}"/>
              </a:ext>
            </a:extLst>
          </p:cNvPr>
          <p:cNvSpPr txBox="1"/>
          <p:nvPr/>
        </p:nvSpPr>
        <p:spPr>
          <a:xfrm>
            <a:off x="774792" y="4242629"/>
            <a:ext cx="8480243" cy="338554"/>
          </a:xfrm>
          <a:prstGeom prst="rect">
            <a:avLst/>
          </a:prstGeom>
          <a:noFill/>
        </p:spPr>
        <p:txBody>
          <a:bodyPr wrap="square" rtlCol="0">
            <a:spAutoFit/>
          </a:bodyPr>
          <a:lstStyle/>
          <a:p>
            <a:r>
              <a:rPr kumimoji="1" lang="ja-JP" altLang="en-US" sz="1600" dirty="0"/>
              <a:t>〇こころの健康総合センターにおける発達障がい専門相談の実績</a:t>
            </a:r>
          </a:p>
        </p:txBody>
      </p:sp>
      <p:sp>
        <p:nvSpPr>
          <p:cNvPr id="22" name="テキスト ボックス 21">
            <a:extLst>
              <a:ext uri="{FF2B5EF4-FFF2-40B4-BE49-F238E27FC236}">
                <a16:creationId xmlns:a16="http://schemas.microsoft.com/office/drawing/2014/main" id="{D2AE1CDF-0AC1-421A-99D2-BAF2A6694632}"/>
              </a:ext>
            </a:extLst>
          </p:cNvPr>
          <p:cNvSpPr txBox="1"/>
          <p:nvPr/>
        </p:nvSpPr>
        <p:spPr>
          <a:xfrm>
            <a:off x="764890" y="5540058"/>
            <a:ext cx="7257097" cy="338554"/>
          </a:xfrm>
          <a:prstGeom prst="rect">
            <a:avLst/>
          </a:prstGeom>
          <a:noFill/>
        </p:spPr>
        <p:txBody>
          <a:bodyPr wrap="square" rtlCol="0">
            <a:spAutoFit/>
          </a:bodyPr>
          <a:lstStyle/>
          <a:p>
            <a:r>
              <a:rPr kumimoji="1" lang="ja-JP" altLang="en-US" sz="1600" dirty="0"/>
              <a:t>〇ひきこもり地域支援センターにおけるひきこもり専門電話相談の実績</a:t>
            </a:r>
          </a:p>
        </p:txBody>
      </p:sp>
      <p:graphicFrame>
        <p:nvGraphicFramePr>
          <p:cNvPr id="23" name="表 22">
            <a:extLst>
              <a:ext uri="{FF2B5EF4-FFF2-40B4-BE49-F238E27FC236}">
                <a16:creationId xmlns:a16="http://schemas.microsoft.com/office/drawing/2014/main" id="{DD5D35FC-2BAB-4B4F-B395-6F1FA33C3AE6}"/>
              </a:ext>
            </a:extLst>
          </p:cNvPr>
          <p:cNvGraphicFramePr>
            <a:graphicFrameLocks noGrp="1"/>
          </p:cNvGraphicFramePr>
          <p:nvPr>
            <p:extLst>
              <p:ext uri="{D42A27DB-BD31-4B8C-83A1-F6EECF244321}">
                <p14:modId xmlns:p14="http://schemas.microsoft.com/office/powerpoint/2010/main" val="1975777238"/>
              </p:ext>
            </p:extLst>
          </p:nvPr>
        </p:nvGraphicFramePr>
        <p:xfrm>
          <a:off x="774792" y="5884732"/>
          <a:ext cx="8237549" cy="822960"/>
        </p:xfrm>
        <a:graphic>
          <a:graphicData uri="http://schemas.openxmlformats.org/drawingml/2006/table">
            <a:tbl>
              <a:tblPr firstRow="1" bandRow="1">
                <a:tableStyleId>{7DF18680-E054-41AD-8BC1-D1AEF772440D}</a:tableStyleId>
              </a:tblPr>
              <a:tblGrid>
                <a:gridCol w="2302334">
                  <a:extLst>
                    <a:ext uri="{9D8B030D-6E8A-4147-A177-3AD203B41FA5}">
                      <a16:colId xmlns:a16="http://schemas.microsoft.com/office/drawing/2014/main" val="3285626420"/>
                    </a:ext>
                  </a:extLst>
                </a:gridCol>
                <a:gridCol w="1143000">
                  <a:extLst>
                    <a:ext uri="{9D8B030D-6E8A-4147-A177-3AD203B41FA5}">
                      <a16:colId xmlns:a16="http://schemas.microsoft.com/office/drawing/2014/main" val="3999853631"/>
                    </a:ext>
                  </a:extLst>
                </a:gridCol>
                <a:gridCol w="1018453">
                  <a:extLst>
                    <a:ext uri="{9D8B030D-6E8A-4147-A177-3AD203B41FA5}">
                      <a16:colId xmlns:a16="http://schemas.microsoft.com/office/drawing/2014/main" val="845638971"/>
                    </a:ext>
                  </a:extLst>
                </a:gridCol>
                <a:gridCol w="1093811">
                  <a:extLst>
                    <a:ext uri="{9D8B030D-6E8A-4147-A177-3AD203B41FA5}">
                      <a16:colId xmlns:a16="http://schemas.microsoft.com/office/drawing/2014/main" val="3134753108"/>
                    </a:ext>
                  </a:extLst>
                </a:gridCol>
                <a:gridCol w="1356261">
                  <a:extLst>
                    <a:ext uri="{9D8B030D-6E8A-4147-A177-3AD203B41FA5}">
                      <a16:colId xmlns:a16="http://schemas.microsoft.com/office/drawing/2014/main" val="3708379159"/>
                    </a:ext>
                  </a:extLst>
                </a:gridCol>
                <a:gridCol w="1323690">
                  <a:extLst>
                    <a:ext uri="{9D8B030D-6E8A-4147-A177-3AD203B41FA5}">
                      <a16:colId xmlns:a16="http://schemas.microsoft.com/office/drawing/2014/main" val="1223560515"/>
                    </a:ext>
                  </a:extLst>
                </a:gridCol>
              </a:tblGrid>
              <a:tr h="179366">
                <a:tc>
                  <a:txBody>
                    <a:bodyPr/>
                    <a:lstStyle/>
                    <a:p>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R3</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R4</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R5</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R6</a:t>
                      </a:r>
                      <a:r>
                        <a:rPr kumimoji="1" lang="ja-JP" altLang="en-US" sz="1400" dirty="0"/>
                        <a:t>年度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R7</a:t>
                      </a:r>
                      <a:r>
                        <a:rPr kumimoji="1" lang="ja-JP" altLang="en-US" sz="1400" dirty="0"/>
                        <a:t>年度</a:t>
                      </a:r>
                    </a:p>
                  </a:txBody>
                  <a:tcPr/>
                </a:tc>
                <a:extLst>
                  <a:ext uri="{0D108BD9-81ED-4DB2-BD59-A6C34878D82A}">
                    <a16:rowId xmlns:a16="http://schemas.microsoft.com/office/drawing/2014/main" val="37356453"/>
                  </a:ext>
                </a:extLst>
              </a:tr>
              <a:tr h="267886">
                <a:tc>
                  <a:txBody>
                    <a:bodyPr/>
                    <a:lstStyle/>
                    <a:p>
                      <a:r>
                        <a:rPr kumimoji="1" lang="ja-JP" altLang="en-US" sz="1400" dirty="0"/>
                        <a:t>ひきこもり</a:t>
                      </a:r>
                      <a:endParaRPr kumimoji="1" lang="en-US" altLang="ja-JP" sz="1400" dirty="0"/>
                    </a:p>
                    <a:p>
                      <a:r>
                        <a:rPr kumimoji="1" lang="ja-JP" altLang="en-US" sz="1400" dirty="0"/>
                        <a:t>専門電話相談件数</a:t>
                      </a:r>
                    </a:p>
                  </a:txBody>
                  <a:tcPr/>
                </a:tc>
                <a:tc>
                  <a:txBody>
                    <a:bodyPr/>
                    <a:lstStyle/>
                    <a:p>
                      <a:r>
                        <a:rPr kumimoji="1" lang="en-US" altLang="ja-JP" sz="1400" dirty="0"/>
                        <a:t>451</a:t>
                      </a:r>
                      <a:r>
                        <a:rPr kumimoji="1" lang="ja-JP" altLang="en-US" sz="1400" dirty="0"/>
                        <a:t>件</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529</a:t>
                      </a:r>
                      <a:r>
                        <a:rPr kumimoji="1" lang="ja-JP" altLang="en-US" sz="1400" dirty="0"/>
                        <a:t>件</a:t>
                      </a:r>
                    </a:p>
                  </a:txBody>
                  <a:tcPr/>
                </a:tc>
                <a:tc>
                  <a:txBody>
                    <a:bodyPr/>
                    <a:lstStyle/>
                    <a:p>
                      <a:r>
                        <a:rPr kumimoji="1" lang="en-US" altLang="ja-JP" sz="1400" dirty="0"/>
                        <a:t>506</a:t>
                      </a:r>
                      <a:r>
                        <a:rPr kumimoji="1" lang="ja-JP" altLang="en-US" sz="1400" dirty="0"/>
                        <a:t>件</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373</a:t>
                      </a:r>
                      <a:r>
                        <a:rPr kumimoji="1" lang="ja-JP" altLang="en-US" sz="1400" dirty="0"/>
                        <a:t>件</a:t>
                      </a:r>
                    </a:p>
                  </a:txBody>
                  <a:tcPr/>
                </a:tc>
                <a:tc>
                  <a:txBody>
                    <a:bodyPr/>
                    <a:lstStyle/>
                    <a:p>
                      <a:r>
                        <a:rPr kumimoji="1" lang="en-US" altLang="ja-JP" sz="1400" dirty="0"/>
                        <a:t>―</a:t>
                      </a:r>
                      <a:endParaRPr kumimoji="1" lang="ja-JP" altLang="en-US" sz="1400" dirty="0"/>
                    </a:p>
                  </a:txBody>
                  <a:tcPr/>
                </a:tc>
                <a:extLst>
                  <a:ext uri="{0D108BD9-81ED-4DB2-BD59-A6C34878D82A}">
                    <a16:rowId xmlns:a16="http://schemas.microsoft.com/office/drawing/2014/main" val="3161042509"/>
                  </a:ext>
                </a:extLst>
              </a:tr>
            </a:tbl>
          </a:graphicData>
        </a:graphic>
      </p:graphicFrame>
      <p:sp>
        <p:nvSpPr>
          <p:cNvPr id="13" name="大かっこ 12">
            <a:extLst>
              <a:ext uri="{FF2B5EF4-FFF2-40B4-BE49-F238E27FC236}">
                <a16:creationId xmlns:a16="http://schemas.microsoft.com/office/drawing/2014/main" id="{6AC3C600-7BE2-4CE2-B01F-D47A3D0FC253}"/>
              </a:ext>
            </a:extLst>
          </p:cNvPr>
          <p:cNvSpPr/>
          <p:nvPr/>
        </p:nvSpPr>
        <p:spPr>
          <a:xfrm>
            <a:off x="331138" y="872324"/>
            <a:ext cx="10911840" cy="584775"/>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092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図表 1">
            <a:extLst>
              <a:ext uri="{FF2B5EF4-FFF2-40B4-BE49-F238E27FC236}">
                <a16:creationId xmlns:a16="http://schemas.microsoft.com/office/drawing/2014/main" id="{F2133F6B-6AE9-40FC-BC7F-5DC3D83BA163}"/>
              </a:ext>
            </a:extLst>
          </p:cNvPr>
          <p:cNvGraphicFramePr/>
          <p:nvPr>
            <p:extLst>
              <p:ext uri="{D42A27DB-BD31-4B8C-83A1-F6EECF244321}">
                <p14:modId xmlns:p14="http://schemas.microsoft.com/office/powerpoint/2010/main" val="4150629228"/>
              </p:ext>
            </p:extLst>
          </p:nvPr>
        </p:nvGraphicFramePr>
        <p:xfrm>
          <a:off x="353683" y="1456026"/>
          <a:ext cx="4766957" cy="4126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テキスト ボックス 3">
            <a:extLst>
              <a:ext uri="{FF2B5EF4-FFF2-40B4-BE49-F238E27FC236}">
                <a16:creationId xmlns:a16="http://schemas.microsoft.com/office/drawing/2014/main" id="{5B9F8940-0902-4F45-B5A6-D96B378DD9CF}"/>
              </a:ext>
            </a:extLst>
          </p:cNvPr>
          <p:cNvSpPr txBox="1"/>
          <p:nvPr/>
        </p:nvSpPr>
        <p:spPr>
          <a:xfrm>
            <a:off x="491599" y="440175"/>
            <a:ext cx="4123944" cy="369332"/>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dirty="0"/>
              <a:t>発達障がい者支援センターの運営</a:t>
            </a:r>
          </a:p>
        </p:txBody>
      </p:sp>
      <p:sp>
        <p:nvSpPr>
          <p:cNvPr id="6" name="テキスト ボックス 5">
            <a:extLst>
              <a:ext uri="{FF2B5EF4-FFF2-40B4-BE49-F238E27FC236}">
                <a16:creationId xmlns:a16="http://schemas.microsoft.com/office/drawing/2014/main" id="{2E89FAD8-6E01-4E46-9B6B-710117ED9996}"/>
              </a:ext>
            </a:extLst>
          </p:cNvPr>
          <p:cNvSpPr txBox="1"/>
          <p:nvPr/>
        </p:nvSpPr>
        <p:spPr>
          <a:xfrm>
            <a:off x="448056" y="963489"/>
            <a:ext cx="11378184" cy="338554"/>
          </a:xfrm>
          <a:prstGeom prst="rect">
            <a:avLst/>
          </a:prstGeom>
          <a:noFill/>
        </p:spPr>
        <p:txBody>
          <a:bodyPr wrap="square">
            <a:spAutoFit/>
          </a:bodyPr>
          <a:lstStyle/>
          <a:p>
            <a:r>
              <a:rPr lang="ja-JP" altLang="en-US" sz="1600" dirty="0"/>
              <a:t>発達障がい児者支援を総合的に行う拠点として、発達障がい児者や家族、関係機関に対し以下の取組を実施</a:t>
            </a:r>
          </a:p>
        </p:txBody>
      </p:sp>
      <p:sp>
        <p:nvSpPr>
          <p:cNvPr id="3" name="矢印: 右 2">
            <a:extLst>
              <a:ext uri="{FF2B5EF4-FFF2-40B4-BE49-F238E27FC236}">
                <a16:creationId xmlns:a16="http://schemas.microsoft.com/office/drawing/2014/main" id="{8FA9A0F2-C5B1-4E1A-9CBE-4C4B2E057C71}"/>
              </a:ext>
            </a:extLst>
          </p:cNvPr>
          <p:cNvSpPr/>
          <p:nvPr/>
        </p:nvSpPr>
        <p:spPr>
          <a:xfrm>
            <a:off x="5259977" y="2757317"/>
            <a:ext cx="435429" cy="1276293"/>
          </a:xfrm>
          <a:prstGeom prst="rightArrow">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048667D5-9250-4FA2-AC0D-5CD24B56262E}"/>
              </a:ext>
            </a:extLst>
          </p:cNvPr>
          <p:cNvSpPr txBox="1"/>
          <p:nvPr/>
        </p:nvSpPr>
        <p:spPr>
          <a:xfrm>
            <a:off x="448056" y="5725892"/>
            <a:ext cx="11378184" cy="830997"/>
          </a:xfrm>
          <a:prstGeom prst="rect">
            <a:avLst/>
          </a:prstGeom>
          <a:noFill/>
        </p:spPr>
        <p:txBody>
          <a:bodyPr wrap="square" rtlCol="0">
            <a:spAutoFit/>
          </a:bodyPr>
          <a:lstStyle/>
          <a:p>
            <a:r>
              <a:rPr kumimoji="1" lang="ja-JP" altLang="en-US" sz="1600" dirty="0"/>
              <a:t>発達障がいの社会的認知度の高まりもあり、毎年</a:t>
            </a:r>
            <a:r>
              <a:rPr kumimoji="1" lang="en-US" altLang="ja-JP" sz="1600" dirty="0"/>
              <a:t>1,000</a:t>
            </a:r>
            <a:r>
              <a:rPr kumimoji="1" lang="ja-JP" altLang="en-US" sz="1600" dirty="0"/>
              <a:t>人を超える相談者の相談に対応した。</a:t>
            </a:r>
            <a:endParaRPr kumimoji="1" lang="en-US" altLang="ja-JP" sz="1600" dirty="0"/>
          </a:p>
          <a:p>
            <a:r>
              <a:rPr kumimoji="1" lang="ja-JP" altLang="en-US" sz="1600" dirty="0"/>
              <a:t>また、市町村等の</a:t>
            </a:r>
            <a:r>
              <a:rPr kumimoji="1" lang="en-US" altLang="ja-JP" sz="1600" dirty="0"/>
              <a:t>1</a:t>
            </a:r>
            <a:r>
              <a:rPr kumimoji="1" lang="ja-JP" altLang="en-US" sz="1600" dirty="0"/>
              <a:t>次支援機関や各分野で支援を行う支援者への研修等の間接支援も幅広く実施し、発達障がい児者が暮らす地域における理解促進の取組や連携体制の構築など、発達障がい児者支援の拠点としての役割を果たした。</a:t>
            </a:r>
          </a:p>
        </p:txBody>
      </p:sp>
      <p:graphicFrame>
        <p:nvGraphicFramePr>
          <p:cNvPr id="7" name="表 7">
            <a:extLst>
              <a:ext uri="{FF2B5EF4-FFF2-40B4-BE49-F238E27FC236}">
                <a16:creationId xmlns:a16="http://schemas.microsoft.com/office/drawing/2014/main" id="{21BB909C-CFF7-46DB-9C32-5747E9182AB1}"/>
              </a:ext>
            </a:extLst>
          </p:cNvPr>
          <p:cNvGraphicFramePr>
            <a:graphicFrameLocks noGrp="1"/>
          </p:cNvGraphicFramePr>
          <p:nvPr>
            <p:extLst>
              <p:ext uri="{D42A27DB-BD31-4B8C-83A1-F6EECF244321}">
                <p14:modId xmlns:p14="http://schemas.microsoft.com/office/powerpoint/2010/main" val="1660524502"/>
              </p:ext>
            </p:extLst>
          </p:nvPr>
        </p:nvGraphicFramePr>
        <p:xfrm>
          <a:off x="5834743" y="1436364"/>
          <a:ext cx="6096000" cy="904965"/>
        </p:xfrm>
        <a:graphic>
          <a:graphicData uri="http://schemas.openxmlformats.org/drawingml/2006/table">
            <a:tbl>
              <a:tblPr firstRow="1" bandRow="1">
                <a:tableStyleId>{21E4AEA4-8DFA-4A89-87EB-49C32662AFE0}</a:tableStyleId>
              </a:tblPr>
              <a:tblGrid>
                <a:gridCol w="1314994">
                  <a:extLst>
                    <a:ext uri="{9D8B030D-6E8A-4147-A177-3AD203B41FA5}">
                      <a16:colId xmlns:a16="http://schemas.microsoft.com/office/drawing/2014/main" val="2143059704"/>
                    </a:ext>
                  </a:extLst>
                </a:gridCol>
                <a:gridCol w="905692">
                  <a:extLst>
                    <a:ext uri="{9D8B030D-6E8A-4147-A177-3AD203B41FA5}">
                      <a16:colId xmlns:a16="http://schemas.microsoft.com/office/drawing/2014/main" val="852729347"/>
                    </a:ext>
                  </a:extLst>
                </a:gridCol>
                <a:gridCol w="940525">
                  <a:extLst>
                    <a:ext uri="{9D8B030D-6E8A-4147-A177-3AD203B41FA5}">
                      <a16:colId xmlns:a16="http://schemas.microsoft.com/office/drawing/2014/main" val="1620840836"/>
                    </a:ext>
                  </a:extLst>
                </a:gridCol>
                <a:gridCol w="992777">
                  <a:extLst>
                    <a:ext uri="{9D8B030D-6E8A-4147-A177-3AD203B41FA5}">
                      <a16:colId xmlns:a16="http://schemas.microsoft.com/office/drawing/2014/main" val="335590063"/>
                    </a:ext>
                  </a:extLst>
                </a:gridCol>
                <a:gridCol w="966652">
                  <a:extLst>
                    <a:ext uri="{9D8B030D-6E8A-4147-A177-3AD203B41FA5}">
                      <a16:colId xmlns:a16="http://schemas.microsoft.com/office/drawing/2014/main" val="1398967716"/>
                    </a:ext>
                  </a:extLst>
                </a:gridCol>
                <a:gridCol w="975360">
                  <a:extLst>
                    <a:ext uri="{9D8B030D-6E8A-4147-A177-3AD203B41FA5}">
                      <a16:colId xmlns:a16="http://schemas.microsoft.com/office/drawing/2014/main" val="3914709374"/>
                    </a:ext>
                  </a:extLst>
                </a:gridCol>
              </a:tblGrid>
              <a:tr h="301655">
                <a:tc>
                  <a:txBody>
                    <a:bodyPr/>
                    <a:lstStyle/>
                    <a:p>
                      <a:r>
                        <a:rPr kumimoji="1" lang="ja-JP" altLang="en-US" sz="1200" dirty="0"/>
                        <a:t>相談支援</a:t>
                      </a:r>
                    </a:p>
                  </a:txBody>
                  <a:tcPr/>
                </a:tc>
                <a:tc>
                  <a:txBody>
                    <a:bodyPr/>
                    <a:lstStyle/>
                    <a:p>
                      <a:r>
                        <a:rPr kumimoji="1" lang="en-US" altLang="ja-JP" sz="1200" dirty="0"/>
                        <a:t>R</a:t>
                      </a:r>
                      <a:r>
                        <a:rPr kumimoji="1" lang="ja-JP" altLang="en-US" sz="1200" dirty="0"/>
                        <a:t>３年度</a:t>
                      </a:r>
                    </a:p>
                  </a:txBody>
                  <a:tcPr/>
                </a:tc>
                <a:tc>
                  <a:txBody>
                    <a:bodyPr/>
                    <a:lstStyle/>
                    <a:p>
                      <a:r>
                        <a:rPr kumimoji="1" lang="en-US" altLang="ja-JP" sz="1200" dirty="0"/>
                        <a:t>R</a:t>
                      </a:r>
                      <a:r>
                        <a:rPr kumimoji="1" lang="ja-JP" altLang="en-US" sz="1200" dirty="0"/>
                        <a:t>４年度</a:t>
                      </a:r>
                    </a:p>
                  </a:txBody>
                  <a:tcPr/>
                </a:tc>
                <a:tc>
                  <a:txBody>
                    <a:bodyPr/>
                    <a:lstStyle/>
                    <a:p>
                      <a:r>
                        <a:rPr kumimoji="1" lang="en-US" altLang="ja-JP" sz="1200" dirty="0"/>
                        <a:t>R</a:t>
                      </a:r>
                      <a:r>
                        <a:rPr kumimoji="1" lang="ja-JP" altLang="en-US" sz="1200" dirty="0"/>
                        <a:t>５年度</a:t>
                      </a:r>
                    </a:p>
                  </a:txBody>
                  <a:tcPr/>
                </a:tc>
                <a:tc>
                  <a:txBody>
                    <a:bodyPr/>
                    <a:lstStyle/>
                    <a:p>
                      <a:r>
                        <a:rPr kumimoji="1" lang="en-US" altLang="ja-JP" sz="1200" dirty="0"/>
                        <a:t>R</a:t>
                      </a:r>
                      <a:r>
                        <a:rPr kumimoji="1" lang="ja-JP" altLang="en-US" sz="1200" dirty="0"/>
                        <a:t>６年度</a:t>
                      </a:r>
                    </a:p>
                  </a:txBody>
                  <a:tcPr/>
                </a:tc>
                <a:tc>
                  <a:txBody>
                    <a:bodyPr/>
                    <a:lstStyle/>
                    <a:p>
                      <a:r>
                        <a:rPr kumimoji="1" lang="en-US" altLang="ja-JP" sz="1200" dirty="0"/>
                        <a:t>R</a:t>
                      </a:r>
                      <a:r>
                        <a:rPr kumimoji="1" lang="ja-JP" altLang="en-US" sz="1200" dirty="0"/>
                        <a:t>７年度</a:t>
                      </a:r>
                    </a:p>
                  </a:txBody>
                  <a:tcPr/>
                </a:tc>
                <a:extLst>
                  <a:ext uri="{0D108BD9-81ED-4DB2-BD59-A6C34878D82A}">
                    <a16:rowId xmlns:a16="http://schemas.microsoft.com/office/drawing/2014/main" val="3816943168"/>
                  </a:ext>
                </a:extLst>
              </a:tr>
              <a:tr h="301655">
                <a:tc>
                  <a:txBody>
                    <a:bodyPr/>
                    <a:lstStyle/>
                    <a:p>
                      <a:r>
                        <a:rPr kumimoji="1" lang="ja-JP" altLang="en-US" sz="1200" dirty="0"/>
                        <a:t>実支援人数</a:t>
                      </a:r>
                    </a:p>
                  </a:txBody>
                  <a:tcPr/>
                </a:tc>
                <a:tc>
                  <a:txBody>
                    <a:bodyPr/>
                    <a:lstStyle/>
                    <a:p>
                      <a:r>
                        <a:rPr kumimoji="1" lang="en-US" altLang="ja-JP" sz="1200" dirty="0"/>
                        <a:t>986</a:t>
                      </a:r>
                      <a:endParaRPr kumimoji="1" lang="ja-JP" altLang="en-US" sz="1200" dirty="0"/>
                    </a:p>
                  </a:txBody>
                  <a:tcPr/>
                </a:tc>
                <a:tc>
                  <a:txBody>
                    <a:bodyPr/>
                    <a:lstStyle/>
                    <a:p>
                      <a:r>
                        <a:rPr kumimoji="1" lang="en-US" altLang="ja-JP" sz="1200" dirty="0"/>
                        <a:t>943</a:t>
                      </a:r>
                      <a:endParaRPr kumimoji="1" lang="ja-JP" altLang="en-US" sz="1200" dirty="0"/>
                    </a:p>
                  </a:txBody>
                  <a:tcPr/>
                </a:tc>
                <a:tc>
                  <a:txBody>
                    <a:bodyPr/>
                    <a:lstStyle/>
                    <a:p>
                      <a:r>
                        <a:rPr kumimoji="1" lang="en-US" altLang="ja-JP" sz="1200" dirty="0"/>
                        <a:t>1,292</a:t>
                      </a:r>
                      <a:endParaRPr kumimoji="1" lang="ja-JP" altLang="en-US" sz="1200" dirty="0"/>
                    </a:p>
                  </a:txBody>
                  <a:tcPr/>
                </a:tc>
                <a:tc>
                  <a:txBody>
                    <a:bodyPr/>
                    <a:lstStyle/>
                    <a:p>
                      <a:r>
                        <a:rPr kumimoji="1" lang="en-US" altLang="ja-JP" sz="1200" dirty="0"/>
                        <a:t>998</a:t>
                      </a:r>
                      <a:endParaRPr kumimoji="1" lang="ja-JP" altLang="en-US" sz="1200" dirty="0"/>
                    </a:p>
                  </a:txBody>
                  <a:tcPr/>
                </a:tc>
                <a:tc>
                  <a:txBody>
                    <a:bodyPr/>
                    <a:lstStyle/>
                    <a:p>
                      <a:r>
                        <a:rPr kumimoji="1" lang="en-US" altLang="ja-JP" sz="1200" dirty="0"/>
                        <a:t>925</a:t>
                      </a:r>
                    </a:p>
                  </a:txBody>
                  <a:tcPr/>
                </a:tc>
                <a:extLst>
                  <a:ext uri="{0D108BD9-81ED-4DB2-BD59-A6C34878D82A}">
                    <a16:rowId xmlns:a16="http://schemas.microsoft.com/office/drawing/2014/main" val="2827527015"/>
                  </a:ext>
                </a:extLst>
              </a:tr>
              <a:tr h="301655">
                <a:tc>
                  <a:txBody>
                    <a:bodyPr/>
                    <a:lstStyle/>
                    <a:p>
                      <a:r>
                        <a:rPr kumimoji="1" lang="ja-JP" altLang="en-US" sz="1200" dirty="0"/>
                        <a:t>延べ支援人数</a:t>
                      </a:r>
                    </a:p>
                  </a:txBody>
                  <a:tcPr/>
                </a:tc>
                <a:tc>
                  <a:txBody>
                    <a:bodyPr/>
                    <a:lstStyle/>
                    <a:p>
                      <a:r>
                        <a:rPr kumimoji="1" lang="en-US" altLang="ja-JP" sz="1200" dirty="0"/>
                        <a:t>1,687</a:t>
                      </a:r>
                      <a:endParaRPr kumimoji="1" lang="ja-JP" altLang="en-US" sz="1200" dirty="0"/>
                    </a:p>
                  </a:txBody>
                  <a:tcPr/>
                </a:tc>
                <a:tc>
                  <a:txBody>
                    <a:bodyPr/>
                    <a:lstStyle/>
                    <a:p>
                      <a:r>
                        <a:rPr kumimoji="1" lang="en-US" altLang="ja-JP" sz="1200" dirty="0"/>
                        <a:t>1,996</a:t>
                      </a:r>
                      <a:endParaRPr kumimoji="1" lang="ja-JP" altLang="en-US" sz="1200" dirty="0"/>
                    </a:p>
                  </a:txBody>
                  <a:tcPr/>
                </a:tc>
                <a:tc>
                  <a:txBody>
                    <a:bodyPr/>
                    <a:lstStyle/>
                    <a:p>
                      <a:r>
                        <a:rPr kumimoji="1" lang="en-US" altLang="ja-JP" sz="1200" dirty="0"/>
                        <a:t>2,396</a:t>
                      </a:r>
                      <a:endParaRPr kumimoji="1" lang="ja-JP" altLang="en-US" sz="1200" dirty="0"/>
                    </a:p>
                  </a:txBody>
                  <a:tcPr/>
                </a:tc>
                <a:tc>
                  <a:txBody>
                    <a:bodyPr/>
                    <a:lstStyle/>
                    <a:p>
                      <a:r>
                        <a:rPr kumimoji="1" lang="en-US" altLang="ja-JP" sz="1200" dirty="0"/>
                        <a:t>1,195</a:t>
                      </a:r>
                      <a:endParaRPr kumimoji="1" lang="ja-JP" altLang="en-US" sz="1200" dirty="0"/>
                    </a:p>
                  </a:txBody>
                  <a:tcPr/>
                </a:tc>
                <a:tc>
                  <a:txBody>
                    <a:bodyPr/>
                    <a:lstStyle/>
                    <a:p>
                      <a:r>
                        <a:rPr kumimoji="1" lang="en-US" altLang="ja-JP" sz="1200" dirty="0"/>
                        <a:t>1,113</a:t>
                      </a:r>
                      <a:endParaRPr kumimoji="1" lang="ja-JP" altLang="en-US" sz="1200" dirty="0"/>
                    </a:p>
                  </a:txBody>
                  <a:tcPr/>
                </a:tc>
                <a:extLst>
                  <a:ext uri="{0D108BD9-81ED-4DB2-BD59-A6C34878D82A}">
                    <a16:rowId xmlns:a16="http://schemas.microsoft.com/office/drawing/2014/main" val="2188811421"/>
                  </a:ext>
                </a:extLst>
              </a:tr>
            </a:tbl>
          </a:graphicData>
        </a:graphic>
      </p:graphicFrame>
      <p:graphicFrame>
        <p:nvGraphicFramePr>
          <p:cNvPr id="10" name="表 7">
            <a:extLst>
              <a:ext uri="{FF2B5EF4-FFF2-40B4-BE49-F238E27FC236}">
                <a16:creationId xmlns:a16="http://schemas.microsoft.com/office/drawing/2014/main" id="{A06EDF02-61EE-4DA3-B9E3-0609167DB3D3}"/>
              </a:ext>
            </a:extLst>
          </p:cNvPr>
          <p:cNvGraphicFramePr>
            <a:graphicFrameLocks noGrp="1"/>
          </p:cNvGraphicFramePr>
          <p:nvPr>
            <p:extLst>
              <p:ext uri="{D42A27DB-BD31-4B8C-83A1-F6EECF244321}">
                <p14:modId xmlns:p14="http://schemas.microsoft.com/office/powerpoint/2010/main" val="4142603972"/>
              </p:ext>
            </p:extLst>
          </p:nvPr>
        </p:nvGraphicFramePr>
        <p:xfrm>
          <a:off x="5834743" y="3514936"/>
          <a:ext cx="6096000" cy="830997"/>
        </p:xfrm>
        <a:graphic>
          <a:graphicData uri="http://schemas.openxmlformats.org/drawingml/2006/table">
            <a:tbl>
              <a:tblPr firstRow="1" bandRow="1">
                <a:tableStyleId>{00A15C55-8517-42AA-B614-E9B94910E393}</a:tableStyleId>
              </a:tblPr>
              <a:tblGrid>
                <a:gridCol w="1323703">
                  <a:extLst>
                    <a:ext uri="{9D8B030D-6E8A-4147-A177-3AD203B41FA5}">
                      <a16:colId xmlns:a16="http://schemas.microsoft.com/office/drawing/2014/main" val="2143059704"/>
                    </a:ext>
                  </a:extLst>
                </a:gridCol>
                <a:gridCol w="896983">
                  <a:extLst>
                    <a:ext uri="{9D8B030D-6E8A-4147-A177-3AD203B41FA5}">
                      <a16:colId xmlns:a16="http://schemas.microsoft.com/office/drawing/2014/main" val="852729347"/>
                    </a:ext>
                  </a:extLst>
                </a:gridCol>
                <a:gridCol w="940525">
                  <a:extLst>
                    <a:ext uri="{9D8B030D-6E8A-4147-A177-3AD203B41FA5}">
                      <a16:colId xmlns:a16="http://schemas.microsoft.com/office/drawing/2014/main" val="1620840836"/>
                    </a:ext>
                  </a:extLst>
                </a:gridCol>
                <a:gridCol w="992777">
                  <a:extLst>
                    <a:ext uri="{9D8B030D-6E8A-4147-A177-3AD203B41FA5}">
                      <a16:colId xmlns:a16="http://schemas.microsoft.com/office/drawing/2014/main" val="335590063"/>
                    </a:ext>
                  </a:extLst>
                </a:gridCol>
                <a:gridCol w="966652">
                  <a:extLst>
                    <a:ext uri="{9D8B030D-6E8A-4147-A177-3AD203B41FA5}">
                      <a16:colId xmlns:a16="http://schemas.microsoft.com/office/drawing/2014/main" val="1398967716"/>
                    </a:ext>
                  </a:extLst>
                </a:gridCol>
                <a:gridCol w="975360">
                  <a:extLst>
                    <a:ext uri="{9D8B030D-6E8A-4147-A177-3AD203B41FA5}">
                      <a16:colId xmlns:a16="http://schemas.microsoft.com/office/drawing/2014/main" val="3914709374"/>
                    </a:ext>
                  </a:extLst>
                </a:gridCol>
              </a:tblGrid>
              <a:tr h="276999">
                <a:tc>
                  <a:txBody>
                    <a:bodyPr/>
                    <a:lstStyle/>
                    <a:p>
                      <a:r>
                        <a:rPr kumimoji="1" lang="ja-JP" altLang="en-US" sz="1200" dirty="0"/>
                        <a:t>研修・啓発</a:t>
                      </a:r>
                    </a:p>
                  </a:txBody>
                  <a:tcPr/>
                </a:tc>
                <a:tc>
                  <a:txBody>
                    <a:bodyPr/>
                    <a:lstStyle/>
                    <a:p>
                      <a:r>
                        <a:rPr kumimoji="1" lang="en-US" altLang="ja-JP" sz="1200" dirty="0"/>
                        <a:t>R</a:t>
                      </a:r>
                      <a:r>
                        <a:rPr kumimoji="1" lang="ja-JP" altLang="en-US" sz="1200" dirty="0"/>
                        <a:t>３年度</a:t>
                      </a:r>
                    </a:p>
                  </a:txBody>
                  <a:tcPr/>
                </a:tc>
                <a:tc>
                  <a:txBody>
                    <a:bodyPr/>
                    <a:lstStyle/>
                    <a:p>
                      <a:r>
                        <a:rPr kumimoji="1" lang="en-US" altLang="ja-JP" sz="1200" dirty="0"/>
                        <a:t>R</a:t>
                      </a:r>
                      <a:r>
                        <a:rPr kumimoji="1" lang="ja-JP" altLang="en-US" sz="1200" dirty="0"/>
                        <a:t>４年度</a:t>
                      </a:r>
                    </a:p>
                  </a:txBody>
                  <a:tcPr/>
                </a:tc>
                <a:tc>
                  <a:txBody>
                    <a:bodyPr/>
                    <a:lstStyle/>
                    <a:p>
                      <a:r>
                        <a:rPr kumimoji="1" lang="en-US" altLang="ja-JP" sz="1200" dirty="0"/>
                        <a:t>R</a:t>
                      </a:r>
                      <a:r>
                        <a:rPr kumimoji="1" lang="ja-JP" altLang="en-US" sz="1200" dirty="0"/>
                        <a:t>５年度</a:t>
                      </a:r>
                    </a:p>
                  </a:txBody>
                  <a:tcPr/>
                </a:tc>
                <a:tc>
                  <a:txBody>
                    <a:bodyPr/>
                    <a:lstStyle/>
                    <a:p>
                      <a:r>
                        <a:rPr kumimoji="1" lang="en-US" altLang="ja-JP" sz="1200" dirty="0"/>
                        <a:t>R</a:t>
                      </a:r>
                      <a:r>
                        <a:rPr kumimoji="1" lang="ja-JP" altLang="en-US" sz="1200" dirty="0"/>
                        <a:t>６年度</a:t>
                      </a:r>
                    </a:p>
                  </a:txBody>
                  <a:tcPr/>
                </a:tc>
                <a:tc>
                  <a:txBody>
                    <a:bodyPr/>
                    <a:lstStyle/>
                    <a:p>
                      <a:r>
                        <a:rPr kumimoji="1" lang="en-US" altLang="ja-JP" sz="1200" dirty="0"/>
                        <a:t>R</a:t>
                      </a:r>
                      <a:r>
                        <a:rPr kumimoji="1" lang="ja-JP" altLang="en-US" sz="1200" dirty="0"/>
                        <a:t>７年度</a:t>
                      </a:r>
                    </a:p>
                  </a:txBody>
                  <a:tcPr/>
                </a:tc>
                <a:extLst>
                  <a:ext uri="{0D108BD9-81ED-4DB2-BD59-A6C34878D82A}">
                    <a16:rowId xmlns:a16="http://schemas.microsoft.com/office/drawing/2014/main" val="3816943168"/>
                  </a:ext>
                </a:extLst>
              </a:tr>
              <a:tr h="276999">
                <a:tc>
                  <a:txBody>
                    <a:bodyPr/>
                    <a:lstStyle/>
                    <a:p>
                      <a:r>
                        <a:rPr kumimoji="1" lang="ja-JP" altLang="en-US" sz="1200" dirty="0"/>
                        <a:t>実施回数</a:t>
                      </a:r>
                    </a:p>
                  </a:txBody>
                  <a:tcPr/>
                </a:tc>
                <a:tc>
                  <a:txBody>
                    <a:bodyPr/>
                    <a:lstStyle/>
                    <a:p>
                      <a:r>
                        <a:rPr kumimoji="1" lang="en-US" altLang="ja-JP" sz="1200" dirty="0"/>
                        <a:t>16</a:t>
                      </a:r>
                      <a:endParaRPr kumimoji="1" lang="ja-JP" altLang="en-US" sz="1200" dirty="0"/>
                    </a:p>
                  </a:txBody>
                  <a:tcPr/>
                </a:tc>
                <a:tc>
                  <a:txBody>
                    <a:bodyPr/>
                    <a:lstStyle/>
                    <a:p>
                      <a:r>
                        <a:rPr kumimoji="1" lang="en-US" altLang="ja-JP" sz="1200" dirty="0"/>
                        <a:t>21</a:t>
                      </a:r>
                      <a:endParaRPr kumimoji="1" lang="ja-JP" altLang="en-US" sz="1200" dirty="0"/>
                    </a:p>
                  </a:txBody>
                  <a:tcPr/>
                </a:tc>
                <a:tc>
                  <a:txBody>
                    <a:bodyPr/>
                    <a:lstStyle/>
                    <a:p>
                      <a:r>
                        <a:rPr kumimoji="1" lang="en-US" altLang="ja-JP" sz="1200" dirty="0"/>
                        <a:t>36</a:t>
                      </a:r>
                      <a:endParaRPr kumimoji="1" lang="ja-JP" altLang="en-US" sz="1200" dirty="0"/>
                    </a:p>
                  </a:txBody>
                  <a:tcPr/>
                </a:tc>
                <a:tc>
                  <a:txBody>
                    <a:bodyPr/>
                    <a:lstStyle/>
                    <a:p>
                      <a:r>
                        <a:rPr kumimoji="1" lang="en-US" altLang="ja-JP" sz="1200" dirty="0"/>
                        <a:t>24</a:t>
                      </a:r>
                    </a:p>
                  </a:txBody>
                  <a:tcPr/>
                </a:tc>
                <a:tc>
                  <a:txBody>
                    <a:bodyPr/>
                    <a:lstStyle/>
                    <a:p>
                      <a:r>
                        <a:rPr kumimoji="1" lang="en-US" altLang="ja-JP" sz="1200" dirty="0"/>
                        <a:t>30</a:t>
                      </a:r>
                    </a:p>
                  </a:txBody>
                  <a:tcPr/>
                </a:tc>
                <a:extLst>
                  <a:ext uri="{0D108BD9-81ED-4DB2-BD59-A6C34878D82A}">
                    <a16:rowId xmlns:a16="http://schemas.microsoft.com/office/drawing/2014/main" val="2827527015"/>
                  </a:ext>
                </a:extLst>
              </a:tr>
              <a:tr h="276999">
                <a:tc>
                  <a:txBody>
                    <a:bodyPr/>
                    <a:lstStyle/>
                    <a:p>
                      <a:r>
                        <a:rPr kumimoji="1" lang="ja-JP" altLang="en-US" sz="1200" dirty="0"/>
                        <a:t>延べ受講者数</a:t>
                      </a:r>
                    </a:p>
                  </a:txBody>
                  <a:tcPr/>
                </a:tc>
                <a:tc>
                  <a:txBody>
                    <a:bodyPr/>
                    <a:lstStyle/>
                    <a:p>
                      <a:r>
                        <a:rPr kumimoji="1" lang="en-US" altLang="ja-JP" sz="1200" dirty="0"/>
                        <a:t>1,183</a:t>
                      </a:r>
                      <a:endParaRPr kumimoji="1" lang="ja-JP" altLang="en-US" sz="1200" dirty="0"/>
                    </a:p>
                  </a:txBody>
                  <a:tcPr/>
                </a:tc>
                <a:tc>
                  <a:txBody>
                    <a:bodyPr/>
                    <a:lstStyle/>
                    <a:p>
                      <a:r>
                        <a:rPr kumimoji="1" lang="en-US" altLang="ja-JP" sz="1200" dirty="0"/>
                        <a:t>1,431</a:t>
                      </a:r>
                      <a:endParaRPr kumimoji="1" lang="ja-JP" altLang="en-US" sz="1200" dirty="0"/>
                    </a:p>
                  </a:txBody>
                  <a:tcPr/>
                </a:tc>
                <a:tc>
                  <a:txBody>
                    <a:bodyPr/>
                    <a:lstStyle/>
                    <a:p>
                      <a:r>
                        <a:rPr kumimoji="1" lang="en-US" altLang="ja-JP" sz="1200" dirty="0"/>
                        <a:t>1,897</a:t>
                      </a:r>
                      <a:endParaRPr kumimoji="1" lang="ja-JP" altLang="en-US" sz="1200" dirty="0"/>
                    </a:p>
                  </a:txBody>
                  <a:tcPr/>
                </a:tc>
                <a:tc>
                  <a:txBody>
                    <a:bodyPr/>
                    <a:lstStyle/>
                    <a:p>
                      <a:r>
                        <a:rPr kumimoji="1" lang="en-US" altLang="ja-JP" sz="1200" dirty="0"/>
                        <a:t>1,074</a:t>
                      </a:r>
                      <a:endParaRPr kumimoji="1" lang="ja-JP" altLang="en-US" sz="1200" dirty="0"/>
                    </a:p>
                  </a:txBody>
                  <a:tcPr/>
                </a:tc>
                <a:tc>
                  <a:txBody>
                    <a:bodyPr/>
                    <a:lstStyle/>
                    <a:p>
                      <a:r>
                        <a:rPr kumimoji="1" lang="en-US" altLang="ja-JP" sz="1200" dirty="0"/>
                        <a:t>1,506</a:t>
                      </a:r>
                      <a:endParaRPr kumimoji="1" lang="ja-JP" altLang="en-US" sz="1200" dirty="0"/>
                    </a:p>
                  </a:txBody>
                  <a:tcPr/>
                </a:tc>
                <a:extLst>
                  <a:ext uri="{0D108BD9-81ED-4DB2-BD59-A6C34878D82A}">
                    <a16:rowId xmlns:a16="http://schemas.microsoft.com/office/drawing/2014/main" val="2188811421"/>
                  </a:ext>
                </a:extLst>
              </a:tr>
            </a:tbl>
          </a:graphicData>
        </a:graphic>
      </p:graphicFrame>
      <p:graphicFrame>
        <p:nvGraphicFramePr>
          <p:cNvPr id="11" name="表 7">
            <a:extLst>
              <a:ext uri="{FF2B5EF4-FFF2-40B4-BE49-F238E27FC236}">
                <a16:creationId xmlns:a16="http://schemas.microsoft.com/office/drawing/2014/main" id="{FE2538E8-1B35-417A-9149-9BF243E2158C}"/>
              </a:ext>
            </a:extLst>
          </p:cNvPr>
          <p:cNvGraphicFramePr>
            <a:graphicFrameLocks noGrp="1"/>
          </p:cNvGraphicFramePr>
          <p:nvPr>
            <p:extLst>
              <p:ext uri="{D42A27DB-BD31-4B8C-83A1-F6EECF244321}">
                <p14:modId xmlns:p14="http://schemas.microsoft.com/office/powerpoint/2010/main" val="939677415"/>
              </p:ext>
            </p:extLst>
          </p:nvPr>
        </p:nvGraphicFramePr>
        <p:xfrm>
          <a:off x="5834743" y="2475650"/>
          <a:ext cx="6096000" cy="904965"/>
        </p:xfrm>
        <a:graphic>
          <a:graphicData uri="http://schemas.openxmlformats.org/drawingml/2006/table">
            <a:tbl>
              <a:tblPr firstRow="1" bandRow="1">
                <a:tableStyleId>{F5AB1C69-6EDB-4FF4-983F-18BD219EF322}</a:tableStyleId>
              </a:tblPr>
              <a:tblGrid>
                <a:gridCol w="1314994">
                  <a:extLst>
                    <a:ext uri="{9D8B030D-6E8A-4147-A177-3AD203B41FA5}">
                      <a16:colId xmlns:a16="http://schemas.microsoft.com/office/drawing/2014/main" val="2143059704"/>
                    </a:ext>
                  </a:extLst>
                </a:gridCol>
                <a:gridCol w="905692">
                  <a:extLst>
                    <a:ext uri="{9D8B030D-6E8A-4147-A177-3AD203B41FA5}">
                      <a16:colId xmlns:a16="http://schemas.microsoft.com/office/drawing/2014/main" val="852729347"/>
                    </a:ext>
                  </a:extLst>
                </a:gridCol>
                <a:gridCol w="940525">
                  <a:extLst>
                    <a:ext uri="{9D8B030D-6E8A-4147-A177-3AD203B41FA5}">
                      <a16:colId xmlns:a16="http://schemas.microsoft.com/office/drawing/2014/main" val="1620840836"/>
                    </a:ext>
                  </a:extLst>
                </a:gridCol>
                <a:gridCol w="992777">
                  <a:extLst>
                    <a:ext uri="{9D8B030D-6E8A-4147-A177-3AD203B41FA5}">
                      <a16:colId xmlns:a16="http://schemas.microsoft.com/office/drawing/2014/main" val="335590063"/>
                    </a:ext>
                  </a:extLst>
                </a:gridCol>
                <a:gridCol w="966652">
                  <a:extLst>
                    <a:ext uri="{9D8B030D-6E8A-4147-A177-3AD203B41FA5}">
                      <a16:colId xmlns:a16="http://schemas.microsoft.com/office/drawing/2014/main" val="1398967716"/>
                    </a:ext>
                  </a:extLst>
                </a:gridCol>
                <a:gridCol w="975360">
                  <a:extLst>
                    <a:ext uri="{9D8B030D-6E8A-4147-A177-3AD203B41FA5}">
                      <a16:colId xmlns:a16="http://schemas.microsoft.com/office/drawing/2014/main" val="3914709374"/>
                    </a:ext>
                  </a:extLst>
                </a:gridCol>
              </a:tblGrid>
              <a:tr h="301655">
                <a:tc>
                  <a:txBody>
                    <a:bodyPr/>
                    <a:lstStyle/>
                    <a:p>
                      <a:r>
                        <a:rPr kumimoji="1" lang="ja-JP" altLang="en-US" sz="1200" dirty="0"/>
                        <a:t>就労支援</a:t>
                      </a:r>
                    </a:p>
                  </a:txBody>
                  <a:tcPr/>
                </a:tc>
                <a:tc>
                  <a:txBody>
                    <a:bodyPr/>
                    <a:lstStyle/>
                    <a:p>
                      <a:r>
                        <a:rPr kumimoji="1" lang="en-US" altLang="ja-JP" sz="1200" dirty="0"/>
                        <a:t>R</a:t>
                      </a:r>
                      <a:r>
                        <a:rPr kumimoji="1" lang="ja-JP" altLang="en-US" sz="1200" dirty="0"/>
                        <a:t>３年度</a:t>
                      </a:r>
                    </a:p>
                  </a:txBody>
                  <a:tcPr/>
                </a:tc>
                <a:tc>
                  <a:txBody>
                    <a:bodyPr/>
                    <a:lstStyle/>
                    <a:p>
                      <a:r>
                        <a:rPr kumimoji="1" lang="en-US" altLang="ja-JP" sz="1200" dirty="0"/>
                        <a:t>R</a:t>
                      </a:r>
                      <a:r>
                        <a:rPr kumimoji="1" lang="ja-JP" altLang="en-US" sz="1200" dirty="0"/>
                        <a:t>４年度</a:t>
                      </a:r>
                    </a:p>
                  </a:txBody>
                  <a:tcPr/>
                </a:tc>
                <a:tc>
                  <a:txBody>
                    <a:bodyPr/>
                    <a:lstStyle/>
                    <a:p>
                      <a:r>
                        <a:rPr kumimoji="1" lang="en-US" altLang="ja-JP" sz="1200" dirty="0"/>
                        <a:t>R</a:t>
                      </a:r>
                      <a:r>
                        <a:rPr kumimoji="1" lang="ja-JP" altLang="en-US" sz="1200" dirty="0"/>
                        <a:t>５年度</a:t>
                      </a:r>
                    </a:p>
                  </a:txBody>
                  <a:tcPr/>
                </a:tc>
                <a:tc>
                  <a:txBody>
                    <a:bodyPr/>
                    <a:lstStyle/>
                    <a:p>
                      <a:r>
                        <a:rPr kumimoji="1" lang="en-US" altLang="ja-JP" sz="1200" dirty="0"/>
                        <a:t>R</a:t>
                      </a:r>
                      <a:r>
                        <a:rPr kumimoji="1" lang="ja-JP" altLang="en-US" sz="1200" dirty="0"/>
                        <a:t>６年度</a:t>
                      </a:r>
                    </a:p>
                  </a:txBody>
                  <a:tcPr/>
                </a:tc>
                <a:tc>
                  <a:txBody>
                    <a:bodyPr/>
                    <a:lstStyle/>
                    <a:p>
                      <a:r>
                        <a:rPr kumimoji="1" lang="en-US" altLang="ja-JP" sz="1200" dirty="0"/>
                        <a:t>R</a:t>
                      </a:r>
                      <a:r>
                        <a:rPr kumimoji="1" lang="ja-JP" altLang="en-US" sz="1200" dirty="0"/>
                        <a:t>７年度</a:t>
                      </a:r>
                    </a:p>
                  </a:txBody>
                  <a:tcPr/>
                </a:tc>
                <a:extLst>
                  <a:ext uri="{0D108BD9-81ED-4DB2-BD59-A6C34878D82A}">
                    <a16:rowId xmlns:a16="http://schemas.microsoft.com/office/drawing/2014/main" val="3816943168"/>
                  </a:ext>
                </a:extLst>
              </a:tr>
              <a:tr h="301655">
                <a:tc>
                  <a:txBody>
                    <a:bodyPr/>
                    <a:lstStyle/>
                    <a:p>
                      <a:r>
                        <a:rPr kumimoji="1" lang="ja-JP" altLang="en-US" sz="1200" dirty="0"/>
                        <a:t>実支援人数</a:t>
                      </a:r>
                    </a:p>
                  </a:txBody>
                  <a:tcPr/>
                </a:tc>
                <a:tc>
                  <a:txBody>
                    <a:bodyPr/>
                    <a:lstStyle/>
                    <a:p>
                      <a:r>
                        <a:rPr kumimoji="1" lang="en-US" altLang="ja-JP" sz="1200" dirty="0"/>
                        <a:t>102</a:t>
                      </a:r>
                      <a:endParaRPr kumimoji="1" lang="ja-JP" altLang="en-US" sz="1200" dirty="0"/>
                    </a:p>
                  </a:txBody>
                  <a:tcPr/>
                </a:tc>
                <a:tc>
                  <a:txBody>
                    <a:bodyPr/>
                    <a:lstStyle/>
                    <a:p>
                      <a:r>
                        <a:rPr kumimoji="1" lang="en-US" altLang="ja-JP" sz="1200" dirty="0"/>
                        <a:t>104</a:t>
                      </a:r>
                      <a:endParaRPr kumimoji="1" lang="ja-JP" altLang="en-US" sz="1200" dirty="0"/>
                    </a:p>
                  </a:txBody>
                  <a:tcPr/>
                </a:tc>
                <a:tc>
                  <a:txBody>
                    <a:bodyPr/>
                    <a:lstStyle/>
                    <a:p>
                      <a:r>
                        <a:rPr kumimoji="1" lang="en-US" altLang="ja-JP" sz="1200" dirty="0"/>
                        <a:t>129</a:t>
                      </a:r>
                      <a:endParaRPr kumimoji="1" lang="ja-JP" altLang="en-US" sz="1200" dirty="0"/>
                    </a:p>
                  </a:txBody>
                  <a:tcPr/>
                </a:tc>
                <a:tc>
                  <a:txBody>
                    <a:bodyPr/>
                    <a:lstStyle/>
                    <a:p>
                      <a:r>
                        <a:rPr kumimoji="1" lang="en-US" altLang="ja-JP" sz="1200" dirty="0"/>
                        <a:t>103</a:t>
                      </a:r>
                      <a:endParaRPr kumimoji="1" lang="ja-JP" altLang="en-US" sz="1200" dirty="0"/>
                    </a:p>
                  </a:txBody>
                  <a:tcPr/>
                </a:tc>
                <a:tc>
                  <a:txBody>
                    <a:bodyPr/>
                    <a:lstStyle/>
                    <a:p>
                      <a:r>
                        <a:rPr kumimoji="1" lang="en-US" altLang="ja-JP" sz="1200" dirty="0"/>
                        <a:t>94</a:t>
                      </a:r>
                    </a:p>
                  </a:txBody>
                  <a:tcPr/>
                </a:tc>
                <a:extLst>
                  <a:ext uri="{0D108BD9-81ED-4DB2-BD59-A6C34878D82A}">
                    <a16:rowId xmlns:a16="http://schemas.microsoft.com/office/drawing/2014/main" val="2827527015"/>
                  </a:ext>
                </a:extLst>
              </a:tr>
              <a:tr h="301655">
                <a:tc>
                  <a:txBody>
                    <a:bodyPr/>
                    <a:lstStyle/>
                    <a:p>
                      <a:r>
                        <a:rPr kumimoji="1" lang="ja-JP" altLang="en-US" sz="1200" dirty="0"/>
                        <a:t>延べ支援人数</a:t>
                      </a:r>
                    </a:p>
                  </a:txBody>
                  <a:tcPr/>
                </a:tc>
                <a:tc>
                  <a:txBody>
                    <a:bodyPr/>
                    <a:lstStyle/>
                    <a:p>
                      <a:r>
                        <a:rPr kumimoji="1" lang="en-US" altLang="ja-JP" sz="1200" dirty="0"/>
                        <a:t>374</a:t>
                      </a:r>
                      <a:endParaRPr kumimoji="1" lang="ja-JP" altLang="en-US" sz="1200" dirty="0"/>
                    </a:p>
                  </a:txBody>
                  <a:tcPr/>
                </a:tc>
                <a:tc>
                  <a:txBody>
                    <a:bodyPr/>
                    <a:lstStyle/>
                    <a:p>
                      <a:r>
                        <a:rPr kumimoji="1" lang="en-US" altLang="ja-JP" sz="1200" dirty="0"/>
                        <a:t>424</a:t>
                      </a:r>
                      <a:endParaRPr kumimoji="1" lang="ja-JP" altLang="en-US" sz="1200" dirty="0"/>
                    </a:p>
                  </a:txBody>
                  <a:tcPr/>
                </a:tc>
                <a:tc>
                  <a:txBody>
                    <a:bodyPr/>
                    <a:lstStyle/>
                    <a:p>
                      <a:r>
                        <a:rPr kumimoji="1" lang="en-US" altLang="ja-JP" sz="1200" dirty="0"/>
                        <a:t>598</a:t>
                      </a:r>
                      <a:endParaRPr kumimoji="1" lang="ja-JP" altLang="en-US" sz="1200" dirty="0"/>
                    </a:p>
                  </a:txBody>
                  <a:tcPr/>
                </a:tc>
                <a:tc>
                  <a:txBody>
                    <a:bodyPr/>
                    <a:lstStyle/>
                    <a:p>
                      <a:r>
                        <a:rPr kumimoji="1" lang="en-US" altLang="ja-JP" sz="1200" dirty="0"/>
                        <a:t>378</a:t>
                      </a:r>
                      <a:endParaRPr kumimoji="1" lang="ja-JP" altLang="en-US" sz="1200" dirty="0"/>
                    </a:p>
                  </a:txBody>
                  <a:tcPr/>
                </a:tc>
                <a:tc>
                  <a:txBody>
                    <a:bodyPr/>
                    <a:lstStyle/>
                    <a:p>
                      <a:r>
                        <a:rPr kumimoji="1" lang="en-US" altLang="ja-JP" sz="1200" dirty="0"/>
                        <a:t>393</a:t>
                      </a:r>
                      <a:endParaRPr kumimoji="1" lang="ja-JP" altLang="en-US" sz="1200" dirty="0"/>
                    </a:p>
                  </a:txBody>
                  <a:tcPr/>
                </a:tc>
                <a:extLst>
                  <a:ext uri="{0D108BD9-81ED-4DB2-BD59-A6C34878D82A}">
                    <a16:rowId xmlns:a16="http://schemas.microsoft.com/office/drawing/2014/main" val="2188811421"/>
                  </a:ext>
                </a:extLst>
              </a:tr>
            </a:tbl>
          </a:graphicData>
        </a:graphic>
      </p:graphicFrame>
      <p:graphicFrame>
        <p:nvGraphicFramePr>
          <p:cNvPr id="12" name="表 7">
            <a:extLst>
              <a:ext uri="{FF2B5EF4-FFF2-40B4-BE49-F238E27FC236}">
                <a16:creationId xmlns:a16="http://schemas.microsoft.com/office/drawing/2014/main" id="{CC576798-4597-4BF4-8068-7305ABD37B6D}"/>
              </a:ext>
            </a:extLst>
          </p:cNvPr>
          <p:cNvGraphicFramePr>
            <a:graphicFrameLocks noGrp="1"/>
          </p:cNvGraphicFramePr>
          <p:nvPr>
            <p:extLst>
              <p:ext uri="{D42A27DB-BD31-4B8C-83A1-F6EECF244321}">
                <p14:modId xmlns:p14="http://schemas.microsoft.com/office/powerpoint/2010/main" val="82797557"/>
              </p:ext>
            </p:extLst>
          </p:nvPr>
        </p:nvGraphicFramePr>
        <p:xfrm>
          <a:off x="5834743" y="4480254"/>
          <a:ext cx="6096000" cy="1107996"/>
        </p:xfrm>
        <a:graphic>
          <a:graphicData uri="http://schemas.openxmlformats.org/drawingml/2006/table">
            <a:tbl>
              <a:tblPr firstRow="1" bandRow="1">
                <a:tableStyleId>{7DF18680-E054-41AD-8BC1-D1AEF772440D}</a:tableStyleId>
              </a:tblPr>
              <a:tblGrid>
                <a:gridCol w="2189484">
                  <a:extLst>
                    <a:ext uri="{9D8B030D-6E8A-4147-A177-3AD203B41FA5}">
                      <a16:colId xmlns:a16="http://schemas.microsoft.com/office/drawing/2014/main" val="2143059704"/>
                    </a:ext>
                  </a:extLst>
                </a:gridCol>
                <a:gridCol w="797044">
                  <a:extLst>
                    <a:ext uri="{9D8B030D-6E8A-4147-A177-3AD203B41FA5}">
                      <a16:colId xmlns:a16="http://schemas.microsoft.com/office/drawing/2014/main" val="852729347"/>
                    </a:ext>
                  </a:extLst>
                </a:gridCol>
                <a:gridCol w="757925">
                  <a:extLst>
                    <a:ext uri="{9D8B030D-6E8A-4147-A177-3AD203B41FA5}">
                      <a16:colId xmlns:a16="http://schemas.microsoft.com/office/drawing/2014/main" val="1620840836"/>
                    </a:ext>
                  </a:extLst>
                </a:gridCol>
                <a:gridCol w="767705">
                  <a:extLst>
                    <a:ext uri="{9D8B030D-6E8A-4147-A177-3AD203B41FA5}">
                      <a16:colId xmlns:a16="http://schemas.microsoft.com/office/drawing/2014/main" val="335590063"/>
                    </a:ext>
                  </a:extLst>
                </a:gridCol>
                <a:gridCol w="797043">
                  <a:extLst>
                    <a:ext uri="{9D8B030D-6E8A-4147-A177-3AD203B41FA5}">
                      <a16:colId xmlns:a16="http://schemas.microsoft.com/office/drawing/2014/main" val="1398967716"/>
                    </a:ext>
                  </a:extLst>
                </a:gridCol>
                <a:gridCol w="786799">
                  <a:extLst>
                    <a:ext uri="{9D8B030D-6E8A-4147-A177-3AD203B41FA5}">
                      <a16:colId xmlns:a16="http://schemas.microsoft.com/office/drawing/2014/main" val="3914709374"/>
                    </a:ext>
                  </a:extLst>
                </a:gridCol>
              </a:tblGrid>
              <a:tr h="276999">
                <a:tc>
                  <a:txBody>
                    <a:bodyPr/>
                    <a:lstStyle/>
                    <a:p>
                      <a:r>
                        <a:rPr kumimoji="1" lang="ja-JP" altLang="en-US" sz="1200" dirty="0"/>
                        <a:t>連携</a:t>
                      </a:r>
                    </a:p>
                  </a:txBody>
                  <a:tcPr/>
                </a:tc>
                <a:tc>
                  <a:txBody>
                    <a:bodyPr/>
                    <a:lstStyle/>
                    <a:p>
                      <a:r>
                        <a:rPr kumimoji="1" lang="en-US" altLang="ja-JP" sz="1200" dirty="0"/>
                        <a:t>R</a:t>
                      </a:r>
                      <a:r>
                        <a:rPr kumimoji="1" lang="ja-JP" altLang="en-US" sz="1200" dirty="0"/>
                        <a:t>３年度</a:t>
                      </a:r>
                    </a:p>
                  </a:txBody>
                  <a:tcPr/>
                </a:tc>
                <a:tc>
                  <a:txBody>
                    <a:bodyPr/>
                    <a:lstStyle/>
                    <a:p>
                      <a:r>
                        <a:rPr kumimoji="1" lang="en-US" altLang="ja-JP" sz="1200" dirty="0"/>
                        <a:t>R</a:t>
                      </a:r>
                      <a:r>
                        <a:rPr kumimoji="1" lang="ja-JP" altLang="en-US" sz="1200" dirty="0"/>
                        <a:t>４年度</a:t>
                      </a:r>
                    </a:p>
                  </a:txBody>
                  <a:tcPr/>
                </a:tc>
                <a:tc>
                  <a:txBody>
                    <a:bodyPr/>
                    <a:lstStyle/>
                    <a:p>
                      <a:r>
                        <a:rPr kumimoji="1" lang="en-US" altLang="ja-JP" sz="1200" dirty="0"/>
                        <a:t>R</a:t>
                      </a:r>
                      <a:r>
                        <a:rPr kumimoji="1" lang="ja-JP" altLang="en-US" sz="1200" dirty="0"/>
                        <a:t>５年度</a:t>
                      </a:r>
                    </a:p>
                  </a:txBody>
                  <a:tcPr/>
                </a:tc>
                <a:tc>
                  <a:txBody>
                    <a:bodyPr/>
                    <a:lstStyle/>
                    <a:p>
                      <a:r>
                        <a:rPr kumimoji="1" lang="en-US" altLang="ja-JP" sz="1200" dirty="0"/>
                        <a:t>R</a:t>
                      </a:r>
                      <a:r>
                        <a:rPr kumimoji="1" lang="ja-JP" altLang="en-US" sz="1200" dirty="0"/>
                        <a:t>６年度</a:t>
                      </a:r>
                    </a:p>
                  </a:txBody>
                  <a:tcPr/>
                </a:tc>
                <a:tc>
                  <a:txBody>
                    <a:bodyPr/>
                    <a:lstStyle/>
                    <a:p>
                      <a:r>
                        <a:rPr kumimoji="1" lang="en-US" altLang="ja-JP" sz="1200" dirty="0"/>
                        <a:t>R</a:t>
                      </a:r>
                      <a:r>
                        <a:rPr kumimoji="1" lang="ja-JP" altLang="en-US" sz="1200" dirty="0"/>
                        <a:t>７年度</a:t>
                      </a:r>
                    </a:p>
                  </a:txBody>
                  <a:tcPr/>
                </a:tc>
                <a:extLst>
                  <a:ext uri="{0D108BD9-81ED-4DB2-BD59-A6C34878D82A}">
                    <a16:rowId xmlns:a16="http://schemas.microsoft.com/office/drawing/2014/main" val="3816943168"/>
                  </a:ext>
                </a:extLst>
              </a:tr>
              <a:tr h="276999">
                <a:tc>
                  <a:txBody>
                    <a:bodyPr/>
                    <a:lstStyle/>
                    <a:p>
                      <a:r>
                        <a:rPr kumimoji="1" lang="ja-JP" altLang="en-US" sz="1200" dirty="0"/>
                        <a:t>連絡協議会（年</a:t>
                      </a:r>
                      <a:r>
                        <a:rPr kumimoji="1" lang="en-US" altLang="ja-JP" sz="1200" dirty="0"/>
                        <a:t>2</a:t>
                      </a:r>
                      <a:r>
                        <a:rPr kumimoji="1" lang="ja-JP" altLang="en-US" sz="1200" dirty="0"/>
                        <a:t>回）</a:t>
                      </a:r>
                    </a:p>
                  </a:txBody>
                  <a:tcPr/>
                </a:tc>
                <a:tc>
                  <a:txBody>
                    <a:bodyPr/>
                    <a:lstStyle/>
                    <a:p>
                      <a:r>
                        <a:rPr kumimoji="1" lang="en-US" altLang="ja-JP" sz="1200" dirty="0"/>
                        <a:t>33</a:t>
                      </a:r>
                      <a:r>
                        <a:rPr kumimoji="1" lang="ja-JP" altLang="en-US" sz="1200" dirty="0"/>
                        <a:t>機関</a:t>
                      </a:r>
                    </a:p>
                  </a:txBody>
                  <a:tcPr/>
                </a:tc>
                <a:tc>
                  <a:txBody>
                    <a:bodyPr/>
                    <a:lstStyle/>
                    <a:p>
                      <a:r>
                        <a:rPr kumimoji="1" lang="en-US" altLang="ja-JP" sz="1200" dirty="0"/>
                        <a:t>27</a:t>
                      </a:r>
                      <a:r>
                        <a:rPr kumimoji="1" lang="ja-JP" altLang="en-US" sz="1200" dirty="0"/>
                        <a:t>機関</a:t>
                      </a:r>
                    </a:p>
                  </a:txBody>
                  <a:tcPr/>
                </a:tc>
                <a:tc>
                  <a:txBody>
                    <a:bodyPr/>
                    <a:lstStyle/>
                    <a:p>
                      <a:r>
                        <a:rPr kumimoji="1" lang="en-US" altLang="ja-JP" sz="1200" dirty="0"/>
                        <a:t>30</a:t>
                      </a:r>
                      <a:r>
                        <a:rPr kumimoji="1" lang="ja-JP" altLang="en-US" sz="1200" dirty="0"/>
                        <a:t>機関</a:t>
                      </a:r>
                    </a:p>
                  </a:txBody>
                  <a:tcPr/>
                </a:tc>
                <a:tc>
                  <a:txBody>
                    <a:bodyPr/>
                    <a:lstStyle/>
                    <a:p>
                      <a:r>
                        <a:rPr kumimoji="1" lang="en-US" altLang="ja-JP" sz="1200" dirty="0"/>
                        <a:t>30</a:t>
                      </a:r>
                      <a:r>
                        <a:rPr kumimoji="1" lang="ja-JP" altLang="en-US" sz="1200" dirty="0"/>
                        <a:t>機関</a:t>
                      </a:r>
                    </a:p>
                  </a:txBody>
                  <a:tcPr/>
                </a:tc>
                <a:tc>
                  <a:txBody>
                    <a:bodyPr/>
                    <a:lstStyle/>
                    <a:p>
                      <a:r>
                        <a:rPr kumimoji="1" lang="en-US" altLang="ja-JP" sz="1200" dirty="0"/>
                        <a:t>28</a:t>
                      </a:r>
                      <a:r>
                        <a:rPr kumimoji="1" lang="ja-JP" altLang="en-US" sz="1200" dirty="0"/>
                        <a:t>機関</a:t>
                      </a:r>
                      <a:endParaRPr kumimoji="1" lang="en-US" altLang="ja-JP" sz="1200" dirty="0"/>
                    </a:p>
                  </a:txBody>
                  <a:tcPr/>
                </a:tc>
                <a:extLst>
                  <a:ext uri="{0D108BD9-81ED-4DB2-BD59-A6C34878D82A}">
                    <a16:rowId xmlns:a16="http://schemas.microsoft.com/office/drawing/2014/main" val="2827527015"/>
                  </a:ext>
                </a:extLst>
              </a:tr>
              <a:tr h="276999">
                <a:tc>
                  <a:txBody>
                    <a:bodyPr/>
                    <a:lstStyle/>
                    <a:p>
                      <a:r>
                        <a:rPr kumimoji="1" lang="ja-JP" altLang="en-US" sz="1200" dirty="0"/>
                        <a:t>会議・協議会への参加回数</a:t>
                      </a:r>
                    </a:p>
                  </a:txBody>
                  <a:tcPr/>
                </a:tc>
                <a:tc>
                  <a:txBody>
                    <a:bodyPr/>
                    <a:lstStyle/>
                    <a:p>
                      <a:r>
                        <a:rPr kumimoji="1" lang="en-US" altLang="ja-JP" sz="1200" dirty="0"/>
                        <a:t>14</a:t>
                      </a:r>
                      <a:r>
                        <a:rPr kumimoji="1" lang="ja-JP" altLang="en-US" sz="1200"/>
                        <a:t>回</a:t>
                      </a:r>
                      <a:endParaRPr kumimoji="1" lang="ja-JP" altLang="en-US" sz="1200" dirty="0"/>
                    </a:p>
                  </a:txBody>
                  <a:tcPr/>
                </a:tc>
                <a:tc>
                  <a:txBody>
                    <a:bodyPr/>
                    <a:lstStyle/>
                    <a:p>
                      <a:r>
                        <a:rPr kumimoji="1" lang="en-US" altLang="ja-JP" sz="1200" dirty="0"/>
                        <a:t>17</a:t>
                      </a:r>
                      <a:r>
                        <a:rPr kumimoji="1" lang="ja-JP" altLang="en-US" sz="1200" dirty="0"/>
                        <a:t>回</a:t>
                      </a:r>
                    </a:p>
                  </a:txBody>
                  <a:tcPr/>
                </a:tc>
                <a:tc>
                  <a:txBody>
                    <a:bodyPr/>
                    <a:lstStyle/>
                    <a:p>
                      <a:r>
                        <a:rPr kumimoji="1" lang="en-US" altLang="ja-JP" sz="1200" dirty="0"/>
                        <a:t>13</a:t>
                      </a:r>
                      <a:r>
                        <a:rPr kumimoji="1" lang="ja-JP" altLang="en-US" sz="1200" dirty="0"/>
                        <a:t>回</a:t>
                      </a:r>
                    </a:p>
                  </a:txBody>
                  <a:tcPr/>
                </a:tc>
                <a:tc>
                  <a:txBody>
                    <a:bodyPr/>
                    <a:lstStyle/>
                    <a:p>
                      <a:r>
                        <a:rPr kumimoji="1" lang="en-US" altLang="ja-JP" sz="1200" dirty="0"/>
                        <a:t>14</a:t>
                      </a:r>
                      <a:r>
                        <a:rPr kumimoji="1" lang="ja-JP" altLang="en-US" sz="1200" dirty="0"/>
                        <a:t>回</a:t>
                      </a:r>
                    </a:p>
                  </a:txBody>
                  <a:tcPr/>
                </a:tc>
                <a:tc>
                  <a:txBody>
                    <a:bodyPr/>
                    <a:lstStyle/>
                    <a:p>
                      <a:r>
                        <a:rPr kumimoji="1" lang="en-US" altLang="ja-JP" sz="1200" dirty="0"/>
                        <a:t>20</a:t>
                      </a:r>
                      <a:r>
                        <a:rPr kumimoji="1" lang="ja-JP" altLang="en-US" sz="1200" dirty="0"/>
                        <a:t>回</a:t>
                      </a:r>
                    </a:p>
                  </a:txBody>
                  <a:tcPr/>
                </a:tc>
                <a:extLst>
                  <a:ext uri="{0D108BD9-81ED-4DB2-BD59-A6C34878D82A}">
                    <a16:rowId xmlns:a16="http://schemas.microsoft.com/office/drawing/2014/main" val="2188811421"/>
                  </a:ext>
                </a:extLst>
              </a:tr>
              <a:tr h="276999">
                <a:tc>
                  <a:txBody>
                    <a:bodyPr/>
                    <a:lstStyle/>
                    <a:p>
                      <a:r>
                        <a:rPr kumimoji="1" lang="ja-JP" altLang="en-US" sz="1200" dirty="0"/>
                        <a:t>会議・協議会の参加機関</a:t>
                      </a:r>
                    </a:p>
                  </a:txBody>
                  <a:tcPr/>
                </a:tc>
                <a:tc>
                  <a:txBody>
                    <a:bodyPr/>
                    <a:lstStyle/>
                    <a:p>
                      <a:r>
                        <a:rPr kumimoji="1" lang="en-US" altLang="ja-JP" sz="1200" dirty="0"/>
                        <a:t>140</a:t>
                      </a:r>
                      <a:r>
                        <a:rPr kumimoji="1" lang="ja-JP" altLang="en-US" sz="1200" dirty="0"/>
                        <a:t>機関</a:t>
                      </a:r>
                    </a:p>
                  </a:txBody>
                  <a:tcPr/>
                </a:tc>
                <a:tc>
                  <a:txBody>
                    <a:bodyPr/>
                    <a:lstStyle/>
                    <a:p>
                      <a:r>
                        <a:rPr kumimoji="1" lang="en-US" altLang="ja-JP" sz="1200" dirty="0"/>
                        <a:t>207</a:t>
                      </a:r>
                      <a:r>
                        <a:rPr kumimoji="1" lang="ja-JP" altLang="en-US" sz="1200" dirty="0"/>
                        <a:t>機関</a:t>
                      </a:r>
                    </a:p>
                  </a:txBody>
                  <a:tcPr/>
                </a:tc>
                <a:tc>
                  <a:txBody>
                    <a:bodyPr/>
                    <a:lstStyle/>
                    <a:p>
                      <a:r>
                        <a:rPr kumimoji="1" lang="en-US" altLang="ja-JP" sz="1200" dirty="0"/>
                        <a:t>132</a:t>
                      </a:r>
                      <a:r>
                        <a:rPr kumimoji="1" lang="ja-JP" altLang="en-US" sz="1200" dirty="0"/>
                        <a:t>機関</a:t>
                      </a:r>
                    </a:p>
                  </a:txBody>
                  <a:tcPr/>
                </a:tc>
                <a:tc>
                  <a:txBody>
                    <a:bodyPr/>
                    <a:lstStyle/>
                    <a:p>
                      <a:r>
                        <a:rPr kumimoji="1" lang="en-US" altLang="ja-JP" sz="1200" dirty="0"/>
                        <a:t>156</a:t>
                      </a:r>
                      <a:r>
                        <a:rPr kumimoji="1" lang="ja-JP" altLang="en-US" sz="1200" dirty="0"/>
                        <a:t>機関</a:t>
                      </a:r>
                    </a:p>
                  </a:txBody>
                  <a:tcPr/>
                </a:tc>
                <a:tc>
                  <a:txBody>
                    <a:bodyPr/>
                    <a:lstStyle/>
                    <a:p>
                      <a:r>
                        <a:rPr kumimoji="1" lang="en-US" altLang="ja-JP" sz="1200" dirty="0"/>
                        <a:t>237</a:t>
                      </a:r>
                      <a:r>
                        <a:rPr kumimoji="1" lang="ja-JP" altLang="en-US" sz="1200" dirty="0"/>
                        <a:t>機関</a:t>
                      </a:r>
                    </a:p>
                  </a:txBody>
                  <a:tcPr/>
                </a:tc>
                <a:extLst>
                  <a:ext uri="{0D108BD9-81ED-4DB2-BD59-A6C34878D82A}">
                    <a16:rowId xmlns:a16="http://schemas.microsoft.com/office/drawing/2014/main" val="3428455821"/>
                  </a:ext>
                </a:extLst>
              </a:tr>
            </a:tbl>
          </a:graphicData>
        </a:graphic>
      </p:graphicFrame>
      <p:sp>
        <p:nvSpPr>
          <p:cNvPr id="8" name="スライド番号プレースホルダー 7">
            <a:extLst>
              <a:ext uri="{FF2B5EF4-FFF2-40B4-BE49-F238E27FC236}">
                <a16:creationId xmlns:a16="http://schemas.microsoft.com/office/drawing/2014/main" id="{D9009FD2-F90B-4168-9EF1-70AA45E735C0}"/>
              </a:ext>
            </a:extLst>
          </p:cNvPr>
          <p:cNvSpPr>
            <a:spLocks noGrp="1"/>
          </p:cNvSpPr>
          <p:nvPr>
            <p:ph type="sldNum" sz="quarter" idx="12"/>
          </p:nvPr>
        </p:nvSpPr>
        <p:spPr/>
        <p:txBody>
          <a:bodyPr/>
          <a:lstStyle/>
          <a:p>
            <a:fld id="{4154B465-C804-4A50-ACC3-8CAC98C92B14}" type="slidenum">
              <a:rPr kumimoji="1" lang="ja-JP" altLang="en-US" smtClean="0"/>
              <a:t>16</a:t>
            </a:fld>
            <a:endParaRPr kumimoji="1" lang="ja-JP" altLang="en-US"/>
          </a:p>
        </p:txBody>
      </p:sp>
      <p:sp>
        <p:nvSpPr>
          <p:cNvPr id="13" name="テキスト ボックス 12">
            <a:extLst>
              <a:ext uri="{FF2B5EF4-FFF2-40B4-BE49-F238E27FC236}">
                <a16:creationId xmlns:a16="http://schemas.microsoft.com/office/drawing/2014/main" id="{E0CDE200-7D39-4099-9453-C195979983AD}"/>
              </a:ext>
            </a:extLst>
          </p:cNvPr>
          <p:cNvSpPr txBox="1"/>
          <p:nvPr/>
        </p:nvSpPr>
        <p:spPr>
          <a:xfrm>
            <a:off x="11000213" y="1227586"/>
            <a:ext cx="1157806" cy="261610"/>
          </a:xfrm>
          <a:prstGeom prst="rect">
            <a:avLst/>
          </a:prstGeom>
          <a:noFill/>
        </p:spPr>
        <p:txBody>
          <a:bodyPr wrap="square" rtlCol="0">
            <a:spAutoFit/>
          </a:bodyPr>
          <a:lstStyle/>
          <a:p>
            <a:r>
              <a:rPr kumimoji="1" lang="ja-JP" altLang="en-US" sz="1100" dirty="0"/>
              <a:t>（単位：人）</a:t>
            </a:r>
          </a:p>
        </p:txBody>
      </p:sp>
      <p:sp>
        <p:nvSpPr>
          <p:cNvPr id="14" name="テキスト ボックス 13">
            <a:extLst>
              <a:ext uri="{FF2B5EF4-FFF2-40B4-BE49-F238E27FC236}">
                <a16:creationId xmlns:a16="http://schemas.microsoft.com/office/drawing/2014/main" id="{EF6A5BEC-BCFD-4B58-B828-1DF8B3E19140}"/>
              </a:ext>
            </a:extLst>
          </p:cNvPr>
          <p:cNvSpPr txBox="1"/>
          <p:nvPr/>
        </p:nvSpPr>
        <p:spPr>
          <a:xfrm>
            <a:off x="11034194" y="2292657"/>
            <a:ext cx="1157806" cy="261610"/>
          </a:xfrm>
          <a:prstGeom prst="rect">
            <a:avLst/>
          </a:prstGeom>
          <a:noFill/>
        </p:spPr>
        <p:txBody>
          <a:bodyPr wrap="square" rtlCol="0">
            <a:spAutoFit/>
          </a:bodyPr>
          <a:lstStyle/>
          <a:p>
            <a:r>
              <a:rPr kumimoji="1" lang="ja-JP" altLang="en-US" sz="1100" dirty="0"/>
              <a:t>（単位：人）</a:t>
            </a:r>
          </a:p>
        </p:txBody>
      </p:sp>
      <p:sp>
        <p:nvSpPr>
          <p:cNvPr id="15" name="テキスト ボックス 14">
            <a:extLst>
              <a:ext uri="{FF2B5EF4-FFF2-40B4-BE49-F238E27FC236}">
                <a16:creationId xmlns:a16="http://schemas.microsoft.com/office/drawing/2014/main" id="{BA2FC937-C361-475B-A07E-6EF0857DC0BF}"/>
              </a:ext>
            </a:extLst>
          </p:cNvPr>
          <p:cNvSpPr txBox="1"/>
          <p:nvPr/>
        </p:nvSpPr>
        <p:spPr>
          <a:xfrm>
            <a:off x="11034194" y="3312282"/>
            <a:ext cx="1157806" cy="261610"/>
          </a:xfrm>
          <a:prstGeom prst="rect">
            <a:avLst/>
          </a:prstGeom>
          <a:noFill/>
        </p:spPr>
        <p:txBody>
          <a:bodyPr wrap="square" rtlCol="0">
            <a:spAutoFit/>
          </a:bodyPr>
          <a:lstStyle/>
          <a:p>
            <a:r>
              <a:rPr kumimoji="1" lang="ja-JP" altLang="en-US" sz="1100" dirty="0"/>
              <a:t>（単位：人）</a:t>
            </a:r>
          </a:p>
        </p:txBody>
      </p:sp>
    </p:spTree>
    <p:extLst>
      <p:ext uri="{BB962C8B-B14F-4D97-AF65-F5344CB8AC3E}">
        <p14:creationId xmlns:p14="http://schemas.microsoft.com/office/powerpoint/2010/main" val="3920328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FFD6955-EAD4-42F1-9A38-B6F17ECB0933}"/>
              </a:ext>
            </a:extLst>
          </p:cNvPr>
          <p:cNvSpPr txBox="1"/>
          <p:nvPr/>
        </p:nvSpPr>
        <p:spPr>
          <a:xfrm>
            <a:off x="448055" y="411786"/>
            <a:ext cx="5325727" cy="369332"/>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ja-JP" altLang="en-US" dirty="0"/>
              <a:t>市町村の体制整備支援（地域支援力向上事業）</a:t>
            </a:r>
            <a:endParaRPr kumimoji="1" lang="ja-JP" altLang="en-US" dirty="0"/>
          </a:p>
        </p:txBody>
      </p:sp>
      <p:sp>
        <p:nvSpPr>
          <p:cNvPr id="5" name="テキスト ボックス 4">
            <a:extLst>
              <a:ext uri="{FF2B5EF4-FFF2-40B4-BE49-F238E27FC236}">
                <a16:creationId xmlns:a16="http://schemas.microsoft.com/office/drawing/2014/main" id="{B45D5C38-43D2-46FE-8D2B-123B84E5553F}"/>
              </a:ext>
            </a:extLst>
          </p:cNvPr>
          <p:cNvSpPr txBox="1"/>
          <p:nvPr/>
        </p:nvSpPr>
        <p:spPr>
          <a:xfrm>
            <a:off x="512064" y="998519"/>
            <a:ext cx="11320272" cy="830997"/>
          </a:xfrm>
          <a:prstGeom prst="rect">
            <a:avLst/>
          </a:prstGeom>
          <a:noFill/>
        </p:spPr>
        <p:txBody>
          <a:bodyPr wrap="square" rtlCol="0">
            <a:spAutoFit/>
          </a:bodyPr>
          <a:lstStyle/>
          <a:p>
            <a:r>
              <a:rPr kumimoji="1" lang="ja-JP" altLang="en-US" sz="1600" dirty="0"/>
              <a:t>大阪府発達障がい者支援センターアクトおおさかに配置する発達障がい者地域支援マネージャーを派遣し、市町村の支援体制の整備に向けた相談や助言、コンサルテーション、ニーズに応じた研修等の実施を通して、市町村の自立支援協議会</a:t>
            </a:r>
            <a:r>
              <a:rPr lang="ja-JP" altLang="en-US" sz="1600" dirty="0"/>
              <a:t>等と連携し</a:t>
            </a:r>
            <a:r>
              <a:rPr kumimoji="1" lang="ja-JP" altLang="en-US" sz="1600" dirty="0"/>
              <a:t>、地域の支援力の向上を図った。</a:t>
            </a:r>
          </a:p>
        </p:txBody>
      </p:sp>
      <p:graphicFrame>
        <p:nvGraphicFramePr>
          <p:cNvPr id="6" name="表 6">
            <a:extLst>
              <a:ext uri="{FF2B5EF4-FFF2-40B4-BE49-F238E27FC236}">
                <a16:creationId xmlns:a16="http://schemas.microsoft.com/office/drawing/2014/main" id="{BD8BC52A-B7D5-445D-BC40-CF6114BD2E01}"/>
              </a:ext>
            </a:extLst>
          </p:cNvPr>
          <p:cNvGraphicFramePr>
            <a:graphicFrameLocks noGrp="1"/>
          </p:cNvGraphicFramePr>
          <p:nvPr>
            <p:extLst>
              <p:ext uri="{D42A27DB-BD31-4B8C-83A1-F6EECF244321}">
                <p14:modId xmlns:p14="http://schemas.microsoft.com/office/powerpoint/2010/main" val="3620395456"/>
              </p:ext>
            </p:extLst>
          </p:nvPr>
        </p:nvGraphicFramePr>
        <p:xfrm>
          <a:off x="533727" y="2515465"/>
          <a:ext cx="4033809" cy="709258"/>
        </p:xfrm>
        <a:graphic>
          <a:graphicData uri="http://schemas.openxmlformats.org/drawingml/2006/table">
            <a:tbl>
              <a:tblPr firstRow="1" bandRow="1">
                <a:tableStyleId>{7DF18680-E054-41AD-8BC1-D1AEF772440D}</a:tableStyleId>
              </a:tblPr>
              <a:tblGrid>
                <a:gridCol w="872889">
                  <a:extLst>
                    <a:ext uri="{9D8B030D-6E8A-4147-A177-3AD203B41FA5}">
                      <a16:colId xmlns:a16="http://schemas.microsoft.com/office/drawing/2014/main" val="1839612957"/>
                    </a:ext>
                  </a:extLst>
                </a:gridCol>
                <a:gridCol w="790230">
                  <a:extLst>
                    <a:ext uri="{9D8B030D-6E8A-4147-A177-3AD203B41FA5}">
                      <a16:colId xmlns:a16="http://schemas.microsoft.com/office/drawing/2014/main" val="1728926279"/>
                    </a:ext>
                  </a:extLst>
                </a:gridCol>
                <a:gridCol w="790230">
                  <a:extLst>
                    <a:ext uri="{9D8B030D-6E8A-4147-A177-3AD203B41FA5}">
                      <a16:colId xmlns:a16="http://schemas.microsoft.com/office/drawing/2014/main" val="11058185"/>
                    </a:ext>
                  </a:extLst>
                </a:gridCol>
                <a:gridCol w="790230">
                  <a:extLst>
                    <a:ext uri="{9D8B030D-6E8A-4147-A177-3AD203B41FA5}">
                      <a16:colId xmlns:a16="http://schemas.microsoft.com/office/drawing/2014/main" val="1145488839"/>
                    </a:ext>
                  </a:extLst>
                </a:gridCol>
                <a:gridCol w="790230">
                  <a:extLst>
                    <a:ext uri="{9D8B030D-6E8A-4147-A177-3AD203B41FA5}">
                      <a16:colId xmlns:a16="http://schemas.microsoft.com/office/drawing/2014/main" val="185919828"/>
                    </a:ext>
                  </a:extLst>
                </a:gridCol>
              </a:tblGrid>
              <a:tr h="187390">
                <a:tc>
                  <a:txBody>
                    <a:bodyPr/>
                    <a:lstStyle/>
                    <a:p>
                      <a:r>
                        <a:rPr kumimoji="1" lang="en-US" altLang="ja-JP" sz="1400" dirty="0"/>
                        <a:t>R3</a:t>
                      </a:r>
                      <a:r>
                        <a:rPr kumimoji="1" lang="ja-JP" altLang="en-US" sz="1400" dirty="0"/>
                        <a:t>年度</a:t>
                      </a:r>
                    </a:p>
                  </a:txBody>
                  <a:tcPr/>
                </a:tc>
                <a:tc>
                  <a:txBody>
                    <a:bodyPr/>
                    <a:lstStyle/>
                    <a:p>
                      <a:r>
                        <a:rPr kumimoji="1" lang="en-US" altLang="ja-JP" sz="1400" dirty="0"/>
                        <a:t>R4</a:t>
                      </a:r>
                      <a:r>
                        <a:rPr kumimoji="1" lang="ja-JP" altLang="en-US" sz="1400" dirty="0"/>
                        <a:t>年度</a:t>
                      </a:r>
                    </a:p>
                  </a:txBody>
                  <a:tcPr/>
                </a:tc>
                <a:tc>
                  <a:txBody>
                    <a:bodyPr/>
                    <a:lstStyle/>
                    <a:p>
                      <a:r>
                        <a:rPr kumimoji="1" lang="en-US" altLang="ja-JP" sz="1400" dirty="0"/>
                        <a:t>R5</a:t>
                      </a:r>
                      <a:r>
                        <a:rPr kumimoji="1" lang="ja-JP" altLang="en-US" sz="1400" dirty="0"/>
                        <a:t>年度</a:t>
                      </a:r>
                    </a:p>
                  </a:txBody>
                  <a:tcPr/>
                </a:tc>
                <a:tc>
                  <a:txBody>
                    <a:bodyPr/>
                    <a:lstStyle/>
                    <a:p>
                      <a:r>
                        <a:rPr kumimoji="1" lang="en-US" altLang="ja-JP" sz="1400" dirty="0"/>
                        <a:t>R6</a:t>
                      </a:r>
                      <a:r>
                        <a:rPr kumimoji="1" lang="ja-JP" altLang="en-US" sz="1400" dirty="0"/>
                        <a:t>年度</a:t>
                      </a:r>
                    </a:p>
                  </a:txBody>
                  <a:tcPr/>
                </a:tc>
                <a:tc>
                  <a:txBody>
                    <a:bodyPr/>
                    <a:lstStyle/>
                    <a:p>
                      <a:r>
                        <a:rPr kumimoji="1" lang="en-US" altLang="ja-JP" sz="1400" dirty="0"/>
                        <a:t>R7</a:t>
                      </a:r>
                      <a:r>
                        <a:rPr kumimoji="1" lang="ja-JP" altLang="en-US" sz="1400" dirty="0"/>
                        <a:t>年度</a:t>
                      </a:r>
                    </a:p>
                  </a:txBody>
                  <a:tcPr/>
                </a:tc>
                <a:extLst>
                  <a:ext uri="{0D108BD9-81ED-4DB2-BD59-A6C34878D82A}">
                    <a16:rowId xmlns:a16="http://schemas.microsoft.com/office/drawing/2014/main" val="1469137053"/>
                  </a:ext>
                </a:extLst>
              </a:tr>
              <a:tr h="404458">
                <a:tc>
                  <a:txBody>
                    <a:bodyPr/>
                    <a:lstStyle/>
                    <a:p>
                      <a:r>
                        <a:rPr kumimoji="1" lang="ja-JP" altLang="en-US" sz="1400" dirty="0"/>
                        <a:t>６市町</a:t>
                      </a:r>
                    </a:p>
                  </a:txBody>
                  <a:tcPr/>
                </a:tc>
                <a:tc>
                  <a:txBody>
                    <a:bodyPr/>
                    <a:lstStyle/>
                    <a:p>
                      <a:r>
                        <a:rPr kumimoji="1" lang="ja-JP" altLang="en-US" sz="1400" dirty="0"/>
                        <a:t>６市町</a:t>
                      </a:r>
                    </a:p>
                  </a:txBody>
                  <a:tcPr/>
                </a:tc>
                <a:tc>
                  <a:txBody>
                    <a:bodyPr/>
                    <a:lstStyle/>
                    <a:p>
                      <a:r>
                        <a:rPr kumimoji="1" lang="en-US" altLang="ja-JP" sz="1400" dirty="0"/>
                        <a:t>7</a:t>
                      </a:r>
                      <a:r>
                        <a:rPr kumimoji="1" lang="ja-JP" altLang="en-US" sz="1400" dirty="0"/>
                        <a:t>市</a:t>
                      </a:r>
                    </a:p>
                  </a:txBody>
                  <a:tcPr/>
                </a:tc>
                <a:tc>
                  <a:txBody>
                    <a:bodyPr/>
                    <a:lstStyle/>
                    <a:p>
                      <a:r>
                        <a:rPr kumimoji="1" lang="ja-JP" altLang="en-US" sz="1400" dirty="0"/>
                        <a:t>５市</a:t>
                      </a:r>
                      <a:endParaRPr kumimoji="1" lang="en-US" altLang="ja-JP" sz="1400" dirty="0"/>
                    </a:p>
                  </a:txBody>
                  <a:tcPr/>
                </a:tc>
                <a:tc>
                  <a:txBody>
                    <a:bodyPr/>
                    <a:lstStyle/>
                    <a:p>
                      <a:r>
                        <a:rPr kumimoji="1" lang="en-US" altLang="ja-JP" sz="1400" dirty="0"/>
                        <a:t>5</a:t>
                      </a:r>
                      <a:r>
                        <a:rPr kumimoji="1" lang="ja-JP" altLang="en-US" sz="1400" dirty="0"/>
                        <a:t>市</a:t>
                      </a:r>
                      <a:endParaRPr kumimoji="1" lang="en-US" altLang="ja-JP" sz="1400" dirty="0"/>
                    </a:p>
                  </a:txBody>
                  <a:tcPr/>
                </a:tc>
                <a:extLst>
                  <a:ext uri="{0D108BD9-81ED-4DB2-BD59-A6C34878D82A}">
                    <a16:rowId xmlns:a16="http://schemas.microsoft.com/office/drawing/2014/main" val="3112700992"/>
                  </a:ext>
                </a:extLst>
              </a:tr>
            </a:tbl>
          </a:graphicData>
        </a:graphic>
      </p:graphicFrame>
      <p:graphicFrame>
        <p:nvGraphicFramePr>
          <p:cNvPr id="7" name="図表 6">
            <a:extLst>
              <a:ext uri="{FF2B5EF4-FFF2-40B4-BE49-F238E27FC236}">
                <a16:creationId xmlns:a16="http://schemas.microsoft.com/office/drawing/2014/main" id="{0BF0279D-BCDF-4949-BEC9-A88EAEE603AF}"/>
              </a:ext>
            </a:extLst>
          </p:cNvPr>
          <p:cNvGraphicFramePr/>
          <p:nvPr>
            <p:extLst>
              <p:ext uri="{D42A27DB-BD31-4B8C-83A1-F6EECF244321}">
                <p14:modId xmlns:p14="http://schemas.microsoft.com/office/powerpoint/2010/main" val="2596918204"/>
              </p:ext>
            </p:extLst>
          </p:nvPr>
        </p:nvGraphicFramePr>
        <p:xfrm>
          <a:off x="4798422" y="2182466"/>
          <a:ext cx="7033914" cy="2885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a:extLst>
              <a:ext uri="{FF2B5EF4-FFF2-40B4-BE49-F238E27FC236}">
                <a16:creationId xmlns:a16="http://schemas.microsoft.com/office/drawing/2014/main" id="{839F14BA-20CF-440B-A97C-E5E09F45495C}"/>
              </a:ext>
            </a:extLst>
          </p:cNvPr>
          <p:cNvSpPr txBox="1"/>
          <p:nvPr/>
        </p:nvSpPr>
        <p:spPr>
          <a:xfrm>
            <a:off x="512064" y="5091997"/>
            <a:ext cx="10945368" cy="1354217"/>
          </a:xfrm>
          <a:prstGeom prst="rect">
            <a:avLst/>
          </a:prstGeom>
          <a:noFill/>
        </p:spPr>
        <p:txBody>
          <a:bodyPr wrap="square" rtlCol="0">
            <a:spAutoFit/>
          </a:bodyPr>
          <a:lstStyle/>
          <a:p>
            <a:r>
              <a:rPr kumimoji="1" lang="ja-JP" altLang="en-US" sz="1600" dirty="0"/>
              <a:t>地域における様々な課題やニーズに応じ、地域アセスメントや他分野連携に重点を置いた支援体制づくりを目指してコンサルテーションを実施。</a:t>
            </a:r>
            <a:endParaRPr kumimoji="1" lang="en-US" altLang="ja-JP" sz="1600" dirty="0"/>
          </a:p>
          <a:p>
            <a:r>
              <a:rPr lang="ja-JP" altLang="en-US" sz="1600" dirty="0"/>
              <a:t>支援体制の整備に意欲的な自治体に伴走し、事情の異なるさまざまな地域の課題に向き合うことで、どの市町村においても汎用できる段階的な支援プログラムを開発。</a:t>
            </a:r>
            <a:endParaRPr lang="en-US" altLang="ja-JP" sz="1600" dirty="0"/>
          </a:p>
          <a:p>
            <a:r>
              <a:rPr lang="ja-JP" altLang="en-US" sz="1600" dirty="0"/>
              <a:t>先進事例の横展開も併せて行うことで、地域の支援力の底上げを行った。</a:t>
            </a:r>
            <a:endParaRPr kumimoji="1" lang="ja-JP" altLang="en-US" sz="1600" dirty="0"/>
          </a:p>
        </p:txBody>
      </p:sp>
      <p:sp>
        <p:nvSpPr>
          <p:cNvPr id="3" name="スライド番号プレースホルダー 2">
            <a:extLst>
              <a:ext uri="{FF2B5EF4-FFF2-40B4-BE49-F238E27FC236}">
                <a16:creationId xmlns:a16="http://schemas.microsoft.com/office/drawing/2014/main" id="{5769EC82-52DD-45D7-A22D-535E54829313}"/>
              </a:ext>
            </a:extLst>
          </p:cNvPr>
          <p:cNvSpPr>
            <a:spLocks noGrp="1"/>
          </p:cNvSpPr>
          <p:nvPr>
            <p:ph type="sldNum" sz="quarter" idx="12"/>
          </p:nvPr>
        </p:nvSpPr>
        <p:spPr/>
        <p:txBody>
          <a:bodyPr/>
          <a:lstStyle/>
          <a:p>
            <a:fld id="{4154B465-C804-4A50-ACC3-8CAC98C92B14}" type="slidenum">
              <a:rPr kumimoji="1" lang="ja-JP" altLang="en-US" smtClean="0"/>
              <a:t>17</a:t>
            </a:fld>
            <a:endParaRPr kumimoji="1" lang="ja-JP" altLang="en-US"/>
          </a:p>
        </p:txBody>
      </p:sp>
      <p:sp>
        <p:nvSpPr>
          <p:cNvPr id="4" name="矢印: 下カーブ 3">
            <a:extLst>
              <a:ext uri="{FF2B5EF4-FFF2-40B4-BE49-F238E27FC236}">
                <a16:creationId xmlns:a16="http://schemas.microsoft.com/office/drawing/2014/main" id="{57B3A92C-AB1D-48FD-8F8E-F9DDD4BEFB1C}"/>
              </a:ext>
            </a:extLst>
          </p:cNvPr>
          <p:cNvSpPr/>
          <p:nvPr/>
        </p:nvSpPr>
        <p:spPr>
          <a:xfrm>
            <a:off x="4105764" y="2026474"/>
            <a:ext cx="923544" cy="434035"/>
          </a:xfrm>
          <a:prstGeom prst="curved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テキスト ボックス 8">
            <a:extLst>
              <a:ext uri="{FF2B5EF4-FFF2-40B4-BE49-F238E27FC236}">
                <a16:creationId xmlns:a16="http://schemas.microsoft.com/office/drawing/2014/main" id="{766F0A94-D6A6-4856-88FC-66E66B9BCED3}"/>
              </a:ext>
            </a:extLst>
          </p:cNvPr>
          <p:cNvSpPr txBox="1"/>
          <p:nvPr/>
        </p:nvSpPr>
        <p:spPr>
          <a:xfrm>
            <a:off x="448055" y="2176325"/>
            <a:ext cx="3182112" cy="307777"/>
          </a:xfrm>
          <a:prstGeom prst="rect">
            <a:avLst/>
          </a:prstGeom>
          <a:noFill/>
        </p:spPr>
        <p:txBody>
          <a:bodyPr wrap="square" rtlCol="0">
            <a:spAutoFit/>
          </a:bodyPr>
          <a:lstStyle/>
          <a:p>
            <a:r>
              <a:rPr kumimoji="1" lang="ja-JP" altLang="en-US" sz="1400" dirty="0"/>
              <a:t>〇地域支援マネジャー派遣市町村数</a:t>
            </a:r>
          </a:p>
        </p:txBody>
      </p:sp>
    </p:spTree>
    <p:extLst>
      <p:ext uri="{BB962C8B-B14F-4D97-AF65-F5344CB8AC3E}">
        <p14:creationId xmlns:p14="http://schemas.microsoft.com/office/powerpoint/2010/main" val="2233119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D972D2E-716C-47CD-A426-765EB70DBDE7}"/>
              </a:ext>
            </a:extLst>
          </p:cNvPr>
          <p:cNvSpPr>
            <a:spLocks noGrp="1"/>
          </p:cNvSpPr>
          <p:nvPr>
            <p:ph type="sldNum" sz="quarter" idx="12"/>
          </p:nvPr>
        </p:nvSpPr>
        <p:spPr>
          <a:xfrm>
            <a:off x="9448800" y="6321084"/>
            <a:ext cx="2743200" cy="365125"/>
          </a:xfrm>
        </p:spPr>
        <p:txBody>
          <a:bodyPr/>
          <a:lstStyle/>
          <a:p>
            <a:fld id="{4154B465-C804-4A50-ACC3-8CAC98C92B14}" type="slidenum">
              <a:rPr kumimoji="1" lang="ja-JP" altLang="en-US" smtClean="0"/>
              <a:t>18</a:t>
            </a:fld>
            <a:endParaRPr kumimoji="1" lang="ja-JP" altLang="en-US"/>
          </a:p>
        </p:txBody>
      </p:sp>
      <p:pic>
        <p:nvPicPr>
          <p:cNvPr id="5" name="図 4">
            <a:extLst>
              <a:ext uri="{FF2B5EF4-FFF2-40B4-BE49-F238E27FC236}">
                <a16:creationId xmlns:a16="http://schemas.microsoft.com/office/drawing/2014/main" id="{0CF9B85A-E6EC-4C2B-96E2-66F15AB40852}"/>
              </a:ext>
            </a:extLst>
          </p:cNvPr>
          <p:cNvPicPr>
            <a:picLocks noChangeAspect="1"/>
          </p:cNvPicPr>
          <p:nvPr/>
        </p:nvPicPr>
        <p:blipFill>
          <a:blip r:embed="rId2"/>
          <a:stretch>
            <a:fillRect/>
          </a:stretch>
        </p:blipFill>
        <p:spPr>
          <a:xfrm>
            <a:off x="-69669" y="0"/>
            <a:ext cx="12261669" cy="647096"/>
          </a:xfrm>
          <a:prstGeom prst="rect">
            <a:avLst/>
          </a:prstGeom>
        </p:spPr>
      </p:pic>
      <p:sp>
        <p:nvSpPr>
          <p:cNvPr id="6" name="タイトル 1">
            <a:extLst>
              <a:ext uri="{FF2B5EF4-FFF2-40B4-BE49-F238E27FC236}">
                <a16:creationId xmlns:a16="http://schemas.microsoft.com/office/drawing/2014/main" id="{C23951F1-D023-4270-8D6A-C03F9B414B6F}"/>
              </a:ext>
            </a:extLst>
          </p:cNvPr>
          <p:cNvSpPr txBox="1">
            <a:spLocks/>
          </p:cNvSpPr>
          <p:nvPr/>
        </p:nvSpPr>
        <p:spPr>
          <a:xfrm>
            <a:off x="0" y="-3777"/>
            <a:ext cx="12192000" cy="5066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（６）専門的な医療機関の確保</a:t>
            </a:r>
          </a:p>
        </p:txBody>
      </p:sp>
      <p:sp>
        <p:nvSpPr>
          <p:cNvPr id="10" name="テキスト ボックス 9">
            <a:extLst>
              <a:ext uri="{FF2B5EF4-FFF2-40B4-BE49-F238E27FC236}">
                <a16:creationId xmlns:a16="http://schemas.microsoft.com/office/drawing/2014/main" id="{1ADDF40F-62E9-4EE8-B945-60AEE346E297}"/>
              </a:ext>
            </a:extLst>
          </p:cNvPr>
          <p:cNvSpPr txBox="1"/>
          <p:nvPr/>
        </p:nvSpPr>
        <p:spPr>
          <a:xfrm>
            <a:off x="250371" y="1748740"/>
            <a:ext cx="1965960" cy="33855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ja-JP" altLang="en-US" sz="1600" b="1" dirty="0"/>
              <a:t>関連する取組</a:t>
            </a:r>
            <a:endParaRPr kumimoji="1" lang="ja-JP" altLang="en-US" sz="1600" b="1" dirty="0"/>
          </a:p>
        </p:txBody>
      </p:sp>
      <p:sp>
        <p:nvSpPr>
          <p:cNvPr id="8" name="テキスト ボックス 7">
            <a:extLst>
              <a:ext uri="{FF2B5EF4-FFF2-40B4-BE49-F238E27FC236}">
                <a16:creationId xmlns:a16="http://schemas.microsoft.com/office/drawing/2014/main" id="{7AB836E8-B1D7-4D22-9F56-7A576DF38516}"/>
              </a:ext>
            </a:extLst>
          </p:cNvPr>
          <p:cNvSpPr txBox="1"/>
          <p:nvPr/>
        </p:nvSpPr>
        <p:spPr>
          <a:xfrm>
            <a:off x="421931" y="807931"/>
            <a:ext cx="8833104" cy="584775"/>
          </a:xfrm>
          <a:prstGeom prst="rect">
            <a:avLst/>
          </a:prstGeom>
          <a:noFill/>
        </p:spPr>
        <p:txBody>
          <a:bodyPr wrap="square">
            <a:spAutoFit/>
          </a:bodyPr>
          <a:lstStyle/>
          <a:p>
            <a:r>
              <a:rPr lang="ja-JP" altLang="en-US" sz="1600" dirty="0"/>
              <a:t>・発達障がいの診断が受けられる医療機関の情報に容易にアクセスできる。</a:t>
            </a:r>
          </a:p>
          <a:p>
            <a:r>
              <a:rPr lang="ja-JP" altLang="en-US" sz="1600" dirty="0"/>
              <a:t>・子ども・大人に関わらず、より身近なところで専門的な診断・診療を受けることができる。</a:t>
            </a:r>
          </a:p>
        </p:txBody>
      </p:sp>
      <p:sp>
        <p:nvSpPr>
          <p:cNvPr id="12" name="テキスト ボックス 11">
            <a:extLst>
              <a:ext uri="{FF2B5EF4-FFF2-40B4-BE49-F238E27FC236}">
                <a16:creationId xmlns:a16="http://schemas.microsoft.com/office/drawing/2014/main" id="{6F09992F-44D6-4F5A-8D51-11DC795B6CD1}"/>
              </a:ext>
            </a:extLst>
          </p:cNvPr>
          <p:cNvSpPr txBox="1"/>
          <p:nvPr/>
        </p:nvSpPr>
        <p:spPr>
          <a:xfrm>
            <a:off x="421931" y="2138317"/>
            <a:ext cx="11574997" cy="1477328"/>
          </a:xfrm>
          <a:prstGeom prst="rect">
            <a:avLst/>
          </a:prstGeom>
          <a:noFill/>
        </p:spPr>
        <p:txBody>
          <a:bodyPr wrap="square">
            <a:spAutoFit/>
          </a:bodyPr>
          <a:lstStyle/>
          <a:p>
            <a:pPr marL="285750" indent="-285750">
              <a:buFont typeface="Wingdings" panose="05000000000000000000" pitchFamily="2" charset="2"/>
              <a:buChar char="Ø"/>
            </a:pPr>
            <a:r>
              <a:rPr lang="ja-JP" altLang="en-US" sz="1500" dirty="0"/>
              <a:t>発達障がいの早期支援に向けて、専門的な医療機関の確保のため、以下の取組を実施</a:t>
            </a:r>
          </a:p>
          <a:p>
            <a:r>
              <a:rPr lang="ja-JP" altLang="en-US" sz="1500" dirty="0"/>
              <a:t>　・発達障がいの診断をできる専門医師を養成する研修を実施</a:t>
            </a:r>
          </a:p>
          <a:p>
            <a:r>
              <a:rPr lang="ja-JP" altLang="en-US" sz="1500" dirty="0"/>
              <a:t>　・地域のかかりつけ医向けに、かかりつけ医等発達障がい対応力向上研修を実施</a:t>
            </a:r>
          </a:p>
          <a:p>
            <a:r>
              <a:rPr lang="ja-JP" altLang="en-US" sz="1500" dirty="0"/>
              <a:t>　・二次医療圏毎に拠点医療機関を指定し、医療機関ネットワーク登録医療機関に対してなどの診療支援を行い、医療機関間　　</a:t>
            </a:r>
            <a:endParaRPr lang="en-US" altLang="ja-JP" sz="1500" dirty="0"/>
          </a:p>
          <a:p>
            <a:r>
              <a:rPr lang="ja-JP" altLang="en-US" sz="1500" dirty="0"/>
              <a:t>　　の連携や診断機能の向上を図る取組を実施</a:t>
            </a:r>
          </a:p>
          <a:p>
            <a:r>
              <a:rPr lang="ja-JP" altLang="en-US" sz="1500" dirty="0"/>
              <a:t>　・診療にあたって必要となるアセスメントに関して、医療と地域の支援機関との間で共通認識を深めるための研修を実施</a:t>
            </a:r>
          </a:p>
        </p:txBody>
      </p:sp>
      <p:graphicFrame>
        <p:nvGraphicFramePr>
          <p:cNvPr id="13" name="グラフ 12">
            <a:extLst>
              <a:ext uri="{FF2B5EF4-FFF2-40B4-BE49-F238E27FC236}">
                <a16:creationId xmlns:a16="http://schemas.microsoft.com/office/drawing/2014/main" id="{8BEEA7A5-16D1-4F2C-88E9-9C04F67F5E6F}"/>
              </a:ext>
            </a:extLst>
          </p:cNvPr>
          <p:cNvGraphicFramePr/>
          <p:nvPr>
            <p:extLst>
              <p:ext uri="{D42A27DB-BD31-4B8C-83A1-F6EECF244321}">
                <p14:modId xmlns:p14="http://schemas.microsoft.com/office/powerpoint/2010/main" val="4070179990"/>
              </p:ext>
            </p:extLst>
          </p:nvPr>
        </p:nvGraphicFramePr>
        <p:xfrm>
          <a:off x="462575" y="3666668"/>
          <a:ext cx="5724144" cy="2722243"/>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ボックス 13">
            <a:extLst>
              <a:ext uri="{FF2B5EF4-FFF2-40B4-BE49-F238E27FC236}">
                <a16:creationId xmlns:a16="http://schemas.microsoft.com/office/drawing/2014/main" id="{BD5FF115-4306-498A-8C3D-A63F26375BF6}"/>
              </a:ext>
            </a:extLst>
          </p:cNvPr>
          <p:cNvSpPr txBox="1"/>
          <p:nvPr/>
        </p:nvSpPr>
        <p:spPr>
          <a:xfrm>
            <a:off x="367720" y="6388911"/>
            <a:ext cx="6021975" cy="415498"/>
          </a:xfrm>
          <a:prstGeom prst="rect">
            <a:avLst/>
          </a:prstGeom>
          <a:noFill/>
        </p:spPr>
        <p:txBody>
          <a:bodyPr wrap="square" rtlCol="0">
            <a:spAutoFit/>
          </a:bodyPr>
          <a:lstStyle/>
          <a:p>
            <a:r>
              <a:rPr kumimoji="1" lang="en-US" altLang="ja-JP" sz="1050" dirty="0"/>
              <a:t>※</a:t>
            </a:r>
            <a:r>
              <a:rPr kumimoji="1" lang="ja-JP" altLang="en-US" sz="1050" dirty="0"/>
              <a:t>かかりつけ医研修は令和</a:t>
            </a:r>
            <a:r>
              <a:rPr kumimoji="1" lang="en-US" altLang="ja-JP" sz="1050" dirty="0"/>
              <a:t>6</a:t>
            </a:r>
            <a:r>
              <a:rPr kumimoji="1" lang="ja-JP" altLang="en-US" sz="1050" dirty="0"/>
              <a:t>年度に研修方法を対面のみとしたため、受講者数が減少</a:t>
            </a:r>
            <a:endParaRPr kumimoji="1" lang="en-US" altLang="ja-JP" sz="1050" dirty="0"/>
          </a:p>
          <a:p>
            <a:r>
              <a:rPr lang="en-US" altLang="ja-JP" sz="1050" dirty="0"/>
              <a:t>※</a:t>
            </a:r>
            <a:r>
              <a:rPr lang="ja-JP" altLang="en-US" sz="1050" dirty="0"/>
              <a:t>アセスメント力強化研修は</a:t>
            </a:r>
            <a:r>
              <a:rPr lang="en-US" altLang="ja-JP" sz="1050" dirty="0"/>
              <a:t>R6</a:t>
            </a:r>
            <a:r>
              <a:rPr lang="ja-JP" altLang="en-US" sz="1050" dirty="0"/>
              <a:t>年度から実施</a:t>
            </a:r>
            <a:endParaRPr kumimoji="1" lang="ja-JP" altLang="en-US" sz="1050" dirty="0"/>
          </a:p>
        </p:txBody>
      </p:sp>
      <p:graphicFrame>
        <p:nvGraphicFramePr>
          <p:cNvPr id="15" name="グラフ 14">
            <a:extLst>
              <a:ext uri="{FF2B5EF4-FFF2-40B4-BE49-F238E27FC236}">
                <a16:creationId xmlns:a16="http://schemas.microsoft.com/office/drawing/2014/main" id="{89AE772A-DEC6-426E-901A-C7F0D2157ACC}"/>
              </a:ext>
            </a:extLst>
          </p:cNvPr>
          <p:cNvGraphicFramePr>
            <a:graphicFrameLocks/>
          </p:cNvGraphicFramePr>
          <p:nvPr>
            <p:extLst>
              <p:ext uri="{D42A27DB-BD31-4B8C-83A1-F6EECF244321}">
                <p14:modId xmlns:p14="http://schemas.microsoft.com/office/powerpoint/2010/main" val="1833891386"/>
              </p:ext>
            </p:extLst>
          </p:nvPr>
        </p:nvGraphicFramePr>
        <p:xfrm>
          <a:off x="6332152" y="3666668"/>
          <a:ext cx="5397273" cy="2722243"/>
        </p:xfrm>
        <a:graphic>
          <a:graphicData uri="http://schemas.openxmlformats.org/drawingml/2006/chart">
            <c:chart xmlns:c="http://schemas.openxmlformats.org/drawingml/2006/chart" xmlns:r="http://schemas.openxmlformats.org/officeDocument/2006/relationships" r:id="rId4"/>
          </a:graphicData>
        </a:graphic>
      </p:graphicFrame>
      <p:sp>
        <p:nvSpPr>
          <p:cNvPr id="16" name="大かっこ 15">
            <a:extLst>
              <a:ext uri="{FF2B5EF4-FFF2-40B4-BE49-F238E27FC236}">
                <a16:creationId xmlns:a16="http://schemas.microsoft.com/office/drawing/2014/main" id="{E282CAB1-2DA3-4635-AB89-71A912C9E038}"/>
              </a:ext>
            </a:extLst>
          </p:cNvPr>
          <p:cNvSpPr/>
          <p:nvPr/>
        </p:nvSpPr>
        <p:spPr>
          <a:xfrm>
            <a:off x="250371" y="790484"/>
            <a:ext cx="10950160" cy="584775"/>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4192526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A3E264D-D868-430B-AD87-F3E89E74301A}"/>
              </a:ext>
            </a:extLst>
          </p:cNvPr>
          <p:cNvSpPr txBox="1"/>
          <p:nvPr/>
        </p:nvSpPr>
        <p:spPr>
          <a:xfrm>
            <a:off x="572806" y="571398"/>
            <a:ext cx="3954893" cy="369332"/>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dirty="0"/>
              <a:t>待機期間の調査と情報提供</a:t>
            </a:r>
          </a:p>
        </p:txBody>
      </p:sp>
      <p:sp>
        <p:nvSpPr>
          <p:cNvPr id="4" name="テキスト ボックス 3">
            <a:extLst>
              <a:ext uri="{FF2B5EF4-FFF2-40B4-BE49-F238E27FC236}">
                <a16:creationId xmlns:a16="http://schemas.microsoft.com/office/drawing/2014/main" id="{B29F9C86-9C2A-4B08-BC8A-171EA013718D}"/>
              </a:ext>
            </a:extLst>
          </p:cNvPr>
          <p:cNvSpPr txBox="1"/>
          <p:nvPr/>
        </p:nvSpPr>
        <p:spPr>
          <a:xfrm>
            <a:off x="572805" y="1157292"/>
            <a:ext cx="10482291" cy="830997"/>
          </a:xfrm>
          <a:prstGeom prst="rect">
            <a:avLst/>
          </a:prstGeom>
          <a:noFill/>
        </p:spPr>
        <p:txBody>
          <a:bodyPr wrap="square">
            <a:spAutoFit/>
          </a:bodyPr>
          <a:lstStyle/>
          <a:p>
            <a:pPr marL="285750" indent="-285750">
              <a:buFont typeface="Wingdings" panose="05000000000000000000" pitchFamily="2" charset="2"/>
              <a:buChar char="Ø"/>
            </a:pPr>
            <a:r>
              <a:rPr lang="ja-JP" altLang="en-US" sz="1600" dirty="0"/>
              <a:t>大阪府発達障がい医療機関ネットワークに登録を希望する医療機関の情報を府ホームページにて公開し、市町村等へも情報提供。</a:t>
            </a:r>
            <a:endParaRPr lang="en-US" altLang="ja-JP" sz="1600" dirty="0"/>
          </a:p>
          <a:p>
            <a:pPr marL="285750" indent="-285750">
              <a:buFont typeface="Wingdings" panose="05000000000000000000" pitchFamily="2" charset="2"/>
              <a:buChar char="Ø"/>
            </a:pPr>
            <a:r>
              <a:rPr lang="ja-JP" altLang="en-US" sz="1600" dirty="0"/>
              <a:t>登録医療機関に対しアンケートを実施し、再診の初診待機期間及び人数のめやすを府ホームページにて公表</a:t>
            </a:r>
          </a:p>
        </p:txBody>
      </p:sp>
      <p:graphicFrame>
        <p:nvGraphicFramePr>
          <p:cNvPr id="13" name="表 12">
            <a:extLst>
              <a:ext uri="{FF2B5EF4-FFF2-40B4-BE49-F238E27FC236}">
                <a16:creationId xmlns:a16="http://schemas.microsoft.com/office/drawing/2014/main" id="{7F650684-D2D9-41D7-83DB-6D12E6464311}"/>
              </a:ext>
            </a:extLst>
          </p:cNvPr>
          <p:cNvGraphicFramePr>
            <a:graphicFrameLocks noGrp="1"/>
          </p:cNvGraphicFramePr>
          <p:nvPr>
            <p:extLst>
              <p:ext uri="{D42A27DB-BD31-4B8C-83A1-F6EECF244321}">
                <p14:modId xmlns:p14="http://schemas.microsoft.com/office/powerpoint/2010/main" val="501156423"/>
              </p:ext>
            </p:extLst>
          </p:nvPr>
        </p:nvGraphicFramePr>
        <p:xfrm>
          <a:off x="572805" y="2777331"/>
          <a:ext cx="10840677" cy="2673328"/>
        </p:xfrm>
        <a:graphic>
          <a:graphicData uri="http://schemas.openxmlformats.org/drawingml/2006/table">
            <a:tbl>
              <a:tblPr>
                <a:tableStyleId>{5C22544A-7EE6-4342-B048-85BDC9FD1C3A}</a:tableStyleId>
              </a:tblPr>
              <a:tblGrid>
                <a:gridCol w="1459142">
                  <a:extLst>
                    <a:ext uri="{9D8B030D-6E8A-4147-A177-3AD203B41FA5}">
                      <a16:colId xmlns:a16="http://schemas.microsoft.com/office/drawing/2014/main" val="603733861"/>
                    </a:ext>
                  </a:extLst>
                </a:gridCol>
                <a:gridCol w="551855">
                  <a:extLst>
                    <a:ext uri="{9D8B030D-6E8A-4147-A177-3AD203B41FA5}">
                      <a16:colId xmlns:a16="http://schemas.microsoft.com/office/drawing/2014/main" val="3933910869"/>
                    </a:ext>
                  </a:extLst>
                </a:gridCol>
                <a:gridCol w="551855">
                  <a:extLst>
                    <a:ext uri="{9D8B030D-6E8A-4147-A177-3AD203B41FA5}">
                      <a16:colId xmlns:a16="http://schemas.microsoft.com/office/drawing/2014/main" val="927583529"/>
                    </a:ext>
                  </a:extLst>
                </a:gridCol>
                <a:gridCol w="551855">
                  <a:extLst>
                    <a:ext uri="{9D8B030D-6E8A-4147-A177-3AD203B41FA5}">
                      <a16:colId xmlns:a16="http://schemas.microsoft.com/office/drawing/2014/main" val="3924122578"/>
                    </a:ext>
                  </a:extLst>
                </a:gridCol>
                <a:gridCol w="551855">
                  <a:extLst>
                    <a:ext uri="{9D8B030D-6E8A-4147-A177-3AD203B41FA5}">
                      <a16:colId xmlns:a16="http://schemas.microsoft.com/office/drawing/2014/main" val="2735034726"/>
                    </a:ext>
                  </a:extLst>
                </a:gridCol>
                <a:gridCol w="551855">
                  <a:extLst>
                    <a:ext uri="{9D8B030D-6E8A-4147-A177-3AD203B41FA5}">
                      <a16:colId xmlns:a16="http://schemas.microsoft.com/office/drawing/2014/main" val="3101232411"/>
                    </a:ext>
                  </a:extLst>
                </a:gridCol>
                <a:gridCol w="551855">
                  <a:extLst>
                    <a:ext uri="{9D8B030D-6E8A-4147-A177-3AD203B41FA5}">
                      <a16:colId xmlns:a16="http://schemas.microsoft.com/office/drawing/2014/main" val="3310179746"/>
                    </a:ext>
                  </a:extLst>
                </a:gridCol>
                <a:gridCol w="551855">
                  <a:extLst>
                    <a:ext uri="{9D8B030D-6E8A-4147-A177-3AD203B41FA5}">
                      <a16:colId xmlns:a16="http://schemas.microsoft.com/office/drawing/2014/main" val="2180884761"/>
                    </a:ext>
                  </a:extLst>
                </a:gridCol>
                <a:gridCol w="551855">
                  <a:extLst>
                    <a:ext uri="{9D8B030D-6E8A-4147-A177-3AD203B41FA5}">
                      <a16:colId xmlns:a16="http://schemas.microsoft.com/office/drawing/2014/main" val="3505059364"/>
                    </a:ext>
                  </a:extLst>
                </a:gridCol>
                <a:gridCol w="551855">
                  <a:extLst>
                    <a:ext uri="{9D8B030D-6E8A-4147-A177-3AD203B41FA5}">
                      <a16:colId xmlns:a16="http://schemas.microsoft.com/office/drawing/2014/main" val="2175007157"/>
                    </a:ext>
                  </a:extLst>
                </a:gridCol>
                <a:gridCol w="551855">
                  <a:extLst>
                    <a:ext uri="{9D8B030D-6E8A-4147-A177-3AD203B41FA5}">
                      <a16:colId xmlns:a16="http://schemas.microsoft.com/office/drawing/2014/main" val="2516143659"/>
                    </a:ext>
                  </a:extLst>
                </a:gridCol>
                <a:gridCol w="551855">
                  <a:extLst>
                    <a:ext uri="{9D8B030D-6E8A-4147-A177-3AD203B41FA5}">
                      <a16:colId xmlns:a16="http://schemas.microsoft.com/office/drawing/2014/main" val="3362162377"/>
                    </a:ext>
                  </a:extLst>
                </a:gridCol>
                <a:gridCol w="551855">
                  <a:extLst>
                    <a:ext uri="{9D8B030D-6E8A-4147-A177-3AD203B41FA5}">
                      <a16:colId xmlns:a16="http://schemas.microsoft.com/office/drawing/2014/main" val="3925054063"/>
                    </a:ext>
                  </a:extLst>
                </a:gridCol>
                <a:gridCol w="551855">
                  <a:extLst>
                    <a:ext uri="{9D8B030D-6E8A-4147-A177-3AD203B41FA5}">
                      <a16:colId xmlns:a16="http://schemas.microsoft.com/office/drawing/2014/main" val="3824734222"/>
                    </a:ext>
                  </a:extLst>
                </a:gridCol>
                <a:gridCol w="551855">
                  <a:extLst>
                    <a:ext uri="{9D8B030D-6E8A-4147-A177-3AD203B41FA5}">
                      <a16:colId xmlns:a16="http://schemas.microsoft.com/office/drawing/2014/main" val="2127512184"/>
                    </a:ext>
                  </a:extLst>
                </a:gridCol>
                <a:gridCol w="551855">
                  <a:extLst>
                    <a:ext uri="{9D8B030D-6E8A-4147-A177-3AD203B41FA5}">
                      <a16:colId xmlns:a16="http://schemas.microsoft.com/office/drawing/2014/main" val="154922871"/>
                    </a:ext>
                  </a:extLst>
                </a:gridCol>
                <a:gridCol w="551855">
                  <a:extLst>
                    <a:ext uri="{9D8B030D-6E8A-4147-A177-3AD203B41FA5}">
                      <a16:colId xmlns:a16="http://schemas.microsoft.com/office/drawing/2014/main" val="1947580263"/>
                    </a:ext>
                  </a:extLst>
                </a:gridCol>
                <a:gridCol w="551855">
                  <a:extLst>
                    <a:ext uri="{9D8B030D-6E8A-4147-A177-3AD203B41FA5}">
                      <a16:colId xmlns:a16="http://schemas.microsoft.com/office/drawing/2014/main" val="2435857837"/>
                    </a:ext>
                  </a:extLst>
                </a:gridCol>
              </a:tblGrid>
              <a:tr h="563524">
                <a:tc>
                  <a:txBody>
                    <a:bodyPr/>
                    <a:lstStyle/>
                    <a:p>
                      <a:pPr algn="l" fontAlgn="ctr"/>
                      <a:endPar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sz="1200" u="none" strike="noStrike" dirty="0">
                          <a:effectLst/>
                          <a:latin typeface="UD デジタル 教科書体 NK-B" panose="02020700000000000000" pitchFamily="18" charset="-128"/>
                          <a:ea typeface="UD デジタル 教科書体 NK-B" panose="02020700000000000000" pitchFamily="18" charset="-128"/>
                        </a:rPr>
                        <a:t>R3.4</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sz="1200" u="none" strike="noStrike" dirty="0">
                          <a:effectLst/>
                          <a:latin typeface="UD デジタル 教科書体 NK-B" panose="02020700000000000000" pitchFamily="18" charset="-128"/>
                          <a:ea typeface="UD デジタル 教科書体 NK-B" panose="02020700000000000000" pitchFamily="18" charset="-128"/>
                        </a:rPr>
                        <a:t>R3.7</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sz="1200" u="none" strike="noStrike" dirty="0">
                          <a:effectLst/>
                          <a:latin typeface="UD デジタル 教科書体 NK-B" panose="02020700000000000000" pitchFamily="18" charset="-128"/>
                          <a:ea typeface="UD デジタル 教科書体 NK-B" panose="02020700000000000000" pitchFamily="18" charset="-128"/>
                        </a:rPr>
                        <a:t>R3.10</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sz="1200" u="none" strike="noStrike" dirty="0">
                          <a:effectLst/>
                          <a:latin typeface="UD デジタル 教科書体 NK-B" panose="02020700000000000000" pitchFamily="18" charset="-128"/>
                          <a:ea typeface="UD デジタル 教科書体 NK-B" panose="02020700000000000000" pitchFamily="18" charset="-128"/>
                        </a:rPr>
                        <a:t>R4.1</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sz="1200" u="none" strike="noStrike" dirty="0">
                          <a:effectLst/>
                          <a:latin typeface="UD デジタル 教科書体 NK-B" panose="02020700000000000000" pitchFamily="18" charset="-128"/>
                          <a:ea typeface="UD デジタル 教科書体 NK-B" panose="02020700000000000000" pitchFamily="18" charset="-128"/>
                        </a:rPr>
                        <a:t>R4.4</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sz="1200" u="none" strike="noStrike" dirty="0">
                          <a:effectLst/>
                          <a:latin typeface="UD デジタル 教科書体 NK-B" panose="02020700000000000000" pitchFamily="18" charset="-128"/>
                          <a:ea typeface="UD デジタル 教科書体 NK-B" panose="02020700000000000000" pitchFamily="18" charset="-128"/>
                        </a:rPr>
                        <a:t>R4.7</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sz="1200" u="none" strike="noStrike" dirty="0">
                          <a:effectLst/>
                          <a:latin typeface="UD デジタル 教科書体 NK-B" panose="02020700000000000000" pitchFamily="18" charset="-128"/>
                          <a:ea typeface="UD デジタル 教科書体 NK-B" panose="02020700000000000000" pitchFamily="18" charset="-128"/>
                        </a:rPr>
                        <a:t>R4.10</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sz="1200" u="none" strike="noStrike">
                          <a:effectLst/>
                          <a:latin typeface="UD デジタル 教科書体 NK-B" panose="02020700000000000000" pitchFamily="18" charset="-128"/>
                          <a:ea typeface="UD デジタル 教科書体 NK-B" panose="02020700000000000000" pitchFamily="18" charset="-128"/>
                        </a:rPr>
                        <a:t>R5.1</a:t>
                      </a:r>
                      <a:endParaRPr lang="en-US" sz="1200" b="0" i="0" u="none" strike="noStrike">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sz="1200" u="none" strike="noStrike" dirty="0">
                          <a:effectLst/>
                          <a:latin typeface="UD デジタル 教科書体 NK-B" panose="02020700000000000000" pitchFamily="18" charset="-128"/>
                          <a:ea typeface="UD デジタル 教科書体 NK-B" panose="02020700000000000000" pitchFamily="18" charset="-128"/>
                        </a:rPr>
                        <a:t>R5.4</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R5.8</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R5.10</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R6.1</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R6.4</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R6.7</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R6.10</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R7.1</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R7.4</a:t>
                      </a:r>
                      <a:endParaRPr 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2562197487"/>
                  </a:ext>
                </a:extLst>
              </a:tr>
              <a:tr h="475923">
                <a:tc>
                  <a:txBody>
                    <a:bodyPr/>
                    <a:lstStyle/>
                    <a:p>
                      <a:pPr algn="l" fontAlgn="ctr"/>
                      <a:r>
                        <a:rPr lang="zh-TW" altLang="en-US" sz="1200" u="none" strike="noStrike" dirty="0">
                          <a:effectLst/>
                          <a:latin typeface="UD デジタル 教科書体 NK-B" panose="02020700000000000000" pitchFamily="18" charset="-128"/>
                          <a:ea typeface="UD デジタル 教科書体 NK-B" panose="02020700000000000000" pitchFamily="18" charset="-128"/>
                        </a:rPr>
                        <a:t>初診待機推計</a:t>
                      </a:r>
                      <a:r>
                        <a:rPr lang="en-US" altLang="zh-TW" sz="1200" u="none" strike="noStrike" dirty="0">
                          <a:effectLst/>
                          <a:latin typeface="UD デジタル 教科書体 NK-B" panose="02020700000000000000" pitchFamily="18" charset="-128"/>
                          <a:ea typeface="UD デジタル 教科書体 NK-B" panose="02020700000000000000" pitchFamily="18" charset="-128"/>
                        </a:rPr>
                        <a:t>(</a:t>
                      </a:r>
                      <a:r>
                        <a:rPr lang="zh-TW" altLang="en-US" sz="1200" u="none" strike="noStrike" dirty="0">
                          <a:effectLst/>
                          <a:latin typeface="UD デジタル 教科書体 NK-B" panose="02020700000000000000" pitchFamily="18" charset="-128"/>
                          <a:ea typeface="UD デジタル 教科書体 NK-B" panose="02020700000000000000" pitchFamily="18" charset="-128"/>
                        </a:rPr>
                        <a:t>週）</a:t>
                      </a:r>
                      <a:endParaRPr lang="zh-TW"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r"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6.4</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7.2</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8.0</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7.2</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7.1</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6.6</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7.0</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6.0</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6.3</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7.2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7.9</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6.7</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6.8</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7.4</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8.8</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9.7</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7.1</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0219178"/>
                  </a:ext>
                </a:extLst>
              </a:tr>
              <a:tr h="475923">
                <a:tc>
                  <a:txBody>
                    <a:bodyPr/>
                    <a:lstStyle/>
                    <a:p>
                      <a:pPr algn="l"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回答医療機関数</a:t>
                      </a:r>
                      <a:endParaRPr lang="zh-TW"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４８</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５０</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４１</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４０</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38</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４４</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４９</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４９</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42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４０</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４５</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39</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42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46</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44</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３９</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50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3263456"/>
                  </a:ext>
                </a:extLst>
              </a:tr>
              <a:tr h="578979">
                <a:tc>
                  <a:txBody>
                    <a:bodyPr/>
                    <a:lstStyle/>
                    <a:p>
                      <a:pPr algn="l"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14</a:t>
                      </a:r>
                      <a:r>
                        <a:rPr lang="ja-JP" altLang="en-US" sz="1200" u="none" strike="noStrike" dirty="0">
                          <a:effectLst/>
                          <a:latin typeface="UD デジタル 教科書体 NK-B" panose="02020700000000000000" pitchFamily="18" charset="-128"/>
                          <a:ea typeface="UD デジタル 教科書体 NK-B" panose="02020700000000000000" pitchFamily="18" charset="-128"/>
                        </a:rPr>
                        <a:t>日以内医療機関</a:t>
                      </a:r>
                      <a:endParaRPr lang="en-US" altLang="ja-JP" sz="1200" u="none" strike="noStrike" dirty="0">
                        <a:effectLst/>
                        <a:latin typeface="UD デジタル 教科書体 NK-B" panose="02020700000000000000" pitchFamily="18" charset="-128"/>
                        <a:ea typeface="UD デジタル 教科書体 NK-B" panose="02020700000000000000" pitchFamily="18" charset="-128"/>
                      </a:endParaRPr>
                    </a:p>
                    <a:p>
                      <a:pPr algn="l" fontAlgn="ctr"/>
                      <a:r>
                        <a:rPr lang="ja-JP" altLang="en-US" sz="1200" u="none" strike="noStrike" dirty="0">
                          <a:effectLst/>
                          <a:latin typeface="UD デジタル 教科書体 NK-B" panose="02020700000000000000" pitchFamily="18" charset="-128"/>
                          <a:ea typeface="UD デジタル 教科書体 NK-B" panose="02020700000000000000" pitchFamily="18" charset="-128"/>
                        </a:rPr>
                        <a:t>（精神科等）</a:t>
                      </a:r>
                      <a:endPar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28</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37.5</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34.3</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45</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38.6</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31.7</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16.2%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38.3%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2557925"/>
                  </a:ext>
                </a:extLst>
              </a:tr>
              <a:tr h="578979">
                <a:tc>
                  <a:txBody>
                    <a:bodyPr/>
                    <a:lstStyle/>
                    <a:p>
                      <a:pPr algn="l" fontAlgn="ctr"/>
                      <a:r>
                        <a:rPr lang="en-US" altLang="ja-JP" sz="1200" u="none" strike="noStrike" dirty="0">
                          <a:effectLst/>
                          <a:latin typeface="UD デジタル 教科書体 NK-B" panose="02020700000000000000" pitchFamily="18" charset="-128"/>
                          <a:ea typeface="UD デジタル 教科書体 NK-B" panose="02020700000000000000" pitchFamily="18" charset="-128"/>
                        </a:rPr>
                        <a:t>30</a:t>
                      </a:r>
                      <a:r>
                        <a:rPr lang="ja-JP" altLang="en-US" sz="1200" u="none" strike="noStrike" dirty="0">
                          <a:effectLst/>
                          <a:latin typeface="UD デジタル 教科書体 NK-B" panose="02020700000000000000" pitchFamily="18" charset="-128"/>
                          <a:ea typeface="UD デジタル 教科書体 NK-B" panose="02020700000000000000" pitchFamily="18" charset="-128"/>
                        </a:rPr>
                        <a:t>日以内医療機関</a:t>
                      </a:r>
                      <a:endParaRPr lang="en-US" altLang="ja-JP" sz="1200" u="none" strike="noStrike" dirty="0">
                        <a:effectLst/>
                        <a:latin typeface="UD デジタル 教科書体 NK-B" panose="02020700000000000000" pitchFamily="18" charset="-128"/>
                        <a:ea typeface="UD デジタル 教科書体 NK-B" panose="02020700000000000000" pitchFamily="18" charset="-128"/>
                      </a:endParaRPr>
                    </a:p>
                    <a:p>
                      <a:pPr algn="l" fontAlgn="ctr"/>
                      <a:r>
                        <a:rPr lang="ja-JP" altLang="en-US"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（精神科等）</a:t>
                      </a:r>
                      <a:endParaRPr lang="en-US" altLang="ja-JP" sz="12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a:effectLst/>
                          <a:latin typeface="UD デジタル 教科書体 NK-B" panose="02020700000000000000" pitchFamily="18" charset="-128"/>
                          <a:ea typeface="UD デジタル 教科書体 NK-B" panose="02020700000000000000" pitchFamily="18" charset="-128"/>
                        </a:rPr>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a:effectLst/>
                          <a:latin typeface="UD デジタル 教科書体 NK-B" panose="02020700000000000000" pitchFamily="18" charset="-128"/>
                          <a:ea typeface="UD デジタル 教科書体 NK-B" panose="02020700000000000000" pitchFamily="18" charset="-128"/>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a:effectLst/>
                          <a:latin typeface="UD デジタル 教科書体 NK-B" panose="02020700000000000000" pitchFamily="18" charset="-128"/>
                          <a:ea typeface="UD デジタル 教科書体 NK-B" panose="02020700000000000000" pitchFamily="18" charset="-128"/>
                        </a:rPr>
                        <a:t>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a:effectLst/>
                          <a:latin typeface="UD デジタル 教科書体 NK-B" panose="02020700000000000000" pitchFamily="18" charset="-128"/>
                          <a:ea typeface="UD デジタル 教科書体 NK-B" panose="02020700000000000000" pitchFamily="18" charset="-128"/>
                        </a:rPr>
                        <a:t>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a:effectLst/>
                          <a:latin typeface="UD デジタル 教科書体 NK-B" panose="02020700000000000000" pitchFamily="18" charset="-128"/>
                          <a:ea typeface="UD デジタル 教科書体 NK-B" panose="02020700000000000000" pitchFamily="18" charset="-128"/>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53</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55</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62.9</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65</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54.5</a:t>
                      </a:r>
                      <a:r>
                        <a:rPr lang="ja-JP" altLang="en-US" sz="1200" b="0" i="0" u="none" strike="noStrike" dirty="0">
                          <a:effectLst/>
                          <a:latin typeface="UD デジタル 教科書体 NK-B" panose="02020700000000000000" pitchFamily="18" charset="-128"/>
                          <a:ea typeface="UD デジタル 教科書体 NK-B" panose="02020700000000000000" pitchFamily="18" charset="-128"/>
                        </a:rPr>
                        <a:t>％</a:t>
                      </a:r>
                      <a:endParaRPr lang="en-US" altLang="ja-JP" sz="1200" b="0" i="0" u="none" strike="noStrike" dirty="0">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63.4%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59.5%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ja-JP" sz="1200" b="0" i="0" u="none" strike="noStrike" dirty="0">
                          <a:effectLst/>
                          <a:latin typeface="UD デジタル 教科書体 NK-B" panose="02020700000000000000" pitchFamily="18" charset="-128"/>
                          <a:ea typeface="UD デジタル 教科書体 NK-B" panose="02020700000000000000" pitchFamily="18" charset="-128"/>
                        </a:rPr>
                        <a:t>68.1%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244903"/>
                  </a:ext>
                </a:extLst>
              </a:tr>
            </a:tbl>
          </a:graphicData>
        </a:graphic>
      </p:graphicFrame>
      <p:sp>
        <p:nvSpPr>
          <p:cNvPr id="14" name="テキスト ボックス 13">
            <a:extLst>
              <a:ext uri="{FF2B5EF4-FFF2-40B4-BE49-F238E27FC236}">
                <a16:creationId xmlns:a16="http://schemas.microsoft.com/office/drawing/2014/main" id="{CDE6F2AE-7A35-4778-A8A0-167B248C13AE}"/>
              </a:ext>
            </a:extLst>
          </p:cNvPr>
          <p:cNvSpPr txBox="1"/>
          <p:nvPr/>
        </p:nvSpPr>
        <p:spPr>
          <a:xfrm>
            <a:off x="462532" y="2314579"/>
            <a:ext cx="7944178" cy="338554"/>
          </a:xfrm>
          <a:prstGeom prst="rect">
            <a:avLst/>
          </a:prstGeom>
          <a:noFill/>
        </p:spPr>
        <p:txBody>
          <a:bodyPr wrap="square" rtlCol="0">
            <a:spAutoFit/>
          </a:bodyPr>
          <a:lstStyle/>
          <a:p>
            <a:r>
              <a:rPr kumimoji="1" lang="ja-JP" altLang="en-US" sz="1600" dirty="0"/>
              <a:t>〇発達障がい医療機関ネットワーク登録医療機関における診断待ちの状況調査</a:t>
            </a:r>
            <a:r>
              <a:rPr lang="ja-JP" altLang="en-US" sz="1600" dirty="0"/>
              <a:t>結果</a:t>
            </a:r>
            <a:endParaRPr kumimoji="1" lang="ja-JP" altLang="en-US" sz="1600" dirty="0"/>
          </a:p>
        </p:txBody>
      </p:sp>
      <p:sp>
        <p:nvSpPr>
          <p:cNvPr id="3" name="スライド番号プレースホルダー 2">
            <a:extLst>
              <a:ext uri="{FF2B5EF4-FFF2-40B4-BE49-F238E27FC236}">
                <a16:creationId xmlns:a16="http://schemas.microsoft.com/office/drawing/2014/main" id="{0CC8BA8D-6854-41D0-BD83-5A3B1CFE5716}"/>
              </a:ext>
            </a:extLst>
          </p:cNvPr>
          <p:cNvSpPr>
            <a:spLocks noGrp="1"/>
          </p:cNvSpPr>
          <p:nvPr>
            <p:ph type="sldNum" sz="quarter" idx="12"/>
          </p:nvPr>
        </p:nvSpPr>
        <p:spPr>
          <a:xfrm>
            <a:off x="9195816" y="6364849"/>
            <a:ext cx="2743200" cy="365125"/>
          </a:xfrm>
        </p:spPr>
        <p:txBody>
          <a:bodyPr/>
          <a:lstStyle/>
          <a:p>
            <a:fld id="{4154B465-C804-4A50-ACC3-8CAC98C92B14}" type="slidenum">
              <a:rPr kumimoji="1" lang="ja-JP" altLang="en-US" smtClean="0"/>
              <a:t>19</a:t>
            </a:fld>
            <a:endParaRPr kumimoji="1" lang="ja-JP" altLang="en-US"/>
          </a:p>
        </p:txBody>
      </p:sp>
      <p:sp>
        <p:nvSpPr>
          <p:cNvPr id="5" name="テキスト ボックス 4">
            <a:extLst>
              <a:ext uri="{FF2B5EF4-FFF2-40B4-BE49-F238E27FC236}">
                <a16:creationId xmlns:a16="http://schemas.microsoft.com/office/drawing/2014/main" id="{A9F4BAA3-FB79-47CC-BFDC-E7A3EC66A375}"/>
              </a:ext>
            </a:extLst>
          </p:cNvPr>
          <p:cNvSpPr txBox="1"/>
          <p:nvPr/>
        </p:nvSpPr>
        <p:spPr>
          <a:xfrm>
            <a:off x="462532" y="5574857"/>
            <a:ext cx="11266934" cy="1077218"/>
          </a:xfrm>
          <a:prstGeom prst="rect">
            <a:avLst/>
          </a:prstGeom>
          <a:noFill/>
        </p:spPr>
        <p:txBody>
          <a:bodyPr wrap="square" rtlCol="0">
            <a:spAutoFit/>
          </a:bodyPr>
          <a:lstStyle/>
          <a:p>
            <a:r>
              <a:rPr kumimoji="1" lang="ja-JP" altLang="en-US" sz="1600" dirty="0"/>
              <a:t>発達障がい医療機関ネットワークに登録する医療機関は着実に増加した一方、登録医療機関の平均初診待機期間は</a:t>
            </a:r>
            <a:r>
              <a:rPr kumimoji="1" lang="en-US" altLang="ja-JP" sz="1600" dirty="0"/>
              <a:t>6</a:t>
            </a:r>
            <a:r>
              <a:rPr kumimoji="1" lang="ja-JP" altLang="en-US" sz="1600" dirty="0"/>
              <a:t>～</a:t>
            </a:r>
            <a:r>
              <a:rPr kumimoji="1" lang="en-US" altLang="ja-JP" sz="1600" dirty="0"/>
              <a:t>8</a:t>
            </a:r>
            <a:r>
              <a:rPr kumimoji="1" lang="ja-JP" altLang="en-US" sz="1600" dirty="0"/>
              <a:t>週間前後で推移しており、待機期間の大幅な縮小はみられなかった。</a:t>
            </a:r>
            <a:endParaRPr kumimoji="1" lang="en-US" altLang="ja-JP" sz="1600" dirty="0"/>
          </a:p>
          <a:p>
            <a:r>
              <a:rPr lang="ja-JP" altLang="en-US" sz="1600" dirty="0"/>
              <a:t>医療の役割や受診の必要性について改めて整理し、母子保健や保育等の他分野の支援者に対する研修を行うなど、発達障がい児支援における医療の在り方について考えてもらうきっかけづくりにつながった。</a:t>
            </a:r>
            <a:endParaRPr kumimoji="1" lang="ja-JP" altLang="en-US" sz="1600" dirty="0"/>
          </a:p>
        </p:txBody>
      </p:sp>
    </p:spTree>
    <p:extLst>
      <p:ext uri="{BB962C8B-B14F-4D97-AF65-F5344CB8AC3E}">
        <p14:creationId xmlns:p14="http://schemas.microsoft.com/office/powerpoint/2010/main" val="1910568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D89BBA2-B22F-4009-8736-29CFA98048DB}"/>
              </a:ext>
            </a:extLst>
          </p:cNvPr>
          <p:cNvSpPr txBox="1"/>
          <p:nvPr/>
        </p:nvSpPr>
        <p:spPr>
          <a:xfrm>
            <a:off x="0" y="-47402"/>
            <a:ext cx="12192000" cy="46166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ja-JP" altLang="en-US" sz="2400" b="1" dirty="0"/>
              <a:t>新・発達障がい児者支援プランと障がい者計画の関係について</a:t>
            </a:r>
            <a:endParaRPr kumimoji="1" lang="ja-JP" altLang="en-US" sz="2400" b="1" dirty="0"/>
          </a:p>
        </p:txBody>
      </p:sp>
      <p:sp>
        <p:nvSpPr>
          <p:cNvPr id="6" name="テキスト ボックス 5">
            <a:extLst>
              <a:ext uri="{FF2B5EF4-FFF2-40B4-BE49-F238E27FC236}">
                <a16:creationId xmlns:a16="http://schemas.microsoft.com/office/drawing/2014/main" id="{A1479CC4-EF10-480D-A0DF-CAFE9845CF94}"/>
              </a:ext>
            </a:extLst>
          </p:cNvPr>
          <p:cNvSpPr txBox="1"/>
          <p:nvPr/>
        </p:nvSpPr>
        <p:spPr>
          <a:xfrm>
            <a:off x="7241879" y="1551563"/>
            <a:ext cx="4658385" cy="3754874"/>
          </a:xfrm>
          <a:prstGeom prst="rect">
            <a:avLst/>
          </a:prstGeom>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400" dirty="0">
              <a:solidFill>
                <a:schemeClr val="tx1"/>
              </a:solidFill>
            </a:endParaRPr>
          </a:p>
          <a:p>
            <a:r>
              <a:rPr lang="ja-JP" altLang="en-US" sz="1400" dirty="0">
                <a:solidFill>
                  <a:schemeClr val="tx1"/>
                </a:solidFill>
              </a:rPr>
              <a:t>・発達障害者支援法の改正（平成</a:t>
            </a:r>
            <a:r>
              <a:rPr lang="en-US" altLang="ja-JP" sz="1400" dirty="0">
                <a:solidFill>
                  <a:schemeClr val="tx1"/>
                </a:solidFill>
              </a:rPr>
              <a:t>28</a:t>
            </a:r>
            <a:r>
              <a:rPr lang="ja-JP" altLang="en-US" sz="1400" dirty="0">
                <a:solidFill>
                  <a:schemeClr val="tx1"/>
                </a:solidFill>
              </a:rPr>
              <a:t>年）</a:t>
            </a:r>
            <a:endParaRPr lang="en-US" altLang="ja-JP" sz="1400" dirty="0">
              <a:solidFill>
                <a:schemeClr val="tx1"/>
              </a:solidFill>
            </a:endParaRPr>
          </a:p>
          <a:p>
            <a:r>
              <a:rPr lang="ja-JP" altLang="en-US" sz="1400" dirty="0">
                <a:solidFill>
                  <a:schemeClr val="tx1"/>
                </a:solidFill>
              </a:rPr>
              <a:t>・障害者差別解消法の施行（平成</a:t>
            </a:r>
            <a:r>
              <a:rPr lang="en-US" altLang="ja-JP" sz="1400" dirty="0">
                <a:solidFill>
                  <a:schemeClr val="tx1"/>
                </a:solidFill>
              </a:rPr>
              <a:t>28</a:t>
            </a:r>
            <a:r>
              <a:rPr lang="ja-JP" altLang="en-US" sz="1400" dirty="0">
                <a:solidFill>
                  <a:schemeClr val="tx1"/>
                </a:solidFill>
              </a:rPr>
              <a:t>年）</a:t>
            </a:r>
            <a:endParaRPr lang="en-US" altLang="ja-JP" sz="1400" dirty="0">
              <a:solidFill>
                <a:schemeClr val="tx1"/>
              </a:solidFill>
            </a:endParaRPr>
          </a:p>
          <a:p>
            <a:r>
              <a:rPr lang="ja-JP" altLang="en-US" sz="1400" dirty="0">
                <a:solidFill>
                  <a:schemeClr val="tx1"/>
                </a:solidFill>
              </a:rPr>
              <a:t>・改正障害者雇用促進法の施行（平成</a:t>
            </a:r>
            <a:r>
              <a:rPr lang="en-US" altLang="ja-JP" sz="1400" dirty="0">
                <a:solidFill>
                  <a:schemeClr val="tx1"/>
                </a:solidFill>
              </a:rPr>
              <a:t>30</a:t>
            </a:r>
            <a:r>
              <a:rPr lang="ja-JP" altLang="en-US" sz="1400" dirty="0">
                <a:solidFill>
                  <a:schemeClr val="tx1"/>
                </a:solidFill>
              </a:rPr>
              <a:t>年）</a:t>
            </a:r>
            <a:endParaRPr lang="en-US" altLang="ja-JP" sz="1400" dirty="0">
              <a:solidFill>
                <a:schemeClr val="tx1"/>
              </a:solidFill>
            </a:endParaRPr>
          </a:p>
          <a:p>
            <a:r>
              <a:rPr lang="ja-JP" altLang="en-US" sz="1400" dirty="0">
                <a:solidFill>
                  <a:schemeClr val="tx1"/>
                </a:solidFill>
              </a:rPr>
              <a:t>などの法制度が整備され、</a:t>
            </a:r>
            <a:endParaRPr lang="en-US" altLang="ja-JP" sz="1400" dirty="0">
              <a:solidFill>
                <a:schemeClr val="tx1"/>
              </a:solidFill>
            </a:endParaRPr>
          </a:p>
          <a:p>
            <a:r>
              <a:rPr lang="ja-JP" altLang="en-US" sz="1400" dirty="0">
                <a:solidFill>
                  <a:schemeClr val="tx1"/>
                </a:solidFill>
              </a:rPr>
              <a:t>他の障がい児者支援施策と並んで取組みが進められるようになる</a:t>
            </a:r>
            <a:endParaRPr lang="en-US" altLang="ja-JP" sz="1400" dirty="0">
              <a:solidFill>
                <a:schemeClr val="tx1"/>
              </a:solidFill>
            </a:endParaRPr>
          </a:p>
          <a:p>
            <a:endParaRPr lang="en-US" altLang="ja-JP" sz="1400" dirty="0">
              <a:solidFill>
                <a:schemeClr val="tx1"/>
              </a:solidFill>
            </a:endParaRPr>
          </a:p>
          <a:p>
            <a:r>
              <a:rPr lang="ja-JP" altLang="en-US" sz="1400" dirty="0">
                <a:solidFill>
                  <a:schemeClr val="tx1"/>
                </a:solidFill>
              </a:rPr>
              <a:t>一方、「</a:t>
            </a:r>
            <a:r>
              <a:rPr lang="en-US" altLang="ja-JP" sz="1400" dirty="0">
                <a:solidFill>
                  <a:schemeClr val="tx1"/>
                </a:solidFill>
              </a:rPr>
              <a:t>8050</a:t>
            </a:r>
            <a:r>
              <a:rPr lang="ja-JP" altLang="en-US" sz="1400" dirty="0">
                <a:solidFill>
                  <a:schemeClr val="tx1"/>
                </a:solidFill>
              </a:rPr>
              <a:t>問題」や教育と福祉の連携といった、障がいのある人全般に共通した課題も顕在化</a:t>
            </a:r>
            <a:endParaRPr lang="en-US" altLang="ja-JP" sz="1400" dirty="0">
              <a:solidFill>
                <a:schemeClr val="tx1"/>
              </a:solidFill>
            </a:endParaRPr>
          </a:p>
          <a:p>
            <a:endParaRPr lang="en-US" altLang="ja-JP" sz="1400" dirty="0">
              <a:solidFill>
                <a:schemeClr val="tx1"/>
              </a:solidFill>
            </a:endParaRPr>
          </a:p>
          <a:p>
            <a:endParaRPr lang="en-US" altLang="ja-JP" sz="1400" dirty="0">
              <a:solidFill>
                <a:schemeClr val="tx1"/>
              </a:solidFill>
            </a:endParaRPr>
          </a:p>
          <a:p>
            <a:r>
              <a:rPr lang="ja-JP" altLang="en-US" sz="1400" dirty="0">
                <a:solidFill>
                  <a:schemeClr val="tx1"/>
                </a:solidFill>
              </a:rPr>
              <a:t>発達障がい児者支援施策だけではなく、</a:t>
            </a:r>
            <a:endParaRPr lang="en-US" altLang="ja-JP" sz="1400" dirty="0">
              <a:solidFill>
                <a:schemeClr val="tx1"/>
              </a:solidFill>
            </a:endParaRPr>
          </a:p>
          <a:p>
            <a:r>
              <a:rPr lang="ja-JP" altLang="en-US" sz="1400" dirty="0">
                <a:solidFill>
                  <a:schemeClr val="tx1"/>
                </a:solidFill>
              </a:rPr>
              <a:t>他の障がい児者支援施策と共通の視点で考えていくことも必要となってきたことから、</a:t>
            </a:r>
            <a:endParaRPr lang="en-US" altLang="ja-JP" sz="1400" dirty="0">
              <a:solidFill>
                <a:schemeClr val="tx1"/>
              </a:solidFill>
            </a:endParaRPr>
          </a:p>
          <a:p>
            <a:r>
              <a:rPr lang="ja-JP" altLang="en-US" sz="1400" dirty="0">
                <a:solidFill>
                  <a:schemeClr val="tx1"/>
                </a:solidFill>
              </a:rPr>
              <a:t>令和３年度からの発達障がい児者支援施策については、新プランの後継となる内容を本計画に位置付けて推進</a:t>
            </a:r>
          </a:p>
        </p:txBody>
      </p:sp>
      <p:graphicFrame>
        <p:nvGraphicFramePr>
          <p:cNvPr id="9" name="図表 8">
            <a:extLst>
              <a:ext uri="{FF2B5EF4-FFF2-40B4-BE49-F238E27FC236}">
                <a16:creationId xmlns:a16="http://schemas.microsoft.com/office/drawing/2014/main" id="{0FAAFCA7-1D99-4D32-BD01-A85ADACC79E7}"/>
              </a:ext>
            </a:extLst>
          </p:cNvPr>
          <p:cNvGraphicFramePr/>
          <p:nvPr>
            <p:extLst>
              <p:ext uri="{D42A27DB-BD31-4B8C-83A1-F6EECF244321}">
                <p14:modId xmlns:p14="http://schemas.microsoft.com/office/powerpoint/2010/main" val="3276743247"/>
              </p:ext>
            </p:extLst>
          </p:nvPr>
        </p:nvGraphicFramePr>
        <p:xfrm>
          <a:off x="140259" y="890843"/>
          <a:ext cx="3262284" cy="2967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図表 4">
            <a:extLst>
              <a:ext uri="{FF2B5EF4-FFF2-40B4-BE49-F238E27FC236}">
                <a16:creationId xmlns:a16="http://schemas.microsoft.com/office/drawing/2014/main" id="{71724E5A-13A7-4585-AF52-CE79AFE61DAD}"/>
              </a:ext>
            </a:extLst>
          </p:cNvPr>
          <p:cNvGraphicFramePr/>
          <p:nvPr>
            <p:extLst>
              <p:ext uri="{D42A27DB-BD31-4B8C-83A1-F6EECF244321}">
                <p14:modId xmlns:p14="http://schemas.microsoft.com/office/powerpoint/2010/main" val="2659894792"/>
              </p:ext>
            </p:extLst>
          </p:nvPr>
        </p:nvGraphicFramePr>
        <p:xfrm>
          <a:off x="3402543" y="1480457"/>
          <a:ext cx="3773319" cy="50248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 name="グラフィックス 7" descr="戻る 単色塗りつぶし">
            <a:extLst>
              <a:ext uri="{FF2B5EF4-FFF2-40B4-BE49-F238E27FC236}">
                <a16:creationId xmlns:a16="http://schemas.microsoft.com/office/drawing/2014/main" id="{AC058288-D2BF-4B1D-BB79-9373E835FD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21056963">
            <a:off x="2706309" y="2160155"/>
            <a:ext cx="816443" cy="686178"/>
          </a:xfrm>
          <a:prstGeom prst="rect">
            <a:avLst/>
          </a:prstGeom>
        </p:spPr>
      </p:pic>
      <p:sp>
        <p:nvSpPr>
          <p:cNvPr id="11" name="テキスト ボックス 10">
            <a:extLst>
              <a:ext uri="{FF2B5EF4-FFF2-40B4-BE49-F238E27FC236}">
                <a16:creationId xmlns:a16="http://schemas.microsoft.com/office/drawing/2014/main" id="{FBE71926-43EF-4281-8A63-2BEDE1D660EA}"/>
              </a:ext>
            </a:extLst>
          </p:cNvPr>
          <p:cNvSpPr txBox="1"/>
          <p:nvPr/>
        </p:nvSpPr>
        <p:spPr>
          <a:xfrm>
            <a:off x="3402542" y="2243564"/>
            <a:ext cx="2819264" cy="261610"/>
          </a:xfrm>
          <a:prstGeom prst="rect">
            <a:avLst/>
          </a:prstGeom>
          <a:noFill/>
        </p:spPr>
        <p:txBody>
          <a:bodyPr wrap="square">
            <a:spAutoFit/>
          </a:bodyPr>
          <a:lstStyle/>
          <a:p>
            <a:r>
              <a:rPr lang="ja-JP" altLang="en-US" sz="1100" dirty="0">
                <a:solidFill>
                  <a:schemeClr val="bg1"/>
                </a:solidFill>
              </a:rPr>
              <a:t>後期計画から新プランの内容を盛り込む</a:t>
            </a:r>
          </a:p>
        </p:txBody>
      </p:sp>
      <p:sp>
        <p:nvSpPr>
          <p:cNvPr id="12" name="テキスト ボックス 11">
            <a:extLst>
              <a:ext uri="{FF2B5EF4-FFF2-40B4-BE49-F238E27FC236}">
                <a16:creationId xmlns:a16="http://schemas.microsoft.com/office/drawing/2014/main" id="{9681D95F-2195-45F6-A1BE-FC523EBCFC2D}"/>
              </a:ext>
            </a:extLst>
          </p:cNvPr>
          <p:cNvSpPr txBox="1"/>
          <p:nvPr/>
        </p:nvSpPr>
        <p:spPr>
          <a:xfrm>
            <a:off x="7241878" y="1179663"/>
            <a:ext cx="4658386" cy="369332"/>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dirty="0"/>
              <a:t>プランから障がい者計画へ</a:t>
            </a:r>
          </a:p>
        </p:txBody>
      </p:sp>
      <p:sp>
        <p:nvSpPr>
          <p:cNvPr id="2" name="スライド番号プレースホルダー 1">
            <a:extLst>
              <a:ext uri="{FF2B5EF4-FFF2-40B4-BE49-F238E27FC236}">
                <a16:creationId xmlns:a16="http://schemas.microsoft.com/office/drawing/2014/main" id="{BCA379CA-94B3-459F-88FB-8A2299E9622A}"/>
              </a:ext>
            </a:extLst>
          </p:cNvPr>
          <p:cNvSpPr>
            <a:spLocks noGrp="1"/>
          </p:cNvSpPr>
          <p:nvPr>
            <p:ph type="sldNum" sz="quarter" idx="12"/>
          </p:nvPr>
        </p:nvSpPr>
        <p:spPr/>
        <p:txBody>
          <a:bodyPr/>
          <a:lstStyle/>
          <a:p>
            <a:fld id="{4154B465-C804-4A50-ACC3-8CAC98C92B14}" type="slidenum">
              <a:rPr kumimoji="1" lang="ja-JP" altLang="en-US" smtClean="0"/>
              <a:t>2</a:t>
            </a:fld>
            <a:endParaRPr kumimoji="1" lang="ja-JP" altLang="en-US"/>
          </a:p>
        </p:txBody>
      </p:sp>
    </p:spTree>
    <p:extLst>
      <p:ext uri="{BB962C8B-B14F-4D97-AF65-F5344CB8AC3E}">
        <p14:creationId xmlns:p14="http://schemas.microsoft.com/office/powerpoint/2010/main" val="2790202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D972D2E-716C-47CD-A426-765EB70DBDE7}"/>
              </a:ext>
            </a:extLst>
          </p:cNvPr>
          <p:cNvSpPr>
            <a:spLocks noGrp="1"/>
          </p:cNvSpPr>
          <p:nvPr>
            <p:ph type="sldNum" sz="quarter" idx="12"/>
          </p:nvPr>
        </p:nvSpPr>
        <p:spPr>
          <a:xfrm>
            <a:off x="9346475" y="6376595"/>
            <a:ext cx="2743200" cy="365125"/>
          </a:xfrm>
        </p:spPr>
        <p:txBody>
          <a:bodyPr/>
          <a:lstStyle/>
          <a:p>
            <a:fld id="{4154B465-C804-4A50-ACC3-8CAC98C92B14}" type="slidenum">
              <a:rPr kumimoji="1" lang="ja-JP" altLang="en-US" smtClean="0"/>
              <a:t>20</a:t>
            </a:fld>
            <a:endParaRPr kumimoji="1" lang="ja-JP" altLang="en-US"/>
          </a:p>
        </p:txBody>
      </p:sp>
      <p:pic>
        <p:nvPicPr>
          <p:cNvPr id="5" name="図 4">
            <a:extLst>
              <a:ext uri="{FF2B5EF4-FFF2-40B4-BE49-F238E27FC236}">
                <a16:creationId xmlns:a16="http://schemas.microsoft.com/office/drawing/2014/main" id="{0CF9B85A-E6EC-4C2B-96E2-66F15AB40852}"/>
              </a:ext>
            </a:extLst>
          </p:cNvPr>
          <p:cNvPicPr>
            <a:picLocks noChangeAspect="1"/>
          </p:cNvPicPr>
          <p:nvPr/>
        </p:nvPicPr>
        <p:blipFill>
          <a:blip r:embed="rId2"/>
          <a:stretch>
            <a:fillRect/>
          </a:stretch>
        </p:blipFill>
        <p:spPr>
          <a:xfrm>
            <a:off x="-69669" y="0"/>
            <a:ext cx="12261669" cy="647096"/>
          </a:xfrm>
          <a:prstGeom prst="rect">
            <a:avLst/>
          </a:prstGeom>
        </p:spPr>
      </p:pic>
      <p:sp>
        <p:nvSpPr>
          <p:cNvPr id="6" name="タイトル 1">
            <a:extLst>
              <a:ext uri="{FF2B5EF4-FFF2-40B4-BE49-F238E27FC236}">
                <a16:creationId xmlns:a16="http://schemas.microsoft.com/office/drawing/2014/main" id="{C23951F1-D023-4270-8D6A-C03F9B414B6F}"/>
              </a:ext>
            </a:extLst>
          </p:cNvPr>
          <p:cNvSpPr txBox="1">
            <a:spLocks/>
          </p:cNvSpPr>
          <p:nvPr/>
        </p:nvSpPr>
        <p:spPr>
          <a:xfrm>
            <a:off x="0" y="-3777"/>
            <a:ext cx="12192000" cy="5066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（７）家族支援の充実</a:t>
            </a:r>
          </a:p>
        </p:txBody>
      </p:sp>
      <p:sp>
        <p:nvSpPr>
          <p:cNvPr id="10" name="テキスト ボックス 9">
            <a:extLst>
              <a:ext uri="{FF2B5EF4-FFF2-40B4-BE49-F238E27FC236}">
                <a16:creationId xmlns:a16="http://schemas.microsoft.com/office/drawing/2014/main" id="{1ADDF40F-62E9-4EE8-B945-60AEE346E297}"/>
              </a:ext>
            </a:extLst>
          </p:cNvPr>
          <p:cNvSpPr txBox="1"/>
          <p:nvPr/>
        </p:nvSpPr>
        <p:spPr>
          <a:xfrm>
            <a:off x="433251" y="1909700"/>
            <a:ext cx="1965960" cy="33855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ja-JP" altLang="en-US" sz="1600" b="1" dirty="0"/>
              <a:t>関連する取組</a:t>
            </a:r>
            <a:endParaRPr kumimoji="1" lang="ja-JP" altLang="en-US" sz="1600" b="1" dirty="0"/>
          </a:p>
        </p:txBody>
      </p:sp>
      <p:sp>
        <p:nvSpPr>
          <p:cNvPr id="8" name="テキスト ボックス 7">
            <a:extLst>
              <a:ext uri="{FF2B5EF4-FFF2-40B4-BE49-F238E27FC236}">
                <a16:creationId xmlns:a16="http://schemas.microsoft.com/office/drawing/2014/main" id="{4F541BBE-D996-452F-AD3B-64D0B7D991AE}"/>
              </a:ext>
            </a:extLst>
          </p:cNvPr>
          <p:cNvSpPr txBox="1"/>
          <p:nvPr/>
        </p:nvSpPr>
        <p:spPr>
          <a:xfrm>
            <a:off x="450667" y="867164"/>
            <a:ext cx="8659368" cy="584775"/>
          </a:xfrm>
          <a:prstGeom prst="rect">
            <a:avLst/>
          </a:prstGeom>
          <a:noFill/>
        </p:spPr>
        <p:txBody>
          <a:bodyPr wrap="square">
            <a:spAutoFit/>
          </a:bodyPr>
          <a:lstStyle/>
          <a:p>
            <a:r>
              <a:rPr lang="ja-JP" altLang="en-US" sz="1600" dirty="0"/>
              <a:t>・それぞれの人のニーズに応じた支援の一環として、家族支援が実施されている。</a:t>
            </a:r>
          </a:p>
          <a:p>
            <a:r>
              <a:rPr lang="ja-JP" altLang="en-US" sz="1600" dirty="0"/>
              <a:t>・家族のニーズに対応できる支援方法とその機会が整っている。</a:t>
            </a:r>
          </a:p>
        </p:txBody>
      </p:sp>
      <p:sp>
        <p:nvSpPr>
          <p:cNvPr id="11" name="テキスト ボックス 10">
            <a:extLst>
              <a:ext uri="{FF2B5EF4-FFF2-40B4-BE49-F238E27FC236}">
                <a16:creationId xmlns:a16="http://schemas.microsoft.com/office/drawing/2014/main" id="{5AA92065-2142-4AAE-8172-94E581EAA4F3}"/>
              </a:ext>
            </a:extLst>
          </p:cNvPr>
          <p:cNvSpPr txBox="1"/>
          <p:nvPr/>
        </p:nvSpPr>
        <p:spPr>
          <a:xfrm>
            <a:off x="369243" y="2271300"/>
            <a:ext cx="11543213" cy="1077218"/>
          </a:xfrm>
          <a:prstGeom prst="rect">
            <a:avLst/>
          </a:prstGeom>
          <a:noFill/>
        </p:spPr>
        <p:txBody>
          <a:bodyPr wrap="square">
            <a:spAutoFit/>
          </a:bodyPr>
          <a:lstStyle/>
          <a:p>
            <a:pPr marL="285750" indent="-285750">
              <a:buFont typeface="Wingdings" panose="05000000000000000000" pitchFamily="2" charset="2"/>
              <a:buChar char="Ø"/>
            </a:pPr>
            <a:r>
              <a:rPr lang="ja-JP" altLang="en-US" sz="1600" dirty="0"/>
              <a:t>家族支援の充実のため、ペアレント・メンターの養成及び派遣を実施</a:t>
            </a:r>
            <a:endParaRPr lang="en-US" altLang="ja-JP" sz="1600" dirty="0"/>
          </a:p>
          <a:p>
            <a:pPr marL="285750" indent="-285750">
              <a:buFont typeface="Wingdings" panose="05000000000000000000" pitchFamily="2" charset="2"/>
              <a:buChar char="Ø"/>
            </a:pPr>
            <a:r>
              <a:rPr lang="ja-JP" altLang="en-US" sz="1600" dirty="0"/>
              <a:t>家族支援を実施している市町村を対象にフォローアップのための情報交換会や学習会を実施（～</a:t>
            </a:r>
            <a:r>
              <a:rPr lang="en-US" altLang="ja-JP" sz="1600" dirty="0"/>
              <a:t>R</a:t>
            </a:r>
            <a:r>
              <a:rPr lang="ja-JP" altLang="en-US" sz="1600" dirty="0"/>
              <a:t>５年度）</a:t>
            </a:r>
            <a:endParaRPr lang="en-US" altLang="ja-JP" sz="1600" dirty="0"/>
          </a:p>
          <a:p>
            <a:pPr marL="285750" indent="-285750">
              <a:buFont typeface="Wingdings" panose="05000000000000000000" pitchFamily="2" charset="2"/>
              <a:buChar char="Ø"/>
            </a:pPr>
            <a:r>
              <a:rPr lang="ja-JP" altLang="en-US" sz="1600" dirty="0"/>
              <a:t>家族支援について研修の実施及び家族支援の経験を有する専門家をアドバイザリーとして派遣し、市町村へ支援</a:t>
            </a:r>
            <a:endParaRPr lang="en-US" altLang="ja-JP" sz="1600" dirty="0"/>
          </a:p>
          <a:p>
            <a:pPr marL="285750" indent="-285750">
              <a:buFont typeface="Wingdings" panose="05000000000000000000" pitchFamily="2" charset="2"/>
              <a:buChar char="Ø"/>
            </a:pPr>
            <a:r>
              <a:rPr lang="ja-JP" altLang="en-US" sz="1600" dirty="0"/>
              <a:t>当事者同士やその家族等のニーズに合った、お互いの悩みの相談や情報交換を行う場等の情報提供</a:t>
            </a:r>
          </a:p>
        </p:txBody>
      </p:sp>
      <p:graphicFrame>
        <p:nvGraphicFramePr>
          <p:cNvPr id="12" name="グラフ 11">
            <a:extLst>
              <a:ext uri="{FF2B5EF4-FFF2-40B4-BE49-F238E27FC236}">
                <a16:creationId xmlns:a16="http://schemas.microsoft.com/office/drawing/2014/main" id="{0E63BADE-514B-4D3A-8158-B037C15841A2}"/>
              </a:ext>
            </a:extLst>
          </p:cNvPr>
          <p:cNvGraphicFramePr/>
          <p:nvPr>
            <p:extLst>
              <p:ext uri="{D42A27DB-BD31-4B8C-83A1-F6EECF244321}">
                <p14:modId xmlns:p14="http://schemas.microsoft.com/office/powerpoint/2010/main" val="2045896711"/>
              </p:ext>
            </p:extLst>
          </p:nvPr>
        </p:nvGraphicFramePr>
        <p:xfrm>
          <a:off x="391014" y="3340196"/>
          <a:ext cx="4167463" cy="3218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グラフ 12">
            <a:extLst>
              <a:ext uri="{FF2B5EF4-FFF2-40B4-BE49-F238E27FC236}">
                <a16:creationId xmlns:a16="http://schemas.microsoft.com/office/drawing/2014/main" id="{7D383392-B355-4D9D-8B6D-00AB60425E64}"/>
              </a:ext>
            </a:extLst>
          </p:cNvPr>
          <p:cNvGraphicFramePr/>
          <p:nvPr>
            <p:extLst>
              <p:ext uri="{D42A27DB-BD31-4B8C-83A1-F6EECF244321}">
                <p14:modId xmlns:p14="http://schemas.microsoft.com/office/powerpoint/2010/main" val="3939200416"/>
              </p:ext>
            </p:extLst>
          </p:nvPr>
        </p:nvGraphicFramePr>
        <p:xfrm>
          <a:off x="4771933" y="3340196"/>
          <a:ext cx="3385422" cy="32189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グラフ 13">
            <a:extLst>
              <a:ext uri="{FF2B5EF4-FFF2-40B4-BE49-F238E27FC236}">
                <a16:creationId xmlns:a16="http://schemas.microsoft.com/office/drawing/2014/main" id="{7CA1FE6F-75FB-492B-A029-686113C0C326}"/>
              </a:ext>
            </a:extLst>
          </p:cNvPr>
          <p:cNvGraphicFramePr/>
          <p:nvPr>
            <p:extLst>
              <p:ext uri="{D42A27DB-BD31-4B8C-83A1-F6EECF244321}">
                <p14:modId xmlns:p14="http://schemas.microsoft.com/office/powerpoint/2010/main" val="1039587328"/>
              </p:ext>
            </p:extLst>
          </p:nvPr>
        </p:nvGraphicFramePr>
        <p:xfrm>
          <a:off x="8343727" y="3348518"/>
          <a:ext cx="3453492" cy="3218962"/>
        </p:xfrm>
        <a:graphic>
          <a:graphicData uri="http://schemas.openxmlformats.org/drawingml/2006/chart">
            <c:chart xmlns:c="http://schemas.openxmlformats.org/drawingml/2006/chart" xmlns:r="http://schemas.openxmlformats.org/officeDocument/2006/relationships" r:id="rId5"/>
          </a:graphicData>
        </a:graphic>
      </p:graphicFrame>
      <p:sp>
        <p:nvSpPr>
          <p:cNvPr id="15" name="大かっこ 14">
            <a:extLst>
              <a:ext uri="{FF2B5EF4-FFF2-40B4-BE49-F238E27FC236}">
                <a16:creationId xmlns:a16="http://schemas.microsoft.com/office/drawing/2014/main" id="{5EE7D73E-0F92-400D-8DFB-109EC46895B9}"/>
              </a:ext>
            </a:extLst>
          </p:cNvPr>
          <p:cNvSpPr/>
          <p:nvPr/>
        </p:nvSpPr>
        <p:spPr>
          <a:xfrm>
            <a:off x="369243" y="844118"/>
            <a:ext cx="10911840" cy="584775"/>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605952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D972D2E-716C-47CD-A426-765EB70DBDE7}"/>
              </a:ext>
            </a:extLst>
          </p:cNvPr>
          <p:cNvSpPr>
            <a:spLocks noGrp="1"/>
          </p:cNvSpPr>
          <p:nvPr>
            <p:ph type="sldNum" sz="quarter" idx="12"/>
          </p:nvPr>
        </p:nvSpPr>
        <p:spPr>
          <a:xfrm>
            <a:off x="9255035" y="6342567"/>
            <a:ext cx="2743200" cy="365125"/>
          </a:xfrm>
        </p:spPr>
        <p:txBody>
          <a:bodyPr/>
          <a:lstStyle/>
          <a:p>
            <a:fld id="{4154B465-C804-4A50-ACC3-8CAC98C92B14}" type="slidenum">
              <a:rPr kumimoji="1" lang="ja-JP" altLang="en-US" smtClean="0"/>
              <a:t>21</a:t>
            </a:fld>
            <a:endParaRPr kumimoji="1" lang="ja-JP" altLang="en-US"/>
          </a:p>
        </p:txBody>
      </p:sp>
      <p:pic>
        <p:nvPicPr>
          <p:cNvPr id="5" name="図 4">
            <a:extLst>
              <a:ext uri="{FF2B5EF4-FFF2-40B4-BE49-F238E27FC236}">
                <a16:creationId xmlns:a16="http://schemas.microsoft.com/office/drawing/2014/main" id="{0CF9B85A-E6EC-4C2B-96E2-66F15AB40852}"/>
              </a:ext>
            </a:extLst>
          </p:cNvPr>
          <p:cNvPicPr>
            <a:picLocks noChangeAspect="1"/>
          </p:cNvPicPr>
          <p:nvPr/>
        </p:nvPicPr>
        <p:blipFill>
          <a:blip r:embed="rId2"/>
          <a:stretch>
            <a:fillRect/>
          </a:stretch>
        </p:blipFill>
        <p:spPr>
          <a:xfrm>
            <a:off x="-69669" y="0"/>
            <a:ext cx="12261669" cy="647096"/>
          </a:xfrm>
          <a:prstGeom prst="rect">
            <a:avLst/>
          </a:prstGeom>
        </p:spPr>
      </p:pic>
      <p:sp>
        <p:nvSpPr>
          <p:cNvPr id="6" name="タイトル 1">
            <a:extLst>
              <a:ext uri="{FF2B5EF4-FFF2-40B4-BE49-F238E27FC236}">
                <a16:creationId xmlns:a16="http://schemas.microsoft.com/office/drawing/2014/main" id="{C23951F1-D023-4270-8D6A-C03F9B414B6F}"/>
              </a:ext>
            </a:extLst>
          </p:cNvPr>
          <p:cNvSpPr txBox="1">
            <a:spLocks/>
          </p:cNvSpPr>
          <p:nvPr/>
        </p:nvSpPr>
        <p:spPr>
          <a:xfrm>
            <a:off x="0" y="-3777"/>
            <a:ext cx="12192000" cy="5066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（８）ライフステージを通じた一貫した支援のための取組</a:t>
            </a:r>
          </a:p>
        </p:txBody>
      </p:sp>
      <p:sp>
        <p:nvSpPr>
          <p:cNvPr id="10" name="テキスト ボックス 9">
            <a:extLst>
              <a:ext uri="{FF2B5EF4-FFF2-40B4-BE49-F238E27FC236}">
                <a16:creationId xmlns:a16="http://schemas.microsoft.com/office/drawing/2014/main" id="{1ADDF40F-62E9-4EE8-B945-60AEE346E297}"/>
              </a:ext>
            </a:extLst>
          </p:cNvPr>
          <p:cNvSpPr txBox="1"/>
          <p:nvPr/>
        </p:nvSpPr>
        <p:spPr>
          <a:xfrm>
            <a:off x="413004" y="2419716"/>
            <a:ext cx="1965960" cy="33855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ja-JP" altLang="en-US" sz="1600" b="1" dirty="0"/>
              <a:t>関連する取組</a:t>
            </a:r>
            <a:endParaRPr kumimoji="1" lang="ja-JP" altLang="en-US" sz="1600" b="1" dirty="0"/>
          </a:p>
        </p:txBody>
      </p:sp>
      <p:sp>
        <p:nvSpPr>
          <p:cNvPr id="8" name="テキスト ボックス 7">
            <a:extLst>
              <a:ext uri="{FF2B5EF4-FFF2-40B4-BE49-F238E27FC236}">
                <a16:creationId xmlns:a16="http://schemas.microsoft.com/office/drawing/2014/main" id="{BDBCE6B7-FF30-4D4F-85B4-36CB3C211772}"/>
              </a:ext>
            </a:extLst>
          </p:cNvPr>
          <p:cNvSpPr txBox="1"/>
          <p:nvPr/>
        </p:nvSpPr>
        <p:spPr>
          <a:xfrm>
            <a:off x="305235" y="1077086"/>
            <a:ext cx="11365992" cy="584775"/>
          </a:xfrm>
          <a:prstGeom prst="rect">
            <a:avLst/>
          </a:prstGeom>
          <a:noFill/>
        </p:spPr>
        <p:txBody>
          <a:bodyPr wrap="square">
            <a:spAutoFit/>
          </a:bodyPr>
          <a:lstStyle/>
          <a:p>
            <a:r>
              <a:rPr lang="ja-JP" altLang="en-US" sz="1600" dirty="0"/>
              <a:t>・本人や家族の同意を前提に、進学や就職の場合においても必要な支援の情報が引き継がれ、切れ目ない支援が受けられる。</a:t>
            </a:r>
          </a:p>
          <a:p>
            <a:r>
              <a:rPr lang="ja-JP" altLang="en-US" sz="1600" dirty="0"/>
              <a:t>・ライフステージを通じて一貫して相談できる機関として、相談支援事業所がその役割を果たしている。</a:t>
            </a:r>
          </a:p>
        </p:txBody>
      </p:sp>
      <p:sp>
        <p:nvSpPr>
          <p:cNvPr id="11" name="テキスト ボックス 10">
            <a:extLst>
              <a:ext uri="{FF2B5EF4-FFF2-40B4-BE49-F238E27FC236}">
                <a16:creationId xmlns:a16="http://schemas.microsoft.com/office/drawing/2014/main" id="{1C27DAA2-4673-4E9D-B295-BDD2D71BE9B4}"/>
              </a:ext>
            </a:extLst>
          </p:cNvPr>
          <p:cNvSpPr txBox="1"/>
          <p:nvPr/>
        </p:nvSpPr>
        <p:spPr>
          <a:xfrm>
            <a:off x="360099" y="3104429"/>
            <a:ext cx="11256264" cy="1569660"/>
          </a:xfrm>
          <a:prstGeom prst="rect">
            <a:avLst/>
          </a:prstGeom>
          <a:noFill/>
        </p:spPr>
        <p:txBody>
          <a:bodyPr wrap="square">
            <a:spAutoFit/>
          </a:bodyPr>
          <a:lstStyle/>
          <a:p>
            <a:pPr marL="285750" indent="-285750">
              <a:buFont typeface="Wingdings" panose="05000000000000000000" pitchFamily="2" charset="2"/>
              <a:buChar char="Ø"/>
            </a:pPr>
            <a:r>
              <a:rPr lang="ja-JP" altLang="en-US" sz="1600" dirty="0"/>
              <a:t>作成・改定のポイントをまとめた手引きを共有するなどして、サポートファイル</a:t>
            </a:r>
            <a:r>
              <a:rPr kumimoji="1" lang="ja-JP" altLang="en-US" sz="1600" dirty="0"/>
              <a:t>を円滑に運用するよう市町村へ働きかけた（導入市町村数：</a:t>
            </a:r>
            <a:r>
              <a:rPr kumimoji="1" lang="en-US" altLang="ja-JP" sz="1600" dirty="0"/>
              <a:t>30</a:t>
            </a:r>
            <a:r>
              <a:rPr kumimoji="1" lang="ja-JP" altLang="en-US" sz="1600" dirty="0"/>
              <a:t>）</a:t>
            </a:r>
            <a:endParaRPr kumimoji="1" lang="en-US" altLang="ja-JP" sz="1600" dirty="0"/>
          </a:p>
          <a:p>
            <a:pPr marL="285750" indent="-285750">
              <a:buFont typeface="Wingdings" panose="05000000000000000000" pitchFamily="2" charset="2"/>
              <a:buChar char="Ø"/>
            </a:pPr>
            <a:r>
              <a:rPr kumimoji="1" lang="ja-JP" altLang="en-US" sz="1600" dirty="0"/>
              <a:t>大阪府発達障がい者支援センターアクトおおさかに配置する発達障がい者地域支援マネージャーを派遣し、市町村の支援体制の整備に向けた相談や助言、コンサルテーション、ニーズに応じた研修等の実施を通して、市町村の自立支援協議会等と連携し、地域の支援力の向上を図った（再掲）</a:t>
            </a:r>
          </a:p>
          <a:p>
            <a:pPr marL="285750" indent="-285750">
              <a:buFont typeface="Wingdings" panose="05000000000000000000" pitchFamily="2" charset="2"/>
              <a:buChar char="Ø"/>
            </a:pPr>
            <a:r>
              <a:rPr kumimoji="1" lang="ja-JP" altLang="en-US" sz="1600" dirty="0"/>
              <a:t>各ライフステージごとの支援の引継ぎの有無や内容について、市町村ごとの対応を調査し、実態を把握した。</a:t>
            </a:r>
            <a:endParaRPr kumimoji="1" lang="en-US" altLang="ja-JP" sz="1600" dirty="0"/>
          </a:p>
        </p:txBody>
      </p:sp>
      <p:sp>
        <p:nvSpPr>
          <p:cNvPr id="12" name="大かっこ 11">
            <a:extLst>
              <a:ext uri="{FF2B5EF4-FFF2-40B4-BE49-F238E27FC236}">
                <a16:creationId xmlns:a16="http://schemas.microsoft.com/office/drawing/2014/main" id="{4CE4137D-2258-4F48-A1C8-F15DF5593E68}"/>
              </a:ext>
            </a:extLst>
          </p:cNvPr>
          <p:cNvSpPr/>
          <p:nvPr/>
        </p:nvSpPr>
        <p:spPr>
          <a:xfrm>
            <a:off x="305234" y="993255"/>
            <a:ext cx="11486171" cy="668606"/>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258761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D972D2E-716C-47CD-A426-765EB70DBDE7}"/>
              </a:ext>
            </a:extLst>
          </p:cNvPr>
          <p:cNvSpPr>
            <a:spLocks noGrp="1"/>
          </p:cNvSpPr>
          <p:nvPr>
            <p:ph type="sldNum" sz="quarter" idx="12"/>
          </p:nvPr>
        </p:nvSpPr>
        <p:spPr>
          <a:xfrm>
            <a:off x="9255035" y="6342567"/>
            <a:ext cx="2743200" cy="365125"/>
          </a:xfrm>
        </p:spPr>
        <p:txBody>
          <a:bodyPr/>
          <a:lstStyle/>
          <a:p>
            <a:fld id="{4154B465-C804-4A50-ACC3-8CAC98C92B14}" type="slidenum">
              <a:rPr kumimoji="1" lang="ja-JP" altLang="en-US" smtClean="0"/>
              <a:t>22</a:t>
            </a:fld>
            <a:endParaRPr kumimoji="1" lang="ja-JP" altLang="en-US"/>
          </a:p>
        </p:txBody>
      </p:sp>
      <p:pic>
        <p:nvPicPr>
          <p:cNvPr id="5" name="図 4">
            <a:extLst>
              <a:ext uri="{FF2B5EF4-FFF2-40B4-BE49-F238E27FC236}">
                <a16:creationId xmlns:a16="http://schemas.microsoft.com/office/drawing/2014/main" id="{0CF9B85A-E6EC-4C2B-96E2-66F15AB40852}"/>
              </a:ext>
            </a:extLst>
          </p:cNvPr>
          <p:cNvPicPr>
            <a:picLocks noChangeAspect="1"/>
          </p:cNvPicPr>
          <p:nvPr/>
        </p:nvPicPr>
        <p:blipFill>
          <a:blip r:embed="rId2"/>
          <a:stretch>
            <a:fillRect/>
          </a:stretch>
        </p:blipFill>
        <p:spPr>
          <a:xfrm>
            <a:off x="-69669" y="0"/>
            <a:ext cx="12261669" cy="647096"/>
          </a:xfrm>
          <a:prstGeom prst="rect">
            <a:avLst/>
          </a:prstGeom>
        </p:spPr>
      </p:pic>
      <p:sp>
        <p:nvSpPr>
          <p:cNvPr id="6" name="タイトル 1">
            <a:extLst>
              <a:ext uri="{FF2B5EF4-FFF2-40B4-BE49-F238E27FC236}">
                <a16:creationId xmlns:a16="http://schemas.microsoft.com/office/drawing/2014/main" id="{C23951F1-D023-4270-8D6A-C03F9B414B6F}"/>
              </a:ext>
            </a:extLst>
          </p:cNvPr>
          <p:cNvSpPr txBox="1">
            <a:spLocks/>
          </p:cNvSpPr>
          <p:nvPr/>
        </p:nvSpPr>
        <p:spPr>
          <a:xfrm>
            <a:off x="0" y="-3777"/>
            <a:ext cx="12192000" cy="5066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a:t>
            </a:r>
            <a:r>
              <a:rPr lang="ja-JP" altLang="en-US" sz="2400" b="1" dirty="0">
                <a:solidFill>
                  <a:prstClr val="white"/>
                </a:solidFill>
                <a:latin typeface="HGPｺﾞｼｯｸM" panose="020B0600000000000000" pitchFamily="50" charset="-128"/>
                <a:ea typeface="HGPｺﾞｼｯｸM" panose="020B0600000000000000" pitchFamily="50" charset="-128"/>
              </a:rPr>
              <a:t>９</a:t>
            </a: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）発達障がいの理解促進のための取組</a:t>
            </a:r>
          </a:p>
        </p:txBody>
      </p:sp>
      <p:sp>
        <p:nvSpPr>
          <p:cNvPr id="10" name="テキスト ボックス 9">
            <a:extLst>
              <a:ext uri="{FF2B5EF4-FFF2-40B4-BE49-F238E27FC236}">
                <a16:creationId xmlns:a16="http://schemas.microsoft.com/office/drawing/2014/main" id="{1ADDF40F-62E9-4EE8-B945-60AEE346E297}"/>
              </a:ext>
            </a:extLst>
          </p:cNvPr>
          <p:cNvSpPr txBox="1"/>
          <p:nvPr/>
        </p:nvSpPr>
        <p:spPr>
          <a:xfrm>
            <a:off x="400594" y="1791207"/>
            <a:ext cx="1965960" cy="33855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ja-JP" altLang="en-US" sz="1600" b="1" dirty="0"/>
              <a:t>関連する取組</a:t>
            </a:r>
            <a:endParaRPr kumimoji="1" lang="ja-JP" altLang="en-US" sz="1600" b="1" dirty="0"/>
          </a:p>
        </p:txBody>
      </p:sp>
      <p:sp>
        <p:nvSpPr>
          <p:cNvPr id="8" name="テキスト ボックス 7">
            <a:extLst>
              <a:ext uri="{FF2B5EF4-FFF2-40B4-BE49-F238E27FC236}">
                <a16:creationId xmlns:a16="http://schemas.microsoft.com/office/drawing/2014/main" id="{BDBCE6B7-FF30-4D4F-85B4-36CB3C211772}"/>
              </a:ext>
            </a:extLst>
          </p:cNvPr>
          <p:cNvSpPr txBox="1"/>
          <p:nvPr/>
        </p:nvSpPr>
        <p:spPr>
          <a:xfrm>
            <a:off x="413004" y="859507"/>
            <a:ext cx="11365992" cy="584775"/>
          </a:xfrm>
          <a:prstGeom prst="rect">
            <a:avLst/>
          </a:prstGeom>
          <a:noFill/>
        </p:spPr>
        <p:txBody>
          <a:bodyPr wrap="square">
            <a:spAutoFit/>
          </a:bodyPr>
          <a:lstStyle/>
          <a:p>
            <a:r>
              <a:rPr lang="ja-JP" altLang="en-US" sz="1600" dirty="0"/>
              <a:t>府民が発達障がいの特性を理解し、その人の特性に応じた合理的な配慮ができる。</a:t>
            </a:r>
            <a:endParaRPr lang="en-US" altLang="ja-JP" sz="1600" dirty="0"/>
          </a:p>
          <a:p>
            <a:r>
              <a:rPr lang="ja-JP" altLang="en-US" sz="1600" dirty="0"/>
              <a:t>このことによって、障がいのある人もない人もともに暮らしやすい社会が実現している。</a:t>
            </a:r>
          </a:p>
        </p:txBody>
      </p:sp>
      <p:graphicFrame>
        <p:nvGraphicFramePr>
          <p:cNvPr id="12" name="図表 11">
            <a:extLst>
              <a:ext uri="{FF2B5EF4-FFF2-40B4-BE49-F238E27FC236}">
                <a16:creationId xmlns:a16="http://schemas.microsoft.com/office/drawing/2014/main" id="{0C51C804-FF8B-474B-BCFA-41ABF9C01492}"/>
              </a:ext>
            </a:extLst>
          </p:cNvPr>
          <p:cNvGraphicFramePr/>
          <p:nvPr>
            <p:extLst>
              <p:ext uri="{D42A27DB-BD31-4B8C-83A1-F6EECF244321}">
                <p14:modId xmlns:p14="http://schemas.microsoft.com/office/powerpoint/2010/main" val="4079908276"/>
              </p:ext>
            </p:extLst>
          </p:nvPr>
        </p:nvGraphicFramePr>
        <p:xfrm>
          <a:off x="400594" y="2600380"/>
          <a:ext cx="9520646" cy="42576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図 12">
            <a:extLst>
              <a:ext uri="{FF2B5EF4-FFF2-40B4-BE49-F238E27FC236}">
                <a16:creationId xmlns:a16="http://schemas.microsoft.com/office/drawing/2014/main" id="{062EE65A-C4E7-4554-BC63-027610151EA1}"/>
              </a:ext>
            </a:extLst>
          </p:cNvPr>
          <p:cNvPicPr>
            <a:picLocks noChangeAspect="1"/>
          </p:cNvPicPr>
          <p:nvPr/>
        </p:nvPicPr>
        <p:blipFill>
          <a:blip r:embed="rId8"/>
          <a:stretch>
            <a:fillRect/>
          </a:stretch>
        </p:blipFill>
        <p:spPr>
          <a:xfrm>
            <a:off x="9477608" y="4790988"/>
            <a:ext cx="1932093" cy="1932093"/>
          </a:xfrm>
          <a:prstGeom prst="rect">
            <a:avLst/>
          </a:prstGeom>
        </p:spPr>
      </p:pic>
      <p:pic>
        <p:nvPicPr>
          <p:cNvPr id="14" name="図 13">
            <a:extLst>
              <a:ext uri="{FF2B5EF4-FFF2-40B4-BE49-F238E27FC236}">
                <a16:creationId xmlns:a16="http://schemas.microsoft.com/office/drawing/2014/main" id="{E23DFC9B-7528-4AD5-B8C7-0028B7670BA7}"/>
              </a:ext>
            </a:extLst>
          </p:cNvPr>
          <p:cNvPicPr>
            <a:picLocks noChangeAspect="1"/>
          </p:cNvPicPr>
          <p:nvPr/>
        </p:nvPicPr>
        <p:blipFill>
          <a:blip r:embed="rId9"/>
          <a:stretch>
            <a:fillRect/>
          </a:stretch>
        </p:blipFill>
        <p:spPr>
          <a:xfrm>
            <a:off x="10405872" y="2600381"/>
            <a:ext cx="1592363" cy="2244656"/>
          </a:xfrm>
          <a:prstGeom prst="rect">
            <a:avLst/>
          </a:prstGeom>
        </p:spPr>
      </p:pic>
      <p:sp>
        <p:nvSpPr>
          <p:cNvPr id="15" name="テキスト ボックス 14">
            <a:extLst>
              <a:ext uri="{FF2B5EF4-FFF2-40B4-BE49-F238E27FC236}">
                <a16:creationId xmlns:a16="http://schemas.microsoft.com/office/drawing/2014/main" id="{2C0A5734-3197-4B94-B2F0-EA6EA3FA1B95}"/>
              </a:ext>
            </a:extLst>
          </p:cNvPr>
          <p:cNvSpPr txBox="1"/>
          <p:nvPr/>
        </p:nvSpPr>
        <p:spPr>
          <a:xfrm>
            <a:off x="179178" y="2261826"/>
            <a:ext cx="11564983" cy="323165"/>
          </a:xfrm>
          <a:prstGeom prst="rect">
            <a:avLst/>
          </a:prstGeom>
          <a:noFill/>
        </p:spPr>
        <p:txBody>
          <a:bodyPr wrap="square">
            <a:spAutoFit/>
          </a:bodyPr>
          <a:lstStyle/>
          <a:p>
            <a:pPr marL="285750" indent="-285750">
              <a:buFont typeface="Wingdings" panose="05000000000000000000" pitchFamily="2" charset="2"/>
              <a:buChar char="Ø"/>
            </a:pPr>
            <a:r>
              <a:rPr lang="ja-JP" altLang="en-US" sz="1500" dirty="0"/>
              <a:t>発達障がいの特性と特性に応じた合理的な配慮についての理解がより広く浸透し、深まっていくよう、以下の取組を実施</a:t>
            </a:r>
            <a:endParaRPr lang="en-US" altLang="ja-JP" sz="1500" dirty="0"/>
          </a:p>
        </p:txBody>
      </p:sp>
      <p:sp>
        <p:nvSpPr>
          <p:cNvPr id="16" name="大かっこ 15">
            <a:extLst>
              <a:ext uri="{FF2B5EF4-FFF2-40B4-BE49-F238E27FC236}">
                <a16:creationId xmlns:a16="http://schemas.microsoft.com/office/drawing/2014/main" id="{B84EA106-B450-4C20-827C-9B0A82F5231F}"/>
              </a:ext>
            </a:extLst>
          </p:cNvPr>
          <p:cNvSpPr/>
          <p:nvPr/>
        </p:nvSpPr>
        <p:spPr>
          <a:xfrm>
            <a:off x="288691" y="844118"/>
            <a:ext cx="10936658" cy="584775"/>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760499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2">
            <a:extLst>
              <a:ext uri="{FF2B5EF4-FFF2-40B4-BE49-F238E27FC236}">
                <a16:creationId xmlns:a16="http://schemas.microsoft.com/office/drawing/2014/main" id="{4758B526-A206-478D-88E4-48D1B3C1C4A6}"/>
              </a:ext>
            </a:extLst>
          </p:cNvPr>
          <p:cNvGraphicFramePr>
            <a:graphicFrameLocks noGrp="1"/>
          </p:cNvGraphicFramePr>
          <p:nvPr>
            <p:extLst>
              <p:ext uri="{D42A27DB-BD31-4B8C-83A1-F6EECF244321}">
                <p14:modId xmlns:p14="http://schemas.microsoft.com/office/powerpoint/2010/main" val="2779117870"/>
              </p:ext>
            </p:extLst>
          </p:nvPr>
        </p:nvGraphicFramePr>
        <p:xfrm>
          <a:off x="394788" y="763208"/>
          <a:ext cx="5300617" cy="2468880"/>
        </p:xfrm>
        <a:graphic>
          <a:graphicData uri="http://schemas.openxmlformats.org/drawingml/2006/table">
            <a:tbl>
              <a:tblPr firstRow="1" bandRow="1">
                <a:tableStyleId>{7DF18680-E054-41AD-8BC1-D1AEF772440D}</a:tableStyleId>
              </a:tblPr>
              <a:tblGrid>
                <a:gridCol w="823161">
                  <a:extLst>
                    <a:ext uri="{9D8B030D-6E8A-4147-A177-3AD203B41FA5}">
                      <a16:colId xmlns:a16="http://schemas.microsoft.com/office/drawing/2014/main" val="125488442"/>
                    </a:ext>
                  </a:extLst>
                </a:gridCol>
                <a:gridCol w="3719811">
                  <a:extLst>
                    <a:ext uri="{9D8B030D-6E8A-4147-A177-3AD203B41FA5}">
                      <a16:colId xmlns:a16="http://schemas.microsoft.com/office/drawing/2014/main" val="1628546192"/>
                    </a:ext>
                  </a:extLst>
                </a:gridCol>
                <a:gridCol w="757645">
                  <a:extLst>
                    <a:ext uri="{9D8B030D-6E8A-4147-A177-3AD203B41FA5}">
                      <a16:colId xmlns:a16="http://schemas.microsoft.com/office/drawing/2014/main" val="969620052"/>
                    </a:ext>
                  </a:extLst>
                </a:gridCol>
              </a:tblGrid>
              <a:tr h="399912">
                <a:tc>
                  <a:txBody>
                    <a:bodyPr/>
                    <a:lstStyle/>
                    <a:p>
                      <a:endParaRPr kumimoji="1" lang="ja-JP" altLang="en-US" sz="1400"/>
                    </a:p>
                  </a:txBody>
                  <a:tcPr/>
                </a:tc>
                <a:tc>
                  <a:txBody>
                    <a:bodyPr/>
                    <a:lstStyle/>
                    <a:p>
                      <a:r>
                        <a:rPr kumimoji="1" lang="ja-JP" altLang="en-US" sz="1400" dirty="0"/>
                        <a:t>テーマ</a:t>
                      </a:r>
                    </a:p>
                  </a:txBody>
                  <a:tcPr/>
                </a:tc>
                <a:tc>
                  <a:txBody>
                    <a:bodyPr/>
                    <a:lstStyle/>
                    <a:p>
                      <a:r>
                        <a:rPr kumimoji="1" lang="ja-JP" altLang="en-US" sz="1400" dirty="0"/>
                        <a:t>申込者数</a:t>
                      </a:r>
                    </a:p>
                  </a:txBody>
                  <a:tcPr/>
                </a:tc>
                <a:extLst>
                  <a:ext uri="{0D108BD9-81ED-4DB2-BD59-A6C34878D82A}">
                    <a16:rowId xmlns:a16="http://schemas.microsoft.com/office/drawing/2014/main" val="885248598"/>
                  </a:ext>
                </a:extLst>
              </a:tr>
              <a:tr h="286211">
                <a:tc>
                  <a:txBody>
                    <a:bodyPr/>
                    <a:lstStyle/>
                    <a:p>
                      <a:r>
                        <a:rPr kumimoji="1" lang="en-US" altLang="ja-JP" sz="1400" dirty="0"/>
                        <a:t>R3</a:t>
                      </a:r>
                      <a:r>
                        <a:rPr kumimoji="1" lang="ja-JP" altLang="en-US" sz="1400" dirty="0"/>
                        <a:t>年度</a:t>
                      </a:r>
                    </a:p>
                  </a:txBody>
                  <a:tcPr/>
                </a:tc>
                <a:tc>
                  <a:txBody>
                    <a:bodyPr/>
                    <a:lstStyle/>
                    <a:p>
                      <a:r>
                        <a:rPr kumimoji="1" lang="ja-JP" altLang="en-US" sz="1400" dirty="0"/>
                        <a:t>発達障がいの理解と支援</a:t>
                      </a:r>
                    </a:p>
                  </a:txBody>
                  <a:tcPr/>
                </a:tc>
                <a:tc>
                  <a:txBody>
                    <a:bodyPr/>
                    <a:lstStyle/>
                    <a:p>
                      <a:r>
                        <a:rPr kumimoji="1" lang="en-US" altLang="ja-JP" sz="1400" dirty="0"/>
                        <a:t>783</a:t>
                      </a:r>
                      <a:r>
                        <a:rPr kumimoji="1" lang="ja-JP" altLang="en-US" sz="1400" dirty="0"/>
                        <a:t>名</a:t>
                      </a:r>
                    </a:p>
                  </a:txBody>
                  <a:tcPr/>
                </a:tc>
                <a:extLst>
                  <a:ext uri="{0D108BD9-81ED-4DB2-BD59-A6C34878D82A}">
                    <a16:rowId xmlns:a16="http://schemas.microsoft.com/office/drawing/2014/main" val="3416572952"/>
                  </a:ext>
                </a:extLst>
              </a:tr>
              <a:tr h="286211">
                <a:tc>
                  <a:txBody>
                    <a:bodyPr/>
                    <a:lstStyle/>
                    <a:p>
                      <a:r>
                        <a:rPr kumimoji="1" lang="en-US" altLang="ja-JP" sz="1400" dirty="0"/>
                        <a:t>R4</a:t>
                      </a:r>
                      <a:r>
                        <a:rPr kumimoji="1" lang="ja-JP" altLang="en-US" sz="1400" dirty="0"/>
                        <a:t>年度</a:t>
                      </a:r>
                    </a:p>
                  </a:txBody>
                  <a:tcPr/>
                </a:tc>
                <a:tc>
                  <a:txBody>
                    <a:bodyPr/>
                    <a:lstStyle/>
                    <a:p>
                      <a:r>
                        <a:rPr kumimoji="1" lang="ja-JP" altLang="en-US" sz="1400" dirty="0"/>
                        <a:t>思春期の発達障がい～その理解と支援～</a:t>
                      </a:r>
                    </a:p>
                  </a:txBody>
                  <a:tcPr/>
                </a:tc>
                <a:tc>
                  <a:txBody>
                    <a:bodyPr/>
                    <a:lstStyle/>
                    <a:p>
                      <a:r>
                        <a:rPr kumimoji="1" lang="en-US" altLang="ja-JP" sz="1400" dirty="0"/>
                        <a:t>509</a:t>
                      </a:r>
                      <a:r>
                        <a:rPr kumimoji="1" lang="ja-JP" altLang="en-US" sz="1400" dirty="0"/>
                        <a:t>名</a:t>
                      </a:r>
                    </a:p>
                  </a:txBody>
                  <a:tcPr/>
                </a:tc>
                <a:extLst>
                  <a:ext uri="{0D108BD9-81ED-4DB2-BD59-A6C34878D82A}">
                    <a16:rowId xmlns:a16="http://schemas.microsoft.com/office/drawing/2014/main" val="2613796421"/>
                  </a:ext>
                </a:extLst>
              </a:tr>
              <a:tr h="399912">
                <a:tc>
                  <a:txBody>
                    <a:bodyPr/>
                    <a:lstStyle/>
                    <a:p>
                      <a:r>
                        <a:rPr kumimoji="1" lang="en-US" altLang="ja-JP" sz="1400" dirty="0"/>
                        <a:t>R5</a:t>
                      </a:r>
                      <a:r>
                        <a:rPr kumimoji="1" lang="ja-JP" altLang="en-US" sz="1400" dirty="0"/>
                        <a:t>年度</a:t>
                      </a:r>
                    </a:p>
                  </a:txBody>
                  <a:tcPr/>
                </a:tc>
                <a:tc>
                  <a:txBody>
                    <a:bodyPr/>
                    <a:lstStyle/>
                    <a:p>
                      <a:r>
                        <a:rPr kumimoji="1" lang="ja-JP" altLang="en-US" sz="1400" dirty="0"/>
                        <a:t>学校の中の発達障害～学童期・思春期の支援の課題</a:t>
                      </a:r>
                      <a:r>
                        <a:rPr kumimoji="1" lang="en-US" altLang="ja-JP" sz="1400" dirty="0"/>
                        <a:t>~</a:t>
                      </a:r>
                      <a:endParaRPr kumimoji="1" lang="ja-JP" altLang="en-US" sz="1400" dirty="0"/>
                    </a:p>
                  </a:txBody>
                  <a:tcPr/>
                </a:tc>
                <a:tc>
                  <a:txBody>
                    <a:bodyPr/>
                    <a:lstStyle/>
                    <a:p>
                      <a:r>
                        <a:rPr kumimoji="1" lang="en-US" altLang="ja-JP" sz="1400" dirty="0"/>
                        <a:t>438</a:t>
                      </a:r>
                      <a:r>
                        <a:rPr kumimoji="1" lang="ja-JP" altLang="en-US" sz="1400" dirty="0"/>
                        <a:t>名</a:t>
                      </a:r>
                    </a:p>
                  </a:txBody>
                  <a:tcPr/>
                </a:tc>
                <a:extLst>
                  <a:ext uri="{0D108BD9-81ED-4DB2-BD59-A6C34878D82A}">
                    <a16:rowId xmlns:a16="http://schemas.microsoft.com/office/drawing/2014/main" val="2611771894"/>
                  </a:ext>
                </a:extLst>
              </a:tr>
              <a:tr h="399912">
                <a:tc>
                  <a:txBody>
                    <a:bodyPr/>
                    <a:lstStyle/>
                    <a:p>
                      <a:r>
                        <a:rPr kumimoji="1" lang="en-US" altLang="ja-JP" sz="1400" dirty="0"/>
                        <a:t>R6</a:t>
                      </a:r>
                      <a:r>
                        <a:rPr kumimoji="1" lang="ja-JP" altLang="en-US" sz="1400" dirty="0"/>
                        <a:t>年度</a:t>
                      </a:r>
                    </a:p>
                  </a:txBody>
                  <a:tcPr/>
                </a:tc>
                <a:tc>
                  <a:txBody>
                    <a:bodyPr/>
                    <a:lstStyle/>
                    <a:p>
                      <a:r>
                        <a:rPr kumimoji="1" lang="ja-JP" altLang="en-US" sz="1400" dirty="0"/>
                        <a:t>発達障がいと睡眠～睡眠専門医と考えるしくみと付き合い方～</a:t>
                      </a:r>
                    </a:p>
                  </a:txBody>
                  <a:tcPr/>
                </a:tc>
                <a:tc>
                  <a:txBody>
                    <a:bodyPr/>
                    <a:lstStyle/>
                    <a:p>
                      <a:r>
                        <a:rPr kumimoji="1" lang="en-US" altLang="ja-JP" sz="1400" dirty="0"/>
                        <a:t>488</a:t>
                      </a:r>
                      <a:r>
                        <a:rPr kumimoji="1" lang="ja-JP" altLang="en-US" sz="1400" dirty="0"/>
                        <a:t>名</a:t>
                      </a:r>
                    </a:p>
                  </a:txBody>
                  <a:tcPr/>
                </a:tc>
                <a:extLst>
                  <a:ext uri="{0D108BD9-81ED-4DB2-BD59-A6C34878D82A}">
                    <a16:rowId xmlns:a16="http://schemas.microsoft.com/office/drawing/2014/main" val="1037358539"/>
                  </a:ext>
                </a:extLst>
              </a:tr>
              <a:tr h="286211">
                <a:tc>
                  <a:txBody>
                    <a:bodyPr/>
                    <a:lstStyle/>
                    <a:p>
                      <a:r>
                        <a:rPr kumimoji="1" lang="en-US" altLang="ja-JP" sz="1400" dirty="0"/>
                        <a:t>R7</a:t>
                      </a:r>
                      <a:r>
                        <a:rPr kumimoji="1" lang="ja-JP" altLang="en-US" sz="1400" dirty="0"/>
                        <a:t>年度</a:t>
                      </a:r>
                    </a:p>
                  </a:txBody>
                  <a:tcPr/>
                </a:tc>
                <a:tc>
                  <a:txBody>
                    <a:bodyPr/>
                    <a:lstStyle/>
                    <a:p>
                      <a:r>
                        <a:rPr kumimoji="1" lang="ja-JP" altLang="en-US" sz="1400" dirty="0"/>
                        <a:t>発達障がいと</a:t>
                      </a:r>
                      <a:r>
                        <a:rPr kumimoji="1" lang="en-US" altLang="ja-JP" sz="1400" dirty="0"/>
                        <a:t>SNS</a:t>
                      </a:r>
                      <a:r>
                        <a:rPr kumimoji="1" lang="ja-JP" altLang="en-US" sz="1400" dirty="0"/>
                        <a:t>やゲームの世界</a:t>
                      </a:r>
                    </a:p>
                  </a:txBody>
                  <a:tcPr/>
                </a:tc>
                <a:tc>
                  <a:txBody>
                    <a:bodyPr/>
                    <a:lstStyle/>
                    <a:p>
                      <a:r>
                        <a:rPr kumimoji="1" lang="en-US" altLang="ja-JP" sz="1400" dirty="0"/>
                        <a:t>469</a:t>
                      </a:r>
                      <a:r>
                        <a:rPr kumimoji="1" lang="ja-JP" altLang="en-US" sz="1400" dirty="0"/>
                        <a:t>名</a:t>
                      </a:r>
                    </a:p>
                  </a:txBody>
                  <a:tcPr/>
                </a:tc>
                <a:extLst>
                  <a:ext uri="{0D108BD9-81ED-4DB2-BD59-A6C34878D82A}">
                    <a16:rowId xmlns:a16="http://schemas.microsoft.com/office/drawing/2014/main" val="2387661450"/>
                  </a:ext>
                </a:extLst>
              </a:tr>
            </a:tbl>
          </a:graphicData>
        </a:graphic>
      </p:graphicFrame>
      <p:sp>
        <p:nvSpPr>
          <p:cNvPr id="3" name="テキスト ボックス 2">
            <a:extLst>
              <a:ext uri="{FF2B5EF4-FFF2-40B4-BE49-F238E27FC236}">
                <a16:creationId xmlns:a16="http://schemas.microsoft.com/office/drawing/2014/main" id="{B061BB82-65CA-46C0-9311-480BA749629B}"/>
              </a:ext>
            </a:extLst>
          </p:cNvPr>
          <p:cNvSpPr txBox="1"/>
          <p:nvPr/>
        </p:nvSpPr>
        <p:spPr>
          <a:xfrm>
            <a:off x="304800" y="391886"/>
            <a:ext cx="5791200" cy="323165"/>
          </a:xfrm>
          <a:prstGeom prst="rect">
            <a:avLst/>
          </a:prstGeom>
          <a:noFill/>
        </p:spPr>
        <p:txBody>
          <a:bodyPr wrap="square" rtlCol="0">
            <a:spAutoFit/>
          </a:bodyPr>
          <a:lstStyle/>
          <a:p>
            <a:r>
              <a:rPr kumimoji="1" lang="ja-JP" altLang="en-US" sz="1500" dirty="0"/>
              <a:t>〇世界自閉症啓発デー・発達障がい啓発週間オンラインセミナー</a:t>
            </a:r>
          </a:p>
        </p:txBody>
      </p:sp>
      <p:graphicFrame>
        <p:nvGraphicFramePr>
          <p:cNvPr id="4" name="表 2">
            <a:extLst>
              <a:ext uri="{FF2B5EF4-FFF2-40B4-BE49-F238E27FC236}">
                <a16:creationId xmlns:a16="http://schemas.microsoft.com/office/drawing/2014/main" id="{DB1D14CF-16D1-444E-8FC9-70E3AE106225}"/>
              </a:ext>
            </a:extLst>
          </p:cNvPr>
          <p:cNvGraphicFramePr>
            <a:graphicFrameLocks noGrp="1"/>
          </p:cNvGraphicFramePr>
          <p:nvPr>
            <p:extLst>
              <p:ext uri="{D42A27DB-BD31-4B8C-83A1-F6EECF244321}">
                <p14:modId xmlns:p14="http://schemas.microsoft.com/office/powerpoint/2010/main" val="3603901940"/>
              </p:ext>
            </p:extLst>
          </p:nvPr>
        </p:nvGraphicFramePr>
        <p:xfrm>
          <a:off x="5804264" y="763208"/>
          <a:ext cx="6200502" cy="2682240"/>
        </p:xfrm>
        <a:graphic>
          <a:graphicData uri="http://schemas.openxmlformats.org/drawingml/2006/table">
            <a:tbl>
              <a:tblPr firstRow="1" bandRow="1">
                <a:tableStyleId>{7DF18680-E054-41AD-8BC1-D1AEF772440D}</a:tableStyleId>
              </a:tblPr>
              <a:tblGrid>
                <a:gridCol w="802962">
                  <a:extLst>
                    <a:ext uri="{9D8B030D-6E8A-4147-A177-3AD203B41FA5}">
                      <a16:colId xmlns:a16="http://schemas.microsoft.com/office/drawing/2014/main" val="125488442"/>
                    </a:ext>
                  </a:extLst>
                </a:gridCol>
                <a:gridCol w="4652957">
                  <a:extLst>
                    <a:ext uri="{9D8B030D-6E8A-4147-A177-3AD203B41FA5}">
                      <a16:colId xmlns:a16="http://schemas.microsoft.com/office/drawing/2014/main" val="1628546192"/>
                    </a:ext>
                  </a:extLst>
                </a:gridCol>
                <a:gridCol w="744583">
                  <a:extLst>
                    <a:ext uri="{9D8B030D-6E8A-4147-A177-3AD203B41FA5}">
                      <a16:colId xmlns:a16="http://schemas.microsoft.com/office/drawing/2014/main" val="969620052"/>
                    </a:ext>
                  </a:extLst>
                </a:gridCol>
              </a:tblGrid>
              <a:tr h="261496">
                <a:tc>
                  <a:txBody>
                    <a:bodyPr/>
                    <a:lstStyle/>
                    <a:p>
                      <a:endParaRPr kumimoji="1" lang="ja-JP" altLang="en-US" sz="1400"/>
                    </a:p>
                  </a:txBody>
                  <a:tcPr/>
                </a:tc>
                <a:tc>
                  <a:txBody>
                    <a:bodyPr/>
                    <a:lstStyle/>
                    <a:p>
                      <a:r>
                        <a:rPr kumimoji="1" lang="ja-JP" altLang="en-US" sz="1400" dirty="0"/>
                        <a:t>テーマ</a:t>
                      </a:r>
                    </a:p>
                  </a:txBody>
                  <a:tcPr/>
                </a:tc>
                <a:tc>
                  <a:txBody>
                    <a:bodyPr/>
                    <a:lstStyle/>
                    <a:p>
                      <a:r>
                        <a:rPr kumimoji="1" lang="ja-JP" altLang="en-US" sz="1400" dirty="0"/>
                        <a:t>参加者</a:t>
                      </a:r>
                    </a:p>
                  </a:txBody>
                  <a:tcPr/>
                </a:tc>
                <a:extLst>
                  <a:ext uri="{0D108BD9-81ED-4DB2-BD59-A6C34878D82A}">
                    <a16:rowId xmlns:a16="http://schemas.microsoft.com/office/drawing/2014/main" val="885248598"/>
                  </a:ext>
                </a:extLst>
              </a:tr>
              <a:tr h="416501">
                <a:tc>
                  <a:txBody>
                    <a:bodyPr/>
                    <a:lstStyle/>
                    <a:p>
                      <a:r>
                        <a:rPr kumimoji="1" lang="en-US" altLang="ja-JP" sz="1400" dirty="0"/>
                        <a:t>R3</a:t>
                      </a:r>
                      <a:r>
                        <a:rPr kumimoji="1" lang="ja-JP" altLang="en-US" sz="1400" dirty="0"/>
                        <a:t>年度</a:t>
                      </a:r>
                    </a:p>
                  </a:txBody>
                  <a:tcPr/>
                </a:tc>
                <a:tc>
                  <a:txBody>
                    <a:bodyPr/>
                    <a:lstStyle/>
                    <a:p>
                      <a:r>
                        <a:rPr kumimoji="1" lang="ja-JP" altLang="en-US" sz="1400" dirty="0"/>
                        <a:t>発達障がいのある人の進路選択</a:t>
                      </a:r>
                      <a:endParaRPr kumimoji="1" lang="en-US" altLang="ja-JP" sz="1400" dirty="0"/>
                    </a:p>
                    <a:p>
                      <a:r>
                        <a:rPr kumimoji="1" lang="ja-JP" altLang="en-US" sz="1400" dirty="0"/>
                        <a:t>～高校卒業後から大学での支援について～</a:t>
                      </a:r>
                    </a:p>
                  </a:txBody>
                  <a:tcPr/>
                </a:tc>
                <a:tc>
                  <a:txBody>
                    <a:bodyPr/>
                    <a:lstStyle/>
                    <a:p>
                      <a:endParaRPr kumimoji="1" lang="ja-JP" altLang="en-US" sz="1400"/>
                    </a:p>
                  </a:txBody>
                  <a:tcPr/>
                </a:tc>
                <a:extLst>
                  <a:ext uri="{0D108BD9-81ED-4DB2-BD59-A6C34878D82A}">
                    <a16:rowId xmlns:a16="http://schemas.microsoft.com/office/drawing/2014/main" val="3416572952"/>
                  </a:ext>
                </a:extLst>
              </a:tr>
              <a:tr h="261496">
                <a:tc>
                  <a:txBody>
                    <a:bodyPr/>
                    <a:lstStyle/>
                    <a:p>
                      <a:r>
                        <a:rPr kumimoji="1" lang="en-US" altLang="ja-JP" sz="1400" dirty="0"/>
                        <a:t>R4</a:t>
                      </a:r>
                      <a:r>
                        <a:rPr kumimoji="1" lang="ja-JP" altLang="en-US" sz="1400" dirty="0"/>
                        <a:t>年度</a:t>
                      </a:r>
                    </a:p>
                  </a:txBody>
                  <a:tcPr/>
                </a:tc>
                <a:tc>
                  <a:txBody>
                    <a:bodyPr/>
                    <a:lstStyle/>
                    <a:p>
                      <a:r>
                        <a:rPr kumimoji="1" lang="ja-JP" altLang="en-US" sz="1400" dirty="0"/>
                        <a:t>支援の本質を考える－誰のため？何が目標？－</a:t>
                      </a:r>
                    </a:p>
                  </a:txBody>
                  <a:tcPr/>
                </a:tc>
                <a:tc>
                  <a:txBody>
                    <a:bodyPr/>
                    <a:lstStyle/>
                    <a:p>
                      <a:r>
                        <a:rPr kumimoji="1" lang="en-US" altLang="ja-JP" sz="1400" dirty="0"/>
                        <a:t>260</a:t>
                      </a:r>
                      <a:r>
                        <a:rPr kumimoji="1" lang="ja-JP" altLang="en-US" sz="1400" dirty="0"/>
                        <a:t>名</a:t>
                      </a:r>
                    </a:p>
                  </a:txBody>
                  <a:tcPr/>
                </a:tc>
                <a:extLst>
                  <a:ext uri="{0D108BD9-81ED-4DB2-BD59-A6C34878D82A}">
                    <a16:rowId xmlns:a16="http://schemas.microsoft.com/office/drawing/2014/main" val="2613796421"/>
                  </a:ext>
                </a:extLst>
              </a:tr>
              <a:tr h="416501">
                <a:tc>
                  <a:txBody>
                    <a:bodyPr/>
                    <a:lstStyle/>
                    <a:p>
                      <a:r>
                        <a:rPr kumimoji="1" lang="en-US" altLang="ja-JP" sz="1400" dirty="0"/>
                        <a:t>R5</a:t>
                      </a:r>
                      <a:r>
                        <a:rPr kumimoji="1" lang="ja-JP" altLang="en-US" sz="1400" dirty="0"/>
                        <a:t>年度</a:t>
                      </a:r>
                    </a:p>
                  </a:txBody>
                  <a:tcPr/>
                </a:tc>
                <a:tc>
                  <a:txBody>
                    <a:bodyPr/>
                    <a:lstStyle/>
                    <a:p>
                      <a:r>
                        <a:rPr kumimoji="1" lang="ja-JP" altLang="en-US" sz="1400" dirty="0"/>
                        <a:t>好き！やりたい！があふれる生活のヒントを見つけよう</a:t>
                      </a:r>
                    </a:p>
                    <a:p>
                      <a:r>
                        <a:rPr kumimoji="1" lang="ja-JP" altLang="en-US" sz="1400" dirty="0"/>
                        <a:t>～発達障がいの人の動機づけへの支援～</a:t>
                      </a:r>
                    </a:p>
                  </a:txBody>
                  <a:tcPr/>
                </a:tc>
                <a:tc>
                  <a:txBody>
                    <a:bodyPr/>
                    <a:lstStyle/>
                    <a:p>
                      <a:r>
                        <a:rPr kumimoji="1" lang="en-US" altLang="ja-JP" sz="1400" dirty="0"/>
                        <a:t>181</a:t>
                      </a:r>
                      <a:r>
                        <a:rPr kumimoji="1" lang="ja-JP" altLang="en-US" sz="1400" dirty="0"/>
                        <a:t>名</a:t>
                      </a:r>
                    </a:p>
                  </a:txBody>
                  <a:tcPr/>
                </a:tc>
                <a:extLst>
                  <a:ext uri="{0D108BD9-81ED-4DB2-BD59-A6C34878D82A}">
                    <a16:rowId xmlns:a16="http://schemas.microsoft.com/office/drawing/2014/main" val="2611771894"/>
                  </a:ext>
                </a:extLst>
              </a:tr>
              <a:tr h="416501">
                <a:tc>
                  <a:txBody>
                    <a:bodyPr/>
                    <a:lstStyle/>
                    <a:p>
                      <a:r>
                        <a:rPr kumimoji="1" lang="en-US" altLang="ja-JP" sz="1400" dirty="0"/>
                        <a:t>R6</a:t>
                      </a:r>
                      <a:r>
                        <a:rPr kumimoji="1" lang="ja-JP" altLang="en-US" sz="1400" dirty="0"/>
                        <a:t>年度</a:t>
                      </a:r>
                    </a:p>
                  </a:txBody>
                  <a:tcPr/>
                </a:tc>
                <a:tc>
                  <a:txBody>
                    <a:bodyPr/>
                    <a:lstStyle/>
                    <a:p>
                      <a:r>
                        <a:rPr kumimoji="1" lang="ja-JP" altLang="en-US" sz="1400" dirty="0"/>
                        <a:t>自分らしく生きるために～発達障がいのある人の自己理解とは～</a:t>
                      </a:r>
                    </a:p>
                  </a:txBody>
                  <a:tcPr/>
                </a:tc>
                <a:tc>
                  <a:txBody>
                    <a:bodyPr/>
                    <a:lstStyle/>
                    <a:p>
                      <a:r>
                        <a:rPr kumimoji="1" lang="en-US" altLang="ja-JP" sz="1400" dirty="0"/>
                        <a:t>266</a:t>
                      </a:r>
                      <a:r>
                        <a:rPr kumimoji="1" lang="ja-JP" altLang="en-US" sz="1400" dirty="0"/>
                        <a:t>名</a:t>
                      </a:r>
                    </a:p>
                  </a:txBody>
                  <a:tcPr/>
                </a:tc>
                <a:extLst>
                  <a:ext uri="{0D108BD9-81ED-4DB2-BD59-A6C34878D82A}">
                    <a16:rowId xmlns:a16="http://schemas.microsoft.com/office/drawing/2014/main" val="1037358539"/>
                  </a:ext>
                </a:extLst>
              </a:tr>
              <a:tr h="416501">
                <a:tc>
                  <a:txBody>
                    <a:bodyPr/>
                    <a:lstStyle/>
                    <a:p>
                      <a:r>
                        <a:rPr kumimoji="1" lang="en-US" altLang="ja-JP" sz="1400" dirty="0"/>
                        <a:t>R7</a:t>
                      </a:r>
                      <a:r>
                        <a:rPr kumimoji="1" lang="ja-JP" altLang="en-US" sz="1400" dirty="0"/>
                        <a:t>年度</a:t>
                      </a:r>
                    </a:p>
                  </a:txBody>
                  <a:tcPr/>
                </a:tc>
                <a:tc>
                  <a:txBody>
                    <a:bodyPr/>
                    <a:lstStyle/>
                    <a:p>
                      <a:r>
                        <a:rPr kumimoji="1" lang="ja-JP" altLang="en-US" sz="1400" dirty="0"/>
                        <a:t>発達障がいを背景とする不登校・ひきこもりケースの理解と予防のヒント</a:t>
                      </a:r>
                    </a:p>
                  </a:txBody>
                  <a:tcPr/>
                </a:tc>
                <a:tc>
                  <a:txBody>
                    <a:bodyPr/>
                    <a:lstStyle/>
                    <a:p>
                      <a:r>
                        <a:rPr kumimoji="1" lang="en-US" altLang="ja-JP" sz="1400" dirty="0"/>
                        <a:t>232</a:t>
                      </a:r>
                      <a:r>
                        <a:rPr kumimoji="1" lang="ja-JP" altLang="en-US" sz="1400" dirty="0"/>
                        <a:t>名</a:t>
                      </a:r>
                    </a:p>
                  </a:txBody>
                  <a:tcPr/>
                </a:tc>
                <a:extLst>
                  <a:ext uri="{0D108BD9-81ED-4DB2-BD59-A6C34878D82A}">
                    <a16:rowId xmlns:a16="http://schemas.microsoft.com/office/drawing/2014/main" val="2387661450"/>
                  </a:ext>
                </a:extLst>
              </a:tr>
            </a:tbl>
          </a:graphicData>
        </a:graphic>
      </p:graphicFrame>
      <p:sp>
        <p:nvSpPr>
          <p:cNvPr id="5" name="テキスト ボックス 4">
            <a:extLst>
              <a:ext uri="{FF2B5EF4-FFF2-40B4-BE49-F238E27FC236}">
                <a16:creationId xmlns:a16="http://schemas.microsoft.com/office/drawing/2014/main" id="{08BEBCB6-E672-447D-B016-BF790025ACE2}"/>
              </a:ext>
            </a:extLst>
          </p:cNvPr>
          <p:cNvSpPr txBox="1"/>
          <p:nvPr/>
        </p:nvSpPr>
        <p:spPr>
          <a:xfrm>
            <a:off x="6213565" y="391886"/>
            <a:ext cx="5791200" cy="323165"/>
          </a:xfrm>
          <a:prstGeom prst="rect">
            <a:avLst/>
          </a:prstGeom>
          <a:noFill/>
        </p:spPr>
        <p:txBody>
          <a:bodyPr wrap="square" rtlCol="0">
            <a:spAutoFit/>
          </a:bodyPr>
          <a:lstStyle/>
          <a:p>
            <a:r>
              <a:rPr kumimoji="1" lang="ja-JP" altLang="en-US" sz="1500" dirty="0"/>
              <a:t>〇発達障がい者支援センター　府民対象公開講座</a:t>
            </a:r>
          </a:p>
        </p:txBody>
      </p:sp>
      <p:graphicFrame>
        <p:nvGraphicFramePr>
          <p:cNvPr id="7" name="図表 6">
            <a:extLst>
              <a:ext uri="{FF2B5EF4-FFF2-40B4-BE49-F238E27FC236}">
                <a16:creationId xmlns:a16="http://schemas.microsoft.com/office/drawing/2014/main" id="{313A85F1-4BA1-420B-A6EB-9055DAA858BE}"/>
              </a:ext>
            </a:extLst>
          </p:cNvPr>
          <p:cNvGraphicFramePr/>
          <p:nvPr>
            <p:extLst>
              <p:ext uri="{D42A27DB-BD31-4B8C-83A1-F6EECF244321}">
                <p14:modId xmlns:p14="http://schemas.microsoft.com/office/powerpoint/2010/main" val="2925973351"/>
              </p:ext>
            </p:extLst>
          </p:nvPr>
        </p:nvGraphicFramePr>
        <p:xfrm>
          <a:off x="413658" y="3575112"/>
          <a:ext cx="11544662" cy="32141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a:extLst>
              <a:ext uri="{FF2B5EF4-FFF2-40B4-BE49-F238E27FC236}">
                <a16:creationId xmlns:a16="http://schemas.microsoft.com/office/drawing/2014/main" id="{3CE74288-49DE-405C-BC5D-301358B82BFF}"/>
              </a:ext>
            </a:extLst>
          </p:cNvPr>
          <p:cNvSpPr txBox="1"/>
          <p:nvPr/>
        </p:nvSpPr>
        <p:spPr>
          <a:xfrm>
            <a:off x="304800" y="3391989"/>
            <a:ext cx="5791200" cy="323165"/>
          </a:xfrm>
          <a:prstGeom prst="rect">
            <a:avLst/>
          </a:prstGeom>
          <a:noFill/>
        </p:spPr>
        <p:txBody>
          <a:bodyPr wrap="square" rtlCol="0">
            <a:spAutoFit/>
          </a:bodyPr>
          <a:lstStyle/>
          <a:p>
            <a:r>
              <a:rPr kumimoji="1" lang="ja-JP" altLang="en-US" sz="1500" dirty="0"/>
              <a:t>〇その他の啓発のための取組</a:t>
            </a:r>
          </a:p>
        </p:txBody>
      </p:sp>
      <p:sp>
        <p:nvSpPr>
          <p:cNvPr id="6" name="スライド番号プレースホルダー 5">
            <a:extLst>
              <a:ext uri="{FF2B5EF4-FFF2-40B4-BE49-F238E27FC236}">
                <a16:creationId xmlns:a16="http://schemas.microsoft.com/office/drawing/2014/main" id="{93C78D8A-D53B-46B6-ACA9-710E82A60F65}"/>
              </a:ext>
            </a:extLst>
          </p:cNvPr>
          <p:cNvSpPr>
            <a:spLocks noGrp="1"/>
          </p:cNvSpPr>
          <p:nvPr>
            <p:ph type="sldNum" sz="quarter" idx="12"/>
          </p:nvPr>
        </p:nvSpPr>
        <p:spPr>
          <a:xfrm>
            <a:off x="9448800" y="6424152"/>
            <a:ext cx="2743200" cy="365125"/>
          </a:xfrm>
        </p:spPr>
        <p:txBody>
          <a:bodyPr/>
          <a:lstStyle/>
          <a:p>
            <a:fld id="{4154B465-C804-4A50-ACC3-8CAC98C92B14}" type="slidenum">
              <a:rPr kumimoji="1" lang="ja-JP" altLang="en-US" smtClean="0"/>
              <a:t>23</a:t>
            </a:fld>
            <a:endParaRPr kumimoji="1" lang="ja-JP" altLang="en-US" dirty="0"/>
          </a:p>
        </p:txBody>
      </p:sp>
    </p:spTree>
    <p:extLst>
      <p:ext uri="{BB962C8B-B14F-4D97-AF65-F5344CB8AC3E}">
        <p14:creationId xmlns:p14="http://schemas.microsoft.com/office/powerpoint/2010/main" val="2612737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A7DAB04-C9F8-4FA3-B2B3-D369063D2F5A}"/>
              </a:ext>
            </a:extLst>
          </p:cNvPr>
          <p:cNvSpPr txBox="1"/>
          <p:nvPr/>
        </p:nvSpPr>
        <p:spPr>
          <a:xfrm>
            <a:off x="592182" y="653119"/>
            <a:ext cx="4632960" cy="369332"/>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dirty="0"/>
              <a:t>障がい理解のための研修等の実施</a:t>
            </a:r>
          </a:p>
        </p:txBody>
      </p:sp>
      <p:sp>
        <p:nvSpPr>
          <p:cNvPr id="7" name="テキスト ボックス 6">
            <a:extLst>
              <a:ext uri="{FF2B5EF4-FFF2-40B4-BE49-F238E27FC236}">
                <a16:creationId xmlns:a16="http://schemas.microsoft.com/office/drawing/2014/main" id="{67DFA438-6186-4C50-8DB5-C8B09F01E160}"/>
              </a:ext>
            </a:extLst>
          </p:cNvPr>
          <p:cNvSpPr txBox="1"/>
          <p:nvPr/>
        </p:nvSpPr>
        <p:spPr>
          <a:xfrm>
            <a:off x="592182" y="1233820"/>
            <a:ext cx="11373395" cy="1569660"/>
          </a:xfrm>
          <a:prstGeom prst="rect">
            <a:avLst/>
          </a:prstGeom>
          <a:noFill/>
        </p:spPr>
        <p:txBody>
          <a:bodyPr wrap="square">
            <a:spAutoFit/>
          </a:bodyPr>
          <a:lstStyle/>
          <a:p>
            <a:pPr marL="285750" indent="-285750">
              <a:buFont typeface="Wingdings" panose="05000000000000000000" pitchFamily="2" charset="2"/>
              <a:buChar char="Ø"/>
            </a:pPr>
            <a:r>
              <a:rPr lang="ja-JP" altLang="en-US" sz="1600" dirty="0"/>
              <a:t>障がい理解を深めるため、各種研修を実施</a:t>
            </a:r>
            <a:endParaRPr lang="en-US" altLang="ja-JP" sz="1600" dirty="0"/>
          </a:p>
          <a:p>
            <a:pPr marL="285750" indent="-285750">
              <a:buFont typeface="Wingdings" panose="05000000000000000000" pitchFamily="2" charset="2"/>
              <a:buChar char="Ø"/>
            </a:pPr>
            <a:endParaRPr lang="en-US" altLang="ja-JP" sz="1600" dirty="0"/>
          </a:p>
          <a:p>
            <a:r>
              <a:rPr lang="ja-JP" altLang="en-US" sz="1600" dirty="0"/>
              <a:t>　・</a:t>
            </a:r>
            <a:r>
              <a:rPr lang="en-US" altLang="ja-JP" sz="1600" dirty="0"/>
              <a:t>【</a:t>
            </a:r>
            <a:r>
              <a:rPr lang="ja-JP" altLang="en-US" sz="1600" dirty="0"/>
              <a:t>小中学校課</a:t>
            </a:r>
            <a:r>
              <a:rPr lang="en-US" altLang="ja-JP" sz="1600" dirty="0"/>
              <a:t>】</a:t>
            </a:r>
            <a:r>
              <a:rPr lang="ja-JP" altLang="en-US" sz="1600" dirty="0"/>
              <a:t>障がい理解教育研修会（教職員、市町村教育委員会指導主事等に対して実施）</a:t>
            </a:r>
          </a:p>
          <a:p>
            <a:r>
              <a:rPr lang="ja-JP" altLang="en-US" sz="1600" dirty="0"/>
              <a:t>　・</a:t>
            </a:r>
            <a:r>
              <a:rPr lang="en-US" altLang="ja-JP" sz="1600" dirty="0"/>
              <a:t>【</a:t>
            </a:r>
            <a:r>
              <a:rPr lang="ja-JP" altLang="en-US" sz="1600" dirty="0"/>
              <a:t>教育センター</a:t>
            </a:r>
            <a:r>
              <a:rPr lang="en-US" altLang="ja-JP" sz="1600" dirty="0"/>
              <a:t>】</a:t>
            </a:r>
            <a:r>
              <a:rPr lang="ja-JP" altLang="en-US" sz="1600" dirty="0"/>
              <a:t>支援教育実践研修（</a:t>
            </a:r>
            <a:r>
              <a:rPr lang="en-US" altLang="ja-JP" sz="1600" dirty="0"/>
              <a:t>F</a:t>
            </a:r>
            <a:r>
              <a:rPr lang="ja-JP" altLang="en-US" sz="1600" dirty="0"/>
              <a:t>）（幼稚園、認定こども園、保育所、学校教員に対して実施）</a:t>
            </a:r>
          </a:p>
          <a:p>
            <a:r>
              <a:rPr lang="ja-JP" altLang="en-US" sz="1600" dirty="0"/>
              <a:t>　・</a:t>
            </a:r>
            <a:r>
              <a:rPr lang="en-US" altLang="ja-JP" sz="1600" dirty="0"/>
              <a:t>【</a:t>
            </a:r>
            <a:r>
              <a:rPr lang="ja-JP" altLang="en-US" sz="1600" dirty="0"/>
              <a:t>子育て支援課</a:t>
            </a:r>
            <a:r>
              <a:rPr lang="en-US" altLang="ja-JP" sz="1600" dirty="0"/>
              <a:t>】</a:t>
            </a:r>
            <a:r>
              <a:rPr lang="ja-JP" altLang="en-US" sz="1600" dirty="0"/>
              <a:t>放課後児童支援員等資質向上研修（放課後児童支援員及び補助員等に対して年</a:t>
            </a:r>
            <a:r>
              <a:rPr lang="en-US" altLang="ja-JP" sz="1600" dirty="0"/>
              <a:t>1</a:t>
            </a:r>
            <a:r>
              <a:rPr lang="ja-JP" altLang="en-US" sz="1600" dirty="0"/>
              <a:t>回）</a:t>
            </a:r>
            <a:endParaRPr lang="en-US" altLang="ja-JP" sz="1600" dirty="0"/>
          </a:p>
          <a:p>
            <a:r>
              <a:rPr lang="ja-JP" altLang="en-US" sz="1600" dirty="0"/>
              <a:t>　・</a:t>
            </a:r>
            <a:r>
              <a:rPr lang="en-US" altLang="ja-JP" sz="1600" dirty="0"/>
              <a:t>【</a:t>
            </a:r>
            <a:r>
              <a:rPr lang="ja-JP" altLang="en-US" sz="1600" dirty="0"/>
              <a:t>地域生活支援課</a:t>
            </a:r>
            <a:r>
              <a:rPr lang="en-US" altLang="ja-JP" sz="1600" dirty="0"/>
              <a:t>】</a:t>
            </a:r>
            <a:r>
              <a:rPr lang="ja-JP" altLang="en-US" sz="1600" dirty="0"/>
              <a:t>大阪府発達障がい児支援のための保育士・幼稚園教諭研修</a:t>
            </a:r>
          </a:p>
        </p:txBody>
      </p:sp>
      <p:sp>
        <p:nvSpPr>
          <p:cNvPr id="8" name="テキスト ボックス 7">
            <a:extLst>
              <a:ext uri="{FF2B5EF4-FFF2-40B4-BE49-F238E27FC236}">
                <a16:creationId xmlns:a16="http://schemas.microsoft.com/office/drawing/2014/main" id="{1462F0FB-0EC7-49AB-B86D-33400489E8A6}"/>
              </a:ext>
            </a:extLst>
          </p:cNvPr>
          <p:cNvSpPr txBox="1"/>
          <p:nvPr/>
        </p:nvSpPr>
        <p:spPr>
          <a:xfrm>
            <a:off x="592182" y="3489818"/>
            <a:ext cx="4632960" cy="369332"/>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dirty="0"/>
              <a:t>発達障がい児者の司法関係における啓発等</a:t>
            </a:r>
          </a:p>
        </p:txBody>
      </p:sp>
      <p:sp>
        <p:nvSpPr>
          <p:cNvPr id="10" name="テキスト ボックス 9">
            <a:extLst>
              <a:ext uri="{FF2B5EF4-FFF2-40B4-BE49-F238E27FC236}">
                <a16:creationId xmlns:a16="http://schemas.microsoft.com/office/drawing/2014/main" id="{B4F3220E-C948-41D9-92C8-CA643EF7E56B}"/>
              </a:ext>
            </a:extLst>
          </p:cNvPr>
          <p:cNvSpPr txBox="1"/>
          <p:nvPr/>
        </p:nvSpPr>
        <p:spPr>
          <a:xfrm>
            <a:off x="531222" y="4408495"/>
            <a:ext cx="7097487" cy="1323439"/>
          </a:xfrm>
          <a:prstGeom prst="rect">
            <a:avLst/>
          </a:prstGeom>
          <a:noFill/>
        </p:spPr>
        <p:txBody>
          <a:bodyPr wrap="square">
            <a:spAutoFit/>
          </a:bodyPr>
          <a:lstStyle/>
          <a:p>
            <a:pPr marL="285750" indent="-285750">
              <a:buFont typeface="Wingdings" panose="05000000000000000000" pitchFamily="2" charset="2"/>
              <a:buChar char="Ø"/>
            </a:pPr>
            <a:r>
              <a:rPr lang="ja-JP" altLang="en-US" sz="1600" dirty="0"/>
              <a:t>発達障がい児者の刑事事件等に係る司法手続の場面において、関係各機関と連携し、特性や状態に応じた意思疎通の手段の確保等の配慮など適切な手続きが進められるよう、司法機関や弁護士等の関係者にへ働きかける</a:t>
            </a:r>
            <a:endParaRPr lang="en-US" altLang="ja-JP" sz="1600" dirty="0"/>
          </a:p>
          <a:p>
            <a:r>
              <a:rPr lang="ja-JP" altLang="en-US" sz="1600" dirty="0"/>
              <a:t>　（支援者対象公開講座の実施、大阪刑務所におけるモデル事業への協力）</a:t>
            </a:r>
          </a:p>
        </p:txBody>
      </p:sp>
      <p:pic>
        <p:nvPicPr>
          <p:cNvPr id="9" name="図 8">
            <a:extLst>
              <a:ext uri="{FF2B5EF4-FFF2-40B4-BE49-F238E27FC236}">
                <a16:creationId xmlns:a16="http://schemas.microsoft.com/office/drawing/2014/main" id="{EF47075F-5CE7-4C97-B59D-36EDDBA022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767583" y="3497684"/>
            <a:ext cx="4163623" cy="2454346"/>
          </a:xfrm>
          <a:prstGeom prst="rect">
            <a:avLst/>
          </a:prstGeom>
        </p:spPr>
      </p:pic>
      <p:sp>
        <p:nvSpPr>
          <p:cNvPr id="11" name="テキスト ボックス 10">
            <a:extLst>
              <a:ext uri="{FF2B5EF4-FFF2-40B4-BE49-F238E27FC236}">
                <a16:creationId xmlns:a16="http://schemas.microsoft.com/office/drawing/2014/main" id="{0C7A683D-8769-46CB-81D4-3B4F1B563FF9}"/>
              </a:ext>
            </a:extLst>
          </p:cNvPr>
          <p:cNvSpPr txBox="1"/>
          <p:nvPr/>
        </p:nvSpPr>
        <p:spPr>
          <a:xfrm>
            <a:off x="7767583" y="6017405"/>
            <a:ext cx="3918860" cy="461665"/>
          </a:xfrm>
          <a:prstGeom prst="rect">
            <a:avLst/>
          </a:prstGeom>
          <a:noFill/>
        </p:spPr>
        <p:txBody>
          <a:bodyPr wrap="square">
            <a:spAutoFit/>
          </a:bodyPr>
          <a:lstStyle/>
          <a:p>
            <a:r>
              <a:rPr lang="ja-JP" altLang="en-US" sz="1200" dirty="0"/>
              <a:t>発達上の課題を有する受刑者に対する処遇・社会復帰支援モデル事業協定締結式の様子</a:t>
            </a:r>
          </a:p>
        </p:txBody>
      </p:sp>
      <p:sp>
        <p:nvSpPr>
          <p:cNvPr id="2" name="スライド番号プレースホルダー 1">
            <a:extLst>
              <a:ext uri="{FF2B5EF4-FFF2-40B4-BE49-F238E27FC236}">
                <a16:creationId xmlns:a16="http://schemas.microsoft.com/office/drawing/2014/main" id="{BBB44FB4-C41A-42E4-9C7C-909FDC885B73}"/>
              </a:ext>
            </a:extLst>
          </p:cNvPr>
          <p:cNvSpPr>
            <a:spLocks noGrp="1"/>
          </p:cNvSpPr>
          <p:nvPr>
            <p:ph type="sldNum" sz="quarter" idx="12"/>
          </p:nvPr>
        </p:nvSpPr>
        <p:spPr/>
        <p:txBody>
          <a:bodyPr/>
          <a:lstStyle/>
          <a:p>
            <a:fld id="{4154B465-C804-4A50-ACC3-8CAC98C92B14}" type="slidenum">
              <a:rPr kumimoji="1" lang="ja-JP" altLang="en-US" smtClean="0"/>
              <a:t>24</a:t>
            </a:fld>
            <a:endParaRPr kumimoji="1" lang="ja-JP" altLang="en-US"/>
          </a:p>
        </p:txBody>
      </p:sp>
    </p:spTree>
    <p:extLst>
      <p:ext uri="{BB962C8B-B14F-4D97-AF65-F5344CB8AC3E}">
        <p14:creationId xmlns:p14="http://schemas.microsoft.com/office/powerpoint/2010/main" val="3032474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F58B479-1AFF-4441-B9EE-33B3D8DA7A4A}"/>
              </a:ext>
            </a:extLst>
          </p:cNvPr>
          <p:cNvSpPr>
            <a:spLocks noGrp="1"/>
          </p:cNvSpPr>
          <p:nvPr>
            <p:ph type="sldNum" sz="quarter" idx="12"/>
          </p:nvPr>
        </p:nvSpPr>
        <p:spPr/>
        <p:txBody>
          <a:bodyPr/>
          <a:lstStyle/>
          <a:p>
            <a:fld id="{BDA3839F-8F31-49AD-9A69-7A194C78B29C}" type="slidenum">
              <a:rPr kumimoji="1" lang="ja-JP" altLang="en-US" sz="1400" b="1" smtClean="0"/>
              <a:t>25</a:t>
            </a:fld>
            <a:endParaRPr kumimoji="1" lang="ja-JP" altLang="en-US" sz="1400" b="1" dirty="0"/>
          </a:p>
        </p:txBody>
      </p:sp>
      <p:sp>
        <p:nvSpPr>
          <p:cNvPr id="3" name="テキスト ボックス 2">
            <a:extLst>
              <a:ext uri="{FF2B5EF4-FFF2-40B4-BE49-F238E27FC236}">
                <a16:creationId xmlns:a16="http://schemas.microsoft.com/office/drawing/2014/main" id="{EC83563F-AB59-4181-A25E-82C147C35941}"/>
              </a:ext>
            </a:extLst>
          </p:cNvPr>
          <p:cNvSpPr txBox="1"/>
          <p:nvPr/>
        </p:nvSpPr>
        <p:spPr>
          <a:xfrm>
            <a:off x="1252018" y="2286443"/>
            <a:ext cx="9490628" cy="2862322"/>
          </a:xfrm>
          <a:prstGeom prst="rect">
            <a:avLst/>
          </a:prstGeom>
          <a:noFill/>
        </p:spPr>
        <p:txBody>
          <a:bodyPr wrap="square" rtlCol="0">
            <a:spAutoFit/>
          </a:bodyPr>
          <a:lstStyle/>
          <a:p>
            <a:r>
              <a:rPr lang="ja-JP" altLang="en-US" sz="2000" dirty="0">
                <a:latin typeface="游ゴシック" panose="020B0400000000000000" pitchFamily="50" charset="-128"/>
                <a:ea typeface="游ゴシック" panose="020B0400000000000000" pitchFamily="50" charset="-128"/>
              </a:rPr>
              <a:t>第</a:t>
            </a:r>
            <a:r>
              <a:rPr lang="en-US" altLang="ja-JP" sz="2000" dirty="0">
                <a:latin typeface="游ゴシック" panose="020B0400000000000000" pitchFamily="50" charset="-128"/>
                <a:ea typeface="游ゴシック" panose="020B0400000000000000" pitchFamily="50" charset="-128"/>
              </a:rPr>
              <a:t>5</a:t>
            </a:r>
            <a:r>
              <a:rPr lang="ja-JP" altLang="en-US" sz="2000" dirty="0">
                <a:latin typeface="游ゴシック" panose="020B0400000000000000" pitchFamily="50" charset="-128"/>
                <a:ea typeface="游ゴシック" panose="020B0400000000000000" pitchFamily="50" charset="-128"/>
              </a:rPr>
              <a:t>次障がい者計画に基づき実施する府の取組状況を踏まえ、</a:t>
            </a:r>
            <a:endParaRPr lang="en-US" altLang="ja-JP" sz="2000" dirty="0">
              <a:latin typeface="游ゴシック" panose="020B0400000000000000" pitchFamily="50" charset="-128"/>
              <a:ea typeface="游ゴシック" panose="020B0400000000000000" pitchFamily="50" charset="-128"/>
            </a:endParaRPr>
          </a:p>
          <a:p>
            <a:r>
              <a:rPr lang="ja-JP" altLang="en-US" sz="2000" dirty="0">
                <a:latin typeface="游ゴシック" panose="020B0400000000000000" pitchFamily="50" charset="-128"/>
                <a:ea typeface="游ゴシック" panose="020B0400000000000000" pitchFamily="50" charset="-128"/>
              </a:rPr>
              <a:t>下記の観点からご意見をお願いします。</a:t>
            </a:r>
            <a:endParaRPr lang="en-US" altLang="ja-JP" sz="2000" dirty="0">
              <a:latin typeface="游ゴシック" panose="020B0400000000000000" pitchFamily="50" charset="-128"/>
              <a:ea typeface="游ゴシック" panose="020B0400000000000000" pitchFamily="50" charset="-128"/>
            </a:endParaRPr>
          </a:p>
          <a:p>
            <a:pPr marL="342900" indent="-342900">
              <a:buFont typeface="Wingdings" panose="05000000000000000000" pitchFamily="2" charset="2"/>
              <a:buChar char="l"/>
            </a:pPr>
            <a:endParaRPr lang="en-US" altLang="ja-JP" sz="2000" dirty="0">
              <a:latin typeface="游ゴシック" panose="020B0400000000000000" pitchFamily="50" charset="-128"/>
              <a:ea typeface="游ゴシック" panose="020B0400000000000000" pitchFamily="50" charset="-128"/>
            </a:endParaRPr>
          </a:p>
          <a:p>
            <a:pPr marL="342900" indent="-342900">
              <a:buFont typeface="Wingdings" panose="05000000000000000000" pitchFamily="2" charset="2"/>
              <a:buChar char="l"/>
            </a:pPr>
            <a:endParaRPr lang="en-US" altLang="ja-JP" sz="2000" dirty="0">
              <a:latin typeface="游ゴシック" panose="020B0400000000000000" pitchFamily="50" charset="-128"/>
              <a:ea typeface="游ゴシック" panose="020B0400000000000000" pitchFamily="50" charset="-128"/>
            </a:endParaRPr>
          </a:p>
          <a:p>
            <a:pPr marL="342900" indent="-342900">
              <a:buFont typeface="Wingdings" panose="05000000000000000000" pitchFamily="2" charset="2"/>
              <a:buChar char="l"/>
            </a:pPr>
            <a:r>
              <a:rPr lang="ja-JP" altLang="en-US" sz="2000" dirty="0">
                <a:latin typeface="游ゴシック" panose="020B0400000000000000" pitchFamily="50" charset="-128"/>
                <a:ea typeface="游ゴシック" panose="020B0400000000000000" pitchFamily="50" charset="-128"/>
              </a:rPr>
              <a:t>これまでの取組について評価できる点</a:t>
            </a:r>
            <a:endParaRPr lang="en-US" altLang="ja-JP" sz="2000" dirty="0">
              <a:latin typeface="游ゴシック" panose="020B0400000000000000" pitchFamily="50" charset="-128"/>
              <a:ea typeface="游ゴシック" panose="020B0400000000000000" pitchFamily="50" charset="-128"/>
            </a:endParaRPr>
          </a:p>
          <a:p>
            <a:pPr marL="342900" indent="-342900">
              <a:buFont typeface="Wingdings" panose="05000000000000000000" pitchFamily="2" charset="2"/>
              <a:buChar char="l"/>
            </a:pPr>
            <a:endParaRPr lang="en-US" altLang="ja-JP" sz="2000" dirty="0">
              <a:latin typeface="游ゴシック" panose="020B0400000000000000" pitchFamily="50" charset="-128"/>
              <a:ea typeface="游ゴシック" panose="020B0400000000000000" pitchFamily="50" charset="-128"/>
            </a:endParaRPr>
          </a:p>
          <a:p>
            <a:pPr marL="342900" indent="-342900">
              <a:buFont typeface="Wingdings" panose="05000000000000000000" pitchFamily="2" charset="2"/>
              <a:buChar char="l"/>
            </a:pPr>
            <a:r>
              <a:rPr lang="ja-JP" altLang="en-US" sz="2000" dirty="0">
                <a:latin typeface="游ゴシック" panose="020B0400000000000000" pitchFamily="50" charset="-128"/>
                <a:ea typeface="游ゴシック" panose="020B0400000000000000" pitchFamily="50" charset="-128"/>
              </a:rPr>
              <a:t>課題等が明らかになった点</a:t>
            </a:r>
            <a:endParaRPr lang="en-US" altLang="ja-JP" sz="2000" dirty="0">
              <a:latin typeface="游ゴシック" panose="020B0400000000000000" pitchFamily="50" charset="-128"/>
              <a:ea typeface="游ゴシック" panose="020B0400000000000000" pitchFamily="50" charset="-128"/>
            </a:endParaRPr>
          </a:p>
          <a:p>
            <a:endParaRPr lang="en-US" altLang="ja-JP" sz="2000" dirty="0">
              <a:latin typeface="游ゴシック" panose="020B0400000000000000" pitchFamily="50" charset="-128"/>
              <a:ea typeface="游ゴシック" panose="020B0400000000000000" pitchFamily="50" charset="-128"/>
            </a:endParaRPr>
          </a:p>
          <a:p>
            <a:endParaRPr lang="en-US" altLang="ja-JP" sz="2000" dirty="0">
              <a:latin typeface="游ゴシック" panose="020B0400000000000000" pitchFamily="50" charset="-128"/>
              <a:ea typeface="游ゴシック" panose="020B0400000000000000" pitchFamily="50" charset="-128"/>
            </a:endParaRPr>
          </a:p>
        </p:txBody>
      </p:sp>
      <p:sp>
        <p:nvSpPr>
          <p:cNvPr id="6" name="テキスト ボックス 5">
            <a:extLst>
              <a:ext uri="{FF2B5EF4-FFF2-40B4-BE49-F238E27FC236}">
                <a16:creationId xmlns:a16="http://schemas.microsoft.com/office/drawing/2014/main" id="{ECBABC34-988F-400D-BA3E-CA85ACC0F21F}"/>
              </a:ext>
            </a:extLst>
          </p:cNvPr>
          <p:cNvSpPr txBox="1"/>
          <p:nvPr/>
        </p:nvSpPr>
        <p:spPr>
          <a:xfrm>
            <a:off x="897111" y="916945"/>
            <a:ext cx="10200442" cy="523220"/>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2800" dirty="0">
                <a:latin typeface="游ゴシック" panose="020B0400000000000000" pitchFamily="50" charset="-128"/>
                <a:ea typeface="游ゴシック" panose="020B0400000000000000" pitchFamily="50" charset="-128"/>
              </a:rPr>
              <a:t>こどもワーキンググループでご議論いただきたい点</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41065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角丸四角形 30"/>
          <p:cNvSpPr/>
          <p:nvPr/>
        </p:nvSpPr>
        <p:spPr>
          <a:xfrm>
            <a:off x="123308" y="3396279"/>
            <a:ext cx="11924285" cy="2996627"/>
          </a:xfrm>
          <a:prstGeom prst="roundRect">
            <a:avLst>
              <a:gd name="adj" fmla="val 3370"/>
            </a:avLst>
          </a:prstGeom>
          <a:solidFill>
            <a:schemeClr val="accent1">
              <a:lumMod val="40000"/>
              <a:lumOff val="60000"/>
            </a:schemeClr>
          </a:solidFill>
          <a:ln w="9525">
            <a:solidFill>
              <a:schemeClr val="tx1"/>
            </a:solidFill>
          </a:ln>
          <a:effectLst>
            <a:outerShdw blurRad="50800" dist="635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5" tIns="27003" rIns="54005" bIns="27003" rtlCol="0" anchor="ctr"/>
          <a:lstStyle>
            <a:defPPr>
              <a:defRPr lang="ja-JP"/>
            </a:defPPr>
            <a:lvl1pPr marL="0" algn="l" defTabSz="1481328" rtl="0" eaLnBrk="1" latinLnBrk="0" hangingPunct="1">
              <a:defRPr kumimoji="1" sz="2900" kern="1200">
                <a:solidFill>
                  <a:schemeClr val="lt1"/>
                </a:solidFill>
                <a:latin typeface="+mn-lt"/>
                <a:ea typeface="+mn-ea"/>
                <a:cs typeface="+mn-cs"/>
              </a:defRPr>
            </a:lvl1pPr>
            <a:lvl2pPr marL="740664" algn="l" defTabSz="1481328" rtl="0" eaLnBrk="1" latinLnBrk="0" hangingPunct="1">
              <a:defRPr kumimoji="1" sz="2900" kern="1200">
                <a:solidFill>
                  <a:schemeClr val="lt1"/>
                </a:solidFill>
                <a:latin typeface="+mn-lt"/>
                <a:ea typeface="+mn-ea"/>
                <a:cs typeface="+mn-cs"/>
              </a:defRPr>
            </a:lvl2pPr>
            <a:lvl3pPr marL="1481328" algn="l" defTabSz="1481328" rtl="0" eaLnBrk="1" latinLnBrk="0" hangingPunct="1">
              <a:defRPr kumimoji="1" sz="2900" kern="1200">
                <a:solidFill>
                  <a:schemeClr val="lt1"/>
                </a:solidFill>
                <a:latin typeface="+mn-lt"/>
                <a:ea typeface="+mn-ea"/>
                <a:cs typeface="+mn-cs"/>
              </a:defRPr>
            </a:lvl3pPr>
            <a:lvl4pPr marL="2221992" algn="l" defTabSz="1481328" rtl="0" eaLnBrk="1" latinLnBrk="0" hangingPunct="1">
              <a:defRPr kumimoji="1" sz="2900" kern="1200">
                <a:solidFill>
                  <a:schemeClr val="lt1"/>
                </a:solidFill>
                <a:latin typeface="+mn-lt"/>
                <a:ea typeface="+mn-ea"/>
                <a:cs typeface="+mn-cs"/>
              </a:defRPr>
            </a:lvl4pPr>
            <a:lvl5pPr marL="2962656" algn="l" defTabSz="1481328" rtl="0" eaLnBrk="1" latinLnBrk="0" hangingPunct="1">
              <a:defRPr kumimoji="1" sz="2900" kern="1200">
                <a:solidFill>
                  <a:schemeClr val="lt1"/>
                </a:solidFill>
                <a:latin typeface="+mn-lt"/>
                <a:ea typeface="+mn-ea"/>
                <a:cs typeface="+mn-cs"/>
              </a:defRPr>
            </a:lvl5pPr>
            <a:lvl6pPr marL="3703320" algn="l" defTabSz="1481328" rtl="0" eaLnBrk="1" latinLnBrk="0" hangingPunct="1">
              <a:defRPr kumimoji="1" sz="2900" kern="1200">
                <a:solidFill>
                  <a:schemeClr val="lt1"/>
                </a:solidFill>
                <a:latin typeface="+mn-lt"/>
                <a:ea typeface="+mn-ea"/>
                <a:cs typeface="+mn-cs"/>
              </a:defRPr>
            </a:lvl6pPr>
            <a:lvl7pPr marL="4443984" algn="l" defTabSz="1481328" rtl="0" eaLnBrk="1" latinLnBrk="0" hangingPunct="1">
              <a:defRPr kumimoji="1" sz="2900" kern="1200">
                <a:solidFill>
                  <a:schemeClr val="lt1"/>
                </a:solidFill>
                <a:latin typeface="+mn-lt"/>
                <a:ea typeface="+mn-ea"/>
                <a:cs typeface="+mn-cs"/>
              </a:defRPr>
            </a:lvl7pPr>
            <a:lvl8pPr marL="5184648" algn="l" defTabSz="1481328" rtl="0" eaLnBrk="1" latinLnBrk="0" hangingPunct="1">
              <a:defRPr kumimoji="1" sz="2900" kern="1200">
                <a:solidFill>
                  <a:schemeClr val="lt1"/>
                </a:solidFill>
                <a:latin typeface="+mn-lt"/>
                <a:ea typeface="+mn-ea"/>
                <a:cs typeface="+mn-cs"/>
              </a:defRPr>
            </a:lvl8pPr>
            <a:lvl9pPr marL="5925312" algn="l" defTabSz="1481328" rtl="0" eaLnBrk="1" latinLnBrk="0" hangingPunct="1">
              <a:defRPr kumimoji="1" sz="2900" kern="1200">
                <a:solidFill>
                  <a:schemeClr val="lt1"/>
                </a:solidFill>
                <a:latin typeface="+mn-lt"/>
                <a:ea typeface="+mn-ea"/>
                <a:cs typeface="+mn-cs"/>
              </a:defRPr>
            </a:lvl9pPr>
          </a:lstStyle>
          <a:p>
            <a:pPr marL="0" marR="0" lvl="0" indent="0" algn="ctr" defTabSz="1481328" rtl="0" eaLnBrk="1" fontAlgn="auto" latinLnBrk="0" hangingPunct="1">
              <a:lnSpc>
                <a:spcPct val="100000"/>
              </a:lnSpc>
              <a:spcBef>
                <a:spcPts val="0"/>
              </a:spcBef>
              <a:spcAft>
                <a:spcPts val="0"/>
              </a:spcAft>
              <a:buClrTx/>
              <a:buSzTx/>
              <a:buFontTx/>
              <a:buNone/>
              <a:tabLst/>
              <a:defRPr/>
            </a:pPr>
            <a:endParaRPr kumimoji="1" lang="ja-JP" altLang="en-US" sz="1713"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角丸四角形 7"/>
          <p:cNvSpPr/>
          <p:nvPr/>
        </p:nvSpPr>
        <p:spPr>
          <a:xfrm>
            <a:off x="123308" y="538058"/>
            <a:ext cx="11924285" cy="2671077"/>
          </a:xfrm>
          <a:prstGeom prst="roundRect">
            <a:avLst>
              <a:gd name="adj" fmla="val 3370"/>
            </a:avLst>
          </a:prstGeom>
          <a:solidFill>
            <a:schemeClr val="accent1">
              <a:lumMod val="40000"/>
              <a:lumOff val="60000"/>
            </a:schemeClr>
          </a:solidFill>
          <a:ln w="9525">
            <a:solidFill>
              <a:schemeClr val="tx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063"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2" name="テキスト ボックス 8"/>
          <p:cNvSpPr txBox="1">
            <a:spLocks noChangeArrowheads="1"/>
          </p:cNvSpPr>
          <p:nvPr/>
        </p:nvSpPr>
        <p:spPr bwMode="auto">
          <a:xfrm>
            <a:off x="172957" y="6473190"/>
            <a:ext cx="11323643" cy="196041"/>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chor="ctr" anchorCtr="0">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101251" marR="0" lvl="0" indent="-101251"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発達障がい児者支援体制整備検討</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部会</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【1,257</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府域における</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発達障がい児者の支援体制の整備に向けた検討を行うため部会やこども・成人両ワーキングを運営</a:t>
            </a:r>
          </a:p>
        </p:txBody>
      </p:sp>
      <p:sp>
        <p:nvSpPr>
          <p:cNvPr id="41" name="額縁 40"/>
          <p:cNvSpPr/>
          <p:nvPr/>
        </p:nvSpPr>
        <p:spPr>
          <a:xfrm>
            <a:off x="178950" y="-8813"/>
            <a:ext cx="11868643" cy="528522"/>
          </a:xfrm>
          <a:prstGeom prst="bevel">
            <a:avLst/>
          </a:prstGeom>
          <a:solidFill>
            <a:srgbClr val="00B0F0"/>
          </a:solidFill>
          <a:ln/>
        </p:spPr>
        <p:style>
          <a:lnRef idx="0">
            <a:schemeClr val="accent2"/>
          </a:lnRef>
          <a:fillRef idx="3">
            <a:schemeClr val="accent2"/>
          </a:fillRef>
          <a:effectRef idx="3">
            <a:schemeClr val="accent2"/>
          </a:effectRef>
          <a:fontRef idx="minor">
            <a:schemeClr val="lt1"/>
          </a:fontRef>
        </p:style>
        <p:txBody>
          <a:bodyPr lIns="53995" tIns="26998" rIns="53995" bIns="26998" anchor="ctr"/>
          <a:lstStyle/>
          <a:p>
            <a:pPr marL="0" marR="0" lvl="0" indent="0" algn="ctr" defTabSz="756006"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大阪府の発達障がい児者支援に関する主な取組</a:t>
            </a:r>
          </a:p>
        </p:txBody>
      </p:sp>
      <p:sp>
        <p:nvSpPr>
          <p:cNvPr id="5" name="正方形/長方形 4"/>
          <p:cNvSpPr/>
          <p:nvPr/>
        </p:nvSpPr>
        <p:spPr>
          <a:xfrm>
            <a:off x="645317" y="3510558"/>
            <a:ext cx="11211311" cy="565515"/>
          </a:xfrm>
          <a:prstGeom prst="rect">
            <a:avLst/>
          </a:prstGeom>
          <a:solidFill>
            <a:schemeClr val="bg1"/>
          </a:solidFill>
          <a:ln w="9525"/>
          <a:effectLst>
            <a:outerShdw blurRad="50800" dist="635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2523" tIns="21262" rIns="42523" bIns="21262"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　地域生活支援と相談支援体制の充実</a:t>
            </a:r>
            <a:endPar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府は広域自治体として、</a:t>
            </a:r>
            <a:r>
              <a:rPr kumimoji="0" lang="ja-JP" altLang="en-US" sz="100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児者が身近な地域で生活できるよう市町村の取組を支援</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発達障がい者支援センター事業 </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【37,023</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発達障がい児者地域支援体制整備事業＜発達障がい者地域支援力向上事業＞</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【9,658</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8"/>
          <p:cNvSpPr txBox="1">
            <a:spLocks noChangeArrowheads="1"/>
          </p:cNvSpPr>
          <p:nvPr/>
        </p:nvSpPr>
        <p:spPr bwMode="auto">
          <a:xfrm>
            <a:off x="178950" y="2332593"/>
            <a:ext cx="7802231" cy="811201"/>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２　子どもの時期の支援体制の充実</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177"/>
              </a:spcBef>
              <a:spcAft>
                <a:spcPts val="0"/>
              </a:spcAft>
              <a:buClrTx/>
              <a:buSzTx/>
              <a:buFontTx/>
              <a:buNone/>
              <a:tabLst/>
              <a:defRPr/>
            </a:pPr>
            <a:r>
              <a:rPr kumimoji="1" lang="ja-JP" altLang="en-US" sz="945"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○発達</a:t>
            </a:r>
            <a:r>
              <a:rPr kumimoji="1" lang="ja-JP" altLang="en-US" sz="100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障がい</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児向けに身近な地域で個別療育を確保する市町村の取組を支援</a:t>
            </a:r>
          </a:p>
          <a:p>
            <a:pPr marL="0" marR="0" lvl="0" indent="0" algn="l" defTabSz="457200" rtl="0" eaLnBrk="1" fontAlgn="auto" latinLnBrk="0" hangingPunct="1">
              <a:lnSpc>
                <a:spcPct val="100000"/>
              </a:lnSpc>
              <a:spcBef>
                <a:spcPts val="709"/>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○大阪府発達支援拠点の圏域センター化により発達障がい児等に関する地域支援を実施</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177"/>
              </a:spcBef>
              <a:spcAft>
                <a:spcPts val="354"/>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・発達障がい児者地域支援体制整備事業＜地域発達支援事業所等サポート事業＞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【44,546</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457200" rtl="0" eaLnBrk="1" fontAlgn="auto" latinLnBrk="0" hangingPunct="1">
              <a:lnSpc>
                <a:spcPts val="472"/>
              </a:lnSpc>
              <a:spcBef>
                <a:spcPts val="0"/>
              </a:spcBef>
              <a:spcAft>
                <a:spcPts val="0"/>
              </a:spcAft>
              <a:buClrTx/>
              <a:buSzTx/>
              <a:buFontTx/>
              <a:buNone/>
              <a:tabLst/>
              <a:defRPr/>
            </a:pPr>
            <a:r>
              <a:rPr kumimoji="1" lang="ja-JP" altLang="en-US" sz="768"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768"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8"/>
          <p:cNvSpPr txBox="1">
            <a:spLocks noChangeArrowheads="1"/>
          </p:cNvSpPr>
          <p:nvPr/>
        </p:nvSpPr>
        <p:spPr bwMode="auto">
          <a:xfrm>
            <a:off x="4113696" y="1101799"/>
            <a:ext cx="3855137" cy="1186072"/>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ts val="413"/>
              </a:lnSpc>
              <a:spcBef>
                <a:spcPts val="0"/>
              </a:spcBef>
              <a:spcAft>
                <a:spcPts val="0"/>
              </a:spcAft>
              <a:buClrTx/>
              <a:buSzTx/>
              <a:buFontTx/>
              <a:buNone/>
              <a:tabLst/>
              <a:defRPr/>
            </a:pPr>
            <a:endParaRPr kumimoji="1" lang="en-US" altLang="ja-JP" sz="768"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36"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３　教育分野における支援の充実</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（教育庁）</a:t>
            </a:r>
            <a:endPar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413"/>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709"/>
              </a:lnSpc>
              <a:spcBef>
                <a:spcPts val="354"/>
              </a:spcBef>
              <a:spcAft>
                <a:spcPts val="236"/>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「市町村リーディングチーム」充実支援事業</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709"/>
              </a:lnSpc>
              <a:spcBef>
                <a:spcPts val="354"/>
              </a:spcBef>
              <a:spcAft>
                <a:spcPts val="236"/>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支援教育地域支援整備事業</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03134" marR="0" lvl="0" indent="-103134" algn="l" defTabSz="457200" rtl="0" eaLnBrk="1" fontAlgn="auto" latinLnBrk="0" hangingPunct="1">
              <a:lnSpc>
                <a:spcPts val="709"/>
              </a:lnSpc>
              <a:spcBef>
                <a:spcPts val="354"/>
              </a:spcBef>
              <a:spcAft>
                <a:spcPts val="236"/>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障がいのある生徒の高校生活支援事業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827"/>
              </a:lnSpc>
              <a:spcBef>
                <a:spcPts val="354"/>
              </a:spcBef>
              <a:spcAft>
                <a:spcPts val="236"/>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高校生活支援カードの実施</a:t>
            </a:r>
          </a:p>
          <a:p>
            <a:pPr marL="0" marR="0" lvl="0" indent="0" algn="l" defTabSz="457200" rtl="0" eaLnBrk="1" fontAlgn="auto" latinLnBrk="0" hangingPunct="1">
              <a:lnSpc>
                <a:spcPts val="827"/>
              </a:lnSpc>
              <a:spcBef>
                <a:spcPts val="354"/>
              </a:spcBef>
              <a:spcAft>
                <a:spcPts val="354"/>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高等学校支援教育力充実事業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右矢印 47"/>
          <p:cNvSpPr/>
          <p:nvPr/>
        </p:nvSpPr>
        <p:spPr>
          <a:xfrm>
            <a:off x="172958" y="555458"/>
            <a:ext cx="11789414" cy="435016"/>
          </a:xfrm>
          <a:prstGeom prst="rightArrow">
            <a:avLst>
              <a:gd name="adj1" fmla="val 61373"/>
              <a:gd name="adj2" fmla="val 72747"/>
            </a:avLst>
          </a:prstGeom>
          <a:solidFill>
            <a:schemeClr val="accent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ラ イ フ ステージに 応 じ た 取 組</a:t>
            </a:r>
          </a:p>
        </p:txBody>
      </p:sp>
      <p:sp>
        <p:nvSpPr>
          <p:cNvPr id="26" name="テキスト ボックス 8"/>
          <p:cNvSpPr txBox="1">
            <a:spLocks noChangeArrowheads="1"/>
          </p:cNvSpPr>
          <p:nvPr/>
        </p:nvSpPr>
        <p:spPr bwMode="auto">
          <a:xfrm>
            <a:off x="659669" y="4894024"/>
            <a:ext cx="11210159" cy="449483"/>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７　家族支援の充実</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  ペアレントサポート事業 </a:t>
            </a:r>
            <a:r>
              <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【2,221</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：ペアレント・メンター事業（ペアレント・メンター</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活動の普及促進）   　  ：発達障がい家族支援アドバイザリー派遣事業</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テキスト ボックス 8"/>
          <p:cNvSpPr txBox="1">
            <a:spLocks noChangeArrowheads="1"/>
          </p:cNvSpPr>
          <p:nvPr/>
        </p:nvSpPr>
        <p:spPr bwMode="auto">
          <a:xfrm>
            <a:off x="659669" y="4156357"/>
            <a:ext cx="11210160" cy="660703"/>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　医療機関での初診待期期間の解消等</a:t>
            </a:r>
            <a:endPar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発達障がい児者地域支援体制整備事業＜発達障がい医療機関初診待機解消事業＞</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【3,484</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457200" rtl="0" eaLnBrk="1" fontAlgn="auto" latinLnBrk="0" hangingPunct="1">
              <a:lnSpc>
                <a:spcPct val="100000"/>
              </a:lnSpc>
              <a:spcBef>
                <a:spcPts val="709"/>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①登録医療機関を増やすための専門的研修　②診断前のアセスメント力の強化のための研修　　③拠点医療機関を核とした医療機関連携体制の確保　④かかりつけ医等発達障がい対応力向上研修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テキスト ボックス 8"/>
          <p:cNvSpPr txBox="1">
            <a:spLocks noChangeArrowheads="1"/>
          </p:cNvSpPr>
          <p:nvPr/>
        </p:nvSpPr>
        <p:spPr bwMode="auto">
          <a:xfrm>
            <a:off x="655094" y="5401797"/>
            <a:ext cx="11205021" cy="419616"/>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８　ライフステージを通じた一貫した支援のための取組</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切れ目のない支援を実現していくために必要な情報の引継の実施やその定着、発達障がいに係る地域での相談支援体制の充実　</a:t>
            </a:r>
            <a:endPar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8"/>
          <p:cNvSpPr txBox="1">
            <a:spLocks noChangeArrowheads="1"/>
          </p:cNvSpPr>
          <p:nvPr/>
        </p:nvSpPr>
        <p:spPr bwMode="auto">
          <a:xfrm>
            <a:off x="646481" y="5928243"/>
            <a:ext cx="11210159" cy="374299"/>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９　発達障がいの理解促進のための取組</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世界自閉症啓発デー及び</a:t>
            </a:r>
            <a:r>
              <a:rPr kumimoji="1" lang="ja-JP" altLang="en-US" sz="1000" b="0" i="0" u="none" strike="noStrike" kern="1200" cap="none" spc="0" normalizeH="0" baseline="0" noProof="0" dirty="0" err="1">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啓発週間における講演会やブルーライトアップの実施、発達障がいに対する理解促進の取組</a:t>
            </a:r>
          </a:p>
        </p:txBody>
      </p:sp>
      <p:sp>
        <p:nvSpPr>
          <p:cNvPr id="45" name="ホームベース 44"/>
          <p:cNvSpPr/>
          <p:nvPr/>
        </p:nvSpPr>
        <p:spPr>
          <a:xfrm>
            <a:off x="172958" y="3507311"/>
            <a:ext cx="450608" cy="2812631"/>
          </a:xfrm>
          <a:prstGeom prst="homePlate">
            <a:avLst>
              <a:gd name="adj" fmla="val 38462"/>
            </a:avLst>
          </a:prstGeom>
          <a:solidFill>
            <a:schemeClr val="accent1">
              <a:lumMod val="75000"/>
            </a:schemeClr>
          </a:solidFill>
          <a:ln>
            <a:solidFill>
              <a:srgbClr val="000099"/>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eaVert" wrap="square" lIns="54005" tIns="27003" rIns="54005" bIns="2700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ライフステージを通じた取組み</a:t>
            </a:r>
          </a:p>
        </p:txBody>
      </p:sp>
      <p:sp>
        <p:nvSpPr>
          <p:cNvPr id="3" name="テキスト ボックス 2"/>
          <p:cNvSpPr txBox="1"/>
          <p:nvPr/>
        </p:nvSpPr>
        <p:spPr>
          <a:xfrm>
            <a:off x="3246398" y="1674573"/>
            <a:ext cx="184731" cy="25590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063"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7" name="角丸四角形 26"/>
          <p:cNvSpPr/>
          <p:nvPr/>
        </p:nvSpPr>
        <p:spPr>
          <a:xfrm>
            <a:off x="7235705" y="962872"/>
            <a:ext cx="623176" cy="435016"/>
          </a:xfrm>
          <a:prstGeom prst="roundRect">
            <a:avLst/>
          </a:prstGeom>
          <a:ln w="12700"/>
        </p:spPr>
        <p:style>
          <a:lnRef idx="2">
            <a:schemeClr val="dk1"/>
          </a:lnRef>
          <a:fillRef idx="1">
            <a:schemeClr val="lt1"/>
          </a:fillRef>
          <a:effectRef idx="0">
            <a:schemeClr val="dk1"/>
          </a:effectRef>
          <a:fontRef idx="minor">
            <a:schemeClr val="dk1"/>
          </a:fontRef>
        </p:style>
        <p:txBody>
          <a:bodyPr lIns="21263" tIns="0" rIns="21263" bIns="0" anchor="t" anchorCtr="0"/>
          <a:lstStyle/>
          <a:p>
            <a:pPr marL="0" marR="0" lvl="0" indent="0" algn="ctr" defTabSz="86864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連携部局</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教育</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福祉</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4" name="スライド番号プレースホルダー 3">
            <a:extLst>
              <a:ext uri="{FF2B5EF4-FFF2-40B4-BE49-F238E27FC236}">
                <a16:creationId xmlns:a16="http://schemas.microsoft.com/office/drawing/2014/main" id="{E95844C4-863F-45DB-A6E1-533003557510}"/>
              </a:ext>
            </a:extLst>
          </p:cNvPr>
          <p:cNvSpPr>
            <a:spLocks noGrp="1"/>
          </p:cNvSpPr>
          <p:nvPr>
            <p:ph type="sldNum" sz="quarter" idx="12"/>
          </p:nvPr>
        </p:nvSpPr>
        <p:spPr>
          <a:xfrm>
            <a:off x="9990193" y="6474679"/>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25FD7CF-31EA-4C83-92AF-182EC0286469}" type="slidenum">
              <a:rPr kumimoji="0" lang="ja-JP" altLang="en-US" sz="18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ja-JP" altLang="en-US" sz="18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18" name="テキスト ボックス 8"/>
          <p:cNvSpPr txBox="1">
            <a:spLocks noChangeArrowheads="1"/>
          </p:cNvSpPr>
          <p:nvPr/>
        </p:nvSpPr>
        <p:spPr bwMode="auto">
          <a:xfrm>
            <a:off x="8094046" y="1083109"/>
            <a:ext cx="3762582" cy="1204761"/>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ts val="591"/>
              </a:lnSpc>
              <a:spcBef>
                <a:spcPts val="0"/>
              </a:spcBef>
              <a:spcAft>
                <a:spcPts val="0"/>
              </a:spcAft>
              <a:buClrTx/>
              <a:buSzTx/>
              <a:buFontTx/>
              <a:buNone/>
              <a:tabLst/>
              <a:defRPr/>
            </a:pPr>
            <a:endParaRPr kumimoji="1" lang="en-US" altLang="ja-JP" sz="768"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就労支援と就労継続のための生活支援の充実</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240"/>
              </a:lnSpc>
              <a:spcBef>
                <a:spcPts val="709"/>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a:t>
            </a:r>
            <a:r>
              <a:rPr kumimoji="1" lang="zh-TW"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就労移行等連携調整事業  </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240"/>
              </a:lnSpc>
              <a:spcBef>
                <a:spcPts val="354"/>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精神・発達障がい者等職場定着支援事業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240"/>
              </a:lnSpc>
              <a:spcBef>
                <a:spcPts val="354"/>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a:t>
            </a:r>
            <a:r>
              <a:rPr kumimoji="1" lang="zh-TW"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大阪障害者職業能力開発校運営事業</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54"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角丸四角形 27"/>
          <p:cNvSpPr/>
          <p:nvPr/>
        </p:nvSpPr>
        <p:spPr>
          <a:xfrm>
            <a:off x="10992177" y="924528"/>
            <a:ext cx="731734" cy="435016"/>
          </a:xfrm>
          <a:prstGeom prst="roundRect">
            <a:avLst/>
          </a:prstGeom>
          <a:ln w="12700"/>
        </p:spPr>
        <p:style>
          <a:lnRef idx="2">
            <a:schemeClr val="dk1"/>
          </a:lnRef>
          <a:fillRef idx="1">
            <a:schemeClr val="lt1"/>
          </a:fillRef>
          <a:effectRef idx="0">
            <a:schemeClr val="dk1"/>
          </a:effectRef>
          <a:fontRef idx="minor">
            <a:schemeClr val="dk1"/>
          </a:fontRef>
        </p:style>
        <p:txBody>
          <a:bodyPr lIns="24429" tIns="0" rIns="24429" bIns="0" anchor="t" anchorCtr="0"/>
          <a:lstStyle/>
          <a:p>
            <a:pPr marL="0" marR="0" lvl="0" indent="0" algn="ctr" defTabSz="86864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連携部局</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福祉</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商工労働</a:t>
            </a:r>
            <a:r>
              <a:rPr kumimoji="0" lang="en-US" altLang="ja-JP"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11" name="角丸四角形 10"/>
          <p:cNvSpPr/>
          <p:nvPr/>
        </p:nvSpPr>
        <p:spPr>
          <a:xfrm>
            <a:off x="178951" y="848185"/>
            <a:ext cx="718679" cy="332195"/>
          </a:xfrm>
          <a:prstGeom prst="round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827"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乳幼児期</a:t>
            </a:r>
          </a:p>
        </p:txBody>
      </p:sp>
      <p:sp>
        <p:nvSpPr>
          <p:cNvPr id="16" name="角丸四角形 15"/>
          <p:cNvSpPr/>
          <p:nvPr/>
        </p:nvSpPr>
        <p:spPr>
          <a:xfrm>
            <a:off x="4126028" y="856882"/>
            <a:ext cx="692958" cy="309548"/>
          </a:xfrm>
          <a:prstGeom prst="round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827"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学齢期</a:t>
            </a:r>
          </a:p>
        </p:txBody>
      </p:sp>
      <p:sp>
        <p:nvSpPr>
          <p:cNvPr id="19" name="角丸四角形 18"/>
          <p:cNvSpPr/>
          <p:nvPr/>
        </p:nvSpPr>
        <p:spPr>
          <a:xfrm>
            <a:off x="8140221" y="790544"/>
            <a:ext cx="617618" cy="340214"/>
          </a:xfrm>
          <a:prstGeom prst="round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827"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成人期</a:t>
            </a:r>
          </a:p>
        </p:txBody>
      </p:sp>
      <p:sp>
        <p:nvSpPr>
          <p:cNvPr id="10" name="テキスト ボックス 8"/>
          <p:cNvSpPr txBox="1">
            <a:spLocks noChangeArrowheads="1"/>
          </p:cNvSpPr>
          <p:nvPr/>
        </p:nvSpPr>
        <p:spPr bwMode="auto">
          <a:xfrm>
            <a:off x="178950" y="1102518"/>
            <a:ext cx="3809533" cy="1186073"/>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ts val="709"/>
              </a:lnSpc>
              <a:spcBef>
                <a:spcPts val="0"/>
              </a:spcBef>
              <a:spcAft>
                <a:spcPts val="0"/>
              </a:spcAft>
              <a:buClrTx/>
              <a:buSzTx/>
              <a:buFontTx/>
              <a:buNone/>
              <a:tabLst/>
              <a:defRPr/>
            </a:pPr>
            <a:endParaRPr kumimoji="1" lang="en-US" altLang="ja-JP" sz="827" b="0" i="0" u="none" strike="noStrike" kern="1200" cap="none" spc="0" normalizeH="0" baseline="0" noProof="0" dirty="0">
              <a:ln>
                <a:noFill/>
              </a:ln>
              <a:solidFill>
                <a:srgbClr val="000000"/>
              </a:solidFill>
              <a:effectLst/>
              <a:uLnTx/>
              <a:uFillTx/>
              <a:latin typeface="HGP創英角ｺﾞｼｯｸUB" pitchFamily="50" charset="-128"/>
              <a:ea typeface="HGP創英角ｺﾞｼｯｸUB" pitchFamily="50" charset="-128"/>
              <a:cs typeface="+mn-cs"/>
            </a:endParaRPr>
          </a:p>
          <a:p>
            <a:pPr marL="0" marR="0" lvl="0" indent="0" algn="l" defTabSz="457200" rtl="0" eaLnBrk="1" fontAlgn="auto" latinLnBrk="0" hangingPunct="1">
              <a:lnSpc>
                <a:spcPts val="709"/>
              </a:lnSpc>
              <a:spcBef>
                <a:spcPts val="0"/>
              </a:spcBef>
              <a:spcAft>
                <a:spcPts val="0"/>
              </a:spcAft>
              <a:buClrTx/>
              <a:buSzTx/>
              <a:buFontTx/>
              <a:buNone/>
              <a:tabLst/>
              <a:defRPr/>
            </a:pPr>
            <a:endPar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709"/>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　早期気づきと早期発達支援の充実</a:t>
            </a:r>
            <a:endPar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472"/>
              </a:lnSpc>
              <a:spcBef>
                <a:spcPts val="0"/>
              </a:spcBef>
              <a:spcAft>
                <a:spcPts val="0"/>
              </a:spcAft>
              <a:buClrTx/>
              <a:buSzTx/>
              <a:buFontTx/>
              <a:buNone/>
              <a:tabLst/>
              <a:defRPr/>
            </a:pPr>
            <a:endParaRPr kumimoji="1" lang="en-US" altLang="ja-JP" sz="768"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0"/>
              </a:spcBef>
              <a:spcAft>
                <a:spcPts val="0"/>
              </a:spcAft>
              <a:buClrTx/>
              <a:buSzTx/>
              <a:buFontTx/>
              <a:buNone/>
              <a:tabLst/>
              <a:defRPr/>
            </a:pPr>
            <a:r>
              <a:rPr kumimoji="1" lang="ja-JP" altLang="en-US" sz="768"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768"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○乳幼児健診や保育所等巡回の取組の充実に取り組む市町村を支援</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177"/>
              </a:spcBef>
              <a:spcAft>
                <a:spcPts val="177"/>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・保健師向け研修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177"/>
              </a:spcBef>
              <a:spcAft>
                <a:spcPts val="177"/>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・保育士・幼稚園教諭・保育教諭などの人材育成</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177"/>
              </a:spcBef>
              <a:spcAft>
                <a:spcPts val="177"/>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理解のための取組を進める。</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177"/>
              </a:spcBef>
              <a:spcAft>
                <a:spcPts val="177"/>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（他に「新・子育て支援交付金」を活用した支援）</a:t>
            </a:r>
          </a:p>
        </p:txBody>
      </p:sp>
      <p:sp>
        <p:nvSpPr>
          <p:cNvPr id="25" name="角丸四角形 24"/>
          <p:cNvSpPr/>
          <p:nvPr/>
        </p:nvSpPr>
        <p:spPr>
          <a:xfrm>
            <a:off x="3183254" y="848186"/>
            <a:ext cx="718679" cy="511358"/>
          </a:xfrm>
          <a:prstGeom prst="roundRect">
            <a:avLst/>
          </a:prstGeom>
          <a:ln w="12700"/>
        </p:spPr>
        <p:style>
          <a:lnRef idx="2">
            <a:schemeClr val="dk1"/>
          </a:lnRef>
          <a:fillRef idx="1">
            <a:schemeClr val="lt1"/>
          </a:fillRef>
          <a:effectRef idx="0">
            <a:schemeClr val="dk1"/>
          </a:effectRef>
          <a:fontRef idx="minor">
            <a:schemeClr val="dk1"/>
          </a:fontRef>
        </p:style>
        <p:txBody>
          <a:bodyPr lIns="24429" tIns="0" rIns="24429" bIns="0" anchor="t" anchorCtr="0"/>
          <a:lstStyle/>
          <a:p>
            <a:pPr marL="0" marR="0" lvl="0" indent="0" algn="ctr" defTabSz="86864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連携部局</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福祉</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健康医療</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教育</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06142785"/>
      </p:ext>
    </p:extLst>
  </p:cSld>
  <p:clrMapOvr>
    <a:masterClrMapping/>
  </p:clrMapOvr>
  <mc:AlternateContent xmlns:mc="http://schemas.openxmlformats.org/markup-compatibility/2006" xmlns:p14="http://schemas.microsoft.com/office/powerpoint/2010/main">
    <mc:Choice Requires="p14">
      <p:transition spd="slow" p14:dur="2000" advTm="339858"/>
    </mc:Choice>
    <mc:Fallback xmlns="">
      <p:transition spd="slow" advTm="33985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86CEF9E8-CF78-474D-BF79-40CAE84C10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0244" y="1594347"/>
            <a:ext cx="11711511" cy="4638693"/>
          </a:xfrm>
          <a:prstGeom prst="rect">
            <a:avLst/>
          </a:prstGeom>
          <a:noFill/>
          <a:ln>
            <a:noFill/>
          </a:ln>
        </p:spPr>
      </p:pic>
      <p:sp>
        <p:nvSpPr>
          <p:cNvPr id="8" name="テキスト ボックス 7">
            <a:extLst>
              <a:ext uri="{FF2B5EF4-FFF2-40B4-BE49-F238E27FC236}">
                <a16:creationId xmlns:a16="http://schemas.microsoft.com/office/drawing/2014/main" id="{647AD260-15BF-447E-AD4C-D3837BD37FE2}"/>
              </a:ext>
            </a:extLst>
          </p:cNvPr>
          <p:cNvSpPr txBox="1"/>
          <p:nvPr/>
        </p:nvSpPr>
        <p:spPr>
          <a:xfrm>
            <a:off x="240244" y="367267"/>
            <a:ext cx="4479721" cy="338554"/>
          </a:xfrm>
          <a:prstGeom prst="rect">
            <a:avLst/>
          </a:prstGeom>
          <a:noFill/>
        </p:spPr>
        <p:txBody>
          <a:bodyPr wrap="square" rtlCol="0">
            <a:spAutoFit/>
          </a:bodyPr>
          <a:lstStyle/>
          <a:p>
            <a:r>
              <a:rPr kumimoji="1" lang="ja-JP" altLang="en-US" sz="1600" dirty="0"/>
              <a:t>（参考）第５次障がい者計画の構成</a:t>
            </a:r>
          </a:p>
        </p:txBody>
      </p:sp>
      <p:sp>
        <p:nvSpPr>
          <p:cNvPr id="2" name="テキスト ボックス 1">
            <a:extLst>
              <a:ext uri="{FF2B5EF4-FFF2-40B4-BE49-F238E27FC236}">
                <a16:creationId xmlns:a16="http://schemas.microsoft.com/office/drawing/2014/main" id="{7CE198AF-1781-4A17-876E-6BD56D38C0C2}"/>
              </a:ext>
            </a:extLst>
          </p:cNvPr>
          <p:cNvSpPr txBox="1"/>
          <p:nvPr/>
        </p:nvSpPr>
        <p:spPr>
          <a:xfrm>
            <a:off x="361405" y="845662"/>
            <a:ext cx="11469188" cy="584775"/>
          </a:xfrm>
          <a:prstGeom prst="rect">
            <a:avLst/>
          </a:prstGeom>
          <a:noFill/>
        </p:spPr>
        <p:txBody>
          <a:bodyPr wrap="square" rtlCol="0">
            <a:spAutoFit/>
          </a:bodyPr>
          <a:lstStyle/>
          <a:p>
            <a:r>
              <a:rPr kumimoji="1" lang="ja-JP" altLang="en-US" sz="1600" dirty="0"/>
              <a:t>第</a:t>
            </a:r>
            <a:r>
              <a:rPr kumimoji="1" lang="en-US" altLang="ja-JP" sz="1600" dirty="0"/>
              <a:t>5</a:t>
            </a:r>
            <a:r>
              <a:rPr kumimoji="1" lang="ja-JP" altLang="en-US" sz="1600" dirty="0"/>
              <a:t>次障がい者計画は５つの基本原則のもと、共通場面や生活場面に応じた取組を位置付けて実施。</a:t>
            </a:r>
            <a:endParaRPr kumimoji="1" lang="en-US" altLang="ja-JP" sz="1600" dirty="0"/>
          </a:p>
          <a:p>
            <a:r>
              <a:rPr kumimoji="1" lang="ja-JP" altLang="en-US" sz="1600" dirty="0"/>
              <a:t>発達障がい児者支援施策についても、各場面においてそれぞれのめざすべき姿に向けた取組を位置付けて実施。</a:t>
            </a:r>
            <a:endParaRPr kumimoji="1" lang="en-US" altLang="ja-JP" sz="1600" dirty="0"/>
          </a:p>
        </p:txBody>
      </p:sp>
      <p:sp>
        <p:nvSpPr>
          <p:cNvPr id="3" name="スライド番号プレースホルダー 2">
            <a:extLst>
              <a:ext uri="{FF2B5EF4-FFF2-40B4-BE49-F238E27FC236}">
                <a16:creationId xmlns:a16="http://schemas.microsoft.com/office/drawing/2014/main" id="{932CBAA8-C019-48D3-AA21-74152C2B5C63}"/>
              </a:ext>
            </a:extLst>
          </p:cNvPr>
          <p:cNvSpPr>
            <a:spLocks noGrp="1"/>
          </p:cNvSpPr>
          <p:nvPr>
            <p:ph type="sldNum" sz="quarter" idx="12"/>
          </p:nvPr>
        </p:nvSpPr>
        <p:spPr/>
        <p:txBody>
          <a:bodyPr/>
          <a:lstStyle/>
          <a:p>
            <a:fld id="{4154B465-C804-4A50-ACC3-8CAC98C92B14}" type="slidenum">
              <a:rPr kumimoji="1" lang="ja-JP" altLang="en-US" smtClean="0"/>
              <a:t>4</a:t>
            </a:fld>
            <a:endParaRPr kumimoji="1" lang="ja-JP" altLang="en-US"/>
          </a:p>
        </p:txBody>
      </p:sp>
    </p:spTree>
    <p:extLst>
      <p:ext uri="{BB962C8B-B14F-4D97-AF65-F5344CB8AC3E}">
        <p14:creationId xmlns:p14="http://schemas.microsoft.com/office/powerpoint/2010/main" val="2063728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92127" y="780629"/>
            <a:ext cx="10575260" cy="561564"/>
          </a:xfrm>
          <a:prstGeom prst="rect">
            <a:avLst/>
          </a:prstGeom>
        </p:spPr>
        <p:txBody>
          <a:bodyPr wrap="square">
            <a:spAutoFit/>
          </a:bodyPr>
          <a:lstStyle/>
          <a:p>
            <a:pPr marL="285750" lvl="0" indent="-180000" algn="just">
              <a:lnSpc>
                <a:spcPct val="115000"/>
              </a:lnSpc>
            </a:pPr>
            <a:r>
              <a:rPr lang="ja-JP" altLang="en-US" sz="1400" dirty="0">
                <a:solidFill>
                  <a:prstClr val="black"/>
                </a:solidFill>
                <a:latin typeface="Meiryo UI" panose="020B0604030504040204" pitchFamily="50" charset="-128"/>
                <a:ea typeface="Meiryo UI" panose="020B0604030504040204" pitchFamily="50" charset="-128"/>
              </a:rPr>
              <a:t>第５次障がい者計画においては、共通場面と６つの生活場面に応じた施策の推進方針が示されている。</a:t>
            </a:r>
            <a:endParaRPr lang="en-US" altLang="ja-JP" sz="1400" dirty="0">
              <a:solidFill>
                <a:prstClr val="black"/>
              </a:solidFill>
              <a:latin typeface="Meiryo UI" panose="020B0604030504040204" pitchFamily="50" charset="-128"/>
              <a:ea typeface="Meiryo UI" panose="020B0604030504040204" pitchFamily="50" charset="-128"/>
            </a:endParaRPr>
          </a:p>
          <a:p>
            <a:pPr marL="285750" lvl="0" indent="-180000" algn="just">
              <a:lnSpc>
                <a:spcPct val="115000"/>
              </a:lnSpc>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新・発達障がい児者支援プランの体系（９項目</a:t>
            </a:r>
            <a:r>
              <a:rPr lang="ja-JP" altLang="en-US" sz="1400" dirty="0">
                <a:solidFill>
                  <a:prstClr val="black"/>
                </a:solidFill>
                <a:latin typeface="Meiryo UI" panose="020B0604030504040204" pitchFamily="50" charset="-128"/>
                <a:ea typeface="Meiryo UI" panose="020B0604030504040204" pitchFamily="50" charset="-128"/>
              </a:rPr>
              <a:t>）を、第</a:t>
            </a:r>
            <a:r>
              <a:rPr lang="en-US" altLang="ja-JP" sz="1400" dirty="0">
                <a:solidFill>
                  <a:prstClr val="black"/>
                </a:solidFill>
                <a:latin typeface="Meiryo UI" panose="020B0604030504040204" pitchFamily="50" charset="-128"/>
                <a:ea typeface="Meiryo UI" panose="020B0604030504040204" pitchFamily="50" charset="-128"/>
              </a:rPr>
              <a:t>5</a:t>
            </a:r>
            <a:r>
              <a:rPr lang="ja-JP" altLang="en-US" sz="1400" dirty="0">
                <a:solidFill>
                  <a:prstClr val="black"/>
                </a:solidFill>
                <a:latin typeface="Meiryo UI" panose="020B0604030504040204" pitchFamily="50" charset="-128"/>
                <a:ea typeface="Meiryo UI" panose="020B0604030504040204" pitchFamily="50" charset="-128"/>
              </a:rPr>
              <a:t>次障がい者計画の柱建てに沿って</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整理すると、以下の通りとなる。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3" name="表 2"/>
          <p:cNvGraphicFramePr>
            <a:graphicFrameLocks noGrp="1"/>
          </p:cNvGraphicFramePr>
          <p:nvPr>
            <p:extLst>
              <p:ext uri="{D42A27DB-BD31-4B8C-83A1-F6EECF244321}">
                <p14:modId xmlns:p14="http://schemas.microsoft.com/office/powerpoint/2010/main" val="1063262933"/>
              </p:ext>
            </p:extLst>
          </p:nvPr>
        </p:nvGraphicFramePr>
        <p:xfrm>
          <a:off x="263995" y="1452250"/>
          <a:ext cx="11664010" cy="5126104"/>
        </p:xfrm>
        <a:graphic>
          <a:graphicData uri="http://schemas.openxmlformats.org/drawingml/2006/table">
            <a:tbl>
              <a:tblPr firstRow="1" firstCol="1" bandRow="1">
                <a:tableStyleId>{7DF18680-E054-41AD-8BC1-D1AEF772440D}</a:tableStyleId>
              </a:tblPr>
              <a:tblGrid>
                <a:gridCol w="328248">
                  <a:extLst>
                    <a:ext uri="{9D8B030D-6E8A-4147-A177-3AD203B41FA5}">
                      <a16:colId xmlns:a16="http://schemas.microsoft.com/office/drawing/2014/main" val="1673524878"/>
                    </a:ext>
                  </a:extLst>
                </a:gridCol>
                <a:gridCol w="801363">
                  <a:extLst>
                    <a:ext uri="{9D8B030D-6E8A-4147-A177-3AD203B41FA5}">
                      <a16:colId xmlns:a16="http://schemas.microsoft.com/office/drawing/2014/main" val="1563253584"/>
                    </a:ext>
                  </a:extLst>
                </a:gridCol>
                <a:gridCol w="1837274">
                  <a:extLst>
                    <a:ext uri="{9D8B030D-6E8A-4147-A177-3AD203B41FA5}">
                      <a16:colId xmlns:a16="http://schemas.microsoft.com/office/drawing/2014/main" val="349534180"/>
                    </a:ext>
                  </a:extLst>
                </a:gridCol>
                <a:gridCol w="2368731">
                  <a:extLst>
                    <a:ext uri="{9D8B030D-6E8A-4147-A177-3AD203B41FA5}">
                      <a16:colId xmlns:a16="http://schemas.microsoft.com/office/drawing/2014/main" val="41780917"/>
                    </a:ext>
                  </a:extLst>
                </a:gridCol>
                <a:gridCol w="3937794">
                  <a:extLst>
                    <a:ext uri="{9D8B030D-6E8A-4147-A177-3AD203B41FA5}">
                      <a16:colId xmlns:a16="http://schemas.microsoft.com/office/drawing/2014/main" val="2249894263"/>
                    </a:ext>
                  </a:extLst>
                </a:gridCol>
                <a:gridCol w="2390600">
                  <a:extLst>
                    <a:ext uri="{9D8B030D-6E8A-4147-A177-3AD203B41FA5}">
                      <a16:colId xmlns:a16="http://schemas.microsoft.com/office/drawing/2014/main" val="654207402"/>
                    </a:ext>
                  </a:extLst>
                </a:gridCol>
              </a:tblGrid>
              <a:tr h="411384">
                <a:tc>
                  <a:txBody>
                    <a:bodyPr/>
                    <a:lstStyle/>
                    <a:p>
                      <a:pPr algn="just">
                        <a:spcAft>
                          <a:spcPts val="0"/>
                        </a:spcAft>
                      </a:pPr>
                      <a:r>
                        <a:rPr lang="en-US" sz="1200" kern="100" dirty="0">
                          <a:effectLst/>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tc>
                <a:tc gridSpan="4">
                  <a:txBody>
                    <a:bodyPr/>
                    <a:lstStyle/>
                    <a:p>
                      <a:pPr algn="ctr">
                        <a:spcAft>
                          <a:spcPts val="0"/>
                        </a:spcAft>
                      </a:pPr>
                      <a:r>
                        <a:rPr lang="ja-JP" sz="1600" kern="100" dirty="0">
                          <a:effectLst/>
                        </a:rPr>
                        <a:t>障がい者計画</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hMerge="1">
                  <a:txBody>
                    <a:bodyPr/>
                    <a:lstStyle/>
                    <a:p>
                      <a:endParaRPr kumimoji="1" lang="ja-JP" altLang="en-US"/>
                    </a:p>
                  </a:txBody>
                  <a:tcPr/>
                </a:tc>
                <a:tc hMerge="1">
                  <a:txBody>
                    <a:bodyPr/>
                    <a:lstStyle/>
                    <a:p>
                      <a:pPr algn="ctr">
                        <a:spcAft>
                          <a:spcPts val="0"/>
                        </a:spcAft>
                      </a:pPr>
                      <a:endParaRPr 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hMerge="1">
                  <a:txBody>
                    <a:bodyPr/>
                    <a:lstStyle/>
                    <a:p>
                      <a:pPr algn="ctr">
                        <a:spcAft>
                          <a:spcPts val="0"/>
                        </a:spcAft>
                      </a:pP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ctr">
                        <a:spcAft>
                          <a:spcPts val="0"/>
                        </a:spcAft>
                      </a:pPr>
                      <a:r>
                        <a:rPr lang="ja-JP" altLang="en-US" sz="1600" kern="100" dirty="0">
                          <a:effectLst/>
                        </a:rPr>
                        <a:t>新プラン</a:t>
                      </a:r>
                      <a:endParaRPr lang="ja-JP" sz="1600" kern="100" dirty="0">
                        <a:effectLst/>
                        <a:latin typeface="+mn-lt"/>
                        <a:ea typeface="游明朝" panose="02020400000000000000" pitchFamily="18" charset="-128"/>
                        <a:cs typeface="Times New Roman" panose="02020603050405020304" pitchFamily="18" charset="0"/>
                      </a:endParaRPr>
                    </a:p>
                  </a:txBody>
                  <a:tcPr marL="62258" marR="62258" marT="0" marB="0" anchor="ctr"/>
                </a:tc>
                <a:extLst>
                  <a:ext uri="{0D108BD9-81ED-4DB2-BD59-A6C34878D82A}">
                    <a16:rowId xmlns:a16="http://schemas.microsoft.com/office/drawing/2014/main" val="3957538689"/>
                  </a:ext>
                </a:extLst>
              </a:tr>
              <a:tr h="191693">
                <a:tc>
                  <a:txBody>
                    <a:bodyPr/>
                    <a:lstStyle/>
                    <a:p>
                      <a:pPr algn="just">
                        <a:spcAft>
                          <a:spcPts val="0"/>
                        </a:spcAft>
                      </a:pPr>
                      <a:r>
                        <a:rPr lang="en-US" sz="1200" kern="100">
                          <a:effectLst/>
                        </a:rPr>
                        <a:t> </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tc>
                <a:tc>
                  <a:txBody>
                    <a:bodyPr/>
                    <a:lstStyle/>
                    <a:p>
                      <a:pPr algn="ctr">
                        <a:spcAft>
                          <a:spcPts val="0"/>
                        </a:spcAft>
                      </a:pPr>
                      <a:r>
                        <a:rPr lang="ja-JP" sz="1200" kern="100">
                          <a:effectLst/>
                        </a:rPr>
                        <a:t>生活場面</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tc>
                <a:tc>
                  <a:txBody>
                    <a:bodyPr/>
                    <a:lstStyle/>
                    <a:p>
                      <a:pPr algn="ctr">
                        <a:spcAft>
                          <a:spcPts val="0"/>
                        </a:spcAft>
                      </a:pPr>
                      <a:r>
                        <a:rPr lang="ja-JP" altLang="en-US" sz="1200" kern="100" dirty="0">
                          <a:effectLst/>
                        </a:rPr>
                        <a:t>めざす</a:t>
                      </a:r>
                      <a:r>
                        <a:rPr lang="ja-JP" sz="1200" kern="100" dirty="0">
                          <a:effectLst/>
                        </a:rPr>
                        <a:t>べき姿</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tc>
                <a:tc>
                  <a:txBody>
                    <a:bodyPr/>
                    <a:lstStyle/>
                    <a:p>
                      <a:pPr algn="ctr">
                        <a:spcAft>
                          <a:spcPts val="0"/>
                        </a:spcAft>
                      </a:pPr>
                      <a:r>
                        <a:rPr lang="ja-JP" altLang="en-US" sz="1200" kern="100" dirty="0">
                          <a:effectLst/>
                          <a:latin typeface="游明朝" panose="02020400000000000000" pitchFamily="18" charset="-128"/>
                          <a:ea typeface="游明朝" panose="02020400000000000000" pitchFamily="18" charset="-128"/>
                          <a:cs typeface="Times New Roman" panose="02020603050405020304" pitchFamily="18" charset="0"/>
                        </a:rPr>
                        <a:t>取組</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tc>
                <a:tc>
                  <a:txBody>
                    <a:bodyPr/>
                    <a:lstStyle/>
                    <a:p>
                      <a:pPr algn="ctr">
                        <a:spcAft>
                          <a:spcPts val="0"/>
                        </a:spcAft>
                      </a:pPr>
                      <a:r>
                        <a:rPr lang="ja-JP" sz="1200" kern="100" dirty="0">
                          <a:solidFill>
                            <a:schemeClr val="tx1"/>
                          </a:solidFill>
                          <a:effectLst/>
                        </a:rPr>
                        <a:t>主な取組</a:t>
                      </a:r>
                      <a:r>
                        <a:rPr lang="ja-JP" altLang="en-US" sz="1000" kern="100" dirty="0">
                          <a:solidFill>
                            <a:schemeClr val="tx1"/>
                          </a:solidFill>
                          <a:effectLst/>
                        </a:rPr>
                        <a:t>（重複あり）</a:t>
                      </a:r>
                      <a:endParaRPr lang="ja-JP" sz="1000" kern="100" dirty="0">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tc>
                <a:tc>
                  <a:txBody>
                    <a:bodyPr/>
                    <a:lstStyle/>
                    <a:p>
                      <a:pPr algn="ctr">
                        <a:spcAft>
                          <a:spcPts val="0"/>
                        </a:spcAft>
                      </a:pPr>
                      <a:r>
                        <a:rPr lang="ja-JP" sz="1200" kern="100" dirty="0">
                          <a:effectLst/>
                        </a:rPr>
                        <a:t>施策体系</a:t>
                      </a:r>
                      <a:r>
                        <a:rPr lang="ja-JP" sz="1000" kern="100" dirty="0">
                          <a:effectLst/>
                        </a:rPr>
                        <a:t>（重複あり）</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tc>
                <a:extLst>
                  <a:ext uri="{0D108BD9-81ED-4DB2-BD59-A6C34878D82A}">
                    <a16:rowId xmlns:a16="http://schemas.microsoft.com/office/drawing/2014/main" val="3189009273"/>
                  </a:ext>
                </a:extLst>
              </a:tr>
              <a:tr h="842240">
                <a:tc>
                  <a:txBody>
                    <a:bodyPr/>
                    <a:lstStyle/>
                    <a:p>
                      <a:pPr algn="just">
                        <a:spcAft>
                          <a:spcPts val="0"/>
                        </a:spcAft>
                      </a:pPr>
                      <a:r>
                        <a:rPr lang="ja-JP" altLang="en-US" sz="1200" kern="100" dirty="0">
                          <a:effectLst/>
                        </a:rPr>
                        <a:t>共通</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just">
                        <a:spcAft>
                          <a:spcPts val="0"/>
                        </a:spcAft>
                      </a:pPr>
                      <a:r>
                        <a:rPr lang="ja-JP" altLang="en-US" sz="1200" kern="100" baseline="0" dirty="0">
                          <a:solidFill>
                            <a:schemeClr val="tx1"/>
                          </a:solidFill>
                          <a:effectLst/>
                        </a:rPr>
                        <a:t>地域</a:t>
                      </a:r>
                      <a:r>
                        <a:rPr lang="ja-JP" altLang="en-US" sz="1200" kern="100" dirty="0">
                          <a:solidFill>
                            <a:schemeClr val="tx1"/>
                          </a:solidFill>
                          <a:effectLst/>
                        </a:rPr>
                        <a:t>を育む</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algn="just">
                        <a:spcAft>
                          <a:spcPts val="0"/>
                        </a:spcAft>
                      </a:pPr>
                      <a:r>
                        <a:rPr lang="ja-JP" altLang="en-US" sz="1200" kern="100" dirty="0">
                          <a:solidFill>
                            <a:schemeClr val="tx1"/>
                          </a:solidFill>
                          <a:effectLst/>
                        </a:rPr>
                        <a:t>多様な主体が協力し、全ての障がいのある人が安心して暮らせる地域を育んでいる</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t>専門性の高い分野等への支援の確保</a:t>
                      </a:r>
                      <a:endParaRPr lang="en-US" altLang="ja-JP" sz="1200" dirty="0"/>
                    </a:p>
                  </a:txBody>
                  <a:tcPr marL="62258" marR="62258" marT="36000" marB="36000"/>
                </a:tc>
                <a:tc>
                  <a:txBody>
                    <a:bodyPr/>
                    <a:lstStyle/>
                    <a:p>
                      <a:r>
                        <a:rPr lang="ja-JP" altLang="en-US" sz="1200" dirty="0"/>
                        <a:t>・市町村の体制整備支援</a:t>
                      </a:r>
                      <a:endParaRPr lang="en-US" altLang="ja-JP" sz="1200" dirty="0"/>
                    </a:p>
                    <a:p>
                      <a:r>
                        <a:rPr lang="ja-JP" altLang="en-US" sz="1200" dirty="0"/>
                        <a:t>・障がい児通所支援事業所に対するコンサルテーション</a:t>
                      </a:r>
                      <a:endParaRPr lang="en-US" altLang="ja-JP" sz="1200" dirty="0"/>
                    </a:p>
                  </a:txBody>
                  <a:tcPr marL="62258" marR="62258" marT="36000" marB="36000"/>
                </a:tc>
                <a:tc>
                  <a:txBody>
                    <a:bodyPr/>
                    <a:lstStyle/>
                    <a:p>
                      <a:pPr marL="144000" marR="0" lvl="0" indent="-144000" algn="just" defTabSz="914400" rtl="0" eaLnBrk="1" fontAlgn="auto" latinLnBrk="0" hangingPunct="1">
                        <a:lnSpc>
                          <a:spcPct val="100000"/>
                        </a:lnSpc>
                        <a:spcBef>
                          <a:spcPts val="0"/>
                        </a:spcBef>
                        <a:spcAft>
                          <a:spcPts val="0"/>
                        </a:spcAft>
                        <a:buClrTx/>
                        <a:buSzTx/>
                        <a:buFont typeface="UD デジタル 教科書体 NK-R" panose="02020400000000000000" pitchFamily="18" charset="-128"/>
                        <a:buChar char="○"/>
                        <a:tabLst/>
                        <a:defRPr/>
                      </a:pPr>
                      <a:r>
                        <a:rPr lang="ja-JP" altLang="en-US" sz="1200" kern="100" dirty="0">
                          <a:solidFill>
                            <a:schemeClr val="tx1"/>
                          </a:solidFill>
                          <a:effectLst/>
                        </a:rPr>
                        <a:t>子どもの時期の支援体制の充実</a:t>
                      </a:r>
                    </a:p>
                    <a:p>
                      <a:pPr marL="144000" marR="0" lvl="0" indent="-144000" algn="just" defTabSz="914400" rtl="0" eaLnBrk="1" fontAlgn="auto" latinLnBrk="0" hangingPunct="1">
                        <a:lnSpc>
                          <a:spcPct val="100000"/>
                        </a:lnSpc>
                        <a:spcBef>
                          <a:spcPts val="0"/>
                        </a:spcBef>
                        <a:spcAft>
                          <a:spcPts val="0"/>
                        </a:spcAft>
                        <a:buClrTx/>
                        <a:buSzTx/>
                        <a:buFont typeface="UD デジタル 教科書体 NK-R" panose="02020400000000000000" pitchFamily="18" charset="-128"/>
                        <a:buChar char="○"/>
                        <a:tabLst/>
                        <a:defRPr/>
                      </a:pPr>
                      <a:r>
                        <a:rPr lang="ja-JP" altLang="en-US" sz="1200" kern="100" dirty="0">
                          <a:solidFill>
                            <a:schemeClr val="tx1"/>
                          </a:solidFill>
                          <a:effectLst/>
                        </a:rPr>
                        <a:t>地域生活支援と相談支援体制の充実</a:t>
                      </a:r>
                    </a:p>
                  </a:txBody>
                  <a:tcPr marL="62258" marR="62258" marT="36000" marB="36000"/>
                </a:tc>
                <a:extLst>
                  <a:ext uri="{0D108BD9-81ED-4DB2-BD59-A6C34878D82A}">
                    <a16:rowId xmlns:a16="http://schemas.microsoft.com/office/drawing/2014/main" val="2301002939"/>
                  </a:ext>
                </a:extLst>
              </a:tr>
              <a:tr h="1033932">
                <a:tc>
                  <a:txBody>
                    <a:bodyPr/>
                    <a:lstStyle/>
                    <a:p>
                      <a:pPr algn="just">
                        <a:spcAft>
                          <a:spcPts val="0"/>
                        </a:spcAft>
                      </a:pPr>
                      <a:r>
                        <a:rPr lang="ja-JP" sz="1200" kern="100" dirty="0">
                          <a:effectLst/>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just">
                        <a:spcAft>
                          <a:spcPts val="0"/>
                        </a:spcAft>
                      </a:pPr>
                      <a:r>
                        <a:rPr lang="ja-JP" sz="1200" kern="100" dirty="0">
                          <a:solidFill>
                            <a:schemeClr val="tx1"/>
                          </a:solidFill>
                          <a:effectLst/>
                        </a:rPr>
                        <a:t>地域やまちで暮らす</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algn="just">
                        <a:spcAft>
                          <a:spcPts val="0"/>
                        </a:spcAft>
                      </a:pPr>
                      <a:r>
                        <a:rPr lang="ja-JP" sz="1200" kern="100" dirty="0">
                          <a:solidFill>
                            <a:schemeClr val="tx1"/>
                          </a:solidFill>
                          <a:effectLst/>
                          <a:latin typeface="+mn-ea"/>
                          <a:ea typeface="+mn-ea"/>
                        </a:rPr>
                        <a:t>障がい</a:t>
                      </a:r>
                      <a:r>
                        <a:rPr lang="ja-JP" altLang="en-US" sz="1200" kern="100" dirty="0">
                          <a:solidFill>
                            <a:schemeClr val="tx1"/>
                          </a:solidFill>
                          <a:effectLst/>
                          <a:latin typeface="+mn-ea"/>
                          <a:ea typeface="+mn-ea"/>
                        </a:rPr>
                        <a:t>のある人</a:t>
                      </a:r>
                      <a:r>
                        <a:rPr lang="ja-JP" sz="1200" kern="100" dirty="0">
                          <a:solidFill>
                            <a:schemeClr val="tx1"/>
                          </a:solidFill>
                          <a:effectLst/>
                          <a:latin typeface="+mn-ea"/>
                          <a:ea typeface="+mn-ea"/>
                        </a:rPr>
                        <a:t>が地域</a:t>
                      </a:r>
                      <a:r>
                        <a:rPr lang="ja-JP" altLang="en-US" sz="1200" kern="100" dirty="0">
                          <a:solidFill>
                            <a:schemeClr val="tx1"/>
                          </a:solidFill>
                          <a:effectLst/>
                          <a:latin typeface="+mn-ea"/>
                          <a:ea typeface="+mn-ea"/>
                        </a:rPr>
                        <a:t>の希望するところ</a:t>
                      </a:r>
                      <a:r>
                        <a:rPr lang="ja-JP" sz="1200" kern="100" dirty="0">
                          <a:solidFill>
                            <a:schemeClr val="tx1"/>
                          </a:solidFill>
                          <a:effectLst/>
                          <a:latin typeface="+mn-ea"/>
                          <a:ea typeface="+mn-ea"/>
                        </a:rPr>
                        <a:t>で快適に暮らし</a:t>
                      </a:r>
                      <a:r>
                        <a:rPr lang="ja-JP" altLang="en-US" sz="1200" kern="100" dirty="0">
                          <a:solidFill>
                            <a:schemeClr val="tx1"/>
                          </a:solidFill>
                          <a:effectLst/>
                          <a:latin typeface="+mn-ea"/>
                          <a:ea typeface="+mn-ea"/>
                        </a:rPr>
                        <a:t>てい</a:t>
                      </a:r>
                      <a:r>
                        <a:rPr lang="ja-JP" sz="1200" kern="100" dirty="0">
                          <a:solidFill>
                            <a:schemeClr val="tx1"/>
                          </a:solidFill>
                          <a:effectLst/>
                          <a:latin typeface="+mn-ea"/>
                          <a:ea typeface="+mn-ea"/>
                        </a:rPr>
                        <a:t>る</a:t>
                      </a:r>
                      <a:endParaRPr lang="ja-JP" sz="1200" kern="100" dirty="0">
                        <a:solidFill>
                          <a:schemeClr val="tx1"/>
                        </a:solidFill>
                        <a:effectLst/>
                        <a:latin typeface="+mn-ea"/>
                        <a:ea typeface="+mn-ea"/>
                        <a:cs typeface="Times New Roman" panose="02020603050405020304" pitchFamily="18" charset="0"/>
                      </a:endParaRPr>
                    </a:p>
                  </a:txBody>
                  <a:tcPr marL="62258" marR="62258" marT="36000" marB="36000"/>
                </a:tc>
                <a:tc>
                  <a:txBody>
                    <a:bodyPr/>
                    <a:lstStyle/>
                    <a:p>
                      <a:pPr algn="just">
                        <a:spcAft>
                          <a:spcPts val="0"/>
                        </a:spcAft>
                      </a:pPr>
                      <a:r>
                        <a:rPr lang="ja-JP" altLang="en-US" sz="1200" kern="100" dirty="0">
                          <a:solidFill>
                            <a:schemeClr val="tx1"/>
                          </a:solidFill>
                          <a:effectLst/>
                          <a:latin typeface="+mn-ea"/>
                          <a:ea typeface="+mn-ea"/>
                        </a:rPr>
                        <a:t>・相談支援体制の強化</a:t>
                      </a:r>
                      <a:endParaRPr lang="en-US" altLang="ja-JP" sz="1200" kern="100" dirty="0">
                        <a:solidFill>
                          <a:schemeClr val="tx1"/>
                        </a:solidFill>
                        <a:effectLst/>
                        <a:latin typeface="+mn-ea"/>
                        <a:ea typeface="+mn-ea"/>
                        <a:cs typeface="Times New Roman" panose="02020603050405020304" pitchFamily="18" charset="0"/>
                      </a:endParaRPr>
                    </a:p>
                    <a:p>
                      <a:pPr algn="just">
                        <a:spcAft>
                          <a:spcPts val="0"/>
                        </a:spcAft>
                      </a:pPr>
                      <a:r>
                        <a:rPr lang="ja-JP" altLang="en-US" sz="1200" kern="100" dirty="0">
                          <a:solidFill>
                            <a:schemeClr val="tx1"/>
                          </a:solidFill>
                          <a:effectLst/>
                          <a:latin typeface="+mn-ea"/>
                          <a:ea typeface="+mn-ea"/>
                          <a:cs typeface="Times New Roman" panose="02020603050405020304" pitchFamily="18" charset="0"/>
                        </a:rPr>
                        <a:t>・障がい者に対する住民の理解</a:t>
                      </a:r>
                      <a:endParaRPr lang="en-US" altLang="ja-JP" sz="1200" kern="100" dirty="0">
                        <a:solidFill>
                          <a:schemeClr val="tx1"/>
                        </a:solidFill>
                        <a:effectLst/>
                        <a:latin typeface="+mn-ea"/>
                        <a:ea typeface="+mn-ea"/>
                      </a:endParaRPr>
                    </a:p>
                  </a:txBody>
                  <a:tcPr marL="62258" marR="62258" marT="36000" marB="36000"/>
                </a:tc>
                <a:tc>
                  <a:txBody>
                    <a:bodyPr/>
                    <a:lstStyle/>
                    <a:p>
                      <a:pPr marL="285750" indent="-285750">
                        <a:buFont typeface="Arial" panose="020B0604020202020204" pitchFamily="34" charset="0"/>
                        <a:buChar char="•"/>
                      </a:pPr>
                      <a:r>
                        <a:rPr lang="ja-JP" altLang="en-US" sz="1200" dirty="0"/>
                        <a:t>大阪府発達障がい者支援センターの運営</a:t>
                      </a:r>
                      <a:endParaRPr lang="en-US" altLang="ja-JP" sz="1200" dirty="0"/>
                    </a:p>
                    <a:p>
                      <a:pPr marL="285750" indent="-285750">
                        <a:buFont typeface="Arial" panose="020B0604020202020204" pitchFamily="34" charset="0"/>
                        <a:buChar char="•"/>
                      </a:pPr>
                      <a:r>
                        <a:rPr lang="ja-JP" altLang="en-US" sz="1200" dirty="0"/>
                        <a:t>保育士、放課後児童クラブ指導員等に対する研修の実施</a:t>
                      </a:r>
                      <a:endParaRPr lang="ja-JP" sz="1200" kern="100" dirty="0">
                        <a:solidFill>
                          <a:schemeClr val="tx1"/>
                        </a:solidFill>
                        <a:effectLst/>
                        <a:latin typeface="Meiryo UI" panose="020B0604030504040204" pitchFamily="50" charset="-128"/>
                        <a:ea typeface="Meiryo UI" panose="020B0604030504040204" pitchFamily="50" charset="-128"/>
                      </a:endParaRPr>
                    </a:p>
                  </a:txBody>
                  <a:tcPr marL="62258" marR="62258" marT="36000" marB="36000"/>
                </a:tc>
                <a:tc>
                  <a:txBody>
                    <a:bodyPr/>
                    <a:lstStyle/>
                    <a:p>
                      <a:pPr marL="144000" lvl="0" indent="-144000" algn="just">
                        <a:spcAft>
                          <a:spcPts val="0"/>
                        </a:spcAft>
                        <a:buFont typeface="UD デジタル 教科書体 NK-R" panose="02020400000000000000" pitchFamily="18" charset="-128"/>
                        <a:buChar char="○"/>
                      </a:pPr>
                      <a:r>
                        <a:rPr lang="ja-JP" sz="1200" kern="100" dirty="0">
                          <a:solidFill>
                            <a:schemeClr val="tx1"/>
                          </a:solidFill>
                          <a:effectLst/>
                        </a:rPr>
                        <a:t>地域生活支援と相談支援体制の充実</a:t>
                      </a:r>
                    </a:p>
                    <a:p>
                      <a:pPr marL="144000" lvl="0" indent="-144000" algn="just">
                        <a:spcAft>
                          <a:spcPts val="0"/>
                        </a:spcAft>
                        <a:buFont typeface="UD デジタル 教科書体 NK-R" panose="02020400000000000000" pitchFamily="18" charset="-128"/>
                        <a:buChar char="○"/>
                      </a:pPr>
                      <a:r>
                        <a:rPr lang="ja-JP" sz="1200" kern="100" dirty="0">
                          <a:solidFill>
                            <a:schemeClr val="tx1"/>
                          </a:solidFill>
                          <a:effectLst/>
                        </a:rPr>
                        <a:t>家族支援の充実</a:t>
                      </a:r>
                      <a:endParaRPr lang="en-US" altLang="ja-JP" sz="1200" kern="100" dirty="0">
                        <a:solidFill>
                          <a:schemeClr val="tx1"/>
                        </a:solidFill>
                        <a:effectLst/>
                      </a:endParaRPr>
                    </a:p>
                    <a:p>
                      <a:pPr marL="144000" marR="0" lvl="0" indent="-144000" algn="just" defTabSz="914400" rtl="0" eaLnBrk="1" fontAlgn="auto" latinLnBrk="0" hangingPunct="1">
                        <a:lnSpc>
                          <a:spcPct val="100000"/>
                        </a:lnSpc>
                        <a:spcBef>
                          <a:spcPts val="0"/>
                        </a:spcBef>
                        <a:spcAft>
                          <a:spcPts val="0"/>
                        </a:spcAft>
                        <a:buClrTx/>
                        <a:buSzTx/>
                        <a:buFont typeface="UD デジタル 教科書体 NK-R" panose="02020400000000000000" pitchFamily="18" charset="-128"/>
                        <a:buChar char="○"/>
                        <a:tabLst/>
                        <a:defRPr/>
                      </a:pPr>
                      <a:r>
                        <a:rPr lang="ja-JP" altLang="ja-JP" sz="1200" kern="100" dirty="0">
                          <a:solidFill>
                            <a:schemeClr val="tx1"/>
                          </a:solidFill>
                          <a:effectLst/>
                        </a:rPr>
                        <a:t>ライフステージを通じた一貫した支援のための取組</a:t>
                      </a:r>
                      <a:endParaRPr lang="ja-JP" altLang="ja-JP" sz="1200" kern="100" dirty="0">
                        <a:solidFill>
                          <a:schemeClr val="tx1"/>
                        </a:solidFill>
                        <a:effectLst/>
                        <a:latin typeface="Meiryo UI" panose="020B0604030504040204" pitchFamily="50" charset="-128"/>
                        <a:ea typeface="Meiryo UI" panose="020B0604030504040204" pitchFamily="50" charset="-128"/>
                      </a:endParaRPr>
                    </a:p>
                  </a:txBody>
                  <a:tcPr marL="62258" marR="62258" marT="36000" marB="36000"/>
                </a:tc>
                <a:extLst>
                  <a:ext uri="{0D108BD9-81ED-4DB2-BD59-A6C34878D82A}">
                    <a16:rowId xmlns:a16="http://schemas.microsoft.com/office/drawing/2014/main" val="2431383601"/>
                  </a:ext>
                </a:extLst>
              </a:tr>
              <a:tr h="2646855">
                <a:tc>
                  <a:txBody>
                    <a:bodyPr/>
                    <a:lstStyle/>
                    <a:p>
                      <a:pPr algn="just">
                        <a:spcAft>
                          <a:spcPts val="0"/>
                        </a:spcAft>
                      </a:pPr>
                      <a:r>
                        <a:rPr lang="ja-JP" sz="1200" kern="100" dirty="0">
                          <a:effectLst/>
                        </a:rPr>
                        <a:t>２</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just">
                        <a:spcAft>
                          <a:spcPts val="0"/>
                        </a:spcAft>
                      </a:pPr>
                      <a:r>
                        <a:rPr lang="ja-JP" sz="1200" kern="100" dirty="0">
                          <a:solidFill>
                            <a:schemeClr val="tx1"/>
                          </a:solidFill>
                          <a:effectLst/>
                        </a:rPr>
                        <a:t>学ぶ</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algn="just">
                        <a:spcAft>
                          <a:spcPts val="0"/>
                        </a:spcAft>
                      </a:pPr>
                      <a:r>
                        <a:rPr lang="ja-JP" sz="1200" kern="100" dirty="0">
                          <a:solidFill>
                            <a:schemeClr val="tx1"/>
                          </a:solidFill>
                          <a:effectLst/>
                        </a:rPr>
                        <a:t>障がいのある人が本人のニーズに基づき、障</a:t>
                      </a:r>
                      <a:r>
                        <a:rPr lang="ja-JP" altLang="en-US" sz="1200" kern="100" dirty="0">
                          <a:solidFill>
                            <a:schemeClr val="tx1"/>
                          </a:solidFill>
                          <a:effectLst/>
                        </a:rPr>
                        <a:t>がい</a:t>
                      </a:r>
                      <a:r>
                        <a:rPr lang="ja-JP" sz="1200" kern="100" dirty="0">
                          <a:solidFill>
                            <a:schemeClr val="tx1"/>
                          </a:solidFill>
                          <a:effectLst/>
                        </a:rPr>
                        <a:t>のない人と同じ場で学んでいる</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r>
                        <a:rPr kumimoji="1" lang="ja-JP" altLang="en-US" sz="1200" dirty="0"/>
                        <a:t>・乳幼児健康診査の受診率向上と健診後の支援の充実</a:t>
                      </a:r>
                      <a:endParaRPr kumimoji="1" lang="en-US" altLang="ja-JP" sz="1200" dirty="0"/>
                    </a:p>
                    <a:p>
                      <a:r>
                        <a:rPr kumimoji="1" lang="ja-JP" altLang="en-US" sz="1200" dirty="0"/>
                        <a:t>・発達障がいのある幼児児童に対する支援</a:t>
                      </a:r>
                      <a:endParaRPr kumimoji="1" lang="en-US" altLang="ja-JP" sz="1200" dirty="0"/>
                    </a:p>
                    <a:p>
                      <a:r>
                        <a:rPr lang="ja-JP" altLang="en-US" sz="1200" dirty="0"/>
                        <a:t>・幼児教育の充実</a:t>
                      </a:r>
                      <a:endParaRPr lang="en-US" altLang="ja-JP" sz="1200" dirty="0"/>
                    </a:p>
                    <a:p>
                      <a:r>
                        <a:rPr kumimoji="1" lang="ja-JP" altLang="en-US" sz="1200" dirty="0"/>
                        <a:t>・小・中学校教育の充実</a:t>
                      </a:r>
                      <a:endParaRPr kumimoji="1" lang="en-US" altLang="ja-JP" sz="1200" dirty="0"/>
                    </a:p>
                    <a:p>
                      <a:r>
                        <a:rPr lang="ja-JP" altLang="en-US" sz="1200" dirty="0"/>
                        <a:t>・後期中等教育の充実</a:t>
                      </a:r>
                      <a:endParaRPr lang="en-US" altLang="ja-JP" sz="1200" dirty="0"/>
                    </a:p>
                    <a:p>
                      <a:r>
                        <a:rPr lang="ja-JP" altLang="en-US" sz="1200" dirty="0"/>
                        <a:t>・個別の教育支援計画等の充実</a:t>
                      </a:r>
                      <a:endParaRPr lang="en-US" altLang="ja-JP" sz="1200" dirty="0"/>
                    </a:p>
                    <a:p>
                      <a:r>
                        <a:rPr lang="ja-JP" altLang="en-US" sz="1200" dirty="0"/>
                        <a:t>・大阪府立支援学校のセンター的役割の発揮</a:t>
                      </a:r>
                      <a:endParaRPr lang="en-US" altLang="ja-JP" sz="1200" dirty="0"/>
                    </a:p>
                    <a:p>
                      <a:r>
                        <a:rPr kumimoji="1" lang="ja-JP" altLang="en-US" sz="1200" dirty="0"/>
                        <a:t>・インクルーシブ教育の推進</a:t>
                      </a:r>
                      <a:endParaRPr kumimoji="1" lang="en-US" altLang="ja-JP" sz="1200" dirty="0"/>
                    </a:p>
                    <a:p>
                      <a:pPr algn="just">
                        <a:spcAft>
                          <a:spcPts val="0"/>
                        </a:spcAft>
                      </a:pPr>
                      <a:endParaRPr lang="en-US" alt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marL="144000" lvl="0" indent="-108000" algn="just">
                        <a:spcAft>
                          <a:spcPts val="0"/>
                        </a:spcAft>
                        <a:buFont typeface="Wingdings" panose="05000000000000000000" pitchFamily="2" charset="2"/>
                        <a:buChar char=""/>
                      </a:pPr>
                      <a:r>
                        <a:rPr lang="ja-JP" altLang="en-US" sz="1200" kern="100" dirty="0">
                          <a:solidFill>
                            <a:schemeClr val="tx1"/>
                          </a:solidFill>
                          <a:effectLst/>
                        </a:rPr>
                        <a:t>保健師等に対する研修</a:t>
                      </a:r>
                      <a:endParaRPr lang="en-US" altLang="ja-JP" sz="1200" kern="100" dirty="0">
                        <a:solidFill>
                          <a:schemeClr val="tx1"/>
                        </a:solidFill>
                        <a:effectLst/>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rPr>
                        <a:t>要支援児童の早期発見と支援の充実</a:t>
                      </a:r>
                      <a:endParaRPr lang="en-US" altLang="ja-JP" sz="1200" kern="100" dirty="0">
                        <a:solidFill>
                          <a:schemeClr val="tx1"/>
                        </a:solidFill>
                        <a:effectLst/>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巡回支援等に取組む市町村を支援</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幼稚園教諭や保育士に対する研修の実施</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専門的な医療機関の確保</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家族支援の充実</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ライフステージを通じた一貫した支援のための取組</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障がい児受け入れに対する幼稚園への支援</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通常の学級の充実</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通級指導教室の充実</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教員等に対する障がい理解の研修の実施</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支援学級の充実、個別の教育支援計画の作成・活用の促進</a:t>
                      </a:r>
                      <a:endParaRPr lang="en-US" altLang="ja-JP" sz="1200" kern="100" dirty="0">
                        <a:solidFill>
                          <a:schemeClr val="tx1"/>
                        </a:solidFill>
                        <a:effectLst/>
                        <a:latin typeface="+mn-ea"/>
                        <a:ea typeface="+mn-ea"/>
                      </a:endParaRPr>
                    </a:p>
                    <a:p>
                      <a:pPr marL="144000" lvl="0" indent="-108000" algn="just">
                        <a:spcAft>
                          <a:spcPts val="0"/>
                        </a:spcAft>
                        <a:buFont typeface="Wingdings" panose="05000000000000000000" pitchFamily="2" charset="2"/>
                        <a:buChar char=""/>
                      </a:pPr>
                      <a:r>
                        <a:rPr lang="ja-JP" altLang="en-US" sz="1200" kern="100" dirty="0">
                          <a:solidFill>
                            <a:schemeClr val="tx1"/>
                          </a:solidFill>
                          <a:effectLst/>
                          <a:latin typeface="+mn-ea"/>
                          <a:ea typeface="+mn-ea"/>
                        </a:rPr>
                        <a:t>支援学校のセンター的機能の充実</a:t>
                      </a:r>
                      <a:endParaRPr lang="ja-JP" sz="1200" kern="100" dirty="0">
                        <a:solidFill>
                          <a:schemeClr val="tx1"/>
                        </a:solidFill>
                        <a:effectLst/>
                        <a:latin typeface="+mn-ea"/>
                        <a:ea typeface="+mn-ea"/>
                      </a:endParaRPr>
                    </a:p>
                  </a:txBody>
                  <a:tcPr marL="62258" marR="62258" marT="36000" marB="36000"/>
                </a:tc>
                <a:tc>
                  <a:txBody>
                    <a:bodyPr/>
                    <a:lstStyle/>
                    <a:p>
                      <a:pPr marL="144000" lvl="0" indent="-144000" algn="just">
                        <a:spcAft>
                          <a:spcPts val="0"/>
                        </a:spcAft>
                        <a:buFont typeface="UD デジタル 教科書体 NK-R" panose="02020400000000000000" pitchFamily="18" charset="-128"/>
                        <a:buChar char="○"/>
                      </a:pPr>
                      <a:r>
                        <a:rPr lang="ja-JP" sz="1200" kern="100" dirty="0">
                          <a:solidFill>
                            <a:schemeClr val="tx1"/>
                          </a:solidFill>
                          <a:effectLst/>
                        </a:rPr>
                        <a:t>早期気づきと早期支援</a:t>
                      </a:r>
                    </a:p>
                    <a:p>
                      <a:pPr marL="144000" lvl="0" indent="-144000" algn="just">
                        <a:spcAft>
                          <a:spcPts val="0"/>
                        </a:spcAft>
                        <a:buFont typeface="UD デジタル 教科書体 NK-R" panose="02020400000000000000" pitchFamily="18" charset="-128"/>
                        <a:buChar char="○"/>
                      </a:pPr>
                      <a:r>
                        <a:rPr lang="ja-JP" sz="1200" kern="100" dirty="0">
                          <a:solidFill>
                            <a:schemeClr val="tx1"/>
                          </a:solidFill>
                          <a:effectLst/>
                        </a:rPr>
                        <a:t>発達支援体制の充実</a:t>
                      </a:r>
                    </a:p>
                    <a:p>
                      <a:pPr marL="144000" lvl="0" indent="-144000" algn="just">
                        <a:spcAft>
                          <a:spcPts val="0"/>
                        </a:spcAft>
                        <a:buFont typeface="UD デジタル 教科書体 NK-R" panose="02020400000000000000" pitchFamily="18" charset="-128"/>
                        <a:buChar char="○"/>
                      </a:pPr>
                      <a:r>
                        <a:rPr lang="ja-JP" sz="1200" kern="100" dirty="0">
                          <a:solidFill>
                            <a:schemeClr val="tx1"/>
                          </a:solidFill>
                          <a:effectLst/>
                        </a:rPr>
                        <a:t>教育分野における支援の充実</a:t>
                      </a:r>
                    </a:p>
                    <a:p>
                      <a:pPr marL="144000" lvl="0" indent="-144000" algn="just">
                        <a:spcAft>
                          <a:spcPts val="0"/>
                        </a:spcAft>
                        <a:buFont typeface="UD デジタル 教科書体 NK-R" panose="02020400000000000000" pitchFamily="18" charset="-128"/>
                        <a:buChar char="○"/>
                      </a:pPr>
                      <a:r>
                        <a:rPr lang="ja-JP" sz="1200" kern="100" dirty="0">
                          <a:solidFill>
                            <a:schemeClr val="tx1"/>
                          </a:solidFill>
                          <a:effectLst/>
                        </a:rPr>
                        <a:t>ライフステージを通じた一貫した支援のための取組</a:t>
                      </a:r>
                    </a:p>
                    <a:p>
                      <a:pPr marL="144000" lvl="0" indent="-144000" algn="just">
                        <a:spcAft>
                          <a:spcPts val="0"/>
                        </a:spcAft>
                        <a:buFont typeface="UD デジタル 教科書体 NK-R" panose="02020400000000000000" pitchFamily="18" charset="-128"/>
                        <a:buChar char="○"/>
                      </a:pPr>
                      <a:r>
                        <a:rPr lang="ja-JP" sz="1200" kern="100" dirty="0">
                          <a:solidFill>
                            <a:schemeClr val="tx1"/>
                          </a:solidFill>
                          <a:effectLst/>
                        </a:rPr>
                        <a:t>家族支援の充実</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extLst>
                  <a:ext uri="{0D108BD9-81ED-4DB2-BD59-A6C34878D82A}">
                    <a16:rowId xmlns:a16="http://schemas.microsoft.com/office/drawing/2014/main" val="1383293610"/>
                  </a:ext>
                </a:extLst>
              </a:tr>
            </a:tbl>
          </a:graphicData>
        </a:graphic>
      </p:graphicFrame>
      <p:sp>
        <p:nvSpPr>
          <p:cNvPr id="6" name="タイトル 1">
            <a:extLst>
              <a:ext uri="{FF2B5EF4-FFF2-40B4-BE49-F238E27FC236}">
                <a16:creationId xmlns:a16="http://schemas.microsoft.com/office/drawing/2014/main" id="{F0E01BDE-931C-4121-9064-C0525EF91B33}"/>
              </a:ext>
            </a:extLst>
          </p:cNvPr>
          <p:cNvSpPr txBox="1">
            <a:spLocks/>
          </p:cNvSpPr>
          <p:nvPr/>
        </p:nvSpPr>
        <p:spPr>
          <a:xfrm>
            <a:off x="0" y="-3777"/>
            <a:ext cx="12192000" cy="4304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第５次障がい者計画（後期計画）での位置づけの確認</a:t>
            </a:r>
          </a:p>
        </p:txBody>
      </p:sp>
      <p:sp>
        <p:nvSpPr>
          <p:cNvPr id="4" name="スライド番号プレースホルダー 3">
            <a:extLst>
              <a:ext uri="{FF2B5EF4-FFF2-40B4-BE49-F238E27FC236}">
                <a16:creationId xmlns:a16="http://schemas.microsoft.com/office/drawing/2014/main" id="{35A8ACC8-76E2-4FA4-BA23-46C32E32FF41}"/>
              </a:ext>
            </a:extLst>
          </p:cNvPr>
          <p:cNvSpPr>
            <a:spLocks noGrp="1"/>
          </p:cNvSpPr>
          <p:nvPr>
            <p:ph type="sldNum" sz="quarter" idx="12"/>
          </p:nvPr>
        </p:nvSpPr>
        <p:spPr>
          <a:xfrm>
            <a:off x="9448800" y="6323286"/>
            <a:ext cx="2743200" cy="365125"/>
          </a:xfrm>
        </p:spPr>
        <p:txBody>
          <a:bodyPr/>
          <a:lstStyle/>
          <a:p>
            <a:fld id="{4154B465-C804-4A50-ACC3-8CAC98C92B14}" type="slidenum">
              <a:rPr kumimoji="1" lang="ja-JP" altLang="en-US" smtClean="0"/>
              <a:t>5</a:t>
            </a:fld>
            <a:endParaRPr kumimoji="1" lang="ja-JP" altLang="en-US" dirty="0"/>
          </a:p>
        </p:txBody>
      </p:sp>
    </p:spTree>
    <p:extLst>
      <p:ext uri="{BB962C8B-B14F-4D97-AF65-F5344CB8AC3E}">
        <p14:creationId xmlns:p14="http://schemas.microsoft.com/office/powerpoint/2010/main" val="3877653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DF094845-05DB-4BAD-8420-4C91F8425238}"/>
              </a:ext>
            </a:extLst>
          </p:cNvPr>
          <p:cNvGraphicFramePr>
            <a:graphicFrameLocks noGrp="1"/>
          </p:cNvGraphicFramePr>
          <p:nvPr>
            <p:extLst>
              <p:ext uri="{D42A27DB-BD31-4B8C-83A1-F6EECF244321}">
                <p14:modId xmlns:p14="http://schemas.microsoft.com/office/powerpoint/2010/main" val="2665947106"/>
              </p:ext>
            </p:extLst>
          </p:nvPr>
        </p:nvGraphicFramePr>
        <p:xfrm>
          <a:off x="441059" y="782282"/>
          <a:ext cx="11254550" cy="5168037"/>
        </p:xfrm>
        <a:graphic>
          <a:graphicData uri="http://schemas.openxmlformats.org/drawingml/2006/table">
            <a:tbl>
              <a:tblPr firstRow="1" firstCol="1" bandRow="1">
                <a:tableStyleId>{7DF18680-E054-41AD-8BC1-D1AEF772440D}</a:tableStyleId>
              </a:tblPr>
              <a:tblGrid>
                <a:gridCol w="314525">
                  <a:extLst>
                    <a:ext uri="{9D8B030D-6E8A-4147-A177-3AD203B41FA5}">
                      <a16:colId xmlns:a16="http://schemas.microsoft.com/office/drawing/2014/main" val="2712847641"/>
                    </a:ext>
                  </a:extLst>
                </a:gridCol>
                <a:gridCol w="1194536">
                  <a:extLst>
                    <a:ext uri="{9D8B030D-6E8A-4147-A177-3AD203B41FA5}">
                      <a16:colId xmlns:a16="http://schemas.microsoft.com/office/drawing/2014/main" val="3882797019"/>
                    </a:ext>
                  </a:extLst>
                </a:gridCol>
                <a:gridCol w="2214881">
                  <a:extLst>
                    <a:ext uri="{9D8B030D-6E8A-4147-A177-3AD203B41FA5}">
                      <a16:colId xmlns:a16="http://schemas.microsoft.com/office/drawing/2014/main" val="744119538"/>
                    </a:ext>
                  </a:extLst>
                </a:gridCol>
                <a:gridCol w="2723479">
                  <a:extLst>
                    <a:ext uri="{9D8B030D-6E8A-4147-A177-3AD203B41FA5}">
                      <a16:colId xmlns:a16="http://schemas.microsoft.com/office/drawing/2014/main" val="413450644"/>
                    </a:ext>
                  </a:extLst>
                </a:gridCol>
                <a:gridCol w="2433278">
                  <a:extLst>
                    <a:ext uri="{9D8B030D-6E8A-4147-A177-3AD203B41FA5}">
                      <a16:colId xmlns:a16="http://schemas.microsoft.com/office/drawing/2014/main" val="1287625720"/>
                    </a:ext>
                  </a:extLst>
                </a:gridCol>
                <a:gridCol w="2373851">
                  <a:extLst>
                    <a:ext uri="{9D8B030D-6E8A-4147-A177-3AD203B41FA5}">
                      <a16:colId xmlns:a16="http://schemas.microsoft.com/office/drawing/2014/main" val="2480669815"/>
                    </a:ext>
                  </a:extLst>
                </a:gridCol>
              </a:tblGrid>
              <a:tr h="492811">
                <a:tc>
                  <a:txBody>
                    <a:bodyPr/>
                    <a:lstStyle/>
                    <a:p>
                      <a:pPr algn="just">
                        <a:spcAft>
                          <a:spcPts val="0"/>
                        </a:spcAft>
                      </a:pPr>
                      <a:r>
                        <a:rPr lang="en-US" sz="1200" kern="100" dirty="0">
                          <a:effectLst/>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tc>
                <a:tc gridSpan="4">
                  <a:txBody>
                    <a:bodyPr/>
                    <a:lstStyle/>
                    <a:p>
                      <a:pPr algn="ctr">
                        <a:spcAft>
                          <a:spcPts val="0"/>
                        </a:spcAft>
                      </a:pPr>
                      <a:r>
                        <a:rPr lang="ja-JP" sz="1600" kern="100" dirty="0">
                          <a:effectLst/>
                          <a:latin typeface="+mn-ea"/>
                          <a:ea typeface="+mn-ea"/>
                        </a:rPr>
                        <a:t>障がい者計画</a:t>
                      </a:r>
                      <a:endParaRPr lang="ja-JP" sz="1600" kern="100" dirty="0">
                        <a:effectLst/>
                        <a:latin typeface="+mn-ea"/>
                        <a:ea typeface="+mn-ea"/>
                        <a:cs typeface="Times New Roman" panose="02020603050405020304" pitchFamily="18" charset="0"/>
                      </a:endParaRPr>
                    </a:p>
                  </a:txBody>
                  <a:tcPr marL="62258" marR="62258" marT="0" marB="0" anchor="ctr"/>
                </a:tc>
                <a:tc hMerge="1">
                  <a:txBody>
                    <a:bodyPr/>
                    <a:lstStyle/>
                    <a:p>
                      <a:endParaRPr kumimoji="1" lang="ja-JP" altLang="en-US"/>
                    </a:p>
                  </a:txBody>
                  <a:tcPr/>
                </a:tc>
                <a:tc hMerge="1">
                  <a:txBody>
                    <a:bodyPr/>
                    <a:lstStyle/>
                    <a:p>
                      <a:pPr algn="ctr">
                        <a:spcAft>
                          <a:spcPts val="0"/>
                        </a:spcAft>
                      </a:pP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hMerge="1">
                  <a:txBody>
                    <a:bodyPr/>
                    <a:lstStyle/>
                    <a:p>
                      <a:endParaRPr kumimoji="1" lang="ja-JP" altLang="en-US"/>
                    </a:p>
                  </a:txBody>
                  <a:tcPr/>
                </a:tc>
                <a:tc>
                  <a:txBody>
                    <a:bodyPr/>
                    <a:lstStyle/>
                    <a:p>
                      <a:pPr algn="ctr">
                        <a:spcAft>
                          <a:spcPts val="0"/>
                        </a:spcAft>
                      </a:pPr>
                      <a:r>
                        <a:rPr lang="ja-JP" altLang="en-US" sz="1600" kern="100" dirty="0">
                          <a:effectLst/>
                        </a:rPr>
                        <a:t>新プラン</a:t>
                      </a:r>
                      <a:endParaRPr lang="ja-JP" sz="1600" kern="100" dirty="0">
                        <a:effectLst/>
                        <a:latin typeface="+mn-ea"/>
                        <a:ea typeface="+mn-ea"/>
                        <a:cs typeface="Times New Roman" panose="02020603050405020304" pitchFamily="18" charset="0"/>
                      </a:endParaRPr>
                    </a:p>
                  </a:txBody>
                  <a:tcPr marL="62258" marR="62258" marT="0" marB="0" anchor="ctr"/>
                </a:tc>
                <a:extLst>
                  <a:ext uri="{0D108BD9-81ED-4DB2-BD59-A6C34878D82A}">
                    <a16:rowId xmlns:a16="http://schemas.microsoft.com/office/drawing/2014/main" val="3307694534"/>
                  </a:ext>
                </a:extLst>
              </a:tr>
              <a:tr h="510164">
                <a:tc>
                  <a:txBody>
                    <a:bodyPr/>
                    <a:lstStyle/>
                    <a:p>
                      <a:pPr algn="just">
                        <a:spcAft>
                          <a:spcPts val="0"/>
                        </a:spcAft>
                      </a:pPr>
                      <a:r>
                        <a:rPr lang="en-US" sz="1200" kern="100">
                          <a:effectLst/>
                        </a:rPr>
                        <a:t> </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tc>
                <a:tc>
                  <a:txBody>
                    <a:bodyPr/>
                    <a:lstStyle/>
                    <a:p>
                      <a:pPr algn="ctr">
                        <a:spcAft>
                          <a:spcPts val="0"/>
                        </a:spcAft>
                      </a:pPr>
                      <a:r>
                        <a:rPr lang="ja-JP" sz="1200" kern="100">
                          <a:effectLst/>
                        </a:rPr>
                        <a:t>生活場面</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ctr">
                        <a:spcAft>
                          <a:spcPts val="0"/>
                        </a:spcAft>
                      </a:pPr>
                      <a:r>
                        <a:rPr lang="ja-JP" altLang="en-US" sz="1200" kern="100" dirty="0">
                          <a:effectLst/>
                        </a:rPr>
                        <a:t>めざす</a:t>
                      </a:r>
                      <a:r>
                        <a:rPr lang="ja-JP" sz="1200" kern="100" dirty="0">
                          <a:effectLst/>
                        </a:rPr>
                        <a:t>べき姿</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ctr">
                        <a:spcAft>
                          <a:spcPts val="0"/>
                        </a:spcAft>
                      </a:pPr>
                      <a:r>
                        <a:rPr lang="ja-JP" altLang="en-US" sz="1200" kern="100" dirty="0">
                          <a:effectLst/>
                          <a:latin typeface="+mn-ea"/>
                          <a:ea typeface="+mn-ea"/>
                          <a:cs typeface="Times New Roman" panose="02020603050405020304" pitchFamily="18" charset="0"/>
                        </a:rPr>
                        <a:t>取組</a:t>
                      </a:r>
                      <a:endParaRPr lang="ja-JP" sz="1200" kern="100" dirty="0">
                        <a:effectLst/>
                        <a:latin typeface="+mn-ea"/>
                        <a:ea typeface="+mn-ea"/>
                        <a:cs typeface="Times New Roman" panose="02020603050405020304" pitchFamily="18" charset="0"/>
                      </a:endParaRPr>
                    </a:p>
                  </a:txBody>
                  <a:tcPr marL="62258" marR="62258" marT="0" marB="0" anchor="ctr"/>
                </a:tc>
                <a:tc>
                  <a:txBody>
                    <a:bodyPr/>
                    <a:lstStyle/>
                    <a:p>
                      <a:pPr algn="ctr">
                        <a:spcAft>
                          <a:spcPts val="0"/>
                        </a:spcAft>
                      </a:pPr>
                      <a:r>
                        <a:rPr lang="ja-JP" sz="1200" kern="100" dirty="0">
                          <a:solidFill>
                            <a:schemeClr val="tx1"/>
                          </a:solidFill>
                          <a:effectLst/>
                        </a:rPr>
                        <a:t>主な取組</a:t>
                      </a:r>
                      <a:r>
                        <a:rPr lang="ja-JP" altLang="en-US" sz="1000" kern="100" dirty="0">
                          <a:solidFill>
                            <a:schemeClr val="tx1"/>
                          </a:solidFill>
                          <a:effectLst/>
                        </a:rPr>
                        <a:t>（重複あり）</a:t>
                      </a:r>
                      <a:endParaRPr lang="ja-JP" sz="1000" kern="100" dirty="0">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ctr">
                        <a:spcAft>
                          <a:spcPts val="0"/>
                        </a:spcAft>
                      </a:pPr>
                      <a:r>
                        <a:rPr lang="ja-JP" sz="1200" kern="100" dirty="0">
                          <a:effectLst/>
                        </a:rPr>
                        <a:t>施策体系</a:t>
                      </a:r>
                      <a:r>
                        <a:rPr lang="ja-JP" sz="1000" kern="100" dirty="0">
                          <a:effectLst/>
                        </a:rPr>
                        <a:t>（重複あり）</a:t>
                      </a:r>
                      <a:endParaRPr lang="ja-JP" sz="1200" kern="100" dirty="0">
                        <a:effectLst/>
                        <a:latin typeface="+mn-ea"/>
                        <a:ea typeface="+mn-ea"/>
                        <a:cs typeface="Times New Roman" panose="02020603050405020304" pitchFamily="18" charset="0"/>
                      </a:endParaRPr>
                    </a:p>
                  </a:txBody>
                  <a:tcPr marL="62258" marR="62258" marT="0" marB="0" anchor="ctr"/>
                </a:tc>
                <a:extLst>
                  <a:ext uri="{0D108BD9-81ED-4DB2-BD59-A6C34878D82A}">
                    <a16:rowId xmlns:a16="http://schemas.microsoft.com/office/drawing/2014/main" val="729311685"/>
                  </a:ext>
                </a:extLst>
              </a:tr>
              <a:tr h="1479806">
                <a:tc>
                  <a:txBody>
                    <a:bodyPr/>
                    <a:lstStyle/>
                    <a:p>
                      <a:pPr algn="just">
                        <a:spcAft>
                          <a:spcPts val="0"/>
                        </a:spcAft>
                      </a:pPr>
                      <a:r>
                        <a:rPr lang="ja-JP" sz="1200" kern="100" dirty="0">
                          <a:effectLst/>
                        </a:rPr>
                        <a:t>４</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just">
                        <a:spcAft>
                          <a:spcPts val="0"/>
                        </a:spcAft>
                      </a:pPr>
                      <a:r>
                        <a:rPr lang="ja-JP" sz="1200" kern="100" dirty="0">
                          <a:effectLst/>
                        </a:rPr>
                        <a:t>心や体、命を大切にする</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algn="just">
                        <a:spcAft>
                          <a:spcPts val="0"/>
                        </a:spcAft>
                      </a:pPr>
                      <a:r>
                        <a:rPr lang="ja-JP" sz="1200" kern="100" dirty="0">
                          <a:effectLst/>
                        </a:rPr>
                        <a:t>障がい</a:t>
                      </a:r>
                      <a:r>
                        <a:rPr lang="ja-JP" altLang="en-US" sz="1200" kern="100" dirty="0">
                          <a:effectLst/>
                        </a:rPr>
                        <a:t>のある人</a:t>
                      </a:r>
                      <a:r>
                        <a:rPr lang="ja-JP" sz="1200" kern="100" dirty="0">
                          <a:effectLst/>
                        </a:rPr>
                        <a:t>が必要な医療や相談をいつでも</a:t>
                      </a:r>
                      <a:r>
                        <a:rPr lang="ja-JP" altLang="en-US" sz="1200" kern="100" dirty="0">
                          <a:effectLst/>
                        </a:rPr>
                        <a:t>安心して</a:t>
                      </a:r>
                      <a:r>
                        <a:rPr lang="ja-JP" sz="1200" kern="100" dirty="0">
                          <a:effectLst/>
                        </a:rPr>
                        <a:t>受けることができる</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marL="285750" indent="-285750">
                        <a:buFont typeface="Arial" panose="020B0604020202020204" pitchFamily="34" charset="0"/>
                        <a:buChar char="•"/>
                      </a:pPr>
                      <a:r>
                        <a:rPr lang="ja-JP" altLang="en-US" sz="1200" dirty="0"/>
                        <a:t>医療サービスの充実</a:t>
                      </a:r>
                      <a:endParaRPr lang="en-US" altLang="ja-JP" sz="1200" dirty="0"/>
                    </a:p>
                    <a:p>
                      <a:pPr marL="285750" indent="-285750">
                        <a:buFont typeface="Arial" panose="020B0604020202020204" pitchFamily="34" charset="0"/>
                        <a:buChar char="•"/>
                      </a:pPr>
                      <a:r>
                        <a:rPr lang="ja-JP" altLang="en-US" sz="1200" dirty="0"/>
                        <a:t>悩みについて相談する</a:t>
                      </a:r>
                      <a:endParaRPr lang="en-US" altLang="ja-JP" sz="1200" dirty="0"/>
                    </a:p>
                  </a:txBody>
                  <a:tcPr marL="62258" marR="62258" marT="36000" marB="36000"/>
                </a:tc>
                <a:tc>
                  <a:txBody>
                    <a:bodyPr/>
                    <a:lstStyle/>
                    <a:p>
                      <a:pPr marL="285750" indent="-285750">
                        <a:buFont typeface="Arial" panose="020B0604020202020204" pitchFamily="34" charset="0"/>
                        <a:buChar char="•"/>
                      </a:pPr>
                      <a:r>
                        <a:rPr lang="ja-JP" altLang="en-US" sz="1200" dirty="0"/>
                        <a:t>発達障がいにかかる専門的な医療機関の確保</a:t>
                      </a:r>
                      <a:endParaRPr lang="en-US" altLang="ja-JP" sz="1200" dirty="0"/>
                    </a:p>
                    <a:p>
                      <a:pPr marL="285750" indent="-285750">
                        <a:buFont typeface="Arial" panose="020B0604020202020204" pitchFamily="34" charset="0"/>
                        <a:buChar char="•"/>
                      </a:pPr>
                      <a:r>
                        <a:rPr lang="ja-JP" altLang="en-US" sz="1200" dirty="0"/>
                        <a:t>各種専門相談の実施（こころの健康総合センター）</a:t>
                      </a:r>
                      <a:endParaRPr lang="en-US" altLang="ja-JP" sz="1200" dirty="0"/>
                    </a:p>
                    <a:p>
                      <a:pPr marL="144000" lvl="0" indent="-108000" algn="just">
                        <a:spcAft>
                          <a:spcPts val="0"/>
                        </a:spcAft>
                        <a:buFont typeface="Wingdings" panose="05000000000000000000" pitchFamily="2" charset="2"/>
                        <a:buChar char=""/>
                      </a:pP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marL="144000" lvl="0" indent="-144000" algn="just">
                        <a:spcAft>
                          <a:spcPts val="0"/>
                        </a:spcAft>
                        <a:buFont typeface="UD デジタル 教科書体 NK-R" panose="02020400000000000000" pitchFamily="18" charset="-128"/>
                        <a:buChar char="○"/>
                      </a:pPr>
                      <a:r>
                        <a:rPr lang="ja-JP" sz="1200" kern="100" dirty="0">
                          <a:effectLst/>
                        </a:rPr>
                        <a:t>専門的な医療機関の確保</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extLst>
                  <a:ext uri="{0D108BD9-81ED-4DB2-BD59-A6C34878D82A}">
                    <a16:rowId xmlns:a16="http://schemas.microsoft.com/office/drawing/2014/main" val="2677206771"/>
                  </a:ext>
                </a:extLst>
              </a:tr>
              <a:tr h="1205450">
                <a:tc>
                  <a:txBody>
                    <a:bodyPr/>
                    <a:lstStyle/>
                    <a:p>
                      <a:pPr algn="just">
                        <a:spcAft>
                          <a:spcPts val="0"/>
                        </a:spcAft>
                      </a:pPr>
                      <a:r>
                        <a:rPr lang="ja-JP" altLang="en-US" sz="1200" kern="100" dirty="0">
                          <a:effectLst/>
                        </a:rPr>
                        <a:t>５</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just">
                        <a:spcAft>
                          <a:spcPts val="0"/>
                        </a:spcAft>
                      </a:pPr>
                      <a:r>
                        <a:rPr lang="ja-JP" sz="1200" kern="100" dirty="0">
                          <a:effectLst/>
                        </a:rPr>
                        <a:t>楽しむ</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algn="just">
                        <a:spcAft>
                          <a:spcPts val="0"/>
                        </a:spcAft>
                      </a:pPr>
                      <a:r>
                        <a:rPr lang="ja-JP" sz="1200" kern="100" dirty="0">
                          <a:effectLst/>
                        </a:rPr>
                        <a:t>障がい</a:t>
                      </a:r>
                      <a:r>
                        <a:rPr lang="ja-JP" altLang="en-US" sz="1200" kern="100" dirty="0">
                          <a:effectLst/>
                        </a:rPr>
                        <a:t>のある人</a:t>
                      </a:r>
                      <a:r>
                        <a:rPr lang="ja-JP" sz="1200" kern="100" dirty="0">
                          <a:effectLst/>
                        </a:rPr>
                        <a:t>が</a:t>
                      </a:r>
                      <a:r>
                        <a:rPr lang="ja-JP" altLang="en-US" sz="1200" kern="100" dirty="0">
                          <a:effectLst/>
                        </a:rPr>
                        <a:t>様々な場所で他の人と同じように</a:t>
                      </a:r>
                      <a:r>
                        <a:rPr lang="ja-JP" sz="1200" kern="100" dirty="0">
                          <a:effectLst/>
                        </a:rPr>
                        <a:t>楽しみ</a:t>
                      </a:r>
                      <a:r>
                        <a:rPr lang="ja-JP" altLang="en-US" sz="1200" kern="100" dirty="0">
                          <a:effectLst/>
                        </a:rPr>
                        <a:t>、豊かに暮らして</a:t>
                      </a:r>
                      <a:r>
                        <a:rPr lang="ja-JP" sz="1200" kern="100" dirty="0">
                          <a:effectLst/>
                        </a:rPr>
                        <a:t>いる</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algn="just">
                        <a:spcAft>
                          <a:spcPts val="0"/>
                        </a:spcAft>
                      </a:pPr>
                      <a:r>
                        <a:rPr lang="ja-JP" altLang="en-US" sz="1200" kern="100" dirty="0">
                          <a:effectLst/>
                          <a:latin typeface="+mn-ea"/>
                          <a:ea typeface="+mn-ea"/>
                          <a:cs typeface="Times New Roman" panose="02020603050405020304" pitchFamily="18" charset="0"/>
                        </a:rPr>
                        <a:t>・余暇活動の充実と活動内容の拡大</a:t>
                      </a:r>
                      <a:endParaRPr lang="en-US" altLang="ja-JP" sz="1200" kern="100" dirty="0">
                        <a:effectLst/>
                        <a:latin typeface="+mn-ea"/>
                        <a:ea typeface="+mn-ea"/>
                        <a:cs typeface="Times New Roman" panose="02020603050405020304" pitchFamily="18" charset="0"/>
                      </a:endParaRPr>
                    </a:p>
                    <a:p>
                      <a:pPr algn="just">
                        <a:spcAft>
                          <a:spcPts val="0"/>
                        </a:spcAft>
                      </a:pPr>
                      <a:r>
                        <a:rPr lang="ja-JP" altLang="en-US" sz="1200" kern="100" dirty="0">
                          <a:effectLst/>
                          <a:latin typeface="+mn-ea"/>
                          <a:ea typeface="+mn-ea"/>
                          <a:cs typeface="Times New Roman" panose="02020603050405020304" pitchFamily="18" charset="0"/>
                        </a:rPr>
                        <a:t>・ピアサポートによる支援</a:t>
                      </a:r>
                      <a:endParaRPr lang="ja-JP" sz="1200" kern="100" dirty="0">
                        <a:effectLst/>
                        <a:latin typeface="+mn-ea"/>
                        <a:ea typeface="+mn-ea"/>
                        <a:cs typeface="Times New Roman" panose="02020603050405020304" pitchFamily="18" charset="0"/>
                      </a:endParaRPr>
                    </a:p>
                  </a:txBody>
                  <a:tcPr marL="62258" marR="62258" marT="36000" marB="36000"/>
                </a:tc>
                <a:tc>
                  <a:txBody>
                    <a:bodyPr/>
                    <a:lstStyle/>
                    <a:p>
                      <a:pPr marL="144000" lvl="0" indent="-108000" algn="just">
                        <a:spcAft>
                          <a:spcPts val="0"/>
                        </a:spcAft>
                        <a:buFont typeface="Wingdings" panose="05000000000000000000" pitchFamily="2" charset="2"/>
                        <a:buChar char=""/>
                      </a:pPr>
                      <a:r>
                        <a:rPr lang="ja-JP" altLang="en-US" sz="1200" kern="100" dirty="0">
                          <a:effectLst/>
                        </a:rPr>
                        <a:t>保育所・放課後児童クラブの運営の充実</a:t>
                      </a:r>
                      <a:endParaRPr lang="en-US" altLang="ja-JP" sz="1200" kern="100" dirty="0">
                        <a:effectLst/>
                      </a:endParaRPr>
                    </a:p>
                    <a:p>
                      <a:pPr marL="144000" lvl="0" indent="-108000" algn="just">
                        <a:spcAft>
                          <a:spcPts val="0"/>
                        </a:spcAft>
                        <a:buFont typeface="Wingdings" panose="05000000000000000000" pitchFamily="2" charset="2"/>
                        <a:buChar char=""/>
                      </a:pPr>
                      <a:r>
                        <a:rPr lang="ja-JP" altLang="en-US" sz="1200" kern="100" dirty="0">
                          <a:effectLst/>
                        </a:rPr>
                        <a:t>発達障がい者へのピアサポートによる支援</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marL="144000" indent="-144000" algn="just">
                        <a:spcAft>
                          <a:spcPts val="0"/>
                        </a:spcAft>
                      </a:pPr>
                      <a:r>
                        <a:rPr lang="en-US" sz="1200" kern="100" dirty="0">
                          <a:effectLst/>
                        </a:rPr>
                        <a:t> </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extLst>
                  <a:ext uri="{0D108BD9-81ED-4DB2-BD59-A6C34878D82A}">
                    <a16:rowId xmlns:a16="http://schemas.microsoft.com/office/drawing/2014/main" val="3809868249"/>
                  </a:ext>
                </a:extLst>
              </a:tr>
              <a:tr h="1479806">
                <a:tc>
                  <a:txBody>
                    <a:bodyPr/>
                    <a:lstStyle/>
                    <a:p>
                      <a:pPr algn="just">
                        <a:spcAft>
                          <a:spcPts val="0"/>
                        </a:spcAft>
                      </a:pPr>
                      <a:r>
                        <a:rPr lang="ja-JP" sz="1200" kern="100" dirty="0">
                          <a:effectLst/>
                        </a:rPr>
                        <a:t>６</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258" marR="62258" marT="0" marB="0" anchor="ctr"/>
                </a:tc>
                <a:tc>
                  <a:txBody>
                    <a:bodyPr/>
                    <a:lstStyle/>
                    <a:p>
                      <a:pPr algn="just">
                        <a:spcAft>
                          <a:spcPts val="0"/>
                        </a:spcAft>
                      </a:pPr>
                      <a:r>
                        <a:rPr lang="ja-JP" sz="1200" kern="100" dirty="0">
                          <a:effectLst/>
                        </a:rPr>
                        <a:t>人間（ひと）としての尊厳を持って生きる</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algn="just">
                        <a:spcAft>
                          <a:spcPts val="0"/>
                        </a:spcAft>
                      </a:pPr>
                      <a:r>
                        <a:rPr lang="ja-JP" sz="1200" kern="100" dirty="0">
                          <a:effectLst/>
                        </a:rPr>
                        <a:t>障がい</a:t>
                      </a:r>
                      <a:r>
                        <a:rPr lang="ja-JP" altLang="en-US" sz="1200" kern="100" dirty="0">
                          <a:effectLst/>
                        </a:rPr>
                        <a:t>のある人が</a:t>
                      </a:r>
                      <a:r>
                        <a:rPr lang="ja-JP" sz="1200" kern="100" dirty="0">
                          <a:effectLst/>
                        </a:rPr>
                        <a:t>尊厳を持って</a:t>
                      </a:r>
                      <a:r>
                        <a:rPr lang="ja-JP" altLang="en-US" sz="1200" kern="100" dirty="0">
                          <a:effectLst/>
                        </a:rPr>
                        <a:t>社会に参加し、社会全体に合理的配慮が浸透し</a:t>
                      </a:r>
                      <a:r>
                        <a:rPr lang="ja-JP" sz="1200" kern="100" dirty="0">
                          <a:effectLst/>
                        </a:rPr>
                        <a:t>ている</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marL="285750" indent="-285750">
                        <a:buFont typeface="Arial" panose="020B0604020202020204" pitchFamily="34" charset="0"/>
                        <a:buChar char="•"/>
                      </a:pPr>
                      <a:r>
                        <a:rPr lang="ja-JP" altLang="en-US" sz="1200" dirty="0"/>
                        <a:t>障がいや障がい者についての広報・啓発</a:t>
                      </a:r>
                      <a:endParaRPr lang="en-US" altLang="ja-JP" sz="1200" dirty="0"/>
                    </a:p>
                    <a:p>
                      <a:pPr marL="285750" indent="-285750">
                        <a:buFont typeface="Arial" panose="020B0604020202020204" pitchFamily="34" charset="0"/>
                        <a:buChar char="•"/>
                      </a:pPr>
                      <a:r>
                        <a:rPr lang="ja-JP" altLang="en-US" sz="1200" dirty="0"/>
                        <a:t>障がい者理解を深める教育の推進</a:t>
                      </a:r>
                      <a:endParaRPr lang="en-US" altLang="ja-JP" sz="1200" dirty="0"/>
                    </a:p>
                    <a:p>
                      <a:pPr marL="285750" indent="-285750">
                        <a:buFont typeface="Arial" panose="020B0604020202020204" pitchFamily="34" charset="0"/>
                        <a:buChar char="•"/>
                      </a:pPr>
                      <a:r>
                        <a:rPr lang="ja-JP" altLang="en-US" sz="1200" dirty="0"/>
                        <a:t>発達障がい児者の司法関係における支援</a:t>
                      </a:r>
                    </a:p>
                    <a:p>
                      <a:pPr algn="just">
                        <a:spcAft>
                          <a:spcPts val="0"/>
                        </a:spcAft>
                      </a:pP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marL="144000" marR="0" lvl="0" indent="-1080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ja-JP" altLang="en-US" sz="1200" dirty="0"/>
                        <a:t>発達障がいに対する理解促進</a:t>
                      </a:r>
                      <a:endParaRPr lang="en-US" altLang="ja-JP" sz="1200" dirty="0"/>
                    </a:p>
                    <a:p>
                      <a:pPr marL="144000" marR="0" lvl="0" indent="-1080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ja-JP" altLang="en-US" sz="1200" dirty="0"/>
                        <a:t>教員研修の充実</a:t>
                      </a:r>
                      <a:endParaRPr lang="en-US" altLang="ja-JP" sz="1200" dirty="0"/>
                    </a:p>
                    <a:p>
                      <a:pPr marL="144000" marR="0" lvl="0" indent="-1080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ja-JP" altLang="en-US" sz="1200" dirty="0"/>
                        <a:t>発達障がい児者の司法関係における支援</a:t>
                      </a:r>
                    </a:p>
                    <a:p>
                      <a:pPr marL="144000" lvl="0" indent="-108000" algn="just">
                        <a:spcAft>
                          <a:spcPts val="0"/>
                        </a:spcAft>
                        <a:buFont typeface="Wingdings" panose="05000000000000000000" pitchFamily="2" charset="2"/>
                        <a:buChar char=""/>
                      </a:pP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tc>
                  <a:txBody>
                    <a:bodyPr/>
                    <a:lstStyle/>
                    <a:p>
                      <a:pPr marL="144000" lvl="0" indent="-144000" algn="just">
                        <a:spcAft>
                          <a:spcPts val="0"/>
                        </a:spcAft>
                        <a:buFont typeface="UD デジタル 教科書体 NK-R" panose="02020400000000000000" pitchFamily="18" charset="-128"/>
                        <a:buChar char="○"/>
                      </a:pPr>
                      <a:r>
                        <a:rPr lang="ja-JP" sz="1200" kern="100" dirty="0">
                          <a:effectLst/>
                        </a:rPr>
                        <a:t>発達障がい理解のための取組</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258" marR="62258" marT="36000" marB="36000"/>
                </a:tc>
                <a:extLst>
                  <a:ext uri="{0D108BD9-81ED-4DB2-BD59-A6C34878D82A}">
                    <a16:rowId xmlns:a16="http://schemas.microsoft.com/office/drawing/2014/main" val="2018775320"/>
                  </a:ext>
                </a:extLst>
              </a:tr>
            </a:tbl>
          </a:graphicData>
        </a:graphic>
      </p:graphicFrame>
      <p:sp>
        <p:nvSpPr>
          <p:cNvPr id="2" name="スライド番号プレースホルダー 1">
            <a:extLst>
              <a:ext uri="{FF2B5EF4-FFF2-40B4-BE49-F238E27FC236}">
                <a16:creationId xmlns:a16="http://schemas.microsoft.com/office/drawing/2014/main" id="{82EC5CD9-3365-4979-9FEB-6EFF0656BD1A}"/>
              </a:ext>
            </a:extLst>
          </p:cNvPr>
          <p:cNvSpPr>
            <a:spLocks noGrp="1"/>
          </p:cNvSpPr>
          <p:nvPr>
            <p:ph type="sldNum" sz="quarter" idx="12"/>
          </p:nvPr>
        </p:nvSpPr>
        <p:spPr/>
        <p:txBody>
          <a:bodyPr/>
          <a:lstStyle/>
          <a:p>
            <a:fld id="{4154B465-C804-4A50-ACC3-8CAC98C92B14}" type="slidenum">
              <a:rPr kumimoji="1" lang="ja-JP" altLang="en-US" smtClean="0"/>
              <a:t>6</a:t>
            </a:fld>
            <a:endParaRPr kumimoji="1" lang="ja-JP" altLang="en-US"/>
          </a:p>
        </p:txBody>
      </p:sp>
    </p:spTree>
    <p:extLst>
      <p:ext uri="{BB962C8B-B14F-4D97-AF65-F5344CB8AC3E}">
        <p14:creationId xmlns:p14="http://schemas.microsoft.com/office/powerpoint/2010/main" val="1135776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D972D2E-716C-47CD-A426-765EB70DBDE7}"/>
              </a:ext>
            </a:extLst>
          </p:cNvPr>
          <p:cNvSpPr>
            <a:spLocks noGrp="1"/>
          </p:cNvSpPr>
          <p:nvPr>
            <p:ph type="sldNum" sz="quarter" idx="12"/>
          </p:nvPr>
        </p:nvSpPr>
        <p:spPr/>
        <p:txBody>
          <a:bodyPr/>
          <a:lstStyle/>
          <a:p>
            <a:fld id="{4154B465-C804-4A50-ACC3-8CAC98C92B14}" type="slidenum">
              <a:rPr kumimoji="1" lang="ja-JP" altLang="en-US" smtClean="0"/>
              <a:t>7</a:t>
            </a:fld>
            <a:endParaRPr kumimoji="1" lang="ja-JP" altLang="en-US"/>
          </a:p>
        </p:txBody>
      </p:sp>
      <p:pic>
        <p:nvPicPr>
          <p:cNvPr id="5" name="図 4">
            <a:extLst>
              <a:ext uri="{FF2B5EF4-FFF2-40B4-BE49-F238E27FC236}">
                <a16:creationId xmlns:a16="http://schemas.microsoft.com/office/drawing/2014/main" id="{0CF9B85A-E6EC-4C2B-96E2-66F15AB40852}"/>
              </a:ext>
            </a:extLst>
          </p:cNvPr>
          <p:cNvPicPr>
            <a:picLocks noChangeAspect="1"/>
          </p:cNvPicPr>
          <p:nvPr/>
        </p:nvPicPr>
        <p:blipFill>
          <a:blip r:embed="rId2"/>
          <a:stretch>
            <a:fillRect/>
          </a:stretch>
        </p:blipFill>
        <p:spPr>
          <a:xfrm>
            <a:off x="-69669" y="0"/>
            <a:ext cx="12261669" cy="647096"/>
          </a:xfrm>
          <a:prstGeom prst="rect">
            <a:avLst/>
          </a:prstGeom>
        </p:spPr>
      </p:pic>
      <p:sp>
        <p:nvSpPr>
          <p:cNvPr id="6" name="タイトル 1">
            <a:extLst>
              <a:ext uri="{FF2B5EF4-FFF2-40B4-BE49-F238E27FC236}">
                <a16:creationId xmlns:a16="http://schemas.microsoft.com/office/drawing/2014/main" id="{C23951F1-D023-4270-8D6A-C03F9B414B6F}"/>
              </a:ext>
            </a:extLst>
          </p:cNvPr>
          <p:cNvSpPr txBox="1">
            <a:spLocks/>
          </p:cNvSpPr>
          <p:nvPr/>
        </p:nvSpPr>
        <p:spPr>
          <a:xfrm>
            <a:off x="0" y="-3777"/>
            <a:ext cx="12192000" cy="5066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（１）早期気づきと早期発達支援の充実</a:t>
            </a:r>
          </a:p>
        </p:txBody>
      </p:sp>
      <p:sp>
        <p:nvSpPr>
          <p:cNvPr id="8" name="テキスト ボックス 7">
            <a:extLst>
              <a:ext uri="{FF2B5EF4-FFF2-40B4-BE49-F238E27FC236}">
                <a16:creationId xmlns:a16="http://schemas.microsoft.com/office/drawing/2014/main" id="{1965B353-52BF-40B1-A17C-57526009F771}"/>
              </a:ext>
            </a:extLst>
          </p:cNvPr>
          <p:cNvSpPr txBox="1"/>
          <p:nvPr/>
        </p:nvSpPr>
        <p:spPr>
          <a:xfrm>
            <a:off x="595665" y="886517"/>
            <a:ext cx="11390812" cy="338554"/>
          </a:xfrm>
          <a:prstGeom prst="rect">
            <a:avLst/>
          </a:prstGeom>
          <a:noFill/>
        </p:spPr>
        <p:txBody>
          <a:bodyPr wrap="square">
            <a:spAutoFit/>
          </a:bodyPr>
          <a:lstStyle/>
          <a:p>
            <a:r>
              <a:rPr lang="ja-JP" altLang="en-US" sz="1600" dirty="0"/>
              <a:t>乳幼児健診を中心とした早期発見と、それぞれの子どものニーズに応じた支援が受けられる体制が整っている。</a:t>
            </a:r>
          </a:p>
        </p:txBody>
      </p:sp>
      <p:sp>
        <p:nvSpPr>
          <p:cNvPr id="10" name="テキスト ボックス 9">
            <a:extLst>
              <a:ext uri="{FF2B5EF4-FFF2-40B4-BE49-F238E27FC236}">
                <a16:creationId xmlns:a16="http://schemas.microsoft.com/office/drawing/2014/main" id="{1ADDF40F-62E9-4EE8-B945-60AEE346E297}"/>
              </a:ext>
            </a:extLst>
          </p:cNvPr>
          <p:cNvSpPr txBox="1"/>
          <p:nvPr/>
        </p:nvSpPr>
        <p:spPr>
          <a:xfrm>
            <a:off x="278674" y="1585303"/>
            <a:ext cx="1965960" cy="33855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ja-JP" altLang="en-US" sz="1600" b="1" dirty="0"/>
              <a:t>関連する取組</a:t>
            </a:r>
            <a:endParaRPr kumimoji="1" lang="ja-JP" altLang="en-US" sz="1600" b="1" dirty="0"/>
          </a:p>
        </p:txBody>
      </p:sp>
      <p:sp>
        <p:nvSpPr>
          <p:cNvPr id="11" name="テキスト ボックス 10">
            <a:extLst>
              <a:ext uri="{FF2B5EF4-FFF2-40B4-BE49-F238E27FC236}">
                <a16:creationId xmlns:a16="http://schemas.microsoft.com/office/drawing/2014/main" id="{5F28C206-AB4E-4F78-8A8F-7C799FDF7DAE}"/>
              </a:ext>
            </a:extLst>
          </p:cNvPr>
          <p:cNvSpPr txBox="1"/>
          <p:nvPr/>
        </p:nvSpPr>
        <p:spPr>
          <a:xfrm>
            <a:off x="224680" y="2027660"/>
            <a:ext cx="5708904" cy="338554"/>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600" dirty="0"/>
              <a:t>乳幼児健康診査の受診率向上</a:t>
            </a:r>
            <a:r>
              <a:rPr lang="ja-JP" altLang="en-US" sz="1600" dirty="0"/>
              <a:t>・保健師等への研修</a:t>
            </a:r>
            <a:endParaRPr kumimoji="1" lang="en-US" altLang="ja-JP" sz="1600" dirty="0"/>
          </a:p>
        </p:txBody>
      </p:sp>
      <p:sp>
        <p:nvSpPr>
          <p:cNvPr id="12" name="テキスト ボックス 11">
            <a:extLst>
              <a:ext uri="{FF2B5EF4-FFF2-40B4-BE49-F238E27FC236}">
                <a16:creationId xmlns:a16="http://schemas.microsoft.com/office/drawing/2014/main" id="{1E095A08-3662-4BA9-897D-3818A55DE39A}"/>
              </a:ext>
            </a:extLst>
          </p:cNvPr>
          <p:cNvSpPr txBox="1"/>
          <p:nvPr/>
        </p:nvSpPr>
        <p:spPr>
          <a:xfrm>
            <a:off x="95793" y="2535714"/>
            <a:ext cx="5984097" cy="4185761"/>
          </a:xfrm>
          <a:prstGeom prst="rect">
            <a:avLst/>
          </a:prstGeom>
          <a:noFill/>
        </p:spPr>
        <p:txBody>
          <a:bodyPr wrap="square">
            <a:spAutoFit/>
          </a:bodyPr>
          <a:lstStyle/>
          <a:p>
            <a:pPr marL="285750" indent="-285750">
              <a:buFont typeface="Wingdings" panose="05000000000000000000" pitchFamily="2" charset="2"/>
              <a:buChar char="Ø"/>
            </a:pPr>
            <a:r>
              <a:rPr lang="ja-JP" altLang="en-US" sz="1400" dirty="0"/>
              <a:t>乳幼児健康診査の従事者が、疾病や障害の早期発見の視点を持てるように、乳幼児期の保護者の支援、発達障がい等の早期発見や支援について保健師等母子研修を実施</a:t>
            </a:r>
            <a:endParaRPr lang="en-US" altLang="ja-JP" sz="1400" dirty="0"/>
          </a:p>
          <a:p>
            <a:r>
              <a:rPr lang="ja-JP" altLang="en-US" sz="1400" dirty="0"/>
              <a:t>　（</a:t>
            </a:r>
            <a:r>
              <a:rPr lang="en-US" altLang="ja-JP" sz="1400" dirty="0"/>
              <a:t>2</a:t>
            </a:r>
            <a:r>
              <a:rPr lang="ja-JP" altLang="en-US" sz="1400" dirty="0"/>
              <a:t>日間のうち</a:t>
            </a:r>
            <a:r>
              <a:rPr lang="en-US" altLang="ja-JP" sz="1400" dirty="0"/>
              <a:t>1</a:t>
            </a:r>
            <a:r>
              <a:rPr lang="ja-JP" altLang="en-US" sz="1400" dirty="0"/>
              <a:t>コマで発達障がいの理解に関する講義）</a:t>
            </a:r>
            <a:endParaRPr lang="en-US" altLang="ja-JP" sz="1400" dirty="0"/>
          </a:p>
          <a:p>
            <a:pPr marL="285750" indent="-285750">
              <a:buFont typeface="Wingdings" panose="05000000000000000000" pitchFamily="2" charset="2"/>
              <a:buChar char="Ø"/>
            </a:pPr>
            <a:endParaRPr lang="en-US" altLang="ja-JP" sz="1400" dirty="0"/>
          </a:p>
          <a:p>
            <a:pPr marL="285750" indent="-285750">
              <a:buFont typeface="Wingdings" panose="05000000000000000000" pitchFamily="2" charset="2"/>
              <a:buChar char="Ø"/>
            </a:pPr>
            <a:r>
              <a:rPr lang="ja-JP" altLang="en-US" sz="1400" dirty="0"/>
              <a:t>発達障がい児の早期発見を目的とした</a:t>
            </a:r>
            <a:r>
              <a:rPr lang="en-US" altLang="ja-JP" sz="1400" dirty="0"/>
              <a:t>5</a:t>
            </a:r>
            <a:r>
              <a:rPr lang="ja-JP" altLang="en-US" sz="1400" dirty="0"/>
              <a:t>歳児健診の実施へ向け、市町村保健師とのワーキングを実施（</a:t>
            </a:r>
            <a:r>
              <a:rPr lang="en-US" altLang="ja-JP" sz="1400" dirty="0"/>
              <a:t>R6</a:t>
            </a:r>
            <a:r>
              <a:rPr lang="ja-JP" altLang="en-US" sz="1400" dirty="0"/>
              <a:t>年度）</a:t>
            </a:r>
            <a:endParaRPr lang="en-US" altLang="ja-JP" sz="1400" dirty="0"/>
          </a:p>
          <a:p>
            <a:pPr marL="285750" indent="-285750">
              <a:buFont typeface="Wingdings" panose="05000000000000000000" pitchFamily="2" charset="2"/>
              <a:buChar char="Ø"/>
            </a:pPr>
            <a:endParaRPr lang="en-US" altLang="ja-JP" sz="1400" dirty="0"/>
          </a:p>
          <a:p>
            <a:pPr marL="285750" indent="-285750">
              <a:buFont typeface="Wingdings" panose="05000000000000000000" pitchFamily="2" charset="2"/>
              <a:buChar char="Ø"/>
            </a:pPr>
            <a:r>
              <a:rPr lang="ja-JP" altLang="en-US" sz="1400" dirty="0"/>
              <a:t>母子保健関係者対象の５歳児健診研修会を実施</a:t>
            </a:r>
            <a:endParaRPr lang="en-US" altLang="ja-JP" sz="1400" dirty="0"/>
          </a:p>
          <a:p>
            <a:r>
              <a:rPr lang="ja-JP" altLang="en-US" sz="1400" dirty="0"/>
              <a:t>　（</a:t>
            </a:r>
            <a:r>
              <a:rPr lang="en-US" altLang="ja-JP" sz="1400" dirty="0"/>
              <a:t>R7</a:t>
            </a:r>
            <a:r>
              <a:rPr lang="ja-JP" altLang="en-US" sz="1400" dirty="0"/>
              <a:t>年度の内容　講義＋実践報告＋グループワーク）</a:t>
            </a:r>
            <a:endParaRPr lang="en-US" altLang="ja-JP" sz="1400" dirty="0"/>
          </a:p>
          <a:p>
            <a:r>
              <a:rPr lang="ja-JP" altLang="en-US" sz="1400" dirty="0"/>
              <a:t>　（参考）</a:t>
            </a:r>
            <a:r>
              <a:rPr lang="en-US" altLang="ja-JP" sz="1400" dirty="0"/>
              <a:t>5</a:t>
            </a:r>
            <a:r>
              <a:rPr lang="ja-JP" altLang="en-US" sz="1400" dirty="0"/>
              <a:t>歳児健診実施市町村数　</a:t>
            </a:r>
            <a:r>
              <a:rPr lang="en-US" altLang="ja-JP" sz="1400" dirty="0"/>
              <a:t>21</a:t>
            </a:r>
            <a:r>
              <a:rPr lang="ja-JP" altLang="en-US" sz="1400" dirty="0"/>
              <a:t>市町　Ｒ</a:t>
            </a:r>
            <a:r>
              <a:rPr lang="en-US" altLang="ja-JP" sz="1400" dirty="0"/>
              <a:t>8</a:t>
            </a:r>
            <a:r>
              <a:rPr lang="ja-JP" altLang="en-US" sz="1400" dirty="0"/>
              <a:t>年</a:t>
            </a:r>
            <a:r>
              <a:rPr lang="en-US" altLang="ja-JP" sz="1400" dirty="0"/>
              <a:t>4</a:t>
            </a:r>
            <a:r>
              <a:rPr lang="ja-JP" altLang="en-US" sz="1400" dirty="0"/>
              <a:t>月時点</a:t>
            </a:r>
            <a:endParaRPr lang="en-US" altLang="ja-JP" sz="1400" dirty="0"/>
          </a:p>
          <a:p>
            <a:pPr marL="285750" indent="-285750">
              <a:buFont typeface="Wingdings" panose="05000000000000000000" pitchFamily="2" charset="2"/>
              <a:buChar char="Ø"/>
            </a:pPr>
            <a:endParaRPr lang="en-US" altLang="ja-JP" sz="1400" dirty="0"/>
          </a:p>
          <a:p>
            <a:pPr marL="285750" indent="-285750">
              <a:buFont typeface="Wingdings" panose="05000000000000000000" pitchFamily="2" charset="2"/>
              <a:buChar char="Ø"/>
            </a:pPr>
            <a:r>
              <a:rPr lang="ja-JP" altLang="en-US" sz="1400" dirty="0"/>
              <a:t>市町村において業務の中心を担う人材を養成するため、母子保健コーディネーター育成研修を実施</a:t>
            </a:r>
            <a:endParaRPr lang="en-US" altLang="ja-JP" sz="1400" dirty="0"/>
          </a:p>
          <a:p>
            <a:endParaRPr lang="en-US" altLang="ja-JP" sz="1400" dirty="0"/>
          </a:p>
          <a:p>
            <a:pPr marL="285750" indent="-285750">
              <a:buFont typeface="Wingdings" panose="05000000000000000000" pitchFamily="2" charset="2"/>
              <a:buChar char="Ø"/>
            </a:pPr>
            <a:r>
              <a:rPr lang="ja-JP" altLang="en-US" sz="1400" dirty="0"/>
              <a:t>大阪府要保護児童対策調整機関の調整担当者研修事業兼大阪府市町村児童家庭相談担当者スキルアップ研修の実施（要保護児童対策調整機関の調整担当者等に対し</a:t>
            </a:r>
            <a:r>
              <a:rPr lang="en-US" altLang="ja-JP" sz="1400" dirty="0"/>
              <a:t>17</a:t>
            </a:r>
            <a:r>
              <a:rPr lang="ja-JP" altLang="en-US" sz="1400" dirty="0"/>
              <a:t>講座</a:t>
            </a:r>
            <a:r>
              <a:rPr lang="en-US" altLang="ja-JP" sz="1400" dirty="0"/>
              <a:t>27.5</a:t>
            </a:r>
            <a:r>
              <a:rPr lang="ja-JP" altLang="en-US" sz="1400" dirty="0"/>
              <a:t>時間・演習６講座９時間全８日）</a:t>
            </a:r>
          </a:p>
        </p:txBody>
      </p:sp>
      <p:sp>
        <p:nvSpPr>
          <p:cNvPr id="13" name="テキスト ボックス 12">
            <a:extLst>
              <a:ext uri="{FF2B5EF4-FFF2-40B4-BE49-F238E27FC236}">
                <a16:creationId xmlns:a16="http://schemas.microsoft.com/office/drawing/2014/main" id="{10D53866-59D5-402F-BE2A-A7AC288615D8}"/>
              </a:ext>
            </a:extLst>
          </p:cNvPr>
          <p:cNvSpPr txBox="1"/>
          <p:nvPr/>
        </p:nvSpPr>
        <p:spPr>
          <a:xfrm>
            <a:off x="6204422" y="2012271"/>
            <a:ext cx="5708904" cy="338554"/>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600" dirty="0"/>
              <a:t>市町村への支援・保育士等への研修</a:t>
            </a:r>
          </a:p>
        </p:txBody>
      </p:sp>
      <p:sp>
        <p:nvSpPr>
          <p:cNvPr id="14" name="テキスト ボックス 13">
            <a:extLst>
              <a:ext uri="{FF2B5EF4-FFF2-40B4-BE49-F238E27FC236}">
                <a16:creationId xmlns:a16="http://schemas.microsoft.com/office/drawing/2014/main" id="{AC37BBA8-8B8F-4B5F-A943-88EB96FB36D8}"/>
              </a:ext>
            </a:extLst>
          </p:cNvPr>
          <p:cNvSpPr txBox="1"/>
          <p:nvPr/>
        </p:nvSpPr>
        <p:spPr>
          <a:xfrm>
            <a:off x="6161750" y="2420927"/>
            <a:ext cx="5824727" cy="1815882"/>
          </a:xfrm>
          <a:prstGeom prst="rect">
            <a:avLst/>
          </a:prstGeom>
          <a:noFill/>
        </p:spPr>
        <p:txBody>
          <a:bodyPr wrap="square">
            <a:spAutoFit/>
          </a:bodyPr>
          <a:lstStyle/>
          <a:p>
            <a:pPr marL="285750" indent="-285750">
              <a:buFont typeface="Wingdings" panose="05000000000000000000" pitchFamily="2" charset="2"/>
              <a:buChar char="Ø"/>
            </a:pPr>
            <a:r>
              <a:rPr lang="ja-JP" altLang="en-US" sz="1400" dirty="0"/>
              <a:t>発達障がいの早期発見・適切な支援のため、乳幼児健診や保育所・幼稚園等巡回支援の充実に取り組む市町村へ補助金等の支給により支援。（巡回支援実施市町村数：</a:t>
            </a:r>
            <a:r>
              <a:rPr lang="en-US" altLang="ja-JP" sz="1400" dirty="0"/>
              <a:t>43</a:t>
            </a:r>
            <a:r>
              <a:rPr lang="ja-JP" altLang="en-US" sz="1400" dirty="0"/>
              <a:t>市町村）</a:t>
            </a:r>
            <a:endParaRPr lang="en-US" altLang="ja-JP" sz="1400" dirty="0"/>
          </a:p>
          <a:p>
            <a:pPr marL="285750" indent="-285750">
              <a:buFont typeface="Wingdings" panose="05000000000000000000" pitchFamily="2" charset="2"/>
              <a:buChar char="Ø"/>
            </a:pPr>
            <a:endParaRPr lang="en-US" altLang="ja-JP" sz="1400" dirty="0"/>
          </a:p>
          <a:p>
            <a:pPr marL="285750" indent="-285750">
              <a:buFont typeface="Wingdings" panose="05000000000000000000" pitchFamily="2" charset="2"/>
              <a:buChar char="Ø"/>
            </a:pPr>
            <a:r>
              <a:rPr lang="ja-JP" altLang="en-US" sz="1400" dirty="0"/>
              <a:t>大阪府発達障がい児支援のための保育士・幼稚園教諭研修を開催し、発達障がいの特性理解と具体的な支援方法についての学びを通じて、保育所・幼稚園・認定こども園等における早期の発達支援に関わる人材を育成</a:t>
            </a:r>
            <a:endParaRPr lang="en-US" altLang="ja-JP" sz="1400" dirty="0"/>
          </a:p>
        </p:txBody>
      </p:sp>
      <p:graphicFrame>
        <p:nvGraphicFramePr>
          <p:cNvPr id="15" name="グラフ 14">
            <a:extLst>
              <a:ext uri="{FF2B5EF4-FFF2-40B4-BE49-F238E27FC236}">
                <a16:creationId xmlns:a16="http://schemas.microsoft.com/office/drawing/2014/main" id="{485B079D-204A-4476-AE0F-0A4C6CB0CE9E}"/>
              </a:ext>
            </a:extLst>
          </p:cNvPr>
          <p:cNvGraphicFramePr/>
          <p:nvPr>
            <p:extLst>
              <p:ext uri="{D42A27DB-BD31-4B8C-83A1-F6EECF244321}">
                <p14:modId xmlns:p14="http://schemas.microsoft.com/office/powerpoint/2010/main" val="1630351071"/>
              </p:ext>
            </p:extLst>
          </p:nvPr>
        </p:nvGraphicFramePr>
        <p:xfrm>
          <a:off x="6574101" y="4236809"/>
          <a:ext cx="5339225" cy="2490352"/>
        </p:xfrm>
        <a:graphic>
          <a:graphicData uri="http://schemas.openxmlformats.org/drawingml/2006/chart">
            <c:chart xmlns:c="http://schemas.openxmlformats.org/drawingml/2006/chart" xmlns:r="http://schemas.openxmlformats.org/officeDocument/2006/relationships" r:id="rId3"/>
          </a:graphicData>
        </a:graphic>
      </p:graphicFrame>
      <p:sp>
        <p:nvSpPr>
          <p:cNvPr id="2" name="大かっこ 1">
            <a:extLst>
              <a:ext uri="{FF2B5EF4-FFF2-40B4-BE49-F238E27FC236}">
                <a16:creationId xmlns:a16="http://schemas.microsoft.com/office/drawing/2014/main" id="{DF5EF261-580B-41B4-9A12-694220C1F40F}"/>
              </a:ext>
            </a:extLst>
          </p:cNvPr>
          <p:cNvSpPr/>
          <p:nvPr/>
        </p:nvSpPr>
        <p:spPr>
          <a:xfrm>
            <a:off x="288691" y="844118"/>
            <a:ext cx="10911840" cy="447689"/>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3578231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D972D2E-716C-47CD-A426-765EB70DBDE7}"/>
              </a:ext>
            </a:extLst>
          </p:cNvPr>
          <p:cNvSpPr>
            <a:spLocks noGrp="1"/>
          </p:cNvSpPr>
          <p:nvPr>
            <p:ph type="sldNum" sz="quarter" idx="12"/>
          </p:nvPr>
        </p:nvSpPr>
        <p:spPr>
          <a:xfrm>
            <a:off x="9255035" y="6342567"/>
            <a:ext cx="2743200" cy="365125"/>
          </a:xfrm>
        </p:spPr>
        <p:txBody>
          <a:bodyPr/>
          <a:lstStyle/>
          <a:p>
            <a:fld id="{4154B465-C804-4A50-ACC3-8CAC98C92B14}" type="slidenum">
              <a:rPr kumimoji="1" lang="ja-JP" altLang="en-US" smtClean="0"/>
              <a:t>8</a:t>
            </a:fld>
            <a:endParaRPr kumimoji="1" lang="ja-JP" altLang="en-US"/>
          </a:p>
        </p:txBody>
      </p:sp>
      <p:pic>
        <p:nvPicPr>
          <p:cNvPr id="5" name="図 4">
            <a:extLst>
              <a:ext uri="{FF2B5EF4-FFF2-40B4-BE49-F238E27FC236}">
                <a16:creationId xmlns:a16="http://schemas.microsoft.com/office/drawing/2014/main" id="{0CF9B85A-E6EC-4C2B-96E2-66F15AB40852}"/>
              </a:ext>
            </a:extLst>
          </p:cNvPr>
          <p:cNvPicPr>
            <a:picLocks noChangeAspect="1"/>
          </p:cNvPicPr>
          <p:nvPr/>
        </p:nvPicPr>
        <p:blipFill>
          <a:blip r:embed="rId2"/>
          <a:stretch>
            <a:fillRect/>
          </a:stretch>
        </p:blipFill>
        <p:spPr>
          <a:xfrm>
            <a:off x="-69669" y="0"/>
            <a:ext cx="12261669" cy="647096"/>
          </a:xfrm>
          <a:prstGeom prst="rect">
            <a:avLst/>
          </a:prstGeom>
        </p:spPr>
      </p:pic>
      <p:sp>
        <p:nvSpPr>
          <p:cNvPr id="6" name="タイトル 1">
            <a:extLst>
              <a:ext uri="{FF2B5EF4-FFF2-40B4-BE49-F238E27FC236}">
                <a16:creationId xmlns:a16="http://schemas.microsoft.com/office/drawing/2014/main" id="{C23951F1-D023-4270-8D6A-C03F9B414B6F}"/>
              </a:ext>
            </a:extLst>
          </p:cNvPr>
          <p:cNvSpPr txBox="1">
            <a:spLocks/>
          </p:cNvSpPr>
          <p:nvPr/>
        </p:nvSpPr>
        <p:spPr>
          <a:xfrm>
            <a:off x="0" y="-3777"/>
            <a:ext cx="12192000" cy="5066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（２）子どもの時期の支援体制の充実</a:t>
            </a:r>
          </a:p>
        </p:txBody>
      </p:sp>
      <p:sp>
        <p:nvSpPr>
          <p:cNvPr id="10" name="テキスト ボックス 9">
            <a:extLst>
              <a:ext uri="{FF2B5EF4-FFF2-40B4-BE49-F238E27FC236}">
                <a16:creationId xmlns:a16="http://schemas.microsoft.com/office/drawing/2014/main" id="{1ADDF40F-62E9-4EE8-B945-60AEE346E297}"/>
              </a:ext>
            </a:extLst>
          </p:cNvPr>
          <p:cNvSpPr txBox="1"/>
          <p:nvPr/>
        </p:nvSpPr>
        <p:spPr>
          <a:xfrm>
            <a:off x="250371" y="1748740"/>
            <a:ext cx="1965960" cy="33855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ja-JP" altLang="en-US" sz="1600" b="1" dirty="0"/>
              <a:t>関連する取組</a:t>
            </a:r>
            <a:endParaRPr kumimoji="1" lang="ja-JP" altLang="en-US" sz="1600" b="1" dirty="0"/>
          </a:p>
        </p:txBody>
      </p:sp>
      <p:sp>
        <p:nvSpPr>
          <p:cNvPr id="8" name="テキスト ボックス 7">
            <a:extLst>
              <a:ext uri="{FF2B5EF4-FFF2-40B4-BE49-F238E27FC236}">
                <a16:creationId xmlns:a16="http://schemas.microsoft.com/office/drawing/2014/main" id="{97E77C11-5BDA-45FD-BE6F-BD7B4C52B04E}"/>
              </a:ext>
            </a:extLst>
          </p:cNvPr>
          <p:cNvSpPr txBox="1"/>
          <p:nvPr/>
        </p:nvSpPr>
        <p:spPr>
          <a:xfrm>
            <a:off x="149570" y="2139481"/>
            <a:ext cx="11382103" cy="323165"/>
          </a:xfrm>
          <a:prstGeom prst="rect">
            <a:avLst/>
          </a:prstGeom>
          <a:noFill/>
        </p:spPr>
        <p:txBody>
          <a:bodyPr wrap="square">
            <a:spAutoFit/>
          </a:bodyPr>
          <a:lstStyle/>
          <a:p>
            <a:pPr marL="285750" indent="-285750">
              <a:buFont typeface="Wingdings" panose="05000000000000000000" pitchFamily="2" charset="2"/>
              <a:buChar char="Ø"/>
            </a:pPr>
            <a:r>
              <a:rPr lang="ja-JP" altLang="en-US" sz="1500" dirty="0"/>
              <a:t>新子育て支援交付金を活用し、個別療育に取り組む市町村を支援（個別療育の場を確保する市町村数：</a:t>
            </a:r>
            <a:r>
              <a:rPr lang="en-US" altLang="ja-JP" sz="1500" dirty="0"/>
              <a:t>4</a:t>
            </a:r>
            <a:r>
              <a:rPr lang="ja-JP" altLang="en-US" sz="1500" dirty="0"/>
              <a:t>１）</a:t>
            </a:r>
            <a:endParaRPr lang="en-US" altLang="ja-JP" sz="1500" dirty="0"/>
          </a:p>
        </p:txBody>
      </p:sp>
      <p:sp>
        <p:nvSpPr>
          <p:cNvPr id="11" name="テキスト ボックス 10">
            <a:extLst>
              <a:ext uri="{FF2B5EF4-FFF2-40B4-BE49-F238E27FC236}">
                <a16:creationId xmlns:a16="http://schemas.microsoft.com/office/drawing/2014/main" id="{674B8714-AFEA-40FA-923A-6C3B5ECFE943}"/>
              </a:ext>
            </a:extLst>
          </p:cNvPr>
          <p:cNvSpPr txBox="1"/>
          <p:nvPr/>
        </p:nvSpPr>
        <p:spPr>
          <a:xfrm>
            <a:off x="204651" y="907632"/>
            <a:ext cx="11713028" cy="584775"/>
          </a:xfrm>
          <a:prstGeom prst="rect">
            <a:avLst/>
          </a:prstGeom>
          <a:noFill/>
        </p:spPr>
        <p:txBody>
          <a:bodyPr wrap="square">
            <a:spAutoFit/>
          </a:bodyPr>
          <a:lstStyle/>
          <a:p>
            <a:r>
              <a:rPr lang="ja-JP" altLang="en-US" sz="1600" dirty="0">
                <a:solidFill>
                  <a:schemeClr val="tx1"/>
                </a:solidFill>
                <a:latin typeface="+mn-ea"/>
                <a:cs typeface="Meiryo UI" panose="020B0604030504040204" pitchFamily="50" charset="-128"/>
              </a:rPr>
              <a:t>・大阪府発達障がい児療育拠点が地域の発達障がい児支援のレベルアップのための中心的な役割を果たしている。</a:t>
            </a:r>
          </a:p>
          <a:p>
            <a:r>
              <a:rPr lang="ja-JP" altLang="en-US" sz="1600" dirty="0">
                <a:solidFill>
                  <a:schemeClr val="tx1"/>
                </a:solidFill>
                <a:latin typeface="+mn-ea"/>
                <a:cs typeface="Meiryo UI" panose="020B0604030504040204" pitchFamily="50" charset="-128"/>
              </a:rPr>
              <a:t>・発見・気づきの受け皿として、より身近なところで、子どもの状態に応じた質の高い支援が受けられる体制が整っている。</a:t>
            </a:r>
          </a:p>
        </p:txBody>
      </p:sp>
      <p:sp>
        <p:nvSpPr>
          <p:cNvPr id="13" name="テキスト ボックス 12">
            <a:extLst>
              <a:ext uri="{FF2B5EF4-FFF2-40B4-BE49-F238E27FC236}">
                <a16:creationId xmlns:a16="http://schemas.microsoft.com/office/drawing/2014/main" id="{2F0184E3-0888-4A77-A274-2C431B440472}"/>
              </a:ext>
            </a:extLst>
          </p:cNvPr>
          <p:cNvSpPr txBox="1"/>
          <p:nvPr/>
        </p:nvSpPr>
        <p:spPr>
          <a:xfrm>
            <a:off x="149570" y="2494471"/>
            <a:ext cx="11457432" cy="553998"/>
          </a:xfrm>
          <a:prstGeom prst="rect">
            <a:avLst/>
          </a:prstGeom>
          <a:noFill/>
        </p:spPr>
        <p:txBody>
          <a:bodyPr wrap="square">
            <a:spAutoFit/>
          </a:bodyPr>
          <a:lstStyle/>
          <a:p>
            <a:pPr marL="285750" indent="-285750">
              <a:buFont typeface="Wingdings" panose="05000000000000000000" pitchFamily="2" charset="2"/>
              <a:buChar char="Ø"/>
            </a:pPr>
            <a:r>
              <a:rPr lang="ja-JP" altLang="en-US" sz="1500" dirty="0"/>
              <a:t>府内６カ所の大阪府発達支援拠点の専門的なノウハウを活用し、圏域内の障がい児通所支援事業所及び学校を対象としたコンサルテーションを実施し、支援力の向上を図った。</a:t>
            </a:r>
          </a:p>
        </p:txBody>
      </p:sp>
      <p:graphicFrame>
        <p:nvGraphicFramePr>
          <p:cNvPr id="14" name="表 5">
            <a:extLst>
              <a:ext uri="{FF2B5EF4-FFF2-40B4-BE49-F238E27FC236}">
                <a16:creationId xmlns:a16="http://schemas.microsoft.com/office/drawing/2014/main" id="{BC190909-EFF9-4183-895F-4AB486B0E7B3}"/>
              </a:ext>
            </a:extLst>
          </p:cNvPr>
          <p:cNvGraphicFramePr>
            <a:graphicFrameLocks noGrp="1"/>
          </p:cNvGraphicFramePr>
          <p:nvPr>
            <p:extLst>
              <p:ext uri="{D42A27DB-BD31-4B8C-83A1-F6EECF244321}">
                <p14:modId xmlns:p14="http://schemas.microsoft.com/office/powerpoint/2010/main" val="3598904793"/>
              </p:ext>
            </p:extLst>
          </p:nvPr>
        </p:nvGraphicFramePr>
        <p:xfrm>
          <a:off x="6504864" y="3128818"/>
          <a:ext cx="5312232" cy="1219200"/>
        </p:xfrm>
        <a:graphic>
          <a:graphicData uri="http://schemas.openxmlformats.org/drawingml/2006/table">
            <a:tbl>
              <a:tblPr firstRow="1" bandRow="1">
                <a:tableStyleId>{7DF18680-E054-41AD-8BC1-D1AEF772440D}</a:tableStyleId>
              </a:tblPr>
              <a:tblGrid>
                <a:gridCol w="885372">
                  <a:extLst>
                    <a:ext uri="{9D8B030D-6E8A-4147-A177-3AD203B41FA5}">
                      <a16:colId xmlns:a16="http://schemas.microsoft.com/office/drawing/2014/main" val="3804266888"/>
                    </a:ext>
                  </a:extLst>
                </a:gridCol>
                <a:gridCol w="885372">
                  <a:extLst>
                    <a:ext uri="{9D8B030D-6E8A-4147-A177-3AD203B41FA5}">
                      <a16:colId xmlns:a16="http://schemas.microsoft.com/office/drawing/2014/main" val="3677726039"/>
                    </a:ext>
                  </a:extLst>
                </a:gridCol>
                <a:gridCol w="885372">
                  <a:extLst>
                    <a:ext uri="{9D8B030D-6E8A-4147-A177-3AD203B41FA5}">
                      <a16:colId xmlns:a16="http://schemas.microsoft.com/office/drawing/2014/main" val="183716507"/>
                    </a:ext>
                  </a:extLst>
                </a:gridCol>
                <a:gridCol w="885372">
                  <a:extLst>
                    <a:ext uri="{9D8B030D-6E8A-4147-A177-3AD203B41FA5}">
                      <a16:colId xmlns:a16="http://schemas.microsoft.com/office/drawing/2014/main" val="3287969749"/>
                    </a:ext>
                  </a:extLst>
                </a:gridCol>
                <a:gridCol w="885372">
                  <a:extLst>
                    <a:ext uri="{9D8B030D-6E8A-4147-A177-3AD203B41FA5}">
                      <a16:colId xmlns:a16="http://schemas.microsoft.com/office/drawing/2014/main" val="1440952772"/>
                    </a:ext>
                  </a:extLst>
                </a:gridCol>
                <a:gridCol w="885372">
                  <a:extLst>
                    <a:ext uri="{9D8B030D-6E8A-4147-A177-3AD203B41FA5}">
                      <a16:colId xmlns:a16="http://schemas.microsoft.com/office/drawing/2014/main" val="3359056250"/>
                    </a:ext>
                  </a:extLst>
                </a:gridCol>
              </a:tblGrid>
              <a:tr h="151321">
                <a:tc>
                  <a:txBody>
                    <a:bodyPr/>
                    <a:lstStyle/>
                    <a:p>
                      <a:r>
                        <a:rPr kumimoji="1" lang="ja-JP" altLang="en-US" sz="1400" dirty="0"/>
                        <a:t>年度</a:t>
                      </a:r>
                    </a:p>
                  </a:txBody>
                  <a:tcPr/>
                </a:tc>
                <a:tc>
                  <a:txBody>
                    <a:bodyPr/>
                    <a:lstStyle/>
                    <a:p>
                      <a:r>
                        <a:rPr kumimoji="1" lang="en-US" altLang="ja-JP" sz="1400" dirty="0"/>
                        <a:t>R3</a:t>
                      </a:r>
                      <a:r>
                        <a:rPr kumimoji="1" lang="ja-JP" altLang="en-US" sz="1400" dirty="0"/>
                        <a:t>年度</a:t>
                      </a:r>
                    </a:p>
                  </a:txBody>
                  <a:tcPr/>
                </a:tc>
                <a:tc>
                  <a:txBody>
                    <a:bodyPr/>
                    <a:lstStyle/>
                    <a:p>
                      <a:r>
                        <a:rPr kumimoji="1" lang="en-US" altLang="ja-JP" sz="1400" dirty="0"/>
                        <a:t>R4</a:t>
                      </a:r>
                      <a:r>
                        <a:rPr kumimoji="1" lang="ja-JP" altLang="en-US" sz="1400" dirty="0"/>
                        <a:t>年度</a:t>
                      </a:r>
                    </a:p>
                  </a:txBody>
                  <a:tcPr/>
                </a:tc>
                <a:tc>
                  <a:txBody>
                    <a:bodyPr/>
                    <a:lstStyle/>
                    <a:p>
                      <a:r>
                        <a:rPr kumimoji="1" lang="en-US" altLang="ja-JP" sz="1400" dirty="0"/>
                        <a:t>R5</a:t>
                      </a:r>
                      <a:r>
                        <a:rPr kumimoji="1" lang="ja-JP" altLang="en-US" sz="1400" dirty="0"/>
                        <a:t>年度</a:t>
                      </a:r>
                    </a:p>
                  </a:txBody>
                  <a:tcPr/>
                </a:tc>
                <a:tc>
                  <a:txBody>
                    <a:bodyPr/>
                    <a:lstStyle/>
                    <a:p>
                      <a:r>
                        <a:rPr kumimoji="1" lang="en-US" altLang="ja-JP" sz="1400" dirty="0"/>
                        <a:t>R6</a:t>
                      </a:r>
                      <a:r>
                        <a:rPr kumimoji="1" lang="ja-JP" altLang="en-US" sz="1400" dirty="0"/>
                        <a:t>年度</a:t>
                      </a:r>
                    </a:p>
                  </a:txBody>
                  <a:tcPr/>
                </a:tc>
                <a:tc>
                  <a:txBody>
                    <a:bodyPr/>
                    <a:lstStyle/>
                    <a:p>
                      <a:r>
                        <a:rPr kumimoji="1" lang="en-US" altLang="ja-JP" sz="1400" dirty="0"/>
                        <a:t>R7</a:t>
                      </a:r>
                      <a:r>
                        <a:rPr kumimoji="1" lang="ja-JP" altLang="en-US" sz="1400" dirty="0"/>
                        <a:t>年度</a:t>
                      </a:r>
                    </a:p>
                  </a:txBody>
                  <a:tcPr/>
                </a:tc>
                <a:extLst>
                  <a:ext uri="{0D108BD9-81ED-4DB2-BD59-A6C34878D82A}">
                    <a16:rowId xmlns:a16="http://schemas.microsoft.com/office/drawing/2014/main" val="2648672691"/>
                  </a:ext>
                </a:extLst>
              </a:tr>
              <a:tr h="151321">
                <a:tc>
                  <a:txBody>
                    <a:bodyPr/>
                    <a:lstStyle/>
                    <a:p>
                      <a:r>
                        <a:rPr kumimoji="1" lang="ja-JP" altLang="en-US" sz="1400" dirty="0"/>
                        <a:t>事業所</a:t>
                      </a:r>
                    </a:p>
                  </a:txBody>
                  <a:tcPr/>
                </a:tc>
                <a:tc>
                  <a:txBody>
                    <a:bodyPr/>
                    <a:lstStyle/>
                    <a:p>
                      <a:r>
                        <a:rPr kumimoji="1" lang="en-US" altLang="ja-JP" sz="1400" dirty="0"/>
                        <a:t>131</a:t>
                      </a:r>
                      <a:endParaRPr kumimoji="1" lang="ja-JP" altLang="en-US" sz="1400" dirty="0"/>
                    </a:p>
                  </a:txBody>
                  <a:tcPr/>
                </a:tc>
                <a:tc>
                  <a:txBody>
                    <a:bodyPr/>
                    <a:lstStyle/>
                    <a:p>
                      <a:r>
                        <a:rPr kumimoji="1" lang="en-US" altLang="ja-JP" sz="1400" dirty="0"/>
                        <a:t>133</a:t>
                      </a:r>
                      <a:endParaRPr kumimoji="1" lang="ja-JP" altLang="en-US" sz="1400" dirty="0"/>
                    </a:p>
                  </a:txBody>
                  <a:tcPr/>
                </a:tc>
                <a:tc>
                  <a:txBody>
                    <a:bodyPr/>
                    <a:lstStyle/>
                    <a:p>
                      <a:r>
                        <a:rPr kumimoji="1" lang="en-US" altLang="ja-JP" sz="1400" dirty="0"/>
                        <a:t>63</a:t>
                      </a:r>
                      <a:endParaRPr kumimoji="1" lang="ja-JP" altLang="en-US" sz="1400" dirty="0"/>
                    </a:p>
                  </a:txBody>
                  <a:tcPr/>
                </a:tc>
                <a:tc>
                  <a:txBody>
                    <a:bodyPr/>
                    <a:lstStyle/>
                    <a:p>
                      <a:r>
                        <a:rPr kumimoji="1" lang="en-US" altLang="ja-JP" sz="1400" dirty="0"/>
                        <a:t>73</a:t>
                      </a:r>
                      <a:endParaRPr kumimoji="1" lang="ja-JP" altLang="en-US" sz="1400" dirty="0"/>
                    </a:p>
                  </a:txBody>
                  <a:tcPr/>
                </a:tc>
                <a:tc>
                  <a:txBody>
                    <a:bodyPr/>
                    <a:lstStyle/>
                    <a:p>
                      <a:r>
                        <a:rPr kumimoji="1" lang="en-US" altLang="ja-JP" sz="1400" dirty="0"/>
                        <a:t>38</a:t>
                      </a:r>
                      <a:endParaRPr kumimoji="1" lang="ja-JP" altLang="en-US" sz="1400" dirty="0"/>
                    </a:p>
                  </a:txBody>
                  <a:tcPr/>
                </a:tc>
                <a:extLst>
                  <a:ext uri="{0D108BD9-81ED-4DB2-BD59-A6C34878D82A}">
                    <a16:rowId xmlns:a16="http://schemas.microsoft.com/office/drawing/2014/main" val="1935748645"/>
                  </a:ext>
                </a:extLst>
              </a:tr>
              <a:tr h="151321">
                <a:tc>
                  <a:txBody>
                    <a:bodyPr/>
                    <a:lstStyle/>
                    <a:p>
                      <a:r>
                        <a:rPr kumimoji="1" lang="ja-JP" altLang="en-US" sz="1400" dirty="0"/>
                        <a:t>学校</a:t>
                      </a:r>
                    </a:p>
                  </a:txBody>
                  <a:tcPr/>
                </a:tc>
                <a:tc>
                  <a:txBody>
                    <a:bodyPr/>
                    <a:lstStyle/>
                    <a:p>
                      <a:r>
                        <a:rPr kumimoji="1" lang="en-US" altLang="ja-JP" sz="1400" dirty="0"/>
                        <a:t>38</a:t>
                      </a:r>
                      <a:endParaRPr kumimoji="1" lang="ja-JP" altLang="en-US" sz="1400" dirty="0"/>
                    </a:p>
                  </a:txBody>
                  <a:tcPr/>
                </a:tc>
                <a:tc>
                  <a:txBody>
                    <a:bodyPr/>
                    <a:lstStyle/>
                    <a:p>
                      <a:r>
                        <a:rPr kumimoji="1" lang="en-US" altLang="ja-JP" sz="1400" dirty="0"/>
                        <a:t>71</a:t>
                      </a:r>
                      <a:endParaRPr kumimoji="1" lang="ja-JP" altLang="en-US" sz="1400" dirty="0"/>
                    </a:p>
                  </a:txBody>
                  <a:tcPr/>
                </a:tc>
                <a:tc>
                  <a:txBody>
                    <a:bodyPr/>
                    <a:lstStyle/>
                    <a:p>
                      <a:r>
                        <a:rPr kumimoji="1" lang="en-US" altLang="ja-JP" sz="1400" dirty="0"/>
                        <a:t>83</a:t>
                      </a:r>
                      <a:endParaRPr kumimoji="1" lang="ja-JP" altLang="en-US" sz="1400" dirty="0"/>
                    </a:p>
                  </a:txBody>
                  <a:tcPr/>
                </a:tc>
                <a:tc>
                  <a:txBody>
                    <a:bodyPr/>
                    <a:lstStyle/>
                    <a:p>
                      <a:r>
                        <a:rPr kumimoji="1" lang="en-US" altLang="ja-JP" sz="1400" dirty="0"/>
                        <a:t>52</a:t>
                      </a:r>
                      <a:endParaRPr kumimoji="1" lang="ja-JP" altLang="en-US" sz="1400" dirty="0"/>
                    </a:p>
                  </a:txBody>
                  <a:tcPr/>
                </a:tc>
                <a:tc>
                  <a:txBody>
                    <a:bodyPr/>
                    <a:lstStyle/>
                    <a:p>
                      <a:r>
                        <a:rPr kumimoji="1" lang="en-US" altLang="ja-JP" sz="1400" dirty="0"/>
                        <a:t>43</a:t>
                      </a:r>
                      <a:endParaRPr kumimoji="1" lang="ja-JP" altLang="en-US" sz="1400" dirty="0"/>
                    </a:p>
                  </a:txBody>
                  <a:tcPr/>
                </a:tc>
                <a:extLst>
                  <a:ext uri="{0D108BD9-81ED-4DB2-BD59-A6C34878D82A}">
                    <a16:rowId xmlns:a16="http://schemas.microsoft.com/office/drawing/2014/main" val="2038330257"/>
                  </a:ext>
                </a:extLst>
              </a:tr>
              <a:tr h="151321">
                <a:tc>
                  <a:txBody>
                    <a:bodyPr/>
                    <a:lstStyle/>
                    <a:p>
                      <a:r>
                        <a:rPr kumimoji="1" lang="ja-JP" altLang="en-US" sz="1400" dirty="0"/>
                        <a:t>計</a:t>
                      </a:r>
                    </a:p>
                  </a:txBody>
                  <a:tcPr/>
                </a:tc>
                <a:tc>
                  <a:txBody>
                    <a:bodyPr/>
                    <a:lstStyle/>
                    <a:p>
                      <a:r>
                        <a:rPr kumimoji="1" lang="en-US" altLang="ja-JP" sz="1400" dirty="0"/>
                        <a:t>169</a:t>
                      </a:r>
                      <a:endParaRPr kumimoji="1" lang="ja-JP" altLang="en-US" sz="1400" dirty="0"/>
                    </a:p>
                  </a:txBody>
                  <a:tcPr/>
                </a:tc>
                <a:tc>
                  <a:txBody>
                    <a:bodyPr/>
                    <a:lstStyle/>
                    <a:p>
                      <a:r>
                        <a:rPr kumimoji="1" lang="en-US" altLang="ja-JP" sz="1400" dirty="0"/>
                        <a:t>204</a:t>
                      </a:r>
                      <a:endParaRPr kumimoji="1" lang="ja-JP" altLang="en-US" sz="1400" dirty="0"/>
                    </a:p>
                  </a:txBody>
                  <a:tcPr/>
                </a:tc>
                <a:tc>
                  <a:txBody>
                    <a:bodyPr/>
                    <a:lstStyle/>
                    <a:p>
                      <a:r>
                        <a:rPr kumimoji="1" lang="en-US" altLang="ja-JP" sz="1400" dirty="0"/>
                        <a:t>146</a:t>
                      </a:r>
                      <a:endParaRPr kumimoji="1" lang="ja-JP" altLang="en-US" sz="1400" dirty="0"/>
                    </a:p>
                  </a:txBody>
                  <a:tcPr/>
                </a:tc>
                <a:tc>
                  <a:txBody>
                    <a:bodyPr/>
                    <a:lstStyle/>
                    <a:p>
                      <a:r>
                        <a:rPr kumimoji="1" lang="en-US" altLang="ja-JP" sz="1400" dirty="0"/>
                        <a:t>125</a:t>
                      </a:r>
                      <a:endParaRPr kumimoji="1" lang="ja-JP" altLang="en-US" sz="1400" dirty="0"/>
                    </a:p>
                  </a:txBody>
                  <a:tcPr/>
                </a:tc>
                <a:tc>
                  <a:txBody>
                    <a:bodyPr/>
                    <a:lstStyle/>
                    <a:p>
                      <a:r>
                        <a:rPr kumimoji="1" lang="en-US" altLang="ja-JP" sz="1400" dirty="0"/>
                        <a:t>81</a:t>
                      </a:r>
                      <a:endParaRPr kumimoji="1" lang="ja-JP" altLang="en-US" sz="1400" dirty="0"/>
                    </a:p>
                  </a:txBody>
                  <a:tcPr/>
                </a:tc>
                <a:extLst>
                  <a:ext uri="{0D108BD9-81ED-4DB2-BD59-A6C34878D82A}">
                    <a16:rowId xmlns:a16="http://schemas.microsoft.com/office/drawing/2014/main" val="2079971454"/>
                  </a:ext>
                </a:extLst>
              </a:tr>
            </a:tbl>
          </a:graphicData>
        </a:graphic>
      </p:graphicFrame>
      <p:sp>
        <p:nvSpPr>
          <p:cNvPr id="15" name="テキスト ボックス 14">
            <a:extLst>
              <a:ext uri="{FF2B5EF4-FFF2-40B4-BE49-F238E27FC236}">
                <a16:creationId xmlns:a16="http://schemas.microsoft.com/office/drawing/2014/main" id="{F150947E-9511-4289-BC37-AB96D7E470BB}"/>
              </a:ext>
            </a:extLst>
          </p:cNvPr>
          <p:cNvSpPr txBox="1"/>
          <p:nvPr/>
        </p:nvSpPr>
        <p:spPr>
          <a:xfrm>
            <a:off x="448056" y="4447161"/>
            <a:ext cx="11369040"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Wingdings" panose="05000000000000000000" pitchFamily="2" charset="2"/>
              <a:buChar char="Ø"/>
            </a:pPr>
            <a:r>
              <a:rPr kumimoji="1" lang="en-US" altLang="ja-JP" sz="1500" dirty="0"/>
              <a:t>R3</a:t>
            </a:r>
            <a:r>
              <a:rPr kumimoji="1" lang="ja-JP" altLang="en-US" sz="1500" dirty="0"/>
              <a:t>年度　　大阪府発達支援拠点スキルアップ研修</a:t>
            </a:r>
            <a:r>
              <a:rPr lang="ja-JP" altLang="en-US" sz="1500" dirty="0"/>
              <a:t>の実施、学校へのコンサルテーションの開始</a:t>
            </a:r>
            <a:endParaRPr kumimoji="1" lang="en-US" altLang="ja-JP" sz="1500" dirty="0"/>
          </a:p>
          <a:p>
            <a:pPr marL="285750" indent="-285750">
              <a:buFont typeface="Wingdings" panose="05000000000000000000" pitchFamily="2" charset="2"/>
              <a:buChar char="Ø"/>
            </a:pPr>
            <a:r>
              <a:rPr kumimoji="1" lang="en-US" altLang="ja-JP" sz="1500" dirty="0"/>
              <a:t>R5</a:t>
            </a:r>
            <a:r>
              <a:rPr kumimoji="1" lang="ja-JP" altLang="en-US" sz="1500" dirty="0"/>
              <a:t>年度　　</a:t>
            </a:r>
            <a:r>
              <a:rPr lang="ja-JP" altLang="en-US" sz="1500" dirty="0"/>
              <a:t>冊子「</a:t>
            </a:r>
            <a:r>
              <a:rPr kumimoji="1" lang="ja-JP" altLang="en-US" sz="1500" dirty="0"/>
              <a:t>機関支援の実践」の作成</a:t>
            </a:r>
            <a:endParaRPr kumimoji="1" lang="en-US" altLang="ja-JP" sz="1500" dirty="0"/>
          </a:p>
          <a:p>
            <a:pPr marL="285750" indent="-285750">
              <a:buFont typeface="Wingdings" panose="05000000000000000000" pitchFamily="2" charset="2"/>
              <a:buChar char="Ø"/>
            </a:pPr>
            <a:r>
              <a:rPr lang="en-US" altLang="ja-JP" sz="1500" dirty="0"/>
              <a:t>R6</a:t>
            </a:r>
            <a:r>
              <a:rPr lang="ja-JP" altLang="en-US" sz="1500" dirty="0"/>
              <a:t>年度～　圏域別に市町村・児童発達支援センター・発達支援拠点による会議を実施</a:t>
            </a:r>
            <a:endParaRPr kumimoji="1" lang="en-US" altLang="ja-JP" sz="1500" dirty="0"/>
          </a:p>
          <a:p>
            <a:pPr marL="285750" indent="-285750">
              <a:buFont typeface="Wingdings" panose="05000000000000000000" pitchFamily="2" charset="2"/>
              <a:buChar char="Ø"/>
            </a:pPr>
            <a:r>
              <a:rPr lang="en-US" altLang="ja-JP" sz="1500" dirty="0"/>
              <a:t>R7</a:t>
            </a:r>
            <a:r>
              <a:rPr lang="ja-JP" altLang="en-US" sz="1500" dirty="0"/>
              <a:t>年度～　発達障がい者支援センターに指定し、事業を再構築。  地域支援オフィスとして地域支援マネジャーを配置</a:t>
            </a:r>
            <a:endParaRPr kumimoji="1" lang="ja-JP" altLang="en-US" sz="1500" dirty="0"/>
          </a:p>
        </p:txBody>
      </p:sp>
      <p:sp>
        <p:nvSpPr>
          <p:cNvPr id="16" name="テキスト ボックス 15">
            <a:extLst>
              <a:ext uri="{FF2B5EF4-FFF2-40B4-BE49-F238E27FC236}">
                <a16:creationId xmlns:a16="http://schemas.microsoft.com/office/drawing/2014/main" id="{FCC1267B-1E85-46FE-8C3B-FA11B9DD4D6F}"/>
              </a:ext>
            </a:extLst>
          </p:cNvPr>
          <p:cNvSpPr txBox="1"/>
          <p:nvPr/>
        </p:nvSpPr>
        <p:spPr>
          <a:xfrm>
            <a:off x="374903" y="3915790"/>
            <a:ext cx="4811951" cy="338554"/>
          </a:xfrm>
          <a:prstGeom prst="rect">
            <a:avLst/>
          </a:prstGeom>
          <a:noFill/>
        </p:spPr>
        <p:txBody>
          <a:bodyPr wrap="square" rtlCol="0">
            <a:spAutoFit/>
          </a:bodyPr>
          <a:lstStyle/>
          <a:p>
            <a:r>
              <a:rPr lang="ja-JP" altLang="en-US" sz="1600" dirty="0"/>
              <a:t>〇第</a:t>
            </a:r>
            <a:r>
              <a:rPr lang="en-US" altLang="ja-JP" sz="1600" dirty="0"/>
              <a:t>5</a:t>
            </a:r>
            <a:r>
              <a:rPr lang="ja-JP" altLang="en-US" sz="1600" dirty="0"/>
              <a:t>次障がい者計画期間中の主な動き</a:t>
            </a:r>
            <a:endParaRPr kumimoji="1" lang="ja-JP" altLang="en-US" sz="1600" dirty="0"/>
          </a:p>
        </p:txBody>
      </p:sp>
      <p:sp>
        <p:nvSpPr>
          <p:cNvPr id="17" name="テキスト ボックス 16">
            <a:extLst>
              <a:ext uri="{FF2B5EF4-FFF2-40B4-BE49-F238E27FC236}">
                <a16:creationId xmlns:a16="http://schemas.microsoft.com/office/drawing/2014/main" id="{CAD515EA-95F4-4B34-BBD5-BDF832A7FD35}"/>
              </a:ext>
            </a:extLst>
          </p:cNvPr>
          <p:cNvSpPr txBox="1"/>
          <p:nvPr/>
        </p:nvSpPr>
        <p:spPr>
          <a:xfrm>
            <a:off x="374903" y="5602236"/>
            <a:ext cx="11457432" cy="1015663"/>
          </a:xfrm>
          <a:prstGeom prst="rect">
            <a:avLst/>
          </a:prstGeom>
          <a:noFill/>
        </p:spPr>
        <p:txBody>
          <a:bodyPr wrap="square" rtlCol="0">
            <a:spAutoFit/>
          </a:bodyPr>
          <a:lstStyle/>
          <a:p>
            <a:r>
              <a:rPr kumimoji="1" lang="ja-JP" altLang="en-US" sz="1500" dirty="0"/>
              <a:t>地域の事業所や学校のニーズに応えながら発達障がい児支援に関するノウハウを地域に提供するとともに、高年齢児の支援を中心に発達支援拠点自身もさらなるノウハウ</a:t>
            </a:r>
            <a:r>
              <a:rPr lang="ja-JP" altLang="en-US" sz="1500" dirty="0"/>
              <a:t>を</a:t>
            </a:r>
            <a:r>
              <a:rPr kumimoji="1" lang="ja-JP" altLang="en-US" sz="1500" dirty="0"/>
              <a:t>蓄積し、専門性の向上を図った。</a:t>
            </a:r>
            <a:endParaRPr kumimoji="1" lang="en-US" altLang="ja-JP" sz="1500" dirty="0"/>
          </a:p>
          <a:p>
            <a:r>
              <a:rPr lang="ja-JP" altLang="en-US" sz="1500" dirty="0"/>
              <a:t>児童福祉法の改正に伴い事業を再構築し、事業目的を個々の支援機関の支援力向上から地域の体制整備支援へ拡大した上で、市町村と連携した支援力の向上を図る体制を構築した。</a:t>
            </a:r>
            <a:endParaRPr kumimoji="1" lang="en-US" altLang="ja-JP" sz="1500" dirty="0"/>
          </a:p>
        </p:txBody>
      </p:sp>
      <p:sp>
        <p:nvSpPr>
          <p:cNvPr id="7" name="テキスト ボックス 6">
            <a:extLst>
              <a:ext uri="{FF2B5EF4-FFF2-40B4-BE49-F238E27FC236}">
                <a16:creationId xmlns:a16="http://schemas.microsoft.com/office/drawing/2014/main" id="{A110AD97-3B83-422A-980F-FDC9B354764B}"/>
              </a:ext>
            </a:extLst>
          </p:cNvPr>
          <p:cNvSpPr txBox="1"/>
          <p:nvPr/>
        </p:nvSpPr>
        <p:spPr>
          <a:xfrm>
            <a:off x="6313715" y="2853159"/>
            <a:ext cx="3640182" cy="307777"/>
          </a:xfrm>
          <a:prstGeom prst="rect">
            <a:avLst/>
          </a:prstGeom>
          <a:noFill/>
        </p:spPr>
        <p:txBody>
          <a:bodyPr wrap="square" rtlCol="0">
            <a:spAutoFit/>
          </a:bodyPr>
          <a:lstStyle/>
          <a:p>
            <a:r>
              <a:rPr kumimoji="1" lang="ja-JP" altLang="en-US" sz="1400" dirty="0"/>
              <a:t>〇発達支援拠点のコンサルテーション実績</a:t>
            </a:r>
          </a:p>
        </p:txBody>
      </p:sp>
      <p:sp>
        <p:nvSpPr>
          <p:cNvPr id="18" name="大かっこ 17">
            <a:extLst>
              <a:ext uri="{FF2B5EF4-FFF2-40B4-BE49-F238E27FC236}">
                <a16:creationId xmlns:a16="http://schemas.microsoft.com/office/drawing/2014/main" id="{F89CB49D-246D-4C6B-B26A-815AE6B4DDCF}"/>
              </a:ext>
            </a:extLst>
          </p:cNvPr>
          <p:cNvSpPr/>
          <p:nvPr/>
        </p:nvSpPr>
        <p:spPr>
          <a:xfrm>
            <a:off x="288690" y="844118"/>
            <a:ext cx="11318311" cy="711805"/>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684C0F6-5B1D-484E-A1C0-3FB4953F90C9}"/>
              </a:ext>
            </a:extLst>
          </p:cNvPr>
          <p:cNvSpPr txBox="1"/>
          <p:nvPr/>
        </p:nvSpPr>
        <p:spPr>
          <a:xfrm>
            <a:off x="10801892" y="2881284"/>
            <a:ext cx="1157806" cy="280708"/>
          </a:xfrm>
          <a:prstGeom prst="rect">
            <a:avLst/>
          </a:prstGeom>
          <a:noFill/>
        </p:spPr>
        <p:txBody>
          <a:bodyPr wrap="square" rtlCol="0">
            <a:spAutoFit/>
          </a:bodyPr>
          <a:lstStyle/>
          <a:p>
            <a:r>
              <a:rPr kumimoji="1" lang="ja-JP" altLang="en-US" sz="1200" dirty="0"/>
              <a:t>（単位：件）</a:t>
            </a:r>
          </a:p>
        </p:txBody>
      </p:sp>
    </p:spTree>
    <p:extLst>
      <p:ext uri="{BB962C8B-B14F-4D97-AF65-F5344CB8AC3E}">
        <p14:creationId xmlns:p14="http://schemas.microsoft.com/office/powerpoint/2010/main" val="2598358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DB7E6F7-8CFF-47CF-850E-2B59794FD127}"/>
              </a:ext>
            </a:extLst>
          </p:cNvPr>
          <p:cNvSpPr>
            <a:spLocks noGrp="1"/>
          </p:cNvSpPr>
          <p:nvPr>
            <p:ph type="sldNum" sz="quarter" idx="12"/>
          </p:nvPr>
        </p:nvSpPr>
        <p:spPr>
          <a:xfrm>
            <a:off x="9346474" y="6353476"/>
            <a:ext cx="2743200" cy="365125"/>
          </a:xfrm>
        </p:spPr>
        <p:txBody>
          <a:bodyPr/>
          <a:lstStyle/>
          <a:p>
            <a:fld id="{4154B465-C804-4A50-ACC3-8CAC98C92B14}" type="slidenum">
              <a:rPr kumimoji="1" lang="ja-JP" altLang="en-US" smtClean="0"/>
              <a:t>9</a:t>
            </a:fld>
            <a:endParaRPr kumimoji="1" lang="ja-JP" altLang="en-US"/>
          </a:p>
        </p:txBody>
      </p:sp>
      <p:sp>
        <p:nvSpPr>
          <p:cNvPr id="5" name="タイトル 1">
            <a:extLst>
              <a:ext uri="{FF2B5EF4-FFF2-40B4-BE49-F238E27FC236}">
                <a16:creationId xmlns:a16="http://schemas.microsoft.com/office/drawing/2014/main" id="{2A810818-4DFA-46A3-91BF-5321F4EC65EB}"/>
              </a:ext>
            </a:extLst>
          </p:cNvPr>
          <p:cNvSpPr txBox="1">
            <a:spLocks/>
          </p:cNvSpPr>
          <p:nvPr/>
        </p:nvSpPr>
        <p:spPr>
          <a:xfrm>
            <a:off x="0" y="-3777"/>
            <a:ext cx="12192000" cy="5066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a:t>
            </a:r>
            <a:r>
              <a:rPr lang="ja-JP" altLang="en-US" sz="2400" b="1" dirty="0">
                <a:solidFill>
                  <a:prstClr val="white"/>
                </a:solidFill>
                <a:latin typeface="HGPｺﾞｼｯｸM" panose="020B0600000000000000" pitchFamily="50" charset="-128"/>
                <a:ea typeface="HGPｺﾞｼｯｸM" panose="020B0600000000000000" pitchFamily="50" charset="-128"/>
              </a:rPr>
              <a:t>３）教育分野における支援</a:t>
            </a:r>
            <a:r>
              <a:rPr kumimoji="1" lang="ja-JP" altLang="en-US" sz="2400" b="1"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の充実</a:t>
            </a:r>
          </a:p>
        </p:txBody>
      </p:sp>
      <p:sp>
        <p:nvSpPr>
          <p:cNvPr id="7" name="テキスト ボックス 6">
            <a:extLst>
              <a:ext uri="{FF2B5EF4-FFF2-40B4-BE49-F238E27FC236}">
                <a16:creationId xmlns:a16="http://schemas.microsoft.com/office/drawing/2014/main" id="{3D122BB1-EAAF-4CD9-BCD2-C1C891EED080}"/>
              </a:ext>
            </a:extLst>
          </p:cNvPr>
          <p:cNvSpPr txBox="1"/>
          <p:nvPr/>
        </p:nvSpPr>
        <p:spPr>
          <a:xfrm>
            <a:off x="284423" y="1744887"/>
            <a:ext cx="1965960" cy="33855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ja-JP" altLang="en-US" sz="1600" b="1" dirty="0"/>
              <a:t>関連する取組</a:t>
            </a:r>
            <a:endParaRPr kumimoji="1" lang="ja-JP" altLang="en-US" sz="1600" b="1" dirty="0"/>
          </a:p>
        </p:txBody>
      </p:sp>
      <p:sp>
        <p:nvSpPr>
          <p:cNvPr id="8" name="テキスト ボックス 7">
            <a:extLst>
              <a:ext uri="{FF2B5EF4-FFF2-40B4-BE49-F238E27FC236}">
                <a16:creationId xmlns:a16="http://schemas.microsoft.com/office/drawing/2014/main" id="{C09DDD8B-5911-4F62-924A-4631EA2096F6}"/>
              </a:ext>
            </a:extLst>
          </p:cNvPr>
          <p:cNvSpPr txBox="1"/>
          <p:nvPr/>
        </p:nvSpPr>
        <p:spPr>
          <a:xfrm>
            <a:off x="284423" y="825195"/>
            <a:ext cx="11987349" cy="584775"/>
          </a:xfrm>
          <a:prstGeom prst="rect">
            <a:avLst/>
          </a:prstGeom>
          <a:noFill/>
        </p:spPr>
        <p:txBody>
          <a:bodyPr wrap="square">
            <a:spAutoFit/>
          </a:bodyPr>
          <a:lstStyle/>
          <a:p>
            <a:r>
              <a:rPr lang="ja-JP" altLang="en-US" sz="1550" dirty="0">
                <a:solidFill>
                  <a:schemeClr val="tx1"/>
                </a:solidFill>
                <a:latin typeface="+mn-ea"/>
                <a:cs typeface="Meiryo UI" panose="020B0604030504040204" pitchFamily="50" charset="-128"/>
              </a:rPr>
              <a:t>・支援が必要な子どもが在籍している全ての学校園で個別の教育支援計画が作成されている。</a:t>
            </a:r>
          </a:p>
          <a:p>
            <a:r>
              <a:rPr lang="ja-JP" altLang="en-US" sz="1550" dirty="0">
                <a:solidFill>
                  <a:schemeClr val="tx1"/>
                </a:solidFill>
                <a:latin typeface="+mn-ea"/>
                <a:cs typeface="Meiryo UI" panose="020B0604030504040204" pitchFamily="50" charset="-128"/>
              </a:rPr>
              <a:t>・全ての学校園で発達障がいの理解が進み、支援方法の普及や個別の教育支援計画の活用などによって適切な支援が行われている。</a:t>
            </a:r>
          </a:p>
        </p:txBody>
      </p:sp>
      <p:sp>
        <p:nvSpPr>
          <p:cNvPr id="9" name="テキスト ボックス 8">
            <a:extLst>
              <a:ext uri="{FF2B5EF4-FFF2-40B4-BE49-F238E27FC236}">
                <a16:creationId xmlns:a16="http://schemas.microsoft.com/office/drawing/2014/main" id="{D4C5A2DA-9A95-407D-8652-0E68E0A00CB4}"/>
              </a:ext>
            </a:extLst>
          </p:cNvPr>
          <p:cNvSpPr txBox="1"/>
          <p:nvPr/>
        </p:nvSpPr>
        <p:spPr>
          <a:xfrm>
            <a:off x="274321" y="2157449"/>
            <a:ext cx="3952124" cy="338554"/>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600" dirty="0"/>
              <a:t>幼児教育</a:t>
            </a:r>
            <a:r>
              <a:rPr lang="ja-JP" altLang="en-US" sz="1600" dirty="0"/>
              <a:t>および</a:t>
            </a:r>
            <a:r>
              <a:rPr kumimoji="1" lang="ja-JP" altLang="en-US" sz="1600" dirty="0"/>
              <a:t>小・中学校教育の充実</a:t>
            </a:r>
          </a:p>
        </p:txBody>
      </p:sp>
      <p:sp>
        <p:nvSpPr>
          <p:cNvPr id="10" name="テキスト ボックス 9">
            <a:extLst>
              <a:ext uri="{FF2B5EF4-FFF2-40B4-BE49-F238E27FC236}">
                <a16:creationId xmlns:a16="http://schemas.microsoft.com/office/drawing/2014/main" id="{AC8940FC-202E-49DF-8AAC-BA9B4940C330}"/>
              </a:ext>
            </a:extLst>
          </p:cNvPr>
          <p:cNvSpPr txBox="1"/>
          <p:nvPr/>
        </p:nvSpPr>
        <p:spPr>
          <a:xfrm>
            <a:off x="204651" y="2499648"/>
            <a:ext cx="11264552" cy="1015663"/>
          </a:xfrm>
          <a:prstGeom prst="rect">
            <a:avLst/>
          </a:prstGeom>
          <a:noFill/>
        </p:spPr>
        <p:txBody>
          <a:bodyPr wrap="square">
            <a:spAutoFit/>
          </a:bodyPr>
          <a:lstStyle/>
          <a:p>
            <a:pPr marL="285750" indent="-285750">
              <a:buFont typeface="Wingdings" panose="05000000000000000000" pitchFamily="2" charset="2"/>
              <a:buChar char="Ø"/>
            </a:pPr>
            <a:r>
              <a:rPr lang="ja-JP" altLang="en-US" sz="1500" dirty="0"/>
              <a:t>障がいのある幼児を受け入れ、かつ、支援教育の充実を図る事業を行う府内の私立幼稚園・認定こども園に対して助成。</a:t>
            </a:r>
            <a:endParaRPr lang="en-US" altLang="ja-JP" sz="1500" dirty="0"/>
          </a:p>
          <a:p>
            <a:pPr marL="285750" indent="-285750">
              <a:buFont typeface="Wingdings" panose="05000000000000000000" pitchFamily="2" charset="2"/>
              <a:buChar char="Ø"/>
            </a:pPr>
            <a:r>
              <a:rPr lang="ja-JP" altLang="en-US" sz="1500" dirty="0"/>
              <a:t>障がいの理解を深めるため、小・中・高等学校の教員に対し研修を実施</a:t>
            </a:r>
            <a:endParaRPr lang="en-US" altLang="ja-JP" sz="1500" dirty="0"/>
          </a:p>
          <a:p>
            <a:pPr marL="285750" indent="-285750">
              <a:buFont typeface="Wingdings" panose="05000000000000000000" pitchFamily="2" charset="2"/>
              <a:buChar char="Ø"/>
            </a:pPr>
            <a:r>
              <a:rPr lang="ja-JP" altLang="en-US" sz="1500" dirty="0"/>
              <a:t>市町村と連携して小・中学校の通級指導教室の設置を促進</a:t>
            </a:r>
            <a:endParaRPr lang="en-US" altLang="ja-JP" sz="1500" dirty="0"/>
          </a:p>
          <a:p>
            <a:pPr marL="285750" indent="-285750">
              <a:buFont typeface="Wingdings" panose="05000000000000000000" pitchFamily="2" charset="2"/>
              <a:buChar char="Ø"/>
            </a:pPr>
            <a:r>
              <a:rPr lang="ja-JP" altLang="en-US" sz="1500" dirty="0"/>
              <a:t>通級による指導担当教員に対し研修及び事例に基づく実践交流を実施</a:t>
            </a:r>
          </a:p>
        </p:txBody>
      </p:sp>
      <p:sp>
        <p:nvSpPr>
          <p:cNvPr id="11" name="テキスト ボックス 10">
            <a:extLst>
              <a:ext uri="{FF2B5EF4-FFF2-40B4-BE49-F238E27FC236}">
                <a16:creationId xmlns:a16="http://schemas.microsoft.com/office/drawing/2014/main" id="{08C81416-D3B5-4020-BB8F-37CBEC90873F}"/>
              </a:ext>
            </a:extLst>
          </p:cNvPr>
          <p:cNvSpPr txBox="1"/>
          <p:nvPr/>
        </p:nvSpPr>
        <p:spPr>
          <a:xfrm>
            <a:off x="10501899" y="5097910"/>
            <a:ext cx="1445623" cy="276999"/>
          </a:xfrm>
          <a:prstGeom prst="rect">
            <a:avLst/>
          </a:prstGeom>
          <a:noFill/>
        </p:spPr>
        <p:txBody>
          <a:bodyPr wrap="square" rtlCol="0">
            <a:spAutoFit/>
          </a:bodyPr>
          <a:lstStyle/>
          <a:p>
            <a:r>
              <a:rPr kumimoji="1" lang="en-US" altLang="ja-JP" sz="1200" dirty="0"/>
              <a:t>R5</a:t>
            </a:r>
            <a:r>
              <a:rPr kumimoji="1" lang="ja-JP" altLang="en-US" sz="1200" dirty="0"/>
              <a:t>年</a:t>
            </a:r>
            <a:r>
              <a:rPr kumimoji="1" lang="en-US" altLang="ja-JP" sz="1200" dirty="0"/>
              <a:t>5</a:t>
            </a:r>
            <a:r>
              <a:rPr kumimoji="1" lang="ja-JP" altLang="en-US" sz="1200" dirty="0"/>
              <a:t>月</a:t>
            </a:r>
            <a:r>
              <a:rPr kumimoji="1" lang="en-US" altLang="ja-JP" sz="1200" dirty="0"/>
              <a:t>1</a:t>
            </a:r>
            <a:r>
              <a:rPr kumimoji="1" lang="ja-JP" altLang="en-US" sz="1200" dirty="0"/>
              <a:t>日時点</a:t>
            </a:r>
          </a:p>
        </p:txBody>
      </p:sp>
      <p:sp>
        <p:nvSpPr>
          <p:cNvPr id="12" name="テキスト ボックス 11">
            <a:extLst>
              <a:ext uri="{FF2B5EF4-FFF2-40B4-BE49-F238E27FC236}">
                <a16:creationId xmlns:a16="http://schemas.microsoft.com/office/drawing/2014/main" id="{EE96058E-36AC-4AF0-992F-BF543B6E3094}"/>
              </a:ext>
            </a:extLst>
          </p:cNvPr>
          <p:cNvSpPr txBox="1"/>
          <p:nvPr/>
        </p:nvSpPr>
        <p:spPr>
          <a:xfrm>
            <a:off x="274321" y="3778221"/>
            <a:ext cx="9072153" cy="338554"/>
          </a:xfrm>
          <a:prstGeom prst="rect">
            <a:avLst/>
          </a:prstGeom>
          <a:noFill/>
        </p:spPr>
        <p:txBody>
          <a:bodyPr wrap="square" rtlCol="0">
            <a:spAutoFit/>
          </a:bodyPr>
          <a:lstStyle/>
          <a:p>
            <a:r>
              <a:rPr lang="ja-JP" altLang="en-US" sz="1600" dirty="0"/>
              <a:t>〇</a:t>
            </a:r>
            <a:r>
              <a:rPr kumimoji="1" lang="ja-JP" altLang="en-US" sz="1600" dirty="0"/>
              <a:t>障がいのある幼児の受け入れに対する助成の実績（私立幼稚園）　</a:t>
            </a:r>
            <a:r>
              <a:rPr lang="ja-JP" altLang="en-US" sz="1400" dirty="0"/>
              <a:t>１人当たり　７８万４千円</a:t>
            </a:r>
            <a:endParaRPr kumimoji="1" lang="ja-JP" altLang="en-US" sz="1400" dirty="0"/>
          </a:p>
        </p:txBody>
      </p:sp>
      <p:sp>
        <p:nvSpPr>
          <p:cNvPr id="13" name="テキスト ボックス 12">
            <a:extLst>
              <a:ext uri="{FF2B5EF4-FFF2-40B4-BE49-F238E27FC236}">
                <a16:creationId xmlns:a16="http://schemas.microsoft.com/office/drawing/2014/main" id="{BA8BE9C4-3762-4F49-AA51-892E35A85F56}"/>
              </a:ext>
            </a:extLst>
          </p:cNvPr>
          <p:cNvSpPr txBox="1"/>
          <p:nvPr/>
        </p:nvSpPr>
        <p:spPr>
          <a:xfrm>
            <a:off x="274321" y="5074177"/>
            <a:ext cx="4819383" cy="338554"/>
          </a:xfrm>
          <a:prstGeom prst="rect">
            <a:avLst/>
          </a:prstGeom>
          <a:noFill/>
        </p:spPr>
        <p:txBody>
          <a:bodyPr wrap="square" rtlCol="0">
            <a:spAutoFit/>
          </a:bodyPr>
          <a:lstStyle/>
          <a:p>
            <a:r>
              <a:rPr kumimoji="1" lang="ja-JP" altLang="en-US" sz="1600" dirty="0"/>
              <a:t>〇公立小・中学校における通級による指導の状況</a:t>
            </a:r>
          </a:p>
        </p:txBody>
      </p:sp>
      <p:graphicFrame>
        <p:nvGraphicFramePr>
          <p:cNvPr id="14" name="表 11">
            <a:extLst>
              <a:ext uri="{FF2B5EF4-FFF2-40B4-BE49-F238E27FC236}">
                <a16:creationId xmlns:a16="http://schemas.microsoft.com/office/drawing/2014/main" id="{B0235A0A-A0B8-43B8-9A76-1217A683AC03}"/>
              </a:ext>
            </a:extLst>
          </p:cNvPr>
          <p:cNvGraphicFramePr>
            <a:graphicFrameLocks noGrp="1"/>
          </p:cNvGraphicFramePr>
          <p:nvPr>
            <p:extLst>
              <p:ext uri="{D42A27DB-BD31-4B8C-83A1-F6EECF244321}">
                <p14:modId xmlns:p14="http://schemas.microsoft.com/office/powerpoint/2010/main" val="4109764906"/>
              </p:ext>
            </p:extLst>
          </p:nvPr>
        </p:nvGraphicFramePr>
        <p:xfrm>
          <a:off x="366109" y="5349995"/>
          <a:ext cx="11439261" cy="1341120"/>
        </p:xfrm>
        <a:graphic>
          <a:graphicData uri="http://schemas.openxmlformats.org/drawingml/2006/table">
            <a:tbl>
              <a:tblPr firstRow="1" bandRow="1">
                <a:tableStyleId>{7DF18680-E054-41AD-8BC1-D1AEF772440D}</a:tableStyleId>
              </a:tblPr>
              <a:tblGrid>
                <a:gridCol w="1137479">
                  <a:extLst>
                    <a:ext uri="{9D8B030D-6E8A-4147-A177-3AD203B41FA5}">
                      <a16:colId xmlns:a16="http://schemas.microsoft.com/office/drawing/2014/main" val="79069193"/>
                    </a:ext>
                  </a:extLst>
                </a:gridCol>
                <a:gridCol w="817926">
                  <a:extLst>
                    <a:ext uri="{9D8B030D-6E8A-4147-A177-3AD203B41FA5}">
                      <a16:colId xmlns:a16="http://schemas.microsoft.com/office/drawing/2014/main" val="1999368700"/>
                    </a:ext>
                  </a:extLst>
                </a:gridCol>
                <a:gridCol w="714763">
                  <a:extLst>
                    <a:ext uri="{9D8B030D-6E8A-4147-A177-3AD203B41FA5}">
                      <a16:colId xmlns:a16="http://schemas.microsoft.com/office/drawing/2014/main" val="608932357"/>
                    </a:ext>
                  </a:extLst>
                </a:gridCol>
                <a:gridCol w="862060">
                  <a:extLst>
                    <a:ext uri="{9D8B030D-6E8A-4147-A177-3AD203B41FA5}">
                      <a16:colId xmlns:a16="http://schemas.microsoft.com/office/drawing/2014/main" val="4254171515"/>
                    </a:ext>
                  </a:extLst>
                </a:gridCol>
                <a:gridCol w="816293">
                  <a:extLst>
                    <a:ext uri="{9D8B030D-6E8A-4147-A177-3AD203B41FA5}">
                      <a16:colId xmlns:a16="http://schemas.microsoft.com/office/drawing/2014/main" val="1366388734"/>
                    </a:ext>
                  </a:extLst>
                </a:gridCol>
                <a:gridCol w="872174">
                  <a:extLst>
                    <a:ext uri="{9D8B030D-6E8A-4147-A177-3AD203B41FA5}">
                      <a16:colId xmlns:a16="http://schemas.microsoft.com/office/drawing/2014/main" val="2460038475"/>
                    </a:ext>
                  </a:extLst>
                </a:gridCol>
                <a:gridCol w="941056">
                  <a:extLst>
                    <a:ext uri="{9D8B030D-6E8A-4147-A177-3AD203B41FA5}">
                      <a16:colId xmlns:a16="http://schemas.microsoft.com/office/drawing/2014/main" val="394776621"/>
                    </a:ext>
                  </a:extLst>
                </a:gridCol>
                <a:gridCol w="545285">
                  <a:extLst>
                    <a:ext uri="{9D8B030D-6E8A-4147-A177-3AD203B41FA5}">
                      <a16:colId xmlns:a16="http://schemas.microsoft.com/office/drawing/2014/main" val="3396324620"/>
                    </a:ext>
                  </a:extLst>
                </a:gridCol>
                <a:gridCol w="606850">
                  <a:extLst>
                    <a:ext uri="{9D8B030D-6E8A-4147-A177-3AD203B41FA5}">
                      <a16:colId xmlns:a16="http://schemas.microsoft.com/office/drawing/2014/main" val="1075276216"/>
                    </a:ext>
                  </a:extLst>
                </a:gridCol>
                <a:gridCol w="967440">
                  <a:extLst>
                    <a:ext uri="{9D8B030D-6E8A-4147-A177-3AD203B41FA5}">
                      <a16:colId xmlns:a16="http://schemas.microsoft.com/office/drawing/2014/main" val="2643706175"/>
                    </a:ext>
                  </a:extLst>
                </a:gridCol>
                <a:gridCol w="1356297">
                  <a:extLst>
                    <a:ext uri="{9D8B030D-6E8A-4147-A177-3AD203B41FA5}">
                      <a16:colId xmlns:a16="http://schemas.microsoft.com/office/drawing/2014/main" val="168140945"/>
                    </a:ext>
                  </a:extLst>
                </a:gridCol>
                <a:gridCol w="861282">
                  <a:extLst>
                    <a:ext uri="{9D8B030D-6E8A-4147-A177-3AD203B41FA5}">
                      <a16:colId xmlns:a16="http://schemas.microsoft.com/office/drawing/2014/main" val="335036382"/>
                    </a:ext>
                  </a:extLst>
                </a:gridCol>
                <a:gridCol w="940356">
                  <a:extLst>
                    <a:ext uri="{9D8B030D-6E8A-4147-A177-3AD203B41FA5}">
                      <a16:colId xmlns:a16="http://schemas.microsoft.com/office/drawing/2014/main" val="2672349865"/>
                    </a:ext>
                  </a:extLst>
                </a:gridCol>
              </a:tblGrid>
              <a:tr h="174439">
                <a:tc rowSpan="2">
                  <a:txBody>
                    <a:bodyPr/>
                    <a:lstStyle/>
                    <a:p>
                      <a:endParaRPr kumimoji="1" lang="ja-JP" altLang="en-US" sz="1400" dirty="0"/>
                    </a:p>
                  </a:txBody>
                  <a:tcPr/>
                </a:tc>
                <a:tc rowSpan="2">
                  <a:txBody>
                    <a:bodyPr/>
                    <a:lstStyle/>
                    <a:p>
                      <a:r>
                        <a:rPr kumimoji="1" lang="ja-JP" altLang="en-US" sz="1400" dirty="0"/>
                        <a:t>学校数</a:t>
                      </a:r>
                    </a:p>
                  </a:txBody>
                  <a:tcPr/>
                </a:tc>
                <a:tc rowSpan="2">
                  <a:txBody>
                    <a:bodyPr/>
                    <a:lstStyle/>
                    <a:p>
                      <a:r>
                        <a:rPr kumimoji="1" lang="ja-JP" altLang="en-US" sz="1400" dirty="0"/>
                        <a:t>学校総数</a:t>
                      </a:r>
                    </a:p>
                  </a:txBody>
                  <a:tcPr/>
                </a:tc>
                <a:tc rowSpan="2">
                  <a:txBody>
                    <a:bodyPr/>
                    <a:lstStyle/>
                    <a:p>
                      <a:r>
                        <a:rPr kumimoji="1" lang="ja-JP" altLang="en-US" sz="1400" dirty="0"/>
                        <a:t>計</a:t>
                      </a:r>
                    </a:p>
                  </a:txBody>
                  <a:tcPr/>
                </a:tc>
                <a:tc gridSpan="9">
                  <a:txBody>
                    <a:bodyPr/>
                    <a:lstStyle/>
                    <a:p>
                      <a:pPr algn="ctr"/>
                      <a:r>
                        <a:rPr kumimoji="1" lang="ja-JP" altLang="en-US" sz="1400" dirty="0"/>
                        <a:t>内訳</a:t>
                      </a:r>
                    </a:p>
                  </a:txBody>
                  <a:tcPr/>
                </a:tc>
                <a:tc hMerge="1">
                  <a:txBody>
                    <a:bodyPr/>
                    <a:lstStyle/>
                    <a:p>
                      <a:endParaRPr kumimoji="1" lang="ja-JP" altLang="en-US" sz="1400" dirty="0"/>
                    </a:p>
                  </a:txBody>
                  <a:tcPr/>
                </a:tc>
                <a:tc hMerge="1">
                  <a:txBody>
                    <a:bodyPr/>
                    <a:lstStyle/>
                    <a:p>
                      <a:endParaRPr kumimoji="1" lang="ja-JP" altLang="en-US" sz="1400" dirty="0"/>
                    </a:p>
                  </a:txBody>
                  <a:tcPr/>
                </a:tc>
                <a:tc hMerge="1">
                  <a:txBody>
                    <a:bodyPr/>
                    <a:lstStyle/>
                    <a:p>
                      <a:endParaRPr kumimoji="1" lang="ja-JP" altLang="en-US" sz="1400" dirty="0"/>
                    </a:p>
                  </a:txBody>
                  <a:tcPr/>
                </a:tc>
                <a:tc hMerge="1">
                  <a:txBody>
                    <a:bodyPr/>
                    <a:lstStyle/>
                    <a:p>
                      <a:endParaRPr kumimoji="1" lang="ja-JP" altLang="en-US" sz="1400" dirty="0"/>
                    </a:p>
                  </a:txBody>
                  <a:tcPr/>
                </a:tc>
                <a:tc hMerge="1">
                  <a:txBody>
                    <a:bodyPr/>
                    <a:lstStyle/>
                    <a:p>
                      <a:endParaRPr kumimoji="1" lang="ja-JP" altLang="en-US" sz="1400" dirty="0"/>
                    </a:p>
                  </a:txBody>
                  <a:tcPr/>
                </a:tc>
                <a:tc hMerge="1">
                  <a:txBody>
                    <a:bodyPr/>
                    <a:lstStyle/>
                    <a:p>
                      <a:endParaRPr kumimoji="1" lang="ja-JP" altLang="en-US" sz="1400" dirty="0"/>
                    </a:p>
                  </a:txBody>
                  <a:tcPr/>
                </a:tc>
                <a:tc hMerge="1">
                  <a:txBody>
                    <a:bodyPr/>
                    <a:lstStyle/>
                    <a:p>
                      <a:endParaRPr kumimoji="1" lang="ja-JP" altLang="en-US" sz="1400" dirty="0"/>
                    </a:p>
                  </a:txBody>
                  <a:tcPr/>
                </a:tc>
                <a:tc hMerge="1">
                  <a:txBody>
                    <a:bodyPr/>
                    <a:lstStyle/>
                    <a:p>
                      <a:endParaRPr kumimoji="1" lang="ja-JP" altLang="en-US" sz="1400" dirty="0"/>
                    </a:p>
                  </a:txBody>
                  <a:tcPr/>
                </a:tc>
                <a:extLst>
                  <a:ext uri="{0D108BD9-81ED-4DB2-BD59-A6C34878D82A}">
                    <a16:rowId xmlns:a16="http://schemas.microsoft.com/office/drawing/2014/main" val="3175013241"/>
                  </a:ext>
                </a:extLst>
              </a:tr>
              <a:tr h="261658">
                <a:tc vMerge="1">
                  <a:txBody>
                    <a:bodyPr/>
                    <a:lstStyle/>
                    <a:p>
                      <a:endParaRPr kumimoji="1" lang="ja-JP" altLang="en-US" sz="1400" dirty="0"/>
                    </a:p>
                  </a:txBody>
                  <a:tcPr/>
                </a:tc>
                <a:tc vMerge="1">
                  <a:txBody>
                    <a:bodyPr/>
                    <a:lstStyle/>
                    <a:p>
                      <a:r>
                        <a:rPr kumimoji="1" lang="ja-JP" altLang="en-US" sz="1400" dirty="0"/>
                        <a:t>学校数</a:t>
                      </a:r>
                    </a:p>
                  </a:txBody>
                  <a:tcPr/>
                </a:tc>
                <a:tc vMerge="1">
                  <a:txBody>
                    <a:bodyPr/>
                    <a:lstStyle/>
                    <a:p>
                      <a:r>
                        <a:rPr kumimoji="1" lang="ja-JP" altLang="en-US" sz="1400" dirty="0"/>
                        <a:t>学校総数</a:t>
                      </a:r>
                    </a:p>
                  </a:txBody>
                  <a:tcPr/>
                </a:tc>
                <a:tc vMerge="1">
                  <a:txBody>
                    <a:bodyPr/>
                    <a:lstStyle/>
                    <a:p>
                      <a:r>
                        <a:rPr kumimoji="1" lang="ja-JP" altLang="en-US" sz="1400" dirty="0"/>
                        <a:t>計</a:t>
                      </a:r>
                    </a:p>
                  </a:txBody>
                  <a:tcPr/>
                </a:tc>
                <a:tc>
                  <a:txBody>
                    <a:bodyPr/>
                    <a:lstStyle/>
                    <a:p>
                      <a:r>
                        <a:rPr kumimoji="1" lang="ja-JP" altLang="en-US" sz="1200" dirty="0"/>
                        <a:t>言語障害</a:t>
                      </a:r>
                    </a:p>
                  </a:txBody>
                  <a:tcPr/>
                </a:tc>
                <a:tc>
                  <a:txBody>
                    <a:bodyPr/>
                    <a:lstStyle/>
                    <a:p>
                      <a:r>
                        <a:rPr kumimoji="1" lang="ja-JP" altLang="en-US" sz="1200" dirty="0"/>
                        <a:t>自閉症</a:t>
                      </a:r>
                    </a:p>
                  </a:txBody>
                  <a:tcPr/>
                </a:tc>
                <a:tc>
                  <a:txBody>
                    <a:bodyPr/>
                    <a:lstStyle/>
                    <a:p>
                      <a:r>
                        <a:rPr kumimoji="1" lang="ja-JP" altLang="en-US" sz="1200" dirty="0"/>
                        <a:t>情緒障害</a:t>
                      </a:r>
                    </a:p>
                  </a:txBody>
                  <a:tcPr/>
                </a:tc>
                <a:tc>
                  <a:txBody>
                    <a:bodyPr/>
                    <a:lstStyle/>
                    <a:p>
                      <a:r>
                        <a:rPr kumimoji="1" lang="ja-JP" altLang="en-US" sz="1200" dirty="0"/>
                        <a:t>弱視</a:t>
                      </a:r>
                    </a:p>
                  </a:txBody>
                  <a:tcPr/>
                </a:tc>
                <a:tc>
                  <a:txBody>
                    <a:bodyPr/>
                    <a:lstStyle/>
                    <a:p>
                      <a:r>
                        <a:rPr kumimoji="1" lang="ja-JP" altLang="en-US" sz="1200" dirty="0"/>
                        <a:t>難聴</a:t>
                      </a:r>
                    </a:p>
                  </a:txBody>
                  <a:tcPr/>
                </a:tc>
                <a:tc>
                  <a:txBody>
                    <a:bodyPr/>
                    <a:lstStyle/>
                    <a:p>
                      <a:r>
                        <a:rPr kumimoji="1" lang="ja-JP" altLang="en-US" sz="1200" dirty="0"/>
                        <a:t>肢体不自由</a:t>
                      </a:r>
                    </a:p>
                    <a:p>
                      <a:endParaRPr kumimoji="1" lang="ja-JP" altLang="en-US" sz="1200" dirty="0"/>
                    </a:p>
                  </a:txBody>
                  <a:tcPr/>
                </a:tc>
                <a:tc>
                  <a:txBody>
                    <a:bodyPr/>
                    <a:lstStyle/>
                    <a:p>
                      <a:r>
                        <a:rPr kumimoji="1" lang="ja-JP" altLang="en-US" sz="1200" dirty="0"/>
                        <a:t>病弱・身体虚弱</a:t>
                      </a:r>
                    </a:p>
                  </a:txBody>
                  <a:tcPr/>
                </a:tc>
                <a:tc>
                  <a:txBody>
                    <a:bodyPr/>
                    <a:lstStyle/>
                    <a:p>
                      <a:r>
                        <a:rPr kumimoji="1" lang="en-US" altLang="ja-JP" sz="1200" dirty="0"/>
                        <a:t>LD</a:t>
                      </a:r>
                      <a:endParaRPr kumimoji="1" lang="ja-JP" altLang="en-US" sz="1200" dirty="0"/>
                    </a:p>
                  </a:txBody>
                  <a:tcPr/>
                </a:tc>
                <a:tc>
                  <a:txBody>
                    <a:bodyPr/>
                    <a:lstStyle/>
                    <a:p>
                      <a:r>
                        <a:rPr kumimoji="1" lang="en-US" altLang="ja-JP" sz="1200" dirty="0"/>
                        <a:t>ADHD</a:t>
                      </a:r>
                      <a:endParaRPr kumimoji="1" lang="ja-JP" altLang="en-US" sz="1200" dirty="0"/>
                    </a:p>
                  </a:txBody>
                  <a:tcPr/>
                </a:tc>
                <a:extLst>
                  <a:ext uri="{0D108BD9-81ED-4DB2-BD59-A6C34878D82A}">
                    <a16:rowId xmlns:a16="http://schemas.microsoft.com/office/drawing/2014/main" val="1806809617"/>
                  </a:ext>
                </a:extLst>
              </a:tr>
              <a:tr h="165717">
                <a:tc>
                  <a:txBody>
                    <a:bodyPr/>
                    <a:lstStyle/>
                    <a:p>
                      <a:r>
                        <a:rPr kumimoji="1" lang="ja-JP" altLang="en-US" sz="1300" dirty="0"/>
                        <a:t>公立小学校</a:t>
                      </a:r>
                    </a:p>
                  </a:txBody>
                  <a:tcPr/>
                </a:tc>
                <a:tc>
                  <a:txBody>
                    <a:bodyPr/>
                    <a:lstStyle/>
                    <a:p>
                      <a:r>
                        <a:rPr kumimoji="1" lang="en-US" altLang="ja-JP" sz="1300" dirty="0"/>
                        <a:t>555</a:t>
                      </a:r>
                      <a:r>
                        <a:rPr kumimoji="1" lang="ja-JP" altLang="en-US" sz="1300" dirty="0"/>
                        <a:t>校</a:t>
                      </a:r>
                    </a:p>
                  </a:txBody>
                  <a:tcPr/>
                </a:tc>
                <a:tc>
                  <a:txBody>
                    <a:bodyPr/>
                    <a:lstStyle/>
                    <a:p>
                      <a:r>
                        <a:rPr kumimoji="1" lang="en-US" altLang="ja-JP" sz="1300" dirty="0"/>
                        <a:t>595</a:t>
                      </a:r>
                      <a:r>
                        <a:rPr kumimoji="1" lang="ja-JP" altLang="en-US" sz="1300" dirty="0"/>
                        <a:t>校</a:t>
                      </a:r>
                    </a:p>
                  </a:txBody>
                  <a:tcPr/>
                </a:tc>
                <a:tc>
                  <a:txBody>
                    <a:bodyPr/>
                    <a:lstStyle/>
                    <a:p>
                      <a:r>
                        <a:rPr kumimoji="1" lang="en-US" altLang="ja-JP" sz="1300" dirty="0"/>
                        <a:t>10,110</a:t>
                      </a:r>
                      <a:r>
                        <a:rPr kumimoji="1" lang="ja-JP" altLang="en-US" sz="1300" dirty="0"/>
                        <a:t>人</a:t>
                      </a:r>
                    </a:p>
                  </a:txBody>
                  <a:tcPr/>
                </a:tc>
                <a:tc>
                  <a:txBody>
                    <a:bodyPr/>
                    <a:lstStyle/>
                    <a:p>
                      <a:r>
                        <a:rPr kumimoji="1" lang="en-US" altLang="ja-JP" sz="1300" dirty="0"/>
                        <a:t>985</a:t>
                      </a:r>
                      <a:r>
                        <a:rPr kumimoji="1" lang="ja-JP" altLang="en-US" sz="1300" dirty="0"/>
                        <a:t>人</a:t>
                      </a:r>
                    </a:p>
                  </a:txBody>
                  <a:tcPr/>
                </a:tc>
                <a:tc>
                  <a:txBody>
                    <a:bodyPr/>
                    <a:lstStyle/>
                    <a:p>
                      <a:r>
                        <a:rPr kumimoji="1" lang="en-US" altLang="ja-JP" sz="1300" dirty="0"/>
                        <a:t>1,580</a:t>
                      </a:r>
                      <a:r>
                        <a:rPr kumimoji="1" lang="ja-JP" altLang="en-US" sz="1300" dirty="0"/>
                        <a:t>人</a:t>
                      </a:r>
                    </a:p>
                  </a:txBody>
                  <a:tcPr/>
                </a:tc>
                <a:tc>
                  <a:txBody>
                    <a:bodyPr/>
                    <a:lstStyle/>
                    <a:p>
                      <a:r>
                        <a:rPr kumimoji="1" lang="en-US" altLang="ja-JP" sz="1300" dirty="0"/>
                        <a:t>1,939</a:t>
                      </a:r>
                      <a:r>
                        <a:rPr kumimoji="1" lang="ja-JP" altLang="en-US" sz="1300" dirty="0"/>
                        <a:t>人</a:t>
                      </a:r>
                    </a:p>
                  </a:txBody>
                  <a:tcPr/>
                </a:tc>
                <a:tc>
                  <a:txBody>
                    <a:bodyPr/>
                    <a:lstStyle/>
                    <a:p>
                      <a:r>
                        <a:rPr kumimoji="1" lang="en-US" altLang="ja-JP" sz="1300" dirty="0"/>
                        <a:t>8</a:t>
                      </a:r>
                      <a:r>
                        <a:rPr kumimoji="1" lang="ja-JP" altLang="en-US" sz="1300" dirty="0"/>
                        <a:t>人</a:t>
                      </a:r>
                    </a:p>
                  </a:txBody>
                  <a:tcPr/>
                </a:tc>
                <a:tc>
                  <a:txBody>
                    <a:bodyPr/>
                    <a:lstStyle/>
                    <a:p>
                      <a:r>
                        <a:rPr kumimoji="1" lang="en-US" altLang="ja-JP" sz="1300" dirty="0"/>
                        <a:t>27</a:t>
                      </a:r>
                      <a:r>
                        <a:rPr kumimoji="1" lang="ja-JP" altLang="en-US" sz="1300" dirty="0"/>
                        <a:t>人</a:t>
                      </a:r>
                    </a:p>
                  </a:txBody>
                  <a:tcPr/>
                </a:tc>
                <a:tc>
                  <a:txBody>
                    <a:bodyPr/>
                    <a:lstStyle/>
                    <a:p>
                      <a:r>
                        <a:rPr kumimoji="1" lang="en-US" altLang="ja-JP" sz="1300" dirty="0"/>
                        <a:t>1</a:t>
                      </a:r>
                      <a:r>
                        <a:rPr kumimoji="1" lang="ja-JP" altLang="en-US" sz="1300" dirty="0"/>
                        <a:t>人</a:t>
                      </a:r>
                    </a:p>
                  </a:txBody>
                  <a:tcPr/>
                </a:tc>
                <a:tc>
                  <a:txBody>
                    <a:bodyPr/>
                    <a:lstStyle/>
                    <a:p>
                      <a:r>
                        <a:rPr kumimoji="1" lang="en-US" altLang="ja-JP" sz="1300" dirty="0"/>
                        <a:t>4</a:t>
                      </a:r>
                      <a:r>
                        <a:rPr kumimoji="1" lang="ja-JP" altLang="en-US" sz="1300" dirty="0"/>
                        <a:t>人</a:t>
                      </a:r>
                    </a:p>
                  </a:txBody>
                  <a:tcPr/>
                </a:tc>
                <a:tc>
                  <a:txBody>
                    <a:bodyPr/>
                    <a:lstStyle/>
                    <a:p>
                      <a:r>
                        <a:rPr kumimoji="1" lang="en-US" altLang="ja-JP" sz="1300" dirty="0"/>
                        <a:t>3,671</a:t>
                      </a:r>
                      <a:r>
                        <a:rPr kumimoji="1" lang="ja-JP" altLang="en-US" sz="1300" dirty="0"/>
                        <a:t>人</a:t>
                      </a:r>
                    </a:p>
                  </a:txBody>
                  <a:tcPr/>
                </a:tc>
                <a:tc>
                  <a:txBody>
                    <a:bodyPr/>
                    <a:lstStyle/>
                    <a:p>
                      <a:r>
                        <a:rPr kumimoji="1" lang="en-US" altLang="ja-JP" sz="1300" dirty="0"/>
                        <a:t>1,895</a:t>
                      </a:r>
                      <a:r>
                        <a:rPr kumimoji="1" lang="ja-JP" altLang="en-US" sz="1300" dirty="0"/>
                        <a:t>人</a:t>
                      </a:r>
                    </a:p>
                  </a:txBody>
                  <a:tcPr/>
                </a:tc>
                <a:extLst>
                  <a:ext uri="{0D108BD9-81ED-4DB2-BD59-A6C34878D82A}">
                    <a16:rowId xmlns:a16="http://schemas.microsoft.com/office/drawing/2014/main" val="590381823"/>
                  </a:ext>
                </a:extLst>
              </a:tr>
              <a:tr h="165717">
                <a:tc>
                  <a:txBody>
                    <a:bodyPr/>
                    <a:lstStyle/>
                    <a:p>
                      <a:r>
                        <a:rPr kumimoji="1" lang="ja-JP" altLang="en-US" sz="1300" dirty="0"/>
                        <a:t>公立中学校</a:t>
                      </a:r>
                    </a:p>
                  </a:txBody>
                  <a:tcPr/>
                </a:tc>
                <a:tc>
                  <a:txBody>
                    <a:bodyPr/>
                    <a:lstStyle/>
                    <a:p>
                      <a:r>
                        <a:rPr kumimoji="1" lang="en-US" altLang="ja-JP" sz="1300" dirty="0"/>
                        <a:t>253</a:t>
                      </a:r>
                      <a:r>
                        <a:rPr kumimoji="1" lang="ja-JP" altLang="en-US" sz="1300" dirty="0"/>
                        <a:t>校</a:t>
                      </a:r>
                    </a:p>
                  </a:txBody>
                  <a:tcPr/>
                </a:tc>
                <a:tc>
                  <a:txBody>
                    <a:bodyPr/>
                    <a:lstStyle/>
                    <a:p>
                      <a:r>
                        <a:rPr kumimoji="1" lang="en-US" altLang="ja-JP" sz="1300" dirty="0"/>
                        <a:t>288</a:t>
                      </a:r>
                      <a:r>
                        <a:rPr kumimoji="1" lang="ja-JP" altLang="en-US" sz="1300" dirty="0"/>
                        <a:t>校</a:t>
                      </a:r>
                    </a:p>
                  </a:txBody>
                  <a:tcPr/>
                </a:tc>
                <a:tc>
                  <a:txBody>
                    <a:bodyPr/>
                    <a:lstStyle/>
                    <a:p>
                      <a:r>
                        <a:rPr kumimoji="1" lang="en-US" altLang="ja-JP" sz="1300" dirty="0"/>
                        <a:t>3,064</a:t>
                      </a:r>
                      <a:r>
                        <a:rPr kumimoji="1" lang="ja-JP" altLang="en-US" sz="1300" dirty="0"/>
                        <a:t>人</a:t>
                      </a:r>
                    </a:p>
                  </a:txBody>
                  <a:tcPr/>
                </a:tc>
                <a:tc>
                  <a:txBody>
                    <a:bodyPr/>
                    <a:lstStyle/>
                    <a:p>
                      <a:r>
                        <a:rPr kumimoji="1" lang="en-US" altLang="ja-JP" sz="1300" dirty="0"/>
                        <a:t>59</a:t>
                      </a:r>
                      <a:r>
                        <a:rPr kumimoji="1" lang="ja-JP" altLang="en-US" sz="1300" dirty="0"/>
                        <a:t>人</a:t>
                      </a:r>
                    </a:p>
                  </a:txBody>
                  <a:tcPr/>
                </a:tc>
                <a:tc>
                  <a:txBody>
                    <a:bodyPr/>
                    <a:lstStyle/>
                    <a:p>
                      <a:r>
                        <a:rPr kumimoji="1" lang="en-US" altLang="ja-JP" sz="1300" dirty="0"/>
                        <a:t>638</a:t>
                      </a:r>
                      <a:r>
                        <a:rPr kumimoji="1" lang="ja-JP" altLang="en-US" sz="1300" dirty="0"/>
                        <a:t>人</a:t>
                      </a:r>
                    </a:p>
                  </a:txBody>
                  <a:tcPr/>
                </a:tc>
                <a:tc>
                  <a:txBody>
                    <a:bodyPr/>
                    <a:lstStyle/>
                    <a:p>
                      <a:r>
                        <a:rPr kumimoji="1" lang="en-US" altLang="ja-JP" sz="1300" dirty="0"/>
                        <a:t>684</a:t>
                      </a:r>
                      <a:r>
                        <a:rPr kumimoji="1" lang="ja-JP" altLang="en-US" sz="1300" dirty="0"/>
                        <a:t>人</a:t>
                      </a:r>
                    </a:p>
                  </a:txBody>
                  <a:tcPr/>
                </a:tc>
                <a:tc>
                  <a:txBody>
                    <a:bodyPr/>
                    <a:lstStyle/>
                    <a:p>
                      <a:r>
                        <a:rPr kumimoji="1" lang="en-US" altLang="ja-JP" sz="1300" dirty="0"/>
                        <a:t>3</a:t>
                      </a:r>
                      <a:r>
                        <a:rPr kumimoji="1" lang="ja-JP" altLang="en-US" sz="1300" dirty="0"/>
                        <a:t>人</a:t>
                      </a:r>
                    </a:p>
                  </a:txBody>
                  <a:tcPr/>
                </a:tc>
                <a:tc>
                  <a:txBody>
                    <a:bodyPr/>
                    <a:lstStyle/>
                    <a:p>
                      <a:r>
                        <a:rPr kumimoji="1" lang="en-US" altLang="ja-JP" sz="1300" dirty="0"/>
                        <a:t>11</a:t>
                      </a:r>
                      <a:r>
                        <a:rPr kumimoji="1" lang="ja-JP" altLang="en-US" sz="1300" dirty="0"/>
                        <a:t>人</a:t>
                      </a:r>
                    </a:p>
                  </a:txBody>
                  <a:tcPr/>
                </a:tc>
                <a:tc>
                  <a:txBody>
                    <a:bodyPr/>
                    <a:lstStyle/>
                    <a:p>
                      <a:r>
                        <a:rPr kumimoji="1" lang="en-US" altLang="ja-JP" sz="1300" dirty="0"/>
                        <a:t>2</a:t>
                      </a:r>
                      <a:r>
                        <a:rPr kumimoji="1" lang="ja-JP" altLang="en-US" sz="1300" dirty="0"/>
                        <a:t>人</a:t>
                      </a:r>
                    </a:p>
                  </a:txBody>
                  <a:tcPr/>
                </a:tc>
                <a:tc>
                  <a:txBody>
                    <a:bodyPr/>
                    <a:lstStyle/>
                    <a:p>
                      <a:r>
                        <a:rPr kumimoji="1" lang="en-US" altLang="ja-JP" sz="1300" dirty="0"/>
                        <a:t>19</a:t>
                      </a:r>
                      <a:r>
                        <a:rPr kumimoji="1" lang="ja-JP" altLang="en-US" sz="1300" dirty="0"/>
                        <a:t>人</a:t>
                      </a:r>
                    </a:p>
                  </a:txBody>
                  <a:tcPr/>
                </a:tc>
                <a:tc>
                  <a:txBody>
                    <a:bodyPr/>
                    <a:lstStyle/>
                    <a:p>
                      <a:r>
                        <a:rPr kumimoji="1" lang="en-US" altLang="ja-JP" sz="1300" dirty="0"/>
                        <a:t>1,000</a:t>
                      </a:r>
                      <a:r>
                        <a:rPr kumimoji="1" lang="ja-JP" altLang="en-US" sz="1300" dirty="0"/>
                        <a:t>人</a:t>
                      </a:r>
                    </a:p>
                  </a:txBody>
                  <a:tcPr/>
                </a:tc>
                <a:tc>
                  <a:txBody>
                    <a:bodyPr/>
                    <a:lstStyle/>
                    <a:p>
                      <a:r>
                        <a:rPr kumimoji="1" lang="en-US" altLang="ja-JP" sz="1300" dirty="0"/>
                        <a:t>648</a:t>
                      </a:r>
                      <a:r>
                        <a:rPr kumimoji="1" lang="ja-JP" altLang="en-US" sz="1300" dirty="0"/>
                        <a:t>人</a:t>
                      </a:r>
                    </a:p>
                  </a:txBody>
                  <a:tcPr/>
                </a:tc>
                <a:extLst>
                  <a:ext uri="{0D108BD9-81ED-4DB2-BD59-A6C34878D82A}">
                    <a16:rowId xmlns:a16="http://schemas.microsoft.com/office/drawing/2014/main" val="3388255612"/>
                  </a:ext>
                </a:extLst>
              </a:tr>
            </a:tbl>
          </a:graphicData>
        </a:graphic>
      </p:graphicFrame>
      <p:graphicFrame>
        <p:nvGraphicFramePr>
          <p:cNvPr id="15" name="表 4">
            <a:extLst>
              <a:ext uri="{FF2B5EF4-FFF2-40B4-BE49-F238E27FC236}">
                <a16:creationId xmlns:a16="http://schemas.microsoft.com/office/drawing/2014/main" id="{6B075FF3-3811-486F-A9A7-F1CE7CAC4153}"/>
              </a:ext>
            </a:extLst>
          </p:cNvPr>
          <p:cNvGraphicFramePr>
            <a:graphicFrameLocks noGrp="1"/>
          </p:cNvGraphicFramePr>
          <p:nvPr>
            <p:extLst>
              <p:ext uri="{D42A27DB-BD31-4B8C-83A1-F6EECF244321}">
                <p14:modId xmlns:p14="http://schemas.microsoft.com/office/powerpoint/2010/main" val="21572396"/>
              </p:ext>
            </p:extLst>
          </p:nvPr>
        </p:nvGraphicFramePr>
        <p:xfrm>
          <a:off x="366109" y="4054292"/>
          <a:ext cx="10795728" cy="950947"/>
        </p:xfrm>
        <a:graphic>
          <a:graphicData uri="http://schemas.openxmlformats.org/drawingml/2006/table">
            <a:tbl>
              <a:tblPr firstRow="1" bandRow="1">
                <a:tableStyleId>{7DF18680-E054-41AD-8BC1-D1AEF772440D}</a:tableStyleId>
              </a:tblPr>
              <a:tblGrid>
                <a:gridCol w="1799288">
                  <a:extLst>
                    <a:ext uri="{9D8B030D-6E8A-4147-A177-3AD203B41FA5}">
                      <a16:colId xmlns:a16="http://schemas.microsoft.com/office/drawing/2014/main" val="456054305"/>
                    </a:ext>
                  </a:extLst>
                </a:gridCol>
                <a:gridCol w="1799288">
                  <a:extLst>
                    <a:ext uri="{9D8B030D-6E8A-4147-A177-3AD203B41FA5}">
                      <a16:colId xmlns:a16="http://schemas.microsoft.com/office/drawing/2014/main" val="1585173273"/>
                    </a:ext>
                  </a:extLst>
                </a:gridCol>
                <a:gridCol w="1799288">
                  <a:extLst>
                    <a:ext uri="{9D8B030D-6E8A-4147-A177-3AD203B41FA5}">
                      <a16:colId xmlns:a16="http://schemas.microsoft.com/office/drawing/2014/main" val="67835696"/>
                    </a:ext>
                  </a:extLst>
                </a:gridCol>
                <a:gridCol w="1799288">
                  <a:extLst>
                    <a:ext uri="{9D8B030D-6E8A-4147-A177-3AD203B41FA5}">
                      <a16:colId xmlns:a16="http://schemas.microsoft.com/office/drawing/2014/main" val="1595549636"/>
                    </a:ext>
                  </a:extLst>
                </a:gridCol>
                <a:gridCol w="1799288">
                  <a:extLst>
                    <a:ext uri="{9D8B030D-6E8A-4147-A177-3AD203B41FA5}">
                      <a16:colId xmlns:a16="http://schemas.microsoft.com/office/drawing/2014/main" val="2940845794"/>
                    </a:ext>
                  </a:extLst>
                </a:gridCol>
                <a:gridCol w="1799288">
                  <a:extLst>
                    <a:ext uri="{9D8B030D-6E8A-4147-A177-3AD203B41FA5}">
                      <a16:colId xmlns:a16="http://schemas.microsoft.com/office/drawing/2014/main" val="2069227710"/>
                    </a:ext>
                  </a:extLst>
                </a:gridCol>
              </a:tblGrid>
              <a:tr h="226329">
                <a:tc>
                  <a:txBody>
                    <a:bodyPr/>
                    <a:lstStyle/>
                    <a:p>
                      <a:endParaRPr kumimoji="1" lang="ja-JP" altLang="en-US" sz="1400" dirty="0">
                        <a:solidFill>
                          <a:schemeClr val="tx1"/>
                        </a:solidFill>
                      </a:endParaRPr>
                    </a:p>
                  </a:txBody>
                  <a:tcPr/>
                </a:tc>
                <a:tc>
                  <a:txBody>
                    <a:bodyPr/>
                    <a:lstStyle/>
                    <a:p>
                      <a:r>
                        <a:rPr kumimoji="1" lang="en-US" altLang="ja-JP" sz="1400" dirty="0">
                          <a:solidFill>
                            <a:schemeClr val="bg1"/>
                          </a:solidFill>
                        </a:rPr>
                        <a:t>R3</a:t>
                      </a:r>
                      <a:r>
                        <a:rPr kumimoji="1" lang="ja-JP" altLang="en-US" sz="1400" dirty="0">
                          <a:solidFill>
                            <a:schemeClr val="bg1"/>
                          </a:solidFill>
                        </a:rPr>
                        <a:t>年度</a:t>
                      </a:r>
                    </a:p>
                  </a:txBody>
                  <a:tcPr/>
                </a:tc>
                <a:tc>
                  <a:txBody>
                    <a:bodyPr/>
                    <a:lstStyle/>
                    <a:p>
                      <a:r>
                        <a:rPr kumimoji="1" lang="en-US" altLang="ja-JP" sz="1400" dirty="0">
                          <a:solidFill>
                            <a:schemeClr val="bg1"/>
                          </a:solidFill>
                        </a:rPr>
                        <a:t>R4</a:t>
                      </a:r>
                      <a:r>
                        <a:rPr kumimoji="1" lang="ja-JP" altLang="en-US" sz="1400" dirty="0">
                          <a:solidFill>
                            <a:schemeClr val="bg1"/>
                          </a:solidFill>
                        </a:rPr>
                        <a:t>年度</a:t>
                      </a:r>
                    </a:p>
                  </a:txBody>
                  <a:tcPr/>
                </a:tc>
                <a:tc>
                  <a:txBody>
                    <a:bodyPr/>
                    <a:lstStyle/>
                    <a:p>
                      <a:r>
                        <a:rPr kumimoji="1" lang="en-US" altLang="ja-JP" sz="1400" dirty="0">
                          <a:solidFill>
                            <a:schemeClr val="bg1"/>
                          </a:solidFill>
                        </a:rPr>
                        <a:t>R5</a:t>
                      </a:r>
                      <a:r>
                        <a:rPr kumimoji="1" lang="ja-JP" altLang="en-US" sz="1400" dirty="0">
                          <a:solidFill>
                            <a:schemeClr val="bg1"/>
                          </a:solidFill>
                        </a:rPr>
                        <a:t>年度</a:t>
                      </a:r>
                    </a:p>
                  </a:txBody>
                  <a:tcPr/>
                </a:tc>
                <a:tc>
                  <a:txBody>
                    <a:bodyPr/>
                    <a:lstStyle/>
                    <a:p>
                      <a:r>
                        <a:rPr kumimoji="1" lang="en-US" altLang="ja-JP" sz="1400" dirty="0">
                          <a:solidFill>
                            <a:schemeClr val="bg1"/>
                          </a:solidFill>
                        </a:rPr>
                        <a:t>R6</a:t>
                      </a:r>
                      <a:r>
                        <a:rPr kumimoji="1" lang="ja-JP" altLang="en-US" sz="1400" dirty="0">
                          <a:solidFill>
                            <a:schemeClr val="bg1"/>
                          </a:solidFill>
                        </a:rPr>
                        <a:t>年度</a:t>
                      </a:r>
                    </a:p>
                  </a:txBody>
                  <a:tcPr/>
                </a:tc>
                <a:tc>
                  <a:txBody>
                    <a:bodyPr/>
                    <a:lstStyle/>
                    <a:p>
                      <a:r>
                        <a:rPr kumimoji="1" lang="en-US" altLang="ja-JP" sz="1400" dirty="0">
                          <a:solidFill>
                            <a:schemeClr val="bg1"/>
                          </a:solidFill>
                        </a:rPr>
                        <a:t>R7</a:t>
                      </a:r>
                      <a:r>
                        <a:rPr kumimoji="1" lang="ja-JP" altLang="en-US" sz="1400" dirty="0">
                          <a:solidFill>
                            <a:schemeClr val="bg1"/>
                          </a:solidFill>
                        </a:rPr>
                        <a:t>年度</a:t>
                      </a:r>
                    </a:p>
                  </a:txBody>
                  <a:tcPr/>
                </a:tc>
                <a:extLst>
                  <a:ext uri="{0D108BD9-81ED-4DB2-BD59-A6C34878D82A}">
                    <a16:rowId xmlns:a16="http://schemas.microsoft.com/office/drawing/2014/main" val="3939912670"/>
                  </a:ext>
                </a:extLst>
              </a:tr>
              <a:tr h="341347">
                <a:tc>
                  <a:txBody>
                    <a:bodyPr/>
                    <a:lstStyle/>
                    <a:p>
                      <a:r>
                        <a:rPr kumimoji="1" lang="ja-JP" altLang="en-US" sz="1400" dirty="0">
                          <a:solidFill>
                            <a:schemeClr val="tx1"/>
                          </a:solidFill>
                        </a:rPr>
                        <a:t>助成した園</a:t>
                      </a:r>
                    </a:p>
                  </a:txBody>
                  <a:tcPr/>
                </a:tc>
                <a:tc>
                  <a:txBody>
                    <a:bodyPr/>
                    <a:lstStyle/>
                    <a:p>
                      <a:r>
                        <a:rPr kumimoji="1" lang="en-US" altLang="ja-JP" sz="1400" dirty="0">
                          <a:solidFill>
                            <a:schemeClr val="tx1"/>
                          </a:solidFill>
                        </a:rPr>
                        <a:t>211</a:t>
                      </a:r>
                      <a:r>
                        <a:rPr kumimoji="1" lang="ja-JP" altLang="en-US" sz="1400" dirty="0">
                          <a:solidFill>
                            <a:schemeClr val="tx1"/>
                          </a:solidFill>
                        </a:rPr>
                        <a:t>園</a:t>
                      </a:r>
                    </a:p>
                  </a:txBody>
                  <a:tcPr/>
                </a:tc>
                <a:tc>
                  <a:txBody>
                    <a:bodyPr/>
                    <a:lstStyle/>
                    <a:p>
                      <a:r>
                        <a:rPr kumimoji="1" lang="en-US" altLang="ja-JP" sz="1400" dirty="0">
                          <a:solidFill>
                            <a:schemeClr val="tx1"/>
                          </a:solidFill>
                        </a:rPr>
                        <a:t>217</a:t>
                      </a:r>
                      <a:r>
                        <a:rPr kumimoji="1" lang="ja-JP" altLang="en-US" sz="1400" dirty="0">
                          <a:solidFill>
                            <a:schemeClr val="tx1"/>
                          </a:solidFill>
                        </a:rPr>
                        <a:t>園</a:t>
                      </a:r>
                    </a:p>
                  </a:txBody>
                  <a:tcPr/>
                </a:tc>
                <a:tc>
                  <a:txBody>
                    <a:bodyPr/>
                    <a:lstStyle/>
                    <a:p>
                      <a:r>
                        <a:rPr kumimoji="1" lang="en-US" altLang="ja-JP" sz="1400" dirty="0">
                          <a:solidFill>
                            <a:schemeClr val="tx1"/>
                          </a:solidFill>
                        </a:rPr>
                        <a:t>221</a:t>
                      </a:r>
                      <a:r>
                        <a:rPr kumimoji="1" lang="ja-JP" altLang="en-US" sz="1400" dirty="0">
                          <a:solidFill>
                            <a:schemeClr val="tx1"/>
                          </a:solidFill>
                        </a:rPr>
                        <a:t>園</a:t>
                      </a:r>
                    </a:p>
                  </a:txBody>
                  <a:tcPr/>
                </a:tc>
                <a:tc>
                  <a:txBody>
                    <a:bodyPr/>
                    <a:lstStyle/>
                    <a:p>
                      <a:r>
                        <a:rPr kumimoji="1" lang="en-US" altLang="ja-JP" sz="1400" dirty="0">
                          <a:solidFill>
                            <a:schemeClr val="tx1"/>
                          </a:solidFill>
                        </a:rPr>
                        <a:t>229</a:t>
                      </a:r>
                      <a:r>
                        <a:rPr kumimoji="1" lang="ja-JP" altLang="en-US" sz="1400" dirty="0">
                          <a:solidFill>
                            <a:schemeClr val="tx1"/>
                          </a:solidFill>
                        </a:rPr>
                        <a:t>園</a:t>
                      </a:r>
                    </a:p>
                  </a:txBody>
                  <a:tcPr/>
                </a:tc>
                <a:tc>
                  <a:txBody>
                    <a:bodyPr/>
                    <a:lstStyle/>
                    <a:p>
                      <a:r>
                        <a:rPr kumimoji="1" lang="en-US" altLang="ja-JP" sz="1400" dirty="0">
                          <a:solidFill>
                            <a:schemeClr val="tx1"/>
                          </a:solidFill>
                        </a:rPr>
                        <a:t>235</a:t>
                      </a:r>
                      <a:r>
                        <a:rPr kumimoji="1" lang="ja-JP" altLang="en-US" sz="1400" dirty="0">
                          <a:solidFill>
                            <a:schemeClr val="tx1"/>
                          </a:solidFill>
                        </a:rPr>
                        <a:t>園</a:t>
                      </a:r>
                    </a:p>
                  </a:txBody>
                  <a:tcPr/>
                </a:tc>
                <a:extLst>
                  <a:ext uri="{0D108BD9-81ED-4DB2-BD59-A6C34878D82A}">
                    <a16:rowId xmlns:a16="http://schemas.microsoft.com/office/drawing/2014/main" val="164349211"/>
                  </a:ext>
                </a:extLst>
              </a:tr>
              <a:tr h="223965">
                <a:tc>
                  <a:txBody>
                    <a:bodyPr/>
                    <a:lstStyle/>
                    <a:p>
                      <a:r>
                        <a:rPr kumimoji="1" lang="ja-JP" altLang="en-US" sz="1400" dirty="0">
                          <a:solidFill>
                            <a:schemeClr val="tx1"/>
                          </a:solidFill>
                        </a:rPr>
                        <a:t>助成金額</a:t>
                      </a:r>
                    </a:p>
                  </a:txBody>
                  <a:tcPr/>
                </a:tc>
                <a:tc>
                  <a:txBody>
                    <a:bodyPr/>
                    <a:lstStyle/>
                    <a:p>
                      <a:r>
                        <a:rPr kumimoji="1" lang="en-US" altLang="ja-JP" sz="1400" dirty="0">
                          <a:solidFill>
                            <a:schemeClr val="tx1"/>
                          </a:solidFill>
                        </a:rPr>
                        <a:t>1,033,870</a:t>
                      </a:r>
                      <a:r>
                        <a:rPr kumimoji="1" lang="ja-JP" altLang="en-US" sz="1400" dirty="0">
                          <a:solidFill>
                            <a:schemeClr val="tx1"/>
                          </a:solidFill>
                        </a:rPr>
                        <a:t>千円</a:t>
                      </a:r>
                    </a:p>
                  </a:txBody>
                  <a:tcPr/>
                </a:tc>
                <a:tc>
                  <a:txBody>
                    <a:bodyPr/>
                    <a:lstStyle/>
                    <a:p>
                      <a:r>
                        <a:rPr kumimoji="1" lang="en-US" altLang="ja-JP" sz="1400" dirty="0">
                          <a:solidFill>
                            <a:schemeClr val="tx1"/>
                          </a:solidFill>
                        </a:rPr>
                        <a:t>1,161,076</a:t>
                      </a:r>
                      <a:r>
                        <a:rPr kumimoji="1" lang="ja-JP" altLang="en-US" sz="1400" dirty="0">
                          <a:solidFill>
                            <a:schemeClr val="tx1"/>
                          </a:solidFill>
                        </a:rPr>
                        <a:t>千円</a:t>
                      </a:r>
                    </a:p>
                  </a:txBody>
                  <a:tcPr/>
                </a:tc>
                <a:tc>
                  <a:txBody>
                    <a:bodyPr/>
                    <a:lstStyle/>
                    <a:p>
                      <a:r>
                        <a:rPr kumimoji="1" lang="en-US" altLang="ja-JP" sz="1400" dirty="0">
                          <a:solidFill>
                            <a:schemeClr val="tx1"/>
                          </a:solidFill>
                        </a:rPr>
                        <a:t>1,236,164</a:t>
                      </a:r>
                      <a:r>
                        <a:rPr kumimoji="1" lang="ja-JP" altLang="en-US" sz="1400" dirty="0">
                          <a:solidFill>
                            <a:schemeClr val="tx1"/>
                          </a:solidFill>
                        </a:rPr>
                        <a:t>千円</a:t>
                      </a:r>
                    </a:p>
                  </a:txBody>
                  <a:tcPr/>
                </a:tc>
                <a:tc>
                  <a:txBody>
                    <a:bodyPr/>
                    <a:lstStyle/>
                    <a:p>
                      <a:r>
                        <a:rPr kumimoji="1" lang="en-US" altLang="ja-JP" sz="1400" dirty="0">
                          <a:solidFill>
                            <a:schemeClr val="tx1"/>
                          </a:solidFill>
                        </a:rPr>
                        <a:t>1,383,400</a:t>
                      </a:r>
                      <a:r>
                        <a:rPr kumimoji="1" lang="ja-JP" altLang="en-US" sz="1400" dirty="0">
                          <a:solidFill>
                            <a:schemeClr val="tx1"/>
                          </a:solidFill>
                        </a:rPr>
                        <a:t>千円</a:t>
                      </a:r>
                    </a:p>
                  </a:txBody>
                  <a:tcPr/>
                </a:tc>
                <a:tc>
                  <a:txBody>
                    <a:bodyPr/>
                    <a:lstStyle/>
                    <a:p>
                      <a:r>
                        <a:rPr kumimoji="1" lang="en-US" altLang="ja-JP" sz="1400" dirty="0">
                          <a:solidFill>
                            <a:schemeClr val="tx1"/>
                          </a:solidFill>
                        </a:rPr>
                        <a:t>1,520,135</a:t>
                      </a:r>
                      <a:r>
                        <a:rPr kumimoji="1" lang="ja-JP" altLang="en-US" sz="1400" dirty="0">
                          <a:solidFill>
                            <a:schemeClr val="tx1"/>
                          </a:solidFill>
                        </a:rPr>
                        <a:t>千円</a:t>
                      </a:r>
                    </a:p>
                  </a:txBody>
                  <a:tcPr/>
                </a:tc>
                <a:extLst>
                  <a:ext uri="{0D108BD9-81ED-4DB2-BD59-A6C34878D82A}">
                    <a16:rowId xmlns:a16="http://schemas.microsoft.com/office/drawing/2014/main" val="2323225904"/>
                  </a:ext>
                </a:extLst>
              </a:tr>
            </a:tbl>
          </a:graphicData>
        </a:graphic>
      </p:graphicFrame>
      <p:sp>
        <p:nvSpPr>
          <p:cNvPr id="16" name="大かっこ 15">
            <a:extLst>
              <a:ext uri="{FF2B5EF4-FFF2-40B4-BE49-F238E27FC236}">
                <a16:creationId xmlns:a16="http://schemas.microsoft.com/office/drawing/2014/main" id="{A8EFA47A-402D-4D55-8A73-7D3DD315E4D5}"/>
              </a:ext>
            </a:extLst>
          </p:cNvPr>
          <p:cNvSpPr/>
          <p:nvPr/>
        </p:nvSpPr>
        <p:spPr>
          <a:xfrm>
            <a:off x="274322" y="755006"/>
            <a:ext cx="11713028" cy="740352"/>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36077624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7020</Words>
  <Application>Microsoft Office PowerPoint</Application>
  <PresentationFormat>ワイド画面</PresentationFormat>
  <Paragraphs>976</Paragraphs>
  <Slides>25</Slides>
  <Notes>2</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25</vt:i4>
      </vt:variant>
    </vt:vector>
  </HeadingPairs>
  <TitlesOfParts>
    <vt:vector size="38" baseType="lpstr">
      <vt:lpstr>HGPｺﾞｼｯｸM</vt:lpstr>
      <vt:lpstr>HGP創英角ｺﾞｼｯｸUB</vt:lpstr>
      <vt:lpstr>HGｺﾞｼｯｸE</vt:lpstr>
      <vt:lpstr>Meiryo UI</vt:lpstr>
      <vt:lpstr>UD デジタル 教科書体 NK-B</vt:lpstr>
      <vt:lpstr>UD デジタル 教科書体 NK-R</vt:lpstr>
      <vt:lpstr>游ゴシック</vt:lpstr>
      <vt:lpstr>游ゴシック Light</vt:lpstr>
      <vt:lpstr>游明朝</vt:lpstr>
      <vt:lpstr>Arial</vt:lpstr>
      <vt:lpstr>Calibri</vt:lpstr>
      <vt:lpstr>Wingdings</vt:lpstr>
      <vt:lpstr>Office テーマ</vt:lpstr>
      <vt:lpstr>第５次障がい者計画における 発達障がい児支援の取組状況について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2026-08-07T06:14:08Z</dcterms:created>
  <dcterms:modified xsi:type="dcterms:W3CDTF">2026-08-07T06:14:13Z</dcterms:modified>
</cp:coreProperties>
</file>