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5"/>
  </p:notesMasterIdLst>
  <p:sldIdLst>
    <p:sldId id="488" r:id="rId2"/>
    <p:sldId id="489" r:id="rId3"/>
    <p:sldId id="491" r:id="rId4"/>
  </p:sldIdLst>
  <p:sldSz cx="6858000" cy="9144000" type="screen4x3"/>
  <p:notesSz cx="6797675" cy="9928225"/>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338" autoAdjust="0"/>
    <p:restoredTop sz="93816" autoAdjust="0"/>
  </p:normalViewPr>
  <p:slideViewPr>
    <p:cSldViewPr>
      <p:cViewPr varScale="1">
        <p:scale>
          <a:sx n="73" d="100"/>
          <a:sy n="73" d="100"/>
        </p:scale>
        <p:origin x="2861" y="82"/>
      </p:cViewPr>
      <p:guideLst>
        <p:guide orient="horz" pos="2880"/>
        <p:guide pos="2160"/>
      </p:guideLst>
    </p:cSldViewPr>
  </p:slideViewPr>
  <p:outlineViewPr>
    <p:cViewPr>
      <p:scale>
        <a:sx n="33" d="100"/>
        <a:sy n="33" d="100"/>
      </p:scale>
      <p:origin x="0" y="503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CA1E2E8-D9D7-4024-AF06-F7FC2C77424A}"/>
              </a:ext>
            </a:extLst>
          </p:cNvPr>
          <p:cNvSpPr>
            <a:spLocks noGrp="1"/>
          </p:cNvSpPr>
          <p:nvPr>
            <p:ph type="hdr" sz="quarter"/>
          </p:nvPr>
        </p:nvSpPr>
        <p:spPr>
          <a:xfrm>
            <a:off x="0" y="0"/>
            <a:ext cx="2947034" cy="496332"/>
          </a:xfrm>
          <a:prstGeom prst="rect">
            <a:avLst/>
          </a:prstGeom>
        </p:spPr>
        <p:txBody>
          <a:bodyPr vert="horz" lIns="91289" tIns="45645" rIns="91289" bIns="45645"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A203B164-A3A4-434C-A417-052B5117F29B}"/>
              </a:ext>
            </a:extLst>
          </p:cNvPr>
          <p:cNvSpPr>
            <a:spLocks noGrp="1"/>
          </p:cNvSpPr>
          <p:nvPr>
            <p:ph type="dt" idx="1"/>
          </p:nvPr>
        </p:nvSpPr>
        <p:spPr>
          <a:xfrm>
            <a:off x="3850643" y="0"/>
            <a:ext cx="2945448" cy="496332"/>
          </a:xfrm>
          <a:prstGeom prst="rect">
            <a:avLst/>
          </a:prstGeom>
        </p:spPr>
        <p:txBody>
          <a:bodyPr vert="horz" lIns="91289" tIns="45645" rIns="91289" bIns="45645" rtlCol="0"/>
          <a:lstStyle>
            <a:lvl1pPr algn="r" eaLnBrk="1" fontAlgn="auto" hangingPunct="1">
              <a:spcBef>
                <a:spcPts val="0"/>
              </a:spcBef>
              <a:spcAft>
                <a:spcPts val="0"/>
              </a:spcAft>
              <a:defRPr sz="1200">
                <a:latin typeface="+mn-lt"/>
                <a:ea typeface="+mn-ea"/>
              </a:defRPr>
            </a:lvl1pPr>
          </a:lstStyle>
          <a:p>
            <a:pPr>
              <a:defRPr/>
            </a:pPr>
            <a:fld id="{584A261B-2347-4B57-9AE3-91FA56D43ED3}" type="datetimeFigureOut">
              <a:rPr lang="ja-JP" altLang="en-US"/>
              <a:pPr>
                <a:defRPr/>
              </a:pPr>
              <a:t>2026/3/23</a:t>
            </a:fld>
            <a:endParaRPr lang="ja-JP" altLang="en-US"/>
          </a:p>
        </p:txBody>
      </p:sp>
      <p:sp>
        <p:nvSpPr>
          <p:cNvPr id="4" name="スライド イメージ プレースホルダー 3">
            <a:extLst>
              <a:ext uri="{FF2B5EF4-FFF2-40B4-BE49-F238E27FC236}">
                <a16:creationId xmlns:a16="http://schemas.microsoft.com/office/drawing/2014/main" id="{B1E772FE-9B51-4D05-9808-9903BDD492A4}"/>
              </a:ext>
            </a:extLst>
          </p:cNvPr>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289" tIns="45645" rIns="91289" bIns="45645"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53E83711-1590-4D34-AD67-1AF01D0D2CA7}"/>
              </a:ext>
            </a:extLst>
          </p:cNvPr>
          <p:cNvSpPr>
            <a:spLocks noGrp="1"/>
          </p:cNvSpPr>
          <p:nvPr>
            <p:ph type="body" sz="quarter" idx="3"/>
          </p:nvPr>
        </p:nvSpPr>
        <p:spPr>
          <a:xfrm>
            <a:off x="678500" y="4715946"/>
            <a:ext cx="5440676" cy="4466988"/>
          </a:xfrm>
          <a:prstGeom prst="rect">
            <a:avLst/>
          </a:prstGeom>
        </p:spPr>
        <p:txBody>
          <a:bodyPr vert="horz" lIns="91289" tIns="45645" rIns="91289" bIns="45645"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DDCFE518-CC4D-4632-B330-53B26A11C6CE}"/>
              </a:ext>
            </a:extLst>
          </p:cNvPr>
          <p:cNvSpPr>
            <a:spLocks noGrp="1"/>
          </p:cNvSpPr>
          <p:nvPr>
            <p:ph type="ftr" sz="quarter" idx="4"/>
          </p:nvPr>
        </p:nvSpPr>
        <p:spPr>
          <a:xfrm>
            <a:off x="0" y="9430308"/>
            <a:ext cx="2947034" cy="496331"/>
          </a:xfrm>
          <a:prstGeom prst="rect">
            <a:avLst/>
          </a:prstGeom>
        </p:spPr>
        <p:txBody>
          <a:bodyPr vert="horz" lIns="91289" tIns="45645" rIns="91289" bIns="45645"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CA945CA0-D26A-4853-B1BC-53608AF7210E}"/>
              </a:ext>
            </a:extLst>
          </p:cNvPr>
          <p:cNvSpPr>
            <a:spLocks noGrp="1"/>
          </p:cNvSpPr>
          <p:nvPr>
            <p:ph type="sldNum" sz="quarter" idx="5"/>
          </p:nvPr>
        </p:nvSpPr>
        <p:spPr>
          <a:xfrm>
            <a:off x="3850643" y="9430308"/>
            <a:ext cx="2945448" cy="496331"/>
          </a:xfrm>
          <a:prstGeom prst="rect">
            <a:avLst/>
          </a:prstGeom>
        </p:spPr>
        <p:txBody>
          <a:bodyPr vert="horz" wrap="square" lIns="91289" tIns="45645" rIns="91289" bIns="45645" numCol="1" anchor="b" anchorCtr="0" compatLnSpc="1">
            <a:prstTxWarp prst="textNoShape">
              <a:avLst/>
            </a:prstTxWarp>
          </a:bodyPr>
          <a:lstStyle>
            <a:lvl1pPr algn="r" eaLnBrk="1" hangingPunct="1">
              <a:defRPr sz="1200"/>
            </a:lvl1pPr>
          </a:lstStyle>
          <a:p>
            <a:pPr>
              <a:defRPr/>
            </a:pPr>
            <a:fld id="{AFE44F15-B083-4892-AE85-4062E7CF1F0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D4C55856-1EA9-45E7-B907-C484FF7D82D8}"/>
              </a:ext>
            </a:extLst>
          </p:cNvPr>
          <p:cNvSpPr>
            <a:spLocks noGrp="1"/>
          </p:cNvSpPr>
          <p:nvPr>
            <p:ph type="dt" sz="half" idx="10"/>
          </p:nvPr>
        </p:nvSpPr>
        <p:spPr/>
        <p:txBody>
          <a:bodyPr/>
          <a:lstStyle>
            <a:lvl1pPr>
              <a:defRPr/>
            </a:lvl1pPr>
          </a:lstStyle>
          <a:p>
            <a:pPr>
              <a:defRPr/>
            </a:pPr>
            <a:fld id="{8DD0076D-49BA-4D0E-8FAE-7EB029A78005}" type="datetime1">
              <a:rPr lang="ja-JP" altLang="en-US"/>
              <a:pPr>
                <a:defRPr/>
              </a:pPr>
              <a:t>2026/3/23</a:t>
            </a:fld>
            <a:endParaRPr lang="ja-JP" altLang="en-US"/>
          </a:p>
        </p:txBody>
      </p:sp>
      <p:sp>
        <p:nvSpPr>
          <p:cNvPr id="5" name="フッター プレースホルダー 4">
            <a:extLst>
              <a:ext uri="{FF2B5EF4-FFF2-40B4-BE49-F238E27FC236}">
                <a16:creationId xmlns:a16="http://schemas.microsoft.com/office/drawing/2014/main" id="{C7E5E772-5E0E-451F-8863-C24277BB05C9}"/>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B8EE73DC-0A40-4D8D-A12B-B8C2DBE38BBE}"/>
              </a:ext>
            </a:extLst>
          </p:cNvPr>
          <p:cNvSpPr>
            <a:spLocks noGrp="1"/>
          </p:cNvSpPr>
          <p:nvPr>
            <p:ph type="sldNum" sz="quarter" idx="12"/>
          </p:nvPr>
        </p:nvSpPr>
        <p:spPr/>
        <p:txBody>
          <a:bodyPr/>
          <a:lstStyle>
            <a:lvl1pPr>
              <a:defRPr/>
            </a:lvl1pPr>
          </a:lstStyle>
          <a:p>
            <a:pPr>
              <a:defRPr/>
            </a:pPr>
            <a:fld id="{06C1D7BE-866F-4CF4-9994-BC979C1FE6FC}" type="slidenum">
              <a:rPr lang="ja-JP" altLang="en-US"/>
              <a:pPr>
                <a:defRPr/>
              </a:pPr>
              <a:t>‹#›</a:t>
            </a:fld>
            <a:endParaRPr lang="ja-JP" altLang="en-US"/>
          </a:p>
        </p:txBody>
      </p:sp>
    </p:spTree>
    <p:extLst>
      <p:ext uri="{BB962C8B-B14F-4D97-AF65-F5344CB8AC3E}">
        <p14:creationId xmlns:p14="http://schemas.microsoft.com/office/powerpoint/2010/main" val="6666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07361359-5EAF-42FA-84F2-93118234AEB0}"/>
              </a:ext>
            </a:extLst>
          </p:cNvPr>
          <p:cNvSpPr>
            <a:spLocks noGrp="1"/>
          </p:cNvSpPr>
          <p:nvPr>
            <p:ph type="dt" sz="half" idx="10"/>
          </p:nvPr>
        </p:nvSpPr>
        <p:spPr/>
        <p:txBody>
          <a:bodyPr/>
          <a:lstStyle>
            <a:lvl1pPr>
              <a:defRPr/>
            </a:lvl1pPr>
          </a:lstStyle>
          <a:p>
            <a:pPr>
              <a:defRPr/>
            </a:pPr>
            <a:fld id="{97DABC92-423B-4C82-B516-F3E70E191DC7}" type="datetime1">
              <a:rPr lang="ja-JP" altLang="en-US"/>
              <a:pPr>
                <a:defRPr/>
              </a:pPr>
              <a:t>2026/3/23</a:t>
            </a:fld>
            <a:endParaRPr lang="ja-JP" altLang="en-US"/>
          </a:p>
        </p:txBody>
      </p:sp>
      <p:sp>
        <p:nvSpPr>
          <p:cNvPr id="5" name="フッター プレースホルダー 4">
            <a:extLst>
              <a:ext uri="{FF2B5EF4-FFF2-40B4-BE49-F238E27FC236}">
                <a16:creationId xmlns:a16="http://schemas.microsoft.com/office/drawing/2014/main" id="{2BECB698-7BC4-46E4-B7E5-E9BC940B3B92}"/>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47ABCB6E-7311-45C5-8FE8-879472EB7F06}"/>
              </a:ext>
            </a:extLst>
          </p:cNvPr>
          <p:cNvSpPr>
            <a:spLocks noGrp="1"/>
          </p:cNvSpPr>
          <p:nvPr>
            <p:ph type="sldNum" sz="quarter" idx="12"/>
          </p:nvPr>
        </p:nvSpPr>
        <p:spPr/>
        <p:txBody>
          <a:bodyPr/>
          <a:lstStyle>
            <a:lvl1pPr>
              <a:defRPr/>
            </a:lvl1pPr>
          </a:lstStyle>
          <a:p>
            <a:pPr>
              <a:defRPr/>
            </a:pPr>
            <a:fld id="{0A4DE130-8B13-4CD7-8360-B65A641B0CD8}" type="slidenum">
              <a:rPr lang="ja-JP" altLang="en-US"/>
              <a:pPr>
                <a:defRPr/>
              </a:pPr>
              <a:t>‹#›</a:t>
            </a:fld>
            <a:endParaRPr lang="ja-JP" altLang="en-US"/>
          </a:p>
        </p:txBody>
      </p:sp>
    </p:spTree>
    <p:extLst>
      <p:ext uri="{BB962C8B-B14F-4D97-AF65-F5344CB8AC3E}">
        <p14:creationId xmlns:p14="http://schemas.microsoft.com/office/powerpoint/2010/main" val="1237283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E56E5A4B-F3C0-4511-818F-6C5FF9C7F53E}"/>
              </a:ext>
            </a:extLst>
          </p:cNvPr>
          <p:cNvSpPr>
            <a:spLocks noGrp="1"/>
          </p:cNvSpPr>
          <p:nvPr>
            <p:ph type="dt" sz="half" idx="10"/>
          </p:nvPr>
        </p:nvSpPr>
        <p:spPr/>
        <p:txBody>
          <a:bodyPr/>
          <a:lstStyle>
            <a:lvl1pPr>
              <a:defRPr/>
            </a:lvl1pPr>
          </a:lstStyle>
          <a:p>
            <a:pPr>
              <a:defRPr/>
            </a:pPr>
            <a:fld id="{FFCBD5D7-68A4-4174-9487-549DC20080EA}" type="datetime1">
              <a:rPr lang="ja-JP" altLang="en-US"/>
              <a:pPr>
                <a:defRPr/>
              </a:pPr>
              <a:t>2026/3/23</a:t>
            </a:fld>
            <a:endParaRPr lang="ja-JP" altLang="en-US"/>
          </a:p>
        </p:txBody>
      </p:sp>
      <p:sp>
        <p:nvSpPr>
          <p:cNvPr id="5" name="フッター プレースホルダー 4">
            <a:extLst>
              <a:ext uri="{FF2B5EF4-FFF2-40B4-BE49-F238E27FC236}">
                <a16:creationId xmlns:a16="http://schemas.microsoft.com/office/drawing/2014/main" id="{E402A15F-7848-4CA8-A20B-DD167F4C39A1}"/>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14EAACB4-D9B9-47AB-BE1A-9EDA855F5FA8}"/>
              </a:ext>
            </a:extLst>
          </p:cNvPr>
          <p:cNvSpPr>
            <a:spLocks noGrp="1"/>
          </p:cNvSpPr>
          <p:nvPr>
            <p:ph type="sldNum" sz="quarter" idx="12"/>
          </p:nvPr>
        </p:nvSpPr>
        <p:spPr/>
        <p:txBody>
          <a:bodyPr/>
          <a:lstStyle>
            <a:lvl1pPr>
              <a:defRPr/>
            </a:lvl1pPr>
          </a:lstStyle>
          <a:p>
            <a:pPr>
              <a:defRPr/>
            </a:pPr>
            <a:fld id="{36602ACF-F521-4749-9434-9CC1DA0D8DE6}" type="slidenum">
              <a:rPr lang="ja-JP" altLang="en-US"/>
              <a:pPr>
                <a:defRPr/>
              </a:pPr>
              <a:t>‹#›</a:t>
            </a:fld>
            <a:endParaRPr lang="ja-JP" altLang="en-US"/>
          </a:p>
        </p:txBody>
      </p:sp>
    </p:spTree>
    <p:extLst>
      <p:ext uri="{BB962C8B-B14F-4D97-AF65-F5344CB8AC3E}">
        <p14:creationId xmlns:p14="http://schemas.microsoft.com/office/powerpoint/2010/main" val="406269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CC109BE0-6A3F-4AFA-AA1B-0F212B761297}"/>
              </a:ext>
            </a:extLst>
          </p:cNvPr>
          <p:cNvSpPr>
            <a:spLocks noGrp="1"/>
          </p:cNvSpPr>
          <p:nvPr>
            <p:ph type="dt" sz="half" idx="10"/>
          </p:nvPr>
        </p:nvSpPr>
        <p:spPr/>
        <p:txBody>
          <a:bodyPr/>
          <a:lstStyle>
            <a:lvl1pPr>
              <a:defRPr/>
            </a:lvl1pPr>
          </a:lstStyle>
          <a:p>
            <a:pPr>
              <a:defRPr/>
            </a:pPr>
            <a:fld id="{3468908E-5793-47C9-A580-8A905D4DDC93}" type="datetime1">
              <a:rPr lang="ja-JP" altLang="en-US"/>
              <a:pPr>
                <a:defRPr/>
              </a:pPr>
              <a:t>2026/3/23</a:t>
            </a:fld>
            <a:endParaRPr lang="ja-JP" altLang="en-US"/>
          </a:p>
        </p:txBody>
      </p:sp>
      <p:sp>
        <p:nvSpPr>
          <p:cNvPr id="5" name="フッター プレースホルダー 4">
            <a:extLst>
              <a:ext uri="{FF2B5EF4-FFF2-40B4-BE49-F238E27FC236}">
                <a16:creationId xmlns:a16="http://schemas.microsoft.com/office/drawing/2014/main" id="{92A3A003-AC38-4C8C-99F6-891CA1198DF4}"/>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FB3C887E-4BD6-464A-BF71-FA0ECE9B7954}"/>
              </a:ext>
            </a:extLst>
          </p:cNvPr>
          <p:cNvSpPr>
            <a:spLocks noGrp="1"/>
          </p:cNvSpPr>
          <p:nvPr>
            <p:ph type="sldNum" sz="quarter" idx="12"/>
          </p:nvPr>
        </p:nvSpPr>
        <p:spPr/>
        <p:txBody>
          <a:bodyPr/>
          <a:lstStyle>
            <a:lvl1pPr>
              <a:defRPr/>
            </a:lvl1pPr>
          </a:lstStyle>
          <a:p>
            <a:pPr>
              <a:defRPr/>
            </a:pPr>
            <a:fld id="{7164B695-2A8E-4F38-9E44-3EFC82C6AC9D}" type="slidenum">
              <a:rPr lang="ja-JP" altLang="en-US"/>
              <a:pPr>
                <a:defRPr/>
              </a:pPr>
              <a:t>‹#›</a:t>
            </a:fld>
            <a:endParaRPr lang="ja-JP" altLang="en-US"/>
          </a:p>
        </p:txBody>
      </p:sp>
    </p:spTree>
    <p:extLst>
      <p:ext uri="{BB962C8B-B14F-4D97-AF65-F5344CB8AC3E}">
        <p14:creationId xmlns:p14="http://schemas.microsoft.com/office/powerpoint/2010/main" val="4264257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A536A7B8-DD8A-409D-B54A-9FD6103209CF}"/>
              </a:ext>
            </a:extLst>
          </p:cNvPr>
          <p:cNvSpPr>
            <a:spLocks noGrp="1"/>
          </p:cNvSpPr>
          <p:nvPr>
            <p:ph type="dt" sz="half" idx="10"/>
          </p:nvPr>
        </p:nvSpPr>
        <p:spPr/>
        <p:txBody>
          <a:bodyPr/>
          <a:lstStyle>
            <a:lvl1pPr>
              <a:defRPr/>
            </a:lvl1pPr>
          </a:lstStyle>
          <a:p>
            <a:pPr>
              <a:defRPr/>
            </a:pPr>
            <a:fld id="{F29F9BFC-55EA-4E67-9CE6-BEFAAABE793B}" type="datetime1">
              <a:rPr lang="ja-JP" altLang="en-US"/>
              <a:pPr>
                <a:defRPr/>
              </a:pPr>
              <a:t>2026/3/23</a:t>
            </a:fld>
            <a:endParaRPr lang="ja-JP" altLang="en-US"/>
          </a:p>
        </p:txBody>
      </p:sp>
      <p:sp>
        <p:nvSpPr>
          <p:cNvPr id="5" name="フッター プレースホルダー 4">
            <a:extLst>
              <a:ext uri="{FF2B5EF4-FFF2-40B4-BE49-F238E27FC236}">
                <a16:creationId xmlns:a16="http://schemas.microsoft.com/office/drawing/2014/main" id="{5D75B6B0-D39C-4712-8651-3625C7C41A9A}"/>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7DCE0AF3-00D6-4C7C-ADAF-72FFC2695DAE}"/>
              </a:ext>
            </a:extLst>
          </p:cNvPr>
          <p:cNvSpPr>
            <a:spLocks noGrp="1"/>
          </p:cNvSpPr>
          <p:nvPr>
            <p:ph type="sldNum" sz="quarter" idx="12"/>
          </p:nvPr>
        </p:nvSpPr>
        <p:spPr/>
        <p:txBody>
          <a:bodyPr/>
          <a:lstStyle>
            <a:lvl1pPr>
              <a:defRPr/>
            </a:lvl1pPr>
          </a:lstStyle>
          <a:p>
            <a:pPr>
              <a:defRPr/>
            </a:pPr>
            <a:fld id="{6CE3F153-5EEE-4816-8448-475791836085}" type="slidenum">
              <a:rPr lang="ja-JP" altLang="en-US"/>
              <a:pPr>
                <a:defRPr/>
              </a:pPr>
              <a:t>‹#›</a:t>
            </a:fld>
            <a:endParaRPr lang="ja-JP" altLang="en-US"/>
          </a:p>
        </p:txBody>
      </p:sp>
    </p:spTree>
    <p:extLst>
      <p:ext uri="{BB962C8B-B14F-4D97-AF65-F5344CB8AC3E}">
        <p14:creationId xmlns:p14="http://schemas.microsoft.com/office/powerpoint/2010/main" val="2940520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0387C1F3-89EA-4A14-83DC-B7482E7088AD}"/>
              </a:ext>
            </a:extLst>
          </p:cNvPr>
          <p:cNvSpPr>
            <a:spLocks noGrp="1"/>
          </p:cNvSpPr>
          <p:nvPr>
            <p:ph type="dt" sz="half" idx="10"/>
          </p:nvPr>
        </p:nvSpPr>
        <p:spPr/>
        <p:txBody>
          <a:bodyPr/>
          <a:lstStyle>
            <a:lvl1pPr>
              <a:defRPr/>
            </a:lvl1pPr>
          </a:lstStyle>
          <a:p>
            <a:pPr>
              <a:defRPr/>
            </a:pPr>
            <a:fld id="{E5C31D20-5D23-4E85-A5F3-51291CA1D89F}" type="datetime1">
              <a:rPr lang="ja-JP" altLang="en-US"/>
              <a:pPr>
                <a:defRPr/>
              </a:pPr>
              <a:t>2026/3/23</a:t>
            </a:fld>
            <a:endParaRPr lang="ja-JP" altLang="en-US"/>
          </a:p>
        </p:txBody>
      </p:sp>
      <p:sp>
        <p:nvSpPr>
          <p:cNvPr id="6" name="フッター プレースホルダー 4">
            <a:extLst>
              <a:ext uri="{FF2B5EF4-FFF2-40B4-BE49-F238E27FC236}">
                <a16:creationId xmlns:a16="http://schemas.microsoft.com/office/drawing/2014/main" id="{F1AB383D-D6D9-43A3-9769-82DAFC4B4B71}"/>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7" name="スライド番号プレースホルダー 5">
            <a:extLst>
              <a:ext uri="{FF2B5EF4-FFF2-40B4-BE49-F238E27FC236}">
                <a16:creationId xmlns:a16="http://schemas.microsoft.com/office/drawing/2014/main" id="{A6A7A35B-1E8C-4532-9DFA-7E71451BAFC3}"/>
              </a:ext>
            </a:extLst>
          </p:cNvPr>
          <p:cNvSpPr>
            <a:spLocks noGrp="1"/>
          </p:cNvSpPr>
          <p:nvPr>
            <p:ph type="sldNum" sz="quarter" idx="12"/>
          </p:nvPr>
        </p:nvSpPr>
        <p:spPr/>
        <p:txBody>
          <a:bodyPr/>
          <a:lstStyle>
            <a:lvl1pPr>
              <a:defRPr/>
            </a:lvl1pPr>
          </a:lstStyle>
          <a:p>
            <a:pPr>
              <a:defRPr/>
            </a:pPr>
            <a:fld id="{EFD2D4AB-A664-4AC0-B4D3-1147654B0033}" type="slidenum">
              <a:rPr lang="ja-JP" altLang="en-US"/>
              <a:pPr>
                <a:defRPr/>
              </a:pPr>
              <a:t>‹#›</a:t>
            </a:fld>
            <a:endParaRPr lang="ja-JP" altLang="en-US"/>
          </a:p>
        </p:txBody>
      </p:sp>
    </p:spTree>
    <p:extLst>
      <p:ext uri="{BB962C8B-B14F-4D97-AF65-F5344CB8AC3E}">
        <p14:creationId xmlns:p14="http://schemas.microsoft.com/office/powerpoint/2010/main" val="1701268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973F74D8-2135-41CB-BF7B-5EEF71448948}"/>
              </a:ext>
            </a:extLst>
          </p:cNvPr>
          <p:cNvSpPr>
            <a:spLocks noGrp="1"/>
          </p:cNvSpPr>
          <p:nvPr>
            <p:ph type="dt" sz="half" idx="10"/>
          </p:nvPr>
        </p:nvSpPr>
        <p:spPr/>
        <p:txBody>
          <a:bodyPr/>
          <a:lstStyle>
            <a:lvl1pPr>
              <a:defRPr/>
            </a:lvl1pPr>
          </a:lstStyle>
          <a:p>
            <a:pPr>
              <a:defRPr/>
            </a:pPr>
            <a:fld id="{1D6DF0E5-5EC5-42D8-A3FB-0A394D43B15D}" type="datetime1">
              <a:rPr lang="ja-JP" altLang="en-US"/>
              <a:pPr>
                <a:defRPr/>
              </a:pPr>
              <a:t>2026/3/23</a:t>
            </a:fld>
            <a:endParaRPr lang="ja-JP" altLang="en-US"/>
          </a:p>
        </p:txBody>
      </p:sp>
      <p:sp>
        <p:nvSpPr>
          <p:cNvPr id="8" name="フッター プレースホルダー 4">
            <a:extLst>
              <a:ext uri="{FF2B5EF4-FFF2-40B4-BE49-F238E27FC236}">
                <a16:creationId xmlns:a16="http://schemas.microsoft.com/office/drawing/2014/main" id="{BC493984-CC8E-4868-A1A6-86D52B2B84CB}"/>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9" name="スライド番号プレースホルダー 5">
            <a:extLst>
              <a:ext uri="{FF2B5EF4-FFF2-40B4-BE49-F238E27FC236}">
                <a16:creationId xmlns:a16="http://schemas.microsoft.com/office/drawing/2014/main" id="{2158500F-D7ED-4943-B14D-FC395B9C4C3A}"/>
              </a:ext>
            </a:extLst>
          </p:cNvPr>
          <p:cNvSpPr>
            <a:spLocks noGrp="1"/>
          </p:cNvSpPr>
          <p:nvPr>
            <p:ph type="sldNum" sz="quarter" idx="12"/>
          </p:nvPr>
        </p:nvSpPr>
        <p:spPr/>
        <p:txBody>
          <a:bodyPr/>
          <a:lstStyle>
            <a:lvl1pPr>
              <a:defRPr/>
            </a:lvl1pPr>
          </a:lstStyle>
          <a:p>
            <a:pPr>
              <a:defRPr/>
            </a:pPr>
            <a:fld id="{CC52D839-1387-4A90-8D93-A6F719B22EF5}" type="slidenum">
              <a:rPr lang="ja-JP" altLang="en-US"/>
              <a:pPr>
                <a:defRPr/>
              </a:pPr>
              <a:t>‹#›</a:t>
            </a:fld>
            <a:endParaRPr lang="ja-JP" altLang="en-US"/>
          </a:p>
        </p:txBody>
      </p:sp>
    </p:spTree>
    <p:extLst>
      <p:ext uri="{BB962C8B-B14F-4D97-AF65-F5344CB8AC3E}">
        <p14:creationId xmlns:p14="http://schemas.microsoft.com/office/powerpoint/2010/main" val="1745108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F7736BAE-D671-4FA7-8BB0-C839366A648B}"/>
              </a:ext>
            </a:extLst>
          </p:cNvPr>
          <p:cNvSpPr>
            <a:spLocks noGrp="1"/>
          </p:cNvSpPr>
          <p:nvPr>
            <p:ph type="dt" sz="half" idx="10"/>
          </p:nvPr>
        </p:nvSpPr>
        <p:spPr/>
        <p:txBody>
          <a:bodyPr/>
          <a:lstStyle>
            <a:lvl1pPr>
              <a:defRPr/>
            </a:lvl1pPr>
          </a:lstStyle>
          <a:p>
            <a:pPr>
              <a:defRPr/>
            </a:pPr>
            <a:fld id="{6726CEA7-7818-4E4A-A58C-65FAEAB3B9F4}" type="datetime1">
              <a:rPr lang="ja-JP" altLang="en-US"/>
              <a:pPr>
                <a:defRPr/>
              </a:pPr>
              <a:t>2026/3/23</a:t>
            </a:fld>
            <a:endParaRPr lang="ja-JP" altLang="en-US"/>
          </a:p>
        </p:txBody>
      </p:sp>
      <p:sp>
        <p:nvSpPr>
          <p:cNvPr id="4" name="フッター プレースホルダー 4">
            <a:extLst>
              <a:ext uri="{FF2B5EF4-FFF2-40B4-BE49-F238E27FC236}">
                <a16:creationId xmlns:a16="http://schemas.microsoft.com/office/drawing/2014/main" id="{F9C56EFB-CC4B-46E7-A826-1F75A3A3E1A7}"/>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5" name="スライド番号プレースホルダー 5">
            <a:extLst>
              <a:ext uri="{FF2B5EF4-FFF2-40B4-BE49-F238E27FC236}">
                <a16:creationId xmlns:a16="http://schemas.microsoft.com/office/drawing/2014/main" id="{D177B325-CE74-42CD-A49D-ECEE25E32623}"/>
              </a:ext>
            </a:extLst>
          </p:cNvPr>
          <p:cNvSpPr>
            <a:spLocks noGrp="1"/>
          </p:cNvSpPr>
          <p:nvPr>
            <p:ph type="sldNum" sz="quarter" idx="12"/>
          </p:nvPr>
        </p:nvSpPr>
        <p:spPr/>
        <p:txBody>
          <a:bodyPr/>
          <a:lstStyle>
            <a:lvl1pPr>
              <a:defRPr/>
            </a:lvl1pPr>
          </a:lstStyle>
          <a:p>
            <a:pPr>
              <a:defRPr/>
            </a:pPr>
            <a:fld id="{551C879A-BCBD-4894-9E43-F20BEDD260E9}" type="slidenum">
              <a:rPr lang="ja-JP" altLang="en-US"/>
              <a:pPr>
                <a:defRPr/>
              </a:pPr>
              <a:t>‹#›</a:t>
            </a:fld>
            <a:endParaRPr lang="ja-JP" altLang="en-US"/>
          </a:p>
        </p:txBody>
      </p:sp>
    </p:spTree>
    <p:extLst>
      <p:ext uri="{BB962C8B-B14F-4D97-AF65-F5344CB8AC3E}">
        <p14:creationId xmlns:p14="http://schemas.microsoft.com/office/powerpoint/2010/main" val="194801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A20CB5AE-D126-4B47-8B59-3071B87E57AE}"/>
              </a:ext>
            </a:extLst>
          </p:cNvPr>
          <p:cNvSpPr>
            <a:spLocks noGrp="1"/>
          </p:cNvSpPr>
          <p:nvPr>
            <p:ph type="dt" sz="half" idx="10"/>
          </p:nvPr>
        </p:nvSpPr>
        <p:spPr/>
        <p:txBody>
          <a:bodyPr/>
          <a:lstStyle>
            <a:lvl1pPr>
              <a:defRPr/>
            </a:lvl1pPr>
          </a:lstStyle>
          <a:p>
            <a:pPr>
              <a:defRPr/>
            </a:pPr>
            <a:fld id="{FEAA55F8-4943-4358-9301-AEF5ED1D4923}" type="datetime1">
              <a:rPr lang="ja-JP" altLang="en-US"/>
              <a:pPr>
                <a:defRPr/>
              </a:pPr>
              <a:t>2026/3/23</a:t>
            </a:fld>
            <a:endParaRPr lang="ja-JP" altLang="en-US"/>
          </a:p>
        </p:txBody>
      </p:sp>
      <p:sp>
        <p:nvSpPr>
          <p:cNvPr id="3" name="フッター プレースホルダー 4">
            <a:extLst>
              <a:ext uri="{FF2B5EF4-FFF2-40B4-BE49-F238E27FC236}">
                <a16:creationId xmlns:a16="http://schemas.microsoft.com/office/drawing/2014/main" id="{7D9CFA29-1041-47CB-9C92-3C07F3EBE616}"/>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4" name="スライド番号プレースホルダー 5">
            <a:extLst>
              <a:ext uri="{FF2B5EF4-FFF2-40B4-BE49-F238E27FC236}">
                <a16:creationId xmlns:a16="http://schemas.microsoft.com/office/drawing/2014/main" id="{17EF982D-3D55-485E-B84F-23CAF1F5E50A}"/>
              </a:ext>
            </a:extLst>
          </p:cNvPr>
          <p:cNvSpPr>
            <a:spLocks noGrp="1"/>
          </p:cNvSpPr>
          <p:nvPr>
            <p:ph type="sldNum" sz="quarter" idx="12"/>
          </p:nvPr>
        </p:nvSpPr>
        <p:spPr/>
        <p:txBody>
          <a:bodyPr/>
          <a:lstStyle>
            <a:lvl1pPr>
              <a:defRPr/>
            </a:lvl1pPr>
          </a:lstStyle>
          <a:p>
            <a:pPr>
              <a:defRPr/>
            </a:pPr>
            <a:fld id="{9858B28A-C21D-4465-9935-88374C3EE7EC}" type="slidenum">
              <a:rPr lang="ja-JP" altLang="en-US"/>
              <a:pPr>
                <a:defRPr/>
              </a:pPr>
              <a:t>‹#›</a:t>
            </a:fld>
            <a:endParaRPr lang="ja-JP" altLang="en-US"/>
          </a:p>
        </p:txBody>
      </p:sp>
    </p:spTree>
    <p:extLst>
      <p:ext uri="{BB962C8B-B14F-4D97-AF65-F5344CB8AC3E}">
        <p14:creationId xmlns:p14="http://schemas.microsoft.com/office/powerpoint/2010/main" val="885992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D5948F94-C0AD-4EE2-A498-BE92D4A8AB6A}"/>
              </a:ext>
            </a:extLst>
          </p:cNvPr>
          <p:cNvSpPr>
            <a:spLocks noGrp="1"/>
          </p:cNvSpPr>
          <p:nvPr>
            <p:ph type="dt" sz="half" idx="10"/>
          </p:nvPr>
        </p:nvSpPr>
        <p:spPr/>
        <p:txBody>
          <a:bodyPr/>
          <a:lstStyle>
            <a:lvl1pPr>
              <a:defRPr/>
            </a:lvl1pPr>
          </a:lstStyle>
          <a:p>
            <a:pPr>
              <a:defRPr/>
            </a:pPr>
            <a:fld id="{78CDCE21-3A12-430B-B57F-81D2E26814BD}" type="datetime1">
              <a:rPr lang="ja-JP" altLang="en-US"/>
              <a:pPr>
                <a:defRPr/>
              </a:pPr>
              <a:t>2026/3/23</a:t>
            </a:fld>
            <a:endParaRPr lang="ja-JP" altLang="en-US"/>
          </a:p>
        </p:txBody>
      </p:sp>
      <p:sp>
        <p:nvSpPr>
          <p:cNvPr id="6" name="フッター プレースホルダー 4">
            <a:extLst>
              <a:ext uri="{FF2B5EF4-FFF2-40B4-BE49-F238E27FC236}">
                <a16:creationId xmlns:a16="http://schemas.microsoft.com/office/drawing/2014/main" id="{0D15D114-5CC0-4886-AD7C-C101F9E87DEB}"/>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7" name="スライド番号プレースホルダー 5">
            <a:extLst>
              <a:ext uri="{FF2B5EF4-FFF2-40B4-BE49-F238E27FC236}">
                <a16:creationId xmlns:a16="http://schemas.microsoft.com/office/drawing/2014/main" id="{11B16155-C5ED-4E02-BEB2-202B7E84327F}"/>
              </a:ext>
            </a:extLst>
          </p:cNvPr>
          <p:cNvSpPr>
            <a:spLocks noGrp="1"/>
          </p:cNvSpPr>
          <p:nvPr>
            <p:ph type="sldNum" sz="quarter" idx="12"/>
          </p:nvPr>
        </p:nvSpPr>
        <p:spPr/>
        <p:txBody>
          <a:bodyPr/>
          <a:lstStyle>
            <a:lvl1pPr>
              <a:defRPr/>
            </a:lvl1pPr>
          </a:lstStyle>
          <a:p>
            <a:pPr>
              <a:defRPr/>
            </a:pPr>
            <a:fld id="{FDDC850A-B464-4577-AF92-7972F5252994}" type="slidenum">
              <a:rPr lang="ja-JP" altLang="en-US"/>
              <a:pPr>
                <a:defRPr/>
              </a:pPr>
              <a:t>‹#›</a:t>
            </a:fld>
            <a:endParaRPr lang="ja-JP" altLang="en-US"/>
          </a:p>
        </p:txBody>
      </p:sp>
    </p:spTree>
    <p:extLst>
      <p:ext uri="{BB962C8B-B14F-4D97-AF65-F5344CB8AC3E}">
        <p14:creationId xmlns:p14="http://schemas.microsoft.com/office/powerpoint/2010/main" val="2472656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5E3CBF31-55B4-4222-B77F-1A30672D8AAE}"/>
              </a:ext>
            </a:extLst>
          </p:cNvPr>
          <p:cNvSpPr>
            <a:spLocks noGrp="1"/>
          </p:cNvSpPr>
          <p:nvPr>
            <p:ph type="dt" sz="half" idx="10"/>
          </p:nvPr>
        </p:nvSpPr>
        <p:spPr/>
        <p:txBody>
          <a:bodyPr/>
          <a:lstStyle>
            <a:lvl1pPr>
              <a:defRPr/>
            </a:lvl1pPr>
          </a:lstStyle>
          <a:p>
            <a:pPr>
              <a:defRPr/>
            </a:pPr>
            <a:fld id="{92ACF9D8-BD47-4952-A379-8B5552ABC43A}" type="datetime1">
              <a:rPr lang="ja-JP" altLang="en-US"/>
              <a:pPr>
                <a:defRPr/>
              </a:pPr>
              <a:t>2026/3/23</a:t>
            </a:fld>
            <a:endParaRPr lang="ja-JP" altLang="en-US"/>
          </a:p>
        </p:txBody>
      </p:sp>
      <p:sp>
        <p:nvSpPr>
          <p:cNvPr id="6" name="フッター プレースホルダー 4">
            <a:extLst>
              <a:ext uri="{FF2B5EF4-FFF2-40B4-BE49-F238E27FC236}">
                <a16:creationId xmlns:a16="http://schemas.microsoft.com/office/drawing/2014/main" id="{D6A4AA9F-6846-488D-AF10-8555BA677C46}"/>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7" name="スライド番号プレースホルダー 5">
            <a:extLst>
              <a:ext uri="{FF2B5EF4-FFF2-40B4-BE49-F238E27FC236}">
                <a16:creationId xmlns:a16="http://schemas.microsoft.com/office/drawing/2014/main" id="{89CD0968-5142-4A2F-9C69-2761591D4916}"/>
              </a:ext>
            </a:extLst>
          </p:cNvPr>
          <p:cNvSpPr>
            <a:spLocks noGrp="1"/>
          </p:cNvSpPr>
          <p:nvPr>
            <p:ph type="sldNum" sz="quarter" idx="12"/>
          </p:nvPr>
        </p:nvSpPr>
        <p:spPr/>
        <p:txBody>
          <a:bodyPr/>
          <a:lstStyle>
            <a:lvl1pPr>
              <a:defRPr/>
            </a:lvl1pPr>
          </a:lstStyle>
          <a:p>
            <a:pPr>
              <a:defRPr/>
            </a:pPr>
            <a:fld id="{467FEF16-0CF5-46D3-AD2D-B047F2705BAA}" type="slidenum">
              <a:rPr lang="ja-JP" altLang="en-US"/>
              <a:pPr>
                <a:defRPr/>
              </a:pPr>
              <a:t>‹#›</a:t>
            </a:fld>
            <a:endParaRPr lang="ja-JP" altLang="en-US"/>
          </a:p>
        </p:txBody>
      </p:sp>
    </p:spTree>
    <p:extLst>
      <p:ext uri="{BB962C8B-B14F-4D97-AF65-F5344CB8AC3E}">
        <p14:creationId xmlns:p14="http://schemas.microsoft.com/office/powerpoint/2010/main" val="182281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a:extLst>
              <a:ext uri="{FF2B5EF4-FFF2-40B4-BE49-F238E27FC236}">
                <a16:creationId xmlns:a16="http://schemas.microsoft.com/office/drawing/2014/main" id="{F9787076-5341-4CCC-8D3C-9FC100EBCD61}"/>
              </a:ext>
            </a:extLst>
          </p:cNvPr>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a:extLst>
              <a:ext uri="{FF2B5EF4-FFF2-40B4-BE49-F238E27FC236}">
                <a16:creationId xmlns:a16="http://schemas.microsoft.com/office/drawing/2014/main" id="{38805E32-AEF8-4131-BBF6-99FB239BAA75}"/>
              </a:ext>
            </a:extLst>
          </p:cNvPr>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E5B99DEC-823B-420F-9282-9F5C6994C4CC}"/>
              </a:ext>
            </a:extLst>
          </p:cNvPr>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3B4CFA56-BC7B-48E2-B9EE-F0FE66FDEA85}" type="datetime1">
              <a:rPr lang="ja-JP" altLang="en-US"/>
              <a:pPr>
                <a:defRPr/>
              </a:pPr>
              <a:t>2026/3/23</a:t>
            </a:fld>
            <a:endParaRPr lang="ja-JP" altLang="en-US"/>
          </a:p>
        </p:txBody>
      </p:sp>
      <p:sp>
        <p:nvSpPr>
          <p:cNvPr id="5" name="フッター プレースホルダー 4">
            <a:extLst>
              <a:ext uri="{FF2B5EF4-FFF2-40B4-BE49-F238E27FC236}">
                <a16:creationId xmlns:a16="http://schemas.microsoft.com/office/drawing/2014/main" id="{F43E01E1-2C80-4F49-8AE3-DA2C3DDB365E}"/>
              </a:ext>
            </a:extLst>
          </p:cNvPr>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F7375612-70E2-4BBC-90C6-DCE401EAAB15}"/>
              </a:ext>
            </a:extLst>
          </p:cNvPr>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9243B6A-8719-437D-B935-E0AFFC2F115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pref.osaka.lg.jp/jinji/taisyokukanri/index.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E6338A-6406-48AE-8D50-4F1917EB0083}"/>
              </a:ext>
            </a:extLst>
          </p:cNvPr>
          <p:cNvSpPr>
            <a:spLocks noGrp="1"/>
          </p:cNvSpPr>
          <p:nvPr>
            <p:ph type="title"/>
          </p:nvPr>
        </p:nvSpPr>
        <p:spPr>
          <a:xfrm>
            <a:off x="1588" y="685800"/>
            <a:ext cx="6869112" cy="203200"/>
          </a:xfrm>
          <a:solidFill>
            <a:schemeClr val="accent2">
              <a:lumMod val="60000"/>
              <a:lumOff val="40000"/>
            </a:schemeClr>
          </a:solidFill>
        </p:spPr>
        <p:txBody>
          <a:bodyPr rtlCol="0">
            <a:noAutofit/>
          </a:bodyPr>
          <a:lstStyle/>
          <a:p>
            <a:pPr algn="l" eaLnBrk="1" fontAlgn="auto" hangingPunct="1">
              <a:spcAft>
                <a:spcPts val="0"/>
              </a:spcAft>
              <a:defRPr/>
            </a:pPr>
            <a:r>
              <a:rPr lang="ja-JP" altLang="en-US" sz="1100" b="1" dirty="0">
                <a:latin typeface="ＭＳ ゴシック" pitchFamily="49" charset="-128"/>
                <a:ea typeface="ＭＳ ゴシック" pitchFamily="49" charset="-128"/>
              </a:rPr>
              <a:t>１　趣　旨</a:t>
            </a:r>
          </a:p>
        </p:txBody>
      </p:sp>
      <p:sp>
        <p:nvSpPr>
          <p:cNvPr id="20" name="正方形/長方形 19">
            <a:extLst>
              <a:ext uri="{FF2B5EF4-FFF2-40B4-BE49-F238E27FC236}">
                <a16:creationId xmlns:a16="http://schemas.microsoft.com/office/drawing/2014/main" id="{13996374-F624-4D02-A9A6-383444B4996B}"/>
              </a:ext>
            </a:extLst>
          </p:cNvPr>
          <p:cNvSpPr/>
          <p:nvPr/>
        </p:nvSpPr>
        <p:spPr>
          <a:xfrm>
            <a:off x="41275" y="2476500"/>
            <a:ext cx="6799263" cy="1158875"/>
          </a:xfrm>
          <a:prstGeom prst="rect">
            <a:avLst/>
          </a:prstGeom>
        </p:spPr>
        <p:txBody>
          <a:bodyPr>
            <a:spAutoFit/>
          </a:bodyPr>
          <a:lstStyle/>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知事部局等の一般行政部門の職員及び府立学校に勤務する教職員が対象です。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a:t>
            </a:r>
            <a:r>
              <a:rPr lang="ja-JP" altLang="ja-JP" sz="1100" dirty="0">
                <a:latin typeface="HG丸ｺﾞｼｯｸM-PRO" pitchFamily="50" charset="-128"/>
                <a:ea typeface="HG丸ｺﾞｼｯｸM-PRO" pitchFamily="50" charset="-128"/>
              </a:rPr>
              <a:t>勤続期間２０年以上の職員</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○勤続期間２０年以上の</a:t>
            </a:r>
            <a:r>
              <a:rPr lang="ja-JP" altLang="ja-JP" sz="1100" dirty="0">
                <a:latin typeface="HG丸ｺﾞｼｯｸM-PRO" pitchFamily="50" charset="-128"/>
                <a:ea typeface="HG丸ｺﾞｼｯｸM-PRO" pitchFamily="50" charset="-128"/>
              </a:rPr>
              <a:t>職員であった者</a:t>
            </a:r>
            <a:r>
              <a:rPr lang="ja-JP" altLang="en-US" sz="1050" dirty="0">
                <a:latin typeface="HG丸ｺﾞｼｯｸM-PRO" pitchFamily="50" charset="-128"/>
                <a:ea typeface="HG丸ｺﾞｼｯｸM-PRO" pitchFamily="50" charset="-128"/>
              </a:rPr>
              <a:t>（大阪府職員基本条例施行前に退職した者も対象となります。）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○管理職の職員（課長級以上（研究職は総括研究員級）又は府立学校長、教頭等）</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○管理職の職員であった者（大阪府職員基本条例施行前に退職した者も対象となります。）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a:t>
            </a:r>
            <a:r>
              <a:rPr lang="en-US" altLang="ja-JP" sz="1100" dirty="0">
                <a:latin typeface="HG丸ｺﾞｼｯｸM-PRO" pitchFamily="50" charset="-128"/>
                <a:ea typeface="HG丸ｺﾞｼｯｸM-PRO" pitchFamily="50" charset="-128"/>
              </a:rPr>
              <a:t>※</a:t>
            </a:r>
            <a:r>
              <a:rPr lang="ja-JP" altLang="en-US" sz="1100" dirty="0">
                <a:latin typeface="HG丸ｺﾞｼｯｸM-PRO" pitchFamily="50" charset="-128"/>
                <a:ea typeface="HG丸ｺﾞｼｯｸM-PRO" pitchFamily="50" charset="-128"/>
              </a:rPr>
              <a:t>離職後１０年を経過し、又は年齢が７０年を超える者を除きます。</a:t>
            </a:r>
            <a:endParaRPr lang="en-US" altLang="ja-JP" sz="1100" dirty="0">
              <a:latin typeface="HG丸ｺﾞｼｯｸM-PRO" pitchFamily="50" charset="-128"/>
              <a:ea typeface="HG丸ｺﾞｼｯｸM-PRO" pitchFamily="50" charset="-128"/>
            </a:endParaRPr>
          </a:p>
          <a:p>
            <a:pPr eaLnBrk="1" fontAlgn="auto" hangingPunct="1">
              <a:lnSpc>
                <a:spcPts val="200"/>
              </a:lnSpc>
              <a:spcBef>
                <a:spcPts val="0"/>
              </a:spcBef>
              <a:spcAft>
                <a:spcPts val="0"/>
              </a:spcAft>
              <a:defRPr/>
            </a:pPr>
            <a:endParaRPr lang="en-US" altLang="ja-JP" sz="1050" dirty="0">
              <a:latin typeface="HG丸ｺﾞｼｯｸM-PRO" pitchFamily="50" charset="-128"/>
              <a:ea typeface="HG丸ｺﾞｼｯｸM-PRO" pitchFamily="50" charset="-128"/>
            </a:endParaRPr>
          </a:p>
          <a:p>
            <a:pPr eaLnBrk="1" fontAlgn="auto" hangingPunct="1">
              <a:lnSpc>
                <a:spcPts val="0"/>
              </a:lnSpc>
              <a:spcBef>
                <a:spcPts val="0"/>
              </a:spcBef>
              <a:spcAft>
                <a:spcPts val="0"/>
              </a:spcAft>
              <a:defRPr/>
            </a:pPr>
            <a:endParaRPr lang="en-US" altLang="ja-JP" sz="1200" dirty="0">
              <a:latin typeface="HG丸ｺﾞｼｯｸM-PRO" pitchFamily="50" charset="-128"/>
              <a:ea typeface="HG丸ｺﾞｼｯｸM-PRO" pitchFamily="50" charset="-128"/>
            </a:endParaRPr>
          </a:p>
        </p:txBody>
      </p:sp>
      <p:sp>
        <p:nvSpPr>
          <p:cNvPr id="3076" name="正方形/長方形 3">
            <a:extLst>
              <a:ext uri="{FF2B5EF4-FFF2-40B4-BE49-F238E27FC236}">
                <a16:creationId xmlns:a16="http://schemas.microsoft.com/office/drawing/2014/main" id="{1B62A9CA-9DD7-41CB-8603-5AF761A248A5}"/>
              </a:ext>
            </a:extLst>
          </p:cNvPr>
          <p:cNvSpPr>
            <a:spLocks noChangeArrowheads="1"/>
          </p:cNvSpPr>
          <p:nvPr/>
        </p:nvSpPr>
        <p:spPr bwMode="auto">
          <a:xfrm>
            <a:off x="1212850" y="69850"/>
            <a:ext cx="4392613"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b="1"/>
              <a:t>　　大阪府職員基本条例等に基づく再就職等の規制概要</a:t>
            </a:r>
            <a:endParaRPr lang="ja-JP" altLang="en-US" sz="1200"/>
          </a:p>
        </p:txBody>
      </p:sp>
      <p:sp>
        <p:nvSpPr>
          <p:cNvPr id="3077" name="正方形/長方形 4">
            <a:extLst>
              <a:ext uri="{FF2B5EF4-FFF2-40B4-BE49-F238E27FC236}">
                <a16:creationId xmlns:a16="http://schemas.microsoft.com/office/drawing/2014/main" id="{BE7A9D78-C9D5-47B3-AA2F-DF66DD31C5DE}"/>
              </a:ext>
            </a:extLst>
          </p:cNvPr>
          <p:cNvSpPr>
            <a:spLocks noChangeArrowheads="1"/>
          </p:cNvSpPr>
          <p:nvPr/>
        </p:nvSpPr>
        <p:spPr bwMode="auto">
          <a:xfrm>
            <a:off x="20638" y="871538"/>
            <a:ext cx="6858000" cy="1277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職員の退職管理については、これまで「職員の退職管理に関する条例」や「大阪府職員基本条例」に基づき、公務の公正性及び府民の信頼確保を図るため、「再就職状況の公表」や「人材バンク制度の運用」などを通して、適正の確保に取り組んできました。</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このような中、平成</a:t>
            </a:r>
            <a:r>
              <a:rPr lang="en-US" altLang="ja-JP" sz="1100">
                <a:latin typeface="HG丸ｺﾞｼｯｸM-PRO" panose="020F0600000000000000" pitchFamily="50" charset="-128"/>
                <a:ea typeface="HG丸ｺﾞｼｯｸM-PRO" panose="020F0600000000000000" pitchFamily="50" charset="-128"/>
              </a:rPr>
              <a:t>26</a:t>
            </a:r>
            <a:r>
              <a:rPr lang="ja-JP" altLang="en-US" sz="1100">
                <a:latin typeface="HG丸ｺﾞｼｯｸM-PRO" panose="020F0600000000000000" pitchFamily="50" charset="-128"/>
                <a:ea typeface="HG丸ｺﾞｼｯｸM-PRO" panose="020F0600000000000000" pitchFamily="50" charset="-128"/>
              </a:rPr>
              <a:t>年４月には、人事監察委員会の意見等も踏まえ、再就職禁止法人及び規制対象者の範囲拡大などにより公務の公正性と透明性の確保を図っているところです。</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在職者をはじめ、既退職者の皆さまにおかれては、条例等の趣旨を踏まえ、適正な職員の退職管理及び府政全般に対する府民の信頼確保にご協力をいただきますようお願いします。</a:t>
            </a:r>
            <a:endParaRPr lang="en-US" altLang="ja-JP" sz="1100">
              <a:latin typeface="HG丸ｺﾞｼｯｸM-PRO" panose="020F0600000000000000" pitchFamily="50" charset="-128"/>
              <a:ea typeface="HG丸ｺﾞｼｯｸM-PRO" panose="020F0600000000000000" pitchFamily="50" charset="-128"/>
            </a:endParaRPr>
          </a:p>
        </p:txBody>
      </p:sp>
      <p:sp>
        <p:nvSpPr>
          <p:cNvPr id="19" name="タイトル 1">
            <a:extLst>
              <a:ext uri="{FF2B5EF4-FFF2-40B4-BE49-F238E27FC236}">
                <a16:creationId xmlns:a16="http://schemas.microsoft.com/office/drawing/2014/main" id="{10902F52-766B-44B6-BA66-02E82F3F6D94}"/>
              </a:ext>
            </a:extLst>
          </p:cNvPr>
          <p:cNvSpPr txBox="1">
            <a:spLocks/>
          </p:cNvSpPr>
          <p:nvPr/>
        </p:nvSpPr>
        <p:spPr>
          <a:xfrm>
            <a:off x="1588" y="3724275"/>
            <a:ext cx="6856412" cy="20955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３　再就職が禁止される法人（再就職禁止法人）</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32</a:t>
            </a:r>
            <a:r>
              <a:rPr lang="ja-JP" altLang="en-US" sz="1100" dirty="0">
                <a:latin typeface="ＭＳ ゴシック" pitchFamily="49" charset="-128"/>
                <a:ea typeface="ＭＳ ゴシック" pitchFamily="49" charset="-128"/>
              </a:rPr>
              <a:t>条第</a:t>
            </a:r>
            <a:r>
              <a:rPr lang="en-US" altLang="ja-JP" sz="1100" dirty="0">
                <a:latin typeface="ＭＳ ゴシック" pitchFamily="49" charset="-128"/>
                <a:ea typeface="ＭＳ ゴシック" pitchFamily="49" charset="-128"/>
              </a:rPr>
              <a:t>1</a:t>
            </a:r>
            <a:r>
              <a:rPr lang="ja-JP" altLang="en-US" sz="1100" dirty="0">
                <a:latin typeface="ＭＳ ゴシック" pitchFamily="49" charset="-128"/>
                <a:ea typeface="ＭＳ ゴシック" pitchFamily="49" charset="-128"/>
              </a:rPr>
              <a:t>項・第</a:t>
            </a:r>
            <a:r>
              <a:rPr lang="en-US" altLang="ja-JP" sz="1100" dirty="0">
                <a:latin typeface="ＭＳ ゴシック" pitchFamily="49" charset="-128"/>
                <a:ea typeface="ＭＳ ゴシック" pitchFamily="49" charset="-128"/>
              </a:rPr>
              <a:t>2</a:t>
            </a:r>
            <a:r>
              <a:rPr lang="ja-JP" altLang="en-US" sz="1100" dirty="0">
                <a:latin typeface="ＭＳ ゴシック" pitchFamily="49" charset="-128"/>
                <a:ea typeface="ＭＳ ゴシック" pitchFamily="49" charset="-128"/>
              </a:rPr>
              <a:t>項）　　</a:t>
            </a:r>
            <a:endParaRPr lang="ja-JP" altLang="en-US" sz="1000" dirty="0">
              <a:latin typeface="ＭＳ ゴシック" pitchFamily="49" charset="-128"/>
              <a:ea typeface="ＭＳ ゴシック" pitchFamily="49" charset="-128"/>
            </a:endParaRPr>
          </a:p>
        </p:txBody>
      </p:sp>
      <p:sp>
        <p:nvSpPr>
          <p:cNvPr id="3079" name="正方形/長方形 11">
            <a:extLst>
              <a:ext uri="{FF2B5EF4-FFF2-40B4-BE49-F238E27FC236}">
                <a16:creationId xmlns:a16="http://schemas.microsoft.com/office/drawing/2014/main" id="{2C310F8B-B723-4D47-BC32-F52113ACC8BE}"/>
              </a:ext>
            </a:extLst>
          </p:cNvPr>
          <p:cNvSpPr>
            <a:spLocks noChangeArrowheads="1"/>
          </p:cNvSpPr>
          <p:nvPr/>
        </p:nvSpPr>
        <p:spPr bwMode="auto">
          <a:xfrm>
            <a:off x="604838" y="3363913"/>
            <a:ext cx="2698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000">
                <a:latin typeface="HGPｺﾞｼｯｸE" panose="020B0900000000000000" pitchFamily="50" charset="-128"/>
                <a:ea typeface="HGPｺﾞｼｯｸE" panose="020B0900000000000000" pitchFamily="50" charset="-128"/>
              </a:rPr>
              <a:t>　</a:t>
            </a:r>
          </a:p>
        </p:txBody>
      </p:sp>
      <p:sp>
        <p:nvSpPr>
          <p:cNvPr id="34" name="タイトル 1">
            <a:extLst>
              <a:ext uri="{FF2B5EF4-FFF2-40B4-BE49-F238E27FC236}">
                <a16:creationId xmlns:a16="http://schemas.microsoft.com/office/drawing/2014/main" id="{B4150968-E618-453A-A37D-1B7AAA4588A0}"/>
              </a:ext>
            </a:extLst>
          </p:cNvPr>
          <p:cNvSpPr txBox="1">
            <a:spLocks/>
          </p:cNvSpPr>
          <p:nvPr/>
        </p:nvSpPr>
        <p:spPr>
          <a:xfrm>
            <a:off x="0" y="2271713"/>
            <a:ext cx="6859588" cy="21590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mj-ea"/>
              </a:rPr>
              <a:t>２　再就職禁止法人への再就職が禁止される者</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32</a:t>
            </a:r>
            <a:r>
              <a:rPr lang="ja-JP" altLang="en-US" sz="1100" dirty="0">
                <a:latin typeface="ＭＳ ゴシック" pitchFamily="49" charset="-128"/>
                <a:ea typeface="ＭＳ ゴシック" pitchFamily="49" charset="-128"/>
              </a:rPr>
              <a:t>条第</a:t>
            </a:r>
            <a:r>
              <a:rPr lang="en-US" altLang="ja-JP" sz="1100" dirty="0">
                <a:latin typeface="ＭＳ ゴシック" pitchFamily="49" charset="-128"/>
                <a:ea typeface="ＭＳ ゴシック" pitchFamily="49" charset="-128"/>
              </a:rPr>
              <a:t>1</a:t>
            </a:r>
            <a:r>
              <a:rPr lang="ja-JP" altLang="en-US" sz="1100" dirty="0">
                <a:latin typeface="ＭＳ ゴシック" pitchFamily="49" charset="-128"/>
                <a:ea typeface="ＭＳ ゴシック" pitchFamily="49" charset="-128"/>
              </a:rPr>
              <a:t>項）</a:t>
            </a:r>
            <a:endParaRPr lang="ja-JP" altLang="en-US" sz="1100" b="1" dirty="0">
              <a:latin typeface="+mj-ea"/>
            </a:endParaRPr>
          </a:p>
        </p:txBody>
      </p:sp>
      <p:sp>
        <p:nvSpPr>
          <p:cNvPr id="3081" name="正方形/長方形 35">
            <a:extLst>
              <a:ext uri="{FF2B5EF4-FFF2-40B4-BE49-F238E27FC236}">
                <a16:creationId xmlns:a16="http://schemas.microsoft.com/office/drawing/2014/main" id="{6BA46CEB-A244-47F9-992E-E2109B83D627}"/>
              </a:ext>
            </a:extLst>
          </p:cNvPr>
          <p:cNvSpPr>
            <a:spLocks noChangeArrowheads="1"/>
          </p:cNvSpPr>
          <p:nvPr/>
        </p:nvSpPr>
        <p:spPr bwMode="auto">
          <a:xfrm>
            <a:off x="5334000" y="300038"/>
            <a:ext cx="1389063" cy="400110"/>
          </a:xfrm>
          <a:prstGeom prst="rect">
            <a:avLst/>
          </a:prstGeom>
          <a:no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dist" eaLnBrk="1" hangingPunct="1">
              <a:spcBef>
                <a:spcPct val="0"/>
              </a:spcBef>
              <a:buFontTx/>
              <a:buNone/>
              <a:defRPr/>
            </a:pPr>
            <a:r>
              <a:rPr lang="ja-JP" altLang="en-US" sz="1000" b="1" dirty="0">
                <a:latin typeface="HG丸ｺﾞｼｯｸM-PRO" panose="020F0600000000000000" pitchFamily="50" charset="-128"/>
                <a:ea typeface="HG丸ｺﾞｼｯｸM-PRO" panose="020F0600000000000000" pitchFamily="50" charset="-128"/>
              </a:rPr>
              <a:t>令和８年４月</a:t>
            </a:r>
            <a:endParaRPr lang="en-US" altLang="ja-JP" sz="1000" b="1" dirty="0">
              <a:latin typeface="HG丸ｺﾞｼｯｸM-PRO" panose="020F0600000000000000" pitchFamily="50" charset="-128"/>
              <a:ea typeface="HG丸ｺﾞｼｯｸM-PRO" panose="020F0600000000000000" pitchFamily="50" charset="-128"/>
            </a:endParaRPr>
          </a:p>
          <a:p>
            <a:pPr algn="dist" eaLnBrk="1" hangingPunct="1">
              <a:spcBef>
                <a:spcPct val="0"/>
              </a:spcBef>
              <a:buFontTx/>
              <a:buNone/>
              <a:defRPr/>
            </a:pPr>
            <a:r>
              <a:rPr lang="ja-JP" altLang="en-US" sz="1000" b="1" dirty="0">
                <a:latin typeface="HG丸ｺﾞｼｯｸM-PRO" panose="020F0600000000000000" pitchFamily="50" charset="-128"/>
                <a:ea typeface="HG丸ｺﾞｼｯｸM-PRO" panose="020F0600000000000000" pitchFamily="50" charset="-128"/>
              </a:rPr>
              <a:t>総務部人事課　　　</a:t>
            </a:r>
            <a:endParaRPr lang="ja-JP" altLang="en-US" sz="1000" b="1" dirty="0"/>
          </a:p>
        </p:txBody>
      </p:sp>
      <p:sp>
        <p:nvSpPr>
          <p:cNvPr id="3082" name="正方形/長方形 2">
            <a:extLst>
              <a:ext uri="{FF2B5EF4-FFF2-40B4-BE49-F238E27FC236}">
                <a16:creationId xmlns:a16="http://schemas.microsoft.com/office/drawing/2014/main" id="{C0C6F403-DA34-4F15-9E64-B6B0129BD154}"/>
              </a:ext>
            </a:extLst>
          </p:cNvPr>
          <p:cNvSpPr>
            <a:spLocks noChangeArrowheads="1"/>
          </p:cNvSpPr>
          <p:nvPr/>
        </p:nvSpPr>
        <p:spPr bwMode="auto">
          <a:xfrm>
            <a:off x="28575" y="3921125"/>
            <a:ext cx="6800850" cy="9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○指定出資法人・派遣団体・指定出資法人の子法人等</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○府が負担金、補助金又は交付金その他の財政的援助をしている法人であって、</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当該財政的援助がなければその運営に多大の影響を及ぼすものとして規則で定める法人</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○離職前５年間に行政上の処分（許認可等）に関する事務に職務として携わった法人</a:t>
            </a:r>
            <a:r>
              <a:rPr lang="ja-JP" altLang="en-US" sz="900">
                <a:latin typeface="HG丸ｺﾞｼｯｸM-PRO" panose="020F0600000000000000" pitchFamily="50" charset="-128"/>
                <a:ea typeface="HG丸ｺﾞｼｯｸM-PRO" panose="020F0600000000000000" pitchFamily="50" charset="-128"/>
              </a:rPr>
              <a:t>（離職後２年間禁止）</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詳細は、次頁をご参照ください。</a:t>
            </a:r>
          </a:p>
        </p:txBody>
      </p:sp>
      <p:sp>
        <p:nvSpPr>
          <p:cNvPr id="41" name="タイトル 1">
            <a:extLst>
              <a:ext uri="{FF2B5EF4-FFF2-40B4-BE49-F238E27FC236}">
                <a16:creationId xmlns:a16="http://schemas.microsoft.com/office/drawing/2014/main" id="{4E567005-332C-4405-98C5-C4852E43CE39}"/>
              </a:ext>
            </a:extLst>
          </p:cNvPr>
          <p:cNvSpPr txBox="1">
            <a:spLocks/>
          </p:cNvSpPr>
          <p:nvPr/>
        </p:nvSpPr>
        <p:spPr>
          <a:xfrm>
            <a:off x="0" y="5003800"/>
            <a:ext cx="6859588" cy="20955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４　再就職禁止の適用除外規定　</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32</a:t>
            </a:r>
            <a:r>
              <a:rPr lang="ja-JP" altLang="en-US" sz="1100" dirty="0">
                <a:latin typeface="ＭＳ ゴシック" pitchFamily="49" charset="-128"/>
                <a:ea typeface="ＭＳ ゴシック" pitchFamily="49" charset="-128"/>
              </a:rPr>
              <a:t>条第</a:t>
            </a:r>
            <a:r>
              <a:rPr lang="en-US" altLang="ja-JP" sz="1100" dirty="0">
                <a:latin typeface="ＭＳ ゴシック" pitchFamily="49" charset="-128"/>
                <a:ea typeface="ＭＳ ゴシック" pitchFamily="49" charset="-128"/>
              </a:rPr>
              <a:t>3</a:t>
            </a:r>
            <a:r>
              <a:rPr lang="ja-JP" altLang="en-US" sz="1100" dirty="0">
                <a:latin typeface="ＭＳ ゴシック" pitchFamily="49" charset="-128"/>
                <a:ea typeface="ＭＳ ゴシック" pitchFamily="49" charset="-128"/>
              </a:rPr>
              <a:t>項</a:t>
            </a:r>
            <a:r>
              <a:rPr lang="ja-JP" altLang="en-US" sz="1100" dirty="0">
                <a:latin typeface="+mn-ea"/>
                <a:ea typeface="+mn-ea"/>
              </a:rPr>
              <a:t>）</a:t>
            </a:r>
          </a:p>
        </p:txBody>
      </p:sp>
      <p:sp>
        <p:nvSpPr>
          <p:cNvPr id="3084" name="正方形/長方形 12">
            <a:extLst>
              <a:ext uri="{FF2B5EF4-FFF2-40B4-BE49-F238E27FC236}">
                <a16:creationId xmlns:a16="http://schemas.microsoft.com/office/drawing/2014/main" id="{2E161A45-4B7D-415E-BD57-BB4B50F4704F}"/>
              </a:ext>
            </a:extLst>
          </p:cNvPr>
          <p:cNvSpPr>
            <a:spLocks noChangeArrowheads="1"/>
          </p:cNvSpPr>
          <p:nvPr/>
        </p:nvSpPr>
        <p:spPr bwMode="auto">
          <a:xfrm>
            <a:off x="-17463" y="5213350"/>
            <a:ext cx="6791326" cy="9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○知事が人事監察委員会の意見を聴いて承認した場合</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○職員の退職管理に関する条例第７条に定める場合</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・廃職又は過員により分限免職される職員の再就職支援の場合</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・退職派遣される場合</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p>
        </p:txBody>
      </p:sp>
      <p:sp>
        <p:nvSpPr>
          <p:cNvPr id="42" name="タイトル 1">
            <a:extLst>
              <a:ext uri="{FF2B5EF4-FFF2-40B4-BE49-F238E27FC236}">
                <a16:creationId xmlns:a16="http://schemas.microsoft.com/office/drawing/2014/main" id="{C8CFF9B0-1AA8-4A7B-A7EF-240970808F0C}"/>
              </a:ext>
            </a:extLst>
          </p:cNvPr>
          <p:cNvSpPr txBox="1">
            <a:spLocks/>
          </p:cNvSpPr>
          <p:nvPr/>
        </p:nvSpPr>
        <p:spPr>
          <a:xfrm>
            <a:off x="0" y="6129338"/>
            <a:ext cx="6859588" cy="21907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５　再就職禁止の規制に違反した場合</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38</a:t>
            </a:r>
            <a:r>
              <a:rPr lang="ja-JP" altLang="en-US" sz="1100" dirty="0">
                <a:latin typeface="ＭＳ ゴシック" pitchFamily="49" charset="-128"/>
                <a:ea typeface="ＭＳ ゴシック" pitchFamily="49" charset="-128"/>
              </a:rPr>
              <a:t>条及び第</a:t>
            </a:r>
            <a:r>
              <a:rPr lang="en-US" altLang="ja-JP" sz="1100" dirty="0">
                <a:latin typeface="ＭＳ ゴシック" pitchFamily="49" charset="-128"/>
                <a:ea typeface="ＭＳ ゴシック" pitchFamily="49" charset="-128"/>
              </a:rPr>
              <a:t>39</a:t>
            </a:r>
            <a:r>
              <a:rPr lang="ja-JP" altLang="en-US" sz="1100" dirty="0">
                <a:latin typeface="ＭＳ ゴシック" pitchFamily="49" charset="-128"/>
                <a:ea typeface="ＭＳ ゴシック" pitchFamily="49" charset="-128"/>
              </a:rPr>
              <a:t>条）</a:t>
            </a:r>
          </a:p>
        </p:txBody>
      </p:sp>
      <p:sp>
        <p:nvSpPr>
          <p:cNvPr id="44" name="正方形/長方形 43">
            <a:extLst>
              <a:ext uri="{FF2B5EF4-FFF2-40B4-BE49-F238E27FC236}">
                <a16:creationId xmlns:a16="http://schemas.microsoft.com/office/drawing/2014/main" id="{73B260F8-5D5E-428E-B37A-C6BC7FEE73FA}"/>
              </a:ext>
            </a:extLst>
          </p:cNvPr>
          <p:cNvSpPr/>
          <p:nvPr/>
        </p:nvSpPr>
        <p:spPr>
          <a:xfrm>
            <a:off x="0" y="6396038"/>
            <a:ext cx="6918325" cy="784225"/>
          </a:xfrm>
          <a:prstGeom prst="rect">
            <a:avLst/>
          </a:prstGeom>
        </p:spPr>
        <p:txBody>
          <a:bodyPr>
            <a:spAutoFit/>
          </a:bodyPr>
          <a:lstStyle/>
          <a:p>
            <a:pPr eaLnBrk="1" fontAlgn="auto" hangingPunct="1">
              <a:spcBef>
                <a:spcPts val="0"/>
              </a:spcBef>
              <a:spcAft>
                <a:spcPts val="0"/>
              </a:spcAft>
              <a:defRPr/>
            </a:pPr>
            <a:r>
              <a:rPr lang="ja-JP" altLang="en-US" sz="1200" dirty="0">
                <a:latin typeface="HGSｺﾞｼｯｸE" pitchFamily="50" charset="-128"/>
                <a:ea typeface="HGSｺﾞｼｯｸE" pitchFamily="50" charset="-128"/>
              </a:rPr>
              <a:t>　</a:t>
            </a:r>
            <a:r>
              <a:rPr lang="ja-JP" altLang="en-US" sz="1100" dirty="0">
                <a:latin typeface="HG丸ｺﾞｼｯｸM-PRO" pitchFamily="50" charset="-128"/>
                <a:ea typeface="HG丸ｺﾞｼｯｸM-PRO" pitchFamily="50" charset="-128"/>
              </a:rPr>
              <a:t>任命権者</a:t>
            </a:r>
            <a:r>
              <a:rPr lang="ja-JP" altLang="ja-JP" sz="1100" dirty="0">
                <a:latin typeface="HG丸ｺﾞｼｯｸM-PRO" pitchFamily="50" charset="-128"/>
                <a:ea typeface="HG丸ｺﾞｼｯｸM-PRO" pitchFamily="50" charset="-128"/>
              </a:rPr>
              <a:t>が</a:t>
            </a:r>
            <a:r>
              <a:rPr lang="ja-JP" altLang="en-US" sz="1100" dirty="0">
                <a:latin typeface="HG丸ｺﾞｼｯｸM-PRO" pitchFamily="50" charset="-128"/>
                <a:ea typeface="HG丸ｺﾞｼｯｸM-PRO" pitchFamily="50" charset="-128"/>
              </a:rPr>
              <a:t>職員の</a:t>
            </a:r>
            <a:r>
              <a:rPr lang="ja-JP" altLang="ja-JP" sz="1100" dirty="0">
                <a:latin typeface="HG丸ｺﾞｼｯｸM-PRO" pitchFamily="50" charset="-128"/>
                <a:ea typeface="HG丸ｺﾞｼｯｸM-PRO" pitchFamily="50" charset="-128"/>
              </a:rPr>
              <a:t>氏名や法人名を公表します。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また、再就職等の規制を監視する人事監察委員会は、知事</a:t>
            </a:r>
            <a:r>
              <a:rPr lang="ja-JP" altLang="ja-JP" sz="1100" kern="100" dirty="0">
                <a:latin typeface="HG丸ｺﾞｼｯｸM-PRO" pitchFamily="50" charset="-128"/>
                <a:ea typeface="HG丸ｺﾞｼｯｸM-PRO" pitchFamily="50" charset="-128"/>
                <a:cs typeface="Times New Roman"/>
              </a:rPr>
              <a:t>に対し、規制に違反して再就職させた法人に対する府の財政上の措置の全部又は一部の廃止などを勧告する権限</a:t>
            </a:r>
            <a:r>
              <a:rPr lang="ja-JP" altLang="en-US" sz="1100" kern="100" dirty="0">
                <a:latin typeface="HG丸ｺﾞｼｯｸM-PRO" pitchFamily="50" charset="-128"/>
                <a:ea typeface="HG丸ｺﾞｼｯｸM-PRO" pitchFamily="50" charset="-128"/>
                <a:cs typeface="Times New Roman"/>
              </a:rPr>
              <a:t>を有しており、知事が同勧告に基づく措置を行う場合があります。</a:t>
            </a:r>
            <a:r>
              <a:rPr lang="en-US" altLang="ja-JP" sz="1100" kern="100" dirty="0">
                <a:latin typeface="HG丸ｺﾞｼｯｸM-PRO" pitchFamily="50" charset="-128"/>
                <a:ea typeface="HG丸ｺﾞｼｯｸM-PRO" pitchFamily="50" charset="-128"/>
                <a:cs typeface="Times New Roman"/>
              </a:rPr>
              <a:t> </a:t>
            </a:r>
            <a:endParaRPr lang="ja-JP" altLang="ja-JP" sz="1100" kern="100" dirty="0">
              <a:latin typeface="HG丸ｺﾞｼｯｸM-PRO" pitchFamily="50" charset="-128"/>
              <a:ea typeface="HG丸ｺﾞｼｯｸM-PRO" pitchFamily="50" charset="-128"/>
              <a:cs typeface="Times New Roman"/>
            </a:endParaRPr>
          </a:p>
        </p:txBody>
      </p:sp>
      <p:sp>
        <p:nvSpPr>
          <p:cNvPr id="47" name="タイトル 1">
            <a:extLst>
              <a:ext uri="{FF2B5EF4-FFF2-40B4-BE49-F238E27FC236}">
                <a16:creationId xmlns:a16="http://schemas.microsoft.com/office/drawing/2014/main" id="{2D379CCD-BB43-4156-B299-55A90980006A}"/>
              </a:ext>
            </a:extLst>
          </p:cNvPr>
          <p:cNvSpPr txBox="1">
            <a:spLocks/>
          </p:cNvSpPr>
          <p:nvPr/>
        </p:nvSpPr>
        <p:spPr>
          <a:xfrm>
            <a:off x="0" y="7673975"/>
            <a:ext cx="6840538" cy="19685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６　職員による再就職あっせんの禁止</a:t>
            </a:r>
            <a:r>
              <a:rPr lang="ja-JP" altLang="en-US" sz="1100" dirty="0">
                <a:latin typeface="ＭＳ ゴシック" pitchFamily="49" charset="-128"/>
                <a:ea typeface="ＭＳ ゴシック" pitchFamily="49" charset="-128"/>
              </a:rPr>
              <a:t>　（大阪府職員基本条例第</a:t>
            </a:r>
            <a:r>
              <a:rPr lang="en-US" altLang="ja-JP" sz="1100" dirty="0">
                <a:latin typeface="ＭＳ ゴシック" pitchFamily="49" charset="-128"/>
                <a:ea typeface="ＭＳ ゴシック" pitchFamily="49" charset="-128"/>
              </a:rPr>
              <a:t>33</a:t>
            </a:r>
            <a:r>
              <a:rPr lang="ja-JP" altLang="en-US" sz="1100" dirty="0">
                <a:latin typeface="ＭＳ ゴシック" pitchFamily="49" charset="-128"/>
                <a:ea typeface="ＭＳ ゴシック" pitchFamily="49" charset="-128"/>
              </a:rPr>
              <a:t>条）</a:t>
            </a:r>
            <a:r>
              <a:rPr lang="ja-JP" altLang="en-US" sz="1000" dirty="0">
                <a:latin typeface="+mn-ea"/>
                <a:ea typeface="+mn-ea"/>
              </a:rPr>
              <a:t>　</a:t>
            </a:r>
          </a:p>
        </p:txBody>
      </p:sp>
      <p:sp>
        <p:nvSpPr>
          <p:cNvPr id="3088" name="正方形/長方形 47">
            <a:extLst>
              <a:ext uri="{FF2B5EF4-FFF2-40B4-BE49-F238E27FC236}">
                <a16:creationId xmlns:a16="http://schemas.microsoft.com/office/drawing/2014/main" id="{BCF86D8B-0FF3-49F5-9289-EB8C81A8BEDD}"/>
              </a:ext>
            </a:extLst>
          </p:cNvPr>
          <p:cNvSpPr>
            <a:spLocks noChangeArrowheads="1"/>
          </p:cNvSpPr>
          <p:nvPr/>
        </p:nvSpPr>
        <p:spPr bwMode="auto">
          <a:xfrm>
            <a:off x="6350" y="7913688"/>
            <a:ext cx="69024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職員は、上記２の再就職が禁止される法人か否かに関わらず、他の職員又は職員であった者を再就職させる目的で行う次の行為が禁止されています。（国や他の地方公共団体は除きます。）</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①「名前や職歴等」の情報を提供すること</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②再就職先の「職務内容、待遇等」の情報提供を依頼すること</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③再就職させることを要求又は依頼すること</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規制に違反した場合は、任命権者が職員の氏名</a:t>
            </a:r>
            <a:r>
              <a:rPr lang="ja-JP" altLang="ja-JP" sz="1100">
                <a:latin typeface="HG丸ｺﾞｼｯｸM-PRO" panose="020F0600000000000000" pitchFamily="50" charset="-128"/>
                <a:ea typeface="HG丸ｺﾞｼｯｸM-PRO" panose="020F0600000000000000" pitchFamily="50" charset="-128"/>
              </a:rPr>
              <a:t>や法人名を公表</a:t>
            </a:r>
            <a:r>
              <a:rPr lang="ja-JP" altLang="en-US" sz="1100">
                <a:latin typeface="HG丸ｺﾞｼｯｸM-PRO" panose="020F0600000000000000" pitchFamily="50" charset="-128"/>
                <a:ea typeface="HG丸ｺﾞｼｯｸM-PRO" panose="020F0600000000000000" pitchFamily="50" charset="-128"/>
              </a:rPr>
              <a:t>するとともに懲戒処分の対象となります</a:t>
            </a:r>
            <a:r>
              <a:rPr lang="ja-JP" altLang="ja-JP" sz="1100">
                <a:latin typeface="HG丸ｺﾞｼｯｸM-PRO" panose="020F0600000000000000" pitchFamily="50" charset="-128"/>
                <a:ea typeface="HG丸ｺﾞｼｯｸM-PRO" panose="020F0600000000000000" pitchFamily="50" charset="-128"/>
              </a:rPr>
              <a:t>。</a:t>
            </a:r>
            <a:endParaRPr lang="en-US" altLang="ja-JP" sz="1100">
              <a:latin typeface="HG丸ｺﾞｼｯｸM-PRO" panose="020F0600000000000000" pitchFamily="50" charset="-128"/>
              <a:ea typeface="HG丸ｺﾞｼｯｸM-PRO" panose="020F0600000000000000" pitchFamily="50" charset="-128"/>
            </a:endParaRPr>
          </a:p>
        </p:txBody>
      </p:sp>
      <p:sp>
        <p:nvSpPr>
          <p:cNvPr id="3089" name="正方形/長方形 48">
            <a:extLst>
              <a:ext uri="{FF2B5EF4-FFF2-40B4-BE49-F238E27FC236}">
                <a16:creationId xmlns:a16="http://schemas.microsoft.com/office/drawing/2014/main" id="{27E0F046-B5DF-405F-8DBE-BAB8D8B81E36}"/>
              </a:ext>
            </a:extLst>
          </p:cNvPr>
          <p:cNvSpPr>
            <a:spLocks noChangeArrowheads="1"/>
          </p:cNvSpPr>
          <p:nvPr/>
        </p:nvSpPr>
        <p:spPr bwMode="auto">
          <a:xfrm>
            <a:off x="19050" y="1547813"/>
            <a:ext cx="6858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endParaRPr lang="en-US" altLang="ja-JP" sz="1100" u="sng">
              <a:latin typeface="HG丸ｺﾞｼｯｸM-PRO" panose="020F0600000000000000" pitchFamily="50" charset="-128"/>
              <a:ea typeface="HG丸ｺﾞｼｯｸM-PRO" panose="020F0600000000000000" pitchFamily="50" charset="-128"/>
            </a:endParaRPr>
          </a:p>
        </p:txBody>
      </p:sp>
      <p:sp>
        <p:nvSpPr>
          <p:cNvPr id="3090" name="正方形/長方形 20">
            <a:extLst>
              <a:ext uri="{FF2B5EF4-FFF2-40B4-BE49-F238E27FC236}">
                <a16:creationId xmlns:a16="http://schemas.microsoft.com/office/drawing/2014/main" id="{D4658FC9-E42B-4F1F-9E67-140483D91E9D}"/>
              </a:ext>
            </a:extLst>
          </p:cNvPr>
          <p:cNvSpPr>
            <a:spLocks noChangeArrowheads="1"/>
          </p:cNvSpPr>
          <p:nvPr/>
        </p:nvSpPr>
        <p:spPr bwMode="auto">
          <a:xfrm>
            <a:off x="14288" y="7050088"/>
            <a:ext cx="69183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en-US" altLang="ja-JP" sz="1100">
              <a:latin typeface="HG丸ｺﾞｼｯｸM-PRO" panose="020F0600000000000000" pitchFamily="50" charset="-128"/>
              <a:ea typeface="HG丸ｺﾞｼｯｸM-PRO" panose="020F0600000000000000" pitchFamily="50" charset="-128"/>
            </a:endParaRPr>
          </a:p>
        </p:txBody>
      </p:sp>
      <p:sp>
        <p:nvSpPr>
          <p:cNvPr id="3091" name="正方形/長方形 21">
            <a:extLst>
              <a:ext uri="{FF2B5EF4-FFF2-40B4-BE49-F238E27FC236}">
                <a16:creationId xmlns:a16="http://schemas.microsoft.com/office/drawing/2014/main" id="{9639B625-8DFE-4FF9-83AE-94CAAA257BCE}"/>
              </a:ext>
            </a:extLst>
          </p:cNvPr>
          <p:cNvSpPr>
            <a:spLocks noChangeArrowheads="1"/>
          </p:cNvSpPr>
          <p:nvPr/>
        </p:nvSpPr>
        <p:spPr bwMode="auto">
          <a:xfrm>
            <a:off x="33338" y="7094538"/>
            <a:ext cx="6916737"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なお、大阪府職員基本条例に基づく再就職規制の違反行為については、だれでも人事監察委員会に通報することができます。</a:t>
            </a:r>
            <a:endParaRPr lang="en-US" altLang="ja-JP" sz="1100">
              <a:latin typeface="HG丸ｺﾞｼｯｸM-PRO" panose="020F0600000000000000" pitchFamily="50" charset="-128"/>
              <a:ea typeface="HG丸ｺﾞｼｯｸM-PRO" panose="020F06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正方形/長方形 16">
            <a:extLst>
              <a:ext uri="{FF2B5EF4-FFF2-40B4-BE49-F238E27FC236}">
                <a16:creationId xmlns:a16="http://schemas.microsoft.com/office/drawing/2014/main" id="{E6591562-7162-4C0A-ACDF-ADCA9BB10FC8}"/>
              </a:ext>
            </a:extLst>
          </p:cNvPr>
          <p:cNvSpPr>
            <a:spLocks noChangeArrowheads="1"/>
          </p:cNvSpPr>
          <p:nvPr/>
        </p:nvSpPr>
        <p:spPr bwMode="auto">
          <a:xfrm>
            <a:off x="0" y="6559550"/>
            <a:ext cx="68500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再就職しようとする日の前年度又は前々年度のいずれかにおいて、府が交付した負担金、補助金又は交</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付金の総額が</a:t>
            </a:r>
            <a:r>
              <a:rPr lang="en-US" altLang="ja-JP" sz="1100">
                <a:latin typeface="HG丸ｺﾞｼｯｸM-PRO" panose="020F0600000000000000" pitchFamily="50" charset="-128"/>
                <a:ea typeface="HG丸ｺﾞｼｯｸM-PRO" panose="020F0600000000000000" pitchFamily="50" charset="-128"/>
              </a:rPr>
              <a:t>300</a:t>
            </a:r>
            <a:r>
              <a:rPr lang="ja-JP" altLang="en-US" sz="1100">
                <a:latin typeface="HG丸ｺﾞｼｯｸM-PRO" panose="020F0600000000000000" pitchFamily="50" charset="-128"/>
                <a:ea typeface="HG丸ｺﾞｼｯｸM-PRO" panose="020F0600000000000000" pitchFamily="50" charset="-128"/>
              </a:rPr>
              <a:t>万円以上の法人（国及び他の地方公共団体を除く。）への再就職を禁止します。　　</a:t>
            </a:r>
            <a:endParaRPr lang="en-US" altLang="ja-JP" sz="10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000">
                <a:latin typeface="HG丸ｺﾞｼｯｸM-PRO" panose="020F0600000000000000" pitchFamily="50" charset="-128"/>
                <a:ea typeface="HG丸ｺﾞｼｯｸM-PRO" panose="020F0600000000000000" pitchFamily="50" charset="-128"/>
              </a:rPr>
              <a:t>（再就職しようとする日が４月１日から９月</a:t>
            </a:r>
            <a:r>
              <a:rPr lang="en-US" altLang="ja-JP" sz="1000">
                <a:latin typeface="HG丸ｺﾞｼｯｸM-PRO" panose="020F0600000000000000" pitchFamily="50" charset="-128"/>
                <a:ea typeface="HG丸ｺﾞｼｯｸM-PRO" panose="020F0600000000000000" pitchFamily="50" charset="-128"/>
              </a:rPr>
              <a:t>30</a:t>
            </a:r>
            <a:r>
              <a:rPr lang="ja-JP" altLang="en-US" sz="1000">
                <a:latin typeface="HG丸ｺﾞｼｯｸM-PRO" panose="020F0600000000000000" pitchFamily="50" charset="-128"/>
                <a:ea typeface="HG丸ｺﾞｼｯｸM-PRO" panose="020F0600000000000000" pitchFamily="50" charset="-128"/>
              </a:rPr>
              <a:t>日までの場合は、前々年度又は当該日の３年前の年度）</a:t>
            </a:r>
          </a:p>
        </p:txBody>
      </p:sp>
      <p:sp>
        <p:nvSpPr>
          <p:cNvPr id="19" name="タイトル 1">
            <a:extLst>
              <a:ext uri="{FF2B5EF4-FFF2-40B4-BE49-F238E27FC236}">
                <a16:creationId xmlns:a16="http://schemas.microsoft.com/office/drawing/2014/main" id="{EC728022-DBBC-436B-BB82-1060AAAC76C1}"/>
              </a:ext>
            </a:extLst>
          </p:cNvPr>
          <p:cNvSpPr txBox="1">
            <a:spLocks/>
          </p:cNvSpPr>
          <p:nvPr/>
        </p:nvSpPr>
        <p:spPr>
          <a:xfrm>
            <a:off x="14288" y="90488"/>
            <a:ext cx="6838950" cy="26352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７　再就職が禁止される法人　</a:t>
            </a:r>
            <a:r>
              <a:rPr lang="ja-JP" altLang="en-US" sz="1100" dirty="0">
                <a:latin typeface="ＭＳ ゴシック" pitchFamily="49" charset="-128"/>
                <a:ea typeface="ＭＳ ゴシック" pitchFamily="49" charset="-128"/>
              </a:rPr>
              <a:t>（令和８年４月現在）</a:t>
            </a:r>
            <a:endParaRPr lang="ja-JP" altLang="en-US" sz="1000" dirty="0">
              <a:latin typeface="ＭＳ ゴシック" pitchFamily="49" charset="-128"/>
              <a:ea typeface="ＭＳ ゴシック" pitchFamily="49" charset="-128"/>
            </a:endParaRPr>
          </a:p>
        </p:txBody>
      </p:sp>
      <p:graphicFrame>
        <p:nvGraphicFramePr>
          <p:cNvPr id="11" name="表 10">
            <a:extLst>
              <a:ext uri="{FF2B5EF4-FFF2-40B4-BE49-F238E27FC236}">
                <a16:creationId xmlns:a16="http://schemas.microsoft.com/office/drawing/2014/main" id="{4536D49F-648D-4B59-AA9E-D0C74618EE0F}"/>
              </a:ext>
            </a:extLst>
          </p:cNvPr>
          <p:cNvGraphicFramePr>
            <a:graphicFrameLocks noGrp="1"/>
          </p:cNvGraphicFramePr>
          <p:nvPr>
            <p:extLst>
              <p:ext uri="{D42A27DB-BD31-4B8C-83A1-F6EECF244321}">
                <p14:modId xmlns:p14="http://schemas.microsoft.com/office/powerpoint/2010/main" val="1088536229"/>
              </p:ext>
            </p:extLst>
          </p:nvPr>
        </p:nvGraphicFramePr>
        <p:xfrm>
          <a:off x="230188" y="7442200"/>
          <a:ext cx="6276975" cy="1311275"/>
        </p:xfrm>
        <a:graphic>
          <a:graphicData uri="http://schemas.openxmlformats.org/drawingml/2006/table">
            <a:tbl>
              <a:tblPr firstRow="1" bandRow="1">
                <a:tableStyleId>{21E4AEA4-8DFA-4A89-87EB-49C32662AFE0}</a:tableStyleId>
              </a:tblPr>
              <a:tblGrid>
                <a:gridCol w="1283346">
                  <a:extLst>
                    <a:ext uri="{9D8B030D-6E8A-4147-A177-3AD203B41FA5}">
                      <a16:colId xmlns:a16="http://schemas.microsoft.com/office/drawing/2014/main" val="20000"/>
                    </a:ext>
                  </a:extLst>
                </a:gridCol>
                <a:gridCol w="1283346">
                  <a:extLst>
                    <a:ext uri="{9D8B030D-6E8A-4147-A177-3AD203B41FA5}">
                      <a16:colId xmlns:a16="http://schemas.microsoft.com/office/drawing/2014/main" val="20001"/>
                    </a:ext>
                  </a:extLst>
                </a:gridCol>
                <a:gridCol w="754908">
                  <a:extLst>
                    <a:ext uri="{9D8B030D-6E8A-4147-A177-3AD203B41FA5}">
                      <a16:colId xmlns:a16="http://schemas.microsoft.com/office/drawing/2014/main" val="20002"/>
                    </a:ext>
                  </a:extLst>
                </a:gridCol>
                <a:gridCol w="1132363">
                  <a:extLst>
                    <a:ext uri="{9D8B030D-6E8A-4147-A177-3AD203B41FA5}">
                      <a16:colId xmlns:a16="http://schemas.microsoft.com/office/drawing/2014/main" val="20003"/>
                    </a:ext>
                  </a:extLst>
                </a:gridCol>
                <a:gridCol w="981382">
                  <a:extLst>
                    <a:ext uri="{9D8B030D-6E8A-4147-A177-3AD203B41FA5}">
                      <a16:colId xmlns:a16="http://schemas.microsoft.com/office/drawing/2014/main" val="20004"/>
                    </a:ext>
                  </a:extLst>
                </a:gridCol>
                <a:gridCol w="841630">
                  <a:extLst>
                    <a:ext uri="{9D8B030D-6E8A-4147-A177-3AD203B41FA5}">
                      <a16:colId xmlns:a16="http://schemas.microsoft.com/office/drawing/2014/main" val="20005"/>
                    </a:ext>
                  </a:extLst>
                </a:gridCol>
              </a:tblGrid>
              <a:tr h="228711">
                <a:tc rowSpan="2">
                  <a:txBody>
                    <a:bodyPr/>
                    <a:lstStyle/>
                    <a:p>
                      <a:pPr algn="ctr"/>
                      <a:r>
                        <a:rPr kumimoji="1" lang="ja-JP" altLang="en-US" sz="900" b="0" dirty="0">
                          <a:solidFill>
                            <a:schemeClr val="tx1"/>
                          </a:solidFill>
                        </a:rPr>
                        <a:t>平成２５年度</a:t>
                      </a:r>
                      <a:endParaRPr kumimoji="1" lang="en-US" altLang="ja-JP" sz="900" b="0" dirty="0">
                        <a:solidFill>
                          <a:schemeClr val="tx1"/>
                        </a:solidFill>
                      </a:endParaRPr>
                    </a:p>
                  </a:txBody>
                  <a:tcPr marL="91435" marR="91435" marT="45742" marB="45742" anchor="ctr"/>
                </a:tc>
                <a:tc rowSpan="2">
                  <a:txBody>
                    <a:bodyPr/>
                    <a:lstStyle/>
                    <a:p>
                      <a:pPr algn="ctr"/>
                      <a:r>
                        <a:rPr kumimoji="1" lang="ja-JP" altLang="en-US" sz="900" b="0" dirty="0">
                          <a:solidFill>
                            <a:schemeClr val="tx1"/>
                          </a:solidFill>
                        </a:rPr>
                        <a:t>平成２６年度</a:t>
                      </a:r>
                      <a:endParaRPr kumimoji="1" lang="en-US" altLang="ja-JP" sz="900" b="0" dirty="0">
                        <a:solidFill>
                          <a:schemeClr val="tx1"/>
                        </a:solidFill>
                      </a:endParaRPr>
                    </a:p>
                  </a:txBody>
                  <a:tcPr marL="91435" marR="91435" marT="45742" marB="45742" anchor="ctr"/>
                </a:tc>
                <a:tc gridSpan="2">
                  <a:txBody>
                    <a:bodyPr/>
                    <a:lstStyle/>
                    <a:p>
                      <a:pPr algn="ctr"/>
                      <a:r>
                        <a:rPr kumimoji="1" lang="ja-JP" altLang="en-US" sz="900" b="0" dirty="0">
                          <a:solidFill>
                            <a:schemeClr val="tx1"/>
                          </a:solidFill>
                          <a:latin typeface="+mj-ea"/>
                          <a:ea typeface="+mj-ea"/>
                        </a:rPr>
                        <a:t>令和</a:t>
                      </a:r>
                      <a:r>
                        <a:rPr kumimoji="1" lang="ja-JP" altLang="en-US" sz="900" b="1" dirty="0">
                          <a:solidFill>
                            <a:schemeClr val="tx1"/>
                          </a:solidFill>
                          <a:latin typeface="+mj-ea"/>
                          <a:ea typeface="+mj-ea"/>
                        </a:rPr>
                        <a:t>７</a:t>
                      </a:r>
                      <a:r>
                        <a:rPr kumimoji="1" lang="ja-JP" altLang="en-US" sz="900" b="0" dirty="0">
                          <a:solidFill>
                            <a:schemeClr val="tx1"/>
                          </a:solidFill>
                          <a:latin typeface="+mj-ea"/>
                          <a:ea typeface="+mj-ea"/>
                        </a:rPr>
                        <a:t>年度</a:t>
                      </a:r>
                      <a:endParaRPr kumimoji="1" lang="en-US" altLang="ja-JP" sz="900" b="0" dirty="0">
                        <a:solidFill>
                          <a:schemeClr val="tx1"/>
                        </a:solidFill>
                        <a:latin typeface="+mj-ea"/>
                        <a:ea typeface="+mj-ea"/>
                      </a:endParaRPr>
                    </a:p>
                  </a:txBody>
                  <a:tcPr marL="91435" marR="91435" marT="45742" marB="45742" anchor="ctr">
                    <a:solidFill>
                      <a:schemeClr val="accent2">
                        <a:lumMod val="60000"/>
                        <a:lumOff val="40000"/>
                        <a:alpha val="50000"/>
                      </a:schemeClr>
                    </a:solidFill>
                  </a:tcPr>
                </a:tc>
                <a:tc hMerge="1">
                  <a:txBody>
                    <a:bodyPr/>
                    <a:lstStyle/>
                    <a:p>
                      <a:endParaRPr kumimoji="1" lang="ja-JP" altLang="en-US" dirty="0"/>
                    </a:p>
                  </a:txBody>
                  <a:tcPr/>
                </a:tc>
                <a:tc gridSpan="2">
                  <a:txBody>
                    <a:bodyPr/>
                    <a:lstStyle/>
                    <a:p>
                      <a:pPr algn="ctr"/>
                      <a:r>
                        <a:rPr kumimoji="1" lang="ja-JP" altLang="en-US" sz="900" b="0" dirty="0">
                          <a:solidFill>
                            <a:schemeClr val="tx1"/>
                          </a:solidFill>
                          <a:latin typeface="+mj-ea"/>
                          <a:ea typeface="+mj-ea"/>
                        </a:rPr>
                        <a:t>令和</a:t>
                      </a:r>
                      <a:r>
                        <a:rPr kumimoji="1" lang="ja-JP" altLang="en-US" sz="900" b="1" dirty="0">
                          <a:solidFill>
                            <a:schemeClr val="tx1"/>
                          </a:solidFill>
                          <a:latin typeface="+mj-ea"/>
                          <a:ea typeface="+mj-ea"/>
                        </a:rPr>
                        <a:t>８</a:t>
                      </a:r>
                      <a:r>
                        <a:rPr kumimoji="1" lang="ja-JP" altLang="en-US" sz="900" b="0" dirty="0">
                          <a:solidFill>
                            <a:schemeClr val="tx1"/>
                          </a:solidFill>
                          <a:latin typeface="+mj-ea"/>
                          <a:ea typeface="+mj-ea"/>
                        </a:rPr>
                        <a:t>年度</a:t>
                      </a:r>
                      <a:endParaRPr kumimoji="1" lang="en-US" altLang="ja-JP" sz="900" b="0" dirty="0">
                        <a:solidFill>
                          <a:schemeClr val="tx1"/>
                        </a:solidFill>
                        <a:latin typeface="+mj-ea"/>
                        <a:ea typeface="+mj-ea"/>
                      </a:endParaRPr>
                    </a:p>
                  </a:txBody>
                  <a:tcPr marL="91435" marR="91435" marT="45742" marB="45742" anchor="ctr">
                    <a:solidFill>
                      <a:schemeClr val="accent2">
                        <a:lumMod val="60000"/>
                        <a:lumOff val="40000"/>
                        <a:alpha val="50000"/>
                      </a:schemeClr>
                    </a:solidFill>
                  </a:tcPr>
                </a:tc>
                <a:tc hMerge="1">
                  <a:txBody>
                    <a:bodyPr/>
                    <a:lstStyle/>
                    <a:p>
                      <a:endParaRPr kumimoji="1" lang="ja-JP" altLang="en-US" dirty="0"/>
                    </a:p>
                  </a:txBody>
                  <a:tcPr/>
                </a:tc>
                <a:extLst>
                  <a:ext uri="{0D108BD9-81ED-4DB2-BD59-A6C34878D82A}">
                    <a16:rowId xmlns:a16="http://schemas.microsoft.com/office/drawing/2014/main" val="10000"/>
                  </a:ext>
                </a:extLst>
              </a:tr>
              <a:tr h="228711">
                <a:tc vMerge="1">
                  <a:txBody>
                    <a:bodyPr/>
                    <a:lstStyle/>
                    <a:p>
                      <a:endParaRPr kumimoji="1" lang="ja-JP" altLang="en-US"/>
                    </a:p>
                  </a:txBody>
                  <a:tcPr/>
                </a:tc>
                <a:tc vMerge="1">
                  <a:txBody>
                    <a:bodyPr/>
                    <a:lstStyle/>
                    <a:p>
                      <a:endParaRPr kumimoji="1" lang="ja-JP" altLang="en-US"/>
                    </a:p>
                  </a:txBody>
                  <a:tcP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kern="1200" dirty="0">
                          <a:solidFill>
                            <a:schemeClr val="tx1"/>
                          </a:solidFill>
                          <a:latin typeface="+mj-ea"/>
                          <a:ea typeface="+mn-ea"/>
                          <a:cs typeface="+mn-cs"/>
                        </a:rPr>
                        <a:t>（再就職しようとする日）</a:t>
                      </a:r>
                      <a:endParaRPr kumimoji="1" lang="en-US" altLang="ja-JP" sz="900" b="0" kern="1200" dirty="0">
                        <a:solidFill>
                          <a:schemeClr val="tx1"/>
                        </a:solidFill>
                        <a:latin typeface="+mj-ea"/>
                        <a:ea typeface="+mn-ea"/>
                        <a:cs typeface="+mn-cs"/>
                      </a:endParaRPr>
                    </a:p>
                  </a:txBody>
                  <a:tcPr marL="91435" marR="91435" marT="45742" marB="45742" anchor="ctr">
                    <a:solidFill>
                      <a:schemeClr val="accent2">
                        <a:lumMod val="60000"/>
                        <a:lumOff val="40000"/>
                        <a:alpha val="50000"/>
                      </a:schemeClr>
                    </a:solidFill>
                  </a:tcPr>
                </a:tc>
                <a:tc hMerge="1">
                  <a:txBody>
                    <a:bodyPr/>
                    <a:lstStyle/>
                    <a:p>
                      <a:endParaRPr kumimoji="1" lang="ja-JP" altLang="en-US"/>
                    </a:p>
                  </a:txBody>
                  <a:tcPr/>
                </a:tc>
                <a:tc hMerge="1">
                  <a:txBody>
                    <a:bodyPr/>
                    <a:lstStyle/>
                    <a:p>
                      <a:pPr algn="ctr"/>
                      <a:endParaRPr kumimoji="1" lang="en-US" altLang="ja-JP" sz="900" b="0" dirty="0">
                        <a:solidFill>
                          <a:schemeClr val="tx1"/>
                        </a:solidFill>
                        <a:latin typeface="+mj-ea"/>
                        <a:ea typeface="+mj-ea"/>
                      </a:endParaRPr>
                    </a:p>
                  </a:txBody>
                  <a:tcPr anchor="ctr">
                    <a:solidFill>
                      <a:schemeClr val="accent2">
                        <a:lumMod val="60000"/>
                        <a:lumOff val="40000"/>
                        <a:alpha val="50000"/>
                      </a:schemeClr>
                    </a:solidFill>
                  </a:tcPr>
                </a:tc>
                <a:tc hMerge="1">
                  <a:txBody>
                    <a:bodyPr/>
                    <a:lstStyle/>
                    <a:p>
                      <a:endParaRPr kumimoji="1" lang="ja-JP" altLang="en-US"/>
                    </a:p>
                  </a:txBody>
                  <a:tcPr/>
                </a:tc>
                <a:extLst>
                  <a:ext uri="{0D108BD9-81ED-4DB2-BD59-A6C34878D82A}">
                    <a16:rowId xmlns:a16="http://schemas.microsoft.com/office/drawing/2014/main" val="10001"/>
                  </a:ext>
                </a:extLst>
              </a:tr>
              <a:tr h="213463">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HG丸ｺﾞｼｯｸM-PRO" pitchFamily="50" charset="-128"/>
                          <a:ea typeface="HG丸ｺﾞｼｯｸM-PRO" pitchFamily="50" charset="-128"/>
                        </a:rPr>
                        <a:t>補助金等の交付なし</a:t>
                      </a:r>
                    </a:p>
                  </a:txBody>
                  <a:tcPr marL="91435" marR="91435" marT="45742" marB="45742" anchor="ctr">
                    <a:solidFill>
                      <a:schemeClr val="bg1"/>
                    </a:solidFill>
                  </a:tcPr>
                </a:tc>
                <a:tc rowSpan="2">
                  <a:txBody>
                    <a:bodyPr/>
                    <a:lstStyle/>
                    <a:p>
                      <a:r>
                        <a:rPr kumimoji="1" lang="ja-JP" altLang="en-US" sz="900" dirty="0">
                          <a:latin typeface="HG丸ｺﾞｼｯｸM-PRO" pitchFamily="50" charset="-128"/>
                          <a:ea typeface="HG丸ｺﾞｼｯｸM-PRO" pitchFamily="50" charset="-128"/>
                        </a:rPr>
                        <a:t>補助金等の</a:t>
                      </a:r>
                      <a:endParaRPr kumimoji="1" lang="en-US" altLang="ja-JP" sz="900" dirty="0">
                        <a:latin typeface="HG丸ｺﾞｼｯｸM-PRO" pitchFamily="50" charset="-128"/>
                        <a:ea typeface="HG丸ｺﾞｼｯｸM-PRO" pitchFamily="50" charset="-128"/>
                      </a:endParaRPr>
                    </a:p>
                    <a:p>
                      <a:r>
                        <a:rPr kumimoji="1" lang="ja-JP" altLang="en-US" sz="900" dirty="0">
                          <a:latin typeface="HG丸ｺﾞｼｯｸM-PRO" pitchFamily="50" charset="-128"/>
                          <a:ea typeface="HG丸ｺﾞｼｯｸM-PRO" pitchFamily="50" charset="-128"/>
                        </a:rPr>
                        <a:t>総額</a:t>
                      </a:r>
                      <a:r>
                        <a:rPr kumimoji="1" lang="en-US" altLang="ja-JP" sz="900" dirty="0">
                          <a:latin typeface="HG丸ｺﾞｼｯｸM-PRO" pitchFamily="50" charset="-128"/>
                          <a:ea typeface="HG丸ｺﾞｼｯｸM-PRO" pitchFamily="50" charset="-128"/>
                        </a:rPr>
                        <a:t>300</a:t>
                      </a:r>
                      <a:r>
                        <a:rPr kumimoji="1" lang="ja-JP" altLang="en-US" sz="900" dirty="0">
                          <a:latin typeface="HG丸ｺﾞｼｯｸM-PRO" pitchFamily="50" charset="-128"/>
                          <a:ea typeface="HG丸ｺﾞｼｯｸM-PRO" pitchFamily="50" charset="-128"/>
                        </a:rPr>
                        <a:t>万円以上</a:t>
                      </a:r>
                    </a:p>
                  </a:txBody>
                  <a:tcPr marL="91435" marR="91435" marT="45742" marB="45742" anchor="ctr"/>
                </a:tc>
                <a:tc>
                  <a:txBody>
                    <a:bodyPr/>
                    <a:lstStyle/>
                    <a:p>
                      <a:pPr algn="ctr"/>
                      <a:r>
                        <a:rPr kumimoji="1" lang="ja-JP" altLang="en-US" sz="800" dirty="0">
                          <a:latin typeface="+mj-ea"/>
                          <a:ea typeface="+mj-ea"/>
                        </a:rPr>
                        <a:t>４月→９月</a:t>
                      </a:r>
                    </a:p>
                  </a:txBody>
                  <a:tcPr marL="91435" marR="91435" marT="45742" marB="45742">
                    <a:solidFill>
                      <a:schemeClr val="bg1"/>
                    </a:solidFill>
                  </a:tcPr>
                </a:tc>
                <a:tc>
                  <a:txBody>
                    <a:bodyPr/>
                    <a:lstStyle/>
                    <a:p>
                      <a:r>
                        <a:rPr kumimoji="1" lang="ja-JP" altLang="en-US" sz="800" dirty="0">
                          <a:solidFill>
                            <a:schemeClr val="bg1"/>
                          </a:solidFill>
                          <a:latin typeface="+mj-ea"/>
                          <a:ea typeface="+mj-ea"/>
                        </a:rPr>
                        <a:t>１０月　　→　　３月</a:t>
                      </a:r>
                    </a:p>
                  </a:txBody>
                  <a:tcPr marL="91435" marR="91435" marT="45742" marB="45742">
                    <a:solidFill>
                      <a:schemeClr val="accent5">
                        <a:lumMod val="75000"/>
                      </a:schemeClr>
                    </a:solidFill>
                  </a:tcPr>
                </a:tc>
                <a:tc>
                  <a:txBody>
                    <a:bodyPr/>
                    <a:lstStyle/>
                    <a:p>
                      <a:r>
                        <a:rPr kumimoji="1" lang="ja-JP" altLang="en-US" sz="800" dirty="0">
                          <a:solidFill>
                            <a:schemeClr val="bg1"/>
                          </a:solidFill>
                          <a:latin typeface="+mj-ea"/>
                          <a:ea typeface="+mj-ea"/>
                        </a:rPr>
                        <a:t>４月　　→　　９月</a:t>
                      </a:r>
                    </a:p>
                  </a:txBody>
                  <a:tcPr marL="91435" marR="91435" marT="45742" marB="45742">
                    <a:solidFill>
                      <a:schemeClr val="accent5">
                        <a:lumMod val="75000"/>
                      </a:schemeClr>
                    </a:solidFill>
                  </a:tcPr>
                </a:tc>
                <a:tc>
                  <a:txBody>
                    <a:bodyPr/>
                    <a:lstStyle/>
                    <a:p>
                      <a:pPr algn="ctr"/>
                      <a:r>
                        <a:rPr kumimoji="1" lang="ja-JP" altLang="en-US" sz="800" dirty="0">
                          <a:latin typeface="+mj-ea"/>
                          <a:ea typeface="+mj-ea"/>
                        </a:rPr>
                        <a:t>１０月→３月</a:t>
                      </a:r>
                    </a:p>
                  </a:txBody>
                  <a:tcPr marL="91435" marR="91435" marT="45742" marB="45742">
                    <a:solidFill>
                      <a:schemeClr val="bg1"/>
                    </a:solidFill>
                  </a:tcPr>
                </a:tc>
                <a:extLst>
                  <a:ext uri="{0D108BD9-81ED-4DB2-BD59-A6C34878D82A}">
                    <a16:rowId xmlns:a16="http://schemas.microsoft.com/office/drawing/2014/main" val="10002"/>
                  </a:ext>
                </a:extLst>
              </a:tr>
              <a:tr h="264157">
                <a:tc vMerge="1">
                  <a:txBody>
                    <a:bodyPr/>
                    <a:lstStyle/>
                    <a:p>
                      <a:endParaRPr kumimoji="1" lang="ja-JP" altLang="en-US" sz="900" dirty="0"/>
                    </a:p>
                  </a:txBody>
                  <a:tcPr/>
                </a:tc>
                <a:tc vMerge="1">
                  <a:txBody>
                    <a:bodyPr/>
                    <a:lstStyle/>
                    <a:p>
                      <a:endParaRPr kumimoji="1" lang="ja-JP" altLang="en-US" sz="900" dirty="0"/>
                    </a:p>
                  </a:txBody>
                  <a:tcPr/>
                </a:tc>
                <a:tc rowSpan="2">
                  <a:txBody>
                    <a:bodyPr/>
                    <a:lstStyle/>
                    <a:p>
                      <a:endParaRPr kumimoji="1" lang="ja-JP" altLang="en-US" sz="900" dirty="0"/>
                    </a:p>
                  </a:txBody>
                  <a:tcPr marL="91435" marR="91435" marT="45742" marB="45742">
                    <a:solidFill>
                      <a:schemeClr val="bg1"/>
                    </a:solidFill>
                  </a:tcPr>
                </a:tc>
                <a:tc rowSpan="2" gridSpan="2">
                  <a:txBody>
                    <a:bodyPr/>
                    <a:lstStyle/>
                    <a:p>
                      <a:pPr algn="ctr"/>
                      <a:r>
                        <a:rPr kumimoji="1" lang="ja-JP" altLang="en-US" sz="1200" b="0" dirty="0">
                          <a:solidFill>
                            <a:schemeClr val="tx1"/>
                          </a:solidFill>
                          <a:latin typeface="HG丸ｺﾞｼｯｸM-PRO" pitchFamily="50" charset="-128"/>
                          <a:ea typeface="HG丸ｺﾞｼｯｸM-PRO" pitchFamily="50" charset="-128"/>
                        </a:rPr>
                        <a:t>再就職禁止</a:t>
                      </a:r>
                      <a:endParaRPr kumimoji="1" lang="en-US" altLang="ja-JP" sz="1200" b="0" dirty="0">
                        <a:solidFill>
                          <a:schemeClr val="tx1"/>
                        </a:solidFill>
                        <a:latin typeface="HG丸ｺﾞｼｯｸM-PRO" pitchFamily="50" charset="-128"/>
                        <a:ea typeface="HG丸ｺﾞｼｯｸM-PRO" pitchFamily="50" charset="-128"/>
                      </a:endParaRPr>
                    </a:p>
                    <a:p>
                      <a:pPr algn="ctr"/>
                      <a:r>
                        <a:rPr kumimoji="1" lang="ja-JP" altLang="en-US" sz="900" b="0" dirty="0">
                          <a:solidFill>
                            <a:schemeClr val="tx1"/>
                          </a:solidFill>
                          <a:latin typeface="+mj-ea"/>
                          <a:ea typeface="+mj-ea"/>
                        </a:rPr>
                        <a:t>（令和５年度又は令和６年度</a:t>
                      </a:r>
                      <a:endParaRPr kumimoji="1" lang="en-US" altLang="ja-JP" sz="900" b="0" dirty="0">
                        <a:solidFill>
                          <a:schemeClr val="tx1"/>
                        </a:solidFill>
                        <a:latin typeface="+mj-ea"/>
                        <a:ea typeface="+mj-ea"/>
                      </a:endParaRPr>
                    </a:p>
                    <a:p>
                      <a:pPr algn="ctr"/>
                      <a:r>
                        <a:rPr kumimoji="1" lang="ja-JP" altLang="en-US" sz="900" b="0" dirty="0">
                          <a:solidFill>
                            <a:schemeClr val="tx1"/>
                          </a:solidFill>
                          <a:latin typeface="+mj-ea"/>
                          <a:ea typeface="+mj-ea"/>
                        </a:rPr>
                        <a:t>の総額を基準）</a:t>
                      </a:r>
                      <a:endParaRPr kumimoji="1" lang="en-US" altLang="ja-JP" sz="900" b="0" dirty="0">
                        <a:solidFill>
                          <a:schemeClr val="tx1"/>
                        </a:solidFill>
                        <a:latin typeface="+mj-ea"/>
                        <a:ea typeface="+mj-ea"/>
                      </a:endParaRPr>
                    </a:p>
                  </a:txBody>
                  <a:tcPr marL="91435" marR="91435" marT="45742" marB="45742" anchor="ctr">
                    <a:solidFill>
                      <a:schemeClr val="accent5">
                        <a:lumMod val="40000"/>
                        <a:lumOff val="60000"/>
                      </a:schemeClr>
                    </a:solidFill>
                  </a:tcPr>
                </a:tc>
                <a:tc rowSpan="2" hMerge="1">
                  <a:txBody>
                    <a:bodyPr/>
                    <a:lstStyle/>
                    <a:p>
                      <a:endParaRPr kumimoji="1" lang="ja-JP" altLang="en-US" sz="900" dirty="0"/>
                    </a:p>
                  </a:txBody>
                  <a:tcPr/>
                </a:tc>
                <a:tc rowSpan="2">
                  <a:txBody>
                    <a:bodyPr/>
                    <a:lstStyle/>
                    <a:p>
                      <a:r>
                        <a:rPr kumimoji="1" lang="ja-JP" altLang="en-US" sz="900" b="0" dirty="0">
                          <a:solidFill>
                            <a:schemeClr val="tx1"/>
                          </a:solidFill>
                          <a:latin typeface="+mj-ea"/>
                          <a:ea typeface="+mj-ea"/>
                        </a:rPr>
                        <a:t>令和６年度又は令和７年度の総額を基準</a:t>
                      </a:r>
                    </a:p>
                  </a:txBody>
                  <a:tcPr marL="91435" marR="91435" marT="45742" marB="45742">
                    <a:solidFill>
                      <a:schemeClr val="bg1"/>
                    </a:solidFill>
                  </a:tcPr>
                </a:tc>
                <a:extLst>
                  <a:ext uri="{0D108BD9-81ED-4DB2-BD59-A6C34878D82A}">
                    <a16:rowId xmlns:a16="http://schemas.microsoft.com/office/drawing/2014/main" val="10003"/>
                  </a:ext>
                </a:extLst>
              </a:tr>
              <a:tr h="3762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HG丸ｺﾞｼｯｸM-PRO" pitchFamily="50" charset="-128"/>
                          <a:ea typeface="HG丸ｺﾞｼｯｸM-PRO" pitchFamily="50" charset="-128"/>
                        </a:rPr>
                        <a:t>補助金等の</a:t>
                      </a:r>
                      <a:endParaRPr kumimoji="1" lang="en-US" altLang="ja-JP" sz="900" dirty="0">
                        <a:latin typeface="HG丸ｺﾞｼｯｸM-PRO" pitchFamily="50" charset="-128"/>
                        <a:ea typeface="HG丸ｺﾞｼｯｸM-PRO"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HG丸ｺﾞｼｯｸM-PRO" pitchFamily="50" charset="-128"/>
                          <a:ea typeface="HG丸ｺﾞｼｯｸM-PRO" pitchFamily="50" charset="-128"/>
                        </a:rPr>
                        <a:t>総額</a:t>
                      </a:r>
                      <a:r>
                        <a:rPr kumimoji="1" lang="en-US" altLang="ja-JP" sz="900" dirty="0">
                          <a:latin typeface="HG丸ｺﾞｼｯｸM-PRO" pitchFamily="50" charset="-128"/>
                          <a:ea typeface="HG丸ｺﾞｼｯｸM-PRO" pitchFamily="50" charset="-128"/>
                        </a:rPr>
                        <a:t>300</a:t>
                      </a:r>
                      <a:r>
                        <a:rPr kumimoji="1" lang="ja-JP" altLang="en-US" sz="900" dirty="0">
                          <a:latin typeface="HG丸ｺﾞｼｯｸM-PRO" pitchFamily="50" charset="-128"/>
                          <a:ea typeface="HG丸ｺﾞｼｯｸM-PRO" pitchFamily="50" charset="-128"/>
                        </a:rPr>
                        <a:t>万円以上</a:t>
                      </a:r>
                    </a:p>
                  </a:txBody>
                  <a:tcPr marL="91435" marR="91435" marT="45742" marB="45742" anchor="ctr">
                    <a:solidFill>
                      <a:schemeClr val="accent2">
                        <a:tint val="40000"/>
                      </a:schemeClr>
                    </a:solidFill>
                  </a:tcPr>
                </a:tc>
                <a:tc>
                  <a:txBody>
                    <a:bodyPr/>
                    <a:lstStyle/>
                    <a:p>
                      <a:r>
                        <a:rPr kumimoji="1" lang="ja-JP" altLang="en-US" sz="900" dirty="0">
                          <a:latin typeface="HG丸ｺﾞｼｯｸM-PRO" pitchFamily="50" charset="-128"/>
                          <a:ea typeface="HG丸ｺﾞｼｯｸM-PRO" pitchFamily="50" charset="-128"/>
                        </a:rPr>
                        <a:t>補助金等の交付なし</a:t>
                      </a:r>
                    </a:p>
                  </a:txBody>
                  <a:tcPr marL="91435" marR="91435" marT="45742" marB="45742" anchor="ctr">
                    <a:solidFill>
                      <a:schemeClr val="bg1">
                        <a:alpha val="50000"/>
                      </a:schemeClr>
                    </a:solidFill>
                  </a:tcPr>
                </a:tc>
                <a:tc vMerge="1">
                  <a:txBody>
                    <a:bodyPr/>
                    <a:lstStyle/>
                    <a:p>
                      <a:endParaRPr kumimoji="1" lang="ja-JP" altLang="en-US" sz="900" dirty="0"/>
                    </a:p>
                  </a:txBody>
                  <a:tcPr>
                    <a:solidFill>
                      <a:schemeClr val="bg1"/>
                    </a:solidFill>
                  </a:tcPr>
                </a:tc>
                <a:tc gridSpan="2" vMerge="1">
                  <a:txBody>
                    <a:bodyPr/>
                    <a:lstStyle/>
                    <a:p>
                      <a:pPr algn="ctr"/>
                      <a:endParaRPr kumimoji="1" lang="en-US" altLang="ja-JP" sz="900" b="1" dirty="0">
                        <a:solidFill>
                          <a:schemeClr val="tx1"/>
                        </a:solidFill>
                        <a:latin typeface="HG丸ｺﾞｼｯｸM-PRO" pitchFamily="50" charset="-128"/>
                        <a:ea typeface="HG丸ｺﾞｼｯｸM-PRO" pitchFamily="50" charset="-128"/>
                      </a:endParaRPr>
                    </a:p>
                  </a:txBody>
                  <a:tcPr>
                    <a:solidFill>
                      <a:schemeClr val="accent5">
                        <a:lumMod val="40000"/>
                        <a:lumOff val="60000"/>
                      </a:schemeClr>
                    </a:solidFill>
                  </a:tcPr>
                </a:tc>
                <a:tc hMerge="1" vMerge="1">
                  <a:txBody>
                    <a:bodyPr/>
                    <a:lstStyle/>
                    <a:p>
                      <a:endParaRPr kumimoji="1" lang="ja-JP" altLang="en-US"/>
                    </a:p>
                  </a:txBody>
                  <a:tcPr/>
                </a:tc>
                <a:tc vMerge="1">
                  <a:txBody>
                    <a:bodyPr/>
                    <a:lstStyle/>
                    <a:p>
                      <a:endParaRPr kumimoji="1" lang="ja-JP" altLang="en-US" sz="900" dirty="0"/>
                    </a:p>
                  </a:txBody>
                  <a:tcPr>
                    <a:solidFill>
                      <a:schemeClr val="bg1"/>
                    </a:solidFill>
                  </a:tcPr>
                </a:tc>
                <a:extLst>
                  <a:ext uri="{0D108BD9-81ED-4DB2-BD59-A6C34878D82A}">
                    <a16:rowId xmlns:a16="http://schemas.microsoft.com/office/drawing/2014/main" val="10004"/>
                  </a:ext>
                </a:extLst>
              </a:tr>
            </a:tbl>
          </a:graphicData>
        </a:graphic>
      </p:graphicFrame>
      <p:sp>
        <p:nvSpPr>
          <p:cNvPr id="4101" name="正方形/長方形 22">
            <a:extLst>
              <a:ext uri="{FF2B5EF4-FFF2-40B4-BE49-F238E27FC236}">
                <a16:creationId xmlns:a16="http://schemas.microsoft.com/office/drawing/2014/main" id="{5872F2F9-C9F0-4ED6-978B-01F6A58C9A53}"/>
              </a:ext>
            </a:extLst>
          </p:cNvPr>
          <p:cNvSpPr>
            <a:spLocks noChangeArrowheads="1"/>
          </p:cNvSpPr>
          <p:nvPr/>
        </p:nvSpPr>
        <p:spPr bwMode="auto">
          <a:xfrm>
            <a:off x="49213" y="7134225"/>
            <a:ext cx="1152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b="1">
                <a:latin typeface="HG丸ｺﾞｼｯｸM-PRO" panose="020F0600000000000000" pitchFamily="50" charset="-128"/>
                <a:ea typeface="HG丸ｺﾞｼｯｸM-PRO" panose="020F0600000000000000" pitchFamily="50" charset="-128"/>
              </a:rPr>
              <a:t>　</a:t>
            </a:r>
            <a:r>
              <a:rPr lang="en-US" altLang="ja-JP" sz="1000" b="1">
                <a:latin typeface="HG丸ｺﾞｼｯｸM-PRO" panose="020F0600000000000000" pitchFamily="50" charset="-128"/>
                <a:ea typeface="HG丸ｺﾞｼｯｸM-PRO" panose="020F0600000000000000" pitchFamily="50" charset="-128"/>
              </a:rPr>
              <a:t>&lt;</a:t>
            </a:r>
            <a:r>
              <a:rPr lang="ja-JP" altLang="en-US" sz="1000" b="1">
                <a:latin typeface="HG丸ｺﾞｼｯｸM-PRO" panose="020F0600000000000000" pitchFamily="50" charset="-128"/>
                <a:ea typeface="HG丸ｺﾞｼｯｸM-PRO" panose="020F0600000000000000" pitchFamily="50" charset="-128"/>
              </a:rPr>
              <a:t>イメージ</a:t>
            </a:r>
            <a:r>
              <a:rPr lang="en-US" altLang="ja-JP" sz="1000" b="1">
                <a:latin typeface="HG丸ｺﾞｼｯｸM-PRO" panose="020F0600000000000000" pitchFamily="50" charset="-128"/>
                <a:ea typeface="HG丸ｺﾞｼｯｸM-PRO" panose="020F0600000000000000" pitchFamily="50" charset="-128"/>
              </a:rPr>
              <a:t>&gt;</a:t>
            </a:r>
            <a:r>
              <a:rPr lang="ja-JP" altLang="en-US" sz="1000" b="1">
                <a:latin typeface="HG丸ｺﾞｼｯｸM-PRO" panose="020F0600000000000000" pitchFamily="50" charset="-128"/>
                <a:ea typeface="HG丸ｺﾞｼｯｸM-PRO" panose="020F0600000000000000" pitchFamily="50" charset="-128"/>
              </a:rPr>
              <a:t>　</a:t>
            </a:r>
            <a:endParaRPr lang="ja-JP" altLang="en-US" sz="1000" b="1"/>
          </a:p>
        </p:txBody>
      </p:sp>
      <p:sp>
        <p:nvSpPr>
          <p:cNvPr id="31" name="角丸四角形 30">
            <a:extLst>
              <a:ext uri="{FF2B5EF4-FFF2-40B4-BE49-F238E27FC236}">
                <a16:creationId xmlns:a16="http://schemas.microsoft.com/office/drawing/2014/main" id="{91A4C17B-6CC8-45D1-8ADD-34103CEF892E}"/>
              </a:ext>
            </a:extLst>
          </p:cNvPr>
          <p:cNvSpPr/>
          <p:nvPr/>
        </p:nvSpPr>
        <p:spPr>
          <a:xfrm>
            <a:off x="188913" y="7442200"/>
            <a:ext cx="2635250" cy="1347788"/>
          </a:xfrm>
          <a:prstGeom prst="roundRect">
            <a:avLst>
              <a:gd name="adj" fmla="val 6813"/>
            </a:avLst>
          </a:prstGeom>
          <a:solidFill>
            <a:schemeClr val="bg1">
              <a:alpha val="0"/>
            </a:schemeClr>
          </a:solid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5" name="上カーブ矢印 14">
            <a:extLst>
              <a:ext uri="{FF2B5EF4-FFF2-40B4-BE49-F238E27FC236}">
                <a16:creationId xmlns:a16="http://schemas.microsoft.com/office/drawing/2014/main" id="{2B401A33-A5C9-4DC2-8058-4979E57C38EF}"/>
              </a:ext>
            </a:extLst>
          </p:cNvPr>
          <p:cNvSpPr/>
          <p:nvPr/>
        </p:nvSpPr>
        <p:spPr>
          <a:xfrm>
            <a:off x="2906713" y="8789988"/>
            <a:ext cx="1827212" cy="144462"/>
          </a:xfrm>
          <a:prstGeom prst="curved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solidFill>
                <a:schemeClr val="tx1"/>
              </a:solidFill>
            </a:endParaRPr>
          </a:p>
        </p:txBody>
      </p:sp>
      <p:sp>
        <p:nvSpPr>
          <p:cNvPr id="4104" name="正方形/長方形 23">
            <a:extLst>
              <a:ext uri="{FF2B5EF4-FFF2-40B4-BE49-F238E27FC236}">
                <a16:creationId xmlns:a16="http://schemas.microsoft.com/office/drawing/2014/main" id="{B8F777CC-9D41-43D4-92B9-FAFB78000B9E}"/>
              </a:ext>
            </a:extLst>
          </p:cNvPr>
          <p:cNvSpPr>
            <a:spLocks noChangeArrowheads="1"/>
          </p:cNvSpPr>
          <p:nvPr/>
        </p:nvSpPr>
        <p:spPr bwMode="auto">
          <a:xfrm>
            <a:off x="88900" y="506413"/>
            <a:ext cx="6072188"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１　指定出資法人（大阪府職員基本条例第</a:t>
            </a:r>
            <a:r>
              <a:rPr lang="en-US" altLang="ja-JP" sz="1100" b="1">
                <a:latin typeface="HG丸ｺﾞｼｯｸM-PRO" panose="020F0600000000000000" pitchFamily="50" charset="-128"/>
                <a:ea typeface="HG丸ｺﾞｼｯｸM-PRO" panose="020F0600000000000000" pitchFamily="50" charset="-128"/>
              </a:rPr>
              <a:t>32</a:t>
            </a:r>
            <a:r>
              <a:rPr lang="ja-JP" altLang="en-US" sz="1100" b="1">
                <a:latin typeface="HG丸ｺﾞｼｯｸM-PRO" panose="020F0600000000000000" pitchFamily="50" charset="-128"/>
                <a:ea typeface="HG丸ｺﾞｼｯｸM-PRO" panose="020F0600000000000000" pitchFamily="50" charset="-128"/>
              </a:rPr>
              <a:t>条第</a:t>
            </a:r>
            <a:r>
              <a:rPr lang="en-US" altLang="ja-JP" sz="1100" b="1">
                <a:latin typeface="HG丸ｺﾞｼｯｸM-PRO" panose="020F0600000000000000" pitchFamily="50" charset="-128"/>
                <a:ea typeface="HG丸ｺﾞｼｯｸM-PRO" panose="020F0600000000000000" pitchFamily="50" charset="-128"/>
              </a:rPr>
              <a:t>1</a:t>
            </a:r>
            <a:r>
              <a:rPr lang="ja-JP" altLang="en-US" sz="1100" b="1">
                <a:latin typeface="HG丸ｺﾞｼｯｸM-PRO" panose="020F0600000000000000" pitchFamily="50" charset="-128"/>
                <a:ea typeface="HG丸ｺﾞｼｯｸM-PRO" panose="020F0600000000000000" pitchFamily="50" charset="-128"/>
              </a:rPr>
              <a:t>項第１号）</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ja-JP" altLang="en-US" sz="1000">
                <a:latin typeface="HG丸ｺﾞｼｯｸM-PRO" panose="020F0600000000000000" pitchFamily="50" charset="-128"/>
                <a:ea typeface="HG丸ｺﾞｼｯｸM-PRO" panose="020F0600000000000000" pitchFamily="50" charset="-128"/>
              </a:rPr>
              <a:t>　</a:t>
            </a:r>
            <a:r>
              <a:rPr lang="en-US" altLang="ja-JP" sz="1000">
                <a:latin typeface="HG丸ｺﾞｼｯｸM-PRO" panose="020F0600000000000000" pitchFamily="50" charset="-128"/>
                <a:ea typeface="HG丸ｺﾞｼｯｸM-PRO" panose="020F0600000000000000" pitchFamily="50" charset="-128"/>
              </a:rPr>
              <a:t>〔</a:t>
            </a:r>
            <a:r>
              <a:rPr lang="ja-JP" altLang="en-US" sz="1000">
                <a:latin typeface="HG丸ｺﾞｼｯｸM-PRO" panose="020F0600000000000000" pitchFamily="50" charset="-128"/>
                <a:ea typeface="HG丸ｺﾞｼｯｸM-PRO" panose="020F0600000000000000" pitchFamily="50" charset="-128"/>
              </a:rPr>
              <a:t>大阪府の出資法人等への関与事項等を定める条例第２条第１項</a:t>
            </a:r>
            <a:r>
              <a:rPr lang="en-US" altLang="ja-JP" sz="1100">
                <a:latin typeface="HG丸ｺﾞｼｯｸM-PRO" panose="020F0600000000000000" pitchFamily="50" charset="-128"/>
                <a:ea typeface="HG丸ｺﾞｼｯｸM-PRO" panose="020F0600000000000000" pitchFamily="50" charset="-128"/>
              </a:rPr>
              <a:t>〕</a:t>
            </a:r>
          </a:p>
        </p:txBody>
      </p:sp>
      <p:sp>
        <p:nvSpPr>
          <p:cNvPr id="25" name="正方形/長方形 24">
            <a:extLst>
              <a:ext uri="{FF2B5EF4-FFF2-40B4-BE49-F238E27FC236}">
                <a16:creationId xmlns:a16="http://schemas.microsoft.com/office/drawing/2014/main" id="{71167584-58D3-483A-BC3A-DD66CDE2E75B}"/>
              </a:ext>
            </a:extLst>
          </p:cNvPr>
          <p:cNvSpPr/>
          <p:nvPr/>
        </p:nvSpPr>
        <p:spPr>
          <a:xfrm>
            <a:off x="-60325" y="2124075"/>
            <a:ext cx="6316663" cy="431800"/>
          </a:xfrm>
          <a:prstGeom prst="rect">
            <a:avLst/>
          </a:prstGeom>
        </p:spPr>
        <p:txBody>
          <a:bodyPr>
            <a:spAutoFit/>
          </a:bodyPr>
          <a:lstStyle/>
          <a:p>
            <a:pPr eaLnBrk="1" fontAlgn="auto" hangingPunct="1">
              <a:spcBef>
                <a:spcPts val="0"/>
              </a:spcBef>
              <a:spcAft>
                <a:spcPts val="0"/>
              </a:spcAft>
              <a:defRPr/>
            </a:pPr>
            <a:r>
              <a:rPr lang="ja-JP" altLang="en-US" sz="1100" dirty="0">
                <a:latin typeface="+mj-ea"/>
                <a:ea typeface="+mj-ea"/>
              </a:rPr>
              <a:t>　</a:t>
            </a:r>
            <a:r>
              <a:rPr lang="ja-JP" altLang="en-US" sz="1100" b="1" dirty="0">
                <a:latin typeface="HG丸ｺﾞｼｯｸM-PRO" panose="020F0600000000000000" pitchFamily="50" charset="-128"/>
                <a:ea typeface="HG丸ｺﾞｼｯｸM-PRO" panose="020F0600000000000000" pitchFamily="50" charset="-128"/>
              </a:rPr>
              <a:t>２　派遣団体（大阪府職員基本条例第</a:t>
            </a:r>
            <a:r>
              <a:rPr lang="en-US" altLang="ja-JP" sz="1100" b="1" dirty="0">
                <a:latin typeface="HG丸ｺﾞｼｯｸM-PRO" panose="020F0600000000000000" pitchFamily="50" charset="-128"/>
                <a:ea typeface="HG丸ｺﾞｼｯｸM-PRO" panose="020F0600000000000000" pitchFamily="50" charset="-128"/>
              </a:rPr>
              <a:t>32</a:t>
            </a:r>
            <a:r>
              <a:rPr lang="ja-JP" altLang="en-US" sz="1100" b="1" dirty="0">
                <a:latin typeface="HG丸ｺﾞｼｯｸM-PRO" panose="020F0600000000000000" pitchFamily="50" charset="-128"/>
                <a:ea typeface="HG丸ｺﾞｼｯｸM-PRO" panose="020F0600000000000000" pitchFamily="50" charset="-128"/>
              </a:rPr>
              <a:t>条第</a:t>
            </a:r>
            <a:r>
              <a:rPr lang="en-US" altLang="ja-JP" sz="1100" b="1" dirty="0">
                <a:latin typeface="HG丸ｺﾞｼｯｸM-PRO" panose="020F0600000000000000" pitchFamily="50" charset="-128"/>
                <a:ea typeface="HG丸ｺﾞｼｯｸM-PRO" panose="020F0600000000000000" pitchFamily="50" charset="-128"/>
              </a:rPr>
              <a:t>1</a:t>
            </a:r>
            <a:r>
              <a:rPr lang="ja-JP" altLang="en-US" sz="1100" b="1" dirty="0">
                <a:latin typeface="HG丸ｺﾞｼｯｸM-PRO" panose="020F0600000000000000" pitchFamily="50" charset="-128"/>
                <a:ea typeface="HG丸ｺﾞｼｯｸM-PRO" panose="020F0600000000000000" pitchFamily="50" charset="-128"/>
              </a:rPr>
              <a:t>項第２号）</a:t>
            </a: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a:t>
            </a:r>
            <a:r>
              <a:rPr lang="ja-JP" altLang="en-US" sz="1000" dirty="0">
                <a:latin typeface="HG丸ｺﾞｼｯｸM-PRO" pitchFamily="50" charset="-128"/>
                <a:ea typeface="HG丸ｺﾞｼｯｸM-PRO" pitchFamily="50" charset="-128"/>
              </a:rPr>
              <a:t>　</a:t>
            </a:r>
            <a:r>
              <a:rPr lang="en-US" altLang="ja-JP" sz="1000" dirty="0">
                <a:latin typeface="HG丸ｺﾞｼｯｸM-PRO" pitchFamily="50" charset="-128"/>
                <a:ea typeface="HG丸ｺﾞｼｯｸM-PRO" pitchFamily="50" charset="-128"/>
              </a:rPr>
              <a:t>〔</a:t>
            </a:r>
            <a:r>
              <a:rPr lang="ja-JP" altLang="en-US" sz="1000" dirty="0">
                <a:latin typeface="HG丸ｺﾞｼｯｸM-PRO" pitchFamily="50" charset="-128"/>
                <a:ea typeface="HG丸ｺﾞｼｯｸM-PRO" pitchFamily="50" charset="-128"/>
              </a:rPr>
              <a:t>公益的法人等への職員の派遣等に関する条例第２条第１項</a:t>
            </a:r>
            <a:r>
              <a:rPr lang="en-US" altLang="ja-JP" sz="1000" dirty="0">
                <a:latin typeface="HG丸ｺﾞｼｯｸM-PRO" pitchFamily="50" charset="-128"/>
                <a:ea typeface="HG丸ｺﾞｼｯｸM-PRO" pitchFamily="50" charset="-128"/>
              </a:rPr>
              <a:t>〕</a:t>
            </a:r>
          </a:p>
        </p:txBody>
      </p:sp>
      <p:sp>
        <p:nvSpPr>
          <p:cNvPr id="26" name="正方形/長方形 25">
            <a:extLst>
              <a:ext uri="{FF2B5EF4-FFF2-40B4-BE49-F238E27FC236}">
                <a16:creationId xmlns:a16="http://schemas.microsoft.com/office/drawing/2014/main" id="{A13A1622-6E07-4046-925B-D48614B99AFC}"/>
              </a:ext>
            </a:extLst>
          </p:cNvPr>
          <p:cNvSpPr/>
          <p:nvPr/>
        </p:nvSpPr>
        <p:spPr>
          <a:xfrm>
            <a:off x="206375" y="2578100"/>
            <a:ext cx="6470650" cy="939800"/>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ja-JP" sz="1050" kern="100" dirty="0">
                <a:latin typeface="HG丸ｺﾞｼｯｸM-PRO" panose="020F0600000000000000" pitchFamily="50" charset="-128"/>
                <a:ea typeface="HG丸ｺﾞｼｯｸM-PRO" panose="020F0600000000000000" pitchFamily="50" charset="-128"/>
                <a:cs typeface="Times New Roman"/>
              </a:rPr>
              <a:t>大阪湾広域臨海環境整備センター、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（地独）</a:t>
            </a:r>
            <a:r>
              <a:rPr lang="ja-JP" altLang="ja-JP" sz="1050" kern="100" dirty="0">
                <a:latin typeface="HG丸ｺﾞｼｯｸM-PRO" panose="020F0600000000000000" pitchFamily="50" charset="-128"/>
                <a:ea typeface="HG丸ｺﾞｼｯｸM-PRO" panose="020F0600000000000000" pitchFamily="50" charset="-128"/>
                <a:cs typeface="Times New Roman"/>
              </a:rPr>
              <a:t>大阪産業技術研究所</a:t>
            </a:r>
            <a:r>
              <a:rPr lang="ja-JP" altLang="en-US" sz="1050" kern="100" dirty="0">
                <a:latin typeface="HG丸ｺﾞｼｯｸM-PRO" panose="020F0600000000000000" pitchFamily="50" charset="-128"/>
                <a:ea typeface="HG丸ｺﾞｼｯｸM-PRO" panose="020F0600000000000000" pitchFamily="50" charset="-128"/>
                <a:cs typeface="Times New Roman"/>
              </a:rPr>
              <a:t>、 （地独）</a:t>
            </a:r>
            <a:r>
              <a:rPr lang="ja-JP" sz="1050" kern="100" dirty="0">
                <a:latin typeface="HG丸ｺﾞｼｯｸM-PRO" panose="020F0600000000000000" pitchFamily="50" charset="-128"/>
                <a:ea typeface="HG丸ｺﾞｼｯｸM-PRO" panose="020F0600000000000000" pitchFamily="50" charset="-128"/>
                <a:cs typeface="Times New Roman"/>
              </a:rPr>
              <a:t>大阪府立環境農林水産総合研究所、</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（地独）大阪府立病院機構、 （公財）大阪観光局、 </a:t>
            </a:r>
            <a:r>
              <a:rPr 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一</a:t>
            </a:r>
            <a:r>
              <a:rPr lang="ja-JP" sz="1050" kern="100" dirty="0">
                <a:latin typeface="HG丸ｺﾞｼｯｸM-PRO" panose="020F0600000000000000" pitchFamily="50" charset="-128"/>
                <a:ea typeface="HG丸ｺﾞｼｯｸM-PRO" panose="020F0600000000000000" pitchFamily="50" charset="-128"/>
                <a:cs typeface="Times New Roman"/>
              </a:rPr>
              <a:t>財）大阪府警察協会、</a:t>
            </a:r>
            <a:r>
              <a:rPr lang="ja-JP" altLang="en-US" sz="1050" kern="100" dirty="0">
                <a:latin typeface="HG丸ｺﾞｼｯｸM-PRO" panose="020F0600000000000000" pitchFamily="50" charset="-128"/>
                <a:ea typeface="HG丸ｺﾞｼｯｸM-PRO" panose="020F0600000000000000" pitchFamily="50" charset="-128"/>
                <a:cs typeface="Times New Roman"/>
              </a:rPr>
              <a:t>（一財）</a:t>
            </a:r>
            <a:r>
              <a:rPr lang="ja-JP" sz="1050" kern="100" dirty="0">
                <a:latin typeface="HG丸ｺﾞｼｯｸM-PRO" panose="020F0600000000000000" pitchFamily="50" charset="-128"/>
                <a:ea typeface="HG丸ｺﾞｼｯｸM-PRO" panose="020F0600000000000000" pitchFamily="50" charset="-128"/>
                <a:cs typeface="Times New Roman"/>
              </a:rPr>
              <a:t>大阪府警察職員互助会、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全国知事会、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（地独）大阪健康安全基盤研究所、 （公財）ワールドマスターズゲームズ</a:t>
            </a:r>
            <a:r>
              <a:rPr lang="en-US" altLang="ja-JP" sz="1050" kern="100" dirty="0">
                <a:latin typeface="HG丸ｺﾞｼｯｸM-PRO" panose="020F0600000000000000" pitchFamily="50" charset="-128"/>
                <a:ea typeface="HG丸ｺﾞｼｯｸM-PRO" panose="020F0600000000000000" pitchFamily="50" charset="-128"/>
                <a:cs typeface="Times New Roman"/>
              </a:rPr>
              <a:t>2021</a:t>
            </a:r>
            <a:r>
              <a:rPr lang="ja-JP" altLang="en-US" sz="1050" kern="100" dirty="0">
                <a:latin typeface="HG丸ｺﾞｼｯｸM-PRO" panose="020F0600000000000000" pitchFamily="50" charset="-128"/>
                <a:ea typeface="HG丸ｺﾞｼｯｸM-PRO" panose="020F0600000000000000" pitchFamily="50" charset="-128"/>
                <a:cs typeface="Times New Roman"/>
              </a:rPr>
              <a:t>関西組織委員会、（公社）</a:t>
            </a:r>
            <a:r>
              <a:rPr lang="en-US" altLang="ja-JP" sz="1050" kern="100" dirty="0">
                <a:latin typeface="HG丸ｺﾞｼｯｸM-PRO" panose="020F0600000000000000" pitchFamily="50" charset="-128"/>
                <a:ea typeface="HG丸ｺﾞｼｯｸM-PRO" panose="020F0600000000000000" pitchFamily="50" charset="-128"/>
                <a:cs typeface="Times New Roman"/>
              </a:rPr>
              <a:t>2025</a:t>
            </a:r>
            <a:r>
              <a:rPr lang="ja-JP" altLang="en-US" sz="1050" kern="100" dirty="0">
                <a:latin typeface="HG丸ｺﾞｼｯｸM-PRO" panose="020F0600000000000000" pitchFamily="50" charset="-128"/>
                <a:ea typeface="HG丸ｺﾞｼｯｸM-PRO" panose="020F0600000000000000" pitchFamily="50" charset="-128"/>
                <a:cs typeface="Times New Roman"/>
              </a:rPr>
              <a:t>年日本国際博覧会協会、 地方税共同機構、 国立研究開発法人国立循環器病研究センター、（公社）</a:t>
            </a:r>
            <a:r>
              <a:rPr lang="en-US" altLang="ja-JP" sz="1050" kern="100" dirty="0">
                <a:latin typeface="HG丸ｺﾞｼｯｸM-PRO" panose="020F0600000000000000" pitchFamily="50" charset="-128"/>
                <a:ea typeface="HG丸ｺﾞｼｯｸM-PRO" panose="020F0600000000000000" pitchFamily="50" charset="-128"/>
                <a:cs typeface="Times New Roman"/>
              </a:rPr>
              <a:t>2025</a:t>
            </a:r>
            <a:r>
              <a:rPr lang="ja-JP" altLang="en-US" sz="1050" kern="100" dirty="0">
                <a:latin typeface="HG丸ｺﾞｼｯｸM-PRO" panose="020F0600000000000000" pitchFamily="50" charset="-128"/>
                <a:ea typeface="HG丸ｺﾞｼｯｸM-PRO" panose="020F0600000000000000" pitchFamily="50" charset="-128"/>
                <a:cs typeface="Times New Roman"/>
              </a:rPr>
              <a:t>年日本国際博覧会大阪パビリオン</a:t>
            </a:r>
            <a:endParaRPr 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4107" name="正方形/長方形 26">
            <a:extLst>
              <a:ext uri="{FF2B5EF4-FFF2-40B4-BE49-F238E27FC236}">
                <a16:creationId xmlns:a16="http://schemas.microsoft.com/office/drawing/2014/main" id="{D032EEF1-E152-43DB-BB62-952825CD0E00}"/>
              </a:ext>
            </a:extLst>
          </p:cNvPr>
          <p:cNvSpPr>
            <a:spLocks noChangeArrowheads="1"/>
          </p:cNvSpPr>
          <p:nvPr/>
        </p:nvSpPr>
        <p:spPr bwMode="auto">
          <a:xfrm>
            <a:off x="0" y="3708400"/>
            <a:ext cx="625633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３　指定出資法人の子法人等（大阪府職員基本条例第</a:t>
            </a:r>
            <a:r>
              <a:rPr lang="en-US" altLang="ja-JP" sz="1100" b="1">
                <a:latin typeface="HG丸ｺﾞｼｯｸM-PRO" panose="020F0600000000000000" pitchFamily="50" charset="-128"/>
                <a:ea typeface="HG丸ｺﾞｼｯｸM-PRO" panose="020F0600000000000000" pitchFamily="50" charset="-128"/>
              </a:rPr>
              <a:t>32</a:t>
            </a:r>
            <a:r>
              <a:rPr lang="ja-JP" altLang="en-US" sz="1100" b="1">
                <a:latin typeface="HG丸ｺﾞｼｯｸM-PRO" panose="020F0600000000000000" pitchFamily="50" charset="-128"/>
                <a:ea typeface="HG丸ｺﾞｼｯｸM-PRO" panose="020F0600000000000000" pitchFamily="50" charset="-128"/>
              </a:rPr>
              <a:t>条第</a:t>
            </a:r>
            <a:r>
              <a:rPr lang="en-US" altLang="ja-JP" sz="1100" b="1">
                <a:latin typeface="HG丸ｺﾞｼｯｸM-PRO" panose="020F0600000000000000" pitchFamily="50" charset="-128"/>
                <a:ea typeface="HG丸ｺﾞｼｯｸM-PRO" panose="020F0600000000000000" pitchFamily="50" charset="-128"/>
              </a:rPr>
              <a:t>1</a:t>
            </a:r>
            <a:r>
              <a:rPr lang="ja-JP" altLang="en-US" sz="1100" b="1">
                <a:latin typeface="HG丸ｺﾞｼｯｸM-PRO" panose="020F0600000000000000" pitchFamily="50" charset="-128"/>
                <a:ea typeface="HG丸ｺﾞｼｯｸM-PRO" panose="020F0600000000000000" pitchFamily="50" charset="-128"/>
              </a:rPr>
              <a:t>項第３号）</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ja-JP" altLang="en-US" sz="1000">
                <a:latin typeface="HG丸ｺﾞｼｯｸM-PRO" panose="020F0600000000000000" pitchFamily="50" charset="-128"/>
                <a:ea typeface="HG丸ｺﾞｼｯｸM-PRO" panose="020F0600000000000000" pitchFamily="50" charset="-128"/>
              </a:rPr>
              <a:t>　</a:t>
            </a:r>
            <a:r>
              <a:rPr lang="en-US" altLang="ja-JP" sz="1000">
                <a:latin typeface="HG丸ｺﾞｼｯｸM-PRO" panose="020F0600000000000000" pitchFamily="50" charset="-128"/>
                <a:ea typeface="HG丸ｺﾞｼｯｸM-PRO" panose="020F0600000000000000" pitchFamily="50" charset="-128"/>
              </a:rPr>
              <a:t>〔</a:t>
            </a:r>
            <a:r>
              <a:rPr lang="ja-JP" altLang="en-US" sz="1000">
                <a:latin typeface="HG丸ｺﾞｼｯｸM-PRO" panose="020F0600000000000000" pitchFamily="50" charset="-128"/>
                <a:ea typeface="HG丸ｺﾞｼｯｸM-PRO" panose="020F0600000000000000" pitchFamily="50" charset="-128"/>
              </a:rPr>
              <a:t>大阪府職員基本条例に基づく出資法人等への再就職の禁止に関する規則第２条</a:t>
            </a:r>
            <a:r>
              <a:rPr lang="en-US" altLang="ja-JP" sz="1100">
                <a:latin typeface="HG丸ｺﾞｼｯｸM-PRO" panose="020F0600000000000000" pitchFamily="50" charset="-128"/>
                <a:ea typeface="HG丸ｺﾞｼｯｸM-PRO" panose="020F0600000000000000" pitchFamily="50" charset="-128"/>
              </a:rPr>
              <a:t>〕</a:t>
            </a:r>
          </a:p>
        </p:txBody>
      </p:sp>
      <p:sp>
        <p:nvSpPr>
          <p:cNvPr id="28" name="正方形/長方形 27">
            <a:extLst>
              <a:ext uri="{FF2B5EF4-FFF2-40B4-BE49-F238E27FC236}">
                <a16:creationId xmlns:a16="http://schemas.microsoft.com/office/drawing/2014/main" id="{6C094FC8-36EE-4790-8CE3-43D49487EF7F}"/>
              </a:ext>
            </a:extLst>
          </p:cNvPr>
          <p:cNvSpPr/>
          <p:nvPr/>
        </p:nvSpPr>
        <p:spPr>
          <a:xfrm>
            <a:off x="206375" y="4140200"/>
            <a:ext cx="6492875" cy="431800"/>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保証協会コンピュータサービス</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株</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 、 大阪モノレールサービス</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株</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err="1">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 千里北センター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株</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endParaRPr 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4109" name="正方形/長方形 28">
            <a:extLst>
              <a:ext uri="{FF2B5EF4-FFF2-40B4-BE49-F238E27FC236}">
                <a16:creationId xmlns:a16="http://schemas.microsoft.com/office/drawing/2014/main" id="{E2FFB0FD-7F29-41EC-AAF5-7B8D47ABE1CE}"/>
              </a:ext>
            </a:extLst>
          </p:cNvPr>
          <p:cNvSpPr>
            <a:spLocks noChangeArrowheads="1"/>
          </p:cNvSpPr>
          <p:nvPr/>
        </p:nvSpPr>
        <p:spPr bwMode="auto">
          <a:xfrm>
            <a:off x="12700" y="4787900"/>
            <a:ext cx="6837363"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４　府が負担金、補助金又は交付金その他の財政的援助をしている法人であって、当該財政的援助がなけ　</a:t>
            </a:r>
            <a:endParaRPr lang="en-US" altLang="ja-JP" sz="1100" b="1">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　ればその運営に多大の影響を及ぼす法人（大阪府職員基本条例第</a:t>
            </a:r>
            <a:r>
              <a:rPr lang="en-US" altLang="ja-JP" sz="1100" b="1">
                <a:latin typeface="HG丸ｺﾞｼｯｸM-PRO" panose="020F0600000000000000" pitchFamily="50" charset="-128"/>
                <a:ea typeface="HG丸ｺﾞｼｯｸM-PRO" panose="020F0600000000000000" pitchFamily="50" charset="-128"/>
              </a:rPr>
              <a:t>32</a:t>
            </a:r>
            <a:r>
              <a:rPr lang="ja-JP" altLang="en-US" sz="1100" b="1">
                <a:latin typeface="HG丸ｺﾞｼｯｸM-PRO" panose="020F0600000000000000" pitchFamily="50" charset="-128"/>
                <a:ea typeface="HG丸ｺﾞｼｯｸM-PRO" panose="020F0600000000000000" pitchFamily="50" charset="-128"/>
              </a:rPr>
              <a:t>条第１項第４号）</a:t>
            </a:r>
            <a:endParaRPr lang="en-US" altLang="ja-JP" sz="1100" b="1">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en-US" altLang="ja-JP" sz="1000">
                <a:latin typeface="HG丸ｺﾞｼｯｸM-PRO" panose="020F0600000000000000" pitchFamily="50" charset="-128"/>
                <a:ea typeface="HG丸ｺﾞｼｯｸM-PRO" panose="020F0600000000000000" pitchFamily="50" charset="-128"/>
              </a:rPr>
              <a:t>〔</a:t>
            </a:r>
            <a:r>
              <a:rPr lang="ja-JP" altLang="en-US" sz="1000">
                <a:latin typeface="HG丸ｺﾞｼｯｸM-PRO" panose="020F0600000000000000" pitchFamily="50" charset="-128"/>
                <a:ea typeface="HG丸ｺﾞｼｯｸM-PRO" panose="020F0600000000000000" pitchFamily="50" charset="-128"/>
              </a:rPr>
              <a:t>職員基本条例に基づく出資法人等への再就職の禁止に関する規則第３条</a:t>
            </a:r>
            <a:r>
              <a:rPr lang="en-US" altLang="ja-JP" sz="1000">
                <a:latin typeface="HG丸ｺﾞｼｯｸM-PRO" panose="020F0600000000000000" pitchFamily="50" charset="-128"/>
                <a:ea typeface="HG丸ｺﾞｼｯｸM-PRO" panose="020F0600000000000000" pitchFamily="50" charset="-128"/>
              </a:rPr>
              <a:t>〕</a:t>
            </a:r>
          </a:p>
        </p:txBody>
      </p:sp>
      <p:sp>
        <p:nvSpPr>
          <p:cNvPr id="30" name="正方形/長方形 29">
            <a:extLst>
              <a:ext uri="{FF2B5EF4-FFF2-40B4-BE49-F238E27FC236}">
                <a16:creationId xmlns:a16="http://schemas.microsoft.com/office/drawing/2014/main" id="{0DB425F6-B549-4B41-AAAE-A7FA14C8232C}"/>
              </a:ext>
            </a:extLst>
          </p:cNvPr>
          <p:cNvSpPr/>
          <p:nvPr/>
        </p:nvSpPr>
        <p:spPr>
          <a:xfrm>
            <a:off x="166688" y="5389563"/>
            <a:ext cx="6480175" cy="766762"/>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　就職しようとする日の属する会計年度の前会計年度若しくは前々会計年度（その就職しようとする日が四月一日から九月三十日までの期間に属する場合にあっては、前々会計年度又は当該日の三年前の日の属する会計年度）のいずれかにおいて府が交付した負担金、補助金若しくは交付金の総額が三百万円以上である法人又は府が金銭の出資又は貸付けを行っている法人とする。</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p:txBody>
      </p:sp>
      <p:sp>
        <p:nvSpPr>
          <p:cNvPr id="32" name="正方形/長方形 31">
            <a:extLst>
              <a:ext uri="{FF2B5EF4-FFF2-40B4-BE49-F238E27FC236}">
                <a16:creationId xmlns:a16="http://schemas.microsoft.com/office/drawing/2014/main" id="{C5CCB171-E5C9-4A49-8585-183D9CE17631}"/>
              </a:ext>
            </a:extLst>
          </p:cNvPr>
          <p:cNvSpPr/>
          <p:nvPr/>
        </p:nvSpPr>
        <p:spPr>
          <a:xfrm>
            <a:off x="217488" y="971550"/>
            <a:ext cx="6488112" cy="954088"/>
          </a:xfrm>
          <a:prstGeom prst="rect">
            <a:avLst/>
          </a:prstGeom>
          <a:ln w="3175">
            <a:solidFill>
              <a:schemeClr val="accent6">
                <a:lumMod val="60000"/>
                <a:lumOff val="40000"/>
              </a:schemeClr>
            </a:solidFill>
            <a:prstDash val="dash"/>
          </a:ln>
        </p:spPr>
        <p:style>
          <a:lnRef idx="2">
            <a:schemeClr val="accent6"/>
          </a:lnRef>
          <a:fillRef idx="1">
            <a:schemeClr val="lt1"/>
          </a:fillRef>
          <a:effectRef idx="0">
            <a:schemeClr val="accent6"/>
          </a:effectRef>
          <a:fontRef idx="minor">
            <a:schemeClr val="dk1"/>
          </a:fontRef>
        </p:style>
        <p:txBody>
          <a:bodyPr anchor="ctr"/>
          <a:lstStyle/>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公</a:t>
            </a:r>
            <a:r>
              <a:rPr lang="ja-JP" altLang="ja-JP" sz="1050" kern="100" dirty="0">
                <a:latin typeface="HG丸ｺﾞｼｯｸM-PRO" panose="020F0600000000000000" pitchFamily="50" charset="-128"/>
                <a:ea typeface="HG丸ｺﾞｼｯｸM-PRO" panose="020F0600000000000000" pitchFamily="50" charset="-128"/>
                <a:cs typeface="Times New Roman"/>
              </a:rPr>
              <a:t>財）大阪国際平和センター</a:t>
            </a: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（公財）大阪府国際交流財団、 ㈱大阪国際会議場</a:t>
            </a: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公</a:t>
            </a:r>
            <a:r>
              <a:rPr lang="ja-JP" sz="1050" kern="100" dirty="0">
                <a:latin typeface="HG丸ｺﾞｼｯｸM-PRO" panose="020F0600000000000000" pitchFamily="50" charset="-128"/>
                <a:ea typeface="HG丸ｺﾞｼｯｸM-PRO" panose="020F0600000000000000" pitchFamily="50" charset="-128"/>
                <a:cs typeface="Times New Roman"/>
              </a:rPr>
              <a:t>財）大阪府保健医療財団、</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大阪信用保証協会、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公</a:t>
            </a:r>
            <a:r>
              <a:rPr lang="ja-JP" sz="1050" kern="100" dirty="0">
                <a:latin typeface="HG丸ｺﾞｼｯｸM-PRO" panose="020F0600000000000000" pitchFamily="50" charset="-128"/>
                <a:ea typeface="HG丸ｺﾞｼｯｸM-PRO" panose="020F0600000000000000" pitchFamily="50" charset="-128"/>
                <a:cs typeface="Times New Roman"/>
              </a:rPr>
              <a:t>財）西成労働福祉センター、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（一財）大阪府みどり公社、</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㈱大阪鶴見フラワーセンター、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（公財）大阪府漁業振興基金、</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大阪府道路公社、</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a:t>
            </a:r>
            <a:r>
              <a:rPr lang="ja-JP" altLang="en-US" sz="1050" kern="100" dirty="0">
                <a:solidFill>
                  <a:schemeClr val="tx1"/>
                </a:solidFill>
                <a:latin typeface="HG丸ｺﾞｼｯｸM-PRO" panose="020F0600000000000000" pitchFamily="50" charset="-128"/>
                <a:ea typeface="HG丸ｺﾞｼｯｸM-PRO" panose="020F0600000000000000" pitchFamily="50" charset="-128"/>
                <a:cs typeface="Times New Roman"/>
              </a:rPr>
              <a:t>モノレール</a:t>
            </a:r>
            <a:r>
              <a:rPr lang="ja-JP" sz="1050" kern="100" dirty="0">
                <a:latin typeface="HG丸ｺﾞｼｯｸM-PRO" panose="020F0600000000000000" pitchFamily="50" charset="-128"/>
                <a:ea typeface="HG丸ｺﾞｼｯｸM-PRO" panose="020F0600000000000000" pitchFamily="50" charset="-128"/>
                <a:cs typeface="Times New Roman"/>
              </a:rPr>
              <a:t>㈱、</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大阪外環状鉄道㈱、</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大阪府土地開発公社</a:t>
            </a: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堺泉北埠頭㈱、</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大阪府住宅供給公社、</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（公財）大阪府育英会、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（公財）大阪産業</a:t>
            </a:r>
            <a:r>
              <a:rPr lang="ja-JP" altLang="en-US" sz="1050" kern="100" dirty="0">
                <a:latin typeface="HG丸ｺﾞｼｯｸM-PRO" panose="020F0600000000000000" pitchFamily="50" charset="-128"/>
                <a:ea typeface="HG丸ｺﾞｼｯｸM-PRO" panose="020F0600000000000000" pitchFamily="50" charset="-128"/>
                <a:cs typeface="Times New Roman"/>
              </a:rPr>
              <a:t>局</a:t>
            </a:r>
            <a:r>
              <a:rPr lang="ja-JP" altLang="ja-JP" sz="1050" kern="100" dirty="0">
                <a:latin typeface="HG丸ｺﾞｼｯｸM-PRO" panose="020F0600000000000000" pitchFamily="50" charset="-128"/>
                <a:ea typeface="HG丸ｺﾞｼｯｸM-PRO" panose="020F0600000000000000" pitchFamily="50" charset="-128"/>
                <a:cs typeface="Times New Roman"/>
              </a:rPr>
              <a:t>、</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（公財）大阪府都市整備推進センター、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（公財）大阪府文化財センター</a:t>
            </a:r>
          </a:p>
        </p:txBody>
      </p:sp>
      <p:sp>
        <p:nvSpPr>
          <p:cNvPr id="4112" name="正方形/長方形 20">
            <a:extLst>
              <a:ext uri="{FF2B5EF4-FFF2-40B4-BE49-F238E27FC236}">
                <a16:creationId xmlns:a16="http://schemas.microsoft.com/office/drawing/2014/main" id="{F0A27E81-4858-4539-B198-DF9217B95F61}"/>
              </a:ext>
            </a:extLst>
          </p:cNvPr>
          <p:cNvSpPr>
            <a:spLocks noChangeArrowheads="1"/>
          </p:cNvSpPr>
          <p:nvPr/>
        </p:nvSpPr>
        <p:spPr bwMode="auto">
          <a:xfrm>
            <a:off x="61913" y="6300788"/>
            <a:ext cx="62071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４－１</a:t>
            </a:r>
          </a:p>
        </p:txBody>
      </p:sp>
      <p:sp>
        <p:nvSpPr>
          <p:cNvPr id="4146" name="テキスト ボックス 1">
            <a:extLst>
              <a:ext uri="{FF2B5EF4-FFF2-40B4-BE49-F238E27FC236}">
                <a16:creationId xmlns:a16="http://schemas.microsoft.com/office/drawing/2014/main" id="{42B60074-3375-4313-AC9D-E3301DB1EC06}"/>
              </a:ext>
            </a:extLst>
          </p:cNvPr>
          <p:cNvSpPr txBox="1">
            <a:spLocks noChangeArrowheads="1"/>
          </p:cNvSpPr>
          <p:nvPr/>
        </p:nvSpPr>
        <p:spPr bwMode="auto">
          <a:xfrm>
            <a:off x="230188" y="7515225"/>
            <a:ext cx="1276350" cy="306388"/>
          </a:xfrm>
          <a:prstGeom prst="rect">
            <a:avLst/>
          </a:prstGeom>
          <a:solidFill>
            <a:schemeClr val="accent2"/>
          </a:solid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endParaRPr lang="en-US" altLang="ja-JP" sz="500" dirty="0"/>
          </a:p>
          <a:p>
            <a:pPr algn="ctr" eaLnBrk="1" hangingPunct="1">
              <a:spcBef>
                <a:spcPct val="0"/>
              </a:spcBef>
              <a:buFontTx/>
              <a:buNone/>
              <a:defRPr/>
            </a:pPr>
            <a:r>
              <a:rPr lang="ja-JP" altLang="en-US" sz="900" dirty="0"/>
              <a:t>令和</a:t>
            </a:r>
            <a:r>
              <a:rPr lang="ja-JP" altLang="en-US" sz="900" b="1" dirty="0"/>
              <a:t>５</a:t>
            </a:r>
            <a:r>
              <a:rPr lang="ja-JP" altLang="en-US" sz="900" dirty="0"/>
              <a:t>年度</a:t>
            </a:r>
          </a:p>
        </p:txBody>
      </p:sp>
      <p:sp>
        <p:nvSpPr>
          <p:cNvPr id="4147" name="テキスト ボックス 17">
            <a:extLst>
              <a:ext uri="{FF2B5EF4-FFF2-40B4-BE49-F238E27FC236}">
                <a16:creationId xmlns:a16="http://schemas.microsoft.com/office/drawing/2014/main" id="{C4834053-0913-4517-ACE6-A473272222C6}"/>
              </a:ext>
            </a:extLst>
          </p:cNvPr>
          <p:cNvSpPr txBox="1">
            <a:spLocks noChangeArrowheads="1"/>
          </p:cNvSpPr>
          <p:nvPr/>
        </p:nvSpPr>
        <p:spPr bwMode="auto">
          <a:xfrm>
            <a:off x="1535113" y="7515225"/>
            <a:ext cx="1173162" cy="306388"/>
          </a:xfrm>
          <a:prstGeom prst="rect">
            <a:avLst/>
          </a:prstGeom>
          <a:solidFill>
            <a:schemeClr val="accent2"/>
          </a:solidFill>
          <a:ln>
            <a:noFill/>
          </a:ln>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endParaRPr lang="en-US" altLang="ja-JP" sz="500" dirty="0"/>
          </a:p>
          <a:p>
            <a:pPr algn="ctr" eaLnBrk="1" hangingPunct="1">
              <a:spcBef>
                <a:spcPct val="0"/>
              </a:spcBef>
              <a:buFontTx/>
              <a:buNone/>
              <a:defRPr/>
            </a:pPr>
            <a:r>
              <a:rPr lang="ja-JP" altLang="en-US" sz="900" dirty="0"/>
              <a:t>令和</a:t>
            </a:r>
            <a:r>
              <a:rPr lang="ja-JP" altLang="en-US" sz="900" b="1" dirty="0"/>
              <a:t>６</a:t>
            </a:r>
            <a:r>
              <a:rPr lang="ja-JP" altLang="en-US" sz="900" dirty="0"/>
              <a:t>年度</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正方形/長方形 23">
            <a:extLst>
              <a:ext uri="{FF2B5EF4-FFF2-40B4-BE49-F238E27FC236}">
                <a16:creationId xmlns:a16="http://schemas.microsoft.com/office/drawing/2014/main" id="{69B7FB60-E020-46CA-B7D1-27326EB31404}"/>
              </a:ext>
            </a:extLst>
          </p:cNvPr>
          <p:cNvSpPr>
            <a:spLocks noChangeArrowheads="1"/>
          </p:cNvSpPr>
          <p:nvPr/>
        </p:nvSpPr>
        <p:spPr bwMode="auto">
          <a:xfrm>
            <a:off x="74613" y="88900"/>
            <a:ext cx="66611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ＭＳ ゴシック" panose="020B0609070205080204" pitchFamily="49" charset="-128"/>
                <a:ea typeface="ＭＳ ゴシック" panose="020B0609070205080204" pitchFamily="49" charset="-128"/>
              </a:rPr>
              <a:t>４－２　金銭の出資又は貸付けを府から受けている法人</a:t>
            </a:r>
            <a:endParaRPr lang="ja-JP" altLang="en-US" sz="1100">
              <a:latin typeface="ＭＳ ゴシック" panose="020B0609070205080204" pitchFamily="49" charset="-128"/>
              <a:ea typeface="ＭＳ ゴシック" panose="020B0609070205080204" pitchFamily="49" charset="-128"/>
            </a:endParaRPr>
          </a:p>
          <a:p>
            <a:pPr eaLnBrk="1" hangingPunct="1">
              <a:spcBef>
                <a:spcPct val="0"/>
              </a:spcBef>
              <a:buFontTx/>
              <a:buNone/>
            </a:pPr>
            <a:endParaRPr lang="en-US" altLang="ja-JP" sz="1100"/>
          </a:p>
        </p:txBody>
      </p:sp>
      <p:sp>
        <p:nvSpPr>
          <p:cNvPr id="25" name="正方形/長方形 24">
            <a:extLst>
              <a:ext uri="{FF2B5EF4-FFF2-40B4-BE49-F238E27FC236}">
                <a16:creationId xmlns:a16="http://schemas.microsoft.com/office/drawing/2014/main" id="{29374C33-8146-45D4-B6D5-D0B3A0DDCE56}"/>
              </a:ext>
            </a:extLst>
          </p:cNvPr>
          <p:cNvSpPr/>
          <p:nvPr/>
        </p:nvSpPr>
        <p:spPr>
          <a:xfrm>
            <a:off x="-63500" y="969963"/>
            <a:ext cx="6711950" cy="431800"/>
          </a:xfrm>
          <a:prstGeom prst="rect">
            <a:avLst/>
          </a:prstGeom>
        </p:spPr>
        <p:txBody>
          <a:bodyPr>
            <a:spAutoFit/>
          </a:bodyPr>
          <a:lstStyle/>
          <a:p>
            <a:pPr eaLnBrk="1" fontAlgn="auto" hangingPunct="1">
              <a:spcBef>
                <a:spcPts val="0"/>
              </a:spcBef>
              <a:spcAft>
                <a:spcPts val="0"/>
              </a:spcAft>
              <a:defRPr/>
            </a:pPr>
            <a:r>
              <a:rPr lang="ja-JP" altLang="en-US" sz="1100" dirty="0">
                <a:latin typeface="+mj-ea"/>
                <a:ea typeface="+mj-ea"/>
              </a:rPr>
              <a:t>　</a:t>
            </a:r>
            <a:r>
              <a:rPr lang="ja-JP" altLang="en-US" sz="1100" b="1" dirty="0">
                <a:latin typeface="HG丸ｺﾞｼｯｸM-PRO" panose="020F0600000000000000" pitchFamily="50" charset="-128"/>
                <a:ea typeface="HG丸ｺﾞｼｯｸM-PRO" panose="020F0600000000000000" pitchFamily="50" charset="-128"/>
              </a:rPr>
              <a:t>５　離職前５年間に行政上の処分に関する事務に職務として携わった法人（離職後２年間）</a:t>
            </a:r>
            <a:endParaRPr lang="en-US" altLang="ja-JP" sz="1100" b="1"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100" dirty="0">
                <a:latin typeface="HG丸ｺﾞｼｯｸM-PRO" panose="020F0600000000000000" pitchFamily="50" charset="-128"/>
                <a:ea typeface="HG丸ｺﾞｼｯｸM-PRO" panose="020F0600000000000000" pitchFamily="50" charset="-128"/>
              </a:rPr>
              <a:t>　　（大阪府職員基本条例第</a:t>
            </a:r>
            <a:r>
              <a:rPr lang="en-US" altLang="ja-JP" sz="1100" dirty="0">
                <a:latin typeface="HG丸ｺﾞｼｯｸM-PRO" panose="020F0600000000000000" pitchFamily="50" charset="-128"/>
                <a:ea typeface="HG丸ｺﾞｼｯｸM-PRO" panose="020F0600000000000000" pitchFamily="50" charset="-128"/>
              </a:rPr>
              <a:t>32</a:t>
            </a:r>
            <a:r>
              <a:rPr lang="ja-JP" altLang="en-US" sz="1100" dirty="0">
                <a:latin typeface="HG丸ｺﾞｼｯｸM-PRO" panose="020F0600000000000000" pitchFamily="50" charset="-128"/>
                <a:ea typeface="HG丸ｺﾞｼｯｸM-PRO" panose="020F0600000000000000" pitchFamily="50" charset="-128"/>
              </a:rPr>
              <a:t>条第２項）</a:t>
            </a:r>
          </a:p>
        </p:txBody>
      </p:sp>
      <p:sp>
        <p:nvSpPr>
          <p:cNvPr id="26" name="正方形/長方形 25">
            <a:extLst>
              <a:ext uri="{FF2B5EF4-FFF2-40B4-BE49-F238E27FC236}">
                <a16:creationId xmlns:a16="http://schemas.microsoft.com/office/drawing/2014/main" id="{C71D1655-71FB-4F37-856E-056EE575F5CD}"/>
              </a:ext>
            </a:extLst>
          </p:cNvPr>
          <p:cNvSpPr/>
          <p:nvPr/>
        </p:nvSpPr>
        <p:spPr>
          <a:xfrm>
            <a:off x="87313" y="1401763"/>
            <a:ext cx="6651625" cy="1514475"/>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50" kern="100" dirty="0">
                <a:latin typeface="ＭＳ 明朝" pitchFamily="17" charset="-128"/>
                <a:ea typeface="ＭＳ 明朝" pitchFamily="17"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離職前５年間に営利企業又は営利企業以外の法人に対して行われる行政手続法第２条第２号に規定する処分に関する事務に職務として携わった管理職職員等は、離職後２年間、当該職務に係る営利企業又は営利企業以外の法人に就職することができない。</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⇒行政手続法第２条第２号に規定する処分とは・・・行政庁の処分その他公権力の行使に当たる行為</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→処分基準又は審査基準に基づく処分等</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（全庁約</a:t>
            </a:r>
            <a:r>
              <a:rPr lang="en-US" altLang="ja-JP" sz="1050" kern="100" dirty="0">
                <a:latin typeface="HG丸ｺﾞｼｯｸM-PRO" panose="020F0600000000000000" pitchFamily="50" charset="-128"/>
                <a:ea typeface="HG丸ｺﾞｼｯｸM-PRO" panose="020F0600000000000000" pitchFamily="50" charset="-128"/>
                <a:cs typeface="Times New Roman"/>
              </a:rPr>
              <a:t>1,000</a:t>
            </a:r>
            <a:r>
              <a:rPr lang="ja-JP" altLang="en-US" sz="1050" kern="100" dirty="0">
                <a:latin typeface="HG丸ｺﾞｼｯｸM-PRO" panose="020F0600000000000000" pitchFamily="50" charset="-128"/>
                <a:ea typeface="HG丸ｺﾞｼｯｸM-PRO" panose="020F0600000000000000" pitchFamily="50" charset="-128"/>
                <a:cs typeface="Times New Roman"/>
              </a:rPr>
              <a:t>事務）</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5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再就職しようとする法人が、過去、職務により上記内容に携わった（再就職禁止法人）</a:t>
            </a:r>
            <a:r>
              <a:rPr lang="ja-JP" altLang="en-US" sz="1050" kern="100" dirty="0" err="1">
                <a:latin typeface="HG丸ｺﾞｼｯｸM-PRO" panose="020F0600000000000000" pitchFamily="50" charset="-128"/>
                <a:ea typeface="HG丸ｺﾞｼｯｸM-PRO" panose="020F0600000000000000" pitchFamily="50" charset="-128"/>
                <a:cs typeface="Times New Roman"/>
              </a:rPr>
              <a:t>か</a:t>
            </a:r>
            <a:r>
              <a:rPr lang="ja-JP" altLang="en-US" sz="1050" kern="100" dirty="0">
                <a:latin typeface="HG丸ｺﾞｼｯｸM-PRO" panose="020F0600000000000000" pitchFamily="50" charset="-128"/>
                <a:ea typeface="HG丸ｺﾞｼｯｸM-PRO" panose="020F0600000000000000" pitchFamily="50" charset="-128"/>
                <a:cs typeface="Times New Roman"/>
              </a:rPr>
              <a:t>否かが不明な</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場合は、当時の所属部課所へお問い合わせください。</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32" name="正方形/長方形 31">
            <a:extLst>
              <a:ext uri="{FF2B5EF4-FFF2-40B4-BE49-F238E27FC236}">
                <a16:creationId xmlns:a16="http://schemas.microsoft.com/office/drawing/2014/main" id="{9BF93F5A-FEB6-4514-93DC-2D7C5E94B592}"/>
              </a:ext>
            </a:extLst>
          </p:cNvPr>
          <p:cNvSpPr/>
          <p:nvPr/>
        </p:nvSpPr>
        <p:spPr>
          <a:xfrm>
            <a:off x="114300" y="409575"/>
            <a:ext cx="6621463" cy="431800"/>
          </a:xfrm>
          <a:prstGeom prst="rect">
            <a:avLst/>
          </a:prstGeom>
          <a:ln w="3175">
            <a:solidFill>
              <a:schemeClr val="accent6">
                <a:lumMod val="60000"/>
                <a:lumOff val="40000"/>
              </a:schemeClr>
            </a:solidFill>
            <a:prstDash val="dash"/>
          </a:ln>
        </p:spPr>
        <p:style>
          <a:lnRef idx="2">
            <a:schemeClr val="accent6"/>
          </a:lnRef>
          <a:fillRef idx="1">
            <a:schemeClr val="lt1"/>
          </a:fillRef>
          <a:effectRef idx="0">
            <a:schemeClr val="accent6"/>
          </a:effectRef>
          <a:fontRef idx="minor">
            <a:schemeClr val="dk1"/>
          </a:fontRef>
        </p:style>
        <p:txBody>
          <a:bodyPr anchor="ctr"/>
          <a:lstStyle/>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再就職をしようとする年度（求職期間を含む）時点で、金銭の出資又は貸付けを府から受けている</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法人への再就職を禁止します。ただし、貸付金のうち、銀行等への預託金は除く。</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5126" name="正方形/長方形 39">
            <a:extLst>
              <a:ext uri="{FF2B5EF4-FFF2-40B4-BE49-F238E27FC236}">
                <a16:creationId xmlns:a16="http://schemas.microsoft.com/office/drawing/2014/main" id="{6F719376-86BB-4A63-9AA7-2203DD5E5698}"/>
              </a:ext>
            </a:extLst>
          </p:cNvPr>
          <p:cNvSpPr>
            <a:spLocks noChangeArrowheads="1"/>
          </p:cNvSpPr>
          <p:nvPr/>
        </p:nvSpPr>
        <p:spPr bwMode="auto">
          <a:xfrm>
            <a:off x="0" y="8435975"/>
            <a:ext cx="682942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○府立学校の教職員　教育庁教職員室教職員人事課　代表</a:t>
            </a:r>
            <a:r>
              <a:rPr lang="en-US" altLang="ja-JP" sz="1100">
                <a:latin typeface="HG丸ｺﾞｼｯｸM-PRO" panose="020F0600000000000000" pitchFamily="50" charset="-128"/>
                <a:ea typeface="HG丸ｺﾞｼｯｸM-PRO" panose="020F0600000000000000" pitchFamily="50" charset="-128"/>
              </a:rPr>
              <a:t>06-6941-0351</a:t>
            </a:r>
            <a:r>
              <a:rPr lang="ja-JP" altLang="en-US" sz="1100">
                <a:latin typeface="HG丸ｺﾞｼｯｸM-PRO" panose="020F0600000000000000" pitchFamily="50" charset="-128"/>
                <a:ea typeface="HG丸ｺﾞｼｯｸM-PRO" panose="020F0600000000000000" pitchFamily="50" charset="-128"/>
              </a:rPr>
              <a:t>（内線</a:t>
            </a:r>
            <a:r>
              <a:rPr lang="en-US" altLang="ja-JP" sz="1100">
                <a:latin typeface="HG丸ｺﾞｼｯｸM-PRO" panose="020F0600000000000000" pitchFamily="50" charset="-128"/>
                <a:ea typeface="HG丸ｺﾞｼｯｸM-PRO" panose="020F0600000000000000" pitchFamily="50" charset="-128"/>
              </a:rPr>
              <a:t>3445</a:t>
            </a:r>
            <a:r>
              <a:rPr lang="ja-JP" altLang="en-US" sz="1100">
                <a:latin typeface="HG丸ｺﾞｼｯｸM-PRO" panose="020F0600000000000000" pitchFamily="50" charset="-128"/>
                <a:ea typeface="HG丸ｺﾞｼｯｸM-PRO" panose="020F0600000000000000" pitchFamily="50" charset="-128"/>
              </a:rPr>
              <a:t>）</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○上記以外の職員　　総務部人事課　代表</a:t>
            </a:r>
            <a:r>
              <a:rPr lang="en-US" altLang="ja-JP" sz="1100">
                <a:latin typeface="HG丸ｺﾞｼｯｸM-PRO" panose="020F0600000000000000" pitchFamily="50" charset="-128"/>
                <a:ea typeface="HG丸ｺﾞｼｯｸM-PRO" panose="020F0600000000000000" pitchFamily="50" charset="-128"/>
              </a:rPr>
              <a:t>06-6941-0351</a:t>
            </a:r>
            <a:r>
              <a:rPr lang="ja-JP" altLang="en-US" sz="1100">
                <a:latin typeface="HG丸ｺﾞｼｯｸM-PRO" panose="020F0600000000000000" pitchFamily="50" charset="-128"/>
                <a:ea typeface="HG丸ｺﾞｼｯｸM-PRO" panose="020F0600000000000000" pitchFamily="50" charset="-128"/>
              </a:rPr>
              <a:t>（内線</a:t>
            </a:r>
            <a:r>
              <a:rPr lang="en-US" altLang="ja-JP" sz="1100">
                <a:latin typeface="HG丸ｺﾞｼｯｸM-PRO" panose="020F0600000000000000" pitchFamily="50" charset="-128"/>
                <a:ea typeface="HG丸ｺﾞｼｯｸM-PRO" panose="020F0600000000000000" pitchFamily="50" charset="-128"/>
              </a:rPr>
              <a:t>2141</a:t>
            </a:r>
            <a:r>
              <a:rPr lang="ja-JP" altLang="en-US" sz="1100">
                <a:latin typeface="HG丸ｺﾞｼｯｸM-PRO" panose="020F0600000000000000" pitchFamily="50" charset="-128"/>
                <a:ea typeface="HG丸ｺﾞｼｯｸM-PRO" panose="020F0600000000000000" pitchFamily="50" charset="-128"/>
              </a:rPr>
              <a:t>）</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再就職規制の詳細について</a:t>
            </a: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　</a:t>
            </a:r>
            <a:r>
              <a:rPr lang="en-US" altLang="ja-JP" sz="1100">
                <a:latin typeface="HG丸ｺﾞｼｯｸM-PRO" panose="020F0600000000000000" pitchFamily="50" charset="-128"/>
                <a:ea typeface="HG丸ｺﾞｼｯｸM-PRO" panose="020F0600000000000000" pitchFamily="50" charset="-128"/>
                <a:hlinkClick r:id="rId2"/>
              </a:rPr>
              <a:t>http://www.pref.osaka.lg.jp/jinji/taisyokukanri/index.html</a:t>
            </a:r>
            <a:endParaRPr lang="ja-JP" altLang="en-US" sz="1100">
              <a:latin typeface="HG丸ｺﾞｼｯｸM-PRO" panose="020F0600000000000000" pitchFamily="50" charset="-128"/>
              <a:ea typeface="HG丸ｺﾞｼｯｸM-PRO" panose="020F0600000000000000" pitchFamily="50" charset="-128"/>
            </a:endParaRPr>
          </a:p>
        </p:txBody>
      </p:sp>
      <p:sp>
        <p:nvSpPr>
          <p:cNvPr id="41" name="タイトル 1">
            <a:extLst>
              <a:ext uri="{FF2B5EF4-FFF2-40B4-BE49-F238E27FC236}">
                <a16:creationId xmlns:a16="http://schemas.microsoft.com/office/drawing/2014/main" id="{4FAC2C58-3604-44EA-A2D9-8AE8D4D31234}"/>
              </a:ext>
            </a:extLst>
          </p:cNvPr>
          <p:cNvSpPr txBox="1">
            <a:spLocks/>
          </p:cNvSpPr>
          <p:nvPr/>
        </p:nvSpPr>
        <p:spPr>
          <a:xfrm>
            <a:off x="11113" y="8216900"/>
            <a:ext cx="6840537" cy="21907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mn-ea"/>
                <a:ea typeface="+mn-ea"/>
              </a:rPr>
              <a:t>１</a:t>
            </a:r>
            <a:r>
              <a:rPr lang="en-US" altLang="ja-JP" sz="1100" b="1" dirty="0">
                <a:latin typeface="+mn-ea"/>
                <a:ea typeface="+mn-ea"/>
              </a:rPr>
              <a:t>0</a:t>
            </a:r>
            <a:r>
              <a:rPr lang="ja-JP" altLang="en-US" sz="1100" b="1" dirty="0">
                <a:latin typeface="+mn-ea"/>
                <a:ea typeface="+mn-ea"/>
              </a:rPr>
              <a:t>　再就職等の規制に関する問合せ先</a:t>
            </a:r>
            <a:endParaRPr lang="ja-JP" altLang="en-US" sz="1000" b="1" dirty="0">
              <a:latin typeface="+mn-ea"/>
              <a:ea typeface="+mn-ea"/>
            </a:endParaRPr>
          </a:p>
        </p:txBody>
      </p:sp>
      <p:sp>
        <p:nvSpPr>
          <p:cNvPr id="8" name="タイトル 1">
            <a:extLst>
              <a:ext uri="{FF2B5EF4-FFF2-40B4-BE49-F238E27FC236}">
                <a16:creationId xmlns:a16="http://schemas.microsoft.com/office/drawing/2014/main" id="{9ADA4265-19A7-4B3D-9B16-5C99C8CC27EB}"/>
              </a:ext>
            </a:extLst>
          </p:cNvPr>
          <p:cNvSpPr>
            <a:spLocks noGrp="1"/>
          </p:cNvSpPr>
          <p:nvPr>
            <p:ph type="title"/>
          </p:nvPr>
        </p:nvSpPr>
        <p:spPr>
          <a:xfrm>
            <a:off x="0" y="3055938"/>
            <a:ext cx="6854825" cy="220662"/>
          </a:xfrm>
          <a:solidFill>
            <a:schemeClr val="accent2">
              <a:lumMod val="60000"/>
              <a:lumOff val="40000"/>
            </a:schemeClr>
          </a:solidFill>
        </p:spPr>
        <p:txBody>
          <a:bodyPr rtlCol="0">
            <a:noAutofit/>
          </a:bodyPr>
          <a:lstStyle/>
          <a:p>
            <a:pPr algn="l" eaLnBrk="1" fontAlgn="auto" hangingPunct="1">
              <a:spcAft>
                <a:spcPts val="0"/>
              </a:spcAft>
              <a:defRPr/>
            </a:pPr>
            <a:r>
              <a:rPr lang="ja-JP" altLang="en-US" sz="1100" b="1" dirty="0">
                <a:latin typeface="ＭＳ ゴシック" pitchFamily="49" charset="-128"/>
                <a:ea typeface="ＭＳ ゴシック" pitchFamily="49" charset="-128"/>
              </a:rPr>
              <a:t>８　働きかけ規制</a:t>
            </a:r>
            <a:r>
              <a:rPr lang="ja-JP" altLang="en-US" sz="1100" dirty="0">
                <a:latin typeface="ＭＳ ゴシック" pitchFamily="49" charset="-128"/>
                <a:ea typeface="ＭＳ ゴシック" pitchFamily="49" charset="-128"/>
              </a:rPr>
              <a:t>（地方公務員法第</a:t>
            </a:r>
            <a:r>
              <a:rPr lang="en-US" altLang="ja-JP" sz="1100" dirty="0">
                <a:latin typeface="ＭＳ ゴシック" pitchFamily="49" charset="-128"/>
                <a:ea typeface="ＭＳ ゴシック" pitchFamily="49" charset="-128"/>
              </a:rPr>
              <a:t>38</a:t>
            </a:r>
            <a:r>
              <a:rPr lang="ja-JP" altLang="en-US" sz="1100" dirty="0">
                <a:latin typeface="ＭＳ ゴシック" pitchFamily="49" charset="-128"/>
                <a:ea typeface="ＭＳ ゴシック" pitchFamily="49" charset="-128"/>
              </a:rPr>
              <a:t>条の２、職員の退職管理に関する条例第３条）　</a:t>
            </a:r>
          </a:p>
        </p:txBody>
      </p:sp>
      <p:sp>
        <p:nvSpPr>
          <p:cNvPr id="9" name="正方形/長方形 8">
            <a:extLst>
              <a:ext uri="{FF2B5EF4-FFF2-40B4-BE49-F238E27FC236}">
                <a16:creationId xmlns:a16="http://schemas.microsoft.com/office/drawing/2014/main" id="{4DD71230-9EBC-4219-9E4C-7D784B7415FF}"/>
              </a:ext>
            </a:extLst>
          </p:cNvPr>
          <p:cNvSpPr/>
          <p:nvPr/>
        </p:nvSpPr>
        <p:spPr>
          <a:xfrm>
            <a:off x="74613" y="3348038"/>
            <a:ext cx="6678612" cy="2519362"/>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endParaRPr lang="en-US" altLang="ja-JP" sz="1050" kern="100" dirty="0">
              <a:latin typeface="ＭＳ 明朝" pitchFamily="17" charset="-128"/>
              <a:ea typeface="ＭＳ 明朝" pitchFamily="17" charset="-128"/>
              <a:cs typeface="Times New Roman"/>
            </a:endParaRPr>
          </a:p>
          <a:p>
            <a:pPr algn="just" eaLnBrk="1" fontAlgn="auto" hangingPunct="1">
              <a:spcBef>
                <a:spcPts val="0"/>
              </a:spcBef>
              <a:spcAft>
                <a:spcPts val="0"/>
              </a:spcAft>
              <a:defRPr/>
            </a:pPr>
            <a:r>
              <a:rPr lang="ja-JP" altLang="en-US" sz="1100" b="1" kern="100" dirty="0">
                <a:latin typeface="HG丸ｺﾞｼｯｸM-PRO" panose="020F0600000000000000" pitchFamily="50" charset="-128"/>
                <a:ea typeface="HG丸ｺﾞｼｯｸM-PRO" panose="020F0600000000000000" pitchFamily="50" charset="-128"/>
                <a:cs typeface="Times New Roman"/>
              </a:rPr>
              <a:t>１．ＯＢの</a:t>
            </a:r>
            <a:r>
              <a:rPr lang="ja-JP" altLang="ja-JP" sz="1100" b="1" kern="100" dirty="0">
                <a:latin typeface="HG丸ｺﾞｼｯｸM-PRO" panose="020F0600000000000000" pitchFamily="50" charset="-128"/>
                <a:ea typeface="HG丸ｺﾞｼｯｸM-PRO" panose="020F0600000000000000" pitchFamily="50" charset="-128"/>
                <a:cs typeface="Times New Roman"/>
              </a:rPr>
              <a:t>現職職員への働きかけを禁止</a:t>
            </a:r>
            <a:endParaRPr lang="en-US" altLang="ja-JP" sz="3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（１）離職前５年間に在職していた執行機関の組織の職員に対し、契約等事務であって、離職前５年間の職務に</a:t>
            </a:r>
            <a:endParaRPr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　　　属するものに関して、離職後２年間、働きかけをすること。（地方公務員法第</a:t>
            </a:r>
            <a:r>
              <a:rPr lang="en-US" altLang="ja-JP" sz="1000" dirty="0">
                <a:solidFill>
                  <a:sysClr val="windowText" lastClr="000000"/>
                </a:solidFill>
                <a:latin typeface="HG丸ｺﾞｼｯｸM-PRO" panose="020F0600000000000000" pitchFamily="50" charset="-128"/>
                <a:ea typeface="HG丸ｺﾞｼｯｸM-PRO" panose="020F0600000000000000" pitchFamily="50" charset="-128"/>
              </a:rPr>
              <a:t>38</a:t>
            </a:r>
            <a:r>
              <a:rPr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条の２第１項）</a:t>
            </a:r>
            <a:endParaRPr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endParaRPr lang="en-US" altLang="ja-JP" sz="4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（２）（１）に</a:t>
            </a:r>
            <a:r>
              <a:rPr lang="ja-JP" altLang="ja-JP" sz="1000" dirty="0">
                <a:latin typeface="HG丸ｺﾞｼｯｸM-PRO" panose="020F0600000000000000" pitchFamily="50" charset="-128"/>
                <a:ea typeface="HG丸ｺﾞｼｯｸM-PRO" panose="020F0600000000000000" pitchFamily="50" charset="-128"/>
              </a:rPr>
              <a:t>加え、本</a:t>
            </a:r>
            <a:r>
              <a:rPr lang="ja-JP" altLang="en-US" sz="1000" dirty="0">
                <a:latin typeface="HG丸ｺﾞｼｯｸM-PRO" panose="020F0600000000000000" pitchFamily="50" charset="-128"/>
                <a:ea typeface="HG丸ｺﾞｼｯｸM-PRO" panose="020F0600000000000000" pitchFamily="50" charset="-128"/>
              </a:rPr>
              <a:t>府</a:t>
            </a:r>
            <a:r>
              <a:rPr lang="ja-JP" altLang="ja-JP" sz="1000" dirty="0">
                <a:latin typeface="HG丸ｺﾞｼｯｸM-PRO" panose="020F0600000000000000" pitchFamily="50" charset="-128"/>
                <a:ea typeface="HG丸ｺﾞｼｯｸM-PRO" panose="020F0600000000000000" pitchFamily="50" charset="-128"/>
              </a:rPr>
              <a:t>の執行機関の組織の職員に対し、契約等事務</a:t>
            </a:r>
            <a:r>
              <a:rPr lang="ja-JP" altLang="en-US" sz="1000" dirty="0">
                <a:latin typeface="HG丸ｺﾞｼｯｸM-PRO" panose="020F0600000000000000" pitchFamily="50" charset="-128"/>
                <a:ea typeface="HG丸ｺﾞｼｯｸM-PRO" panose="020F0600000000000000" pitchFamily="50" charset="-128"/>
              </a:rPr>
              <a:t>で</a:t>
            </a:r>
            <a:r>
              <a:rPr lang="ja-JP" altLang="ja-JP" sz="1000" dirty="0">
                <a:latin typeface="HG丸ｺﾞｼｯｸM-PRO" panose="020F0600000000000000" pitchFamily="50" charset="-128"/>
                <a:ea typeface="HG丸ｺﾞｼｯｸM-PRO" panose="020F0600000000000000" pitchFamily="50" charset="-128"/>
              </a:rPr>
              <a:t>あって、</a:t>
            </a:r>
            <a:r>
              <a:rPr lang="ja-JP" altLang="en-US" sz="1000" dirty="0">
                <a:latin typeface="HG丸ｺﾞｼｯｸM-PRO" panose="020F0600000000000000" pitchFamily="50" charset="-128"/>
                <a:ea typeface="HG丸ｺﾞｼｯｸM-PRO" panose="020F0600000000000000" pitchFamily="50" charset="-128"/>
              </a:rPr>
              <a:t>離</a:t>
            </a:r>
            <a:r>
              <a:rPr lang="ja-JP" altLang="ja-JP" sz="1000" dirty="0">
                <a:latin typeface="HG丸ｺﾞｼｯｸM-PRO" panose="020F0600000000000000" pitchFamily="50" charset="-128"/>
                <a:ea typeface="HG丸ｺﾞｼｯｸM-PRO" panose="020F0600000000000000" pitchFamily="50" charset="-128"/>
              </a:rPr>
              <a:t>職前５年より前に課長級</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以上のポストに就いていた時の職務に関するものについて</a:t>
            </a:r>
            <a:r>
              <a:rPr lang="ja-JP" altLang="en-US" sz="1000" dirty="0">
                <a:latin typeface="HG丸ｺﾞｼｯｸM-PRO" panose="020F0600000000000000" pitchFamily="50" charset="-128"/>
                <a:ea typeface="HG丸ｺﾞｼｯｸM-PRO" panose="020F0600000000000000" pitchFamily="50" charset="-128"/>
              </a:rPr>
              <a:t>離</a:t>
            </a:r>
            <a:r>
              <a:rPr lang="ja-JP" altLang="ja-JP" sz="1000" dirty="0">
                <a:latin typeface="HG丸ｺﾞｼｯｸM-PRO" panose="020F0600000000000000" pitchFamily="50" charset="-128"/>
                <a:ea typeface="HG丸ｺﾞｼｯｸM-PRO" panose="020F0600000000000000" pitchFamily="50" charset="-128"/>
              </a:rPr>
              <a:t>職後２年間、働きかけをすること。</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地方公務員法第</a:t>
            </a:r>
            <a:r>
              <a:rPr lang="en-US" altLang="ja-JP" sz="1000" dirty="0">
                <a:latin typeface="HG丸ｺﾞｼｯｸM-PRO" panose="020F0600000000000000" pitchFamily="50" charset="-128"/>
                <a:ea typeface="HG丸ｺﾞｼｯｸM-PRO" panose="020F0600000000000000" pitchFamily="50" charset="-128"/>
              </a:rPr>
              <a:t>38</a:t>
            </a:r>
            <a:r>
              <a:rPr lang="ja-JP" altLang="en-US" sz="1000" dirty="0">
                <a:latin typeface="HG丸ｺﾞｼｯｸM-PRO" panose="020F0600000000000000" pitchFamily="50" charset="-128"/>
                <a:ea typeface="HG丸ｺﾞｼｯｸM-PRO" panose="020F0600000000000000" pitchFamily="50" charset="-128"/>
              </a:rPr>
              <a:t>条の２</a:t>
            </a:r>
            <a:r>
              <a:rPr lang="ja-JP" altLang="ja-JP" sz="1000" dirty="0">
                <a:latin typeface="HG丸ｺﾞｼｯｸM-PRO" panose="020F0600000000000000" pitchFamily="50" charset="-128"/>
                <a:ea typeface="HG丸ｺﾞｼｯｸM-PRO" panose="020F0600000000000000" pitchFamily="50" charset="-128"/>
              </a:rPr>
              <a:t>第</a:t>
            </a:r>
            <a:r>
              <a:rPr lang="ja-JP" altLang="en-US" sz="1000" dirty="0">
                <a:latin typeface="HG丸ｺﾞｼｯｸM-PRO" panose="020F0600000000000000" pitchFamily="50" charset="-128"/>
                <a:ea typeface="HG丸ｺﾞｼｯｸM-PRO" panose="020F0600000000000000" pitchFamily="50" charset="-128"/>
              </a:rPr>
              <a:t>４</a:t>
            </a:r>
            <a:r>
              <a:rPr lang="ja-JP" altLang="ja-JP" sz="1000" dirty="0">
                <a:latin typeface="HG丸ｺﾞｼｯｸM-PRO" panose="020F0600000000000000" pitchFamily="50" charset="-128"/>
                <a:ea typeface="HG丸ｺﾞｼｯｸM-PRO" panose="020F0600000000000000" pitchFamily="50" charset="-128"/>
              </a:rPr>
              <a:t>項</a:t>
            </a:r>
            <a:r>
              <a:rPr lang="ja-JP" altLang="en-US" sz="1000" dirty="0">
                <a:latin typeface="HG丸ｺﾞｼｯｸM-PRO" panose="020F0600000000000000" pitchFamily="50" charset="-128"/>
                <a:ea typeface="HG丸ｺﾞｼｯｸM-PRO" panose="020F0600000000000000" pitchFamily="50" charset="-128"/>
              </a:rPr>
              <a:t>・第８項</a:t>
            </a:r>
            <a:r>
              <a:rPr lang="ja-JP" altLang="ja-JP" sz="1000" dirty="0">
                <a:latin typeface="HG丸ｺﾞｼｯｸM-PRO" panose="020F0600000000000000" pitchFamily="50" charset="-128"/>
                <a:ea typeface="HG丸ｺﾞｼｯｸM-PRO" panose="020F0600000000000000" pitchFamily="50" charset="-128"/>
              </a:rPr>
              <a:t>）</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endParaRPr lang="en-US" altLang="ja-JP" sz="4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３</a:t>
            </a:r>
            <a:r>
              <a:rPr lang="ja-JP"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（１）･（２）に</a:t>
            </a:r>
            <a:r>
              <a:rPr lang="ja-JP" altLang="ja-JP" sz="1000" dirty="0">
                <a:latin typeface="HG丸ｺﾞｼｯｸM-PRO" panose="020F0600000000000000" pitchFamily="50" charset="-128"/>
                <a:ea typeface="HG丸ｺﾞｼｯｸM-PRO" panose="020F0600000000000000" pitchFamily="50" charset="-128"/>
              </a:rPr>
              <a:t>加え、本</a:t>
            </a:r>
            <a:r>
              <a:rPr lang="ja-JP" altLang="en-US" sz="1000" dirty="0">
                <a:latin typeface="HG丸ｺﾞｼｯｸM-PRO" panose="020F0600000000000000" pitchFamily="50" charset="-128"/>
                <a:ea typeface="HG丸ｺﾞｼｯｸM-PRO" panose="020F0600000000000000" pitchFamily="50" charset="-128"/>
              </a:rPr>
              <a:t>府</a:t>
            </a:r>
            <a:r>
              <a:rPr lang="ja-JP" altLang="ja-JP" sz="1000" dirty="0">
                <a:latin typeface="HG丸ｺﾞｼｯｸM-PRO" panose="020F0600000000000000" pitchFamily="50" charset="-128"/>
                <a:ea typeface="HG丸ｺﾞｼｯｸM-PRO" panose="020F0600000000000000" pitchFamily="50" charset="-128"/>
              </a:rPr>
              <a:t>の執行機関の組織の職員に対し、自ら締結・決定した契約・処分であって、</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現に再就職している営利企業等との間のものに関して、働きかけをすること。</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（地方公務員法第</a:t>
            </a:r>
            <a:r>
              <a:rPr lang="en-US" altLang="ja-JP" sz="1000" dirty="0">
                <a:latin typeface="HG丸ｺﾞｼｯｸM-PRO" panose="020F0600000000000000" pitchFamily="50" charset="-128"/>
                <a:ea typeface="HG丸ｺﾞｼｯｸM-PRO" panose="020F0600000000000000" pitchFamily="50" charset="-128"/>
              </a:rPr>
              <a:t>38</a:t>
            </a:r>
            <a:r>
              <a:rPr lang="ja-JP" altLang="en-US" sz="1000" dirty="0">
                <a:latin typeface="HG丸ｺﾞｼｯｸM-PRO" panose="020F0600000000000000" pitchFamily="50" charset="-128"/>
                <a:ea typeface="HG丸ｺﾞｼｯｸM-PRO" panose="020F0600000000000000" pitchFamily="50" charset="-128"/>
              </a:rPr>
              <a:t>条の２第５項）</a:t>
            </a:r>
            <a:endParaRPr lang="ja-JP" altLang="ja-JP" sz="1000" dirty="0">
              <a:latin typeface="HG丸ｺﾞｼｯｸM-PRO" panose="020F0600000000000000" pitchFamily="50" charset="-128"/>
              <a:ea typeface="HG丸ｺﾞｼｯｸM-PRO" panose="020F0600000000000000" pitchFamily="50" charset="-128"/>
            </a:endParaRPr>
          </a:p>
          <a:p>
            <a:pPr marL="133350" indent="-133350" algn="just" eaLnBrk="1" fontAlgn="auto" hangingPunct="1">
              <a:spcBef>
                <a:spcPts val="0"/>
              </a:spcBef>
              <a:spcAft>
                <a:spcPts val="0"/>
              </a:spcAft>
              <a:defRPr/>
            </a:pPr>
            <a:endParaRPr lang="en-US" altLang="ja-JP" sz="40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altLang="ja-JP" sz="1000" kern="100" dirty="0">
                <a:latin typeface="HG丸ｺﾞｼｯｸM-PRO" panose="020F0600000000000000" pitchFamily="50" charset="-128"/>
                <a:ea typeface="HG丸ｺﾞｼｯｸM-PRO" panose="020F0600000000000000" pitchFamily="50" charset="-128"/>
                <a:cs typeface="Times New Roman"/>
              </a:rPr>
              <a:t>※適用除外：法令等に基づくものや人事委員会の承認を得た場合などの府民の疑惑を招かない行為</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8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100" b="1" kern="100" dirty="0">
                <a:latin typeface="HG丸ｺﾞｼｯｸM-PRO" panose="020F0600000000000000" pitchFamily="50" charset="-128"/>
                <a:ea typeface="HG丸ｺﾞｼｯｸM-PRO" panose="020F0600000000000000" pitchFamily="50" charset="-128"/>
                <a:cs typeface="Times New Roman"/>
              </a:rPr>
              <a:t>２．ＯＢからの働きかけに</a:t>
            </a:r>
            <a:r>
              <a:rPr lang="ja-JP" altLang="ja-JP" sz="1100" b="1" kern="100" dirty="0">
                <a:latin typeface="HG丸ｺﾞｼｯｸM-PRO" panose="020F0600000000000000" pitchFamily="50" charset="-128"/>
                <a:ea typeface="HG丸ｺﾞｼｯｸM-PRO" panose="020F0600000000000000" pitchFamily="50" charset="-128"/>
                <a:cs typeface="Times New Roman"/>
              </a:rPr>
              <a:t>現職職員</a:t>
            </a:r>
            <a:r>
              <a:rPr lang="ja-JP" altLang="en-US" sz="1100" b="1" kern="100" dirty="0">
                <a:latin typeface="HG丸ｺﾞｼｯｸM-PRO" panose="020F0600000000000000" pitchFamily="50" charset="-128"/>
                <a:ea typeface="HG丸ｺﾞｼｯｸM-PRO" panose="020F0600000000000000" pitchFamily="50" charset="-128"/>
                <a:cs typeface="Times New Roman"/>
              </a:rPr>
              <a:t>が応じることを</a:t>
            </a:r>
            <a:r>
              <a:rPr lang="ja-JP" altLang="ja-JP" sz="1100" b="1" kern="100" dirty="0">
                <a:latin typeface="HG丸ｺﾞｼｯｸM-PRO" panose="020F0600000000000000" pitchFamily="50" charset="-128"/>
                <a:ea typeface="HG丸ｺﾞｼｯｸM-PRO" panose="020F0600000000000000" pitchFamily="50" charset="-128"/>
                <a:cs typeface="Times New Roman"/>
              </a:rPr>
              <a:t>禁止</a:t>
            </a:r>
            <a:r>
              <a:rPr lang="ja-JP" altLang="en-US" sz="900" kern="100" dirty="0">
                <a:latin typeface="HG丸ｺﾞｼｯｸM-PRO" panose="020F0600000000000000" pitchFamily="50" charset="-128"/>
                <a:ea typeface="HG丸ｺﾞｼｯｸM-PRO" panose="020F0600000000000000" pitchFamily="50" charset="-128"/>
                <a:cs typeface="Times New Roman"/>
              </a:rPr>
              <a:t>（地方公務員法第</a:t>
            </a:r>
            <a:r>
              <a:rPr lang="en-US" altLang="ja-JP" sz="900" kern="100" dirty="0">
                <a:latin typeface="HG丸ｺﾞｼｯｸM-PRO" panose="020F0600000000000000" pitchFamily="50" charset="-128"/>
                <a:ea typeface="HG丸ｺﾞｼｯｸM-PRO" panose="020F0600000000000000" pitchFamily="50" charset="-128"/>
                <a:cs typeface="Times New Roman"/>
              </a:rPr>
              <a:t>38</a:t>
            </a:r>
            <a:r>
              <a:rPr lang="ja-JP" altLang="en-US" sz="900" kern="100" dirty="0">
                <a:latin typeface="HG丸ｺﾞｼｯｸM-PRO" panose="020F0600000000000000" pitchFamily="50" charset="-128"/>
                <a:ea typeface="HG丸ｺﾞｼｯｸM-PRO" panose="020F0600000000000000" pitchFamily="50" charset="-128"/>
                <a:cs typeface="Times New Roman"/>
              </a:rPr>
              <a:t>条の２第７項）</a:t>
            </a:r>
            <a:endParaRPr lang="en-US" altLang="ja-JP" sz="90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⇒１の禁止された働きかけに現職が応じることのうち職務上不正な行為を禁止</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endParaRPr lang="en-US" altLang="ja-JP" sz="30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r>
              <a:rPr lang="ja-JP" altLang="en-US" sz="950" kern="100" dirty="0">
                <a:latin typeface="HG丸ｺﾞｼｯｸM-PRO" panose="020F0600000000000000" pitchFamily="50" charset="-128"/>
                <a:ea typeface="HG丸ｺﾞｼｯｸM-PRO" panose="020F0600000000000000" pitchFamily="50" charset="-128"/>
                <a:cs typeface="Times New Roman"/>
              </a:rPr>
              <a:t>（</a:t>
            </a:r>
            <a:r>
              <a:rPr lang="en-US" altLang="ja-JP" sz="950" kern="100" dirty="0">
                <a:latin typeface="HG丸ｺﾞｼｯｸM-PRO" panose="020F0600000000000000" pitchFamily="50" charset="-128"/>
                <a:ea typeface="HG丸ｺﾞｼｯｸM-PRO" panose="020F0600000000000000" pitchFamily="50" charset="-128"/>
                <a:cs typeface="Times New Roman"/>
              </a:rPr>
              <a:t>※</a:t>
            </a:r>
            <a:r>
              <a:rPr lang="ja-JP" altLang="en-US" sz="950" kern="100" dirty="0">
                <a:latin typeface="HG丸ｺﾞｼｯｸM-PRO" panose="020F0600000000000000" pitchFamily="50" charset="-128"/>
                <a:ea typeface="HG丸ｺﾞｼｯｸM-PRO" panose="020F0600000000000000" pitchFamily="50" charset="-128"/>
                <a:cs typeface="Times New Roman"/>
              </a:rPr>
              <a:t>罰則　上記１・２：不正な行為を行うよう働きかけ又は応じた場合は、１年以下の懲役又は</a:t>
            </a:r>
            <a:r>
              <a:rPr lang="en-US" altLang="ja-JP" sz="950" kern="100" dirty="0">
                <a:latin typeface="HG丸ｺﾞｼｯｸM-PRO" panose="020F0600000000000000" pitchFamily="50" charset="-128"/>
                <a:ea typeface="HG丸ｺﾞｼｯｸM-PRO" panose="020F0600000000000000" pitchFamily="50" charset="-128"/>
                <a:cs typeface="Times New Roman"/>
              </a:rPr>
              <a:t>50</a:t>
            </a:r>
            <a:r>
              <a:rPr lang="ja-JP" altLang="en-US" sz="950" kern="100" dirty="0">
                <a:latin typeface="HG丸ｺﾞｼｯｸM-PRO" panose="020F0600000000000000" pitchFamily="50" charset="-128"/>
                <a:ea typeface="HG丸ｺﾞｼｯｸM-PRO" panose="020F0600000000000000" pitchFamily="50" charset="-128"/>
                <a:cs typeface="Times New Roman"/>
              </a:rPr>
              <a:t>万円以下の罰金）</a:t>
            </a:r>
            <a:endParaRPr lang="en-US" altLang="ja-JP" sz="95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endParaRPr lang="ja-JP" sz="1050" kern="100" dirty="0">
              <a:latin typeface="ＭＳ 明朝" pitchFamily="17" charset="-128"/>
              <a:ea typeface="ＭＳ 明朝" pitchFamily="17" charset="-128"/>
              <a:cs typeface="Times New Roman"/>
            </a:endParaRPr>
          </a:p>
        </p:txBody>
      </p:sp>
      <p:sp>
        <p:nvSpPr>
          <p:cNvPr id="11" name="タイトル 1">
            <a:extLst>
              <a:ext uri="{FF2B5EF4-FFF2-40B4-BE49-F238E27FC236}">
                <a16:creationId xmlns:a16="http://schemas.microsoft.com/office/drawing/2014/main" id="{8E46456C-8358-4234-B727-DD6F3B8729F7}"/>
              </a:ext>
            </a:extLst>
          </p:cNvPr>
          <p:cNvSpPr txBox="1">
            <a:spLocks/>
          </p:cNvSpPr>
          <p:nvPr/>
        </p:nvSpPr>
        <p:spPr>
          <a:xfrm>
            <a:off x="11113" y="6008688"/>
            <a:ext cx="6865937" cy="26352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９　再就職の届出</a:t>
            </a:r>
            <a:r>
              <a:rPr lang="ja-JP" altLang="en-US" sz="1100" dirty="0">
                <a:latin typeface="ＭＳ ゴシック" pitchFamily="49" charset="-128"/>
                <a:ea typeface="ＭＳ ゴシック" pitchFamily="49" charset="-128"/>
              </a:rPr>
              <a:t>（職員の退職管理に関する条例第４条）　</a:t>
            </a:r>
          </a:p>
        </p:txBody>
      </p:sp>
      <p:sp>
        <p:nvSpPr>
          <p:cNvPr id="12" name="正方形/長方形 11">
            <a:extLst>
              <a:ext uri="{FF2B5EF4-FFF2-40B4-BE49-F238E27FC236}">
                <a16:creationId xmlns:a16="http://schemas.microsoft.com/office/drawing/2014/main" id="{A6D9E9EC-4632-45D3-90EC-132BDFB83BE7}"/>
              </a:ext>
            </a:extLst>
          </p:cNvPr>
          <p:cNvSpPr/>
          <p:nvPr/>
        </p:nvSpPr>
        <p:spPr>
          <a:xfrm>
            <a:off x="61913" y="6372225"/>
            <a:ext cx="6692900" cy="1801812"/>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00" b="1" u="sng" kern="100" dirty="0">
                <a:latin typeface="HG丸ｺﾞｼｯｸM-PRO" panose="020F0600000000000000" pitchFamily="50" charset="-128"/>
                <a:ea typeface="HG丸ｺﾞｼｯｸM-PRO" panose="020F0600000000000000" pitchFamily="50" charset="-128"/>
                <a:cs typeface="Times New Roman"/>
              </a:rPr>
              <a:t>勤続期間が</a:t>
            </a:r>
            <a:r>
              <a:rPr lang="en-US" altLang="ja-JP" sz="1000" b="1" u="sng" kern="100" dirty="0">
                <a:latin typeface="HG丸ｺﾞｼｯｸM-PRO" panose="020F0600000000000000" pitchFamily="50" charset="-128"/>
                <a:ea typeface="HG丸ｺﾞｼｯｸM-PRO" panose="020F0600000000000000" pitchFamily="50" charset="-128"/>
                <a:cs typeface="Times New Roman"/>
              </a:rPr>
              <a:t>20</a:t>
            </a:r>
            <a:r>
              <a:rPr lang="ja-JP" altLang="en-US" sz="1000" b="1" u="sng" kern="100" dirty="0">
                <a:latin typeface="HG丸ｺﾞｼｯｸM-PRO" panose="020F0600000000000000" pitchFamily="50" charset="-128"/>
                <a:ea typeface="HG丸ｺﾞｼｯｸM-PRO" panose="020F0600000000000000" pitchFamily="50" charset="-128"/>
                <a:cs typeface="Times New Roman"/>
              </a:rPr>
              <a:t>年以上であった職員</a:t>
            </a:r>
            <a:r>
              <a:rPr lang="ja-JP" altLang="en-US"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b="1" u="sng" kern="100" dirty="0">
                <a:latin typeface="HG丸ｺﾞｼｯｸM-PRO" panose="020F0600000000000000" pitchFamily="50" charset="-128"/>
                <a:ea typeface="HG丸ｺﾞｼｯｸM-PRO" panose="020F0600000000000000" pitchFamily="50" charset="-128"/>
                <a:cs typeface="Times New Roman"/>
              </a:rPr>
              <a:t>又は管理職の職員であった者</a:t>
            </a:r>
            <a:r>
              <a:rPr lang="ja-JP" altLang="en-US" sz="1000" kern="100" dirty="0">
                <a:latin typeface="HG丸ｺﾞｼｯｸM-PRO" panose="020F0600000000000000" pitchFamily="50" charset="-128"/>
                <a:ea typeface="HG丸ｺﾞｼｯｸM-PRO" panose="020F0600000000000000" pitchFamily="50" charset="-128"/>
                <a:cs typeface="Times New Roman"/>
              </a:rPr>
              <a:t>は、</a:t>
            </a:r>
            <a:r>
              <a:rPr lang="ja-JP" altLang="en-US" sz="1000" b="1" u="sng" kern="100" dirty="0">
                <a:latin typeface="HG丸ｺﾞｼｯｸM-PRO" panose="020F0600000000000000" pitchFamily="50" charset="-128"/>
                <a:ea typeface="HG丸ｺﾞｼｯｸM-PRO" panose="020F0600000000000000" pitchFamily="50" charset="-128"/>
                <a:cs typeface="Times New Roman"/>
              </a:rPr>
              <a:t>離職後５年間</a:t>
            </a:r>
            <a:r>
              <a:rPr lang="ja-JP" altLang="en-US" sz="1000" kern="100" dirty="0">
                <a:latin typeface="HG丸ｺﾞｼｯｸM-PRO" panose="020F0600000000000000" pitchFamily="50" charset="-128"/>
                <a:ea typeface="HG丸ｺﾞｼｯｸM-PRO" panose="020F0600000000000000" pitchFamily="50" charset="-128"/>
                <a:cs typeface="Times New Roman"/>
              </a:rPr>
              <a:t>、再就職の届出が必要です。</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役職に関わらず勤続期間が</a:t>
            </a:r>
            <a:r>
              <a:rPr lang="en-US" altLang="ja-JP" sz="1000" kern="100" dirty="0">
                <a:latin typeface="HG丸ｺﾞｼｯｸM-PRO" panose="020F0600000000000000" pitchFamily="50" charset="-128"/>
                <a:ea typeface="HG丸ｺﾞｼｯｸM-PRO" panose="020F0600000000000000" pitchFamily="50" charset="-128"/>
                <a:cs typeface="Times New Roman"/>
              </a:rPr>
              <a:t>20</a:t>
            </a:r>
            <a:r>
              <a:rPr lang="ja-JP" altLang="en-US" sz="1000" kern="100" dirty="0">
                <a:latin typeface="HG丸ｺﾞｼｯｸM-PRO" panose="020F0600000000000000" pitchFamily="50" charset="-128"/>
                <a:ea typeface="HG丸ｺﾞｼｯｸM-PRO" panose="020F0600000000000000" pitchFamily="50" charset="-128"/>
                <a:cs typeface="Times New Roman"/>
              </a:rPr>
              <a:t>年以上の職員又は管理職の職員であった方が、離職後５年間に再就職（再々就職を含む）した場合は、「元職員再就職届出書」の提出が必要です。</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　次に該当する場合は、届出は不要です。</a:t>
            </a: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（１）再任用職員や非常勤職員として府に採用された場合</a:t>
            </a:r>
            <a:br>
              <a:rPr lang="ja-JP" altLang="en-US" sz="1000" kern="100" dirty="0">
                <a:latin typeface="HG丸ｺﾞｼｯｸM-PRO" panose="020F0600000000000000" pitchFamily="50" charset="-128"/>
                <a:ea typeface="HG丸ｺﾞｼｯｸM-PRO" panose="020F0600000000000000" pitchFamily="50" charset="-128"/>
                <a:cs typeface="Times New Roman"/>
              </a:rPr>
            </a:br>
            <a:r>
              <a:rPr lang="ja-JP" altLang="en-US" sz="1000" kern="100" dirty="0">
                <a:latin typeface="HG丸ｺﾞｼｯｸM-PRO" panose="020F0600000000000000" pitchFamily="50" charset="-128"/>
                <a:ea typeface="HG丸ｺﾞｼｯｸM-PRO" panose="020F0600000000000000" pitchFamily="50" charset="-128"/>
                <a:cs typeface="Times New Roman"/>
              </a:rPr>
              <a:t>（２）日雇いの場合（任期を１日とし、これが日々更新されることにより雇用される場合）</a:t>
            </a:r>
            <a:br>
              <a:rPr lang="ja-JP" altLang="en-US" sz="1000" kern="100" dirty="0">
                <a:latin typeface="HG丸ｺﾞｼｯｸM-PRO" panose="020F0600000000000000" pitchFamily="50" charset="-128"/>
                <a:ea typeface="HG丸ｺﾞｼｯｸM-PRO" panose="020F0600000000000000" pitchFamily="50" charset="-128"/>
                <a:cs typeface="Times New Roman"/>
              </a:rPr>
            </a:br>
            <a:r>
              <a:rPr lang="ja-JP" altLang="en-US" sz="1000" kern="100" dirty="0">
                <a:latin typeface="HG丸ｺﾞｼｯｸM-PRO" panose="020F0600000000000000" pitchFamily="50" charset="-128"/>
                <a:ea typeface="HG丸ｺﾞｼｯｸM-PRO" panose="020F0600000000000000" pitchFamily="50" charset="-128"/>
                <a:cs typeface="Times New Roman"/>
              </a:rPr>
              <a:t>（３）１年間の報酬がいわゆる所得税非課税限度額に相当する額（</a:t>
            </a: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）の範囲内である場合</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　　　</a:t>
            </a: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再就職日が令和</a:t>
            </a:r>
            <a:r>
              <a:rPr lang="en-US" altLang="ja-JP" sz="1000" kern="100" dirty="0">
                <a:latin typeface="HG丸ｺﾞｼｯｸM-PRO" panose="020F0600000000000000" pitchFamily="50" charset="-128"/>
                <a:ea typeface="HG丸ｺﾞｼｯｸM-PRO" panose="020F0600000000000000" pitchFamily="50" charset="-128"/>
                <a:cs typeface="Times New Roman"/>
              </a:rPr>
              <a:t>7</a:t>
            </a:r>
            <a:r>
              <a:rPr lang="ja-JP" altLang="en-US" sz="1000" kern="100" dirty="0">
                <a:latin typeface="HG丸ｺﾞｼｯｸM-PRO" panose="020F0600000000000000" pitchFamily="50" charset="-128"/>
                <a:ea typeface="HG丸ｺﾞｼｯｸM-PRO" panose="020F0600000000000000" pitchFamily="50" charset="-128"/>
                <a:cs typeface="Times New Roman"/>
              </a:rPr>
              <a:t>年</a:t>
            </a:r>
            <a:r>
              <a:rPr lang="en-US" altLang="ja-JP" sz="1000" kern="100" dirty="0">
                <a:latin typeface="HG丸ｺﾞｼｯｸM-PRO" panose="020F0600000000000000" pitchFamily="50" charset="-128"/>
                <a:ea typeface="HG丸ｺﾞｼｯｸM-PRO" panose="020F0600000000000000" pitchFamily="50" charset="-128"/>
                <a:cs typeface="Times New Roman"/>
              </a:rPr>
              <a:t>12</a:t>
            </a:r>
            <a:r>
              <a:rPr lang="ja-JP" altLang="en-US" sz="1000" kern="100" dirty="0">
                <a:latin typeface="HG丸ｺﾞｼｯｸM-PRO" panose="020F0600000000000000" pitchFamily="50" charset="-128"/>
                <a:ea typeface="HG丸ｺﾞｼｯｸM-PRO" panose="020F0600000000000000" pitchFamily="50" charset="-128"/>
                <a:cs typeface="Times New Roman"/>
              </a:rPr>
              <a:t>月</a:t>
            </a:r>
            <a:r>
              <a:rPr lang="en-US" altLang="ja-JP" sz="1000" kern="100" dirty="0">
                <a:latin typeface="HG丸ｺﾞｼｯｸM-PRO" panose="020F0600000000000000" pitchFamily="50" charset="-128"/>
                <a:ea typeface="HG丸ｺﾞｼｯｸM-PRO" panose="020F0600000000000000" pitchFamily="50" charset="-128"/>
                <a:cs typeface="Times New Roman"/>
              </a:rPr>
              <a:t>3</a:t>
            </a:r>
            <a:r>
              <a:rPr lang="ja-JP" altLang="en-US" sz="1000" kern="100" dirty="0">
                <a:latin typeface="HG丸ｺﾞｼｯｸM-PRO" panose="020F0600000000000000" pitchFamily="50" charset="-128"/>
                <a:ea typeface="HG丸ｺﾞｼｯｸM-PRO" panose="020F0600000000000000" pitchFamily="50" charset="-128"/>
                <a:cs typeface="Times New Roman"/>
              </a:rPr>
              <a:t>日以前の場合：</a:t>
            </a:r>
            <a:r>
              <a:rPr lang="en-US" altLang="ja-JP" sz="1000" kern="100" dirty="0">
                <a:latin typeface="HG丸ｺﾞｼｯｸM-PRO" panose="020F0600000000000000" pitchFamily="50" charset="-128"/>
                <a:ea typeface="HG丸ｺﾞｼｯｸM-PRO" panose="020F0600000000000000" pitchFamily="50" charset="-128"/>
                <a:cs typeface="Times New Roman"/>
              </a:rPr>
              <a:t>103</a:t>
            </a:r>
            <a:r>
              <a:rPr lang="ja-JP" altLang="en-US" sz="1000" kern="100" dirty="0">
                <a:latin typeface="HG丸ｺﾞｼｯｸM-PRO" panose="020F0600000000000000" pitchFamily="50" charset="-128"/>
                <a:ea typeface="HG丸ｺﾞｼｯｸM-PRO" panose="020F0600000000000000" pitchFamily="50" charset="-128"/>
                <a:cs typeface="Times New Roman"/>
              </a:rPr>
              <a:t>万円 </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　　　　再就職日が令和</a:t>
            </a:r>
            <a:r>
              <a:rPr lang="en-US" altLang="ja-JP" sz="1000" kern="100" dirty="0">
                <a:latin typeface="HG丸ｺﾞｼｯｸM-PRO" panose="020F0600000000000000" pitchFamily="50" charset="-128"/>
                <a:ea typeface="HG丸ｺﾞｼｯｸM-PRO" panose="020F0600000000000000" pitchFamily="50" charset="-128"/>
                <a:cs typeface="Times New Roman"/>
              </a:rPr>
              <a:t>7</a:t>
            </a:r>
            <a:r>
              <a:rPr lang="ja-JP" altLang="en-US" sz="1000" kern="100" dirty="0">
                <a:latin typeface="HG丸ｺﾞｼｯｸM-PRO" panose="020F0600000000000000" pitchFamily="50" charset="-128"/>
                <a:ea typeface="HG丸ｺﾞｼｯｸM-PRO" panose="020F0600000000000000" pitchFamily="50" charset="-128"/>
                <a:cs typeface="Times New Roman"/>
              </a:rPr>
              <a:t>年</a:t>
            </a:r>
            <a:r>
              <a:rPr lang="en-US" altLang="ja-JP" sz="1000" kern="100" dirty="0">
                <a:latin typeface="HG丸ｺﾞｼｯｸM-PRO" panose="020F0600000000000000" pitchFamily="50" charset="-128"/>
                <a:ea typeface="HG丸ｺﾞｼｯｸM-PRO" panose="020F0600000000000000" pitchFamily="50" charset="-128"/>
                <a:cs typeface="Times New Roman"/>
              </a:rPr>
              <a:t>12</a:t>
            </a:r>
            <a:r>
              <a:rPr lang="ja-JP" altLang="en-US" sz="1000" kern="100" dirty="0">
                <a:latin typeface="HG丸ｺﾞｼｯｸM-PRO" panose="020F0600000000000000" pitchFamily="50" charset="-128"/>
                <a:ea typeface="HG丸ｺﾞｼｯｸM-PRO" panose="020F0600000000000000" pitchFamily="50" charset="-128"/>
                <a:cs typeface="Times New Roman"/>
              </a:rPr>
              <a:t>月</a:t>
            </a:r>
            <a:r>
              <a:rPr lang="en-US" altLang="ja-JP" sz="1000" kern="100" dirty="0">
                <a:latin typeface="HG丸ｺﾞｼｯｸM-PRO" panose="020F0600000000000000" pitchFamily="50" charset="-128"/>
                <a:ea typeface="HG丸ｺﾞｼｯｸM-PRO" panose="020F0600000000000000" pitchFamily="50" charset="-128"/>
                <a:cs typeface="Times New Roman"/>
              </a:rPr>
              <a:t>4</a:t>
            </a:r>
            <a:r>
              <a:rPr lang="ja-JP" altLang="en-US" sz="1000" kern="100">
                <a:latin typeface="HG丸ｺﾞｼｯｸM-PRO" panose="020F0600000000000000" pitchFamily="50" charset="-128"/>
                <a:ea typeface="HG丸ｺﾞｼｯｸM-PRO" panose="020F0600000000000000" pitchFamily="50" charset="-128"/>
                <a:cs typeface="Times New Roman"/>
              </a:rPr>
              <a:t>日以後の</a:t>
            </a:r>
            <a:r>
              <a:rPr lang="ja-JP" altLang="en-US" sz="1000" kern="100" dirty="0">
                <a:latin typeface="HG丸ｺﾞｼｯｸM-PRO" panose="020F0600000000000000" pitchFamily="50" charset="-128"/>
                <a:ea typeface="HG丸ｺﾞｼｯｸM-PRO" panose="020F0600000000000000" pitchFamily="50" charset="-128"/>
                <a:cs typeface="Times New Roman"/>
              </a:rPr>
              <a:t>場合：</a:t>
            </a:r>
            <a:r>
              <a:rPr lang="en-US" altLang="ja-JP" sz="1000" kern="100" dirty="0">
                <a:latin typeface="HG丸ｺﾞｼｯｸM-PRO" panose="020F0600000000000000" pitchFamily="50" charset="-128"/>
                <a:ea typeface="HG丸ｺﾞｼｯｸM-PRO" panose="020F0600000000000000" pitchFamily="50" charset="-128"/>
                <a:cs typeface="Times New Roman"/>
              </a:rPr>
              <a:t>160</a:t>
            </a:r>
            <a:r>
              <a:rPr lang="ja-JP" altLang="en-US" sz="1000" kern="100" dirty="0">
                <a:latin typeface="HG丸ｺﾞｼｯｸM-PRO" panose="020F0600000000000000" pitchFamily="50" charset="-128"/>
                <a:ea typeface="HG丸ｺﾞｼｯｸM-PRO" panose="020F0600000000000000" pitchFamily="50" charset="-128"/>
                <a:cs typeface="Times New Roman"/>
              </a:rPr>
              <a:t>万円</a:t>
            </a: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（４）任命権者の要請に応じ退職派遣される場合</a:t>
            </a:r>
          </a:p>
        </p:txBody>
      </p:sp>
    </p:spTree>
  </p:cSld>
  <p:clrMapOvr>
    <a:masterClrMapping/>
  </p:clrMapOvr>
</p:sld>
</file>

<file path=ppt/theme/theme1.xml><?xml version="1.0" encoding="utf-8"?>
<a:theme xmlns:a="http://schemas.openxmlformats.org/drawingml/2006/main" name="Office ​​テーマ">
  <a:themeElements>
    <a:clrScheme name="モジュール">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2440</Words>
  <Application>Microsoft Office PowerPoint</Application>
  <PresentationFormat>画面に合わせる (4:3)</PresentationFormat>
  <Paragraphs>126</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HGPｺﾞｼｯｸE</vt:lpstr>
      <vt:lpstr>HGSｺﾞｼｯｸE</vt:lpstr>
      <vt:lpstr>HG丸ｺﾞｼｯｸM-PRO</vt:lpstr>
      <vt:lpstr>ＭＳ Ｐゴシック</vt:lpstr>
      <vt:lpstr>ＭＳ ゴシック</vt:lpstr>
      <vt:lpstr>ＭＳ 明朝</vt:lpstr>
      <vt:lpstr>Arial</vt:lpstr>
      <vt:lpstr>Calibri</vt:lpstr>
      <vt:lpstr>Office ​​テーマ</vt:lpstr>
      <vt:lpstr>１　趣　旨</vt:lpstr>
      <vt:lpstr>PowerPoint プレゼンテーション</vt:lpstr>
      <vt:lpstr>８　働きかけ規制（地方公務員法第38条の２、職員の退職管理に関する条例第３条）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2025-04-14T08:34:06Z</dcterms:created>
  <dcterms:modified xsi:type="dcterms:W3CDTF">2026-03-23T11:59:01Z</dcterms:modified>
</cp:coreProperties>
</file>