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0" r:id="rId1"/>
  </p:sldMasterIdLst>
  <p:notesMasterIdLst>
    <p:notesMasterId r:id="rId30"/>
  </p:notesMasterIdLst>
  <p:sldIdLst>
    <p:sldId id="265" r:id="rId2"/>
    <p:sldId id="263" r:id="rId3"/>
    <p:sldId id="256" r:id="rId4"/>
    <p:sldId id="257" r:id="rId5"/>
    <p:sldId id="276" r:id="rId6"/>
    <p:sldId id="279" r:id="rId7"/>
    <p:sldId id="280" r:id="rId8"/>
    <p:sldId id="281" r:id="rId9"/>
    <p:sldId id="271" r:id="rId10"/>
    <p:sldId id="272" r:id="rId11"/>
    <p:sldId id="273" r:id="rId12"/>
    <p:sldId id="292" r:id="rId13"/>
    <p:sldId id="293" r:id="rId14"/>
    <p:sldId id="294" r:id="rId15"/>
    <p:sldId id="298" r:id="rId16"/>
    <p:sldId id="299" r:id="rId17"/>
    <p:sldId id="285" r:id="rId18"/>
    <p:sldId id="295" r:id="rId19"/>
    <p:sldId id="283" r:id="rId20"/>
    <p:sldId id="290" r:id="rId21"/>
    <p:sldId id="284" r:id="rId22"/>
    <p:sldId id="287" r:id="rId23"/>
    <p:sldId id="300" r:id="rId24"/>
    <p:sldId id="296" r:id="rId25"/>
    <p:sldId id="302" r:id="rId26"/>
    <p:sldId id="304" r:id="rId27"/>
    <p:sldId id="303" r:id="rId28"/>
    <p:sldId id="262" r:id="rId2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89" autoAdjust="0"/>
    <p:restoredTop sz="94660"/>
  </p:normalViewPr>
  <p:slideViewPr>
    <p:cSldViewPr snapToGrid="0">
      <p:cViewPr varScale="1">
        <p:scale>
          <a:sx n="59" d="100"/>
          <a:sy n="59" d="100"/>
        </p:scale>
        <p:origin x="1796" y="52"/>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97D00DE-5AF0-4682-81DF-BC872F271954}" type="datetimeFigureOut">
              <a:rPr kumimoji="1" lang="ja-JP" altLang="en-US" smtClean="0"/>
              <a:t>2026/9/15</a:t>
            </a:fld>
            <a:endParaRPr kumimoji="1" lang="ja-JP" altLang="en-US"/>
          </a:p>
        </p:txBody>
      </p:sp>
      <p:sp>
        <p:nvSpPr>
          <p:cNvPr id="4" name="スライド イメージ プレースホルダー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9753"/>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9688" y="9429753"/>
            <a:ext cx="2946400" cy="496888"/>
          </a:xfrm>
          <a:prstGeom prst="rect">
            <a:avLst/>
          </a:prstGeom>
        </p:spPr>
        <p:txBody>
          <a:bodyPr vert="horz" lIns="91440" tIns="45720" rIns="91440" bIns="45720" rtlCol="0" anchor="b"/>
          <a:lstStyle>
            <a:lvl1pPr algn="r">
              <a:defRPr sz="1200"/>
            </a:lvl1pPr>
          </a:lstStyle>
          <a:p>
            <a:fld id="{488882DA-5EBE-41EB-AE05-6D9ADC9FC0D9}" type="slidenum">
              <a:rPr kumimoji="1" lang="ja-JP" altLang="en-US" smtClean="0"/>
              <a:t>‹#›</a:t>
            </a:fld>
            <a:endParaRPr kumimoji="1" lang="ja-JP" altLang="en-US"/>
          </a:p>
        </p:txBody>
      </p:sp>
    </p:spTree>
    <p:extLst>
      <p:ext uri="{BB962C8B-B14F-4D97-AF65-F5344CB8AC3E}">
        <p14:creationId xmlns:p14="http://schemas.microsoft.com/office/powerpoint/2010/main" val="581418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88882DA-5EBE-41EB-AE05-6D9ADC9FC0D9}" type="slidenum">
              <a:rPr kumimoji="1" lang="ja-JP" altLang="en-US" smtClean="0"/>
              <a:t>12</a:t>
            </a:fld>
            <a:endParaRPr kumimoji="1" lang="ja-JP" altLang="en-US"/>
          </a:p>
        </p:txBody>
      </p:sp>
    </p:spTree>
    <p:extLst>
      <p:ext uri="{BB962C8B-B14F-4D97-AF65-F5344CB8AC3E}">
        <p14:creationId xmlns:p14="http://schemas.microsoft.com/office/powerpoint/2010/main" val="1795506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88882DA-5EBE-41EB-AE05-6D9ADC9FC0D9}" type="slidenum">
              <a:rPr kumimoji="1" lang="ja-JP" altLang="en-US" smtClean="0"/>
              <a:t>14</a:t>
            </a:fld>
            <a:endParaRPr kumimoji="1" lang="ja-JP" altLang="en-US"/>
          </a:p>
        </p:txBody>
      </p:sp>
    </p:spTree>
    <p:extLst>
      <p:ext uri="{BB962C8B-B14F-4D97-AF65-F5344CB8AC3E}">
        <p14:creationId xmlns:p14="http://schemas.microsoft.com/office/powerpoint/2010/main" val="2978899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88882DA-5EBE-41EB-AE05-6D9ADC9FC0D9}" type="slidenum">
              <a:rPr kumimoji="1" lang="ja-JP" altLang="en-US" smtClean="0"/>
              <a:t>16</a:t>
            </a:fld>
            <a:endParaRPr kumimoji="1" lang="ja-JP" altLang="en-US"/>
          </a:p>
        </p:txBody>
      </p:sp>
    </p:spTree>
    <p:extLst>
      <p:ext uri="{BB962C8B-B14F-4D97-AF65-F5344CB8AC3E}">
        <p14:creationId xmlns:p14="http://schemas.microsoft.com/office/powerpoint/2010/main" val="3164348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88882DA-5EBE-41EB-AE05-6D9ADC9FC0D9}" type="slidenum">
              <a:rPr kumimoji="1" lang="ja-JP" altLang="en-US" smtClean="0"/>
              <a:t>18</a:t>
            </a:fld>
            <a:endParaRPr kumimoji="1" lang="ja-JP" altLang="en-US"/>
          </a:p>
        </p:txBody>
      </p:sp>
    </p:spTree>
    <p:extLst>
      <p:ext uri="{BB962C8B-B14F-4D97-AF65-F5344CB8AC3E}">
        <p14:creationId xmlns:p14="http://schemas.microsoft.com/office/powerpoint/2010/main" val="2709223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D5C3FAE-8796-43AB-A8EF-E85C7C13934F}" type="datetime1">
              <a:rPr kumimoji="1" lang="ja-JP" altLang="en-US" smtClean="0"/>
              <a:t>2026/9/15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175931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3FCB27-DEC7-4DA8-A881-04F384531854}" type="datetime1">
              <a:rPr kumimoji="1" lang="ja-JP" altLang="en-US" smtClean="0"/>
              <a:t>2026/9/15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45053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0C10596-C96B-42C6-9F13-BCF7A1C1F718}" type="datetime1">
              <a:rPr kumimoji="1" lang="ja-JP" altLang="en-US" smtClean="0"/>
              <a:t>2026/9/15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250301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B56A4A2-CED8-4AAD-A16B-CA27ED301B9B}" type="datetime1">
              <a:rPr kumimoji="1" lang="ja-JP" altLang="en-US" smtClean="0"/>
              <a:t>2026/9/15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55181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56CBD6-5C5B-4FCA-A9A5-637FB487493E}" type="datetime1">
              <a:rPr kumimoji="1" lang="ja-JP" altLang="en-US" smtClean="0"/>
              <a:t>2026/9/15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339977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FEC2935-54C6-45E7-A8BF-89566C9E1491}" type="datetime1">
              <a:rPr kumimoji="1" lang="ja-JP" altLang="en-US" smtClean="0"/>
              <a:t>2026/9/15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61410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EDA7B2-B293-41B7-81C9-31E412D1CE85}" type="datetime1">
              <a:rPr kumimoji="1" lang="ja-JP" altLang="en-US" smtClean="0"/>
              <a:t>2026/9/15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7042150" y="6483351"/>
            <a:ext cx="2057400" cy="365125"/>
          </a:xfrm>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836291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504CE50-602F-4EBA-982A-93462837C20C}" type="datetime1">
              <a:rPr kumimoji="1" lang="ja-JP" altLang="en-US" smtClean="0"/>
              <a:t>2026/9/15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27035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CCD660-6984-4288-A1F8-354DD43973E8}" type="datetime1">
              <a:rPr kumimoji="1" lang="ja-JP" altLang="en-US" smtClean="0"/>
              <a:t>2026/9/15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4137554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A3BF526-F8A4-4185-A520-FF7C564F9D73}" type="datetime1">
              <a:rPr kumimoji="1" lang="ja-JP" altLang="en-US" smtClean="0"/>
              <a:t>2026/9/15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337904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EAF61DB-F192-4146-865C-CD66258D3BC2}" type="datetime1">
              <a:rPr kumimoji="1" lang="ja-JP" altLang="en-US" smtClean="0"/>
              <a:t>2026/9/15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2218978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8BFD1-5FE3-4E22-A93D-5240023B7543}" type="datetime1">
              <a:rPr kumimoji="1" lang="ja-JP" altLang="en-US" smtClean="0"/>
              <a:t>2026/9/15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645F5-9309-4C5A-8919-FC4E71E512A4}" type="slidenum">
              <a:rPr kumimoji="1" lang="ja-JP" altLang="en-US" smtClean="0"/>
              <a:t>‹#›</a:t>
            </a:fld>
            <a:endParaRPr kumimoji="1" lang="ja-JP" altLang="en-US"/>
          </a:p>
        </p:txBody>
      </p:sp>
    </p:spTree>
    <p:extLst>
      <p:ext uri="{BB962C8B-B14F-4D97-AF65-F5344CB8AC3E}">
        <p14:creationId xmlns:p14="http://schemas.microsoft.com/office/powerpoint/2010/main" val="2427958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EEE491A-61CD-4F05-88A3-A73D71E53AB1}"/>
              </a:ext>
            </a:extLst>
          </p:cNvPr>
          <p:cNvSpPr txBox="1"/>
          <p:nvPr/>
        </p:nvSpPr>
        <p:spPr>
          <a:xfrm>
            <a:off x="0" y="1850697"/>
            <a:ext cx="9144000" cy="1505092"/>
          </a:xfrm>
          <a:prstGeom prst="rect">
            <a:avLst/>
          </a:prstGeom>
          <a:noFill/>
        </p:spPr>
        <p:txBody>
          <a:bodyPr wrap="square" rtlCol="0">
            <a:spAutoFit/>
          </a:bodyPr>
          <a:lstStyle/>
          <a:p>
            <a:pPr>
              <a:lnSpc>
                <a:spcPct val="150000"/>
              </a:lnSpc>
            </a:pPr>
            <a:r>
              <a:rPr kumimoji="1" lang="ja-JP" altLang="en-US" sz="2800" dirty="0"/>
              <a:t>　　令和８年度第１回</a:t>
            </a:r>
            <a:endParaRPr kumimoji="1" lang="en-US" altLang="ja-JP" sz="2800" dirty="0"/>
          </a:p>
          <a:p>
            <a:pPr algn="ctr">
              <a:lnSpc>
                <a:spcPct val="150000"/>
              </a:lnSpc>
            </a:pPr>
            <a:r>
              <a:rPr kumimoji="1" lang="ja-JP" altLang="en-US" sz="4000" dirty="0"/>
              <a:t>大阪</a:t>
            </a:r>
            <a:r>
              <a:rPr kumimoji="1" lang="en-US" altLang="ja-JP" sz="4000" dirty="0"/>
              <a:t>MICE</a:t>
            </a:r>
            <a:r>
              <a:rPr kumimoji="1" lang="ja-JP" altLang="en-US" sz="4000" dirty="0"/>
              <a:t>推進会議</a:t>
            </a:r>
          </a:p>
        </p:txBody>
      </p:sp>
      <p:sp>
        <p:nvSpPr>
          <p:cNvPr id="5" name="テキスト ボックス 4">
            <a:extLst>
              <a:ext uri="{FF2B5EF4-FFF2-40B4-BE49-F238E27FC236}">
                <a16:creationId xmlns:a16="http://schemas.microsoft.com/office/drawing/2014/main" id="{32635E4B-D365-4660-B8A6-DAFE2A228DEF}"/>
              </a:ext>
            </a:extLst>
          </p:cNvPr>
          <p:cNvSpPr txBox="1"/>
          <p:nvPr/>
        </p:nvSpPr>
        <p:spPr>
          <a:xfrm>
            <a:off x="0" y="5181600"/>
            <a:ext cx="9144000" cy="461665"/>
          </a:xfrm>
          <a:prstGeom prst="rect">
            <a:avLst/>
          </a:prstGeom>
          <a:noFill/>
        </p:spPr>
        <p:txBody>
          <a:bodyPr wrap="square" rtlCol="0">
            <a:spAutoFit/>
          </a:bodyPr>
          <a:lstStyle/>
          <a:p>
            <a:pPr algn="ctr"/>
            <a:r>
              <a:rPr kumimoji="1" lang="ja-JP" altLang="en-US" sz="2400" dirty="0"/>
              <a:t>令和８年７月</a:t>
            </a:r>
            <a:r>
              <a:rPr kumimoji="1" lang="en-US" altLang="ja-JP" sz="2400" dirty="0"/>
              <a:t>29</a:t>
            </a:r>
            <a:r>
              <a:rPr kumimoji="1" lang="ja-JP" altLang="en-US" sz="2400" dirty="0"/>
              <a:t>日</a:t>
            </a:r>
          </a:p>
        </p:txBody>
      </p:sp>
      <p:cxnSp>
        <p:nvCxnSpPr>
          <p:cNvPr id="6" name="直線コネクタ 5">
            <a:extLst>
              <a:ext uri="{FF2B5EF4-FFF2-40B4-BE49-F238E27FC236}">
                <a16:creationId xmlns:a16="http://schemas.microsoft.com/office/drawing/2014/main" id="{E8BB4F8F-63E6-46DF-9D9A-476BCF66064B}"/>
              </a:ext>
            </a:extLst>
          </p:cNvPr>
          <p:cNvCxnSpPr>
            <a:cxnSpLocks/>
          </p:cNvCxnSpPr>
          <p:nvPr/>
        </p:nvCxnSpPr>
        <p:spPr>
          <a:xfrm>
            <a:off x="0" y="3792537"/>
            <a:ext cx="9144000" cy="0"/>
          </a:xfrm>
          <a:prstGeom prst="line">
            <a:avLst/>
          </a:prstGeom>
          <a:ln w="76200">
            <a:gradFill>
              <a:gsLst>
                <a:gs pos="0">
                  <a:schemeClr val="accent1">
                    <a:lumMod val="50000"/>
                  </a:schemeClr>
                </a:gs>
                <a:gs pos="32000">
                  <a:schemeClr val="accent1">
                    <a:lumMod val="75000"/>
                  </a:schemeClr>
                </a:gs>
                <a:gs pos="65000">
                  <a:schemeClr val="accent1">
                    <a:lumMod val="40000"/>
                    <a:lumOff val="60000"/>
                  </a:schemeClr>
                </a:gs>
                <a:gs pos="100000">
                  <a:schemeClr val="accent1">
                    <a:lumMod val="20000"/>
                    <a:lumOff val="8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88121352-1520-44C2-8B5C-82949DE5EC68}"/>
              </a:ext>
            </a:extLst>
          </p:cNvPr>
          <p:cNvSpPr/>
          <p:nvPr/>
        </p:nvSpPr>
        <p:spPr>
          <a:xfrm>
            <a:off x="7721600" y="203200"/>
            <a:ext cx="1231900" cy="5969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資料３</a:t>
            </a:r>
            <a:endParaRPr kumimoji="1" lang="ja-JP" altLang="en-US" sz="2400" dirty="0">
              <a:solidFill>
                <a:schemeClr val="tx1"/>
              </a:solidFill>
            </a:endParaRPr>
          </a:p>
        </p:txBody>
      </p:sp>
    </p:spTree>
    <p:extLst>
      <p:ext uri="{BB962C8B-B14F-4D97-AF65-F5344CB8AC3E}">
        <p14:creationId xmlns:p14="http://schemas.microsoft.com/office/powerpoint/2010/main" val="1599566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22FB734-E178-42C7-9B47-8768DC9CF3C8}"/>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大阪</a:t>
            </a:r>
            <a:r>
              <a:rPr kumimoji="1" lang="en-US" altLang="ja-JP" b="1" dirty="0"/>
              <a:t>MICE</a:t>
            </a:r>
            <a:r>
              <a:rPr kumimoji="1" lang="ja-JP" altLang="en-US" b="1" dirty="0"/>
              <a:t>推進会議の開催にあたって</a:t>
            </a:r>
          </a:p>
        </p:txBody>
      </p:sp>
      <p:sp>
        <p:nvSpPr>
          <p:cNvPr id="2" name="正方形/長方形 1">
            <a:extLst>
              <a:ext uri="{FF2B5EF4-FFF2-40B4-BE49-F238E27FC236}">
                <a16:creationId xmlns:a16="http://schemas.microsoft.com/office/drawing/2014/main" id="{2993D940-610E-4671-BB2C-60B5FFFA2668}"/>
              </a:ext>
            </a:extLst>
          </p:cNvPr>
          <p:cNvSpPr/>
          <p:nvPr/>
        </p:nvSpPr>
        <p:spPr>
          <a:xfrm>
            <a:off x="399393" y="987973"/>
            <a:ext cx="8345214" cy="53707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u"/>
            </a:pPr>
            <a:r>
              <a:rPr kumimoji="1" lang="ja-JP" altLang="en-US" sz="1400" dirty="0">
                <a:solidFill>
                  <a:schemeClr val="tx1"/>
                </a:solidFill>
              </a:rPr>
              <a:t>「大阪</a:t>
            </a:r>
            <a:r>
              <a:rPr kumimoji="1" lang="en-US" altLang="ja-JP" sz="1400" dirty="0">
                <a:solidFill>
                  <a:schemeClr val="tx1"/>
                </a:solidFill>
              </a:rPr>
              <a:t>MICE</a:t>
            </a:r>
            <a:r>
              <a:rPr kumimoji="1" lang="ja-JP" altLang="en-US" sz="1400" dirty="0">
                <a:solidFill>
                  <a:schemeClr val="tx1"/>
                </a:solidFill>
              </a:rPr>
              <a:t>誘致戦略」では、グローバルに展開される誘致競争に打ち勝つため、オール大阪で</a:t>
            </a:r>
            <a:r>
              <a:rPr kumimoji="1" lang="en-US" altLang="ja-JP" sz="1400" dirty="0">
                <a:solidFill>
                  <a:schemeClr val="tx1"/>
                </a:solidFill>
              </a:rPr>
              <a:t>MICE</a:t>
            </a:r>
            <a:r>
              <a:rPr kumimoji="1" lang="ja-JP" altLang="en-US" sz="1400" dirty="0">
                <a:solidFill>
                  <a:schemeClr val="tx1"/>
                </a:solidFill>
              </a:rPr>
              <a:t>誘致に取り組むこととしており、これまでも大阪府・大阪市、経済団体及び大阪観光局で構成される「大阪</a:t>
            </a:r>
            <a:r>
              <a:rPr kumimoji="1" lang="en-US" altLang="ja-JP" sz="1400" dirty="0">
                <a:solidFill>
                  <a:schemeClr val="tx1"/>
                </a:solidFill>
              </a:rPr>
              <a:t>MICE</a:t>
            </a:r>
            <a:r>
              <a:rPr kumimoji="1" lang="ja-JP" altLang="en-US" sz="1400" dirty="0">
                <a:solidFill>
                  <a:schemeClr val="tx1"/>
                </a:solidFill>
              </a:rPr>
              <a:t>推進委員会」において、意見交換や情報共有をしながら、官民が連携して取り組んできた。</a:t>
            </a:r>
            <a:endParaRPr kumimoji="1" lang="en-US" altLang="ja-JP" sz="1400" dirty="0">
              <a:solidFill>
                <a:schemeClr val="tx1"/>
              </a:solidFill>
            </a:endParaRPr>
          </a:p>
          <a:p>
            <a:pPr marL="285750" indent="-285750">
              <a:lnSpc>
                <a:spcPct val="150000"/>
              </a:lnSpc>
              <a:buFont typeface="Wingdings" panose="05000000000000000000" pitchFamily="2" charset="2"/>
              <a:buChar char="u"/>
            </a:pPr>
            <a:endParaRPr kumimoji="1" lang="en-US" altLang="ja-JP" sz="1400" dirty="0">
              <a:solidFill>
                <a:schemeClr val="tx1"/>
              </a:solidFill>
            </a:endParaRPr>
          </a:p>
          <a:p>
            <a:pPr marL="285750" indent="-285750">
              <a:lnSpc>
                <a:spcPct val="150000"/>
              </a:lnSpc>
              <a:buFont typeface="Wingdings" panose="05000000000000000000" pitchFamily="2" charset="2"/>
              <a:buChar char="u"/>
            </a:pPr>
            <a:r>
              <a:rPr kumimoji="1" lang="ja-JP" altLang="en-US" sz="1400" dirty="0">
                <a:solidFill>
                  <a:schemeClr val="tx1"/>
                </a:solidFill>
              </a:rPr>
              <a:t>また、先般策定された「</a:t>
            </a:r>
            <a:r>
              <a:rPr kumimoji="1" lang="en-US" altLang="ja-JP" sz="1400" dirty="0">
                <a:solidFill>
                  <a:schemeClr val="tx1"/>
                </a:solidFill>
              </a:rPr>
              <a:t>Beyond EXPO 2025</a:t>
            </a:r>
            <a:r>
              <a:rPr kumimoji="1" lang="ja-JP" altLang="en-US" sz="1400" dirty="0">
                <a:solidFill>
                  <a:schemeClr val="tx1"/>
                </a:solidFill>
              </a:rPr>
              <a:t>」や「大阪都市魅力創造戦略</a:t>
            </a:r>
            <a:r>
              <a:rPr kumimoji="1" lang="en-US" altLang="ja-JP" sz="1400" dirty="0">
                <a:solidFill>
                  <a:schemeClr val="tx1"/>
                </a:solidFill>
              </a:rPr>
              <a:t>2030</a:t>
            </a:r>
            <a:r>
              <a:rPr kumimoji="1" lang="ja-JP" altLang="en-US" sz="1400" dirty="0">
                <a:solidFill>
                  <a:schemeClr val="tx1"/>
                </a:solidFill>
              </a:rPr>
              <a:t>」においても、「世界水準の</a:t>
            </a:r>
            <a:r>
              <a:rPr kumimoji="1" lang="en-US" altLang="ja-JP" sz="1400" dirty="0">
                <a:solidFill>
                  <a:schemeClr val="tx1"/>
                </a:solidFill>
              </a:rPr>
              <a:t>MICE</a:t>
            </a:r>
            <a:r>
              <a:rPr kumimoji="1" lang="ja-JP" altLang="en-US" sz="1400" dirty="0">
                <a:solidFill>
                  <a:schemeClr val="tx1"/>
                </a:solidFill>
              </a:rPr>
              <a:t>都市の形成」、「アジア・オセアニアでトップクラスの</a:t>
            </a:r>
            <a:r>
              <a:rPr kumimoji="1" lang="en-US" altLang="ja-JP" sz="1400" dirty="0">
                <a:solidFill>
                  <a:schemeClr val="tx1"/>
                </a:solidFill>
              </a:rPr>
              <a:t>MICE</a:t>
            </a:r>
            <a:r>
              <a:rPr kumimoji="1" lang="ja-JP" altLang="en-US" sz="1400" dirty="0">
                <a:solidFill>
                  <a:schemeClr val="tx1"/>
                </a:solidFill>
              </a:rPr>
              <a:t>都市」という目標を掲げている。</a:t>
            </a:r>
            <a:endParaRPr kumimoji="1" lang="en-US" altLang="ja-JP" sz="1400" dirty="0">
              <a:solidFill>
                <a:schemeClr val="tx1"/>
              </a:solidFill>
            </a:endParaRPr>
          </a:p>
          <a:p>
            <a:pPr marL="285750" indent="-285750">
              <a:lnSpc>
                <a:spcPct val="150000"/>
              </a:lnSpc>
              <a:buFont typeface="Wingdings" panose="05000000000000000000" pitchFamily="2" charset="2"/>
              <a:buChar char="u"/>
            </a:pPr>
            <a:endParaRPr kumimoji="1" lang="en-US" altLang="ja-JP" sz="1400" dirty="0">
              <a:solidFill>
                <a:schemeClr val="tx1"/>
              </a:solidFill>
            </a:endParaRPr>
          </a:p>
          <a:p>
            <a:pPr marL="285750" indent="-285750">
              <a:lnSpc>
                <a:spcPct val="150000"/>
              </a:lnSpc>
              <a:buFont typeface="Wingdings" panose="05000000000000000000" pitchFamily="2" charset="2"/>
              <a:buChar char="u"/>
            </a:pPr>
            <a:r>
              <a:rPr kumimoji="1" lang="ja-JP" altLang="en-US" sz="1400" dirty="0">
                <a:solidFill>
                  <a:schemeClr val="tx1"/>
                </a:solidFill>
              </a:rPr>
              <a:t>現在、国内外の競合都市では施設の新設や機能強化が進むなど、誘致競争は激化の一途を辿っている。このような中、大阪は、昨年の大阪・関西万博の開催により、国際的なプレゼンス向上が図られたことに加え、</a:t>
            </a:r>
            <a:r>
              <a:rPr kumimoji="1" lang="en-US" altLang="ja-JP" sz="1400" dirty="0">
                <a:solidFill>
                  <a:schemeClr val="tx1"/>
                </a:solidFill>
              </a:rPr>
              <a:t>2030</a:t>
            </a:r>
            <a:r>
              <a:rPr kumimoji="1" lang="ja-JP" altLang="en-US" sz="1400" dirty="0">
                <a:solidFill>
                  <a:schemeClr val="tx1"/>
                </a:solidFill>
              </a:rPr>
              <a:t>年秋頃にはオールインワン</a:t>
            </a:r>
            <a:r>
              <a:rPr kumimoji="1" lang="en-US" altLang="ja-JP" sz="1400" dirty="0">
                <a:solidFill>
                  <a:schemeClr val="tx1"/>
                </a:solidFill>
              </a:rPr>
              <a:t>MICE</a:t>
            </a:r>
            <a:r>
              <a:rPr kumimoji="1" lang="ja-JP" altLang="en-US" sz="1400" dirty="0">
                <a:solidFill>
                  <a:schemeClr val="tx1"/>
                </a:solidFill>
              </a:rPr>
              <a:t>施設を有する</a:t>
            </a:r>
            <a:r>
              <a:rPr kumimoji="1" lang="en-US" altLang="ja-JP" sz="1400" dirty="0">
                <a:solidFill>
                  <a:schemeClr val="tx1"/>
                </a:solidFill>
              </a:rPr>
              <a:t>IR</a:t>
            </a:r>
            <a:r>
              <a:rPr kumimoji="1" lang="ja-JP" altLang="en-US" sz="1400" dirty="0">
                <a:solidFill>
                  <a:schemeClr val="tx1"/>
                </a:solidFill>
              </a:rPr>
              <a:t>開業が予定されているなど、</a:t>
            </a:r>
            <a:r>
              <a:rPr kumimoji="1" lang="en-US" altLang="ja-JP" sz="1400" dirty="0">
                <a:solidFill>
                  <a:schemeClr val="tx1"/>
                </a:solidFill>
              </a:rPr>
              <a:t>MICE</a:t>
            </a:r>
            <a:r>
              <a:rPr kumimoji="1" lang="ja-JP" altLang="en-US" sz="1400" dirty="0">
                <a:solidFill>
                  <a:schemeClr val="tx1"/>
                </a:solidFill>
              </a:rPr>
              <a:t>誘致の強化に向けて絶好の機会が到来している。</a:t>
            </a:r>
            <a:endParaRPr kumimoji="1" lang="en-US" altLang="ja-JP" sz="1400" dirty="0">
              <a:solidFill>
                <a:schemeClr val="tx1"/>
              </a:solidFill>
            </a:endParaRPr>
          </a:p>
          <a:p>
            <a:pPr>
              <a:lnSpc>
                <a:spcPct val="150000"/>
              </a:lnSpc>
            </a:pPr>
            <a:endParaRPr kumimoji="1" lang="en-US" altLang="ja-JP" sz="1400" dirty="0">
              <a:solidFill>
                <a:schemeClr val="tx1"/>
              </a:solidFill>
            </a:endParaRPr>
          </a:p>
          <a:p>
            <a:pPr marL="285750" indent="-285750">
              <a:lnSpc>
                <a:spcPct val="150000"/>
              </a:lnSpc>
              <a:buFont typeface="Wingdings" panose="05000000000000000000" pitchFamily="2" charset="2"/>
              <a:buChar char="u"/>
            </a:pPr>
            <a:r>
              <a:rPr kumimoji="1" lang="ja-JP" altLang="en-US" sz="1400" dirty="0">
                <a:solidFill>
                  <a:schemeClr val="tx1"/>
                </a:solidFill>
              </a:rPr>
              <a:t>こうした認識を踏まえ、今年度から立ち上げた「大阪</a:t>
            </a:r>
            <a:r>
              <a:rPr kumimoji="1" lang="en-US" altLang="ja-JP" sz="1400" dirty="0">
                <a:solidFill>
                  <a:schemeClr val="tx1"/>
                </a:solidFill>
              </a:rPr>
              <a:t>MICE</a:t>
            </a:r>
            <a:r>
              <a:rPr kumimoji="1" lang="ja-JP" altLang="en-US" sz="1400" dirty="0">
                <a:solidFill>
                  <a:schemeClr val="tx1"/>
                </a:solidFill>
              </a:rPr>
              <a:t>推進会議」のもと、オール大阪での戦略的な</a:t>
            </a:r>
            <a:r>
              <a:rPr kumimoji="1" lang="en-US" altLang="ja-JP" sz="1400" dirty="0">
                <a:solidFill>
                  <a:schemeClr val="tx1"/>
                </a:solidFill>
              </a:rPr>
              <a:t>MICE</a:t>
            </a:r>
            <a:r>
              <a:rPr kumimoji="1" lang="ja-JP" altLang="en-US" sz="1400" dirty="0">
                <a:solidFill>
                  <a:schemeClr val="tx1"/>
                </a:solidFill>
              </a:rPr>
              <a:t>誘致の取組みをより一層加速していく。</a:t>
            </a:r>
            <a:endParaRPr kumimoji="1" lang="en-US" altLang="ja-JP" sz="1400" dirty="0">
              <a:solidFill>
                <a:schemeClr val="tx1"/>
              </a:solidFill>
            </a:endParaRPr>
          </a:p>
        </p:txBody>
      </p:sp>
      <p:sp>
        <p:nvSpPr>
          <p:cNvPr id="3" name="スライド番号プレースホルダー 2">
            <a:extLst>
              <a:ext uri="{FF2B5EF4-FFF2-40B4-BE49-F238E27FC236}">
                <a16:creationId xmlns:a16="http://schemas.microsoft.com/office/drawing/2014/main" id="{57E1B227-5A32-48C9-A8DB-70A7D9114227}"/>
              </a:ext>
            </a:extLst>
          </p:cNvPr>
          <p:cNvSpPr>
            <a:spLocks noGrp="1"/>
          </p:cNvSpPr>
          <p:nvPr>
            <p:ph type="sldNum" sz="quarter" idx="12"/>
          </p:nvPr>
        </p:nvSpPr>
        <p:spPr/>
        <p:txBody>
          <a:bodyPr/>
          <a:lstStyle/>
          <a:p>
            <a:fld id="{61B645F5-9309-4C5A-8919-FC4E71E512A4}" type="slidenum">
              <a:rPr kumimoji="1" lang="ja-JP" altLang="en-US" smtClean="0"/>
              <a:t>1</a:t>
            </a:fld>
            <a:endParaRPr kumimoji="1" lang="ja-JP" altLang="en-US"/>
          </a:p>
        </p:txBody>
      </p:sp>
    </p:spTree>
    <p:extLst>
      <p:ext uri="{BB962C8B-B14F-4D97-AF65-F5344CB8AC3E}">
        <p14:creationId xmlns:p14="http://schemas.microsoft.com/office/powerpoint/2010/main" val="3840002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D6F2706-DB41-4FD5-99B2-5BAFFB921CB8}"/>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「大阪</a:t>
            </a:r>
            <a:r>
              <a:rPr kumimoji="1" lang="en-US" altLang="ja-JP" b="1" dirty="0"/>
              <a:t>MICE</a:t>
            </a:r>
            <a:r>
              <a:rPr kumimoji="1" lang="ja-JP" altLang="en-US" b="1" dirty="0"/>
              <a:t>誘致戦略」のめざす姿</a:t>
            </a:r>
          </a:p>
        </p:txBody>
      </p:sp>
      <p:sp>
        <p:nvSpPr>
          <p:cNvPr id="2" name="正方形/長方形 1">
            <a:extLst>
              <a:ext uri="{FF2B5EF4-FFF2-40B4-BE49-F238E27FC236}">
                <a16:creationId xmlns:a16="http://schemas.microsoft.com/office/drawing/2014/main" id="{AB824F95-6636-4C9E-9D9F-C45C2B7E3970}"/>
              </a:ext>
            </a:extLst>
          </p:cNvPr>
          <p:cNvSpPr/>
          <p:nvPr/>
        </p:nvSpPr>
        <p:spPr>
          <a:xfrm>
            <a:off x="947854" y="1182027"/>
            <a:ext cx="7248292" cy="71183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rPr>
              <a:t>アジア・大洋州地域でトップクラスの</a:t>
            </a:r>
            <a:r>
              <a:rPr kumimoji="1" lang="en-US" altLang="ja-JP" sz="1600" b="1" dirty="0">
                <a:solidFill>
                  <a:schemeClr val="tx1"/>
                </a:solidFill>
              </a:rPr>
              <a:t>MICE</a:t>
            </a:r>
            <a:r>
              <a:rPr kumimoji="1" lang="ja-JP" altLang="en-US" sz="1600" b="1" dirty="0">
                <a:solidFill>
                  <a:schemeClr val="tx1"/>
                </a:solidFill>
              </a:rPr>
              <a:t>都市</a:t>
            </a:r>
          </a:p>
        </p:txBody>
      </p:sp>
      <p:sp>
        <p:nvSpPr>
          <p:cNvPr id="3" name="テキスト ボックス 2">
            <a:extLst>
              <a:ext uri="{FF2B5EF4-FFF2-40B4-BE49-F238E27FC236}">
                <a16:creationId xmlns:a16="http://schemas.microsoft.com/office/drawing/2014/main" id="{E3739A2D-A8E3-4B1F-9F07-2FD441563B64}"/>
              </a:ext>
            </a:extLst>
          </p:cNvPr>
          <p:cNvSpPr txBox="1"/>
          <p:nvPr/>
        </p:nvSpPr>
        <p:spPr>
          <a:xfrm>
            <a:off x="115874" y="4269378"/>
            <a:ext cx="1963999" cy="307777"/>
          </a:xfrm>
          <a:prstGeom prst="rect">
            <a:avLst/>
          </a:prstGeom>
          <a:noFill/>
        </p:spPr>
        <p:txBody>
          <a:bodyPr wrap="square" rtlCol="0">
            <a:spAutoFit/>
          </a:bodyPr>
          <a:lstStyle/>
          <a:p>
            <a:r>
              <a:rPr kumimoji="1" lang="en-US" altLang="ja-JP" sz="1400" b="1" dirty="0"/>
              <a:t>【</a:t>
            </a:r>
            <a:r>
              <a:rPr kumimoji="1" lang="ja-JP" altLang="en-US" sz="1400" b="1" dirty="0"/>
              <a:t>数値目標（</a:t>
            </a:r>
            <a:r>
              <a:rPr kumimoji="1" lang="en-US" altLang="ja-JP" sz="1400" b="1" dirty="0"/>
              <a:t>KPI</a:t>
            </a:r>
            <a:r>
              <a:rPr kumimoji="1" lang="ja-JP" altLang="en-US" sz="1400" b="1" dirty="0"/>
              <a:t>）</a:t>
            </a:r>
            <a:r>
              <a:rPr kumimoji="1" lang="en-US" altLang="ja-JP" sz="1400" b="1" dirty="0"/>
              <a:t>】</a:t>
            </a:r>
            <a:endParaRPr kumimoji="1" lang="ja-JP" altLang="en-US" sz="1400" b="1" dirty="0"/>
          </a:p>
        </p:txBody>
      </p:sp>
      <p:graphicFrame>
        <p:nvGraphicFramePr>
          <p:cNvPr id="5" name="表 5">
            <a:extLst>
              <a:ext uri="{FF2B5EF4-FFF2-40B4-BE49-F238E27FC236}">
                <a16:creationId xmlns:a16="http://schemas.microsoft.com/office/drawing/2014/main" id="{C7A53523-CD83-44B2-8D58-D2538EEB9C7E}"/>
              </a:ext>
            </a:extLst>
          </p:cNvPr>
          <p:cNvGraphicFramePr>
            <a:graphicFrameLocks noGrp="1"/>
          </p:cNvGraphicFramePr>
          <p:nvPr/>
        </p:nvGraphicFramePr>
        <p:xfrm>
          <a:off x="714703" y="4731446"/>
          <a:ext cx="7861737" cy="1417106"/>
        </p:xfrm>
        <a:graphic>
          <a:graphicData uri="http://schemas.openxmlformats.org/drawingml/2006/table">
            <a:tbl>
              <a:tblPr firstRow="1" bandRow="1">
                <a:tableStyleId>{5940675A-B579-460E-94D1-54222C63F5DA}</a:tableStyleId>
              </a:tblPr>
              <a:tblGrid>
                <a:gridCol w="1786759">
                  <a:extLst>
                    <a:ext uri="{9D8B030D-6E8A-4147-A177-3AD203B41FA5}">
                      <a16:colId xmlns:a16="http://schemas.microsoft.com/office/drawing/2014/main" val="548358653"/>
                    </a:ext>
                  </a:extLst>
                </a:gridCol>
                <a:gridCol w="3079531">
                  <a:extLst>
                    <a:ext uri="{9D8B030D-6E8A-4147-A177-3AD203B41FA5}">
                      <a16:colId xmlns:a16="http://schemas.microsoft.com/office/drawing/2014/main" val="3153676029"/>
                    </a:ext>
                  </a:extLst>
                </a:gridCol>
                <a:gridCol w="2995447">
                  <a:extLst>
                    <a:ext uri="{9D8B030D-6E8A-4147-A177-3AD203B41FA5}">
                      <a16:colId xmlns:a16="http://schemas.microsoft.com/office/drawing/2014/main" val="3737133455"/>
                    </a:ext>
                  </a:extLst>
                </a:gridCol>
              </a:tblGrid>
              <a:tr h="367003">
                <a:tc>
                  <a:txBody>
                    <a:bodyPr/>
                    <a:lstStyle/>
                    <a:p>
                      <a:endParaRPr kumimoji="1" lang="ja-JP" altLang="en-US"/>
                    </a:p>
                  </a:txBody>
                  <a:tcPr anchor="ctr">
                    <a:solidFill>
                      <a:schemeClr val="accent5">
                        <a:lumMod val="50000"/>
                      </a:schemeClr>
                    </a:solidFill>
                  </a:tcPr>
                </a:tc>
                <a:tc>
                  <a:txBody>
                    <a:bodyPr/>
                    <a:lstStyle/>
                    <a:p>
                      <a:pPr algn="ctr"/>
                      <a:r>
                        <a:rPr kumimoji="1" lang="ja-JP" altLang="en-US" sz="1400" b="1" dirty="0">
                          <a:solidFill>
                            <a:schemeClr val="bg1"/>
                          </a:solidFill>
                        </a:rPr>
                        <a:t>第１期（</a:t>
                      </a:r>
                      <a:r>
                        <a:rPr kumimoji="1" lang="en-US" altLang="ja-JP" sz="1400" b="1" dirty="0">
                          <a:solidFill>
                            <a:schemeClr val="bg1"/>
                          </a:solidFill>
                        </a:rPr>
                        <a:t>2023</a:t>
                      </a:r>
                      <a:r>
                        <a:rPr kumimoji="1" lang="ja-JP" altLang="en-US" sz="1400" b="1" dirty="0">
                          <a:solidFill>
                            <a:schemeClr val="bg1"/>
                          </a:solidFill>
                        </a:rPr>
                        <a:t>～</a:t>
                      </a:r>
                      <a:r>
                        <a:rPr kumimoji="1" lang="en-US" altLang="ja-JP" sz="1400" b="1" dirty="0">
                          <a:solidFill>
                            <a:schemeClr val="bg1"/>
                          </a:solidFill>
                        </a:rPr>
                        <a:t>2027</a:t>
                      </a:r>
                      <a:r>
                        <a:rPr kumimoji="1" lang="ja-JP" altLang="en-US" sz="1400" b="1" dirty="0">
                          <a:solidFill>
                            <a:schemeClr val="bg1"/>
                          </a:solidFill>
                        </a:rPr>
                        <a:t>年度）</a:t>
                      </a:r>
                    </a:p>
                  </a:txBody>
                  <a:tcPr anchor="ctr">
                    <a:solidFill>
                      <a:schemeClr val="accent5">
                        <a:lumMod val="50000"/>
                      </a:schemeClr>
                    </a:solidFill>
                  </a:tcPr>
                </a:tc>
                <a:tc>
                  <a:txBody>
                    <a:bodyPr/>
                    <a:lstStyle/>
                    <a:p>
                      <a:pPr algn="ctr"/>
                      <a:r>
                        <a:rPr kumimoji="1" lang="ja-JP" altLang="en-US" sz="1400" b="1" dirty="0">
                          <a:solidFill>
                            <a:schemeClr val="bg1"/>
                          </a:solidFill>
                        </a:rPr>
                        <a:t>第２期（</a:t>
                      </a:r>
                      <a:r>
                        <a:rPr kumimoji="1" lang="en-US" altLang="ja-JP" sz="1400" b="1" dirty="0">
                          <a:solidFill>
                            <a:schemeClr val="bg1"/>
                          </a:solidFill>
                        </a:rPr>
                        <a:t>2028</a:t>
                      </a:r>
                      <a:r>
                        <a:rPr kumimoji="1" lang="ja-JP" altLang="en-US" sz="1400" b="1" dirty="0">
                          <a:solidFill>
                            <a:schemeClr val="bg1"/>
                          </a:solidFill>
                        </a:rPr>
                        <a:t>～</a:t>
                      </a:r>
                      <a:r>
                        <a:rPr kumimoji="1" lang="en-US" altLang="ja-JP" sz="1400" b="1" dirty="0">
                          <a:solidFill>
                            <a:schemeClr val="bg1"/>
                          </a:solidFill>
                        </a:rPr>
                        <a:t>2032</a:t>
                      </a:r>
                      <a:r>
                        <a:rPr kumimoji="1" lang="ja-JP" altLang="en-US" sz="1400" b="1" dirty="0">
                          <a:solidFill>
                            <a:schemeClr val="bg1"/>
                          </a:solidFill>
                        </a:rPr>
                        <a:t>年度）</a:t>
                      </a:r>
                    </a:p>
                  </a:txBody>
                  <a:tcPr anchor="ctr">
                    <a:solidFill>
                      <a:schemeClr val="accent5">
                        <a:lumMod val="50000"/>
                      </a:schemeClr>
                    </a:solidFill>
                  </a:tcPr>
                </a:tc>
                <a:extLst>
                  <a:ext uri="{0D108BD9-81ED-4DB2-BD59-A6C34878D82A}">
                    <a16:rowId xmlns:a16="http://schemas.microsoft.com/office/drawing/2014/main" val="1384575261"/>
                  </a:ext>
                </a:extLst>
              </a:tr>
              <a:tr h="572349">
                <a:tc>
                  <a:txBody>
                    <a:bodyPr/>
                    <a:lstStyle/>
                    <a:p>
                      <a:r>
                        <a:rPr kumimoji="1" lang="ja-JP" altLang="en-US" sz="1400" dirty="0"/>
                        <a:t>国際会議ランキング［</a:t>
                      </a:r>
                      <a:r>
                        <a:rPr kumimoji="1" lang="en-US" altLang="ja-JP" sz="1400" dirty="0"/>
                        <a:t>ICCA</a:t>
                      </a:r>
                      <a:r>
                        <a:rPr kumimoji="1" lang="ja-JP" altLang="en-US" sz="1400" dirty="0"/>
                        <a:t>］</a:t>
                      </a:r>
                    </a:p>
                  </a:txBody>
                  <a:tcPr anchor="ctr"/>
                </a:tc>
                <a:tc>
                  <a:txBody>
                    <a:bodyPr/>
                    <a:lstStyle/>
                    <a:p>
                      <a:r>
                        <a:rPr kumimoji="1" lang="ja-JP" altLang="en-US" sz="1400" dirty="0"/>
                        <a:t>アジア・大洋州地域</a:t>
                      </a:r>
                      <a:r>
                        <a:rPr kumimoji="1" lang="en-US" altLang="ja-JP" sz="1400" dirty="0"/>
                        <a:t>10</a:t>
                      </a:r>
                      <a:r>
                        <a:rPr kumimoji="1" lang="ja-JP" altLang="en-US" sz="1400" dirty="0"/>
                        <a:t>位相当</a:t>
                      </a:r>
                      <a:endParaRPr kumimoji="1" lang="en-US" altLang="ja-JP" sz="1400" dirty="0"/>
                    </a:p>
                    <a:p>
                      <a:r>
                        <a:rPr kumimoji="1" lang="ja-JP" altLang="en-US" sz="1400" dirty="0"/>
                        <a:t>（世界</a:t>
                      </a:r>
                      <a:r>
                        <a:rPr kumimoji="1" lang="en-US" altLang="ja-JP" sz="1400" dirty="0"/>
                        <a:t>30</a:t>
                      </a:r>
                      <a:r>
                        <a:rPr kumimoji="1" lang="ja-JP" altLang="en-US" sz="1400" dirty="0"/>
                        <a:t>位以内相当）</a:t>
                      </a:r>
                    </a:p>
                  </a:txBody>
                  <a:tcPr anchor="ctr"/>
                </a:tc>
                <a:tc>
                  <a:txBody>
                    <a:bodyPr/>
                    <a:lstStyle/>
                    <a:p>
                      <a:r>
                        <a:rPr kumimoji="1" lang="ja-JP" altLang="en-US" sz="1400" dirty="0"/>
                        <a:t>アジア・大洋州地域５位相当</a:t>
                      </a:r>
                      <a:endParaRPr kumimoji="1" lang="en-US" altLang="ja-JP" sz="1400" dirty="0"/>
                    </a:p>
                    <a:p>
                      <a:r>
                        <a:rPr kumimoji="1" lang="ja-JP" altLang="en-US" sz="1400" dirty="0"/>
                        <a:t>（世界</a:t>
                      </a:r>
                      <a:r>
                        <a:rPr kumimoji="1" lang="en-US" altLang="ja-JP" sz="1400" dirty="0"/>
                        <a:t>20</a:t>
                      </a:r>
                      <a:r>
                        <a:rPr kumimoji="1" lang="ja-JP" altLang="en-US" sz="1400" dirty="0"/>
                        <a:t>位以内相当）</a:t>
                      </a:r>
                    </a:p>
                  </a:txBody>
                  <a:tcPr anchor="ctr"/>
                </a:tc>
                <a:extLst>
                  <a:ext uri="{0D108BD9-81ED-4DB2-BD59-A6C34878D82A}">
                    <a16:rowId xmlns:a16="http://schemas.microsoft.com/office/drawing/2014/main" val="1585902606"/>
                  </a:ext>
                </a:extLst>
              </a:tr>
              <a:tr h="477754">
                <a:tc>
                  <a:txBody>
                    <a:bodyPr/>
                    <a:lstStyle/>
                    <a:p>
                      <a:r>
                        <a:rPr kumimoji="1" lang="ja-JP" altLang="en-US" sz="1400" dirty="0"/>
                        <a:t>経済波及効果</a:t>
                      </a:r>
                    </a:p>
                  </a:txBody>
                  <a:tcPr anchor="ctr"/>
                </a:tc>
                <a:tc>
                  <a:txBody>
                    <a:bodyPr/>
                    <a:lstStyle/>
                    <a:p>
                      <a:r>
                        <a:rPr kumimoji="1" lang="en-US" altLang="ja-JP" sz="1400" dirty="0"/>
                        <a:t>341.9</a:t>
                      </a:r>
                      <a:r>
                        <a:rPr kumimoji="1" lang="ja-JP" altLang="en-US" sz="1400" dirty="0"/>
                        <a:t>億円</a:t>
                      </a:r>
                    </a:p>
                  </a:txBody>
                  <a:tcPr anchor="ctr"/>
                </a:tc>
                <a:tc>
                  <a:txBody>
                    <a:bodyPr/>
                    <a:lstStyle/>
                    <a:p>
                      <a:r>
                        <a:rPr kumimoji="1" lang="en-US" altLang="ja-JP" sz="1400" dirty="0"/>
                        <a:t>396.6</a:t>
                      </a:r>
                      <a:r>
                        <a:rPr kumimoji="1" lang="ja-JP" altLang="en-US" sz="1400" dirty="0"/>
                        <a:t>億円</a:t>
                      </a:r>
                    </a:p>
                  </a:txBody>
                  <a:tcPr anchor="ctr"/>
                </a:tc>
                <a:extLst>
                  <a:ext uri="{0D108BD9-81ED-4DB2-BD59-A6C34878D82A}">
                    <a16:rowId xmlns:a16="http://schemas.microsoft.com/office/drawing/2014/main" val="2371724817"/>
                  </a:ext>
                </a:extLst>
              </a:tr>
            </a:tbl>
          </a:graphicData>
        </a:graphic>
      </p:graphicFrame>
      <p:sp>
        <p:nvSpPr>
          <p:cNvPr id="8" name="テキスト ボックス 7">
            <a:extLst>
              <a:ext uri="{FF2B5EF4-FFF2-40B4-BE49-F238E27FC236}">
                <a16:creationId xmlns:a16="http://schemas.microsoft.com/office/drawing/2014/main" id="{52206768-89DA-4DD9-A83C-C46AC1A3DAD5}"/>
              </a:ext>
            </a:extLst>
          </p:cNvPr>
          <p:cNvSpPr txBox="1"/>
          <p:nvPr/>
        </p:nvSpPr>
        <p:spPr>
          <a:xfrm>
            <a:off x="294290" y="2628896"/>
            <a:ext cx="8693593" cy="1481046"/>
          </a:xfrm>
          <a:prstGeom prst="rect">
            <a:avLst/>
          </a:prstGeom>
          <a:noFill/>
        </p:spPr>
        <p:txBody>
          <a:bodyPr wrap="square" rtlCol="0">
            <a:spAutoFit/>
          </a:bodyPr>
          <a:lstStyle/>
          <a:p>
            <a:pPr>
              <a:lnSpc>
                <a:spcPct val="120000"/>
              </a:lnSpc>
            </a:pPr>
            <a:r>
              <a:rPr kumimoji="1" lang="en-US" altLang="ja-JP" sz="1400" u="sng" dirty="0"/>
              <a:t>MICE</a:t>
            </a:r>
            <a:r>
              <a:rPr kumimoji="1" lang="ja-JP" altLang="en-US" sz="1400" u="sng" dirty="0"/>
              <a:t>の誘致効果を最大化するため</a:t>
            </a:r>
            <a:endParaRPr kumimoji="1" lang="en-US" altLang="ja-JP" sz="1400" u="sng" dirty="0"/>
          </a:p>
          <a:p>
            <a:pPr>
              <a:lnSpc>
                <a:spcPct val="120000"/>
              </a:lnSpc>
            </a:pPr>
            <a:r>
              <a:rPr kumimoji="1" lang="ja-JP" altLang="en-US" sz="1400" dirty="0"/>
              <a:t>　▶</a:t>
            </a:r>
            <a:r>
              <a:rPr kumimoji="1" lang="ja-JP" altLang="en-US" sz="1400" b="1" dirty="0"/>
              <a:t>重点分野：</a:t>
            </a:r>
            <a:r>
              <a:rPr kumimoji="1" lang="ja-JP" altLang="en-US" sz="1400" dirty="0"/>
              <a:t>大阪が強みを有する５分野</a:t>
            </a:r>
            <a:endParaRPr kumimoji="1" lang="en-US" altLang="ja-JP" sz="1400" b="1" dirty="0"/>
          </a:p>
          <a:p>
            <a:pPr>
              <a:lnSpc>
                <a:spcPct val="120000"/>
              </a:lnSpc>
            </a:pPr>
            <a:r>
              <a:rPr kumimoji="1" lang="ja-JP" altLang="en-US" sz="1100" dirty="0"/>
              <a:t>　 （</a:t>
            </a:r>
            <a:r>
              <a:rPr kumimoji="1" lang="ja-JP" altLang="en-US" sz="1100" b="1" dirty="0"/>
              <a:t>「ライフサイエンス」「ものづくり」「環境・エネルギー」「国際金融都市」「スポーツ、食文化・エンターテインメント」</a:t>
            </a:r>
            <a:r>
              <a:rPr kumimoji="1" lang="ja-JP" altLang="en-US" sz="1100" dirty="0"/>
              <a:t>）</a:t>
            </a:r>
            <a:endParaRPr kumimoji="1" lang="en-US" altLang="ja-JP" sz="1100" dirty="0"/>
          </a:p>
          <a:p>
            <a:pPr>
              <a:lnSpc>
                <a:spcPct val="120000"/>
              </a:lnSpc>
            </a:pPr>
            <a:r>
              <a:rPr kumimoji="1" lang="ja-JP" altLang="en-US" sz="1400" dirty="0"/>
              <a:t>　▶</a:t>
            </a:r>
            <a:r>
              <a:rPr kumimoji="1" lang="ja-JP" altLang="en-US" sz="1400" b="1" dirty="0"/>
              <a:t>誘致ターゲット： 「</a:t>
            </a:r>
            <a:r>
              <a:rPr kumimoji="1" lang="en-US" altLang="ja-JP" sz="1400" b="1" dirty="0"/>
              <a:t>C:</a:t>
            </a:r>
            <a:r>
              <a:rPr kumimoji="1" lang="ja-JP" altLang="en-US" sz="1400" b="1" dirty="0"/>
              <a:t>国際会議」</a:t>
            </a:r>
            <a:r>
              <a:rPr kumimoji="1" lang="ja-JP" altLang="en-US" sz="1400" dirty="0"/>
              <a:t>及び</a:t>
            </a:r>
            <a:r>
              <a:rPr kumimoji="1" lang="ja-JP" altLang="en-US" sz="1400" b="1" dirty="0"/>
              <a:t>「</a:t>
            </a:r>
            <a:r>
              <a:rPr kumimoji="1" lang="en-US" altLang="ja-JP" sz="1400" b="1" dirty="0"/>
              <a:t>E:</a:t>
            </a:r>
            <a:r>
              <a:rPr kumimoji="1" lang="ja-JP" altLang="en-US" sz="1400" b="1" dirty="0"/>
              <a:t>展示会・イベント」 </a:t>
            </a:r>
            <a:endParaRPr kumimoji="1" lang="en-US" altLang="ja-JP" sz="1400" b="1" dirty="0"/>
          </a:p>
          <a:p>
            <a:pPr>
              <a:lnSpc>
                <a:spcPct val="120000"/>
              </a:lnSpc>
            </a:pPr>
            <a:r>
              <a:rPr kumimoji="1" lang="ja-JP" altLang="en-US" sz="1100" b="1" dirty="0"/>
              <a:t>　 （</a:t>
            </a:r>
            <a:r>
              <a:rPr kumimoji="1" lang="en-US" altLang="ja-JP" sz="1100" dirty="0"/>
              <a:t>MICE</a:t>
            </a:r>
            <a:r>
              <a:rPr kumimoji="1" lang="ja-JP" altLang="en-US" sz="1100" dirty="0"/>
              <a:t>のうち、経済波及効果が大きく、開催に伴う交流体験の機会や知的・人的ネットワークの創出、ビジネスチャンス等で</a:t>
            </a:r>
            <a:endParaRPr kumimoji="1" lang="en-US" altLang="ja-JP" sz="1100" dirty="0"/>
          </a:p>
          <a:p>
            <a:pPr>
              <a:lnSpc>
                <a:spcPct val="120000"/>
              </a:lnSpc>
            </a:pPr>
            <a:r>
              <a:rPr kumimoji="1" lang="ja-JP" altLang="en-US" sz="1100" dirty="0"/>
              <a:t>　　 特に期待される）</a:t>
            </a:r>
            <a:endParaRPr kumimoji="1" lang="ja-JP" altLang="en-US" sz="1100" b="1" dirty="0"/>
          </a:p>
        </p:txBody>
      </p:sp>
      <p:sp>
        <p:nvSpPr>
          <p:cNvPr id="9" name="テキスト ボックス 8">
            <a:extLst>
              <a:ext uri="{FF2B5EF4-FFF2-40B4-BE49-F238E27FC236}">
                <a16:creationId xmlns:a16="http://schemas.microsoft.com/office/drawing/2014/main" id="{AB4E50C9-0565-4856-9674-8C03FBB9284B}"/>
              </a:ext>
            </a:extLst>
          </p:cNvPr>
          <p:cNvSpPr txBox="1"/>
          <p:nvPr/>
        </p:nvSpPr>
        <p:spPr>
          <a:xfrm>
            <a:off x="115874" y="2148506"/>
            <a:ext cx="2794598" cy="307777"/>
          </a:xfrm>
          <a:prstGeom prst="rect">
            <a:avLst/>
          </a:prstGeom>
          <a:noFill/>
        </p:spPr>
        <p:txBody>
          <a:bodyPr wrap="square" rtlCol="0">
            <a:spAutoFit/>
          </a:bodyPr>
          <a:lstStyle/>
          <a:p>
            <a:r>
              <a:rPr kumimoji="1" lang="en-US" altLang="ja-JP" sz="1400" b="1" dirty="0"/>
              <a:t>【</a:t>
            </a:r>
            <a:r>
              <a:rPr kumimoji="1" lang="ja-JP" altLang="en-US" sz="1400" b="1" dirty="0"/>
              <a:t>重点分野と誘致ターゲット</a:t>
            </a:r>
            <a:r>
              <a:rPr kumimoji="1" lang="en-US" altLang="ja-JP" sz="1400" b="1" dirty="0"/>
              <a:t>】</a:t>
            </a:r>
            <a:endParaRPr kumimoji="1" lang="ja-JP" altLang="en-US" sz="1400" b="1" dirty="0"/>
          </a:p>
        </p:txBody>
      </p:sp>
      <p:sp>
        <p:nvSpPr>
          <p:cNvPr id="10" name="テキスト ボックス 9">
            <a:extLst>
              <a:ext uri="{FF2B5EF4-FFF2-40B4-BE49-F238E27FC236}">
                <a16:creationId xmlns:a16="http://schemas.microsoft.com/office/drawing/2014/main" id="{6D45C49C-DCDD-48E9-A710-DB50D5CF7C5E}"/>
              </a:ext>
            </a:extLst>
          </p:cNvPr>
          <p:cNvSpPr txBox="1"/>
          <p:nvPr/>
        </p:nvSpPr>
        <p:spPr>
          <a:xfrm>
            <a:off x="234950" y="727063"/>
            <a:ext cx="4699000" cy="253916"/>
          </a:xfrm>
          <a:prstGeom prst="rect">
            <a:avLst/>
          </a:prstGeom>
          <a:noFill/>
        </p:spPr>
        <p:txBody>
          <a:bodyPr wrap="square" rtlCol="0">
            <a:spAutoFit/>
          </a:bodyPr>
          <a:lstStyle/>
          <a:p>
            <a:r>
              <a:rPr kumimoji="1" lang="ja-JP" altLang="en-US" sz="1050" dirty="0"/>
              <a:t>取組期間は、令和５</a:t>
            </a:r>
            <a:r>
              <a:rPr kumimoji="1" lang="en-US" altLang="ja-JP" sz="1050" dirty="0"/>
              <a:t>(2023)</a:t>
            </a:r>
            <a:r>
              <a:rPr kumimoji="1" lang="ja-JP" altLang="en-US" sz="1050" dirty="0"/>
              <a:t>年度から令和</a:t>
            </a:r>
            <a:r>
              <a:rPr kumimoji="1" lang="en-US" altLang="ja-JP" sz="1050" dirty="0"/>
              <a:t>14(2032)</a:t>
            </a:r>
            <a:r>
              <a:rPr kumimoji="1" lang="ja-JP" altLang="en-US" sz="1050" dirty="0"/>
              <a:t>年度までの</a:t>
            </a:r>
            <a:r>
              <a:rPr kumimoji="1" lang="en-US" altLang="ja-JP" sz="1050" dirty="0"/>
              <a:t>10</a:t>
            </a:r>
            <a:r>
              <a:rPr kumimoji="1" lang="ja-JP" altLang="en-US" sz="1050" dirty="0"/>
              <a:t>年間</a:t>
            </a:r>
          </a:p>
        </p:txBody>
      </p:sp>
      <p:sp>
        <p:nvSpPr>
          <p:cNvPr id="6" name="スライド番号プレースホルダー 5">
            <a:extLst>
              <a:ext uri="{FF2B5EF4-FFF2-40B4-BE49-F238E27FC236}">
                <a16:creationId xmlns:a16="http://schemas.microsoft.com/office/drawing/2014/main" id="{4F899D2E-E096-4438-A340-4FEDE6998CA0}"/>
              </a:ext>
            </a:extLst>
          </p:cNvPr>
          <p:cNvSpPr>
            <a:spLocks noGrp="1"/>
          </p:cNvSpPr>
          <p:nvPr>
            <p:ph type="sldNum" sz="quarter" idx="12"/>
          </p:nvPr>
        </p:nvSpPr>
        <p:spPr/>
        <p:txBody>
          <a:bodyPr/>
          <a:lstStyle/>
          <a:p>
            <a:fld id="{61B645F5-9309-4C5A-8919-FC4E71E512A4}" type="slidenum">
              <a:rPr kumimoji="1" lang="ja-JP" altLang="en-US" smtClean="0"/>
              <a:t>2</a:t>
            </a:fld>
            <a:endParaRPr kumimoji="1" lang="ja-JP" altLang="en-US"/>
          </a:p>
        </p:txBody>
      </p:sp>
    </p:spTree>
    <p:extLst>
      <p:ext uri="{BB962C8B-B14F-4D97-AF65-F5344CB8AC3E}">
        <p14:creationId xmlns:p14="http://schemas.microsoft.com/office/powerpoint/2010/main" val="1434484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四角形: 角を丸くする 15">
            <a:extLst>
              <a:ext uri="{FF2B5EF4-FFF2-40B4-BE49-F238E27FC236}">
                <a16:creationId xmlns:a16="http://schemas.microsoft.com/office/drawing/2014/main" id="{BF184889-4D8C-4F93-A049-2289A4920027}"/>
              </a:ext>
            </a:extLst>
          </p:cNvPr>
          <p:cNvSpPr/>
          <p:nvPr/>
        </p:nvSpPr>
        <p:spPr>
          <a:xfrm>
            <a:off x="115874" y="712267"/>
            <a:ext cx="8912252" cy="3524598"/>
          </a:xfrm>
          <a:prstGeom prst="roundRect">
            <a:avLst>
              <a:gd name="adj" fmla="val 4832"/>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02D4E63B-D408-4FE9-8CB3-1BDE81309AD1}"/>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a:t>
            </a:r>
            <a:r>
              <a:rPr kumimoji="1" lang="en-US" altLang="ja-JP" b="1" dirty="0"/>
              <a:t>KPI</a:t>
            </a:r>
            <a:r>
              <a:rPr kumimoji="1" lang="ja-JP" altLang="en-US" b="1" dirty="0"/>
              <a:t>の達成状況</a:t>
            </a:r>
          </a:p>
        </p:txBody>
      </p:sp>
      <p:sp>
        <p:nvSpPr>
          <p:cNvPr id="4" name="テキスト ボックス 3">
            <a:extLst>
              <a:ext uri="{FF2B5EF4-FFF2-40B4-BE49-F238E27FC236}">
                <a16:creationId xmlns:a16="http://schemas.microsoft.com/office/drawing/2014/main" id="{C0DA98DF-136E-4112-A10B-35C95462DAA6}"/>
              </a:ext>
            </a:extLst>
          </p:cNvPr>
          <p:cNvSpPr txBox="1"/>
          <p:nvPr/>
        </p:nvSpPr>
        <p:spPr>
          <a:xfrm>
            <a:off x="115874" y="812504"/>
            <a:ext cx="4188497" cy="307777"/>
          </a:xfrm>
          <a:prstGeom prst="rect">
            <a:avLst/>
          </a:prstGeom>
          <a:noFill/>
        </p:spPr>
        <p:txBody>
          <a:bodyPr wrap="square" rtlCol="0">
            <a:spAutoFit/>
          </a:bodyPr>
          <a:lstStyle/>
          <a:p>
            <a:r>
              <a:rPr kumimoji="1" lang="en-US" altLang="ja-JP" sz="1400" b="1" dirty="0"/>
              <a:t>【</a:t>
            </a:r>
            <a:r>
              <a:rPr kumimoji="1" lang="ja-JP" altLang="en-US" sz="1400" b="1" dirty="0"/>
              <a:t>国際会議ランキング（</a:t>
            </a:r>
            <a:r>
              <a:rPr kumimoji="1" lang="en-US" altLang="ja-JP" sz="1400" b="1" dirty="0"/>
              <a:t>ICCA</a:t>
            </a:r>
            <a:r>
              <a:rPr kumimoji="1" lang="ja-JP" altLang="en-US" sz="1400" b="1" dirty="0"/>
              <a:t>）</a:t>
            </a:r>
            <a:r>
              <a:rPr kumimoji="1" lang="en-US" altLang="ja-JP" sz="1400" b="1" dirty="0"/>
              <a:t>】</a:t>
            </a:r>
            <a:endParaRPr kumimoji="1" lang="ja-JP" altLang="en-US" sz="1400" b="1" dirty="0"/>
          </a:p>
        </p:txBody>
      </p:sp>
      <p:sp>
        <p:nvSpPr>
          <p:cNvPr id="12" name="スライド番号プレースホルダー 11">
            <a:extLst>
              <a:ext uri="{FF2B5EF4-FFF2-40B4-BE49-F238E27FC236}">
                <a16:creationId xmlns:a16="http://schemas.microsoft.com/office/drawing/2014/main" id="{1B118065-76F6-4C06-B177-7A3B198ABAA9}"/>
              </a:ext>
            </a:extLst>
          </p:cNvPr>
          <p:cNvSpPr>
            <a:spLocks noGrp="1"/>
          </p:cNvSpPr>
          <p:nvPr>
            <p:ph type="sldNum" sz="quarter" idx="12"/>
          </p:nvPr>
        </p:nvSpPr>
        <p:spPr/>
        <p:txBody>
          <a:bodyPr/>
          <a:lstStyle/>
          <a:p>
            <a:fld id="{61B645F5-9309-4C5A-8919-FC4E71E512A4}" type="slidenum">
              <a:rPr kumimoji="1" lang="ja-JP" altLang="en-US" smtClean="0"/>
              <a:t>3</a:t>
            </a:fld>
            <a:endParaRPr kumimoji="1" lang="ja-JP" altLang="en-US"/>
          </a:p>
        </p:txBody>
      </p:sp>
      <p:graphicFrame>
        <p:nvGraphicFramePr>
          <p:cNvPr id="9" name="表 9">
            <a:extLst>
              <a:ext uri="{FF2B5EF4-FFF2-40B4-BE49-F238E27FC236}">
                <a16:creationId xmlns:a16="http://schemas.microsoft.com/office/drawing/2014/main" id="{598FCAA1-FA77-446D-8E65-E7DAE74E5FBE}"/>
              </a:ext>
            </a:extLst>
          </p:cNvPr>
          <p:cNvGraphicFramePr>
            <a:graphicFrameLocks noGrp="1"/>
          </p:cNvGraphicFramePr>
          <p:nvPr>
            <p:extLst>
              <p:ext uri="{D42A27DB-BD31-4B8C-83A1-F6EECF244321}">
                <p14:modId xmlns:p14="http://schemas.microsoft.com/office/powerpoint/2010/main" val="933038488"/>
              </p:ext>
            </p:extLst>
          </p:nvPr>
        </p:nvGraphicFramePr>
        <p:xfrm>
          <a:off x="557052" y="1197309"/>
          <a:ext cx="4277708" cy="2041371"/>
        </p:xfrm>
        <a:graphic>
          <a:graphicData uri="http://schemas.openxmlformats.org/drawingml/2006/table">
            <a:tbl>
              <a:tblPr firstRow="1" bandRow="1">
                <a:tableStyleId>{5C22544A-7EE6-4342-B048-85BDC9FD1C3A}</a:tableStyleId>
              </a:tblPr>
              <a:tblGrid>
                <a:gridCol w="1807776">
                  <a:extLst>
                    <a:ext uri="{9D8B030D-6E8A-4147-A177-3AD203B41FA5}">
                      <a16:colId xmlns:a16="http://schemas.microsoft.com/office/drawing/2014/main" val="2148511444"/>
                    </a:ext>
                  </a:extLst>
                </a:gridCol>
                <a:gridCol w="2469932">
                  <a:extLst>
                    <a:ext uri="{9D8B030D-6E8A-4147-A177-3AD203B41FA5}">
                      <a16:colId xmlns:a16="http://schemas.microsoft.com/office/drawing/2014/main" val="2792009389"/>
                    </a:ext>
                  </a:extLst>
                </a:gridCol>
              </a:tblGrid>
              <a:tr h="587183">
                <a:tc>
                  <a:txBody>
                    <a:bodyPr/>
                    <a:lstStyle/>
                    <a:p>
                      <a:endParaRPr kumimoji="1" lang="ja-JP" altLang="en-US" sz="1400" dirty="0"/>
                    </a:p>
                  </a:txBody>
                  <a:tcPr anchor="ctr">
                    <a:solidFill>
                      <a:schemeClr val="accent5">
                        <a:lumMod val="50000"/>
                      </a:schemeClr>
                    </a:solidFill>
                  </a:tcPr>
                </a:tc>
                <a:tc>
                  <a:txBody>
                    <a:bodyPr/>
                    <a:lstStyle/>
                    <a:p>
                      <a:pPr algn="ctr">
                        <a:lnSpc>
                          <a:spcPct val="150000"/>
                        </a:lnSpc>
                      </a:pPr>
                      <a:r>
                        <a:rPr kumimoji="1" lang="en-US" altLang="ja-JP" sz="1400" dirty="0"/>
                        <a:t>2025</a:t>
                      </a:r>
                      <a:r>
                        <a:rPr kumimoji="1" lang="ja-JP" altLang="en-US" sz="1400" dirty="0"/>
                        <a:t>年実績（</a:t>
                      </a:r>
                      <a:r>
                        <a:rPr kumimoji="1" lang="en-US" altLang="ja-JP" sz="1400" dirty="0"/>
                        <a:t>36</a:t>
                      </a:r>
                      <a:r>
                        <a:rPr kumimoji="1" lang="ja-JP" altLang="en-US" sz="1400" dirty="0"/>
                        <a:t>件）</a:t>
                      </a:r>
                      <a:endParaRPr kumimoji="1" lang="en-US" altLang="ja-JP" sz="1400" dirty="0"/>
                    </a:p>
                    <a:p>
                      <a:pPr algn="r">
                        <a:lnSpc>
                          <a:spcPct val="150000"/>
                        </a:lnSpc>
                      </a:pPr>
                      <a:r>
                        <a:rPr kumimoji="1" lang="ja-JP" altLang="en-US" sz="1100" dirty="0"/>
                        <a:t>＜　＞は、</a:t>
                      </a:r>
                      <a:r>
                        <a:rPr kumimoji="1" lang="en-US" altLang="ja-JP" sz="1100" dirty="0"/>
                        <a:t>2024</a:t>
                      </a:r>
                      <a:r>
                        <a:rPr kumimoji="1" lang="ja-JP" altLang="en-US" sz="1100" dirty="0"/>
                        <a:t>年実績（</a:t>
                      </a:r>
                      <a:r>
                        <a:rPr kumimoji="1" lang="en-US" altLang="ja-JP" sz="1100" dirty="0"/>
                        <a:t>31</a:t>
                      </a:r>
                      <a:r>
                        <a:rPr kumimoji="1" lang="ja-JP" altLang="en-US" sz="1100" dirty="0"/>
                        <a:t>件）</a:t>
                      </a:r>
                    </a:p>
                  </a:txBody>
                  <a:tcPr anchor="ctr">
                    <a:solidFill>
                      <a:schemeClr val="accent5">
                        <a:lumMod val="50000"/>
                      </a:schemeClr>
                    </a:solidFill>
                  </a:tcPr>
                </a:tc>
                <a:extLst>
                  <a:ext uri="{0D108BD9-81ED-4DB2-BD59-A6C34878D82A}">
                    <a16:rowId xmlns:a16="http://schemas.microsoft.com/office/drawing/2014/main" val="2409677635"/>
                  </a:ext>
                </a:extLst>
              </a:tr>
              <a:tr h="473722">
                <a:tc>
                  <a:txBody>
                    <a:bodyPr/>
                    <a:lstStyle/>
                    <a:p>
                      <a:r>
                        <a:rPr kumimoji="1" lang="ja-JP" altLang="en-US" sz="1400" b="1" dirty="0">
                          <a:solidFill>
                            <a:schemeClr val="bg1"/>
                          </a:solidFill>
                        </a:rPr>
                        <a:t>アジア・大洋州地域</a:t>
                      </a:r>
                    </a:p>
                  </a:txBody>
                  <a:tcPr anchor="ctr">
                    <a:solidFill>
                      <a:schemeClr val="accent5">
                        <a:lumMod val="50000"/>
                      </a:schemeClr>
                    </a:solidFill>
                  </a:tcPr>
                </a:tc>
                <a:tc>
                  <a:txBody>
                    <a:bodyPr/>
                    <a:lstStyle/>
                    <a:p>
                      <a:r>
                        <a:rPr kumimoji="1" lang="en-US" altLang="ja-JP" sz="1400" dirty="0"/>
                        <a:t>18</a:t>
                      </a:r>
                      <a:r>
                        <a:rPr kumimoji="1" lang="ja-JP" altLang="en-US" sz="1400" dirty="0"/>
                        <a:t>位相当　</a:t>
                      </a:r>
                      <a:r>
                        <a:rPr kumimoji="1" lang="ja-JP" altLang="en-US" sz="1100" dirty="0"/>
                        <a:t>＜</a:t>
                      </a:r>
                      <a:r>
                        <a:rPr kumimoji="1" lang="en-US" altLang="ja-JP" sz="1100" dirty="0"/>
                        <a:t>16</a:t>
                      </a:r>
                      <a:r>
                        <a:rPr kumimoji="1" lang="ja-JP" altLang="en-US" sz="1100" dirty="0"/>
                        <a:t>位相当＞</a:t>
                      </a:r>
                      <a:endParaRPr kumimoji="1" lang="ja-JP" altLang="en-US" sz="1400" dirty="0"/>
                    </a:p>
                  </a:txBody>
                  <a:tcPr anchor="ctr"/>
                </a:tc>
                <a:extLst>
                  <a:ext uri="{0D108BD9-81ED-4DB2-BD59-A6C34878D82A}">
                    <a16:rowId xmlns:a16="http://schemas.microsoft.com/office/drawing/2014/main" val="2841976923"/>
                  </a:ext>
                </a:extLst>
              </a:tr>
              <a:tr h="473722">
                <a:tc>
                  <a:txBody>
                    <a:bodyPr/>
                    <a:lstStyle/>
                    <a:p>
                      <a:r>
                        <a:rPr kumimoji="1" lang="ja-JP" altLang="en-US" sz="1400" b="1" dirty="0">
                          <a:solidFill>
                            <a:schemeClr val="bg1"/>
                          </a:solidFill>
                        </a:rPr>
                        <a:t>世界</a:t>
                      </a:r>
                    </a:p>
                  </a:txBody>
                  <a:tcPr anchor="ctr">
                    <a:solidFill>
                      <a:schemeClr val="accent5">
                        <a:lumMod val="50000"/>
                      </a:schemeClr>
                    </a:solidFill>
                  </a:tcPr>
                </a:tc>
                <a:tc>
                  <a:txBody>
                    <a:bodyPr/>
                    <a:lstStyle/>
                    <a:p>
                      <a:r>
                        <a:rPr kumimoji="1" lang="en-US" altLang="ja-JP" sz="1400" dirty="0"/>
                        <a:t>77</a:t>
                      </a:r>
                      <a:r>
                        <a:rPr kumimoji="1" lang="ja-JP" altLang="en-US" sz="1400" dirty="0"/>
                        <a:t>位相当　</a:t>
                      </a:r>
                      <a:r>
                        <a:rPr kumimoji="1" lang="ja-JP" altLang="en-US" sz="1100" dirty="0"/>
                        <a:t>＜</a:t>
                      </a:r>
                      <a:r>
                        <a:rPr kumimoji="1" lang="en-US" altLang="ja-JP" sz="1100" dirty="0"/>
                        <a:t>82</a:t>
                      </a:r>
                      <a:r>
                        <a:rPr kumimoji="1" lang="ja-JP" altLang="en-US" sz="1100" dirty="0"/>
                        <a:t>位相当＞</a:t>
                      </a:r>
                      <a:endParaRPr kumimoji="1" lang="ja-JP" altLang="en-US" sz="1400" dirty="0"/>
                    </a:p>
                  </a:txBody>
                  <a:tcPr anchor="ctr"/>
                </a:tc>
                <a:extLst>
                  <a:ext uri="{0D108BD9-81ED-4DB2-BD59-A6C34878D82A}">
                    <a16:rowId xmlns:a16="http://schemas.microsoft.com/office/drawing/2014/main" val="2696018343"/>
                  </a:ext>
                </a:extLst>
              </a:tr>
              <a:tr h="473722">
                <a:tc>
                  <a:txBody>
                    <a:bodyPr/>
                    <a:lstStyle/>
                    <a:p>
                      <a:r>
                        <a:rPr kumimoji="1" lang="ja-JP" altLang="en-US" sz="1400" b="1" dirty="0">
                          <a:solidFill>
                            <a:schemeClr val="bg1"/>
                          </a:solidFill>
                        </a:rPr>
                        <a:t>国内</a:t>
                      </a:r>
                    </a:p>
                  </a:txBody>
                  <a:tcPr anchor="ctr">
                    <a:solidFill>
                      <a:schemeClr val="accent5">
                        <a:lumMod val="50000"/>
                      </a:schemeClr>
                    </a:solidFill>
                  </a:tcPr>
                </a:tc>
                <a:tc>
                  <a:txBody>
                    <a:bodyPr/>
                    <a:lstStyle/>
                    <a:p>
                      <a:r>
                        <a:rPr kumimoji="1" lang="ja-JP" altLang="en-US" sz="1400" dirty="0"/>
                        <a:t>３位相当　</a:t>
                      </a:r>
                      <a:r>
                        <a:rPr kumimoji="1" lang="ja-JP" altLang="en-US" sz="1100" dirty="0"/>
                        <a:t>＜３位相当＞</a:t>
                      </a:r>
                      <a:endParaRPr kumimoji="1" lang="ja-JP" altLang="en-US" sz="1400" dirty="0"/>
                    </a:p>
                  </a:txBody>
                  <a:tcPr anchor="ctr"/>
                </a:tc>
                <a:extLst>
                  <a:ext uri="{0D108BD9-81ED-4DB2-BD59-A6C34878D82A}">
                    <a16:rowId xmlns:a16="http://schemas.microsoft.com/office/drawing/2014/main" val="350919076"/>
                  </a:ext>
                </a:extLst>
              </a:tr>
            </a:tbl>
          </a:graphicData>
        </a:graphic>
      </p:graphicFrame>
      <p:graphicFrame>
        <p:nvGraphicFramePr>
          <p:cNvPr id="11" name="表 12">
            <a:extLst>
              <a:ext uri="{FF2B5EF4-FFF2-40B4-BE49-F238E27FC236}">
                <a16:creationId xmlns:a16="http://schemas.microsoft.com/office/drawing/2014/main" id="{A6C809A4-28F8-43D6-970A-22A1251CCA68}"/>
              </a:ext>
            </a:extLst>
          </p:cNvPr>
          <p:cNvGraphicFramePr>
            <a:graphicFrameLocks noGrp="1"/>
          </p:cNvGraphicFramePr>
          <p:nvPr>
            <p:extLst>
              <p:ext uri="{D42A27DB-BD31-4B8C-83A1-F6EECF244321}">
                <p14:modId xmlns:p14="http://schemas.microsoft.com/office/powerpoint/2010/main" val="3681562427"/>
              </p:ext>
            </p:extLst>
          </p:nvPr>
        </p:nvGraphicFramePr>
        <p:xfrm>
          <a:off x="557050" y="4822820"/>
          <a:ext cx="3533686" cy="1828800"/>
        </p:xfrm>
        <a:graphic>
          <a:graphicData uri="http://schemas.openxmlformats.org/drawingml/2006/table">
            <a:tbl>
              <a:tblPr firstRow="1" bandRow="1">
                <a:tableStyleId>{5C22544A-7EE6-4342-B048-85BDC9FD1C3A}</a:tableStyleId>
              </a:tblPr>
              <a:tblGrid>
                <a:gridCol w="749642">
                  <a:extLst>
                    <a:ext uri="{9D8B030D-6E8A-4147-A177-3AD203B41FA5}">
                      <a16:colId xmlns:a16="http://schemas.microsoft.com/office/drawing/2014/main" val="2591402195"/>
                    </a:ext>
                  </a:extLst>
                </a:gridCol>
                <a:gridCol w="1773716">
                  <a:extLst>
                    <a:ext uri="{9D8B030D-6E8A-4147-A177-3AD203B41FA5}">
                      <a16:colId xmlns:a16="http://schemas.microsoft.com/office/drawing/2014/main" val="518574788"/>
                    </a:ext>
                  </a:extLst>
                </a:gridCol>
                <a:gridCol w="1010328">
                  <a:extLst>
                    <a:ext uri="{9D8B030D-6E8A-4147-A177-3AD203B41FA5}">
                      <a16:colId xmlns:a16="http://schemas.microsoft.com/office/drawing/2014/main" val="1485415755"/>
                    </a:ext>
                  </a:extLst>
                </a:gridCol>
              </a:tblGrid>
              <a:tr h="192963">
                <a:tc>
                  <a:txBody>
                    <a:bodyPr/>
                    <a:lstStyle/>
                    <a:p>
                      <a:pPr algn="ctr"/>
                      <a:r>
                        <a:rPr kumimoji="1" lang="ja-JP" altLang="en-US" sz="1400" dirty="0"/>
                        <a:t>順位</a:t>
                      </a:r>
                    </a:p>
                  </a:txBody>
                  <a:tcPr>
                    <a:solidFill>
                      <a:schemeClr val="accent5">
                        <a:lumMod val="50000"/>
                      </a:schemeClr>
                    </a:solidFill>
                  </a:tcPr>
                </a:tc>
                <a:tc>
                  <a:txBody>
                    <a:bodyPr/>
                    <a:lstStyle/>
                    <a:p>
                      <a:pPr algn="ctr"/>
                      <a:r>
                        <a:rPr kumimoji="1" lang="ja-JP" altLang="en-US" sz="1400" dirty="0"/>
                        <a:t>都市名</a:t>
                      </a:r>
                    </a:p>
                  </a:txBody>
                  <a:tcPr>
                    <a:solidFill>
                      <a:schemeClr val="accent5">
                        <a:lumMod val="50000"/>
                      </a:schemeClr>
                    </a:solidFill>
                  </a:tcPr>
                </a:tc>
                <a:tc>
                  <a:txBody>
                    <a:bodyPr/>
                    <a:lstStyle/>
                    <a:p>
                      <a:pPr algn="ctr"/>
                      <a:r>
                        <a:rPr kumimoji="1" lang="ja-JP" altLang="en-US" sz="1400" dirty="0"/>
                        <a:t>開催件数</a:t>
                      </a:r>
                    </a:p>
                  </a:txBody>
                  <a:tcPr>
                    <a:solidFill>
                      <a:schemeClr val="accent5">
                        <a:lumMod val="50000"/>
                      </a:schemeClr>
                    </a:solidFill>
                  </a:tcPr>
                </a:tc>
                <a:extLst>
                  <a:ext uri="{0D108BD9-81ED-4DB2-BD59-A6C34878D82A}">
                    <a16:rowId xmlns:a16="http://schemas.microsoft.com/office/drawing/2014/main" val="1883633976"/>
                  </a:ext>
                </a:extLst>
              </a:tr>
              <a:tr h="192963">
                <a:tc>
                  <a:txBody>
                    <a:bodyPr/>
                    <a:lstStyle/>
                    <a:p>
                      <a:r>
                        <a:rPr kumimoji="1" lang="ja-JP" altLang="en-US" sz="1400" dirty="0"/>
                        <a:t>１</a:t>
                      </a:r>
                    </a:p>
                  </a:txBody>
                  <a:tcPr/>
                </a:tc>
                <a:tc>
                  <a:txBody>
                    <a:bodyPr/>
                    <a:lstStyle/>
                    <a:p>
                      <a:r>
                        <a:rPr kumimoji="1" lang="ja-JP" altLang="en-US" sz="1400" dirty="0"/>
                        <a:t>シンガポール</a:t>
                      </a:r>
                    </a:p>
                  </a:txBody>
                  <a:tcPr/>
                </a:tc>
                <a:tc>
                  <a:txBody>
                    <a:bodyPr/>
                    <a:lstStyle/>
                    <a:p>
                      <a:r>
                        <a:rPr kumimoji="1" lang="en-US" altLang="ja-JP" sz="1400" dirty="0"/>
                        <a:t>156</a:t>
                      </a:r>
                      <a:endParaRPr kumimoji="1" lang="ja-JP" altLang="en-US" sz="1400" dirty="0"/>
                    </a:p>
                  </a:txBody>
                  <a:tcPr/>
                </a:tc>
                <a:extLst>
                  <a:ext uri="{0D108BD9-81ED-4DB2-BD59-A6C34878D82A}">
                    <a16:rowId xmlns:a16="http://schemas.microsoft.com/office/drawing/2014/main" val="95927158"/>
                  </a:ext>
                </a:extLst>
              </a:tr>
              <a:tr h="192963">
                <a:tc>
                  <a:txBody>
                    <a:bodyPr/>
                    <a:lstStyle/>
                    <a:p>
                      <a:r>
                        <a:rPr kumimoji="1" lang="ja-JP" altLang="en-US" sz="1400" dirty="0"/>
                        <a:t>２</a:t>
                      </a:r>
                    </a:p>
                  </a:txBody>
                  <a:tcPr/>
                </a:tc>
                <a:tc>
                  <a:txBody>
                    <a:bodyPr/>
                    <a:lstStyle/>
                    <a:p>
                      <a:r>
                        <a:rPr kumimoji="1" lang="ja-JP" altLang="en-US" sz="1400" dirty="0"/>
                        <a:t>ソウル</a:t>
                      </a:r>
                    </a:p>
                  </a:txBody>
                  <a:tcPr/>
                </a:tc>
                <a:tc>
                  <a:txBody>
                    <a:bodyPr/>
                    <a:lstStyle/>
                    <a:p>
                      <a:r>
                        <a:rPr kumimoji="1" lang="en-US" altLang="ja-JP" sz="1400" dirty="0"/>
                        <a:t>121</a:t>
                      </a:r>
                      <a:endParaRPr kumimoji="1" lang="ja-JP" altLang="en-US" sz="1400" dirty="0"/>
                    </a:p>
                  </a:txBody>
                  <a:tcPr/>
                </a:tc>
                <a:extLst>
                  <a:ext uri="{0D108BD9-81ED-4DB2-BD59-A6C34878D82A}">
                    <a16:rowId xmlns:a16="http://schemas.microsoft.com/office/drawing/2014/main" val="1024119363"/>
                  </a:ext>
                </a:extLst>
              </a:tr>
              <a:tr h="192963">
                <a:tc>
                  <a:txBody>
                    <a:bodyPr/>
                    <a:lstStyle/>
                    <a:p>
                      <a:r>
                        <a:rPr kumimoji="1" lang="ja-JP" altLang="en-US" sz="1400" dirty="0"/>
                        <a:t>３</a:t>
                      </a:r>
                    </a:p>
                  </a:txBody>
                  <a:tcPr/>
                </a:tc>
                <a:tc>
                  <a:txBody>
                    <a:bodyPr/>
                    <a:lstStyle/>
                    <a:p>
                      <a:r>
                        <a:rPr kumimoji="1" lang="ja-JP" altLang="en-US" sz="1400" dirty="0"/>
                        <a:t>東京</a:t>
                      </a:r>
                    </a:p>
                  </a:txBody>
                  <a:tcPr/>
                </a:tc>
                <a:tc>
                  <a:txBody>
                    <a:bodyPr/>
                    <a:lstStyle/>
                    <a:p>
                      <a:r>
                        <a:rPr kumimoji="1" lang="en-US" altLang="ja-JP" sz="1400" dirty="0"/>
                        <a:t>119</a:t>
                      </a:r>
                      <a:endParaRPr kumimoji="1" lang="ja-JP" altLang="en-US" sz="1400" dirty="0"/>
                    </a:p>
                  </a:txBody>
                  <a:tcPr/>
                </a:tc>
                <a:extLst>
                  <a:ext uri="{0D108BD9-81ED-4DB2-BD59-A6C34878D82A}">
                    <a16:rowId xmlns:a16="http://schemas.microsoft.com/office/drawing/2014/main" val="3458039004"/>
                  </a:ext>
                </a:extLst>
              </a:tr>
              <a:tr h="192963">
                <a:tc>
                  <a:txBody>
                    <a:bodyPr/>
                    <a:lstStyle/>
                    <a:p>
                      <a:r>
                        <a:rPr kumimoji="1" lang="ja-JP" altLang="en-US" sz="1400" dirty="0"/>
                        <a:t>４</a:t>
                      </a:r>
                    </a:p>
                  </a:txBody>
                  <a:tcPr/>
                </a:tc>
                <a:tc>
                  <a:txBody>
                    <a:bodyPr/>
                    <a:lstStyle/>
                    <a:p>
                      <a:r>
                        <a:rPr kumimoji="1" lang="ja-JP" altLang="en-US" sz="1400" dirty="0"/>
                        <a:t>バンコク</a:t>
                      </a:r>
                    </a:p>
                  </a:txBody>
                  <a:tcPr/>
                </a:tc>
                <a:tc>
                  <a:txBody>
                    <a:bodyPr/>
                    <a:lstStyle/>
                    <a:p>
                      <a:r>
                        <a:rPr kumimoji="1" lang="en-US" altLang="ja-JP" sz="1400" dirty="0"/>
                        <a:t>118</a:t>
                      </a:r>
                      <a:endParaRPr kumimoji="1" lang="ja-JP" altLang="en-US" sz="1400" dirty="0"/>
                    </a:p>
                  </a:txBody>
                  <a:tcPr/>
                </a:tc>
                <a:extLst>
                  <a:ext uri="{0D108BD9-81ED-4DB2-BD59-A6C34878D82A}">
                    <a16:rowId xmlns:a16="http://schemas.microsoft.com/office/drawing/2014/main" val="590881674"/>
                  </a:ext>
                </a:extLst>
              </a:tr>
              <a:tr h="192963">
                <a:tc>
                  <a:txBody>
                    <a:bodyPr/>
                    <a:lstStyle/>
                    <a:p>
                      <a:r>
                        <a:rPr kumimoji="1" lang="ja-JP" altLang="en-US" sz="1400" dirty="0"/>
                        <a:t>５</a:t>
                      </a:r>
                    </a:p>
                  </a:txBody>
                  <a:tcPr/>
                </a:tc>
                <a:tc>
                  <a:txBody>
                    <a:bodyPr/>
                    <a:lstStyle/>
                    <a:p>
                      <a:r>
                        <a:rPr kumimoji="1" lang="ja-JP" altLang="en-US" sz="1400" dirty="0"/>
                        <a:t>香港</a:t>
                      </a:r>
                    </a:p>
                  </a:txBody>
                  <a:tcPr/>
                </a:tc>
                <a:tc>
                  <a:txBody>
                    <a:bodyPr/>
                    <a:lstStyle/>
                    <a:p>
                      <a:r>
                        <a:rPr kumimoji="1" lang="en-US" altLang="ja-JP" sz="1400" dirty="0"/>
                        <a:t>102</a:t>
                      </a:r>
                      <a:endParaRPr kumimoji="1" lang="ja-JP" altLang="en-US" sz="1400" dirty="0"/>
                    </a:p>
                  </a:txBody>
                  <a:tcPr/>
                </a:tc>
                <a:extLst>
                  <a:ext uri="{0D108BD9-81ED-4DB2-BD59-A6C34878D82A}">
                    <a16:rowId xmlns:a16="http://schemas.microsoft.com/office/drawing/2014/main" val="3912779374"/>
                  </a:ext>
                </a:extLst>
              </a:tr>
            </a:tbl>
          </a:graphicData>
        </a:graphic>
      </p:graphicFrame>
      <p:graphicFrame>
        <p:nvGraphicFramePr>
          <p:cNvPr id="13" name="表 12">
            <a:extLst>
              <a:ext uri="{FF2B5EF4-FFF2-40B4-BE49-F238E27FC236}">
                <a16:creationId xmlns:a16="http://schemas.microsoft.com/office/drawing/2014/main" id="{29710ABB-612C-4803-8EC0-22C821AD3BEF}"/>
              </a:ext>
            </a:extLst>
          </p:cNvPr>
          <p:cNvGraphicFramePr>
            <a:graphicFrameLocks noGrp="1"/>
          </p:cNvGraphicFramePr>
          <p:nvPr>
            <p:extLst>
              <p:ext uri="{D42A27DB-BD31-4B8C-83A1-F6EECF244321}">
                <p14:modId xmlns:p14="http://schemas.microsoft.com/office/powerpoint/2010/main" val="3054057641"/>
              </p:ext>
            </p:extLst>
          </p:nvPr>
        </p:nvGraphicFramePr>
        <p:xfrm>
          <a:off x="4482561" y="4821215"/>
          <a:ext cx="3533686" cy="1828800"/>
        </p:xfrm>
        <a:graphic>
          <a:graphicData uri="http://schemas.openxmlformats.org/drawingml/2006/table">
            <a:tbl>
              <a:tblPr firstRow="1" bandRow="1">
                <a:tableStyleId>{5C22544A-7EE6-4342-B048-85BDC9FD1C3A}</a:tableStyleId>
              </a:tblPr>
              <a:tblGrid>
                <a:gridCol w="749642">
                  <a:extLst>
                    <a:ext uri="{9D8B030D-6E8A-4147-A177-3AD203B41FA5}">
                      <a16:colId xmlns:a16="http://schemas.microsoft.com/office/drawing/2014/main" val="2591402195"/>
                    </a:ext>
                  </a:extLst>
                </a:gridCol>
                <a:gridCol w="1773716">
                  <a:extLst>
                    <a:ext uri="{9D8B030D-6E8A-4147-A177-3AD203B41FA5}">
                      <a16:colId xmlns:a16="http://schemas.microsoft.com/office/drawing/2014/main" val="518574788"/>
                    </a:ext>
                  </a:extLst>
                </a:gridCol>
                <a:gridCol w="1010328">
                  <a:extLst>
                    <a:ext uri="{9D8B030D-6E8A-4147-A177-3AD203B41FA5}">
                      <a16:colId xmlns:a16="http://schemas.microsoft.com/office/drawing/2014/main" val="1485415755"/>
                    </a:ext>
                  </a:extLst>
                </a:gridCol>
              </a:tblGrid>
              <a:tr h="192963">
                <a:tc>
                  <a:txBody>
                    <a:bodyPr/>
                    <a:lstStyle/>
                    <a:p>
                      <a:pPr algn="ctr"/>
                      <a:r>
                        <a:rPr kumimoji="1" lang="ja-JP" altLang="en-US" sz="1400" dirty="0"/>
                        <a:t>順位</a:t>
                      </a:r>
                    </a:p>
                  </a:txBody>
                  <a:tcPr>
                    <a:solidFill>
                      <a:schemeClr val="bg1"/>
                    </a:solidFill>
                  </a:tcPr>
                </a:tc>
                <a:tc>
                  <a:txBody>
                    <a:bodyPr/>
                    <a:lstStyle/>
                    <a:p>
                      <a:pPr algn="ctr"/>
                      <a:r>
                        <a:rPr kumimoji="1" lang="ja-JP" altLang="en-US" sz="1400" dirty="0"/>
                        <a:t>都市名</a:t>
                      </a:r>
                    </a:p>
                  </a:txBody>
                  <a:tcPr>
                    <a:solidFill>
                      <a:schemeClr val="bg1"/>
                    </a:solidFill>
                  </a:tcPr>
                </a:tc>
                <a:tc>
                  <a:txBody>
                    <a:bodyPr/>
                    <a:lstStyle/>
                    <a:p>
                      <a:pPr algn="ctr"/>
                      <a:r>
                        <a:rPr kumimoji="1" lang="ja-JP" altLang="en-US" sz="1400" dirty="0"/>
                        <a:t>開催件数</a:t>
                      </a:r>
                    </a:p>
                  </a:txBody>
                  <a:tcPr>
                    <a:solidFill>
                      <a:schemeClr val="bg1"/>
                    </a:solidFill>
                  </a:tcPr>
                </a:tc>
                <a:extLst>
                  <a:ext uri="{0D108BD9-81ED-4DB2-BD59-A6C34878D82A}">
                    <a16:rowId xmlns:a16="http://schemas.microsoft.com/office/drawing/2014/main" val="1883633976"/>
                  </a:ext>
                </a:extLst>
              </a:tr>
              <a:tr h="192963">
                <a:tc>
                  <a:txBody>
                    <a:bodyPr/>
                    <a:lstStyle/>
                    <a:p>
                      <a:r>
                        <a:rPr kumimoji="1" lang="ja-JP" altLang="en-US" sz="1400" dirty="0"/>
                        <a:t>６</a:t>
                      </a:r>
                      <a:endParaRPr kumimoji="1" lang="en-US" altLang="ja-JP" sz="1400" dirty="0"/>
                    </a:p>
                  </a:txBody>
                  <a:tcPr/>
                </a:tc>
                <a:tc>
                  <a:txBody>
                    <a:bodyPr/>
                    <a:lstStyle/>
                    <a:p>
                      <a:r>
                        <a:rPr kumimoji="1" lang="ja-JP" altLang="en-US" sz="1400" dirty="0"/>
                        <a:t>台北</a:t>
                      </a:r>
                    </a:p>
                  </a:txBody>
                  <a:tcPr/>
                </a:tc>
                <a:tc>
                  <a:txBody>
                    <a:bodyPr/>
                    <a:lstStyle/>
                    <a:p>
                      <a:r>
                        <a:rPr kumimoji="1" lang="en-US" altLang="ja-JP" sz="1400" dirty="0"/>
                        <a:t>89</a:t>
                      </a:r>
                      <a:endParaRPr kumimoji="1" lang="ja-JP" altLang="en-US" sz="1400" dirty="0"/>
                    </a:p>
                  </a:txBody>
                  <a:tcPr/>
                </a:tc>
                <a:extLst>
                  <a:ext uri="{0D108BD9-81ED-4DB2-BD59-A6C34878D82A}">
                    <a16:rowId xmlns:a16="http://schemas.microsoft.com/office/drawing/2014/main" val="3039655258"/>
                  </a:ext>
                </a:extLst>
              </a:tr>
              <a:tr h="192963">
                <a:tc>
                  <a:txBody>
                    <a:bodyPr/>
                    <a:lstStyle/>
                    <a:p>
                      <a:r>
                        <a:rPr kumimoji="1" lang="ja-JP" altLang="en-US" sz="1400" dirty="0"/>
                        <a:t>７</a:t>
                      </a:r>
                    </a:p>
                  </a:txBody>
                  <a:tcPr/>
                </a:tc>
                <a:tc>
                  <a:txBody>
                    <a:bodyPr/>
                    <a:lstStyle/>
                    <a:p>
                      <a:r>
                        <a:rPr kumimoji="1" lang="ja-JP" altLang="en-US" sz="1400" dirty="0"/>
                        <a:t>クアラルンプール</a:t>
                      </a:r>
                    </a:p>
                  </a:txBody>
                  <a:tcPr/>
                </a:tc>
                <a:tc>
                  <a:txBody>
                    <a:bodyPr/>
                    <a:lstStyle/>
                    <a:p>
                      <a:r>
                        <a:rPr kumimoji="1" lang="en-US" altLang="ja-JP" sz="1400" dirty="0"/>
                        <a:t>73</a:t>
                      </a:r>
                      <a:endParaRPr kumimoji="1" lang="ja-JP" altLang="en-US" sz="1400" dirty="0"/>
                    </a:p>
                  </a:txBody>
                  <a:tcPr/>
                </a:tc>
                <a:extLst>
                  <a:ext uri="{0D108BD9-81ED-4DB2-BD59-A6C34878D82A}">
                    <a16:rowId xmlns:a16="http://schemas.microsoft.com/office/drawing/2014/main" val="731589931"/>
                  </a:ext>
                </a:extLst>
              </a:tr>
              <a:tr h="248485">
                <a:tc>
                  <a:txBody>
                    <a:bodyPr/>
                    <a:lstStyle/>
                    <a:p>
                      <a:r>
                        <a:rPr kumimoji="1" lang="ja-JP" altLang="en-US" sz="1400" dirty="0"/>
                        <a:t>８</a:t>
                      </a:r>
                    </a:p>
                  </a:txBody>
                  <a:tcPr/>
                </a:tc>
                <a:tc>
                  <a:txBody>
                    <a:bodyPr/>
                    <a:lstStyle/>
                    <a:p>
                      <a:r>
                        <a:rPr kumimoji="1" lang="ja-JP" altLang="en-US" sz="1400" dirty="0"/>
                        <a:t>シドニー</a:t>
                      </a:r>
                    </a:p>
                  </a:txBody>
                  <a:tcPr/>
                </a:tc>
                <a:tc>
                  <a:txBody>
                    <a:bodyPr/>
                    <a:lstStyle/>
                    <a:p>
                      <a:r>
                        <a:rPr kumimoji="1" lang="en-US" altLang="ja-JP" sz="1400" dirty="0"/>
                        <a:t>62</a:t>
                      </a:r>
                      <a:endParaRPr kumimoji="1" lang="ja-JP" altLang="en-US" sz="1400" dirty="0"/>
                    </a:p>
                  </a:txBody>
                  <a:tcPr/>
                </a:tc>
                <a:extLst>
                  <a:ext uri="{0D108BD9-81ED-4DB2-BD59-A6C34878D82A}">
                    <a16:rowId xmlns:a16="http://schemas.microsoft.com/office/drawing/2014/main" val="1212239495"/>
                  </a:ext>
                </a:extLst>
              </a:tr>
              <a:tr h="192963">
                <a:tc>
                  <a:txBody>
                    <a:bodyPr/>
                    <a:lstStyle/>
                    <a:p>
                      <a:r>
                        <a:rPr kumimoji="1" lang="ja-JP" altLang="en-US" sz="1400" dirty="0"/>
                        <a:t>９</a:t>
                      </a:r>
                    </a:p>
                  </a:txBody>
                  <a:tcPr/>
                </a:tc>
                <a:tc>
                  <a:txBody>
                    <a:bodyPr/>
                    <a:lstStyle/>
                    <a:p>
                      <a:r>
                        <a:rPr kumimoji="1" lang="ja-JP" altLang="en-US" sz="1400" dirty="0"/>
                        <a:t>上海</a:t>
                      </a:r>
                    </a:p>
                  </a:txBody>
                  <a:tcPr/>
                </a:tc>
                <a:tc>
                  <a:txBody>
                    <a:bodyPr/>
                    <a:lstStyle/>
                    <a:p>
                      <a:r>
                        <a:rPr kumimoji="1" lang="en-US" altLang="ja-JP" sz="1400" dirty="0"/>
                        <a:t>57</a:t>
                      </a:r>
                      <a:endParaRPr kumimoji="1" lang="ja-JP" altLang="en-US" sz="1400" dirty="0"/>
                    </a:p>
                  </a:txBody>
                  <a:tcPr/>
                </a:tc>
                <a:extLst>
                  <a:ext uri="{0D108BD9-81ED-4DB2-BD59-A6C34878D82A}">
                    <a16:rowId xmlns:a16="http://schemas.microsoft.com/office/drawing/2014/main" val="596457640"/>
                  </a:ext>
                </a:extLst>
              </a:tr>
              <a:tr h="192963">
                <a:tc>
                  <a:txBody>
                    <a:bodyPr/>
                    <a:lstStyle/>
                    <a:p>
                      <a:r>
                        <a:rPr kumimoji="1" lang="en-US" altLang="ja-JP" sz="1400" dirty="0"/>
                        <a:t>10</a:t>
                      </a:r>
                      <a:endParaRPr kumimoji="1" lang="ja-JP" altLang="en-US" sz="1400" dirty="0"/>
                    </a:p>
                  </a:txBody>
                  <a:tcPr/>
                </a:tc>
                <a:tc>
                  <a:txBody>
                    <a:bodyPr/>
                    <a:lstStyle/>
                    <a:p>
                      <a:r>
                        <a:rPr kumimoji="1" lang="ja-JP" altLang="en-US" sz="1400" dirty="0"/>
                        <a:t>京都</a:t>
                      </a:r>
                    </a:p>
                  </a:txBody>
                  <a:tcPr/>
                </a:tc>
                <a:tc>
                  <a:txBody>
                    <a:bodyPr/>
                    <a:lstStyle/>
                    <a:p>
                      <a:r>
                        <a:rPr kumimoji="1" lang="en-US" altLang="ja-JP" sz="1400" dirty="0"/>
                        <a:t>53</a:t>
                      </a:r>
                      <a:endParaRPr kumimoji="1" lang="ja-JP" altLang="en-US" sz="1400" dirty="0"/>
                    </a:p>
                  </a:txBody>
                  <a:tcPr/>
                </a:tc>
                <a:extLst>
                  <a:ext uri="{0D108BD9-81ED-4DB2-BD59-A6C34878D82A}">
                    <a16:rowId xmlns:a16="http://schemas.microsoft.com/office/drawing/2014/main" val="3467129775"/>
                  </a:ext>
                </a:extLst>
              </a:tr>
            </a:tbl>
          </a:graphicData>
        </a:graphic>
      </p:graphicFrame>
      <p:sp>
        <p:nvSpPr>
          <p:cNvPr id="14" name="テキスト ボックス 13">
            <a:extLst>
              <a:ext uri="{FF2B5EF4-FFF2-40B4-BE49-F238E27FC236}">
                <a16:creationId xmlns:a16="http://schemas.microsoft.com/office/drawing/2014/main" id="{CD71AA5F-6C74-48AA-8859-3A10C8429E4B}"/>
              </a:ext>
            </a:extLst>
          </p:cNvPr>
          <p:cNvSpPr txBox="1"/>
          <p:nvPr/>
        </p:nvSpPr>
        <p:spPr>
          <a:xfrm>
            <a:off x="130439" y="4381240"/>
            <a:ext cx="4188497" cy="307777"/>
          </a:xfrm>
          <a:prstGeom prst="rect">
            <a:avLst/>
          </a:prstGeom>
          <a:noFill/>
        </p:spPr>
        <p:txBody>
          <a:bodyPr wrap="square" rtlCol="0">
            <a:spAutoFit/>
          </a:bodyPr>
          <a:lstStyle/>
          <a:p>
            <a:r>
              <a:rPr kumimoji="1" lang="en-US" altLang="ja-JP" sz="1400" b="1" dirty="0"/>
              <a:t>【</a:t>
            </a:r>
            <a:r>
              <a:rPr kumimoji="1" lang="ja-JP" altLang="en-US" sz="1400" b="1" dirty="0"/>
              <a:t>アジア・大洋州地域トップ</a:t>
            </a:r>
            <a:r>
              <a:rPr kumimoji="1" lang="en-US" altLang="ja-JP" sz="1400" b="1" dirty="0"/>
              <a:t>10】</a:t>
            </a:r>
            <a:endParaRPr kumimoji="1" lang="ja-JP" altLang="en-US" sz="1400" b="1" dirty="0"/>
          </a:p>
        </p:txBody>
      </p:sp>
      <p:sp>
        <p:nvSpPr>
          <p:cNvPr id="3" name="テキスト ボックス 2">
            <a:extLst>
              <a:ext uri="{FF2B5EF4-FFF2-40B4-BE49-F238E27FC236}">
                <a16:creationId xmlns:a16="http://schemas.microsoft.com/office/drawing/2014/main" id="{765F053C-981C-4267-8C03-2D41D972F5F6}"/>
              </a:ext>
            </a:extLst>
          </p:cNvPr>
          <p:cNvSpPr txBox="1"/>
          <p:nvPr/>
        </p:nvSpPr>
        <p:spPr>
          <a:xfrm>
            <a:off x="562208" y="3251967"/>
            <a:ext cx="3688874" cy="461665"/>
          </a:xfrm>
          <a:prstGeom prst="rect">
            <a:avLst/>
          </a:prstGeom>
          <a:noFill/>
        </p:spPr>
        <p:txBody>
          <a:bodyPr wrap="square" rtlCol="0">
            <a:spAutoFit/>
          </a:bodyPr>
          <a:lstStyle/>
          <a:p>
            <a:r>
              <a:rPr kumimoji="1" lang="en-US" altLang="ja-JP" sz="800" dirty="0"/>
              <a:t>※ICCA</a:t>
            </a:r>
            <a:r>
              <a:rPr kumimoji="1" lang="ja-JP" altLang="en-US" sz="800" dirty="0"/>
              <a:t>の国際会議ランキングは、国・地域または都市別に公表される。</a:t>
            </a:r>
            <a:endParaRPr kumimoji="1" lang="en-US" altLang="ja-JP" sz="800" dirty="0"/>
          </a:p>
          <a:p>
            <a:r>
              <a:rPr kumimoji="1" lang="ja-JP" altLang="en-US" sz="800" dirty="0"/>
              <a:t>　府域のランキングを把握するため、大阪市及び豊中市、吹田市、茨木市等</a:t>
            </a:r>
            <a:endParaRPr kumimoji="1" lang="en-US" altLang="ja-JP" sz="800" dirty="0"/>
          </a:p>
          <a:p>
            <a:r>
              <a:rPr kumimoji="1" lang="ja-JP" altLang="en-US" sz="800" dirty="0"/>
              <a:t>　の開催件数をランキングに当てはめ、「相当」としている。</a:t>
            </a:r>
          </a:p>
        </p:txBody>
      </p:sp>
      <p:pic>
        <p:nvPicPr>
          <p:cNvPr id="6" name="図 5">
            <a:extLst>
              <a:ext uri="{FF2B5EF4-FFF2-40B4-BE49-F238E27FC236}">
                <a16:creationId xmlns:a16="http://schemas.microsoft.com/office/drawing/2014/main" id="{E841CD59-450E-49A0-B8BA-8F1941EED26F}"/>
              </a:ext>
            </a:extLst>
          </p:cNvPr>
          <p:cNvPicPr>
            <a:picLocks noChangeAspect="1"/>
          </p:cNvPicPr>
          <p:nvPr/>
        </p:nvPicPr>
        <p:blipFill>
          <a:blip r:embed="rId2"/>
          <a:stretch>
            <a:fillRect/>
          </a:stretch>
        </p:blipFill>
        <p:spPr>
          <a:xfrm>
            <a:off x="4971393" y="1110913"/>
            <a:ext cx="3836415" cy="2446005"/>
          </a:xfrm>
          <a:prstGeom prst="rect">
            <a:avLst/>
          </a:prstGeom>
        </p:spPr>
      </p:pic>
      <p:sp>
        <p:nvSpPr>
          <p:cNvPr id="17" name="テキスト ボックス 16">
            <a:extLst>
              <a:ext uri="{FF2B5EF4-FFF2-40B4-BE49-F238E27FC236}">
                <a16:creationId xmlns:a16="http://schemas.microsoft.com/office/drawing/2014/main" id="{3736FAD7-85FC-42AE-BD87-A9DE18F4620D}"/>
              </a:ext>
            </a:extLst>
          </p:cNvPr>
          <p:cNvSpPr txBox="1"/>
          <p:nvPr/>
        </p:nvSpPr>
        <p:spPr>
          <a:xfrm>
            <a:off x="562207" y="3698886"/>
            <a:ext cx="4409185" cy="461665"/>
          </a:xfrm>
          <a:prstGeom prst="rect">
            <a:avLst/>
          </a:prstGeom>
          <a:noFill/>
        </p:spPr>
        <p:txBody>
          <a:bodyPr wrap="square" rtlCol="0">
            <a:spAutoFit/>
          </a:bodyPr>
          <a:lstStyle/>
          <a:p>
            <a:r>
              <a:rPr kumimoji="1" lang="en-US" altLang="ja-JP" sz="800" dirty="0"/>
              <a:t>※2026</a:t>
            </a:r>
            <a:r>
              <a:rPr kumimoji="1" lang="ja-JP" altLang="en-US" sz="800" dirty="0"/>
              <a:t>年５月発表の</a:t>
            </a:r>
            <a:r>
              <a:rPr kumimoji="1" lang="en-US" altLang="ja-JP" sz="800" dirty="0"/>
              <a:t>2025</a:t>
            </a:r>
            <a:r>
              <a:rPr kumimoji="1" lang="ja-JP" altLang="en-US" sz="800" dirty="0"/>
              <a:t>年に大阪で開催された</a:t>
            </a:r>
            <a:r>
              <a:rPr kumimoji="1" lang="en-US" altLang="ja-JP" sz="800" dirty="0"/>
              <a:t>ICCA</a:t>
            </a:r>
            <a:r>
              <a:rPr kumimoji="1" lang="ja-JP" altLang="en-US" sz="800" dirty="0"/>
              <a:t>基準の国際会議について、</a:t>
            </a:r>
            <a:endParaRPr kumimoji="1" lang="en-US" altLang="ja-JP" sz="800" dirty="0"/>
          </a:p>
          <a:p>
            <a:r>
              <a:rPr kumimoji="1" lang="ja-JP" altLang="en-US" sz="800" dirty="0"/>
              <a:t>　３件重複するものがあったことから、現在、</a:t>
            </a:r>
            <a:r>
              <a:rPr kumimoji="1" lang="en-US" altLang="ja-JP" sz="800" dirty="0"/>
              <a:t>ICCA</a:t>
            </a:r>
            <a:r>
              <a:rPr kumimoji="1" lang="ja-JP" altLang="en-US" sz="800" dirty="0"/>
              <a:t>に対応依頼を連絡している。</a:t>
            </a:r>
            <a:endParaRPr kumimoji="1" lang="en-US" altLang="ja-JP" sz="800" dirty="0"/>
          </a:p>
          <a:p>
            <a:r>
              <a:rPr kumimoji="1" lang="ja-JP" altLang="en-US" sz="800" dirty="0"/>
              <a:t>　そのため、</a:t>
            </a:r>
            <a:r>
              <a:rPr kumimoji="1" lang="en-US" altLang="ja-JP" sz="800" dirty="0"/>
              <a:t>JNTO</a:t>
            </a:r>
            <a:r>
              <a:rPr kumimoji="1" lang="ja-JP" altLang="en-US" sz="800" dirty="0"/>
              <a:t>の</a:t>
            </a:r>
            <a:r>
              <a:rPr kumimoji="1" lang="en-US" altLang="ja-JP" sz="800" dirty="0"/>
              <a:t>HP</a:t>
            </a:r>
            <a:r>
              <a:rPr kumimoji="1" lang="ja-JP" altLang="en-US" sz="800" dirty="0"/>
              <a:t>等で公表されている件数と合致していない。</a:t>
            </a:r>
            <a:endParaRPr kumimoji="1" lang="en-US" altLang="ja-JP" sz="800" dirty="0"/>
          </a:p>
        </p:txBody>
      </p:sp>
    </p:spTree>
    <p:extLst>
      <p:ext uri="{BB962C8B-B14F-4D97-AF65-F5344CB8AC3E}">
        <p14:creationId xmlns:p14="http://schemas.microsoft.com/office/powerpoint/2010/main" val="4085742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9287AD-52AB-4BFA-995B-135BCD188401}"/>
              </a:ext>
            </a:extLst>
          </p:cNvPr>
          <p:cNvSpPr>
            <a:spLocks noGrp="1"/>
          </p:cNvSpPr>
          <p:nvPr>
            <p:ph type="sldNum" sz="quarter" idx="12"/>
          </p:nvPr>
        </p:nvSpPr>
        <p:spPr/>
        <p:txBody>
          <a:bodyPr/>
          <a:lstStyle/>
          <a:p>
            <a:fld id="{61B645F5-9309-4C5A-8919-FC4E71E512A4}" type="slidenum">
              <a:rPr kumimoji="1" lang="ja-JP" altLang="en-US" smtClean="0"/>
              <a:t>4</a:t>
            </a:fld>
            <a:endParaRPr kumimoji="1" lang="ja-JP" altLang="en-US"/>
          </a:p>
        </p:txBody>
      </p:sp>
      <p:sp>
        <p:nvSpPr>
          <p:cNvPr id="3" name="正方形/長方形 2">
            <a:extLst>
              <a:ext uri="{FF2B5EF4-FFF2-40B4-BE49-F238E27FC236}">
                <a16:creationId xmlns:a16="http://schemas.microsoft.com/office/drawing/2014/main" id="{330AD39A-3A96-4031-8B89-BE3BAAC04FAB}"/>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a:t>
            </a:r>
            <a:r>
              <a:rPr kumimoji="1" lang="en-US" altLang="ja-JP" b="1" dirty="0"/>
              <a:t>2025</a:t>
            </a:r>
            <a:r>
              <a:rPr kumimoji="1" lang="ja-JP" altLang="en-US" b="1" dirty="0"/>
              <a:t>年に大阪で開催された</a:t>
            </a:r>
            <a:r>
              <a:rPr kumimoji="1" lang="en-US" altLang="ja-JP" b="1" dirty="0"/>
              <a:t>ICCA</a:t>
            </a:r>
            <a:r>
              <a:rPr kumimoji="1" lang="ja-JP" altLang="en-US" b="1" dirty="0"/>
              <a:t>基準の国際会議</a:t>
            </a:r>
          </a:p>
        </p:txBody>
      </p:sp>
      <p:graphicFrame>
        <p:nvGraphicFramePr>
          <p:cNvPr id="4" name="表 4">
            <a:extLst>
              <a:ext uri="{FF2B5EF4-FFF2-40B4-BE49-F238E27FC236}">
                <a16:creationId xmlns:a16="http://schemas.microsoft.com/office/drawing/2014/main" id="{CBF02225-B752-46EC-BBDB-76109B1C777C}"/>
              </a:ext>
            </a:extLst>
          </p:cNvPr>
          <p:cNvGraphicFramePr>
            <a:graphicFrameLocks noGrp="1"/>
          </p:cNvGraphicFramePr>
          <p:nvPr>
            <p:extLst>
              <p:ext uri="{D42A27DB-BD31-4B8C-83A1-F6EECF244321}">
                <p14:modId xmlns:p14="http://schemas.microsoft.com/office/powerpoint/2010/main" val="3418454968"/>
              </p:ext>
            </p:extLst>
          </p:nvPr>
        </p:nvGraphicFramePr>
        <p:xfrm>
          <a:off x="451947" y="924913"/>
          <a:ext cx="8313683" cy="5887060"/>
        </p:xfrm>
        <a:graphic>
          <a:graphicData uri="http://schemas.openxmlformats.org/drawingml/2006/table">
            <a:tbl>
              <a:tblPr firstRow="1" bandRow="1">
                <a:tableStyleId>{5C22544A-7EE6-4342-B048-85BDC9FD1C3A}</a:tableStyleId>
              </a:tblPr>
              <a:tblGrid>
                <a:gridCol w="493984">
                  <a:extLst>
                    <a:ext uri="{9D8B030D-6E8A-4147-A177-3AD203B41FA5}">
                      <a16:colId xmlns:a16="http://schemas.microsoft.com/office/drawing/2014/main" val="3976490924"/>
                    </a:ext>
                  </a:extLst>
                </a:gridCol>
                <a:gridCol w="3163614">
                  <a:extLst>
                    <a:ext uri="{9D8B030D-6E8A-4147-A177-3AD203B41FA5}">
                      <a16:colId xmlns:a16="http://schemas.microsoft.com/office/drawing/2014/main" val="3810412939"/>
                    </a:ext>
                  </a:extLst>
                </a:gridCol>
                <a:gridCol w="935421">
                  <a:extLst>
                    <a:ext uri="{9D8B030D-6E8A-4147-A177-3AD203B41FA5}">
                      <a16:colId xmlns:a16="http://schemas.microsoft.com/office/drawing/2014/main" val="2039770569"/>
                    </a:ext>
                  </a:extLst>
                </a:gridCol>
                <a:gridCol w="1734206">
                  <a:extLst>
                    <a:ext uri="{9D8B030D-6E8A-4147-A177-3AD203B41FA5}">
                      <a16:colId xmlns:a16="http://schemas.microsoft.com/office/drawing/2014/main" val="3160508346"/>
                    </a:ext>
                  </a:extLst>
                </a:gridCol>
                <a:gridCol w="1250731">
                  <a:extLst>
                    <a:ext uri="{9D8B030D-6E8A-4147-A177-3AD203B41FA5}">
                      <a16:colId xmlns:a16="http://schemas.microsoft.com/office/drawing/2014/main" val="1238838849"/>
                    </a:ext>
                  </a:extLst>
                </a:gridCol>
                <a:gridCol w="735727">
                  <a:extLst>
                    <a:ext uri="{9D8B030D-6E8A-4147-A177-3AD203B41FA5}">
                      <a16:colId xmlns:a16="http://schemas.microsoft.com/office/drawing/2014/main" val="1250788018"/>
                    </a:ext>
                  </a:extLst>
                </a:gridCol>
              </a:tblGrid>
              <a:tr h="481565">
                <a:tc>
                  <a:txBody>
                    <a:bodyPr/>
                    <a:lstStyle/>
                    <a:p>
                      <a:endParaRPr kumimoji="1" lang="ja-JP" altLang="en-US" sz="1200" dirty="0"/>
                    </a:p>
                  </a:txBody>
                  <a:tcPr anchor="ctr">
                    <a:solidFill>
                      <a:schemeClr val="accent5">
                        <a:lumMod val="50000"/>
                      </a:schemeClr>
                    </a:solidFill>
                  </a:tcPr>
                </a:tc>
                <a:tc>
                  <a:txBody>
                    <a:bodyPr/>
                    <a:lstStyle/>
                    <a:p>
                      <a:r>
                        <a:rPr kumimoji="1" lang="ja-JP" altLang="en-US" sz="1200" dirty="0"/>
                        <a:t>会議名</a:t>
                      </a:r>
                    </a:p>
                  </a:txBody>
                  <a:tcPr anchor="ctr">
                    <a:solidFill>
                      <a:schemeClr val="accent5">
                        <a:lumMod val="50000"/>
                      </a:schemeClr>
                    </a:solidFill>
                  </a:tcPr>
                </a:tc>
                <a:tc>
                  <a:txBody>
                    <a:bodyPr/>
                    <a:lstStyle/>
                    <a:p>
                      <a:r>
                        <a:rPr kumimoji="1" lang="ja-JP" altLang="en-US" sz="1200" dirty="0"/>
                        <a:t>都市</a:t>
                      </a:r>
                    </a:p>
                  </a:txBody>
                  <a:tcPr anchor="ctr">
                    <a:solidFill>
                      <a:schemeClr val="accent5">
                        <a:lumMod val="50000"/>
                      </a:schemeClr>
                    </a:solidFill>
                  </a:tcPr>
                </a:tc>
                <a:tc>
                  <a:txBody>
                    <a:bodyPr/>
                    <a:lstStyle/>
                    <a:p>
                      <a:r>
                        <a:rPr kumimoji="1" lang="ja-JP" altLang="en-US" sz="1200" dirty="0"/>
                        <a:t>会場</a:t>
                      </a:r>
                    </a:p>
                  </a:txBody>
                  <a:tcPr anchor="ctr">
                    <a:solidFill>
                      <a:schemeClr val="accent5">
                        <a:lumMod val="50000"/>
                      </a:schemeClr>
                    </a:solidFill>
                  </a:tcPr>
                </a:tc>
                <a:tc>
                  <a:txBody>
                    <a:bodyPr/>
                    <a:lstStyle/>
                    <a:p>
                      <a:r>
                        <a:rPr kumimoji="1" lang="ja-JP" altLang="en-US" sz="1200" dirty="0"/>
                        <a:t>開催期間</a:t>
                      </a:r>
                    </a:p>
                  </a:txBody>
                  <a:tcPr anchor="ctr">
                    <a:solidFill>
                      <a:schemeClr val="accent5">
                        <a:lumMod val="50000"/>
                      </a:schemeClr>
                    </a:solidFill>
                  </a:tcPr>
                </a:tc>
                <a:tc>
                  <a:txBody>
                    <a:bodyPr/>
                    <a:lstStyle/>
                    <a:p>
                      <a:r>
                        <a:rPr kumimoji="1" lang="ja-JP" altLang="en-US" sz="800" dirty="0"/>
                        <a:t>総参加者数</a:t>
                      </a:r>
                    </a:p>
                  </a:txBody>
                  <a:tcPr anchor="ctr">
                    <a:solidFill>
                      <a:schemeClr val="accent5">
                        <a:lumMod val="50000"/>
                      </a:schemeClr>
                    </a:solidFill>
                  </a:tcPr>
                </a:tc>
                <a:extLst>
                  <a:ext uri="{0D108BD9-81ED-4DB2-BD59-A6C34878D82A}">
                    <a16:rowId xmlns:a16="http://schemas.microsoft.com/office/drawing/2014/main" val="2010008723"/>
                  </a:ext>
                </a:extLst>
              </a:tr>
              <a:tr h="481565">
                <a:tc>
                  <a:txBody>
                    <a:bodyPr/>
                    <a:lstStyle/>
                    <a:p>
                      <a:r>
                        <a:rPr kumimoji="1" lang="ja-JP" altLang="en-US" sz="1050" dirty="0"/>
                        <a:t>１</a:t>
                      </a:r>
                    </a:p>
                  </a:txBody>
                  <a:tcPr anchor="ctr"/>
                </a:tc>
                <a:tc>
                  <a:txBody>
                    <a:bodyPr/>
                    <a:lstStyle/>
                    <a:p>
                      <a:r>
                        <a:rPr kumimoji="1" lang="en-US" altLang="ja-JP" sz="1050" dirty="0"/>
                        <a:t>CANS2025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大阪府立国際会議場</a:t>
                      </a:r>
                    </a:p>
                  </a:txBody>
                  <a:tcPr anchor="ctr"/>
                </a:tc>
                <a:tc>
                  <a:txBody>
                    <a:bodyPr/>
                    <a:lstStyle/>
                    <a:p>
                      <a:r>
                        <a:rPr kumimoji="1" lang="en-US" altLang="ja-JP" sz="1050" dirty="0"/>
                        <a:t>2025.11.17</a:t>
                      </a:r>
                    </a:p>
                    <a:p>
                      <a:r>
                        <a:rPr kumimoji="1" lang="ja-JP" altLang="en-US" sz="1050" dirty="0"/>
                        <a:t>～</a:t>
                      </a:r>
                      <a:r>
                        <a:rPr kumimoji="1" lang="en-US" altLang="ja-JP" sz="1050" dirty="0"/>
                        <a:t>2025.11.20</a:t>
                      </a:r>
                      <a:endParaRPr kumimoji="1" lang="ja-JP" altLang="en-US" sz="1050" dirty="0"/>
                    </a:p>
                  </a:txBody>
                  <a:tcPr anchor="ctr"/>
                </a:tc>
                <a:tc>
                  <a:txBody>
                    <a:bodyPr/>
                    <a:lstStyle/>
                    <a:p>
                      <a:r>
                        <a:rPr kumimoji="1" lang="en-US" altLang="ja-JP" sz="1050" dirty="0"/>
                        <a:t>133</a:t>
                      </a:r>
                      <a:endParaRPr kumimoji="1" lang="ja-JP" altLang="en-US" sz="1050" dirty="0"/>
                    </a:p>
                  </a:txBody>
                  <a:tcPr anchor="ctr"/>
                </a:tc>
                <a:extLst>
                  <a:ext uri="{0D108BD9-81ED-4DB2-BD59-A6C34878D82A}">
                    <a16:rowId xmlns:a16="http://schemas.microsoft.com/office/drawing/2014/main" val="2428576542"/>
                  </a:ext>
                </a:extLst>
              </a:tr>
              <a:tr h="481565">
                <a:tc>
                  <a:txBody>
                    <a:bodyPr/>
                    <a:lstStyle/>
                    <a:p>
                      <a:r>
                        <a:rPr kumimoji="1" lang="en-US" altLang="ja-JP" sz="1050" dirty="0"/>
                        <a:t>2</a:t>
                      </a:r>
                      <a:endParaRPr kumimoji="1" lang="ja-JP" altLang="en-US" sz="1050" dirty="0"/>
                    </a:p>
                  </a:txBody>
                  <a:tcPr anchor="ctr"/>
                </a:tc>
                <a:tc>
                  <a:txBody>
                    <a:bodyPr/>
                    <a:lstStyle/>
                    <a:p>
                      <a:r>
                        <a:rPr kumimoji="1" lang="en-US" altLang="ja-JP" sz="1050" dirty="0"/>
                        <a:t>Asia Pacific Congress in Material Fetal 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大阪府立国際会議場</a:t>
                      </a:r>
                    </a:p>
                  </a:txBody>
                  <a:tcPr anchor="ctr"/>
                </a:tc>
                <a:tc>
                  <a:txBody>
                    <a:bodyPr/>
                    <a:lstStyle/>
                    <a:p>
                      <a:r>
                        <a:rPr kumimoji="1" lang="en-US" altLang="ja-JP" sz="1050" dirty="0"/>
                        <a:t>2025.11.1</a:t>
                      </a:r>
                    </a:p>
                    <a:p>
                      <a:r>
                        <a:rPr kumimoji="1" lang="ja-JP" altLang="en-US" sz="1050" dirty="0"/>
                        <a:t>～</a:t>
                      </a:r>
                      <a:r>
                        <a:rPr kumimoji="1" lang="en-US" altLang="ja-JP" sz="1050" dirty="0"/>
                        <a:t>2025.11.3</a:t>
                      </a:r>
                      <a:endParaRPr kumimoji="1" lang="ja-JP" altLang="en-US" sz="1050" dirty="0"/>
                    </a:p>
                  </a:txBody>
                  <a:tcPr anchor="ctr"/>
                </a:tc>
                <a:tc>
                  <a:txBody>
                    <a:bodyPr/>
                    <a:lstStyle/>
                    <a:p>
                      <a:r>
                        <a:rPr kumimoji="1" lang="en-US" altLang="ja-JP" sz="1050" dirty="0"/>
                        <a:t>1,118</a:t>
                      </a:r>
                      <a:endParaRPr kumimoji="1" lang="ja-JP" altLang="en-US" sz="1050" dirty="0"/>
                    </a:p>
                  </a:txBody>
                  <a:tcPr anchor="ctr"/>
                </a:tc>
                <a:extLst>
                  <a:ext uri="{0D108BD9-81ED-4DB2-BD59-A6C34878D82A}">
                    <a16:rowId xmlns:a16="http://schemas.microsoft.com/office/drawing/2014/main" val="544266461"/>
                  </a:ext>
                </a:extLst>
              </a:tr>
              <a:tr h="481565">
                <a:tc>
                  <a:txBody>
                    <a:bodyPr/>
                    <a:lstStyle/>
                    <a:p>
                      <a:r>
                        <a:rPr kumimoji="1" lang="en-US" altLang="ja-JP" sz="1050" dirty="0"/>
                        <a:t>3</a:t>
                      </a:r>
                      <a:endParaRPr kumimoji="1" lang="ja-JP" altLang="en-US" sz="1050" dirty="0"/>
                    </a:p>
                  </a:txBody>
                  <a:tcPr anchor="ctr"/>
                </a:tc>
                <a:tc>
                  <a:txBody>
                    <a:bodyPr/>
                    <a:lstStyle/>
                    <a:p>
                      <a:r>
                        <a:rPr kumimoji="1" lang="en-US" altLang="ja-JP" sz="1050" dirty="0"/>
                        <a:t>The 7</a:t>
                      </a:r>
                      <a:r>
                        <a:rPr kumimoji="1" lang="en-US" altLang="ja-JP" sz="1050" baseline="30000" dirty="0"/>
                        <a:t>th</a:t>
                      </a:r>
                      <a:r>
                        <a:rPr kumimoji="1" lang="en-US" altLang="ja-JP" sz="1050" dirty="0"/>
                        <a:t> International Conference on Plant Vascular Biology,PVB2025,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en-US" altLang="ja-JP" sz="1050" dirty="0"/>
                        <a:t>KKR</a:t>
                      </a:r>
                      <a:r>
                        <a:rPr kumimoji="1" lang="ja-JP" altLang="en-US" sz="1050" dirty="0"/>
                        <a:t>ホテル大阪</a:t>
                      </a:r>
                    </a:p>
                  </a:txBody>
                  <a:tcPr anchor="ctr"/>
                </a:tc>
                <a:tc>
                  <a:txBody>
                    <a:bodyPr/>
                    <a:lstStyle/>
                    <a:p>
                      <a:r>
                        <a:rPr kumimoji="1" lang="en-US" altLang="ja-JP" sz="1050" dirty="0"/>
                        <a:t>2025.7.7</a:t>
                      </a:r>
                    </a:p>
                    <a:p>
                      <a:r>
                        <a:rPr kumimoji="1" lang="ja-JP" altLang="en-US" sz="1050" dirty="0"/>
                        <a:t>～</a:t>
                      </a:r>
                      <a:r>
                        <a:rPr kumimoji="1" lang="en-US" altLang="ja-JP" sz="1050" dirty="0"/>
                        <a:t>2025.11.23</a:t>
                      </a:r>
                      <a:endParaRPr kumimoji="1" lang="ja-JP" altLang="en-US" sz="1050" dirty="0"/>
                    </a:p>
                  </a:txBody>
                  <a:tcPr anchor="ctr"/>
                </a:tc>
                <a:tc>
                  <a:txBody>
                    <a:bodyPr/>
                    <a:lstStyle/>
                    <a:p>
                      <a:r>
                        <a:rPr kumimoji="1" lang="en-US" altLang="ja-JP" sz="1050" dirty="0"/>
                        <a:t>169</a:t>
                      </a:r>
                      <a:endParaRPr kumimoji="1" lang="ja-JP" altLang="en-US" sz="1050" dirty="0"/>
                    </a:p>
                  </a:txBody>
                  <a:tcPr anchor="ctr"/>
                </a:tc>
                <a:extLst>
                  <a:ext uri="{0D108BD9-81ED-4DB2-BD59-A6C34878D82A}">
                    <a16:rowId xmlns:a16="http://schemas.microsoft.com/office/drawing/2014/main" val="2147476791"/>
                  </a:ext>
                </a:extLst>
              </a:tr>
              <a:tr h="481565">
                <a:tc>
                  <a:txBody>
                    <a:bodyPr/>
                    <a:lstStyle/>
                    <a:p>
                      <a:r>
                        <a:rPr kumimoji="1" lang="en-US" altLang="ja-JP" sz="1050" dirty="0"/>
                        <a:t>4</a:t>
                      </a:r>
                    </a:p>
                  </a:txBody>
                  <a:tcPr anchor="ctr"/>
                </a:tc>
                <a:tc>
                  <a:txBody>
                    <a:bodyPr/>
                    <a:lstStyle/>
                    <a:p>
                      <a:r>
                        <a:rPr kumimoji="1" lang="en-US" altLang="ja-JP" sz="1050" dirty="0"/>
                        <a:t>The 23</a:t>
                      </a:r>
                      <a:r>
                        <a:rPr kumimoji="1" lang="en-US" altLang="ja-JP" sz="1050" baseline="30000" dirty="0"/>
                        <a:t>rd</a:t>
                      </a:r>
                      <a:r>
                        <a:rPr kumimoji="1" lang="en-US" altLang="ja-JP" sz="1050" dirty="0"/>
                        <a:t> ISEPD</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大阪府立国際会議場</a:t>
                      </a:r>
                    </a:p>
                  </a:txBody>
                  <a:tcPr anchor="ctr"/>
                </a:tc>
                <a:tc>
                  <a:txBody>
                    <a:bodyPr/>
                    <a:lstStyle/>
                    <a:p>
                      <a:r>
                        <a:rPr kumimoji="1" lang="en-US" altLang="ja-JP" sz="1050" dirty="0"/>
                        <a:t>2025.1.13</a:t>
                      </a:r>
                    </a:p>
                    <a:p>
                      <a:r>
                        <a:rPr kumimoji="1" lang="ja-JP" altLang="en-US" sz="1050" dirty="0"/>
                        <a:t>～</a:t>
                      </a:r>
                      <a:r>
                        <a:rPr kumimoji="1" lang="en-US" altLang="ja-JP" sz="1050" dirty="0"/>
                        <a:t>2025.1.16</a:t>
                      </a:r>
                      <a:endParaRPr kumimoji="1" lang="ja-JP" altLang="en-US" sz="1050" dirty="0"/>
                    </a:p>
                  </a:txBody>
                  <a:tcPr anchor="ctr"/>
                </a:tc>
                <a:tc>
                  <a:txBody>
                    <a:bodyPr/>
                    <a:lstStyle/>
                    <a:p>
                      <a:r>
                        <a:rPr kumimoji="1" lang="en-US" altLang="ja-JP" sz="1050" dirty="0"/>
                        <a:t>174</a:t>
                      </a:r>
                      <a:endParaRPr kumimoji="1" lang="ja-JP" altLang="en-US" sz="1050" dirty="0"/>
                    </a:p>
                  </a:txBody>
                  <a:tcPr anchor="ctr"/>
                </a:tc>
                <a:extLst>
                  <a:ext uri="{0D108BD9-81ED-4DB2-BD59-A6C34878D82A}">
                    <a16:rowId xmlns:a16="http://schemas.microsoft.com/office/drawing/2014/main" val="4262817489"/>
                  </a:ext>
                </a:extLst>
              </a:tr>
              <a:tr h="481565">
                <a:tc>
                  <a:txBody>
                    <a:bodyPr/>
                    <a:lstStyle/>
                    <a:p>
                      <a:r>
                        <a:rPr kumimoji="1" lang="en-US" altLang="ja-JP" sz="1050" dirty="0"/>
                        <a:t>5</a:t>
                      </a:r>
                      <a:endParaRPr kumimoji="1" lang="ja-JP" altLang="en-US" sz="1050" dirty="0"/>
                    </a:p>
                  </a:txBody>
                  <a:tcPr anchor="ctr"/>
                </a:tc>
                <a:tc>
                  <a:txBody>
                    <a:bodyPr/>
                    <a:lstStyle/>
                    <a:p>
                      <a:r>
                        <a:rPr kumimoji="1" lang="en-US" altLang="ja-JP" sz="1050" dirty="0"/>
                        <a:t>The 21</a:t>
                      </a:r>
                      <a:r>
                        <a:rPr kumimoji="1" lang="en-US" altLang="ja-JP" sz="1050" baseline="30000" dirty="0"/>
                        <a:t>st</a:t>
                      </a:r>
                      <a:r>
                        <a:rPr kumimoji="1" lang="en-US" altLang="ja-JP" sz="1050" dirty="0"/>
                        <a:t> IEEE International Conference on Advanced Robotics and Its Social Impacts</a:t>
                      </a:r>
                      <a:r>
                        <a:rPr kumimoji="1" lang="ja-JP" altLang="en-US" sz="1050" dirty="0"/>
                        <a:t>（</a:t>
                      </a:r>
                      <a:r>
                        <a:rPr kumimoji="1" lang="en-US" altLang="ja-JP" sz="1050" dirty="0"/>
                        <a:t>ARSO 2025</a:t>
                      </a:r>
                      <a:r>
                        <a:rPr kumimoji="1" lang="ja-JP" altLang="en-US" sz="1050" dirty="0"/>
                        <a:t>）</a:t>
                      </a:r>
                    </a:p>
                  </a:txBody>
                  <a:tcPr anchor="ctr"/>
                </a:tc>
                <a:tc>
                  <a:txBody>
                    <a:bodyPr/>
                    <a:lstStyle/>
                    <a:p>
                      <a:r>
                        <a:rPr kumimoji="1" lang="ja-JP" altLang="en-US" sz="1050" dirty="0"/>
                        <a:t>大阪市</a:t>
                      </a:r>
                    </a:p>
                  </a:txBody>
                  <a:tcPr anchor="ctr"/>
                </a:tc>
                <a:tc>
                  <a:txBody>
                    <a:bodyPr/>
                    <a:lstStyle/>
                    <a:p>
                      <a:r>
                        <a:rPr kumimoji="1" lang="ja-JP" altLang="en-US" sz="1050" dirty="0"/>
                        <a:t>グラングリーン大阪 北館「</a:t>
                      </a:r>
                      <a:r>
                        <a:rPr kumimoji="1" lang="en-US" altLang="ja-JP" sz="1050" dirty="0"/>
                        <a:t>JAM BASE</a:t>
                      </a:r>
                      <a:r>
                        <a:rPr kumimoji="1" lang="ja-JP" altLang="en-US" sz="1050" dirty="0"/>
                        <a:t>」</a:t>
                      </a:r>
                      <a:r>
                        <a:rPr kumimoji="1" lang="en-US" altLang="ja-JP" sz="1050" dirty="0"/>
                        <a:t>3</a:t>
                      </a:r>
                      <a:r>
                        <a:rPr kumimoji="1" lang="ja-JP" altLang="en-US" sz="1050" dirty="0"/>
                        <a:t>階 </a:t>
                      </a:r>
                      <a:r>
                        <a:rPr kumimoji="1" lang="en-US" altLang="ja-JP" sz="1050" dirty="0"/>
                        <a:t>Blooming Camp</a:t>
                      </a:r>
                      <a:r>
                        <a:rPr kumimoji="1" lang="ja-JP" altLang="en-US" sz="1050" dirty="0"/>
                        <a:t>（イベントスクエア）</a:t>
                      </a:r>
                    </a:p>
                  </a:txBody>
                  <a:tcPr anchor="ctr"/>
                </a:tc>
                <a:tc>
                  <a:txBody>
                    <a:bodyPr/>
                    <a:lstStyle/>
                    <a:p>
                      <a:r>
                        <a:rPr kumimoji="1" lang="en-US" altLang="ja-JP" sz="1050" dirty="0"/>
                        <a:t>2025.7.17</a:t>
                      </a:r>
                    </a:p>
                    <a:p>
                      <a:r>
                        <a:rPr kumimoji="1" lang="ja-JP" altLang="en-US" sz="1050" dirty="0"/>
                        <a:t>～</a:t>
                      </a:r>
                      <a:r>
                        <a:rPr kumimoji="1" lang="en-US" altLang="ja-JP" sz="1050" dirty="0"/>
                        <a:t>2025.7.19</a:t>
                      </a:r>
                      <a:endParaRPr kumimoji="1" lang="ja-JP" altLang="en-US" sz="1050" dirty="0"/>
                    </a:p>
                  </a:txBody>
                  <a:tcPr anchor="ctr"/>
                </a:tc>
                <a:tc>
                  <a:txBody>
                    <a:bodyPr/>
                    <a:lstStyle/>
                    <a:p>
                      <a:r>
                        <a:rPr kumimoji="1" lang="en-US" altLang="ja-JP" sz="1050" dirty="0"/>
                        <a:t>169</a:t>
                      </a:r>
                      <a:endParaRPr kumimoji="1" lang="ja-JP" altLang="en-US" sz="1050" dirty="0"/>
                    </a:p>
                  </a:txBody>
                  <a:tcPr anchor="ctr"/>
                </a:tc>
                <a:extLst>
                  <a:ext uri="{0D108BD9-81ED-4DB2-BD59-A6C34878D82A}">
                    <a16:rowId xmlns:a16="http://schemas.microsoft.com/office/drawing/2014/main" val="2653505197"/>
                  </a:ext>
                </a:extLst>
              </a:tr>
              <a:tr h="481565">
                <a:tc>
                  <a:txBody>
                    <a:bodyPr/>
                    <a:lstStyle/>
                    <a:p>
                      <a:r>
                        <a:rPr kumimoji="1" lang="en-US" altLang="ja-JP" sz="1050" dirty="0"/>
                        <a:t>6</a:t>
                      </a:r>
                      <a:endParaRPr kumimoji="1" lang="ja-JP" altLang="en-US" sz="1050" dirty="0"/>
                    </a:p>
                  </a:txBody>
                  <a:tcPr anchor="ctr"/>
                </a:tc>
                <a:tc>
                  <a:txBody>
                    <a:bodyPr/>
                    <a:lstStyle/>
                    <a:p>
                      <a:r>
                        <a:rPr kumimoji="1" lang="en-US" altLang="ja-JP" sz="1050" dirty="0"/>
                        <a:t>APCC2025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en-US" altLang="ja-JP" sz="1050" dirty="0"/>
                        <a:t>I-site </a:t>
                      </a:r>
                      <a:r>
                        <a:rPr kumimoji="1" lang="en-US" altLang="ja-JP" sz="1050" dirty="0" err="1"/>
                        <a:t>Namba</a:t>
                      </a:r>
                      <a:r>
                        <a:rPr kumimoji="1" lang="ja-JP" altLang="en-US" sz="1050" dirty="0"/>
                        <a:t>（大阪公立大学）</a:t>
                      </a:r>
                    </a:p>
                  </a:txBody>
                  <a:tcPr anchor="ctr"/>
                </a:tc>
                <a:tc>
                  <a:txBody>
                    <a:bodyPr/>
                    <a:lstStyle/>
                    <a:p>
                      <a:r>
                        <a:rPr kumimoji="1" lang="en-US" altLang="ja-JP" sz="1050" dirty="0"/>
                        <a:t>2025.11.26</a:t>
                      </a:r>
                    </a:p>
                    <a:p>
                      <a:r>
                        <a:rPr kumimoji="1" lang="ja-JP" altLang="en-US" sz="1050" dirty="0"/>
                        <a:t>～</a:t>
                      </a:r>
                      <a:r>
                        <a:rPr kumimoji="1" lang="en-US" altLang="ja-JP" sz="1050" dirty="0"/>
                        <a:t>2025.11.28</a:t>
                      </a:r>
                      <a:endParaRPr kumimoji="1" lang="ja-JP" altLang="en-US" sz="1050" dirty="0"/>
                    </a:p>
                  </a:txBody>
                  <a:tcPr anchor="ctr"/>
                </a:tc>
                <a:tc>
                  <a:txBody>
                    <a:bodyPr/>
                    <a:lstStyle/>
                    <a:p>
                      <a:r>
                        <a:rPr kumimoji="1" lang="en-US" altLang="ja-JP" sz="1050" dirty="0"/>
                        <a:t>200</a:t>
                      </a:r>
                      <a:endParaRPr kumimoji="1" lang="ja-JP" altLang="en-US" sz="1050" dirty="0"/>
                    </a:p>
                  </a:txBody>
                  <a:tcPr anchor="ctr"/>
                </a:tc>
                <a:extLst>
                  <a:ext uri="{0D108BD9-81ED-4DB2-BD59-A6C34878D82A}">
                    <a16:rowId xmlns:a16="http://schemas.microsoft.com/office/drawing/2014/main" val="3945178063"/>
                  </a:ext>
                </a:extLst>
              </a:tr>
              <a:tr h="481565">
                <a:tc>
                  <a:txBody>
                    <a:bodyPr/>
                    <a:lstStyle/>
                    <a:p>
                      <a:r>
                        <a:rPr kumimoji="1" lang="en-US" altLang="ja-JP" sz="1050" dirty="0"/>
                        <a:t>7</a:t>
                      </a:r>
                      <a:endParaRPr kumimoji="1" lang="ja-JP" altLang="en-US" sz="1050" dirty="0"/>
                    </a:p>
                  </a:txBody>
                  <a:tcPr anchor="ctr"/>
                </a:tc>
                <a:tc>
                  <a:txBody>
                    <a:bodyPr/>
                    <a:lstStyle/>
                    <a:p>
                      <a:r>
                        <a:rPr kumimoji="1" lang="en-US" altLang="ja-JP" sz="1050" dirty="0"/>
                        <a:t>EIN2025</a:t>
                      </a:r>
                      <a:endParaRPr kumimoji="1" lang="ja-JP" altLang="en-US" sz="1050" dirty="0"/>
                    </a:p>
                  </a:txBody>
                  <a:tcPr anchor="ctr"/>
                </a:tc>
                <a:tc>
                  <a:txBody>
                    <a:bodyPr/>
                    <a:lstStyle/>
                    <a:p>
                      <a:r>
                        <a:rPr kumimoji="1" lang="ja-JP" altLang="en-US" sz="1050" dirty="0"/>
                        <a:t>大阪市</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I-site </a:t>
                      </a:r>
                      <a:r>
                        <a:rPr kumimoji="1" lang="en-US" altLang="ja-JP" sz="1050" dirty="0" err="1"/>
                        <a:t>Namba</a:t>
                      </a:r>
                      <a:r>
                        <a:rPr kumimoji="1" lang="ja-JP" altLang="en-US" sz="1050" dirty="0"/>
                        <a:t>（大阪公立大学）</a:t>
                      </a:r>
                    </a:p>
                  </a:txBody>
                  <a:tcPr anchor="ctr"/>
                </a:tc>
                <a:tc>
                  <a:txBody>
                    <a:bodyPr/>
                    <a:lstStyle/>
                    <a:p>
                      <a:r>
                        <a:rPr kumimoji="1" lang="en-US" altLang="ja-JP" sz="1050" dirty="0"/>
                        <a:t>2025.6.30</a:t>
                      </a:r>
                    </a:p>
                    <a:p>
                      <a:r>
                        <a:rPr kumimoji="1" lang="ja-JP" altLang="en-US" sz="1050" dirty="0"/>
                        <a:t>～</a:t>
                      </a:r>
                      <a:r>
                        <a:rPr kumimoji="1" lang="en-US" altLang="ja-JP" sz="1050" dirty="0"/>
                        <a:t>2025.7.1</a:t>
                      </a:r>
                      <a:endParaRPr kumimoji="1" lang="ja-JP" altLang="en-US" sz="1050" dirty="0"/>
                    </a:p>
                  </a:txBody>
                  <a:tcPr anchor="ctr"/>
                </a:tc>
                <a:tc>
                  <a:txBody>
                    <a:bodyPr/>
                    <a:lstStyle/>
                    <a:p>
                      <a:r>
                        <a:rPr kumimoji="1" lang="en-US" altLang="ja-JP" sz="1050" dirty="0"/>
                        <a:t>180</a:t>
                      </a:r>
                      <a:endParaRPr kumimoji="1" lang="ja-JP" altLang="en-US" sz="1050" dirty="0"/>
                    </a:p>
                  </a:txBody>
                  <a:tcPr anchor="ctr"/>
                </a:tc>
                <a:extLst>
                  <a:ext uri="{0D108BD9-81ED-4DB2-BD59-A6C34878D82A}">
                    <a16:rowId xmlns:a16="http://schemas.microsoft.com/office/drawing/2014/main" val="3675930055"/>
                  </a:ext>
                </a:extLst>
              </a:tr>
              <a:tr h="481565">
                <a:tc>
                  <a:txBody>
                    <a:bodyPr/>
                    <a:lstStyle/>
                    <a:p>
                      <a:r>
                        <a:rPr kumimoji="1" lang="en-US" altLang="ja-JP" sz="1050" dirty="0"/>
                        <a:t>8</a:t>
                      </a:r>
                      <a:endParaRPr kumimoji="1" lang="ja-JP" altLang="en-US" sz="1050" dirty="0"/>
                    </a:p>
                  </a:txBody>
                  <a:tcPr anchor="ctr"/>
                </a:tc>
                <a:tc>
                  <a:txBody>
                    <a:bodyPr/>
                    <a:lstStyle/>
                    <a:p>
                      <a:r>
                        <a:rPr kumimoji="1" lang="en-US" altLang="ja-JP" sz="1050" dirty="0"/>
                        <a:t>29</a:t>
                      </a:r>
                      <a:r>
                        <a:rPr kumimoji="1" lang="en-US" altLang="ja-JP" sz="1050" baseline="30000" dirty="0"/>
                        <a:t>th</a:t>
                      </a:r>
                      <a:r>
                        <a:rPr kumimoji="1" lang="en-US" altLang="ja-JP" sz="1050" dirty="0"/>
                        <a:t> KES International Conference on Knowledge-Based and Intelligent Information </a:t>
                      </a:r>
                      <a:r>
                        <a:rPr kumimoji="1" lang="ja-JP" altLang="en-US" sz="1050" dirty="0"/>
                        <a:t>＆ </a:t>
                      </a:r>
                      <a:r>
                        <a:rPr kumimoji="1" lang="en-US" altLang="ja-JP" sz="1050" dirty="0"/>
                        <a:t>Engineering Systems</a:t>
                      </a:r>
                      <a:r>
                        <a:rPr kumimoji="1" lang="ja-JP" altLang="en-US" sz="1050" dirty="0"/>
                        <a:t>（</a:t>
                      </a:r>
                      <a:r>
                        <a:rPr kumimoji="1" lang="en-US" altLang="ja-JP" sz="1050" dirty="0"/>
                        <a:t>KES-2025</a:t>
                      </a:r>
                      <a:r>
                        <a:rPr kumimoji="1" lang="ja-JP" altLang="en-US" sz="1050" dirty="0"/>
                        <a:t>）</a:t>
                      </a:r>
                    </a:p>
                  </a:txBody>
                  <a:tcPr anchor="ctr"/>
                </a:tc>
                <a:tc>
                  <a:txBody>
                    <a:bodyPr/>
                    <a:lstStyle/>
                    <a:p>
                      <a:r>
                        <a:rPr kumimoji="1" lang="ja-JP" altLang="en-US" sz="1050" dirty="0"/>
                        <a:t>茨木市</a:t>
                      </a:r>
                    </a:p>
                  </a:txBody>
                  <a:tcPr anchor="ctr"/>
                </a:tc>
                <a:tc>
                  <a:txBody>
                    <a:bodyPr/>
                    <a:lstStyle/>
                    <a:p>
                      <a:r>
                        <a:rPr kumimoji="1" lang="ja-JP" altLang="en-US" sz="1050" dirty="0"/>
                        <a:t>立命館大学 大阪いばらきキャンパス（</a:t>
                      </a:r>
                      <a:r>
                        <a:rPr kumimoji="1" lang="en-US" altLang="ja-JP" sz="1050" dirty="0"/>
                        <a:t>OIC</a:t>
                      </a:r>
                      <a:r>
                        <a:rPr kumimoji="1" lang="ja-JP" altLang="en-US" sz="1050" dirty="0"/>
                        <a:t>）</a:t>
                      </a:r>
                    </a:p>
                  </a:txBody>
                  <a:tcPr anchor="ctr"/>
                </a:tc>
                <a:tc>
                  <a:txBody>
                    <a:bodyPr/>
                    <a:lstStyle/>
                    <a:p>
                      <a:r>
                        <a:rPr kumimoji="1" lang="en-US" altLang="ja-JP" sz="1050" dirty="0"/>
                        <a:t>2025.9.10</a:t>
                      </a:r>
                    </a:p>
                    <a:p>
                      <a:r>
                        <a:rPr kumimoji="1" lang="ja-JP" altLang="en-US" sz="1050" dirty="0"/>
                        <a:t>～</a:t>
                      </a:r>
                      <a:r>
                        <a:rPr kumimoji="1" lang="en-US" altLang="ja-JP" sz="1050" dirty="0"/>
                        <a:t>2025.9.12</a:t>
                      </a:r>
                      <a:endParaRPr kumimoji="1" lang="ja-JP" altLang="en-US" sz="1050" dirty="0"/>
                    </a:p>
                  </a:txBody>
                  <a:tcPr anchor="ctr"/>
                </a:tc>
                <a:tc>
                  <a:txBody>
                    <a:bodyPr/>
                    <a:lstStyle/>
                    <a:p>
                      <a:r>
                        <a:rPr kumimoji="1" lang="en-US" altLang="ja-JP" sz="1050" dirty="0"/>
                        <a:t>500</a:t>
                      </a:r>
                      <a:endParaRPr kumimoji="1" lang="ja-JP" altLang="en-US" sz="1050" dirty="0"/>
                    </a:p>
                  </a:txBody>
                  <a:tcPr anchor="ctr"/>
                </a:tc>
                <a:extLst>
                  <a:ext uri="{0D108BD9-81ED-4DB2-BD59-A6C34878D82A}">
                    <a16:rowId xmlns:a16="http://schemas.microsoft.com/office/drawing/2014/main" val="765630855"/>
                  </a:ext>
                </a:extLst>
              </a:tr>
              <a:tr h="481565">
                <a:tc>
                  <a:txBody>
                    <a:bodyPr/>
                    <a:lstStyle/>
                    <a:p>
                      <a:r>
                        <a:rPr kumimoji="1" lang="en-US" altLang="ja-JP" sz="1050" dirty="0"/>
                        <a:t>9</a:t>
                      </a:r>
                      <a:endParaRPr kumimoji="1" lang="ja-JP" altLang="en-US" sz="1050" dirty="0"/>
                    </a:p>
                  </a:txBody>
                  <a:tcPr anchor="ctr"/>
                </a:tc>
                <a:tc>
                  <a:txBody>
                    <a:bodyPr/>
                    <a:lstStyle/>
                    <a:p>
                      <a:r>
                        <a:rPr kumimoji="1" lang="en-US" altLang="ja-JP" sz="1050" dirty="0"/>
                        <a:t>HADRON2025</a:t>
                      </a:r>
                      <a:endParaRPr kumimoji="1" lang="ja-JP" altLang="en-US" sz="1050" dirty="0"/>
                    </a:p>
                  </a:txBody>
                  <a:tcPr anchor="ctr"/>
                </a:tc>
                <a:tc>
                  <a:txBody>
                    <a:bodyPr/>
                    <a:lstStyle/>
                    <a:p>
                      <a:r>
                        <a:rPr kumimoji="1" lang="ja-JP" altLang="en-US" sz="1050" dirty="0"/>
                        <a:t>豊中市</a:t>
                      </a:r>
                    </a:p>
                  </a:txBody>
                  <a:tcPr anchor="ctr"/>
                </a:tc>
                <a:tc>
                  <a:txBody>
                    <a:bodyPr/>
                    <a:lstStyle/>
                    <a:p>
                      <a:r>
                        <a:rPr kumimoji="1" lang="ja-JP" altLang="en-US" sz="1050" dirty="0"/>
                        <a:t>大阪大学核物理研究センター（</a:t>
                      </a:r>
                      <a:r>
                        <a:rPr kumimoji="1" lang="en-US" altLang="ja-JP" sz="1050" dirty="0"/>
                        <a:t>RCNP</a:t>
                      </a:r>
                      <a:r>
                        <a:rPr kumimoji="1" lang="ja-JP" altLang="en-US" sz="1050" dirty="0"/>
                        <a:t>）</a:t>
                      </a:r>
                    </a:p>
                  </a:txBody>
                  <a:tcPr anchor="ctr"/>
                </a:tc>
                <a:tc>
                  <a:txBody>
                    <a:bodyPr/>
                    <a:lstStyle/>
                    <a:p>
                      <a:r>
                        <a:rPr kumimoji="1" lang="en-US" altLang="ja-JP" sz="1050" dirty="0"/>
                        <a:t>2025.3.27</a:t>
                      </a:r>
                    </a:p>
                    <a:p>
                      <a:r>
                        <a:rPr kumimoji="1" lang="ja-JP" altLang="en-US" sz="1050" dirty="0"/>
                        <a:t>～</a:t>
                      </a:r>
                      <a:r>
                        <a:rPr kumimoji="1" lang="en-US" altLang="ja-JP" sz="1050" dirty="0"/>
                        <a:t>2025.3.31</a:t>
                      </a:r>
                      <a:endParaRPr kumimoji="1" lang="ja-JP" altLang="en-US" sz="1050" dirty="0"/>
                    </a:p>
                  </a:txBody>
                  <a:tcPr anchor="ctr"/>
                </a:tc>
                <a:tc>
                  <a:txBody>
                    <a:bodyPr/>
                    <a:lstStyle/>
                    <a:p>
                      <a:r>
                        <a:rPr kumimoji="1" lang="en-US" altLang="ja-JP" sz="1050" dirty="0"/>
                        <a:t>457</a:t>
                      </a:r>
                      <a:endParaRPr kumimoji="1" lang="ja-JP" altLang="en-US" sz="1050" dirty="0"/>
                    </a:p>
                  </a:txBody>
                  <a:tcPr anchor="ctr"/>
                </a:tc>
                <a:extLst>
                  <a:ext uri="{0D108BD9-81ED-4DB2-BD59-A6C34878D82A}">
                    <a16:rowId xmlns:a16="http://schemas.microsoft.com/office/drawing/2014/main" val="346748803"/>
                  </a:ext>
                </a:extLst>
              </a:tr>
              <a:tr h="481565">
                <a:tc>
                  <a:txBody>
                    <a:bodyPr/>
                    <a:lstStyle/>
                    <a:p>
                      <a:r>
                        <a:rPr kumimoji="1" lang="en-US" altLang="ja-JP" sz="1050" dirty="0"/>
                        <a:t>10</a:t>
                      </a:r>
                      <a:endParaRPr kumimoji="1" lang="ja-JP" altLang="en-US" sz="1050" dirty="0"/>
                    </a:p>
                  </a:txBody>
                  <a:tcPr anchor="ctr"/>
                </a:tc>
                <a:tc>
                  <a:txBody>
                    <a:bodyPr/>
                    <a:lstStyle/>
                    <a:p>
                      <a:r>
                        <a:rPr kumimoji="1" lang="en-US" altLang="ja-JP" sz="1050" dirty="0"/>
                        <a:t>IEEE HPSR2025</a:t>
                      </a:r>
                      <a:endParaRPr kumimoji="1" lang="ja-JP" altLang="en-US" sz="1050" dirty="0"/>
                    </a:p>
                  </a:txBody>
                  <a:tcPr anchor="ctr"/>
                </a:tc>
                <a:tc>
                  <a:txBody>
                    <a:bodyPr/>
                    <a:lstStyle/>
                    <a:p>
                      <a:r>
                        <a:rPr kumimoji="1" lang="ja-JP" altLang="en-US" sz="1050" dirty="0"/>
                        <a:t>吹田市</a:t>
                      </a:r>
                    </a:p>
                  </a:txBody>
                  <a:tcPr anchor="ctr"/>
                </a:tc>
                <a:tc>
                  <a:txBody>
                    <a:bodyPr/>
                    <a:lstStyle/>
                    <a:p>
                      <a:r>
                        <a:rPr kumimoji="1" lang="ja-JP" altLang="en-US" sz="1050" dirty="0"/>
                        <a:t>大阪大学コンベンションセンター（吹田キャンパス）</a:t>
                      </a:r>
                    </a:p>
                  </a:txBody>
                  <a:tcPr anchor="ctr"/>
                </a:tc>
                <a:tc>
                  <a:txBody>
                    <a:bodyPr/>
                    <a:lstStyle/>
                    <a:p>
                      <a:r>
                        <a:rPr kumimoji="1" lang="en-US" altLang="ja-JP" sz="1050" dirty="0"/>
                        <a:t>2025.5.20</a:t>
                      </a:r>
                    </a:p>
                    <a:p>
                      <a:r>
                        <a:rPr kumimoji="1" lang="ja-JP" altLang="en-US" sz="1050" dirty="0"/>
                        <a:t>～</a:t>
                      </a:r>
                      <a:r>
                        <a:rPr kumimoji="1" lang="en-US" altLang="ja-JP" sz="1050" dirty="0"/>
                        <a:t>2025.5.22</a:t>
                      </a:r>
                      <a:endParaRPr kumimoji="1" lang="ja-JP" altLang="en-US" sz="1050" dirty="0"/>
                    </a:p>
                  </a:txBody>
                  <a:tcPr anchor="ctr"/>
                </a:tc>
                <a:tc>
                  <a:txBody>
                    <a:bodyPr/>
                    <a:lstStyle/>
                    <a:p>
                      <a:r>
                        <a:rPr kumimoji="1" lang="en-US" altLang="ja-JP" sz="1050" dirty="0"/>
                        <a:t>90</a:t>
                      </a:r>
                      <a:endParaRPr kumimoji="1" lang="ja-JP" altLang="en-US" sz="1050" dirty="0"/>
                    </a:p>
                  </a:txBody>
                  <a:tcPr anchor="ctr"/>
                </a:tc>
                <a:extLst>
                  <a:ext uri="{0D108BD9-81ED-4DB2-BD59-A6C34878D82A}">
                    <a16:rowId xmlns:a16="http://schemas.microsoft.com/office/drawing/2014/main" val="1226649274"/>
                  </a:ext>
                </a:extLst>
              </a:tr>
            </a:tbl>
          </a:graphicData>
        </a:graphic>
      </p:graphicFrame>
      <p:sp>
        <p:nvSpPr>
          <p:cNvPr id="5" name="テキスト ボックス 4">
            <a:extLst>
              <a:ext uri="{FF2B5EF4-FFF2-40B4-BE49-F238E27FC236}">
                <a16:creationId xmlns:a16="http://schemas.microsoft.com/office/drawing/2014/main" id="{A654D728-8CA1-4F30-940C-4C04F9A6C04A}"/>
              </a:ext>
            </a:extLst>
          </p:cNvPr>
          <p:cNvSpPr txBox="1"/>
          <p:nvPr/>
        </p:nvSpPr>
        <p:spPr>
          <a:xfrm>
            <a:off x="7432997" y="687363"/>
            <a:ext cx="1309974" cy="215444"/>
          </a:xfrm>
          <a:prstGeom prst="rect">
            <a:avLst/>
          </a:prstGeom>
          <a:noFill/>
        </p:spPr>
        <p:txBody>
          <a:bodyPr wrap="none" rtlCol="0">
            <a:spAutoFit/>
          </a:bodyPr>
          <a:lstStyle/>
          <a:p>
            <a:r>
              <a:rPr kumimoji="1" lang="ja-JP" altLang="en-US" sz="800" dirty="0"/>
              <a:t>提供</a:t>
            </a:r>
            <a:r>
              <a:rPr kumimoji="1" lang="ja-JP" altLang="en-US" sz="800" dirty="0">
                <a:sym typeface="Wingdings" panose="05000000000000000000" pitchFamily="2" charset="2"/>
              </a:rPr>
              <a:t>：</a:t>
            </a:r>
            <a:r>
              <a:rPr kumimoji="1" lang="en-US" altLang="ja-JP" sz="800" dirty="0">
                <a:sym typeface="Wingdings" panose="05000000000000000000" pitchFamily="2" charset="2"/>
              </a:rPr>
              <a:t>(</a:t>
            </a:r>
            <a:r>
              <a:rPr kumimoji="1" lang="ja-JP" altLang="en-US" sz="800" dirty="0">
                <a:sym typeface="Wingdings" panose="05000000000000000000" pitchFamily="2" charset="2"/>
              </a:rPr>
              <a:t>公財</a:t>
            </a:r>
            <a:r>
              <a:rPr kumimoji="1" lang="en-US" altLang="ja-JP" sz="800" dirty="0">
                <a:sym typeface="Wingdings" panose="05000000000000000000" pitchFamily="2" charset="2"/>
              </a:rPr>
              <a:t>)</a:t>
            </a:r>
            <a:r>
              <a:rPr kumimoji="1" lang="ja-JP" altLang="en-US" sz="800" dirty="0">
                <a:sym typeface="Wingdings" panose="05000000000000000000" pitchFamily="2" charset="2"/>
              </a:rPr>
              <a:t>大阪観光局</a:t>
            </a:r>
            <a:endParaRPr kumimoji="1" lang="en-US" altLang="ja-JP" sz="800" dirty="0"/>
          </a:p>
        </p:txBody>
      </p:sp>
    </p:spTree>
    <p:extLst>
      <p:ext uri="{BB962C8B-B14F-4D97-AF65-F5344CB8AC3E}">
        <p14:creationId xmlns:p14="http://schemas.microsoft.com/office/powerpoint/2010/main" val="66722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9287AD-52AB-4BFA-995B-135BCD188401}"/>
              </a:ext>
            </a:extLst>
          </p:cNvPr>
          <p:cNvSpPr>
            <a:spLocks noGrp="1"/>
          </p:cNvSpPr>
          <p:nvPr>
            <p:ph type="sldNum" sz="quarter" idx="12"/>
          </p:nvPr>
        </p:nvSpPr>
        <p:spPr/>
        <p:txBody>
          <a:bodyPr/>
          <a:lstStyle/>
          <a:p>
            <a:fld id="{61B645F5-9309-4C5A-8919-FC4E71E512A4}" type="slidenum">
              <a:rPr kumimoji="1" lang="ja-JP" altLang="en-US" smtClean="0"/>
              <a:t>5</a:t>
            </a:fld>
            <a:endParaRPr kumimoji="1" lang="ja-JP" altLang="en-US"/>
          </a:p>
        </p:txBody>
      </p:sp>
      <p:sp>
        <p:nvSpPr>
          <p:cNvPr id="3" name="正方形/長方形 2">
            <a:extLst>
              <a:ext uri="{FF2B5EF4-FFF2-40B4-BE49-F238E27FC236}">
                <a16:creationId xmlns:a16="http://schemas.microsoft.com/office/drawing/2014/main" id="{330AD39A-3A96-4031-8B89-BE3BAAC04FAB}"/>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a:t>
            </a:r>
            <a:r>
              <a:rPr kumimoji="1" lang="en-US" altLang="ja-JP" b="1" dirty="0"/>
              <a:t>2025</a:t>
            </a:r>
            <a:r>
              <a:rPr kumimoji="1" lang="ja-JP" altLang="en-US" b="1" dirty="0"/>
              <a:t>年に大阪で開催された</a:t>
            </a:r>
            <a:r>
              <a:rPr kumimoji="1" lang="en-US" altLang="ja-JP" b="1" dirty="0"/>
              <a:t>ICCA</a:t>
            </a:r>
            <a:r>
              <a:rPr kumimoji="1" lang="ja-JP" altLang="en-US" b="1" dirty="0"/>
              <a:t>基準の国際会議</a:t>
            </a:r>
          </a:p>
        </p:txBody>
      </p:sp>
      <p:graphicFrame>
        <p:nvGraphicFramePr>
          <p:cNvPr id="4" name="表 4">
            <a:extLst>
              <a:ext uri="{FF2B5EF4-FFF2-40B4-BE49-F238E27FC236}">
                <a16:creationId xmlns:a16="http://schemas.microsoft.com/office/drawing/2014/main" id="{CBF02225-B752-46EC-BBDB-76109B1C777C}"/>
              </a:ext>
            </a:extLst>
          </p:cNvPr>
          <p:cNvGraphicFramePr>
            <a:graphicFrameLocks noGrp="1"/>
          </p:cNvGraphicFramePr>
          <p:nvPr>
            <p:extLst>
              <p:ext uri="{D42A27DB-BD31-4B8C-83A1-F6EECF244321}">
                <p14:modId xmlns:p14="http://schemas.microsoft.com/office/powerpoint/2010/main" val="1005472713"/>
              </p:ext>
            </p:extLst>
          </p:nvPr>
        </p:nvGraphicFramePr>
        <p:xfrm>
          <a:off x="451947" y="924913"/>
          <a:ext cx="8313683" cy="5387150"/>
        </p:xfrm>
        <a:graphic>
          <a:graphicData uri="http://schemas.openxmlformats.org/drawingml/2006/table">
            <a:tbl>
              <a:tblPr firstRow="1" bandRow="1">
                <a:tableStyleId>{5C22544A-7EE6-4342-B048-85BDC9FD1C3A}</a:tableStyleId>
              </a:tblPr>
              <a:tblGrid>
                <a:gridCol w="493984">
                  <a:extLst>
                    <a:ext uri="{9D8B030D-6E8A-4147-A177-3AD203B41FA5}">
                      <a16:colId xmlns:a16="http://schemas.microsoft.com/office/drawing/2014/main" val="3976490924"/>
                    </a:ext>
                  </a:extLst>
                </a:gridCol>
                <a:gridCol w="3163614">
                  <a:extLst>
                    <a:ext uri="{9D8B030D-6E8A-4147-A177-3AD203B41FA5}">
                      <a16:colId xmlns:a16="http://schemas.microsoft.com/office/drawing/2014/main" val="3810412939"/>
                    </a:ext>
                  </a:extLst>
                </a:gridCol>
                <a:gridCol w="935421">
                  <a:extLst>
                    <a:ext uri="{9D8B030D-6E8A-4147-A177-3AD203B41FA5}">
                      <a16:colId xmlns:a16="http://schemas.microsoft.com/office/drawing/2014/main" val="2039770569"/>
                    </a:ext>
                  </a:extLst>
                </a:gridCol>
                <a:gridCol w="1734206">
                  <a:extLst>
                    <a:ext uri="{9D8B030D-6E8A-4147-A177-3AD203B41FA5}">
                      <a16:colId xmlns:a16="http://schemas.microsoft.com/office/drawing/2014/main" val="3160508346"/>
                    </a:ext>
                  </a:extLst>
                </a:gridCol>
                <a:gridCol w="1250731">
                  <a:extLst>
                    <a:ext uri="{9D8B030D-6E8A-4147-A177-3AD203B41FA5}">
                      <a16:colId xmlns:a16="http://schemas.microsoft.com/office/drawing/2014/main" val="1238838849"/>
                    </a:ext>
                  </a:extLst>
                </a:gridCol>
                <a:gridCol w="735727">
                  <a:extLst>
                    <a:ext uri="{9D8B030D-6E8A-4147-A177-3AD203B41FA5}">
                      <a16:colId xmlns:a16="http://schemas.microsoft.com/office/drawing/2014/main" val="1250788018"/>
                    </a:ext>
                  </a:extLst>
                </a:gridCol>
              </a:tblGrid>
              <a:tr h="481565">
                <a:tc>
                  <a:txBody>
                    <a:bodyPr/>
                    <a:lstStyle/>
                    <a:p>
                      <a:endParaRPr kumimoji="1" lang="ja-JP" altLang="en-US" sz="1200" dirty="0"/>
                    </a:p>
                  </a:txBody>
                  <a:tcPr anchor="ctr">
                    <a:solidFill>
                      <a:schemeClr val="accent5">
                        <a:lumMod val="50000"/>
                      </a:schemeClr>
                    </a:solidFill>
                  </a:tcPr>
                </a:tc>
                <a:tc>
                  <a:txBody>
                    <a:bodyPr/>
                    <a:lstStyle/>
                    <a:p>
                      <a:r>
                        <a:rPr kumimoji="1" lang="ja-JP" altLang="en-US" sz="1200" dirty="0"/>
                        <a:t>会議名</a:t>
                      </a:r>
                    </a:p>
                  </a:txBody>
                  <a:tcPr anchor="ctr">
                    <a:solidFill>
                      <a:schemeClr val="accent5">
                        <a:lumMod val="50000"/>
                      </a:schemeClr>
                    </a:solidFill>
                  </a:tcPr>
                </a:tc>
                <a:tc>
                  <a:txBody>
                    <a:bodyPr/>
                    <a:lstStyle/>
                    <a:p>
                      <a:r>
                        <a:rPr kumimoji="1" lang="ja-JP" altLang="en-US" sz="1200" dirty="0"/>
                        <a:t>都市</a:t>
                      </a:r>
                    </a:p>
                  </a:txBody>
                  <a:tcPr anchor="ctr">
                    <a:solidFill>
                      <a:schemeClr val="accent5">
                        <a:lumMod val="50000"/>
                      </a:schemeClr>
                    </a:solidFill>
                  </a:tcPr>
                </a:tc>
                <a:tc>
                  <a:txBody>
                    <a:bodyPr/>
                    <a:lstStyle/>
                    <a:p>
                      <a:r>
                        <a:rPr kumimoji="1" lang="ja-JP" altLang="en-US" sz="1200" dirty="0"/>
                        <a:t>会場</a:t>
                      </a:r>
                    </a:p>
                  </a:txBody>
                  <a:tcPr anchor="ctr">
                    <a:solidFill>
                      <a:schemeClr val="accent5">
                        <a:lumMod val="50000"/>
                      </a:schemeClr>
                    </a:solidFill>
                  </a:tcPr>
                </a:tc>
                <a:tc>
                  <a:txBody>
                    <a:bodyPr/>
                    <a:lstStyle/>
                    <a:p>
                      <a:r>
                        <a:rPr kumimoji="1" lang="ja-JP" altLang="en-US" sz="1200" dirty="0"/>
                        <a:t>開催期間</a:t>
                      </a:r>
                    </a:p>
                  </a:txBody>
                  <a:tcPr anchor="ctr">
                    <a:solidFill>
                      <a:schemeClr val="accent5">
                        <a:lumMod val="50000"/>
                      </a:schemeClr>
                    </a:solidFill>
                  </a:tcPr>
                </a:tc>
                <a:tc>
                  <a:txBody>
                    <a:bodyPr/>
                    <a:lstStyle/>
                    <a:p>
                      <a:r>
                        <a:rPr kumimoji="1" lang="ja-JP" altLang="en-US" sz="800" dirty="0"/>
                        <a:t>総参加者数</a:t>
                      </a:r>
                    </a:p>
                  </a:txBody>
                  <a:tcPr anchor="ctr">
                    <a:solidFill>
                      <a:schemeClr val="accent5">
                        <a:lumMod val="50000"/>
                      </a:schemeClr>
                    </a:solidFill>
                  </a:tcPr>
                </a:tc>
                <a:extLst>
                  <a:ext uri="{0D108BD9-81ED-4DB2-BD59-A6C34878D82A}">
                    <a16:rowId xmlns:a16="http://schemas.microsoft.com/office/drawing/2014/main" val="2010008723"/>
                  </a:ext>
                </a:extLst>
              </a:tr>
              <a:tr h="481565">
                <a:tc>
                  <a:txBody>
                    <a:bodyPr/>
                    <a:lstStyle/>
                    <a:p>
                      <a:r>
                        <a:rPr kumimoji="1" lang="en-US" altLang="ja-JP" sz="1050" dirty="0"/>
                        <a:t>11</a:t>
                      </a:r>
                      <a:endParaRPr kumimoji="1" lang="ja-JP" altLang="en-US" sz="1050" dirty="0"/>
                    </a:p>
                  </a:txBody>
                  <a:tcPr anchor="ctr"/>
                </a:tc>
                <a:tc>
                  <a:txBody>
                    <a:bodyPr/>
                    <a:lstStyle/>
                    <a:p>
                      <a:r>
                        <a:rPr kumimoji="1" lang="en-US" altLang="ja-JP" sz="1050" dirty="0"/>
                        <a:t>NUG Society Meeting XXXVI</a:t>
                      </a:r>
                      <a:endParaRPr kumimoji="1" lang="ja-JP" altLang="en-US" sz="1050" dirty="0"/>
                    </a:p>
                  </a:txBody>
                  <a:tcPr anchor="ctr"/>
                </a:tc>
                <a:tc>
                  <a:txBody>
                    <a:bodyPr/>
                    <a:lstStyle/>
                    <a:p>
                      <a:r>
                        <a:rPr kumimoji="1" lang="ja-JP" altLang="en-US" sz="1050" dirty="0"/>
                        <a:t>豊中市</a:t>
                      </a:r>
                    </a:p>
                  </a:txBody>
                  <a:tcPr anchor="ctr"/>
                </a:tc>
                <a:tc>
                  <a:txBody>
                    <a:bodyPr/>
                    <a:lstStyle/>
                    <a:p>
                      <a:r>
                        <a:rPr kumimoji="1" lang="ja-JP" altLang="en-US" sz="1050" dirty="0"/>
                        <a:t>千里ライフサイエンスセンター</a:t>
                      </a:r>
                    </a:p>
                  </a:txBody>
                  <a:tcPr anchor="ctr"/>
                </a:tc>
                <a:tc>
                  <a:txBody>
                    <a:bodyPr/>
                    <a:lstStyle/>
                    <a:p>
                      <a:r>
                        <a:rPr kumimoji="1" lang="en-US" altLang="ja-JP" sz="1050" dirty="0"/>
                        <a:t>2025.5.13</a:t>
                      </a:r>
                    </a:p>
                    <a:p>
                      <a:r>
                        <a:rPr kumimoji="1" lang="ja-JP" altLang="en-US" sz="1050" dirty="0"/>
                        <a:t>～</a:t>
                      </a:r>
                      <a:r>
                        <a:rPr kumimoji="1" lang="en-US" altLang="ja-JP" sz="1050" dirty="0"/>
                        <a:t>2025.5.15</a:t>
                      </a:r>
                    </a:p>
                  </a:txBody>
                  <a:tcPr anchor="ctr"/>
                </a:tc>
                <a:tc>
                  <a:txBody>
                    <a:bodyPr/>
                    <a:lstStyle/>
                    <a:p>
                      <a:r>
                        <a:rPr kumimoji="1" lang="en-US" altLang="ja-JP" sz="1050" dirty="0"/>
                        <a:t>90</a:t>
                      </a:r>
                      <a:endParaRPr kumimoji="1" lang="ja-JP" altLang="en-US" sz="1050" dirty="0"/>
                    </a:p>
                  </a:txBody>
                  <a:tcPr anchor="ctr"/>
                </a:tc>
                <a:extLst>
                  <a:ext uri="{0D108BD9-81ED-4DB2-BD59-A6C34878D82A}">
                    <a16:rowId xmlns:a16="http://schemas.microsoft.com/office/drawing/2014/main" val="2428576542"/>
                  </a:ext>
                </a:extLst>
              </a:tr>
              <a:tr h="481565">
                <a:tc>
                  <a:txBody>
                    <a:bodyPr/>
                    <a:lstStyle/>
                    <a:p>
                      <a:r>
                        <a:rPr kumimoji="1" lang="en-US" altLang="ja-JP" sz="1050" dirty="0"/>
                        <a:t>12</a:t>
                      </a:r>
                      <a:endParaRPr kumimoji="1" lang="ja-JP" altLang="en-US" sz="1050" dirty="0"/>
                    </a:p>
                  </a:txBody>
                  <a:tcPr anchor="ctr"/>
                </a:tc>
                <a:tc>
                  <a:txBody>
                    <a:bodyPr/>
                    <a:lstStyle/>
                    <a:p>
                      <a:r>
                        <a:rPr kumimoji="1" lang="en-US" altLang="ja-JP" sz="1050" dirty="0" err="1"/>
                        <a:t>WEConnect</a:t>
                      </a:r>
                      <a:r>
                        <a:rPr kumimoji="1" lang="en-US" altLang="ja-JP" sz="1050" dirty="0"/>
                        <a:t> International Asia Pacific</a:t>
                      </a:r>
                      <a:r>
                        <a:rPr kumimoji="1" lang="ja-JP" altLang="en-US" sz="1050" dirty="0"/>
                        <a:t>（</a:t>
                      </a:r>
                      <a:r>
                        <a:rPr kumimoji="1" lang="en-US" altLang="ja-JP" sz="1050" dirty="0"/>
                        <a:t>APAC</a:t>
                      </a:r>
                      <a:r>
                        <a:rPr kumimoji="1" lang="ja-JP" altLang="en-US" sz="1050" dirty="0"/>
                        <a:t>） </a:t>
                      </a:r>
                      <a:r>
                        <a:rPr kumimoji="1" lang="en-US" altLang="ja-JP" sz="1050" dirty="0"/>
                        <a:t>Summit</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大阪・関西万博 女性館</a:t>
                      </a:r>
                      <a:r>
                        <a:rPr kumimoji="1" lang="ja-JP" altLang="en-US" sz="1000" dirty="0"/>
                        <a:t>（</a:t>
                      </a:r>
                      <a:r>
                        <a:rPr kumimoji="1" lang="en-US" altLang="ja-JP" sz="1000" dirty="0"/>
                        <a:t>Women’s Pavilion</a:t>
                      </a:r>
                      <a:r>
                        <a:rPr kumimoji="1" lang="ja-JP" altLang="en-US" sz="1000" dirty="0"/>
                        <a:t>）</a:t>
                      </a:r>
                      <a:endParaRPr kumimoji="1" lang="ja-JP" altLang="en-US" sz="1050" dirty="0"/>
                    </a:p>
                  </a:txBody>
                  <a:tcPr anchor="ctr"/>
                </a:tc>
                <a:tc>
                  <a:txBody>
                    <a:bodyPr/>
                    <a:lstStyle/>
                    <a:p>
                      <a:r>
                        <a:rPr kumimoji="1" lang="en-US" altLang="ja-JP" sz="1050" dirty="0"/>
                        <a:t>2025.5.28</a:t>
                      </a:r>
                    </a:p>
                    <a:p>
                      <a:r>
                        <a:rPr kumimoji="1" lang="ja-JP" altLang="en-US" sz="1050" dirty="0"/>
                        <a:t>～</a:t>
                      </a:r>
                      <a:r>
                        <a:rPr kumimoji="1" lang="en-US" altLang="ja-JP" sz="1050" dirty="0"/>
                        <a:t>2025.5.30</a:t>
                      </a:r>
                      <a:endParaRPr kumimoji="1" lang="ja-JP" altLang="en-US" sz="1050" dirty="0"/>
                    </a:p>
                  </a:txBody>
                  <a:tcPr anchor="ctr"/>
                </a:tc>
                <a:tc>
                  <a:txBody>
                    <a:bodyPr/>
                    <a:lstStyle/>
                    <a:p>
                      <a:r>
                        <a:rPr kumimoji="1" lang="ja-JP" altLang="en-US" sz="1050" dirty="0"/>
                        <a:t>非公開</a:t>
                      </a:r>
                    </a:p>
                  </a:txBody>
                  <a:tcPr anchor="ctr"/>
                </a:tc>
                <a:extLst>
                  <a:ext uri="{0D108BD9-81ED-4DB2-BD59-A6C34878D82A}">
                    <a16:rowId xmlns:a16="http://schemas.microsoft.com/office/drawing/2014/main" val="544266461"/>
                  </a:ext>
                </a:extLst>
              </a:tr>
              <a:tr h="481565">
                <a:tc>
                  <a:txBody>
                    <a:bodyPr/>
                    <a:lstStyle/>
                    <a:p>
                      <a:r>
                        <a:rPr kumimoji="1" lang="en-US" altLang="ja-JP" sz="1050" dirty="0"/>
                        <a:t>13</a:t>
                      </a:r>
                      <a:endParaRPr kumimoji="1" lang="ja-JP" altLang="en-US" sz="1050" dirty="0"/>
                    </a:p>
                  </a:txBody>
                  <a:tcPr anchor="ctr"/>
                </a:tc>
                <a:tc>
                  <a:txBody>
                    <a:bodyPr/>
                    <a:lstStyle/>
                    <a:p>
                      <a:r>
                        <a:rPr kumimoji="1" lang="en-US" altLang="ja-JP" sz="1050" dirty="0"/>
                        <a:t>ICEIC2025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女性ビジネストレードショー会場</a:t>
                      </a:r>
                    </a:p>
                  </a:txBody>
                  <a:tcPr anchor="ctr"/>
                </a:tc>
                <a:tc>
                  <a:txBody>
                    <a:bodyPr/>
                    <a:lstStyle/>
                    <a:p>
                      <a:r>
                        <a:rPr kumimoji="1" lang="en-US" altLang="ja-JP" sz="1050" dirty="0"/>
                        <a:t>2025.1.19</a:t>
                      </a:r>
                    </a:p>
                    <a:p>
                      <a:r>
                        <a:rPr kumimoji="1" lang="ja-JP" altLang="en-US" sz="1050" dirty="0"/>
                        <a:t>～</a:t>
                      </a:r>
                      <a:r>
                        <a:rPr kumimoji="1" lang="en-US" altLang="ja-JP" sz="1050" dirty="0"/>
                        <a:t>2025.1.22</a:t>
                      </a:r>
                      <a:endParaRPr kumimoji="1" lang="ja-JP" altLang="en-US" sz="1050" dirty="0"/>
                    </a:p>
                  </a:txBody>
                  <a:tcPr anchor="ctr"/>
                </a:tc>
                <a:tc>
                  <a:txBody>
                    <a:bodyPr/>
                    <a:lstStyle/>
                    <a:p>
                      <a:r>
                        <a:rPr kumimoji="1" lang="en-US" altLang="ja-JP" sz="1050" dirty="0"/>
                        <a:t>1,089</a:t>
                      </a:r>
                      <a:endParaRPr kumimoji="1" lang="ja-JP" altLang="en-US" sz="1050" dirty="0"/>
                    </a:p>
                  </a:txBody>
                  <a:tcPr anchor="ctr"/>
                </a:tc>
                <a:extLst>
                  <a:ext uri="{0D108BD9-81ED-4DB2-BD59-A6C34878D82A}">
                    <a16:rowId xmlns:a16="http://schemas.microsoft.com/office/drawing/2014/main" val="2147476791"/>
                  </a:ext>
                </a:extLst>
              </a:tr>
              <a:tr h="481565">
                <a:tc>
                  <a:txBody>
                    <a:bodyPr/>
                    <a:lstStyle/>
                    <a:p>
                      <a:r>
                        <a:rPr kumimoji="1" lang="en-US" altLang="ja-JP" sz="1050" dirty="0"/>
                        <a:t>14</a:t>
                      </a:r>
                    </a:p>
                  </a:txBody>
                  <a:tcPr anchor="ctr"/>
                </a:tc>
                <a:tc>
                  <a:txBody>
                    <a:bodyPr/>
                    <a:lstStyle/>
                    <a:p>
                      <a:r>
                        <a:rPr kumimoji="1" lang="en-US" altLang="ja-JP" sz="1050" dirty="0"/>
                        <a:t>IFMSA APRM2025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ホテルフクラシア大阪ベイ</a:t>
                      </a:r>
                    </a:p>
                  </a:txBody>
                  <a:tcPr anchor="ctr"/>
                </a:tc>
                <a:tc>
                  <a:txBody>
                    <a:bodyPr/>
                    <a:lstStyle/>
                    <a:p>
                      <a:r>
                        <a:rPr kumimoji="1" lang="en-US" altLang="ja-JP" sz="1050" dirty="0"/>
                        <a:t>2025.2.26</a:t>
                      </a:r>
                    </a:p>
                    <a:p>
                      <a:r>
                        <a:rPr kumimoji="1" lang="ja-JP" altLang="en-US" sz="1050" dirty="0"/>
                        <a:t>～</a:t>
                      </a:r>
                      <a:r>
                        <a:rPr kumimoji="1" lang="en-US" altLang="ja-JP" sz="1050" dirty="0"/>
                        <a:t>2025.3.3</a:t>
                      </a:r>
                      <a:endParaRPr kumimoji="1" lang="ja-JP" altLang="en-US" sz="1050" dirty="0"/>
                    </a:p>
                  </a:txBody>
                  <a:tcPr anchor="ctr"/>
                </a:tc>
                <a:tc>
                  <a:txBody>
                    <a:bodyPr/>
                    <a:lstStyle/>
                    <a:p>
                      <a:r>
                        <a:rPr kumimoji="1" lang="en-US" altLang="ja-JP" sz="1050" dirty="0"/>
                        <a:t>170</a:t>
                      </a:r>
                      <a:endParaRPr kumimoji="1" lang="ja-JP" altLang="en-US" sz="1050" dirty="0"/>
                    </a:p>
                  </a:txBody>
                  <a:tcPr anchor="ctr"/>
                </a:tc>
                <a:extLst>
                  <a:ext uri="{0D108BD9-81ED-4DB2-BD59-A6C34878D82A}">
                    <a16:rowId xmlns:a16="http://schemas.microsoft.com/office/drawing/2014/main" val="4262817489"/>
                  </a:ext>
                </a:extLst>
              </a:tr>
              <a:tr h="481565">
                <a:tc>
                  <a:txBody>
                    <a:bodyPr/>
                    <a:lstStyle/>
                    <a:p>
                      <a:r>
                        <a:rPr kumimoji="1" lang="en-US" altLang="ja-JP" sz="1050" dirty="0"/>
                        <a:t>15</a:t>
                      </a:r>
                      <a:endParaRPr kumimoji="1" lang="ja-JP" altLang="en-US" sz="1050" dirty="0"/>
                    </a:p>
                  </a:txBody>
                  <a:tcPr anchor="ctr"/>
                </a:tc>
                <a:tc>
                  <a:txBody>
                    <a:bodyPr/>
                    <a:lstStyle/>
                    <a:p>
                      <a:r>
                        <a:rPr kumimoji="1" lang="en-US" altLang="ja-JP" sz="1050" dirty="0"/>
                        <a:t>The International Symposium on Spatial and Temporal Data</a:t>
                      </a:r>
                      <a:r>
                        <a:rPr kumimoji="1" lang="ja-JP" altLang="en-US" sz="1050" dirty="0"/>
                        <a:t>（</a:t>
                      </a:r>
                      <a:r>
                        <a:rPr kumimoji="1" lang="en-US" altLang="ja-JP" sz="1050" dirty="0"/>
                        <a:t>SSTD</a:t>
                      </a:r>
                      <a:r>
                        <a:rPr kumimoji="1" lang="ja-JP" altLang="en-US" sz="1050" dirty="0"/>
                        <a:t>）</a:t>
                      </a:r>
                    </a:p>
                  </a:txBody>
                  <a:tcPr anchor="ctr"/>
                </a:tc>
                <a:tc>
                  <a:txBody>
                    <a:bodyPr/>
                    <a:lstStyle/>
                    <a:p>
                      <a:r>
                        <a:rPr kumimoji="1" lang="ja-JP" altLang="en-US" sz="1050" dirty="0"/>
                        <a:t>大阪市</a:t>
                      </a:r>
                    </a:p>
                  </a:txBody>
                  <a:tcPr anchor="ctr"/>
                </a:tc>
                <a:tc>
                  <a:txBody>
                    <a:bodyPr/>
                    <a:lstStyle/>
                    <a:p>
                      <a:r>
                        <a:rPr kumimoji="1" lang="ja-JP" altLang="en-US" sz="1050" dirty="0"/>
                        <a:t>大阪大学 中之島センター</a:t>
                      </a:r>
                    </a:p>
                  </a:txBody>
                  <a:tcPr anchor="ctr"/>
                </a:tc>
                <a:tc>
                  <a:txBody>
                    <a:bodyPr/>
                    <a:lstStyle/>
                    <a:p>
                      <a:r>
                        <a:rPr kumimoji="1" lang="en-US" altLang="ja-JP" sz="1050" dirty="0"/>
                        <a:t>2025.8.25</a:t>
                      </a:r>
                    </a:p>
                    <a:p>
                      <a:r>
                        <a:rPr kumimoji="1" lang="ja-JP" altLang="en-US" sz="1050" dirty="0"/>
                        <a:t>～</a:t>
                      </a:r>
                      <a:r>
                        <a:rPr kumimoji="1" lang="en-US" altLang="ja-JP" sz="1050" dirty="0"/>
                        <a:t>2025.8.26</a:t>
                      </a:r>
                      <a:endParaRPr kumimoji="1" lang="ja-JP" altLang="en-US" sz="1050" dirty="0"/>
                    </a:p>
                  </a:txBody>
                  <a:tcPr anchor="ctr"/>
                </a:tc>
                <a:tc>
                  <a:txBody>
                    <a:bodyPr/>
                    <a:lstStyle/>
                    <a:p>
                      <a:r>
                        <a:rPr kumimoji="1" lang="en-US" altLang="ja-JP" sz="1050" dirty="0"/>
                        <a:t>126</a:t>
                      </a:r>
                      <a:endParaRPr kumimoji="1" lang="ja-JP" altLang="en-US" sz="1050" dirty="0"/>
                    </a:p>
                  </a:txBody>
                  <a:tcPr anchor="ctr"/>
                </a:tc>
                <a:extLst>
                  <a:ext uri="{0D108BD9-81ED-4DB2-BD59-A6C34878D82A}">
                    <a16:rowId xmlns:a16="http://schemas.microsoft.com/office/drawing/2014/main" val="2653505197"/>
                  </a:ext>
                </a:extLst>
              </a:tr>
              <a:tr h="481565">
                <a:tc>
                  <a:txBody>
                    <a:bodyPr/>
                    <a:lstStyle/>
                    <a:p>
                      <a:r>
                        <a:rPr kumimoji="1" lang="en-US" altLang="ja-JP" sz="1050" dirty="0"/>
                        <a:t>16</a:t>
                      </a:r>
                      <a:endParaRPr kumimoji="1" lang="ja-JP" altLang="en-US" sz="1050" dirty="0"/>
                    </a:p>
                  </a:txBody>
                  <a:tcPr anchor="ctr"/>
                </a:tc>
                <a:tc>
                  <a:txBody>
                    <a:bodyPr/>
                    <a:lstStyle/>
                    <a:p>
                      <a:r>
                        <a:rPr kumimoji="1" lang="en-US" altLang="ja-JP" sz="1050" dirty="0"/>
                        <a:t>The International Conference on ns-3</a:t>
                      </a:r>
                      <a:r>
                        <a:rPr kumimoji="1" lang="ja-JP" altLang="en-US" sz="1050" dirty="0"/>
                        <a:t>（</a:t>
                      </a:r>
                      <a:r>
                        <a:rPr kumimoji="1" lang="en-US" altLang="ja-JP" sz="1050" dirty="0"/>
                        <a:t>ICNS3 2025</a:t>
                      </a:r>
                      <a:r>
                        <a:rPr kumimoji="1" lang="ja-JP" altLang="en-US" sz="1050" dirty="0"/>
                        <a:t>）</a:t>
                      </a:r>
                      <a:r>
                        <a:rPr kumimoji="1" lang="en-US" altLang="ja-JP" sz="1050" dirty="0"/>
                        <a:t>”Former name” </a:t>
                      </a:r>
                      <a:r>
                        <a:rPr kumimoji="1" lang="ja-JP" altLang="en-US" sz="1050" dirty="0"/>
                        <a:t>→</a:t>
                      </a:r>
                      <a:r>
                        <a:rPr kumimoji="1" lang="en-US" altLang="ja-JP" sz="1050" dirty="0"/>
                        <a:t>Workshop on ns-3</a:t>
                      </a:r>
                      <a:r>
                        <a:rPr kumimoji="1" lang="ja-JP" altLang="en-US" sz="1050" dirty="0"/>
                        <a:t>（</a:t>
                      </a:r>
                      <a:r>
                        <a:rPr kumimoji="1" lang="en-US" altLang="ja-JP" sz="1050" dirty="0"/>
                        <a:t>WNS3</a:t>
                      </a:r>
                      <a:r>
                        <a:rPr kumimoji="1" lang="ja-JP" altLang="en-US" sz="1050" dirty="0"/>
                        <a:t>）</a:t>
                      </a:r>
                    </a:p>
                  </a:txBody>
                  <a:tcPr anchor="ctr"/>
                </a:tc>
                <a:tc>
                  <a:txBody>
                    <a:bodyPr/>
                    <a:lstStyle/>
                    <a:p>
                      <a:r>
                        <a:rPr kumimoji="1" lang="ja-JP" altLang="en-US" sz="1050" dirty="0"/>
                        <a:t>茨木市</a:t>
                      </a:r>
                    </a:p>
                  </a:txBody>
                  <a:tcPr anchor="ctr"/>
                </a:tc>
                <a:tc>
                  <a:txBody>
                    <a:bodyPr/>
                    <a:lstStyle/>
                    <a:p>
                      <a:r>
                        <a:rPr kumimoji="1" lang="ja-JP" altLang="en-US" sz="1050" dirty="0"/>
                        <a:t>立命館大学 大阪いばらきキャンパス（</a:t>
                      </a:r>
                      <a:r>
                        <a:rPr kumimoji="1" lang="en-US" altLang="ja-JP" sz="1050" dirty="0"/>
                        <a:t>OIC</a:t>
                      </a:r>
                      <a:r>
                        <a:rPr kumimoji="1" lang="ja-JP" altLang="en-US" sz="1050" dirty="0"/>
                        <a:t>）</a:t>
                      </a:r>
                    </a:p>
                  </a:txBody>
                  <a:tcPr anchor="ctr"/>
                </a:tc>
                <a:tc>
                  <a:txBody>
                    <a:bodyPr/>
                    <a:lstStyle/>
                    <a:p>
                      <a:r>
                        <a:rPr kumimoji="1" lang="en-US" altLang="ja-JP" sz="1050" dirty="0"/>
                        <a:t>2025.8.19</a:t>
                      </a:r>
                    </a:p>
                    <a:p>
                      <a:r>
                        <a:rPr kumimoji="1" lang="ja-JP" altLang="en-US" sz="1050" dirty="0"/>
                        <a:t>～</a:t>
                      </a:r>
                      <a:r>
                        <a:rPr kumimoji="1" lang="en-US" altLang="ja-JP" sz="1050" dirty="0"/>
                        <a:t>2025.8.21</a:t>
                      </a:r>
                      <a:endParaRPr kumimoji="1" lang="ja-JP" altLang="en-US" sz="1050" dirty="0"/>
                    </a:p>
                  </a:txBody>
                  <a:tcPr anchor="ctr"/>
                </a:tc>
                <a:tc>
                  <a:txBody>
                    <a:bodyPr/>
                    <a:lstStyle/>
                    <a:p>
                      <a:r>
                        <a:rPr kumimoji="1" lang="en-US" altLang="ja-JP" sz="1050" dirty="0"/>
                        <a:t>30</a:t>
                      </a:r>
                      <a:endParaRPr kumimoji="1" lang="ja-JP" altLang="en-US" sz="1050" dirty="0"/>
                    </a:p>
                  </a:txBody>
                  <a:tcPr anchor="ctr"/>
                </a:tc>
                <a:extLst>
                  <a:ext uri="{0D108BD9-81ED-4DB2-BD59-A6C34878D82A}">
                    <a16:rowId xmlns:a16="http://schemas.microsoft.com/office/drawing/2014/main" val="3945178063"/>
                  </a:ext>
                </a:extLst>
              </a:tr>
              <a:tr h="481565">
                <a:tc>
                  <a:txBody>
                    <a:bodyPr/>
                    <a:lstStyle/>
                    <a:p>
                      <a:r>
                        <a:rPr kumimoji="1" lang="en-US" altLang="ja-JP" sz="1050" dirty="0"/>
                        <a:t>17</a:t>
                      </a:r>
                      <a:endParaRPr kumimoji="1" lang="ja-JP" altLang="en-US" sz="1050" dirty="0"/>
                    </a:p>
                  </a:txBody>
                  <a:tcPr anchor="ctr"/>
                </a:tc>
                <a:tc>
                  <a:txBody>
                    <a:bodyPr/>
                    <a:lstStyle/>
                    <a:p>
                      <a:r>
                        <a:rPr kumimoji="1" lang="en-US" altLang="ja-JP" sz="1050" dirty="0"/>
                        <a:t>IEEE International Joint Conference on Biometrics</a:t>
                      </a:r>
                      <a:r>
                        <a:rPr kumimoji="1" lang="ja-JP" altLang="en-US" sz="1050" dirty="0"/>
                        <a:t>（</a:t>
                      </a:r>
                      <a:r>
                        <a:rPr kumimoji="1" lang="en-US" altLang="ja-JP" sz="1050" dirty="0"/>
                        <a:t>IJCB</a:t>
                      </a:r>
                      <a:r>
                        <a:rPr kumimoji="1" lang="ja-JP" altLang="en-US" sz="1050" dirty="0"/>
                        <a:t>）</a:t>
                      </a:r>
                      <a:r>
                        <a:rPr kumimoji="1" lang="en-US" altLang="ja-JP" sz="1050" dirty="0"/>
                        <a:t>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インターコンチネンタル大阪</a:t>
                      </a:r>
                    </a:p>
                  </a:txBody>
                  <a:tcPr anchor="ctr"/>
                </a:tc>
                <a:tc>
                  <a:txBody>
                    <a:bodyPr/>
                    <a:lstStyle/>
                    <a:p>
                      <a:r>
                        <a:rPr kumimoji="1" lang="en-US" altLang="ja-JP" sz="1050" dirty="0"/>
                        <a:t>2025.9.8</a:t>
                      </a:r>
                    </a:p>
                    <a:p>
                      <a:r>
                        <a:rPr kumimoji="1" lang="ja-JP" altLang="en-US" sz="1050" dirty="0"/>
                        <a:t>～</a:t>
                      </a:r>
                      <a:r>
                        <a:rPr kumimoji="1" lang="en-US" altLang="ja-JP" sz="1050" dirty="0"/>
                        <a:t>2025.9.11</a:t>
                      </a:r>
                      <a:endParaRPr kumimoji="1" lang="ja-JP" altLang="en-US" sz="1050" dirty="0"/>
                    </a:p>
                  </a:txBody>
                  <a:tcPr anchor="ctr"/>
                </a:tc>
                <a:tc>
                  <a:txBody>
                    <a:bodyPr/>
                    <a:lstStyle/>
                    <a:p>
                      <a:r>
                        <a:rPr kumimoji="1" lang="en-US" altLang="ja-JP" sz="1050" dirty="0"/>
                        <a:t>262</a:t>
                      </a:r>
                      <a:endParaRPr kumimoji="1" lang="ja-JP" altLang="en-US" sz="1050" dirty="0"/>
                    </a:p>
                  </a:txBody>
                  <a:tcPr anchor="ctr"/>
                </a:tc>
                <a:extLst>
                  <a:ext uri="{0D108BD9-81ED-4DB2-BD59-A6C34878D82A}">
                    <a16:rowId xmlns:a16="http://schemas.microsoft.com/office/drawing/2014/main" val="3675930055"/>
                  </a:ext>
                </a:extLst>
              </a:tr>
              <a:tr h="481565">
                <a:tc>
                  <a:txBody>
                    <a:bodyPr/>
                    <a:lstStyle/>
                    <a:p>
                      <a:r>
                        <a:rPr kumimoji="1" lang="en-US" altLang="ja-JP" sz="1050" dirty="0"/>
                        <a:t>18</a:t>
                      </a:r>
                      <a:endParaRPr kumimoji="1" lang="ja-JP" altLang="en-US" sz="1050" dirty="0"/>
                    </a:p>
                  </a:txBody>
                  <a:tcPr anchor="ctr"/>
                </a:tc>
                <a:tc>
                  <a:txBody>
                    <a:bodyPr/>
                    <a:lstStyle/>
                    <a:p>
                      <a:r>
                        <a:rPr kumimoji="1" lang="en-US" altLang="ja-JP" sz="1050" dirty="0"/>
                        <a:t>U.S.-ROK-Japan Young Trilateral Leaders</a:t>
                      </a:r>
                      <a:r>
                        <a:rPr kumimoji="1" lang="ja-JP" altLang="en-US" sz="1050" dirty="0"/>
                        <a:t>（</a:t>
                      </a:r>
                      <a:r>
                        <a:rPr kumimoji="1" lang="en-US" altLang="ja-JP" sz="1050" dirty="0"/>
                        <a:t>YTL</a:t>
                      </a:r>
                      <a:r>
                        <a:rPr kumimoji="1" lang="ja-JP" altLang="en-US" sz="1050" dirty="0"/>
                        <a:t>）</a:t>
                      </a:r>
                      <a:r>
                        <a:rPr kumimoji="1" lang="en-US" altLang="ja-JP" sz="1050" dirty="0"/>
                        <a:t>Summit2025</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大阪府立国際会議場</a:t>
                      </a:r>
                    </a:p>
                  </a:txBody>
                  <a:tcPr anchor="ctr"/>
                </a:tc>
                <a:tc>
                  <a:txBody>
                    <a:bodyPr/>
                    <a:lstStyle/>
                    <a:p>
                      <a:r>
                        <a:rPr kumimoji="1" lang="en-US" altLang="ja-JP" sz="1050" dirty="0"/>
                        <a:t>2025.7.6</a:t>
                      </a:r>
                    </a:p>
                    <a:p>
                      <a:r>
                        <a:rPr kumimoji="1" lang="ja-JP" altLang="en-US" sz="1050" dirty="0"/>
                        <a:t>～</a:t>
                      </a:r>
                      <a:r>
                        <a:rPr kumimoji="1" lang="en-US" altLang="ja-JP" sz="1050" dirty="0"/>
                        <a:t>2025.7.7</a:t>
                      </a:r>
                      <a:endParaRPr kumimoji="1" lang="ja-JP" altLang="en-US" sz="1050" dirty="0"/>
                    </a:p>
                  </a:txBody>
                  <a:tcPr anchor="ctr"/>
                </a:tc>
                <a:tc>
                  <a:txBody>
                    <a:bodyPr/>
                    <a:lstStyle/>
                    <a:p>
                      <a:r>
                        <a:rPr kumimoji="1" lang="en-US" altLang="ja-JP" sz="1050" dirty="0"/>
                        <a:t>80</a:t>
                      </a:r>
                      <a:endParaRPr kumimoji="1" lang="ja-JP" altLang="en-US" sz="1050" dirty="0"/>
                    </a:p>
                  </a:txBody>
                  <a:tcPr anchor="ctr"/>
                </a:tc>
                <a:extLst>
                  <a:ext uri="{0D108BD9-81ED-4DB2-BD59-A6C34878D82A}">
                    <a16:rowId xmlns:a16="http://schemas.microsoft.com/office/drawing/2014/main" val="765630855"/>
                  </a:ext>
                </a:extLst>
              </a:tr>
              <a:tr h="481565">
                <a:tc>
                  <a:txBody>
                    <a:bodyPr/>
                    <a:lstStyle/>
                    <a:p>
                      <a:r>
                        <a:rPr kumimoji="1" lang="en-US" altLang="ja-JP" sz="1050" dirty="0"/>
                        <a:t>19</a:t>
                      </a:r>
                      <a:endParaRPr kumimoji="1" lang="ja-JP" altLang="en-US" sz="1050" dirty="0"/>
                    </a:p>
                  </a:txBody>
                  <a:tcPr anchor="ctr"/>
                </a:tc>
                <a:tc>
                  <a:txBody>
                    <a:bodyPr/>
                    <a:lstStyle/>
                    <a:p>
                      <a:r>
                        <a:rPr kumimoji="1" lang="en-US" altLang="ja-JP" sz="1050" dirty="0"/>
                        <a:t>Asia-Pacific Meeting of the Economic Science Association</a:t>
                      </a:r>
                      <a:endParaRPr kumimoji="1" lang="ja-JP" altLang="en-US" sz="1050" dirty="0"/>
                    </a:p>
                  </a:txBody>
                  <a:tcPr anchor="ctr"/>
                </a:tc>
                <a:tc>
                  <a:txBody>
                    <a:bodyPr/>
                    <a:lstStyle/>
                    <a:p>
                      <a:r>
                        <a:rPr kumimoji="1" lang="ja-JP" altLang="en-US" sz="1050" dirty="0"/>
                        <a:t>豊中市</a:t>
                      </a:r>
                    </a:p>
                  </a:txBody>
                  <a:tcPr anchor="ctr"/>
                </a:tc>
                <a:tc>
                  <a:txBody>
                    <a:bodyPr/>
                    <a:lstStyle/>
                    <a:p>
                      <a:r>
                        <a:rPr kumimoji="1" lang="ja-JP" altLang="en-US" sz="1050" dirty="0"/>
                        <a:t>千里ライフサイエンスセンター</a:t>
                      </a:r>
                    </a:p>
                  </a:txBody>
                  <a:tcPr anchor="ctr"/>
                </a:tc>
                <a:tc>
                  <a:txBody>
                    <a:bodyPr/>
                    <a:lstStyle/>
                    <a:p>
                      <a:r>
                        <a:rPr kumimoji="1" lang="en-US" altLang="ja-JP" sz="1050" dirty="0"/>
                        <a:t>2025.3.10</a:t>
                      </a:r>
                    </a:p>
                    <a:p>
                      <a:r>
                        <a:rPr kumimoji="1" lang="ja-JP" altLang="en-US" sz="1050" dirty="0"/>
                        <a:t>～</a:t>
                      </a:r>
                      <a:r>
                        <a:rPr kumimoji="1" lang="en-US" altLang="ja-JP" sz="1050" dirty="0"/>
                        <a:t>2025.3.12</a:t>
                      </a:r>
                      <a:endParaRPr kumimoji="1" lang="ja-JP" altLang="en-US" sz="1050" dirty="0"/>
                    </a:p>
                  </a:txBody>
                  <a:tcPr anchor="ctr"/>
                </a:tc>
                <a:tc>
                  <a:txBody>
                    <a:bodyPr/>
                    <a:lstStyle/>
                    <a:p>
                      <a:r>
                        <a:rPr kumimoji="1" lang="en-US" altLang="ja-JP" sz="1050" dirty="0"/>
                        <a:t>275</a:t>
                      </a:r>
                      <a:endParaRPr kumimoji="1" lang="ja-JP" altLang="en-US" sz="1050" dirty="0"/>
                    </a:p>
                  </a:txBody>
                  <a:tcPr anchor="ctr"/>
                </a:tc>
                <a:extLst>
                  <a:ext uri="{0D108BD9-81ED-4DB2-BD59-A6C34878D82A}">
                    <a16:rowId xmlns:a16="http://schemas.microsoft.com/office/drawing/2014/main" val="346748803"/>
                  </a:ext>
                </a:extLst>
              </a:tr>
              <a:tr h="481565">
                <a:tc>
                  <a:txBody>
                    <a:bodyPr/>
                    <a:lstStyle/>
                    <a:p>
                      <a:r>
                        <a:rPr kumimoji="1" lang="en-US" altLang="ja-JP" sz="1050" dirty="0"/>
                        <a:t>20</a:t>
                      </a:r>
                      <a:endParaRPr kumimoji="1" lang="ja-JP" altLang="en-US" sz="1050" dirty="0"/>
                    </a:p>
                  </a:txBody>
                  <a:tcPr anchor="ctr"/>
                </a:tc>
                <a:tc>
                  <a:txBody>
                    <a:bodyPr/>
                    <a:lstStyle/>
                    <a:p>
                      <a:r>
                        <a:rPr kumimoji="1" lang="en-US" altLang="ja-JP" sz="1050" dirty="0"/>
                        <a:t>Galaxy Formation Workshop </a:t>
                      </a:r>
                      <a:r>
                        <a:rPr kumimoji="1" lang="ja-JP" altLang="en-US" sz="1050" dirty="0"/>
                        <a:t>＆ </a:t>
                      </a:r>
                      <a:r>
                        <a:rPr kumimoji="1" lang="en-US" altLang="ja-JP" sz="1050" dirty="0"/>
                        <a:t>AGORA workshop</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大阪大学 中之島センター</a:t>
                      </a:r>
                    </a:p>
                  </a:txBody>
                  <a:tcPr anchor="ctr"/>
                </a:tc>
                <a:tc>
                  <a:txBody>
                    <a:bodyPr/>
                    <a:lstStyle/>
                    <a:p>
                      <a:r>
                        <a:rPr kumimoji="1" lang="en-US" altLang="ja-JP" sz="1050" dirty="0"/>
                        <a:t>2025.5.26</a:t>
                      </a:r>
                    </a:p>
                    <a:p>
                      <a:r>
                        <a:rPr kumimoji="1" lang="ja-JP" altLang="en-US" sz="1050" dirty="0"/>
                        <a:t>～</a:t>
                      </a:r>
                      <a:r>
                        <a:rPr kumimoji="1" lang="en-US" altLang="ja-JP" sz="1050" dirty="0"/>
                        <a:t>2025.5.30</a:t>
                      </a:r>
                      <a:endParaRPr kumimoji="1" lang="ja-JP" altLang="en-US" sz="1050" dirty="0"/>
                    </a:p>
                  </a:txBody>
                  <a:tcPr anchor="ctr"/>
                </a:tc>
                <a:tc>
                  <a:txBody>
                    <a:bodyPr/>
                    <a:lstStyle/>
                    <a:p>
                      <a:r>
                        <a:rPr kumimoji="1" lang="en-US" altLang="ja-JP" sz="1050" dirty="0"/>
                        <a:t>160</a:t>
                      </a:r>
                      <a:endParaRPr kumimoji="1" lang="ja-JP" altLang="en-US" sz="1050" dirty="0"/>
                    </a:p>
                  </a:txBody>
                  <a:tcPr anchor="ctr"/>
                </a:tc>
                <a:extLst>
                  <a:ext uri="{0D108BD9-81ED-4DB2-BD59-A6C34878D82A}">
                    <a16:rowId xmlns:a16="http://schemas.microsoft.com/office/drawing/2014/main" val="1226649274"/>
                  </a:ext>
                </a:extLst>
              </a:tr>
            </a:tbl>
          </a:graphicData>
        </a:graphic>
      </p:graphicFrame>
      <p:sp>
        <p:nvSpPr>
          <p:cNvPr id="5" name="テキスト ボックス 4">
            <a:extLst>
              <a:ext uri="{FF2B5EF4-FFF2-40B4-BE49-F238E27FC236}">
                <a16:creationId xmlns:a16="http://schemas.microsoft.com/office/drawing/2014/main" id="{545940A5-1C81-4279-997A-DCBA4B5B789D}"/>
              </a:ext>
            </a:extLst>
          </p:cNvPr>
          <p:cNvSpPr txBox="1"/>
          <p:nvPr/>
        </p:nvSpPr>
        <p:spPr>
          <a:xfrm>
            <a:off x="7436217" y="693825"/>
            <a:ext cx="1309974" cy="215444"/>
          </a:xfrm>
          <a:prstGeom prst="rect">
            <a:avLst/>
          </a:prstGeom>
          <a:noFill/>
        </p:spPr>
        <p:txBody>
          <a:bodyPr wrap="none" rtlCol="0">
            <a:spAutoFit/>
          </a:bodyPr>
          <a:lstStyle/>
          <a:p>
            <a:r>
              <a:rPr kumimoji="1" lang="ja-JP" altLang="en-US" sz="800" dirty="0"/>
              <a:t>提供</a:t>
            </a:r>
            <a:r>
              <a:rPr kumimoji="1" lang="ja-JP" altLang="en-US" sz="800" dirty="0">
                <a:sym typeface="Wingdings" panose="05000000000000000000" pitchFamily="2" charset="2"/>
              </a:rPr>
              <a:t>：</a:t>
            </a:r>
            <a:r>
              <a:rPr kumimoji="1" lang="en-US" altLang="ja-JP" sz="800" dirty="0">
                <a:sym typeface="Wingdings" panose="05000000000000000000" pitchFamily="2" charset="2"/>
              </a:rPr>
              <a:t>(</a:t>
            </a:r>
            <a:r>
              <a:rPr kumimoji="1" lang="ja-JP" altLang="en-US" sz="800" dirty="0">
                <a:sym typeface="Wingdings" panose="05000000000000000000" pitchFamily="2" charset="2"/>
              </a:rPr>
              <a:t>公財</a:t>
            </a:r>
            <a:r>
              <a:rPr kumimoji="1" lang="en-US" altLang="ja-JP" sz="800" dirty="0">
                <a:sym typeface="Wingdings" panose="05000000000000000000" pitchFamily="2" charset="2"/>
              </a:rPr>
              <a:t>)</a:t>
            </a:r>
            <a:r>
              <a:rPr kumimoji="1" lang="ja-JP" altLang="en-US" sz="800" dirty="0">
                <a:sym typeface="Wingdings" panose="05000000000000000000" pitchFamily="2" charset="2"/>
              </a:rPr>
              <a:t>大阪観光局</a:t>
            </a:r>
            <a:endParaRPr kumimoji="1" lang="en-US" altLang="ja-JP" sz="800" dirty="0"/>
          </a:p>
        </p:txBody>
      </p:sp>
    </p:spTree>
    <p:extLst>
      <p:ext uri="{BB962C8B-B14F-4D97-AF65-F5344CB8AC3E}">
        <p14:creationId xmlns:p14="http://schemas.microsoft.com/office/powerpoint/2010/main" val="3429792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9287AD-52AB-4BFA-995B-135BCD188401}"/>
              </a:ext>
            </a:extLst>
          </p:cNvPr>
          <p:cNvSpPr>
            <a:spLocks noGrp="1"/>
          </p:cNvSpPr>
          <p:nvPr>
            <p:ph type="sldNum" sz="quarter" idx="12"/>
          </p:nvPr>
        </p:nvSpPr>
        <p:spPr/>
        <p:txBody>
          <a:bodyPr/>
          <a:lstStyle/>
          <a:p>
            <a:fld id="{61B645F5-9309-4C5A-8919-FC4E71E512A4}" type="slidenum">
              <a:rPr kumimoji="1" lang="ja-JP" altLang="en-US" smtClean="0"/>
              <a:t>6</a:t>
            </a:fld>
            <a:endParaRPr kumimoji="1" lang="ja-JP" altLang="en-US"/>
          </a:p>
        </p:txBody>
      </p:sp>
      <p:sp>
        <p:nvSpPr>
          <p:cNvPr id="3" name="正方形/長方形 2">
            <a:extLst>
              <a:ext uri="{FF2B5EF4-FFF2-40B4-BE49-F238E27FC236}">
                <a16:creationId xmlns:a16="http://schemas.microsoft.com/office/drawing/2014/main" id="{330AD39A-3A96-4031-8B89-BE3BAAC04FAB}"/>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a:t>
            </a:r>
            <a:r>
              <a:rPr kumimoji="1" lang="en-US" altLang="ja-JP" b="1" dirty="0"/>
              <a:t>2025</a:t>
            </a:r>
            <a:r>
              <a:rPr kumimoji="1" lang="ja-JP" altLang="en-US" b="1" dirty="0"/>
              <a:t>年に大阪で開催された</a:t>
            </a:r>
            <a:r>
              <a:rPr kumimoji="1" lang="en-US" altLang="ja-JP" b="1" dirty="0"/>
              <a:t>ICCA</a:t>
            </a:r>
            <a:r>
              <a:rPr kumimoji="1" lang="ja-JP" altLang="en-US" b="1" dirty="0"/>
              <a:t>基準の国際会議</a:t>
            </a:r>
          </a:p>
        </p:txBody>
      </p:sp>
      <p:graphicFrame>
        <p:nvGraphicFramePr>
          <p:cNvPr id="4" name="表 4">
            <a:extLst>
              <a:ext uri="{FF2B5EF4-FFF2-40B4-BE49-F238E27FC236}">
                <a16:creationId xmlns:a16="http://schemas.microsoft.com/office/drawing/2014/main" id="{CBF02225-B752-46EC-BBDB-76109B1C777C}"/>
              </a:ext>
            </a:extLst>
          </p:cNvPr>
          <p:cNvGraphicFramePr>
            <a:graphicFrameLocks noGrp="1"/>
          </p:cNvGraphicFramePr>
          <p:nvPr>
            <p:extLst>
              <p:ext uri="{D42A27DB-BD31-4B8C-83A1-F6EECF244321}">
                <p14:modId xmlns:p14="http://schemas.microsoft.com/office/powerpoint/2010/main" val="2595985011"/>
              </p:ext>
            </p:extLst>
          </p:nvPr>
        </p:nvGraphicFramePr>
        <p:xfrm>
          <a:off x="451947" y="924913"/>
          <a:ext cx="8313683" cy="5727040"/>
        </p:xfrm>
        <a:graphic>
          <a:graphicData uri="http://schemas.openxmlformats.org/drawingml/2006/table">
            <a:tbl>
              <a:tblPr firstRow="1" bandRow="1">
                <a:tableStyleId>{5C22544A-7EE6-4342-B048-85BDC9FD1C3A}</a:tableStyleId>
              </a:tblPr>
              <a:tblGrid>
                <a:gridCol w="493984">
                  <a:extLst>
                    <a:ext uri="{9D8B030D-6E8A-4147-A177-3AD203B41FA5}">
                      <a16:colId xmlns:a16="http://schemas.microsoft.com/office/drawing/2014/main" val="3976490924"/>
                    </a:ext>
                  </a:extLst>
                </a:gridCol>
                <a:gridCol w="3163614">
                  <a:extLst>
                    <a:ext uri="{9D8B030D-6E8A-4147-A177-3AD203B41FA5}">
                      <a16:colId xmlns:a16="http://schemas.microsoft.com/office/drawing/2014/main" val="3810412939"/>
                    </a:ext>
                  </a:extLst>
                </a:gridCol>
                <a:gridCol w="935421">
                  <a:extLst>
                    <a:ext uri="{9D8B030D-6E8A-4147-A177-3AD203B41FA5}">
                      <a16:colId xmlns:a16="http://schemas.microsoft.com/office/drawing/2014/main" val="2039770569"/>
                    </a:ext>
                  </a:extLst>
                </a:gridCol>
                <a:gridCol w="1734206">
                  <a:extLst>
                    <a:ext uri="{9D8B030D-6E8A-4147-A177-3AD203B41FA5}">
                      <a16:colId xmlns:a16="http://schemas.microsoft.com/office/drawing/2014/main" val="3160508346"/>
                    </a:ext>
                  </a:extLst>
                </a:gridCol>
                <a:gridCol w="1250731">
                  <a:extLst>
                    <a:ext uri="{9D8B030D-6E8A-4147-A177-3AD203B41FA5}">
                      <a16:colId xmlns:a16="http://schemas.microsoft.com/office/drawing/2014/main" val="1238838849"/>
                    </a:ext>
                  </a:extLst>
                </a:gridCol>
                <a:gridCol w="735727">
                  <a:extLst>
                    <a:ext uri="{9D8B030D-6E8A-4147-A177-3AD203B41FA5}">
                      <a16:colId xmlns:a16="http://schemas.microsoft.com/office/drawing/2014/main" val="1250788018"/>
                    </a:ext>
                  </a:extLst>
                </a:gridCol>
              </a:tblGrid>
              <a:tr h="481565">
                <a:tc>
                  <a:txBody>
                    <a:bodyPr/>
                    <a:lstStyle/>
                    <a:p>
                      <a:endParaRPr kumimoji="1" lang="ja-JP" altLang="en-US" sz="1200" dirty="0"/>
                    </a:p>
                  </a:txBody>
                  <a:tcPr anchor="ctr">
                    <a:solidFill>
                      <a:schemeClr val="accent5">
                        <a:lumMod val="50000"/>
                      </a:schemeClr>
                    </a:solidFill>
                  </a:tcPr>
                </a:tc>
                <a:tc>
                  <a:txBody>
                    <a:bodyPr/>
                    <a:lstStyle/>
                    <a:p>
                      <a:r>
                        <a:rPr kumimoji="1" lang="ja-JP" altLang="en-US" sz="1200" dirty="0"/>
                        <a:t>会議名</a:t>
                      </a:r>
                    </a:p>
                  </a:txBody>
                  <a:tcPr anchor="ctr">
                    <a:solidFill>
                      <a:schemeClr val="accent5">
                        <a:lumMod val="50000"/>
                      </a:schemeClr>
                    </a:solidFill>
                  </a:tcPr>
                </a:tc>
                <a:tc>
                  <a:txBody>
                    <a:bodyPr/>
                    <a:lstStyle/>
                    <a:p>
                      <a:r>
                        <a:rPr kumimoji="1" lang="ja-JP" altLang="en-US" sz="1200" dirty="0"/>
                        <a:t>都市</a:t>
                      </a:r>
                    </a:p>
                  </a:txBody>
                  <a:tcPr anchor="ctr">
                    <a:solidFill>
                      <a:schemeClr val="accent5">
                        <a:lumMod val="50000"/>
                      </a:schemeClr>
                    </a:solidFill>
                  </a:tcPr>
                </a:tc>
                <a:tc>
                  <a:txBody>
                    <a:bodyPr/>
                    <a:lstStyle/>
                    <a:p>
                      <a:r>
                        <a:rPr kumimoji="1" lang="ja-JP" altLang="en-US" sz="1200" dirty="0"/>
                        <a:t>会場</a:t>
                      </a:r>
                    </a:p>
                  </a:txBody>
                  <a:tcPr anchor="ctr">
                    <a:solidFill>
                      <a:schemeClr val="accent5">
                        <a:lumMod val="50000"/>
                      </a:schemeClr>
                    </a:solidFill>
                  </a:tcPr>
                </a:tc>
                <a:tc>
                  <a:txBody>
                    <a:bodyPr/>
                    <a:lstStyle/>
                    <a:p>
                      <a:r>
                        <a:rPr kumimoji="1" lang="ja-JP" altLang="en-US" sz="1200" dirty="0"/>
                        <a:t>開催期間</a:t>
                      </a:r>
                    </a:p>
                  </a:txBody>
                  <a:tcPr anchor="ctr">
                    <a:solidFill>
                      <a:schemeClr val="accent5">
                        <a:lumMod val="50000"/>
                      </a:schemeClr>
                    </a:solidFill>
                  </a:tcPr>
                </a:tc>
                <a:tc>
                  <a:txBody>
                    <a:bodyPr/>
                    <a:lstStyle/>
                    <a:p>
                      <a:r>
                        <a:rPr kumimoji="1" lang="ja-JP" altLang="en-US" sz="800" dirty="0"/>
                        <a:t>総参加者数</a:t>
                      </a:r>
                    </a:p>
                  </a:txBody>
                  <a:tcPr anchor="ctr">
                    <a:solidFill>
                      <a:schemeClr val="accent5">
                        <a:lumMod val="50000"/>
                      </a:schemeClr>
                    </a:solidFill>
                  </a:tcPr>
                </a:tc>
                <a:extLst>
                  <a:ext uri="{0D108BD9-81ED-4DB2-BD59-A6C34878D82A}">
                    <a16:rowId xmlns:a16="http://schemas.microsoft.com/office/drawing/2014/main" val="2010008723"/>
                  </a:ext>
                </a:extLst>
              </a:tr>
              <a:tr h="481565">
                <a:tc>
                  <a:txBody>
                    <a:bodyPr/>
                    <a:lstStyle/>
                    <a:p>
                      <a:r>
                        <a:rPr kumimoji="1" lang="en-US" altLang="ja-JP" sz="1050" dirty="0"/>
                        <a:t>21</a:t>
                      </a:r>
                      <a:endParaRPr kumimoji="1" lang="ja-JP" altLang="en-US" sz="1050" dirty="0"/>
                    </a:p>
                  </a:txBody>
                  <a:tcPr anchor="ctr"/>
                </a:tc>
                <a:tc>
                  <a:txBody>
                    <a:bodyPr/>
                    <a:lstStyle/>
                    <a:p>
                      <a:r>
                        <a:rPr kumimoji="1" lang="en-US" altLang="ja-JP" sz="1050" dirty="0"/>
                        <a:t>CIGRE SC B5 2025 Osaka Colloquium</a:t>
                      </a:r>
                      <a:r>
                        <a:rPr kumimoji="1" lang="ja-JP" altLang="en-US" sz="1050" dirty="0"/>
                        <a:t>（</a:t>
                      </a:r>
                      <a:r>
                        <a:rPr kumimoji="1" lang="en-US" altLang="ja-JP" sz="1050" dirty="0"/>
                        <a:t>CIGRE Study Committee B5</a:t>
                      </a:r>
                      <a:r>
                        <a:rPr kumimoji="1" lang="ja-JP" altLang="en-US" sz="1050" dirty="0"/>
                        <a:t>）</a:t>
                      </a:r>
                    </a:p>
                  </a:txBody>
                  <a:tcPr anchor="ctr"/>
                </a:tc>
                <a:tc>
                  <a:txBody>
                    <a:bodyPr/>
                    <a:lstStyle/>
                    <a:p>
                      <a:r>
                        <a:rPr kumimoji="1" lang="ja-JP" altLang="en-US" sz="1050" dirty="0"/>
                        <a:t>大阪市</a:t>
                      </a:r>
                    </a:p>
                  </a:txBody>
                  <a:tcPr anchor="ctr"/>
                </a:tc>
                <a:tc>
                  <a:txBody>
                    <a:bodyPr/>
                    <a:lstStyle/>
                    <a:p>
                      <a:r>
                        <a:rPr kumimoji="1" lang="ja-JP" altLang="en-US" sz="1050" dirty="0"/>
                        <a:t>大阪府立国際会議場</a:t>
                      </a:r>
                    </a:p>
                  </a:txBody>
                  <a:tcPr anchor="ctr"/>
                </a:tc>
                <a:tc>
                  <a:txBody>
                    <a:bodyPr/>
                    <a:lstStyle/>
                    <a:p>
                      <a:r>
                        <a:rPr kumimoji="1" lang="en-US" altLang="ja-JP" sz="1050" dirty="0"/>
                        <a:t>2025.6.30</a:t>
                      </a:r>
                    </a:p>
                    <a:p>
                      <a:r>
                        <a:rPr kumimoji="1" lang="ja-JP" altLang="en-US" sz="1050" dirty="0"/>
                        <a:t>～</a:t>
                      </a:r>
                      <a:r>
                        <a:rPr kumimoji="1" lang="en-US" altLang="ja-JP" sz="1050" dirty="0"/>
                        <a:t>2025.7.5</a:t>
                      </a:r>
                    </a:p>
                  </a:txBody>
                  <a:tcPr anchor="ctr"/>
                </a:tc>
                <a:tc>
                  <a:txBody>
                    <a:bodyPr/>
                    <a:lstStyle/>
                    <a:p>
                      <a:r>
                        <a:rPr kumimoji="1" lang="en-US" altLang="ja-JP" sz="1050" dirty="0"/>
                        <a:t>221</a:t>
                      </a:r>
                      <a:endParaRPr kumimoji="1" lang="ja-JP" altLang="en-US" sz="1050" dirty="0"/>
                    </a:p>
                  </a:txBody>
                  <a:tcPr anchor="ctr"/>
                </a:tc>
                <a:extLst>
                  <a:ext uri="{0D108BD9-81ED-4DB2-BD59-A6C34878D82A}">
                    <a16:rowId xmlns:a16="http://schemas.microsoft.com/office/drawing/2014/main" val="2428576542"/>
                  </a:ext>
                </a:extLst>
              </a:tr>
              <a:tr h="481565">
                <a:tc>
                  <a:txBody>
                    <a:bodyPr/>
                    <a:lstStyle/>
                    <a:p>
                      <a:r>
                        <a:rPr kumimoji="1" lang="en-US" altLang="ja-JP" sz="1050" dirty="0"/>
                        <a:t>22</a:t>
                      </a:r>
                      <a:endParaRPr kumimoji="1" lang="ja-JP" altLang="en-US" sz="1050" dirty="0"/>
                    </a:p>
                  </a:txBody>
                  <a:tcPr anchor="ctr"/>
                </a:tc>
                <a:tc>
                  <a:txBody>
                    <a:bodyPr/>
                    <a:lstStyle/>
                    <a:p>
                      <a:r>
                        <a:rPr kumimoji="1" lang="en-US" altLang="ja-JP" sz="1050" dirty="0"/>
                        <a:t>ICCA/WCO Global Summit International Corrugated Case Association -ICCA- </a:t>
                      </a:r>
                      <a:r>
                        <a:rPr kumimoji="1" lang="ja-JP" altLang="en-US" sz="1050" dirty="0"/>
                        <a:t>＆ </a:t>
                      </a:r>
                      <a:r>
                        <a:rPr kumimoji="1" lang="en-US" altLang="ja-JP" sz="1050" dirty="0"/>
                        <a:t>World Containerboard </a:t>
                      </a:r>
                      <a:r>
                        <a:rPr kumimoji="1" lang="en-US" altLang="ja-JP" sz="1050" dirty="0" err="1"/>
                        <a:t>Organisation</a:t>
                      </a:r>
                      <a:r>
                        <a:rPr kumimoji="1" lang="en-US" altLang="ja-JP" sz="1050" dirty="0"/>
                        <a:t> -WCO-</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リーガロイヤルホテル大阪</a:t>
                      </a:r>
                    </a:p>
                  </a:txBody>
                  <a:tcPr anchor="ctr"/>
                </a:tc>
                <a:tc>
                  <a:txBody>
                    <a:bodyPr/>
                    <a:lstStyle/>
                    <a:p>
                      <a:r>
                        <a:rPr kumimoji="1" lang="en-US" altLang="ja-JP" sz="1050" dirty="0"/>
                        <a:t>2025.5.19</a:t>
                      </a:r>
                    </a:p>
                    <a:p>
                      <a:r>
                        <a:rPr kumimoji="1" lang="ja-JP" altLang="en-US" sz="1050" dirty="0"/>
                        <a:t>～</a:t>
                      </a:r>
                      <a:r>
                        <a:rPr kumimoji="1" lang="en-US" altLang="ja-JP" sz="1050" dirty="0"/>
                        <a:t>2025.5.22</a:t>
                      </a:r>
                      <a:endParaRPr kumimoji="1" lang="ja-JP" altLang="en-US" sz="1050" dirty="0"/>
                    </a:p>
                  </a:txBody>
                  <a:tcPr anchor="ctr"/>
                </a:tc>
                <a:tc>
                  <a:txBody>
                    <a:bodyPr/>
                    <a:lstStyle/>
                    <a:p>
                      <a:r>
                        <a:rPr kumimoji="1" lang="en-US" altLang="ja-JP" sz="1050" dirty="0"/>
                        <a:t>250</a:t>
                      </a:r>
                      <a:endParaRPr kumimoji="1" lang="ja-JP" altLang="en-US" sz="1050" dirty="0"/>
                    </a:p>
                  </a:txBody>
                  <a:tcPr anchor="ctr"/>
                </a:tc>
                <a:extLst>
                  <a:ext uri="{0D108BD9-81ED-4DB2-BD59-A6C34878D82A}">
                    <a16:rowId xmlns:a16="http://schemas.microsoft.com/office/drawing/2014/main" val="544266461"/>
                  </a:ext>
                </a:extLst>
              </a:tr>
              <a:tr h="481565">
                <a:tc>
                  <a:txBody>
                    <a:bodyPr/>
                    <a:lstStyle/>
                    <a:p>
                      <a:r>
                        <a:rPr kumimoji="1" lang="en-US" altLang="ja-JP" sz="1050" dirty="0"/>
                        <a:t>23</a:t>
                      </a:r>
                      <a:endParaRPr kumimoji="1" lang="ja-JP" altLang="en-US" sz="1050" dirty="0"/>
                    </a:p>
                  </a:txBody>
                  <a:tcPr anchor="ctr"/>
                </a:tc>
                <a:tc>
                  <a:txBody>
                    <a:bodyPr/>
                    <a:lstStyle/>
                    <a:p>
                      <a:r>
                        <a:rPr kumimoji="1" lang="en-US" altLang="ja-JP" sz="1050" dirty="0"/>
                        <a:t>PAN Asian Committee for Treatment and Research in Multiple </a:t>
                      </a:r>
                      <a:r>
                        <a:rPr kumimoji="1" lang="en-US" altLang="ja-JP" sz="1050" dirty="0" err="1"/>
                        <a:t>Scierosis</a:t>
                      </a:r>
                      <a:r>
                        <a:rPr kumimoji="1" lang="en-US" altLang="ja-JP" sz="1050" dirty="0"/>
                        <a:t> Congress -PACTRIMS-</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ザ・リッツカールトン大阪</a:t>
                      </a:r>
                    </a:p>
                  </a:txBody>
                  <a:tcPr anchor="ctr"/>
                </a:tc>
                <a:tc>
                  <a:txBody>
                    <a:bodyPr/>
                    <a:lstStyle/>
                    <a:p>
                      <a:r>
                        <a:rPr kumimoji="1" lang="en-US" altLang="ja-JP" sz="1050" dirty="0"/>
                        <a:t>2025.11.13</a:t>
                      </a:r>
                    </a:p>
                    <a:p>
                      <a:r>
                        <a:rPr kumimoji="1" lang="ja-JP" altLang="en-US" sz="1050" dirty="0"/>
                        <a:t>～</a:t>
                      </a:r>
                      <a:r>
                        <a:rPr kumimoji="1" lang="en-US" altLang="ja-JP" sz="1050" dirty="0"/>
                        <a:t>2025.11.15</a:t>
                      </a:r>
                      <a:endParaRPr kumimoji="1" lang="ja-JP" altLang="en-US" sz="1050" dirty="0"/>
                    </a:p>
                  </a:txBody>
                  <a:tcPr anchor="ctr"/>
                </a:tc>
                <a:tc>
                  <a:txBody>
                    <a:bodyPr/>
                    <a:lstStyle/>
                    <a:p>
                      <a:r>
                        <a:rPr kumimoji="1" lang="ja-JP" altLang="en-US" sz="1050" dirty="0"/>
                        <a:t>非公開</a:t>
                      </a:r>
                    </a:p>
                  </a:txBody>
                  <a:tcPr anchor="ctr"/>
                </a:tc>
                <a:extLst>
                  <a:ext uri="{0D108BD9-81ED-4DB2-BD59-A6C34878D82A}">
                    <a16:rowId xmlns:a16="http://schemas.microsoft.com/office/drawing/2014/main" val="2147476791"/>
                  </a:ext>
                </a:extLst>
              </a:tr>
              <a:tr h="481565">
                <a:tc>
                  <a:txBody>
                    <a:bodyPr/>
                    <a:lstStyle/>
                    <a:p>
                      <a:r>
                        <a:rPr kumimoji="1" lang="en-US" altLang="ja-JP" sz="1050" dirty="0"/>
                        <a:t>24</a:t>
                      </a:r>
                    </a:p>
                  </a:txBody>
                  <a:tcPr anchor="ctr"/>
                </a:tc>
                <a:tc>
                  <a:txBody>
                    <a:bodyPr/>
                    <a:lstStyle/>
                    <a:p>
                      <a:r>
                        <a:rPr kumimoji="1" lang="en-US" altLang="ja-JP" sz="1050" dirty="0"/>
                        <a:t>Asia Pacific Tele-Ophthalmology Society Symposium -APTOS-</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コングレスクエア グラングリーン大阪</a:t>
                      </a:r>
                    </a:p>
                  </a:txBody>
                  <a:tcPr anchor="ctr"/>
                </a:tc>
                <a:tc>
                  <a:txBody>
                    <a:bodyPr/>
                    <a:lstStyle/>
                    <a:p>
                      <a:r>
                        <a:rPr kumimoji="1" lang="en-US" altLang="ja-JP" sz="1050" dirty="0"/>
                        <a:t>2025.6.27</a:t>
                      </a:r>
                    </a:p>
                    <a:p>
                      <a:r>
                        <a:rPr kumimoji="1" lang="ja-JP" altLang="en-US" sz="1050" dirty="0"/>
                        <a:t>～</a:t>
                      </a:r>
                      <a:r>
                        <a:rPr kumimoji="1" lang="en-US" altLang="ja-JP" sz="1050" dirty="0"/>
                        <a:t>2025.6.28</a:t>
                      </a:r>
                      <a:endParaRPr kumimoji="1" lang="ja-JP" altLang="en-US" sz="1050" dirty="0"/>
                    </a:p>
                  </a:txBody>
                  <a:tcPr anchor="ctr"/>
                </a:tc>
                <a:tc>
                  <a:txBody>
                    <a:bodyPr/>
                    <a:lstStyle/>
                    <a:p>
                      <a:r>
                        <a:rPr kumimoji="1" lang="en-US" altLang="ja-JP" sz="1050" dirty="0"/>
                        <a:t>300</a:t>
                      </a:r>
                      <a:endParaRPr kumimoji="1" lang="ja-JP" altLang="en-US" sz="1050" dirty="0"/>
                    </a:p>
                  </a:txBody>
                  <a:tcPr anchor="ctr"/>
                </a:tc>
                <a:extLst>
                  <a:ext uri="{0D108BD9-81ED-4DB2-BD59-A6C34878D82A}">
                    <a16:rowId xmlns:a16="http://schemas.microsoft.com/office/drawing/2014/main" val="4262817489"/>
                  </a:ext>
                </a:extLst>
              </a:tr>
              <a:tr h="481565">
                <a:tc>
                  <a:txBody>
                    <a:bodyPr/>
                    <a:lstStyle/>
                    <a:p>
                      <a:r>
                        <a:rPr kumimoji="1" lang="en-US" altLang="ja-JP" sz="1050" dirty="0"/>
                        <a:t>25</a:t>
                      </a:r>
                      <a:endParaRPr kumimoji="1" lang="ja-JP" altLang="en-US" sz="1050" dirty="0"/>
                    </a:p>
                  </a:txBody>
                  <a:tcPr anchor="ctr"/>
                </a:tc>
                <a:tc>
                  <a:txBody>
                    <a:bodyPr/>
                    <a:lstStyle/>
                    <a:p>
                      <a:r>
                        <a:rPr kumimoji="1" lang="en-US" altLang="ja-JP" sz="1050" dirty="0"/>
                        <a:t>Meeting of the International Astronomical Consortium for High Energy Calibration -IACHEC-</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ホテルフクラシア大阪ベイ</a:t>
                      </a:r>
                    </a:p>
                  </a:txBody>
                  <a:tcPr anchor="ctr"/>
                </a:tc>
                <a:tc>
                  <a:txBody>
                    <a:bodyPr/>
                    <a:lstStyle/>
                    <a:p>
                      <a:r>
                        <a:rPr kumimoji="1" lang="en-US" altLang="ja-JP" sz="1050" dirty="0"/>
                        <a:t>2025.5.11</a:t>
                      </a:r>
                    </a:p>
                    <a:p>
                      <a:r>
                        <a:rPr kumimoji="1" lang="ja-JP" altLang="en-US" sz="1050" dirty="0"/>
                        <a:t>～</a:t>
                      </a:r>
                      <a:r>
                        <a:rPr kumimoji="1" lang="en-US" altLang="ja-JP" sz="1050" dirty="0"/>
                        <a:t>2025.5.15</a:t>
                      </a:r>
                      <a:endParaRPr kumimoji="1" lang="ja-JP" altLang="en-US" sz="1050" dirty="0"/>
                    </a:p>
                  </a:txBody>
                  <a:tcPr anchor="ctr"/>
                </a:tc>
                <a:tc>
                  <a:txBody>
                    <a:bodyPr/>
                    <a:lstStyle/>
                    <a:p>
                      <a:r>
                        <a:rPr kumimoji="1" lang="en-US" altLang="ja-JP" sz="1050" dirty="0"/>
                        <a:t>51</a:t>
                      </a:r>
                      <a:endParaRPr kumimoji="1" lang="ja-JP" altLang="en-US" sz="1050" dirty="0"/>
                    </a:p>
                  </a:txBody>
                  <a:tcPr anchor="ctr"/>
                </a:tc>
                <a:extLst>
                  <a:ext uri="{0D108BD9-81ED-4DB2-BD59-A6C34878D82A}">
                    <a16:rowId xmlns:a16="http://schemas.microsoft.com/office/drawing/2014/main" val="2653505197"/>
                  </a:ext>
                </a:extLst>
              </a:tr>
              <a:tr h="481565">
                <a:tc>
                  <a:txBody>
                    <a:bodyPr/>
                    <a:lstStyle/>
                    <a:p>
                      <a:r>
                        <a:rPr kumimoji="1" lang="en-US" altLang="ja-JP" sz="1050" dirty="0"/>
                        <a:t>26</a:t>
                      </a:r>
                      <a:endParaRPr kumimoji="1" lang="ja-JP" altLang="en-US" sz="1050" dirty="0"/>
                    </a:p>
                  </a:txBody>
                  <a:tcPr anchor="ctr"/>
                </a:tc>
                <a:tc>
                  <a:txBody>
                    <a:bodyPr/>
                    <a:lstStyle/>
                    <a:p>
                      <a:r>
                        <a:rPr kumimoji="1" lang="en-US" altLang="ja-JP" sz="1050" dirty="0" err="1"/>
                        <a:t>imec</a:t>
                      </a:r>
                      <a:r>
                        <a:rPr kumimoji="1" lang="en-US" altLang="ja-JP" sz="1050" dirty="0"/>
                        <a:t> </a:t>
                      </a:r>
                      <a:r>
                        <a:rPr kumimoji="1" lang="en-US" altLang="ja-JP" sz="1050" dirty="0" err="1"/>
                        <a:t>Handai</a:t>
                      </a:r>
                      <a:r>
                        <a:rPr kumimoji="1" lang="en-US" altLang="ja-JP" sz="1050" dirty="0"/>
                        <a:t> International Symposium</a:t>
                      </a:r>
                      <a:endParaRPr kumimoji="1" lang="ja-JP" altLang="en-US" sz="1050" dirty="0"/>
                    </a:p>
                  </a:txBody>
                  <a:tcPr anchor="ctr"/>
                </a:tc>
                <a:tc>
                  <a:txBody>
                    <a:bodyPr/>
                    <a:lstStyle/>
                    <a:p>
                      <a:r>
                        <a:rPr kumimoji="1" lang="ja-JP" altLang="en-US" sz="1050" dirty="0"/>
                        <a:t>茨木市</a:t>
                      </a:r>
                    </a:p>
                  </a:txBody>
                  <a:tcPr anchor="ctr"/>
                </a:tc>
                <a:tc>
                  <a:txBody>
                    <a:bodyPr/>
                    <a:lstStyle/>
                    <a:p>
                      <a:r>
                        <a:rPr kumimoji="1" lang="ja-JP" altLang="en-US" sz="1050" dirty="0"/>
                        <a:t>大阪大学産業科学研究所（</a:t>
                      </a:r>
                      <a:r>
                        <a:rPr kumimoji="1" lang="en-US" altLang="ja-JP" sz="1050" dirty="0"/>
                        <a:t>SANKEN</a:t>
                      </a:r>
                      <a:r>
                        <a:rPr kumimoji="1" lang="ja-JP" altLang="en-US" sz="1050" dirty="0"/>
                        <a:t>）講義堂</a:t>
                      </a:r>
                    </a:p>
                  </a:txBody>
                  <a:tcPr anchor="ctr"/>
                </a:tc>
                <a:tc>
                  <a:txBody>
                    <a:bodyPr/>
                    <a:lstStyle/>
                    <a:p>
                      <a:r>
                        <a:rPr kumimoji="1" lang="en-US" altLang="ja-JP" sz="1050" dirty="0"/>
                        <a:t>2025.11.12</a:t>
                      </a:r>
                    </a:p>
                    <a:p>
                      <a:r>
                        <a:rPr kumimoji="1" lang="ja-JP" altLang="en-US" sz="1050" dirty="0"/>
                        <a:t>～</a:t>
                      </a:r>
                      <a:r>
                        <a:rPr kumimoji="1" lang="en-US" altLang="ja-JP" sz="1050" dirty="0"/>
                        <a:t>2025.11.12</a:t>
                      </a:r>
                      <a:endParaRPr kumimoji="1" lang="ja-JP" altLang="en-US" sz="1050" dirty="0"/>
                    </a:p>
                  </a:txBody>
                  <a:tcPr anchor="ctr"/>
                </a:tc>
                <a:tc>
                  <a:txBody>
                    <a:bodyPr/>
                    <a:lstStyle/>
                    <a:p>
                      <a:r>
                        <a:rPr kumimoji="1" lang="en-US" altLang="ja-JP" sz="1050" dirty="0"/>
                        <a:t>80</a:t>
                      </a:r>
                      <a:endParaRPr kumimoji="1" lang="ja-JP" altLang="en-US" sz="1050" dirty="0"/>
                    </a:p>
                  </a:txBody>
                  <a:tcPr anchor="ctr"/>
                </a:tc>
                <a:extLst>
                  <a:ext uri="{0D108BD9-81ED-4DB2-BD59-A6C34878D82A}">
                    <a16:rowId xmlns:a16="http://schemas.microsoft.com/office/drawing/2014/main" val="3945178063"/>
                  </a:ext>
                </a:extLst>
              </a:tr>
              <a:tr h="481565">
                <a:tc>
                  <a:txBody>
                    <a:bodyPr/>
                    <a:lstStyle/>
                    <a:p>
                      <a:r>
                        <a:rPr kumimoji="1" lang="en-US" altLang="ja-JP" sz="1050" dirty="0"/>
                        <a:t>27</a:t>
                      </a:r>
                      <a:endParaRPr kumimoji="1" lang="ja-JP" altLang="en-US" sz="1050" dirty="0"/>
                    </a:p>
                  </a:txBody>
                  <a:tcPr anchor="ctr"/>
                </a:tc>
                <a:tc>
                  <a:txBody>
                    <a:bodyPr/>
                    <a:lstStyle/>
                    <a:p>
                      <a:r>
                        <a:rPr kumimoji="1" lang="en-US" altLang="ja-JP" sz="1050" dirty="0" err="1"/>
                        <a:t>Zoobiquity</a:t>
                      </a:r>
                      <a:r>
                        <a:rPr kumimoji="1" lang="en-US" altLang="ja-JP" sz="1050" dirty="0"/>
                        <a:t> Conference</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大阪公立大学 森之宮キャンパス</a:t>
                      </a:r>
                    </a:p>
                  </a:txBody>
                  <a:tcPr anchor="ctr"/>
                </a:tc>
                <a:tc>
                  <a:txBody>
                    <a:bodyPr/>
                    <a:lstStyle/>
                    <a:p>
                      <a:r>
                        <a:rPr kumimoji="1" lang="en-US" altLang="ja-JP" sz="1050" dirty="0"/>
                        <a:t>2025.10.18</a:t>
                      </a:r>
                    </a:p>
                    <a:p>
                      <a:r>
                        <a:rPr kumimoji="1" lang="ja-JP" altLang="en-US" sz="1050" dirty="0"/>
                        <a:t>～</a:t>
                      </a:r>
                      <a:r>
                        <a:rPr kumimoji="1" lang="en-US" altLang="ja-JP" sz="1050" dirty="0"/>
                        <a:t>2025.10.18</a:t>
                      </a:r>
                      <a:endParaRPr kumimoji="1" lang="ja-JP" altLang="en-US" sz="1050" dirty="0"/>
                    </a:p>
                  </a:txBody>
                  <a:tcPr anchor="ctr"/>
                </a:tc>
                <a:tc>
                  <a:txBody>
                    <a:bodyPr/>
                    <a:lstStyle/>
                    <a:p>
                      <a:r>
                        <a:rPr kumimoji="1" lang="en-US" altLang="ja-JP" sz="1050" dirty="0"/>
                        <a:t>200</a:t>
                      </a:r>
                      <a:endParaRPr kumimoji="1" lang="ja-JP" altLang="en-US" sz="1050" dirty="0"/>
                    </a:p>
                  </a:txBody>
                  <a:tcPr anchor="ctr"/>
                </a:tc>
                <a:extLst>
                  <a:ext uri="{0D108BD9-81ED-4DB2-BD59-A6C34878D82A}">
                    <a16:rowId xmlns:a16="http://schemas.microsoft.com/office/drawing/2014/main" val="3675930055"/>
                  </a:ext>
                </a:extLst>
              </a:tr>
              <a:tr h="481565">
                <a:tc>
                  <a:txBody>
                    <a:bodyPr/>
                    <a:lstStyle/>
                    <a:p>
                      <a:r>
                        <a:rPr kumimoji="1" lang="en-US" altLang="ja-JP" sz="1050" dirty="0"/>
                        <a:t>28</a:t>
                      </a:r>
                      <a:endParaRPr kumimoji="1" lang="ja-JP" altLang="en-US" sz="1050" dirty="0"/>
                    </a:p>
                  </a:txBody>
                  <a:tcPr anchor="ctr"/>
                </a:tc>
                <a:tc>
                  <a:txBody>
                    <a:bodyPr/>
                    <a:lstStyle/>
                    <a:p>
                      <a:r>
                        <a:rPr kumimoji="1" lang="en-US" altLang="ja-JP" sz="1050" dirty="0"/>
                        <a:t>East Asia Symposium on Functional Dyes and Advanced Materials -EAS-</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大阪公立大学（大阪）</a:t>
                      </a:r>
                    </a:p>
                  </a:txBody>
                  <a:tcPr anchor="ctr"/>
                </a:tc>
                <a:tc>
                  <a:txBody>
                    <a:bodyPr/>
                    <a:lstStyle/>
                    <a:p>
                      <a:r>
                        <a:rPr kumimoji="1" lang="en-US" altLang="ja-JP" sz="1050" dirty="0"/>
                        <a:t>2025.9.24</a:t>
                      </a:r>
                    </a:p>
                    <a:p>
                      <a:r>
                        <a:rPr kumimoji="1" lang="ja-JP" altLang="en-US" sz="1050" dirty="0"/>
                        <a:t>～</a:t>
                      </a:r>
                      <a:r>
                        <a:rPr kumimoji="1" lang="en-US" altLang="ja-JP" sz="1050" dirty="0"/>
                        <a:t>2025.9.26</a:t>
                      </a:r>
                      <a:endParaRPr kumimoji="1" lang="ja-JP" altLang="en-US" sz="1050" dirty="0"/>
                    </a:p>
                  </a:txBody>
                  <a:tcPr anchor="ctr"/>
                </a:tc>
                <a:tc>
                  <a:txBody>
                    <a:bodyPr/>
                    <a:lstStyle/>
                    <a:p>
                      <a:r>
                        <a:rPr kumimoji="1" lang="en-US" altLang="ja-JP" sz="1050" dirty="0"/>
                        <a:t>102</a:t>
                      </a:r>
                      <a:endParaRPr kumimoji="1" lang="ja-JP" altLang="en-US" sz="1050" dirty="0"/>
                    </a:p>
                  </a:txBody>
                  <a:tcPr anchor="ctr"/>
                </a:tc>
                <a:extLst>
                  <a:ext uri="{0D108BD9-81ED-4DB2-BD59-A6C34878D82A}">
                    <a16:rowId xmlns:a16="http://schemas.microsoft.com/office/drawing/2014/main" val="765630855"/>
                  </a:ext>
                </a:extLst>
              </a:tr>
              <a:tr h="481565">
                <a:tc>
                  <a:txBody>
                    <a:bodyPr/>
                    <a:lstStyle/>
                    <a:p>
                      <a:r>
                        <a:rPr kumimoji="1" lang="en-US" altLang="ja-JP" sz="1050" dirty="0"/>
                        <a:t>29</a:t>
                      </a:r>
                      <a:endParaRPr kumimoji="1" lang="ja-JP" altLang="en-US" sz="1050" dirty="0"/>
                    </a:p>
                  </a:txBody>
                  <a:tcPr anchor="ctr"/>
                </a:tc>
                <a:tc>
                  <a:txBody>
                    <a:bodyPr/>
                    <a:lstStyle/>
                    <a:p>
                      <a:r>
                        <a:rPr kumimoji="1" lang="en-US" altLang="ja-JP" sz="1050" dirty="0"/>
                        <a:t>Pharma Logistics Masterclass -PLMC-</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大阪・京都両方</a:t>
                      </a:r>
                    </a:p>
                  </a:txBody>
                  <a:tcPr anchor="ctr"/>
                </a:tc>
                <a:tc>
                  <a:txBody>
                    <a:bodyPr/>
                    <a:lstStyle/>
                    <a:p>
                      <a:r>
                        <a:rPr kumimoji="1" lang="en-US" altLang="ja-JP" sz="1050" dirty="0"/>
                        <a:t>2025.9.16</a:t>
                      </a:r>
                    </a:p>
                    <a:p>
                      <a:r>
                        <a:rPr kumimoji="1" lang="ja-JP" altLang="en-US" sz="1050" dirty="0"/>
                        <a:t>～</a:t>
                      </a:r>
                      <a:r>
                        <a:rPr kumimoji="1" lang="en-US" altLang="ja-JP" sz="1050" dirty="0"/>
                        <a:t>2025.9.19</a:t>
                      </a:r>
                      <a:endParaRPr kumimoji="1" lang="ja-JP" altLang="en-US" sz="1050" dirty="0"/>
                    </a:p>
                  </a:txBody>
                  <a:tcPr anchor="ctr"/>
                </a:tc>
                <a:tc>
                  <a:txBody>
                    <a:bodyPr/>
                    <a:lstStyle/>
                    <a:p>
                      <a:r>
                        <a:rPr kumimoji="1" lang="en-US" altLang="ja-JP" sz="1050" dirty="0"/>
                        <a:t>50</a:t>
                      </a:r>
                      <a:r>
                        <a:rPr kumimoji="1" lang="ja-JP" altLang="en-US" sz="1050" dirty="0"/>
                        <a:t>～</a:t>
                      </a:r>
                      <a:r>
                        <a:rPr kumimoji="1" lang="en-US" altLang="ja-JP" sz="1050" dirty="0"/>
                        <a:t>100</a:t>
                      </a:r>
                      <a:endParaRPr kumimoji="1" lang="ja-JP" altLang="en-US" sz="1050" dirty="0"/>
                    </a:p>
                  </a:txBody>
                  <a:tcPr anchor="ctr"/>
                </a:tc>
                <a:extLst>
                  <a:ext uri="{0D108BD9-81ED-4DB2-BD59-A6C34878D82A}">
                    <a16:rowId xmlns:a16="http://schemas.microsoft.com/office/drawing/2014/main" val="346748803"/>
                  </a:ext>
                </a:extLst>
              </a:tr>
              <a:tr h="481565">
                <a:tc>
                  <a:txBody>
                    <a:bodyPr/>
                    <a:lstStyle/>
                    <a:p>
                      <a:r>
                        <a:rPr kumimoji="1" lang="en-US" altLang="ja-JP" sz="1050" dirty="0"/>
                        <a:t>30</a:t>
                      </a:r>
                      <a:endParaRPr kumimoji="1" lang="ja-JP" altLang="en-US" sz="1050" dirty="0"/>
                    </a:p>
                  </a:txBody>
                  <a:tcPr anchor="ctr"/>
                </a:tc>
                <a:tc>
                  <a:txBody>
                    <a:bodyPr/>
                    <a:lstStyle/>
                    <a:p>
                      <a:r>
                        <a:rPr kumimoji="1" lang="en-US" altLang="ja-JP" sz="1050" dirty="0"/>
                        <a:t>Community Ethereum Development Conference -EDCON-</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コングレスクエア グラングリーン大阪など</a:t>
                      </a:r>
                    </a:p>
                  </a:txBody>
                  <a:tcPr anchor="ctr"/>
                </a:tc>
                <a:tc>
                  <a:txBody>
                    <a:bodyPr/>
                    <a:lstStyle/>
                    <a:p>
                      <a:r>
                        <a:rPr kumimoji="1" lang="en-US" altLang="ja-JP" sz="1050" dirty="0"/>
                        <a:t>2025.9.16</a:t>
                      </a:r>
                    </a:p>
                    <a:p>
                      <a:r>
                        <a:rPr kumimoji="1" lang="ja-JP" altLang="en-US" sz="1050" dirty="0"/>
                        <a:t>～</a:t>
                      </a:r>
                      <a:r>
                        <a:rPr kumimoji="1" lang="en-US" altLang="ja-JP" sz="1050" dirty="0"/>
                        <a:t>2025.9.19</a:t>
                      </a:r>
                      <a:endParaRPr kumimoji="1" lang="ja-JP" altLang="en-US" sz="1050" dirty="0"/>
                    </a:p>
                  </a:txBody>
                  <a:tcPr anchor="ctr"/>
                </a:tc>
                <a:tc>
                  <a:txBody>
                    <a:bodyPr/>
                    <a:lstStyle/>
                    <a:p>
                      <a:r>
                        <a:rPr kumimoji="1" lang="en-US" altLang="ja-JP" sz="1050" dirty="0"/>
                        <a:t>20,000</a:t>
                      </a:r>
                    </a:p>
                  </a:txBody>
                  <a:tcPr anchor="ctr"/>
                </a:tc>
                <a:extLst>
                  <a:ext uri="{0D108BD9-81ED-4DB2-BD59-A6C34878D82A}">
                    <a16:rowId xmlns:a16="http://schemas.microsoft.com/office/drawing/2014/main" val="1226649274"/>
                  </a:ext>
                </a:extLst>
              </a:tr>
            </a:tbl>
          </a:graphicData>
        </a:graphic>
      </p:graphicFrame>
      <p:sp>
        <p:nvSpPr>
          <p:cNvPr id="5" name="テキスト ボックス 4">
            <a:extLst>
              <a:ext uri="{FF2B5EF4-FFF2-40B4-BE49-F238E27FC236}">
                <a16:creationId xmlns:a16="http://schemas.microsoft.com/office/drawing/2014/main" id="{07D4D46B-570E-4F80-855F-F74358CC64C3}"/>
              </a:ext>
            </a:extLst>
          </p:cNvPr>
          <p:cNvSpPr txBox="1"/>
          <p:nvPr/>
        </p:nvSpPr>
        <p:spPr>
          <a:xfrm>
            <a:off x="7436220" y="687681"/>
            <a:ext cx="1309974" cy="215444"/>
          </a:xfrm>
          <a:prstGeom prst="rect">
            <a:avLst/>
          </a:prstGeom>
          <a:noFill/>
        </p:spPr>
        <p:txBody>
          <a:bodyPr wrap="none" rtlCol="0">
            <a:spAutoFit/>
          </a:bodyPr>
          <a:lstStyle/>
          <a:p>
            <a:r>
              <a:rPr kumimoji="1" lang="ja-JP" altLang="en-US" sz="800" dirty="0"/>
              <a:t>提供</a:t>
            </a:r>
            <a:r>
              <a:rPr kumimoji="1" lang="ja-JP" altLang="en-US" sz="800" dirty="0">
                <a:sym typeface="Wingdings" panose="05000000000000000000" pitchFamily="2" charset="2"/>
              </a:rPr>
              <a:t>：</a:t>
            </a:r>
            <a:r>
              <a:rPr kumimoji="1" lang="en-US" altLang="ja-JP" sz="800" dirty="0">
                <a:sym typeface="Wingdings" panose="05000000000000000000" pitchFamily="2" charset="2"/>
              </a:rPr>
              <a:t>(</a:t>
            </a:r>
            <a:r>
              <a:rPr kumimoji="1" lang="ja-JP" altLang="en-US" sz="800" dirty="0">
                <a:sym typeface="Wingdings" panose="05000000000000000000" pitchFamily="2" charset="2"/>
              </a:rPr>
              <a:t>公財</a:t>
            </a:r>
            <a:r>
              <a:rPr kumimoji="1" lang="en-US" altLang="ja-JP" sz="800" dirty="0">
                <a:sym typeface="Wingdings" panose="05000000000000000000" pitchFamily="2" charset="2"/>
              </a:rPr>
              <a:t>)</a:t>
            </a:r>
            <a:r>
              <a:rPr kumimoji="1" lang="ja-JP" altLang="en-US" sz="800" dirty="0">
                <a:sym typeface="Wingdings" panose="05000000000000000000" pitchFamily="2" charset="2"/>
              </a:rPr>
              <a:t>大阪観光局</a:t>
            </a:r>
            <a:endParaRPr kumimoji="1" lang="en-US" altLang="ja-JP" sz="800" dirty="0"/>
          </a:p>
        </p:txBody>
      </p:sp>
    </p:spTree>
    <p:extLst>
      <p:ext uri="{BB962C8B-B14F-4D97-AF65-F5344CB8AC3E}">
        <p14:creationId xmlns:p14="http://schemas.microsoft.com/office/powerpoint/2010/main" val="2318850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69287AD-52AB-4BFA-995B-135BCD188401}"/>
              </a:ext>
            </a:extLst>
          </p:cNvPr>
          <p:cNvSpPr>
            <a:spLocks noGrp="1"/>
          </p:cNvSpPr>
          <p:nvPr>
            <p:ph type="sldNum" sz="quarter" idx="12"/>
          </p:nvPr>
        </p:nvSpPr>
        <p:spPr/>
        <p:txBody>
          <a:bodyPr/>
          <a:lstStyle/>
          <a:p>
            <a:fld id="{61B645F5-9309-4C5A-8919-FC4E71E512A4}" type="slidenum">
              <a:rPr kumimoji="1" lang="ja-JP" altLang="en-US" smtClean="0"/>
              <a:t>7</a:t>
            </a:fld>
            <a:endParaRPr kumimoji="1" lang="ja-JP" altLang="en-US"/>
          </a:p>
        </p:txBody>
      </p:sp>
      <p:sp>
        <p:nvSpPr>
          <p:cNvPr id="3" name="正方形/長方形 2">
            <a:extLst>
              <a:ext uri="{FF2B5EF4-FFF2-40B4-BE49-F238E27FC236}">
                <a16:creationId xmlns:a16="http://schemas.microsoft.com/office/drawing/2014/main" id="{330AD39A-3A96-4031-8B89-BE3BAAC04FAB}"/>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a:t>
            </a:r>
            <a:r>
              <a:rPr kumimoji="1" lang="en-US" altLang="ja-JP" b="1" dirty="0"/>
              <a:t>2025</a:t>
            </a:r>
            <a:r>
              <a:rPr kumimoji="1" lang="ja-JP" altLang="en-US" b="1" dirty="0"/>
              <a:t>年に大阪で開催された</a:t>
            </a:r>
            <a:r>
              <a:rPr kumimoji="1" lang="en-US" altLang="ja-JP" b="1" dirty="0"/>
              <a:t>ICCA</a:t>
            </a:r>
            <a:r>
              <a:rPr kumimoji="1" lang="ja-JP" altLang="en-US" b="1" dirty="0"/>
              <a:t>基準の国際会議</a:t>
            </a:r>
          </a:p>
        </p:txBody>
      </p:sp>
      <p:graphicFrame>
        <p:nvGraphicFramePr>
          <p:cNvPr id="4" name="表 4">
            <a:extLst>
              <a:ext uri="{FF2B5EF4-FFF2-40B4-BE49-F238E27FC236}">
                <a16:creationId xmlns:a16="http://schemas.microsoft.com/office/drawing/2014/main" id="{CBF02225-B752-46EC-BBDB-76109B1C777C}"/>
              </a:ext>
            </a:extLst>
          </p:cNvPr>
          <p:cNvGraphicFramePr>
            <a:graphicFrameLocks noGrp="1"/>
          </p:cNvGraphicFramePr>
          <p:nvPr>
            <p:extLst>
              <p:ext uri="{D42A27DB-BD31-4B8C-83A1-F6EECF244321}">
                <p14:modId xmlns:p14="http://schemas.microsoft.com/office/powerpoint/2010/main" val="837913917"/>
              </p:ext>
            </p:extLst>
          </p:nvPr>
        </p:nvGraphicFramePr>
        <p:xfrm>
          <a:off x="451947" y="924913"/>
          <a:ext cx="8313683" cy="5297215"/>
        </p:xfrm>
        <a:graphic>
          <a:graphicData uri="http://schemas.openxmlformats.org/drawingml/2006/table">
            <a:tbl>
              <a:tblPr firstRow="1" bandRow="1">
                <a:tableStyleId>{5C22544A-7EE6-4342-B048-85BDC9FD1C3A}</a:tableStyleId>
              </a:tblPr>
              <a:tblGrid>
                <a:gridCol w="493984">
                  <a:extLst>
                    <a:ext uri="{9D8B030D-6E8A-4147-A177-3AD203B41FA5}">
                      <a16:colId xmlns:a16="http://schemas.microsoft.com/office/drawing/2014/main" val="3976490924"/>
                    </a:ext>
                  </a:extLst>
                </a:gridCol>
                <a:gridCol w="3163614">
                  <a:extLst>
                    <a:ext uri="{9D8B030D-6E8A-4147-A177-3AD203B41FA5}">
                      <a16:colId xmlns:a16="http://schemas.microsoft.com/office/drawing/2014/main" val="3810412939"/>
                    </a:ext>
                  </a:extLst>
                </a:gridCol>
                <a:gridCol w="935421">
                  <a:extLst>
                    <a:ext uri="{9D8B030D-6E8A-4147-A177-3AD203B41FA5}">
                      <a16:colId xmlns:a16="http://schemas.microsoft.com/office/drawing/2014/main" val="2039770569"/>
                    </a:ext>
                  </a:extLst>
                </a:gridCol>
                <a:gridCol w="1734206">
                  <a:extLst>
                    <a:ext uri="{9D8B030D-6E8A-4147-A177-3AD203B41FA5}">
                      <a16:colId xmlns:a16="http://schemas.microsoft.com/office/drawing/2014/main" val="3160508346"/>
                    </a:ext>
                  </a:extLst>
                </a:gridCol>
                <a:gridCol w="1250731">
                  <a:extLst>
                    <a:ext uri="{9D8B030D-6E8A-4147-A177-3AD203B41FA5}">
                      <a16:colId xmlns:a16="http://schemas.microsoft.com/office/drawing/2014/main" val="1238838849"/>
                    </a:ext>
                  </a:extLst>
                </a:gridCol>
                <a:gridCol w="735727">
                  <a:extLst>
                    <a:ext uri="{9D8B030D-6E8A-4147-A177-3AD203B41FA5}">
                      <a16:colId xmlns:a16="http://schemas.microsoft.com/office/drawing/2014/main" val="1250788018"/>
                    </a:ext>
                  </a:extLst>
                </a:gridCol>
              </a:tblGrid>
              <a:tr h="481565">
                <a:tc>
                  <a:txBody>
                    <a:bodyPr/>
                    <a:lstStyle/>
                    <a:p>
                      <a:endParaRPr kumimoji="1" lang="ja-JP" altLang="en-US" sz="1200" dirty="0"/>
                    </a:p>
                  </a:txBody>
                  <a:tcPr anchor="ctr">
                    <a:solidFill>
                      <a:schemeClr val="accent5">
                        <a:lumMod val="50000"/>
                      </a:schemeClr>
                    </a:solidFill>
                  </a:tcPr>
                </a:tc>
                <a:tc>
                  <a:txBody>
                    <a:bodyPr/>
                    <a:lstStyle/>
                    <a:p>
                      <a:r>
                        <a:rPr kumimoji="1" lang="ja-JP" altLang="en-US" sz="1200" dirty="0"/>
                        <a:t>会議名</a:t>
                      </a:r>
                    </a:p>
                  </a:txBody>
                  <a:tcPr anchor="ctr">
                    <a:solidFill>
                      <a:schemeClr val="accent5">
                        <a:lumMod val="50000"/>
                      </a:schemeClr>
                    </a:solidFill>
                  </a:tcPr>
                </a:tc>
                <a:tc>
                  <a:txBody>
                    <a:bodyPr/>
                    <a:lstStyle/>
                    <a:p>
                      <a:r>
                        <a:rPr kumimoji="1" lang="ja-JP" altLang="en-US" sz="1200" dirty="0"/>
                        <a:t>都市</a:t>
                      </a:r>
                    </a:p>
                  </a:txBody>
                  <a:tcPr anchor="ctr">
                    <a:solidFill>
                      <a:schemeClr val="accent5">
                        <a:lumMod val="50000"/>
                      </a:schemeClr>
                    </a:solidFill>
                  </a:tcPr>
                </a:tc>
                <a:tc>
                  <a:txBody>
                    <a:bodyPr/>
                    <a:lstStyle/>
                    <a:p>
                      <a:r>
                        <a:rPr kumimoji="1" lang="ja-JP" altLang="en-US" sz="1200" dirty="0"/>
                        <a:t>会場</a:t>
                      </a:r>
                    </a:p>
                  </a:txBody>
                  <a:tcPr anchor="ctr">
                    <a:solidFill>
                      <a:schemeClr val="accent5">
                        <a:lumMod val="50000"/>
                      </a:schemeClr>
                    </a:solidFill>
                  </a:tcPr>
                </a:tc>
                <a:tc>
                  <a:txBody>
                    <a:bodyPr/>
                    <a:lstStyle/>
                    <a:p>
                      <a:r>
                        <a:rPr kumimoji="1" lang="ja-JP" altLang="en-US" sz="1200" dirty="0"/>
                        <a:t>開催期間</a:t>
                      </a:r>
                    </a:p>
                  </a:txBody>
                  <a:tcPr anchor="ctr">
                    <a:solidFill>
                      <a:schemeClr val="accent5">
                        <a:lumMod val="50000"/>
                      </a:schemeClr>
                    </a:solidFill>
                  </a:tcPr>
                </a:tc>
                <a:tc>
                  <a:txBody>
                    <a:bodyPr/>
                    <a:lstStyle/>
                    <a:p>
                      <a:r>
                        <a:rPr kumimoji="1" lang="ja-JP" altLang="en-US" sz="800" dirty="0"/>
                        <a:t>総参加者数</a:t>
                      </a:r>
                    </a:p>
                  </a:txBody>
                  <a:tcPr anchor="ctr">
                    <a:solidFill>
                      <a:schemeClr val="accent5">
                        <a:lumMod val="50000"/>
                      </a:schemeClr>
                    </a:solidFill>
                  </a:tcPr>
                </a:tc>
                <a:extLst>
                  <a:ext uri="{0D108BD9-81ED-4DB2-BD59-A6C34878D82A}">
                    <a16:rowId xmlns:a16="http://schemas.microsoft.com/office/drawing/2014/main" val="2010008723"/>
                  </a:ext>
                </a:extLst>
              </a:tr>
              <a:tr h="481565">
                <a:tc>
                  <a:txBody>
                    <a:bodyPr/>
                    <a:lstStyle/>
                    <a:p>
                      <a:r>
                        <a:rPr kumimoji="1" lang="en-US" altLang="ja-JP" sz="1050" dirty="0"/>
                        <a:t>31</a:t>
                      </a:r>
                      <a:endParaRPr kumimoji="1" lang="ja-JP" altLang="en-US" sz="1050" dirty="0"/>
                    </a:p>
                  </a:txBody>
                  <a:tcPr anchor="ctr"/>
                </a:tc>
                <a:tc>
                  <a:txBody>
                    <a:bodyPr/>
                    <a:lstStyle/>
                    <a:p>
                      <a:r>
                        <a:rPr kumimoji="1" lang="en-US" altLang="ja-JP" sz="1050" dirty="0"/>
                        <a:t>Asian Region Conference of International Safe Communities</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大阪・関西万博 会場</a:t>
                      </a:r>
                    </a:p>
                  </a:txBody>
                  <a:tcPr anchor="ctr"/>
                </a:tc>
                <a:tc>
                  <a:txBody>
                    <a:bodyPr/>
                    <a:lstStyle/>
                    <a:p>
                      <a:r>
                        <a:rPr kumimoji="1" lang="en-US" altLang="ja-JP" sz="1050" dirty="0"/>
                        <a:t>2025.11.1</a:t>
                      </a:r>
                    </a:p>
                    <a:p>
                      <a:r>
                        <a:rPr kumimoji="1" lang="ja-JP" altLang="en-US" sz="1050" dirty="0"/>
                        <a:t>～</a:t>
                      </a:r>
                      <a:r>
                        <a:rPr kumimoji="1" lang="en-US" altLang="ja-JP" sz="1050" dirty="0"/>
                        <a:t>2025.11.2</a:t>
                      </a:r>
                    </a:p>
                  </a:txBody>
                  <a:tcPr anchor="ctr"/>
                </a:tc>
                <a:tc>
                  <a:txBody>
                    <a:bodyPr/>
                    <a:lstStyle/>
                    <a:p>
                      <a:r>
                        <a:rPr kumimoji="1" lang="en-US" altLang="ja-JP" sz="1050" dirty="0"/>
                        <a:t>100</a:t>
                      </a:r>
                      <a:r>
                        <a:rPr kumimoji="1" lang="ja-JP" altLang="en-US" sz="1050" dirty="0"/>
                        <a:t>～</a:t>
                      </a:r>
                      <a:r>
                        <a:rPr kumimoji="1" lang="en-US" altLang="ja-JP" sz="1050" dirty="0"/>
                        <a:t>300</a:t>
                      </a:r>
                      <a:endParaRPr kumimoji="1" lang="ja-JP" altLang="en-US" sz="1050" dirty="0"/>
                    </a:p>
                  </a:txBody>
                  <a:tcPr anchor="ctr"/>
                </a:tc>
                <a:extLst>
                  <a:ext uri="{0D108BD9-81ED-4DB2-BD59-A6C34878D82A}">
                    <a16:rowId xmlns:a16="http://schemas.microsoft.com/office/drawing/2014/main" val="2428576542"/>
                  </a:ext>
                </a:extLst>
              </a:tr>
              <a:tr h="481565">
                <a:tc>
                  <a:txBody>
                    <a:bodyPr/>
                    <a:lstStyle/>
                    <a:p>
                      <a:r>
                        <a:rPr kumimoji="1" lang="en-US" altLang="ja-JP" sz="1050" dirty="0"/>
                        <a:t>32</a:t>
                      </a:r>
                      <a:endParaRPr kumimoji="1" lang="ja-JP" altLang="en-US" sz="1050" dirty="0"/>
                    </a:p>
                  </a:txBody>
                  <a:tcPr anchor="ctr"/>
                </a:tc>
                <a:tc>
                  <a:txBody>
                    <a:bodyPr/>
                    <a:lstStyle/>
                    <a:p>
                      <a:r>
                        <a:rPr kumimoji="1" lang="en-US" altLang="ja-JP" sz="1050" dirty="0"/>
                        <a:t>International Group for Lean Construction Conference -IGLC -</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大阪・関西万博 会場</a:t>
                      </a:r>
                    </a:p>
                  </a:txBody>
                  <a:tcPr anchor="ctr"/>
                </a:tc>
                <a:tc>
                  <a:txBody>
                    <a:bodyPr/>
                    <a:lstStyle/>
                    <a:p>
                      <a:r>
                        <a:rPr kumimoji="1" lang="en-US" altLang="ja-JP" sz="1050" dirty="0"/>
                        <a:t>2025.6.2</a:t>
                      </a:r>
                    </a:p>
                    <a:p>
                      <a:r>
                        <a:rPr kumimoji="1" lang="ja-JP" altLang="en-US" sz="1050" dirty="0"/>
                        <a:t>～</a:t>
                      </a:r>
                      <a:r>
                        <a:rPr kumimoji="1" lang="en-US" altLang="ja-JP" sz="1050" dirty="0"/>
                        <a:t>2025.6.8</a:t>
                      </a:r>
                      <a:endParaRPr kumimoji="1" lang="ja-JP" altLang="en-US" sz="1050" dirty="0"/>
                    </a:p>
                  </a:txBody>
                  <a:tcPr anchor="ctr"/>
                </a:tc>
                <a:tc>
                  <a:txBody>
                    <a:bodyPr/>
                    <a:lstStyle/>
                    <a:p>
                      <a:r>
                        <a:rPr kumimoji="1" lang="en-US" altLang="ja-JP" sz="1050" dirty="0"/>
                        <a:t>150</a:t>
                      </a:r>
                      <a:r>
                        <a:rPr kumimoji="1" lang="ja-JP" altLang="en-US" sz="1050" dirty="0"/>
                        <a:t>～</a:t>
                      </a:r>
                      <a:r>
                        <a:rPr kumimoji="1" lang="en-US" altLang="ja-JP" sz="1050" dirty="0"/>
                        <a:t>250</a:t>
                      </a:r>
                      <a:endParaRPr kumimoji="1" lang="ja-JP" altLang="en-US" sz="1050" dirty="0"/>
                    </a:p>
                  </a:txBody>
                  <a:tcPr anchor="ctr"/>
                </a:tc>
                <a:extLst>
                  <a:ext uri="{0D108BD9-81ED-4DB2-BD59-A6C34878D82A}">
                    <a16:rowId xmlns:a16="http://schemas.microsoft.com/office/drawing/2014/main" val="544266461"/>
                  </a:ext>
                </a:extLst>
              </a:tr>
              <a:tr h="481565">
                <a:tc>
                  <a:txBody>
                    <a:bodyPr/>
                    <a:lstStyle/>
                    <a:p>
                      <a:r>
                        <a:rPr kumimoji="1" lang="en-US" altLang="ja-JP" sz="1050" dirty="0"/>
                        <a:t>33</a:t>
                      </a:r>
                      <a:endParaRPr kumimoji="1" lang="ja-JP" altLang="en-US" sz="1050" dirty="0"/>
                    </a:p>
                  </a:txBody>
                  <a:tcPr anchor="ctr"/>
                </a:tc>
                <a:tc>
                  <a:txBody>
                    <a:bodyPr/>
                    <a:lstStyle/>
                    <a:p>
                      <a:r>
                        <a:rPr kumimoji="1" lang="en-US" altLang="ja-JP" sz="1050" dirty="0"/>
                        <a:t>International Conference on Frontier Computing -FC-</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あべのハルカス</a:t>
                      </a:r>
                      <a:r>
                        <a:rPr kumimoji="1" lang="en-US" altLang="ja-JP" sz="1050" dirty="0"/>
                        <a:t>25</a:t>
                      </a:r>
                      <a:r>
                        <a:rPr kumimoji="1" lang="ja-JP" altLang="en-US" sz="1050" dirty="0"/>
                        <a:t>階</a:t>
                      </a:r>
                    </a:p>
                  </a:txBody>
                  <a:tcPr anchor="ctr"/>
                </a:tc>
                <a:tc>
                  <a:txBody>
                    <a:bodyPr/>
                    <a:lstStyle/>
                    <a:p>
                      <a:r>
                        <a:rPr kumimoji="1" lang="en-US" altLang="ja-JP" sz="1050" dirty="0"/>
                        <a:t>2025.7.7</a:t>
                      </a:r>
                    </a:p>
                    <a:p>
                      <a:r>
                        <a:rPr kumimoji="1" lang="ja-JP" altLang="en-US" sz="1050" dirty="0"/>
                        <a:t>～</a:t>
                      </a:r>
                      <a:r>
                        <a:rPr kumimoji="1" lang="en-US" altLang="ja-JP" sz="1050" dirty="0"/>
                        <a:t>2025.7.11</a:t>
                      </a:r>
                      <a:endParaRPr kumimoji="1" lang="ja-JP" altLang="en-US" sz="105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150</a:t>
                      </a:r>
                      <a:r>
                        <a:rPr kumimoji="1" lang="ja-JP" altLang="en-US" sz="1050" dirty="0"/>
                        <a:t>～</a:t>
                      </a:r>
                      <a:r>
                        <a:rPr kumimoji="1" lang="en-US" altLang="ja-JP" sz="1050" dirty="0"/>
                        <a:t>300</a:t>
                      </a:r>
                      <a:endParaRPr kumimoji="1" lang="ja-JP" altLang="en-US" sz="1050" dirty="0"/>
                    </a:p>
                  </a:txBody>
                  <a:tcPr anchor="ctr"/>
                </a:tc>
                <a:extLst>
                  <a:ext uri="{0D108BD9-81ED-4DB2-BD59-A6C34878D82A}">
                    <a16:rowId xmlns:a16="http://schemas.microsoft.com/office/drawing/2014/main" val="2147476791"/>
                  </a:ext>
                </a:extLst>
              </a:tr>
              <a:tr h="481565">
                <a:tc>
                  <a:txBody>
                    <a:bodyPr/>
                    <a:lstStyle/>
                    <a:p>
                      <a:r>
                        <a:rPr kumimoji="1" lang="en-US" altLang="ja-JP" sz="1050" dirty="0"/>
                        <a:t>34</a:t>
                      </a:r>
                    </a:p>
                  </a:txBody>
                  <a:tcPr anchor="ctr"/>
                </a:tc>
                <a:tc>
                  <a:txBody>
                    <a:bodyPr/>
                    <a:lstStyle/>
                    <a:p>
                      <a:r>
                        <a:rPr kumimoji="1" lang="en-US" altLang="ja-JP" sz="1050" dirty="0"/>
                        <a:t>Annual Conference of YMCA World Urban Network -WUN -</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大阪</a:t>
                      </a:r>
                      <a:r>
                        <a:rPr kumimoji="1" lang="en-US" altLang="ja-JP" sz="1050" dirty="0"/>
                        <a:t>YMCA</a:t>
                      </a:r>
                      <a:r>
                        <a:rPr kumimoji="1" lang="ja-JP" altLang="en-US" sz="1050" dirty="0"/>
                        <a:t>会館</a:t>
                      </a:r>
                    </a:p>
                  </a:txBody>
                  <a:tcPr anchor="ctr"/>
                </a:tc>
                <a:tc>
                  <a:txBody>
                    <a:bodyPr/>
                    <a:lstStyle/>
                    <a:p>
                      <a:r>
                        <a:rPr kumimoji="1" lang="en-US" altLang="ja-JP" sz="1050" dirty="0"/>
                        <a:t>2025.6.29</a:t>
                      </a:r>
                    </a:p>
                    <a:p>
                      <a:r>
                        <a:rPr kumimoji="1" lang="ja-JP" altLang="en-US" sz="1050" dirty="0"/>
                        <a:t>～</a:t>
                      </a:r>
                      <a:r>
                        <a:rPr kumimoji="1" lang="en-US" altLang="ja-JP" sz="1050" dirty="0"/>
                        <a:t>2025.6.29</a:t>
                      </a:r>
                      <a:endParaRPr kumimoji="1" lang="ja-JP" altLang="en-US" sz="1050" dirty="0"/>
                    </a:p>
                  </a:txBody>
                  <a:tcPr anchor="ctr"/>
                </a:tc>
                <a:tc>
                  <a:txBody>
                    <a:bodyPr/>
                    <a:lstStyle/>
                    <a:p>
                      <a:r>
                        <a:rPr kumimoji="1" lang="en-US" altLang="ja-JP" sz="1050" dirty="0"/>
                        <a:t>60</a:t>
                      </a:r>
                      <a:endParaRPr kumimoji="1" lang="ja-JP" altLang="en-US" sz="1050" dirty="0"/>
                    </a:p>
                  </a:txBody>
                  <a:tcPr anchor="ctr"/>
                </a:tc>
                <a:extLst>
                  <a:ext uri="{0D108BD9-81ED-4DB2-BD59-A6C34878D82A}">
                    <a16:rowId xmlns:a16="http://schemas.microsoft.com/office/drawing/2014/main" val="4262817489"/>
                  </a:ext>
                </a:extLst>
              </a:tr>
              <a:tr h="481565">
                <a:tc>
                  <a:txBody>
                    <a:bodyPr/>
                    <a:lstStyle/>
                    <a:p>
                      <a:r>
                        <a:rPr kumimoji="1" lang="en-US" altLang="ja-JP" sz="1050" dirty="0"/>
                        <a:t>35</a:t>
                      </a:r>
                      <a:endParaRPr kumimoji="1" lang="ja-JP" altLang="en-US" sz="1050" dirty="0"/>
                    </a:p>
                  </a:txBody>
                  <a:tcPr anchor="ctr"/>
                </a:tc>
                <a:tc>
                  <a:txBody>
                    <a:bodyPr/>
                    <a:lstStyle/>
                    <a:p>
                      <a:r>
                        <a:rPr kumimoji="1" lang="en-US" altLang="ja-JP" sz="1050" dirty="0"/>
                        <a:t>AICLA Asian Claims Convention -ACC-</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ヒルトンホテル大阪</a:t>
                      </a:r>
                    </a:p>
                  </a:txBody>
                  <a:tcPr anchor="ctr"/>
                </a:tc>
                <a:tc>
                  <a:txBody>
                    <a:bodyPr/>
                    <a:lstStyle/>
                    <a:p>
                      <a:r>
                        <a:rPr kumimoji="1" lang="en-US" altLang="ja-JP" sz="1050" dirty="0"/>
                        <a:t>2025.5.13</a:t>
                      </a:r>
                    </a:p>
                    <a:p>
                      <a:r>
                        <a:rPr kumimoji="1" lang="ja-JP" altLang="en-US" sz="1050" dirty="0"/>
                        <a:t>～</a:t>
                      </a:r>
                      <a:r>
                        <a:rPr kumimoji="1" lang="en-US" altLang="ja-JP" sz="1050" dirty="0"/>
                        <a:t>2025.5.15</a:t>
                      </a:r>
                      <a:endParaRPr kumimoji="1" lang="ja-JP" altLang="en-US" sz="105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50" dirty="0"/>
                        <a:t>200</a:t>
                      </a:r>
                      <a:r>
                        <a:rPr kumimoji="1" lang="ja-JP" altLang="en-US" sz="1050" dirty="0"/>
                        <a:t>～</a:t>
                      </a:r>
                      <a:r>
                        <a:rPr kumimoji="1" lang="en-US" altLang="ja-JP" sz="1050" dirty="0"/>
                        <a:t>400</a:t>
                      </a:r>
                      <a:endParaRPr kumimoji="1" lang="ja-JP" altLang="en-US" sz="1050" dirty="0"/>
                    </a:p>
                  </a:txBody>
                  <a:tcPr anchor="ctr"/>
                </a:tc>
                <a:extLst>
                  <a:ext uri="{0D108BD9-81ED-4DB2-BD59-A6C34878D82A}">
                    <a16:rowId xmlns:a16="http://schemas.microsoft.com/office/drawing/2014/main" val="2653505197"/>
                  </a:ext>
                </a:extLst>
              </a:tr>
              <a:tr h="481565">
                <a:tc>
                  <a:txBody>
                    <a:bodyPr/>
                    <a:lstStyle/>
                    <a:p>
                      <a:r>
                        <a:rPr kumimoji="1" lang="en-US" altLang="ja-JP" sz="1050" dirty="0"/>
                        <a:t>36</a:t>
                      </a:r>
                      <a:endParaRPr kumimoji="1" lang="ja-JP" altLang="en-US" sz="1050" dirty="0"/>
                    </a:p>
                  </a:txBody>
                  <a:tcPr anchor="ctr"/>
                </a:tc>
                <a:tc>
                  <a:txBody>
                    <a:bodyPr/>
                    <a:lstStyle/>
                    <a:p>
                      <a:r>
                        <a:rPr kumimoji="1" lang="en-US" altLang="ja-JP" sz="1050" dirty="0"/>
                        <a:t>Woman in tech global summit</a:t>
                      </a:r>
                      <a:endParaRPr kumimoji="1" lang="ja-JP" altLang="en-US" sz="1050" dirty="0"/>
                    </a:p>
                  </a:txBody>
                  <a:tcPr anchor="ctr"/>
                </a:tc>
                <a:tc>
                  <a:txBody>
                    <a:bodyPr/>
                    <a:lstStyle/>
                    <a:p>
                      <a:r>
                        <a:rPr kumimoji="1" lang="ja-JP" altLang="en-US" sz="1050" dirty="0"/>
                        <a:t>大阪市</a:t>
                      </a:r>
                    </a:p>
                  </a:txBody>
                  <a:tcPr anchor="ctr"/>
                </a:tc>
                <a:tc>
                  <a:txBody>
                    <a:bodyPr/>
                    <a:lstStyle/>
                    <a:p>
                      <a:r>
                        <a:rPr kumimoji="1" lang="ja-JP" altLang="en-US" sz="1050" dirty="0"/>
                        <a:t>グランドプリンスホテル大阪ベイ</a:t>
                      </a:r>
                    </a:p>
                  </a:txBody>
                  <a:tcPr anchor="ctr"/>
                </a:tc>
                <a:tc>
                  <a:txBody>
                    <a:bodyPr/>
                    <a:lstStyle/>
                    <a:p>
                      <a:r>
                        <a:rPr kumimoji="1" lang="en-US" altLang="ja-JP" sz="1050" dirty="0"/>
                        <a:t>2025.4.23</a:t>
                      </a:r>
                    </a:p>
                    <a:p>
                      <a:r>
                        <a:rPr kumimoji="1" lang="ja-JP" altLang="en-US" sz="1050" dirty="0"/>
                        <a:t>～</a:t>
                      </a:r>
                      <a:r>
                        <a:rPr kumimoji="1" lang="en-US" altLang="ja-JP" sz="1050" dirty="0"/>
                        <a:t>2025.4.25</a:t>
                      </a:r>
                      <a:endParaRPr kumimoji="1" lang="ja-JP" altLang="en-US" sz="1050" dirty="0"/>
                    </a:p>
                  </a:txBody>
                  <a:tcPr anchor="ctr"/>
                </a:tc>
                <a:tc>
                  <a:txBody>
                    <a:bodyPr/>
                    <a:lstStyle/>
                    <a:p>
                      <a:r>
                        <a:rPr kumimoji="1" lang="en-US" altLang="ja-JP" sz="1050" dirty="0"/>
                        <a:t>420</a:t>
                      </a:r>
                      <a:endParaRPr kumimoji="1" lang="ja-JP" altLang="en-US" sz="1050" dirty="0"/>
                    </a:p>
                  </a:txBody>
                  <a:tcPr anchor="ctr"/>
                </a:tc>
                <a:extLst>
                  <a:ext uri="{0D108BD9-81ED-4DB2-BD59-A6C34878D82A}">
                    <a16:rowId xmlns:a16="http://schemas.microsoft.com/office/drawing/2014/main" val="3945178063"/>
                  </a:ext>
                </a:extLst>
              </a:tr>
              <a:tr h="481565">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extLst>
                  <a:ext uri="{0D108BD9-81ED-4DB2-BD59-A6C34878D82A}">
                    <a16:rowId xmlns:a16="http://schemas.microsoft.com/office/drawing/2014/main" val="3675930055"/>
                  </a:ext>
                </a:extLst>
              </a:tr>
              <a:tr h="481565">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extLst>
                  <a:ext uri="{0D108BD9-81ED-4DB2-BD59-A6C34878D82A}">
                    <a16:rowId xmlns:a16="http://schemas.microsoft.com/office/drawing/2014/main" val="765630855"/>
                  </a:ext>
                </a:extLst>
              </a:tr>
              <a:tr h="481565">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ja-JP" altLang="en-US" sz="1050" strike="sngStrike" dirty="0">
                        <a:solidFill>
                          <a:srgbClr val="FF0000"/>
                        </a:solidFill>
                      </a:endParaRPr>
                    </a:p>
                  </a:txBody>
                  <a:tcPr anchor="ctr">
                    <a:solidFill>
                      <a:schemeClr val="bg1"/>
                    </a:solidFill>
                  </a:tcPr>
                </a:tc>
                <a:tc>
                  <a:txBody>
                    <a:bodyPr/>
                    <a:lstStyle/>
                    <a:p>
                      <a:endParaRPr kumimoji="1" lang="en-US" altLang="ja-JP" sz="1050" strike="sngStrike" dirty="0">
                        <a:solidFill>
                          <a:srgbClr val="FF0000"/>
                        </a:solidFill>
                      </a:endParaRPr>
                    </a:p>
                  </a:txBody>
                  <a:tcPr anchor="ctr">
                    <a:solidFill>
                      <a:schemeClr val="bg1"/>
                    </a:solidFill>
                  </a:tcPr>
                </a:tc>
                <a:extLst>
                  <a:ext uri="{0D108BD9-81ED-4DB2-BD59-A6C34878D82A}">
                    <a16:rowId xmlns:a16="http://schemas.microsoft.com/office/drawing/2014/main" val="346748803"/>
                  </a:ext>
                </a:extLst>
              </a:tr>
              <a:tr h="481565">
                <a:tc>
                  <a:txBody>
                    <a:bodyPr/>
                    <a:lstStyle/>
                    <a:p>
                      <a:endParaRPr kumimoji="1" lang="ja-JP" altLang="en-US" sz="1050" dirty="0"/>
                    </a:p>
                  </a:txBody>
                  <a:tcPr anchor="ctr">
                    <a:noFill/>
                  </a:tcPr>
                </a:tc>
                <a:tc>
                  <a:txBody>
                    <a:bodyPr/>
                    <a:lstStyle/>
                    <a:p>
                      <a:endParaRPr kumimoji="1" lang="ja-JP" altLang="en-US" sz="1050" dirty="0"/>
                    </a:p>
                  </a:txBody>
                  <a:tcPr anchor="ctr">
                    <a:noFill/>
                  </a:tcPr>
                </a:tc>
                <a:tc>
                  <a:txBody>
                    <a:bodyPr/>
                    <a:lstStyle/>
                    <a:p>
                      <a:endParaRPr kumimoji="1" lang="ja-JP" altLang="en-US" sz="1050"/>
                    </a:p>
                  </a:txBody>
                  <a:tcPr anchor="ctr">
                    <a:noFill/>
                  </a:tcPr>
                </a:tc>
                <a:tc>
                  <a:txBody>
                    <a:bodyPr/>
                    <a:lstStyle/>
                    <a:p>
                      <a:endParaRPr kumimoji="1" lang="ja-JP" altLang="en-US" sz="1050" dirty="0"/>
                    </a:p>
                  </a:txBody>
                  <a:tcPr anchor="ctr">
                    <a:noFill/>
                  </a:tcPr>
                </a:tc>
                <a:tc>
                  <a:txBody>
                    <a:bodyPr/>
                    <a:lstStyle/>
                    <a:p>
                      <a:endParaRPr kumimoji="1" lang="ja-JP" altLang="en-US" sz="1050" dirty="0"/>
                    </a:p>
                  </a:txBody>
                  <a:tcPr anchor="ctr">
                    <a:noFill/>
                  </a:tcPr>
                </a:tc>
                <a:tc>
                  <a:txBody>
                    <a:bodyPr/>
                    <a:lstStyle/>
                    <a:p>
                      <a:endParaRPr kumimoji="1" lang="ja-JP" altLang="en-US" sz="1050" dirty="0"/>
                    </a:p>
                  </a:txBody>
                  <a:tcPr anchor="ctr">
                    <a:noFill/>
                  </a:tcPr>
                </a:tc>
                <a:extLst>
                  <a:ext uri="{0D108BD9-81ED-4DB2-BD59-A6C34878D82A}">
                    <a16:rowId xmlns:a16="http://schemas.microsoft.com/office/drawing/2014/main" val="1226649274"/>
                  </a:ext>
                </a:extLst>
              </a:tr>
            </a:tbl>
          </a:graphicData>
        </a:graphic>
      </p:graphicFrame>
      <p:sp>
        <p:nvSpPr>
          <p:cNvPr id="5" name="テキスト ボックス 4">
            <a:extLst>
              <a:ext uri="{FF2B5EF4-FFF2-40B4-BE49-F238E27FC236}">
                <a16:creationId xmlns:a16="http://schemas.microsoft.com/office/drawing/2014/main" id="{5103F897-B256-4C2A-9E15-BE84CB65B941}"/>
              </a:ext>
            </a:extLst>
          </p:cNvPr>
          <p:cNvSpPr txBox="1"/>
          <p:nvPr/>
        </p:nvSpPr>
        <p:spPr>
          <a:xfrm>
            <a:off x="7441314" y="689553"/>
            <a:ext cx="1309974" cy="215444"/>
          </a:xfrm>
          <a:prstGeom prst="rect">
            <a:avLst/>
          </a:prstGeom>
          <a:noFill/>
        </p:spPr>
        <p:txBody>
          <a:bodyPr wrap="none" rtlCol="0">
            <a:spAutoFit/>
          </a:bodyPr>
          <a:lstStyle/>
          <a:p>
            <a:r>
              <a:rPr kumimoji="1" lang="ja-JP" altLang="en-US" sz="800" dirty="0"/>
              <a:t>提供</a:t>
            </a:r>
            <a:r>
              <a:rPr kumimoji="1" lang="ja-JP" altLang="en-US" sz="800" dirty="0">
                <a:sym typeface="Wingdings" panose="05000000000000000000" pitchFamily="2" charset="2"/>
              </a:rPr>
              <a:t>：</a:t>
            </a:r>
            <a:r>
              <a:rPr kumimoji="1" lang="en-US" altLang="ja-JP" sz="800" dirty="0">
                <a:sym typeface="Wingdings" panose="05000000000000000000" pitchFamily="2" charset="2"/>
              </a:rPr>
              <a:t>(</a:t>
            </a:r>
            <a:r>
              <a:rPr kumimoji="1" lang="ja-JP" altLang="en-US" sz="800" dirty="0">
                <a:sym typeface="Wingdings" panose="05000000000000000000" pitchFamily="2" charset="2"/>
              </a:rPr>
              <a:t>公財</a:t>
            </a:r>
            <a:r>
              <a:rPr kumimoji="1" lang="en-US" altLang="ja-JP" sz="800" dirty="0">
                <a:sym typeface="Wingdings" panose="05000000000000000000" pitchFamily="2" charset="2"/>
              </a:rPr>
              <a:t>)</a:t>
            </a:r>
            <a:r>
              <a:rPr kumimoji="1" lang="ja-JP" altLang="en-US" sz="800" dirty="0">
                <a:sym typeface="Wingdings" panose="05000000000000000000" pitchFamily="2" charset="2"/>
              </a:rPr>
              <a:t>大阪観光局</a:t>
            </a:r>
            <a:endParaRPr kumimoji="1" lang="en-US" altLang="ja-JP" sz="800" dirty="0"/>
          </a:p>
        </p:txBody>
      </p:sp>
      <p:sp>
        <p:nvSpPr>
          <p:cNvPr id="7" name="テキスト ボックス 6">
            <a:extLst>
              <a:ext uri="{FF2B5EF4-FFF2-40B4-BE49-F238E27FC236}">
                <a16:creationId xmlns:a16="http://schemas.microsoft.com/office/drawing/2014/main" id="{4FD7F8A8-6FB6-4E10-BC45-5131A4FA0345}"/>
              </a:ext>
            </a:extLst>
          </p:cNvPr>
          <p:cNvSpPr txBox="1"/>
          <p:nvPr/>
        </p:nvSpPr>
        <p:spPr>
          <a:xfrm>
            <a:off x="7561964" y="4399705"/>
            <a:ext cx="1188146" cy="215444"/>
          </a:xfrm>
          <a:prstGeom prst="rect">
            <a:avLst/>
          </a:prstGeom>
          <a:noFill/>
        </p:spPr>
        <p:txBody>
          <a:bodyPr wrap="none" rtlCol="0">
            <a:spAutoFit/>
          </a:bodyPr>
          <a:lstStyle/>
          <a:p>
            <a:r>
              <a:rPr kumimoji="1" lang="ja-JP" altLang="en-US" sz="800" dirty="0"/>
              <a:t>掲載順：</a:t>
            </a:r>
            <a:r>
              <a:rPr kumimoji="1" lang="en-US" altLang="ja-JP" sz="800" dirty="0"/>
              <a:t>ICCA</a:t>
            </a:r>
            <a:r>
              <a:rPr kumimoji="1" lang="ja-JP" altLang="en-US" sz="800" dirty="0"/>
              <a:t>報告順</a:t>
            </a:r>
            <a:endParaRPr kumimoji="1" lang="en-US" altLang="ja-JP" sz="800" dirty="0"/>
          </a:p>
        </p:txBody>
      </p:sp>
    </p:spTree>
    <p:extLst>
      <p:ext uri="{BB962C8B-B14F-4D97-AF65-F5344CB8AC3E}">
        <p14:creationId xmlns:p14="http://schemas.microsoft.com/office/powerpoint/2010/main" val="335397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76DB15A-B6F6-4677-B7AD-BF658D17EC2D}"/>
              </a:ext>
            </a:extLst>
          </p:cNvPr>
          <p:cNvSpPr>
            <a:spLocks noGrp="1"/>
          </p:cNvSpPr>
          <p:nvPr>
            <p:ph type="sldNum" sz="quarter" idx="12"/>
          </p:nvPr>
        </p:nvSpPr>
        <p:spPr/>
        <p:txBody>
          <a:bodyPr/>
          <a:lstStyle/>
          <a:p>
            <a:fld id="{61B645F5-9309-4C5A-8919-FC4E71E512A4}" type="slidenum">
              <a:rPr kumimoji="1" lang="ja-JP" altLang="en-US" smtClean="0"/>
              <a:t>8</a:t>
            </a:fld>
            <a:endParaRPr kumimoji="1" lang="ja-JP" altLang="en-US" dirty="0"/>
          </a:p>
        </p:txBody>
      </p:sp>
      <p:sp>
        <p:nvSpPr>
          <p:cNvPr id="3" name="正方形/長方形 2">
            <a:extLst>
              <a:ext uri="{FF2B5EF4-FFF2-40B4-BE49-F238E27FC236}">
                <a16:creationId xmlns:a16="http://schemas.microsoft.com/office/drawing/2014/main" id="{0A310598-8D08-47CF-83BA-33A58AAE8AFA}"/>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戦略で掲げる「解決すべき課題」と「具体的な施策展開」について</a:t>
            </a:r>
          </a:p>
        </p:txBody>
      </p:sp>
      <p:sp>
        <p:nvSpPr>
          <p:cNvPr id="5" name="四角形: 角を丸くする 4">
            <a:extLst>
              <a:ext uri="{FF2B5EF4-FFF2-40B4-BE49-F238E27FC236}">
                <a16:creationId xmlns:a16="http://schemas.microsoft.com/office/drawing/2014/main" id="{94938675-EFFF-42A5-B13F-C352463AB8C0}"/>
              </a:ext>
            </a:extLst>
          </p:cNvPr>
          <p:cNvSpPr/>
          <p:nvPr/>
        </p:nvSpPr>
        <p:spPr>
          <a:xfrm>
            <a:off x="112328" y="935421"/>
            <a:ext cx="4330259" cy="5547930"/>
          </a:xfrm>
          <a:prstGeom prst="roundRect">
            <a:avLst>
              <a:gd name="adj" fmla="val 730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200" dirty="0">
                <a:solidFill>
                  <a:schemeClr val="tx1"/>
                </a:solidFill>
              </a:rPr>
              <a:t>　➤　</a:t>
            </a:r>
            <a:r>
              <a:rPr kumimoji="1" lang="en-US" altLang="ja-JP" sz="1200" dirty="0">
                <a:solidFill>
                  <a:schemeClr val="tx1"/>
                </a:solidFill>
              </a:rPr>
              <a:t>MICE</a:t>
            </a:r>
            <a:r>
              <a:rPr kumimoji="1" lang="ja-JP" altLang="en-US" sz="1200" dirty="0">
                <a:solidFill>
                  <a:schemeClr val="tx1"/>
                </a:solidFill>
              </a:rPr>
              <a:t>施設の機能強化</a:t>
            </a:r>
            <a:endParaRPr kumimoji="1" lang="en-US" altLang="ja-JP" sz="1200" dirty="0">
              <a:solidFill>
                <a:schemeClr val="tx1"/>
              </a:solidFill>
            </a:endParaRPr>
          </a:p>
          <a:p>
            <a:pPr>
              <a:lnSpc>
                <a:spcPct val="150000"/>
              </a:lnSpc>
            </a:pPr>
            <a:endParaRPr kumimoji="1" lang="en-US" altLang="ja-JP" sz="1200" dirty="0">
              <a:solidFill>
                <a:schemeClr val="tx1"/>
              </a:solidFill>
            </a:endParaRPr>
          </a:p>
          <a:p>
            <a:pPr>
              <a:lnSpc>
                <a:spcPct val="150000"/>
              </a:lnSpc>
            </a:pPr>
            <a:r>
              <a:rPr kumimoji="1" lang="ja-JP" altLang="en-US" sz="1200" dirty="0">
                <a:solidFill>
                  <a:schemeClr val="tx1"/>
                </a:solidFill>
              </a:rPr>
              <a:t>　➤　</a:t>
            </a:r>
            <a:r>
              <a:rPr kumimoji="1" lang="en-US" altLang="ja-JP" sz="1200" dirty="0">
                <a:solidFill>
                  <a:schemeClr val="tx1"/>
                </a:solidFill>
              </a:rPr>
              <a:t>MICE</a:t>
            </a:r>
            <a:r>
              <a:rPr kumimoji="1" lang="ja-JP" altLang="en-US" sz="1200" dirty="0">
                <a:solidFill>
                  <a:schemeClr val="tx1"/>
                </a:solidFill>
              </a:rPr>
              <a:t>誘致のための支援制度の充実</a:t>
            </a:r>
            <a:endParaRPr kumimoji="1" lang="en-US" altLang="ja-JP" sz="1200" dirty="0">
              <a:solidFill>
                <a:schemeClr val="tx1"/>
              </a:solidFill>
            </a:endParaRPr>
          </a:p>
          <a:p>
            <a:pPr>
              <a:lnSpc>
                <a:spcPct val="150000"/>
              </a:lnSpc>
            </a:pPr>
            <a:endParaRPr kumimoji="1" lang="en-US" altLang="ja-JP" sz="1200" dirty="0">
              <a:solidFill>
                <a:schemeClr val="tx1"/>
              </a:solidFill>
            </a:endParaRPr>
          </a:p>
          <a:p>
            <a:pPr>
              <a:lnSpc>
                <a:spcPct val="150000"/>
              </a:lnSpc>
            </a:pPr>
            <a:r>
              <a:rPr kumimoji="1" lang="ja-JP" altLang="en-US" sz="1200" dirty="0">
                <a:solidFill>
                  <a:schemeClr val="tx1"/>
                </a:solidFill>
              </a:rPr>
              <a:t>　➤　国内外に向けた情報発信・マーケティングの強化</a:t>
            </a:r>
            <a:endParaRPr kumimoji="1" lang="en-US" altLang="ja-JP" sz="1200" dirty="0">
              <a:solidFill>
                <a:schemeClr val="tx1"/>
              </a:solidFill>
            </a:endParaRPr>
          </a:p>
          <a:p>
            <a:pPr>
              <a:lnSpc>
                <a:spcPct val="150000"/>
              </a:lnSpc>
            </a:pPr>
            <a:endParaRPr kumimoji="1" lang="en-US" altLang="ja-JP" sz="1200" dirty="0">
              <a:solidFill>
                <a:schemeClr val="tx1"/>
              </a:solidFill>
            </a:endParaRPr>
          </a:p>
          <a:p>
            <a:pPr>
              <a:lnSpc>
                <a:spcPct val="150000"/>
              </a:lnSpc>
            </a:pPr>
            <a:r>
              <a:rPr kumimoji="1" lang="ja-JP" altLang="en-US" sz="1200" dirty="0">
                <a:solidFill>
                  <a:schemeClr val="tx1"/>
                </a:solidFill>
              </a:rPr>
              <a:t>　➤　</a:t>
            </a:r>
            <a:r>
              <a:rPr kumimoji="1" lang="en-US" altLang="ja-JP" sz="1200" dirty="0">
                <a:solidFill>
                  <a:schemeClr val="tx1"/>
                </a:solidFill>
              </a:rPr>
              <a:t>MICE</a:t>
            </a:r>
            <a:r>
              <a:rPr kumimoji="1" lang="ja-JP" altLang="en-US" sz="1200" dirty="0">
                <a:solidFill>
                  <a:schemeClr val="tx1"/>
                </a:solidFill>
              </a:rPr>
              <a:t>人材の確保・育成</a:t>
            </a:r>
            <a:endParaRPr kumimoji="1" lang="en-US" altLang="ja-JP" sz="1200" dirty="0">
              <a:solidFill>
                <a:schemeClr val="tx1"/>
              </a:solidFill>
            </a:endParaRPr>
          </a:p>
          <a:p>
            <a:pPr>
              <a:lnSpc>
                <a:spcPct val="150000"/>
              </a:lnSpc>
            </a:pPr>
            <a:endParaRPr kumimoji="1" lang="en-US" altLang="ja-JP" sz="1200" dirty="0">
              <a:solidFill>
                <a:schemeClr val="tx1"/>
              </a:solidFill>
            </a:endParaRPr>
          </a:p>
          <a:p>
            <a:pPr>
              <a:lnSpc>
                <a:spcPct val="150000"/>
              </a:lnSpc>
            </a:pPr>
            <a:r>
              <a:rPr kumimoji="1" lang="ja-JP" altLang="en-US" sz="1200" dirty="0">
                <a:solidFill>
                  <a:schemeClr val="tx1"/>
                </a:solidFill>
              </a:rPr>
              <a:t>　➤　</a:t>
            </a:r>
            <a:r>
              <a:rPr kumimoji="1" lang="en-US" altLang="ja-JP" sz="1200" dirty="0">
                <a:solidFill>
                  <a:schemeClr val="tx1"/>
                </a:solidFill>
              </a:rPr>
              <a:t>MICE</a:t>
            </a:r>
            <a:r>
              <a:rPr kumimoji="1" lang="ja-JP" altLang="en-US" sz="1200" dirty="0">
                <a:solidFill>
                  <a:schemeClr val="tx1"/>
                </a:solidFill>
              </a:rPr>
              <a:t>誘致・推進体制の強化　</a:t>
            </a:r>
            <a:endParaRPr kumimoji="1" lang="en-US" altLang="ja-JP" sz="1200" dirty="0">
              <a:solidFill>
                <a:schemeClr val="tx1"/>
              </a:solidFill>
            </a:endParaRPr>
          </a:p>
        </p:txBody>
      </p:sp>
      <p:sp>
        <p:nvSpPr>
          <p:cNvPr id="6" name="四角形: 角を丸くする 5">
            <a:extLst>
              <a:ext uri="{FF2B5EF4-FFF2-40B4-BE49-F238E27FC236}">
                <a16:creationId xmlns:a16="http://schemas.microsoft.com/office/drawing/2014/main" id="{97D83568-08A4-4E43-B389-219CFD4458BF}"/>
              </a:ext>
            </a:extLst>
          </p:cNvPr>
          <p:cNvSpPr/>
          <p:nvPr/>
        </p:nvSpPr>
        <p:spPr>
          <a:xfrm>
            <a:off x="4572000" y="935421"/>
            <a:ext cx="4438651" cy="5547930"/>
          </a:xfrm>
          <a:prstGeom prst="roundRect">
            <a:avLst>
              <a:gd name="adj" fmla="val 7305"/>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rPr>
              <a:t>＜施策①＞</a:t>
            </a:r>
            <a:r>
              <a:rPr kumimoji="1" lang="en-US" altLang="ja-JP" sz="1200" dirty="0">
                <a:solidFill>
                  <a:schemeClr val="tx1"/>
                </a:solidFill>
              </a:rPr>
              <a:t>MICE</a:t>
            </a:r>
            <a:r>
              <a:rPr kumimoji="1" lang="ja-JP" altLang="en-US" sz="1200" dirty="0">
                <a:solidFill>
                  <a:schemeClr val="tx1"/>
                </a:solidFill>
              </a:rPr>
              <a:t>誘致・開催支援の強化</a:t>
            </a:r>
            <a:r>
              <a:rPr kumimoji="1" lang="en-US" altLang="ja-JP" sz="900" dirty="0">
                <a:solidFill>
                  <a:schemeClr val="tx1"/>
                </a:solidFill>
              </a:rPr>
              <a:t>【</a:t>
            </a:r>
            <a:r>
              <a:rPr kumimoji="1" lang="ja-JP" altLang="en-US" sz="900" dirty="0">
                <a:solidFill>
                  <a:schemeClr val="tx1"/>
                </a:solidFill>
              </a:rPr>
              <a:t>大阪府・大阪市</a:t>
            </a:r>
            <a:r>
              <a:rPr kumimoji="1" lang="en-US" altLang="ja-JP" sz="900" dirty="0">
                <a:solidFill>
                  <a:schemeClr val="tx1"/>
                </a:solidFill>
              </a:rPr>
              <a:t>】</a:t>
            </a:r>
          </a:p>
          <a:p>
            <a:endParaRPr kumimoji="1" lang="en-US" altLang="ja-JP" sz="1200" dirty="0">
              <a:solidFill>
                <a:schemeClr val="tx1"/>
              </a:solidFill>
            </a:endParaRPr>
          </a:p>
          <a:p>
            <a:endParaRPr kumimoji="1" lang="en-US" altLang="ja-JP" sz="1200" dirty="0">
              <a:solidFill>
                <a:schemeClr val="tx1"/>
              </a:solidFill>
            </a:endParaRPr>
          </a:p>
          <a:p>
            <a:r>
              <a:rPr kumimoji="1" lang="ja-JP" altLang="en-US" sz="900" dirty="0">
                <a:solidFill>
                  <a:schemeClr val="tx1"/>
                </a:solidFill>
              </a:rPr>
              <a:t>＜施策②＞</a:t>
            </a:r>
            <a:r>
              <a:rPr kumimoji="1" lang="ja-JP" altLang="en-US" sz="1200" dirty="0">
                <a:solidFill>
                  <a:schemeClr val="tx1"/>
                </a:solidFill>
              </a:rPr>
              <a:t>情報発信・誘致プロモーションの強化</a:t>
            </a:r>
            <a:r>
              <a:rPr kumimoji="1" lang="en-US" altLang="ja-JP" sz="900" dirty="0">
                <a:solidFill>
                  <a:schemeClr val="tx1"/>
                </a:solidFill>
              </a:rPr>
              <a:t>【</a:t>
            </a:r>
            <a:r>
              <a:rPr kumimoji="1" lang="ja-JP" altLang="en-US" sz="900" dirty="0">
                <a:solidFill>
                  <a:schemeClr val="tx1"/>
                </a:solidFill>
              </a:rPr>
              <a:t>大阪観光局</a:t>
            </a:r>
            <a:r>
              <a:rPr kumimoji="1" lang="en-US" altLang="ja-JP" sz="900" dirty="0">
                <a:solidFill>
                  <a:schemeClr val="tx1"/>
                </a:solidFill>
              </a:rPr>
              <a:t>】</a:t>
            </a:r>
            <a:endParaRPr kumimoji="1" lang="en-US" altLang="ja-JP" sz="1200" dirty="0">
              <a:solidFill>
                <a:schemeClr val="tx1"/>
              </a:solidFill>
            </a:endParaRPr>
          </a:p>
          <a:p>
            <a:endParaRPr kumimoji="1" lang="en-US" altLang="ja-JP" sz="1200" b="1" dirty="0">
              <a:solidFill>
                <a:schemeClr val="tx1"/>
              </a:solidFill>
            </a:endParaRPr>
          </a:p>
          <a:p>
            <a:endParaRPr kumimoji="1" lang="en-US" altLang="ja-JP" sz="1200" b="1" dirty="0">
              <a:solidFill>
                <a:schemeClr val="tx1"/>
              </a:solidFill>
            </a:endParaRPr>
          </a:p>
          <a:p>
            <a:r>
              <a:rPr kumimoji="1" lang="ja-JP" altLang="en-US" sz="900" dirty="0">
                <a:solidFill>
                  <a:schemeClr val="tx1"/>
                </a:solidFill>
              </a:rPr>
              <a:t>＜施策③＞</a:t>
            </a:r>
            <a:r>
              <a:rPr kumimoji="1" lang="en-US" altLang="ja-JP" sz="1200" dirty="0">
                <a:solidFill>
                  <a:schemeClr val="tx1"/>
                </a:solidFill>
              </a:rPr>
              <a:t>MICE</a:t>
            </a:r>
            <a:r>
              <a:rPr kumimoji="1" lang="ja-JP" altLang="en-US" sz="1200" dirty="0">
                <a:solidFill>
                  <a:schemeClr val="tx1"/>
                </a:solidFill>
              </a:rPr>
              <a:t>施設の競争力強化</a:t>
            </a:r>
            <a:r>
              <a:rPr kumimoji="1" lang="en-US" altLang="ja-JP" sz="900" dirty="0">
                <a:solidFill>
                  <a:schemeClr val="tx1"/>
                </a:solidFill>
              </a:rPr>
              <a:t>【IR</a:t>
            </a:r>
            <a:r>
              <a:rPr kumimoji="1" lang="ja-JP" altLang="en-US" sz="900" dirty="0">
                <a:solidFill>
                  <a:schemeClr val="tx1"/>
                </a:solidFill>
              </a:rPr>
              <a:t>推進局</a:t>
            </a:r>
            <a:r>
              <a:rPr kumimoji="1" lang="en-US" altLang="ja-JP" sz="900" dirty="0">
                <a:solidFill>
                  <a:schemeClr val="tx1"/>
                </a:solidFill>
              </a:rPr>
              <a:t>】</a:t>
            </a:r>
            <a:endParaRPr kumimoji="1" lang="en-US" altLang="ja-JP" sz="900" b="1" dirty="0">
              <a:solidFill>
                <a:schemeClr val="tx1"/>
              </a:solidFill>
            </a:endParaRPr>
          </a:p>
          <a:p>
            <a:endParaRPr kumimoji="1" lang="en-US" altLang="ja-JP" sz="1200" dirty="0">
              <a:solidFill>
                <a:schemeClr val="tx1"/>
              </a:solidFill>
            </a:endParaRPr>
          </a:p>
          <a:p>
            <a:endParaRPr kumimoji="1" lang="en-US" altLang="ja-JP" sz="1200" dirty="0">
              <a:solidFill>
                <a:schemeClr val="tx1"/>
              </a:solidFill>
            </a:endParaRPr>
          </a:p>
          <a:p>
            <a:r>
              <a:rPr kumimoji="1" lang="ja-JP" altLang="en-US" sz="900" dirty="0">
                <a:solidFill>
                  <a:schemeClr val="tx1"/>
                </a:solidFill>
              </a:rPr>
              <a:t>＜施策④＞</a:t>
            </a:r>
            <a:r>
              <a:rPr kumimoji="1" lang="ja-JP" altLang="en-US" sz="1200" dirty="0">
                <a:solidFill>
                  <a:schemeClr val="tx1"/>
                </a:solidFill>
              </a:rPr>
              <a:t>マーケティング・リサーチ機能の強化</a:t>
            </a:r>
            <a:r>
              <a:rPr kumimoji="1" lang="en-US" altLang="ja-JP" sz="900" dirty="0">
                <a:solidFill>
                  <a:schemeClr val="tx1"/>
                </a:solidFill>
              </a:rPr>
              <a:t>【</a:t>
            </a:r>
            <a:r>
              <a:rPr kumimoji="1" lang="ja-JP" altLang="en-US" sz="900" dirty="0">
                <a:solidFill>
                  <a:schemeClr val="tx1"/>
                </a:solidFill>
              </a:rPr>
              <a:t>大阪観光局</a:t>
            </a:r>
            <a:r>
              <a:rPr kumimoji="1" lang="en-US" altLang="ja-JP" sz="900" dirty="0">
                <a:solidFill>
                  <a:schemeClr val="tx1"/>
                </a:solidFill>
              </a:rPr>
              <a:t>】</a:t>
            </a:r>
            <a:endParaRPr kumimoji="1" lang="en-US" altLang="ja-JP" sz="1200" dirty="0">
              <a:solidFill>
                <a:schemeClr val="tx1"/>
              </a:solidFill>
            </a:endParaRPr>
          </a:p>
          <a:p>
            <a:endParaRPr kumimoji="1" lang="en-US" altLang="ja-JP" sz="1200" b="1" dirty="0">
              <a:solidFill>
                <a:schemeClr val="tx1"/>
              </a:solidFill>
            </a:endParaRPr>
          </a:p>
          <a:p>
            <a:endParaRPr kumimoji="1" lang="en-US" altLang="ja-JP" sz="1200" b="1" dirty="0">
              <a:solidFill>
                <a:schemeClr val="tx1"/>
              </a:solidFill>
            </a:endParaRPr>
          </a:p>
          <a:p>
            <a:r>
              <a:rPr kumimoji="1" lang="ja-JP" altLang="en-US" sz="900" dirty="0">
                <a:solidFill>
                  <a:schemeClr val="tx1"/>
                </a:solidFill>
              </a:rPr>
              <a:t>＜施策⑤＞</a:t>
            </a:r>
            <a:r>
              <a:rPr kumimoji="1" lang="ja-JP" altLang="en-US" sz="1200" dirty="0">
                <a:solidFill>
                  <a:schemeClr val="tx1"/>
                </a:solidFill>
              </a:rPr>
              <a:t>「エリア</a:t>
            </a:r>
            <a:r>
              <a:rPr kumimoji="1" lang="en-US" altLang="ja-JP" sz="1200" dirty="0">
                <a:solidFill>
                  <a:schemeClr val="tx1"/>
                </a:solidFill>
              </a:rPr>
              <a:t>MICE</a:t>
            </a:r>
            <a:r>
              <a:rPr kumimoji="1" lang="ja-JP" altLang="en-US" sz="1200" dirty="0">
                <a:solidFill>
                  <a:schemeClr val="tx1"/>
                </a:solidFill>
              </a:rPr>
              <a:t>」による受入れ環境整備、</a:t>
            </a:r>
            <a:endParaRPr kumimoji="1" lang="en-US" altLang="ja-JP" sz="1200" dirty="0">
              <a:solidFill>
                <a:schemeClr val="tx1"/>
              </a:solidFill>
            </a:endParaRPr>
          </a:p>
          <a:p>
            <a:r>
              <a:rPr kumimoji="1" lang="en-US" altLang="ja-JP" sz="1200" dirty="0">
                <a:solidFill>
                  <a:schemeClr val="tx1"/>
                </a:solidFill>
              </a:rPr>
              <a:t>            </a:t>
            </a:r>
            <a:r>
              <a:rPr kumimoji="1" lang="ja-JP" altLang="en-US" sz="1200" dirty="0">
                <a:solidFill>
                  <a:schemeClr val="tx1"/>
                </a:solidFill>
              </a:rPr>
              <a:t>施設連携の強化</a:t>
            </a:r>
            <a:endParaRPr kumimoji="1" lang="en-US" altLang="ja-JP" sz="900" dirty="0">
              <a:solidFill>
                <a:schemeClr val="tx1"/>
              </a:solidFill>
            </a:endParaRPr>
          </a:p>
          <a:p>
            <a:endParaRPr kumimoji="1" lang="en-US" altLang="ja-JP" sz="1200" b="1" dirty="0">
              <a:solidFill>
                <a:schemeClr val="tx1"/>
              </a:solidFill>
            </a:endParaRPr>
          </a:p>
          <a:p>
            <a:endParaRPr kumimoji="1" lang="en-US" altLang="ja-JP" sz="1200" b="1" dirty="0">
              <a:solidFill>
                <a:schemeClr val="tx1"/>
              </a:solidFill>
            </a:endParaRPr>
          </a:p>
          <a:p>
            <a:r>
              <a:rPr kumimoji="1" lang="ja-JP" altLang="en-US" sz="900" dirty="0">
                <a:solidFill>
                  <a:schemeClr val="tx1"/>
                </a:solidFill>
              </a:rPr>
              <a:t>＜施策⑥＞</a:t>
            </a:r>
            <a:r>
              <a:rPr kumimoji="1" lang="ja-JP" altLang="en-US" sz="1200" dirty="0">
                <a:solidFill>
                  <a:schemeClr val="tx1"/>
                </a:solidFill>
              </a:rPr>
              <a:t>アフター</a:t>
            </a:r>
            <a:r>
              <a:rPr kumimoji="1" lang="en-US" altLang="ja-JP" sz="1200" dirty="0">
                <a:solidFill>
                  <a:schemeClr val="tx1"/>
                </a:solidFill>
              </a:rPr>
              <a:t>MICE</a:t>
            </a:r>
            <a:r>
              <a:rPr kumimoji="1" lang="ja-JP" altLang="en-US" sz="1200" dirty="0">
                <a:solidFill>
                  <a:schemeClr val="tx1"/>
                </a:solidFill>
              </a:rPr>
              <a:t>の充実</a:t>
            </a:r>
            <a:r>
              <a:rPr kumimoji="1" lang="en-US" altLang="ja-JP" sz="900" dirty="0">
                <a:solidFill>
                  <a:schemeClr val="tx1"/>
                </a:solidFill>
              </a:rPr>
              <a:t>【</a:t>
            </a:r>
            <a:r>
              <a:rPr kumimoji="1" lang="ja-JP" altLang="en-US" sz="900" dirty="0">
                <a:solidFill>
                  <a:schemeClr val="tx1"/>
                </a:solidFill>
              </a:rPr>
              <a:t>大阪観光局</a:t>
            </a:r>
            <a:r>
              <a:rPr kumimoji="1" lang="en-US" altLang="ja-JP" sz="900" dirty="0">
                <a:solidFill>
                  <a:schemeClr val="tx1"/>
                </a:solidFill>
              </a:rPr>
              <a:t>】</a:t>
            </a:r>
          </a:p>
          <a:p>
            <a:endParaRPr kumimoji="1" lang="en-US" altLang="ja-JP" sz="1200" dirty="0">
              <a:solidFill>
                <a:schemeClr val="tx1"/>
              </a:solidFill>
            </a:endParaRPr>
          </a:p>
          <a:p>
            <a:endParaRPr kumimoji="1" lang="en-US" altLang="ja-JP" sz="1200" dirty="0">
              <a:solidFill>
                <a:schemeClr val="tx1"/>
              </a:solidFill>
            </a:endParaRPr>
          </a:p>
          <a:p>
            <a:r>
              <a:rPr kumimoji="1" lang="ja-JP" altLang="en-US" sz="900" dirty="0">
                <a:solidFill>
                  <a:schemeClr val="tx1"/>
                </a:solidFill>
              </a:rPr>
              <a:t>＜施策⑦＞</a:t>
            </a:r>
            <a:r>
              <a:rPr kumimoji="1" lang="en-US" altLang="ja-JP" sz="1200" dirty="0">
                <a:solidFill>
                  <a:schemeClr val="tx1"/>
                </a:solidFill>
              </a:rPr>
              <a:t>MICE</a:t>
            </a:r>
            <a:r>
              <a:rPr kumimoji="1" lang="ja-JP" altLang="en-US" sz="1200" dirty="0">
                <a:solidFill>
                  <a:schemeClr val="tx1"/>
                </a:solidFill>
              </a:rPr>
              <a:t>人材の確保・育成</a:t>
            </a:r>
            <a:r>
              <a:rPr kumimoji="1" lang="en-US" altLang="ja-JP" sz="900" dirty="0">
                <a:solidFill>
                  <a:schemeClr val="tx1"/>
                </a:solidFill>
              </a:rPr>
              <a:t>【</a:t>
            </a:r>
            <a:r>
              <a:rPr kumimoji="1" lang="ja-JP" altLang="en-US" sz="900" dirty="0">
                <a:solidFill>
                  <a:schemeClr val="tx1"/>
                </a:solidFill>
              </a:rPr>
              <a:t>大阪観光局</a:t>
            </a:r>
            <a:r>
              <a:rPr kumimoji="1" lang="en-US" altLang="ja-JP" sz="900" dirty="0">
                <a:solidFill>
                  <a:schemeClr val="tx1"/>
                </a:solidFill>
              </a:rPr>
              <a:t>】</a:t>
            </a:r>
          </a:p>
          <a:p>
            <a:endParaRPr kumimoji="1" lang="en-US" altLang="ja-JP" sz="1200" b="1" dirty="0">
              <a:solidFill>
                <a:schemeClr val="tx1"/>
              </a:solidFill>
            </a:endParaRPr>
          </a:p>
          <a:p>
            <a:r>
              <a:rPr kumimoji="1" lang="ja-JP" altLang="en-US" sz="1200" b="1" dirty="0">
                <a:solidFill>
                  <a:schemeClr val="tx1"/>
                </a:solidFill>
              </a:rPr>
              <a:t>　</a:t>
            </a:r>
            <a:endParaRPr kumimoji="1" lang="en-US" altLang="ja-JP" sz="1200" b="1" dirty="0">
              <a:solidFill>
                <a:schemeClr val="tx1"/>
              </a:solidFill>
            </a:endParaRPr>
          </a:p>
          <a:p>
            <a:r>
              <a:rPr kumimoji="1" lang="ja-JP" altLang="en-US" sz="900" dirty="0">
                <a:solidFill>
                  <a:schemeClr val="tx1"/>
                </a:solidFill>
              </a:rPr>
              <a:t>＜施策⑧＞</a:t>
            </a:r>
            <a:r>
              <a:rPr kumimoji="1" lang="en-US" altLang="ja-JP" sz="1200" dirty="0">
                <a:solidFill>
                  <a:schemeClr val="tx1"/>
                </a:solidFill>
              </a:rPr>
              <a:t>MICE</a:t>
            </a:r>
            <a:r>
              <a:rPr kumimoji="1" lang="ja-JP" altLang="en-US" sz="1200" dirty="0">
                <a:solidFill>
                  <a:schemeClr val="tx1"/>
                </a:solidFill>
              </a:rPr>
              <a:t>効果の地域への波及、還元</a:t>
            </a:r>
            <a:endParaRPr kumimoji="1" lang="en-US" altLang="ja-JP" sz="1200" dirty="0">
              <a:solidFill>
                <a:schemeClr val="tx1"/>
              </a:solidFill>
            </a:endParaRPr>
          </a:p>
          <a:p>
            <a:r>
              <a:rPr kumimoji="1" lang="ja-JP" altLang="en-US" sz="1200" dirty="0">
                <a:solidFill>
                  <a:schemeClr val="tx1"/>
                </a:solidFill>
              </a:rPr>
              <a:t>　　　 </a:t>
            </a:r>
            <a:r>
              <a:rPr kumimoji="1" lang="en-US" altLang="ja-JP" sz="900" dirty="0">
                <a:solidFill>
                  <a:schemeClr val="tx1"/>
                </a:solidFill>
              </a:rPr>
              <a:t>【</a:t>
            </a:r>
            <a:r>
              <a:rPr kumimoji="1" lang="ja-JP" altLang="en-US" sz="900" dirty="0">
                <a:solidFill>
                  <a:schemeClr val="tx1"/>
                </a:solidFill>
              </a:rPr>
              <a:t>大商</a:t>
            </a:r>
            <a:r>
              <a:rPr kumimoji="1" lang="en-US" altLang="ja-JP" sz="900" dirty="0">
                <a:solidFill>
                  <a:schemeClr val="tx1"/>
                </a:solidFill>
              </a:rPr>
              <a:t>】【</a:t>
            </a:r>
            <a:r>
              <a:rPr kumimoji="1" lang="ja-JP" altLang="en-US" sz="900" dirty="0">
                <a:solidFill>
                  <a:schemeClr val="tx1"/>
                </a:solidFill>
              </a:rPr>
              <a:t>関経連</a:t>
            </a:r>
            <a:r>
              <a:rPr kumimoji="1" lang="en-US" altLang="ja-JP" sz="900" dirty="0">
                <a:solidFill>
                  <a:schemeClr val="tx1"/>
                </a:solidFill>
              </a:rPr>
              <a:t>】【</a:t>
            </a:r>
            <a:r>
              <a:rPr kumimoji="1" lang="ja-JP" altLang="en-US" sz="900" dirty="0">
                <a:solidFill>
                  <a:schemeClr val="tx1"/>
                </a:solidFill>
              </a:rPr>
              <a:t>同友会</a:t>
            </a:r>
            <a:r>
              <a:rPr kumimoji="1" lang="en-US" altLang="ja-JP" sz="900" dirty="0">
                <a:solidFill>
                  <a:schemeClr val="tx1"/>
                </a:solidFill>
              </a:rPr>
              <a:t>】</a:t>
            </a:r>
            <a:endParaRPr kumimoji="1" lang="ja-JP" altLang="en-US" sz="1200" dirty="0">
              <a:solidFill>
                <a:schemeClr val="tx1"/>
              </a:solidFill>
            </a:endParaRPr>
          </a:p>
        </p:txBody>
      </p:sp>
      <p:sp>
        <p:nvSpPr>
          <p:cNvPr id="4" name="正方形/長方形 3">
            <a:extLst>
              <a:ext uri="{FF2B5EF4-FFF2-40B4-BE49-F238E27FC236}">
                <a16:creationId xmlns:a16="http://schemas.microsoft.com/office/drawing/2014/main" id="{8BABD3C0-F428-4BB7-88AE-B89CF00D2E4D}"/>
              </a:ext>
            </a:extLst>
          </p:cNvPr>
          <p:cNvSpPr/>
          <p:nvPr/>
        </p:nvSpPr>
        <p:spPr>
          <a:xfrm>
            <a:off x="1195549" y="725219"/>
            <a:ext cx="2180882" cy="46245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解決すべき課題</a:t>
            </a:r>
          </a:p>
        </p:txBody>
      </p:sp>
      <p:sp>
        <p:nvSpPr>
          <p:cNvPr id="7" name="正方形/長方形 6">
            <a:extLst>
              <a:ext uri="{FF2B5EF4-FFF2-40B4-BE49-F238E27FC236}">
                <a16:creationId xmlns:a16="http://schemas.microsoft.com/office/drawing/2014/main" id="{80F43241-BF75-4556-80FC-757C5F007FD9}"/>
              </a:ext>
            </a:extLst>
          </p:cNvPr>
          <p:cNvSpPr/>
          <p:nvPr/>
        </p:nvSpPr>
        <p:spPr>
          <a:xfrm>
            <a:off x="5636178" y="725219"/>
            <a:ext cx="2180882" cy="46245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具体的な施策展開</a:t>
            </a:r>
          </a:p>
        </p:txBody>
      </p:sp>
    </p:spTree>
    <p:extLst>
      <p:ext uri="{BB962C8B-B14F-4D97-AF65-F5344CB8AC3E}">
        <p14:creationId xmlns:p14="http://schemas.microsoft.com/office/powerpoint/2010/main" val="258506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9</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＜施策①＞ </a:t>
            </a:r>
            <a:r>
              <a:rPr kumimoji="1" lang="en-US" altLang="ja-JP" b="1" dirty="0"/>
              <a:t>MICE</a:t>
            </a:r>
            <a:r>
              <a:rPr kumimoji="1" lang="ja-JP" altLang="en-US" b="1" dirty="0"/>
              <a:t>誘致・開催支援の強化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970717"/>
            <a:ext cx="7995424" cy="866071"/>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万博を契機とした</a:t>
            </a:r>
            <a:r>
              <a:rPr kumimoji="1" lang="en-US" altLang="ja-JP" sz="1600" b="1" dirty="0"/>
              <a:t>OSAKA</a:t>
            </a:r>
            <a:r>
              <a:rPr kumimoji="1" lang="ja-JP" altLang="en-US" sz="1600" b="1" dirty="0"/>
              <a:t>国際会議助成金（</a:t>
            </a:r>
            <a:r>
              <a:rPr kumimoji="1" lang="en-US" altLang="ja-JP" sz="1600" b="1" dirty="0"/>
              <a:t>R5</a:t>
            </a:r>
            <a:r>
              <a:rPr kumimoji="1" lang="ja-JP" altLang="en-US" sz="1600" b="1" dirty="0"/>
              <a:t>～</a:t>
            </a:r>
            <a:r>
              <a:rPr kumimoji="1" lang="en-US" altLang="ja-JP" sz="1600" b="1" dirty="0"/>
              <a:t>R</a:t>
            </a:r>
            <a:r>
              <a:rPr kumimoji="1" lang="ja-JP" altLang="en-US" sz="1600" b="1" dirty="0"/>
              <a:t>７年度）</a:t>
            </a:r>
            <a:endParaRPr kumimoji="1" lang="en-US" altLang="ja-JP" sz="1600" b="1" dirty="0"/>
          </a:p>
          <a:p>
            <a:pPr>
              <a:lnSpc>
                <a:spcPct val="120000"/>
              </a:lnSpc>
            </a:pPr>
            <a:r>
              <a:rPr kumimoji="1" lang="ja-JP" altLang="en-US" sz="1400" dirty="0"/>
              <a:t>　▶万博のインパクトを活かし、大阪が強みを有する重点分野等の国際会議を対象として、主催に</a:t>
            </a:r>
            <a:endParaRPr kumimoji="1" lang="en-US" altLang="ja-JP" sz="1400" dirty="0"/>
          </a:p>
          <a:p>
            <a:pPr>
              <a:lnSpc>
                <a:spcPct val="120000"/>
              </a:lnSpc>
            </a:pPr>
            <a:r>
              <a:rPr kumimoji="1" lang="ja-JP" altLang="en-US" sz="1400" dirty="0"/>
              <a:t>　 対し、開催に係る経費の一部を助成。</a:t>
            </a:r>
            <a:endParaRPr kumimoji="1" lang="en-US" altLang="ja-JP" sz="1400" dirty="0"/>
          </a:p>
        </p:txBody>
      </p:sp>
      <p:sp>
        <p:nvSpPr>
          <p:cNvPr id="7" name="スクロール: 横 6">
            <a:extLst>
              <a:ext uri="{FF2B5EF4-FFF2-40B4-BE49-F238E27FC236}">
                <a16:creationId xmlns:a16="http://schemas.microsoft.com/office/drawing/2014/main" id="{86096D55-879B-4AC4-873F-4F0421B5F0D1}"/>
              </a:ext>
            </a:extLst>
          </p:cNvPr>
          <p:cNvSpPr/>
          <p:nvPr/>
        </p:nvSpPr>
        <p:spPr>
          <a:xfrm>
            <a:off x="7450762" y="96055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大阪市</a:t>
            </a:r>
          </a:p>
        </p:txBody>
      </p:sp>
      <p:sp>
        <p:nvSpPr>
          <p:cNvPr id="8" name="スクロール: 横 7">
            <a:extLst>
              <a:ext uri="{FF2B5EF4-FFF2-40B4-BE49-F238E27FC236}">
                <a16:creationId xmlns:a16="http://schemas.microsoft.com/office/drawing/2014/main" id="{C857DD1B-DBBC-4C24-ACBD-2C9D5E15B593}"/>
              </a:ext>
            </a:extLst>
          </p:cNvPr>
          <p:cNvSpPr/>
          <p:nvPr/>
        </p:nvSpPr>
        <p:spPr>
          <a:xfrm>
            <a:off x="6795125" y="97071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大阪府</a:t>
            </a:r>
          </a:p>
        </p:txBody>
      </p:sp>
      <p:sp>
        <p:nvSpPr>
          <p:cNvPr id="9" name="スクロール: 横 8">
            <a:extLst>
              <a:ext uri="{FF2B5EF4-FFF2-40B4-BE49-F238E27FC236}">
                <a16:creationId xmlns:a16="http://schemas.microsoft.com/office/drawing/2014/main" id="{5AC49453-ADE1-457B-8641-D802649D3037}"/>
              </a:ext>
            </a:extLst>
          </p:cNvPr>
          <p:cNvSpPr/>
          <p:nvPr/>
        </p:nvSpPr>
        <p:spPr>
          <a:xfrm>
            <a:off x="8106400" y="96055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448910"/>
            <a:ext cx="3899338" cy="3477392"/>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448910"/>
            <a:ext cx="3899338" cy="3477392"/>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49817"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908617"/>
            <a:ext cx="3603873" cy="1708160"/>
          </a:xfrm>
          <a:prstGeom prst="rect">
            <a:avLst/>
          </a:prstGeom>
          <a:noFill/>
        </p:spPr>
        <p:txBody>
          <a:bodyPr wrap="square" rtlCol="0">
            <a:spAutoFit/>
          </a:bodyPr>
          <a:lstStyle/>
          <a:p>
            <a:pPr>
              <a:lnSpc>
                <a:spcPct val="150000"/>
              </a:lnSpc>
            </a:pPr>
            <a:r>
              <a:rPr kumimoji="1" lang="ja-JP" altLang="en-US" sz="1400" dirty="0"/>
              <a:t>＜</a:t>
            </a:r>
            <a:r>
              <a:rPr kumimoji="1" lang="en-US" altLang="ja-JP" sz="1400" dirty="0"/>
              <a:t>R</a:t>
            </a:r>
            <a:r>
              <a:rPr kumimoji="1" lang="ja-JP" altLang="en-US" sz="1400" dirty="0"/>
              <a:t>５～</a:t>
            </a:r>
            <a:r>
              <a:rPr kumimoji="1" lang="en-US" altLang="ja-JP" sz="1400" dirty="0"/>
              <a:t>R</a:t>
            </a:r>
            <a:r>
              <a:rPr kumimoji="1" lang="ja-JP" altLang="en-US" sz="1400" dirty="0"/>
              <a:t>７年度＞</a:t>
            </a:r>
            <a:endParaRPr kumimoji="1" lang="en-US" altLang="ja-JP" sz="1400" dirty="0"/>
          </a:p>
          <a:p>
            <a:r>
              <a:rPr kumimoji="1" lang="ja-JP" altLang="en-US" sz="1400" dirty="0"/>
              <a:t>●予算総額：</a:t>
            </a:r>
            <a:r>
              <a:rPr kumimoji="1" lang="en-US" altLang="ja-JP" sz="1400" dirty="0"/>
              <a:t>71,500,000</a:t>
            </a:r>
            <a:r>
              <a:rPr kumimoji="1" lang="ja-JP" altLang="en-US" sz="1400" dirty="0"/>
              <a:t>円</a:t>
            </a:r>
            <a:endParaRPr kumimoji="1" lang="en-US" altLang="ja-JP" sz="1400" dirty="0"/>
          </a:p>
          <a:p>
            <a:r>
              <a:rPr kumimoji="1" lang="ja-JP" altLang="en-US" sz="1400" dirty="0"/>
              <a:t>●助成金額：</a:t>
            </a:r>
            <a:r>
              <a:rPr kumimoji="1" lang="en-US" altLang="ja-JP" sz="1400" dirty="0"/>
              <a:t>15</a:t>
            </a:r>
            <a:r>
              <a:rPr kumimoji="1" lang="ja-JP" altLang="en-US" sz="1400" dirty="0"/>
              <a:t>件</a:t>
            </a:r>
            <a:r>
              <a:rPr kumimoji="1" lang="ja-JP" altLang="en-US" sz="1200" dirty="0"/>
              <a:t>（総額</a:t>
            </a:r>
            <a:r>
              <a:rPr kumimoji="1" lang="en-US" altLang="ja-JP" sz="1200" dirty="0"/>
              <a:t>12,876,000</a:t>
            </a:r>
            <a:r>
              <a:rPr kumimoji="1" lang="ja-JP" altLang="en-US" sz="1200" dirty="0"/>
              <a:t>円）</a:t>
            </a:r>
            <a:endParaRPr kumimoji="1" lang="en-US" altLang="ja-JP" sz="1400" dirty="0"/>
          </a:p>
          <a:p>
            <a:endParaRPr kumimoji="1" lang="en-US" altLang="ja-JP" sz="1400" dirty="0"/>
          </a:p>
          <a:p>
            <a:r>
              <a:rPr kumimoji="1" lang="ja-JP" altLang="en-US" sz="1400" dirty="0"/>
              <a:t>　・申請のあった国際会議のうち、４件が</a:t>
            </a:r>
            <a:endParaRPr kumimoji="1" lang="en-US" altLang="ja-JP" sz="1400" dirty="0"/>
          </a:p>
          <a:p>
            <a:r>
              <a:rPr kumimoji="1" lang="ja-JP" altLang="en-US" sz="1400" dirty="0"/>
              <a:t>　　</a:t>
            </a:r>
            <a:r>
              <a:rPr kumimoji="1" lang="en-US" altLang="ja-JP" sz="1400" dirty="0"/>
              <a:t>ICCA</a:t>
            </a:r>
            <a:r>
              <a:rPr kumimoji="1" lang="ja-JP" altLang="en-US" sz="1400" dirty="0"/>
              <a:t>基準に該当。</a:t>
            </a:r>
            <a:endParaRPr kumimoji="1" lang="en-US" altLang="ja-JP" sz="1400" dirty="0"/>
          </a:p>
          <a:p>
            <a:r>
              <a:rPr kumimoji="1" lang="ja-JP" altLang="en-US" sz="1400" dirty="0"/>
              <a:t>　・初の大阪開催に寄与２件。</a:t>
            </a:r>
            <a:endParaRPr kumimoji="1" lang="en-US" altLang="ja-JP" sz="14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39106"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783489"/>
            <a:ext cx="3603873" cy="2462213"/>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助成金創設により、大阪への国際会議誘致にはつながったものの、助成対象期間が短く効果が限定的だった。</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プレスリリースや大阪観光局</a:t>
            </a:r>
            <a:r>
              <a:rPr kumimoji="1" lang="en-US" altLang="ja-JP" sz="1400" dirty="0"/>
              <a:t>HP</a:t>
            </a:r>
            <a:r>
              <a:rPr kumimoji="1" lang="ja-JP" altLang="en-US" sz="1400" dirty="0"/>
              <a:t>での掲載、フライヤーの作成・配布等の制度周知を行ったものの、十分に情報が浸透せず、申請件数が伸び悩んだ。</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助成上限額</a:t>
            </a:r>
            <a:r>
              <a:rPr kumimoji="1" lang="en-US" altLang="ja-JP" sz="1400" dirty="0"/>
              <a:t>(1,000</a:t>
            </a:r>
            <a:r>
              <a:rPr kumimoji="1" lang="ja-JP" altLang="en-US" sz="1400" dirty="0"/>
              <a:t>万円</a:t>
            </a:r>
            <a:r>
              <a:rPr kumimoji="1" lang="en-US" altLang="ja-JP" sz="1400" dirty="0"/>
              <a:t>)</a:t>
            </a:r>
            <a:r>
              <a:rPr kumimoji="1" lang="ja-JP" altLang="en-US" sz="1400" dirty="0"/>
              <a:t>が他都市と横並びであり、インパクトに欠けた。</a:t>
            </a:r>
          </a:p>
        </p:txBody>
      </p:sp>
    </p:spTree>
    <p:extLst>
      <p:ext uri="{BB962C8B-B14F-4D97-AF65-F5344CB8AC3E}">
        <p14:creationId xmlns:p14="http://schemas.microsoft.com/office/powerpoint/2010/main" val="4283892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32FA8247-698E-4F26-A51C-A3DEB74E2731}"/>
              </a:ext>
            </a:extLst>
          </p:cNvPr>
          <p:cNvSpPr/>
          <p:nvPr/>
        </p:nvSpPr>
        <p:spPr>
          <a:xfrm>
            <a:off x="388883" y="5657782"/>
            <a:ext cx="5791199" cy="1054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200" dirty="0">
                <a:solidFill>
                  <a:schemeClr val="tx1"/>
                </a:solidFill>
              </a:rPr>
              <a:t>　大阪府・大阪市・大阪観光局の連携事業　</a:t>
            </a:r>
            <a:endParaRPr kumimoji="1" lang="en-US" altLang="ja-JP" sz="1200" dirty="0">
              <a:solidFill>
                <a:schemeClr val="tx1"/>
              </a:solidFill>
            </a:endParaRPr>
          </a:p>
          <a:p>
            <a:pPr>
              <a:lnSpc>
                <a:spcPct val="150000"/>
              </a:lnSpc>
            </a:pPr>
            <a:r>
              <a:rPr kumimoji="1" lang="ja-JP" altLang="en-US" sz="1400" dirty="0">
                <a:solidFill>
                  <a:schemeClr val="tx1"/>
                </a:solidFill>
              </a:rPr>
              <a:t>　⇒・</a:t>
            </a:r>
            <a:r>
              <a:rPr kumimoji="1" lang="ja-JP" altLang="en-US" sz="1600" b="1" dirty="0">
                <a:solidFill>
                  <a:schemeClr val="tx1"/>
                </a:solidFill>
              </a:rPr>
              <a:t>大阪府・大阪市・大阪商工会議所で実行委員会を新設</a:t>
            </a:r>
            <a:endParaRPr kumimoji="1" lang="en-US" altLang="ja-JP" sz="1600" b="1" dirty="0">
              <a:solidFill>
                <a:schemeClr val="tx1"/>
              </a:solidFill>
            </a:endParaRPr>
          </a:p>
          <a:p>
            <a:pPr>
              <a:lnSpc>
                <a:spcPct val="150000"/>
              </a:lnSpc>
            </a:pPr>
            <a:r>
              <a:rPr kumimoji="1" lang="ja-JP" altLang="en-US" sz="1400" b="1" dirty="0">
                <a:solidFill>
                  <a:schemeClr val="tx1"/>
                </a:solidFill>
              </a:rPr>
              <a:t>　　</a:t>
            </a:r>
            <a:r>
              <a:rPr kumimoji="1" lang="ja-JP" altLang="en-US" sz="1400" dirty="0">
                <a:solidFill>
                  <a:schemeClr val="tx1"/>
                </a:solidFill>
              </a:rPr>
              <a:t>・</a:t>
            </a:r>
            <a:r>
              <a:rPr kumimoji="1" lang="ja-JP" altLang="en-US" sz="1600" b="1" dirty="0">
                <a:solidFill>
                  <a:schemeClr val="tx1"/>
                </a:solidFill>
              </a:rPr>
              <a:t>大阪観光局は誘致活動にリソースを集中配分</a:t>
            </a:r>
            <a:endParaRPr kumimoji="1" lang="ja-JP" altLang="en-US" sz="1400" dirty="0"/>
          </a:p>
        </p:txBody>
      </p:sp>
      <p:sp>
        <p:nvSpPr>
          <p:cNvPr id="16" name="正方形/長方形 15">
            <a:extLst>
              <a:ext uri="{FF2B5EF4-FFF2-40B4-BE49-F238E27FC236}">
                <a16:creationId xmlns:a16="http://schemas.microsoft.com/office/drawing/2014/main" id="{BBC2A985-2DC8-4B4C-BB90-D813ECF83184}"/>
              </a:ext>
            </a:extLst>
          </p:cNvPr>
          <p:cNvSpPr/>
          <p:nvPr/>
        </p:nvSpPr>
        <p:spPr>
          <a:xfrm>
            <a:off x="388883" y="4429109"/>
            <a:ext cx="5791200" cy="727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令和５年度～令和７年度</a:t>
            </a:r>
            <a:r>
              <a:rPr kumimoji="1" lang="en-US" altLang="ja-JP" sz="1200" dirty="0">
                <a:solidFill>
                  <a:schemeClr val="tx1"/>
                </a:solidFill>
              </a:rPr>
              <a:t>(</a:t>
            </a:r>
            <a:r>
              <a:rPr kumimoji="1" lang="ja-JP" altLang="en-US" sz="1200" dirty="0">
                <a:solidFill>
                  <a:schemeClr val="tx1"/>
                </a:solidFill>
              </a:rPr>
              <a:t>３年</a:t>
            </a:r>
            <a:r>
              <a:rPr kumimoji="1" lang="en-US" altLang="ja-JP" sz="1200" dirty="0">
                <a:solidFill>
                  <a:schemeClr val="tx1"/>
                </a:solidFill>
              </a:rPr>
              <a:t>)</a:t>
            </a:r>
            <a:r>
              <a:rPr kumimoji="1" lang="ja-JP" altLang="en-US" sz="1200" dirty="0">
                <a:solidFill>
                  <a:schemeClr val="tx1"/>
                </a:solidFill>
              </a:rPr>
              <a:t>　</a:t>
            </a:r>
            <a:r>
              <a:rPr kumimoji="1" lang="ja-JP" altLang="en-US" sz="1400" dirty="0">
                <a:solidFill>
                  <a:schemeClr val="tx1"/>
                </a:solidFill>
              </a:rPr>
              <a:t>⇒　</a:t>
            </a:r>
            <a:r>
              <a:rPr kumimoji="1" lang="ja-JP" altLang="en-US" sz="1600" b="1" dirty="0">
                <a:solidFill>
                  <a:schemeClr val="tx1"/>
                </a:solidFill>
              </a:rPr>
              <a:t>令和８年度～令和</a:t>
            </a:r>
            <a:r>
              <a:rPr kumimoji="1" lang="en-US" altLang="ja-JP" sz="1600" b="1" dirty="0">
                <a:solidFill>
                  <a:schemeClr val="tx1"/>
                </a:solidFill>
              </a:rPr>
              <a:t>14</a:t>
            </a:r>
            <a:r>
              <a:rPr kumimoji="1" lang="ja-JP" altLang="en-US" sz="1600" b="1" dirty="0">
                <a:solidFill>
                  <a:schemeClr val="tx1"/>
                </a:solidFill>
              </a:rPr>
              <a:t>年度</a:t>
            </a:r>
            <a:r>
              <a:rPr kumimoji="1" lang="en-US" altLang="ja-JP" sz="1600" b="1" dirty="0">
                <a:solidFill>
                  <a:schemeClr val="tx1"/>
                </a:solidFill>
              </a:rPr>
              <a:t>(</a:t>
            </a:r>
            <a:r>
              <a:rPr kumimoji="1" lang="ja-JP" altLang="en-US" sz="1600" b="1" dirty="0">
                <a:solidFill>
                  <a:schemeClr val="tx1"/>
                </a:solidFill>
              </a:rPr>
              <a:t>７年</a:t>
            </a:r>
            <a:r>
              <a:rPr kumimoji="1" lang="en-US" altLang="ja-JP" sz="1600" b="1" dirty="0">
                <a:solidFill>
                  <a:schemeClr val="tx1"/>
                </a:solidFill>
              </a:rPr>
              <a:t>)</a:t>
            </a:r>
            <a:endParaRPr kumimoji="1" lang="ja-JP" altLang="en-US" sz="1400" dirty="0"/>
          </a:p>
        </p:txBody>
      </p:sp>
      <p:sp>
        <p:nvSpPr>
          <p:cNvPr id="8" name="正方形/長方形 7">
            <a:extLst>
              <a:ext uri="{FF2B5EF4-FFF2-40B4-BE49-F238E27FC236}">
                <a16:creationId xmlns:a16="http://schemas.microsoft.com/office/drawing/2014/main" id="{3AB9FF72-88D2-4740-A314-67874A4A29C4}"/>
              </a:ext>
            </a:extLst>
          </p:cNvPr>
          <p:cNvSpPr/>
          <p:nvPr/>
        </p:nvSpPr>
        <p:spPr>
          <a:xfrm>
            <a:off x="388884" y="3218801"/>
            <a:ext cx="5791198" cy="727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最大</a:t>
            </a:r>
            <a:r>
              <a:rPr kumimoji="1" lang="en-US" altLang="ja-JP" sz="1200" dirty="0">
                <a:solidFill>
                  <a:schemeClr val="tx1"/>
                </a:solidFill>
              </a:rPr>
              <a:t>1,000</a:t>
            </a:r>
            <a:r>
              <a:rPr kumimoji="1" lang="ja-JP" altLang="en-US" sz="1200" dirty="0">
                <a:solidFill>
                  <a:schemeClr val="tx1"/>
                </a:solidFill>
              </a:rPr>
              <a:t>万円　</a:t>
            </a:r>
            <a:r>
              <a:rPr kumimoji="1" lang="ja-JP" altLang="en-US" sz="1400" dirty="0">
                <a:solidFill>
                  <a:schemeClr val="tx1"/>
                </a:solidFill>
              </a:rPr>
              <a:t>⇒　</a:t>
            </a:r>
            <a:r>
              <a:rPr kumimoji="1" lang="ja-JP" altLang="en-US" sz="1600" b="1" dirty="0">
                <a:solidFill>
                  <a:schemeClr val="tx1"/>
                </a:solidFill>
              </a:rPr>
              <a:t>最大</a:t>
            </a:r>
            <a:r>
              <a:rPr kumimoji="1" lang="en-US" altLang="ja-JP" sz="1600" b="1" dirty="0">
                <a:solidFill>
                  <a:schemeClr val="tx1"/>
                </a:solidFill>
              </a:rPr>
              <a:t>3,000</a:t>
            </a:r>
            <a:r>
              <a:rPr kumimoji="1" lang="ja-JP" altLang="en-US" sz="1600" b="1" dirty="0">
                <a:solidFill>
                  <a:schemeClr val="tx1"/>
                </a:solidFill>
              </a:rPr>
              <a:t>万円</a:t>
            </a:r>
            <a:r>
              <a:rPr kumimoji="1" lang="ja-JP" altLang="en-US" sz="1400" dirty="0"/>
              <a:t>円</a:t>
            </a:r>
          </a:p>
        </p:txBody>
      </p:sp>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a:xfrm>
            <a:off x="7042150" y="6483351"/>
            <a:ext cx="2057400" cy="365125"/>
          </a:xfrm>
        </p:spPr>
        <p:txBody>
          <a:bodyPr/>
          <a:lstStyle/>
          <a:p>
            <a:fld id="{61B645F5-9309-4C5A-8919-FC4E71E512A4}" type="slidenum">
              <a:rPr kumimoji="1" lang="ja-JP" altLang="en-US" smtClean="0"/>
              <a:t>10</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＜施策①＞ </a:t>
            </a:r>
            <a:r>
              <a:rPr kumimoji="1" lang="en-US" altLang="ja-JP" b="1" dirty="0"/>
              <a:t>MICE</a:t>
            </a:r>
            <a:r>
              <a:rPr kumimoji="1" lang="ja-JP" altLang="en-US" b="1" dirty="0"/>
              <a:t>誘致・開催支援の強化</a:t>
            </a:r>
          </a:p>
        </p:txBody>
      </p:sp>
      <p:sp>
        <p:nvSpPr>
          <p:cNvPr id="4" name="テキスト ボックス 3">
            <a:extLst>
              <a:ext uri="{FF2B5EF4-FFF2-40B4-BE49-F238E27FC236}">
                <a16:creationId xmlns:a16="http://schemas.microsoft.com/office/drawing/2014/main" id="{7466E9A3-415A-4AB3-9E50-1373D01A5F1E}"/>
              </a:ext>
            </a:extLst>
          </p:cNvPr>
          <p:cNvSpPr txBox="1"/>
          <p:nvPr/>
        </p:nvSpPr>
        <p:spPr>
          <a:xfrm>
            <a:off x="3226675" y="1616577"/>
            <a:ext cx="5780678" cy="1087670"/>
          </a:xfrm>
          <a:prstGeom prst="rect">
            <a:avLst/>
          </a:prstGeom>
          <a:noFill/>
        </p:spPr>
        <p:txBody>
          <a:bodyPr wrap="square" rtlCol="0">
            <a:spAutoFit/>
          </a:bodyPr>
          <a:lstStyle/>
          <a:p>
            <a:pPr>
              <a:lnSpc>
                <a:spcPct val="120000"/>
              </a:lnSpc>
            </a:pPr>
            <a:r>
              <a:rPr kumimoji="1" lang="ja-JP" altLang="en-US" sz="1400" dirty="0"/>
              <a:t>より多くの国際会議を大阪に誘致するため、大阪府・大阪市・大阪商工会議所で構成する</a:t>
            </a:r>
            <a:r>
              <a:rPr kumimoji="1" lang="en-US" altLang="ja-JP" sz="1400" dirty="0"/>
              <a:t>OSAKA</a:t>
            </a:r>
            <a:r>
              <a:rPr kumimoji="1" lang="ja-JP" altLang="en-US" sz="1400" dirty="0"/>
              <a:t>国際会議助成実行委員会において、令和８年度から令和</a:t>
            </a:r>
            <a:r>
              <a:rPr kumimoji="1" lang="en-US" altLang="ja-JP" sz="1400" dirty="0"/>
              <a:t>14</a:t>
            </a:r>
            <a:r>
              <a:rPr kumimoji="1" lang="ja-JP" altLang="en-US" sz="1400" dirty="0"/>
              <a:t>年度に開催される国際会議を対象として、主催者に対し、</a:t>
            </a:r>
            <a:r>
              <a:rPr kumimoji="1" lang="en-US" altLang="ja-JP" sz="1400" dirty="0"/>
              <a:t> </a:t>
            </a:r>
            <a:r>
              <a:rPr kumimoji="1" lang="ja-JP" altLang="en-US" sz="1400" dirty="0"/>
              <a:t>開催に係る経費の一部を助成（令和８年２月</a:t>
            </a:r>
            <a:r>
              <a:rPr kumimoji="1" lang="en-US" altLang="ja-JP" sz="1400" dirty="0"/>
              <a:t>13</a:t>
            </a:r>
            <a:r>
              <a:rPr kumimoji="1" lang="ja-JP" altLang="en-US" sz="1400" dirty="0"/>
              <a:t>日募集開始）。</a:t>
            </a:r>
          </a:p>
        </p:txBody>
      </p:sp>
      <p:sp>
        <p:nvSpPr>
          <p:cNvPr id="5" name="スクロール: 横 4">
            <a:extLst>
              <a:ext uri="{FF2B5EF4-FFF2-40B4-BE49-F238E27FC236}">
                <a16:creationId xmlns:a16="http://schemas.microsoft.com/office/drawing/2014/main" id="{BD2F48AA-4AEE-4056-B08A-73C482E4BF58}"/>
              </a:ext>
            </a:extLst>
          </p:cNvPr>
          <p:cNvSpPr/>
          <p:nvPr/>
        </p:nvSpPr>
        <p:spPr>
          <a:xfrm>
            <a:off x="7624917" y="1230468"/>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大阪市</a:t>
            </a:r>
          </a:p>
        </p:txBody>
      </p:sp>
      <p:sp>
        <p:nvSpPr>
          <p:cNvPr id="6" name="スクロール: 横 5">
            <a:extLst>
              <a:ext uri="{FF2B5EF4-FFF2-40B4-BE49-F238E27FC236}">
                <a16:creationId xmlns:a16="http://schemas.microsoft.com/office/drawing/2014/main" id="{FDE9734D-C1B8-4DEC-A305-BA3055D396D5}"/>
              </a:ext>
            </a:extLst>
          </p:cNvPr>
          <p:cNvSpPr/>
          <p:nvPr/>
        </p:nvSpPr>
        <p:spPr>
          <a:xfrm>
            <a:off x="6974855" y="122947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大阪府</a:t>
            </a:r>
          </a:p>
        </p:txBody>
      </p:sp>
      <p:sp>
        <p:nvSpPr>
          <p:cNvPr id="7" name="スクロール: 横 6">
            <a:extLst>
              <a:ext uri="{FF2B5EF4-FFF2-40B4-BE49-F238E27FC236}">
                <a16:creationId xmlns:a16="http://schemas.microsoft.com/office/drawing/2014/main" id="{A15C2B5E-656C-4634-853F-156BD44CD05C}"/>
              </a:ext>
            </a:extLst>
          </p:cNvPr>
          <p:cNvSpPr/>
          <p:nvPr/>
        </p:nvSpPr>
        <p:spPr>
          <a:xfrm>
            <a:off x="8274979" y="121931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大商</a:t>
            </a:r>
          </a:p>
        </p:txBody>
      </p:sp>
      <p:pic>
        <p:nvPicPr>
          <p:cNvPr id="9" name="図 8">
            <a:extLst>
              <a:ext uri="{FF2B5EF4-FFF2-40B4-BE49-F238E27FC236}">
                <a16:creationId xmlns:a16="http://schemas.microsoft.com/office/drawing/2014/main" id="{455CEDE4-35B3-4A09-9FED-914174575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75" y="1301608"/>
            <a:ext cx="2998891" cy="1381620"/>
          </a:xfrm>
          <a:prstGeom prst="rect">
            <a:avLst/>
          </a:prstGeom>
        </p:spPr>
      </p:pic>
      <p:sp>
        <p:nvSpPr>
          <p:cNvPr id="10" name="正方形/長方形 9">
            <a:extLst>
              <a:ext uri="{FF2B5EF4-FFF2-40B4-BE49-F238E27FC236}">
                <a16:creationId xmlns:a16="http://schemas.microsoft.com/office/drawing/2014/main" id="{18AF7BEB-74A4-4F07-A8AF-AE96B3CFDF9A}"/>
              </a:ext>
            </a:extLst>
          </p:cNvPr>
          <p:cNvSpPr/>
          <p:nvPr/>
        </p:nvSpPr>
        <p:spPr>
          <a:xfrm>
            <a:off x="105117" y="1136220"/>
            <a:ext cx="8870706" cy="1734874"/>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対角を切り取る 12">
            <a:extLst>
              <a:ext uri="{FF2B5EF4-FFF2-40B4-BE49-F238E27FC236}">
                <a16:creationId xmlns:a16="http://schemas.microsoft.com/office/drawing/2014/main" id="{EC3272D2-DAA7-4D2C-89F6-2E1DEFEE627D}"/>
              </a:ext>
            </a:extLst>
          </p:cNvPr>
          <p:cNvSpPr/>
          <p:nvPr/>
        </p:nvSpPr>
        <p:spPr>
          <a:xfrm>
            <a:off x="178674" y="2956048"/>
            <a:ext cx="2732167"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① 助成上限額の引き上げ</a:t>
            </a:r>
          </a:p>
        </p:txBody>
      </p:sp>
      <p:sp>
        <p:nvSpPr>
          <p:cNvPr id="14" name="四角形: 対角を切り取る 13">
            <a:extLst>
              <a:ext uri="{FF2B5EF4-FFF2-40B4-BE49-F238E27FC236}">
                <a16:creationId xmlns:a16="http://schemas.microsoft.com/office/drawing/2014/main" id="{841D9DD6-A67F-475B-A92E-DAF96B7D54FD}"/>
              </a:ext>
            </a:extLst>
          </p:cNvPr>
          <p:cNvSpPr/>
          <p:nvPr/>
        </p:nvSpPr>
        <p:spPr>
          <a:xfrm>
            <a:off x="178674" y="4146096"/>
            <a:ext cx="2732167"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② 助成対象期間の拡大</a:t>
            </a:r>
          </a:p>
        </p:txBody>
      </p:sp>
      <p:sp>
        <p:nvSpPr>
          <p:cNvPr id="15" name="四角形: 対角を切り取る 14">
            <a:extLst>
              <a:ext uri="{FF2B5EF4-FFF2-40B4-BE49-F238E27FC236}">
                <a16:creationId xmlns:a16="http://schemas.microsoft.com/office/drawing/2014/main" id="{D357DB53-AF0B-452A-A778-19E1D8D32161}"/>
              </a:ext>
            </a:extLst>
          </p:cNvPr>
          <p:cNvSpPr/>
          <p:nvPr/>
        </p:nvSpPr>
        <p:spPr>
          <a:xfrm>
            <a:off x="178675" y="5325437"/>
            <a:ext cx="2732166"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③ 実施体制の強化</a:t>
            </a:r>
          </a:p>
        </p:txBody>
      </p:sp>
      <p:sp>
        <p:nvSpPr>
          <p:cNvPr id="12" name="テキスト ボックス 11">
            <a:extLst>
              <a:ext uri="{FF2B5EF4-FFF2-40B4-BE49-F238E27FC236}">
                <a16:creationId xmlns:a16="http://schemas.microsoft.com/office/drawing/2014/main" id="{620752FD-AD3A-4BBF-B41B-DD01A6CC46BE}"/>
              </a:ext>
            </a:extLst>
          </p:cNvPr>
          <p:cNvSpPr txBox="1"/>
          <p:nvPr/>
        </p:nvSpPr>
        <p:spPr>
          <a:xfrm>
            <a:off x="6233160" y="3217750"/>
            <a:ext cx="2732166" cy="534634"/>
          </a:xfrm>
          <a:prstGeom prst="rect">
            <a:avLst/>
          </a:prstGeom>
          <a:noFill/>
        </p:spPr>
        <p:txBody>
          <a:bodyPr wrap="square" rtlCol="0">
            <a:spAutoFit/>
          </a:bodyPr>
          <a:lstStyle/>
          <a:p>
            <a:pPr marL="285750" indent="-285750">
              <a:lnSpc>
                <a:spcPct val="130000"/>
              </a:lnSpc>
              <a:buFont typeface="ＭＳ 明朝" panose="02020609040205080304" pitchFamily="17" charset="-128"/>
              <a:buChar char="➤"/>
            </a:pPr>
            <a:r>
              <a:rPr kumimoji="1" lang="ja-JP" altLang="en-US" sz="1200" dirty="0"/>
              <a:t>国内競合都市と比較して手厚い助成制度を構築</a:t>
            </a:r>
          </a:p>
        </p:txBody>
      </p:sp>
      <p:sp>
        <p:nvSpPr>
          <p:cNvPr id="18" name="テキスト ボックス 17">
            <a:extLst>
              <a:ext uri="{FF2B5EF4-FFF2-40B4-BE49-F238E27FC236}">
                <a16:creationId xmlns:a16="http://schemas.microsoft.com/office/drawing/2014/main" id="{DD5308B9-6718-4FEE-8851-84B660E22ACA}"/>
              </a:ext>
            </a:extLst>
          </p:cNvPr>
          <p:cNvSpPr txBox="1"/>
          <p:nvPr/>
        </p:nvSpPr>
        <p:spPr>
          <a:xfrm>
            <a:off x="6233160" y="4429109"/>
            <a:ext cx="2732166" cy="534634"/>
          </a:xfrm>
          <a:prstGeom prst="rect">
            <a:avLst/>
          </a:prstGeom>
          <a:noFill/>
        </p:spPr>
        <p:txBody>
          <a:bodyPr wrap="square" rtlCol="0">
            <a:spAutoFit/>
          </a:bodyPr>
          <a:lstStyle/>
          <a:p>
            <a:pPr marL="285750" indent="-285750">
              <a:lnSpc>
                <a:spcPct val="130000"/>
              </a:lnSpc>
              <a:buFont typeface="ＭＳ 明朝" panose="02020609040205080304" pitchFamily="17" charset="-128"/>
              <a:buChar char="➤"/>
            </a:pPr>
            <a:r>
              <a:rPr kumimoji="1" lang="ja-JP" altLang="en-US" sz="1200" dirty="0"/>
              <a:t>複数年先の開催地決定を後押しする制度設計</a:t>
            </a:r>
            <a:endParaRPr kumimoji="1" lang="en-US" altLang="ja-JP" sz="1200" dirty="0"/>
          </a:p>
        </p:txBody>
      </p:sp>
      <p:sp>
        <p:nvSpPr>
          <p:cNvPr id="20" name="テキスト ボックス 19">
            <a:extLst>
              <a:ext uri="{FF2B5EF4-FFF2-40B4-BE49-F238E27FC236}">
                <a16:creationId xmlns:a16="http://schemas.microsoft.com/office/drawing/2014/main" id="{5C421EAE-EFFD-4078-B7DC-BC8BE48B4DE8}"/>
              </a:ext>
            </a:extLst>
          </p:cNvPr>
          <p:cNvSpPr txBox="1"/>
          <p:nvPr/>
        </p:nvSpPr>
        <p:spPr>
          <a:xfrm>
            <a:off x="6233160" y="5662292"/>
            <a:ext cx="2732166" cy="294568"/>
          </a:xfrm>
          <a:prstGeom prst="rect">
            <a:avLst/>
          </a:prstGeom>
          <a:noFill/>
        </p:spPr>
        <p:txBody>
          <a:bodyPr wrap="square" rtlCol="0">
            <a:spAutoFit/>
          </a:bodyPr>
          <a:lstStyle/>
          <a:p>
            <a:pPr marL="285750" indent="-285750">
              <a:lnSpc>
                <a:spcPct val="130000"/>
              </a:lnSpc>
              <a:buFont typeface="ＭＳ 明朝" panose="02020609040205080304" pitchFamily="17" charset="-128"/>
              <a:buChar char="➤"/>
            </a:pPr>
            <a:r>
              <a:rPr kumimoji="1" lang="ja-JP" altLang="en-US" sz="1200" dirty="0"/>
              <a:t>行政</a:t>
            </a:r>
            <a:r>
              <a:rPr kumimoji="1" lang="en-US" altLang="ja-JP" sz="1200" dirty="0"/>
              <a:t>×</a:t>
            </a:r>
            <a:r>
              <a:rPr kumimoji="1" lang="ja-JP" altLang="en-US" sz="1200" dirty="0"/>
              <a:t>経済団体の体制整備</a:t>
            </a:r>
            <a:endParaRPr kumimoji="1" lang="en-US" altLang="ja-JP" sz="1200" dirty="0"/>
          </a:p>
        </p:txBody>
      </p:sp>
      <p:sp>
        <p:nvSpPr>
          <p:cNvPr id="21" name="テキスト ボックス 20">
            <a:extLst>
              <a:ext uri="{FF2B5EF4-FFF2-40B4-BE49-F238E27FC236}">
                <a16:creationId xmlns:a16="http://schemas.microsoft.com/office/drawing/2014/main" id="{B51F847D-3988-4F19-8C1A-F77FEF0E26A9}"/>
              </a:ext>
            </a:extLst>
          </p:cNvPr>
          <p:cNvSpPr txBox="1"/>
          <p:nvPr/>
        </p:nvSpPr>
        <p:spPr>
          <a:xfrm>
            <a:off x="233662" y="697446"/>
            <a:ext cx="7995424" cy="343492"/>
          </a:xfrm>
          <a:prstGeom prst="rect">
            <a:avLst/>
          </a:prstGeom>
          <a:noFill/>
        </p:spPr>
        <p:txBody>
          <a:bodyPr wrap="square" rtlCol="0">
            <a:spAutoFit/>
          </a:bodyPr>
          <a:lstStyle/>
          <a:p>
            <a:pPr>
              <a:lnSpc>
                <a:spcPct val="120000"/>
              </a:lnSpc>
            </a:pPr>
            <a:r>
              <a:rPr kumimoji="1" lang="ja-JP" altLang="en-US" sz="1600" dirty="0"/>
              <a:t>◆</a:t>
            </a:r>
            <a:r>
              <a:rPr kumimoji="1" lang="en-US" altLang="ja-JP" sz="1600" b="1" dirty="0"/>
              <a:t>OSAKA</a:t>
            </a:r>
            <a:r>
              <a:rPr kumimoji="1" lang="ja-JP" altLang="en-US" sz="1600" b="1" dirty="0"/>
              <a:t>国際会議助成金（</a:t>
            </a:r>
            <a:r>
              <a:rPr kumimoji="1" lang="en-US" altLang="ja-JP" sz="1600" b="1" dirty="0"/>
              <a:t>R</a:t>
            </a:r>
            <a:r>
              <a:rPr kumimoji="1" lang="ja-JP" altLang="en-US" sz="1600" b="1" dirty="0"/>
              <a:t>７～</a:t>
            </a:r>
            <a:r>
              <a:rPr kumimoji="1" lang="en-US" altLang="ja-JP" sz="1600" b="1" dirty="0"/>
              <a:t>R14</a:t>
            </a:r>
            <a:r>
              <a:rPr kumimoji="1" lang="ja-JP" altLang="en-US" sz="1600" b="1" dirty="0"/>
              <a:t>年度）</a:t>
            </a:r>
            <a:endParaRPr kumimoji="1" lang="en-US" altLang="ja-JP" sz="1600" b="1" dirty="0"/>
          </a:p>
        </p:txBody>
      </p:sp>
    </p:spTree>
    <p:extLst>
      <p:ext uri="{BB962C8B-B14F-4D97-AF65-F5344CB8AC3E}">
        <p14:creationId xmlns:p14="http://schemas.microsoft.com/office/powerpoint/2010/main" val="2979984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11</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＜施策①＞ </a:t>
            </a:r>
            <a:r>
              <a:rPr kumimoji="1" lang="en-US" altLang="ja-JP" b="1" dirty="0"/>
              <a:t>MICE</a:t>
            </a:r>
            <a:r>
              <a:rPr kumimoji="1" lang="ja-JP" altLang="en-US" b="1" dirty="0"/>
              <a:t>誘致・開催支援の強化</a:t>
            </a:r>
          </a:p>
        </p:txBody>
      </p:sp>
      <p:graphicFrame>
        <p:nvGraphicFramePr>
          <p:cNvPr id="4" name="表 4">
            <a:extLst>
              <a:ext uri="{FF2B5EF4-FFF2-40B4-BE49-F238E27FC236}">
                <a16:creationId xmlns:a16="http://schemas.microsoft.com/office/drawing/2014/main" id="{552A1F84-E12F-4672-B8D3-9398BEBA5606}"/>
              </a:ext>
            </a:extLst>
          </p:cNvPr>
          <p:cNvGraphicFramePr>
            <a:graphicFrameLocks noGrp="1"/>
          </p:cNvGraphicFramePr>
          <p:nvPr>
            <p:extLst>
              <p:ext uri="{D42A27DB-BD31-4B8C-83A1-F6EECF244321}">
                <p14:modId xmlns:p14="http://schemas.microsoft.com/office/powerpoint/2010/main" val="1076053771"/>
              </p:ext>
            </p:extLst>
          </p:nvPr>
        </p:nvGraphicFramePr>
        <p:xfrm>
          <a:off x="756746" y="5014826"/>
          <a:ext cx="6096000" cy="903249"/>
        </p:xfrm>
        <a:graphic>
          <a:graphicData uri="http://schemas.openxmlformats.org/drawingml/2006/table">
            <a:tbl>
              <a:tblPr firstRow="1" bandRow="1">
                <a:tableStyleId>{5940675A-B579-460E-94D1-54222C63F5DA}</a:tableStyleId>
              </a:tblPr>
              <a:tblGrid>
                <a:gridCol w="504495">
                  <a:extLst>
                    <a:ext uri="{9D8B030D-6E8A-4147-A177-3AD203B41FA5}">
                      <a16:colId xmlns:a16="http://schemas.microsoft.com/office/drawing/2014/main" val="3180712681"/>
                    </a:ext>
                  </a:extLst>
                </a:gridCol>
                <a:gridCol w="2543505">
                  <a:extLst>
                    <a:ext uri="{9D8B030D-6E8A-4147-A177-3AD203B41FA5}">
                      <a16:colId xmlns:a16="http://schemas.microsoft.com/office/drawing/2014/main" val="142266569"/>
                    </a:ext>
                  </a:extLst>
                </a:gridCol>
                <a:gridCol w="1524000">
                  <a:extLst>
                    <a:ext uri="{9D8B030D-6E8A-4147-A177-3AD203B41FA5}">
                      <a16:colId xmlns:a16="http://schemas.microsoft.com/office/drawing/2014/main" val="3108292560"/>
                    </a:ext>
                  </a:extLst>
                </a:gridCol>
                <a:gridCol w="1524000">
                  <a:extLst>
                    <a:ext uri="{9D8B030D-6E8A-4147-A177-3AD203B41FA5}">
                      <a16:colId xmlns:a16="http://schemas.microsoft.com/office/drawing/2014/main" val="1130651170"/>
                    </a:ext>
                  </a:extLst>
                </a:gridCol>
              </a:tblGrid>
              <a:tr h="301083">
                <a:tc>
                  <a:txBody>
                    <a:bodyPr/>
                    <a:lstStyle/>
                    <a:p>
                      <a:pPr algn="ctr"/>
                      <a:endParaRPr kumimoji="1" lang="ja-JP" altLang="en-US" sz="1200" b="1" dirty="0">
                        <a:solidFill>
                          <a:schemeClr val="bg1"/>
                        </a:solidFill>
                      </a:endParaRPr>
                    </a:p>
                  </a:txBody>
                  <a:tcPr>
                    <a:solidFill>
                      <a:schemeClr val="accent5">
                        <a:lumMod val="50000"/>
                      </a:schemeClr>
                    </a:solidFill>
                  </a:tcPr>
                </a:tc>
                <a:tc>
                  <a:txBody>
                    <a:bodyPr/>
                    <a:lstStyle/>
                    <a:p>
                      <a:pPr algn="ctr"/>
                      <a:r>
                        <a:rPr kumimoji="1" lang="ja-JP" altLang="en-US" sz="1200" b="1" dirty="0">
                          <a:solidFill>
                            <a:schemeClr val="bg1"/>
                          </a:solidFill>
                        </a:rPr>
                        <a:t>会議タイプ</a:t>
                      </a:r>
                    </a:p>
                  </a:txBody>
                  <a:tcPr>
                    <a:solidFill>
                      <a:schemeClr val="accent5">
                        <a:lumMod val="50000"/>
                      </a:schemeClr>
                    </a:solidFill>
                  </a:tcPr>
                </a:tc>
                <a:tc>
                  <a:txBody>
                    <a:bodyPr/>
                    <a:lstStyle/>
                    <a:p>
                      <a:pPr algn="ctr"/>
                      <a:r>
                        <a:rPr kumimoji="1" lang="ja-JP" altLang="en-US" sz="1200" b="1" dirty="0">
                          <a:solidFill>
                            <a:schemeClr val="bg1"/>
                          </a:solidFill>
                        </a:rPr>
                        <a:t>規模</a:t>
                      </a:r>
                    </a:p>
                  </a:txBody>
                  <a:tcPr>
                    <a:solidFill>
                      <a:schemeClr val="accent5">
                        <a:lumMod val="50000"/>
                      </a:schemeClr>
                    </a:solidFill>
                  </a:tcPr>
                </a:tc>
                <a:tc>
                  <a:txBody>
                    <a:bodyPr/>
                    <a:lstStyle/>
                    <a:p>
                      <a:pPr algn="ctr"/>
                      <a:r>
                        <a:rPr kumimoji="1" lang="ja-JP" altLang="en-US" sz="1200" b="1" dirty="0">
                          <a:solidFill>
                            <a:schemeClr val="bg1"/>
                          </a:solidFill>
                        </a:rPr>
                        <a:t>経済波及効果試算</a:t>
                      </a:r>
                    </a:p>
                  </a:txBody>
                  <a:tcPr>
                    <a:solidFill>
                      <a:schemeClr val="accent5">
                        <a:lumMod val="50000"/>
                      </a:schemeClr>
                    </a:solidFill>
                  </a:tcPr>
                </a:tc>
                <a:extLst>
                  <a:ext uri="{0D108BD9-81ED-4DB2-BD59-A6C34878D82A}">
                    <a16:rowId xmlns:a16="http://schemas.microsoft.com/office/drawing/2014/main" val="1319408657"/>
                  </a:ext>
                </a:extLst>
              </a:tr>
              <a:tr h="301083">
                <a:tc>
                  <a:txBody>
                    <a:bodyPr/>
                    <a:lstStyle/>
                    <a:p>
                      <a:pPr algn="ctr"/>
                      <a:r>
                        <a:rPr kumimoji="1" lang="ja-JP" altLang="en-US" sz="1200" dirty="0"/>
                        <a:t>１</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100</a:t>
                      </a:r>
                      <a:r>
                        <a:rPr kumimoji="1" lang="ja-JP" altLang="en-US" sz="1200" dirty="0"/>
                        <a:t>人</a:t>
                      </a:r>
                    </a:p>
                  </a:txBody>
                  <a:tcPr/>
                </a:tc>
                <a:tc>
                  <a:txBody>
                    <a:bodyPr/>
                    <a:lstStyle/>
                    <a:p>
                      <a:pPr algn="ctr"/>
                      <a:r>
                        <a:rPr kumimoji="1" lang="en-US" altLang="ja-JP" sz="1200" dirty="0"/>
                        <a:t>11</a:t>
                      </a:r>
                      <a:r>
                        <a:rPr kumimoji="1" lang="ja-JP" altLang="en-US" sz="1200" dirty="0"/>
                        <a:t>百万円</a:t>
                      </a:r>
                    </a:p>
                  </a:txBody>
                  <a:tcPr/>
                </a:tc>
                <a:extLst>
                  <a:ext uri="{0D108BD9-81ED-4DB2-BD59-A6C34878D82A}">
                    <a16:rowId xmlns:a16="http://schemas.microsoft.com/office/drawing/2014/main" val="393543326"/>
                  </a:ext>
                </a:extLst>
              </a:tr>
              <a:tr h="301083">
                <a:tc>
                  <a:txBody>
                    <a:bodyPr/>
                    <a:lstStyle/>
                    <a:p>
                      <a:pPr algn="ctr"/>
                      <a:r>
                        <a:rPr kumimoji="1" lang="ja-JP" altLang="en-US" sz="1200" dirty="0"/>
                        <a:t>２</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90</a:t>
                      </a:r>
                      <a:r>
                        <a:rPr kumimoji="1" lang="ja-JP" altLang="en-US" sz="1200" dirty="0"/>
                        <a:t>人</a:t>
                      </a:r>
                    </a:p>
                  </a:txBody>
                  <a:tcPr/>
                </a:tc>
                <a:tc>
                  <a:txBody>
                    <a:bodyPr/>
                    <a:lstStyle/>
                    <a:p>
                      <a:pPr algn="ctr"/>
                      <a:r>
                        <a:rPr kumimoji="1" lang="en-US" altLang="ja-JP" sz="1200" dirty="0"/>
                        <a:t>14</a:t>
                      </a:r>
                      <a:r>
                        <a:rPr kumimoji="1" lang="ja-JP" altLang="en-US" sz="1200" dirty="0"/>
                        <a:t>百万円</a:t>
                      </a:r>
                    </a:p>
                  </a:txBody>
                  <a:tcPr/>
                </a:tc>
                <a:extLst>
                  <a:ext uri="{0D108BD9-81ED-4DB2-BD59-A6C34878D82A}">
                    <a16:rowId xmlns:a16="http://schemas.microsoft.com/office/drawing/2014/main" val="607913560"/>
                  </a:ext>
                </a:extLst>
              </a:tr>
            </a:tbl>
          </a:graphicData>
        </a:graphic>
      </p:graphicFrame>
      <p:sp>
        <p:nvSpPr>
          <p:cNvPr id="7" name="テキスト ボックス 6">
            <a:extLst>
              <a:ext uri="{FF2B5EF4-FFF2-40B4-BE49-F238E27FC236}">
                <a16:creationId xmlns:a16="http://schemas.microsoft.com/office/drawing/2014/main" id="{69B556D6-02B8-4488-B016-93085739E70B}"/>
              </a:ext>
            </a:extLst>
          </p:cNvPr>
          <p:cNvSpPr txBox="1"/>
          <p:nvPr/>
        </p:nvSpPr>
        <p:spPr>
          <a:xfrm>
            <a:off x="357379" y="4584784"/>
            <a:ext cx="2614818" cy="307777"/>
          </a:xfrm>
          <a:prstGeom prst="rect">
            <a:avLst/>
          </a:prstGeom>
          <a:noFill/>
        </p:spPr>
        <p:txBody>
          <a:bodyPr wrap="none" rtlCol="0">
            <a:spAutoFit/>
          </a:bodyPr>
          <a:lstStyle/>
          <a:p>
            <a:r>
              <a:rPr kumimoji="1" lang="en-US" altLang="ja-JP" sz="1400" dirty="0"/>
              <a:t>R8(2026)</a:t>
            </a:r>
            <a:r>
              <a:rPr kumimoji="1" lang="ja-JP" altLang="en-US" sz="1400" dirty="0"/>
              <a:t>年度開催（２件）</a:t>
            </a:r>
          </a:p>
        </p:txBody>
      </p:sp>
      <p:sp>
        <p:nvSpPr>
          <p:cNvPr id="10" name="正方形/長方形 9">
            <a:extLst>
              <a:ext uri="{FF2B5EF4-FFF2-40B4-BE49-F238E27FC236}">
                <a16:creationId xmlns:a16="http://schemas.microsoft.com/office/drawing/2014/main" id="{21BBAC23-A4EF-4A23-A4D2-CE4A7D062255}"/>
              </a:ext>
            </a:extLst>
          </p:cNvPr>
          <p:cNvSpPr/>
          <p:nvPr/>
        </p:nvSpPr>
        <p:spPr>
          <a:xfrm>
            <a:off x="357379" y="1157936"/>
            <a:ext cx="8429242" cy="31302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20000"/>
              </a:lnSpc>
            </a:pPr>
            <a:endParaRPr kumimoji="1" lang="en-US" altLang="ja-JP" sz="1400" dirty="0">
              <a:solidFill>
                <a:schemeClr val="tx1"/>
              </a:solidFill>
            </a:endParaRPr>
          </a:p>
          <a:p>
            <a:pPr>
              <a:lnSpc>
                <a:spcPct val="120000"/>
              </a:lnSpc>
            </a:pPr>
            <a:r>
              <a:rPr kumimoji="1" lang="ja-JP" altLang="en-US" sz="1400" dirty="0">
                <a:solidFill>
                  <a:schemeClr val="tx1"/>
                </a:solidFill>
              </a:rPr>
              <a:t>令和８年７月</a:t>
            </a:r>
            <a:r>
              <a:rPr kumimoji="1" lang="en-US" altLang="ja-JP" sz="1400" dirty="0">
                <a:solidFill>
                  <a:schemeClr val="tx1"/>
                </a:solidFill>
              </a:rPr>
              <a:t>15</a:t>
            </a:r>
            <a:r>
              <a:rPr kumimoji="1" lang="ja-JP" altLang="en-US" sz="1400" dirty="0">
                <a:solidFill>
                  <a:schemeClr val="tx1"/>
                </a:solidFill>
              </a:rPr>
              <a:t>日時点</a:t>
            </a:r>
            <a:endParaRPr kumimoji="1" lang="en-US" altLang="ja-JP" sz="1400" dirty="0">
              <a:solidFill>
                <a:schemeClr val="tx1"/>
              </a:solidFill>
            </a:endParaRPr>
          </a:p>
          <a:p>
            <a:pPr>
              <a:lnSpc>
                <a:spcPct val="120000"/>
              </a:lnSpc>
            </a:pPr>
            <a:r>
              <a:rPr kumimoji="1" lang="ja-JP" altLang="en-US" sz="1400" dirty="0">
                <a:solidFill>
                  <a:schemeClr val="tx1"/>
                </a:solidFill>
              </a:rPr>
              <a:t>　・登録申請</a:t>
            </a:r>
            <a:r>
              <a:rPr kumimoji="1" lang="ja-JP" altLang="en-US" sz="900" dirty="0">
                <a:solidFill>
                  <a:schemeClr val="tx1"/>
                </a:solidFill>
              </a:rPr>
              <a:t>*</a:t>
            </a:r>
            <a:r>
              <a:rPr kumimoji="1" lang="ja-JP" altLang="en-US" sz="1400" dirty="0">
                <a:solidFill>
                  <a:schemeClr val="tx1"/>
                </a:solidFill>
              </a:rPr>
              <a:t>件数　　　</a:t>
            </a:r>
            <a:r>
              <a:rPr kumimoji="1" lang="en-US" altLang="ja-JP" sz="1400" dirty="0">
                <a:solidFill>
                  <a:schemeClr val="tx1"/>
                </a:solidFill>
              </a:rPr>
              <a:t>18</a:t>
            </a:r>
            <a:r>
              <a:rPr kumimoji="1" lang="ja-JP" altLang="en-US" sz="1400" dirty="0">
                <a:solidFill>
                  <a:schemeClr val="tx1"/>
                </a:solidFill>
              </a:rPr>
              <a:t>件</a:t>
            </a:r>
            <a:endParaRPr kumimoji="1" lang="en-US" altLang="ja-JP" sz="1400" dirty="0">
              <a:solidFill>
                <a:schemeClr val="tx1"/>
              </a:solidFill>
            </a:endParaRPr>
          </a:p>
          <a:p>
            <a:pPr>
              <a:lnSpc>
                <a:spcPct val="120000"/>
              </a:lnSpc>
            </a:pPr>
            <a:r>
              <a:rPr kumimoji="1" lang="ja-JP" altLang="en-US" sz="1400" dirty="0">
                <a:solidFill>
                  <a:schemeClr val="tx1"/>
                </a:solidFill>
              </a:rPr>
              <a:t>　・うち登録決定件数　 </a:t>
            </a:r>
            <a:r>
              <a:rPr kumimoji="1" lang="en-US" altLang="ja-JP" sz="1400" dirty="0">
                <a:solidFill>
                  <a:schemeClr val="tx1"/>
                </a:solidFill>
              </a:rPr>
              <a:t>12</a:t>
            </a:r>
            <a:r>
              <a:rPr kumimoji="1" lang="ja-JP" altLang="en-US" sz="1400" dirty="0">
                <a:solidFill>
                  <a:schemeClr val="tx1"/>
                </a:solidFill>
              </a:rPr>
              <a:t>件</a:t>
            </a:r>
            <a:endParaRPr kumimoji="1" lang="en-US" altLang="ja-JP" sz="1400" dirty="0">
              <a:solidFill>
                <a:schemeClr val="tx1"/>
              </a:solidFill>
            </a:endParaRPr>
          </a:p>
          <a:p>
            <a:pPr>
              <a:lnSpc>
                <a:spcPct val="120000"/>
              </a:lnSpc>
            </a:pPr>
            <a:r>
              <a:rPr kumimoji="1" lang="ja-JP" altLang="en-US" sz="600" dirty="0">
                <a:solidFill>
                  <a:schemeClr val="tx1"/>
                </a:solidFill>
              </a:rPr>
              <a:t>  </a:t>
            </a:r>
            <a:endParaRPr kumimoji="1" lang="en-US" altLang="ja-JP" sz="600" dirty="0">
              <a:solidFill>
                <a:schemeClr val="tx1"/>
              </a:solidFill>
            </a:endParaRPr>
          </a:p>
          <a:p>
            <a:pPr>
              <a:lnSpc>
                <a:spcPct val="120000"/>
              </a:lnSpc>
            </a:pPr>
            <a:r>
              <a:rPr kumimoji="1" lang="ja-JP" altLang="en-US" sz="1050" dirty="0">
                <a:solidFill>
                  <a:schemeClr val="tx1"/>
                </a:solidFill>
              </a:rPr>
              <a:t>　          ＊開催地が未決定の国際会議について、交付申請に先行して、当該国際会議が大阪府内で開催されることを</a:t>
            </a:r>
            <a:endParaRPr kumimoji="1" lang="en-US" altLang="ja-JP" sz="1050" dirty="0">
              <a:solidFill>
                <a:schemeClr val="tx1"/>
              </a:solidFill>
            </a:endParaRPr>
          </a:p>
          <a:p>
            <a:pPr>
              <a:lnSpc>
                <a:spcPct val="120000"/>
              </a:lnSpc>
            </a:pPr>
            <a:r>
              <a:rPr kumimoji="1" lang="ja-JP" altLang="en-US" sz="1050" dirty="0">
                <a:solidFill>
                  <a:schemeClr val="tx1"/>
                </a:solidFill>
              </a:rPr>
              <a:t>　　          条件として、助成金の交付対象である登録を受けようとすること。</a:t>
            </a:r>
            <a:endParaRPr kumimoji="1" lang="en-US" altLang="ja-JP" sz="1050" dirty="0">
              <a:solidFill>
                <a:schemeClr val="tx1"/>
              </a:solidFill>
            </a:endParaRPr>
          </a:p>
          <a:p>
            <a:pPr>
              <a:lnSpc>
                <a:spcPct val="120000"/>
              </a:lnSpc>
            </a:pPr>
            <a:endParaRPr kumimoji="1" lang="en-US" altLang="ja-JP" sz="600" dirty="0">
              <a:solidFill>
                <a:schemeClr val="tx1"/>
              </a:solidFill>
            </a:endParaRPr>
          </a:p>
          <a:p>
            <a:pPr>
              <a:lnSpc>
                <a:spcPct val="120000"/>
              </a:lnSpc>
            </a:pPr>
            <a:r>
              <a:rPr kumimoji="1" lang="ja-JP" altLang="en-US" sz="1400" dirty="0">
                <a:solidFill>
                  <a:schemeClr val="tx1"/>
                </a:solidFill>
              </a:rPr>
              <a:t>　・内定金額　総額　</a:t>
            </a:r>
            <a:r>
              <a:rPr kumimoji="1" lang="en-US" altLang="ja-JP" sz="1400" dirty="0">
                <a:solidFill>
                  <a:schemeClr val="tx1"/>
                </a:solidFill>
              </a:rPr>
              <a:t>101,803</a:t>
            </a:r>
            <a:r>
              <a:rPr kumimoji="1" lang="ja-JP" altLang="en-US" sz="1400" dirty="0">
                <a:solidFill>
                  <a:schemeClr val="tx1"/>
                </a:solidFill>
              </a:rPr>
              <a:t>千円</a:t>
            </a:r>
            <a:endParaRPr kumimoji="1" lang="en-US" altLang="ja-JP" sz="1400" dirty="0">
              <a:solidFill>
                <a:schemeClr val="tx1"/>
              </a:solidFill>
            </a:endParaRPr>
          </a:p>
          <a:p>
            <a:pPr>
              <a:lnSpc>
                <a:spcPct val="120000"/>
              </a:lnSpc>
            </a:pPr>
            <a:r>
              <a:rPr kumimoji="1" lang="ja-JP" altLang="en-US" sz="1400" dirty="0">
                <a:solidFill>
                  <a:schemeClr val="tx1"/>
                </a:solidFill>
              </a:rPr>
              <a:t>　・経済波及効果見込み　総額　</a:t>
            </a:r>
            <a:r>
              <a:rPr kumimoji="1" lang="en-US" altLang="ja-JP" sz="1400" dirty="0">
                <a:solidFill>
                  <a:schemeClr val="tx1"/>
                </a:solidFill>
              </a:rPr>
              <a:t>1,350,000</a:t>
            </a:r>
            <a:r>
              <a:rPr kumimoji="1" lang="ja-JP" altLang="en-US" sz="1400" dirty="0">
                <a:solidFill>
                  <a:schemeClr val="tx1"/>
                </a:solidFill>
              </a:rPr>
              <a:t>千円</a:t>
            </a:r>
            <a:r>
              <a:rPr kumimoji="1" lang="en-US" altLang="ja-JP" sz="900" dirty="0">
                <a:solidFill>
                  <a:schemeClr val="tx1"/>
                </a:solidFill>
              </a:rPr>
              <a:t>※</a:t>
            </a:r>
            <a:endParaRPr kumimoji="1" lang="en-US" altLang="ja-JP" sz="1400" dirty="0">
              <a:solidFill>
                <a:schemeClr val="tx1"/>
              </a:solidFill>
            </a:endParaRPr>
          </a:p>
          <a:p>
            <a:pPr>
              <a:lnSpc>
                <a:spcPct val="120000"/>
              </a:lnSpc>
            </a:pPr>
            <a:endParaRPr kumimoji="1" lang="en-US" altLang="ja-JP" sz="400" dirty="0">
              <a:solidFill>
                <a:schemeClr val="tx1"/>
              </a:solidFill>
            </a:endParaRPr>
          </a:p>
          <a:p>
            <a:pPr marL="0" marR="0" lvl="0" indent="0" algn="l" defTabSz="457200" rtl="0" eaLnBrk="1" fontAlgn="auto" latinLnBrk="0" hangingPunct="1">
              <a:lnSpc>
                <a:spcPct val="12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a:ea typeface="BIZ UDゴシック"/>
                <a:cs typeface="+mn-cs"/>
              </a:rPr>
              <a:t>　　       </a:t>
            </a:r>
            <a:r>
              <a:rPr kumimoji="1" lang="en-US" altLang="ja-JP" sz="1050" b="0" i="0" u="none" strike="noStrike" kern="1200" cap="none" spc="0" normalizeH="0" baseline="0" noProof="0" dirty="0">
                <a:ln>
                  <a:noFill/>
                </a:ln>
                <a:solidFill>
                  <a:prstClr val="black"/>
                </a:solidFill>
                <a:effectLst/>
                <a:uLnTx/>
                <a:uFillTx/>
                <a:latin typeface="BIZ UDPゴシック"/>
                <a:ea typeface="BIZ UDゴシック"/>
                <a:cs typeface="+mn-cs"/>
              </a:rPr>
              <a:t>※</a:t>
            </a:r>
            <a:r>
              <a:rPr kumimoji="1" lang="ja-JP" altLang="en-US" sz="1050" b="0" i="0" u="none" strike="noStrike" kern="1200" cap="none" spc="0" normalizeH="0" baseline="0" noProof="0" dirty="0">
                <a:ln>
                  <a:noFill/>
                </a:ln>
                <a:solidFill>
                  <a:prstClr val="black"/>
                </a:solidFill>
                <a:effectLst/>
                <a:uLnTx/>
                <a:uFillTx/>
                <a:latin typeface="BIZ UDPゴシック"/>
                <a:ea typeface="BIZ UDゴシック"/>
                <a:cs typeface="+mn-cs"/>
              </a:rPr>
              <a:t>経済波及効果の算出方法</a:t>
            </a:r>
            <a:endParaRPr kumimoji="1" lang="en-US" altLang="ja-JP" sz="1050" b="0" i="0" u="none" strike="noStrike" kern="1200" cap="none" spc="0" normalizeH="0" baseline="0" noProof="0" dirty="0">
              <a:ln>
                <a:noFill/>
              </a:ln>
              <a:solidFill>
                <a:prstClr val="black"/>
              </a:solidFill>
              <a:effectLst/>
              <a:uLnTx/>
              <a:uFillTx/>
              <a:latin typeface="BIZ UDPゴシック"/>
              <a:ea typeface="BIZ UDゴシック"/>
              <a:cs typeface="+mn-cs"/>
            </a:endParaRPr>
          </a:p>
          <a:p>
            <a:pPr marL="0" marR="0" lvl="0" indent="0" algn="l" defTabSz="457200" rtl="0" eaLnBrk="1" fontAlgn="auto" latinLnBrk="0" hangingPunct="1">
              <a:lnSpc>
                <a:spcPct val="12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BIZ UDPゴシック"/>
                <a:ea typeface="BIZ UDゴシック"/>
                <a:cs typeface="+mn-cs"/>
              </a:rPr>
              <a:t>	</a:t>
            </a:r>
            <a:r>
              <a:rPr kumimoji="1" lang="ja-JP" altLang="en-US" sz="1050" b="0" i="0" u="none" strike="noStrike" kern="1200" cap="none" spc="0" normalizeH="0" baseline="0" noProof="0" dirty="0">
                <a:ln>
                  <a:noFill/>
                </a:ln>
                <a:solidFill>
                  <a:prstClr val="black"/>
                </a:solidFill>
                <a:effectLst/>
                <a:uLnTx/>
                <a:uFillTx/>
                <a:latin typeface="BIZ UDPゴシック"/>
                <a:ea typeface="BIZ UDゴシック"/>
                <a:cs typeface="+mn-cs"/>
              </a:rPr>
              <a:t>　　観光庁が公表している「</a:t>
            </a:r>
            <a:r>
              <a:rPr kumimoji="1" lang="en-US" altLang="ja-JP" sz="1050" b="0" i="0" u="none" strike="noStrike" kern="1200" cap="none" spc="0" normalizeH="0" baseline="0" noProof="0" dirty="0">
                <a:ln>
                  <a:noFill/>
                </a:ln>
                <a:solidFill>
                  <a:prstClr val="black"/>
                </a:solidFill>
                <a:effectLst/>
                <a:uLnTx/>
                <a:uFillTx/>
                <a:latin typeface="BIZ UDPゴシック"/>
                <a:ea typeface="BIZ UDゴシック"/>
                <a:cs typeface="+mn-cs"/>
              </a:rPr>
              <a:t>MICE</a:t>
            </a:r>
            <a:r>
              <a:rPr kumimoji="1" lang="ja-JP" altLang="en-US" sz="1050" b="0" i="0" u="none" strike="noStrike" kern="1200" cap="none" spc="0" normalizeH="0" baseline="0" noProof="0" dirty="0">
                <a:ln>
                  <a:noFill/>
                </a:ln>
                <a:solidFill>
                  <a:prstClr val="black"/>
                </a:solidFill>
                <a:effectLst/>
                <a:uLnTx/>
                <a:uFillTx/>
                <a:latin typeface="BIZ UDPゴシック"/>
                <a:ea typeface="BIZ UDゴシック"/>
                <a:cs typeface="+mn-cs"/>
              </a:rPr>
              <a:t>開催による経済波及効果測定のための簡易測定モデル」に、会期、日帰り・宿泊</a:t>
            </a:r>
            <a:endParaRPr kumimoji="1" lang="en-US" altLang="ja-JP" sz="1050" b="0" i="0" u="none" strike="noStrike" kern="1200" cap="none" spc="0" normalizeH="0" baseline="0" noProof="0" dirty="0">
              <a:ln>
                <a:noFill/>
              </a:ln>
              <a:solidFill>
                <a:prstClr val="black"/>
              </a:solidFill>
              <a:effectLst/>
              <a:uLnTx/>
              <a:uFillTx/>
              <a:latin typeface="BIZ UDPゴシック"/>
              <a:ea typeface="BIZ UDゴシック"/>
              <a:cs typeface="+mn-cs"/>
            </a:endParaRPr>
          </a:p>
          <a:p>
            <a:pPr marL="0" marR="0" lvl="0" indent="0" algn="l" defTabSz="457200" rtl="0" eaLnBrk="1" fontAlgn="auto" latinLnBrk="0" hangingPunct="1">
              <a:lnSpc>
                <a:spcPct val="12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a:ea typeface="BIZ UDゴシック"/>
                <a:cs typeface="+mn-cs"/>
              </a:rPr>
              <a:t>　　　       別の国内参加者数、海外からの参加者数等を入力し算出。</a:t>
            </a:r>
            <a:endParaRPr kumimoji="1" lang="en-US" altLang="ja-JP" sz="1050" dirty="0">
              <a:solidFill>
                <a:schemeClr val="tx1"/>
              </a:solidFill>
            </a:endParaRPr>
          </a:p>
        </p:txBody>
      </p:sp>
      <p:sp>
        <p:nvSpPr>
          <p:cNvPr id="9" name="四角形: 対角を切り取る 8">
            <a:extLst>
              <a:ext uri="{FF2B5EF4-FFF2-40B4-BE49-F238E27FC236}">
                <a16:creationId xmlns:a16="http://schemas.microsoft.com/office/drawing/2014/main" id="{82A05249-0D3A-432B-8BBF-4DC4431F6A1D}"/>
              </a:ext>
            </a:extLst>
          </p:cNvPr>
          <p:cNvSpPr/>
          <p:nvPr/>
        </p:nvSpPr>
        <p:spPr>
          <a:xfrm>
            <a:off x="178675" y="679877"/>
            <a:ext cx="2732166"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　申請状況</a:t>
            </a:r>
          </a:p>
        </p:txBody>
      </p:sp>
    </p:spTree>
    <p:extLst>
      <p:ext uri="{BB962C8B-B14F-4D97-AF65-F5344CB8AC3E}">
        <p14:creationId xmlns:p14="http://schemas.microsoft.com/office/powerpoint/2010/main" val="292087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91AA729-7F53-4291-A8FD-2BAD90356C48}"/>
              </a:ext>
            </a:extLst>
          </p:cNvPr>
          <p:cNvSpPr>
            <a:spLocks noGrp="1"/>
          </p:cNvSpPr>
          <p:nvPr>
            <p:ph type="sldNum" sz="quarter" idx="12"/>
          </p:nvPr>
        </p:nvSpPr>
        <p:spPr/>
        <p:txBody>
          <a:bodyPr/>
          <a:lstStyle/>
          <a:p>
            <a:fld id="{61B645F5-9309-4C5A-8919-FC4E71E512A4}" type="slidenum">
              <a:rPr kumimoji="1" lang="ja-JP" altLang="en-US" smtClean="0"/>
              <a:t>12</a:t>
            </a:fld>
            <a:endParaRPr kumimoji="1" lang="ja-JP" altLang="en-US"/>
          </a:p>
        </p:txBody>
      </p:sp>
      <p:sp>
        <p:nvSpPr>
          <p:cNvPr id="3" name="正方形/長方形 2">
            <a:extLst>
              <a:ext uri="{FF2B5EF4-FFF2-40B4-BE49-F238E27FC236}">
                <a16:creationId xmlns:a16="http://schemas.microsoft.com/office/drawing/2014/main" id="{7F6A068C-303A-4A6E-9EB9-AFA1429B2608}"/>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＜施策①＞ </a:t>
            </a:r>
            <a:r>
              <a:rPr kumimoji="1" lang="en-US" altLang="ja-JP" b="1" dirty="0"/>
              <a:t>MICE</a:t>
            </a:r>
            <a:r>
              <a:rPr kumimoji="1" lang="ja-JP" altLang="en-US" b="1" dirty="0"/>
              <a:t>誘致・開催支援の強化</a:t>
            </a:r>
          </a:p>
        </p:txBody>
      </p:sp>
      <p:sp>
        <p:nvSpPr>
          <p:cNvPr id="4" name="テキスト ボックス 3">
            <a:extLst>
              <a:ext uri="{FF2B5EF4-FFF2-40B4-BE49-F238E27FC236}">
                <a16:creationId xmlns:a16="http://schemas.microsoft.com/office/drawing/2014/main" id="{B8F580ED-E76B-4BC0-BDB2-EEE71A9D9668}"/>
              </a:ext>
            </a:extLst>
          </p:cNvPr>
          <p:cNvSpPr txBox="1"/>
          <p:nvPr/>
        </p:nvSpPr>
        <p:spPr>
          <a:xfrm>
            <a:off x="357379" y="4019275"/>
            <a:ext cx="2728632" cy="307777"/>
          </a:xfrm>
          <a:prstGeom prst="rect">
            <a:avLst/>
          </a:prstGeom>
          <a:noFill/>
        </p:spPr>
        <p:txBody>
          <a:bodyPr wrap="none" rtlCol="0">
            <a:spAutoFit/>
          </a:bodyPr>
          <a:lstStyle/>
          <a:p>
            <a:r>
              <a:rPr kumimoji="1" lang="en-US" altLang="ja-JP" sz="1400" dirty="0"/>
              <a:t>R10(2028)</a:t>
            </a:r>
            <a:r>
              <a:rPr kumimoji="1" lang="ja-JP" altLang="en-US" sz="1400" dirty="0"/>
              <a:t>年度開催（４件）</a:t>
            </a:r>
          </a:p>
        </p:txBody>
      </p:sp>
      <p:graphicFrame>
        <p:nvGraphicFramePr>
          <p:cNvPr id="5" name="表 4">
            <a:extLst>
              <a:ext uri="{FF2B5EF4-FFF2-40B4-BE49-F238E27FC236}">
                <a16:creationId xmlns:a16="http://schemas.microsoft.com/office/drawing/2014/main" id="{C71189D6-8025-49EB-BC41-BF2B674BB9C0}"/>
              </a:ext>
            </a:extLst>
          </p:cNvPr>
          <p:cNvGraphicFramePr>
            <a:graphicFrameLocks noGrp="1"/>
          </p:cNvGraphicFramePr>
          <p:nvPr/>
        </p:nvGraphicFramePr>
        <p:xfrm>
          <a:off x="751492" y="4495913"/>
          <a:ext cx="6096000" cy="1505415"/>
        </p:xfrm>
        <a:graphic>
          <a:graphicData uri="http://schemas.openxmlformats.org/drawingml/2006/table">
            <a:tbl>
              <a:tblPr firstRow="1" bandRow="1">
                <a:tableStyleId>{5940675A-B579-460E-94D1-54222C63F5DA}</a:tableStyleId>
              </a:tblPr>
              <a:tblGrid>
                <a:gridCol w="520260">
                  <a:extLst>
                    <a:ext uri="{9D8B030D-6E8A-4147-A177-3AD203B41FA5}">
                      <a16:colId xmlns:a16="http://schemas.microsoft.com/office/drawing/2014/main" val="850030220"/>
                    </a:ext>
                  </a:extLst>
                </a:gridCol>
                <a:gridCol w="2527740">
                  <a:extLst>
                    <a:ext uri="{9D8B030D-6E8A-4147-A177-3AD203B41FA5}">
                      <a16:colId xmlns:a16="http://schemas.microsoft.com/office/drawing/2014/main" val="142266569"/>
                    </a:ext>
                  </a:extLst>
                </a:gridCol>
                <a:gridCol w="1524000">
                  <a:extLst>
                    <a:ext uri="{9D8B030D-6E8A-4147-A177-3AD203B41FA5}">
                      <a16:colId xmlns:a16="http://schemas.microsoft.com/office/drawing/2014/main" val="3108292560"/>
                    </a:ext>
                  </a:extLst>
                </a:gridCol>
                <a:gridCol w="1524000">
                  <a:extLst>
                    <a:ext uri="{9D8B030D-6E8A-4147-A177-3AD203B41FA5}">
                      <a16:colId xmlns:a16="http://schemas.microsoft.com/office/drawing/2014/main" val="1130651170"/>
                    </a:ext>
                  </a:extLst>
                </a:gridCol>
              </a:tblGrid>
              <a:tr h="301083">
                <a:tc>
                  <a:txBody>
                    <a:bodyPr/>
                    <a:lstStyle/>
                    <a:p>
                      <a:pPr algn="ctr"/>
                      <a:endParaRPr kumimoji="1" lang="ja-JP" altLang="en-US" sz="1200" b="1" dirty="0">
                        <a:solidFill>
                          <a:schemeClr val="bg1"/>
                        </a:solidFill>
                      </a:endParaRPr>
                    </a:p>
                  </a:txBody>
                  <a:tcPr>
                    <a:solidFill>
                      <a:schemeClr val="accent5">
                        <a:lumMod val="50000"/>
                      </a:schemeClr>
                    </a:solidFill>
                  </a:tcPr>
                </a:tc>
                <a:tc>
                  <a:txBody>
                    <a:bodyPr/>
                    <a:lstStyle/>
                    <a:p>
                      <a:pPr algn="ctr"/>
                      <a:r>
                        <a:rPr kumimoji="1" lang="ja-JP" altLang="en-US" sz="1200" b="1" dirty="0">
                          <a:solidFill>
                            <a:schemeClr val="bg1"/>
                          </a:solidFill>
                        </a:rPr>
                        <a:t>会議タイプ</a:t>
                      </a:r>
                    </a:p>
                  </a:txBody>
                  <a:tcPr>
                    <a:solidFill>
                      <a:schemeClr val="accent5">
                        <a:lumMod val="50000"/>
                      </a:schemeClr>
                    </a:solidFill>
                  </a:tcPr>
                </a:tc>
                <a:tc>
                  <a:txBody>
                    <a:bodyPr/>
                    <a:lstStyle/>
                    <a:p>
                      <a:pPr algn="ctr"/>
                      <a:r>
                        <a:rPr kumimoji="1" lang="ja-JP" altLang="en-US" sz="1200" b="1" dirty="0">
                          <a:solidFill>
                            <a:schemeClr val="bg1"/>
                          </a:solidFill>
                        </a:rPr>
                        <a:t>規模</a:t>
                      </a:r>
                    </a:p>
                  </a:txBody>
                  <a:tcPr>
                    <a:solidFill>
                      <a:schemeClr val="accent5">
                        <a:lumMod val="50000"/>
                      </a:schemeClr>
                    </a:solidFill>
                  </a:tcPr>
                </a:tc>
                <a:tc>
                  <a:txBody>
                    <a:bodyPr/>
                    <a:lstStyle/>
                    <a:p>
                      <a:pPr algn="ctr"/>
                      <a:r>
                        <a:rPr kumimoji="1" lang="ja-JP" altLang="en-US" sz="1200" b="1" dirty="0">
                          <a:solidFill>
                            <a:schemeClr val="bg1"/>
                          </a:solidFill>
                        </a:rPr>
                        <a:t>経済波及効果試算</a:t>
                      </a:r>
                    </a:p>
                  </a:txBody>
                  <a:tcPr>
                    <a:solidFill>
                      <a:schemeClr val="accent5">
                        <a:lumMod val="50000"/>
                      </a:schemeClr>
                    </a:solidFill>
                  </a:tcPr>
                </a:tc>
                <a:extLst>
                  <a:ext uri="{0D108BD9-81ED-4DB2-BD59-A6C34878D82A}">
                    <a16:rowId xmlns:a16="http://schemas.microsoft.com/office/drawing/2014/main" val="1319408657"/>
                  </a:ext>
                </a:extLst>
              </a:tr>
              <a:tr h="301083">
                <a:tc>
                  <a:txBody>
                    <a:bodyPr/>
                    <a:lstStyle/>
                    <a:p>
                      <a:pPr algn="ctr"/>
                      <a:r>
                        <a:rPr kumimoji="1" lang="ja-JP" altLang="en-US" sz="1200" dirty="0"/>
                        <a:t>１</a:t>
                      </a:r>
                    </a:p>
                  </a:txBody>
                  <a:tcPr/>
                </a:tc>
                <a:tc>
                  <a:txBody>
                    <a:bodyPr/>
                    <a:lstStyle/>
                    <a:p>
                      <a:pPr algn="ctr"/>
                      <a:r>
                        <a:rPr kumimoji="1" lang="ja-JP" altLang="en-US" sz="1200" dirty="0"/>
                        <a:t>ものづくり</a:t>
                      </a:r>
                    </a:p>
                  </a:txBody>
                  <a:tcPr/>
                </a:tc>
                <a:tc>
                  <a:txBody>
                    <a:bodyPr/>
                    <a:lstStyle/>
                    <a:p>
                      <a:pPr algn="ctr"/>
                      <a:r>
                        <a:rPr kumimoji="1" lang="en-US" altLang="ja-JP" sz="1200" dirty="0"/>
                        <a:t>280</a:t>
                      </a:r>
                      <a:r>
                        <a:rPr kumimoji="1" lang="ja-JP" altLang="en-US" sz="1200" dirty="0"/>
                        <a:t>人</a:t>
                      </a:r>
                    </a:p>
                  </a:txBody>
                  <a:tcPr/>
                </a:tc>
                <a:tc>
                  <a:txBody>
                    <a:bodyPr/>
                    <a:lstStyle/>
                    <a:p>
                      <a:pPr algn="ctr"/>
                      <a:r>
                        <a:rPr kumimoji="1" lang="en-US" altLang="ja-JP" sz="1200" dirty="0"/>
                        <a:t>65</a:t>
                      </a:r>
                      <a:r>
                        <a:rPr kumimoji="1" lang="ja-JP" altLang="en-US" sz="1200" dirty="0"/>
                        <a:t>百万円</a:t>
                      </a:r>
                    </a:p>
                  </a:txBody>
                  <a:tcPr/>
                </a:tc>
                <a:extLst>
                  <a:ext uri="{0D108BD9-81ED-4DB2-BD59-A6C34878D82A}">
                    <a16:rowId xmlns:a16="http://schemas.microsoft.com/office/drawing/2014/main" val="393543326"/>
                  </a:ext>
                </a:extLst>
              </a:tr>
              <a:tr h="301083">
                <a:tc>
                  <a:txBody>
                    <a:bodyPr/>
                    <a:lstStyle/>
                    <a:p>
                      <a:pPr algn="ctr"/>
                      <a:r>
                        <a:rPr kumimoji="1" lang="ja-JP" altLang="en-US" sz="1200" dirty="0"/>
                        <a:t>２</a:t>
                      </a:r>
                    </a:p>
                  </a:txBody>
                  <a:tcPr/>
                </a:tc>
                <a:tc>
                  <a:txBody>
                    <a:bodyPr/>
                    <a:lstStyle/>
                    <a:p>
                      <a:pPr algn="ctr"/>
                      <a:r>
                        <a:rPr kumimoji="1" lang="ja-JP" altLang="en-US" sz="1200" dirty="0"/>
                        <a:t>環境・エネルギー</a:t>
                      </a:r>
                    </a:p>
                  </a:txBody>
                  <a:tcPr/>
                </a:tc>
                <a:tc>
                  <a:txBody>
                    <a:bodyPr/>
                    <a:lstStyle/>
                    <a:p>
                      <a:pPr algn="ctr"/>
                      <a:r>
                        <a:rPr kumimoji="1" lang="en-US" altLang="ja-JP" sz="1200" dirty="0"/>
                        <a:t>600</a:t>
                      </a:r>
                      <a:r>
                        <a:rPr kumimoji="1" lang="ja-JP" altLang="en-US" sz="1200" dirty="0"/>
                        <a:t>人</a:t>
                      </a:r>
                    </a:p>
                  </a:txBody>
                  <a:tcPr/>
                </a:tc>
                <a:tc>
                  <a:txBody>
                    <a:bodyPr/>
                    <a:lstStyle/>
                    <a:p>
                      <a:pPr algn="ctr"/>
                      <a:r>
                        <a:rPr kumimoji="1" lang="en-US" altLang="ja-JP" sz="1200" dirty="0"/>
                        <a:t>201</a:t>
                      </a:r>
                      <a:r>
                        <a:rPr kumimoji="1" lang="ja-JP" altLang="en-US" sz="1200" dirty="0"/>
                        <a:t>百万円</a:t>
                      </a:r>
                    </a:p>
                  </a:txBody>
                  <a:tcPr/>
                </a:tc>
                <a:extLst>
                  <a:ext uri="{0D108BD9-81ED-4DB2-BD59-A6C34878D82A}">
                    <a16:rowId xmlns:a16="http://schemas.microsoft.com/office/drawing/2014/main" val="1032027201"/>
                  </a:ext>
                </a:extLst>
              </a:tr>
              <a:tr h="301083">
                <a:tc>
                  <a:txBody>
                    <a:bodyPr/>
                    <a:lstStyle/>
                    <a:p>
                      <a:pPr algn="ctr"/>
                      <a:r>
                        <a:rPr kumimoji="1" lang="ja-JP" altLang="en-US" sz="1200" dirty="0"/>
                        <a:t>３</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1,750</a:t>
                      </a:r>
                      <a:r>
                        <a:rPr kumimoji="1" lang="ja-JP" altLang="en-US" sz="1200" dirty="0"/>
                        <a:t>人</a:t>
                      </a:r>
                    </a:p>
                  </a:txBody>
                  <a:tcPr/>
                </a:tc>
                <a:tc>
                  <a:txBody>
                    <a:bodyPr/>
                    <a:lstStyle/>
                    <a:p>
                      <a:pPr algn="ctr"/>
                      <a:r>
                        <a:rPr kumimoji="1" lang="en-US" altLang="ja-JP" sz="1200" dirty="0"/>
                        <a:t>226</a:t>
                      </a:r>
                      <a:r>
                        <a:rPr kumimoji="1" lang="ja-JP" altLang="en-US" sz="1200" dirty="0"/>
                        <a:t>百万円</a:t>
                      </a:r>
                    </a:p>
                  </a:txBody>
                  <a:tcPr/>
                </a:tc>
                <a:extLst>
                  <a:ext uri="{0D108BD9-81ED-4DB2-BD59-A6C34878D82A}">
                    <a16:rowId xmlns:a16="http://schemas.microsoft.com/office/drawing/2014/main" val="3231685201"/>
                  </a:ext>
                </a:extLst>
              </a:tr>
              <a:tr h="301083">
                <a:tc>
                  <a:txBody>
                    <a:bodyPr/>
                    <a:lstStyle/>
                    <a:p>
                      <a:pPr algn="ctr"/>
                      <a:r>
                        <a:rPr kumimoji="1" lang="ja-JP" altLang="en-US" sz="1200" dirty="0"/>
                        <a:t>４</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600</a:t>
                      </a:r>
                      <a:r>
                        <a:rPr kumimoji="1" lang="ja-JP" altLang="en-US" sz="1200" dirty="0"/>
                        <a:t>人</a:t>
                      </a:r>
                    </a:p>
                  </a:txBody>
                  <a:tcPr/>
                </a:tc>
                <a:tc>
                  <a:txBody>
                    <a:bodyPr/>
                    <a:lstStyle/>
                    <a:p>
                      <a:pPr algn="ctr"/>
                      <a:r>
                        <a:rPr kumimoji="1" lang="en-US" altLang="ja-JP" sz="1200" dirty="0"/>
                        <a:t>153</a:t>
                      </a:r>
                      <a:r>
                        <a:rPr kumimoji="1" lang="ja-JP" altLang="en-US" sz="1200" dirty="0"/>
                        <a:t>百万円</a:t>
                      </a:r>
                    </a:p>
                  </a:txBody>
                  <a:tcPr/>
                </a:tc>
                <a:extLst>
                  <a:ext uri="{0D108BD9-81ED-4DB2-BD59-A6C34878D82A}">
                    <a16:rowId xmlns:a16="http://schemas.microsoft.com/office/drawing/2014/main" val="3264062486"/>
                  </a:ext>
                </a:extLst>
              </a:tr>
            </a:tbl>
          </a:graphicData>
        </a:graphic>
      </p:graphicFrame>
      <p:graphicFrame>
        <p:nvGraphicFramePr>
          <p:cNvPr id="6" name="表 5">
            <a:extLst>
              <a:ext uri="{FF2B5EF4-FFF2-40B4-BE49-F238E27FC236}">
                <a16:creationId xmlns:a16="http://schemas.microsoft.com/office/drawing/2014/main" id="{0CBACA41-318A-4472-BFFB-4906E482F666}"/>
              </a:ext>
            </a:extLst>
          </p:cNvPr>
          <p:cNvGraphicFramePr>
            <a:graphicFrameLocks noGrp="1"/>
          </p:cNvGraphicFramePr>
          <p:nvPr/>
        </p:nvGraphicFramePr>
        <p:xfrm>
          <a:off x="762000" y="1384582"/>
          <a:ext cx="6096000" cy="2328914"/>
        </p:xfrm>
        <a:graphic>
          <a:graphicData uri="http://schemas.openxmlformats.org/drawingml/2006/table">
            <a:tbl>
              <a:tblPr firstRow="1" bandRow="1">
                <a:tableStyleId>{5940675A-B579-460E-94D1-54222C63F5DA}</a:tableStyleId>
              </a:tblPr>
              <a:tblGrid>
                <a:gridCol w="509752">
                  <a:extLst>
                    <a:ext uri="{9D8B030D-6E8A-4147-A177-3AD203B41FA5}">
                      <a16:colId xmlns:a16="http://schemas.microsoft.com/office/drawing/2014/main" val="35910993"/>
                    </a:ext>
                  </a:extLst>
                </a:gridCol>
                <a:gridCol w="2538248">
                  <a:extLst>
                    <a:ext uri="{9D8B030D-6E8A-4147-A177-3AD203B41FA5}">
                      <a16:colId xmlns:a16="http://schemas.microsoft.com/office/drawing/2014/main" val="142266569"/>
                    </a:ext>
                  </a:extLst>
                </a:gridCol>
                <a:gridCol w="1524000">
                  <a:extLst>
                    <a:ext uri="{9D8B030D-6E8A-4147-A177-3AD203B41FA5}">
                      <a16:colId xmlns:a16="http://schemas.microsoft.com/office/drawing/2014/main" val="3108292560"/>
                    </a:ext>
                  </a:extLst>
                </a:gridCol>
                <a:gridCol w="1524000">
                  <a:extLst>
                    <a:ext uri="{9D8B030D-6E8A-4147-A177-3AD203B41FA5}">
                      <a16:colId xmlns:a16="http://schemas.microsoft.com/office/drawing/2014/main" val="1130651170"/>
                    </a:ext>
                  </a:extLst>
                </a:gridCol>
              </a:tblGrid>
              <a:tr h="332702">
                <a:tc>
                  <a:txBody>
                    <a:bodyPr/>
                    <a:lstStyle/>
                    <a:p>
                      <a:pPr algn="ctr"/>
                      <a:endParaRPr kumimoji="1" lang="ja-JP" altLang="en-US" sz="1200" b="1" dirty="0">
                        <a:solidFill>
                          <a:schemeClr val="bg1"/>
                        </a:solidFill>
                      </a:endParaRPr>
                    </a:p>
                  </a:txBody>
                  <a:tcPr>
                    <a:solidFill>
                      <a:schemeClr val="accent5">
                        <a:lumMod val="50000"/>
                      </a:schemeClr>
                    </a:solidFill>
                  </a:tcPr>
                </a:tc>
                <a:tc>
                  <a:txBody>
                    <a:bodyPr/>
                    <a:lstStyle/>
                    <a:p>
                      <a:pPr algn="ctr"/>
                      <a:r>
                        <a:rPr kumimoji="1" lang="ja-JP" altLang="en-US" sz="1200" b="1" dirty="0">
                          <a:solidFill>
                            <a:schemeClr val="bg1"/>
                          </a:solidFill>
                        </a:rPr>
                        <a:t>会議タイプ</a:t>
                      </a:r>
                    </a:p>
                  </a:txBody>
                  <a:tcPr>
                    <a:solidFill>
                      <a:schemeClr val="accent5">
                        <a:lumMod val="50000"/>
                      </a:schemeClr>
                    </a:solidFill>
                  </a:tcPr>
                </a:tc>
                <a:tc>
                  <a:txBody>
                    <a:bodyPr/>
                    <a:lstStyle/>
                    <a:p>
                      <a:pPr algn="ctr"/>
                      <a:r>
                        <a:rPr kumimoji="1" lang="ja-JP" altLang="en-US" sz="1200" b="1" dirty="0">
                          <a:solidFill>
                            <a:schemeClr val="bg1"/>
                          </a:solidFill>
                        </a:rPr>
                        <a:t>規模</a:t>
                      </a:r>
                    </a:p>
                  </a:txBody>
                  <a:tcPr>
                    <a:solidFill>
                      <a:schemeClr val="accent5">
                        <a:lumMod val="50000"/>
                      </a:schemeClr>
                    </a:solidFill>
                  </a:tcPr>
                </a:tc>
                <a:tc>
                  <a:txBody>
                    <a:bodyPr/>
                    <a:lstStyle/>
                    <a:p>
                      <a:pPr algn="ctr"/>
                      <a:r>
                        <a:rPr kumimoji="1" lang="ja-JP" altLang="en-US" sz="1200" b="1" dirty="0">
                          <a:solidFill>
                            <a:schemeClr val="bg1"/>
                          </a:solidFill>
                        </a:rPr>
                        <a:t>経済波及効果試算</a:t>
                      </a:r>
                    </a:p>
                  </a:txBody>
                  <a:tcPr>
                    <a:solidFill>
                      <a:schemeClr val="accent5">
                        <a:lumMod val="50000"/>
                      </a:schemeClr>
                    </a:solidFill>
                  </a:tcPr>
                </a:tc>
                <a:extLst>
                  <a:ext uri="{0D108BD9-81ED-4DB2-BD59-A6C34878D82A}">
                    <a16:rowId xmlns:a16="http://schemas.microsoft.com/office/drawing/2014/main" val="1319408657"/>
                  </a:ext>
                </a:extLst>
              </a:tr>
              <a:tr h="332702">
                <a:tc>
                  <a:txBody>
                    <a:bodyPr/>
                    <a:lstStyle/>
                    <a:p>
                      <a:pPr algn="ctr"/>
                      <a:r>
                        <a:rPr kumimoji="1" lang="ja-JP" altLang="en-US" sz="1200" dirty="0"/>
                        <a:t>１</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180</a:t>
                      </a:r>
                      <a:r>
                        <a:rPr kumimoji="1" lang="ja-JP" altLang="en-US" sz="1200" dirty="0"/>
                        <a:t>人</a:t>
                      </a:r>
                    </a:p>
                  </a:txBody>
                  <a:tcPr/>
                </a:tc>
                <a:tc>
                  <a:txBody>
                    <a:bodyPr/>
                    <a:lstStyle/>
                    <a:p>
                      <a:pPr algn="ctr"/>
                      <a:r>
                        <a:rPr kumimoji="1" lang="en-US" altLang="ja-JP" sz="1200" dirty="0"/>
                        <a:t>37</a:t>
                      </a:r>
                      <a:r>
                        <a:rPr kumimoji="1" lang="ja-JP" altLang="en-US" sz="1200" dirty="0"/>
                        <a:t>百万円</a:t>
                      </a:r>
                    </a:p>
                  </a:txBody>
                  <a:tcPr/>
                </a:tc>
                <a:extLst>
                  <a:ext uri="{0D108BD9-81ED-4DB2-BD59-A6C34878D82A}">
                    <a16:rowId xmlns:a16="http://schemas.microsoft.com/office/drawing/2014/main" val="393543326"/>
                  </a:ext>
                </a:extLst>
              </a:tr>
              <a:tr h="332702">
                <a:tc>
                  <a:txBody>
                    <a:bodyPr/>
                    <a:lstStyle/>
                    <a:p>
                      <a:pPr algn="ctr"/>
                      <a:r>
                        <a:rPr kumimoji="1" lang="ja-JP" altLang="en-US" sz="1200" dirty="0"/>
                        <a:t>２</a:t>
                      </a:r>
                    </a:p>
                  </a:txBody>
                  <a:tcPr/>
                </a:tc>
                <a:tc>
                  <a:txBody>
                    <a:bodyPr/>
                    <a:lstStyle/>
                    <a:p>
                      <a:pPr algn="ctr"/>
                      <a:r>
                        <a:rPr kumimoji="1" lang="ja-JP" altLang="en-US" sz="1200" dirty="0"/>
                        <a:t>環境・エネルギー</a:t>
                      </a:r>
                    </a:p>
                  </a:txBody>
                  <a:tcPr/>
                </a:tc>
                <a:tc>
                  <a:txBody>
                    <a:bodyPr/>
                    <a:lstStyle/>
                    <a:p>
                      <a:pPr algn="ctr"/>
                      <a:r>
                        <a:rPr kumimoji="1" lang="en-US" altLang="ja-JP" sz="1200" dirty="0"/>
                        <a:t>150</a:t>
                      </a:r>
                      <a:r>
                        <a:rPr kumimoji="1" lang="ja-JP" altLang="en-US" sz="1200" dirty="0"/>
                        <a:t>人</a:t>
                      </a:r>
                    </a:p>
                  </a:txBody>
                  <a:tcPr/>
                </a:tc>
                <a:tc>
                  <a:txBody>
                    <a:bodyPr/>
                    <a:lstStyle/>
                    <a:p>
                      <a:pPr algn="ctr"/>
                      <a:r>
                        <a:rPr kumimoji="1" lang="en-US" altLang="ja-JP" sz="1200" dirty="0"/>
                        <a:t>25</a:t>
                      </a:r>
                      <a:r>
                        <a:rPr kumimoji="1" lang="ja-JP" altLang="en-US" sz="1200" dirty="0"/>
                        <a:t>百万円</a:t>
                      </a:r>
                    </a:p>
                  </a:txBody>
                  <a:tcPr/>
                </a:tc>
                <a:extLst>
                  <a:ext uri="{0D108BD9-81ED-4DB2-BD59-A6C34878D82A}">
                    <a16:rowId xmlns:a16="http://schemas.microsoft.com/office/drawing/2014/main" val="2204797586"/>
                  </a:ext>
                </a:extLst>
              </a:tr>
              <a:tr h="332702">
                <a:tc>
                  <a:txBody>
                    <a:bodyPr/>
                    <a:lstStyle/>
                    <a:p>
                      <a:pPr algn="ctr"/>
                      <a:r>
                        <a:rPr kumimoji="1" lang="ja-JP" altLang="en-US" sz="1200" dirty="0"/>
                        <a:t>３</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350</a:t>
                      </a:r>
                      <a:r>
                        <a:rPr kumimoji="1" lang="ja-JP" altLang="en-US" sz="1200" dirty="0"/>
                        <a:t>人</a:t>
                      </a:r>
                    </a:p>
                  </a:txBody>
                  <a:tcPr/>
                </a:tc>
                <a:tc>
                  <a:txBody>
                    <a:bodyPr/>
                    <a:lstStyle/>
                    <a:p>
                      <a:pPr algn="ctr"/>
                      <a:r>
                        <a:rPr kumimoji="1" lang="en-US" altLang="ja-JP" sz="1200" dirty="0"/>
                        <a:t>106</a:t>
                      </a:r>
                      <a:r>
                        <a:rPr kumimoji="1" lang="ja-JP" altLang="en-US" sz="1200" dirty="0"/>
                        <a:t>百万円</a:t>
                      </a:r>
                    </a:p>
                  </a:txBody>
                  <a:tcPr/>
                </a:tc>
                <a:extLst>
                  <a:ext uri="{0D108BD9-81ED-4DB2-BD59-A6C34878D82A}">
                    <a16:rowId xmlns:a16="http://schemas.microsoft.com/office/drawing/2014/main" val="3203218655"/>
                  </a:ext>
                </a:extLst>
              </a:tr>
              <a:tr h="332702">
                <a:tc>
                  <a:txBody>
                    <a:bodyPr/>
                    <a:lstStyle/>
                    <a:p>
                      <a:pPr algn="ctr"/>
                      <a:r>
                        <a:rPr kumimoji="1" lang="ja-JP" altLang="en-US" sz="1200" dirty="0"/>
                        <a:t>４</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1,750</a:t>
                      </a:r>
                      <a:r>
                        <a:rPr kumimoji="1" lang="ja-JP" altLang="en-US" sz="1200" dirty="0"/>
                        <a:t>人</a:t>
                      </a:r>
                    </a:p>
                  </a:txBody>
                  <a:tcPr/>
                </a:tc>
                <a:tc>
                  <a:txBody>
                    <a:bodyPr/>
                    <a:lstStyle/>
                    <a:p>
                      <a:pPr algn="ctr"/>
                      <a:r>
                        <a:rPr kumimoji="1" lang="en-US" altLang="ja-JP" sz="1200" dirty="0"/>
                        <a:t>225</a:t>
                      </a:r>
                      <a:r>
                        <a:rPr kumimoji="1" lang="ja-JP" altLang="en-US" sz="1200" dirty="0"/>
                        <a:t>百万円</a:t>
                      </a:r>
                    </a:p>
                  </a:txBody>
                  <a:tcPr/>
                </a:tc>
                <a:extLst>
                  <a:ext uri="{0D108BD9-81ED-4DB2-BD59-A6C34878D82A}">
                    <a16:rowId xmlns:a16="http://schemas.microsoft.com/office/drawing/2014/main" val="232951495"/>
                  </a:ext>
                </a:extLst>
              </a:tr>
              <a:tr h="332702">
                <a:tc>
                  <a:txBody>
                    <a:bodyPr/>
                    <a:lstStyle/>
                    <a:p>
                      <a:pPr algn="ctr"/>
                      <a:r>
                        <a:rPr kumimoji="1" lang="ja-JP" altLang="en-US" sz="1200" dirty="0"/>
                        <a:t>５</a:t>
                      </a:r>
                    </a:p>
                  </a:txBody>
                  <a:tcPr/>
                </a:tc>
                <a:tc>
                  <a:txBody>
                    <a:bodyPr/>
                    <a:lstStyle/>
                    <a:p>
                      <a:pPr algn="ctr"/>
                      <a:r>
                        <a:rPr kumimoji="1" lang="ja-JP" altLang="en-US" sz="1200" dirty="0"/>
                        <a:t>ライフサイエンス</a:t>
                      </a:r>
                    </a:p>
                  </a:txBody>
                  <a:tcPr/>
                </a:tc>
                <a:tc>
                  <a:txBody>
                    <a:bodyPr/>
                    <a:lstStyle/>
                    <a:p>
                      <a:pPr algn="ctr"/>
                      <a:r>
                        <a:rPr kumimoji="1" lang="en-US" altLang="ja-JP" sz="1200" dirty="0"/>
                        <a:t>900</a:t>
                      </a:r>
                      <a:r>
                        <a:rPr kumimoji="1" lang="ja-JP" altLang="en-US" sz="1200" dirty="0"/>
                        <a:t>人</a:t>
                      </a:r>
                    </a:p>
                  </a:txBody>
                  <a:tcPr/>
                </a:tc>
                <a:tc>
                  <a:txBody>
                    <a:bodyPr/>
                    <a:lstStyle/>
                    <a:p>
                      <a:pPr algn="ctr"/>
                      <a:r>
                        <a:rPr kumimoji="1" lang="en-US" altLang="ja-JP" sz="1200" dirty="0"/>
                        <a:t>106</a:t>
                      </a:r>
                      <a:r>
                        <a:rPr kumimoji="1" lang="ja-JP" altLang="en-US" sz="1200" dirty="0"/>
                        <a:t>百万円</a:t>
                      </a:r>
                    </a:p>
                  </a:txBody>
                  <a:tcPr/>
                </a:tc>
                <a:extLst>
                  <a:ext uri="{0D108BD9-81ED-4DB2-BD59-A6C34878D82A}">
                    <a16:rowId xmlns:a16="http://schemas.microsoft.com/office/drawing/2014/main" val="3265338834"/>
                  </a:ext>
                </a:extLst>
              </a:tr>
              <a:tr h="332702">
                <a:tc>
                  <a:txBody>
                    <a:bodyPr/>
                    <a:lstStyle/>
                    <a:p>
                      <a:pPr algn="ctr"/>
                      <a:r>
                        <a:rPr kumimoji="1" lang="ja-JP" altLang="en-US" sz="1200" dirty="0"/>
                        <a:t>６</a:t>
                      </a:r>
                    </a:p>
                  </a:txBody>
                  <a:tcPr/>
                </a:tc>
                <a:tc>
                  <a:txBody>
                    <a:bodyPr/>
                    <a:lstStyle/>
                    <a:p>
                      <a:pPr algn="ctr"/>
                      <a:r>
                        <a:rPr kumimoji="1" lang="ja-JP" altLang="en-US" sz="1200" dirty="0"/>
                        <a:t>環境・エネルギー</a:t>
                      </a:r>
                    </a:p>
                  </a:txBody>
                  <a:tcPr/>
                </a:tc>
                <a:tc>
                  <a:txBody>
                    <a:bodyPr/>
                    <a:lstStyle/>
                    <a:p>
                      <a:pPr algn="ctr"/>
                      <a:r>
                        <a:rPr kumimoji="1" lang="en-US" altLang="ja-JP" sz="1200" dirty="0"/>
                        <a:t>900</a:t>
                      </a:r>
                      <a:r>
                        <a:rPr kumimoji="1" lang="ja-JP" altLang="en-US" sz="1200" dirty="0"/>
                        <a:t>人</a:t>
                      </a:r>
                    </a:p>
                  </a:txBody>
                  <a:tcPr/>
                </a:tc>
                <a:tc>
                  <a:txBody>
                    <a:bodyPr/>
                    <a:lstStyle/>
                    <a:p>
                      <a:pPr algn="ctr"/>
                      <a:r>
                        <a:rPr kumimoji="1" lang="en-US" altLang="ja-JP" sz="1200" dirty="0"/>
                        <a:t>181</a:t>
                      </a:r>
                      <a:r>
                        <a:rPr kumimoji="1" lang="ja-JP" altLang="en-US" sz="1200" dirty="0"/>
                        <a:t>百万円</a:t>
                      </a:r>
                    </a:p>
                  </a:txBody>
                  <a:tcPr/>
                </a:tc>
                <a:extLst>
                  <a:ext uri="{0D108BD9-81ED-4DB2-BD59-A6C34878D82A}">
                    <a16:rowId xmlns:a16="http://schemas.microsoft.com/office/drawing/2014/main" val="3904553681"/>
                  </a:ext>
                </a:extLst>
              </a:tr>
            </a:tbl>
          </a:graphicData>
        </a:graphic>
      </p:graphicFrame>
      <p:sp>
        <p:nvSpPr>
          <p:cNvPr id="8" name="テキスト ボックス 7">
            <a:extLst>
              <a:ext uri="{FF2B5EF4-FFF2-40B4-BE49-F238E27FC236}">
                <a16:creationId xmlns:a16="http://schemas.microsoft.com/office/drawing/2014/main" id="{3FBC5CB4-E956-40B5-A175-30737C9A4918}"/>
              </a:ext>
            </a:extLst>
          </p:cNvPr>
          <p:cNvSpPr txBox="1"/>
          <p:nvPr/>
        </p:nvSpPr>
        <p:spPr>
          <a:xfrm>
            <a:off x="357379" y="941439"/>
            <a:ext cx="2658100" cy="307777"/>
          </a:xfrm>
          <a:prstGeom prst="rect">
            <a:avLst/>
          </a:prstGeom>
          <a:noFill/>
        </p:spPr>
        <p:txBody>
          <a:bodyPr wrap="none" rtlCol="0">
            <a:spAutoFit/>
          </a:bodyPr>
          <a:lstStyle/>
          <a:p>
            <a:r>
              <a:rPr kumimoji="1" lang="en-US" altLang="ja-JP" sz="1400" dirty="0"/>
              <a:t>R</a:t>
            </a:r>
            <a:r>
              <a:rPr kumimoji="1" lang="ja-JP" altLang="en-US" sz="1400" dirty="0"/>
              <a:t>９</a:t>
            </a:r>
            <a:r>
              <a:rPr kumimoji="1" lang="en-US" altLang="ja-JP" sz="1400" dirty="0"/>
              <a:t>(2027)</a:t>
            </a:r>
            <a:r>
              <a:rPr kumimoji="1" lang="ja-JP" altLang="en-US" sz="1400" dirty="0"/>
              <a:t>年度開催（６件）</a:t>
            </a:r>
          </a:p>
        </p:txBody>
      </p:sp>
    </p:spTree>
    <p:extLst>
      <p:ext uri="{BB962C8B-B14F-4D97-AF65-F5344CB8AC3E}">
        <p14:creationId xmlns:p14="http://schemas.microsoft.com/office/powerpoint/2010/main" val="3228013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13</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＜施策⑤＞「エリア</a:t>
            </a:r>
            <a:r>
              <a:rPr kumimoji="1" lang="en-US" altLang="ja-JP" b="1" dirty="0"/>
              <a:t>MICE</a:t>
            </a:r>
            <a:r>
              <a:rPr kumimoji="1" lang="ja-JP" altLang="en-US" b="1" dirty="0"/>
              <a:t>」による受入れ環境整備、施設連携の強化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676435"/>
            <a:ext cx="7176130" cy="1124603"/>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エリア</a:t>
            </a:r>
            <a:r>
              <a:rPr kumimoji="1" lang="en-US" altLang="ja-JP" sz="1600" b="1" dirty="0"/>
              <a:t>MICE</a:t>
            </a:r>
          </a:p>
          <a:p>
            <a:pPr>
              <a:lnSpc>
                <a:spcPct val="120000"/>
              </a:lnSpc>
            </a:pPr>
            <a:r>
              <a:rPr kumimoji="1" lang="ja-JP" altLang="en-US" sz="1400" dirty="0"/>
              <a:t>　▶府内の主要会場を中心としたエリアを設定し、エリア内の会場施設、宿泊施設、</a:t>
            </a:r>
            <a:endParaRPr kumimoji="1" lang="en-US" altLang="ja-JP" sz="1400" dirty="0"/>
          </a:p>
          <a:p>
            <a:pPr>
              <a:lnSpc>
                <a:spcPct val="120000"/>
              </a:lnSpc>
            </a:pPr>
            <a:r>
              <a:rPr kumimoji="1" lang="ja-JP" altLang="en-US" sz="1400" dirty="0"/>
              <a:t>　 アフターコンベンション施設などの連携・協力により誘致力向上を図っている。</a:t>
            </a:r>
            <a:endParaRPr kumimoji="1" lang="en-US" altLang="ja-JP" sz="1400" dirty="0"/>
          </a:p>
          <a:p>
            <a:pPr>
              <a:lnSpc>
                <a:spcPct val="120000"/>
              </a:lnSpc>
            </a:pPr>
            <a:r>
              <a:rPr kumimoji="1" lang="ja-JP" altLang="en-US" sz="1400" dirty="0"/>
              <a:t>　 大阪では特に、梅田、中之島、ベイエリアが代表的なエリア</a:t>
            </a:r>
            <a:r>
              <a:rPr kumimoji="1" lang="en-US" altLang="ja-JP" sz="1400" dirty="0"/>
              <a:t>MICE</a:t>
            </a:r>
            <a:r>
              <a:rPr kumimoji="1" lang="ja-JP" altLang="en-US" sz="1400" dirty="0"/>
              <a:t>。</a:t>
            </a:r>
            <a:endParaRPr kumimoji="1" lang="en-US" altLang="ja-JP" sz="1400" dirty="0"/>
          </a:p>
        </p:txBody>
      </p:sp>
      <p:pic>
        <p:nvPicPr>
          <p:cNvPr id="6" name="図 5">
            <a:extLst>
              <a:ext uri="{FF2B5EF4-FFF2-40B4-BE49-F238E27FC236}">
                <a16:creationId xmlns:a16="http://schemas.microsoft.com/office/drawing/2014/main" id="{BB0B0329-31F1-472C-835E-EB59D0C87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4316" y="2210020"/>
            <a:ext cx="4466897" cy="4466897"/>
          </a:xfrm>
          <a:prstGeom prst="rect">
            <a:avLst/>
          </a:prstGeom>
        </p:spPr>
      </p:pic>
      <p:sp>
        <p:nvSpPr>
          <p:cNvPr id="4" name="フローチャート: 結合子 3">
            <a:extLst>
              <a:ext uri="{FF2B5EF4-FFF2-40B4-BE49-F238E27FC236}">
                <a16:creationId xmlns:a16="http://schemas.microsoft.com/office/drawing/2014/main" id="{2148C328-75CA-4392-9886-E3BF7F792CE1}"/>
              </a:ext>
            </a:extLst>
          </p:cNvPr>
          <p:cNvSpPr/>
          <p:nvPr/>
        </p:nvSpPr>
        <p:spPr>
          <a:xfrm>
            <a:off x="4514859" y="3463119"/>
            <a:ext cx="368300" cy="370270"/>
          </a:xfrm>
          <a:prstGeom prst="flowChartConnec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 name="フローチャート: 結合子 8">
            <a:extLst>
              <a:ext uri="{FF2B5EF4-FFF2-40B4-BE49-F238E27FC236}">
                <a16:creationId xmlns:a16="http://schemas.microsoft.com/office/drawing/2014/main" id="{ECC2A10B-6B69-4541-B345-90C3BF155C51}"/>
              </a:ext>
            </a:extLst>
          </p:cNvPr>
          <p:cNvSpPr/>
          <p:nvPr/>
        </p:nvSpPr>
        <p:spPr>
          <a:xfrm>
            <a:off x="4235460" y="3979586"/>
            <a:ext cx="368300" cy="370270"/>
          </a:xfrm>
          <a:prstGeom prst="flowChartConnec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0" name="フローチャート: 結合子 9">
            <a:extLst>
              <a:ext uri="{FF2B5EF4-FFF2-40B4-BE49-F238E27FC236}">
                <a16:creationId xmlns:a16="http://schemas.microsoft.com/office/drawing/2014/main" id="{842AC1CD-5FDE-4BBA-971C-F8BAED232DA6}"/>
              </a:ext>
            </a:extLst>
          </p:cNvPr>
          <p:cNvSpPr/>
          <p:nvPr/>
        </p:nvSpPr>
        <p:spPr>
          <a:xfrm>
            <a:off x="3100927" y="4970189"/>
            <a:ext cx="368300" cy="370270"/>
          </a:xfrm>
          <a:prstGeom prst="flowChartConnector">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1B4D9D0-C42D-4E42-B121-A2F88DADB777}"/>
              </a:ext>
            </a:extLst>
          </p:cNvPr>
          <p:cNvSpPr txBox="1"/>
          <p:nvPr/>
        </p:nvSpPr>
        <p:spPr>
          <a:xfrm>
            <a:off x="6081946" y="1925671"/>
            <a:ext cx="2934003" cy="1461939"/>
          </a:xfrm>
          <a:prstGeom prst="rect">
            <a:avLst/>
          </a:prstGeom>
          <a:noFill/>
          <a:ln>
            <a:solidFill>
              <a:schemeClr val="tx1"/>
            </a:solidFill>
          </a:ln>
        </p:spPr>
        <p:txBody>
          <a:bodyPr wrap="square" rtlCol="0">
            <a:spAutoFit/>
          </a:bodyPr>
          <a:lstStyle/>
          <a:p>
            <a:pPr algn="ctr">
              <a:lnSpc>
                <a:spcPct val="200000"/>
              </a:lnSpc>
            </a:pPr>
            <a:r>
              <a:rPr kumimoji="1" lang="ja-JP" altLang="en-US" sz="1200" b="1" dirty="0"/>
              <a:t>～梅田～</a:t>
            </a:r>
            <a:endParaRPr kumimoji="1" lang="en-US" altLang="ja-JP" sz="1200" b="1" dirty="0"/>
          </a:p>
          <a:p>
            <a:r>
              <a:rPr kumimoji="1" lang="ja-JP" altLang="en-US" sz="1200" dirty="0"/>
              <a:t>「</a:t>
            </a:r>
            <a:r>
              <a:rPr kumimoji="1" lang="en-US" altLang="ja-JP" sz="1200" dirty="0"/>
              <a:t>DMO</a:t>
            </a:r>
            <a:r>
              <a:rPr kumimoji="1" lang="ja-JP" altLang="en-US" sz="1200" dirty="0"/>
              <a:t>大阪梅田」を設置</a:t>
            </a:r>
            <a:endParaRPr kumimoji="1" lang="en-US" altLang="ja-JP" sz="1200" dirty="0"/>
          </a:p>
          <a:p>
            <a:r>
              <a:rPr kumimoji="1" lang="en-US" altLang="ja-JP" sz="1200" dirty="0"/>
              <a:t> (</a:t>
            </a:r>
            <a:r>
              <a:rPr kumimoji="1" lang="ja-JP" altLang="en-US" sz="1200" dirty="0"/>
              <a:t>事務局：阪急阪神不動産株式会社</a:t>
            </a:r>
            <a:r>
              <a:rPr kumimoji="1" lang="en-US" altLang="ja-JP" sz="1200" dirty="0"/>
              <a:t>)</a:t>
            </a:r>
          </a:p>
          <a:p>
            <a:r>
              <a:rPr kumimoji="1" lang="ja-JP" altLang="en-US" sz="1200" dirty="0"/>
              <a:t>　➤ナレッジキャピタル コングレ</a:t>
            </a:r>
            <a:endParaRPr kumimoji="1" lang="en-US" altLang="ja-JP" sz="1200" dirty="0"/>
          </a:p>
          <a:p>
            <a:r>
              <a:rPr kumimoji="1" lang="ja-JP" altLang="en-US" sz="1200" dirty="0"/>
              <a:t>　　コンベンションセンター 等</a:t>
            </a:r>
            <a:r>
              <a:rPr kumimoji="1" lang="en-US" altLang="ja-JP" sz="1200" dirty="0"/>
              <a:t>43</a:t>
            </a:r>
            <a:r>
              <a:rPr kumimoji="1" lang="ja-JP" altLang="en-US" sz="1200" dirty="0"/>
              <a:t>社</a:t>
            </a:r>
            <a:endParaRPr kumimoji="1" lang="en-US" altLang="ja-JP" sz="1200" dirty="0"/>
          </a:p>
          <a:p>
            <a:endParaRPr kumimoji="1" lang="en-US" altLang="ja-JP" sz="500" dirty="0"/>
          </a:p>
          <a:p>
            <a:r>
              <a:rPr kumimoji="1" lang="ja-JP" altLang="en-US" sz="1200" dirty="0"/>
              <a:t>　協力：大阪市経済戦略局、大阪観光局</a:t>
            </a:r>
            <a:endParaRPr kumimoji="1" lang="en-US" altLang="ja-JP" sz="1200" dirty="0"/>
          </a:p>
        </p:txBody>
      </p:sp>
      <p:cxnSp>
        <p:nvCxnSpPr>
          <p:cNvPr id="11" name="直線コネクタ 10">
            <a:extLst>
              <a:ext uri="{FF2B5EF4-FFF2-40B4-BE49-F238E27FC236}">
                <a16:creationId xmlns:a16="http://schemas.microsoft.com/office/drawing/2014/main" id="{F2EB683D-E3C9-42C0-A91B-F65563439D85}"/>
              </a:ext>
            </a:extLst>
          </p:cNvPr>
          <p:cNvCxnSpPr>
            <a:cxnSpLocks/>
            <a:stCxn id="7" idx="1"/>
            <a:endCxn id="4" idx="7"/>
          </p:cNvCxnSpPr>
          <p:nvPr/>
        </p:nvCxnSpPr>
        <p:spPr>
          <a:xfrm flipH="1">
            <a:off x="4829223" y="2656641"/>
            <a:ext cx="1252723" cy="8607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655A02FB-57AA-4017-A9AC-5CE29A98991D}"/>
              </a:ext>
            </a:extLst>
          </p:cNvPr>
          <p:cNvSpPr txBox="1"/>
          <p:nvPr/>
        </p:nvSpPr>
        <p:spPr>
          <a:xfrm>
            <a:off x="173446" y="1899397"/>
            <a:ext cx="4177840" cy="1461939"/>
          </a:xfrm>
          <a:prstGeom prst="rect">
            <a:avLst/>
          </a:prstGeom>
          <a:noFill/>
          <a:ln>
            <a:solidFill>
              <a:schemeClr val="tx1"/>
            </a:solidFill>
          </a:ln>
        </p:spPr>
        <p:txBody>
          <a:bodyPr wrap="square" rtlCol="0">
            <a:spAutoFit/>
          </a:bodyPr>
          <a:lstStyle/>
          <a:p>
            <a:pPr algn="ctr">
              <a:lnSpc>
                <a:spcPct val="200000"/>
              </a:lnSpc>
            </a:pPr>
            <a:r>
              <a:rPr kumimoji="1" lang="ja-JP" altLang="en-US" sz="1200" b="1" dirty="0"/>
              <a:t>～中之島～</a:t>
            </a:r>
            <a:endParaRPr kumimoji="1" lang="en-US" altLang="ja-JP" sz="1200" b="1" dirty="0"/>
          </a:p>
          <a:p>
            <a:r>
              <a:rPr kumimoji="1" lang="ja-JP" altLang="en-US" sz="1200" dirty="0"/>
              <a:t>組織体は設置せず</a:t>
            </a:r>
            <a:endParaRPr kumimoji="1" lang="en-US" altLang="ja-JP" sz="1200" dirty="0"/>
          </a:p>
          <a:p>
            <a:r>
              <a:rPr kumimoji="1" lang="en-US" altLang="ja-JP" sz="1200" dirty="0"/>
              <a:t> (</a:t>
            </a:r>
            <a:r>
              <a:rPr kumimoji="1" lang="ja-JP" altLang="en-US" sz="1200" dirty="0"/>
              <a:t>株式会社大阪国際会議場が中核</a:t>
            </a:r>
            <a:r>
              <a:rPr kumimoji="1" lang="en-US" altLang="ja-JP" sz="1200" dirty="0"/>
              <a:t>)</a:t>
            </a:r>
          </a:p>
          <a:p>
            <a:r>
              <a:rPr kumimoji="1" lang="ja-JP" altLang="en-US" sz="1200" dirty="0"/>
              <a:t>　➤大阪府立国際会議場、リーガロイヤルホテル大阪、</a:t>
            </a:r>
            <a:endParaRPr kumimoji="1" lang="en-US" altLang="ja-JP" sz="1200" dirty="0"/>
          </a:p>
          <a:p>
            <a:r>
              <a:rPr kumimoji="1" lang="ja-JP" altLang="en-US" sz="1200" dirty="0"/>
              <a:t>　　大阪市中央公会堂、コングレスクエア大阪中之島 等</a:t>
            </a:r>
            <a:endParaRPr kumimoji="1" lang="en-US" altLang="ja-JP" sz="1200" dirty="0"/>
          </a:p>
          <a:p>
            <a:endParaRPr kumimoji="1" lang="en-US" altLang="ja-JP" sz="500" dirty="0"/>
          </a:p>
          <a:p>
            <a:r>
              <a:rPr kumimoji="1" lang="ja-JP" altLang="en-US" sz="1200" dirty="0"/>
              <a:t>　協力：大阪観光局</a:t>
            </a:r>
            <a:endParaRPr kumimoji="1" lang="en-US" altLang="ja-JP" sz="1200" dirty="0"/>
          </a:p>
        </p:txBody>
      </p:sp>
      <p:cxnSp>
        <p:nvCxnSpPr>
          <p:cNvPr id="17" name="直線コネクタ 16">
            <a:extLst>
              <a:ext uri="{FF2B5EF4-FFF2-40B4-BE49-F238E27FC236}">
                <a16:creationId xmlns:a16="http://schemas.microsoft.com/office/drawing/2014/main" id="{FBCFF280-47F0-4A45-9172-ABA11595BF05}"/>
              </a:ext>
            </a:extLst>
          </p:cNvPr>
          <p:cNvCxnSpPr>
            <a:cxnSpLocks/>
            <a:stCxn id="16" idx="2"/>
            <a:endCxn id="9" idx="1"/>
          </p:cNvCxnSpPr>
          <p:nvPr/>
        </p:nvCxnSpPr>
        <p:spPr>
          <a:xfrm>
            <a:off x="2262366" y="3361336"/>
            <a:ext cx="2027030" cy="6724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1D3484A5-7354-4510-AD26-B0CE378B8A77}"/>
              </a:ext>
            </a:extLst>
          </p:cNvPr>
          <p:cNvSpPr txBox="1"/>
          <p:nvPr/>
        </p:nvSpPr>
        <p:spPr>
          <a:xfrm>
            <a:off x="170089" y="3391372"/>
            <a:ext cx="2789467" cy="738664"/>
          </a:xfrm>
          <a:prstGeom prst="rect">
            <a:avLst/>
          </a:prstGeom>
          <a:noFill/>
        </p:spPr>
        <p:txBody>
          <a:bodyPr wrap="square" rtlCol="0">
            <a:spAutoFit/>
          </a:bodyPr>
          <a:lstStyle/>
          <a:p>
            <a:r>
              <a:rPr kumimoji="1" lang="ja-JP" altLang="en-US" sz="1050" dirty="0"/>
              <a:t>・中之島パビリオンフェスティバル</a:t>
            </a:r>
            <a:endParaRPr kumimoji="1" lang="en-US" altLang="ja-JP" sz="1050" dirty="0"/>
          </a:p>
          <a:p>
            <a:r>
              <a:rPr kumimoji="1" lang="ja-JP" altLang="en-US" sz="1050" dirty="0"/>
              <a:t>　春</a:t>
            </a:r>
            <a:r>
              <a:rPr kumimoji="1" lang="en-US" altLang="ja-JP" sz="1050" dirty="0"/>
              <a:t>(</a:t>
            </a:r>
            <a:r>
              <a:rPr kumimoji="1" lang="ja-JP" altLang="en-US" sz="1050" dirty="0"/>
              <a:t>５月</a:t>
            </a:r>
            <a:r>
              <a:rPr kumimoji="1" lang="en-US" altLang="ja-JP" sz="1050" dirty="0"/>
              <a:t>)</a:t>
            </a:r>
            <a:r>
              <a:rPr kumimoji="1" lang="ja-JP" altLang="en-US" sz="1050" dirty="0"/>
              <a:t>、秋</a:t>
            </a:r>
            <a:r>
              <a:rPr kumimoji="1" lang="en-US" altLang="ja-JP" sz="1050" dirty="0"/>
              <a:t>(</a:t>
            </a:r>
            <a:r>
              <a:rPr kumimoji="1" lang="ja-JP" altLang="en-US" sz="1050" dirty="0"/>
              <a:t>９月</a:t>
            </a:r>
            <a:r>
              <a:rPr kumimoji="1" lang="en-US" altLang="ja-JP" sz="1050" dirty="0"/>
              <a:t>)</a:t>
            </a:r>
            <a:r>
              <a:rPr kumimoji="1" lang="ja-JP" altLang="en-US" sz="1050" dirty="0"/>
              <a:t>を通じた魅力発信</a:t>
            </a:r>
            <a:endParaRPr kumimoji="1" lang="en-US" altLang="ja-JP" sz="1050" dirty="0"/>
          </a:p>
          <a:p>
            <a:r>
              <a:rPr kumimoji="1" lang="ja-JP" altLang="en-US" sz="1050" dirty="0"/>
              <a:t>・中之島エリア案内パンフレットの制作</a:t>
            </a:r>
            <a:endParaRPr kumimoji="1" lang="en-US" altLang="ja-JP" sz="1050" dirty="0"/>
          </a:p>
          <a:p>
            <a:r>
              <a:rPr kumimoji="1" lang="ja-JP" altLang="en-US" sz="1050" dirty="0"/>
              <a:t>・大阪国際会議場が</a:t>
            </a:r>
            <a:r>
              <a:rPr kumimoji="1" lang="en-US" altLang="ja-JP" sz="1050" dirty="0"/>
              <a:t>IMEX</a:t>
            </a:r>
            <a:r>
              <a:rPr kumimoji="1" lang="ja-JP" altLang="en-US" sz="1050" dirty="0"/>
              <a:t>、</a:t>
            </a:r>
            <a:r>
              <a:rPr kumimoji="1" lang="en-US" altLang="ja-JP" sz="1050" dirty="0"/>
              <a:t>IME</a:t>
            </a:r>
            <a:r>
              <a:rPr kumimoji="1" lang="ja-JP" altLang="en-US" sz="1050" dirty="0"/>
              <a:t>に出展</a:t>
            </a:r>
          </a:p>
        </p:txBody>
      </p:sp>
      <p:sp>
        <p:nvSpPr>
          <p:cNvPr id="22" name="テキスト ボックス 21">
            <a:extLst>
              <a:ext uri="{FF2B5EF4-FFF2-40B4-BE49-F238E27FC236}">
                <a16:creationId xmlns:a16="http://schemas.microsoft.com/office/drawing/2014/main" id="{6149257D-4ACD-490E-B283-71C289C561FB}"/>
              </a:ext>
            </a:extLst>
          </p:cNvPr>
          <p:cNvSpPr txBox="1"/>
          <p:nvPr/>
        </p:nvSpPr>
        <p:spPr>
          <a:xfrm>
            <a:off x="6190594" y="3414240"/>
            <a:ext cx="2920136" cy="900246"/>
          </a:xfrm>
          <a:prstGeom prst="rect">
            <a:avLst/>
          </a:prstGeom>
          <a:noFill/>
        </p:spPr>
        <p:txBody>
          <a:bodyPr wrap="square" rtlCol="0">
            <a:spAutoFit/>
          </a:bodyPr>
          <a:lstStyle/>
          <a:p>
            <a:r>
              <a:rPr kumimoji="1" lang="ja-JP" altLang="en-US" sz="1050" dirty="0"/>
              <a:t>・国際フォーラムプログラム</a:t>
            </a:r>
            <a:endParaRPr kumimoji="1" lang="en-US" altLang="ja-JP" sz="1050" dirty="0"/>
          </a:p>
          <a:p>
            <a:r>
              <a:rPr kumimoji="1" lang="ja-JP" altLang="en-US" sz="1050" dirty="0"/>
              <a:t>　「地域再生甲子園</a:t>
            </a:r>
            <a:r>
              <a:rPr kumimoji="1" lang="en-US" altLang="ja-JP" sz="1050" dirty="0"/>
              <a:t>2025</a:t>
            </a:r>
            <a:r>
              <a:rPr kumimoji="1" lang="ja-JP" altLang="en-US" sz="1050" dirty="0"/>
              <a:t>」を実施</a:t>
            </a:r>
            <a:r>
              <a:rPr kumimoji="1" lang="en-US" altLang="ja-JP" sz="1050" dirty="0"/>
              <a:t>(</a:t>
            </a:r>
            <a:r>
              <a:rPr kumimoji="1" lang="ja-JP" altLang="en-US" sz="1050" dirty="0"/>
              <a:t>９月</a:t>
            </a:r>
            <a:r>
              <a:rPr kumimoji="1" lang="en-US" altLang="ja-JP" sz="1050" dirty="0"/>
              <a:t>)</a:t>
            </a:r>
          </a:p>
          <a:p>
            <a:r>
              <a:rPr kumimoji="1" lang="ja-JP" altLang="en-US" sz="1050" dirty="0"/>
              <a:t>・</a:t>
            </a:r>
            <a:r>
              <a:rPr kumimoji="1" lang="en-US" altLang="ja-JP" sz="1050" dirty="0"/>
              <a:t>UMEDA INNOVATION WEEK(</a:t>
            </a:r>
            <a:r>
              <a:rPr kumimoji="1" lang="ja-JP" altLang="en-US" sz="1050" dirty="0"/>
              <a:t>９月</a:t>
            </a:r>
            <a:r>
              <a:rPr kumimoji="1" lang="en-US" altLang="ja-JP" sz="1050" dirty="0"/>
              <a:t>)</a:t>
            </a:r>
          </a:p>
          <a:p>
            <a:r>
              <a:rPr kumimoji="1" lang="ja-JP" altLang="en-US" sz="1050" dirty="0"/>
              <a:t>　を通じた賑わい創出</a:t>
            </a:r>
            <a:endParaRPr kumimoji="1" lang="en-US" altLang="ja-JP" sz="1050" dirty="0"/>
          </a:p>
          <a:p>
            <a:r>
              <a:rPr kumimoji="1" lang="ja-JP" altLang="en-US" sz="1050" dirty="0"/>
              <a:t>・</a:t>
            </a:r>
            <a:r>
              <a:rPr kumimoji="1" lang="en-US" altLang="ja-JP" sz="1050" dirty="0"/>
              <a:t>DMO</a:t>
            </a:r>
            <a:r>
              <a:rPr kumimoji="1" lang="ja-JP" altLang="en-US" sz="1050" dirty="0"/>
              <a:t>大阪梅田として</a:t>
            </a:r>
            <a:r>
              <a:rPr kumimoji="1" lang="en-US" altLang="ja-JP" sz="1050" dirty="0"/>
              <a:t>IBTM</a:t>
            </a:r>
            <a:r>
              <a:rPr kumimoji="1" lang="ja-JP" altLang="en-US" sz="1050" dirty="0"/>
              <a:t>、</a:t>
            </a:r>
            <a:r>
              <a:rPr kumimoji="1" lang="en-US" altLang="ja-JP" sz="1050" dirty="0"/>
              <a:t>IME</a:t>
            </a:r>
            <a:r>
              <a:rPr kumimoji="1" lang="ja-JP" altLang="en-US" sz="1050" dirty="0"/>
              <a:t>に出展</a:t>
            </a:r>
          </a:p>
        </p:txBody>
      </p:sp>
      <p:sp>
        <p:nvSpPr>
          <p:cNvPr id="25" name="テキスト ボックス 24">
            <a:extLst>
              <a:ext uri="{FF2B5EF4-FFF2-40B4-BE49-F238E27FC236}">
                <a16:creationId xmlns:a16="http://schemas.microsoft.com/office/drawing/2014/main" id="{B4B938E1-CC58-4F48-BBA5-72D4E375F009}"/>
              </a:ext>
            </a:extLst>
          </p:cNvPr>
          <p:cNvSpPr txBox="1"/>
          <p:nvPr/>
        </p:nvSpPr>
        <p:spPr>
          <a:xfrm>
            <a:off x="201434" y="5157316"/>
            <a:ext cx="2860621" cy="1461939"/>
          </a:xfrm>
          <a:prstGeom prst="rect">
            <a:avLst/>
          </a:prstGeom>
          <a:noFill/>
          <a:ln>
            <a:solidFill>
              <a:schemeClr val="tx1"/>
            </a:solidFill>
          </a:ln>
        </p:spPr>
        <p:txBody>
          <a:bodyPr wrap="square" rtlCol="0">
            <a:spAutoFit/>
          </a:bodyPr>
          <a:lstStyle/>
          <a:p>
            <a:pPr algn="ctr">
              <a:lnSpc>
                <a:spcPct val="200000"/>
              </a:lnSpc>
            </a:pPr>
            <a:r>
              <a:rPr kumimoji="1" lang="ja-JP" altLang="en-US" sz="1200" b="1" dirty="0"/>
              <a:t>～ベイエリア～</a:t>
            </a:r>
            <a:endParaRPr kumimoji="1" lang="en-US" altLang="ja-JP" sz="1200" b="1" dirty="0"/>
          </a:p>
          <a:p>
            <a:r>
              <a:rPr kumimoji="1" lang="ja-JP" altLang="en-US" sz="1200" dirty="0"/>
              <a:t>「大阪ベイエリア</a:t>
            </a:r>
            <a:r>
              <a:rPr kumimoji="1" lang="en-US" altLang="ja-JP" sz="1200" dirty="0"/>
              <a:t>MICE</a:t>
            </a:r>
            <a:r>
              <a:rPr kumimoji="1" lang="ja-JP" altLang="en-US" sz="1200" dirty="0"/>
              <a:t>」を設置</a:t>
            </a:r>
            <a:endParaRPr kumimoji="1" lang="en-US" altLang="ja-JP" sz="1200" dirty="0"/>
          </a:p>
          <a:p>
            <a:r>
              <a:rPr kumimoji="1" lang="en-US" altLang="ja-JP" sz="1200" dirty="0"/>
              <a:t> (</a:t>
            </a:r>
            <a:r>
              <a:rPr kumimoji="1" lang="ja-JP" altLang="en-US" sz="1200" dirty="0"/>
              <a:t>事務局：インテックス大阪</a:t>
            </a:r>
            <a:r>
              <a:rPr kumimoji="1" lang="ja-JP" altLang="en-US" sz="600" dirty="0"/>
              <a:t>＜</a:t>
            </a:r>
            <a:r>
              <a:rPr kumimoji="1" lang="en-US" altLang="ja-JP" sz="600" dirty="0"/>
              <a:t>2026</a:t>
            </a:r>
            <a:r>
              <a:rPr kumimoji="1" lang="ja-JP" altLang="en-US" sz="600" dirty="0"/>
              <a:t>年度＞</a:t>
            </a:r>
            <a:r>
              <a:rPr kumimoji="1" lang="en-US" altLang="ja-JP" sz="1200" dirty="0"/>
              <a:t>)</a:t>
            </a:r>
          </a:p>
          <a:p>
            <a:r>
              <a:rPr kumimoji="1" lang="ja-JP" altLang="en-US" sz="1200" dirty="0"/>
              <a:t>　➤グランドプリンス大阪ベイ、</a:t>
            </a:r>
            <a:r>
              <a:rPr kumimoji="1" lang="en-US" altLang="ja-JP" sz="1200" dirty="0"/>
              <a:t>ATC</a:t>
            </a:r>
          </a:p>
          <a:p>
            <a:r>
              <a:rPr kumimoji="1" lang="ja-JP" altLang="en-US" sz="1200" dirty="0"/>
              <a:t>　　フクラシア大阪ベイ 等５社</a:t>
            </a:r>
            <a:endParaRPr kumimoji="1" lang="en-US" altLang="ja-JP" sz="1200" dirty="0"/>
          </a:p>
          <a:p>
            <a:endParaRPr kumimoji="1" lang="en-US" altLang="ja-JP" sz="500" dirty="0"/>
          </a:p>
          <a:p>
            <a:r>
              <a:rPr kumimoji="1" lang="ja-JP" altLang="en-US" sz="1200" dirty="0"/>
              <a:t>　協力：大阪観光局</a:t>
            </a:r>
            <a:endParaRPr kumimoji="1" lang="en-US" altLang="ja-JP" sz="1200" dirty="0"/>
          </a:p>
        </p:txBody>
      </p:sp>
      <p:cxnSp>
        <p:nvCxnSpPr>
          <p:cNvPr id="27" name="直線コネクタ 26">
            <a:extLst>
              <a:ext uri="{FF2B5EF4-FFF2-40B4-BE49-F238E27FC236}">
                <a16:creationId xmlns:a16="http://schemas.microsoft.com/office/drawing/2014/main" id="{1A92C7AE-E204-45EC-ABD7-61A01679E078}"/>
              </a:ext>
            </a:extLst>
          </p:cNvPr>
          <p:cNvCxnSpPr>
            <a:cxnSpLocks/>
            <a:stCxn id="10" idx="3"/>
            <a:endCxn id="25" idx="3"/>
          </p:cNvCxnSpPr>
          <p:nvPr/>
        </p:nvCxnSpPr>
        <p:spPr>
          <a:xfrm flipH="1">
            <a:off x="3062055" y="5286234"/>
            <a:ext cx="92808" cy="6020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F2E17EA2-DE2C-4D5B-942E-5F9BD02D7894}"/>
              </a:ext>
            </a:extLst>
          </p:cNvPr>
          <p:cNvSpPr txBox="1"/>
          <p:nvPr/>
        </p:nvSpPr>
        <p:spPr>
          <a:xfrm>
            <a:off x="3013131" y="6224489"/>
            <a:ext cx="2789467" cy="577081"/>
          </a:xfrm>
          <a:prstGeom prst="rect">
            <a:avLst/>
          </a:prstGeom>
          <a:noFill/>
        </p:spPr>
        <p:txBody>
          <a:bodyPr wrap="square" rtlCol="0">
            <a:spAutoFit/>
          </a:bodyPr>
          <a:lstStyle/>
          <a:p>
            <a:r>
              <a:rPr kumimoji="1" lang="ja-JP" altLang="en-US" sz="1050" dirty="0"/>
              <a:t>・</a:t>
            </a:r>
            <a:r>
              <a:rPr kumimoji="1" lang="en-US" altLang="ja-JP" sz="1050" dirty="0"/>
              <a:t>Japan MICE EXPO(11</a:t>
            </a:r>
            <a:r>
              <a:rPr kumimoji="1" lang="ja-JP" altLang="en-US" sz="1050" dirty="0"/>
              <a:t>月</a:t>
            </a:r>
            <a:r>
              <a:rPr kumimoji="1" lang="en-US" altLang="ja-JP" sz="1050" dirty="0"/>
              <a:t>)</a:t>
            </a:r>
            <a:r>
              <a:rPr kumimoji="1" lang="ja-JP" altLang="en-US" sz="1050" dirty="0"/>
              <a:t>において</a:t>
            </a:r>
            <a:endParaRPr kumimoji="1" lang="en-US" altLang="ja-JP" sz="1050" dirty="0"/>
          </a:p>
          <a:p>
            <a:r>
              <a:rPr kumimoji="1" lang="ja-JP" altLang="en-US" sz="1050" dirty="0"/>
              <a:t>　エリア</a:t>
            </a:r>
            <a:r>
              <a:rPr kumimoji="1" lang="en-US" altLang="ja-JP" sz="1050" dirty="0"/>
              <a:t>MICE</a:t>
            </a:r>
            <a:r>
              <a:rPr kumimoji="1" lang="ja-JP" altLang="en-US" sz="1050" dirty="0"/>
              <a:t>セミナーを実施</a:t>
            </a:r>
            <a:endParaRPr kumimoji="1" lang="en-US" altLang="ja-JP" sz="1050" dirty="0"/>
          </a:p>
          <a:p>
            <a:r>
              <a:rPr kumimoji="1" lang="ja-JP" altLang="en-US" sz="1050" dirty="0"/>
              <a:t>・インテックス大阪が</a:t>
            </a:r>
            <a:r>
              <a:rPr kumimoji="1" lang="en-US" altLang="ja-JP" sz="1050" dirty="0"/>
              <a:t>IMEX</a:t>
            </a:r>
            <a:r>
              <a:rPr kumimoji="1" lang="ja-JP" altLang="en-US" sz="1050" dirty="0"/>
              <a:t>に出展</a:t>
            </a:r>
          </a:p>
        </p:txBody>
      </p:sp>
      <p:sp>
        <p:nvSpPr>
          <p:cNvPr id="32" name="正方形/長方形 31">
            <a:extLst>
              <a:ext uri="{FF2B5EF4-FFF2-40B4-BE49-F238E27FC236}">
                <a16:creationId xmlns:a16="http://schemas.microsoft.com/office/drawing/2014/main" id="{F40C30F4-8C8C-4697-A52E-C5557C96D11E}"/>
              </a:ext>
            </a:extLst>
          </p:cNvPr>
          <p:cNvSpPr/>
          <p:nvPr/>
        </p:nvSpPr>
        <p:spPr>
          <a:xfrm>
            <a:off x="6081946" y="4693223"/>
            <a:ext cx="2934003" cy="1790127"/>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kumimoji="1" lang="ja-JP" altLang="en-US" sz="1200" dirty="0">
                <a:solidFill>
                  <a:schemeClr val="tx1"/>
                </a:solidFill>
              </a:rPr>
              <a:t>３つのエリアの特徴</a:t>
            </a:r>
            <a:endParaRPr kumimoji="1" lang="en-US" altLang="ja-JP" sz="1200" dirty="0">
              <a:solidFill>
                <a:schemeClr val="tx1"/>
              </a:solidFill>
            </a:endParaRPr>
          </a:p>
          <a:p>
            <a:pPr>
              <a:lnSpc>
                <a:spcPct val="150000"/>
              </a:lnSpc>
            </a:pPr>
            <a:r>
              <a:rPr kumimoji="1" lang="ja-JP" altLang="en-US" sz="1200" dirty="0">
                <a:solidFill>
                  <a:schemeClr val="tx1"/>
                </a:solidFill>
              </a:rPr>
              <a:t>○梅田</a:t>
            </a:r>
            <a:endParaRPr kumimoji="1" lang="en-US" altLang="ja-JP" sz="1200" dirty="0">
              <a:solidFill>
                <a:schemeClr val="tx1"/>
              </a:solidFill>
            </a:endParaRPr>
          </a:p>
          <a:p>
            <a:r>
              <a:rPr kumimoji="1" lang="ja-JP" altLang="en-US" sz="1200" dirty="0">
                <a:solidFill>
                  <a:schemeClr val="tx1"/>
                </a:solidFill>
              </a:rPr>
              <a:t>　</a:t>
            </a:r>
            <a:r>
              <a:rPr kumimoji="1" lang="ja-JP" altLang="en-US" sz="1050" dirty="0">
                <a:solidFill>
                  <a:schemeClr val="tx1"/>
                </a:solidFill>
              </a:rPr>
              <a:t>関西圏を代表するオフィスや商業集積拠点</a:t>
            </a:r>
            <a:endParaRPr kumimoji="1" lang="en-US" altLang="ja-JP" sz="1050" dirty="0">
              <a:solidFill>
                <a:schemeClr val="tx1"/>
              </a:solidFill>
            </a:endParaRPr>
          </a:p>
          <a:p>
            <a:pPr>
              <a:lnSpc>
                <a:spcPct val="150000"/>
              </a:lnSpc>
            </a:pPr>
            <a:r>
              <a:rPr kumimoji="1" lang="ja-JP" altLang="en-US" sz="1200" dirty="0">
                <a:solidFill>
                  <a:schemeClr val="tx1"/>
                </a:solidFill>
              </a:rPr>
              <a:t>○中之島</a:t>
            </a:r>
            <a:endParaRPr kumimoji="1" lang="en-US" altLang="ja-JP" sz="1200" dirty="0">
              <a:solidFill>
                <a:schemeClr val="tx1"/>
              </a:solidFill>
            </a:endParaRPr>
          </a:p>
          <a:p>
            <a:r>
              <a:rPr kumimoji="1" lang="ja-JP" altLang="en-US" sz="1050" dirty="0">
                <a:solidFill>
                  <a:schemeClr val="tx1"/>
                </a:solidFill>
              </a:rPr>
              <a:t>　水都大阪を象徴する都市型</a:t>
            </a:r>
            <a:r>
              <a:rPr kumimoji="1" lang="en-US" altLang="ja-JP" sz="1050" dirty="0">
                <a:solidFill>
                  <a:schemeClr val="tx1"/>
                </a:solidFill>
              </a:rPr>
              <a:t>MICE</a:t>
            </a:r>
            <a:r>
              <a:rPr kumimoji="1" lang="ja-JP" altLang="en-US" sz="1050" dirty="0">
                <a:solidFill>
                  <a:schemeClr val="tx1"/>
                </a:solidFill>
              </a:rPr>
              <a:t>拠点</a:t>
            </a:r>
            <a:endParaRPr kumimoji="1" lang="en-US" altLang="ja-JP" sz="1050" dirty="0">
              <a:solidFill>
                <a:schemeClr val="tx1"/>
              </a:solidFill>
            </a:endParaRPr>
          </a:p>
          <a:p>
            <a:pPr>
              <a:lnSpc>
                <a:spcPct val="150000"/>
              </a:lnSpc>
            </a:pPr>
            <a:r>
              <a:rPr kumimoji="1" lang="ja-JP" altLang="en-US" sz="1200" dirty="0">
                <a:solidFill>
                  <a:schemeClr val="tx1"/>
                </a:solidFill>
              </a:rPr>
              <a:t>○ベイエリア</a:t>
            </a:r>
            <a:endParaRPr kumimoji="1" lang="en-US" altLang="ja-JP" sz="1200" dirty="0">
              <a:solidFill>
                <a:schemeClr val="tx1"/>
              </a:solidFill>
            </a:endParaRPr>
          </a:p>
          <a:p>
            <a:r>
              <a:rPr kumimoji="1" lang="ja-JP" altLang="en-US" sz="1050" dirty="0">
                <a:solidFill>
                  <a:schemeClr val="tx1"/>
                </a:solidFill>
              </a:rPr>
              <a:t>　</a:t>
            </a:r>
            <a:r>
              <a:rPr kumimoji="1" lang="en-US" altLang="ja-JP" sz="1050" dirty="0">
                <a:solidFill>
                  <a:schemeClr val="tx1"/>
                </a:solidFill>
              </a:rPr>
              <a:t>IR</a:t>
            </a:r>
            <a:r>
              <a:rPr kumimoji="1" lang="ja-JP" altLang="en-US" sz="1050" dirty="0">
                <a:solidFill>
                  <a:schemeClr val="tx1"/>
                </a:solidFill>
              </a:rPr>
              <a:t>開業も控える国際観光・</a:t>
            </a:r>
            <a:r>
              <a:rPr kumimoji="1" lang="en-US" altLang="ja-JP" sz="1050" dirty="0">
                <a:solidFill>
                  <a:schemeClr val="tx1"/>
                </a:solidFill>
              </a:rPr>
              <a:t>MICE</a:t>
            </a:r>
            <a:r>
              <a:rPr kumimoji="1" lang="ja-JP" altLang="en-US" sz="1050" dirty="0">
                <a:solidFill>
                  <a:schemeClr val="tx1"/>
                </a:solidFill>
              </a:rPr>
              <a:t>拠点</a:t>
            </a:r>
            <a:endParaRPr kumimoji="1" lang="en-US" altLang="ja-JP" sz="1050" dirty="0">
              <a:solidFill>
                <a:schemeClr val="tx1"/>
              </a:solidFill>
            </a:endParaRPr>
          </a:p>
          <a:p>
            <a:pPr algn="ctr"/>
            <a:endParaRPr kumimoji="1" lang="ja-JP" altLang="en-US" sz="1200" dirty="0">
              <a:solidFill>
                <a:schemeClr val="tx1"/>
              </a:solidFill>
            </a:endParaRPr>
          </a:p>
        </p:txBody>
      </p:sp>
      <p:sp>
        <p:nvSpPr>
          <p:cNvPr id="34" name="大かっこ 33">
            <a:extLst>
              <a:ext uri="{FF2B5EF4-FFF2-40B4-BE49-F238E27FC236}">
                <a16:creationId xmlns:a16="http://schemas.microsoft.com/office/drawing/2014/main" id="{00A21068-0AEE-4EE6-BCEE-30A4937A06C0}"/>
              </a:ext>
            </a:extLst>
          </p:cNvPr>
          <p:cNvSpPr/>
          <p:nvPr/>
        </p:nvSpPr>
        <p:spPr>
          <a:xfrm>
            <a:off x="201435" y="4130036"/>
            <a:ext cx="2253008" cy="738664"/>
          </a:xfrm>
          <a:prstGeom prst="bracketPair">
            <a:avLst>
              <a:gd name="adj" fmla="val 12942"/>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r>
              <a:rPr kumimoji="1" lang="ja-JP" altLang="en-US" sz="1050" dirty="0"/>
              <a:t>５施設が協力し、１日当たり約</a:t>
            </a:r>
            <a:r>
              <a:rPr kumimoji="1" lang="en-US" altLang="ja-JP" sz="1050" dirty="0"/>
              <a:t>17,000</a:t>
            </a:r>
            <a:r>
              <a:rPr kumimoji="1" lang="ja-JP" altLang="en-US" sz="1050" dirty="0"/>
              <a:t>人が参加した第</a:t>
            </a:r>
            <a:r>
              <a:rPr kumimoji="1" lang="en-US" altLang="ja-JP" sz="1050" dirty="0"/>
              <a:t>70</a:t>
            </a:r>
            <a:r>
              <a:rPr kumimoji="1" lang="ja-JP" altLang="en-US" sz="1050" dirty="0"/>
              <a:t>回日本透析医学会学術集会・総会を３日間</a:t>
            </a:r>
            <a:r>
              <a:rPr kumimoji="1" lang="en-US" altLang="ja-JP" sz="1050" dirty="0"/>
              <a:t>(2025.6.27</a:t>
            </a:r>
            <a:r>
              <a:rPr kumimoji="1" lang="ja-JP" altLang="en-US" sz="1050" dirty="0"/>
              <a:t>～</a:t>
            </a:r>
            <a:r>
              <a:rPr kumimoji="1" lang="en-US" altLang="ja-JP" sz="1050" dirty="0"/>
              <a:t>29)</a:t>
            </a:r>
            <a:r>
              <a:rPr kumimoji="1" lang="ja-JP" altLang="en-US" sz="1050" dirty="0"/>
              <a:t>開催</a:t>
            </a:r>
          </a:p>
        </p:txBody>
      </p:sp>
    </p:spTree>
    <p:extLst>
      <p:ext uri="{BB962C8B-B14F-4D97-AF65-F5344CB8AC3E}">
        <p14:creationId xmlns:p14="http://schemas.microsoft.com/office/powerpoint/2010/main" val="32424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14</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＜施策②＞ 情報発信・誘致プロモーションの強化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4" y="686942"/>
            <a:ext cx="7524975" cy="1124603"/>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営業活動</a:t>
            </a:r>
            <a:endParaRPr kumimoji="1" lang="en-US" altLang="ja-JP" sz="1600" b="1" dirty="0"/>
          </a:p>
          <a:p>
            <a:pPr>
              <a:lnSpc>
                <a:spcPct val="120000"/>
              </a:lnSpc>
            </a:pPr>
            <a:r>
              <a:rPr kumimoji="1" lang="ja-JP" altLang="en-US" sz="1400" dirty="0"/>
              <a:t>　▶誘致活動やすでに大阪開催が決定した案件に対するフォロー、統計調査への協力依頼</a:t>
            </a:r>
            <a:endParaRPr kumimoji="1" lang="en-US" altLang="ja-JP" sz="1400" dirty="0"/>
          </a:p>
          <a:p>
            <a:pPr>
              <a:lnSpc>
                <a:spcPct val="120000"/>
              </a:lnSpc>
            </a:pPr>
            <a:r>
              <a:rPr kumimoji="1" lang="ja-JP" altLang="en-US" sz="1400" dirty="0"/>
              <a:t>　などを包括的に実施するため、大阪観光局が大学や学会事務局等を訪問し、府内における</a:t>
            </a:r>
            <a:endParaRPr kumimoji="1" lang="en-US" altLang="ja-JP" sz="1400" dirty="0"/>
          </a:p>
          <a:p>
            <a:pPr>
              <a:lnSpc>
                <a:spcPct val="120000"/>
              </a:lnSpc>
            </a:pPr>
            <a:r>
              <a:rPr kumimoji="1" lang="ja-JP" altLang="en-US" sz="1400" dirty="0"/>
              <a:t>　国際会議の開催状況・予定の聴き取りや関係性構築に取り組んでいる。</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126872"/>
            <a:ext cx="3899338" cy="4135263"/>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123090"/>
            <a:ext cx="3899338" cy="4151586"/>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49182" y="1958212"/>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331550"/>
            <a:ext cx="3603873" cy="3877985"/>
          </a:xfrm>
          <a:prstGeom prst="rect">
            <a:avLst/>
          </a:prstGeom>
          <a:noFill/>
        </p:spPr>
        <p:txBody>
          <a:bodyPr wrap="square" rtlCol="0">
            <a:spAutoFit/>
          </a:bodyPr>
          <a:lstStyle/>
          <a:p>
            <a:pPr>
              <a:lnSpc>
                <a:spcPct val="150000"/>
              </a:lnSpc>
            </a:pPr>
            <a:r>
              <a:rPr kumimoji="1" lang="ja-JP" altLang="en-US" sz="1200" b="1" dirty="0"/>
              <a:t>令和７年度</a:t>
            </a:r>
            <a:endParaRPr kumimoji="1" lang="en-US" altLang="ja-JP" sz="1200" b="1" dirty="0"/>
          </a:p>
          <a:p>
            <a:r>
              <a:rPr kumimoji="1" lang="ja-JP" altLang="en-US" sz="1200" dirty="0"/>
              <a:t>＜大学・研究所・病院等＞</a:t>
            </a:r>
            <a:endParaRPr kumimoji="1" lang="en-US" altLang="ja-JP" sz="1200" dirty="0"/>
          </a:p>
          <a:p>
            <a:r>
              <a:rPr kumimoji="1" lang="ja-JP" altLang="en-US" sz="1200" dirty="0"/>
              <a:t>●訪　　問：</a:t>
            </a:r>
            <a:r>
              <a:rPr kumimoji="1" lang="en-US" altLang="ja-JP" sz="1200" dirty="0"/>
              <a:t>25</a:t>
            </a:r>
            <a:r>
              <a:rPr kumimoji="1" lang="ja-JP" altLang="en-US" sz="1200" dirty="0"/>
              <a:t>件</a:t>
            </a:r>
            <a:endParaRPr kumimoji="1" lang="en-US" altLang="ja-JP" sz="1200" dirty="0"/>
          </a:p>
          <a:p>
            <a:r>
              <a:rPr kumimoji="1" lang="ja-JP" altLang="en-US" sz="1200" dirty="0"/>
              <a:t>●有望案件：４件</a:t>
            </a:r>
            <a:endParaRPr kumimoji="1" lang="en-US" altLang="ja-JP" sz="1200" dirty="0"/>
          </a:p>
          <a:p>
            <a:r>
              <a:rPr kumimoji="1" lang="ja-JP" altLang="en-US" sz="1200" dirty="0"/>
              <a:t>●誘　　致：１件</a:t>
            </a:r>
            <a:endParaRPr kumimoji="1" lang="en-US" altLang="ja-JP" sz="1200" dirty="0"/>
          </a:p>
          <a:p>
            <a:endParaRPr kumimoji="1" lang="en-US" altLang="ja-JP" sz="1200" dirty="0"/>
          </a:p>
          <a:p>
            <a:r>
              <a:rPr kumimoji="1" lang="ja-JP" altLang="en-US" sz="1200" dirty="0"/>
              <a:t>＜学会・協会事務局等＞</a:t>
            </a:r>
            <a:endParaRPr kumimoji="1" lang="en-US" altLang="ja-JP" sz="1200" dirty="0"/>
          </a:p>
          <a:p>
            <a:r>
              <a:rPr kumimoji="1" lang="ja-JP" altLang="en-US" sz="1200" dirty="0"/>
              <a:t>●訪　　問：</a:t>
            </a:r>
            <a:r>
              <a:rPr kumimoji="1" lang="en-US" altLang="ja-JP" sz="1200" dirty="0"/>
              <a:t>13</a:t>
            </a:r>
            <a:r>
              <a:rPr kumimoji="1" lang="ja-JP" altLang="en-US" sz="1200" dirty="0"/>
              <a:t>件</a:t>
            </a:r>
            <a:endParaRPr kumimoji="1" lang="en-US" altLang="ja-JP" sz="1200" dirty="0"/>
          </a:p>
          <a:p>
            <a:r>
              <a:rPr kumimoji="1" lang="ja-JP" altLang="en-US" sz="1200" dirty="0"/>
              <a:t>●有望案件：３件</a:t>
            </a:r>
            <a:endParaRPr kumimoji="1" lang="en-US" altLang="ja-JP" sz="1200" dirty="0"/>
          </a:p>
          <a:p>
            <a:r>
              <a:rPr kumimoji="1" lang="ja-JP" altLang="en-US" sz="1200" dirty="0"/>
              <a:t>●誘　　致：２件</a:t>
            </a:r>
            <a:endParaRPr kumimoji="1" lang="en-US" altLang="ja-JP" sz="1200" dirty="0"/>
          </a:p>
          <a:p>
            <a:endParaRPr kumimoji="1" lang="en-US" altLang="ja-JP" sz="1200" dirty="0"/>
          </a:p>
          <a:p>
            <a:r>
              <a:rPr kumimoji="1" lang="ja-JP" altLang="en-US" sz="1200" dirty="0"/>
              <a:t>＜ホテル・施設・旅行会社等＞</a:t>
            </a:r>
            <a:endParaRPr kumimoji="1" lang="en-US" altLang="ja-JP" sz="1200" dirty="0"/>
          </a:p>
          <a:p>
            <a:r>
              <a:rPr kumimoji="1" lang="ja-JP" altLang="en-US" sz="1200" dirty="0"/>
              <a:t>●訪　　問：</a:t>
            </a:r>
            <a:r>
              <a:rPr kumimoji="1" lang="en-US" altLang="ja-JP" sz="1200" dirty="0"/>
              <a:t>16</a:t>
            </a:r>
            <a:r>
              <a:rPr kumimoji="1" lang="ja-JP" altLang="en-US" sz="1200" dirty="0"/>
              <a:t>件</a:t>
            </a:r>
            <a:endParaRPr kumimoji="1" lang="en-US" altLang="ja-JP" sz="1200" dirty="0"/>
          </a:p>
          <a:p>
            <a:r>
              <a:rPr kumimoji="1" lang="ja-JP" altLang="en-US" sz="1200" dirty="0"/>
              <a:t>●有望案件：１件</a:t>
            </a:r>
            <a:endParaRPr kumimoji="1" lang="en-US" altLang="ja-JP" sz="1200" dirty="0"/>
          </a:p>
          <a:p>
            <a:r>
              <a:rPr kumimoji="1" lang="ja-JP" altLang="en-US" sz="1200" dirty="0"/>
              <a:t>●誘　　致：２件</a:t>
            </a:r>
            <a:endParaRPr kumimoji="1" lang="en-US" altLang="ja-JP" sz="1200" dirty="0"/>
          </a:p>
          <a:p>
            <a:endParaRPr kumimoji="1" lang="en-US" altLang="ja-JP" sz="1200" dirty="0"/>
          </a:p>
          <a:p>
            <a:r>
              <a:rPr kumimoji="1" lang="ja-JP" altLang="en-US" sz="1200" dirty="0"/>
              <a:t>＜その他団体・企業＞</a:t>
            </a:r>
            <a:endParaRPr kumimoji="1" lang="en-US" altLang="ja-JP" sz="1200" dirty="0"/>
          </a:p>
          <a:p>
            <a:r>
              <a:rPr kumimoji="1" lang="ja-JP" altLang="en-US" sz="1200" dirty="0"/>
              <a:t>●訪　　問：</a:t>
            </a:r>
            <a:r>
              <a:rPr kumimoji="1" lang="en-US" altLang="ja-JP" sz="1200" dirty="0"/>
              <a:t>13</a:t>
            </a:r>
            <a:r>
              <a:rPr kumimoji="1" lang="ja-JP" altLang="en-US" sz="1200" dirty="0"/>
              <a:t>件</a:t>
            </a:r>
            <a:endParaRPr kumimoji="1" lang="en-US" altLang="ja-JP" sz="1200" dirty="0"/>
          </a:p>
          <a:p>
            <a:r>
              <a:rPr kumimoji="1" lang="ja-JP" altLang="en-US" sz="1200" dirty="0"/>
              <a:t>●有望案件：３件</a:t>
            </a:r>
            <a:endParaRPr kumimoji="1" lang="en-US" altLang="ja-JP" sz="1200" dirty="0"/>
          </a:p>
          <a:p>
            <a:r>
              <a:rPr kumimoji="1" lang="ja-JP" altLang="en-US" sz="1200" dirty="0"/>
              <a:t>●誘　　致：０件</a:t>
            </a:r>
            <a:endParaRPr kumimoji="1" lang="en-US" altLang="ja-JP" sz="12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36990" y="1958212"/>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583796"/>
            <a:ext cx="3603873" cy="3323987"/>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大学や学会事務局など、国際会議の主催者となり得る教授を訪問することで、国際会議の誘致に努めているものの、現時点では十分な成果につながっていない。</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en-US" altLang="ja-JP" sz="1400" dirty="0"/>
              <a:t>MICE</a:t>
            </a:r>
            <a:r>
              <a:rPr kumimoji="1" lang="ja-JP" altLang="en-US" sz="1400" dirty="0"/>
              <a:t>誘致はリードタイムが長いことから、訪問を通じて構築した関係性を活かし、今後の進展につなげることが重要。</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今後は、営業活動の事後分析をすることや</a:t>
            </a:r>
            <a:r>
              <a:rPr kumimoji="1" lang="en-US" altLang="ja-JP" sz="1400" dirty="0"/>
              <a:t>ICCA</a:t>
            </a:r>
            <a:r>
              <a:rPr kumimoji="1" lang="ja-JP" altLang="en-US" sz="1400" dirty="0"/>
              <a:t>データベースを活用した誘致活動も適切に組合せるなど、前進に向けた工夫が必要。</a:t>
            </a:r>
            <a:endParaRPr kumimoji="1" lang="en-US" altLang="ja-JP" sz="1400" dirty="0"/>
          </a:p>
        </p:txBody>
      </p:sp>
      <p:sp>
        <p:nvSpPr>
          <p:cNvPr id="16" name="スクロール: 横 15">
            <a:extLst>
              <a:ext uri="{FF2B5EF4-FFF2-40B4-BE49-F238E27FC236}">
                <a16:creationId xmlns:a16="http://schemas.microsoft.com/office/drawing/2014/main" id="{BD35226E-242D-44AC-BE3F-8964518ACB7D}"/>
              </a:ext>
            </a:extLst>
          </p:cNvPr>
          <p:cNvSpPr/>
          <p:nvPr/>
        </p:nvSpPr>
        <p:spPr>
          <a:xfrm>
            <a:off x="8115990"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6" name="テキスト ボックス 5">
            <a:extLst>
              <a:ext uri="{FF2B5EF4-FFF2-40B4-BE49-F238E27FC236}">
                <a16:creationId xmlns:a16="http://schemas.microsoft.com/office/drawing/2014/main" id="{56FFCC40-60CA-4378-BFE0-E51540FE0DED}"/>
              </a:ext>
            </a:extLst>
          </p:cNvPr>
          <p:cNvSpPr txBox="1"/>
          <p:nvPr/>
        </p:nvSpPr>
        <p:spPr>
          <a:xfrm>
            <a:off x="578938" y="6347666"/>
            <a:ext cx="4184482" cy="400110"/>
          </a:xfrm>
          <a:prstGeom prst="rect">
            <a:avLst/>
          </a:prstGeom>
          <a:noFill/>
        </p:spPr>
        <p:txBody>
          <a:bodyPr wrap="square" rtlCol="0">
            <a:spAutoFit/>
          </a:bodyPr>
          <a:lstStyle/>
          <a:p>
            <a:pPr marL="171450" indent="-171450">
              <a:buFont typeface="BIZ UDPゴシック" panose="020B0400000000000000" pitchFamily="50" charset="-128"/>
              <a:buChar char="*"/>
            </a:pPr>
            <a:r>
              <a:rPr kumimoji="1" lang="ja-JP" altLang="en-US" sz="1000" dirty="0"/>
              <a:t>有望案件には、大阪に興味を示された相手方や現在進行形で誘致を成功させるためのアプローチを継続している案件を計上している</a:t>
            </a:r>
          </a:p>
        </p:txBody>
      </p:sp>
    </p:spTree>
    <p:extLst>
      <p:ext uri="{BB962C8B-B14F-4D97-AF65-F5344CB8AC3E}">
        <p14:creationId xmlns:p14="http://schemas.microsoft.com/office/powerpoint/2010/main" val="86390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387C8DF-DADE-4842-A296-ECAA81A16377}"/>
              </a:ext>
            </a:extLst>
          </p:cNvPr>
          <p:cNvSpPr>
            <a:spLocks noGrp="1"/>
          </p:cNvSpPr>
          <p:nvPr>
            <p:ph type="sldNum" sz="quarter" idx="12"/>
          </p:nvPr>
        </p:nvSpPr>
        <p:spPr/>
        <p:txBody>
          <a:bodyPr/>
          <a:lstStyle/>
          <a:p>
            <a:fld id="{61B645F5-9309-4C5A-8919-FC4E71E512A4}" type="slidenum">
              <a:rPr kumimoji="1" lang="ja-JP" altLang="en-US" smtClean="0"/>
              <a:t>15</a:t>
            </a:fld>
            <a:endParaRPr kumimoji="1" lang="ja-JP" altLang="en-US"/>
          </a:p>
        </p:txBody>
      </p:sp>
      <p:sp>
        <p:nvSpPr>
          <p:cNvPr id="3" name="正方形/長方形 2">
            <a:extLst>
              <a:ext uri="{FF2B5EF4-FFF2-40B4-BE49-F238E27FC236}">
                <a16:creationId xmlns:a16="http://schemas.microsoft.com/office/drawing/2014/main" id="{8D9563AA-9789-4854-A63F-7C581293E716}"/>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＜施策②＞ 情報発信・誘致プロモーションの強化</a:t>
            </a:r>
          </a:p>
        </p:txBody>
      </p:sp>
      <p:sp>
        <p:nvSpPr>
          <p:cNvPr id="5" name="四角形: 対角を切り取る 4">
            <a:extLst>
              <a:ext uri="{FF2B5EF4-FFF2-40B4-BE49-F238E27FC236}">
                <a16:creationId xmlns:a16="http://schemas.microsoft.com/office/drawing/2014/main" id="{A2AAB979-AB06-433C-B182-5C77CB3CFBE2}"/>
              </a:ext>
            </a:extLst>
          </p:cNvPr>
          <p:cNvSpPr/>
          <p:nvPr/>
        </p:nvSpPr>
        <p:spPr>
          <a:xfrm>
            <a:off x="178674" y="822447"/>
            <a:ext cx="4662833"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　営業から誘致までのフェーズ</a:t>
            </a:r>
          </a:p>
        </p:txBody>
      </p:sp>
      <p:sp>
        <p:nvSpPr>
          <p:cNvPr id="6" name="四角形: 角を丸くする 5">
            <a:extLst>
              <a:ext uri="{FF2B5EF4-FFF2-40B4-BE49-F238E27FC236}">
                <a16:creationId xmlns:a16="http://schemas.microsoft.com/office/drawing/2014/main" id="{2E97F170-4653-489D-9376-5B7E719F9522}"/>
              </a:ext>
            </a:extLst>
          </p:cNvPr>
          <p:cNvSpPr/>
          <p:nvPr/>
        </p:nvSpPr>
        <p:spPr>
          <a:xfrm>
            <a:off x="430924" y="1597575"/>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①有望案件の調査</a:t>
            </a:r>
          </a:p>
        </p:txBody>
      </p:sp>
      <p:sp>
        <p:nvSpPr>
          <p:cNvPr id="7" name="四角形: 角を丸くする 6">
            <a:extLst>
              <a:ext uri="{FF2B5EF4-FFF2-40B4-BE49-F238E27FC236}">
                <a16:creationId xmlns:a16="http://schemas.microsoft.com/office/drawing/2014/main" id="{171648BF-8D32-4920-9560-F6EDD2B0E889}"/>
              </a:ext>
            </a:extLst>
          </p:cNvPr>
          <p:cNvSpPr/>
          <p:nvPr/>
        </p:nvSpPr>
        <p:spPr>
          <a:xfrm>
            <a:off x="430924" y="2921876"/>
            <a:ext cx="2280745" cy="74623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②日本人キーマンの特定</a:t>
            </a:r>
          </a:p>
        </p:txBody>
      </p:sp>
      <p:sp>
        <p:nvSpPr>
          <p:cNvPr id="8" name="四角形: 角を丸くする 7">
            <a:extLst>
              <a:ext uri="{FF2B5EF4-FFF2-40B4-BE49-F238E27FC236}">
                <a16:creationId xmlns:a16="http://schemas.microsoft.com/office/drawing/2014/main" id="{A95C5224-5304-46BC-B1E9-8690BA713DB2}"/>
              </a:ext>
            </a:extLst>
          </p:cNvPr>
          <p:cNvSpPr/>
          <p:nvPr/>
        </p:nvSpPr>
        <p:spPr>
          <a:xfrm>
            <a:off x="430924" y="4330259"/>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③コンタクト、意向確認</a:t>
            </a:r>
          </a:p>
        </p:txBody>
      </p:sp>
      <p:sp>
        <p:nvSpPr>
          <p:cNvPr id="9" name="四角形: 角を丸くする 8">
            <a:extLst>
              <a:ext uri="{FF2B5EF4-FFF2-40B4-BE49-F238E27FC236}">
                <a16:creationId xmlns:a16="http://schemas.microsoft.com/office/drawing/2014/main" id="{688DBBA9-DAC9-41DD-B8CD-13C6F3E1E5D6}"/>
              </a:ext>
            </a:extLst>
          </p:cNvPr>
          <p:cNvSpPr/>
          <p:nvPr/>
        </p:nvSpPr>
        <p:spPr>
          <a:xfrm>
            <a:off x="430924" y="5770179"/>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④案件化</a:t>
            </a:r>
          </a:p>
        </p:txBody>
      </p:sp>
      <p:sp>
        <p:nvSpPr>
          <p:cNvPr id="11" name="二等辺三角形 10">
            <a:extLst>
              <a:ext uri="{FF2B5EF4-FFF2-40B4-BE49-F238E27FC236}">
                <a16:creationId xmlns:a16="http://schemas.microsoft.com/office/drawing/2014/main" id="{3E792E4A-A741-43EA-8B92-72E88BF57D2C}"/>
              </a:ext>
            </a:extLst>
          </p:cNvPr>
          <p:cNvSpPr/>
          <p:nvPr/>
        </p:nvSpPr>
        <p:spPr>
          <a:xfrm rot="10800000">
            <a:off x="1238250" y="2566789"/>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12A63C25-9D68-4AB5-94D4-4FD8135420DD}"/>
              </a:ext>
            </a:extLst>
          </p:cNvPr>
          <p:cNvSpPr/>
          <p:nvPr/>
        </p:nvSpPr>
        <p:spPr>
          <a:xfrm rot="10800000">
            <a:off x="1238250" y="3918088"/>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4C1C720B-F225-4972-BC68-951AEF4CA176}"/>
              </a:ext>
            </a:extLst>
          </p:cNvPr>
          <p:cNvSpPr/>
          <p:nvPr/>
        </p:nvSpPr>
        <p:spPr>
          <a:xfrm rot="10800000">
            <a:off x="1238250" y="5325976"/>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311E2FD-1420-4B69-BA71-F8E03CB631E5}"/>
              </a:ext>
            </a:extLst>
          </p:cNvPr>
          <p:cNvSpPr txBox="1"/>
          <p:nvPr/>
        </p:nvSpPr>
        <p:spPr>
          <a:xfrm>
            <a:off x="2997200" y="1567893"/>
            <a:ext cx="5715876" cy="830997"/>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近々日本で</a:t>
            </a:r>
            <a:r>
              <a:rPr kumimoji="1" lang="en-US" altLang="ja-JP" sz="1200" dirty="0"/>
              <a:t>MICE</a:t>
            </a:r>
            <a:r>
              <a:rPr kumimoji="1" lang="ja-JP" altLang="en-US" sz="1200" dirty="0"/>
              <a:t>開催可能性のある案件の調査</a:t>
            </a:r>
            <a:endParaRPr kumimoji="1" lang="en-US" altLang="ja-JP" sz="1200" dirty="0"/>
          </a:p>
          <a:p>
            <a:r>
              <a:rPr kumimoji="1" lang="ja-JP" altLang="en-US" sz="1200" dirty="0"/>
              <a:t>　方法１：大学、学会事務局訪問</a:t>
            </a:r>
            <a:endParaRPr kumimoji="1" lang="en-US" altLang="ja-JP" sz="1200" dirty="0"/>
          </a:p>
          <a:p>
            <a:r>
              <a:rPr kumimoji="1" lang="ja-JP" altLang="en-US" sz="1200" dirty="0"/>
              <a:t>　方法２：</a:t>
            </a:r>
            <a:r>
              <a:rPr kumimoji="1" lang="en-US" altLang="ja-JP" sz="1200" dirty="0"/>
              <a:t>ICCA</a:t>
            </a:r>
            <a:r>
              <a:rPr kumimoji="1" lang="ja-JP" altLang="en-US" sz="1200" dirty="0"/>
              <a:t>データベース検索</a:t>
            </a:r>
            <a:endParaRPr kumimoji="1" lang="en-US" altLang="ja-JP" sz="1200" dirty="0"/>
          </a:p>
          <a:p>
            <a:r>
              <a:rPr kumimoji="1" lang="ja-JP" altLang="en-US" sz="1200" dirty="0"/>
              <a:t>　方法３：科研費データベース検索　等</a:t>
            </a:r>
          </a:p>
        </p:txBody>
      </p:sp>
      <p:sp>
        <p:nvSpPr>
          <p:cNvPr id="16" name="テキスト ボックス 15">
            <a:extLst>
              <a:ext uri="{FF2B5EF4-FFF2-40B4-BE49-F238E27FC236}">
                <a16:creationId xmlns:a16="http://schemas.microsoft.com/office/drawing/2014/main" id="{6E8CFC2B-E64B-4620-9E8B-A4D578A28C5A}"/>
              </a:ext>
            </a:extLst>
          </p:cNvPr>
          <p:cNvSpPr txBox="1"/>
          <p:nvPr/>
        </p:nvSpPr>
        <p:spPr>
          <a:xfrm>
            <a:off x="2997200" y="2928535"/>
            <a:ext cx="5715876"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学会</a:t>
            </a:r>
            <a:r>
              <a:rPr kumimoji="1" lang="en-US" altLang="ja-JP" sz="1200" dirty="0"/>
              <a:t>HP</a:t>
            </a:r>
            <a:r>
              <a:rPr kumimoji="1" lang="ja-JP" altLang="en-US" sz="1200" dirty="0"/>
              <a:t>等を確認し、日本人キーマンを調査</a:t>
            </a:r>
            <a:endParaRPr kumimoji="1" lang="en-US" altLang="ja-JP" sz="1200" dirty="0"/>
          </a:p>
          <a:p>
            <a:r>
              <a:rPr kumimoji="1" lang="ja-JP" altLang="en-US" sz="1200" dirty="0"/>
              <a:t>　（</a:t>
            </a:r>
            <a:r>
              <a:rPr kumimoji="1" lang="en-US" altLang="ja-JP" sz="1200" dirty="0"/>
              <a:t>HP</a:t>
            </a:r>
            <a:r>
              <a:rPr kumimoji="1" lang="ja-JP" altLang="en-US" sz="1200" dirty="0"/>
              <a:t>上で不明な場合は、国際学会本部に直接問合せ）</a:t>
            </a:r>
            <a:endParaRPr kumimoji="1" lang="en-US" altLang="ja-JP" sz="1200" dirty="0"/>
          </a:p>
          <a:p>
            <a:r>
              <a:rPr kumimoji="1" lang="ja-JP" altLang="en-US" sz="1200" dirty="0"/>
              <a:t>　　→キーマンの所在地が大阪・関西であれば、地元開催の可能性が高まる</a:t>
            </a:r>
          </a:p>
        </p:txBody>
      </p:sp>
      <p:sp>
        <p:nvSpPr>
          <p:cNvPr id="17" name="テキスト ボックス 16">
            <a:extLst>
              <a:ext uri="{FF2B5EF4-FFF2-40B4-BE49-F238E27FC236}">
                <a16:creationId xmlns:a16="http://schemas.microsoft.com/office/drawing/2014/main" id="{C28306C8-1F86-4308-AF27-59202E977856}"/>
              </a:ext>
            </a:extLst>
          </p:cNvPr>
          <p:cNvSpPr txBox="1"/>
          <p:nvPr/>
        </p:nvSpPr>
        <p:spPr>
          <a:xfrm>
            <a:off x="2997200" y="4359202"/>
            <a:ext cx="5537200"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近々日本で</a:t>
            </a:r>
            <a:r>
              <a:rPr kumimoji="1" lang="en-US" altLang="ja-JP" sz="1200" dirty="0"/>
              <a:t>MICE</a:t>
            </a:r>
            <a:r>
              <a:rPr kumimoji="1" lang="ja-JP" altLang="en-US" sz="1200" dirty="0"/>
              <a:t>開催の意向があるか、大阪開催の可能性や国際学会本部からの打診の有無をヒアリング</a:t>
            </a:r>
            <a:endParaRPr kumimoji="1" lang="en-US" altLang="ja-JP" sz="1200" dirty="0"/>
          </a:p>
          <a:p>
            <a:pPr marL="285750" indent="-285750">
              <a:buFont typeface="Wingdings" panose="05000000000000000000" pitchFamily="2" charset="2"/>
              <a:buChar char="Ø"/>
            </a:pPr>
            <a:r>
              <a:rPr kumimoji="1" lang="ja-JP" altLang="en-US" sz="1200" dirty="0"/>
              <a:t>開催の意思がある場合は、大阪の会場案内や支援制度を説明</a:t>
            </a:r>
            <a:endParaRPr kumimoji="1" lang="en-US" altLang="ja-JP" sz="1200" dirty="0"/>
          </a:p>
        </p:txBody>
      </p:sp>
      <p:sp>
        <p:nvSpPr>
          <p:cNvPr id="18" name="テキスト ボックス 17">
            <a:extLst>
              <a:ext uri="{FF2B5EF4-FFF2-40B4-BE49-F238E27FC236}">
                <a16:creationId xmlns:a16="http://schemas.microsoft.com/office/drawing/2014/main" id="{BA118AA4-4098-4172-9ABA-B963994871D1}"/>
              </a:ext>
            </a:extLst>
          </p:cNvPr>
          <p:cNvSpPr txBox="1"/>
          <p:nvPr/>
        </p:nvSpPr>
        <p:spPr>
          <a:xfrm>
            <a:off x="2997200" y="5906810"/>
            <a:ext cx="4917090" cy="461665"/>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開催地決定までのスケジュールを踏まえた継続的なフォロー</a:t>
            </a:r>
            <a:endParaRPr kumimoji="1" lang="en-US" altLang="ja-JP" sz="1200" dirty="0"/>
          </a:p>
          <a:p>
            <a:pPr marL="285750" indent="-285750">
              <a:buFont typeface="Wingdings" panose="05000000000000000000" pitchFamily="2" charset="2"/>
              <a:buChar char="Ø"/>
            </a:pPr>
            <a:r>
              <a:rPr kumimoji="1" lang="ja-JP" altLang="en-US" sz="1200" dirty="0"/>
              <a:t>具体的な会場提案やその他必要な支援</a:t>
            </a:r>
          </a:p>
        </p:txBody>
      </p:sp>
      <p:sp>
        <p:nvSpPr>
          <p:cNvPr id="24" name="スクロール: 横 23">
            <a:extLst>
              <a:ext uri="{FF2B5EF4-FFF2-40B4-BE49-F238E27FC236}">
                <a16:creationId xmlns:a16="http://schemas.microsoft.com/office/drawing/2014/main" id="{343D2CF2-8F5F-4E57-8527-8047B2B01254}"/>
              </a:ext>
            </a:extLst>
          </p:cNvPr>
          <p:cNvSpPr/>
          <p:nvPr/>
        </p:nvSpPr>
        <p:spPr>
          <a:xfrm>
            <a:off x="8115990"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Tree>
    <p:extLst>
      <p:ext uri="{BB962C8B-B14F-4D97-AF65-F5344CB8AC3E}">
        <p14:creationId xmlns:p14="http://schemas.microsoft.com/office/powerpoint/2010/main" val="883889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16</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＜施策②＞ 情報発信・誘致プロモーションの強化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970717"/>
            <a:ext cx="7995424" cy="1124603"/>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海外・国内</a:t>
            </a:r>
            <a:r>
              <a:rPr kumimoji="1" lang="en-US" altLang="ja-JP" sz="1600" b="1" dirty="0"/>
              <a:t>MICE</a:t>
            </a:r>
            <a:r>
              <a:rPr kumimoji="1" lang="ja-JP" altLang="en-US" sz="1600" b="1" dirty="0"/>
              <a:t>見本市</a:t>
            </a:r>
            <a:endParaRPr kumimoji="1" lang="en-US" altLang="ja-JP" sz="1600" b="1" dirty="0"/>
          </a:p>
          <a:p>
            <a:pPr>
              <a:lnSpc>
                <a:spcPct val="120000"/>
              </a:lnSpc>
            </a:pPr>
            <a:r>
              <a:rPr kumimoji="1" lang="ja-JP" altLang="en-US" sz="1400" dirty="0"/>
              <a:t>　▶大阪観光局が出展し、</a:t>
            </a:r>
            <a:r>
              <a:rPr kumimoji="1" lang="en-US" altLang="ja-JP" sz="1400" dirty="0"/>
              <a:t>MICE</a:t>
            </a:r>
            <a:r>
              <a:rPr kumimoji="1" lang="ja-JP" altLang="en-US" sz="1400" dirty="0"/>
              <a:t>主催者のために開催地をリサーチしている旅行会社等を</a:t>
            </a:r>
            <a:endParaRPr kumimoji="1" lang="en-US" altLang="ja-JP" sz="1400" dirty="0"/>
          </a:p>
          <a:p>
            <a:pPr>
              <a:lnSpc>
                <a:spcPct val="120000"/>
              </a:lnSpc>
            </a:pPr>
            <a:r>
              <a:rPr kumimoji="1" lang="ja-JP" altLang="en-US" sz="1400" dirty="0"/>
              <a:t>　 相手方に商談を実施。大阪のシティプロモーションや誘致に向けた情報提供、</a:t>
            </a:r>
            <a:endParaRPr kumimoji="1" lang="en-US" altLang="ja-JP" sz="1400" dirty="0"/>
          </a:p>
          <a:p>
            <a:pPr>
              <a:lnSpc>
                <a:spcPct val="120000"/>
              </a:lnSpc>
            </a:pPr>
            <a:r>
              <a:rPr kumimoji="1" lang="ja-JP" altLang="en-US" sz="1400" dirty="0"/>
              <a:t>　 将来の大阪への誘致・開催を見据えたネットワーク構築に取り組んでいる。</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448910"/>
            <a:ext cx="3899338" cy="3809443"/>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448910"/>
            <a:ext cx="3899338" cy="3825766"/>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49817"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657367"/>
            <a:ext cx="3603873" cy="3600986"/>
          </a:xfrm>
          <a:prstGeom prst="rect">
            <a:avLst/>
          </a:prstGeom>
          <a:noFill/>
        </p:spPr>
        <p:txBody>
          <a:bodyPr wrap="square" rtlCol="0">
            <a:spAutoFit/>
          </a:bodyPr>
          <a:lstStyle/>
          <a:p>
            <a:r>
              <a:rPr kumimoji="1" lang="ja-JP" altLang="en-US" sz="1200" dirty="0"/>
              <a:t>＜</a:t>
            </a:r>
            <a:r>
              <a:rPr kumimoji="1" lang="en-US" altLang="ja-JP" sz="1200" dirty="0"/>
              <a:t>IMEX Frankfurt 2023/2024/2025</a:t>
            </a:r>
            <a:r>
              <a:rPr kumimoji="1" lang="ja-JP" altLang="en-US" sz="1200" dirty="0"/>
              <a:t>＞</a:t>
            </a:r>
            <a:endParaRPr kumimoji="1" lang="en-US" altLang="ja-JP" sz="1200" dirty="0"/>
          </a:p>
          <a:p>
            <a:r>
              <a:rPr kumimoji="1" lang="ja-JP" altLang="en-US" sz="1200" dirty="0"/>
              <a:t>●商　　談：</a:t>
            </a:r>
            <a:r>
              <a:rPr kumimoji="1" lang="en-US" altLang="ja-JP" sz="1200" dirty="0"/>
              <a:t>31</a:t>
            </a:r>
            <a:r>
              <a:rPr kumimoji="1" lang="ja-JP" altLang="en-US" sz="1200" dirty="0"/>
              <a:t>件</a:t>
            </a:r>
            <a:r>
              <a:rPr kumimoji="1" lang="en-US" altLang="ja-JP" sz="1200" dirty="0"/>
              <a:t>/56</a:t>
            </a:r>
            <a:r>
              <a:rPr kumimoji="1" lang="ja-JP" altLang="en-US" sz="1200" dirty="0"/>
              <a:t>件</a:t>
            </a:r>
            <a:r>
              <a:rPr kumimoji="1" lang="en-US" altLang="ja-JP" sz="1200" dirty="0"/>
              <a:t>/40</a:t>
            </a:r>
            <a:r>
              <a:rPr kumimoji="1" lang="ja-JP" altLang="en-US" sz="1200" dirty="0"/>
              <a:t>件</a:t>
            </a:r>
            <a:endParaRPr kumimoji="1" lang="en-US" altLang="ja-JP" sz="1200" dirty="0"/>
          </a:p>
          <a:p>
            <a:r>
              <a:rPr kumimoji="1" lang="ja-JP" altLang="en-US" sz="1200" dirty="0"/>
              <a:t>●有望案件：８件</a:t>
            </a:r>
            <a:r>
              <a:rPr kumimoji="1" lang="en-US" altLang="ja-JP" sz="1200" dirty="0"/>
              <a:t>/</a:t>
            </a:r>
            <a:r>
              <a:rPr kumimoji="1" lang="ja-JP" altLang="en-US" sz="1200" dirty="0"/>
              <a:t>９件</a:t>
            </a:r>
            <a:r>
              <a:rPr kumimoji="1" lang="en-US" altLang="ja-JP" sz="1200" dirty="0"/>
              <a:t>/15</a:t>
            </a:r>
            <a:r>
              <a:rPr kumimoji="1" lang="ja-JP" altLang="en-US" sz="1200" dirty="0"/>
              <a:t>件</a:t>
            </a:r>
            <a:endParaRPr kumimoji="1" lang="en-US" altLang="ja-JP" sz="1200" dirty="0"/>
          </a:p>
          <a:p>
            <a:r>
              <a:rPr kumimoji="1" lang="ja-JP" altLang="en-US" sz="1200" dirty="0"/>
              <a:t>●誘　　致：２件</a:t>
            </a:r>
            <a:r>
              <a:rPr kumimoji="1" lang="en-US" altLang="ja-JP" sz="1200" dirty="0"/>
              <a:t>/</a:t>
            </a:r>
            <a:r>
              <a:rPr kumimoji="1" lang="ja-JP" altLang="en-US" sz="1200" dirty="0"/>
              <a:t>１件</a:t>
            </a:r>
            <a:r>
              <a:rPr kumimoji="1" lang="en-US" altLang="ja-JP" sz="1200" dirty="0"/>
              <a:t>/</a:t>
            </a:r>
            <a:r>
              <a:rPr kumimoji="1" lang="ja-JP" altLang="en-US" sz="1200" dirty="0"/>
              <a:t>１件</a:t>
            </a:r>
            <a:endParaRPr kumimoji="1" lang="en-US" altLang="ja-JP" sz="1200" dirty="0"/>
          </a:p>
          <a:p>
            <a:endParaRPr kumimoji="1" lang="en-US" altLang="ja-JP" sz="1200" dirty="0"/>
          </a:p>
          <a:p>
            <a:r>
              <a:rPr kumimoji="1" lang="ja-JP" altLang="en-US" sz="1200" dirty="0"/>
              <a:t>＜</a:t>
            </a:r>
            <a:r>
              <a:rPr kumimoji="1" lang="en-US" altLang="ja-JP" sz="1200" dirty="0"/>
              <a:t>IBTM</a:t>
            </a:r>
            <a:r>
              <a:rPr kumimoji="1" lang="ja-JP" altLang="en-US" sz="1200" dirty="0"/>
              <a:t> </a:t>
            </a:r>
            <a:r>
              <a:rPr kumimoji="1" lang="en-US" altLang="ja-JP" sz="1200" dirty="0"/>
              <a:t>World 2023/2024/2025</a:t>
            </a:r>
            <a:r>
              <a:rPr kumimoji="1" lang="ja-JP" altLang="en-US" sz="1200" dirty="0"/>
              <a:t>＞</a:t>
            </a:r>
            <a:endParaRPr kumimoji="1" lang="en-US" altLang="ja-JP" sz="1200" dirty="0"/>
          </a:p>
          <a:p>
            <a:r>
              <a:rPr kumimoji="1" lang="ja-JP" altLang="en-US" sz="1200" dirty="0"/>
              <a:t>●商　　談：</a:t>
            </a:r>
            <a:r>
              <a:rPr kumimoji="1" lang="en-US" altLang="ja-JP" sz="1200" dirty="0"/>
              <a:t>31</a:t>
            </a:r>
            <a:r>
              <a:rPr kumimoji="1" lang="ja-JP" altLang="en-US" sz="1200" dirty="0"/>
              <a:t>件</a:t>
            </a:r>
            <a:r>
              <a:rPr kumimoji="1" lang="en-US" altLang="ja-JP" sz="1200" dirty="0"/>
              <a:t>/53</a:t>
            </a:r>
            <a:r>
              <a:rPr kumimoji="1" lang="ja-JP" altLang="en-US" sz="1200" dirty="0"/>
              <a:t>件</a:t>
            </a:r>
            <a:r>
              <a:rPr kumimoji="1" lang="en-US" altLang="ja-JP" sz="1200" dirty="0"/>
              <a:t>/44</a:t>
            </a:r>
            <a:r>
              <a:rPr kumimoji="1" lang="ja-JP" altLang="en-US" sz="1200" dirty="0"/>
              <a:t>件</a:t>
            </a:r>
            <a:endParaRPr kumimoji="1" lang="en-US" altLang="ja-JP" sz="1200" dirty="0"/>
          </a:p>
          <a:p>
            <a:r>
              <a:rPr kumimoji="1" lang="ja-JP" altLang="en-US" sz="1200" dirty="0"/>
              <a:t>●有望案件：</a:t>
            </a:r>
            <a:r>
              <a:rPr kumimoji="1" lang="en-US" altLang="ja-JP" sz="1200" dirty="0"/>
              <a:t>2</a:t>
            </a:r>
            <a:r>
              <a:rPr kumimoji="1" lang="ja-JP" altLang="en-US" sz="1200" dirty="0"/>
              <a:t>件</a:t>
            </a:r>
            <a:r>
              <a:rPr kumimoji="1" lang="en-US" altLang="ja-JP" sz="1200" dirty="0"/>
              <a:t>/22</a:t>
            </a:r>
            <a:r>
              <a:rPr kumimoji="1" lang="ja-JP" altLang="en-US" sz="1200" dirty="0"/>
              <a:t>件</a:t>
            </a:r>
            <a:r>
              <a:rPr kumimoji="1" lang="en-US" altLang="ja-JP" sz="1200" dirty="0"/>
              <a:t>/</a:t>
            </a:r>
            <a:r>
              <a:rPr kumimoji="1" lang="ja-JP" altLang="en-US" sz="1200" dirty="0"/>
              <a:t>５件</a:t>
            </a:r>
            <a:endParaRPr kumimoji="1" lang="en-US" altLang="ja-JP" sz="1200" dirty="0"/>
          </a:p>
          <a:p>
            <a:r>
              <a:rPr kumimoji="1" lang="ja-JP" altLang="en-US" sz="1200" dirty="0"/>
              <a:t>●誘　　致：０件</a:t>
            </a:r>
            <a:r>
              <a:rPr kumimoji="1" lang="en-US" altLang="ja-JP" sz="1200" dirty="0"/>
              <a:t>/</a:t>
            </a:r>
            <a:r>
              <a:rPr kumimoji="1" lang="ja-JP" altLang="en-US" sz="1200" dirty="0"/>
              <a:t>１件</a:t>
            </a:r>
            <a:r>
              <a:rPr kumimoji="1" lang="en-US" altLang="ja-JP" sz="1200" dirty="0"/>
              <a:t>/</a:t>
            </a:r>
            <a:r>
              <a:rPr kumimoji="1" lang="ja-JP" altLang="en-US" sz="1200" dirty="0"/>
              <a:t>１件</a:t>
            </a:r>
            <a:endParaRPr kumimoji="1" lang="en-US" altLang="ja-JP" sz="1200" dirty="0"/>
          </a:p>
          <a:p>
            <a:endParaRPr kumimoji="1" lang="en-US" altLang="ja-JP" sz="1200" dirty="0"/>
          </a:p>
          <a:p>
            <a:r>
              <a:rPr kumimoji="1" lang="ja-JP" altLang="en-US" sz="1200" dirty="0"/>
              <a:t>＜</a:t>
            </a:r>
            <a:r>
              <a:rPr kumimoji="1" lang="en-US" altLang="ja-JP" sz="1200" dirty="0"/>
              <a:t>JAPAN MICE EXPO 2025</a:t>
            </a:r>
            <a:r>
              <a:rPr kumimoji="1" lang="ja-JP" altLang="en-US" sz="1200" dirty="0"/>
              <a:t>＞</a:t>
            </a:r>
            <a:endParaRPr kumimoji="1" lang="en-US" altLang="ja-JP" sz="1200" dirty="0"/>
          </a:p>
          <a:p>
            <a:r>
              <a:rPr kumimoji="1" lang="ja-JP" altLang="en-US" sz="1200" dirty="0"/>
              <a:t>●商　　談：</a:t>
            </a:r>
            <a:r>
              <a:rPr kumimoji="1" lang="en-US" altLang="ja-JP" sz="1200" dirty="0"/>
              <a:t>11</a:t>
            </a:r>
            <a:r>
              <a:rPr kumimoji="1" lang="ja-JP" altLang="en-US" sz="1200" dirty="0"/>
              <a:t>件</a:t>
            </a:r>
            <a:endParaRPr kumimoji="1" lang="en-US" altLang="ja-JP" sz="1200" dirty="0"/>
          </a:p>
          <a:p>
            <a:r>
              <a:rPr kumimoji="1" lang="ja-JP" altLang="en-US" sz="1200" dirty="0"/>
              <a:t>●有望案件：２件</a:t>
            </a:r>
            <a:endParaRPr kumimoji="1" lang="en-US" altLang="ja-JP" sz="1200" dirty="0"/>
          </a:p>
          <a:p>
            <a:r>
              <a:rPr kumimoji="1" lang="ja-JP" altLang="en-US" sz="1200" dirty="0"/>
              <a:t>●誘　　致：０件</a:t>
            </a:r>
            <a:endParaRPr kumimoji="1" lang="en-US" altLang="ja-JP" sz="1200" dirty="0"/>
          </a:p>
          <a:p>
            <a:endParaRPr kumimoji="1" lang="en-US" altLang="ja-JP" sz="1200" dirty="0"/>
          </a:p>
          <a:p>
            <a:r>
              <a:rPr kumimoji="1" lang="ja-JP" altLang="en-US" sz="1200" dirty="0"/>
              <a:t>＜</a:t>
            </a:r>
            <a:r>
              <a:rPr kumimoji="1" lang="en-US" altLang="ja-JP" sz="1200" dirty="0"/>
              <a:t>IME 2024/2025/2026</a:t>
            </a:r>
            <a:r>
              <a:rPr kumimoji="1" lang="ja-JP" altLang="en-US" sz="1200" dirty="0"/>
              <a:t>＞</a:t>
            </a:r>
            <a:endParaRPr kumimoji="1" lang="en-US" altLang="ja-JP" sz="1200" dirty="0"/>
          </a:p>
          <a:p>
            <a:r>
              <a:rPr kumimoji="1" lang="ja-JP" altLang="en-US" sz="1200" dirty="0"/>
              <a:t>●商　　談：</a:t>
            </a:r>
            <a:r>
              <a:rPr kumimoji="1" lang="en-US" altLang="ja-JP" sz="1200" dirty="0"/>
              <a:t>15</a:t>
            </a:r>
            <a:r>
              <a:rPr kumimoji="1" lang="ja-JP" altLang="en-US" sz="1200" dirty="0"/>
              <a:t>件</a:t>
            </a:r>
            <a:r>
              <a:rPr kumimoji="1" lang="en-US" altLang="ja-JP" sz="1200" dirty="0"/>
              <a:t>/15</a:t>
            </a:r>
            <a:r>
              <a:rPr kumimoji="1" lang="ja-JP" altLang="en-US" sz="1200" dirty="0"/>
              <a:t>件</a:t>
            </a:r>
            <a:r>
              <a:rPr kumimoji="1" lang="en-US" altLang="ja-JP" sz="1200" dirty="0"/>
              <a:t>/21</a:t>
            </a:r>
            <a:r>
              <a:rPr kumimoji="1" lang="ja-JP" altLang="en-US" sz="1200" dirty="0"/>
              <a:t>件</a:t>
            </a:r>
            <a:endParaRPr kumimoji="1" lang="en-US" altLang="ja-JP" sz="1200" dirty="0"/>
          </a:p>
          <a:p>
            <a:r>
              <a:rPr kumimoji="1" lang="ja-JP" altLang="en-US" sz="1200" dirty="0"/>
              <a:t>●有望案件：３件</a:t>
            </a:r>
            <a:r>
              <a:rPr kumimoji="1" lang="en-US" altLang="ja-JP" sz="1200" dirty="0"/>
              <a:t>/</a:t>
            </a:r>
            <a:r>
              <a:rPr kumimoji="1" lang="ja-JP" altLang="en-US" sz="1200" dirty="0"/>
              <a:t>１件</a:t>
            </a:r>
            <a:r>
              <a:rPr kumimoji="1" lang="en-US" altLang="ja-JP" sz="1200" dirty="0"/>
              <a:t>/2</a:t>
            </a:r>
            <a:r>
              <a:rPr kumimoji="1" lang="ja-JP" altLang="en-US" sz="1200" dirty="0"/>
              <a:t>件</a:t>
            </a:r>
            <a:endParaRPr kumimoji="1" lang="en-US" altLang="ja-JP" sz="1200" dirty="0"/>
          </a:p>
          <a:p>
            <a:r>
              <a:rPr kumimoji="1" lang="ja-JP" altLang="en-US" sz="1200" dirty="0"/>
              <a:t>●誘　　致：０件</a:t>
            </a:r>
            <a:r>
              <a:rPr kumimoji="1" lang="en-US" altLang="ja-JP" sz="1200" dirty="0"/>
              <a:t>/</a:t>
            </a:r>
            <a:r>
              <a:rPr kumimoji="1" lang="ja-JP" altLang="en-US" sz="1200" dirty="0"/>
              <a:t>１件</a:t>
            </a:r>
            <a:r>
              <a:rPr kumimoji="1" lang="en-US" altLang="ja-JP" sz="1200" dirty="0"/>
              <a:t>/</a:t>
            </a:r>
            <a:r>
              <a:rPr kumimoji="1" lang="ja-JP" altLang="en-US" sz="1200" dirty="0"/>
              <a:t>０件</a:t>
            </a:r>
            <a:endParaRPr kumimoji="1" lang="en-US" altLang="ja-JP" sz="12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39106"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783489"/>
            <a:ext cx="3603873" cy="2031325"/>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精力的に</a:t>
            </a:r>
            <a:r>
              <a:rPr kumimoji="1" lang="en-US" altLang="ja-JP" sz="1400" dirty="0"/>
              <a:t>MICE</a:t>
            </a:r>
            <a:r>
              <a:rPr kumimoji="1" lang="ja-JP" altLang="en-US" sz="1400" dirty="0"/>
              <a:t>誘致に取り組んでいるものの、商談後、ただちに誘致を成功させることは困難。</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en-US" altLang="ja-JP" sz="1400" dirty="0"/>
              <a:t>MICE</a:t>
            </a:r>
            <a:r>
              <a:rPr kumimoji="1" lang="ja-JP" altLang="en-US" sz="1400" dirty="0"/>
              <a:t>誘致はリードタイムが長いことから、現時点では成果には結び付いていない案件も見込まれるが、継続的な出展により</a:t>
            </a:r>
            <a:r>
              <a:rPr kumimoji="1" lang="en-US" altLang="ja-JP" sz="1400" dirty="0"/>
              <a:t>MICE</a:t>
            </a:r>
            <a:r>
              <a:rPr kumimoji="1" lang="ja-JP" altLang="en-US" sz="1400" dirty="0"/>
              <a:t>開催都市としてのアピールが重要。</a:t>
            </a:r>
            <a:endParaRPr kumimoji="1" lang="en-US" altLang="ja-JP" sz="1400" dirty="0"/>
          </a:p>
        </p:txBody>
      </p:sp>
      <p:sp>
        <p:nvSpPr>
          <p:cNvPr id="16" name="スクロール: 横 15">
            <a:extLst>
              <a:ext uri="{FF2B5EF4-FFF2-40B4-BE49-F238E27FC236}">
                <a16:creationId xmlns:a16="http://schemas.microsoft.com/office/drawing/2014/main" id="{BD35226E-242D-44AC-BE3F-8964518ACB7D}"/>
              </a:ext>
            </a:extLst>
          </p:cNvPr>
          <p:cNvSpPr/>
          <p:nvPr/>
        </p:nvSpPr>
        <p:spPr>
          <a:xfrm>
            <a:off x="8115990"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6" name="テキスト ボックス 5">
            <a:extLst>
              <a:ext uri="{FF2B5EF4-FFF2-40B4-BE49-F238E27FC236}">
                <a16:creationId xmlns:a16="http://schemas.microsoft.com/office/drawing/2014/main" id="{56FFCC40-60CA-4378-BFE0-E51540FE0DED}"/>
              </a:ext>
            </a:extLst>
          </p:cNvPr>
          <p:cNvSpPr txBox="1"/>
          <p:nvPr/>
        </p:nvSpPr>
        <p:spPr>
          <a:xfrm>
            <a:off x="589448" y="6274096"/>
            <a:ext cx="4186598" cy="400110"/>
          </a:xfrm>
          <a:prstGeom prst="rect">
            <a:avLst/>
          </a:prstGeom>
          <a:noFill/>
        </p:spPr>
        <p:txBody>
          <a:bodyPr wrap="square" rtlCol="0">
            <a:spAutoFit/>
          </a:bodyPr>
          <a:lstStyle/>
          <a:p>
            <a:pPr marL="171450" indent="-171450">
              <a:buFont typeface="BIZ UDPゴシック" panose="020B0400000000000000" pitchFamily="50" charset="-128"/>
              <a:buChar char="*"/>
            </a:pPr>
            <a:r>
              <a:rPr kumimoji="1" lang="ja-JP" altLang="en-US" sz="1000" dirty="0"/>
              <a:t>有望案件には、大阪に興味を示された相手方や現在進行形で誘致を成功させるためのアプローチを継続している案件を計上している</a:t>
            </a:r>
          </a:p>
        </p:txBody>
      </p:sp>
    </p:spTree>
    <p:extLst>
      <p:ext uri="{BB962C8B-B14F-4D97-AF65-F5344CB8AC3E}">
        <p14:creationId xmlns:p14="http://schemas.microsoft.com/office/powerpoint/2010/main" val="409816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387C8DF-DADE-4842-A296-ECAA81A16377}"/>
              </a:ext>
            </a:extLst>
          </p:cNvPr>
          <p:cNvSpPr>
            <a:spLocks noGrp="1"/>
          </p:cNvSpPr>
          <p:nvPr>
            <p:ph type="sldNum" sz="quarter" idx="12"/>
          </p:nvPr>
        </p:nvSpPr>
        <p:spPr/>
        <p:txBody>
          <a:bodyPr/>
          <a:lstStyle/>
          <a:p>
            <a:fld id="{61B645F5-9309-4C5A-8919-FC4E71E512A4}" type="slidenum">
              <a:rPr kumimoji="1" lang="ja-JP" altLang="en-US" smtClean="0"/>
              <a:t>17</a:t>
            </a:fld>
            <a:endParaRPr kumimoji="1" lang="ja-JP" altLang="en-US"/>
          </a:p>
        </p:txBody>
      </p:sp>
      <p:sp>
        <p:nvSpPr>
          <p:cNvPr id="3" name="正方形/長方形 2">
            <a:extLst>
              <a:ext uri="{FF2B5EF4-FFF2-40B4-BE49-F238E27FC236}">
                <a16:creationId xmlns:a16="http://schemas.microsoft.com/office/drawing/2014/main" id="{8D9563AA-9789-4854-A63F-7C581293E716}"/>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＜施策②＞ 情報発信・誘致プロモーションの強化</a:t>
            </a:r>
          </a:p>
        </p:txBody>
      </p:sp>
      <p:sp>
        <p:nvSpPr>
          <p:cNvPr id="5" name="四角形: 対角を切り取る 4">
            <a:extLst>
              <a:ext uri="{FF2B5EF4-FFF2-40B4-BE49-F238E27FC236}">
                <a16:creationId xmlns:a16="http://schemas.microsoft.com/office/drawing/2014/main" id="{A2AAB979-AB06-433C-B182-5C77CB3CFBE2}"/>
              </a:ext>
            </a:extLst>
          </p:cNvPr>
          <p:cNvSpPr/>
          <p:nvPr/>
        </p:nvSpPr>
        <p:spPr>
          <a:xfrm>
            <a:off x="178674" y="822447"/>
            <a:ext cx="4662833"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　</a:t>
            </a:r>
            <a:r>
              <a:rPr kumimoji="1" lang="en-US" altLang="ja-JP" sz="1600" b="1" dirty="0"/>
              <a:t>MICE</a:t>
            </a:r>
            <a:r>
              <a:rPr kumimoji="1" lang="ja-JP" altLang="en-US" sz="1600" b="1" dirty="0"/>
              <a:t>見本市出展から誘致までのフェーズ</a:t>
            </a:r>
          </a:p>
        </p:txBody>
      </p:sp>
      <p:sp>
        <p:nvSpPr>
          <p:cNvPr id="6" name="四角形: 角を丸くする 5">
            <a:extLst>
              <a:ext uri="{FF2B5EF4-FFF2-40B4-BE49-F238E27FC236}">
                <a16:creationId xmlns:a16="http://schemas.microsoft.com/office/drawing/2014/main" id="{2E97F170-4653-489D-9376-5B7E719F9522}"/>
              </a:ext>
            </a:extLst>
          </p:cNvPr>
          <p:cNvSpPr/>
          <p:nvPr/>
        </p:nvSpPr>
        <p:spPr>
          <a:xfrm>
            <a:off x="430924" y="1429410"/>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①出展準備</a:t>
            </a:r>
          </a:p>
        </p:txBody>
      </p:sp>
      <p:sp>
        <p:nvSpPr>
          <p:cNvPr id="7" name="四角形: 角を丸くする 6">
            <a:extLst>
              <a:ext uri="{FF2B5EF4-FFF2-40B4-BE49-F238E27FC236}">
                <a16:creationId xmlns:a16="http://schemas.microsoft.com/office/drawing/2014/main" id="{171648BF-8D32-4920-9560-F6EDD2B0E889}"/>
              </a:ext>
            </a:extLst>
          </p:cNvPr>
          <p:cNvSpPr/>
          <p:nvPr/>
        </p:nvSpPr>
        <p:spPr>
          <a:xfrm>
            <a:off x="430924" y="2564527"/>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②商談、マッチング</a:t>
            </a:r>
          </a:p>
        </p:txBody>
      </p:sp>
      <p:sp>
        <p:nvSpPr>
          <p:cNvPr id="8" name="四角形: 角を丸くする 7">
            <a:extLst>
              <a:ext uri="{FF2B5EF4-FFF2-40B4-BE49-F238E27FC236}">
                <a16:creationId xmlns:a16="http://schemas.microsoft.com/office/drawing/2014/main" id="{A95C5224-5304-46BC-B1E9-8690BA713DB2}"/>
              </a:ext>
            </a:extLst>
          </p:cNvPr>
          <p:cNvSpPr/>
          <p:nvPr/>
        </p:nvSpPr>
        <p:spPr>
          <a:xfrm>
            <a:off x="430924" y="3699644"/>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③現地商談</a:t>
            </a:r>
          </a:p>
        </p:txBody>
      </p:sp>
      <p:sp>
        <p:nvSpPr>
          <p:cNvPr id="9" name="四角形: 角を丸くする 8">
            <a:extLst>
              <a:ext uri="{FF2B5EF4-FFF2-40B4-BE49-F238E27FC236}">
                <a16:creationId xmlns:a16="http://schemas.microsoft.com/office/drawing/2014/main" id="{688DBBA9-DAC9-41DD-B8CD-13C6F3E1E5D6}"/>
              </a:ext>
            </a:extLst>
          </p:cNvPr>
          <p:cNvSpPr/>
          <p:nvPr/>
        </p:nvSpPr>
        <p:spPr>
          <a:xfrm>
            <a:off x="430924" y="4834761"/>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④商談後フォロー</a:t>
            </a:r>
          </a:p>
        </p:txBody>
      </p:sp>
      <p:sp>
        <p:nvSpPr>
          <p:cNvPr id="10" name="四角形: 角を丸くする 9">
            <a:extLst>
              <a:ext uri="{FF2B5EF4-FFF2-40B4-BE49-F238E27FC236}">
                <a16:creationId xmlns:a16="http://schemas.microsoft.com/office/drawing/2014/main" id="{558E84ED-1878-43BD-ABCA-1E52BD8B45B0}"/>
              </a:ext>
            </a:extLst>
          </p:cNvPr>
          <p:cNvSpPr/>
          <p:nvPr/>
        </p:nvSpPr>
        <p:spPr>
          <a:xfrm>
            <a:off x="430924" y="5967233"/>
            <a:ext cx="2280745" cy="735724"/>
          </a:xfrm>
          <a:prstGeom prst="roundRect">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400" dirty="0"/>
              <a:t>⑤案件化・誘致活動</a:t>
            </a:r>
          </a:p>
        </p:txBody>
      </p:sp>
      <p:sp>
        <p:nvSpPr>
          <p:cNvPr id="11" name="二等辺三角形 10">
            <a:extLst>
              <a:ext uri="{FF2B5EF4-FFF2-40B4-BE49-F238E27FC236}">
                <a16:creationId xmlns:a16="http://schemas.microsoft.com/office/drawing/2014/main" id="{3E792E4A-A741-43EA-8B92-72E88BF57D2C}"/>
              </a:ext>
            </a:extLst>
          </p:cNvPr>
          <p:cNvSpPr/>
          <p:nvPr/>
        </p:nvSpPr>
        <p:spPr>
          <a:xfrm rot="10800000">
            <a:off x="1238250" y="2261994"/>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12A63C25-9D68-4AB5-94D4-4FD8135420DD}"/>
              </a:ext>
            </a:extLst>
          </p:cNvPr>
          <p:cNvSpPr/>
          <p:nvPr/>
        </p:nvSpPr>
        <p:spPr>
          <a:xfrm rot="10800000">
            <a:off x="1238250" y="3413597"/>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4C1C720B-F225-4972-BC68-951AEF4CA176}"/>
              </a:ext>
            </a:extLst>
          </p:cNvPr>
          <p:cNvSpPr/>
          <p:nvPr/>
        </p:nvSpPr>
        <p:spPr>
          <a:xfrm rot="10800000">
            <a:off x="1238250" y="4527197"/>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二等辺三角形 13">
            <a:extLst>
              <a:ext uri="{FF2B5EF4-FFF2-40B4-BE49-F238E27FC236}">
                <a16:creationId xmlns:a16="http://schemas.microsoft.com/office/drawing/2014/main" id="{072B2CA6-A028-43B8-86B8-43A84A17A246}"/>
              </a:ext>
            </a:extLst>
          </p:cNvPr>
          <p:cNvSpPr/>
          <p:nvPr/>
        </p:nvSpPr>
        <p:spPr>
          <a:xfrm rot="10800000">
            <a:off x="1238250" y="5674266"/>
            <a:ext cx="666090" cy="189186"/>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0311E2FD-1420-4B69-BA71-F8E03CB631E5}"/>
              </a:ext>
            </a:extLst>
          </p:cNvPr>
          <p:cNvSpPr txBox="1"/>
          <p:nvPr/>
        </p:nvSpPr>
        <p:spPr>
          <a:xfrm>
            <a:off x="2997200" y="1452278"/>
            <a:ext cx="5715876"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商談資料、</a:t>
            </a:r>
            <a:r>
              <a:rPr kumimoji="1" lang="en-US" altLang="ja-JP" sz="1200" dirty="0"/>
              <a:t>PR</a:t>
            </a:r>
            <a:r>
              <a:rPr kumimoji="1" lang="ja-JP" altLang="en-US" sz="1200" dirty="0"/>
              <a:t>ツールの作成</a:t>
            </a:r>
            <a:endParaRPr kumimoji="1" lang="en-US" altLang="ja-JP" sz="1200" dirty="0"/>
          </a:p>
          <a:p>
            <a:r>
              <a:rPr kumimoji="1" lang="ja-JP" altLang="en-US" sz="1200" dirty="0"/>
              <a:t>　（新規ホテルや施設の開業状況、支援制度などの最新情報を反映し、訴求力</a:t>
            </a:r>
            <a:endParaRPr kumimoji="1" lang="en-US" altLang="ja-JP" sz="1200" dirty="0"/>
          </a:p>
          <a:p>
            <a:r>
              <a:rPr kumimoji="1" lang="ja-JP" altLang="en-US" sz="1200" dirty="0"/>
              <a:t>　　のある内容に更新する）</a:t>
            </a:r>
          </a:p>
        </p:txBody>
      </p:sp>
      <p:sp>
        <p:nvSpPr>
          <p:cNvPr id="16" name="テキスト ボックス 15">
            <a:extLst>
              <a:ext uri="{FF2B5EF4-FFF2-40B4-BE49-F238E27FC236}">
                <a16:creationId xmlns:a16="http://schemas.microsoft.com/office/drawing/2014/main" id="{6E8CFC2B-E64B-4620-9E8B-A4D578A28C5A}"/>
              </a:ext>
            </a:extLst>
          </p:cNvPr>
          <p:cNvSpPr txBox="1"/>
          <p:nvPr/>
        </p:nvSpPr>
        <p:spPr>
          <a:xfrm>
            <a:off x="2997200" y="2560676"/>
            <a:ext cx="5715876"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バイヤーへの事前アプローチ（商談意欲が増すプレスリリース等）</a:t>
            </a:r>
            <a:endParaRPr kumimoji="1" lang="en-US" altLang="ja-JP" sz="1200" dirty="0"/>
          </a:p>
          <a:p>
            <a:pPr marL="285750" indent="-285750">
              <a:buFont typeface="Wingdings" panose="05000000000000000000" pitchFamily="2" charset="2"/>
              <a:buChar char="Ø"/>
            </a:pPr>
            <a:r>
              <a:rPr kumimoji="1" lang="ja-JP" altLang="en-US" sz="1200" dirty="0"/>
              <a:t>事前アポイントを調整、確定</a:t>
            </a:r>
            <a:endParaRPr kumimoji="1" lang="en-US" altLang="ja-JP" sz="1200" dirty="0"/>
          </a:p>
          <a:p>
            <a:pPr marL="285750" indent="-285750">
              <a:buFont typeface="Wingdings" panose="05000000000000000000" pitchFamily="2" charset="2"/>
              <a:buChar char="Ø"/>
            </a:pPr>
            <a:r>
              <a:rPr kumimoji="1" lang="ja-JP" altLang="en-US" sz="1200" dirty="0"/>
              <a:t>商談スケジュールを作成</a:t>
            </a:r>
          </a:p>
        </p:txBody>
      </p:sp>
      <p:sp>
        <p:nvSpPr>
          <p:cNvPr id="17" name="テキスト ボックス 16">
            <a:extLst>
              <a:ext uri="{FF2B5EF4-FFF2-40B4-BE49-F238E27FC236}">
                <a16:creationId xmlns:a16="http://schemas.microsoft.com/office/drawing/2014/main" id="{C28306C8-1F86-4308-AF27-59202E977856}"/>
              </a:ext>
            </a:extLst>
          </p:cNvPr>
          <p:cNvSpPr txBox="1"/>
          <p:nvPr/>
        </p:nvSpPr>
        <p:spPr>
          <a:xfrm>
            <a:off x="2997200" y="3686547"/>
            <a:ext cx="5715876" cy="830997"/>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１コマ</a:t>
            </a:r>
            <a:r>
              <a:rPr kumimoji="1" lang="en-US" altLang="ja-JP" sz="1200" dirty="0"/>
              <a:t>20</a:t>
            </a:r>
            <a:r>
              <a:rPr kumimoji="1" lang="ja-JP" altLang="en-US" sz="1200" dirty="0"/>
              <a:t>～</a:t>
            </a:r>
            <a:r>
              <a:rPr kumimoji="1" lang="en-US" altLang="ja-JP" sz="1200" dirty="0"/>
              <a:t>30</a:t>
            </a:r>
            <a:r>
              <a:rPr kumimoji="1" lang="ja-JP" altLang="en-US" sz="1200" dirty="0"/>
              <a:t>分の商談を</a:t>
            </a:r>
            <a:r>
              <a:rPr kumimoji="1" lang="en-US" altLang="ja-JP" sz="1200" dirty="0"/>
              <a:t>30</a:t>
            </a:r>
            <a:r>
              <a:rPr kumimoji="1" lang="ja-JP" altLang="en-US" sz="1200" dirty="0"/>
              <a:t>～</a:t>
            </a:r>
            <a:r>
              <a:rPr kumimoji="1" lang="en-US" altLang="ja-JP" sz="1200" dirty="0"/>
              <a:t>40</a:t>
            </a:r>
            <a:r>
              <a:rPr kumimoji="1" lang="ja-JP" altLang="en-US" sz="1200" dirty="0"/>
              <a:t>件</a:t>
            </a:r>
            <a:endParaRPr kumimoji="1" lang="en-US" altLang="ja-JP" sz="1200" dirty="0"/>
          </a:p>
          <a:p>
            <a:pPr marL="285750" indent="-285750">
              <a:buFont typeface="Wingdings" panose="05000000000000000000" pitchFamily="2" charset="2"/>
              <a:buChar char="Ø"/>
            </a:pPr>
            <a:r>
              <a:rPr kumimoji="1" lang="ja-JP" altLang="en-US" sz="1200" dirty="0"/>
              <a:t>大阪の都市魅力や開催支援制度を紹介</a:t>
            </a:r>
            <a:endParaRPr kumimoji="1" lang="en-US" altLang="ja-JP" sz="1200" dirty="0"/>
          </a:p>
          <a:p>
            <a:pPr marL="285750" indent="-285750">
              <a:buFont typeface="Wingdings" panose="05000000000000000000" pitchFamily="2" charset="2"/>
              <a:buChar char="Ø"/>
            </a:pPr>
            <a:r>
              <a:rPr kumimoji="1" lang="ja-JP" altLang="en-US" sz="1200" dirty="0"/>
              <a:t>開催ニーズや課題をヒアリング</a:t>
            </a:r>
            <a:endParaRPr kumimoji="1" lang="en-US" altLang="ja-JP" sz="1200" dirty="0"/>
          </a:p>
          <a:p>
            <a:pPr marL="285750" indent="-285750">
              <a:buFont typeface="Wingdings" panose="05000000000000000000" pitchFamily="2" charset="2"/>
              <a:buChar char="Ø"/>
            </a:pPr>
            <a:r>
              <a:rPr kumimoji="1" lang="ja-JP" altLang="en-US" sz="1200" dirty="0"/>
              <a:t>キーパーソンと関係構築</a:t>
            </a:r>
            <a:endParaRPr kumimoji="1" lang="en-US" altLang="ja-JP" sz="1200" dirty="0"/>
          </a:p>
        </p:txBody>
      </p:sp>
      <p:sp>
        <p:nvSpPr>
          <p:cNvPr id="18" name="テキスト ボックス 17">
            <a:extLst>
              <a:ext uri="{FF2B5EF4-FFF2-40B4-BE49-F238E27FC236}">
                <a16:creationId xmlns:a16="http://schemas.microsoft.com/office/drawing/2014/main" id="{BA118AA4-4098-4172-9ABA-B963994871D1}"/>
              </a:ext>
            </a:extLst>
          </p:cNvPr>
          <p:cNvSpPr txBox="1"/>
          <p:nvPr/>
        </p:nvSpPr>
        <p:spPr>
          <a:xfrm>
            <a:off x="2997200" y="4834761"/>
            <a:ext cx="4558751"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御礼メールの送付</a:t>
            </a:r>
            <a:endParaRPr kumimoji="1" lang="en-US" altLang="ja-JP" sz="1200" dirty="0"/>
          </a:p>
          <a:p>
            <a:pPr marL="285750" indent="-285750">
              <a:buFont typeface="Wingdings" panose="05000000000000000000" pitchFamily="2" charset="2"/>
              <a:buChar char="Ø"/>
            </a:pPr>
            <a:r>
              <a:rPr kumimoji="1" lang="ja-JP" altLang="en-US" sz="1200" dirty="0"/>
              <a:t>追加資料、見積書、提案書の提供</a:t>
            </a:r>
            <a:endParaRPr kumimoji="1" lang="en-US" altLang="ja-JP" sz="1200" dirty="0"/>
          </a:p>
          <a:p>
            <a:pPr marL="285750" indent="-285750">
              <a:buFont typeface="Wingdings" panose="05000000000000000000" pitchFamily="2" charset="2"/>
              <a:buChar char="Ø"/>
            </a:pPr>
            <a:r>
              <a:rPr kumimoji="1" lang="ja-JP" altLang="en-US" sz="1200" dirty="0"/>
              <a:t>要望に応じてオンライン商談を実施</a:t>
            </a:r>
          </a:p>
        </p:txBody>
      </p:sp>
      <p:sp>
        <p:nvSpPr>
          <p:cNvPr id="20" name="テキスト ボックス 19">
            <a:extLst>
              <a:ext uri="{FF2B5EF4-FFF2-40B4-BE49-F238E27FC236}">
                <a16:creationId xmlns:a16="http://schemas.microsoft.com/office/drawing/2014/main" id="{A32634BB-A330-4FB7-9E2A-801C828AF059}"/>
              </a:ext>
            </a:extLst>
          </p:cNvPr>
          <p:cNvSpPr txBox="1"/>
          <p:nvPr/>
        </p:nvSpPr>
        <p:spPr>
          <a:xfrm>
            <a:off x="2997200" y="5967233"/>
            <a:ext cx="4558751" cy="64633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200" dirty="0"/>
              <a:t>関係者との継続的な連携、情報提供</a:t>
            </a:r>
            <a:endParaRPr kumimoji="1" lang="en-US" altLang="ja-JP" sz="1200" dirty="0"/>
          </a:p>
          <a:p>
            <a:pPr marL="285750" indent="-285750">
              <a:buFont typeface="Wingdings" panose="05000000000000000000" pitchFamily="2" charset="2"/>
              <a:buChar char="Ø"/>
            </a:pPr>
            <a:r>
              <a:rPr kumimoji="1" lang="ja-JP" altLang="en-US" sz="1200" dirty="0"/>
              <a:t>現場視察の受入れ</a:t>
            </a:r>
            <a:endParaRPr kumimoji="1" lang="en-US" altLang="ja-JP" sz="1200" dirty="0"/>
          </a:p>
          <a:p>
            <a:pPr marL="285750" indent="-285750">
              <a:buFont typeface="Wingdings" panose="05000000000000000000" pitchFamily="2" charset="2"/>
              <a:buChar char="Ø"/>
            </a:pPr>
            <a:r>
              <a:rPr kumimoji="1" lang="ja-JP" altLang="en-US" sz="1200" dirty="0"/>
              <a:t>提案内容をブラッシュアップし、大阪開催決定を後押し</a:t>
            </a:r>
          </a:p>
        </p:txBody>
      </p:sp>
      <p:pic>
        <p:nvPicPr>
          <p:cNvPr id="21" name="図 20">
            <a:extLst>
              <a:ext uri="{FF2B5EF4-FFF2-40B4-BE49-F238E27FC236}">
                <a16:creationId xmlns:a16="http://schemas.microsoft.com/office/drawing/2014/main" id="{983EAD01-8DB3-4842-999E-8A1D6CD8D230}"/>
              </a:ext>
            </a:extLst>
          </p:cNvPr>
          <p:cNvPicPr>
            <a:picLocks noChangeAspect="1"/>
          </p:cNvPicPr>
          <p:nvPr/>
        </p:nvPicPr>
        <p:blipFill>
          <a:blip r:embed="rId2"/>
          <a:stretch>
            <a:fillRect/>
          </a:stretch>
        </p:blipFill>
        <p:spPr>
          <a:xfrm>
            <a:off x="7725851" y="3769839"/>
            <a:ext cx="1239264" cy="1630801"/>
          </a:xfrm>
          <a:prstGeom prst="rect">
            <a:avLst/>
          </a:prstGeom>
        </p:spPr>
      </p:pic>
      <p:pic>
        <p:nvPicPr>
          <p:cNvPr id="22" name="図 21">
            <a:extLst>
              <a:ext uri="{FF2B5EF4-FFF2-40B4-BE49-F238E27FC236}">
                <a16:creationId xmlns:a16="http://schemas.microsoft.com/office/drawing/2014/main" id="{668FD8BD-A63F-443F-988E-B9DB64CED2C0}"/>
              </a:ext>
            </a:extLst>
          </p:cNvPr>
          <p:cNvPicPr>
            <a:picLocks noChangeAspect="1"/>
          </p:cNvPicPr>
          <p:nvPr/>
        </p:nvPicPr>
        <p:blipFill>
          <a:blip r:embed="rId3"/>
          <a:stretch>
            <a:fillRect/>
          </a:stretch>
        </p:blipFill>
        <p:spPr>
          <a:xfrm>
            <a:off x="6353472" y="3774920"/>
            <a:ext cx="1267993" cy="1630802"/>
          </a:xfrm>
          <a:prstGeom prst="rect">
            <a:avLst/>
          </a:prstGeom>
        </p:spPr>
      </p:pic>
      <p:sp>
        <p:nvSpPr>
          <p:cNvPr id="23" name="テキスト ボックス 22">
            <a:extLst>
              <a:ext uri="{FF2B5EF4-FFF2-40B4-BE49-F238E27FC236}">
                <a16:creationId xmlns:a16="http://schemas.microsoft.com/office/drawing/2014/main" id="{07C0DBAB-4602-40FB-88CB-C7A085A16E96}"/>
              </a:ext>
            </a:extLst>
          </p:cNvPr>
          <p:cNvSpPr txBox="1"/>
          <p:nvPr/>
        </p:nvSpPr>
        <p:spPr>
          <a:xfrm>
            <a:off x="6734242" y="3509801"/>
            <a:ext cx="1873246" cy="215444"/>
          </a:xfrm>
          <a:prstGeom prst="rect">
            <a:avLst/>
          </a:prstGeom>
          <a:noFill/>
        </p:spPr>
        <p:txBody>
          <a:bodyPr wrap="square" rtlCol="0">
            <a:spAutoFit/>
          </a:bodyPr>
          <a:lstStyle/>
          <a:p>
            <a:pPr algn="ctr"/>
            <a:r>
              <a:rPr kumimoji="1" lang="ja-JP" altLang="en-US" sz="800" dirty="0"/>
              <a:t>商談会の様子（</a:t>
            </a:r>
            <a:r>
              <a:rPr kumimoji="1" lang="en-US" altLang="ja-JP" sz="800" dirty="0"/>
              <a:t>IMEX Frankfurt</a:t>
            </a:r>
            <a:r>
              <a:rPr kumimoji="1" lang="ja-JP" altLang="en-US" sz="800" dirty="0"/>
              <a:t>）</a:t>
            </a:r>
          </a:p>
        </p:txBody>
      </p:sp>
      <p:sp>
        <p:nvSpPr>
          <p:cNvPr id="24" name="スクロール: 横 23">
            <a:extLst>
              <a:ext uri="{FF2B5EF4-FFF2-40B4-BE49-F238E27FC236}">
                <a16:creationId xmlns:a16="http://schemas.microsoft.com/office/drawing/2014/main" id="{343D2CF2-8F5F-4E57-8527-8047B2B01254}"/>
              </a:ext>
            </a:extLst>
          </p:cNvPr>
          <p:cNvSpPr/>
          <p:nvPr/>
        </p:nvSpPr>
        <p:spPr>
          <a:xfrm>
            <a:off x="8115990"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Tree>
    <p:extLst>
      <p:ext uri="{BB962C8B-B14F-4D97-AF65-F5344CB8AC3E}">
        <p14:creationId xmlns:p14="http://schemas.microsoft.com/office/powerpoint/2010/main" val="3327795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18</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＜施策④＞ マーケティング・リサーチ機能の強化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970717"/>
            <a:ext cx="7995424" cy="866071"/>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大阪</a:t>
            </a:r>
            <a:r>
              <a:rPr kumimoji="1" lang="en-US" altLang="ja-JP" sz="1600" b="1" dirty="0"/>
              <a:t>MICE</a:t>
            </a:r>
            <a:r>
              <a:rPr kumimoji="1" lang="ja-JP" altLang="en-US" sz="1600" b="1" dirty="0"/>
              <a:t>誘致戦略委員会</a:t>
            </a:r>
            <a:endParaRPr kumimoji="1" lang="en-US" altLang="ja-JP" sz="1600" b="1" dirty="0"/>
          </a:p>
          <a:p>
            <a:pPr>
              <a:lnSpc>
                <a:spcPct val="120000"/>
              </a:lnSpc>
            </a:pPr>
            <a:r>
              <a:rPr kumimoji="1" lang="ja-JP" altLang="en-US" sz="1400" dirty="0"/>
              <a:t>　▶大阪観光局が、府内の会場施設や宿泊施設、</a:t>
            </a:r>
            <a:r>
              <a:rPr kumimoji="1" lang="en-US" altLang="ja-JP" sz="1400" dirty="0"/>
              <a:t>PCO</a:t>
            </a:r>
            <a:r>
              <a:rPr kumimoji="1" lang="ja-JP" altLang="en-US" sz="1400" dirty="0"/>
              <a:t>、旅行会社などの</a:t>
            </a:r>
            <a:r>
              <a:rPr kumimoji="1" lang="en-US" altLang="ja-JP" sz="1400" dirty="0"/>
              <a:t>MICE</a:t>
            </a:r>
            <a:r>
              <a:rPr kumimoji="1" lang="ja-JP" altLang="en-US" sz="1400" dirty="0"/>
              <a:t>関連事業者を集め、</a:t>
            </a:r>
            <a:endParaRPr kumimoji="1" lang="en-US" altLang="ja-JP" sz="1400" dirty="0"/>
          </a:p>
          <a:p>
            <a:pPr>
              <a:lnSpc>
                <a:spcPct val="120000"/>
              </a:lnSpc>
            </a:pPr>
            <a:r>
              <a:rPr kumimoji="1" lang="ja-JP" altLang="en-US" sz="1400" dirty="0"/>
              <a:t>　 大阪で開催の可能性がある案件のリサーチや国際会議の主催者へのアプローチ等を共同で実施。</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448908"/>
            <a:ext cx="3899338" cy="3825767"/>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448910"/>
            <a:ext cx="3899338" cy="147144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50876"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783489"/>
            <a:ext cx="3603873" cy="784830"/>
          </a:xfrm>
          <a:prstGeom prst="rect">
            <a:avLst/>
          </a:prstGeom>
          <a:noFill/>
        </p:spPr>
        <p:txBody>
          <a:bodyPr wrap="square" rtlCol="0">
            <a:spAutoFit/>
          </a:bodyPr>
          <a:lstStyle/>
          <a:p>
            <a:pPr>
              <a:lnSpc>
                <a:spcPct val="150000"/>
              </a:lnSpc>
            </a:pPr>
            <a:r>
              <a:rPr kumimoji="1" lang="ja-JP" altLang="en-US" sz="1400" dirty="0"/>
              <a:t>●誘致：</a:t>
            </a:r>
            <a:r>
              <a:rPr kumimoji="1" lang="en-US" altLang="ja-JP" sz="1400" dirty="0"/>
              <a:t>11</a:t>
            </a:r>
            <a:r>
              <a:rPr kumimoji="1" lang="ja-JP" altLang="en-US" sz="1400" dirty="0"/>
              <a:t>件</a:t>
            </a:r>
            <a:endParaRPr kumimoji="1" lang="en-US" altLang="ja-JP" sz="1400" dirty="0"/>
          </a:p>
          <a:p>
            <a:r>
              <a:rPr kumimoji="1" lang="ja-JP" altLang="en-US" sz="1200" dirty="0"/>
              <a:t> （「委員会を構成する２社以上が連携して、</a:t>
            </a:r>
            <a:endParaRPr kumimoji="1" lang="en-US" altLang="ja-JP" sz="1200" dirty="0"/>
          </a:p>
          <a:p>
            <a:r>
              <a:rPr kumimoji="1" lang="ja-JP" altLang="en-US" sz="1200" dirty="0"/>
              <a:t>　 大阪開催につなげた国際会議」）</a:t>
            </a:r>
            <a:endParaRPr kumimoji="1" lang="en-US" altLang="ja-JP" sz="12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41223"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678386"/>
            <a:ext cx="3603873" cy="3539430"/>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「オール大阪」を掲げ、通常は競合他社である在阪事業者同士が連携し、大阪への</a:t>
            </a:r>
            <a:r>
              <a:rPr kumimoji="1" lang="en-US" altLang="ja-JP" sz="1400" dirty="0"/>
              <a:t>MICE</a:t>
            </a:r>
            <a:r>
              <a:rPr kumimoji="1" lang="ja-JP" altLang="en-US" sz="1400" dirty="0"/>
              <a:t>誘致につなげている。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本委員会で取り扱う案件と個々の事業活動との棲み分けが難しい。</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大阪への誘致をめざす案件の発掘から具体的な誘致活動に至るまで、多くの関係者から協力が得られるよう、本委員会で取り扱う案件の選定が要となる。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万博レガシーや最新の成長戦略といった関係機関にもわかりやすく誘致ニーズが見込まれる案件を精査していくことが一案として考えられる。</a:t>
            </a:r>
          </a:p>
        </p:txBody>
      </p:sp>
      <p:sp>
        <p:nvSpPr>
          <p:cNvPr id="16" name="スクロール: 横 15">
            <a:extLst>
              <a:ext uri="{FF2B5EF4-FFF2-40B4-BE49-F238E27FC236}">
                <a16:creationId xmlns:a16="http://schemas.microsoft.com/office/drawing/2014/main" id="{BD35226E-242D-44AC-BE3F-8964518ACB7D}"/>
              </a:ext>
            </a:extLst>
          </p:cNvPr>
          <p:cNvSpPr/>
          <p:nvPr/>
        </p:nvSpPr>
        <p:spPr>
          <a:xfrm>
            <a:off x="6024438"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18" name="スクロール: 横 17">
            <a:extLst>
              <a:ext uri="{FF2B5EF4-FFF2-40B4-BE49-F238E27FC236}">
                <a16:creationId xmlns:a16="http://schemas.microsoft.com/office/drawing/2014/main" id="{990A1F0F-0E81-4138-812A-B4BBEEB89A47}"/>
              </a:ext>
            </a:extLst>
          </p:cNvPr>
          <p:cNvSpPr/>
          <p:nvPr/>
        </p:nvSpPr>
        <p:spPr>
          <a:xfrm>
            <a:off x="6726951" y="954909"/>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大商</a:t>
            </a:r>
          </a:p>
        </p:txBody>
      </p:sp>
      <p:sp>
        <p:nvSpPr>
          <p:cNvPr id="19" name="スクロール: 横 18">
            <a:extLst>
              <a:ext uri="{FF2B5EF4-FFF2-40B4-BE49-F238E27FC236}">
                <a16:creationId xmlns:a16="http://schemas.microsoft.com/office/drawing/2014/main" id="{DBFDF27F-4D69-4545-95DF-FBCFB4411700}"/>
              </a:ext>
            </a:extLst>
          </p:cNvPr>
          <p:cNvSpPr/>
          <p:nvPr/>
        </p:nvSpPr>
        <p:spPr>
          <a:xfrm>
            <a:off x="7429464" y="946446"/>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関経連</a:t>
            </a:r>
          </a:p>
        </p:txBody>
      </p:sp>
      <p:sp>
        <p:nvSpPr>
          <p:cNvPr id="20" name="スクロール: 横 19">
            <a:extLst>
              <a:ext uri="{FF2B5EF4-FFF2-40B4-BE49-F238E27FC236}">
                <a16:creationId xmlns:a16="http://schemas.microsoft.com/office/drawing/2014/main" id="{2BF8E373-9BA3-4773-81BF-3FAD9342C2D4}"/>
              </a:ext>
            </a:extLst>
          </p:cNvPr>
          <p:cNvSpPr/>
          <p:nvPr/>
        </p:nvSpPr>
        <p:spPr>
          <a:xfrm>
            <a:off x="8131976" y="946449"/>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同友会</a:t>
            </a:r>
          </a:p>
        </p:txBody>
      </p:sp>
      <p:sp>
        <p:nvSpPr>
          <p:cNvPr id="4" name="テキスト ボックス 3">
            <a:extLst>
              <a:ext uri="{FF2B5EF4-FFF2-40B4-BE49-F238E27FC236}">
                <a16:creationId xmlns:a16="http://schemas.microsoft.com/office/drawing/2014/main" id="{65253163-0E55-4B89-B176-3539F227B82F}"/>
              </a:ext>
            </a:extLst>
          </p:cNvPr>
          <p:cNvSpPr txBox="1"/>
          <p:nvPr/>
        </p:nvSpPr>
        <p:spPr>
          <a:xfrm>
            <a:off x="657586" y="4025797"/>
            <a:ext cx="3914413" cy="987963"/>
          </a:xfrm>
          <a:prstGeom prst="rect">
            <a:avLst/>
          </a:prstGeom>
          <a:noFill/>
          <a:ln>
            <a:solidFill>
              <a:schemeClr val="tx1"/>
            </a:solidFill>
            <a:prstDash val="dash"/>
          </a:ln>
        </p:spPr>
        <p:txBody>
          <a:bodyPr wrap="square" rtlCol="0">
            <a:spAutoFit/>
          </a:bodyPr>
          <a:lstStyle/>
          <a:p>
            <a:pPr marL="171450" indent="-171450">
              <a:lnSpc>
                <a:spcPct val="120000"/>
              </a:lnSpc>
              <a:buFont typeface="BIZ UDPゴシック" panose="020B0400000000000000" pitchFamily="50" charset="-128"/>
              <a:buChar char="*"/>
            </a:pPr>
            <a:r>
              <a:rPr kumimoji="1" lang="ja-JP" altLang="en-US" sz="1000" dirty="0"/>
              <a:t>大阪</a:t>
            </a:r>
            <a:r>
              <a:rPr kumimoji="1" lang="en-US" altLang="ja-JP" sz="1000" dirty="0"/>
              <a:t>MICE</a:t>
            </a:r>
            <a:r>
              <a:rPr kumimoji="1" lang="ja-JP" altLang="en-US" sz="1000" dirty="0"/>
              <a:t>誘致戦略委員会は、令和４年７月に万博を契機とした大阪の</a:t>
            </a:r>
            <a:r>
              <a:rPr kumimoji="1" lang="en-US" altLang="ja-JP" sz="1000" dirty="0"/>
              <a:t>MICE</a:t>
            </a:r>
            <a:r>
              <a:rPr kumimoji="1" lang="ja-JP" altLang="en-US" sz="1000" dirty="0"/>
              <a:t>関連事業者の合同チーム「</a:t>
            </a:r>
            <a:r>
              <a:rPr kumimoji="1" lang="en-US" altLang="ja-JP" sz="1000" dirty="0"/>
              <a:t>Team OSAKA MICE</a:t>
            </a:r>
            <a:r>
              <a:rPr kumimoji="1" lang="ja-JP" altLang="en-US" sz="1000" dirty="0"/>
              <a:t>」として発足</a:t>
            </a:r>
            <a:endParaRPr kumimoji="1" lang="en-US" altLang="ja-JP" sz="1000" dirty="0"/>
          </a:p>
          <a:p>
            <a:pPr marL="171450" indent="-171450">
              <a:lnSpc>
                <a:spcPct val="120000"/>
              </a:lnSpc>
              <a:buFont typeface="BIZ UDPゴシック" panose="020B0400000000000000" pitchFamily="50" charset="-128"/>
              <a:buChar char="*"/>
            </a:pPr>
            <a:r>
              <a:rPr kumimoji="1" lang="ja-JP" altLang="en-US" sz="1000" dirty="0"/>
              <a:t>令和６年８月に経済団体をメンバーに加え、「大阪</a:t>
            </a:r>
            <a:r>
              <a:rPr kumimoji="1" lang="en-US" altLang="ja-JP" sz="1000" dirty="0"/>
              <a:t>MICE</a:t>
            </a:r>
            <a:r>
              <a:rPr kumimoji="1" lang="ja-JP" altLang="en-US" sz="1000" dirty="0"/>
              <a:t>誘致戦略委員会」として体制構築し、万博後も継続して活動</a:t>
            </a:r>
          </a:p>
        </p:txBody>
      </p:sp>
      <p:sp>
        <p:nvSpPr>
          <p:cNvPr id="23" name="テキスト ボックス 22">
            <a:extLst>
              <a:ext uri="{FF2B5EF4-FFF2-40B4-BE49-F238E27FC236}">
                <a16:creationId xmlns:a16="http://schemas.microsoft.com/office/drawing/2014/main" id="{6C51651A-3581-4D9D-9C08-2651578B1319}"/>
              </a:ext>
            </a:extLst>
          </p:cNvPr>
          <p:cNvSpPr txBox="1"/>
          <p:nvPr/>
        </p:nvSpPr>
        <p:spPr>
          <a:xfrm>
            <a:off x="662840" y="5155657"/>
            <a:ext cx="3914413" cy="987963"/>
          </a:xfrm>
          <a:prstGeom prst="rect">
            <a:avLst/>
          </a:prstGeom>
          <a:noFill/>
          <a:ln>
            <a:noFill/>
            <a:prstDash val="dash"/>
          </a:ln>
        </p:spPr>
        <p:txBody>
          <a:bodyPr wrap="square" rtlCol="0">
            <a:spAutoFit/>
          </a:bodyPr>
          <a:lstStyle/>
          <a:p>
            <a:pPr>
              <a:lnSpc>
                <a:spcPct val="120000"/>
              </a:lnSpc>
            </a:pPr>
            <a:r>
              <a:rPr kumimoji="1" lang="ja-JP" altLang="en-US" sz="1000" dirty="0"/>
              <a:t>大阪観光局、大阪国際会議場、インテックス大阪、コングレ、日本コンベンションサービス、コンベンションリンケージ、</a:t>
            </a:r>
            <a:r>
              <a:rPr kumimoji="1" lang="en-US" altLang="ja-JP" sz="1000" dirty="0"/>
              <a:t>JTB</a:t>
            </a:r>
            <a:r>
              <a:rPr kumimoji="1" lang="ja-JP" altLang="en-US" sz="1000" dirty="0"/>
              <a:t>、</a:t>
            </a:r>
            <a:r>
              <a:rPr kumimoji="1" lang="en-US" altLang="ja-JP" sz="1000" dirty="0"/>
              <a:t>JTB</a:t>
            </a:r>
            <a:r>
              <a:rPr kumimoji="1" lang="ja-JP" altLang="en-US" sz="1000" dirty="0"/>
              <a:t>コミュニケーションデザイン、リーガロイヤルホテル大阪、ホテルニューオータニ大阪、シェラトン都ホテル大阪、帝国ホテル、大阪商工会議所、関西経済連合会、関西経済同友会</a:t>
            </a:r>
          </a:p>
        </p:txBody>
      </p:sp>
      <p:sp>
        <p:nvSpPr>
          <p:cNvPr id="6" name="大かっこ 5">
            <a:extLst>
              <a:ext uri="{FF2B5EF4-FFF2-40B4-BE49-F238E27FC236}">
                <a16:creationId xmlns:a16="http://schemas.microsoft.com/office/drawing/2014/main" id="{9DF93CE9-D8E9-4157-832F-A95F6214875C}"/>
              </a:ext>
            </a:extLst>
          </p:cNvPr>
          <p:cNvSpPr/>
          <p:nvPr/>
        </p:nvSpPr>
        <p:spPr>
          <a:xfrm>
            <a:off x="657585" y="5119198"/>
            <a:ext cx="3914413" cy="1098617"/>
          </a:xfrm>
          <a:prstGeom prst="bracketPair">
            <a:avLst>
              <a:gd name="adj" fmla="val 1002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273098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19</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＜施策④＞ マーケティング・リサーチ機能の強化</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728987"/>
            <a:ext cx="7995424" cy="1124603"/>
          </a:xfrm>
          <a:prstGeom prst="rect">
            <a:avLst/>
          </a:prstGeom>
          <a:noFill/>
        </p:spPr>
        <p:txBody>
          <a:bodyPr wrap="square" rtlCol="0">
            <a:spAutoFit/>
          </a:bodyPr>
          <a:lstStyle/>
          <a:p>
            <a:pPr>
              <a:lnSpc>
                <a:spcPct val="120000"/>
              </a:lnSpc>
            </a:pPr>
            <a:r>
              <a:rPr kumimoji="1" lang="ja-JP" altLang="en-US" sz="1600" dirty="0"/>
              <a:t>◆</a:t>
            </a:r>
            <a:r>
              <a:rPr kumimoji="1" lang="en-US" altLang="ja-JP" sz="1600" b="1" dirty="0"/>
              <a:t>JNTO</a:t>
            </a:r>
            <a:r>
              <a:rPr kumimoji="1" lang="ja-JP" altLang="en-US" sz="1600" b="1" dirty="0"/>
              <a:t>国際会議統計</a:t>
            </a:r>
            <a:endParaRPr kumimoji="1" lang="en-US" altLang="ja-JP" sz="1600" b="1" dirty="0"/>
          </a:p>
          <a:p>
            <a:pPr>
              <a:lnSpc>
                <a:spcPct val="120000"/>
              </a:lnSpc>
            </a:pPr>
            <a:r>
              <a:rPr kumimoji="1" lang="ja-JP" altLang="en-US" sz="1400" dirty="0"/>
              <a:t>　▶</a:t>
            </a:r>
            <a:r>
              <a:rPr kumimoji="1" lang="en-US" altLang="ja-JP" sz="1400" dirty="0"/>
              <a:t>JNTO</a:t>
            </a:r>
            <a:r>
              <a:rPr kumimoji="1" lang="ja-JP" altLang="en-US" sz="1400" dirty="0"/>
              <a:t>（日本政府観光局）が実施する日本国内で開催された国際会議に関する統計調査。</a:t>
            </a:r>
            <a:endParaRPr kumimoji="1" lang="en-US" altLang="ja-JP" sz="1400" dirty="0"/>
          </a:p>
          <a:p>
            <a:pPr>
              <a:lnSpc>
                <a:spcPct val="120000"/>
              </a:lnSpc>
            </a:pPr>
            <a:r>
              <a:rPr kumimoji="1" lang="ja-JP" altLang="en-US" sz="1400" dirty="0"/>
              <a:t>　 全国のコンベンション・ビューロー等から国際会議の開催情報を収集しており、</a:t>
            </a:r>
            <a:endParaRPr kumimoji="1" lang="en-US" altLang="ja-JP" sz="1400" dirty="0"/>
          </a:p>
          <a:p>
            <a:pPr>
              <a:lnSpc>
                <a:spcPct val="120000"/>
              </a:lnSpc>
            </a:pPr>
            <a:r>
              <a:rPr kumimoji="1" lang="ja-JP" altLang="en-US" sz="1400" dirty="0"/>
              <a:t>　 大阪においては、大阪観光局が調査・収集し、</a:t>
            </a:r>
            <a:r>
              <a:rPr kumimoji="1" lang="en-US" altLang="ja-JP" sz="1400" dirty="0"/>
              <a:t>JNTO</a:t>
            </a:r>
            <a:r>
              <a:rPr kumimoji="1" lang="ja-JP" altLang="en-US" sz="1400" dirty="0"/>
              <a:t>に報告している。</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133601"/>
            <a:ext cx="3899338" cy="4372828"/>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133599"/>
            <a:ext cx="3899338" cy="2511973"/>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49817" y="1958570"/>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472164"/>
            <a:ext cx="3603873" cy="1384995"/>
          </a:xfrm>
          <a:prstGeom prst="rect">
            <a:avLst/>
          </a:prstGeom>
          <a:noFill/>
        </p:spPr>
        <p:txBody>
          <a:bodyPr wrap="square" rtlCol="0">
            <a:spAutoFit/>
          </a:bodyPr>
          <a:lstStyle/>
          <a:p>
            <a:r>
              <a:rPr kumimoji="1" lang="ja-JP" altLang="en-US" sz="1400" dirty="0"/>
              <a:t>●</a:t>
            </a:r>
            <a:r>
              <a:rPr kumimoji="1" lang="en-US" altLang="ja-JP" sz="1400" dirty="0"/>
              <a:t>ICCA</a:t>
            </a:r>
            <a:r>
              <a:rPr kumimoji="1" lang="ja-JP" altLang="en-US" sz="1400" dirty="0"/>
              <a:t>国際会議ランキングにおける開催</a:t>
            </a:r>
            <a:endParaRPr kumimoji="1" lang="en-US" altLang="ja-JP" sz="1400" dirty="0"/>
          </a:p>
          <a:p>
            <a:r>
              <a:rPr kumimoji="1" lang="ja-JP" altLang="en-US" sz="1400" dirty="0"/>
              <a:t>　件数の計上基礎となることから、専任担</a:t>
            </a:r>
            <a:endParaRPr kumimoji="1" lang="en-US" altLang="ja-JP" sz="1400" dirty="0"/>
          </a:p>
          <a:p>
            <a:r>
              <a:rPr kumimoji="1" lang="ja-JP" altLang="en-US" sz="1400" dirty="0"/>
              <a:t>　当者を配置し、調査回答</a:t>
            </a:r>
            <a:endParaRPr kumimoji="1" lang="en-US" altLang="ja-JP" sz="1400" dirty="0"/>
          </a:p>
          <a:p>
            <a:endParaRPr kumimoji="1" lang="en-US" altLang="ja-JP" sz="1400" dirty="0"/>
          </a:p>
          <a:p>
            <a:r>
              <a:rPr kumimoji="1" lang="ja-JP" altLang="en-US" sz="1400" dirty="0"/>
              <a:t>●万博会場で開催された国際会議情報も数</a:t>
            </a:r>
            <a:endParaRPr kumimoji="1" lang="en-US" altLang="ja-JP" sz="1400" dirty="0"/>
          </a:p>
          <a:p>
            <a:r>
              <a:rPr kumimoji="1" lang="ja-JP" altLang="en-US" sz="1400" dirty="0"/>
              <a:t>　件収集できた</a:t>
            </a:r>
            <a:endParaRPr kumimoji="1" lang="en-US" altLang="ja-JP" sz="14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44188" y="1958568"/>
            <a:ext cx="1997498" cy="362100"/>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320668"/>
            <a:ext cx="3603873" cy="418576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本調査が任意であるとともに、詳細な根拠資料を要することから、回答協力を得るのが難しい制度となっている。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国際会議の開催場所は主要</a:t>
            </a:r>
            <a:r>
              <a:rPr kumimoji="1" lang="en-US" altLang="ja-JP" sz="1400" dirty="0"/>
              <a:t>MICE</a:t>
            </a:r>
            <a:r>
              <a:rPr kumimoji="1" lang="ja-JP" altLang="en-US" sz="1400" dirty="0"/>
              <a:t>施設だけではなく、ホテルや大学など大阪市内を中心に府内随所が想定されることから、収集・報告・認定漏れが考えられる。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制度と併せて調査の意義を継続的に周知するとともに、回答者が回答しやすい工夫をするなどの対応が必要。</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本調査を通じて得られる情報は、大阪における国際会議の開催場所の分布を把握することができ、今後のマーケティング活動の基礎となるため、今後の誘致活動に活かすことが必要。</a:t>
            </a:r>
          </a:p>
        </p:txBody>
      </p:sp>
      <p:sp>
        <p:nvSpPr>
          <p:cNvPr id="20" name="スクロール: 横 19">
            <a:extLst>
              <a:ext uri="{FF2B5EF4-FFF2-40B4-BE49-F238E27FC236}">
                <a16:creationId xmlns:a16="http://schemas.microsoft.com/office/drawing/2014/main" id="{2BF8E373-9BA3-4773-81BF-3FAD9342C2D4}"/>
              </a:ext>
            </a:extLst>
          </p:cNvPr>
          <p:cNvSpPr/>
          <p:nvPr/>
        </p:nvSpPr>
        <p:spPr>
          <a:xfrm>
            <a:off x="8131976" y="946449"/>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4" name="テキスト ボックス 3">
            <a:extLst>
              <a:ext uri="{FF2B5EF4-FFF2-40B4-BE49-F238E27FC236}">
                <a16:creationId xmlns:a16="http://schemas.microsoft.com/office/drawing/2014/main" id="{06BF99D4-5916-42AA-AC7A-22A65568697D}"/>
              </a:ext>
            </a:extLst>
          </p:cNvPr>
          <p:cNvSpPr txBox="1"/>
          <p:nvPr/>
        </p:nvSpPr>
        <p:spPr>
          <a:xfrm>
            <a:off x="657586" y="4770176"/>
            <a:ext cx="3899337" cy="1737720"/>
          </a:xfrm>
          <a:prstGeom prst="rect">
            <a:avLst/>
          </a:prstGeom>
          <a:noFill/>
          <a:ln>
            <a:solidFill>
              <a:schemeClr val="tx1"/>
            </a:solidFill>
            <a:prstDash val="dash"/>
          </a:ln>
        </p:spPr>
        <p:txBody>
          <a:bodyPr wrap="square" rtlCol="0">
            <a:spAutoFit/>
          </a:bodyPr>
          <a:lstStyle/>
          <a:p>
            <a:pPr>
              <a:lnSpc>
                <a:spcPct val="150000"/>
              </a:lnSpc>
            </a:pPr>
            <a:r>
              <a:rPr kumimoji="1" lang="ja-JP" altLang="en-US" sz="1100" u="sng" dirty="0"/>
              <a:t>（参考）</a:t>
            </a:r>
            <a:r>
              <a:rPr kumimoji="1" lang="en-US" altLang="ja-JP" sz="1100" u="sng" dirty="0"/>
              <a:t>2025</a:t>
            </a:r>
            <a:r>
              <a:rPr kumimoji="1" lang="ja-JP" altLang="en-US" sz="1100" u="sng" dirty="0"/>
              <a:t>年開催分の調査スケジュール</a:t>
            </a:r>
            <a:endParaRPr kumimoji="1" lang="en-US" altLang="ja-JP" sz="1100" u="sng" dirty="0"/>
          </a:p>
          <a:p>
            <a:pPr>
              <a:lnSpc>
                <a:spcPct val="120000"/>
              </a:lnSpc>
            </a:pPr>
            <a:r>
              <a:rPr kumimoji="1" lang="ja-JP" altLang="en-US" sz="1100" dirty="0"/>
              <a:t>　・</a:t>
            </a:r>
            <a:r>
              <a:rPr kumimoji="1" lang="en-US" altLang="ja-JP" sz="1100" dirty="0"/>
              <a:t>2025.8</a:t>
            </a:r>
            <a:r>
              <a:rPr kumimoji="1" lang="ja-JP" altLang="en-US" sz="1100" dirty="0"/>
              <a:t>中旬　施設等への回答協力依頼（１回目）</a:t>
            </a:r>
            <a:endParaRPr kumimoji="1" lang="en-US" altLang="ja-JP" sz="1100" dirty="0"/>
          </a:p>
          <a:p>
            <a:pPr>
              <a:lnSpc>
                <a:spcPct val="120000"/>
              </a:lnSpc>
            </a:pPr>
            <a:r>
              <a:rPr kumimoji="1" lang="ja-JP" altLang="en-US" sz="1100" dirty="0"/>
              <a:t>　・</a:t>
            </a:r>
            <a:r>
              <a:rPr kumimoji="1" lang="en-US" altLang="ja-JP" sz="1100" dirty="0"/>
              <a:t>2025.10</a:t>
            </a:r>
            <a:r>
              <a:rPr kumimoji="1" lang="ja-JP" altLang="en-US" sz="1100" dirty="0"/>
              <a:t>下旬　</a:t>
            </a:r>
            <a:r>
              <a:rPr kumimoji="1" lang="en-US" altLang="ja-JP" sz="1100" dirty="0"/>
              <a:t>JNTO</a:t>
            </a:r>
            <a:r>
              <a:rPr kumimoji="1" lang="ja-JP" altLang="en-US" sz="1100" dirty="0"/>
              <a:t>報告〆切（１回目）</a:t>
            </a:r>
            <a:endParaRPr kumimoji="1" lang="en-US" altLang="ja-JP" sz="1100" dirty="0"/>
          </a:p>
          <a:p>
            <a:pPr>
              <a:lnSpc>
                <a:spcPct val="120000"/>
              </a:lnSpc>
            </a:pPr>
            <a:r>
              <a:rPr kumimoji="1" lang="ja-JP" altLang="en-US" sz="1100" dirty="0"/>
              <a:t>　・</a:t>
            </a:r>
            <a:r>
              <a:rPr kumimoji="1" lang="en-US" altLang="ja-JP" sz="1100" dirty="0"/>
              <a:t>2026.</a:t>
            </a:r>
            <a:r>
              <a:rPr kumimoji="1" lang="ja-JP" altLang="en-US" sz="1100" dirty="0"/>
              <a:t>１　施設等への回答協力依頼（２回目）</a:t>
            </a:r>
            <a:endParaRPr kumimoji="1" lang="en-US" altLang="ja-JP" sz="1100" dirty="0"/>
          </a:p>
          <a:p>
            <a:pPr>
              <a:lnSpc>
                <a:spcPct val="120000"/>
              </a:lnSpc>
            </a:pPr>
            <a:r>
              <a:rPr kumimoji="1" lang="ja-JP" altLang="en-US" sz="1100" dirty="0"/>
              <a:t>　・</a:t>
            </a:r>
            <a:r>
              <a:rPr kumimoji="1" lang="en-US" altLang="ja-JP" sz="1100" dirty="0"/>
              <a:t>2026.3</a:t>
            </a:r>
            <a:r>
              <a:rPr kumimoji="1" lang="ja-JP" altLang="en-US" sz="1100" dirty="0"/>
              <a:t>　</a:t>
            </a:r>
            <a:r>
              <a:rPr kumimoji="1" lang="en-US" altLang="ja-JP" sz="1100" dirty="0"/>
              <a:t>JNTO</a:t>
            </a:r>
            <a:r>
              <a:rPr kumimoji="1" lang="ja-JP" altLang="en-US" sz="1100" dirty="0"/>
              <a:t>報告〆切（２回目）</a:t>
            </a:r>
            <a:endParaRPr kumimoji="1" lang="en-US" altLang="ja-JP" sz="1100" dirty="0"/>
          </a:p>
          <a:p>
            <a:pPr>
              <a:lnSpc>
                <a:spcPct val="120000"/>
              </a:lnSpc>
            </a:pPr>
            <a:r>
              <a:rPr kumimoji="1" lang="ja-JP" altLang="en-US" sz="1100" dirty="0"/>
              <a:t>　・</a:t>
            </a:r>
            <a:r>
              <a:rPr kumimoji="1" lang="en-US" altLang="ja-JP" sz="1100" dirty="0"/>
              <a:t>2026.7</a:t>
            </a:r>
            <a:r>
              <a:rPr kumimoji="1" lang="ja-JP" altLang="en-US" sz="1100" dirty="0"/>
              <a:t>中旬　</a:t>
            </a:r>
            <a:r>
              <a:rPr kumimoji="1" lang="en-US" altLang="ja-JP" sz="1100" dirty="0"/>
              <a:t>JNTO</a:t>
            </a:r>
            <a:r>
              <a:rPr kumimoji="1" lang="ja-JP" altLang="en-US" sz="1100" dirty="0"/>
              <a:t>から最終精査の提示＜補正可＞</a:t>
            </a:r>
            <a:endParaRPr kumimoji="1" lang="en-US" altLang="ja-JP" sz="1100" dirty="0"/>
          </a:p>
          <a:p>
            <a:pPr>
              <a:lnSpc>
                <a:spcPct val="120000"/>
              </a:lnSpc>
            </a:pPr>
            <a:r>
              <a:rPr kumimoji="1" lang="ja-JP" altLang="en-US" sz="1100" dirty="0"/>
              <a:t>　・</a:t>
            </a:r>
            <a:r>
              <a:rPr kumimoji="1" lang="en-US" altLang="ja-JP" sz="1100" dirty="0"/>
              <a:t>2026.10</a:t>
            </a:r>
            <a:r>
              <a:rPr kumimoji="1" lang="ja-JP" altLang="en-US" sz="1100" dirty="0"/>
              <a:t>　</a:t>
            </a:r>
            <a:r>
              <a:rPr kumimoji="1" lang="en-US" altLang="ja-JP" sz="1100" dirty="0"/>
              <a:t>JNTO</a:t>
            </a:r>
            <a:r>
              <a:rPr kumimoji="1" lang="ja-JP" altLang="en-US" sz="1100" dirty="0"/>
              <a:t>集計結果の確定</a:t>
            </a:r>
            <a:endParaRPr kumimoji="1" lang="en-US" altLang="ja-JP" sz="1100" dirty="0"/>
          </a:p>
          <a:p>
            <a:pPr>
              <a:lnSpc>
                <a:spcPct val="120000"/>
              </a:lnSpc>
            </a:pPr>
            <a:r>
              <a:rPr kumimoji="1" lang="ja-JP" altLang="en-US" sz="1100" dirty="0"/>
              <a:t>　・</a:t>
            </a:r>
            <a:r>
              <a:rPr kumimoji="1" lang="en-US" altLang="ja-JP" sz="1100" dirty="0"/>
              <a:t>2026.12</a:t>
            </a:r>
            <a:r>
              <a:rPr kumimoji="1" lang="ja-JP" altLang="en-US" sz="1100" dirty="0"/>
              <a:t>　</a:t>
            </a:r>
            <a:r>
              <a:rPr kumimoji="1" lang="en-US" altLang="ja-JP" sz="1100" dirty="0"/>
              <a:t>JNTO</a:t>
            </a:r>
            <a:r>
              <a:rPr kumimoji="1" lang="ja-JP" altLang="en-US" sz="1100" dirty="0"/>
              <a:t>の</a:t>
            </a:r>
            <a:r>
              <a:rPr kumimoji="1" lang="en-US" altLang="ja-JP" sz="1100" dirty="0"/>
              <a:t>HP</a:t>
            </a:r>
            <a:r>
              <a:rPr kumimoji="1" lang="ja-JP" altLang="en-US" sz="1100" dirty="0"/>
              <a:t>にて集計結果の公表</a:t>
            </a:r>
          </a:p>
        </p:txBody>
      </p:sp>
    </p:spTree>
    <p:extLst>
      <p:ext uri="{BB962C8B-B14F-4D97-AF65-F5344CB8AC3E}">
        <p14:creationId xmlns:p14="http://schemas.microsoft.com/office/powerpoint/2010/main" val="1543538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20</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＜施策⑦＞ </a:t>
            </a:r>
            <a:r>
              <a:rPr kumimoji="1" lang="en-US" altLang="ja-JP" b="1" dirty="0"/>
              <a:t>MICE</a:t>
            </a:r>
            <a:r>
              <a:rPr kumimoji="1" lang="ja-JP" altLang="en-US" b="1" dirty="0"/>
              <a:t>人材の確保・育成</a:t>
            </a:r>
            <a:endParaRPr kumimoji="1" lang="en-US" altLang="ja-JP" b="1" dirty="0"/>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5" y="970717"/>
            <a:ext cx="7995424" cy="1124603"/>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大阪</a:t>
            </a:r>
            <a:r>
              <a:rPr kumimoji="1" lang="en-US" altLang="ja-JP" sz="1600" b="1" dirty="0"/>
              <a:t>MICE</a:t>
            </a:r>
            <a:r>
              <a:rPr kumimoji="1" lang="ja-JP" altLang="en-US" sz="1600" b="1" dirty="0"/>
              <a:t>アカデミー</a:t>
            </a:r>
            <a:endParaRPr kumimoji="1" lang="en-US" altLang="ja-JP" sz="1600" b="1" dirty="0"/>
          </a:p>
          <a:p>
            <a:pPr>
              <a:lnSpc>
                <a:spcPct val="120000"/>
              </a:lnSpc>
            </a:pPr>
            <a:r>
              <a:rPr kumimoji="1" lang="ja-JP" altLang="en-US" sz="1400" dirty="0"/>
              <a:t>　▶国内外の主催者に対して交渉・提案できる専門人材や、</a:t>
            </a:r>
            <a:r>
              <a:rPr kumimoji="1" lang="en-US" altLang="ja-JP" sz="1400" dirty="0"/>
              <a:t>IR</a:t>
            </a:r>
            <a:r>
              <a:rPr kumimoji="1" lang="ja-JP" altLang="en-US" sz="1400" dirty="0"/>
              <a:t>開業を見据えた人材を確保・育成</a:t>
            </a:r>
            <a:endParaRPr kumimoji="1" lang="en-US" altLang="ja-JP" sz="1400" dirty="0"/>
          </a:p>
          <a:p>
            <a:pPr>
              <a:lnSpc>
                <a:spcPct val="120000"/>
              </a:lnSpc>
            </a:pPr>
            <a:r>
              <a:rPr kumimoji="1" lang="ja-JP" altLang="en-US" sz="1400" dirty="0"/>
              <a:t>　 するため、</a:t>
            </a:r>
            <a:r>
              <a:rPr kumimoji="1" lang="en-US" altLang="ja-JP" sz="1400" dirty="0"/>
              <a:t>MICE</a:t>
            </a:r>
            <a:r>
              <a:rPr kumimoji="1" lang="ja-JP" altLang="en-US" sz="1400" dirty="0"/>
              <a:t>関連事業者の新任担当者向けに、</a:t>
            </a:r>
            <a:r>
              <a:rPr kumimoji="1" lang="en-US" altLang="ja-JP" sz="1400" dirty="0"/>
              <a:t>JNTO</a:t>
            </a:r>
            <a:r>
              <a:rPr kumimoji="1" lang="ja-JP" altLang="en-US" sz="1400" dirty="0"/>
              <a:t>から講師を招いた座学や施設見学を　</a:t>
            </a:r>
            <a:endParaRPr kumimoji="1" lang="en-US" altLang="ja-JP" sz="1400" dirty="0"/>
          </a:p>
          <a:p>
            <a:pPr>
              <a:lnSpc>
                <a:spcPct val="120000"/>
              </a:lnSpc>
            </a:pPr>
            <a:r>
              <a:rPr kumimoji="1" lang="ja-JP" altLang="en-US" sz="1400" dirty="0"/>
              <a:t>　 含めた連続講座（全６回）と海外視察研修を実施。</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2448910"/>
            <a:ext cx="3899338" cy="315310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2448910"/>
            <a:ext cx="3899338" cy="2718018"/>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49182"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2783489"/>
            <a:ext cx="3603873" cy="1815882"/>
          </a:xfrm>
          <a:prstGeom prst="rect">
            <a:avLst/>
          </a:prstGeom>
          <a:noFill/>
        </p:spPr>
        <p:txBody>
          <a:bodyPr wrap="square" rtlCol="0">
            <a:spAutoFit/>
          </a:bodyPr>
          <a:lstStyle/>
          <a:p>
            <a:r>
              <a:rPr kumimoji="1" lang="ja-JP" altLang="en-US" sz="1400" dirty="0"/>
              <a:t>＜令和７年度＞</a:t>
            </a:r>
            <a:endParaRPr kumimoji="1" lang="en-US" altLang="ja-JP" sz="1400" dirty="0"/>
          </a:p>
          <a:p>
            <a:r>
              <a:rPr kumimoji="1" lang="ja-JP" altLang="en-US" sz="1400" dirty="0"/>
              <a:t>●</a:t>
            </a:r>
            <a:r>
              <a:rPr kumimoji="1" lang="en-US" altLang="ja-JP" sz="1400" dirty="0"/>
              <a:t>23</a:t>
            </a:r>
            <a:r>
              <a:rPr kumimoji="1" lang="ja-JP" altLang="en-US" sz="1400" dirty="0"/>
              <a:t>社</a:t>
            </a:r>
            <a:r>
              <a:rPr kumimoji="1" lang="en-US" altLang="ja-JP" sz="1400" dirty="0"/>
              <a:t>54</a:t>
            </a:r>
            <a:r>
              <a:rPr kumimoji="1" lang="ja-JP" altLang="en-US" sz="1400" dirty="0"/>
              <a:t>名が受講</a:t>
            </a:r>
            <a:endParaRPr kumimoji="1" lang="en-US" altLang="ja-JP" sz="1400" dirty="0"/>
          </a:p>
          <a:p>
            <a:endParaRPr kumimoji="1" lang="en-US" altLang="ja-JP" sz="1400" dirty="0"/>
          </a:p>
          <a:p>
            <a:r>
              <a:rPr kumimoji="1" lang="ja-JP" altLang="en-US" sz="1400" dirty="0"/>
              <a:t>●シンガポールへ２泊４日の視察研修</a:t>
            </a:r>
            <a:endParaRPr kumimoji="1" lang="en-US" altLang="ja-JP" sz="1400" dirty="0"/>
          </a:p>
          <a:p>
            <a:r>
              <a:rPr kumimoji="1" lang="ja-JP" altLang="en-US" sz="1050" dirty="0"/>
              <a:t>　・</a:t>
            </a:r>
            <a:r>
              <a:rPr kumimoji="1" lang="en-US" altLang="ja-JP" sz="1050" dirty="0"/>
              <a:t>Marina Bay Sands</a:t>
            </a:r>
            <a:r>
              <a:rPr kumimoji="1" lang="ja-JP" altLang="en-US" sz="1050" dirty="0"/>
              <a:t>（</a:t>
            </a:r>
            <a:r>
              <a:rPr kumimoji="1" lang="en-US" altLang="ja-JP" sz="1050" dirty="0"/>
              <a:t>IR</a:t>
            </a:r>
            <a:r>
              <a:rPr kumimoji="1" lang="ja-JP" altLang="en-US" sz="1050" dirty="0"/>
              <a:t>施設）</a:t>
            </a:r>
            <a:endParaRPr kumimoji="1" lang="en-US" altLang="ja-JP" sz="1050" dirty="0"/>
          </a:p>
          <a:p>
            <a:r>
              <a:rPr kumimoji="1" lang="ja-JP" altLang="en-US" sz="1050" dirty="0"/>
              <a:t>　・</a:t>
            </a:r>
            <a:r>
              <a:rPr kumimoji="1" lang="en-US" altLang="ja-JP" sz="1050" dirty="0"/>
              <a:t>Suntec Convention </a:t>
            </a:r>
            <a:r>
              <a:rPr kumimoji="1" lang="ja-JP" altLang="en-US" sz="1050" dirty="0"/>
              <a:t>＆ </a:t>
            </a:r>
            <a:r>
              <a:rPr kumimoji="1" lang="en-US" altLang="ja-JP" sz="1050" dirty="0"/>
              <a:t>Exhibition Centre</a:t>
            </a:r>
          </a:p>
          <a:p>
            <a:r>
              <a:rPr kumimoji="1" lang="en-US" altLang="ja-JP" sz="1050" dirty="0"/>
              <a:t>     </a:t>
            </a:r>
            <a:r>
              <a:rPr kumimoji="1" lang="ja-JP" altLang="en-US" sz="1050" dirty="0"/>
              <a:t>（複合</a:t>
            </a:r>
            <a:r>
              <a:rPr kumimoji="1" lang="en-US" altLang="ja-JP" sz="1050" dirty="0"/>
              <a:t>MICE</a:t>
            </a:r>
            <a:r>
              <a:rPr kumimoji="1" lang="ja-JP" altLang="en-US" sz="1050" dirty="0"/>
              <a:t>施設）</a:t>
            </a:r>
            <a:endParaRPr kumimoji="1" lang="en-US" altLang="ja-JP" sz="1050" dirty="0"/>
          </a:p>
          <a:p>
            <a:r>
              <a:rPr kumimoji="1" lang="ja-JP" altLang="en-US" sz="1050" dirty="0"/>
              <a:t>　・</a:t>
            </a:r>
            <a:r>
              <a:rPr kumimoji="1" lang="en-US" altLang="ja-JP" sz="1050" dirty="0"/>
              <a:t>Singapore EXPO</a:t>
            </a:r>
            <a:r>
              <a:rPr kumimoji="1" lang="ja-JP" altLang="en-US" sz="1050" dirty="0"/>
              <a:t>（展示施設）</a:t>
            </a:r>
            <a:endParaRPr kumimoji="1" lang="en-US" altLang="ja-JP" sz="1050" dirty="0"/>
          </a:p>
          <a:p>
            <a:endParaRPr kumimoji="1" lang="en-US" altLang="ja-JP" sz="14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38259" y="2284029"/>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2725739"/>
            <a:ext cx="3603873" cy="2462213"/>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継続的な取組みによって大阪における</a:t>
            </a:r>
            <a:r>
              <a:rPr kumimoji="1" lang="en-US" altLang="ja-JP" sz="1400" dirty="0"/>
              <a:t>MICE</a:t>
            </a:r>
            <a:r>
              <a:rPr kumimoji="1" lang="ja-JP" altLang="en-US" sz="1400" dirty="0"/>
              <a:t>人材の育成を図っている。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本アカデミーの受講生が、その後どのように大阪への</a:t>
            </a:r>
            <a:r>
              <a:rPr kumimoji="1" lang="en-US" altLang="ja-JP" sz="1400" dirty="0"/>
              <a:t>MICE</a:t>
            </a:r>
            <a:r>
              <a:rPr kumimoji="1" lang="ja-JP" altLang="en-US" sz="1400" dirty="0"/>
              <a:t>誘致に寄与しているのか、事後分析も必要。</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今後は、事業実施だけではなく、好事例を取りまとめ・共有などが、事業内容のさらなる充実の観点からも求められる。</a:t>
            </a:r>
          </a:p>
        </p:txBody>
      </p:sp>
      <p:sp>
        <p:nvSpPr>
          <p:cNvPr id="4" name="テキスト ボックス 3">
            <a:extLst>
              <a:ext uri="{FF2B5EF4-FFF2-40B4-BE49-F238E27FC236}">
                <a16:creationId xmlns:a16="http://schemas.microsoft.com/office/drawing/2014/main" id="{D72753A9-0F24-487B-A767-FA10C98108E5}"/>
              </a:ext>
            </a:extLst>
          </p:cNvPr>
          <p:cNvSpPr txBox="1"/>
          <p:nvPr/>
        </p:nvSpPr>
        <p:spPr>
          <a:xfrm>
            <a:off x="657587" y="5166928"/>
            <a:ext cx="3899338" cy="430887"/>
          </a:xfrm>
          <a:prstGeom prst="rect">
            <a:avLst/>
          </a:prstGeom>
          <a:noFill/>
        </p:spPr>
        <p:txBody>
          <a:bodyPr wrap="square" rtlCol="0">
            <a:spAutoFit/>
          </a:bodyPr>
          <a:lstStyle/>
          <a:p>
            <a:r>
              <a:rPr kumimoji="1" lang="ja-JP" altLang="en-US" sz="1100" dirty="0"/>
              <a:t>＊受講生１名に付き</a:t>
            </a:r>
            <a:r>
              <a:rPr kumimoji="1" lang="en-US" altLang="ja-JP" sz="1100" dirty="0"/>
              <a:t>25,000</a:t>
            </a:r>
            <a:r>
              <a:rPr kumimoji="1" lang="ja-JP" altLang="en-US" sz="1100" dirty="0"/>
              <a:t>円の年会費を徴収し、事業を</a:t>
            </a:r>
            <a:endParaRPr kumimoji="1" lang="en-US" altLang="ja-JP" sz="1100" dirty="0"/>
          </a:p>
          <a:p>
            <a:r>
              <a:rPr kumimoji="1" lang="ja-JP" altLang="en-US" sz="1100" dirty="0"/>
              <a:t>　実施。海外視察は別途、参加者負担。</a:t>
            </a:r>
          </a:p>
        </p:txBody>
      </p:sp>
      <p:sp>
        <p:nvSpPr>
          <p:cNvPr id="16" name="スクロール: 横 15">
            <a:extLst>
              <a:ext uri="{FF2B5EF4-FFF2-40B4-BE49-F238E27FC236}">
                <a16:creationId xmlns:a16="http://schemas.microsoft.com/office/drawing/2014/main" id="{1D71CBC4-C593-4D61-AE3D-57DEF4C171C3}"/>
              </a:ext>
            </a:extLst>
          </p:cNvPr>
          <p:cNvSpPr/>
          <p:nvPr/>
        </p:nvSpPr>
        <p:spPr>
          <a:xfrm>
            <a:off x="8131976" y="946449"/>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Tree>
    <p:extLst>
      <p:ext uri="{BB962C8B-B14F-4D97-AF65-F5344CB8AC3E}">
        <p14:creationId xmlns:p14="http://schemas.microsoft.com/office/powerpoint/2010/main" val="503812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21</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＜施策⑥＞ アフター</a:t>
            </a:r>
            <a:r>
              <a:rPr kumimoji="1" lang="en-US" altLang="ja-JP" b="1" dirty="0"/>
              <a:t>MICE</a:t>
            </a:r>
            <a:r>
              <a:rPr kumimoji="1" lang="ja-JP" altLang="en-US" b="1" dirty="0"/>
              <a:t>の充実</a:t>
            </a:r>
          </a:p>
        </p:txBody>
      </p:sp>
      <p:sp>
        <p:nvSpPr>
          <p:cNvPr id="5" name="テキスト ボックス 4">
            <a:extLst>
              <a:ext uri="{FF2B5EF4-FFF2-40B4-BE49-F238E27FC236}">
                <a16:creationId xmlns:a16="http://schemas.microsoft.com/office/drawing/2014/main" id="{9535A0F9-D69C-4AB0-8530-D59F22A1CC45}"/>
              </a:ext>
            </a:extLst>
          </p:cNvPr>
          <p:cNvSpPr txBox="1"/>
          <p:nvPr/>
        </p:nvSpPr>
        <p:spPr>
          <a:xfrm>
            <a:off x="591014" y="2406422"/>
            <a:ext cx="7676685" cy="866071"/>
          </a:xfrm>
          <a:prstGeom prst="rect">
            <a:avLst/>
          </a:prstGeom>
          <a:noFill/>
        </p:spPr>
        <p:txBody>
          <a:bodyPr wrap="square" rtlCol="0">
            <a:spAutoFit/>
          </a:bodyPr>
          <a:lstStyle/>
          <a:p>
            <a:pPr>
              <a:lnSpc>
                <a:spcPct val="120000"/>
              </a:lnSpc>
            </a:pPr>
            <a:r>
              <a:rPr kumimoji="1" lang="ja-JP" altLang="en-US" sz="1600" dirty="0"/>
              <a:t>◆</a:t>
            </a:r>
            <a:r>
              <a:rPr kumimoji="1" lang="en-US" altLang="ja-JP" sz="1600" b="1" dirty="0"/>
              <a:t>Tech</a:t>
            </a:r>
            <a:r>
              <a:rPr kumimoji="1" lang="ja-JP" altLang="en-US" sz="1600" b="1" dirty="0"/>
              <a:t> </a:t>
            </a:r>
            <a:r>
              <a:rPr kumimoji="1" lang="en-US" altLang="ja-JP" sz="1600" b="1" dirty="0"/>
              <a:t>Tours</a:t>
            </a:r>
            <a:r>
              <a:rPr kumimoji="1" lang="ja-JP" altLang="en-US" sz="1600" b="1" dirty="0"/>
              <a:t> </a:t>
            </a:r>
            <a:r>
              <a:rPr kumimoji="1" lang="en-US" altLang="ja-JP" sz="1600" b="1" dirty="0"/>
              <a:t>Kansai</a:t>
            </a:r>
          </a:p>
          <a:p>
            <a:pPr>
              <a:lnSpc>
                <a:spcPct val="120000"/>
              </a:lnSpc>
            </a:pPr>
            <a:r>
              <a:rPr kumimoji="1" lang="ja-JP" altLang="en-US" sz="1400" dirty="0"/>
              <a:t>　▶</a:t>
            </a:r>
            <a:r>
              <a:rPr kumimoji="1" lang="en-US" altLang="ja-JP" sz="1400" dirty="0"/>
              <a:t>MUIC Kansai</a:t>
            </a:r>
            <a:r>
              <a:rPr kumimoji="1" lang="ja-JP" altLang="en-US" sz="1400" dirty="0"/>
              <a:t>とともに、大阪観光局が大阪・関西万博を契機とした</a:t>
            </a:r>
            <a:endParaRPr kumimoji="1" lang="en-US" altLang="ja-JP" sz="1400" dirty="0"/>
          </a:p>
          <a:p>
            <a:pPr>
              <a:lnSpc>
                <a:spcPct val="120000"/>
              </a:lnSpc>
            </a:pPr>
            <a:r>
              <a:rPr kumimoji="1" lang="en-US" altLang="ja-JP" sz="1400" dirty="0"/>
              <a:t>    </a:t>
            </a:r>
            <a:r>
              <a:rPr kumimoji="1" lang="ja-JP" altLang="en-US" sz="1400" dirty="0"/>
              <a:t>産業・インセンティブツアーの専用プラットフォームを運営。</a:t>
            </a:r>
            <a:endParaRPr kumimoji="1" lang="en-US" altLang="ja-JP" sz="1400" dirty="0"/>
          </a:p>
        </p:txBody>
      </p:sp>
      <p:sp>
        <p:nvSpPr>
          <p:cNvPr id="12" name="正方形/長方形 11">
            <a:extLst>
              <a:ext uri="{FF2B5EF4-FFF2-40B4-BE49-F238E27FC236}">
                <a16:creationId xmlns:a16="http://schemas.microsoft.com/office/drawing/2014/main" id="{EAA6B623-88B9-4A91-844F-865721E1D006}"/>
              </a:ext>
            </a:extLst>
          </p:cNvPr>
          <p:cNvSpPr/>
          <p:nvPr/>
        </p:nvSpPr>
        <p:spPr>
          <a:xfrm>
            <a:off x="4845456" y="3600845"/>
            <a:ext cx="3899338" cy="278952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dirty="0">
              <a:solidFill>
                <a:schemeClr val="tx1"/>
              </a:solidFill>
            </a:endParaRPr>
          </a:p>
        </p:txBody>
      </p:sp>
      <p:sp>
        <p:nvSpPr>
          <p:cNvPr id="13" name="正方形/長方形 12">
            <a:extLst>
              <a:ext uri="{FF2B5EF4-FFF2-40B4-BE49-F238E27FC236}">
                <a16:creationId xmlns:a16="http://schemas.microsoft.com/office/drawing/2014/main" id="{FB9667A7-25D3-490E-8DB4-1549F55B71CD}"/>
              </a:ext>
            </a:extLst>
          </p:cNvPr>
          <p:cNvSpPr/>
          <p:nvPr/>
        </p:nvSpPr>
        <p:spPr>
          <a:xfrm>
            <a:off x="657587" y="3600845"/>
            <a:ext cx="3899338" cy="278952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1" name="矢印: 五方向 10">
            <a:extLst>
              <a:ext uri="{FF2B5EF4-FFF2-40B4-BE49-F238E27FC236}">
                <a16:creationId xmlns:a16="http://schemas.microsoft.com/office/drawing/2014/main" id="{D8666525-5F46-4C3C-8AE4-52E57B948F0C}"/>
              </a:ext>
            </a:extLst>
          </p:cNvPr>
          <p:cNvSpPr/>
          <p:nvPr/>
        </p:nvSpPr>
        <p:spPr>
          <a:xfrm>
            <a:off x="652992" y="3435964"/>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成果検証</a:t>
            </a:r>
          </a:p>
        </p:txBody>
      </p:sp>
      <p:sp>
        <p:nvSpPr>
          <p:cNvPr id="14" name="テキスト ボックス 13">
            <a:extLst>
              <a:ext uri="{FF2B5EF4-FFF2-40B4-BE49-F238E27FC236}">
                <a16:creationId xmlns:a16="http://schemas.microsoft.com/office/drawing/2014/main" id="{2C5F11B3-2CBD-4B2D-8EDF-710DF625A9A3}"/>
              </a:ext>
            </a:extLst>
          </p:cNvPr>
          <p:cNvSpPr txBox="1"/>
          <p:nvPr/>
        </p:nvSpPr>
        <p:spPr>
          <a:xfrm>
            <a:off x="822076" y="4103589"/>
            <a:ext cx="3603873" cy="1169551"/>
          </a:xfrm>
          <a:prstGeom prst="rect">
            <a:avLst/>
          </a:prstGeom>
          <a:noFill/>
        </p:spPr>
        <p:txBody>
          <a:bodyPr wrap="square" rtlCol="0">
            <a:spAutoFit/>
          </a:bodyPr>
          <a:lstStyle/>
          <a:p>
            <a:r>
              <a:rPr kumimoji="1" lang="ja-JP" altLang="en-US" sz="1400" dirty="0"/>
              <a:t>＜令和６年度＞</a:t>
            </a:r>
            <a:endParaRPr kumimoji="1" lang="en-US" altLang="ja-JP" sz="1400" dirty="0"/>
          </a:p>
          <a:p>
            <a:r>
              <a:rPr kumimoji="1" lang="ja-JP" altLang="en-US" sz="1400" dirty="0"/>
              <a:t>●利用：１件</a:t>
            </a:r>
            <a:endParaRPr kumimoji="1" lang="en-US" altLang="ja-JP" sz="1400" dirty="0"/>
          </a:p>
          <a:p>
            <a:endParaRPr kumimoji="1" lang="en-US" altLang="ja-JP" sz="1400" dirty="0"/>
          </a:p>
          <a:p>
            <a:r>
              <a:rPr kumimoji="1" lang="ja-JP" altLang="en-US" sz="1400" dirty="0"/>
              <a:t>＜令和７年度＞</a:t>
            </a:r>
            <a:endParaRPr kumimoji="1" lang="en-US" altLang="ja-JP" sz="1400" dirty="0"/>
          </a:p>
          <a:p>
            <a:r>
              <a:rPr kumimoji="1" lang="ja-JP" altLang="en-US" sz="1400" dirty="0"/>
              <a:t>●利用：２件</a:t>
            </a:r>
            <a:endParaRPr kumimoji="1" lang="en-US" altLang="ja-JP" sz="1400" dirty="0"/>
          </a:p>
        </p:txBody>
      </p:sp>
      <p:sp>
        <p:nvSpPr>
          <p:cNvPr id="15" name="矢印: 五方向 14">
            <a:extLst>
              <a:ext uri="{FF2B5EF4-FFF2-40B4-BE49-F238E27FC236}">
                <a16:creationId xmlns:a16="http://schemas.microsoft.com/office/drawing/2014/main" id="{9E27BA2A-A29D-4160-98BE-1C854ECAC065}"/>
              </a:ext>
            </a:extLst>
          </p:cNvPr>
          <p:cNvSpPr/>
          <p:nvPr/>
        </p:nvSpPr>
        <p:spPr>
          <a:xfrm>
            <a:off x="4842281" y="3435964"/>
            <a:ext cx="1997498" cy="338564"/>
          </a:xfrm>
          <a:prstGeom prst="homePlat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評価</a:t>
            </a:r>
          </a:p>
        </p:txBody>
      </p:sp>
      <p:sp>
        <p:nvSpPr>
          <p:cNvPr id="17" name="テキスト ボックス 16">
            <a:extLst>
              <a:ext uri="{FF2B5EF4-FFF2-40B4-BE49-F238E27FC236}">
                <a16:creationId xmlns:a16="http://schemas.microsoft.com/office/drawing/2014/main" id="{7ABE192C-FE2D-4FDB-848D-6AC4DCE30E5F}"/>
              </a:ext>
            </a:extLst>
          </p:cNvPr>
          <p:cNvSpPr txBox="1"/>
          <p:nvPr/>
        </p:nvSpPr>
        <p:spPr>
          <a:xfrm>
            <a:off x="4993188" y="3851342"/>
            <a:ext cx="3603873" cy="2462213"/>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1400" dirty="0"/>
              <a:t>本事業のスキームが、産業視察のみを申し込むものではなく、視察場所までの移動手配なども含めて一括での申込みを要することとなっており、利用する上での障壁となっていることが考えられる。</a:t>
            </a:r>
            <a:endParaRPr kumimoji="1" lang="en-US" altLang="ja-JP" sz="1400" dirty="0"/>
          </a:p>
          <a:p>
            <a:pPr marL="285750" indent="-285750">
              <a:buFont typeface="Wingdings" panose="05000000000000000000" pitchFamily="2" charset="2"/>
              <a:buChar char="Ø"/>
            </a:pPr>
            <a:endParaRPr kumimoji="1" lang="en-US" altLang="ja-JP" sz="1400" dirty="0"/>
          </a:p>
          <a:p>
            <a:pPr marL="285750" indent="-285750">
              <a:buFont typeface="Wingdings" panose="05000000000000000000" pitchFamily="2" charset="2"/>
              <a:buChar char="Ø"/>
            </a:pPr>
            <a:r>
              <a:rPr kumimoji="1" lang="ja-JP" altLang="en-US" sz="1400" dirty="0"/>
              <a:t>産業観光そのものにはニーズがあるものの、専用</a:t>
            </a:r>
            <a:r>
              <a:rPr kumimoji="1" lang="en-US" altLang="ja-JP" sz="1400" dirty="0"/>
              <a:t>HP</a:t>
            </a:r>
            <a:r>
              <a:rPr kumimoji="1" lang="ja-JP" altLang="en-US" sz="1400" dirty="0"/>
              <a:t>のモデルコースが未掲載のままであり、訴求力が弱かったと考えられる。</a:t>
            </a:r>
            <a:endParaRPr kumimoji="1" lang="en-US" altLang="ja-JP" sz="1400" dirty="0"/>
          </a:p>
        </p:txBody>
      </p:sp>
      <p:sp>
        <p:nvSpPr>
          <p:cNvPr id="20" name="スクロール: 横 19">
            <a:extLst>
              <a:ext uri="{FF2B5EF4-FFF2-40B4-BE49-F238E27FC236}">
                <a16:creationId xmlns:a16="http://schemas.microsoft.com/office/drawing/2014/main" id="{2BF8E373-9BA3-4773-81BF-3FAD9342C2D4}"/>
              </a:ext>
            </a:extLst>
          </p:cNvPr>
          <p:cNvSpPr/>
          <p:nvPr/>
        </p:nvSpPr>
        <p:spPr>
          <a:xfrm>
            <a:off x="8131976" y="946449"/>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観光局</a:t>
            </a:r>
          </a:p>
        </p:txBody>
      </p:sp>
      <p:sp>
        <p:nvSpPr>
          <p:cNvPr id="16" name="テキスト ボックス 15">
            <a:extLst>
              <a:ext uri="{FF2B5EF4-FFF2-40B4-BE49-F238E27FC236}">
                <a16:creationId xmlns:a16="http://schemas.microsoft.com/office/drawing/2014/main" id="{204010EE-7195-4426-BAA1-03EE19848C3D}"/>
              </a:ext>
            </a:extLst>
          </p:cNvPr>
          <p:cNvSpPr txBox="1"/>
          <p:nvPr/>
        </p:nvSpPr>
        <p:spPr>
          <a:xfrm>
            <a:off x="591014" y="856938"/>
            <a:ext cx="6135607" cy="1383136"/>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ユニークベニュー大阪ガイド</a:t>
            </a:r>
            <a:endParaRPr kumimoji="1" lang="en-US" altLang="ja-JP" sz="1600" b="1" dirty="0"/>
          </a:p>
          <a:p>
            <a:pPr>
              <a:lnSpc>
                <a:spcPct val="120000"/>
              </a:lnSpc>
            </a:pPr>
            <a:r>
              <a:rPr kumimoji="1" lang="ja-JP" altLang="en-US" sz="1400" dirty="0"/>
              <a:t>　▶レセプション等の開催場所として、府内の歴史的建造物などを活用</a:t>
            </a:r>
            <a:endParaRPr kumimoji="1" lang="en-US" altLang="ja-JP" sz="1400" dirty="0"/>
          </a:p>
          <a:p>
            <a:pPr>
              <a:lnSpc>
                <a:spcPct val="120000"/>
              </a:lnSpc>
            </a:pPr>
            <a:r>
              <a:rPr kumimoji="1" lang="ja-JP" altLang="en-US" sz="1400" dirty="0"/>
              <a:t>　 できるよう“特別な場所”いわゆる「ユニークベニュー」を取りまとめ</a:t>
            </a:r>
            <a:endParaRPr kumimoji="1" lang="en-US" altLang="ja-JP" sz="1400" dirty="0"/>
          </a:p>
          <a:p>
            <a:pPr>
              <a:lnSpc>
                <a:spcPct val="120000"/>
              </a:lnSpc>
            </a:pPr>
            <a:r>
              <a:rPr kumimoji="1" lang="en-US" altLang="ja-JP" sz="1400" dirty="0"/>
              <a:t>    </a:t>
            </a:r>
            <a:r>
              <a:rPr kumimoji="1" lang="ja-JP" altLang="en-US" sz="1400" dirty="0"/>
              <a:t>た冊子を発行し、</a:t>
            </a:r>
            <a:r>
              <a:rPr kumimoji="1" lang="en-US" altLang="ja-JP" sz="1400" dirty="0"/>
              <a:t>MICE</a:t>
            </a:r>
            <a:r>
              <a:rPr kumimoji="1" lang="ja-JP" altLang="en-US" sz="1400" dirty="0"/>
              <a:t>主催者に対し、大阪で開催する魅力を発信</a:t>
            </a:r>
            <a:endParaRPr kumimoji="1" lang="en-US" altLang="ja-JP" sz="1400" dirty="0"/>
          </a:p>
          <a:p>
            <a:pPr>
              <a:lnSpc>
                <a:spcPct val="120000"/>
              </a:lnSpc>
            </a:pPr>
            <a:r>
              <a:rPr kumimoji="1" lang="ja-JP" altLang="en-US" sz="1400" dirty="0"/>
              <a:t>　 している。</a:t>
            </a:r>
            <a:endParaRPr kumimoji="1" lang="en-US" altLang="ja-JP" sz="1400" dirty="0"/>
          </a:p>
        </p:txBody>
      </p:sp>
      <p:pic>
        <p:nvPicPr>
          <p:cNvPr id="6" name="図 5">
            <a:extLst>
              <a:ext uri="{FF2B5EF4-FFF2-40B4-BE49-F238E27FC236}">
                <a16:creationId xmlns:a16="http://schemas.microsoft.com/office/drawing/2014/main" id="{5DBDB35B-CF62-4BBB-965D-7830CDCF7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981" y="970914"/>
            <a:ext cx="982839" cy="1394433"/>
          </a:xfrm>
          <a:prstGeom prst="rect">
            <a:avLst/>
          </a:prstGeom>
        </p:spPr>
      </p:pic>
    </p:spTree>
    <p:extLst>
      <p:ext uri="{BB962C8B-B14F-4D97-AF65-F5344CB8AC3E}">
        <p14:creationId xmlns:p14="http://schemas.microsoft.com/office/powerpoint/2010/main" val="3604376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a:extLst>
              <a:ext uri="{FF2B5EF4-FFF2-40B4-BE49-F238E27FC236}">
                <a16:creationId xmlns:a16="http://schemas.microsoft.com/office/drawing/2014/main" id="{55AA74B1-FE07-4F29-AC4E-A2805D9C3752}"/>
              </a:ext>
            </a:extLst>
          </p:cNvPr>
          <p:cNvSpPr/>
          <p:nvPr/>
        </p:nvSpPr>
        <p:spPr>
          <a:xfrm>
            <a:off x="233663" y="5604676"/>
            <a:ext cx="4607844" cy="103632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2F0912DD-E546-4CC5-94C0-A77427F1EA08}"/>
              </a:ext>
            </a:extLst>
          </p:cNvPr>
          <p:cNvSpPr/>
          <p:nvPr/>
        </p:nvSpPr>
        <p:spPr>
          <a:xfrm>
            <a:off x="233663" y="3758390"/>
            <a:ext cx="4607844" cy="119601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E30A3122-4448-4205-88E2-5A4B29F849F1}"/>
              </a:ext>
            </a:extLst>
          </p:cNvPr>
          <p:cNvSpPr>
            <a:spLocks noGrp="1"/>
          </p:cNvSpPr>
          <p:nvPr>
            <p:ph type="sldNum" sz="quarter" idx="12"/>
          </p:nvPr>
        </p:nvSpPr>
        <p:spPr/>
        <p:txBody>
          <a:bodyPr/>
          <a:lstStyle/>
          <a:p>
            <a:fld id="{61B645F5-9309-4C5A-8919-FC4E71E512A4}" type="slidenum">
              <a:rPr kumimoji="1" lang="ja-JP" altLang="en-US" smtClean="0"/>
              <a:t>22</a:t>
            </a:fld>
            <a:endParaRPr kumimoji="1" lang="ja-JP" altLang="en-US"/>
          </a:p>
        </p:txBody>
      </p:sp>
      <p:sp>
        <p:nvSpPr>
          <p:cNvPr id="3" name="正方形/長方形 2">
            <a:extLst>
              <a:ext uri="{FF2B5EF4-FFF2-40B4-BE49-F238E27FC236}">
                <a16:creationId xmlns:a16="http://schemas.microsoft.com/office/drawing/2014/main" id="{32009A62-5A8B-4EB3-882F-B8168FDCBF3E}"/>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＜施策③＞ </a:t>
            </a:r>
            <a:r>
              <a:rPr kumimoji="1" lang="en-US" altLang="ja-JP" b="1" dirty="0"/>
              <a:t>MICE</a:t>
            </a:r>
            <a:r>
              <a:rPr kumimoji="1" lang="ja-JP" altLang="en-US" b="1" dirty="0"/>
              <a:t>施設の競争力強化</a:t>
            </a:r>
          </a:p>
        </p:txBody>
      </p:sp>
      <p:sp>
        <p:nvSpPr>
          <p:cNvPr id="5" name="スクロール: 横 4">
            <a:extLst>
              <a:ext uri="{FF2B5EF4-FFF2-40B4-BE49-F238E27FC236}">
                <a16:creationId xmlns:a16="http://schemas.microsoft.com/office/drawing/2014/main" id="{12CC752D-E56F-4924-B187-B1342E9CD958}"/>
              </a:ext>
            </a:extLst>
          </p:cNvPr>
          <p:cNvSpPr/>
          <p:nvPr/>
        </p:nvSpPr>
        <p:spPr>
          <a:xfrm>
            <a:off x="8115990" y="960065"/>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900" b="1" dirty="0"/>
              <a:t>IR</a:t>
            </a:r>
            <a:r>
              <a:rPr kumimoji="1" lang="ja-JP" altLang="en-US" sz="900" b="1" dirty="0"/>
              <a:t>局</a:t>
            </a:r>
          </a:p>
        </p:txBody>
      </p:sp>
      <p:sp>
        <p:nvSpPr>
          <p:cNvPr id="6" name="テキスト ボックス 5">
            <a:extLst>
              <a:ext uri="{FF2B5EF4-FFF2-40B4-BE49-F238E27FC236}">
                <a16:creationId xmlns:a16="http://schemas.microsoft.com/office/drawing/2014/main" id="{7A575250-5C88-4ECF-9DA9-E32DAC0BD9C5}"/>
              </a:ext>
            </a:extLst>
          </p:cNvPr>
          <p:cNvSpPr txBox="1"/>
          <p:nvPr/>
        </p:nvSpPr>
        <p:spPr>
          <a:xfrm>
            <a:off x="233662" y="697446"/>
            <a:ext cx="7995424" cy="343492"/>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大阪</a:t>
            </a:r>
            <a:r>
              <a:rPr kumimoji="1" lang="en-US" altLang="ja-JP" sz="1600" b="1" dirty="0"/>
              <a:t>IR</a:t>
            </a:r>
            <a:r>
              <a:rPr kumimoji="1" lang="ja-JP" altLang="en-US" sz="1600" b="1" dirty="0"/>
              <a:t>（</a:t>
            </a:r>
            <a:r>
              <a:rPr kumimoji="1" lang="en-US" altLang="ja-JP" sz="1600" b="1" dirty="0"/>
              <a:t>MICE</a:t>
            </a:r>
            <a:r>
              <a:rPr kumimoji="1" lang="ja-JP" altLang="en-US" sz="1600" b="1" dirty="0"/>
              <a:t>）の取組状況</a:t>
            </a:r>
            <a:endParaRPr kumimoji="1" lang="en-US" altLang="ja-JP" sz="1600" dirty="0"/>
          </a:p>
        </p:txBody>
      </p:sp>
      <p:grpSp>
        <p:nvGrpSpPr>
          <p:cNvPr id="22" name="グループ化 21">
            <a:extLst>
              <a:ext uri="{FF2B5EF4-FFF2-40B4-BE49-F238E27FC236}">
                <a16:creationId xmlns:a16="http://schemas.microsoft.com/office/drawing/2014/main" id="{4506FA1A-B74C-4BFD-A997-EB422520FD00}"/>
              </a:ext>
            </a:extLst>
          </p:cNvPr>
          <p:cNvGrpSpPr/>
          <p:nvPr/>
        </p:nvGrpSpPr>
        <p:grpSpPr>
          <a:xfrm>
            <a:off x="145598" y="1721862"/>
            <a:ext cx="8626839" cy="1073853"/>
            <a:chOff x="639581" y="1454015"/>
            <a:chExt cx="8626839" cy="1073853"/>
          </a:xfrm>
        </p:grpSpPr>
        <p:grpSp>
          <p:nvGrpSpPr>
            <p:cNvPr id="23" name="グループ化 22">
              <a:extLst>
                <a:ext uri="{FF2B5EF4-FFF2-40B4-BE49-F238E27FC236}">
                  <a16:creationId xmlns:a16="http://schemas.microsoft.com/office/drawing/2014/main" id="{17FB8B8D-5D2E-4832-BAA6-A239C5BA9B34}"/>
                </a:ext>
              </a:extLst>
            </p:cNvPr>
            <p:cNvGrpSpPr/>
            <p:nvPr/>
          </p:nvGrpSpPr>
          <p:grpSpPr>
            <a:xfrm>
              <a:off x="5011777" y="1462090"/>
              <a:ext cx="2268000" cy="1065778"/>
              <a:chOff x="4198079" y="3429889"/>
              <a:chExt cx="2268000" cy="720000"/>
            </a:xfrm>
            <a:solidFill>
              <a:schemeClr val="accent1">
                <a:lumMod val="75000"/>
              </a:schemeClr>
            </a:solidFill>
          </p:grpSpPr>
          <p:sp>
            <p:nvSpPr>
              <p:cNvPr id="35" name="矢印: 山形 34">
                <a:extLst>
                  <a:ext uri="{FF2B5EF4-FFF2-40B4-BE49-F238E27FC236}">
                    <a16:creationId xmlns:a16="http://schemas.microsoft.com/office/drawing/2014/main" id="{1FECE747-8C93-4BD1-AE5A-6E13D521660E}"/>
                  </a:ext>
                </a:extLst>
              </p:cNvPr>
              <p:cNvSpPr/>
              <p:nvPr/>
            </p:nvSpPr>
            <p:spPr>
              <a:xfrm>
                <a:off x="4198079" y="3429889"/>
                <a:ext cx="2268000" cy="720000"/>
              </a:xfrm>
              <a:prstGeom prst="chevron">
                <a:avLst/>
              </a:prstGeom>
              <a:gradFill flip="none" rotWithShape="1">
                <a:gsLst>
                  <a:gs pos="0">
                    <a:srgbClr val="7085AA"/>
                  </a:gs>
                  <a:gs pos="37000">
                    <a:srgbClr val="596F96"/>
                  </a:gs>
                  <a:gs pos="100000">
                    <a:srgbClr val="42588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A300DFD2-AE63-4CF2-BEC4-F02E1D31751C}"/>
                  </a:ext>
                </a:extLst>
              </p:cNvPr>
              <p:cNvSpPr txBox="1"/>
              <p:nvPr/>
            </p:nvSpPr>
            <p:spPr>
              <a:xfrm>
                <a:off x="4436783" y="3572714"/>
                <a:ext cx="1800000" cy="436637"/>
              </a:xfrm>
              <a:prstGeom prst="rect">
                <a:avLst/>
              </a:prstGeom>
              <a:noFill/>
            </p:spPr>
            <p:txBody>
              <a:bodyPr wrap="square" rtlCol="0" anchor="ctr">
                <a:spAutoFit/>
              </a:bodyPr>
              <a:lstStyle/>
              <a:p>
                <a:pPr marL="0" indent="0" algn="ctr">
                  <a:buNone/>
                </a:pPr>
                <a:r>
                  <a:rPr lang="en-US" altLang="ja-JP" sz="1200" b="1" dirty="0">
                    <a:solidFill>
                      <a:srgbClr val="FFFFFF"/>
                    </a:solidFill>
                  </a:rPr>
                  <a:t>2027</a:t>
                </a:r>
                <a:r>
                  <a:rPr lang="en-US" altLang="ja-JP" sz="1200" b="1" dirty="0">
                    <a:solidFill>
                      <a:srgbClr val="FFFFFF"/>
                    </a:solidFill>
                    <a:latin typeface="+mn-ea"/>
                  </a:rPr>
                  <a:t>年度</a:t>
                </a:r>
                <a:r>
                  <a:rPr lang="ja-JP" altLang="en-US" sz="1200" b="1" dirty="0">
                    <a:solidFill>
                      <a:srgbClr val="FFFFFF"/>
                    </a:solidFill>
                    <a:latin typeface="+mn-ea"/>
                  </a:rPr>
                  <a:t>頃～</a:t>
                </a:r>
                <a:endParaRPr lang="en-US" altLang="ja-JP" sz="1200" b="1" dirty="0">
                  <a:latin typeface="+mn-ea"/>
                </a:endParaRPr>
              </a:p>
              <a:p>
                <a:pPr marL="0" indent="0" algn="ctr">
                  <a:buNone/>
                </a:pPr>
                <a:r>
                  <a:rPr lang="en-US" altLang="ja-JP" sz="1200" b="1" dirty="0" err="1">
                    <a:solidFill>
                      <a:srgbClr val="FFFFFF"/>
                    </a:solidFill>
                    <a:latin typeface="+mn-ea"/>
                  </a:rPr>
                  <a:t>誘致</a:t>
                </a:r>
                <a:r>
                  <a:rPr lang="ja-JP" altLang="en-US" sz="1200" b="1" dirty="0">
                    <a:solidFill>
                      <a:srgbClr val="FFFFFF"/>
                    </a:solidFill>
                    <a:latin typeface="+mn-ea"/>
                  </a:rPr>
                  <a:t>活動・</a:t>
                </a:r>
                <a:endParaRPr lang="en-US" altLang="ja-JP" sz="1200" b="1" dirty="0">
                  <a:solidFill>
                    <a:srgbClr val="FFFFFF"/>
                  </a:solidFill>
                  <a:latin typeface="+mn-ea"/>
                </a:endParaRPr>
              </a:p>
              <a:p>
                <a:pPr marL="0" indent="0" algn="ctr">
                  <a:buNone/>
                </a:pPr>
                <a:r>
                  <a:rPr lang="ja-JP" altLang="en-US" sz="1200" b="1" dirty="0">
                    <a:solidFill>
                      <a:srgbClr val="FFFFFF"/>
                    </a:solidFill>
                    <a:latin typeface="+mn-ea"/>
                  </a:rPr>
                  <a:t>運営体制構築</a:t>
                </a:r>
                <a:endParaRPr kumimoji="1" lang="ja-JP" altLang="en-US" sz="1200" b="1" dirty="0">
                  <a:latin typeface="+mn-ea"/>
                </a:endParaRPr>
              </a:p>
            </p:txBody>
          </p:sp>
        </p:grpSp>
        <p:grpSp>
          <p:nvGrpSpPr>
            <p:cNvPr id="24" name="グループ化 23">
              <a:extLst>
                <a:ext uri="{FF2B5EF4-FFF2-40B4-BE49-F238E27FC236}">
                  <a16:creationId xmlns:a16="http://schemas.microsoft.com/office/drawing/2014/main" id="{5469B294-01D7-4DE2-8669-ED9368A6E8DC}"/>
                </a:ext>
              </a:extLst>
            </p:cNvPr>
            <p:cNvGrpSpPr/>
            <p:nvPr/>
          </p:nvGrpSpPr>
          <p:grpSpPr>
            <a:xfrm>
              <a:off x="6998420" y="1462090"/>
              <a:ext cx="2268000" cy="1065778"/>
              <a:chOff x="5965746" y="2501060"/>
              <a:chExt cx="2268000" cy="720000"/>
            </a:xfrm>
          </p:grpSpPr>
          <p:sp>
            <p:nvSpPr>
              <p:cNvPr id="33" name="矢印: 山形 32">
                <a:extLst>
                  <a:ext uri="{FF2B5EF4-FFF2-40B4-BE49-F238E27FC236}">
                    <a16:creationId xmlns:a16="http://schemas.microsoft.com/office/drawing/2014/main" id="{323E4962-E458-4E3D-BF75-9CBE14E4B217}"/>
                  </a:ext>
                </a:extLst>
              </p:cNvPr>
              <p:cNvSpPr/>
              <p:nvPr/>
            </p:nvSpPr>
            <p:spPr>
              <a:xfrm>
                <a:off x="5965746" y="2501060"/>
                <a:ext cx="2268000" cy="720000"/>
              </a:xfrm>
              <a:prstGeom prst="chevron">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4AB4A5ED-E5FD-411B-A48E-B70A4149B832}"/>
                  </a:ext>
                </a:extLst>
              </p:cNvPr>
              <p:cNvSpPr txBox="1"/>
              <p:nvPr/>
            </p:nvSpPr>
            <p:spPr>
              <a:xfrm>
                <a:off x="6270596" y="2701498"/>
                <a:ext cx="1721800" cy="311883"/>
              </a:xfrm>
              <a:prstGeom prst="rect">
                <a:avLst/>
              </a:prstGeom>
              <a:noFill/>
            </p:spPr>
            <p:txBody>
              <a:bodyPr wrap="square" rtlCol="0" anchor="ctr">
                <a:spAutoFit/>
              </a:bodyPr>
              <a:lstStyle/>
              <a:p>
                <a:pPr marL="0" indent="0" algn="ctr">
                  <a:buNone/>
                </a:pPr>
                <a:r>
                  <a:rPr lang="en-US" altLang="ja-JP" sz="1200" b="1" dirty="0">
                    <a:solidFill>
                      <a:srgbClr val="FFFFFF"/>
                    </a:solidFill>
                  </a:rPr>
                  <a:t>2030</a:t>
                </a:r>
                <a:r>
                  <a:rPr lang="en-US" altLang="ja-JP" sz="1200" b="1" dirty="0">
                    <a:solidFill>
                      <a:srgbClr val="FFFFFF"/>
                    </a:solidFill>
                    <a:latin typeface="+mn-ea"/>
                  </a:rPr>
                  <a:t>年秋</a:t>
                </a:r>
                <a:r>
                  <a:rPr lang="ja-JP" altLang="en-US" sz="1200" b="1" dirty="0">
                    <a:solidFill>
                      <a:srgbClr val="FFFFFF"/>
                    </a:solidFill>
                    <a:latin typeface="+mn-ea"/>
                  </a:rPr>
                  <a:t>頃</a:t>
                </a:r>
                <a:endParaRPr lang="en-US" altLang="ja-JP" sz="1200" b="1" dirty="0">
                  <a:latin typeface="+mn-ea"/>
                </a:endParaRPr>
              </a:p>
              <a:p>
                <a:pPr marL="0" indent="0" algn="ctr">
                  <a:buNone/>
                </a:pPr>
                <a:r>
                  <a:rPr lang="en-US" altLang="ja-JP" sz="1200" b="1" dirty="0" err="1">
                    <a:solidFill>
                      <a:srgbClr val="FFFFFF"/>
                    </a:solidFill>
                    <a:latin typeface="+mn-ea"/>
                  </a:rPr>
                  <a:t>開業</a:t>
                </a:r>
                <a:r>
                  <a:rPr lang="ja-JP" altLang="en-US" sz="1200" b="1" dirty="0">
                    <a:solidFill>
                      <a:srgbClr val="FFFFFF"/>
                    </a:solidFill>
                    <a:latin typeface="+mn-ea"/>
                  </a:rPr>
                  <a:t>（想定）</a:t>
                </a:r>
                <a:endParaRPr kumimoji="1" lang="ja-JP" altLang="en-US" sz="1200" b="1" dirty="0">
                  <a:latin typeface="+mn-ea"/>
                </a:endParaRPr>
              </a:p>
            </p:txBody>
          </p:sp>
        </p:grpSp>
        <p:grpSp>
          <p:nvGrpSpPr>
            <p:cNvPr id="25" name="グループ化 24">
              <a:extLst>
                <a:ext uri="{FF2B5EF4-FFF2-40B4-BE49-F238E27FC236}">
                  <a16:creationId xmlns:a16="http://schemas.microsoft.com/office/drawing/2014/main" id="{4ACF7AF2-5E71-4376-BA97-C4FF8B21283A}"/>
                </a:ext>
              </a:extLst>
            </p:cNvPr>
            <p:cNvGrpSpPr/>
            <p:nvPr/>
          </p:nvGrpSpPr>
          <p:grpSpPr>
            <a:xfrm>
              <a:off x="639581" y="1454755"/>
              <a:ext cx="2208668" cy="1065778"/>
              <a:chOff x="714770" y="1579500"/>
              <a:chExt cx="2208668" cy="720000"/>
            </a:xfrm>
            <a:solidFill>
              <a:schemeClr val="accent1">
                <a:lumMod val="40000"/>
                <a:lumOff val="60000"/>
              </a:schemeClr>
            </a:solidFill>
          </p:grpSpPr>
          <p:sp>
            <p:nvSpPr>
              <p:cNvPr id="31" name="矢印: 五方向 30">
                <a:extLst>
                  <a:ext uri="{FF2B5EF4-FFF2-40B4-BE49-F238E27FC236}">
                    <a16:creationId xmlns:a16="http://schemas.microsoft.com/office/drawing/2014/main" id="{EDBA3F9F-F996-46C5-8EFA-D70458688FD9}"/>
                  </a:ext>
                </a:extLst>
              </p:cNvPr>
              <p:cNvSpPr/>
              <p:nvPr/>
            </p:nvSpPr>
            <p:spPr>
              <a:xfrm>
                <a:off x="943438" y="1579500"/>
                <a:ext cx="1980000" cy="7200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D26E6417-0866-4238-8B62-AF0AAF5306C2}"/>
                  </a:ext>
                </a:extLst>
              </p:cNvPr>
              <p:cNvSpPr txBox="1"/>
              <p:nvPr/>
            </p:nvSpPr>
            <p:spPr>
              <a:xfrm>
                <a:off x="714770" y="1788284"/>
                <a:ext cx="2160000" cy="311883"/>
              </a:xfrm>
              <a:prstGeom prst="rect">
                <a:avLst/>
              </a:prstGeom>
              <a:noFill/>
            </p:spPr>
            <p:txBody>
              <a:bodyPr wrap="square" rtlCol="0" anchor="ctr">
                <a:spAutoFit/>
              </a:bodyPr>
              <a:lstStyle/>
              <a:p>
                <a:pPr marL="0" indent="0" algn="ctr">
                  <a:buNone/>
                </a:pPr>
                <a:r>
                  <a:rPr lang="en-US" altLang="ja-JP" sz="1200" b="1" dirty="0">
                    <a:solidFill>
                      <a:srgbClr val="FFFFFF"/>
                    </a:solidFill>
                  </a:rPr>
                  <a:t>2025</a:t>
                </a:r>
                <a:r>
                  <a:rPr lang="en-US" altLang="ja-JP" sz="1200" b="1" dirty="0">
                    <a:solidFill>
                      <a:srgbClr val="FFFFFF"/>
                    </a:solidFill>
                    <a:latin typeface="+mn-ea"/>
                  </a:rPr>
                  <a:t>年</a:t>
                </a:r>
                <a:r>
                  <a:rPr lang="ja-JP" altLang="en-US" sz="1200" b="1" dirty="0">
                    <a:solidFill>
                      <a:srgbClr val="FFFFFF"/>
                    </a:solidFill>
                    <a:latin typeface="+mn-ea"/>
                  </a:rPr>
                  <a:t>度～</a:t>
                </a:r>
                <a:endParaRPr lang="en-US" altLang="ja-JP" sz="1200" b="1" dirty="0">
                  <a:solidFill>
                    <a:srgbClr val="FFFFFF"/>
                  </a:solidFill>
                  <a:latin typeface="+mn-ea"/>
                </a:endParaRPr>
              </a:p>
              <a:p>
                <a:pPr marL="0" indent="0" algn="ctr">
                  <a:buNone/>
                </a:pPr>
                <a:r>
                  <a:rPr lang="ja-JP" altLang="en-US" sz="1200" b="1" dirty="0">
                    <a:solidFill>
                      <a:srgbClr val="FFFFFF"/>
                    </a:solidFill>
                    <a:latin typeface="+mn-ea"/>
                  </a:rPr>
                  <a:t>建設工事</a:t>
                </a:r>
                <a:endParaRPr lang="en-US" altLang="ja-JP" sz="1200" b="1" dirty="0">
                  <a:latin typeface="+mn-ea"/>
                </a:endParaRPr>
              </a:p>
            </p:txBody>
          </p:sp>
        </p:grpSp>
        <p:grpSp>
          <p:nvGrpSpPr>
            <p:cNvPr id="26" name="グループ化 25">
              <a:extLst>
                <a:ext uri="{FF2B5EF4-FFF2-40B4-BE49-F238E27FC236}">
                  <a16:creationId xmlns:a16="http://schemas.microsoft.com/office/drawing/2014/main" id="{23E4CD5B-C350-4AEA-AAB9-7D8CFA1FAA02}"/>
                </a:ext>
              </a:extLst>
            </p:cNvPr>
            <p:cNvGrpSpPr/>
            <p:nvPr/>
          </p:nvGrpSpPr>
          <p:grpSpPr>
            <a:xfrm>
              <a:off x="2563119" y="1456730"/>
              <a:ext cx="2268000" cy="1065778"/>
              <a:chOff x="3050668" y="2493777"/>
              <a:chExt cx="2268000" cy="720000"/>
            </a:xfrm>
            <a:solidFill>
              <a:schemeClr val="accent1">
                <a:lumMod val="60000"/>
                <a:lumOff val="40000"/>
              </a:schemeClr>
            </a:solidFill>
          </p:grpSpPr>
          <p:sp>
            <p:nvSpPr>
              <p:cNvPr id="29" name="矢印: 山形 28">
                <a:extLst>
                  <a:ext uri="{FF2B5EF4-FFF2-40B4-BE49-F238E27FC236}">
                    <a16:creationId xmlns:a16="http://schemas.microsoft.com/office/drawing/2014/main" id="{F3958278-BEF4-43F7-B9AF-3CD63AE20877}"/>
                  </a:ext>
                </a:extLst>
              </p:cNvPr>
              <p:cNvSpPr/>
              <p:nvPr/>
            </p:nvSpPr>
            <p:spPr>
              <a:xfrm>
                <a:off x="3050668" y="2493777"/>
                <a:ext cx="2268000" cy="720000"/>
              </a:xfrm>
              <a:prstGeom prst="chevron">
                <a:avLst/>
              </a:prstGeom>
              <a:gradFill flip="none" rotWithShape="1">
                <a:gsLst>
                  <a:gs pos="74000">
                    <a:srgbClr val="879BBF"/>
                  </a:gs>
                  <a:gs pos="0">
                    <a:srgbClr val="9EB1D3"/>
                  </a:gs>
                  <a:gs pos="100000">
                    <a:srgbClr val="7085A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C9D95069-ECC4-4D1C-884F-6FAD68A0940C}"/>
                  </a:ext>
                </a:extLst>
              </p:cNvPr>
              <p:cNvSpPr txBox="1"/>
              <p:nvPr/>
            </p:nvSpPr>
            <p:spPr>
              <a:xfrm>
                <a:off x="3050668" y="2623119"/>
                <a:ext cx="2268000" cy="436637"/>
              </a:xfrm>
              <a:prstGeom prst="rect">
                <a:avLst/>
              </a:prstGeom>
              <a:noFill/>
            </p:spPr>
            <p:txBody>
              <a:bodyPr wrap="square" rtlCol="0" anchor="ctr">
                <a:spAutoFit/>
              </a:bodyPr>
              <a:lstStyle/>
              <a:p>
                <a:pPr marL="0" indent="0" algn="ctr">
                  <a:buNone/>
                </a:pPr>
                <a:r>
                  <a:rPr lang="en-US" altLang="ja-JP" sz="1200" b="1" dirty="0">
                    <a:solidFill>
                      <a:srgbClr val="FFFFFF"/>
                    </a:solidFill>
                  </a:rPr>
                  <a:t>2026</a:t>
                </a:r>
                <a:r>
                  <a:rPr lang="en-US" altLang="ja-JP" sz="1200" b="1" dirty="0">
                    <a:solidFill>
                      <a:srgbClr val="FFFFFF"/>
                    </a:solidFill>
                    <a:latin typeface="+mn-ea"/>
                  </a:rPr>
                  <a:t>年度</a:t>
                </a:r>
                <a:r>
                  <a:rPr lang="ja-JP" altLang="en-US" sz="1200" b="1" dirty="0">
                    <a:solidFill>
                      <a:srgbClr val="FFFFFF"/>
                    </a:solidFill>
                    <a:latin typeface="+mn-ea"/>
                  </a:rPr>
                  <a:t>～</a:t>
                </a:r>
                <a:endParaRPr lang="en-US" altLang="ja-JP" sz="1200" b="1" dirty="0">
                  <a:solidFill>
                    <a:srgbClr val="FFFFFF"/>
                  </a:solidFill>
                  <a:latin typeface="+mn-ea"/>
                </a:endParaRPr>
              </a:p>
              <a:p>
                <a:pPr marL="0" indent="0" algn="ctr">
                  <a:buNone/>
                </a:pPr>
                <a:r>
                  <a:rPr lang="ja-JP" altLang="en-US" sz="1200" b="1" dirty="0">
                    <a:solidFill>
                      <a:srgbClr val="FFFFFF"/>
                    </a:solidFill>
                    <a:latin typeface="+mn-ea"/>
                  </a:rPr>
                  <a:t>誘致活動準備・</a:t>
                </a:r>
                <a:endParaRPr lang="en-US" altLang="ja-JP" sz="1200" b="1" dirty="0">
                  <a:solidFill>
                    <a:srgbClr val="FFFFFF"/>
                  </a:solidFill>
                  <a:latin typeface="+mn-ea"/>
                </a:endParaRPr>
              </a:p>
              <a:p>
                <a:pPr marL="0" indent="0" algn="ctr">
                  <a:buNone/>
                </a:pPr>
                <a:r>
                  <a:rPr lang="ja-JP" altLang="en-US" sz="1200" b="1" dirty="0">
                    <a:solidFill>
                      <a:srgbClr val="FFFFFF"/>
                    </a:solidFill>
                    <a:latin typeface="+mn-ea"/>
                  </a:rPr>
                  <a:t>運営体制構築準備</a:t>
                </a:r>
                <a:endParaRPr kumimoji="1" lang="ja-JP" altLang="en-US" sz="1200" b="1" dirty="0">
                  <a:solidFill>
                    <a:schemeClr val="bg1"/>
                  </a:solidFill>
                  <a:latin typeface="+mn-ea"/>
                </a:endParaRPr>
              </a:p>
            </p:txBody>
          </p:sp>
        </p:grpSp>
        <p:sp>
          <p:nvSpPr>
            <p:cNvPr id="27" name="矢印: 山形 6">
              <a:extLst>
                <a:ext uri="{FF2B5EF4-FFF2-40B4-BE49-F238E27FC236}">
                  <a16:creationId xmlns:a16="http://schemas.microsoft.com/office/drawing/2014/main" id="{4FA8F5F7-E65D-44FB-87E2-0EC3F94B52FF}"/>
                </a:ext>
              </a:extLst>
            </p:cNvPr>
            <p:cNvSpPr/>
            <p:nvPr/>
          </p:nvSpPr>
          <p:spPr>
            <a:xfrm>
              <a:off x="4420762" y="1454015"/>
              <a:ext cx="719388" cy="1066518"/>
            </a:xfrm>
            <a:custGeom>
              <a:avLst/>
              <a:gdLst>
                <a:gd name="connsiteX0" fmla="*/ 0 w 360000"/>
                <a:gd name="connsiteY0" fmla="*/ 0 h 720000"/>
                <a:gd name="connsiteX1" fmla="*/ 180000 w 360000"/>
                <a:gd name="connsiteY1" fmla="*/ 0 h 720000"/>
                <a:gd name="connsiteX2" fmla="*/ 360000 w 360000"/>
                <a:gd name="connsiteY2" fmla="*/ 360000 h 720000"/>
                <a:gd name="connsiteX3" fmla="*/ 180000 w 360000"/>
                <a:gd name="connsiteY3" fmla="*/ 720000 h 720000"/>
                <a:gd name="connsiteX4" fmla="*/ 0 w 360000"/>
                <a:gd name="connsiteY4" fmla="*/ 720000 h 720000"/>
                <a:gd name="connsiteX5" fmla="*/ 180000 w 360000"/>
                <a:gd name="connsiteY5" fmla="*/ 360000 h 720000"/>
                <a:gd name="connsiteX6" fmla="*/ 0 w 360000"/>
                <a:gd name="connsiteY6" fmla="*/ 0 h 720000"/>
                <a:gd name="connsiteX0" fmla="*/ 0 w 534625"/>
                <a:gd name="connsiteY0" fmla="*/ 4762 h 720000"/>
                <a:gd name="connsiteX1" fmla="*/ 354625 w 534625"/>
                <a:gd name="connsiteY1" fmla="*/ 0 h 720000"/>
                <a:gd name="connsiteX2" fmla="*/ 534625 w 534625"/>
                <a:gd name="connsiteY2" fmla="*/ 360000 h 720000"/>
                <a:gd name="connsiteX3" fmla="*/ 354625 w 534625"/>
                <a:gd name="connsiteY3" fmla="*/ 720000 h 720000"/>
                <a:gd name="connsiteX4" fmla="*/ 174625 w 534625"/>
                <a:gd name="connsiteY4" fmla="*/ 720000 h 720000"/>
                <a:gd name="connsiteX5" fmla="*/ 354625 w 534625"/>
                <a:gd name="connsiteY5" fmla="*/ 360000 h 720000"/>
                <a:gd name="connsiteX6" fmla="*/ 0 w 534625"/>
                <a:gd name="connsiteY6" fmla="*/ 4762 h 720000"/>
                <a:gd name="connsiteX0" fmla="*/ 0 w 534625"/>
                <a:gd name="connsiteY0" fmla="*/ 3175 h 718413"/>
                <a:gd name="connsiteX1" fmla="*/ 203812 w 534625"/>
                <a:gd name="connsiteY1" fmla="*/ 0 h 718413"/>
                <a:gd name="connsiteX2" fmla="*/ 534625 w 534625"/>
                <a:gd name="connsiteY2" fmla="*/ 358413 h 718413"/>
                <a:gd name="connsiteX3" fmla="*/ 354625 w 534625"/>
                <a:gd name="connsiteY3" fmla="*/ 718413 h 718413"/>
                <a:gd name="connsiteX4" fmla="*/ 174625 w 534625"/>
                <a:gd name="connsiteY4" fmla="*/ 718413 h 718413"/>
                <a:gd name="connsiteX5" fmla="*/ 354625 w 534625"/>
                <a:gd name="connsiteY5" fmla="*/ 358413 h 718413"/>
                <a:gd name="connsiteX6" fmla="*/ 0 w 534625"/>
                <a:gd name="connsiteY6" fmla="*/ 3175 h 718413"/>
                <a:gd name="connsiteX0" fmla="*/ 0 w 534625"/>
                <a:gd name="connsiteY0" fmla="*/ 3175 h 718413"/>
                <a:gd name="connsiteX1" fmla="*/ 203812 w 534625"/>
                <a:gd name="connsiteY1" fmla="*/ 0 h 718413"/>
                <a:gd name="connsiteX2" fmla="*/ 534625 w 534625"/>
                <a:gd name="connsiteY2" fmla="*/ 358413 h 718413"/>
                <a:gd name="connsiteX3" fmla="*/ 354625 w 534625"/>
                <a:gd name="connsiteY3" fmla="*/ 718413 h 718413"/>
                <a:gd name="connsiteX4" fmla="*/ 1588 w 534625"/>
                <a:gd name="connsiteY4" fmla="*/ 716825 h 718413"/>
                <a:gd name="connsiteX5" fmla="*/ 354625 w 534625"/>
                <a:gd name="connsiteY5" fmla="*/ 358413 h 718413"/>
                <a:gd name="connsiteX6" fmla="*/ 0 w 534625"/>
                <a:gd name="connsiteY6" fmla="*/ 3175 h 718413"/>
                <a:gd name="connsiteX0" fmla="*/ 0 w 534625"/>
                <a:gd name="connsiteY0" fmla="*/ 3175 h 716826"/>
                <a:gd name="connsiteX1" fmla="*/ 203812 w 534625"/>
                <a:gd name="connsiteY1" fmla="*/ 0 h 716826"/>
                <a:gd name="connsiteX2" fmla="*/ 534625 w 534625"/>
                <a:gd name="connsiteY2" fmla="*/ 358413 h 716826"/>
                <a:gd name="connsiteX3" fmla="*/ 218100 w 534625"/>
                <a:gd name="connsiteY3" fmla="*/ 716826 h 716826"/>
                <a:gd name="connsiteX4" fmla="*/ 1588 w 534625"/>
                <a:gd name="connsiteY4" fmla="*/ 716825 h 716826"/>
                <a:gd name="connsiteX5" fmla="*/ 354625 w 534625"/>
                <a:gd name="connsiteY5" fmla="*/ 358413 h 716826"/>
                <a:gd name="connsiteX6" fmla="*/ 0 w 534625"/>
                <a:gd name="connsiteY6" fmla="*/ 3175 h 716826"/>
                <a:gd name="connsiteX0" fmla="*/ 0 w 556629"/>
                <a:gd name="connsiteY0" fmla="*/ 3175 h 716826"/>
                <a:gd name="connsiteX1" fmla="*/ 203812 w 556629"/>
                <a:gd name="connsiteY1" fmla="*/ 0 h 716826"/>
                <a:gd name="connsiteX2" fmla="*/ 556629 w 556629"/>
                <a:gd name="connsiteY2" fmla="*/ 358413 h 716826"/>
                <a:gd name="connsiteX3" fmla="*/ 218100 w 556629"/>
                <a:gd name="connsiteY3" fmla="*/ 716826 h 716826"/>
                <a:gd name="connsiteX4" fmla="*/ 1588 w 556629"/>
                <a:gd name="connsiteY4" fmla="*/ 716825 h 716826"/>
                <a:gd name="connsiteX5" fmla="*/ 354625 w 556629"/>
                <a:gd name="connsiteY5" fmla="*/ 358413 h 716826"/>
                <a:gd name="connsiteX6" fmla="*/ 0 w 556629"/>
                <a:gd name="connsiteY6" fmla="*/ 3175 h 716826"/>
                <a:gd name="connsiteX0" fmla="*/ 0 w 556629"/>
                <a:gd name="connsiteY0" fmla="*/ 3175 h 716826"/>
                <a:gd name="connsiteX1" fmla="*/ 203812 w 556629"/>
                <a:gd name="connsiteY1" fmla="*/ 0 h 716826"/>
                <a:gd name="connsiteX2" fmla="*/ 556629 w 556629"/>
                <a:gd name="connsiteY2" fmla="*/ 358413 h 716826"/>
                <a:gd name="connsiteX3" fmla="*/ 218100 w 556629"/>
                <a:gd name="connsiteY3" fmla="*/ 716826 h 716826"/>
                <a:gd name="connsiteX4" fmla="*/ 1588 w 556629"/>
                <a:gd name="connsiteY4" fmla="*/ 716825 h 716826"/>
                <a:gd name="connsiteX5" fmla="*/ 372626 w 556629"/>
                <a:gd name="connsiteY5" fmla="*/ 355252 h 716826"/>
                <a:gd name="connsiteX6" fmla="*/ 0 w 556629"/>
                <a:gd name="connsiteY6" fmla="*/ 3175 h 716826"/>
                <a:gd name="connsiteX0" fmla="*/ 0 w 556629"/>
                <a:gd name="connsiteY0" fmla="*/ 14 h 713665"/>
                <a:gd name="connsiteX1" fmla="*/ 184175 w 556629"/>
                <a:gd name="connsiteY1" fmla="*/ 0 h 713665"/>
                <a:gd name="connsiteX2" fmla="*/ 556629 w 556629"/>
                <a:gd name="connsiteY2" fmla="*/ 355252 h 713665"/>
                <a:gd name="connsiteX3" fmla="*/ 218100 w 556629"/>
                <a:gd name="connsiteY3" fmla="*/ 713665 h 713665"/>
                <a:gd name="connsiteX4" fmla="*/ 1588 w 556629"/>
                <a:gd name="connsiteY4" fmla="*/ 713664 h 713665"/>
                <a:gd name="connsiteX5" fmla="*/ 372626 w 556629"/>
                <a:gd name="connsiteY5" fmla="*/ 352091 h 713665"/>
                <a:gd name="connsiteX6" fmla="*/ 0 w 556629"/>
                <a:gd name="connsiteY6" fmla="*/ 14 h 713665"/>
                <a:gd name="connsiteX0" fmla="*/ 0 w 556629"/>
                <a:gd name="connsiteY0" fmla="*/ 0 h 713651"/>
                <a:gd name="connsiteX1" fmla="*/ 184175 w 556629"/>
                <a:gd name="connsiteY1" fmla="*/ 1566 h 713651"/>
                <a:gd name="connsiteX2" fmla="*/ 556629 w 556629"/>
                <a:gd name="connsiteY2" fmla="*/ 355238 h 713651"/>
                <a:gd name="connsiteX3" fmla="*/ 218100 w 556629"/>
                <a:gd name="connsiteY3" fmla="*/ 713651 h 713651"/>
                <a:gd name="connsiteX4" fmla="*/ 1588 w 556629"/>
                <a:gd name="connsiteY4" fmla="*/ 713650 h 713651"/>
                <a:gd name="connsiteX5" fmla="*/ 372626 w 556629"/>
                <a:gd name="connsiteY5" fmla="*/ 352077 h 713651"/>
                <a:gd name="connsiteX6" fmla="*/ 0 w 556629"/>
                <a:gd name="connsiteY6" fmla="*/ 0 h 713651"/>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52077 h 718393"/>
                <a:gd name="connsiteX6" fmla="*/ 0 w 556629"/>
                <a:gd name="connsiteY6" fmla="*/ 0 h 718393"/>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60619 h 718393"/>
                <a:gd name="connsiteX6" fmla="*/ 0 w 556629"/>
                <a:gd name="connsiteY6" fmla="*/ 0 h 718393"/>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55280 h 718393"/>
                <a:gd name="connsiteX6" fmla="*/ 0 w 556629"/>
                <a:gd name="connsiteY6" fmla="*/ 0 h 718393"/>
                <a:gd name="connsiteX0" fmla="*/ 178414 w 735043"/>
                <a:gd name="connsiteY0" fmla="*/ 0 h 718393"/>
                <a:gd name="connsiteX1" fmla="*/ 362589 w 735043"/>
                <a:gd name="connsiteY1" fmla="*/ 1566 h 718393"/>
                <a:gd name="connsiteX2" fmla="*/ 735043 w 735043"/>
                <a:gd name="connsiteY2" fmla="*/ 355238 h 718393"/>
                <a:gd name="connsiteX3" fmla="*/ 365422 w 735043"/>
                <a:gd name="connsiteY3" fmla="*/ 718393 h 718393"/>
                <a:gd name="connsiteX4" fmla="*/ 0 w 735043"/>
                <a:gd name="connsiteY4" fmla="*/ 711514 h 718393"/>
                <a:gd name="connsiteX5" fmla="*/ 551040 w 735043"/>
                <a:gd name="connsiteY5" fmla="*/ 355280 h 718393"/>
                <a:gd name="connsiteX6" fmla="*/ 178414 w 735043"/>
                <a:gd name="connsiteY6" fmla="*/ 0 h 718393"/>
                <a:gd name="connsiteX0" fmla="*/ 178414 w 735043"/>
                <a:gd name="connsiteY0" fmla="*/ 0 h 711987"/>
                <a:gd name="connsiteX1" fmla="*/ 362589 w 735043"/>
                <a:gd name="connsiteY1" fmla="*/ 1566 h 711987"/>
                <a:gd name="connsiteX2" fmla="*/ 735043 w 735043"/>
                <a:gd name="connsiteY2" fmla="*/ 355238 h 711987"/>
                <a:gd name="connsiteX3" fmla="*/ 129782 w 735043"/>
                <a:gd name="connsiteY3" fmla="*/ 711987 h 711987"/>
                <a:gd name="connsiteX4" fmla="*/ 0 w 735043"/>
                <a:gd name="connsiteY4" fmla="*/ 711514 h 711987"/>
                <a:gd name="connsiteX5" fmla="*/ 551040 w 735043"/>
                <a:gd name="connsiteY5" fmla="*/ 355280 h 711987"/>
                <a:gd name="connsiteX6" fmla="*/ 178414 w 735043"/>
                <a:gd name="connsiteY6" fmla="*/ 0 h 711987"/>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552628 w 736631"/>
                <a:gd name="connsiteY5" fmla="*/ 354213 h 710920"/>
                <a:gd name="connsiteX6" fmla="*/ 0 w 736631"/>
                <a:gd name="connsiteY6" fmla="*/ 0 h 710920"/>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614811 w 736631"/>
                <a:gd name="connsiteY5" fmla="*/ 351010 h 710920"/>
                <a:gd name="connsiteX6" fmla="*/ 0 w 736631"/>
                <a:gd name="connsiteY6" fmla="*/ 0 h 710920"/>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544446 w 736631"/>
                <a:gd name="connsiteY5" fmla="*/ 357416 h 710920"/>
                <a:gd name="connsiteX6" fmla="*/ 0 w 736631"/>
                <a:gd name="connsiteY6" fmla="*/ 0 h 710920"/>
                <a:gd name="connsiteX0" fmla="*/ 0 w 736631"/>
                <a:gd name="connsiteY0" fmla="*/ 568 h 711488"/>
                <a:gd name="connsiteX1" fmla="*/ 135083 w 736631"/>
                <a:gd name="connsiteY1" fmla="*/ 0 h 711488"/>
                <a:gd name="connsiteX2" fmla="*/ 736631 w 736631"/>
                <a:gd name="connsiteY2" fmla="*/ 354739 h 711488"/>
                <a:gd name="connsiteX3" fmla="*/ 131370 w 736631"/>
                <a:gd name="connsiteY3" fmla="*/ 711488 h 711488"/>
                <a:gd name="connsiteX4" fmla="*/ 1588 w 736631"/>
                <a:gd name="connsiteY4" fmla="*/ 711015 h 711488"/>
                <a:gd name="connsiteX5" fmla="*/ 544446 w 736631"/>
                <a:gd name="connsiteY5" fmla="*/ 357984 h 711488"/>
                <a:gd name="connsiteX6" fmla="*/ 0 w 736631"/>
                <a:gd name="connsiteY6" fmla="*/ 568 h 711488"/>
                <a:gd name="connsiteX0" fmla="*/ 0 w 736631"/>
                <a:gd name="connsiteY0" fmla="*/ 568 h 711488"/>
                <a:gd name="connsiteX1" fmla="*/ 184175 w 736631"/>
                <a:gd name="connsiteY1" fmla="*/ 0 h 711488"/>
                <a:gd name="connsiteX2" fmla="*/ 736631 w 736631"/>
                <a:gd name="connsiteY2" fmla="*/ 354739 h 711488"/>
                <a:gd name="connsiteX3" fmla="*/ 131370 w 736631"/>
                <a:gd name="connsiteY3" fmla="*/ 711488 h 711488"/>
                <a:gd name="connsiteX4" fmla="*/ 1588 w 736631"/>
                <a:gd name="connsiteY4" fmla="*/ 711015 h 711488"/>
                <a:gd name="connsiteX5" fmla="*/ 544446 w 736631"/>
                <a:gd name="connsiteY5" fmla="*/ 357984 h 711488"/>
                <a:gd name="connsiteX6" fmla="*/ 0 w 736631"/>
                <a:gd name="connsiteY6" fmla="*/ 568 h 711488"/>
                <a:gd name="connsiteX0" fmla="*/ 0 w 736631"/>
                <a:gd name="connsiteY0" fmla="*/ 568 h 713623"/>
                <a:gd name="connsiteX1" fmla="*/ 184175 w 736631"/>
                <a:gd name="connsiteY1" fmla="*/ 0 h 713623"/>
                <a:gd name="connsiteX2" fmla="*/ 736631 w 736631"/>
                <a:gd name="connsiteY2" fmla="*/ 354739 h 713623"/>
                <a:gd name="connsiteX3" fmla="*/ 180461 w 736631"/>
                <a:gd name="connsiteY3" fmla="*/ 713623 h 713623"/>
                <a:gd name="connsiteX4" fmla="*/ 1588 w 736631"/>
                <a:gd name="connsiteY4" fmla="*/ 711015 h 713623"/>
                <a:gd name="connsiteX5" fmla="*/ 544446 w 736631"/>
                <a:gd name="connsiteY5" fmla="*/ 357984 h 713623"/>
                <a:gd name="connsiteX6" fmla="*/ 0 w 736631"/>
                <a:gd name="connsiteY6" fmla="*/ 568 h 713623"/>
                <a:gd name="connsiteX0" fmla="*/ 0 w 736631"/>
                <a:gd name="connsiteY0" fmla="*/ 568 h 715758"/>
                <a:gd name="connsiteX1" fmla="*/ 184175 w 736631"/>
                <a:gd name="connsiteY1" fmla="*/ 0 h 715758"/>
                <a:gd name="connsiteX2" fmla="*/ 736631 w 736631"/>
                <a:gd name="connsiteY2" fmla="*/ 354739 h 715758"/>
                <a:gd name="connsiteX3" fmla="*/ 180461 w 736631"/>
                <a:gd name="connsiteY3" fmla="*/ 715758 h 715758"/>
                <a:gd name="connsiteX4" fmla="*/ 1588 w 736631"/>
                <a:gd name="connsiteY4" fmla="*/ 711015 h 715758"/>
                <a:gd name="connsiteX5" fmla="*/ 544446 w 736631"/>
                <a:gd name="connsiteY5" fmla="*/ 357984 h 715758"/>
                <a:gd name="connsiteX6" fmla="*/ 0 w 736631"/>
                <a:gd name="connsiteY6" fmla="*/ 568 h 715758"/>
                <a:gd name="connsiteX0" fmla="*/ 0 w 736631"/>
                <a:gd name="connsiteY0" fmla="*/ 568 h 715758"/>
                <a:gd name="connsiteX1" fmla="*/ 184175 w 736631"/>
                <a:gd name="connsiteY1" fmla="*/ 0 h 715758"/>
                <a:gd name="connsiteX2" fmla="*/ 736631 w 736631"/>
                <a:gd name="connsiteY2" fmla="*/ 354739 h 715758"/>
                <a:gd name="connsiteX3" fmla="*/ 182097 w 736631"/>
                <a:gd name="connsiteY3" fmla="*/ 715758 h 715758"/>
                <a:gd name="connsiteX4" fmla="*/ 1588 w 736631"/>
                <a:gd name="connsiteY4" fmla="*/ 711015 h 715758"/>
                <a:gd name="connsiteX5" fmla="*/ 544446 w 736631"/>
                <a:gd name="connsiteY5" fmla="*/ 357984 h 715758"/>
                <a:gd name="connsiteX6" fmla="*/ 0 w 736631"/>
                <a:gd name="connsiteY6" fmla="*/ 568 h 715758"/>
                <a:gd name="connsiteX0" fmla="*/ 3321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3150 h 715758"/>
                <a:gd name="connsiteX5" fmla="*/ 547767 w 739952"/>
                <a:gd name="connsiteY5" fmla="*/ 357984 h 715758"/>
                <a:gd name="connsiteX6" fmla="*/ 3321 w 739952"/>
                <a:gd name="connsiteY6" fmla="*/ 568 h 715758"/>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52676 w 744861"/>
                <a:gd name="connsiteY5" fmla="*/ 357984 h 716353"/>
                <a:gd name="connsiteX6" fmla="*/ 8230 w 744861"/>
                <a:gd name="connsiteY6" fmla="*/ 568 h 716353"/>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72312 w 744861"/>
                <a:gd name="connsiteY5" fmla="*/ 357984 h 716353"/>
                <a:gd name="connsiteX6" fmla="*/ 8230 w 744861"/>
                <a:gd name="connsiteY6" fmla="*/ 568 h 716353"/>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52676 w 744861"/>
                <a:gd name="connsiteY5" fmla="*/ 356916 h 716353"/>
                <a:gd name="connsiteX6" fmla="*/ 8230 w 744861"/>
                <a:gd name="connsiteY6" fmla="*/ 568 h 716353"/>
                <a:gd name="connsiteX0" fmla="*/ 0 w 736631"/>
                <a:gd name="connsiteY0" fmla="*/ 568 h 719556"/>
                <a:gd name="connsiteX1" fmla="*/ 184175 w 736631"/>
                <a:gd name="connsiteY1" fmla="*/ 0 h 719556"/>
                <a:gd name="connsiteX2" fmla="*/ 736631 w 736631"/>
                <a:gd name="connsiteY2" fmla="*/ 354739 h 719556"/>
                <a:gd name="connsiteX3" fmla="*/ 182097 w 736631"/>
                <a:gd name="connsiteY3" fmla="*/ 715758 h 719556"/>
                <a:gd name="connsiteX4" fmla="*/ 22861 w 736631"/>
                <a:gd name="connsiteY4" fmla="*/ 719556 h 719556"/>
                <a:gd name="connsiteX5" fmla="*/ 544446 w 736631"/>
                <a:gd name="connsiteY5" fmla="*/ 356916 h 719556"/>
                <a:gd name="connsiteX6" fmla="*/ 0 w 736631"/>
                <a:gd name="connsiteY6" fmla="*/ 568 h 719556"/>
                <a:gd name="connsiteX0" fmla="*/ 3321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321 w 739952"/>
                <a:gd name="connsiteY6" fmla="*/ 568 h 715758"/>
                <a:gd name="connsiteX0" fmla="*/ 37685 w 739952"/>
                <a:gd name="connsiteY0" fmla="*/ 1636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7685 w 739952"/>
                <a:gd name="connsiteY6" fmla="*/ 1636 h 715758"/>
                <a:gd name="connsiteX0" fmla="*/ 3320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320 w 739952"/>
                <a:gd name="connsiteY6" fmla="*/ 568 h 715758"/>
                <a:gd name="connsiteX0" fmla="*/ 0 w 741540"/>
                <a:gd name="connsiteY0" fmla="*/ 0 h 717325"/>
                <a:gd name="connsiteX1" fmla="*/ 189084 w 741540"/>
                <a:gd name="connsiteY1" fmla="*/ 1567 h 717325"/>
                <a:gd name="connsiteX2" fmla="*/ 741540 w 741540"/>
                <a:gd name="connsiteY2" fmla="*/ 356306 h 717325"/>
                <a:gd name="connsiteX3" fmla="*/ 187006 w 741540"/>
                <a:gd name="connsiteY3" fmla="*/ 717325 h 717325"/>
                <a:gd name="connsiteX4" fmla="*/ 1588 w 741540"/>
                <a:gd name="connsiteY4" fmla="*/ 715785 h 717325"/>
                <a:gd name="connsiteX5" fmla="*/ 549355 w 741540"/>
                <a:gd name="connsiteY5" fmla="*/ 358483 h 717325"/>
                <a:gd name="connsiteX6" fmla="*/ 0 w 741540"/>
                <a:gd name="connsiteY6" fmla="*/ 0 h 71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540" h="717325">
                  <a:moveTo>
                    <a:pt x="0" y="0"/>
                  </a:moveTo>
                  <a:lnTo>
                    <a:pt x="189084" y="1567"/>
                  </a:lnTo>
                  <a:lnTo>
                    <a:pt x="741540" y="356306"/>
                  </a:lnTo>
                  <a:lnTo>
                    <a:pt x="187006" y="717325"/>
                  </a:lnTo>
                  <a:lnTo>
                    <a:pt x="1588" y="715785"/>
                  </a:lnTo>
                  <a:lnTo>
                    <a:pt x="549355" y="358483"/>
                  </a:lnTo>
                  <a:lnTo>
                    <a:pt x="0" y="0"/>
                  </a:lnTo>
                  <a:close/>
                </a:path>
              </a:pathLst>
            </a:custGeom>
            <a:solidFill>
              <a:srgbClr val="708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28" name="矢印: 山形 6">
              <a:extLst>
                <a:ext uri="{FF2B5EF4-FFF2-40B4-BE49-F238E27FC236}">
                  <a16:creationId xmlns:a16="http://schemas.microsoft.com/office/drawing/2014/main" id="{97277270-A2B7-4545-8D39-735A32950AB6}"/>
                </a:ext>
              </a:extLst>
            </p:cNvPr>
            <p:cNvSpPr/>
            <p:nvPr/>
          </p:nvSpPr>
          <p:spPr>
            <a:xfrm>
              <a:off x="4715189" y="1461350"/>
              <a:ext cx="719388" cy="1066518"/>
            </a:xfrm>
            <a:custGeom>
              <a:avLst/>
              <a:gdLst>
                <a:gd name="connsiteX0" fmla="*/ 0 w 360000"/>
                <a:gd name="connsiteY0" fmla="*/ 0 h 720000"/>
                <a:gd name="connsiteX1" fmla="*/ 180000 w 360000"/>
                <a:gd name="connsiteY1" fmla="*/ 0 h 720000"/>
                <a:gd name="connsiteX2" fmla="*/ 360000 w 360000"/>
                <a:gd name="connsiteY2" fmla="*/ 360000 h 720000"/>
                <a:gd name="connsiteX3" fmla="*/ 180000 w 360000"/>
                <a:gd name="connsiteY3" fmla="*/ 720000 h 720000"/>
                <a:gd name="connsiteX4" fmla="*/ 0 w 360000"/>
                <a:gd name="connsiteY4" fmla="*/ 720000 h 720000"/>
                <a:gd name="connsiteX5" fmla="*/ 180000 w 360000"/>
                <a:gd name="connsiteY5" fmla="*/ 360000 h 720000"/>
                <a:gd name="connsiteX6" fmla="*/ 0 w 360000"/>
                <a:gd name="connsiteY6" fmla="*/ 0 h 720000"/>
                <a:gd name="connsiteX0" fmla="*/ 0 w 534625"/>
                <a:gd name="connsiteY0" fmla="*/ 4762 h 720000"/>
                <a:gd name="connsiteX1" fmla="*/ 354625 w 534625"/>
                <a:gd name="connsiteY1" fmla="*/ 0 h 720000"/>
                <a:gd name="connsiteX2" fmla="*/ 534625 w 534625"/>
                <a:gd name="connsiteY2" fmla="*/ 360000 h 720000"/>
                <a:gd name="connsiteX3" fmla="*/ 354625 w 534625"/>
                <a:gd name="connsiteY3" fmla="*/ 720000 h 720000"/>
                <a:gd name="connsiteX4" fmla="*/ 174625 w 534625"/>
                <a:gd name="connsiteY4" fmla="*/ 720000 h 720000"/>
                <a:gd name="connsiteX5" fmla="*/ 354625 w 534625"/>
                <a:gd name="connsiteY5" fmla="*/ 360000 h 720000"/>
                <a:gd name="connsiteX6" fmla="*/ 0 w 534625"/>
                <a:gd name="connsiteY6" fmla="*/ 4762 h 720000"/>
                <a:gd name="connsiteX0" fmla="*/ 0 w 534625"/>
                <a:gd name="connsiteY0" fmla="*/ 3175 h 718413"/>
                <a:gd name="connsiteX1" fmla="*/ 203812 w 534625"/>
                <a:gd name="connsiteY1" fmla="*/ 0 h 718413"/>
                <a:gd name="connsiteX2" fmla="*/ 534625 w 534625"/>
                <a:gd name="connsiteY2" fmla="*/ 358413 h 718413"/>
                <a:gd name="connsiteX3" fmla="*/ 354625 w 534625"/>
                <a:gd name="connsiteY3" fmla="*/ 718413 h 718413"/>
                <a:gd name="connsiteX4" fmla="*/ 174625 w 534625"/>
                <a:gd name="connsiteY4" fmla="*/ 718413 h 718413"/>
                <a:gd name="connsiteX5" fmla="*/ 354625 w 534625"/>
                <a:gd name="connsiteY5" fmla="*/ 358413 h 718413"/>
                <a:gd name="connsiteX6" fmla="*/ 0 w 534625"/>
                <a:gd name="connsiteY6" fmla="*/ 3175 h 718413"/>
                <a:gd name="connsiteX0" fmla="*/ 0 w 534625"/>
                <a:gd name="connsiteY0" fmla="*/ 3175 h 718413"/>
                <a:gd name="connsiteX1" fmla="*/ 203812 w 534625"/>
                <a:gd name="connsiteY1" fmla="*/ 0 h 718413"/>
                <a:gd name="connsiteX2" fmla="*/ 534625 w 534625"/>
                <a:gd name="connsiteY2" fmla="*/ 358413 h 718413"/>
                <a:gd name="connsiteX3" fmla="*/ 354625 w 534625"/>
                <a:gd name="connsiteY3" fmla="*/ 718413 h 718413"/>
                <a:gd name="connsiteX4" fmla="*/ 1588 w 534625"/>
                <a:gd name="connsiteY4" fmla="*/ 716825 h 718413"/>
                <a:gd name="connsiteX5" fmla="*/ 354625 w 534625"/>
                <a:gd name="connsiteY5" fmla="*/ 358413 h 718413"/>
                <a:gd name="connsiteX6" fmla="*/ 0 w 534625"/>
                <a:gd name="connsiteY6" fmla="*/ 3175 h 718413"/>
                <a:gd name="connsiteX0" fmla="*/ 0 w 534625"/>
                <a:gd name="connsiteY0" fmla="*/ 3175 h 716826"/>
                <a:gd name="connsiteX1" fmla="*/ 203812 w 534625"/>
                <a:gd name="connsiteY1" fmla="*/ 0 h 716826"/>
                <a:gd name="connsiteX2" fmla="*/ 534625 w 534625"/>
                <a:gd name="connsiteY2" fmla="*/ 358413 h 716826"/>
                <a:gd name="connsiteX3" fmla="*/ 218100 w 534625"/>
                <a:gd name="connsiteY3" fmla="*/ 716826 h 716826"/>
                <a:gd name="connsiteX4" fmla="*/ 1588 w 534625"/>
                <a:gd name="connsiteY4" fmla="*/ 716825 h 716826"/>
                <a:gd name="connsiteX5" fmla="*/ 354625 w 534625"/>
                <a:gd name="connsiteY5" fmla="*/ 358413 h 716826"/>
                <a:gd name="connsiteX6" fmla="*/ 0 w 534625"/>
                <a:gd name="connsiteY6" fmla="*/ 3175 h 716826"/>
                <a:gd name="connsiteX0" fmla="*/ 0 w 556629"/>
                <a:gd name="connsiteY0" fmla="*/ 3175 h 716826"/>
                <a:gd name="connsiteX1" fmla="*/ 203812 w 556629"/>
                <a:gd name="connsiteY1" fmla="*/ 0 h 716826"/>
                <a:gd name="connsiteX2" fmla="*/ 556629 w 556629"/>
                <a:gd name="connsiteY2" fmla="*/ 358413 h 716826"/>
                <a:gd name="connsiteX3" fmla="*/ 218100 w 556629"/>
                <a:gd name="connsiteY3" fmla="*/ 716826 h 716826"/>
                <a:gd name="connsiteX4" fmla="*/ 1588 w 556629"/>
                <a:gd name="connsiteY4" fmla="*/ 716825 h 716826"/>
                <a:gd name="connsiteX5" fmla="*/ 354625 w 556629"/>
                <a:gd name="connsiteY5" fmla="*/ 358413 h 716826"/>
                <a:gd name="connsiteX6" fmla="*/ 0 w 556629"/>
                <a:gd name="connsiteY6" fmla="*/ 3175 h 716826"/>
                <a:gd name="connsiteX0" fmla="*/ 0 w 556629"/>
                <a:gd name="connsiteY0" fmla="*/ 3175 h 716826"/>
                <a:gd name="connsiteX1" fmla="*/ 203812 w 556629"/>
                <a:gd name="connsiteY1" fmla="*/ 0 h 716826"/>
                <a:gd name="connsiteX2" fmla="*/ 556629 w 556629"/>
                <a:gd name="connsiteY2" fmla="*/ 358413 h 716826"/>
                <a:gd name="connsiteX3" fmla="*/ 218100 w 556629"/>
                <a:gd name="connsiteY3" fmla="*/ 716826 h 716826"/>
                <a:gd name="connsiteX4" fmla="*/ 1588 w 556629"/>
                <a:gd name="connsiteY4" fmla="*/ 716825 h 716826"/>
                <a:gd name="connsiteX5" fmla="*/ 372626 w 556629"/>
                <a:gd name="connsiteY5" fmla="*/ 355252 h 716826"/>
                <a:gd name="connsiteX6" fmla="*/ 0 w 556629"/>
                <a:gd name="connsiteY6" fmla="*/ 3175 h 716826"/>
                <a:gd name="connsiteX0" fmla="*/ 0 w 556629"/>
                <a:gd name="connsiteY0" fmla="*/ 14 h 713665"/>
                <a:gd name="connsiteX1" fmla="*/ 184175 w 556629"/>
                <a:gd name="connsiteY1" fmla="*/ 0 h 713665"/>
                <a:gd name="connsiteX2" fmla="*/ 556629 w 556629"/>
                <a:gd name="connsiteY2" fmla="*/ 355252 h 713665"/>
                <a:gd name="connsiteX3" fmla="*/ 218100 w 556629"/>
                <a:gd name="connsiteY3" fmla="*/ 713665 h 713665"/>
                <a:gd name="connsiteX4" fmla="*/ 1588 w 556629"/>
                <a:gd name="connsiteY4" fmla="*/ 713664 h 713665"/>
                <a:gd name="connsiteX5" fmla="*/ 372626 w 556629"/>
                <a:gd name="connsiteY5" fmla="*/ 352091 h 713665"/>
                <a:gd name="connsiteX6" fmla="*/ 0 w 556629"/>
                <a:gd name="connsiteY6" fmla="*/ 14 h 713665"/>
                <a:gd name="connsiteX0" fmla="*/ 0 w 556629"/>
                <a:gd name="connsiteY0" fmla="*/ 0 h 713651"/>
                <a:gd name="connsiteX1" fmla="*/ 184175 w 556629"/>
                <a:gd name="connsiteY1" fmla="*/ 1566 h 713651"/>
                <a:gd name="connsiteX2" fmla="*/ 556629 w 556629"/>
                <a:gd name="connsiteY2" fmla="*/ 355238 h 713651"/>
                <a:gd name="connsiteX3" fmla="*/ 218100 w 556629"/>
                <a:gd name="connsiteY3" fmla="*/ 713651 h 713651"/>
                <a:gd name="connsiteX4" fmla="*/ 1588 w 556629"/>
                <a:gd name="connsiteY4" fmla="*/ 713650 h 713651"/>
                <a:gd name="connsiteX5" fmla="*/ 372626 w 556629"/>
                <a:gd name="connsiteY5" fmla="*/ 352077 h 713651"/>
                <a:gd name="connsiteX6" fmla="*/ 0 w 556629"/>
                <a:gd name="connsiteY6" fmla="*/ 0 h 713651"/>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52077 h 718393"/>
                <a:gd name="connsiteX6" fmla="*/ 0 w 556629"/>
                <a:gd name="connsiteY6" fmla="*/ 0 h 718393"/>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60619 h 718393"/>
                <a:gd name="connsiteX6" fmla="*/ 0 w 556629"/>
                <a:gd name="connsiteY6" fmla="*/ 0 h 718393"/>
                <a:gd name="connsiteX0" fmla="*/ 0 w 556629"/>
                <a:gd name="connsiteY0" fmla="*/ 0 h 718393"/>
                <a:gd name="connsiteX1" fmla="*/ 184175 w 556629"/>
                <a:gd name="connsiteY1" fmla="*/ 1566 h 718393"/>
                <a:gd name="connsiteX2" fmla="*/ 556629 w 556629"/>
                <a:gd name="connsiteY2" fmla="*/ 355238 h 718393"/>
                <a:gd name="connsiteX3" fmla="*/ 187008 w 556629"/>
                <a:gd name="connsiteY3" fmla="*/ 718393 h 718393"/>
                <a:gd name="connsiteX4" fmla="*/ 1588 w 556629"/>
                <a:gd name="connsiteY4" fmla="*/ 713650 h 718393"/>
                <a:gd name="connsiteX5" fmla="*/ 372626 w 556629"/>
                <a:gd name="connsiteY5" fmla="*/ 355280 h 718393"/>
                <a:gd name="connsiteX6" fmla="*/ 0 w 556629"/>
                <a:gd name="connsiteY6" fmla="*/ 0 h 718393"/>
                <a:gd name="connsiteX0" fmla="*/ 178414 w 735043"/>
                <a:gd name="connsiteY0" fmla="*/ 0 h 718393"/>
                <a:gd name="connsiteX1" fmla="*/ 362589 w 735043"/>
                <a:gd name="connsiteY1" fmla="*/ 1566 h 718393"/>
                <a:gd name="connsiteX2" fmla="*/ 735043 w 735043"/>
                <a:gd name="connsiteY2" fmla="*/ 355238 h 718393"/>
                <a:gd name="connsiteX3" fmla="*/ 365422 w 735043"/>
                <a:gd name="connsiteY3" fmla="*/ 718393 h 718393"/>
                <a:gd name="connsiteX4" fmla="*/ 0 w 735043"/>
                <a:gd name="connsiteY4" fmla="*/ 711514 h 718393"/>
                <a:gd name="connsiteX5" fmla="*/ 551040 w 735043"/>
                <a:gd name="connsiteY5" fmla="*/ 355280 h 718393"/>
                <a:gd name="connsiteX6" fmla="*/ 178414 w 735043"/>
                <a:gd name="connsiteY6" fmla="*/ 0 h 718393"/>
                <a:gd name="connsiteX0" fmla="*/ 178414 w 735043"/>
                <a:gd name="connsiteY0" fmla="*/ 0 h 711987"/>
                <a:gd name="connsiteX1" fmla="*/ 362589 w 735043"/>
                <a:gd name="connsiteY1" fmla="*/ 1566 h 711987"/>
                <a:gd name="connsiteX2" fmla="*/ 735043 w 735043"/>
                <a:gd name="connsiteY2" fmla="*/ 355238 h 711987"/>
                <a:gd name="connsiteX3" fmla="*/ 129782 w 735043"/>
                <a:gd name="connsiteY3" fmla="*/ 711987 h 711987"/>
                <a:gd name="connsiteX4" fmla="*/ 0 w 735043"/>
                <a:gd name="connsiteY4" fmla="*/ 711514 h 711987"/>
                <a:gd name="connsiteX5" fmla="*/ 551040 w 735043"/>
                <a:gd name="connsiteY5" fmla="*/ 355280 h 711987"/>
                <a:gd name="connsiteX6" fmla="*/ 178414 w 735043"/>
                <a:gd name="connsiteY6" fmla="*/ 0 h 711987"/>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552628 w 736631"/>
                <a:gd name="connsiteY5" fmla="*/ 354213 h 710920"/>
                <a:gd name="connsiteX6" fmla="*/ 0 w 736631"/>
                <a:gd name="connsiteY6" fmla="*/ 0 h 710920"/>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614811 w 736631"/>
                <a:gd name="connsiteY5" fmla="*/ 351010 h 710920"/>
                <a:gd name="connsiteX6" fmla="*/ 0 w 736631"/>
                <a:gd name="connsiteY6" fmla="*/ 0 h 710920"/>
                <a:gd name="connsiteX0" fmla="*/ 0 w 736631"/>
                <a:gd name="connsiteY0" fmla="*/ 0 h 710920"/>
                <a:gd name="connsiteX1" fmla="*/ 364177 w 736631"/>
                <a:gd name="connsiteY1" fmla="*/ 499 h 710920"/>
                <a:gd name="connsiteX2" fmla="*/ 736631 w 736631"/>
                <a:gd name="connsiteY2" fmla="*/ 354171 h 710920"/>
                <a:gd name="connsiteX3" fmla="*/ 131370 w 736631"/>
                <a:gd name="connsiteY3" fmla="*/ 710920 h 710920"/>
                <a:gd name="connsiteX4" fmla="*/ 1588 w 736631"/>
                <a:gd name="connsiteY4" fmla="*/ 710447 h 710920"/>
                <a:gd name="connsiteX5" fmla="*/ 544446 w 736631"/>
                <a:gd name="connsiteY5" fmla="*/ 357416 h 710920"/>
                <a:gd name="connsiteX6" fmla="*/ 0 w 736631"/>
                <a:gd name="connsiteY6" fmla="*/ 0 h 710920"/>
                <a:gd name="connsiteX0" fmla="*/ 0 w 736631"/>
                <a:gd name="connsiteY0" fmla="*/ 568 h 711488"/>
                <a:gd name="connsiteX1" fmla="*/ 135083 w 736631"/>
                <a:gd name="connsiteY1" fmla="*/ 0 h 711488"/>
                <a:gd name="connsiteX2" fmla="*/ 736631 w 736631"/>
                <a:gd name="connsiteY2" fmla="*/ 354739 h 711488"/>
                <a:gd name="connsiteX3" fmla="*/ 131370 w 736631"/>
                <a:gd name="connsiteY3" fmla="*/ 711488 h 711488"/>
                <a:gd name="connsiteX4" fmla="*/ 1588 w 736631"/>
                <a:gd name="connsiteY4" fmla="*/ 711015 h 711488"/>
                <a:gd name="connsiteX5" fmla="*/ 544446 w 736631"/>
                <a:gd name="connsiteY5" fmla="*/ 357984 h 711488"/>
                <a:gd name="connsiteX6" fmla="*/ 0 w 736631"/>
                <a:gd name="connsiteY6" fmla="*/ 568 h 711488"/>
                <a:gd name="connsiteX0" fmla="*/ 0 w 736631"/>
                <a:gd name="connsiteY0" fmla="*/ 568 h 711488"/>
                <a:gd name="connsiteX1" fmla="*/ 184175 w 736631"/>
                <a:gd name="connsiteY1" fmla="*/ 0 h 711488"/>
                <a:gd name="connsiteX2" fmla="*/ 736631 w 736631"/>
                <a:gd name="connsiteY2" fmla="*/ 354739 h 711488"/>
                <a:gd name="connsiteX3" fmla="*/ 131370 w 736631"/>
                <a:gd name="connsiteY3" fmla="*/ 711488 h 711488"/>
                <a:gd name="connsiteX4" fmla="*/ 1588 w 736631"/>
                <a:gd name="connsiteY4" fmla="*/ 711015 h 711488"/>
                <a:gd name="connsiteX5" fmla="*/ 544446 w 736631"/>
                <a:gd name="connsiteY5" fmla="*/ 357984 h 711488"/>
                <a:gd name="connsiteX6" fmla="*/ 0 w 736631"/>
                <a:gd name="connsiteY6" fmla="*/ 568 h 711488"/>
                <a:gd name="connsiteX0" fmla="*/ 0 w 736631"/>
                <a:gd name="connsiteY0" fmla="*/ 568 h 713623"/>
                <a:gd name="connsiteX1" fmla="*/ 184175 w 736631"/>
                <a:gd name="connsiteY1" fmla="*/ 0 h 713623"/>
                <a:gd name="connsiteX2" fmla="*/ 736631 w 736631"/>
                <a:gd name="connsiteY2" fmla="*/ 354739 h 713623"/>
                <a:gd name="connsiteX3" fmla="*/ 180461 w 736631"/>
                <a:gd name="connsiteY3" fmla="*/ 713623 h 713623"/>
                <a:gd name="connsiteX4" fmla="*/ 1588 w 736631"/>
                <a:gd name="connsiteY4" fmla="*/ 711015 h 713623"/>
                <a:gd name="connsiteX5" fmla="*/ 544446 w 736631"/>
                <a:gd name="connsiteY5" fmla="*/ 357984 h 713623"/>
                <a:gd name="connsiteX6" fmla="*/ 0 w 736631"/>
                <a:gd name="connsiteY6" fmla="*/ 568 h 713623"/>
                <a:gd name="connsiteX0" fmla="*/ 0 w 736631"/>
                <a:gd name="connsiteY0" fmla="*/ 568 h 715758"/>
                <a:gd name="connsiteX1" fmla="*/ 184175 w 736631"/>
                <a:gd name="connsiteY1" fmla="*/ 0 h 715758"/>
                <a:gd name="connsiteX2" fmla="*/ 736631 w 736631"/>
                <a:gd name="connsiteY2" fmla="*/ 354739 h 715758"/>
                <a:gd name="connsiteX3" fmla="*/ 180461 w 736631"/>
                <a:gd name="connsiteY3" fmla="*/ 715758 h 715758"/>
                <a:gd name="connsiteX4" fmla="*/ 1588 w 736631"/>
                <a:gd name="connsiteY4" fmla="*/ 711015 h 715758"/>
                <a:gd name="connsiteX5" fmla="*/ 544446 w 736631"/>
                <a:gd name="connsiteY5" fmla="*/ 357984 h 715758"/>
                <a:gd name="connsiteX6" fmla="*/ 0 w 736631"/>
                <a:gd name="connsiteY6" fmla="*/ 568 h 715758"/>
                <a:gd name="connsiteX0" fmla="*/ 0 w 736631"/>
                <a:gd name="connsiteY0" fmla="*/ 568 h 715758"/>
                <a:gd name="connsiteX1" fmla="*/ 184175 w 736631"/>
                <a:gd name="connsiteY1" fmla="*/ 0 h 715758"/>
                <a:gd name="connsiteX2" fmla="*/ 736631 w 736631"/>
                <a:gd name="connsiteY2" fmla="*/ 354739 h 715758"/>
                <a:gd name="connsiteX3" fmla="*/ 182097 w 736631"/>
                <a:gd name="connsiteY3" fmla="*/ 715758 h 715758"/>
                <a:gd name="connsiteX4" fmla="*/ 1588 w 736631"/>
                <a:gd name="connsiteY4" fmla="*/ 711015 h 715758"/>
                <a:gd name="connsiteX5" fmla="*/ 544446 w 736631"/>
                <a:gd name="connsiteY5" fmla="*/ 357984 h 715758"/>
                <a:gd name="connsiteX6" fmla="*/ 0 w 736631"/>
                <a:gd name="connsiteY6" fmla="*/ 568 h 715758"/>
                <a:gd name="connsiteX0" fmla="*/ 3321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3150 h 715758"/>
                <a:gd name="connsiteX5" fmla="*/ 547767 w 739952"/>
                <a:gd name="connsiteY5" fmla="*/ 357984 h 715758"/>
                <a:gd name="connsiteX6" fmla="*/ 3321 w 739952"/>
                <a:gd name="connsiteY6" fmla="*/ 568 h 715758"/>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52676 w 744861"/>
                <a:gd name="connsiteY5" fmla="*/ 357984 h 716353"/>
                <a:gd name="connsiteX6" fmla="*/ 8230 w 744861"/>
                <a:gd name="connsiteY6" fmla="*/ 568 h 716353"/>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72312 w 744861"/>
                <a:gd name="connsiteY5" fmla="*/ 357984 h 716353"/>
                <a:gd name="connsiteX6" fmla="*/ 8230 w 744861"/>
                <a:gd name="connsiteY6" fmla="*/ 568 h 716353"/>
                <a:gd name="connsiteX0" fmla="*/ 8230 w 744861"/>
                <a:gd name="connsiteY0" fmla="*/ 568 h 716353"/>
                <a:gd name="connsiteX1" fmla="*/ 192405 w 744861"/>
                <a:gd name="connsiteY1" fmla="*/ 0 h 716353"/>
                <a:gd name="connsiteX2" fmla="*/ 744861 w 744861"/>
                <a:gd name="connsiteY2" fmla="*/ 354739 h 716353"/>
                <a:gd name="connsiteX3" fmla="*/ 190327 w 744861"/>
                <a:gd name="connsiteY3" fmla="*/ 715758 h 716353"/>
                <a:gd name="connsiteX4" fmla="*/ 0 w 744861"/>
                <a:gd name="connsiteY4" fmla="*/ 716353 h 716353"/>
                <a:gd name="connsiteX5" fmla="*/ 552676 w 744861"/>
                <a:gd name="connsiteY5" fmla="*/ 356916 h 716353"/>
                <a:gd name="connsiteX6" fmla="*/ 8230 w 744861"/>
                <a:gd name="connsiteY6" fmla="*/ 568 h 716353"/>
                <a:gd name="connsiteX0" fmla="*/ 0 w 736631"/>
                <a:gd name="connsiteY0" fmla="*/ 568 h 719556"/>
                <a:gd name="connsiteX1" fmla="*/ 184175 w 736631"/>
                <a:gd name="connsiteY1" fmla="*/ 0 h 719556"/>
                <a:gd name="connsiteX2" fmla="*/ 736631 w 736631"/>
                <a:gd name="connsiteY2" fmla="*/ 354739 h 719556"/>
                <a:gd name="connsiteX3" fmla="*/ 182097 w 736631"/>
                <a:gd name="connsiteY3" fmla="*/ 715758 h 719556"/>
                <a:gd name="connsiteX4" fmla="*/ 22861 w 736631"/>
                <a:gd name="connsiteY4" fmla="*/ 719556 h 719556"/>
                <a:gd name="connsiteX5" fmla="*/ 544446 w 736631"/>
                <a:gd name="connsiteY5" fmla="*/ 356916 h 719556"/>
                <a:gd name="connsiteX6" fmla="*/ 0 w 736631"/>
                <a:gd name="connsiteY6" fmla="*/ 568 h 719556"/>
                <a:gd name="connsiteX0" fmla="*/ 3321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321 w 739952"/>
                <a:gd name="connsiteY6" fmla="*/ 568 h 715758"/>
                <a:gd name="connsiteX0" fmla="*/ 37685 w 739952"/>
                <a:gd name="connsiteY0" fmla="*/ 1636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7685 w 739952"/>
                <a:gd name="connsiteY6" fmla="*/ 1636 h 715758"/>
                <a:gd name="connsiteX0" fmla="*/ 3320 w 739952"/>
                <a:gd name="connsiteY0" fmla="*/ 568 h 715758"/>
                <a:gd name="connsiteX1" fmla="*/ 187496 w 739952"/>
                <a:gd name="connsiteY1" fmla="*/ 0 h 715758"/>
                <a:gd name="connsiteX2" fmla="*/ 739952 w 739952"/>
                <a:gd name="connsiteY2" fmla="*/ 354739 h 715758"/>
                <a:gd name="connsiteX3" fmla="*/ 185418 w 739952"/>
                <a:gd name="connsiteY3" fmla="*/ 715758 h 715758"/>
                <a:gd name="connsiteX4" fmla="*/ 0 w 739952"/>
                <a:gd name="connsiteY4" fmla="*/ 714218 h 715758"/>
                <a:gd name="connsiteX5" fmla="*/ 547767 w 739952"/>
                <a:gd name="connsiteY5" fmla="*/ 356916 h 715758"/>
                <a:gd name="connsiteX6" fmla="*/ 3320 w 739952"/>
                <a:gd name="connsiteY6" fmla="*/ 568 h 715758"/>
                <a:gd name="connsiteX0" fmla="*/ 0 w 741540"/>
                <a:gd name="connsiteY0" fmla="*/ 0 h 717325"/>
                <a:gd name="connsiteX1" fmla="*/ 189084 w 741540"/>
                <a:gd name="connsiteY1" fmla="*/ 1567 h 717325"/>
                <a:gd name="connsiteX2" fmla="*/ 741540 w 741540"/>
                <a:gd name="connsiteY2" fmla="*/ 356306 h 717325"/>
                <a:gd name="connsiteX3" fmla="*/ 187006 w 741540"/>
                <a:gd name="connsiteY3" fmla="*/ 717325 h 717325"/>
                <a:gd name="connsiteX4" fmla="*/ 1588 w 741540"/>
                <a:gd name="connsiteY4" fmla="*/ 715785 h 717325"/>
                <a:gd name="connsiteX5" fmla="*/ 549355 w 741540"/>
                <a:gd name="connsiteY5" fmla="*/ 358483 h 717325"/>
                <a:gd name="connsiteX6" fmla="*/ 0 w 741540"/>
                <a:gd name="connsiteY6" fmla="*/ 0 h 71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540" h="717325">
                  <a:moveTo>
                    <a:pt x="0" y="0"/>
                  </a:moveTo>
                  <a:lnTo>
                    <a:pt x="189084" y="1567"/>
                  </a:lnTo>
                  <a:lnTo>
                    <a:pt x="741540" y="356306"/>
                  </a:lnTo>
                  <a:lnTo>
                    <a:pt x="187006" y="717325"/>
                  </a:lnTo>
                  <a:lnTo>
                    <a:pt x="1588" y="715785"/>
                  </a:lnTo>
                  <a:lnTo>
                    <a:pt x="549355" y="358483"/>
                  </a:lnTo>
                  <a:lnTo>
                    <a:pt x="0" y="0"/>
                  </a:lnTo>
                  <a:close/>
                </a:path>
              </a:pathLst>
            </a:custGeom>
            <a:solidFill>
              <a:srgbClr val="708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tx1"/>
                </a:solidFill>
                <a:latin typeface="Meiryo UI" panose="020B0604030504040204" pitchFamily="50" charset="-128"/>
                <a:ea typeface="Meiryo UI" panose="020B0604030504040204" pitchFamily="50" charset="-128"/>
              </a:endParaRPr>
            </a:p>
          </p:txBody>
        </p:sp>
      </p:grpSp>
      <p:sp>
        <p:nvSpPr>
          <p:cNvPr id="37" name="テキスト ボックス 36">
            <a:extLst>
              <a:ext uri="{FF2B5EF4-FFF2-40B4-BE49-F238E27FC236}">
                <a16:creationId xmlns:a16="http://schemas.microsoft.com/office/drawing/2014/main" id="{B1E1919B-06D2-4179-9F67-365788575B1C}"/>
              </a:ext>
            </a:extLst>
          </p:cNvPr>
          <p:cNvSpPr txBox="1"/>
          <p:nvPr/>
        </p:nvSpPr>
        <p:spPr>
          <a:xfrm>
            <a:off x="145598" y="2856707"/>
            <a:ext cx="8860711" cy="276999"/>
          </a:xfrm>
          <a:prstGeom prst="rect">
            <a:avLst/>
          </a:prstGeom>
          <a:noFill/>
        </p:spPr>
        <p:txBody>
          <a:bodyPr wrap="square" rtlCol="0" anchor="ctr">
            <a:spAutoFit/>
          </a:bodyPr>
          <a:lstStyle/>
          <a:p>
            <a:pPr algn="ctr"/>
            <a:r>
              <a:rPr kumimoji="1" lang="ja-JP" altLang="en-US" sz="1200" dirty="0">
                <a:latin typeface="+mn-ea"/>
              </a:rPr>
              <a:t>➡ </a:t>
            </a:r>
            <a:r>
              <a:rPr kumimoji="1" lang="en-US" altLang="ja-JP" sz="1200" dirty="0"/>
              <a:t>2026</a:t>
            </a:r>
            <a:r>
              <a:rPr kumimoji="1" lang="ja-JP" altLang="en-US" sz="1200" dirty="0">
                <a:latin typeface="+mn-ea"/>
              </a:rPr>
              <a:t>年度は</a:t>
            </a:r>
            <a:r>
              <a:rPr kumimoji="1" lang="en-US" altLang="ja-JP" sz="1200" dirty="0"/>
              <a:t>MICE</a:t>
            </a:r>
            <a:r>
              <a:rPr kumimoji="1" lang="ja-JP" altLang="en-US" sz="1200" dirty="0">
                <a:latin typeface="+mn-ea"/>
              </a:rPr>
              <a:t>誘致やマーケティング活動に向けた準備を進め、</a:t>
            </a:r>
            <a:r>
              <a:rPr kumimoji="1" lang="en-US" altLang="ja-JP" sz="1200" dirty="0"/>
              <a:t>2027</a:t>
            </a:r>
            <a:r>
              <a:rPr kumimoji="1" lang="ja-JP" altLang="en-US" sz="1200" dirty="0">
                <a:latin typeface="+mn-ea"/>
              </a:rPr>
              <a:t>年度頃からの本格的な誘致活動につなげていく</a:t>
            </a:r>
            <a:endParaRPr kumimoji="1" lang="ja-JP" altLang="en-US" sz="1200" dirty="0">
              <a:solidFill>
                <a:srgbClr val="FF0000"/>
              </a:solidFill>
              <a:latin typeface="+mn-ea"/>
            </a:endParaRPr>
          </a:p>
        </p:txBody>
      </p:sp>
      <p:sp>
        <p:nvSpPr>
          <p:cNvPr id="38" name="四角形: 対角を切り取る 37">
            <a:extLst>
              <a:ext uri="{FF2B5EF4-FFF2-40B4-BE49-F238E27FC236}">
                <a16:creationId xmlns:a16="http://schemas.microsoft.com/office/drawing/2014/main" id="{BA3E7BE1-7C3B-4DB2-B506-F3284397864C}"/>
              </a:ext>
            </a:extLst>
          </p:cNvPr>
          <p:cNvSpPr/>
          <p:nvPr/>
        </p:nvSpPr>
        <p:spPr>
          <a:xfrm>
            <a:off x="178674" y="1159334"/>
            <a:ext cx="4662833"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t>　大阪</a:t>
            </a:r>
            <a:r>
              <a:rPr kumimoji="1" lang="en-US" altLang="ja-JP" sz="1400" b="1" dirty="0"/>
              <a:t>IR</a:t>
            </a:r>
            <a:r>
              <a:rPr kumimoji="1" lang="ja-JP" altLang="en-US" sz="1400" b="1" dirty="0"/>
              <a:t>（</a:t>
            </a:r>
            <a:r>
              <a:rPr kumimoji="1" lang="en-US" altLang="ja-JP" sz="1400" b="1" dirty="0"/>
              <a:t>MICE</a:t>
            </a:r>
            <a:r>
              <a:rPr kumimoji="1" lang="ja-JP" altLang="en-US" sz="1400" b="1" dirty="0"/>
              <a:t>）のスケジュール概要（イメージ）</a:t>
            </a:r>
          </a:p>
        </p:txBody>
      </p:sp>
      <p:sp>
        <p:nvSpPr>
          <p:cNvPr id="39" name="テキスト ボックス 38">
            <a:extLst>
              <a:ext uri="{FF2B5EF4-FFF2-40B4-BE49-F238E27FC236}">
                <a16:creationId xmlns:a16="http://schemas.microsoft.com/office/drawing/2014/main" id="{9BB2D223-0DA3-4F09-965F-6687AB1FFB59}"/>
              </a:ext>
            </a:extLst>
          </p:cNvPr>
          <p:cNvSpPr txBox="1"/>
          <p:nvPr/>
        </p:nvSpPr>
        <p:spPr>
          <a:xfrm>
            <a:off x="374267" y="3827298"/>
            <a:ext cx="3962870" cy="1061829"/>
          </a:xfrm>
          <a:prstGeom prst="rect">
            <a:avLst/>
          </a:prstGeom>
          <a:noFill/>
        </p:spPr>
        <p:txBody>
          <a:bodyPr wrap="square" rtlCol="0">
            <a:spAutoFit/>
          </a:bodyPr>
          <a:lstStyle/>
          <a:p>
            <a:pPr marL="171450" indent="-171450">
              <a:spcAft>
                <a:spcPts val="600"/>
              </a:spcAft>
              <a:buFont typeface="Wingdings" panose="05000000000000000000" pitchFamily="2" charset="2"/>
              <a:buChar char="n"/>
            </a:pPr>
            <a:r>
              <a:rPr kumimoji="1" lang="en-US" altLang="ja-JP" sz="1200" dirty="0"/>
              <a:t>MICE</a:t>
            </a:r>
            <a:r>
              <a:rPr kumimoji="1" lang="ja-JP" altLang="en-US" sz="1200" dirty="0">
                <a:latin typeface="+mn-ea"/>
              </a:rPr>
              <a:t>施設の建設工事着手</a:t>
            </a:r>
            <a:endParaRPr kumimoji="1" lang="en-US" altLang="ja-JP" sz="1200" dirty="0">
              <a:latin typeface="+mn-ea"/>
            </a:endParaRPr>
          </a:p>
          <a:p>
            <a:pPr marL="171450" indent="-171450">
              <a:spcAft>
                <a:spcPts val="600"/>
              </a:spcAft>
              <a:buFont typeface="Wingdings" panose="05000000000000000000" pitchFamily="2" charset="2"/>
              <a:buChar char="n"/>
            </a:pPr>
            <a:r>
              <a:rPr kumimoji="1" lang="ja-JP" altLang="en-US" sz="1200" dirty="0">
                <a:latin typeface="+mn-ea"/>
              </a:rPr>
              <a:t>内装・設備等の設計検討</a:t>
            </a:r>
            <a:endParaRPr kumimoji="1" lang="en-US" altLang="ja-JP" sz="1200" dirty="0">
              <a:latin typeface="+mn-ea"/>
            </a:endParaRPr>
          </a:p>
          <a:p>
            <a:pPr marL="171450" indent="-171450">
              <a:spcAft>
                <a:spcPts val="600"/>
              </a:spcAft>
              <a:buFont typeface="Wingdings" panose="05000000000000000000" pitchFamily="2" charset="2"/>
              <a:buChar char="n"/>
            </a:pPr>
            <a:r>
              <a:rPr kumimoji="1" lang="ja-JP" altLang="en-US" sz="1200" dirty="0">
                <a:latin typeface="+mn-ea"/>
              </a:rPr>
              <a:t>旅行代理店、</a:t>
            </a:r>
            <a:r>
              <a:rPr kumimoji="1" lang="en-US" altLang="ja-JP" sz="1200" dirty="0"/>
              <a:t>PCO</a:t>
            </a:r>
            <a:r>
              <a:rPr kumimoji="1" lang="ja-JP" altLang="en-US" sz="1200" dirty="0">
                <a:latin typeface="+mn-ea"/>
              </a:rPr>
              <a:t>等との関係維持・構築等</a:t>
            </a:r>
            <a:endParaRPr kumimoji="1" lang="en-US" altLang="ja-JP" sz="1200" dirty="0">
              <a:latin typeface="+mn-ea"/>
            </a:endParaRPr>
          </a:p>
          <a:p>
            <a:pPr marL="171450" indent="-171450">
              <a:spcAft>
                <a:spcPts val="600"/>
              </a:spcAft>
              <a:buFont typeface="Wingdings" panose="05000000000000000000" pitchFamily="2" charset="2"/>
              <a:buChar char="n"/>
            </a:pPr>
            <a:r>
              <a:rPr kumimoji="1" lang="en-US" altLang="ja-JP" sz="1200" dirty="0"/>
              <a:t>MICE</a:t>
            </a:r>
            <a:r>
              <a:rPr kumimoji="1" lang="ja-JP" altLang="en-US" sz="1200" dirty="0">
                <a:latin typeface="+mn-ea"/>
              </a:rPr>
              <a:t>需要の回復状況の確認</a:t>
            </a:r>
            <a:endParaRPr kumimoji="1" lang="en-US" altLang="ja-JP" sz="1200" dirty="0">
              <a:latin typeface="+mn-ea"/>
            </a:endParaRPr>
          </a:p>
        </p:txBody>
      </p:sp>
      <p:sp>
        <p:nvSpPr>
          <p:cNvPr id="41" name="四角形: 対角を切り取る 40">
            <a:extLst>
              <a:ext uri="{FF2B5EF4-FFF2-40B4-BE49-F238E27FC236}">
                <a16:creationId xmlns:a16="http://schemas.microsoft.com/office/drawing/2014/main" id="{6F1F0615-FB5F-4511-A32D-6EF52928AD5E}"/>
              </a:ext>
            </a:extLst>
          </p:cNvPr>
          <p:cNvSpPr/>
          <p:nvPr/>
        </p:nvSpPr>
        <p:spPr>
          <a:xfrm>
            <a:off x="178674" y="3361625"/>
            <a:ext cx="4662833"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t>　</a:t>
            </a:r>
            <a:r>
              <a:rPr kumimoji="1" lang="en-US" altLang="ja-JP" sz="1400" b="1" dirty="0"/>
              <a:t>IR</a:t>
            </a:r>
            <a:r>
              <a:rPr kumimoji="1" lang="ja-JP" altLang="en-US" sz="1400" b="1" dirty="0"/>
              <a:t>事業者による</a:t>
            </a:r>
            <a:r>
              <a:rPr kumimoji="1" lang="en-US" altLang="ja-JP" sz="1400" b="1" dirty="0"/>
              <a:t>2025</a:t>
            </a:r>
            <a:r>
              <a:rPr kumimoji="1" lang="ja-JP" altLang="en-US" sz="1400" b="1" dirty="0"/>
              <a:t>年度の取組</a:t>
            </a:r>
          </a:p>
        </p:txBody>
      </p:sp>
      <p:sp>
        <p:nvSpPr>
          <p:cNvPr id="43" name="テキスト ボックス 42">
            <a:extLst>
              <a:ext uri="{FF2B5EF4-FFF2-40B4-BE49-F238E27FC236}">
                <a16:creationId xmlns:a16="http://schemas.microsoft.com/office/drawing/2014/main" id="{5E2C6EA2-7084-4EE0-8611-135EEFCCF1F4}"/>
              </a:ext>
            </a:extLst>
          </p:cNvPr>
          <p:cNvSpPr txBox="1"/>
          <p:nvPr/>
        </p:nvSpPr>
        <p:spPr>
          <a:xfrm>
            <a:off x="354730" y="5700529"/>
            <a:ext cx="4320000" cy="800219"/>
          </a:xfrm>
          <a:prstGeom prst="rect">
            <a:avLst/>
          </a:prstGeom>
          <a:noFill/>
        </p:spPr>
        <p:txBody>
          <a:bodyPr wrap="square" rtlCol="0">
            <a:spAutoFit/>
          </a:bodyPr>
          <a:lstStyle/>
          <a:p>
            <a:pPr marL="171450" indent="-171450">
              <a:spcAft>
                <a:spcPts val="600"/>
              </a:spcAft>
              <a:buFont typeface="Wingdings" panose="05000000000000000000" pitchFamily="2" charset="2"/>
              <a:buChar char="n"/>
            </a:pPr>
            <a:r>
              <a:rPr kumimoji="1" lang="ja-JP" altLang="en-US" sz="1200" dirty="0">
                <a:latin typeface="+mn-ea"/>
              </a:rPr>
              <a:t>施設整備の継続、内装・設備の設計</a:t>
            </a:r>
            <a:endParaRPr kumimoji="1" lang="en-US" altLang="ja-JP" sz="1200" dirty="0">
              <a:latin typeface="+mn-ea"/>
            </a:endParaRPr>
          </a:p>
          <a:p>
            <a:pPr marL="171450" indent="-171450">
              <a:spcAft>
                <a:spcPts val="600"/>
              </a:spcAft>
              <a:buFont typeface="Wingdings" panose="05000000000000000000" pitchFamily="2" charset="2"/>
              <a:buChar char="n"/>
            </a:pPr>
            <a:r>
              <a:rPr kumimoji="1" lang="ja-JP" altLang="en-US" sz="1200" dirty="0">
                <a:latin typeface="+mn-ea"/>
              </a:rPr>
              <a:t>開業準備計画の作成</a:t>
            </a:r>
            <a:endParaRPr kumimoji="1" lang="en-US" altLang="ja-JP" sz="1200" dirty="0">
              <a:latin typeface="+mn-ea"/>
            </a:endParaRPr>
          </a:p>
          <a:p>
            <a:pPr marL="171450" indent="-171450">
              <a:spcAft>
                <a:spcPts val="600"/>
              </a:spcAft>
              <a:buFont typeface="Wingdings" panose="05000000000000000000" pitchFamily="2" charset="2"/>
              <a:buChar char="n"/>
            </a:pPr>
            <a:r>
              <a:rPr kumimoji="1" lang="ja-JP" altLang="en-US" sz="1200" dirty="0">
                <a:latin typeface="+mn-ea"/>
              </a:rPr>
              <a:t>市場環境の確認・誘致活動・マーケティングの具体化</a:t>
            </a:r>
            <a:endParaRPr kumimoji="1" lang="en-US" altLang="ja-JP" sz="1200" dirty="0">
              <a:latin typeface="+mn-ea"/>
            </a:endParaRPr>
          </a:p>
        </p:txBody>
      </p:sp>
      <p:sp>
        <p:nvSpPr>
          <p:cNvPr id="44" name="四角形: 対角を切り取る 43">
            <a:extLst>
              <a:ext uri="{FF2B5EF4-FFF2-40B4-BE49-F238E27FC236}">
                <a16:creationId xmlns:a16="http://schemas.microsoft.com/office/drawing/2014/main" id="{2505C8CF-2A1C-448C-8D87-3BC4748E4FED}"/>
              </a:ext>
            </a:extLst>
          </p:cNvPr>
          <p:cNvSpPr/>
          <p:nvPr/>
        </p:nvSpPr>
        <p:spPr>
          <a:xfrm>
            <a:off x="178674" y="5207910"/>
            <a:ext cx="4662833"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t>　</a:t>
            </a:r>
            <a:r>
              <a:rPr kumimoji="1" lang="en-US" altLang="ja-JP" sz="1400" b="1" dirty="0"/>
              <a:t>2026</a:t>
            </a:r>
            <a:r>
              <a:rPr kumimoji="1" lang="ja-JP" altLang="en-US" sz="1400" b="1" dirty="0"/>
              <a:t>年度以降の方向性</a:t>
            </a:r>
          </a:p>
        </p:txBody>
      </p:sp>
      <p:sp>
        <p:nvSpPr>
          <p:cNvPr id="46" name="角丸四角形 74">
            <a:extLst>
              <a:ext uri="{FF2B5EF4-FFF2-40B4-BE49-F238E27FC236}">
                <a16:creationId xmlns:a16="http://schemas.microsoft.com/office/drawing/2014/main" id="{A76B97EE-43EA-434B-9522-09553757A994}"/>
              </a:ext>
            </a:extLst>
          </p:cNvPr>
          <p:cNvSpPr/>
          <p:nvPr/>
        </p:nvSpPr>
        <p:spPr>
          <a:xfrm>
            <a:off x="5001208" y="3371250"/>
            <a:ext cx="3688524" cy="3279379"/>
          </a:xfrm>
          <a:prstGeom prst="roundRect">
            <a:avLst>
              <a:gd name="adj" fmla="val 0"/>
            </a:avLst>
          </a:prstGeom>
          <a:noFill/>
          <a:ln w="9525" cap="flat" cmpd="sng" algn="ctr">
            <a:solidFill>
              <a:schemeClr val="tx1"/>
            </a:solidFill>
            <a:prstDash val="dash"/>
          </a:ln>
          <a:effectLst/>
        </p:spPr>
        <p:txBody>
          <a:bodyPr vert="horz" lIns="108000" tIns="36000" rIns="108000" bIns="36000" rtlCol="0" anchor="ctr" anchorCtr="0"/>
          <a:lstStyle/>
          <a:p>
            <a:pPr marL="216000" marR="0" lvl="0" indent="-216000" defTabSz="1280160" eaLnBrk="1" fontAlgn="auto" latinLnBrk="0" hangingPunct="1">
              <a:lnSpc>
                <a:spcPct val="100000"/>
              </a:lnSpc>
              <a:spcBef>
                <a:spcPts val="600"/>
              </a:spcBef>
              <a:spcAft>
                <a:spcPts val="0"/>
              </a:spcAft>
              <a:buClrTx/>
              <a:buSzTx/>
              <a:buFontTx/>
              <a:buNone/>
              <a:tabLst/>
              <a:defRPr/>
            </a:pPr>
            <a:r>
              <a:rPr kumimoji="1" lang="ja-JP" altLang="en-US" sz="1400" b="1" i="0" u="none" strike="noStrike" kern="0" cap="none" spc="0" normalizeH="0" baseline="0" noProof="0" dirty="0">
                <a:ln>
                  <a:noFill/>
                </a:ln>
                <a:solidFill>
                  <a:prstClr val="black"/>
                </a:solidFill>
                <a:effectLst/>
                <a:uLnTx/>
                <a:uFillTx/>
                <a:latin typeface="+mn-ea"/>
                <a:cs typeface="+mn-cs"/>
              </a:rPr>
              <a:t>◆オール大阪での</a:t>
            </a:r>
            <a:r>
              <a:rPr kumimoji="1" lang="en-US" altLang="ja-JP" sz="1400" b="1" kern="0" dirty="0">
                <a:solidFill>
                  <a:prstClr val="black"/>
                </a:solidFill>
              </a:rPr>
              <a:t>MICE</a:t>
            </a:r>
            <a:r>
              <a:rPr kumimoji="1" lang="ja-JP" altLang="en-US" sz="1400" b="1" i="0" u="none" strike="noStrike" kern="0" cap="none" spc="0" normalizeH="0" baseline="0" noProof="0" dirty="0">
                <a:ln>
                  <a:noFill/>
                </a:ln>
                <a:solidFill>
                  <a:prstClr val="black"/>
                </a:solidFill>
                <a:effectLst/>
                <a:uLnTx/>
                <a:uFillTx/>
                <a:latin typeface="+mn-ea"/>
                <a:cs typeface="+mn-cs"/>
              </a:rPr>
              <a:t>推進</a:t>
            </a:r>
            <a:endParaRPr kumimoji="1" lang="en-US" altLang="ja-JP" sz="1400" b="1" i="0" u="none" strike="noStrike" kern="0" cap="none" spc="0" normalizeH="0" baseline="0" noProof="0" dirty="0">
              <a:ln>
                <a:noFill/>
              </a:ln>
              <a:solidFill>
                <a:prstClr val="black"/>
              </a:solidFill>
              <a:effectLst/>
              <a:uLnTx/>
              <a:uFillTx/>
              <a:latin typeface="+mn-ea"/>
              <a:cs typeface="Meiryo UI" panose="020B0604030504040204" pitchFamily="50" charset="-128"/>
            </a:endParaRPr>
          </a:p>
          <a:p>
            <a:pPr marL="432000" marR="0" lvl="0" indent="-180000" defTabSz="128016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新たな</a:t>
            </a:r>
            <a:r>
              <a:rPr kumimoji="1" lang="en-US" altLang="ja-JP" sz="1200" kern="0" dirty="0">
                <a:solidFill>
                  <a:prstClr val="black"/>
                </a:solidFill>
                <a:cs typeface="Meiryo UI" panose="020B0604030504040204" pitchFamily="50" charset="-128"/>
              </a:rPr>
              <a:t>MICE</a:t>
            </a: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推進に係る戦略に基づき、大阪府・大阪市・経済団体・大阪観光局等が一体となり、</a:t>
            </a:r>
            <a:r>
              <a:rPr kumimoji="1" lang="en-US" altLang="ja-JP" sz="1200" kern="0" dirty="0">
                <a:solidFill>
                  <a:prstClr val="black"/>
                </a:solidFill>
                <a:cs typeface="Meiryo UI" panose="020B0604030504040204" pitchFamily="50" charset="-128"/>
              </a:rPr>
              <a:t>IR</a:t>
            </a: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事業者とも連携しながら、戦略的な誘致を推進</a:t>
            </a:r>
            <a:endParaRPr kumimoji="1" lang="en-US" altLang="ja-JP" sz="1200" b="0" i="0" u="none" strike="noStrike" kern="0" cap="none" spc="0" normalizeH="0" baseline="0" noProof="0" dirty="0">
              <a:ln>
                <a:noFill/>
              </a:ln>
              <a:solidFill>
                <a:prstClr val="black"/>
              </a:solidFill>
              <a:effectLst/>
              <a:uLnTx/>
              <a:uFillTx/>
              <a:latin typeface="+mn-ea"/>
              <a:cs typeface="Meiryo UI" panose="020B0604030504040204" pitchFamily="50" charset="-128"/>
            </a:endParaRPr>
          </a:p>
          <a:p>
            <a:pPr marL="252000" marR="0" lvl="0" defTabSz="1280160" eaLnBrk="1" fontAlgn="auto" latinLnBrk="0" hangingPunct="1">
              <a:lnSpc>
                <a:spcPct val="100000"/>
              </a:lnSpc>
              <a:spcBef>
                <a:spcPts val="600"/>
              </a:spcBef>
              <a:spcAft>
                <a:spcPts val="0"/>
              </a:spcAft>
              <a:buClrTx/>
              <a:buSzTx/>
              <a:tabLst/>
              <a:defRPr/>
            </a:pPr>
            <a:endParaRPr kumimoji="1" lang="en-US" altLang="ja-JP" sz="1200" b="0" i="0" u="none" strike="noStrike" kern="0" cap="none" spc="0" normalizeH="0" baseline="0" noProof="0" dirty="0">
              <a:ln>
                <a:noFill/>
              </a:ln>
              <a:solidFill>
                <a:prstClr val="black"/>
              </a:solidFill>
              <a:effectLst/>
              <a:uLnTx/>
              <a:uFillTx/>
              <a:latin typeface="+mn-ea"/>
              <a:cs typeface="Meiryo UI" panose="020B0604030504040204" pitchFamily="50" charset="-128"/>
            </a:endParaRPr>
          </a:p>
          <a:p>
            <a:pPr marL="0" marR="0" lvl="0" indent="0" defTabSz="1280160" eaLnBrk="1" fontAlgn="auto" latinLnBrk="0" hangingPunct="1">
              <a:lnSpc>
                <a:spcPct val="100000"/>
              </a:lnSpc>
              <a:spcBef>
                <a:spcPts val="900"/>
              </a:spcBef>
              <a:spcAft>
                <a:spcPts val="0"/>
              </a:spcAft>
              <a:buClrTx/>
              <a:buSzTx/>
              <a:buFontTx/>
              <a:buNone/>
              <a:tabLst/>
              <a:defRPr/>
            </a:pPr>
            <a:r>
              <a:rPr kumimoji="1" lang="ja-JP" altLang="en-US" sz="1400" b="1" i="0" u="none" strike="noStrike" kern="0" cap="none" spc="0" normalizeH="0" baseline="0" noProof="0" dirty="0">
                <a:ln>
                  <a:noFill/>
                </a:ln>
                <a:solidFill>
                  <a:prstClr val="black"/>
                </a:solidFill>
                <a:effectLst/>
                <a:uLnTx/>
                <a:uFillTx/>
                <a:latin typeface="+mn-ea"/>
                <a:cs typeface="+mn-cs"/>
              </a:rPr>
              <a:t>◆複合</a:t>
            </a:r>
            <a:r>
              <a:rPr kumimoji="1" lang="en-US" altLang="ja-JP" sz="1400" b="1" kern="0" dirty="0">
                <a:solidFill>
                  <a:prstClr val="black"/>
                </a:solidFill>
              </a:rPr>
              <a:t>MICE</a:t>
            </a:r>
            <a:r>
              <a:rPr kumimoji="1" lang="ja-JP" altLang="en-US" sz="1400" b="1" i="0" u="none" strike="noStrike" kern="0" cap="none" spc="0" normalizeH="0" baseline="0" noProof="0" dirty="0">
                <a:ln>
                  <a:noFill/>
                </a:ln>
                <a:solidFill>
                  <a:prstClr val="black"/>
                </a:solidFill>
                <a:effectLst/>
                <a:uLnTx/>
                <a:uFillTx/>
                <a:latin typeface="+mn-ea"/>
                <a:cs typeface="+mn-cs"/>
              </a:rPr>
              <a:t>施設の整備による誘致強化</a:t>
            </a:r>
            <a:endParaRPr kumimoji="1" lang="en-US" altLang="ja-JP" sz="1400" b="0" i="0" u="none" strike="noStrike" kern="0" cap="none" spc="0" normalizeH="0" baseline="0" noProof="0" dirty="0">
              <a:ln>
                <a:noFill/>
              </a:ln>
              <a:solidFill>
                <a:prstClr val="black"/>
              </a:solidFill>
              <a:effectLst/>
              <a:uLnTx/>
              <a:uFillTx/>
              <a:latin typeface="+mn-ea"/>
              <a:cs typeface="Meiryo UI" panose="020B0604030504040204" pitchFamily="50" charset="-128"/>
            </a:endParaRPr>
          </a:p>
          <a:p>
            <a:pPr marL="432000" marR="0" lvl="0" indent="-180000" defTabSz="128016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新たに世界規模の</a:t>
            </a:r>
            <a:r>
              <a:rPr kumimoji="1" lang="en-US" altLang="ja-JP" sz="1200" kern="0" dirty="0">
                <a:solidFill>
                  <a:prstClr val="black"/>
                </a:solidFill>
                <a:cs typeface="Meiryo UI" panose="020B0604030504040204" pitchFamily="50" charset="-128"/>
              </a:rPr>
              <a:t>MICE</a:t>
            </a: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や都市格向上につながる政府系会議等、経済波及効果が高く見込まれる</a:t>
            </a:r>
            <a:r>
              <a:rPr kumimoji="1" lang="en-US" altLang="ja-JP" sz="1200" kern="0" dirty="0">
                <a:solidFill>
                  <a:prstClr val="black"/>
                </a:solidFill>
                <a:cs typeface="Meiryo UI" panose="020B0604030504040204" pitchFamily="50" charset="-128"/>
              </a:rPr>
              <a:t>MICE</a:t>
            </a: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を誘致・開催</a:t>
            </a:r>
            <a:endParaRPr kumimoji="1" lang="en-US" altLang="ja-JP" sz="1200" b="0" i="0" u="none" strike="noStrike" kern="0" cap="none" spc="0" normalizeH="0" baseline="0" noProof="0" dirty="0">
              <a:ln>
                <a:noFill/>
              </a:ln>
              <a:solidFill>
                <a:prstClr val="black"/>
              </a:solidFill>
              <a:effectLst/>
              <a:uLnTx/>
              <a:uFillTx/>
              <a:latin typeface="+mn-ea"/>
              <a:cs typeface="Meiryo UI" panose="020B0604030504040204" pitchFamily="50" charset="-128"/>
            </a:endParaRPr>
          </a:p>
          <a:p>
            <a:pPr marL="432000" marR="0" lvl="0" indent="-180000" defTabSz="128016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各主要</a:t>
            </a:r>
            <a:r>
              <a:rPr kumimoji="1" lang="en-US" altLang="ja-JP" sz="1200" b="0" i="0" u="none" strike="noStrike" kern="0" cap="none" spc="0" normalizeH="0" baseline="0" noProof="0" dirty="0">
                <a:ln>
                  <a:noFill/>
                </a:ln>
                <a:solidFill>
                  <a:prstClr val="black"/>
                </a:solidFill>
                <a:effectLst/>
                <a:uLnTx/>
                <a:uFillTx/>
                <a:cs typeface="Meiryo UI" panose="020B0604030504040204" pitchFamily="50" charset="-128"/>
              </a:rPr>
              <a:t>MICE</a:t>
            </a:r>
            <a:r>
              <a:rPr kumimoji="1" lang="ja-JP" altLang="en-US" sz="1200" b="0" i="0" u="none" strike="noStrike" kern="0" cap="none" spc="0" normalizeH="0" baseline="0" noProof="0" dirty="0">
                <a:ln>
                  <a:noFill/>
                </a:ln>
                <a:solidFill>
                  <a:prstClr val="black"/>
                </a:solidFill>
                <a:effectLst/>
                <a:uLnTx/>
                <a:uFillTx/>
                <a:latin typeface="+mn-ea"/>
                <a:cs typeface="Meiryo UI" panose="020B0604030504040204" pitchFamily="50" charset="-128"/>
              </a:rPr>
              <a:t>拠点の役割分担及び連携</a:t>
            </a:r>
            <a:endParaRPr kumimoji="1" lang="ja-JP" altLang="en-US" sz="1200" b="0" i="0" u="sng" strike="noStrike" kern="0" cap="none" spc="0" normalizeH="0" baseline="0" noProof="0" dirty="0">
              <a:ln>
                <a:noFill/>
              </a:ln>
              <a:solidFill>
                <a:prstClr val="black"/>
              </a:solidFill>
              <a:effectLst/>
              <a:uLnTx/>
              <a:uFillTx/>
              <a:latin typeface="+mn-ea"/>
              <a:cs typeface="+mn-cs"/>
            </a:endParaRPr>
          </a:p>
        </p:txBody>
      </p:sp>
    </p:spTree>
    <p:extLst>
      <p:ext uri="{BB962C8B-B14F-4D97-AF65-F5344CB8AC3E}">
        <p14:creationId xmlns:p14="http://schemas.microsoft.com/office/powerpoint/2010/main" val="2481899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D4B82BED-01E9-4455-9061-AFA1E2D05464}"/>
              </a:ext>
            </a:extLst>
          </p:cNvPr>
          <p:cNvSpPr/>
          <p:nvPr/>
        </p:nvSpPr>
        <p:spPr>
          <a:xfrm>
            <a:off x="115503" y="5671494"/>
            <a:ext cx="8825296" cy="1148478"/>
          </a:xfrm>
          <a:prstGeom prst="rect">
            <a:avLst/>
          </a:prstGeom>
          <a:ln>
            <a:solidFill>
              <a:schemeClr val="tx2">
                <a:lumMod val="40000"/>
                <a:lumOff val="60000"/>
              </a:schemeClr>
            </a:solidFill>
          </a:ln>
        </p:spPr>
        <p:txBody>
          <a:bodyPr wrap="square" lIns="108000" tIns="108000" rIns="108000" anchor="t" anchorCtr="0">
            <a:noAutofit/>
          </a:bodyPr>
          <a:lstStyle/>
          <a:p>
            <a:pPr marL="261938" indent="-261938">
              <a:spcBef>
                <a:spcPts val="600"/>
              </a:spcBef>
              <a:buFont typeface="Wingdings" panose="05000000000000000000" pitchFamily="2" charset="2"/>
              <a:buChar char="u"/>
            </a:pPr>
            <a:r>
              <a:rPr lang="ja-JP" altLang="en-US" sz="1200" b="1" dirty="0">
                <a:latin typeface="BIZ UDゴシック" panose="020B0400000000000000" pitchFamily="49" charset="-128"/>
                <a:ea typeface="BIZ UDゴシック" panose="020B0400000000000000" pitchFamily="49" charset="-128"/>
              </a:rPr>
              <a:t>運営方針</a:t>
            </a:r>
            <a:endParaRPr lang="en-US" altLang="ja-JP" sz="1200" b="1"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飲食サービスやエンターテイメントをはじめ、ウェルネスやサステナビリティを意識したプログラムなど、</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来場者に喜ばれる様々なサービスを提供</a:t>
            </a: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オールインワン</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拠点の要となり、宿泊施設、飲食施設、エンターテイメント施設等の大阪</a:t>
            </a:r>
            <a:r>
              <a:rPr lang="en-US" altLang="ja-JP" sz="1050" dirty="0">
                <a:latin typeface="BIZ UDPゴシック" panose="020B0400000000000000" pitchFamily="50" charset="-128"/>
                <a:ea typeface="BIZ UDPゴシック" panose="020B0400000000000000" pitchFamily="50" charset="-128"/>
              </a:rPr>
              <a:t>IR</a:t>
            </a:r>
            <a:r>
              <a:rPr lang="ja-JP" altLang="en-US" sz="1050" dirty="0">
                <a:latin typeface="BIZ UDゴシック" panose="020B0400000000000000" pitchFamily="49" charset="-128"/>
                <a:ea typeface="BIZ UDゴシック" panose="020B0400000000000000" pitchFamily="49" charset="-128"/>
              </a:rPr>
              <a:t>内の各施設と連携し、来場者に付加価値の高いサービスを総合的に提供</a:t>
            </a:r>
            <a:endParaRPr lang="en-US" altLang="ja-JP" sz="1050" dirty="0">
              <a:latin typeface="BIZ UDゴシック" panose="020B0400000000000000" pitchFamily="49" charset="-128"/>
              <a:ea typeface="BIZ UDゴシック" panose="020B0400000000000000" pitchFamily="49" charset="-128"/>
            </a:endParaRPr>
          </a:p>
          <a:p>
            <a:pPr marL="460375" indent="-285750">
              <a:spcBef>
                <a:spcPts val="600"/>
              </a:spcBef>
              <a:buFont typeface="Wingdings" panose="05000000000000000000" pitchFamily="2" charset="2"/>
              <a:buChar char="u"/>
            </a:pPr>
            <a:endParaRPr lang="en-US" altLang="ja-JP" sz="1400" dirty="0">
              <a:latin typeface="Meiryo UI" panose="020B0604030504040204" pitchFamily="50" charset="-128"/>
              <a:ea typeface="Meiryo UI" panose="020B0604030504040204" pitchFamily="50" charset="-128"/>
            </a:endParaRPr>
          </a:p>
          <a:p>
            <a:pPr>
              <a:spcBef>
                <a:spcPts val="600"/>
              </a:spcBef>
            </a:pPr>
            <a:endParaRPr lang="en-US" altLang="ja-JP" sz="1600" dirty="0">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32009A62-5A8B-4EB3-882F-B8168FDCBF3E}"/>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＜施策③＞ </a:t>
            </a:r>
            <a:r>
              <a:rPr kumimoji="1" lang="en-US" altLang="ja-JP" b="1" dirty="0"/>
              <a:t>MICE</a:t>
            </a:r>
            <a:r>
              <a:rPr kumimoji="1" lang="ja-JP" altLang="en-US" b="1" dirty="0"/>
              <a:t>施設の競争力強化</a:t>
            </a:r>
          </a:p>
        </p:txBody>
      </p:sp>
      <p:sp>
        <p:nvSpPr>
          <p:cNvPr id="5" name="スクロール: 横 4">
            <a:extLst>
              <a:ext uri="{FF2B5EF4-FFF2-40B4-BE49-F238E27FC236}">
                <a16:creationId xmlns:a16="http://schemas.microsoft.com/office/drawing/2014/main" id="{12CC752D-E56F-4924-B187-B1342E9CD958}"/>
              </a:ext>
            </a:extLst>
          </p:cNvPr>
          <p:cNvSpPr/>
          <p:nvPr/>
        </p:nvSpPr>
        <p:spPr>
          <a:xfrm>
            <a:off x="8115990" y="634244"/>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en-US" altLang="ja-JP" sz="900" b="1" dirty="0"/>
              <a:t>IR</a:t>
            </a:r>
            <a:r>
              <a:rPr kumimoji="1" lang="ja-JP" altLang="en-US" sz="900" b="1" dirty="0"/>
              <a:t>局</a:t>
            </a:r>
          </a:p>
        </p:txBody>
      </p:sp>
      <p:sp>
        <p:nvSpPr>
          <p:cNvPr id="6" name="正方形/長方形 5">
            <a:extLst>
              <a:ext uri="{FF2B5EF4-FFF2-40B4-BE49-F238E27FC236}">
                <a16:creationId xmlns:a16="http://schemas.microsoft.com/office/drawing/2014/main" id="{ADE11E93-7CA8-4B0F-89BB-0A894A48B46C}"/>
              </a:ext>
            </a:extLst>
          </p:cNvPr>
          <p:cNvSpPr/>
          <p:nvPr/>
        </p:nvSpPr>
        <p:spPr>
          <a:xfrm>
            <a:off x="115503" y="1087368"/>
            <a:ext cx="4456497" cy="4533785"/>
          </a:xfrm>
          <a:prstGeom prst="rect">
            <a:avLst/>
          </a:prstGeom>
          <a:ln>
            <a:solidFill>
              <a:schemeClr val="tx2">
                <a:lumMod val="40000"/>
                <a:lumOff val="60000"/>
              </a:schemeClr>
            </a:solidFill>
          </a:ln>
        </p:spPr>
        <p:txBody>
          <a:bodyPr wrap="square" lIns="108000" tIns="108000" rIns="108000" anchor="t" anchorCtr="0">
            <a:noAutofit/>
          </a:bodyPr>
          <a:lstStyle/>
          <a:p>
            <a:pPr marL="216000" indent="-216000">
              <a:spcBef>
                <a:spcPts val="600"/>
              </a:spcBef>
              <a:buFont typeface="Wingdings" panose="05000000000000000000" pitchFamily="2" charset="2"/>
              <a:buChar char="u"/>
            </a:pPr>
            <a:r>
              <a:rPr lang="ja-JP" altLang="en-US" sz="1200" b="1" dirty="0">
                <a:latin typeface="BIZ UDゴシック" panose="020B0400000000000000" pitchFamily="49" charset="-128"/>
                <a:ea typeface="BIZ UDゴシック" panose="020B0400000000000000" pitchFamily="49" charset="-128"/>
              </a:rPr>
              <a:t>施設の種類、規模</a:t>
            </a:r>
            <a:endParaRPr lang="en-US" altLang="ja-JP" sz="1200" b="1" dirty="0">
              <a:latin typeface="BIZ UDゴシック" panose="020B0400000000000000" pitchFamily="49" charset="-128"/>
              <a:ea typeface="BIZ UDゴシック" panose="020B0400000000000000" pitchFamily="49" charset="-128"/>
            </a:endParaRPr>
          </a:p>
          <a:p>
            <a:pPr marL="363538" indent="-188913">
              <a:spcBef>
                <a:spcPts val="600"/>
              </a:spcBef>
              <a:buFont typeface="Wingdings" panose="05000000000000000000" pitchFamily="2" charset="2"/>
              <a:buChar char="Ø"/>
            </a:pP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等主催者のニーズに応じて多用途に利用可能な会議室を一体的に配置し、国際会議の用に供する全ての室の収容人員の合計が概ね</a:t>
            </a:r>
            <a:r>
              <a:rPr lang="en-US" altLang="ja-JP" sz="1050" dirty="0">
                <a:latin typeface="BIZ UDゴシック" panose="020B0400000000000000" pitchFamily="49" charset="-128"/>
                <a:ea typeface="BIZ UDゴシック" panose="020B0400000000000000" pitchFamily="49" charset="-128"/>
              </a:rPr>
              <a:t>12,000</a:t>
            </a:r>
            <a:r>
              <a:rPr lang="ja-JP" altLang="en-US" sz="1050" dirty="0">
                <a:latin typeface="BIZ UDゴシック" panose="020B0400000000000000" pitchFamily="49" charset="-128"/>
                <a:ea typeface="BIZ UDゴシック" panose="020B0400000000000000" pitchFamily="49" charset="-128"/>
              </a:rPr>
              <a:t>人以上となる国際会議場施設を整備</a:t>
            </a:r>
            <a:endParaRPr lang="en-US" altLang="ja-JP" sz="1050" dirty="0">
              <a:latin typeface="BIZ UDゴシック" panose="020B0400000000000000" pitchFamily="49" charset="-128"/>
              <a:ea typeface="BIZ UDゴシック" panose="020B0400000000000000" pitchFamily="49" charset="-128"/>
            </a:endParaRPr>
          </a:p>
          <a:p>
            <a:pPr marL="174625">
              <a:spcBef>
                <a:spcPts val="600"/>
              </a:spcBef>
            </a:pPr>
            <a:endParaRPr lang="en-US" altLang="ja-JP" sz="1100" dirty="0">
              <a:latin typeface="Meiryo UI" panose="020B0604030504040204" pitchFamily="50" charset="-128"/>
              <a:ea typeface="Meiryo UI" panose="020B0604030504040204" pitchFamily="50" charset="-128"/>
            </a:endParaRPr>
          </a:p>
          <a:p>
            <a:pPr marL="174625">
              <a:spcBef>
                <a:spcPts val="600"/>
              </a:spcBef>
            </a:pPr>
            <a:endParaRPr lang="en-US" altLang="ja-JP" sz="1100" dirty="0">
              <a:latin typeface="Meiryo UI" panose="020B0604030504040204" pitchFamily="50" charset="-128"/>
              <a:ea typeface="Meiryo UI" panose="020B0604030504040204" pitchFamily="50" charset="-128"/>
            </a:endParaRPr>
          </a:p>
          <a:p>
            <a:pPr marL="174625">
              <a:spcBef>
                <a:spcPts val="600"/>
              </a:spcBef>
            </a:pPr>
            <a:endParaRPr lang="en-US" altLang="ja-JP" sz="1100" dirty="0">
              <a:latin typeface="Meiryo UI" panose="020B0604030504040204" pitchFamily="50" charset="-128"/>
              <a:ea typeface="Meiryo UI" panose="020B0604030504040204" pitchFamily="50" charset="-128"/>
            </a:endParaRPr>
          </a:p>
          <a:p>
            <a:pPr marL="363538" indent="-188913">
              <a:spcBef>
                <a:spcPts val="600"/>
              </a:spcBef>
              <a:buFont typeface="Wingdings" panose="05000000000000000000" pitchFamily="2" charset="2"/>
              <a:buChar char="Ø"/>
            </a:pPr>
            <a:endParaRPr lang="en-US" altLang="ja-JP" sz="1100" dirty="0">
              <a:latin typeface="Meiryo UI" panose="020B0604030504040204" pitchFamily="50" charset="-128"/>
              <a:ea typeface="Meiryo UI" panose="020B0604030504040204" pitchFamily="50" charset="-128"/>
            </a:endParaRPr>
          </a:p>
          <a:p>
            <a:pPr marL="363538" indent="-188913">
              <a:spcBef>
                <a:spcPts val="600"/>
              </a:spcBef>
              <a:buFont typeface="Wingdings" panose="05000000000000000000" pitchFamily="2" charset="2"/>
              <a:buChar char="Ø"/>
            </a:pPr>
            <a:endParaRPr lang="en-US" altLang="ja-JP" sz="1100" dirty="0">
              <a:latin typeface="Meiryo UI" panose="020B0604030504040204" pitchFamily="50" charset="-128"/>
              <a:ea typeface="Meiryo UI" panose="020B0604030504040204" pitchFamily="50" charset="-128"/>
            </a:endParaRPr>
          </a:p>
          <a:p>
            <a:pPr marL="363538" indent="-188913">
              <a:spcBef>
                <a:spcPts val="600"/>
              </a:spcBef>
              <a:buFont typeface="Wingdings" panose="05000000000000000000" pitchFamily="2" charset="2"/>
              <a:buChar char="Ø"/>
            </a:pPr>
            <a:endParaRPr lang="en-US" altLang="ja-JP" sz="1100" dirty="0">
              <a:latin typeface="Meiryo UI" panose="020B0604030504040204" pitchFamily="50" charset="-128"/>
              <a:ea typeface="Meiryo UI" panose="020B0604030504040204" pitchFamily="50" charset="-128"/>
            </a:endParaRPr>
          </a:p>
          <a:p>
            <a:pPr marL="174625">
              <a:spcBef>
                <a:spcPts val="600"/>
              </a:spcBef>
            </a:pPr>
            <a:endParaRPr lang="en-US" altLang="ja-JP" sz="1100" dirty="0">
              <a:latin typeface="BIZ UDゴシック" panose="020B0400000000000000" pitchFamily="49" charset="-128"/>
              <a:ea typeface="BIZ UDゴシック" panose="020B0400000000000000" pitchFamily="49" charset="-128"/>
            </a:endParaRPr>
          </a:p>
          <a:p>
            <a:pPr marL="216000" indent="-216000">
              <a:spcBef>
                <a:spcPts val="600"/>
              </a:spcBef>
              <a:buFont typeface="Wingdings" panose="05000000000000000000" pitchFamily="2" charset="2"/>
              <a:buChar char="u"/>
            </a:pPr>
            <a:r>
              <a:rPr lang="ja-JP" altLang="en-US" sz="1200" b="1" dirty="0">
                <a:latin typeface="BIZ UDゴシック" panose="020B0400000000000000" pitchFamily="49" charset="-128"/>
                <a:ea typeface="BIZ UDゴシック" panose="020B0400000000000000" pitchFamily="49" charset="-128"/>
              </a:rPr>
              <a:t>設置方針</a:t>
            </a:r>
            <a:endParaRPr lang="en-US" altLang="ja-JP" sz="1200" b="1"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中小会議室を一か所に配置することで、来場者の移動負荷の軽減のみならず、効率的なサービス提供可能</a:t>
            </a:r>
            <a:endParaRPr lang="en-US" altLang="ja-JP" sz="1050"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可動間仕切りを導入する事に加え、照明・空調設備、天井吊物機構等を充実させることで、多彩なイベントの同時開催にも対応</a:t>
            </a:r>
            <a:endParaRPr lang="en-US" altLang="ja-JP" sz="1050"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各国との首脳級会合、閣僚級会合等の重要な国際会議等に対応可能な機能を整備</a:t>
            </a:r>
          </a:p>
          <a:p>
            <a:pPr marL="285750" indent="-198438">
              <a:spcBef>
                <a:spcPts val="600"/>
              </a:spcBef>
              <a:buFont typeface="Wingdings" panose="05000000000000000000" pitchFamily="2" charset="2"/>
              <a:buChar char="Ø"/>
            </a:pP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施設内に</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専用のキッチンを設置し、飲食ニーズを伴う多様な</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イベントの同時開催に対応</a:t>
            </a:r>
            <a:endParaRPr lang="en-US" altLang="ja-JP" sz="1050" dirty="0">
              <a:latin typeface="BIZ UDゴシック" panose="020B0400000000000000" pitchFamily="49" charset="-128"/>
              <a:ea typeface="BIZ UDゴシック" panose="020B0400000000000000" pitchFamily="49" charset="-128"/>
            </a:endParaRPr>
          </a:p>
          <a:p>
            <a:pPr>
              <a:spcBef>
                <a:spcPts val="600"/>
              </a:spcBef>
            </a:pPr>
            <a:endParaRPr lang="en-US" altLang="ja-JP" sz="1600" dirty="0">
              <a:latin typeface="Meiryo UI" panose="020B0604030504040204" pitchFamily="50" charset="-128"/>
              <a:ea typeface="Meiryo UI" panose="020B0604030504040204" pitchFamily="50" charset="-128"/>
            </a:endParaRPr>
          </a:p>
        </p:txBody>
      </p:sp>
      <p:graphicFrame>
        <p:nvGraphicFramePr>
          <p:cNvPr id="7" name="表 6">
            <a:extLst>
              <a:ext uri="{FF2B5EF4-FFF2-40B4-BE49-F238E27FC236}">
                <a16:creationId xmlns:a16="http://schemas.microsoft.com/office/drawing/2014/main" id="{ADC28A61-ECD1-45CB-9AC9-76B8569C9126}"/>
              </a:ext>
            </a:extLst>
          </p:cNvPr>
          <p:cNvGraphicFramePr>
            <a:graphicFrameLocks noGrp="1"/>
          </p:cNvGraphicFramePr>
          <p:nvPr>
            <p:extLst>
              <p:ext uri="{D42A27DB-BD31-4B8C-83A1-F6EECF244321}">
                <p14:modId xmlns:p14="http://schemas.microsoft.com/office/powerpoint/2010/main" val="3611380845"/>
              </p:ext>
            </p:extLst>
          </p:nvPr>
        </p:nvGraphicFramePr>
        <p:xfrm>
          <a:off x="351296" y="2049147"/>
          <a:ext cx="4066699" cy="1588675"/>
        </p:xfrm>
        <a:graphic>
          <a:graphicData uri="http://schemas.openxmlformats.org/drawingml/2006/table">
            <a:tbl>
              <a:tblPr firstRow="1" bandRow="1">
                <a:tableStyleId>{5940675A-B579-460E-94D1-54222C63F5DA}</a:tableStyleId>
              </a:tblPr>
              <a:tblGrid>
                <a:gridCol w="772752">
                  <a:extLst>
                    <a:ext uri="{9D8B030D-6E8A-4147-A177-3AD203B41FA5}">
                      <a16:colId xmlns:a16="http://schemas.microsoft.com/office/drawing/2014/main" val="447628231"/>
                    </a:ext>
                  </a:extLst>
                </a:gridCol>
                <a:gridCol w="908632">
                  <a:extLst>
                    <a:ext uri="{9D8B030D-6E8A-4147-A177-3AD203B41FA5}">
                      <a16:colId xmlns:a16="http://schemas.microsoft.com/office/drawing/2014/main" val="1678944384"/>
                    </a:ext>
                  </a:extLst>
                </a:gridCol>
                <a:gridCol w="1549643">
                  <a:extLst>
                    <a:ext uri="{9D8B030D-6E8A-4147-A177-3AD203B41FA5}">
                      <a16:colId xmlns:a16="http://schemas.microsoft.com/office/drawing/2014/main" val="2848521177"/>
                    </a:ext>
                  </a:extLst>
                </a:gridCol>
                <a:gridCol w="835672">
                  <a:extLst>
                    <a:ext uri="{9D8B030D-6E8A-4147-A177-3AD203B41FA5}">
                      <a16:colId xmlns:a16="http://schemas.microsoft.com/office/drawing/2014/main" val="3834220771"/>
                    </a:ext>
                  </a:extLst>
                </a:gridCol>
              </a:tblGrid>
              <a:tr h="203736">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区画の名称</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会議室の区分</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設置する会議室</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面積</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35591380"/>
                  </a:ext>
                </a:extLst>
              </a:tr>
              <a:tr h="416402">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最大</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会議室</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グランドボールルーム</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lnSpc>
                          <a:spcPct val="110000"/>
                        </a:lnSpc>
                      </a:pPr>
                      <a:r>
                        <a:rPr kumimoji="1" lang="en-US" altLang="ja-JP" sz="1050" b="0" u="none" dirty="0">
                          <a:solidFill>
                            <a:schemeClr val="tx1"/>
                          </a:solidFill>
                          <a:latin typeface="BIZ UDゴシック" panose="020B0400000000000000" pitchFamily="49" charset="-128"/>
                          <a:ea typeface="BIZ UDゴシック" panose="020B0400000000000000" pitchFamily="49" charset="-128"/>
                        </a:rPr>
                        <a:t>6,000</a:t>
                      </a: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人以上を収容</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p>
                      <a:pPr algn="l">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できる最大国際会議室</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約</a:t>
                      </a:r>
                      <a:r>
                        <a:rPr kumimoji="1" lang="en-US" altLang="zh-TW" sz="1050" b="0" u="none" dirty="0">
                          <a:solidFill>
                            <a:schemeClr val="tx1"/>
                          </a:solidFill>
                          <a:latin typeface="BIZ UDゴシック" panose="020B0400000000000000" pitchFamily="49" charset="-128"/>
                          <a:ea typeface="BIZ UDゴシック" panose="020B0400000000000000" pitchFamily="49" charset="-128"/>
                        </a:rPr>
                        <a:t>6,550㎡</a:t>
                      </a:r>
                      <a:endParaRPr kumimoji="1" lang="zh-TW" altLang="en-US" sz="1050" b="0" u="none" strike="sngStrik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5142553"/>
                  </a:ext>
                </a:extLst>
              </a:tr>
              <a:tr h="361428">
                <a:tc rowSpan="2">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中小</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会議室</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ボールルーム</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中規模のボールルーム</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約</a:t>
                      </a:r>
                      <a:r>
                        <a:rPr kumimoji="1" lang="en-US" altLang="zh-TW" sz="1050" b="0" u="none" dirty="0">
                          <a:solidFill>
                            <a:schemeClr val="tx1"/>
                          </a:solidFill>
                          <a:latin typeface="BIZ UDゴシック" panose="020B0400000000000000" pitchFamily="49" charset="-128"/>
                          <a:ea typeface="BIZ UDゴシック" panose="020B0400000000000000" pitchFamily="49" charset="-128"/>
                        </a:rPr>
                        <a:t>6,550㎡</a:t>
                      </a:r>
                      <a:endParaRPr kumimoji="1" lang="en-US" altLang="ja-JP" sz="1050" b="0" u="none" strike="sngStrik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0901862"/>
                  </a:ext>
                </a:extLst>
              </a:tr>
              <a:tr h="361428">
                <a:tc vMerge="1">
                  <a:txBody>
                    <a:bodyPr/>
                    <a:lstStyle/>
                    <a:p>
                      <a:pPr algn="ctr">
                        <a:lnSpc>
                          <a:spcPct val="110000"/>
                        </a:lnSpc>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u="none" strike="noStrike" dirty="0">
                          <a:solidFill>
                            <a:schemeClr val="tx1"/>
                          </a:solidFill>
                          <a:latin typeface="BIZ UDゴシック" panose="020B0400000000000000" pitchFamily="49" charset="-128"/>
                          <a:ea typeface="BIZ UDゴシック" panose="020B0400000000000000" pitchFamily="49" charset="-128"/>
                        </a:rPr>
                        <a:t>会議室</a:t>
                      </a:r>
                      <a:endParaRPr kumimoji="1" lang="en-US" altLang="ja-JP" sz="1050" b="0" u="none" strike="noStrik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1" lang="ja-JP" altLang="en-US" sz="1050" b="0" u="none" strike="noStrike" dirty="0">
                          <a:solidFill>
                            <a:schemeClr val="tx1"/>
                          </a:solidFill>
                          <a:latin typeface="BIZ UDゴシック" panose="020B0400000000000000" pitchFamily="49" charset="-128"/>
                          <a:ea typeface="BIZ UDゴシック" panose="020B0400000000000000" pitchFamily="49" charset="-128"/>
                        </a:rPr>
                        <a:t>中・小規模の会議室</a:t>
                      </a:r>
                      <a:endParaRPr kumimoji="1" lang="en-US" altLang="ja-JP" sz="1050" b="0" u="none" strike="noStrik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9417118"/>
                  </a:ext>
                </a:extLst>
              </a:tr>
              <a:tr h="245681">
                <a:tc gridSpan="3">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合計</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l">
                        <a:lnSpc>
                          <a:spcPct val="110000"/>
                        </a:lnSpc>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l">
                        <a:lnSpc>
                          <a:spcPct val="110000"/>
                        </a:lnSpc>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約</a:t>
                      </a:r>
                      <a:r>
                        <a:rPr kumimoji="1" lang="en-US" altLang="zh-TW" sz="1050" b="0" u="none" dirty="0">
                          <a:solidFill>
                            <a:schemeClr val="tx1"/>
                          </a:solidFill>
                          <a:latin typeface="BIZ UDゴシック" panose="020B0400000000000000" pitchFamily="49" charset="-128"/>
                          <a:ea typeface="BIZ UDゴシック" panose="020B0400000000000000" pitchFamily="49" charset="-128"/>
                        </a:rPr>
                        <a:t>13,100㎡</a:t>
                      </a:r>
                      <a:endParaRPr kumimoji="1" lang="en-US" altLang="zh-TW" sz="1050" b="0" u="none" strike="sngStrik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8894034"/>
                  </a:ext>
                </a:extLst>
              </a:tr>
            </a:tbl>
          </a:graphicData>
        </a:graphic>
      </p:graphicFrame>
      <p:sp>
        <p:nvSpPr>
          <p:cNvPr id="8" name="タイトル 1">
            <a:extLst>
              <a:ext uri="{FF2B5EF4-FFF2-40B4-BE49-F238E27FC236}">
                <a16:creationId xmlns:a16="http://schemas.microsoft.com/office/drawing/2014/main" id="{7DB99612-D121-4863-AA04-AE240F51F383}"/>
              </a:ext>
            </a:extLst>
          </p:cNvPr>
          <p:cNvSpPr txBox="1">
            <a:spLocks/>
          </p:cNvSpPr>
          <p:nvPr/>
        </p:nvSpPr>
        <p:spPr>
          <a:xfrm>
            <a:off x="105835" y="900879"/>
            <a:ext cx="1661160" cy="263147"/>
          </a:xfrm>
          <a:prstGeom prst="rect">
            <a:avLst/>
          </a:prstGeom>
          <a:solidFill>
            <a:schemeClr val="accent5">
              <a:lumMod val="50000"/>
            </a:schemeClr>
          </a:solidFill>
          <a:ln>
            <a:noFill/>
          </a:ln>
        </p:spPr>
        <p:style>
          <a:lnRef idx="1">
            <a:schemeClr val="accent2"/>
          </a:lnRef>
          <a:fillRef idx="2">
            <a:schemeClr val="accent2"/>
          </a:fillRef>
          <a:effectRef idx="1">
            <a:schemeClr val="accent2"/>
          </a:effectRef>
          <a:fontRef idx="minor">
            <a:schemeClr val="dk1"/>
          </a:fontRef>
        </p:style>
        <p:txBody>
          <a:bodyPr anchor="ctr"/>
          <a:lstStyle/>
          <a:p>
            <a:pPr algn="ctr">
              <a:lnSpc>
                <a:spcPct val="114000"/>
              </a:lnSpc>
              <a:defRPr/>
            </a:pPr>
            <a:r>
              <a:rPr lang="ja-JP" altLang="en-US" sz="1400" b="1" dirty="0">
                <a:solidFill>
                  <a:schemeClr val="bg1"/>
                </a:solidFill>
                <a:latin typeface="BIZ UDゴシック" panose="020B0400000000000000" pitchFamily="49" charset="-128"/>
                <a:ea typeface="BIZ UDゴシック" panose="020B0400000000000000" pitchFamily="49" charset="-128"/>
                <a:cs typeface="Meiryo UI" pitchFamily="50" charset="-128"/>
              </a:rPr>
              <a:t>国際会議場施設</a:t>
            </a:r>
            <a:endParaRPr lang="en-US" altLang="ja-JP" sz="1400" b="1" dirty="0">
              <a:solidFill>
                <a:schemeClr val="bg1"/>
              </a:solidFill>
              <a:latin typeface="BIZ UDゴシック" panose="020B0400000000000000" pitchFamily="49" charset="-128"/>
              <a:ea typeface="BIZ UDゴシック" panose="020B0400000000000000" pitchFamily="49" charset="-128"/>
              <a:cs typeface="Meiryo UI" pitchFamily="50" charset="-128"/>
            </a:endParaRPr>
          </a:p>
        </p:txBody>
      </p:sp>
      <p:sp>
        <p:nvSpPr>
          <p:cNvPr id="9" name="正方形/長方形 8">
            <a:extLst>
              <a:ext uri="{FF2B5EF4-FFF2-40B4-BE49-F238E27FC236}">
                <a16:creationId xmlns:a16="http://schemas.microsoft.com/office/drawing/2014/main" id="{E39F5E95-9169-4E4B-A450-AF908341CEA5}"/>
              </a:ext>
            </a:extLst>
          </p:cNvPr>
          <p:cNvSpPr/>
          <p:nvPr/>
        </p:nvSpPr>
        <p:spPr>
          <a:xfrm>
            <a:off x="4648201" y="1087367"/>
            <a:ext cx="4292598" cy="4533785"/>
          </a:xfrm>
          <a:prstGeom prst="rect">
            <a:avLst/>
          </a:prstGeom>
          <a:ln>
            <a:solidFill>
              <a:schemeClr val="tx2">
                <a:lumMod val="40000"/>
                <a:lumOff val="60000"/>
              </a:schemeClr>
            </a:solidFill>
          </a:ln>
        </p:spPr>
        <p:txBody>
          <a:bodyPr wrap="square" lIns="108000" tIns="108000" rIns="108000" anchor="t" anchorCtr="0">
            <a:noAutofit/>
          </a:bodyPr>
          <a:lstStyle/>
          <a:p>
            <a:pPr marL="216000" indent="-216000">
              <a:spcBef>
                <a:spcPts val="600"/>
              </a:spcBef>
              <a:buFont typeface="Wingdings" panose="05000000000000000000" pitchFamily="2" charset="2"/>
              <a:buChar char="u"/>
            </a:pPr>
            <a:r>
              <a:rPr lang="ja-JP" altLang="en-US" sz="1200" b="1" dirty="0">
                <a:latin typeface="BIZ UDゴシック" panose="020B0400000000000000" pitchFamily="49" charset="-128"/>
                <a:ea typeface="BIZ UDゴシック" panose="020B0400000000000000" pitchFamily="49" charset="-128"/>
              </a:rPr>
              <a:t>施設の種類、規模</a:t>
            </a:r>
            <a:endParaRPr lang="en-US" altLang="ja-JP" sz="1200" b="1" dirty="0">
              <a:latin typeface="BIZ UDゴシック" panose="020B0400000000000000" pitchFamily="49" charset="-128"/>
              <a:ea typeface="BIZ UDゴシック" panose="020B0400000000000000" pitchFamily="49"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a:spcBef>
                <a:spcPts val="600"/>
              </a:spcBef>
            </a:pPr>
            <a:endParaRPr lang="en-US" altLang="ja-JP" sz="1200" b="1" dirty="0">
              <a:latin typeface="Meiryo UI" panose="020B0604030504040204" pitchFamily="50" charset="-128"/>
              <a:ea typeface="Meiryo UI" panose="020B0604030504040204" pitchFamily="50" charset="-128"/>
            </a:endParaRPr>
          </a:p>
          <a:p>
            <a:pPr marL="216000" indent="-216000">
              <a:lnSpc>
                <a:spcPct val="150000"/>
              </a:lnSpc>
              <a:spcBef>
                <a:spcPts val="1800"/>
              </a:spcBef>
              <a:buFont typeface="Wingdings" panose="05000000000000000000" pitchFamily="2" charset="2"/>
              <a:buChar char="u"/>
            </a:pPr>
            <a:r>
              <a:rPr lang="ja-JP" altLang="en-US" sz="1200" b="1" dirty="0">
                <a:latin typeface="BIZ UDゴシック" panose="020B0400000000000000" pitchFamily="49" charset="-128"/>
                <a:ea typeface="BIZ UDゴシック" panose="020B0400000000000000" pitchFamily="49" charset="-128"/>
              </a:rPr>
              <a:t>設置方針</a:t>
            </a:r>
            <a:endParaRPr lang="en-US" altLang="ja-JP" sz="1200" b="1"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en-US" altLang="ja-JP" sz="1050" dirty="0" err="1">
                <a:latin typeface="BIZ UDPゴシック" panose="020B0400000000000000" pitchFamily="50" charset="-128"/>
                <a:ea typeface="BIZ UDPゴシック" panose="020B0400000000000000" pitchFamily="50" charset="-128"/>
              </a:rPr>
              <a:t>BtoB</a:t>
            </a:r>
            <a:r>
              <a:rPr lang="ja-JP" altLang="en-US" sz="1050" dirty="0">
                <a:latin typeface="BIZ UDゴシック" panose="020B0400000000000000" pitchFamily="49" charset="-128"/>
                <a:ea typeface="BIZ UDゴシック" panose="020B0400000000000000" pitchFamily="49" charset="-128"/>
              </a:rPr>
              <a:t>の展示会に加え、</a:t>
            </a:r>
            <a:r>
              <a:rPr lang="en-US" altLang="ja-JP" sz="1050" dirty="0" err="1">
                <a:latin typeface="BIZ UDPゴシック" panose="020B0400000000000000" pitchFamily="50" charset="-128"/>
                <a:ea typeface="BIZ UDPゴシック" panose="020B0400000000000000" pitchFamily="50" charset="-128"/>
              </a:rPr>
              <a:t>BtoC</a:t>
            </a:r>
            <a:r>
              <a:rPr lang="ja-JP" altLang="en-US" sz="1050" dirty="0">
                <a:latin typeface="BIZ UDゴシック" panose="020B0400000000000000" pitchFamily="49" charset="-128"/>
                <a:ea typeface="BIZ UDゴシック" panose="020B0400000000000000" pitchFamily="49" charset="-128"/>
              </a:rPr>
              <a:t>の見本市やフェスティバルなど様々なイベントの開催に対応</a:t>
            </a:r>
            <a:endParaRPr lang="en-US" altLang="ja-JP" sz="1050"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展示ホールごとに可動間仕切りを設置し、さらに、照明・空調設備、天井吊物機構、電源等を充実させることで、多彩なイベントの同時開催に対応</a:t>
            </a:r>
            <a:endParaRPr lang="en-US" altLang="ja-JP" sz="1050" dirty="0">
              <a:latin typeface="BIZ UDゴシック" panose="020B0400000000000000" pitchFamily="49" charset="-128"/>
              <a:ea typeface="BIZ UDゴシック" panose="020B0400000000000000" pitchFamily="49" charset="-128"/>
            </a:endParaRP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大規模な</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イベントにおける一体利用を想定し、</a:t>
            </a:r>
            <a:r>
              <a:rPr lang="en-US" altLang="ja-JP" sz="1050" dirty="0">
                <a:latin typeface="BIZ UDPゴシック" panose="020B0400000000000000" pitchFamily="50" charset="-128"/>
                <a:ea typeface="BIZ UDPゴシック" panose="020B0400000000000000" pitchFamily="50" charset="-128"/>
              </a:rPr>
              <a:t>MICE</a:t>
            </a:r>
            <a:r>
              <a:rPr lang="ja-JP" altLang="en-US" sz="1050" dirty="0">
                <a:latin typeface="BIZ UDゴシック" panose="020B0400000000000000" pitchFamily="49" charset="-128"/>
                <a:ea typeface="BIZ UDゴシック" panose="020B0400000000000000" pitchFamily="49" charset="-128"/>
              </a:rPr>
              <a:t>施設に隣接して屋外イベントスペースを配置</a:t>
            </a:r>
          </a:p>
          <a:p>
            <a:pPr marL="285750" indent="-198438">
              <a:spcBef>
                <a:spcPts val="600"/>
              </a:spcBef>
              <a:buFont typeface="Wingdings" panose="05000000000000000000" pitchFamily="2" charset="2"/>
              <a:buChar char="Ø"/>
            </a:pPr>
            <a:r>
              <a:rPr lang="ja-JP" altLang="en-US" sz="1050" dirty="0">
                <a:latin typeface="BIZ UDゴシック" panose="020B0400000000000000" pitchFamily="49" charset="-128"/>
                <a:ea typeface="BIZ UDゴシック" panose="020B0400000000000000" pitchFamily="49" charset="-128"/>
              </a:rPr>
              <a:t>オンラインイベントの同時開催や、来場者の利便性に対応すべく、安定性・実用性の高い通信環境を整備</a:t>
            </a:r>
            <a:endParaRPr lang="en-US" altLang="ja-JP" sz="1050" dirty="0">
              <a:latin typeface="BIZ UDゴシック" panose="020B0400000000000000" pitchFamily="49" charset="-128"/>
              <a:ea typeface="BIZ UDゴシック" panose="020B0400000000000000" pitchFamily="49" charset="-128"/>
            </a:endParaRPr>
          </a:p>
          <a:p>
            <a:pPr>
              <a:spcBef>
                <a:spcPts val="600"/>
              </a:spcBef>
            </a:pPr>
            <a:endParaRPr lang="en-US" altLang="ja-JP" sz="1600" b="1" dirty="0">
              <a:latin typeface="Meiryo UI" panose="020B0604030504040204" pitchFamily="50" charset="-128"/>
              <a:ea typeface="Meiryo UI" panose="020B0604030504040204" pitchFamily="50" charset="-128"/>
            </a:endParaRPr>
          </a:p>
          <a:p>
            <a:pPr>
              <a:spcBef>
                <a:spcPts val="600"/>
              </a:spcBef>
            </a:pPr>
            <a:endParaRPr lang="en-US" altLang="ja-JP" sz="1400" dirty="0">
              <a:latin typeface="Meiryo UI" panose="020B0604030504040204" pitchFamily="50" charset="-128"/>
              <a:ea typeface="Meiryo UI" panose="020B0604030504040204" pitchFamily="50" charset="-128"/>
            </a:endParaRPr>
          </a:p>
          <a:p>
            <a:pPr>
              <a:spcBef>
                <a:spcPts val="600"/>
              </a:spcBef>
            </a:pPr>
            <a:endParaRPr lang="en-US" altLang="ja-JP" sz="16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C7D9573E-9125-47E2-8A99-21E63B301938}"/>
              </a:ext>
            </a:extLst>
          </p:cNvPr>
          <p:cNvGraphicFramePr>
            <a:graphicFrameLocks noGrp="1"/>
          </p:cNvGraphicFramePr>
          <p:nvPr>
            <p:extLst>
              <p:ext uri="{D42A27DB-BD31-4B8C-83A1-F6EECF244321}">
                <p14:modId xmlns:p14="http://schemas.microsoft.com/office/powerpoint/2010/main" val="469555707"/>
              </p:ext>
            </p:extLst>
          </p:nvPr>
        </p:nvGraphicFramePr>
        <p:xfrm>
          <a:off x="4724397" y="1576694"/>
          <a:ext cx="4068307" cy="1682266"/>
        </p:xfrm>
        <a:graphic>
          <a:graphicData uri="http://schemas.openxmlformats.org/drawingml/2006/table">
            <a:tbl>
              <a:tblPr firstRow="1" bandRow="1">
                <a:tableStyleId>{5940675A-B579-460E-94D1-54222C63F5DA}</a:tableStyleId>
              </a:tblPr>
              <a:tblGrid>
                <a:gridCol w="641824">
                  <a:extLst>
                    <a:ext uri="{9D8B030D-6E8A-4147-A177-3AD203B41FA5}">
                      <a16:colId xmlns:a16="http://schemas.microsoft.com/office/drawing/2014/main" val="447628231"/>
                    </a:ext>
                  </a:extLst>
                </a:gridCol>
                <a:gridCol w="838763">
                  <a:extLst>
                    <a:ext uri="{9D8B030D-6E8A-4147-A177-3AD203B41FA5}">
                      <a16:colId xmlns:a16="http://schemas.microsoft.com/office/drawing/2014/main" val="1678944384"/>
                    </a:ext>
                  </a:extLst>
                </a:gridCol>
                <a:gridCol w="646930">
                  <a:extLst>
                    <a:ext uri="{9D8B030D-6E8A-4147-A177-3AD203B41FA5}">
                      <a16:colId xmlns:a16="http://schemas.microsoft.com/office/drawing/2014/main" val="2848521177"/>
                    </a:ext>
                  </a:extLst>
                </a:gridCol>
                <a:gridCol w="646930">
                  <a:extLst>
                    <a:ext uri="{9D8B030D-6E8A-4147-A177-3AD203B41FA5}">
                      <a16:colId xmlns:a16="http://schemas.microsoft.com/office/drawing/2014/main" val="3097922196"/>
                    </a:ext>
                  </a:extLst>
                </a:gridCol>
                <a:gridCol w="646930">
                  <a:extLst>
                    <a:ext uri="{9D8B030D-6E8A-4147-A177-3AD203B41FA5}">
                      <a16:colId xmlns:a16="http://schemas.microsoft.com/office/drawing/2014/main" val="2814846152"/>
                    </a:ext>
                  </a:extLst>
                </a:gridCol>
                <a:gridCol w="646930">
                  <a:extLst>
                    <a:ext uri="{9D8B030D-6E8A-4147-A177-3AD203B41FA5}">
                      <a16:colId xmlns:a16="http://schemas.microsoft.com/office/drawing/2014/main" val="2527869562"/>
                    </a:ext>
                  </a:extLst>
                </a:gridCol>
              </a:tblGrid>
              <a:tr h="219283">
                <a:tc rowSpan="2">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展示ホールの名称</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gridSpan="5">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面積・仕様</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pPr algn="ctr">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pPr algn="ctr">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pPr algn="ctr">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pPr algn="ctr">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335591380"/>
                  </a:ext>
                </a:extLst>
              </a:tr>
              <a:tr h="402007">
                <a:tc vMerge="1">
                  <a:txBody>
                    <a:bodyPr/>
                    <a:lstStyle/>
                    <a:p>
                      <a:pPr algn="ctr">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面積</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ホール間</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間仕切り</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アンカー</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ボルト</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spcAft>
                          <a:spcPts val="0"/>
                        </a:spcAft>
                      </a:pP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床耐荷重</a:t>
                      </a:r>
                    </a:p>
                    <a:p>
                      <a:pPr algn="ctr">
                        <a:spcAft>
                          <a:spcPts val="0"/>
                        </a:spcAft>
                      </a:pP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（ピット部分除く）</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spcAft>
                          <a:spcPts val="0"/>
                        </a:spcAft>
                      </a:pPr>
                      <a:r>
                        <a:rPr lang="ja-JP" sz="110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高さ</a:t>
                      </a:r>
                    </a:p>
                    <a:p>
                      <a:pPr algn="ctr">
                        <a:spcAft>
                          <a:spcPts val="0"/>
                        </a:spcAft>
                      </a:pPr>
                      <a:r>
                        <a:rPr lang="ja-JP" sz="110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（梁下）</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295142553"/>
                  </a:ext>
                </a:extLst>
              </a:tr>
              <a:tr h="219283">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ホール</a:t>
                      </a:r>
                      <a:r>
                        <a:rPr kumimoji="1" lang="en-US" altLang="ja-JP" sz="1050" b="0" u="none" dirty="0">
                          <a:solidFill>
                            <a:schemeClr val="tx1"/>
                          </a:solidFill>
                          <a:latin typeface="BIZ UDゴシック" panose="020B0400000000000000" pitchFamily="49" charset="-128"/>
                          <a:ea typeface="BIZ UDゴシック" panose="020B0400000000000000" pitchFamily="49" charset="-128"/>
                        </a:rPr>
                        <a:t>A</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約</a:t>
                      </a:r>
                      <a:r>
                        <a:rPr lang="en-US"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9,900</a:t>
                      </a:r>
                      <a:r>
                        <a:rPr lang="ja-JP" altLang="en-US"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a:t>
                      </a:r>
                      <a:endParaRPr lang="ja-JP" sz="140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可動式</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打設可能</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en-US" altLang="ja-JP" sz="1050" b="0" u="none" dirty="0">
                          <a:solidFill>
                            <a:schemeClr val="tx1"/>
                          </a:solidFill>
                          <a:latin typeface="BIZ UDゴシック" panose="020B0400000000000000" pitchFamily="49" charset="-128"/>
                          <a:ea typeface="BIZ UDゴシック" panose="020B0400000000000000" pitchFamily="49" charset="-128"/>
                        </a:rPr>
                        <a:t>2t/㎡</a:t>
                      </a: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以上</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1" lang="en-US" altLang="ja-JP" sz="1100" b="0" u="none" dirty="0">
                          <a:solidFill>
                            <a:schemeClr val="tx1"/>
                          </a:solidFill>
                          <a:latin typeface="BIZ UDゴシック" panose="020B0400000000000000" pitchFamily="49" charset="-128"/>
                          <a:ea typeface="BIZ UDゴシック" panose="020B0400000000000000" pitchFamily="49" charset="-128"/>
                        </a:rPr>
                        <a:t>8m</a:t>
                      </a:r>
                      <a:r>
                        <a:rPr kumimoji="1" lang="ja-JP" altLang="en-US" sz="1100" b="0" u="none" dirty="0">
                          <a:solidFill>
                            <a:schemeClr val="tx1"/>
                          </a:solidFill>
                          <a:latin typeface="BIZ UDゴシック" panose="020B0400000000000000" pitchFamily="49" charset="-128"/>
                          <a:ea typeface="BIZ UDゴシック" panose="020B0400000000000000" pitchFamily="49" charset="-128"/>
                        </a:rPr>
                        <a:t>以上</a:t>
                      </a:r>
                      <a:endParaRPr kumimoji="1" lang="en-US" altLang="ja-JP" sz="110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0901862"/>
                  </a:ext>
                </a:extLst>
              </a:tr>
              <a:tr h="219283">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ホール</a:t>
                      </a:r>
                      <a:r>
                        <a:rPr kumimoji="1" lang="en-US" altLang="ja-JP" sz="1050" b="0" u="none" dirty="0">
                          <a:solidFill>
                            <a:schemeClr val="tx1"/>
                          </a:solidFill>
                          <a:latin typeface="BIZ UDゴシック" panose="020B0400000000000000" pitchFamily="49" charset="-128"/>
                          <a:ea typeface="BIZ UDゴシック" panose="020B0400000000000000" pitchFamily="49" charset="-128"/>
                        </a:rPr>
                        <a:t>B</a:t>
                      </a: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約</a:t>
                      </a:r>
                      <a:r>
                        <a:rPr lang="en-US" alt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10,200</a:t>
                      </a: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a:t>
                      </a:r>
                      <a:endParaRPr lang="ja-JP" sz="140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1" lang="en-US" altLang="ja-JP"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9417118"/>
                  </a:ext>
                </a:extLst>
              </a:tr>
              <a:tr h="224317">
                <a:tc>
                  <a:txBody>
                    <a:bodyPr/>
                    <a:lstStyle/>
                    <a:p>
                      <a:pPr algn="ctr">
                        <a:lnSpc>
                          <a:spcPct val="110000"/>
                        </a:lnSpc>
                      </a:pPr>
                      <a:r>
                        <a:rPr kumimoji="1" lang="ja-JP" altLang="en-US" sz="1050" b="0" u="none" dirty="0">
                          <a:solidFill>
                            <a:schemeClr val="tx1"/>
                          </a:solidFill>
                          <a:latin typeface="BIZ UDゴシック" panose="020B0400000000000000" pitchFamily="49" charset="-128"/>
                          <a:ea typeface="BIZ UDゴシック" panose="020B0400000000000000" pitchFamily="49" charset="-128"/>
                        </a:rPr>
                        <a:t>合計</a:t>
                      </a:r>
                      <a:endParaRPr kumimoji="1" lang="en-US" altLang="ja-JP" sz="1050" b="0" u="none" dirty="0">
                        <a:solidFill>
                          <a:schemeClr val="tx1"/>
                        </a:solidFill>
                        <a:latin typeface="BIZ UDゴシック" panose="020B0400000000000000" pitchFamily="49" charset="-128"/>
                        <a:ea typeface="BIZ UDゴシック" panose="020B0400000000000000" pitchFamily="49" charset="-128"/>
                      </a:endParaRPr>
                    </a:p>
                  </a:txBody>
                  <a:tcPr marL="36000" marR="36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約</a:t>
                      </a:r>
                      <a:r>
                        <a:rPr lang="en-US" alt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20,100</a:t>
                      </a:r>
                      <a:r>
                        <a:rPr lang="ja-JP" sz="105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a:t>
                      </a:r>
                      <a:endParaRPr lang="ja-JP" sz="1400" dirty="0">
                        <a:solidFill>
                          <a:schemeClr val="tx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a:lnSpc>
                          <a:spcPct val="110000"/>
                        </a:lnSpc>
                      </a:pPr>
                      <a:endParaRPr kumimoji="1" lang="ja-JP" altLang="en-US" sz="1050" b="0" u="none" dirty="0">
                        <a:solidFill>
                          <a:schemeClr val="tx1"/>
                        </a:solidFill>
                        <a:latin typeface="BIZ UDゴシック" panose="020B0400000000000000" pitchFamily="49" charset="-128"/>
                        <a:ea typeface="BIZ UDゴシック" panose="020B0400000000000000" pitchFamily="49"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l">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l">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pPr algn="l">
                        <a:lnSpc>
                          <a:spcPct val="110000"/>
                        </a:lnSpc>
                      </a:pPr>
                      <a:endParaRPr kumimoji="1" lang="ja-JP" altLang="en-US" sz="1400" b="0" u="none" dirty="0">
                        <a:solidFill>
                          <a:schemeClr val="tx1"/>
                        </a:solidFill>
                        <a:latin typeface="Meiryo UI" panose="020B0604030504040204" pitchFamily="50" charset="-128"/>
                        <a:ea typeface="Meiryo UI" panose="020B0604030504040204" pitchFamily="50" charset="-128"/>
                      </a:endParaRPr>
                    </a:p>
                  </a:txBody>
                  <a:tcPr marL="36000" marR="72000" marT="23618" marB="2361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1416950"/>
                  </a:ext>
                </a:extLst>
              </a:tr>
            </a:tbl>
          </a:graphicData>
        </a:graphic>
      </p:graphicFrame>
      <p:sp>
        <p:nvSpPr>
          <p:cNvPr id="11" name="タイトル 1">
            <a:extLst>
              <a:ext uri="{FF2B5EF4-FFF2-40B4-BE49-F238E27FC236}">
                <a16:creationId xmlns:a16="http://schemas.microsoft.com/office/drawing/2014/main" id="{0A697422-5BE7-48A5-A75A-5588615BCB71}"/>
              </a:ext>
            </a:extLst>
          </p:cNvPr>
          <p:cNvSpPr txBox="1">
            <a:spLocks/>
          </p:cNvSpPr>
          <p:nvPr/>
        </p:nvSpPr>
        <p:spPr>
          <a:xfrm>
            <a:off x="4641559" y="895414"/>
            <a:ext cx="1661160" cy="263147"/>
          </a:xfrm>
          <a:prstGeom prst="rect">
            <a:avLst/>
          </a:prstGeom>
          <a:solidFill>
            <a:schemeClr val="accent5">
              <a:lumMod val="50000"/>
            </a:schemeClr>
          </a:solidFill>
          <a:ln>
            <a:noFill/>
          </a:ln>
        </p:spPr>
        <p:style>
          <a:lnRef idx="1">
            <a:schemeClr val="accent2"/>
          </a:lnRef>
          <a:fillRef idx="2">
            <a:schemeClr val="accent2"/>
          </a:fillRef>
          <a:effectRef idx="1">
            <a:schemeClr val="accent2"/>
          </a:effectRef>
          <a:fontRef idx="minor">
            <a:schemeClr val="dk1"/>
          </a:fontRef>
        </p:style>
        <p:txBody>
          <a:bodyPr anchor="ctr"/>
          <a:lstStyle/>
          <a:p>
            <a:pPr algn="ctr">
              <a:lnSpc>
                <a:spcPct val="114000"/>
              </a:lnSpc>
              <a:defRPr/>
            </a:pPr>
            <a:r>
              <a:rPr lang="ja-JP" altLang="en-US" sz="1400" b="1" dirty="0">
                <a:solidFill>
                  <a:schemeClr val="bg1"/>
                </a:solidFill>
                <a:latin typeface="BIZ UDゴシック" panose="020B0400000000000000" pitchFamily="49" charset="-128"/>
                <a:ea typeface="BIZ UDゴシック" panose="020B0400000000000000" pitchFamily="49" charset="-128"/>
                <a:cs typeface="Meiryo UI" pitchFamily="50" charset="-128"/>
              </a:rPr>
              <a:t>展示等施設</a:t>
            </a:r>
            <a:endParaRPr lang="en-US" altLang="ja-JP" sz="1400" b="1" dirty="0">
              <a:solidFill>
                <a:schemeClr val="bg1"/>
              </a:solidFill>
              <a:latin typeface="BIZ UDゴシック" panose="020B0400000000000000" pitchFamily="49" charset="-128"/>
              <a:ea typeface="BIZ UDゴシック" panose="020B0400000000000000" pitchFamily="49" charset="-128"/>
              <a:cs typeface="Meiryo UI" pitchFamily="50" charset="-128"/>
            </a:endParaRPr>
          </a:p>
        </p:txBody>
      </p:sp>
      <p:sp>
        <p:nvSpPr>
          <p:cNvPr id="2" name="スライド番号プレースホルダー 1">
            <a:extLst>
              <a:ext uri="{FF2B5EF4-FFF2-40B4-BE49-F238E27FC236}">
                <a16:creationId xmlns:a16="http://schemas.microsoft.com/office/drawing/2014/main" id="{E30A3122-4448-4205-88E2-5A4B29F849F1}"/>
              </a:ext>
            </a:extLst>
          </p:cNvPr>
          <p:cNvSpPr>
            <a:spLocks noGrp="1"/>
          </p:cNvSpPr>
          <p:nvPr>
            <p:ph type="sldNum" sz="quarter" idx="12"/>
          </p:nvPr>
        </p:nvSpPr>
        <p:spPr/>
        <p:txBody>
          <a:bodyPr/>
          <a:lstStyle/>
          <a:p>
            <a:fld id="{61B645F5-9309-4C5A-8919-FC4E71E512A4}" type="slidenum">
              <a:rPr kumimoji="1" lang="ja-JP" altLang="en-US" smtClean="0"/>
              <a:t>23</a:t>
            </a:fld>
            <a:endParaRPr kumimoji="1" lang="ja-JP" altLang="en-US"/>
          </a:p>
        </p:txBody>
      </p:sp>
      <p:sp>
        <p:nvSpPr>
          <p:cNvPr id="4" name="テキスト ボックス 3">
            <a:extLst>
              <a:ext uri="{FF2B5EF4-FFF2-40B4-BE49-F238E27FC236}">
                <a16:creationId xmlns:a16="http://schemas.microsoft.com/office/drawing/2014/main" id="{1AB3E602-AA8A-40DF-A69A-A022C667CF25}"/>
              </a:ext>
            </a:extLst>
          </p:cNvPr>
          <p:cNvSpPr txBox="1"/>
          <p:nvPr/>
        </p:nvSpPr>
        <p:spPr>
          <a:xfrm>
            <a:off x="45720" y="589280"/>
            <a:ext cx="4934364" cy="338554"/>
          </a:xfrm>
          <a:prstGeom prst="rect">
            <a:avLst/>
          </a:prstGeom>
          <a:noFill/>
        </p:spPr>
        <p:txBody>
          <a:bodyPr wrap="none" rtlCol="0">
            <a:spAutoFit/>
          </a:bodyPr>
          <a:lstStyle/>
          <a:p>
            <a:r>
              <a:rPr kumimoji="1" lang="ja-JP" altLang="en-US" sz="1600" b="1" dirty="0"/>
              <a:t>◆</a:t>
            </a:r>
            <a:r>
              <a:rPr kumimoji="1" lang="en-US" altLang="ja-JP" sz="1600" b="1" dirty="0"/>
              <a:t>IR</a:t>
            </a:r>
            <a:r>
              <a:rPr kumimoji="1" lang="ja-JP" altLang="en-US" sz="1600" b="1" dirty="0"/>
              <a:t>の</a:t>
            </a:r>
            <a:r>
              <a:rPr kumimoji="1" lang="en-US" altLang="ja-JP" sz="1600" b="1" dirty="0"/>
              <a:t>MICE</a:t>
            </a:r>
            <a:r>
              <a:rPr kumimoji="1" lang="ja-JP" altLang="en-US" sz="1600" b="1" dirty="0"/>
              <a:t>施設（国際会議場施設／展示等施設）</a:t>
            </a:r>
          </a:p>
        </p:txBody>
      </p:sp>
    </p:spTree>
    <p:extLst>
      <p:ext uri="{BB962C8B-B14F-4D97-AF65-F5344CB8AC3E}">
        <p14:creationId xmlns:p14="http://schemas.microsoft.com/office/powerpoint/2010/main" val="3334377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a:xfrm>
            <a:off x="7067550" y="6483351"/>
            <a:ext cx="2057400" cy="365125"/>
          </a:xfrm>
        </p:spPr>
        <p:txBody>
          <a:bodyPr/>
          <a:lstStyle/>
          <a:p>
            <a:fld id="{61B645F5-9309-4C5A-8919-FC4E71E512A4}" type="slidenum">
              <a:rPr kumimoji="1" lang="ja-JP" altLang="en-US" smtClean="0"/>
              <a:t>24</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＜施策⑧＞ </a:t>
            </a:r>
            <a:r>
              <a:rPr kumimoji="1" lang="en-US" altLang="ja-JP" b="1" dirty="0"/>
              <a:t>MICE</a:t>
            </a:r>
            <a:r>
              <a:rPr kumimoji="1" lang="ja-JP" altLang="en-US" b="1" dirty="0"/>
              <a:t>効果の地域への波及、還元</a:t>
            </a:r>
          </a:p>
        </p:txBody>
      </p:sp>
      <p:sp>
        <p:nvSpPr>
          <p:cNvPr id="11" name="スクロール: 横 10">
            <a:extLst>
              <a:ext uri="{FF2B5EF4-FFF2-40B4-BE49-F238E27FC236}">
                <a16:creationId xmlns:a16="http://schemas.microsoft.com/office/drawing/2014/main" id="{58CF9936-E7D7-4303-8B13-EEB8F2F3BEDF}"/>
              </a:ext>
            </a:extLst>
          </p:cNvPr>
          <p:cNvSpPr/>
          <p:nvPr/>
        </p:nvSpPr>
        <p:spPr>
          <a:xfrm>
            <a:off x="8131976" y="69420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大商</a:t>
            </a:r>
          </a:p>
        </p:txBody>
      </p:sp>
      <p:sp>
        <p:nvSpPr>
          <p:cNvPr id="5" name="テキスト ボックス 4">
            <a:extLst>
              <a:ext uri="{FF2B5EF4-FFF2-40B4-BE49-F238E27FC236}">
                <a16:creationId xmlns:a16="http://schemas.microsoft.com/office/drawing/2014/main" id="{85BB0AF1-5444-459E-903C-A084A49C1878}"/>
              </a:ext>
            </a:extLst>
          </p:cNvPr>
          <p:cNvSpPr txBox="1"/>
          <p:nvPr/>
        </p:nvSpPr>
        <p:spPr>
          <a:xfrm>
            <a:off x="220717" y="715939"/>
            <a:ext cx="4641280" cy="1462580"/>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日本</a:t>
            </a:r>
            <a:r>
              <a:rPr kumimoji="1" lang="en-US" altLang="ja-JP" sz="1600" b="1" dirty="0"/>
              <a:t>ASEAN</a:t>
            </a:r>
            <a:r>
              <a:rPr kumimoji="1" lang="ja-JP" altLang="en-US" sz="1600" b="1" dirty="0"/>
              <a:t>ビジネス促進プラットフォーム</a:t>
            </a:r>
            <a:endParaRPr kumimoji="1" lang="en-US" altLang="ja-JP" sz="1600" b="1" dirty="0"/>
          </a:p>
          <a:p>
            <a:pPr>
              <a:lnSpc>
                <a:spcPct val="120000"/>
              </a:lnSpc>
            </a:pPr>
            <a:r>
              <a:rPr kumimoji="1" lang="ja-JP" altLang="en-US" sz="1200" dirty="0"/>
              <a:t>　▶日本</a:t>
            </a:r>
            <a:r>
              <a:rPr kumimoji="1" lang="en-US" altLang="ja-JP" sz="1200" dirty="0"/>
              <a:t>ASEAN</a:t>
            </a:r>
            <a:r>
              <a:rPr kumimoji="1" lang="ja-JP" altLang="en-US" sz="1200" dirty="0"/>
              <a:t>友好協力</a:t>
            </a:r>
            <a:r>
              <a:rPr kumimoji="1" lang="en-US" altLang="ja-JP" sz="1200" dirty="0"/>
              <a:t>50</a:t>
            </a:r>
            <a:r>
              <a:rPr kumimoji="1" lang="ja-JP" altLang="en-US" sz="1200" dirty="0"/>
              <a:t>周年</a:t>
            </a:r>
            <a:r>
              <a:rPr kumimoji="1" lang="en-US" altLang="ja-JP" sz="1200" dirty="0"/>
              <a:t>(2023</a:t>
            </a:r>
            <a:r>
              <a:rPr kumimoji="1" lang="ja-JP" altLang="en-US" sz="1200" dirty="0"/>
              <a:t>年</a:t>
            </a:r>
            <a:r>
              <a:rPr kumimoji="1" lang="en-US" altLang="ja-JP" sz="1200" dirty="0"/>
              <a:t>)</a:t>
            </a:r>
            <a:r>
              <a:rPr kumimoji="1" lang="ja-JP" altLang="en-US" sz="1200" dirty="0"/>
              <a:t>を機に、</a:t>
            </a:r>
            <a:endParaRPr kumimoji="1" lang="en-US" altLang="ja-JP" sz="1200" dirty="0"/>
          </a:p>
          <a:p>
            <a:pPr>
              <a:lnSpc>
                <a:spcPct val="120000"/>
              </a:lnSpc>
            </a:pPr>
            <a:r>
              <a:rPr kumimoji="1" lang="ja-JP" altLang="en-US" sz="1200" dirty="0"/>
              <a:t>　 我が国と</a:t>
            </a:r>
            <a:r>
              <a:rPr kumimoji="1" lang="en-US" altLang="ja-JP" sz="1200" dirty="0"/>
              <a:t>ASEAN</a:t>
            </a:r>
            <a:r>
              <a:rPr kumimoji="1" lang="ja-JP" altLang="en-US" sz="1200" dirty="0"/>
              <a:t>との間で、企業の海外展開や</a:t>
            </a:r>
            <a:endParaRPr kumimoji="1" lang="en-US" altLang="ja-JP" sz="1200" dirty="0"/>
          </a:p>
          <a:p>
            <a:pPr>
              <a:lnSpc>
                <a:spcPct val="120000"/>
              </a:lnSpc>
            </a:pPr>
            <a:r>
              <a:rPr kumimoji="1" lang="ja-JP" altLang="en-US" sz="1200" dirty="0"/>
              <a:t>　 投資、取引拡大を後押しするための連携・支援の</a:t>
            </a:r>
            <a:endParaRPr kumimoji="1" lang="en-US" altLang="ja-JP" sz="1200" dirty="0"/>
          </a:p>
          <a:p>
            <a:pPr>
              <a:lnSpc>
                <a:spcPct val="120000"/>
              </a:lnSpc>
            </a:pPr>
            <a:r>
              <a:rPr kumimoji="1" lang="ja-JP" altLang="en-US" sz="1200" dirty="0"/>
              <a:t>　 枠組みを大商と</a:t>
            </a:r>
            <a:r>
              <a:rPr kumimoji="1" lang="en-US" altLang="ja-JP" sz="1200" dirty="0"/>
              <a:t>ASEAN</a:t>
            </a:r>
            <a:r>
              <a:rPr kumimoji="1" lang="ja-JP" altLang="en-US" sz="1200" dirty="0"/>
              <a:t>各国商工会議所等と構築</a:t>
            </a:r>
            <a:endParaRPr kumimoji="1" lang="en-US" altLang="ja-JP" sz="1200" dirty="0"/>
          </a:p>
          <a:p>
            <a:pPr>
              <a:lnSpc>
                <a:spcPct val="120000"/>
              </a:lnSpc>
            </a:pPr>
            <a:r>
              <a:rPr kumimoji="1" lang="ja-JP" altLang="en-US" sz="1200" dirty="0"/>
              <a:t>　▶「販路拡大」「外国人材活用」 を軸に活動</a:t>
            </a:r>
            <a:endParaRPr kumimoji="1" lang="en-US" altLang="ja-JP" sz="1200" dirty="0"/>
          </a:p>
        </p:txBody>
      </p:sp>
      <p:sp>
        <p:nvSpPr>
          <p:cNvPr id="6" name="テキスト ボックス 5">
            <a:extLst>
              <a:ext uri="{FF2B5EF4-FFF2-40B4-BE49-F238E27FC236}">
                <a16:creationId xmlns:a16="http://schemas.microsoft.com/office/drawing/2014/main" id="{1BC1179E-8118-4286-BD16-3FD3E7ACC55E}"/>
              </a:ext>
            </a:extLst>
          </p:cNvPr>
          <p:cNvSpPr txBox="1"/>
          <p:nvPr/>
        </p:nvSpPr>
        <p:spPr>
          <a:xfrm>
            <a:off x="4572000" y="715939"/>
            <a:ext cx="4351283" cy="1240981"/>
          </a:xfrm>
          <a:prstGeom prst="rect">
            <a:avLst/>
          </a:prstGeom>
          <a:noFill/>
        </p:spPr>
        <p:txBody>
          <a:bodyPr wrap="square" rtlCol="0">
            <a:spAutoFit/>
          </a:bodyPr>
          <a:lstStyle/>
          <a:p>
            <a:pPr>
              <a:lnSpc>
                <a:spcPct val="120000"/>
              </a:lnSpc>
            </a:pPr>
            <a:r>
              <a:rPr kumimoji="1" lang="ja-JP" altLang="en-US" sz="1600" dirty="0"/>
              <a:t>◆</a:t>
            </a:r>
            <a:r>
              <a:rPr kumimoji="1" lang="en-US" altLang="ja-JP" sz="1600" b="1" dirty="0"/>
              <a:t>Global MedTech EXPO</a:t>
            </a:r>
          </a:p>
          <a:p>
            <a:pPr>
              <a:lnSpc>
                <a:spcPct val="120000"/>
              </a:lnSpc>
            </a:pPr>
            <a:r>
              <a:rPr kumimoji="1" lang="ja-JP" altLang="en-US" sz="1200" dirty="0"/>
              <a:t>　▶メドテック専門の支援機関「メドテックアクチュエー</a:t>
            </a:r>
            <a:endParaRPr kumimoji="1" lang="en-US" altLang="ja-JP" sz="1200" dirty="0"/>
          </a:p>
          <a:p>
            <a:pPr>
              <a:lnSpc>
                <a:spcPct val="120000"/>
              </a:lnSpc>
            </a:pPr>
            <a:r>
              <a:rPr kumimoji="1" lang="ja-JP" altLang="en-US" sz="1200" dirty="0"/>
              <a:t>　 ター」と共同で、グローバルエコシステムの構築・強化</a:t>
            </a:r>
            <a:endParaRPr kumimoji="1" lang="en-US" altLang="ja-JP" sz="1200" dirty="0"/>
          </a:p>
          <a:p>
            <a:pPr>
              <a:lnSpc>
                <a:spcPct val="120000"/>
              </a:lnSpc>
            </a:pPr>
            <a:r>
              <a:rPr kumimoji="1" lang="ja-JP" altLang="en-US" sz="1200" dirty="0"/>
              <a:t>　 をめざし、「メドテック</a:t>
            </a:r>
            <a:r>
              <a:rPr kumimoji="1" lang="en-US" altLang="ja-JP" sz="1200" dirty="0"/>
              <a:t>(</a:t>
            </a:r>
            <a:r>
              <a:rPr kumimoji="1" lang="ja-JP" altLang="en-US" sz="1200" dirty="0"/>
              <a:t>医療技術</a:t>
            </a:r>
            <a:r>
              <a:rPr kumimoji="1" lang="en-US" altLang="ja-JP" sz="1200" dirty="0"/>
              <a:t>)</a:t>
            </a:r>
            <a:r>
              <a:rPr kumimoji="1" lang="ja-JP" altLang="en-US" sz="1200" dirty="0"/>
              <a:t>」に特化したスタート　　　</a:t>
            </a:r>
            <a:endParaRPr kumimoji="1" lang="en-US" altLang="ja-JP" sz="1200" dirty="0"/>
          </a:p>
          <a:p>
            <a:pPr>
              <a:lnSpc>
                <a:spcPct val="120000"/>
              </a:lnSpc>
            </a:pPr>
            <a:r>
              <a:rPr kumimoji="1" lang="ja-JP" altLang="en-US" sz="1200" dirty="0"/>
              <a:t>　 アップ支援の複合プログラム</a:t>
            </a:r>
            <a:endParaRPr kumimoji="1" lang="en-US" altLang="ja-JP" sz="1200" dirty="0"/>
          </a:p>
        </p:txBody>
      </p:sp>
      <p:pic>
        <p:nvPicPr>
          <p:cNvPr id="7" name="図 6">
            <a:extLst>
              <a:ext uri="{FF2B5EF4-FFF2-40B4-BE49-F238E27FC236}">
                <a16:creationId xmlns:a16="http://schemas.microsoft.com/office/drawing/2014/main" id="{B7B0F74B-981E-4C36-B82E-8D2904543C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153" y="2447359"/>
            <a:ext cx="4143391" cy="1477328"/>
          </a:xfrm>
          <a:prstGeom prst="rect">
            <a:avLst/>
          </a:prstGeom>
        </p:spPr>
      </p:pic>
      <p:sp>
        <p:nvSpPr>
          <p:cNvPr id="4" name="テキスト ボックス 3">
            <a:extLst>
              <a:ext uri="{FF2B5EF4-FFF2-40B4-BE49-F238E27FC236}">
                <a16:creationId xmlns:a16="http://schemas.microsoft.com/office/drawing/2014/main" id="{D69B11EC-1D7F-4895-A089-123A8E64AB2D}"/>
              </a:ext>
            </a:extLst>
          </p:cNvPr>
          <p:cNvSpPr txBox="1"/>
          <p:nvPr/>
        </p:nvSpPr>
        <p:spPr>
          <a:xfrm>
            <a:off x="406422" y="4062231"/>
            <a:ext cx="4323862" cy="1661993"/>
          </a:xfrm>
          <a:prstGeom prst="rect">
            <a:avLst/>
          </a:prstGeom>
          <a:noFill/>
        </p:spPr>
        <p:txBody>
          <a:bodyPr wrap="square" rtlCol="0">
            <a:spAutoFit/>
          </a:bodyPr>
          <a:lstStyle/>
          <a:p>
            <a:r>
              <a:rPr kumimoji="1" lang="ja-JP" altLang="en-US" sz="1200" dirty="0"/>
              <a:t>・</a:t>
            </a:r>
            <a:r>
              <a:rPr kumimoji="1" lang="en-US" altLang="ja-JP" sz="1200" dirty="0"/>
              <a:t>EXPO 2025</a:t>
            </a:r>
            <a:r>
              <a:rPr kumimoji="1" lang="ja-JP" altLang="en-US" sz="1200" dirty="0"/>
              <a:t> 記念シンポジウム</a:t>
            </a:r>
            <a:endParaRPr kumimoji="1" lang="en-US" altLang="ja-JP" sz="1200" dirty="0"/>
          </a:p>
          <a:p>
            <a:r>
              <a:rPr kumimoji="1" lang="ja-JP" altLang="en-US" sz="1200" dirty="0"/>
              <a:t>　～日アセアンの未来～（</a:t>
            </a:r>
            <a:r>
              <a:rPr kumimoji="1" lang="en-US" altLang="ja-JP" sz="1200" dirty="0"/>
              <a:t>2025.4.21</a:t>
            </a:r>
            <a:r>
              <a:rPr kumimoji="1" lang="ja-JP" altLang="en-US" sz="1200" dirty="0"/>
              <a:t>）</a:t>
            </a:r>
            <a:endParaRPr kumimoji="1" lang="en-US" altLang="ja-JP" sz="1200" dirty="0"/>
          </a:p>
          <a:p>
            <a:r>
              <a:rPr kumimoji="1" lang="ja-JP" altLang="en-US" sz="1200" dirty="0"/>
              <a:t>・日アセアン若手起業家交流プログラム</a:t>
            </a:r>
            <a:endParaRPr kumimoji="1" lang="en-US" altLang="ja-JP" sz="1200" dirty="0"/>
          </a:p>
          <a:p>
            <a:r>
              <a:rPr kumimoji="1" lang="ja-JP" altLang="en-US" sz="1200" dirty="0"/>
              <a:t>　（</a:t>
            </a:r>
            <a:r>
              <a:rPr kumimoji="1" lang="en-US" altLang="ja-JP" sz="1200" dirty="0"/>
              <a:t>2025.11.17</a:t>
            </a:r>
            <a:r>
              <a:rPr kumimoji="1" lang="ja-JP" altLang="en-US" sz="1200" dirty="0"/>
              <a:t>～</a:t>
            </a:r>
            <a:r>
              <a:rPr kumimoji="1" lang="en-US" altLang="ja-JP" sz="1200" dirty="0"/>
              <a:t>19</a:t>
            </a:r>
            <a:r>
              <a:rPr kumimoji="1" lang="ja-JP" altLang="en-US" sz="1200" dirty="0"/>
              <a:t>）</a:t>
            </a:r>
            <a:endParaRPr kumimoji="1" lang="en-US" altLang="ja-JP" sz="1200" dirty="0"/>
          </a:p>
          <a:p>
            <a:r>
              <a:rPr kumimoji="1" lang="ja-JP" altLang="en-US" sz="1200" dirty="0"/>
              <a:t>・</a:t>
            </a:r>
            <a:r>
              <a:rPr lang="ja-JP" altLang="ja-JP" sz="1200" dirty="0"/>
              <a:t>日本・アセアンスタートアップによるピッチイベント</a:t>
            </a:r>
            <a:endParaRPr lang="en-US" altLang="ja-JP" sz="1200" dirty="0"/>
          </a:p>
          <a:p>
            <a:r>
              <a:rPr kumimoji="1" lang="ja-JP" altLang="en-US" sz="1200" dirty="0">
                <a:solidFill>
                  <a:srgbClr val="FF0000"/>
                </a:solidFill>
              </a:rPr>
              <a:t>　</a:t>
            </a:r>
            <a:r>
              <a:rPr kumimoji="1" lang="ja-JP" altLang="en-US" sz="1200" dirty="0"/>
              <a:t>（</a:t>
            </a:r>
            <a:r>
              <a:rPr kumimoji="1" lang="en-US" altLang="ja-JP" sz="1200" dirty="0"/>
              <a:t>2026.3.6</a:t>
            </a:r>
            <a:r>
              <a:rPr kumimoji="1" lang="ja-JP" altLang="en-US" sz="1200" dirty="0"/>
              <a:t>）</a:t>
            </a:r>
            <a:endParaRPr kumimoji="1" lang="en-US" altLang="ja-JP" sz="1200" dirty="0"/>
          </a:p>
          <a:p>
            <a:endParaRPr kumimoji="1" lang="en-US" altLang="ja-JP" dirty="0"/>
          </a:p>
          <a:p>
            <a:r>
              <a:rPr kumimoji="1" lang="ja-JP" altLang="en-US" sz="1200" dirty="0"/>
              <a:t>・日アセアン若手起業家交流プログラム</a:t>
            </a:r>
            <a:r>
              <a:rPr kumimoji="1" lang="en-US" altLang="ja-JP" sz="1200" dirty="0"/>
              <a:t> </a:t>
            </a:r>
            <a:r>
              <a:rPr kumimoji="1" lang="ja-JP" altLang="en-US" sz="1200" dirty="0"/>
              <a:t>第２弾</a:t>
            </a:r>
            <a:r>
              <a:rPr kumimoji="1" lang="en-US" altLang="ja-JP" sz="600" dirty="0"/>
              <a:t>(</a:t>
            </a:r>
            <a:r>
              <a:rPr kumimoji="1" lang="ja-JP" altLang="en-US" sz="600" dirty="0"/>
              <a:t>今年度下半期予定</a:t>
            </a:r>
            <a:r>
              <a:rPr kumimoji="1" lang="en-US" altLang="ja-JP" sz="600" dirty="0"/>
              <a:t>)</a:t>
            </a:r>
            <a:endParaRPr kumimoji="1" lang="en-US" altLang="ja-JP" sz="1200" dirty="0"/>
          </a:p>
        </p:txBody>
      </p:sp>
      <p:sp>
        <p:nvSpPr>
          <p:cNvPr id="8" name="二等辺三角形 7">
            <a:extLst>
              <a:ext uri="{FF2B5EF4-FFF2-40B4-BE49-F238E27FC236}">
                <a16:creationId xmlns:a16="http://schemas.microsoft.com/office/drawing/2014/main" id="{49EF2017-C979-4A62-BC42-7A656355EE4F}"/>
              </a:ext>
            </a:extLst>
          </p:cNvPr>
          <p:cNvSpPr/>
          <p:nvPr/>
        </p:nvSpPr>
        <p:spPr>
          <a:xfrm rot="10800000">
            <a:off x="2065049" y="5273344"/>
            <a:ext cx="703510" cy="129883"/>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81C99D6D-52EB-4272-A51C-DED8822E8784}"/>
              </a:ext>
            </a:extLst>
          </p:cNvPr>
          <p:cNvSpPr txBox="1"/>
          <p:nvPr/>
        </p:nvSpPr>
        <p:spPr>
          <a:xfrm>
            <a:off x="4803231" y="3971227"/>
            <a:ext cx="4239169" cy="1846659"/>
          </a:xfrm>
          <a:prstGeom prst="rect">
            <a:avLst/>
          </a:prstGeom>
          <a:noFill/>
        </p:spPr>
        <p:txBody>
          <a:bodyPr wrap="square" rtlCol="0">
            <a:spAutoFit/>
          </a:bodyPr>
          <a:lstStyle/>
          <a:p>
            <a:r>
              <a:rPr kumimoji="1" lang="ja-JP" altLang="en-US" sz="1200" dirty="0"/>
              <a:t>・</a:t>
            </a:r>
            <a:r>
              <a:rPr kumimoji="1" lang="en-US" altLang="ja-JP" sz="1200" dirty="0"/>
              <a:t>Global Pitch Showdown</a:t>
            </a:r>
            <a:r>
              <a:rPr kumimoji="1" lang="ja-JP" altLang="en-US" sz="1200" dirty="0"/>
              <a:t>の世界決勝を大阪初開催</a:t>
            </a:r>
            <a:endParaRPr kumimoji="1" lang="en-US" altLang="ja-JP" sz="1200" dirty="0"/>
          </a:p>
          <a:p>
            <a:r>
              <a:rPr kumimoji="1" lang="ja-JP" altLang="en-US" sz="1200" dirty="0"/>
              <a:t>　（</a:t>
            </a:r>
            <a:r>
              <a:rPr kumimoji="1" lang="en-US" altLang="ja-JP" sz="1200" dirty="0"/>
              <a:t>2025.9.16</a:t>
            </a:r>
            <a:r>
              <a:rPr kumimoji="1" lang="ja-JP" altLang="en-US" sz="1200" dirty="0"/>
              <a:t>）</a:t>
            </a:r>
            <a:endParaRPr kumimoji="1" lang="en-US" altLang="ja-JP" sz="1200" dirty="0"/>
          </a:p>
          <a:p>
            <a:r>
              <a:rPr kumimoji="1" lang="en-US" altLang="ja-JP" dirty="0"/>
              <a:t>  </a:t>
            </a:r>
          </a:p>
          <a:p>
            <a:endParaRPr kumimoji="1" lang="en-US" altLang="ja-JP" dirty="0"/>
          </a:p>
          <a:p>
            <a:endParaRPr kumimoji="1" lang="en-US" altLang="ja-JP" dirty="0"/>
          </a:p>
          <a:p>
            <a:endParaRPr kumimoji="1" lang="en-US" altLang="ja-JP" sz="1200" dirty="0"/>
          </a:p>
          <a:p>
            <a:r>
              <a:rPr kumimoji="1" lang="ja-JP" altLang="en-US" sz="1200" dirty="0"/>
              <a:t>・</a:t>
            </a:r>
            <a:r>
              <a:rPr kumimoji="1" lang="en-US" altLang="ja-JP" sz="1200" dirty="0"/>
              <a:t>Global Navigator Japan </a:t>
            </a:r>
            <a:r>
              <a:rPr kumimoji="1" lang="ja-JP" altLang="en-US" sz="700" dirty="0"/>
              <a:t>関西エリア</a:t>
            </a:r>
            <a:r>
              <a:rPr kumimoji="1" lang="en-US" altLang="ja-JP" sz="700" dirty="0"/>
              <a:t>(2026.10.5)</a:t>
            </a:r>
          </a:p>
          <a:p>
            <a:r>
              <a:rPr kumimoji="1" lang="ja-JP" altLang="en-US" sz="1200" dirty="0"/>
              <a:t>・</a:t>
            </a:r>
            <a:r>
              <a:rPr kumimoji="1" lang="en-US" altLang="ja-JP" sz="1200" dirty="0"/>
              <a:t>Global Pitch Showdown2026</a:t>
            </a:r>
            <a:r>
              <a:rPr kumimoji="1" lang="ja-JP" altLang="en-US" sz="1200" dirty="0"/>
              <a:t> </a:t>
            </a:r>
            <a:r>
              <a:rPr kumimoji="1" lang="ja-JP" altLang="en-US" sz="700" dirty="0"/>
              <a:t>大阪府立国際会議場</a:t>
            </a:r>
            <a:r>
              <a:rPr kumimoji="1" lang="en-US" altLang="ja-JP" sz="700" dirty="0"/>
              <a:t>(2026.10.6)</a:t>
            </a:r>
            <a:endParaRPr kumimoji="1" lang="en-US" altLang="ja-JP" sz="1100" dirty="0"/>
          </a:p>
        </p:txBody>
      </p:sp>
      <p:sp>
        <p:nvSpPr>
          <p:cNvPr id="18" name="大かっこ 17">
            <a:extLst>
              <a:ext uri="{FF2B5EF4-FFF2-40B4-BE49-F238E27FC236}">
                <a16:creationId xmlns:a16="http://schemas.microsoft.com/office/drawing/2014/main" id="{EC27CEC1-F3AE-4817-ABA6-04FFD18B8A4E}"/>
              </a:ext>
            </a:extLst>
          </p:cNvPr>
          <p:cNvSpPr/>
          <p:nvPr/>
        </p:nvSpPr>
        <p:spPr>
          <a:xfrm>
            <a:off x="5156200" y="4447664"/>
            <a:ext cx="3460284" cy="697376"/>
          </a:xfrm>
          <a:prstGeom prst="bracketPair">
            <a:avLst>
              <a:gd name="adj" fmla="val 12296"/>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r>
              <a:rPr kumimoji="1" lang="ja-JP" altLang="en-US" sz="1050" dirty="0"/>
              <a:t>医療・ヘルスケア分野のグローバルエコシステムの構築のため、世界有数の医療系スタートアップ支援組織「</a:t>
            </a:r>
            <a:r>
              <a:rPr kumimoji="1" lang="en-US" altLang="ja-JP" sz="1050" dirty="0"/>
              <a:t>MedTech Actuator</a:t>
            </a:r>
            <a:r>
              <a:rPr kumimoji="1" lang="ja-JP" altLang="en-US" sz="1050" dirty="0"/>
              <a:t>」とともに実施したメドテック分野に特化したピッチコンテスト</a:t>
            </a:r>
            <a:endParaRPr kumimoji="1" lang="en-US" altLang="ja-JP" sz="1050" dirty="0"/>
          </a:p>
        </p:txBody>
      </p:sp>
      <p:sp>
        <p:nvSpPr>
          <p:cNvPr id="19" name="二等辺三角形 18">
            <a:extLst>
              <a:ext uri="{FF2B5EF4-FFF2-40B4-BE49-F238E27FC236}">
                <a16:creationId xmlns:a16="http://schemas.microsoft.com/office/drawing/2014/main" id="{45ACBD6B-E8DC-400F-86A0-3BCBA89C1AB1}"/>
              </a:ext>
            </a:extLst>
          </p:cNvPr>
          <p:cNvSpPr/>
          <p:nvPr/>
        </p:nvSpPr>
        <p:spPr>
          <a:xfrm rot="10800000">
            <a:off x="6570310" y="5208474"/>
            <a:ext cx="703510" cy="129883"/>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2209747A-F66B-4ED9-8842-C70F48BAAF36}"/>
              </a:ext>
            </a:extLst>
          </p:cNvPr>
          <p:cNvSpPr/>
          <p:nvPr/>
        </p:nvSpPr>
        <p:spPr>
          <a:xfrm>
            <a:off x="346347" y="5985332"/>
            <a:ext cx="8388246" cy="686402"/>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BEF143A-3923-4FD8-BC7D-396468D9F336}"/>
              </a:ext>
            </a:extLst>
          </p:cNvPr>
          <p:cNvSpPr txBox="1"/>
          <p:nvPr/>
        </p:nvSpPr>
        <p:spPr>
          <a:xfrm>
            <a:off x="673629" y="6043754"/>
            <a:ext cx="7776685" cy="570605"/>
          </a:xfrm>
          <a:prstGeom prst="rect">
            <a:avLst/>
          </a:prstGeom>
          <a:noFill/>
        </p:spPr>
        <p:txBody>
          <a:bodyPr wrap="square" rtlCol="0">
            <a:spAutoFit/>
          </a:bodyPr>
          <a:lstStyle/>
          <a:p>
            <a:pPr>
              <a:lnSpc>
                <a:spcPct val="120000"/>
              </a:lnSpc>
            </a:pPr>
            <a:r>
              <a:rPr kumimoji="1" lang="en-US" altLang="ja-JP" sz="1400" dirty="0"/>
              <a:t>MICE</a:t>
            </a:r>
            <a:r>
              <a:rPr kumimoji="1" lang="ja-JP" altLang="en-US" sz="1400" dirty="0"/>
              <a:t>開催による波及効果を通じて、在阪企業のビジネス環境や都市魅力を高め、地域経済の振興を図っている</a:t>
            </a:r>
            <a:endParaRPr kumimoji="1" lang="en-US" altLang="ja-JP" sz="1400" dirty="0"/>
          </a:p>
        </p:txBody>
      </p:sp>
      <p:pic>
        <p:nvPicPr>
          <p:cNvPr id="10" name="図 9">
            <a:extLst>
              <a:ext uri="{FF2B5EF4-FFF2-40B4-BE49-F238E27FC236}">
                <a16:creationId xmlns:a16="http://schemas.microsoft.com/office/drawing/2014/main" id="{2800F158-2389-A612-DD82-96257DDDF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2534" y="2032442"/>
            <a:ext cx="4000749" cy="1875351"/>
          </a:xfrm>
          <a:prstGeom prst="rect">
            <a:avLst/>
          </a:prstGeom>
        </p:spPr>
      </p:pic>
    </p:spTree>
    <p:extLst>
      <p:ext uri="{BB962C8B-B14F-4D97-AF65-F5344CB8AC3E}">
        <p14:creationId xmlns:p14="http://schemas.microsoft.com/office/powerpoint/2010/main" val="390676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＜施策⑧＞</a:t>
            </a:r>
            <a:r>
              <a:rPr kumimoji="1" lang="en-US" altLang="ja-JP" b="1" dirty="0"/>
              <a:t> MICE</a:t>
            </a:r>
            <a:r>
              <a:rPr kumimoji="1" lang="ja-JP" altLang="en-US" b="1" dirty="0"/>
              <a:t>効果の地域への波及、還元</a:t>
            </a:r>
          </a:p>
        </p:txBody>
      </p:sp>
      <p:sp>
        <p:nvSpPr>
          <p:cNvPr id="7" name="正方形/長方形 6">
            <a:extLst>
              <a:ext uri="{FF2B5EF4-FFF2-40B4-BE49-F238E27FC236}">
                <a16:creationId xmlns:a16="http://schemas.microsoft.com/office/drawing/2014/main" id="{BEC63F2A-CE9E-4D3B-A04D-9D5AD73DC1F5}"/>
              </a:ext>
            </a:extLst>
          </p:cNvPr>
          <p:cNvSpPr/>
          <p:nvPr/>
        </p:nvSpPr>
        <p:spPr>
          <a:xfrm>
            <a:off x="105117" y="996205"/>
            <a:ext cx="8870706" cy="959759"/>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E0F0CC8F-21F1-4137-ABB9-AACE8EB46668}"/>
              </a:ext>
            </a:extLst>
          </p:cNvPr>
          <p:cNvSpPr txBox="1"/>
          <p:nvPr/>
        </p:nvSpPr>
        <p:spPr>
          <a:xfrm>
            <a:off x="233662" y="1061512"/>
            <a:ext cx="7890835" cy="829138"/>
          </a:xfrm>
          <a:prstGeom prst="rect">
            <a:avLst/>
          </a:prstGeom>
          <a:noFill/>
        </p:spPr>
        <p:txBody>
          <a:bodyPr wrap="square" rtlCol="0">
            <a:spAutoFit/>
          </a:bodyPr>
          <a:lstStyle/>
          <a:p>
            <a:pPr>
              <a:lnSpc>
                <a:spcPct val="120000"/>
              </a:lnSpc>
            </a:pPr>
            <a:r>
              <a:rPr kumimoji="1" lang="ja-JP" altLang="en-US" sz="1400" dirty="0"/>
              <a:t>産業振興を達成するための手段の一つとして</a:t>
            </a:r>
            <a:r>
              <a:rPr kumimoji="1" lang="en-US" altLang="ja-JP" sz="1400" dirty="0"/>
              <a:t>MICE</a:t>
            </a:r>
            <a:r>
              <a:rPr kumimoji="1" lang="ja-JP" altLang="en-US" sz="1400" dirty="0"/>
              <a:t>を位置付け、関西経済界が</a:t>
            </a:r>
            <a:r>
              <a:rPr kumimoji="1" lang="en-US" altLang="ja-JP" sz="1400" dirty="0"/>
              <a:t>MICE</a:t>
            </a:r>
            <a:r>
              <a:rPr kumimoji="1" lang="ja-JP" altLang="en-US" sz="1400" dirty="0"/>
              <a:t>に取り組む意義の理解・浸透に資する取組みを行うとともに、万博レガシー</a:t>
            </a:r>
            <a:r>
              <a:rPr kumimoji="1" lang="en-US" altLang="ja-JP" sz="1400" dirty="0"/>
              <a:t>MICE</a:t>
            </a:r>
            <a:r>
              <a:rPr kumimoji="1" lang="ja-JP" altLang="en-US" sz="1400" dirty="0"/>
              <a:t>の継承・発展に向けた協力を行うなど、産業振興・イノベーション創出を目的とした</a:t>
            </a:r>
            <a:r>
              <a:rPr kumimoji="1" lang="en-US" altLang="ja-JP" sz="1400" dirty="0"/>
              <a:t>MICE</a:t>
            </a:r>
            <a:r>
              <a:rPr kumimoji="1" lang="ja-JP" altLang="en-US" sz="1400" dirty="0"/>
              <a:t>誘致・創出に貢献する。</a:t>
            </a:r>
          </a:p>
        </p:txBody>
      </p:sp>
      <p:sp>
        <p:nvSpPr>
          <p:cNvPr id="9" name="スクロール: 横 8">
            <a:extLst>
              <a:ext uri="{FF2B5EF4-FFF2-40B4-BE49-F238E27FC236}">
                <a16:creationId xmlns:a16="http://schemas.microsoft.com/office/drawing/2014/main" id="{45D14CFA-A757-4BD1-865D-C0CC8253AB27}"/>
              </a:ext>
            </a:extLst>
          </p:cNvPr>
          <p:cNvSpPr/>
          <p:nvPr/>
        </p:nvSpPr>
        <p:spPr>
          <a:xfrm>
            <a:off x="8274979" y="1079300"/>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関経連</a:t>
            </a:r>
          </a:p>
        </p:txBody>
      </p:sp>
      <p:sp>
        <p:nvSpPr>
          <p:cNvPr id="4" name="テキスト ボックス 3">
            <a:extLst>
              <a:ext uri="{FF2B5EF4-FFF2-40B4-BE49-F238E27FC236}">
                <a16:creationId xmlns:a16="http://schemas.microsoft.com/office/drawing/2014/main" id="{6C7628E1-3A8F-4A89-ADC2-B1E7F642B9C7}"/>
              </a:ext>
            </a:extLst>
          </p:cNvPr>
          <p:cNvSpPr txBox="1"/>
          <p:nvPr/>
        </p:nvSpPr>
        <p:spPr>
          <a:xfrm>
            <a:off x="312052" y="1989052"/>
            <a:ext cx="8290229" cy="294568"/>
          </a:xfrm>
          <a:prstGeom prst="rect">
            <a:avLst/>
          </a:prstGeom>
          <a:noFill/>
        </p:spPr>
        <p:txBody>
          <a:bodyPr wrap="square" rtlCol="0">
            <a:spAutoFit/>
          </a:bodyPr>
          <a:lstStyle/>
          <a:p>
            <a:pPr>
              <a:lnSpc>
                <a:spcPct val="130000"/>
              </a:lnSpc>
            </a:pPr>
            <a:r>
              <a:rPr kumimoji="1" lang="ja-JP" altLang="en-US" sz="1200" dirty="0">
                <a:latin typeface="+mn-ea"/>
              </a:rPr>
              <a:t>○未来創造会議（</a:t>
            </a:r>
            <a:r>
              <a:rPr kumimoji="1" lang="en-US" altLang="ja-JP" sz="1200" dirty="0">
                <a:latin typeface="+mn-ea"/>
              </a:rPr>
              <a:t>※</a:t>
            </a:r>
            <a:r>
              <a:rPr kumimoji="1" lang="ja-JP" altLang="en-US" sz="1200" dirty="0">
                <a:latin typeface="+mn-ea"/>
              </a:rPr>
              <a:t>）を踏まえた万博レガシー</a:t>
            </a:r>
            <a:r>
              <a:rPr kumimoji="1" lang="en-US" altLang="ja-JP" sz="1200" dirty="0"/>
              <a:t>MICE</a:t>
            </a:r>
            <a:r>
              <a:rPr kumimoji="1" lang="ja-JP" altLang="en-US" sz="1200" dirty="0">
                <a:latin typeface="+mn-ea"/>
              </a:rPr>
              <a:t>誘致・創出および継承・発展に向けた協力</a:t>
            </a:r>
            <a:endParaRPr kumimoji="1" lang="en-US" altLang="ja-JP" sz="1200" dirty="0">
              <a:latin typeface="+mn-ea"/>
            </a:endParaRPr>
          </a:p>
        </p:txBody>
      </p:sp>
      <p:sp>
        <p:nvSpPr>
          <p:cNvPr id="11" name="正方形/長方形 10">
            <a:extLst>
              <a:ext uri="{FF2B5EF4-FFF2-40B4-BE49-F238E27FC236}">
                <a16:creationId xmlns:a16="http://schemas.microsoft.com/office/drawing/2014/main" id="{6ECBE617-B282-4506-B298-77C6111F1EA2}"/>
              </a:ext>
            </a:extLst>
          </p:cNvPr>
          <p:cNvSpPr/>
          <p:nvPr/>
        </p:nvSpPr>
        <p:spPr>
          <a:xfrm>
            <a:off x="408274" y="3495871"/>
            <a:ext cx="7777435" cy="89093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kumimoji="1" lang="en-US" altLang="ja-JP" sz="900" b="1" dirty="0">
                <a:solidFill>
                  <a:schemeClr val="tx1"/>
                </a:solidFill>
                <a:latin typeface="+mn-ea"/>
              </a:rPr>
              <a:t>※</a:t>
            </a:r>
            <a:r>
              <a:rPr kumimoji="1" lang="ja-JP" altLang="en-US" sz="900" b="1" dirty="0">
                <a:solidFill>
                  <a:schemeClr val="tx1"/>
                </a:solidFill>
                <a:latin typeface="+mn-ea"/>
              </a:rPr>
              <a:t>未来創造会議</a:t>
            </a:r>
            <a:r>
              <a:rPr kumimoji="1" lang="ja-JP" altLang="en-US" sz="900" dirty="0">
                <a:solidFill>
                  <a:schemeClr val="tx1"/>
                </a:solidFill>
                <a:latin typeface="+mn-ea"/>
              </a:rPr>
              <a:t>（関西経済連合会、大阪商工会議所、関西経済同友会、近畿経済産業局、関西広域連合、大阪府、大阪市）</a:t>
            </a:r>
            <a:endParaRPr kumimoji="1" lang="en-US" altLang="ja-JP" sz="900" b="1" dirty="0">
              <a:solidFill>
                <a:schemeClr val="tx1"/>
              </a:solidFill>
              <a:latin typeface="+mn-ea"/>
            </a:endParaRPr>
          </a:p>
          <a:p>
            <a:pPr>
              <a:lnSpc>
                <a:spcPct val="120000"/>
              </a:lnSpc>
            </a:pPr>
            <a:r>
              <a:rPr kumimoji="1" lang="ja-JP" altLang="en-US" sz="900" dirty="0">
                <a:solidFill>
                  <a:schemeClr val="tx1"/>
                </a:solidFill>
                <a:latin typeface="+mn-ea"/>
              </a:rPr>
              <a:t>　万博の成果を一過性で終わらせず、革新的技術や新たな価値の創造につなげるため、経済界・国・関西広域連合・地元自治体が一体となって、</a:t>
            </a:r>
            <a:endParaRPr kumimoji="1" lang="en-US" altLang="ja-JP" sz="900" dirty="0">
              <a:solidFill>
                <a:schemeClr val="tx1"/>
              </a:solidFill>
              <a:latin typeface="+mn-ea"/>
            </a:endParaRPr>
          </a:p>
          <a:p>
            <a:pPr>
              <a:lnSpc>
                <a:spcPct val="120000"/>
              </a:lnSpc>
            </a:pPr>
            <a:r>
              <a:rPr kumimoji="1" lang="ja-JP" altLang="en-US" sz="900" dirty="0">
                <a:solidFill>
                  <a:schemeClr val="tx1"/>
                </a:solidFill>
                <a:latin typeface="+mn-ea"/>
              </a:rPr>
              <a:t>　万博レガシーを継承・発展させる推進体制。万博で披露された最先端技術等の実装化・産業化に向け、当面「次世代モビリティ」「再生医療等」</a:t>
            </a:r>
            <a:endParaRPr kumimoji="1" lang="en-US" altLang="ja-JP" sz="900" dirty="0">
              <a:solidFill>
                <a:schemeClr val="tx1"/>
              </a:solidFill>
              <a:latin typeface="+mn-ea"/>
            </a:endParaRPr>
          </a:p>
          <a:p>
            <a:pPr>
              <a:lnSpc>
                <a:spcPct val="120000"/>
              </a:lnSpc>
            </a:pPr>
            <a:r>
              <a:rPr kumimoji="1" lang="ja-JP" altLang="en-US" sz="900" dirty="0">
                <a:solidFill>
                  <a:schemeClr val="tx1"/>
                </a:solidFill>
                <a:latin typeface="+mn-ea"/>
              </a:rPr>
              <a:t>　「スタートアップ」「カーボンニュートラル」の４分野 に取り組む予定</a:t>
            </a:r>
            <a:endParaRPr kumimoji="1" lang="en-US" altLang="ja-JP" sz="900" dirty="0">
              <a:solidFill>
                <a:schemeClr val="tx1"/>
              </a:solidFill>
              <a:latin typeface="+mn-ea"/>
            </a:endParaRPr>
          </a:p>
        </p:txBody>
      </p:sp>
      <p:sp>
        <p:nvSpPr>
          <p:cNvPr id="15" name="テキスト ボックス 14">
            <a:extLst>
              <a:ext uri="{FF2B5EF4-FFF2-40B4-BE49-F238E27FC236}">
                <a16:creationId xmlns:a16="http://schemas.microsoft.com/office/drawing/2014/main" id="{63B57FF5-0E62-7D8F-2732-0CA17EC24103}"/>
              </a:ext>
            </a:extLst>
          </p:cNvPr>
          <p:cNvSpPr txBox="1"/>
          <p:nvPr/>
        </p:nvSpPr>
        <p:spPr>
          <a:xfrm>
            <a:off x="327440" y="4518850"/>
            <a:ext cx="8290229" cy="534634"/>
          </a:xfrm>
          <a:prstGeom prst="rect">
            <a:avLst/>
          </a:prstGeom>
          <a:noFill/>
        </p:spPr>
        <p:txBody>
          <a:bodyPr wrap="square" rtlCol="0">
            <a:spAutoFit/>
          </a:bodyPr>
          <a:lstStyle/>
          <a:p>
            <a:pPr>
              <a:lnSpc>
                <a:spcPct val="130000"/>
              </a:lnSpc>
            </a:pPr>
            <a:r>
              <a:rPr kumimoji="1" lang="ja-JP" altLang="en-US" sz="1200" dirty="0"/>
              <a:t>○大規模スポーツイベントをきっかけとした国際交流の推進</a:t>
            </a:r>
            <a:endParaRPr kumimoji="1" lang="en-US" altLang="ja-JP" sz="1200" dirty="0"/>
          </a:p>
          <a:p>
            <a:pPr>
              <a:lnSpc>
                <a:spcPct val="130000"/>
              </a:lnSpc>
            </a:pPr>
            <a:r>
              <a:rPr kumimoji="1" lang="ja-JP" altLang="en-US" sz="1200" dirty="0"/>
              <a:t>　・ワールドマスターズゲームズ</a:t>
            </a:r>
            <a:r>
              <a:rPr kumimoji="1" lang="en-US" altLang="ja-JP" sz="1200" dirty="0"/>
              <a:t>2027KANSAI</a:t>
            </a:r>
            <a:r>
              <a:rPr kumimoji="1" lang="ja-JP" altLang="en-US" sz="1200" dirty="0"/>
              <a:t>　</a:t>
            </a:r>
            <a:r>
              <a:rPr kumimoji="1" lang="en-US" altLang="ja-JP" sz="900" dirty="0"/>
              <a:t>2027</a:t>
            </a:r>
            <a:r>
              <a:rPr kumimoji="1" lang="ja-JP" altLang="en-US" sz="900" dirty="0"/>
              <a:t>年</a:t>
            </a:r>
            <a:r>
              <a:rPr kumimoji="1" lang="en-US" altLang="ja-JP" sz="900" dirty="0"/>
              <a:t>5</a:t>
            </a:r>
            <a:r>
              <a:rPr kumimoji="1" lang="ja-JP" altLang="en-US" sz="900" dirty="0"/>
              <a:t>月</a:t>
            </a:r>
            <a:endParaRPr kumimoji="1" lang="en-US" altLang="ja-JP" sz="900" dirty="0"/>
          </a:p>
        </p:txBody>
      </p:sp>
      <p:pic>
        <p:nvPicPr>
          <p:cNvPr id="17" name="図 16">
            <a:extLst>
              <a:ext uri="{FF2B5EF4-FFF2-40B4-BE49-F238E27FC236}">
                <a16:creationId xmlns:a16="http://schemas.microsoft.com/office/drawing/2014/main" id="{0C5EB604-5805-08F7-1FE8-2F9E39BD3ECB}"/>
              </a:ext>
            </a:extLst>
          </p:cNvPr>
          <p:cNvPicPr>
            <a:picLocks noChangeAspect="1"/>
          </p:cNvPicPr>
          <p:nvPr/>
        </p:nvPicPr>
        <p:blipFill>
          <a:blip r:embed="rId2"/>
          <a:stretch>
            <a:fillRect/>
          </a:stretch>
        </p:blipFill>
        <p:spPr>
          <a:xfrm>
            <a:off x="5128594" y="4594924"/>
            <a:ext cx="2933851" cy="438173"/>
          </a:xfrm>
          <a:prstGeom prst="rect">
            <a:avLst/>
          </a:prstGeom>
        </p:spPr>
      </p:pic>
      <p:sp>
        <p:nvSpPr>
          <p:cNvPr id="19" name="テキスト ボックス 18">
            <a:extLst>
              <a:ext uri="{FF2B5EF4-FFF2-40B4-BE49-F238E27FC236}">
                <a16:creationId xmlns:a16="http://schemas.microsoft.com/office/drawing/2014/main" id="{BE9B2312-A260-DA1D-D68A-87FBD4E03E28}"/>
              </a:ext>
            </a:extLst>
          </p:cNvPr>
          <p:cNvSpPr txBox="1"/>
          <p:nvPr/>
        </p:nvSpPr>
        <p:spPr>
          <a:xfrm>
            <a:off x="327439" y="5098974"/>
            <a:ext cx="8290229" cy="534634"/>
          </a:xfrm>
          <a:prstGeom prst="rect">
            <a:avLst/>
          </a:prstGeom>
          <a:noFill/>
        </p:spPr>
        <p:txBody>
          <a:bodyPr wrap="square" rtlCol="0">
            <a:spAutoFit/>
          </a:bodyPr>
          <a:lstStyle/>
          <a:p>
            <a:pPr>
              <a:lnSpc>
                <a:spcPct val="130000"/>
              </a:lnSpc>
            </a:pPr>
            <a:r>
              <a:rPr kumimoji="1" lang="ja-JP" altLang="en-US" sz="1200" dirty="0"/>
              <a:t>○文化振興をターゲットにした新たなイベント創出の検討</a:t>
            </a:r>
            <a:endParaRPr kumimoji="1" lang="en-US" altLang="ja-JP" sz="1200" dirty="0"/>
          </a:p>
          <a:p>
            <a:pPr>
              <a:lnSpc>
                <a:spcPct val="130000"/>
              </a:lnSpc>
            </a:pPr>
            <a:r>
              <a:rPr kumimoji="1" lang="ja-JP" altLang="en-US" sz="1200" dirty="0"/>
              <a:t>　・関西版</a:t>
            </a:r>
            <a:r>
              <a:rPr kumimoji="1" lang="en-US" altLang="ja-JP" sz="1200" dirty="0"/>
              <a:t>SXSW</a:t>
            </a:r>
            <a:r>
              <a:rPr kumimoji="1" lang="ja-JP" altLang="en-US" sz="1200" dirty="0"/>
              <a:t>構想</a:t>
            </a:r>
            <a:endParaRPr kumimoji="1" lang="en-US" altLang="ja-JP" sz="1200" dirty="0"/>
          </a:p>
        </p:txBody>
      </p:sp>
      <p:sp>
        <p:nvSpPr>
          <p:cNvPr id="21" name="テキスト ボックス 20">
            <a:extLst>
              <a:ext uri="{FF2B5EF4-FFF2-40B4-BE49-F238E27FC236}">
                <a16:creationId xmlns:a16="http://schemas.microsoft.com/office/drawing/2014/main" id="{004D2BA7-820E-5077-58DE-8AAD0CCE23A1}"/>
              </a:ext>
            </a:extLst>
          </p:cNvPr>
          <p:cNvSpPr txBox="1"/>
          <p:nvPr/>
        </p:nvSpPr>
        <p:spPr>
          <a:xfrm>
            <a:off x="326146" y="5719469"/>
            <a:ext cx="8290229" cy="1014765"/>
          </a:xfrm>
          <a:prstGeom prst="rect">
            <a:avLst/>
          </a:prstGeom>
          <a:noFill/>
        </p:spPr>
        <p:txBody>
          <a:bodyPr wrap="square" rtlCol="0">
            <a:spAutoFit/>
          </a:bodyPr>
          <a:lstStyle/>
          <a:p>
            <a:pPr>
              <a:lnSpc>
                <a:spcPct val="130000"/>
              </a:lnSpc>
            </a:pPr>
            <a:r>
              <a:rPr kumimoji="1" lang="ja-JP" altLang="en-US" sz="1200" dirty="0"/>
              <a:t>○産業振興のための</a:t>
            </a:r>
            <a:r>
              <a:rPr kumimoji="1" lang="en-US" altLang="ja-JP" sz="1200" dirty="0"/>
              <a:t>MICE</a:t>
            </a:r>
            <a:r>
              <a:rPr kumimoji="1" lang="ja-JP" altLang="en-US" sz="1200" dirty="0"/>
              <a:t>活用をめざした「戦略的</a:t>
            </a:r>
            <a:r>
              <a:rPr kumimoji="1" lang="en-US" altLang="ja-JP" sz="1200" dirty="0"/>
              <a:t>MICE</a:t>
            </a:r>
            <a:r>
              <a:rPr kumimoji="1" lang="ja-JP" altLang="en-US" sz="1200" dirty="0"/>
              <a:t>推進</a:t>
            </a:r>
            <a:r>
              <a:rPr kumimoji="1" lang="en-US" altLang="ja-JP" sz="1200" dirty="0"/>
              <a:t>WG</a:t>
            </a:r>
            <a:r>
              <a:rPr kumimoji="1" lang="ja-JP" altLang="en-US" sz="1200" dirty="0"/>
              <a:t>」での施策検討</a:t>
            </a:r>
          </a:p>
          <a:p>
            <a:pPr>
              <a:lnSpc>
                <a:spcPct val="130000"/>
              </a:lnSpc>
            </a:pPr>
            <a:r>
              <a:rPr kumimoji="1" lang="ja-JP" altLang="en-US" sz="1200" dirty="0"/>
              <a:t>　・国内外の最先端事例に関するベンチマーク深堀</a:t>
            </a:r>
          </a:p>
          <a:p>
            <a:pPr>
              <a:lnSpc>
                <a:spcPct val="130000"/>
              </a:lnSpc>
            </a:pPr>
            <a:r>
              <a:rPr kumimoji="1" lang="ja-JP" altLang="en-US" sz="1200" dirty="0"/>
              <a:t>　・レガシー</a:t>
            </a:r>
            <a:r>
              <a:rPr kumimoji="1" lang="en-US" altLang="ja-JP" sz="1200" dirty="0"/>
              <a:t>MICE</a:t>
            </a:r>
            <a:r>
              <a:rPr kumimoji="1" lang="ja-JP" altLang="en-US" sz="1200" dirty="0"/>
              <a:t>誘致・創出および継承・発展に向けた検討</a:t>
            </a:r>
          </a:p>
          <a:p>
            <a:pPr>
              <a:lnSpc>
                <a:spcPct val="130000"/>
              </a:lnSpc>
            </a:pPr>
            <a:r>
              <a:rPr kumimoji="1" lang="ja-JP" altLang="en-US" sz="1200" dirty="0"/>
              <a:t>　・経済波及効果の見える化に向けた検討</a:t>
            </a:r>
          </a:p>
        </p:txBody>
      </p:sp>
      <p:sp>
        <p:nvSpPr>
          <p:cNvPr id="23" name="テキスト ボックス 22">
            <a:extLst>
              <a:ext uri="{FF2B5EF4-FFF2-40B4-BE49-F238E27FC236}">
                <a16:creationId xmlns:a16="http://schemas.microsoft.com/office/drawing/2014/main" id="{8C05CAC0-0634-9084-E08F-1D44D26396F5}"/>
              </a:ext>
            </a:extLst>
          </p:cNvPr>
          <p:cNvSpPr txBox="1"/>
          <p:nvPr/>
        </p:nvSpPr>
        <p:spPr>
          <a:xfrm>
            <a:off x="256788" y="2331105"/>
            <a:ext cx="5006799" cy="1085233"/>
          </a:xfrm>
          <a:prstGeom prst="rect">
            <a:avLst/>
          </a:prstGeom>
          <a:solidFill>
            <a:schemeClr val="accent5">
              <a:lumMod val="40000"/>
              <a:lumOff val="60000"/>
            </a:schemeClr>
          </a:solidFill>
        </p:spPr>
        <p:txBody>
          <a:bodyPr wrap="square" anchor="ctr">
            <a:spAutoFit/>
          </a:bodyPr>
          <a:lstStyle/>
          <a:p>
            <a:pPr defTabSz="72000">
              <a:lnSpc>
                <a:spcPct val="120000"/>
              </a:lnSpc>
            </a:pPr>
            <a:r>
              <a:rPr lang="en-US" altLang="ja-JP" sz="1100" b="1" u="sng" dirty="0">
                <a:ea typeface="+mj-ea"/>
              </a:rPr>
              <a:t>WHX Osaka(World Health EXPO)</a:t>
            </a:r>
            <a:r>
              <a:rPr lang="en-US" altLang="ja-JP" sz="1000" dirty="0">
                <a:ea typeface="+mj-ea"/>
              </a:rPr>
              <a:t> </a:t>
            </a:r>
            <a:r>
              <a:rPr lang="ja-JP" altLang="en-US" sz="1000" dirty="0">
                <a:ea typeface="+mj-ea"/>
              </a:rPr>
              <a:t>　</a:t>
            </a:r>
            <a:r>
              <a:rPr lang="en-US" altLang="ja-JP" sz="1000" dirty="0">
                <a:ea typeface="+mj-ea"/>
              </a:rPr>
              <a:t>2026</a:t>
            </a:r>
            <a:r>
              <a:rPr lang="ja-JP" altLang="en-US" sz="1000" dirty="0">
                <a:ea typeface="+mj-ea"/>
              </a:rPr>
              <a:t>年</a:t>
            </a:r>
            <a:r>
              <a:rPr lang="en-US" altLang="ja-JP" sz="1000" dirty="0">
                <a:ea typeface="+mj-ea"/>
              </a:rPr>
              <a:t>7</a:t>
            </a:r>
            <a:r>
              <a:rPr lang="ja-JP" altLang="en-US" sz="1000" dirty="0">
                <a:ea typeface="+mj-ea"/>
              </a:rPr>
              <a:t>月</a:t>
            </a:r>
            <a:endParaRPr lang="en-US" altLang="ja-JP" sz="1000" dirty="0">
              <a:ea typeface="+mj-ea"/>
            </a:endParaRPr>
          </a:p>
          <a:p>
            <a:pPr defTabSz="72000">
              <a:lnSpc>
                <a:spcPct val="120000"/>
              </a:lnSpc>
            </a:pPr>
            <a:r>
              <a:rPr kumimoji="1" lang="ja-JP" altLang="en-US" sz="1100" dirty="0">
                <a:ea typeface="+mj-ea"/>
              </a:rPr>
              <a:t>・視察ツアー</a:t>
            </a:r>
            <a:r>
              <a:rPr kumimoji="1" lang="en-US" altLang="ja-JP" sz="1100" dirty="0">
                <a:ea typeface="+mj-ea"/>
              </a:rPr>
              <a:t>(</a:t>
            </a:r>
            <a:r>
              <a:rPr kumimoji="1" lang="ja-JP" altLang="en-US" sz="1100" dirty="0">
                <a:ea typeface="+mj-ea"/>
              </a:rPr>
              <a:t>中之島クロス、神戸医療産業都市</a:t>
            </a:r>
            <a:r>
              <a:rPr kumimoji="1" lang="en-US" altLang="ja-JP" sz="1100" dirty="0">
                <a:ea typeface="+mj-ea"/>
              </a:rPr>
              <a:t>)</a:t>
            </a:r>
            <a:r>
              <a:rPr kumimoji="1" lang="ja-JP" altLang="en-US" sz="1100" dirty="0">
                <a:ea typeface="+mj-ea"/>
              </a:rPr>
              <a:t>の開催</a:t>
            </a:r>
            <a:endParaRPr kumimoji="1" lang="en-US" altLang="ja-JP" sz="1100" dirty="0">
              <a:ea typeface="+mj-ea"/>
            </a:endParaRPr>
          </a:p>
          <a:p>
            <a:pPr defTabSz="72000">
              <a:lnSpc>
                <a:spcPct val="120000"/>
              </a:lnSpc>
            </a:pPr>
            <a:r>
              <a:rPr kumimoji="1" lang="ja-JP" altLang="en-US" sz="1100" dirty="0">
                <a:ea typeface="+mj-ea"/>
              </a:rPr>
              <a:t>・関経連</a:t>
            </a:r>
            <a:r>
              <a:rPr kumimoji="1" lang="en-US" altLang="ja-JP" sz="1100" dirty="0">
                <a:ea typeface="+mj-ea"/>
              </a:rPr>
              <a:t>×</a:t>
            </a:r>
            <a:r>
              <a:rPr kumimoji="1" lang="ja-JP" altLang="en-US" sz="1100" dirty="0">
                <a:ea typeface="+mj-ea"/>
              </a:rPr>
              <a:t>けいはんな学研都市によるブース出展</a:t>
            </a:r>
            <a:endParaRPr kumimoji="1" lang="en-US" altLang="ja-JP" sz="1100" dirty="0">
              <a:ea typeface="+mj-ea"/>
            </a:endParaRPr>
          </a:p>
          <a:p>
            <a:pPr defTabSz="72000">
              <a:lnSpc>
                <a:spcPct val="120000"/>
              </a:lnSpc>
            </a:pPr>
            <a:r>
              <a:rPr kumimoji="1" lang="ja-JP" altLang="en-US" sz="1100" dirty="0">
                <a:ea typeface="+mj-ea"/>
              </a:rPr>
              <a:t>・松本会長による開会式での登壇</a:t>
            </a:r>
            <a:endParaRPr kumimoji="1" lang="en-US" altLang="ja-JP" sz="1100" dirty="0">
              <a:ea typeface="+mj-ea"/>
            </a:endParaRPr>
          </a:p>
          <a:p>
            <a:pPr defTabSz="72000">
              <a:lnSpc>
                <a:spcPct val="120000"/>
              </a:lnSpc>
            </a:pPr>
            <a:r>
              <a:rPr kumimoji="1" lang="ja-JP" altLang="en-US" sz="1100" dirty="0">
                <a:ea typeface="+mj-ea"/>
              </a:rPr>
              <a:t>・委員会メンバーによる現地視察会</a:t>
            </a:r>
            <a:endParaRPr kumimoji="1" lang="en-US" altLang="ja-JP" sz="1100" dirty="0">
              <a:ea typeface="+mj-ea"/>
            </a:endParaRPr>
          </a:p>
        </p:txBody>
      </p:sp>
      <p:sp>
        <p:nvSpPr>
          <p:cNvPr id="25" name="テキスト ボックス 24">
            <a:extLst>
              <a:ext uri="{FF2B5EF4-FFF2-40B4-BE49-F238E27FC236}">
                <a16:creationId xmlns:a16="http://schemas.microsoft.com/office/drawing/2014/main" id="{E3E4A53E-716F-D5C7-26D1-D23C37792FE7}"/>
              </a:ext>
            </a:extLst>
          </p:cNvPr>
          <p:cNvSpPr txBox="1"/>
          <p:nvPr/>
        </p:nvSpPr>
        <p:spPr>
          <a:xfrm>
            <a:off x="5357097" y="2336420"/>
            <a:ext cx="3453879" cy="1066639"/>
          </a:xfrm>
          <a:prstGeom prst="rect">
            <a:avLst/>
          </a:prstGeom>
          <a:solidFill>
            <a:schemeClr val="accent5">
              <a:lumMod val="40000"/>
              <a:lumOff val="60000"/>
            </a:schemeClr>
          </a:solidFill>
        </p:spPr>
        <p:txBody>
          <a:bodyPr wrap="square" anchor="ctr">
            <a:spAutoFit/>
          </a:bodyPr>
          <a:lstStyle/>
          <a:p>
            <a:pPr defTabSz="72000">
              <a:lnSpc>
                <a:spcPct val="120000"/>
              </a:lnSpc>
            </a:pPr>
            <a:r>
              <a:rPr lang="en-US" altLang="ja-JP" sz="1200" b="1" u="sng" dirty="0">
                <a:ea typeface="Meiryo UI" panose="020B0604030504040204" pitchFamily="50" charset="-128"/>
              </a:rPr>
              <a:t>GSE(Global</a:t>
            </a:r>
            <a:r>
              <a:rPr lang="en-US" altLang="ja-JP" sz="1200" b="1" dirty="0">
                <a:ea typeface="Meiryo UI" panose="020B0604030504040204" pitchFamily="50" charset="-128"/>
              </a:rPr>
              <a:t>	</a:t>
            </a:r>
            <a:r>
              <a:rPr lang="en-US" altLang="ja-JP" sz="1200" b="1" u="sng" dirty="0">
                <a:ea typeface="Meiryo UI" panose="020B0604030504040204" pitchFamily="50" charset="-128"/>
              </a:rPr>
              <a:t>Startup EXPO)</a:t>
            </a:r>
            <a:r>
              <a:rPr lang="ja-JP" altLang="en-US" sz="1000" dirty="0">
                <a:ea typeface="Meiryo UI" panose="020B0604030504040204" pitchFamily="50" charset="-128"/>
              </a:rPr>
              <a:t>　</a:t>
            </a:r>
            <a:r>
              <a:rPr lang="en-US" altLang="ja-JP" sz="1000" dirty="0">
                <a:ea typeface="Meiryo UI" panose="020B0604030504040204" pitchFamily="50" charset="-128"/>
              </a:rPr>
              <a:t>2026</a:t>
            </a:r>
            <a:r>
              <a:rPr lang="ja-JP" altLang="en-US" sz="1000" dirty="0">
                <a:ea typeface="Meiryo UI" panose="020B0604030504040204" pitchFamily="50" charset="-128"/>
              </a:rPr>
              <a:t>年</a:t>
            </a:r>
            <a:r>
              <a:rPr lang="en-US" altLang="ja-JP" sz="1000" dirty="0">
                <a:ea typeface="Meiryo UI" panose="020B0604030504040204" pitchFamily="50" charset="-128"/>
              </a:rPr>
              <a:t>10</a:t>
            </a:r>
            <a:r>
              <a:rPr lang="ja-JP" altLang="en-US" sz="1000" dirty="0">
                <a:ea typeface="Meiryo UI" panose="020B0604030504040204" pitchFamily="50" charset="-128"/>
              </a:rPr>
              <a:t>月</a:t>
            </a:r>
            <a:endParaRPr lang="en-US" altLang="ja-JP" sz="1000" dirty="0">
              <a:ea typeface="Meiryo UI" panose="020B0604030504040204" pitchFamily="50" charset="-128"/>
            </a:endParaRPr>
          </a:p>
          <a:p>
            <a:pPr defTabSz="72000">
              <a:lnSpc>
                <a:spcPct val="120000"/>
              </a:lnSpc>
            </a:pPr>
            <a:r>
              <a:rPr lang="ja-JP" altLang="en-US" sz="1050" dirty="0">
                <a:ea typeface="Meiryo UI" panose="020B0604030504040204" pitchFamily="50" charset="-128"/>
              </a:rPr>
              <a:t>・</a:t>
            </a:r>
            <a:r>
              <a:rPr lang="en-US" altLang="ja-JP" sz="1050" dirty="0">
                <a:ea typeface="Meiryo UI" panose="020B0604030504040204" pitchFamily="50" charset="-128"/>
              </a:rPr>
              <a:t>GSE</a:t>
            </a:r>
            <a:r>
              <a:rPr lang="ja-JP" altLang="en-US" sz="1050" dirty="0">
                <a:ea typeface="Meiryo UI" panose="020B0604030504040204" pitchFamily="50" charset="-128"/>
              </a:rPr>
              <a:t>本体への支援</a:t>
            </a:r>
            <a:endParaRPr lang="en-US" altLang="ja-JP" sz="1050" dirty="0">
              <a:ea typeface="Meiryo UI" panose="020B0604030504040204" pitchFamily="50" charset="-128"/>
            </a:endParaRPr>
          </a:p>
          <a:p>
            <a:pPr defTabSz="72000">
              <a:lnSpc>
                <a:spcPct val="120000"/>
              </a:lnSpc>
            </a:pPr>
            <a:r>
              <a:rPr lang="ja-JP" altLang="en-US" sz="1050" dirty="0">
                <a:ea typeface="Meiryo UI" panose="020B0604030504040204" pitchFamily="50" charset="-128"/>
              </a:rPr>
              <a:t>（会員企業への参画・協賛依頼）</a:t>
            </a:r>
            <a:endParaRPr lang="en-US" altLang="ja-JP" sz="1050" dirty="0">
              <a:ea typeface="Meiryo UI" panose="020B0604030504040204" pitchFamily="50" charset="-128"/>
            </a:endParaRPr>
          </a:p>
          <a:p>
            <a:pPr defTabSz="72000">
              <a:lnSpc>
                <a:spcPct val="120000"/>
              </a:lnSpc>
            </a:pPr>
            <a:r>
              <a:rPr lang="ja-JP" altLang="en-US" sz="1050" dirty="0">
                <a:ea typeface="Meiryo UI" panose="020B0604030504040204" pitchFamily="50" charset="-128"/>
              </a:rPr>
              <a:t>・当会主催イベントの開催</a:t>
            </a:r>
            <a:endParaRPr lang="en-US" altLang="ja-JP" sz="1050" dirty="0">
              <a:ea typeface="Meiryo UI" panose="020B0604030504040204" pitchFamily="50" charset="-128"/>
            </a:endParaRPr>
          </a:p>
          <a:p>
            <a:pPr defTabSz="72000">
              <a:lnSpc>
                <a:spcPct val="120000"/>
              </a:lnSpc>
            </a:pPr>
            <a:r>
              <a:rPr lang="ja-JP" altLang="en-US" sz="1050" dirty="0">
                <a:ea typeface="Meiryo UI" panose="020B0604030504040204" pitchFamily="50" charset="-128"/>
              </a:rPr>
              <a:t>（交流会・独自イベントの企画）</a:t>
            </a:r>
            <a:endParaRPr kumimoji="1" lang="ja-JP" altLang="en-US" sz="1050" dirty="0">
              <a:ea typeface="Meiryo UI" panose="020B0604030504040204" pitchFamily="50" charset="-128"/>
            </a:endParaRPr>
          </a:p>
        </p:txBody>
      </p:sp>
      <p:pic>
        <p:nvPicPr>
          <p:cNvPr id="33" name="図 32">
            <a:extLst>
              <a:ext uri="{FF2B5EF4-FFF2-40B4-BE49-F238E27FC236}">
                <a16:creationId xmlns:a16="http://schemas.microsoft.com/office/drawing/2014/main" id="{F2D5A063-A6CD-05AA-BD5C-12F1AA82619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445086" y="2723586"/>
            <a:ext cx="978917" cy="52861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35" name="図 34">
            <a:extLst>
              <a:ext uri="{FF2B5EF4-FFF2-40B4-BE49-F238E27FC236}">
                <a16:creationId xmlns:a16="http://schemas.microsoft.com/office/drawing/2014/main" id="{B0ACD99B-BD9C-D2FB-4949-16FECEBDCEC1}"/>
              </a:ext>
            </a:extLst>
          </p:cNvPr>
          <p:cNvPicPr>
            <a:picLocks noChangeAspect="1"/>
          </p:cNvPicPr>
          <p:nvPr/>
        </p:nvPicPr>
        <p:blipFill>
          <a:blip r:embed="rId4"/>
          <a:stretch>
            <a:fillRect/>
          </a:stretch>
        </p:blipFill>
        <p:spPr>
          <a:xfrm>
            <a:off x="3889156" y="2389112"/>
            <a:ext cx="1289452" cy="982274"/>
          </a:xfrm>
          <a:prstGeom prst="rect">
            <a:avLst/>
          </a:prstGeom>
        </p:spPr>
      </p:pic>
      <p:sp>
        <p:nvSpPr>
          <p:cNvPr id="16" name="テキスト ボックス 15">
            <a:extLst>
              <a:ext uri="{FF2B5EF4-FFF2-40B4-BE49-F238E27FC236}">
                <a16:creationId xmlns:a16="http://schemas.microsoft.com/office/drawing/2014/main" id="{5438797A-6CA3-45CE-80AA-6BF5A0FC3F2B}"/>
              </a:ext>
            </a:extLst>
          </p:cNvPr>
          <p:cNvSpPr txBox="1"/>
          <p:nvPr/>
        </p:nvSpPr>
        <p:spPr>
          <a:xfrm>
            <a:off x="233662" y="634386"/>
            <a:ext cx="7995424" cy="343492"/>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ポスト万博を見据えた</a:t>
            </a:r>
            <a:r>
              <a:rPr kumimoji="1" lang="en-US" altLang="ja-JP" sz="1600" b="1" dirty="0"/>
              <a:t>MICE</a:t>
            </a:r>
            <a:r>
              <a:rPr kumimoji="1" lang="ja-JP" altLang="en-US" sz="1600" b="1" dirty="0"/>
              <a:t>振興の検討</a:t>
            </a:r>
            <a:endParaRPr kumimoji="1" lang="en-US" altLang="ja-JP" sz="1600" dirty="0"/>
          </a:p>
        </p:txBody>
      </p:sp>
      <p:sp>
        <p:nvSpPr>
          <p:cNvPr id="2" name="スライド番号プレースホルダー 1">
            <a:extLst>
              <a:ext uri="{FF2B5EF4-FFF2-40B4-BE49-F238E27FC236}">
                <a16:creationId xmlns:a16="http://schemas.microsoft.com/office/drawing/2014/main" id="{AF946063-8110-4C20-AA54-ACEB28A65E45}"/>
              </a:ext>
            </a:extLst>
          </p:cNvPr>
          <p:cNvSpPr>
            <a:spLocks noGrp="1"/>
          </p:cNvSpPr>
          <p:nvPr>
            <p:ph type="sldNum" sz="quarter" idx="12"/>
          </p:nvPr>
        </p:nvSpPr>
        <p:spPr/>
        <p:txBody>
          <a:bodyPr/>
          <a:lstStyle/>
          <a:p>
            <a:fld id="{61B645F5-9309-4C5A-8919-FC4E71E512A4}" type="slidenum">
              <a:rPr kumimoji="1" lang="ja-JP" altLang="en-US" smtClean="0"/>
              <a:t>25</a:t>
            </a:fld>
            <a:endParaRPr kumimoji="1" lang="ja-JP" altLang="en-US"/>
          </a:p>
        </p:txBody>
      </p:sp>
    </p:spTree>
    <p:extLst>
      <p:ext uri="{BB962C8B-B14F-4D97-AF65-F5344CB8AC3E}">
        <p14:creationId xmlns:p14="http://schemas.microsoft.com/office/powerpoint/2010/main" val="823385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32FA8247-698E-4F26-A51C-A3DEB74E2731}"/>
              </a:ext>
            </a:extLst>
          </p:cNvPr>
          <p:cNvSpPr/>
          <p:nvPr/>
        </p:nvSpPr>
        <p:spPr>
          <a:xfrm>
            <a:off x="233662" y="4908338"/>
            <a:ext cx="8676678" cy="165421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kumimoji="1" lang="en-US" altLang="ja-JP" sz="1200" dirty="0">
                <a:solidFill>
                  <a:schemeClr val="tx1"/>
                </a:solidFill>
              </a:rPr>
              <a:t>【</a:t>
            </a:r>
            <a:r>
              <a:rPr kumimoji="1" lang="ja-JP" altLang="en-US" sz="1200" dirty="0">
                <a:solidFill>
                  <a:schemeClr val="tx1"/>
                </a:solidFill>
              </a:rPr>
              <a:t>令和８年度の重点テーマ</a:t>
            </a:r>
            <a:r>
              <a:rPr kumimoji="1" lang="en-US" altLang="ja-JP" sz="1200" dirty="0">
                <a:solidFill>
                  <a:schemeClr val="tx1"/>
                </a:solidFill>
              </a:rPr>
              <a:t>】</a:t>
            </a:r>
          </a:p>
          <a:p>
            <a:pPr>
              <a:lnSpc>
                <a:spcPct val="120000"/>
              </a:lnSpc>
            </a:pPr>
            <a:r>
              <a:rPr kumimoji="1" lang="ja-JP" altLang="en-US" sz="1200" dirty="0">
                <a:solidFill>
                  <a:schemeClr val="tx1"/>
                </a:solidFill>
              </a:rPr>
              <a:t>　「産業政策」・「都市機能政策」・「人的資本政策」に重点を置き、４つの提言を行う</a:t>
            </a:r>
            <a:endParaRPr kumimoji="1" lang="en-US" altLang="ja-JP" sz="1200" dirty="0">
              <a:solidFill>
                <a:schemeClr val="tx1"/>
              </a:solidFill>
            </a:endParaRPr>
          </a:p>
          <a:p>
            <a:pPr>
              <a:lnSpc>
                <a:spcPct val="120000"/>
              </a:lnSpc>
            </a:pPr>
            <a:r>
              <a:rPr kumimoji="1" lang="ja-JP" altLang="en-US" sz="1200" dirty="0">
                <a:solidFill>
                  <a:schemeClr val="tx1"/>
                </a:solidFill>
              </a:rPr>
              <a:t>　 ▶中・長期的な大阪・関西イノベーション創出加速　　＜大阪・関西 イノベーション創出委員会＞</a:t>
            </a:r>
            <a:endParaRPr kumimoji="1" lang="en-US" altLang="ja-JP" sz="1200" dirty="0">
              <a:solidFill>
                <a:schemeClr val="tx1"/>
              </a:solidFill>
            </a:endParaRPr>
          </a:p>
          <a:p>
            <a:pPr>
              <a:lnSpc>
                <a:spcPct val="120000"/>
              </a:lnSpc>
            </a:pPr>
            <a:r>
              <a:rPr kumimoji="1" lang="ja-JP" altLang="en-US" sz="1200" dirty="0">
                <a:solidFill>
                  <a:schemeClr val="tx1"/>
                </a:solidFill>
              </a:rPr>
              <a:t>　 ▶</a:t>
            </a:r>
            <a:r>
              <a:rPr kumimoji="1" lang="ja-JP" altLang="en-US" sz="1200" u="sng" dirty="0">
                <a:solidFill>
                  <a:schemeClr val="tx1"/>
                </a:solidFill>
              </a:rPr>
              <a:t>大阪・関西の</a:t>
            </a:r>
            <a:r>
              <a:rPr kumimoji="1" lang="en-US" altLang="ja-JP" sz="1200" u="sng" dirty="0">
                <a:solidFill>
                  <a:schemeClr val="tx1"/>
                </a:solidFill>
              </a:rPr>
              <a:t>(</a:t>
            </a:r>
            <a:r>
              <a:rPr kumimoji="1" lang="ja-JP" altLang="en-US" sz="1200" u="sng" dirty="0">
                <a:solidFill>
                  <a:schemeClr val="tx1"/>
                </a:solidFill>
              </a:rPr>
              <a:t>夢洲を起点とした</a:t>
            </a:r>
            <a:r>
              <a:rPr kumimoji="1" lang="en-US" altLang="ja-JP" sz="1200" u="sng" dirty="0">
                <a:solidFill>
                  <a:schemeClr val="tx1"/>
                </a:solidFill>
              </a:rPr>
              <a:t>)</a:t>
            </a:r>
            <a:r>
              <a:rPr kumimoji="1" lang="ja-JP" altLang="en-US" sz="1200" u="sng" dirty="0">
                <a:solidFill>
                  <a:schemeClr val="tx1"/>
                </a:solidFill>
              </a:rPr>
              <a:t>新たな賑わい創出</a:t>
            </a:r>
            <a:r>
              <a:rPr kumimoji="1" lang="ja-JP" altLang="en-US" sz="1200" dirty="0">
                <a:solidFill>
                  <a:schemeClr val="tx1"/>
                </a:solidFill>
              </a:rPr>
              <a:t>　　</a:t>
            </a:r>
            <a:r>
              <a:rPr kumimoji="1" lang="ja-JP" altLang="en-US" sz="1200" u="sng" dirty="0">
                <a:solidFill>
                  <a:schemeClr val="tx1"/>
                </a:solidFill>
              </a:rPr>
              <a:t>＜大阪・関西 賑わい創出委員会＞</a:t>
            </a:r>
            <a:endParaRPr kumimoji="1" lang="en-US" altLang="ja-JP" sz="1200" u="sng" dirty="0">
              <a:solidFill>
                <a:schemeClr val="tx1"/>
              </a:solidFill>
            </a:endParaRPr>
          </a:p>
          <a:p>
            <a:pPr>
              <a:lnSpc>
                <a:spcPct val="120000"/>
              </a:lnSpc>
            </a:pPr>
            <a:r>
              <a:rPr kumimoji="1" lang="ja-JP" altLang="en-US" sz="1200" dirty="0">
                <a:solidFill>
                  <a:schemeClr val="tx1"/>
                </a:solidFill>
              </a:rPr>
              <a:t>　 ▶産業や人、投資を呼び込む魅力あふれる大阪・関西の街づくり　　＜</a:t>
            </a:r>
            <a:r>
              <a:rPr kumimoji="1" lang="en-US" altLang="ja-JP" sz="1200" dirty="0">
                <a:solidFill>
                  <a:schemeClr val="tx1"/>
                </a:solidFill>
              </a:rPr>
              <a:t>Global TOP</a:t>
            </a:r>
            <a:r>
              <a:rPr kumimoji="1" lang="ja-JP" altLang="en-US" sz="1200" dirty="0">
                <a:solidFill>
                  <a:schemeClr val="tx1"/>
                </a:solidFill>
              </a:rPr>
              <a:t>都市機能委員会＞</a:t>
            </a:r>
            <a:endParaRPr kumimoji="1" lang="en-US" altLang="ja-JP" sz="1200" dirty="0">
              <a:solidFill>
                <a:schemeClr val="tx1"/>
              </a:solidFill>
            </a:endParaRPr>
          </a:p>
          <a:p>
            <a:pPr>
              <a:lnSpc>
                <a:spcPct val="120000"/>
              </a:lnSpc>
            </a:pPr>
            <a:r>
              <a:rPr kumimoji="1" lang="ja-JP" altLang="en-US" sz="1200" dirty="0">
                <a:solidFill>
                  <a:schemeClr val="tx1"/>
                </a:solidFill>
              </a:rPr>
              <a:t>　 ▶人口減少社会において、誰もがイキイキと活躍できる大阪・関西の在り方　　＜持続可能な人口減少社会委員会＞</a:t>
            </a:r>
            <a:endParaRPr kumimoji="1" lang="ja-JP" altLang="en-US" sz="1200" dirty="0"/>
          </a:p>
        </p:txBody>
      </p:sp>
      <p:sp>
        <p:nvSpPr>
          <p:cNvPr id="8" name="正方形/長方形 7">
            <a:extLst>
              <a:ext uri="{FF2B5EF4-FFF2-40B4-BE49-F238E27FC236}">
                <a16:creationId xmlns:a16="http://schemas.microsoft.com/office/drawing/2014/main" id="{3AB9FF72-88D2-4740-A314-67874A4A29C4}"/>
              </a:ext>
            </a:extLst>
          </p:cNvPr>
          <p:cNvSpPr/>
          <p:nvPr/>
        </p:nvSpPr>
        <p:spPr>
          <a:xfrm>
            <a:off x="388884" y="3124201"/>
            <a:ext cx="8488712" cy="16542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kumimoji="1" lang="ja-JP" altLang="en-US" sz="1400" dirty="0">
                <a:solidFill>
                  <a:schemeClr val="tx1"/>
                </a:solidFill>
              </a:rPr>
              <a:t>○</a:t>
            </a:r>
            <a:r>
              <a:rPr kumimoji="1" lang="en-US" altLang="ja-JP" sz="1400" dirty="0">
                <a:solidFill>
                  <a:schemeClr val="tx1"/>
                </a:solidFill>
              </a:rPr>
              <a:t>MICE</a:t>
            </a:r>
            <a:r>
              <a:rPr kumimoji="1" lang="ja-JP" altLang="en-US" sz="1400" dirty="0">
                <a:solidFill>
                  <a:schemeClr val="tx1"/>
                </a:solidFill>
              </a:rPr>
              <a:t>誘致・開催を一過性の効果に留めず、都市の継続的な成長につなげる手段とする方法</a:t>
            </a:r>
            <a:endParaRPr kumimoji="1" lang="en-US" altLang="ja-JP" sz="1400" dirty="0">
              <a:solidFill>
                <a:schemeClr val="tx1"/>
              </a:solidFill>
            </a:endParaRPr>
          </a:p>
          <a:p>
            <a:pPr>
              <a:lnSpc>
                <a:spcPct val="130000"/>
              </a:lnSpc>
            </a:pPr>
            <a:r>
              <a:rPr kumimoji="1" lang="ja-JP" altLang="en-US" sz="1200" dirty="0">
                <a:solidFill>
                  <a:schemeClr val="tx1"/>
                </a:solidFill>
              </a:rPr>
              <a:t>　・継続的に人・投資・知を呼び込む戦略的機能として、</a:t>
            </a:r>
            <a:r>
              <a:rPr kumimoji="1" lang="en-US" altLang="ja-JP" sz="1200" dirty="0">
                <a:solidFill>
                  <a:schemeClr val="tx1"/>
                </a:solidFill>
              </a:rPr>
              <a:t>MICE</a:t>
            </a:r>
            <a:r>
              <a:rPr kumimoji="1" lang="ja-JP" altLang="en-US" sz="1200" dirty="0">
                <a:solidFill>
                  <a:schemeClr val="tx1"/>
                </a:solidFill>
              </a:rPr>
              <a:t>を強化・定着させるために必要なものは？</a:t>
            </a:r>
            <a:endParaRPr kumimoji="1" lang="en-US" altLang="ja-JP" sz="1400" dirty="0">
              <a:solidFill>
                <a:schemeClr val="tx1"/>
              </a:solidFill>
            </a:endParaRPr>
          </a:p>
          <a:p>
            <a:pPr>
              <a:lnSpc>
                <a:spcPct val="130000"/>
              </a:lnSpc>
            </a:pPr>
            <a:r>
              <a:rPr kumimoji="1" lang="ja-JP" altLang="en-US" sz="1200" dirty="0">
                <a:solidFill>
                  <a:schemeClr val="tx1"/>
                </a:solidFill>
              </a:rPr>
              <a:t>　・大阪・関西への来訪者の滞在の長期化・再訪を促すために必要な仕掛けとは？</a:t>
            </a:r>
            <a:endParaRPr kumimoji="1" lang="en-US" altLang="ja-JP" sz="1200" dirty="0">
              <a:solidFill>
                <a:schemeClr val="tx1"/>
              </a:solidFill>
            </a:endParaRPr>
          </a:p>
          <a:p>
            <a:pPr>
              <a:lnSpc>
                <a:spcPct val="130000"/>
              </a:lnSpc>
            </a:pPr>
            <a:r>
              <a:rPr kumimoji="1" lang="ja-JP" altLang="en-US" sz="1400" dirty="0">
                <a:solidFill>
                  <a:schemeClr val="tx1"/>
                </a:solidFill>
              </a:rPr>
              <a:t> （海外先進事例も参照）</a:t>
            </a:r>
            <a:endParaRPr kumimoji="1" lang="en-US" altLang="ja-JP" sz="1400" dirty="0">
              <a:solidFill>
                <a:schemeClr val="tx1"/>
              </a:solidFill>
            </a:endParaRPr>
          </a:p>
          <a:p>
            <a:pPr>
              <a:lnSpc>
                <a:spcPct val="130000"/>
              </a:lnSpc>
            </a:pPr>
            <a:r>
              <a:rPr kumimoji="1" lang="ja-JP" altLang="en-US" sz="1400" dirty="0">
                <a:solidFill>
                  <a:schemeClr val="tx1"/>
                </a:solidFill>
              </a:rPr>
              <a:t>　 ⇒大阪・関西賑わい創出委員会にて</a:t>
            </a:r>
            <a:r>
              <a:rPr kumimoji="1" lang="en-US" altLang="ja-JP" sz="1400" dirty="0">
                <a:solidFill>
                  <a:schemeClr val="tx1"/>
                </a:solidFill>
              </a:rPr>
              <a:t>R8</a:t>
            </a:r>
            <a:r>
              <a:rPr kumimoji="1" lang="ja-JP" altLang="en-US" sz="1400" dirty="0">
                <a:solidFill>
                  <a:schemeClr val="tx1"/>
                </a:solidFill>
              </a:rPr>
              <a:t>年度内に提言を取りまとめる予定</a:t>
            </a:r>
            <a:endParaRPr kumimoji="1" lang="en-US" altLang="ja-JP" sz="1400" dirty="0">
              <a:solidFill>
                <a:schemeClr val="tx1"/>
              </a:solidFill>
            </a:endParaRPr>
          </a:p>
        </p:txBody>
      </p:sp>
      <p:sp>
        <p:nvSpPr>
          <p:cNvPr id="2" name="スライド番号プレースホルダー 1">
            <a:extLst>
              <a:ext uri="{FF2B5EF4-FFF2-40B4-BE49-F238E27FC236}">
                <a16:creationId xmlns:a16="http://schemas.microsoft.com/office/drawing/2014/main" id="{1E5B2060-9C8A-40DD-A9EC-5CC0184EE812}"/>
              </a:ext>
            </a:extLst>
          </p:cNvPr>
          <p:cNvSpPr>
            <a:spLocks noGrp="1"/>
          </p:cNvSpPr>
          <p:nvPr>
            <p:ph type="sldNum" sz="quarter" idx="12"/>
          </p:nvPr>
        </p:nvSpPr>
        <p:spPr/>
        <p:txBody>
          <a:bodyPr/>
          <a:lstStyle/>
          <a:p>
            <a:fld id="{61B645F5-9309-4C5A-8919-FC4E71E512A4}" type="slidenum">
              <a:rPr kumimoji="1" lang="ja-JP" altLang="en-US" smtClean="0"/>
              <a:t>26</a:t>
            </a:fld>
            <a:endParaRPr kumimoji="1" lang="ja-JP" altLang="en-US"/>
          </a:p>
        </p:txBody>
      </p:sp>
      <p:sp>
        <p:nvSpPr>
          <p:cNvPr id="3" name="正方形/長方形 2">
            <a:extLst>
              <a:ext uri="{FF2B5EF4-FFF2-40B4-BE49-F238E27FC236}">
                <a16:creationId xmlns:a16="http://schemas.microsoft.com/office/drawing/2014/main" id="{F1D7C570-1C72-4D50-AE3E-E81489D4ECB9}"/>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＜施策⑧＞ </a:t>
            </a:r>
            <a:r>
              <a:rPr kumimoji="1" lang="en-US" altLang="ja-JP" b="1" dirty="0"/>
              <a:t>MICE</a:t>
            </a:r>
            <a:r>
              <a:rPr kumimoji="1" lang="ja-JP" altLang="en-US" b="1" dirty="0"/>
              <a:t>効果の地域への波及、還元</a:t>
            </a:r>
          </a:p>
        </p:txBody>
      </p:sp>
      <p:sp>
        <p:nvSpPr>
          <p:cNvPr id="4" name="テキスト ボックス 3">
            <a:extLst>
              <a:ext uri="{FF2B5EF4-FFF2-40B4-BE49-F238E27FC236}">
                <a16:creationId xmlns:a16="http://schemas.microsoft.com/office/drawing/2014/main" id="{7466E9A3-415A-4AB3-9E50-1373D01A5F1E}"/>
              </a:ext>
            </a:extLst>
          </p:cNvPr>
          <p:cNvSpPr txBox="1"/>
          <p:nvPr/>
        </p:nvSpPr>
        <p:spPr>
          <a:xfrm>
            <a:off x="233662" y="1343309"/>
            <a:ext cx="7890835" cy="829138"/>
          </a:xfrm>
          <a:prstGeom prst="rect">
            <a:avLst/>
          </a:prstGeom>
          <a:noFill/>
        </p:spPr>
        <p:txBody>
          <a:bodyPr wrap="square" rtlCol="0">
            <a:spAutoFit/>
          </a:bodyPr>
          <a:lstStyle/>
          <a:p>
            <a:pPr>
              <a:lnSpc>
                <a:spcPct val="120000"/>
              </a:lnSpc>
            </a:pPr>
            <a:r>
              <a:rPr kumimoji="1" lang="ja-JP" altLang="en-US" sz="1400" dirty="0"/>
              <a:t>昨年開催された</a:t>
            </a:r>
            <a:r>
              <a:rPr kumimoji="1" lang="en-US" altLang="ja-JP" sz="1400" dirty="0"/>
              <a:t>2025</a:t>
            </a:r>
            <a:r>
              <a:rPr kumimoji="1" lang="ja-JP" altLang="en-US" sz="1400" dirty="0"/>
              <a:t>大阪・関西万博による国際的関心と人流・投資の流れを一過性に終わらせることなく、</a:t>
            </a:r>
            <a:r>
              <a:rPr kumimoji="1" lang="en-US" altLang="ja-JP" sz="1400" dirty="0"/>
              <a:t>2030</a:t>
            </a:r>
            <a:r>
              <a:rPr kumimoji="1" lang="ja-JP" altLang="en-US" sz="1400" dirty="0"/>
              <a:t>年の</a:t>
            </a:r>
            <a:r>
              <a:rPr kumimoji="1" lang="en-US" altLang="ja-JP" sz="1400" dirty="0"/>
              <a:t>MICE</a:t>
            </a:r>
            <a:r>
              <a:rPr kumimoji="1" lang="ja-JP" altLang="en-US" sz="1400" dirty="0"/>
              <a:t>・</a:t>
            </a:r>
            <a:r>
              <a:rPr kumimoji="1" lang="en-US" altLang="ja-JP" sz="1400" dirty="0"/>
              <a:t>IR</a:t>
            </a:r>
            <a:r>
              <a:rPr kumimoji="1" lang="ja-JP" altLang="en-US" sz="1400" dirty="0"/>
              <a:t>の開業に向けて、夢洲を起点とした新たな賑わいを創出し、さらなる成長につなげていくべく提言を行うこととしている</a:t>
            </a:r>
          </a:p>
        </p:txBody>
      </p:sp>
      <p:sp>
        <p:nvSpPr>
          <p:cNvPr id="7" name="スクロール: 横 6">
            <a:extLst>
              <a:ext uri="{FF2B5EF4-FFF2-40B4-BE49-F238E27FC236}">
                <a16:creationId xmlns:a16="http://schemas.microsoft.com/office/drawing/2014/main" id="{A15C2B5E-656C-4634-853F-156BD44CD05C}"/>
              </a:ext>
            </a:extLst>
          </p:cNvPr>
          <p:cNvSpPr/>
          <p:nvPr/>
        </p:nvSpPr>
        <p:spPr>
          <a:xfrm>
            <a:off x="8274979" y="1219317"/>
            <a:ext cx="602617" cy="322324"/>
          </a:xfrm>
          <a:prstGeom prst="horizontalScroll">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kumimoji="1" lang="ja-JP" altLang="en-US" sz="900" b="1" dirty="0"/>
              <a:t>同友会</a:t>
            </a:r>
          </a:p>
        </p:txBody>
      </p:sp>
      <p:sp>
        <p:nvSpPr>
          <p:cNvPr id="10" name="正方形/長方形 9">
            <a:extLst>
              <a:ext uri="{FF2B5EF4-FFF2-40B4-BE49-F238E27FC236}">
                <a16:creationId xmlns:a16="http://schemas.microsoft.com/office/drawing/2014/main" id="{18AF7BEB-74A4-4F07-A8AF-AE96B3CFDF9A}"/>
              </a:ext>
            </a:extLst>
          </p:cNvPr>
          <p:cNvSpPr/>
          <p:nvPr/>
        </p:nvSpPr>
        <p:spPr>
          <a:xfrm>
            <a:off x="105117" y="1136221"/>
            <a:ext cx="8870706" cy="1229092"/>
          </a:xfrm>
          <a:prstGeom prst="rect">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対角を切り取る 12">
            <a:extLst>
              <a:ext uri="{FF2B5EF4-FFF2-40B4-BE49-F238E27FC236}">
                <a16:creationId xmlns:a16="http://schemas.microsoft.com/office/drawing/2014/main" id="{EC3272D2-DAA7-4D2C-89F6-2E1DEFEE627D}"/>
              </a:ext>
            </a:extLst>
          </p:cNvPr>
          <p:cNvSpPr/>
          <p:nvPr/>
        </p:nvSpPr>
        <p:spPr>
          <a:xfrm>
            <a:off x="178674" y="2651241"/>
            <a:ext cx="2732167" cy="396766"/>
          </a:xfrm>
          <a:prstGeom prst="snip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t>　調査・研究の視点</a:t>
            </a:r>
          </a:p>
        </p:txBody>
      </p:sp>
      <p:sp>
        <p:nvSpPr>
          <p:cNvPr id="21" name="テキスト ボックス 20">
            <a:extLst>
              <a:ext uri="{FF2B5EF4-FFF2-40B4-BE49-F238E27FC236}">
                <a16:creationId xmlns:a16="http://schemas.microsoft.com/office/drawing/2014/main" id="{B51F847D-3988-4F19-8C1A-F77FEF0E26A9}"/>
              </a:ext>
            </a:extLst>
          </p:cNvPr>
          <p:cNvSpPr txBox="1"/>
          <p:nvPr/>
        </p:nvSpPr>
        <p:spPr>
          <a:xfrm>
            <a:off x="233662" y="697446"/>
            <a:ext cx="7995424" cy="343492"/>
          </a:xfrm>
          <a:prstGeom prst="rect">
            <a:avLst/>
          </a:prstGeom>
          <a:noFill/>
        </p:spPr>
        <p:txBody>
          <a:bodyPr wrap="square" rtlCol="0">
            <a:spAutoFit/>
          </a:bodyPr>
          <a:lstStyle/>
          <a:p>
            <a:pPr>
              <a:lnSpc>
                <a:spcPct val="120000"/>
              </a:lnSpc>
            </a:pPr>
            <a:r>
              <a:rPr kumimoji="1" lang="ja-JP" altLang="en-US" sz="1600" dirty="0"/>
              <a:t>◆</a:t>
            </a:r>
            <a:r>
              <a:rPr kumimoji="1" lang="ja-JP" altLang="en-US" sz="1600" b="1" dirty="0"/>
              <a:t>「大阪・関西の</a:t>
            </a:r>
            <a:r>
              <a:rPr kumimoji="1" lang="en-US" altLang="ja-JP" sz="1600" b="1" dirty="0"/>
              <a:t>(</a:t>
            </a:r>
            <a:r>
              <a:rPr kumimoji="1" lang="ja-JP" altLang="en-US" sz="1600" b="1" dirty="0"/>
              <a:t>夢洲を起点とした</a:t>
            </a:r>
            <a:r>
              <a:rPr kumimoji="1" lang="en-US" altLang="ja-JP" sz="1600" b="1" dirty="0"/>
              <a:t>)</a:t>
            </a:r>
            <a:r>
              <a:rPr kumimoji="1" lang="ja-JP" altLang="en-US" sz="1600" b="1" dirty="0"/>
              <a:t>新たな賑わい創出」に関する提言</a:t>
            </a:r>
            <a:endParaRPr kumimoji="1" lang="en-US" altLang="ja-JP" sz="1600" b="1" dirty="0"/>
          </a:p>
        </p:txBody>
      </p:sp>
    </p:spTree>
    <p:extLst>
      <p:ext uri="{BB962C8B-B14F-4D97-AF65-F5344CB8AC3E}">
        <p14:creationId xmlns:p14="http://schemas.microsoft.com/office/powerpoint/2010/main" val="304937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B5F46870-B379-4430-AA79-90306C43DF61}"/>
              </a:ext>
            </a:extLst>
          </p:cNvPr>
          <p:cNvSpPr/>
          <p:nvPr/>
        </p:nvSpPr>
        <p:spPr>
          <a:xfrm>
            <a:off x="0" y="0"/>
            <a:ext cx="9144000" cy="60216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t>　今後の</a:t>
            </a:r>
            <a:r>
              <a:rPr kumimoji="1" lang="en-US" altLang="ja-JP" b="1" dirty="0"/>
              <a:t>MICE</a:t>
            </a:r>
            <a:r>
              <a:rPr kumimoji="1" lang="ja-JP" altLang="en-US" b="1" dirty="0"/>
              <a:t>推進に向けて</a:t>
            </a:r>
          </a:p>
        </p:txBody>
      </p:sp>
      <p:sp>
        <p:nvSpPr>
          <p:cNvPr id="3" name="正方形/長方形 2">
            <a:extLst>
              <a:ext uri="{FF2B5EF4-FFF2-40B4-BE49-F238E27FC236}">
                <a16:creationId xmlns:a16="http://schemas.microsoft.com/office/drawing/2014/main" id="{8B3E4651-B306-4BCA-9D5B-A34DC376A0C0}"/>
              </a:ext>
            </a:extLst>
          </p:cNvPr>
          <p:cNvSpPr/>
          <p:nvPr/>
        </p:nvSpPr>
        <p:spPr>
          <a:xfrm>
            <a:off x="809297" y="1143000"/>
            <a:ext cx="7525406" cy="4737100"/>
          </a:xfrm>
          <a:prstGeom prst="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kumimoji="1" lang="en-US" altLang="ja-JP" sz="1600" b="1" dirty="0">
              <a:solidFill>
                <a:schemeClr val="tx1"/>
              </a:solidFill>
            </a:endParaRPr>
          </a:p>
          <a:p>
            <a:pPr>
              <a:lnSpc>
                <a:spcPct val="150000"/>
              </a:lnSpc>
            </a:pPr>
            <a:r>
              <a:rPr kumimoji="1" lang="ja-JP" altLang="en-US" sz="1600" b="1" dirty="0">
                <a:solidFill>
                  <a:schemeClr val="tx1"/>
                </a:solidFill>
              </a:rPr>
              <a:t>　　　　○</a:t>
            </a:r>
            <a:r>
              <a:rPr kumimoji="1" lang="en-US" altLang="ja-JP" sz="1600" b="1" dirty="0">
                <a:solidFill>
                  <a:schemeClr val="tx1"/>
                </a:solidFill>
              </a:rPr>
              <a:t>OSAKA</a:t>
            </a:r>
            <a:r>
              <a:rPr kumimoji="1" lang="ja-JP" altLang="en-US" sz="1600" b="1" dirty="0">
                <a:solidFill>
                  <a:schemeClr val="tx1"/>
                </a:solidFill>
              </a:rPr>
              <a:t>国際会議助成金を活用する方策</a:t>
            </a:r>
            <a:endParaRPr kumimoji="1" lang="en-US" altLang="ja-JP" sz="1600" b="1" dirty="0">
              <a:solidFill>
                <a:schemeClr val="tx1"/>
              </a:solidFill>
            </a:endParaRPr>
          </a:p>
          <a:p>
            <a:pPr>
              <a:lnSpc>
                <a:spcPct val="150000"/>
              </a:lnSpc>
            </a:pPr>
            <a:endParaRPr kumimoji="1" lang="en-US" altLang="ja-JP" sz="1600" b="1" dirty="0">
              <a:solidFill>
                <a:schemeClr val="tx1"/>
              </a:solidFill>
            </a:endParaRPr>
          </a:p>
          <a:p>
            <a:pPr>
              <a:lnSpc>
                <a:spcPct val="150000"/>
              </a:lnSpc>
            </a:pPr>
            <a:r>
              <a:rPr kumimoji="1" lang="ja-JP" altLang="en-US" sz="1600" b="1" dirty="0">
                <a:solidFill>
                  <a:schemeClr val="tx1"/>
                </a:solidFill>
              </a:rPr>
              <a:t>　　　　○国際会議統計の回答を確保する方策</a:t>
            </a:r>
            <a:endParaRPr kumimoji="1" lang="en-US" altLang="ja-JP" sz="1600" b="1" dirty="0">
              <a:solidFill>
                <a:schemeClr val="tx1"/>
              </a:solidFill>
            </a:endParaRPr>
          </a:p>
          <a:p>
            <a:pPr>
              <a:lnSpc>
                <a:spcPct val="150000"/>
              </a:lnSpc>
            </a:pPr>
            <a:endParaRPr kumimoji="1" lang="en-US" altLang="ja-JP" sz="1600" b="1" dirty="0">
              <a:solidFill>
                <a:schemeClr val="tx1"/>
              </a:solidFill>
            </a:endParaRPr>
          </a:p>
          <a:p>
            <a:pPr>
              <a:lnSpc>
                <a:spcPct val="150000"/>
              </a:lnSpc>
            </a:pPr>
            <a:r>
              <a:rPr kumimoji="1" lang="ja-JP" altLang="en-US" sz="1600" b="1" dirty="0">
                <a:solidFill>
                  <a:schemeClr val="tx1"/>
                </a:solidFill>
              </a:rPr>
              <a:t>　　　　○</a:t>
            </a:r>
            <a:r>
              <a:rPr kumimoji="1" lang="en-US" altLang="ja-JP" sz="1600" b="1" dirty="0">
                <a:solidFill>
                  <a:schemeClr val="tx1"/>
                </a:solidFill>
              </a:rPr>
              <a:t>MICE</a:t>
            </a:r>
            <a:r>
              <a:rPr kumimoji="1" lang="ja-JP" altLang="en-US" sz="1600" b="1" dirty="0">
                <a:solidFill>
                  <a:schemeClr val="tx1"/>
                </a:solidFill>
              </a:rPr>
              <a:t>効果により地域経済の振興を図る方策</a:t>
            </a:r>
            <a:endParaRPr kumimoji="1" lang="en-US" altLang="ja-JP" sz="1600" b="1" dirty="0">
              <a:solidFill>
                <a:schemeClr val="tx1"/>
              </a:solidFill>
            </a:endParaRPr>
          </a:p>
          <a:p>
            <a:pPr>
              <a:lnSpc>
                <a:spcPct val="150000"/>
              </a:lnSpc>
            </a:pPr>
            <a:endParaRPr kumimoji="1" lang="en-US" altLang="ja-JP" sz="1600" b="1" dirty="0">
              <a:solidFill>
                <a:schemeClr val="tx1"/>
              </a:solidFill>
            </a:endParaRPr>
          </a:p>
          <a:p>
            <a:pPr>
              <a:lnSpc>
                <a:spcPct val="150000"/>
              </a:lnSpc>
            </a:pPr>
            <a:r>
              <a:rPr kumimoji="1" lang="ja-JP" altLang="en-US" sz="1600" b="1" dirty="0">
                <a:solidFill>
                  <a:schemeClr val="tx1"/>
                </a:solidFill>
              </a:rPr>
              <a:t>　　　　○</a:t>
            </a:r>
            <a:r>
              <a:rPr kumimoji="1" lang="en-US" altLang="ja-JP" sz="1600" b="1" dirty="0">
                <a:solidFill>
                  <a:schemeClr val="tx1"/>
                </a:solidFill>
              </a:rPr>
              <a:t>MICE</a:t>
            </a:r>
            <a:r>
              <a:rPr kumimoji="1" lang="ja-JP" altLang="en-US" sz="1600" b="1" dirty="0">
                <a:solidFill>
                  <a:schemeClr val="tx1"/>
                </a:solidFill>
              </a:rPr>
              <a:t>開催を都市の継続的な成長につなげる方策</a:t>
            </a:r>
            <a:endParaRPr kumimoji="1" lang="en-US" altLang="ja-JP" sz="1600" b="1" dirty="0">
              <a:solidFill>
                <a:schemeClr val="tx1"/>
              </a:solidFill>
            </a:endParaRPr>
          </a:p>
          <a:p>
            <a:pPr>
              <a:lnSpc>
                <a:spcPct val="150000"/>
              </a:lnSpc>
            </a:pPr>
            <a:endParaRPr kumimoji="1" lang="en-US" altLang="ja-JP" sz="1600" b="1" dirty="0">
              <a:solidFill>
                <a:schemeClr val="tx1"/>
              </a:solidFill>
            </a:endParaRPr>
          </a:p>
        </p:txBody>
      </p:sp>
      <p:sp>
        <p:nvSpPr>
          <p:cNvPr id="4" name="スライド番号プレースホルダー 3">
            <a:extLst>
              <a:ext uri="{FF2B5EF4-FFF2-40B4-BE49-F238E27FC236}">
                <a16:creationId xmlns:a16="http://schemas.microsoft.com/office/drawing/2014/main" id="{BAC942EB-4116-4D24-8427-39ECC15EC1B1}"/>
              </a:ext>
            </a:extLst>
          </p:cNvPr>
          <p:cNvSpPr>
            <a:spLocks noGrp="1"/>
          </p:cNvSpPr>
          <p:nvPr>
            <p:ph type="sldNum" sz="quarter" idx="12"/>
          </p:nvPr>
        </p:nvSpPr>
        <p:spPr/>
        <p:txBody>
          <a:bodyPr/>
          <a:lstStyle/>
          <a:p>
            <a:fld id="{61B645F5-9309-4C5A-8919-FC4E71E512A4}" type="slidenum">
              <a:rPr kumimoji="1" lang="ja-JP" altLang="en-US" smtClean="0"/>
              <a:t>27</a:t>
            </a:fld>
            <a:endParaRPr kumimoji="1" lang="ja-JP" altLang="en-US"/>
          </a:p>
        </p:txBody>
      </p:sp>
    </p:spTree>
    <p:extLst>
      <p:ext uri="{BB962C8B-B14F-4D97-AF65-F5344CB8AC3E}">
        <p14:creationId xmlns:p14="http://schemas.microsoft.com/office/powerpoint/2010/main" val="414259090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11">
      <a:majorFont>
        <a:latin typeface="BIZ UDPゴシック"/>
        <a:ea typeface="BIZ UDゴシック"/>
        <a:cs typeface=""/>
      </a:majorFont>
      <a:minorFont>
        <a:latin typeface="BIZ UDPゴシック"/>
        <a:ea typeface="BIZ UD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6645</Words>
  <Application>Microsoft Office PowerPoint</Application>
  <PresentationFormat>画面に合わせる (4:3)</PresentationFormat>
  <Paragraphs>987</Paragraphs>
  <Slides>28</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28</vt:i4>
      </vt:variant>
    </vt:vector>
  </HeadingPairs>
  <TitlesOfParts>
    <vt:vector size="36" baseType="lpstr">
      <vt:lpstr>BIZ UDPゴシック</vt:lpstr>
      <vt:lpstr>BIZ UDゴシック</vt:lpstr>
      <vt:lpstr>Meiryo UI</vt:lpstr>
      <vt:lpstr>ＭＳ 明朝</vt:lpstr>
      <vt:lpstr>游ゴシック</vt:lpstr>
      <vt:lpstr>Arial</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2026-09-15T03:50:57Z</dcterms:created>
  <dcterms:modified xsi:type="dcterms:W3CDTF">2026-09-15T03:51:02Z</dcterms:modified>
</cp:coreProperties>
</file>