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3"/>
  </p:notesMasterIdLst>
  <p:sldIdLst>
    <p:sldId id="260" r:id="rId2"/>
  </p:sldIdLst>
  <p:sldSz cx="10691813" cy="755967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68" autoAdjust="0"/>
    <p:restoredTop sz="94434" autoAdjust="0"/>
  </p:normalViewPr>
  <p:slideViewPr>
    <p:cSldViewPr snapToGrid="0">
      <p:cViewPr varScale="1">
        <p:scale>
          <a:sx n="75" d="100"/>
          <a:sy n="75" d="100"/>
        </p:scale>
        <p:origin x="66"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5659" cy="498056"/>
          </a:xfrm>
          <a:prstGeom prst="rect">
            <a:avLst/>
          </a:prstGeom>
        </p:spPr>
        <p:txBody>
          <a:bodyPr vert="horz" lIns="91304" tIns="45652" rIns="91304" bIns="4565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1"/>
            <a:ext cx="2945659" cy="498056"/>
          </a:xfrm>
          <a:prstGeom prst="rect">
            <a:avLst/>
          </a:prstGeom>
        </p:spPr>
        <p:txBody>
          <a:bodyPr vert="horz" lIns="91304" tIns="45652" rIns="91304" bIns="45652" rtlCol="0"/>
          <a:lstStyle>
            <a:lvl1pPr algn="r">
              <a:defRPr sz="1200"/>
            </a:lvl1pPr>
          </a:lstStyle>
          <a:p>
            <a:fld id="{52854DDA-001B-45F4-9548-561B6DE92FA7}"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304" tIns="45652" rIns="91304" bIns="45652"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3"/>
          </a:xfrm>
          <a:prstGeom prst="rect">
            <a:avLst/>
          </a:prstGeom>
        </p:spPr>
        <p:txBody>
          <a:bodyPr vert="horz" lIns="91304" tIns="45652" rIns="91304" bIns="4565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4"/>
            <a:ext cx="2945659" cy="498055"/>
          </a:xfrm>
          <a:prstGeom prst="rect">
            <a:avLst/>
          </a:prstGeom>
        </p:spPr>
        <p:txBody>
          <a:bodyPr vert="horz" lIns="91304" tIns="45652" rIns="91304" bIns="4565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304" tIns="45652" rIns="91304" bIns="45652" rtlCol="0" anchor="b"/>
          <a:lstStyle>
            <a:lvl1pPr algn="r">
              <a:defRPr sz="1200"/>
            </a:lvl1pPr>
          </a:lstStyle>
          <a:p>
            <a:fld id="{79AACB5F-7F76-4DD8-A5B6-8A172BF5778F}" type="slidenum">
              <a:rPr kumimoji="1" lang="ja-JP" altLang="en-US" smtClean="0"/>
              <a:t>‹#›</a:t>
            </a:fld>
            <a:endParaRPr kumimoji="1" lang="ja-JP" altLang="en-US"/>
          </a:p>
        </p:txBody>
      </p:sp>
    </p:spTree>
    <p:extLst>
      <p:ext uri="{BB962C8B-B14F-4D97-AF65-F5344CB8AC3E}">
        <p14:creationId xmlns:p14="http://schemas.microsoft.com/office/powerpoint/2010/main" val="1564410900"/>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9AACB5F-7F76-4DD8-A5B6-8A172BF5778F}" type="slidenum">
              <a:rPr kumimoji="1" lang="ja-JP" altLang="en-US" smtClean="0"/>
              <a:t>1</a:t>
            </a:fld>
            <a:endParaRPr kumimoji="1" lang="ja-JP" altLang="en-US"/>
          </a:p>
        </p:txBody>
      </p:sp>
    </p:spTree>
    <p:extLst>
      <p:ext uri="{BB962C8B-B14F-4D97-AF65-F5344CB8AC3E}">
        <p14:creationId xmlns:p14="http://schemas.microsoft.com/office/powerpoint/2010/main" val="1093050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428145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62968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74426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13219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58714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2802233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03539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23071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64160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771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432028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4269295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a:grpSpLocks noChangeAspect="1"/>
          </p:cNvGrpSpPr>
          <p:nvPr/>
        </p:nvGrpSpPr>
        <p:grpSpPr>
          <a:xfrm>
            <a:off x="402606" y="511055"/>
            <a:ext cx="1890004" cy="694286"/>
            <a:chOff x="4688071" y="862884"/>
            <a:chExt cx="2524259" cy="927277"/>
          </a:xfrm>
          <a:solidFill>
            <a:srgbClr val="0070C0"/>
          </a:solidFill>
        </p:grpSpPr>
        <p:sp>
          <p:nvSpPr>
            <p:cNvPr id="5" name="片側の 2 つの角を丸めた四角形 4"/>
            <p:cNvSpPr/>
            <p:nvPr/>
          </p:nvSpPr>
          <p:spPr>
            <a:xfrm flipV="1">
              <a:off x="4688071" y="862884"/>
              <a:ext cx="2524259" cy="927277"/>
            </a:xfrm>
            <a:prstGeom prst="round2Same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defTabSz="326578">
                <a:defRPr/>
              </a:pPr>
              <a:endParaRPr kumimoji="1" lang="ja-JP" altLang="en-US" sz="1143" dirty="0">
                <a:solidFill>
                  <a:prstClr val="white"/>
                </a:solidFill>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4757596" y="1013068"/>
              <a:ext cx="2404052" cy="554932"/>
            </a:xfrm>
            <a:prstGeom prst="rect">
              <a:avLst/>
            </a:prstGeom>
            <a:noFill/>
          </p:spPr>
          <p:txBody>
            <a:bodyPr wrap="square" rtlCol="0">
              <a:spAutoFit/>
            </a:bodyPr>
            <a:lstStyle/>
            <a:p>
              <a:pPr algn="ctr" defTabSz="326578">
                <a:defRPr/>
              </a:pPr>
              <a:r>
                <a:rPr kumimoji="1" lang="ja-JP" altLang="en-US" sz="2100" b="1" dirty="0">
                  <a:solidFill>
                    <a:prstClr val="white"/>
                  </a:solidFill>
                  <a:latin typeface="Meiryo UI" panose="020B0604030504040204" pitchFamily="50" charset="-128"/>
                  <a:ea typeface="Meiryo UI" panose="020B0604030504040204" pitchFamily="50" charset="-128"/>
                </a:rPr>
                <a:t>大阪府</a:t>
              </a:r>
              <a:r>
                <a:rPr kumimoji="1" lang="en-US" altLang="ja-JP" sz="2100" b="1" dirty="0">
                  <a:solidFill>
                    <a:prstClr val="white"/>
                  </a:solidFill>
                  <a:latin typeface="Meiryo UI" panose="020B0604030504040204" pitchFamily="50" charset="-128"/>
                  <a:ea typeface="Meiryo UI" panose="020B0604030504040204" pitchFamily="50" charset="-128"/>
                </a:rPr>
                <a:t>(</a:t>
              </a:r>
              <a:r>
                <a:rPr kumimoji="1" lang="ja-JP" altLang="en-US" sz="2100" b="1" dirty="0">
                  <a:solidFill>
                    <a:prstClr val="white"/>
                  </a:solidFill>
                  <a:latin typeface="Meiryo UI" panose="020B0604030504040204" pitchFamily="50" charset="-128"/>
                  <a:ea typeface="Meiryo UI" panose="020B0604030504040204" pitchFamily="50" charset="-128"/>
                </a:rPr>
                <a:t>改訂</a:t>
              </a:r>
              <a:r>
                <a:rPr kumimoji="1" lang="en-US" altLang="ja-JP" sz="2100" b="1" dirty="0">
                  <a:solidFill>
                    <a:prstClr val="white"/>
                  </a:solidFill>
                  <a:latin typeface="Meiryo UI" panose="020B0604030504040204" pitchFamily="50" charset="-128"/>
                  <a:ea typeface="Meiryo UI" panose="020B0604030504040204" pitchFamily="50" charset="-128"/>
                </a:rPr>
                <a:t>)</a:t>
              </a:r>
            </a:p>
          </p:txBody>
        </p:sp>
      </p:grpSp>
      <p:grpSp>
        <p:nvGrpSpPr>
          <p:cNvPr id="2" name="グループ化 1"/>
          <p:cNvGrpSpPr/>
          <p:nvPr/>
        </p:nvGrpSpPr>
        <p:grpSpPr>
          <a:xfrm>
            <a:off x="2349911" y="511460"/>
            <a:ext cx="7938000" cy="680679"/>
            <a:chOff x="3715431" y="223589"/>
            <a:chExt cx="8910036" cy="969292"/>
          </a:xfrm>
        </p:grpSpPr>
        <p:cxnSp>
          <p:nvCxnSpPr>
            <p:cNvPr id="10" name="直線コネクタ 9"/>
            <p:cNvCxnSpPr/>
            <p:nvPr/>
          </p:nvCxnSpPr>
          <p:spPr>
            <a:xfrm>
              <a:off x="3718438" y="223589"/>
              <a:ext cx="8907029"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3715431" y="1192881"/>
              <a:ext cx="8907029"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3" name="テキスト ボックス 22"/>
          <p:cNvSpPr txBox="1"/>
          <p:nvPr/>
        </p:nvSpPr>
        <p:spPr>
          <a:xfrm>
            <a:off x="2275735" y="531862"/>
            <a:ext cx="7601761" cy="369332"/>
          </a:xfrm>
          <a:prstGeom prst="rect">
            <a:avLst/>
          </a:prstGeom>
          <a:noFill/>
          <a:ln>
            <a:noFill/>
          </a:ln>
        </p:spPr>
        <p:txBody>
          <a:bodyPr wrap="none" rtlCol="0">
            <a:spAutoFit/>
          </a:bodyPr>
          <a:lstStyle/>
          <a:p>
            <a:pPr defTabSz="326578">
              <a:defRPr/>
            </a:pPr>
            <a:r>
              <a:rPr kumimoji="1" lang="ja-JP" altLang="en-US" b="1" dirty="0">
                <a:latin typeface="Meiryo UI" panose="020B0604030504040204" pitchFamily="50" charset="-128"/>
                <a:ea typeface="Meiryo UI" panose="020B0604030504040204" pitchFamily="50" charset="-128"/>
              </a:rPr>
              <a:t>大阪府における学校部活動及び地域クラブ活動の在り方に関する方針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概要</a:t>
            </a:r>
            <a:r>
              <a:rPr kumimoji="1" lang="en-US" altLang="ja-JP" b="1"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p:txBody>
      </p:sp>
      <p:pic>
        <p:nvPicPr>
          <p:cNvPr id="37" name="図 3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678504" y="652590"/>
            <a:ext cx="626599" cy="396000"/>
          </a:xfrm>
          <a:prstGeom prst="rect">
            <a:avLst/>
          </a:prstGeom>
        </p:spPr>
      </p:pic>
      <p:sp>
        <p:nvSpPr>
          <p:cNvPr id="39" name="テキスト ボックス 38"/>
          <p:cNvSpPr txBox="1"/>
          <p:nvPr/>
        </p:nvSpPr>
        <p:spPr>
          <a:xfrm>
            <a:off x="2830245" y="870606"/>
            <a:ext cx="5795176" cy="307777"/>
          </a:xfrm>
          <a:prstGeom prst="rect">
            <a:avLst/>
          </a:prstGeom>
          <a:noFill/>
        </p:spPr>
        <p:txBody>
          <a:bodyPr wrap="none" rtlCol="0">
            <a:spAutoFit/>
          </a:bodyPr>
          <a:lstStyle/>
          <a:p>
            <a:r>
              <a:rPr lang="ja-JP" altLang="en-US" sz="1400" dirty="0">
                <a:latin typeface="Meiryo UI" panose="020B0604030504040204" pitchFamily="50" charset="-128"/>
                <a:ea typeface="Meiryo UI" panose="020B0604030504040204" pitchFamily="50" charset="-128"/>
              </a:rPr>
              <a:t>～子どもたちの多様な活動機会の確保と学校の働き方改革の実現</a:t>
            </a:r>
            <a:r>
              <a:rPr lang="ja-JP" altLang="ja-JP" sz="1400" dirty="0">
                <a:latin typeface="Meiryo UI" panose="020B0604030504040204" pitchFamily="50" charset="-128"/>
                <a:ea typeface="Meiryo UI" panose="020B0604030504040204" pitchFamily="50" charset="-128"/>
              </a:rPr>
              <a:t>をめざ</a:t>
            </a:r>
            <a:r>
              <a:rPr lang="ja-JP" altLang="en-US" sz="1400" dirty="0">
                <a:latin typeface="Meiryo UI" panose="020B0604030504040204" pitchFamily="50" charset="-128"/>
                <a:ea typeface="Meiryo UI" panose="020B0604030504040204" pitchFamily="50" charset="-128"/>
              </a:rPr>
              <a:t>して～</a:t>
            </a:r>
            <a:endParaRPr kumimoji="1" lang="ja-JP" altLang="en-US" sz="1400" dirty="0">
              <a:latin typeface="Meiryo UI" panose="020B0604030504040204" pitchFamily="50" charset="-128"/>
              <a:ea typeface="Meiryo UI" panose="020B0604030504040204" pitchFamily="50" charset="-128"/>
            </a:endParaRPr>
          </a:p>
        </p:txBody>
      </p:sp>
      <p:sp>
        <p:nvSpPr>
          <p:cNvPr id="8" name="正方形/長方形 7"/>
          <p:cNvSpPr/>
          <p:nvPr/>
        </p:nvSpPr>
        <p:spPr>
          <a:xfrm>
            <a:off x="5391459" y="2367043"/>
            <a:ext cx="4896000" cy="2268000"/>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tlCol="0" anchor="t" anchorCtr="0"/>
          <a:lstStyle/>
          <a:p>
            <a:pPr defTabSz="326578"/>
            <a:r>
              <a:rPr kumimoji="1" lang="ja-JP" altLang="en-US" sz="1200" u="sng" dirty="0">
                <a:solidFill>
                  <a:prstClr val="black"/>
                </a:solidFill>
                <a:latin typeface="Meiryo UI" panose="020B0604030504040204" pitchFamily="50" charset="-128"/>
                <a:ea typeface="Meiryo UI" panose="020B0604030504040204" pitchFamily="50" charset="-128"/>
              </a:rPr>
              <a:t>◆ 学校部活動の位置づけと活動にあたって遵守すべき事項</a:t>
            </a:r>
            <a:endParaRPr kumimoji="1" lang="en-US" altLang="ja-JP" sz="1200" u="sng" dirty="0">
              <a:solidFill>
                <a:prstClr val="black"/>
              </a:solidFill>
              <a:latin typeface="Meiryo UI" panose="020B0604030504040204" pitchFamily="50" charset="-128"/>
              <a:ea typeface="Meiryo UI" panose="020B0604030504040204" pitchFamily="50" charset="-128"/>
            </a:endParaRPr>
          </a:p>
          <a:p>
            <a:pPr defTabSz="326578">
              <a:lnSpc>
                <a:spcPts val="1200"/>
              </a:lnSpc>
            </a:pPr>
            <a:r>
              <a:rPr kumimoji="1" lang="ja-JP" altLang="en-US" sz="1100" dirty="0">
                <a:solidFill>
                  <a:prstClr val="black"/>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学校部活動は、学校教育の一環として実施される教育課程外の活動であり、その教育的意義は大きく、その設置・運営は学校の判断により行われるもの。</a:t>
            </a:r>
            <a:endParaRPr kumimoji="1" lang="en-US" altLang="ja-JP" sz="1100" u="sng" dirty="0">
              <a:solidFill>
                <a:prstClr val="black"/>
              </a:solidFill>
              <a:latin typeface="Meiryo UI" panose="020B0604030504040204" pitchFamily="50" charset="-128"/>
              <a:ea typeface="Meiryo UI" panose="020B0604030504040204" pitchFamily="50" charset="-128"/>
            </a:endParaRPr>
          </a:p>
        </p:txBody>
      </p:sp>
      <p:sp>
        <p:nvSpPr>
          <p:cNvPr id="4" name="正方形/長方形 3"/>
          <p:cNvSpPr/>
          <p:nvPr/>
        </p:nvSpPr>
        <p:spPr>
          <a:xfrm>
            <a:off x="5391459" y="2032198"/>
            <a:ext cx="4896000" cy="360000"/>
          </a:xfrm>
          <a:prstGeom prst="rect">
            <a:avLst/>
          </a:prstGeom>
          <a:solidFill>
            <a:srgbClr val="FF6600"/>
          </a:solidFill>
          <a:ln>
            <a:noFill/>
          </a:ln>
        </p:spPr>
        <p:style>
          <a:lnRef idx="3">
            <a:schemeClr val="lt1"/>
          </a:lnRef>
          <a:fillRef idx="1">
            <a:schemeClr val="accent2"/>
          </a:fillRef>
          <a:effectRef idx="1">
            <a:schemeClr val="accent2"/>
          </a:effectRef>
          <a:fontRef idx="minor">
            <a:schemeClr val="lt1"/>
          </a:fontRef>
        </p:style>
        <p:txBody>
          <a:bodyPr wrap="square" tIns="54000" bIns="54000" rtlCol="0" anchor="ctr">
            <a:noAutofit/>
          </a:bodyPr>
          <a:lstStyle/>
          <a:p>
            <a:pPr defTabSz="326578"/>
            <a:r>
              <a:rPr kumimoji="1" lang="en-US" altLang="ja-JP" sz="1200" b="1" dirty="0">
                <a:solidFill>
                  <a:prstClr val="white"/>
                </a:solidFill>
                <a:latin typeface="Meiryo UI" panose="020B0604030504040204" pitchFamily="50" charset="-128"/>
                <a:ea typeface="Meiryo UI" panose="020B0604030504040204" pitchFamily="50" charset="-128"/>
              </a:rPr>
              <a:t>Ⅰ</a:t>
            </a:r>
            <a:r>
              <a:rPr kumimoji="1" lang="ja-JP" altLang="en-US" sz="1200" b="1" dirty="0">
                <a:solidFill>
                  <a:prstClr val="white"/>
                </a:solidFill>
                <a:latin typeface="Meiryo UI" panose="020B0604030504040204" pitchFamily="50" charset="-128"/>
                <a:ea typeface="Meiryo UI" panose="020B0604030504040204" pitchFamily="50" charset="-128"/>
              </a:rPr>
              <a:t> 学校部活動</a:t>
            </a:r>
          </a:p>
        </p:txBody>
      </p:sp>
      <p:sp>
        <p:nvSpPr>
          <p:cNvPr id="13" name="角丸四角形 12"/>
          <p:cNvSpPr/>
          <p:nvPr/>
        </p:nvSpPr>
        <p:spPr>
          <a:xfrm>
            <a:off x="5445459" y="2981551"/>
            <a:ext cx="4788000" cy="1581721"/>
          </a:xfrm>
          <a:prstGeom prst="roundRect">
            <a:avLst>
              <a:gd name="adj" fmla="val 466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spAutoFit/>
          </a:bodyPr>
          <a:lstStyle/>
          <a:p>
            <a:pPr>
              <a:lnSpc>
                <a:spcPts val="1300"/>
              </a:lnSpc>
            </a:pPr>
            <a:r>
              <a:rPr kumimoji="1" lang="ja-JP" altLang="en-US" sz="1100" dirty="0">
                <a:solidFill>
                  <a:schemeClr val="tx1"/>
                </a:solidFill>
                <a:latin typeface="Meiryo UI" panose="020B0604030504040204" pitchFamily="50" charset="-128"/>
                <a:ea typeface="Meiryo UI" panose="020B0604030504040204" pitchFamily="50" charset="-128"/>
              </a:rPr>
              <a:t>≪概要≫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教員の関与について、法令等に基づく業務改善や勤務管理</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部活動指導員や外部指導者の確保</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心身の健康管理・事故防止の徹底</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体罰</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暴力</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・暴言・ハラスメント・いじめ等の不適切行為の根絶</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休養日：週あたり２日以上の設定（平日１日、週末１日）</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活動時間：平日２時間程度、休業日は３時間程度（高校は４時間程度）</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府立高校における「部活動大阪モデル」の推進</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200"/>
              </a:lnSpc>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学校や地域の状況に応じ、地域のスポーツ・文化芸術団体等の活用により、　学校部活動の地域連携を推進</a:t>
            </a:r>
            <a:endParaRPr kumimoji="1" lang="en-US" altLang="ja-JP" sz="1100" dirty="0">
              <a:solidFill>
                <a:schemeClr val="tx1"/>
              </a:solidFill>
              <a:latin typeface="Meiryo UI" panose="020B0604030504040204" pitchFamily="50" charset="-128"/>
              <a:ea typeface="Meiryo UI" panose="020B0604030504040204" pitchFamily="50" charset="-128"/>
            </a:endParaRPr>
          </a:p>
        </p:txBody>
      </p:sp>
      <p:sp>
        <p:nvSpPr>
          <p:cNvPr id="123" name="正方形/長方形 122"/>
          <p:cNvSpPr/>
          <p:nvPr/>
        </p:nvSpPr>
        <p:spPr>
          <a:xfrm>
            <a:off x="399154" y="5054405"/>
            <a:ext cx="4896000" cy="2232000"/>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tlCol="0" anchor="t" anchorCtr="0"/>
          <a:lstStyle/>
          <a:p>
            <a:pPr defTabSz="326578"/>
            <a:r>
              <a:rPr kumimoji="1" lang="ja-JP" altLang="en-US" sz="1200" u="sng" dirty="0">
                <a:solidFill>
                  <a:prstClr val="black"/>
                </a:solidFill>
                <a:latin typeface="Meiryo UI" panose="020B0604030504040204" pitchFamily="50" charset="-128"/>
                <a:ea typeface="Meiryo UI" panose="020B0604030504040204" pitchFamily="50" charset="-128"/>
              </a:rPr>
              <a:t>◆ 地域クラブ活動の位置づけと活動にあたって遵守</a:t>
            </a:r>
            <a:r>
              <a:rPr kumimoji="1" lang="ja-JP" altLang="en-US" sz="1200" u="sng" dirty="0">
                <a:solidFill>
                  <a:schemeClr val="tx1"/>
                </a:solidFill>
                <a:latin typeface="Meiryo UI" panose="020B0604030504040204" pitchFamily="50" charset="-128"/>
                <a:ea typeface="Meiryo UI" panose="020B0604030504040204" pitchFamily="50" charset="-128"/>
              </a:rPr>
              <a:t>すべき</a:t>
            </a:r>
            <a:r>
              <a:rPr kumimoji="1" lang="ja-JP" altLang="en-US" sz="1200" u="sng" dirty="0">
                <a:solidFill>
                  <a:prstClr val="black"/>
                </a:solidFill>
                <a:latin typeface="Meiryo UI" panose="020B0604030504040204" pitchFamily="50" charset="-128"/>
                <a:ea typeface="Meiryo UI" panose="020B0604030504040204" pitchFamily="50" charset="-128"/>
              </a:rPr>
              <a:t>事項</a:t>
            </a:r>
            <a:endParaRPr kumimoji="1" lang="en-US" altLang="ja-JP" sz="1200" u="sng" dirty="0">
              <a:solidFill>
                <a:prstClr val="black"/>
              </a:solidFill>
              <a:latin typeface="Meiryo UI" panose="020B0604030504040204" pitchFamily="50" charset="-128"/>
              <a:ea typeface="Meiryo UI" panose="020B0604030504040204" pitchFamily="50" charset="-128"/>
            </a:endParaRPr>
          </a:p>
          <a:p>
            <a:pPr defTabSz="326578"/>
            <a:r>
              <a:rPr kumimoji="1" lang="ja-JP" altLang="en-US" sz="1100" dirty="0">
                <a:solidFill>
                  <a:prstClr val="black"/>
                </a:solidFill>
                <a:latin typeface="Meiryo UI" panose="020B0604030504040204" pitchFamily="50" charset="-128"/>
                <a:ea typeface="Meiryo UI" panose="020B0604030504040204" pitchFamily="50" charset="-128"/>
              </a:rPr>
              <a:t>　学校部活動が担ってきた教育的意義を継承・発展させつつ、地域全体で支えることによる新たな価値を創出すること、</a:t>
            </a:r>
            <a:r>
              <a:rPr lang="ja-JP" altLang="en-US" sz="1100" dirty="0">
                <a:solidFill>
                  <a:schemeClr val="tx1"/>
                </a:solidFill>
                <a:latin typeface="Meiryo UI" panose="020B0604030504040204" pitchFamily="50" charset="-128"/>
                <a:ea typeface="Meiryo UI" panose="020B0604030504040204" pitchFamily="50" charset="-128"/>
              </a:rPr>
              <a:t>地域クラブ活動の具体的な実施形態等は多様な形があり得るところであり、地域の実情に応じた適切な形態等で実施するもの。</a:t>
            </a:r>
            <a:endParaRPr kumimoji="1" lang="en-US" altLang="ja-JP" sz="1100" dirty="0">
              <a:solidFill>
                <a:prstClr val="black"/>
              </a:solidFill>
              <a:latin typeface="Meiryo UI" panose="020B0604030504040204" pitchFamily="50" charset="-128"/>
              <a:ea typeface="Meiryo UI" panose="020B0604030504040204" pitchFamily="50" charset="-128"/>
            </a:endParaRPr>
          </a:p>
        </p:txBody>
      </p:sp>
      <p:sp>
        <p:nvSpPr>
          <p:cNvPr id="124" name="正方形/長方形 123"/>
          <p:cNvSpPr/>
          <p:nvPr/>
        </p:nvSpPr>
        <p:spPr>
          <a:xfrm>
            <a:off x="399154" y="4713991"/>
            <a:ext cx="4896000" cy="359999"/>
          </a:xfrm>
          <a:prstGeom prst="rect">
            <a:avLst/>
          </a:prstGeom>
          <a:solidFill>
            <a:srgbClr val="FF6600"/>
          </a:solidFill>
          <a:ln>
            <a:noFill/>
          </a:ln>
        </p:spPr>
        <p:style>
          <a:lnRef idx="3">
            <a:schemeClr val="lt1"/>
          </a:lnRef>
          <a:fillRef idx="1">
            <a:schemeClr val="accent2"/>
          </a:fillRef>
          <a:effectRef idx="1">
            <a:schemeClr val="accent2"/>
          </a:effectRef>
          <a:fontRef idx="minor">
            <a:schemeClr val="lt1"/>
          </a:fontRef>
        </p:style>
        <p:txBody>
          <a:bodyPr tIns="54000" bIns="54000" rtlCol="0" anchor="ctr"/>
          <a:lstStyle/>
          <a:p>
            <a:pPr defTabSz="326578"/>
            <a:r>
              <a:rPr kumimoji="1" lang="en-US" altLang="ja-JP" sz="1200" b="1" dirty="0">
                <a:solidFill>
                  <a:prstClr val="white"/>
                </a:solidFill>
                <a:latin typeface="Meiryo UI" panose="020B0604030504040204" pitchFamily="50" charset="-128"/>
                <a:ea typeface="Meiryo UI" panose="020B0604030504040204" pitchFamily="50" charset="-128"/>
              </a:rPr>
              <a:t>Ⅱ</a:t>
            </a:r>
            <a:r>
              <a:rPr kumimoji="1" lang="ja-JP" altLang="en-US" sz="1200" b="1" dirty="0">
                <a:solidFill>
                  <a:prstClr val="white"/>
                </a:solidFill>
                <a:latin typeface="Meiryo UI" panose="020B0604030504040204" pitchFamily="50" charset="-128"/>
                <a:ea typeface="Meiryo UI" panose="020B0604030504040204" pitchFamily="50" charset="-128"/>
              </a:rPr>
              <a:t> 地域クラブ活動</a:t>
            </a:r>
          </a:p>
        </p:txBody>
      </p:sp>
      <p:sp>
        <p:nvSpPr>
          <p:cNvPr id="52" name="角丸四角形 51"/>
          <p:cNvSpPr/>
          <p:nvPr/>
        </p:nvSpPr>
        <p:spPr>
          <a:xfrm>
            <a:off x="453154" y="5841264"/>
            <a:ext cx="4788000" cy="1380411"/>
          </a:xfrm>
          <a:prstGeom prst="roundRect">
            <a:avLst>
              <a:gd name="adj" fmla="val 466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spAutoFit/>
          </a:bodyPr>
          <a:lstStyle/>
          <a:p>
            <a:r>
              <a:rPr kumimoji="1" lang="ja-JP" altLang="en-US" sz="1100" dirty="0">
                <a:solidFill>
                  <a:schemeClr val="tx1"/>
                </a:solidFill>
                <a:latin typeface="Meiryo UI" panose="020B0604030504040204" pitchFamily="50" charset="-128"/>
                <a:ea typeface="Meiryo UI" panose="020B0604030504040204" pitchFamily="50" charset="-128"/>
              </a:rPr>
              <a:t>≪概要≫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地域クラブ活動の在り方</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認定制度（認定要件）に関すること</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認定地域クラブ活動指導者に関すること</a:t>
            </a:r>
            <a:r>
              <a:rPr kumimoji="1" lang="ja-JP" altLang="en-US" sz="1000" dirty="0">
                <a:solidFill>
                  <a:schemeClr val="tx1"/>
                </a:solidFill>
                <a:latin typeface="Meiryo UI" panose="020B0604030504040204" pitchFamily="50" charset="-128"/>
                <a:ea typeface="Meiryo UI" panose="020B0604030504040204" pitchFamily="50" charset="-128"/>
              </a:rPr>
              <a:t>（人材バンク、日本版</a:t>
            </a:r>
            <a:r>
              <a:rPr kumimoji="1" lang="en-US" altLang="ja-JP" sz="1000" dirty="0">
                <a:solidFill>
                  <a:schemeClr val="tx1"/>
                </a:solidFill>
                <a:latin typeface="Meiryo UI" panose="020B0604030504040204" pitchFamily="50" charset="-128"/>
                <a:ea typeface="Meiryo UI" panose="020B0604030504040204" pitchFamily="50" charset="-128"/>
              </a:rPr>
              <a:t>DBS</a:t>
            </a:r>
            <a:r>
              <a:rPr kumimoji="1" lang="ja-JP" altLang="en-US" sz="1000" dirty="0">
                <a:solidFill>
                  <a:schemeClr val="tx1"/>
                </a:solidFill>
                <a:latin typeface="Meiryo UI" panose="020B0604030504040204" pitchFamily="50" charset="-128"/>
                <a:ea typeface="Meiryo UI" panose="020B0604030504040204" pitchFamily="50" charset="-128"/>
              </a:rPr>
              <a:t>活用を含む）</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地域展開の円滑な推進</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推進体制の整備</a:t>
            </a:r>
            <a:r>
              <a:rPr kumimoji="1" lang="ja-JP" altLang="en-US" sz="1050" dirty="0">
                <a:solidFill>
                  <a:schemeClr val="tx1"/>
                </a:solidFill>
                <a:latin typeface="Meiryo UI" panose="020B0604030504040204" pitchFamily="50" charset="-128"/>
                <a:ea typeface="Meiryo UI" panose="020B0604030504040204" pitchFamily="50" charset="-128"/>
              </a:rPr>
              <a:t>（役割分担、中学校等との連携）</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各種対応</a:t>
            </a:r>
            <a:r>
              <a:rPr kumimoji="1" lang="ja-JP" altLang="en-US" sz="1000" dirty="0">
                <a:solidFill>
                  <a:schemeClr val="tx1"/>
                </a:solidFill>
                <a:latin typeface="Meiryo UI" panose="020B0604030504040204" pitchFamily="50" charset="-128"/>
                <a:ea typeface="Meiryo UI" panose="020B0604030504040204" pitchFamily="50" charset="-128"/>
              </a:rPr>
              <a:t>（運営団体・実施主体、指導者、活動内容・場所、安全・安心　他）</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関係団体等・大学・民間企業との連携</a:t>
            </a:r>
            <a:endParaRPr kumimoji="1" lang="en-US" altLang="ja-JP" sz="1100" dirty="0">
              <a:solidFill>
                <a:schemeClr val="tx1"/>
              </a:solidFill>
              <a:latin typeface="Meiryo UI" panose="020B0604030504040204" pitchFamily="50" charset="-128"/>
              <a:ea typeface="Meiryo UI" panose="020B0604030504040204" pitchFamily="50" charset="-128"/>
            </a:endParaRPr>
          </a:p>
        </p:txBody>
      </p:sp>
      <p:sp>
        <p:nvSpPr>
          <p:cNvPr id="126" name="正方形/長方形 125"/>
          <p:cNvSpPr/>
          <p:nvPr/>
        </p:nvSpPr>
        <p:spPr>
          <a:xfrm>
            <a:off x="5391459" y="5054405"/>
            <a:ext cx="4896000" cy="2232000"/>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tlCol="0" anchor="t" anchorCtr="0"/>
          <a:lstStyle/>
          <a:p>
            <a:pPr defTabSz="326578"/>
            <a:r>
              <a:rPr kumimoji="1" lang="ja-JP" altLang="en-US" sz="1200" u="sng" dirty="0">
                <a:solidFill>
                  <a:prstClr val="black"/>
                </a:solidFill>
                <a:latin typeface="Meiryo UI" panose="020B0604030504040204" pitchFamily="50" charset="-128"/>
                <a:ea typeface="Meiryo UI" panose="020B0604030504040204" pitchFamily="50" charset="-128"/>
              </a:rPr>
              <a:t>◆ 地域の実情に応じた取組みの手法・留意すべき事項</a:t>
            </a:r>
            <a:endParaRPr kumimoji="1" lang="en-US" altLang="ja-JP" sz="1200" u="sng" dirty="0">
              <a:solidFill>
                <a:prstClr val="black"/>
              </a:solidFill>
              <a:latin typeface="Meiryo UI" panose="020B0604030504040204" pitchFamily="50" charset="-128"/>
              <a:ea typeface="Meiryo UI" panose="020B0604030504040204" pitchFamily="50" charset="-128"/>
            </a:endParaRPr>
          </a:p>
          <a:p>
            <a:pPr defTabSz="326578"/>
            <a:r>
              <a:rPr lang="ja-JP" altLang="en-US" sz="1100" dirty="0">
                <a:solidFill>
                  <a:schemeClr val="tx1"/>
                </a:solidFill>
                <a:latin typeface="Meiryo UI" panose="020B0604030504040204" pitchFamily="50" charset="-128"/>
                <a:ea typeface="Meiryo UI" panose="020B0604030504040204" pitchFamily="50" charset="-128"/>
              </a:rPr>
              <a:t>　各市町村におけるスポーツ・文化芸術振興の方向性や、地域に根付いたスポーツ・文化芸術の活動実態やその環境等を踏まえて、改革実行期間内に、原則、全ての学校部活動における地域展開の実現をめざすうえで、学校部活動の地域連携・地域展開に向けた取組みをできるところから進めるもの。</a:t>
            </a:r>
            <a:endParaRPr kumimoji="1" lang="en-US" altLang="ja-JP" sz="1100" u="sng" dirty="0">
              <a:solidFill>
                <a:prstClr val="black"/>
              </a:solidFill>
              <a:latin typeface="Meiryo UI" panose="020B0604030504040204" pitchFamily="50" charset="-128"/>
              <a:ea typeface="Meiryo UI" panose="020B0604030504040204" pitchFamily="50" charset="-128"/>
            </a:endParaRPr>
          </a:p>
        </p:txBody>
      </p:sp>
      <p:sp>
        <p:nvSpPr>
          <p:cNvPr id="127" name="正方形/長方形 126"/>
          <p:cNvSpPr/>
          <p:nvPr/>
        </p:nvSpPr>
        <p:spPr>
          <a:xfrm>
            <a:off x="5391459" y="4713991"/>
            <a:ext cx="4896000" cy="360000"/>
          </a:xfrm>
          <a:prstGeom prst="rect">
            <a:avLst/>
          </a:prstGeom>
          <a:solidFill>
            <a:srgbClr val="FF6600"/>
          </a:solidFill>
          <a:ln>
            <a:noFill/>
          </a:ln>
        </p:spPr>
        <p:style>
          <a:lnRef idx="3">
            <a:schemeClr val="lt1"/>
          </a:lnRef>
          <a:fillRef idx="1">
            <a:schemeClr val="accent2"/>
          </a:fillRef>
          <a:effectRef idx="1">
            <a:schemeClr val="accent2"/>
          </a:effectRef>
          <a:fontRef idx="minor">
            <a:schemeClr val="lt1"/>
          </a:fontRef>
        </p:style>
        <p:txBody>
          <a:bodyPr wrap="square" tIns="54000" bIns="54000" rtlCol="0" anchor="ctr">
            <a:noAutofit/>
          </a:bodyPr>
          <a:lstStyle/>
          <a:p>
            <a:pPr defTabSz="326578"/>
            <a:r>
              <a:rPr kumimoji="1" lang="en-US" altLang="ja-JP" sz="1200" b="1" dirty="0">
                <a:solidFill>
                  <a:prstClr val="white"/>
                </a:solidFill>
                <a:latin typeface="Meiryo UI" panose="020B0604030504040204" pitchFamily="50" charset="-128"/>
                <a:ea typeface="Meiryo UI" panose="020B0604030504040204" pitchFamily="50" charset="-128"/>
              </a:rPr>
              <a:t>Ⅲ</a:t>
            </a:r>
            <a:r>
              <a:rPr kumimoji="1" lang="ja-JP" altLang="en-US" sz="1200" b="1" dirty="0">
                <a:solidFill>
                  <a:prstClr val="white"/>
                </a:solidFill>
                <a:latin typeface="Meiryo UI" panose="020B0604030504040204" pitchFamily="50" charset="-128"/>
                <a:ea typeface="Meiryo UI" panose="020B0604030504040204" pitchFamily="50" charset="-128"/>
              </a:rPr>
              <a:t> 地域クラブ活動への展開に向けた環境整備</a:t>
            </a:r>
          </a:p>
        </p:txBody>
      </p:sp>
      <p:sp>
        <p:nvSpPr>
          <p:cNvPr id="53" name="角丸四角形 52"/>
          <p:cNvSpPr/>
          <p:nvPr/>
        </p:nvSpPr>
        <p:spPr>
          <a:xfrm>
            <a:off x="5445459" y="5982443"/>
            <a:ext cx="4788000" cy="1239232"/>
          </a:xfrm>
          <a:prstGeom prst="roundRect">
            <a:avLst>
              <a:gd name="adj" fmla="val 466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spAutoFit/>
          </a:bodyPr>
          <a:lstStyle/>
          <a:p>
            <a:r>
              <a:rPr kumimoji="1" lang="ja-JP" altLang="en-US" sz="1100" dirty="0">
                <a:solidFill>
                  <a:schemeClr val="tx1"/>
                </a:solidFill>
                <a:latin typeface="Meiryo UI" panose="020B0604030504040204" pitchFamily="50" charset="-128"/>
                <a:ea typeface="Meiryo UI" panose="020B0604030504040204" pitchFamily="50" charset="-128"/>
              </a:rPr>
              <a:t>≪概要≫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改革実行期間の前期（</a:t>
            </a:r>
            <a:r>
              <a:rPr kumimoji="1" lang="en-US" altLang="ja-JP" sz="1100" dirty="0">
                <a:solidFill>
                  <a:schemeClr val="tx1"/>
                </a:solidFill>
                <a:latin typeface="Meiryo UI" panose="020B0604030504040204" pitchFamily="50" charset="-128"/>
                <a:ea typeface="Meiryo UI" panose="020B0604030504040204" pitchFamily="50" charset="-128"/>
              </a:rPr>
              <a:t>R8〜10</a:t>
            </a:r>
            <a:r>
              <a:rPr kumimoji="1" lang="ja-JP" altLang="en-US" sz="1100" dirty="0">
                <a:solidFill>
                  <a:schemeClr val="tx1"/>
                </a:solidFill>
                <a:latin typeface="Meiryo UI" panose="020B0604030504040204" pitchFamily="50" charset="-128"/>
                <a:ea typeface="Meiryo UI" panose="020B0604030504040204" pitchFamily="50" charset="-128"/>
              </a:rPr>
              <a:t>年度）における休日の地域展開等の着手や、改革実行期間内に、原則、全ての学校部活動における地域展開の実現をめざすうえで必要となる環境整備を推進</a:t>
            </a:r>
            <a:endParaRPr kumimoji="1" lang="en-US" altLang="ja-JP" sz="11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府内における大会・コンクールの在り方</a:t>
            </a:r>
            <a:endParaRPr kumimoji="1" lang="en-US" altLang="ja-JP" sz="11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pPr marL="171450" indent="-171450">
              <a:buFont typeface="Meiryo UI" panose="020B0604030504040204" pitchFamily="50"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府・市町村における総合的・計画的な取組み 他</a:t>
            </a:r>
            <a:endParaRPr kumimoji="1" lang="en-US" altLang="ja-JP" sz="1100" dirty="0">
              <a:solidFill>
                <a:schemeClr val="tx1"/>
              </a:solidFill>
              <a:latin typeface="Meiryo UI" panose="020B0604030504040204" pitchFamily="50" charset="-128"/>
              <a:ea typeface="Meiryo UI" panose="020B0604030504040204" pitchFamily="50" charset="-128"/>
            </a:endParaRPr>
          </a:p>
        </p:txBody>
      </p:sp>
      <p:sp>
        <p:nvSpPr>
          <p:cNvPr id="17" name="正方形/長方形 16"/>
          <p:cNvSpPr/>
          <p:nvPr/>
        </p:nvSpPr>
        <p:spPr>
          <a:xfrm>
            <a:off x="399154" y="2367043"/>
            <a:ext cx="4896339" cy="226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marL="171450" indent="-171450">
              <a:lnSpc>
                <a:spcPts val="1300"/>
              </a:lnSpc>
              <a:buFont typeface="UD デジタル 教科書体 NP-R" panose="02020400000000000000" pitchFamily="18" charset="-128"/>
              <a:buChar char="○"/>
            </a:pPr>
            <a:r>
              <a:rPr kumimoji="1" lang="ja-JP" altLang="en-US" sz="1100" dirty="0">
                <a:solidFill>
                  <a:schemeClr val="tx1"/>
                </a:solidFill>
                <a:latin typeface="Meiryo UI" panose="020B0604030504040204" pitchFamily="50" charset="-128"/>
                <a:ea typeface="Meiryo UI" panose="020B0604030504040204" pitchFamily="50" charset="-128"/>
              </a:rPr>
              <a:t>新たにスタートした「改革実行期間」における部活動改革等に関して、国ガイドラインを踏まえ、将来にわたり、生徒がスポーツ・文化芸術活動に継続して親しむことができる機会を確保することをめざし府の考え方を示す</a:t>
            </a:r>
            <a:r>
              <a:rPr lang="ja-JP" altLang="en-US" sz="1100" dirty="0">
                <a:solidFill>
                  <a:schemeClr val="tx1"/>
                </a:solidFill>
                <a:latin typeface="Meiryo UI" panose="020B0604030504040204" pitchFamily="50" charset="-128"/>
                <a:ea typeface="Meiryo UI" panose="020B0604030504040204" pitchFamily="50" charset="-128"/>
              </a:rPr>
              <a:t>。</a:t>
            </a:r>
            <a:endParaRPr lang="en-US" altLang="ja-JP" sz="1100" dirty="0">
              <a:solidFill>
                <a:schemeClr val="tx1"/>
              </a:solidFill>
              <a:latin typeface="Meiryo UI" panose="020B0604030504040204" pitchFamily="50" charset="-128"/>
              <a:ea typeface="Meiryo UI" panose="020B0604030504040204" pitchFamily="50" charset="-128"/>
            </a:endParaRPr>
          </a:p>
          <a:p>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300"/>
              </a:lnSpc>
              <a:buFont typeface="UD デジタル 教科書体 NP-R" panose="02020400000000000000" pitchFamily="18" charset="-128"/>
              <a:buChar char="○"/>
            </a:pPr>
            <a:r>
              <a:rPr lang="ja-JP" altLang="ja-JP" sz="1100" dirty="0">
                <a:solidFill>
                  <a:schemeClr val="tx1"/>
                </a:solidFill>
                <a:latin typeface="Meiryo UI" panose="020B0604030504040204" pitchFamily="50" charset="-128"/>
                <a:ea typeface="Meiryo UI" panose="020B0604030504040204" pitchFamily="50" charset="-128"/>
              </a:rPr>
              <a:t>本方針は、義務教育である中学校</a:t>
            </a:r>
            <a:r>
              <a:rPr lang="ja-JP" altLang="en-US" sz="1100" dirty="0">
                <a:solidFill>
                  <a:schemeClr val="tx1"/>
                </a:solidFill>
                <a:latin typeface="Meiryo UI" panose="020B0604030504040204" pitchFamily="50" charset="-128"/>
                <a:ea typeface="Meiryo UI" panose="020B0604030504040204" pitchFamily="50" charset="-128"/>
              </a:rPr>
              <a:t>等</a:t>
            </a:r>
            <a:r>
              <a:rPr lang="ja-JP" altLang="ja-JP" sz="1100" dirty="0">
                <a:solidFill>
                  <a:schemeClr val="tx1"/>
                </a:solidFill>
                <a:latin typeface="Meiryo UI" panose="020B0604030504040204" pitchFamily="50" charset="-128"/>
                <a:ea typeface="Meiryo UI" panose="020B0604030504040204" pitchFamily="50" charset="-128"/>
              </a:rPr>
              <a:t>の生徒の学校部活動及び地域クラブ活動を</a:t>
            </a:r>
            <a:r>
              <a:rPr lang="ja-JP" altLang="en-US" sz="1100" dirty="0">
                <a:solidFill>
                  <a:schemeClr val="tx1"/>
                </a:solidFill>
                <a:latin typeface="Meiryo UI" panose="020B0604030504040204" pitchFamily="50" charset="-128"/>
                <a:ea typeface="Meiryo UI" panose="020B0604030504040204" pitchFamily="50" charset="-128"/>
              </a:rPr>
              <a:t>　</a:t>
            </a:r>
            <a:r>
              <a:rPr lang="ja-JP" altLang="ja-JP" sz="1100" dirty="0">
                <a:solidFill>
                  <a:schemeClr val="tx1"/>
                </a:solidFill>
                <a:latin typeface="Meiryo UI" panose="020B0604030504040204" pitchFamily="50" charset="-128"/>
                <a:ea typeface="Meiryo UI" panose="020B0604030504040204" pitchFamily="50" charset="-128"/>
              </a:rPr>
              <a:t>主な対象とする。</a:t>
            </a:r>
            <a:r>
              <a:rPr lang="ja-JP" altLang="en-US" sz="1100" dirty="0">
                <a:solidFill>
                  <a:schemeClr val="tx1"/>
                </a:solidFill>
                <a:latin typeface="Meiryo UI" panose="020B0604030504040204" pitchFamily="50" charset="-128"/>
                <a:ea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rPr>
              <a:t>Ⅰ </a:t>
            </a:r>
            <a:r>
              <a:rPr lang="ja-JP" altLang="ja-JP" sz="1100" dirty="0">
                <a:solidFill>
                  <a:schemeClr val="tx1"/>
                </a:solidFill>
                <a:latin typeface="Meiryo UI" panose="020B0604030504040204" pitchFamily="50" charset="-128"/>
                <a:ea typeface="Meiryo UI" panose="020B0604030504040204" pitchFamily="50" charset="-128"/>
              </a:rPr>
              <a:t>学校部活動」</a:t>
            </a:r>
            <a:r>
              <a:rPr lang="ja-JP" altLang="en-US" sz="1100" dirty="0">
                <a:solidFill>
                  <a:schemeClr val="tx1"/>
                </a:solidFill>
                <a:latin typeface="Meiryo UI" panose="020B0604030504040204" pitchFamily="50" charset="-128"/>
                <a:ea typeface="Meiryo UI" panose="020B0604030504040204" pitchFamily="50" charset="-128"/>
              </a:rPr>
              <a:t>は高等学校等にも適用）</a:t>
            </a:r>
            <a:endParaRPr lang="en-US" altLang="ja-JP" sz="1100" dirty="0">
              <a:solidFill>
                <a:schemeClr val="tx1"/>
              </a:solidFill>
              <a:latin typeface="Meiryo UI" panose="020B0604030504040204" pitchFamily="50" charset="-128"/>
              <a:ea typeface="Meiryo UI" panose="020B0604030504040204" pitchFamily="50" charset="-128"/>
            </a:endParaRPr>
          </a:p>
          <a:p>
            <a:pPr>
              <a:lnSpc>
                <a:spcPts val="1300"/>
              </a:lnSpc>
            </a:pPr>
            <a:endParaRPr lang="en-US" altLang="ja-JP" sz="11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100" u="sng" dirty="0">
                <a:solidFill>
                  <a:schemeClr val="tx1"/>
                </a:solidFill>
                <a:latin typeface="Meiryo UI" panose="020B0604030504040204" pitchFamily="50" charset="-128"/>
                <a:ea typeface="Meiryo UI" panose="020B0604030504040204" pitchFamily="50" charset="-128"/>
              </a:rPr>
              <a:t>◆ 部活動改革の基本的な考え方・方向性</a:t>
            </a:r>
            <a:endParaRPr lang="en-US" altLang="ja-JP" sz="1100" u="sng" dirty="0">
              <a:solidFill>
                <a:schemeClr val="tx1"/>
              </a:solidFill>
              <a:latin typeface="Meiryo UI" panose="020B0604030504040204" pitchFamily="50" charset="-128"/>
              <a:ea typeface="Meiryo UI" panose="020B0604030504040204" pitchFamily="50" charset="-128"/>
            </a:endParaRPr>
          </a:p>
          <a:p>
            <a:pPr>
              <a:lnSpc>
                <a:spcPts val="1300"/>
              </a:lnSpc>
            </a:pP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45" name="正方形/長方形 44"/>
          <p:cNvSpPr/>
          <p:nvPr/>
        </p:nvSpPr>
        <p:spPr>
          <a:xfrm>
            <a:off x="399493" y="2032198"/>
            <a:ext cx="4896000" cy="360000"/>
          </a:xfrm>
          <a:prstGeom prst="rect">
            <a:avLst/>
          </a:prstGeom>
          <a:solidFill>
            <a:srgbClr val="FF6600"/>
          </a:solidFill>
          <a:ln>
            <a:noFill/>
          </a:ln>
        </p:spPr>
        <p:style>
          <a:lnRef idx="3">
            <a:schemeClr val="lt1"/>
          </a:lnRef>
          <a:fillRef idx="1">
            <a:schemeClr val="accent2"/>
          </a:fillRef>
          <a:effectRef idx="1">
            <a:schemeClr val="accent2"/>
          </a:effectRef>
          <a:fontRef idx="minor">
            <a:schemeClr val="lt1"/>
          </a:fontRef>
        </p:style>
        <p:txBody>
          <a:bodyPr wrap="square" tIns="54000" bIns="54000" rtlCol="0" anchor="ctr">
            <a:noAutofit/>
          </a:bodyPr>
          <a:lstStyle/>
          <a:p>
            <a:pPr defTabSz="326578"/>
            <a:r>
              <a:rPr kumimoji="1" lang="ja-JP" altLang="en-US" sz="1200" b="1" dirty="0">
                <a:solidFill>
                  <a:prstClr val="white"/>
                </a:solidFill>
                <a:latin typeface="Meiryo UI" panose="020B0604030504040204" pitchFamily="50" charset="-128"/>
                <a:ea typeface="Meiryo UI" panose="020B0604030504040204" pitchFamily="50" charset="-128"/>
              </a:rPr>
              <a:t>≪本方針改訂の趣旨・部活動改革の基本的な考え方等≫</a:t>
            </a:r>
          </a:p>
        </p:txBody>
      </p:sp>
      <p:sp>
        <p:nvSpPr>
          <p:cNvPr id="16" name="テキスト ボックス 15">
            <a:extLst>
              <a:ext uri="{FF2B5EF4-FFF2-40B4-BE49-F238E27FC236}">
                <a16:creationId xmlns:a16="http://schemas.microsoft.com/office/drawing/2014/main" id="{5A2A74E1-A189-487F-AA3B-1FF8A3663B07}"/>
              </a:ext>
            </a:extLst>
          </p:cNvPr>
          <p:cNvSpPr txBox="1"/>
          <p:nvPr/>
        </p:nvSpPr>
        <p:spPr>
          <a:xfrm>
            <a:off x="402607" y="1278558"/>
            <a:ext cx="9882626" cy="677108"/>
          </a:xfrm>
          <a:prstGeom prst="rect">
            <a:avLst/>
          </a:prstGeom>
          <a:noFill/>
          <a:ln>
            <a:solidFill>
              <a:srgbClr val="FF6600"/>
            </a:solidFill>
          </a:ln>
        </p:spPr>
        <p:txBody>
          <a:bodyPr wrap="square" lIns="144000" rIns="144000" rtlCol="0">
            <a:spAutoFit/>
          </a:bodyPr>
          <a:lstStyle/>
          <a:p>
            <a:r>
              <a:rPr kumimoji="1" lang="ja-JP" altLang="en-US" sz="1100" dirty="0">
                <a:latin typeface="Meiryo UI" panose="020B0604030504040204" pitchFamily="50" charset="-128"/>
                <a:ea typeface="Meiryo UI" panose="020B0604030504040204" pitchFamily="50" charset="-128"/>
              </a:rPr>
              <a:t>　「改革推進期間（</a:t>
            </a:r>
            <a:r>
              <a:rPr kumimoji="1" lang="en-US" altLang="ja-JP" sz="1100" dirty="0">
                <a:latin typeface="Meiryo UI" panose="020B0604030504040204" pitchFamily="50" charset="-128"/>
                <a:ea typeface="Meiryo UI" panose="020B0604030504040204" pitchFamily="50" charset="-128"/>
              </a:rPr>
              <a:t>R5</a:t>
            </a:r>
            <a:r>
              <a:rPr kumimoji="1" lang="ja-JP" altLang="en-US" sz="1100" dirty="0">
                <a:latin typeface="Meiryo UI" panose="020B0604030504040204" pitchFamily="50" charset="-128"/>
                <a:ea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rPr>
              <a:t>7</a:t>
            </a:r>
            <a:r>
              <a:rPr kumimoji="1" lang="ja-JP" altLang="en-US" sz="1100" dirty="0">
                <a:latin typeface="Meiryo UI" panose="020B0604030504040204" pitchFamily="50" charset="-128"/>
                <a:ea typeface="Meiryo UI" panose="020B0604030504040204" pitchFamily="50" charset="-128"/>
              </a:rPr>
              <a:t>年度）」が終わり、</a:t>
            </a:r>
            <a:r>
              <a:rPr kumimoji="1" lang="ja-JP" altLang="en-US" sz="1100" b="1" u="sng" dirty="0">
                <a:latin typeface="Meiryo UI" panose="020B0604030504040204" pitchFamily="50" charset="-128"/>
                <a:ea typeface="Meiryo UI" panose="020B0604030504040204" pitchFamily="50" charset="-128"/>
              </a:rPr>
              <a:t>新たに「改革実行期間（</a:t>
            </a:r>
            <a:r>
              <a:rPr kumimoji="1" lang="en-US" altLang="ja-JP" sz="1100" b="1" u="sng" dirty="0">
                <a:latin typeface="Meiryo UI" panose="020B0604030504040204" pitchFamily="50" charset="-128"/>
                <a:ea typeface="Meiryo UI" panose="020B0604030504040204" pitchFamily="50" charset="-128"/>
              </a:rPr>
              <a:t>R8〜13</a:t>
            </a:r>
            <a:r>
              <a:rPr kumimoji="1" lang="ja-JP" altLang="en-US" sz="1100" b="1" u="sng" dirty="0">
                <a:latin typeface="Meiryo UI" panose="020B0604030504040204" pitchFamily="50" charset="-128"/>
                <a:ea typeface="Meiryo UI" panose="020B0604030504040204" pitchFamily="50" charset="-128"/>
              </a:rPr>
              <a:t>年度）」がスタート</a:t>
            </a:r>
            <a:r>
              <a:rPr kumimoji="1" lang="ja-JP" altLang="en-US" sz="1100" dirty="0">
                <a:latin typeface="Meiryo UI" panose="020B0604030504040204" pitchFamily="50" charset="-128"/>
                <a:ea typeface="Meiryo UI" panose="020B0604030504040204" pitchFamily="50" charset="-128"/>
              </a:rPr>
              <a:t>するうえで示された国ガイドラインを踏まえ、将来にわたる生徒のスポーツ・文化芸術活動の機会の確保・充実等を図るため、</a:t>
            </a:r>
            <a:r>
              <a:rPr kumimoji="1" lang="ja-JP" altLang="en-US" sz="1100" b="1" u="sng" dirty="0">
                <a:latin typeface="Meiryo UI" panose="020B0604030504040204" pitchFamily="50" charset="-128"/>
                <a:ea typeface="Meiryo UI" panose="020B0604030504040204" pitchFamily="50" charset="-128"/>
              </a:rPr>
              <a:t>学校部活動及び地域クラブ活動の在り方等に関して、大阪府としての考え方を示すもの</a:t>
            </a:r>
            <a:endParaRPr kumimoji="1" lang="en-US" altLang="ja-JP" sz="1100" dirty="0">
              <a:latin typeface="Meiryo UI" panose="020B0604030504040204" pitchFamily="50" charset="-128"/>
              <a:ea typeface="Meiryo UI" panose="020B0604030504040204" pitchFamily="50" charset="-128"/>
            </a:endParaRPr>
          </a:p>
          <a:p>
            <a:endParaRPr kumimoji="1" lang="en-US" altLang="ja-JP" sz="5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部活動改革及び地域クラブ活動の推進等に関する総合的なガイドライン（令和７年</a:t>
            </a:r>
            <a:r>
              <a:rPr kumimoji="1" lang="en-US" altLang="ja-JP" sz="1000" dirty="0">
                <a:latin typeface="Meiryo UI" panose="020B0604030504040204" pitchFamily="50" charset="-128"/>
                <a:ea typeface="Meiryo UI" panose="020B0604030504040204" pitchFamily="50" charset="-128"/>
              </a:rPr>
              <a:t>12</a:t>
            </a:r>
            <a:r>
              <a:rPr kumimoji="1" lang="ja-JP" altLang="en-US" sz="1000" dirty="0">
                <a:latin typeface="Meiryo UI" panose="020B0604030504040204" pitchFamily="50" charset="-128"/>
                <a:ea typeface="Meiryo UI" panose="020B0604030504040204" pitchFamily="50" charset="-128"/>
              </a:rPr>
              <a:t>月 文部科学省）</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を踏まえた府方針の改訂</a:t>
            </a:r>
          </a:p>
        </p:txBody>
      </p:sp>
      <p:grpSp>
        <p:nvGrpSpPr>
          <p:cNvPr id="19" name="グループ化 18">
            <a:extLst>
              <a:ext uri="{FF2B5EF4-FFF2-40B4-BE49-F238E27FC236}">
                <a16:creationId xmlns:a16="http://schemas.microsoft.com/office/drawing/2014/main" id="{21190ACD-12FF-431F-B804-53E34F2381D3}"/>
              </a:ext>
            </a:extLst>
          </p:cNvPr>
          <p:cNvGrpSpPr/>
          <p:nvPr/>
        </p:nvGrpSpPr>
        <p:grpSpPr>
          <a:xfrm>
            <a:off x="4894926" y="2050198"/>
            <a:ext cx="360000" cy="324000"/>
            <a:chOff x="4894926" y="2050198"/>
            <a:chExt cx="360000" cy="324000"/>
          </a:xfrm>
        </p:grpSpPr>
        <p:sp>
          <p:nvSpPr>
            <p:cNvPr id="49" name="フローチャート: 順次アクセス記憶 48">
              <a:extLst>
                <a:ext uri="{FF2B5EF4-FFF2-40B4-BE49-F238E27FC236}">
                  <a16:creationId xmlns:a16="http://schemas.microsoft.com/office/drawing/2014/main" id="{AEEFFF18-6928-4D5C-B428-7C7383C48017}"/>
                </a:ext>
              </a:extLst>
            </p:cNvPr>
            <p:cNvSpPr/>
            <p:nvPr/>
          </p:nvSpPr>
          <p:spPr>
            <a:xfrm flipH="1">
              <a:off x="4894926" y="2050198"/>
              <a:ext cx="360000" cy="324000"/>
            </a:xfrm>
            <a:prstGeom prst="flowChartMagneticTap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4" name="フローチャート: 代替処理 53">
              <a:extLst>
                <a:ext uri="{FF2B5EF4-FFF2-40B4-BE49-F238E27FC236}">
                  <a16:creationId xmlns:a16="http://schemas.microsoft.com/office/drawing/2014/main" id="{92D25B66-98CE-420A-B60E-CA0A81000E47}"/>
                </a:ext>
              </a:extLst>
            </p:cNvPr>
            <p:cNvSpPr/>
            <p:nvPr/>
          </p:nvSpPr>
          <p:spPr>
            <a:xfrm>
              <a:off x="4933763" y="2144094"/>
              <a:ext cx="282327" cy="13620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kumimoji="1" lang="en-US" altLang="ja-JP" sz="800" spc="-100" dirty="0">
                  <a:solidFill>
                    <a:schemeClr val="tx1"/>
                  </a:solidFill>
                  <a:latin typeface="Meiryo UI" panose="020B0604030504040204" pitchFamily="50" charset="-128"/>
                  <a:ea typeface="Meiryo UI" panose="020B0604030504040204" pitchFamily="50" charset="-128"/>
                </a:rPr>
                <a:t>update</a:t>
              </a:r>
              <a:endParaRPr kumimoji="1" lang="ja-JP" altLang="en-US" sz="800" spc="-100" dirty="0">
                <a:solidFill>
                  <a:schemeClr val="tx1"/>
                </a:solidFill>
                <a:latin typeface="Meiryo UI" panose="020B0604030504040204" pitchFamily="50" charset="-128"/>
                <a:ea typeface="Meiryo UI" panose="020B0604030504040204" pitchFamily="50" charset="-128"/>
              </a:endParaRPr>
            </a:p>
          </p:txBody>
        </p:sp>
      </p:grpSp>
      <p:sp>
        <p:nvSpPr>
          <p:cNvPr id="55" name="角丸四角形 12">
            <a:extLst>
              <a:ext uri="{FF2B5EF4-FFF2-40B4-BE49-F238E27FC236}">
                <a16:creationId xmlns:a16="http://schemas.microsoft.com/office/drawing/2014/main" id="{85CE2C29-356C-4A23-A615-6069555E6180}"/>
              </a:ext>
            </a:extLst>
          </p:cNvPr>
          <p:cNvSpPr/>
          <p:nvPr/>
        </p:nvSpPr>
        <p:spPr>
          <a:xfrm>
            <a:off x="453323" y="3883524"/>
            <a:ext cx="4788000" cy="679748"/>
          </a:xfrm>
          <a:prstGeom prst="roundRect">
            <a:avLst>
              <a:gd name="adj" fmla="val 466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spAutoFit/>
          </a:bodyPr>
          <a:lstStyle/>
          <a:p>
            <a:pPr>
              <a:lnSpc>
                <a:spcPts val="1300"/>
              </a:lnSpc>
            </a:pPr>
            <a:r>
              <a:rPr kumimoji="1" lang="ja-JP" altLang="en-US" sz="1100" dirty="0">
                <a:solidFill>
                  <a:schemeClr val="tx1"/>
                </a:solidFill>
                <a:latin typeface="Meiryo UI" panose="020B0604030504040204" pitchFamily="50" charset="-128"/>
                <a:ea typeface="Meiryo UI" panose="020B0604030504040204" pitchFamily="50" charset="-128"/>
              </a:rPr>
              <a:t>≪概要≫</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300"/>
              </a:lnSpc>
              <a:buFont typeface="Meiryo UI" panose="020B0604030504040204" pitchFamily="50" charset="-128"/>
              <a:buChar char="○"/>
            </a:pPr>
            <a:r>
              <a:rPr lang="ja-JP" altLang="en-US" sz="1100" dirty="0">
                <a:solidFill>
                  <a:schemeClr val="tx1"/>
                </a:solidFill>
                <a:latin typeface="Meiryo UI" panose="020B0604030504040204" pitchFamily="50" charset="-128"/>
                <a:ea typeface="Meiryo UI" panose="020B0604030504040204" pitchFamily="50" charset="-128"/>
              </a:rPr>
              <a:t>改革の理念</a:t>
            </a:r>
            <a:endParaRPr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300"/>
              </a:lnSpc>
              <a:buFont typeface="Meiryo UI" panose="020B0604030504040204" pitchFamily="50" charset="-128"/>
              <a:buChar char="○"/>
            </a:pPr>
            <a:r>
              <a:rPr lang="ja-JP" altLang="en-US" sz="1100" dirty="0">
                <a:solidFill>
                  <a:schemeClr val="tx1"/>
                </a:solidFill>
                <a:latin typeface="Meiryo UI" panose="020B0604030504040204" pitchFamily="50" charset="-128"/>
                <a:ea typeface="Meiryo UI" panose="020B0604030504040204" pitchFamily="50" charset="-128"/>
              </a:rPr>
              <a:t>取組みの類型・名称（地域展開・地域連携）</a:t>
            </a:r>
            <a:endParaRPr lang="en-US" altLang="ja-JP" sz="1100" dirty="0">
              <a:solidFill>
                <a:schemeClr val="tx1"/>
              </a:solidFill>
              <a:latin typeface="Meiryo UI" panose="020B0604030504040204" pitchFamily="50" charset="-128"/>
              <a:ea typeface="Meiryo UI" panose="020B0604030504040204" pitchFamily="50" charset="-128"/>
            </a:endParaRPr>
          </a:p>
          <a:p>
            <a:pPr marL="171450" indent="-171450">
              <a:lnSpc>
                <a:spcPts val="1300"/>
              </a:lnSpc>
              <a:buFont typeface="Meiryo UI" panose="020B0604030504040204" pitchFamily="50" charset="-128"/>
              <a:buChar char="○"/>
            </a:pPr>
            <a:r>
              <a:rPr lang="ja-JP" altLang="en-US" sz="1100" dirty="0">
                <a:solidFill>
                  <a:schemeClr val="tx1"/>
                </a:solidFill>
                <a:latin typeface="Meiryo UI" panose="020B0604030504040204" pitchFamily="50" charset="-128"/>
                <a:ea typeface="Meiryo UI" panose="020B0604030504040204" pitchFamily="50" charset="-128"/>
              </a:rPr>
              <a:t>改革の方向性（基本的方針、改革期間、取組方針）</a:t>
            </a:r>
            <a:endParaRPr lang="en-US" altLang="ja-JP" sz="1100" dirty="0">
              <a:solidFill>
                <a:schemeClr val="tx1"/>
              </a:solidFill>
              <a:latin typeface="Meiryo UI" panose="020B0604030504040204" pitchFamily="50" charset="-128"/>
              <a:ea typeface="Meiryo UI" panose="020B0604030504040204" pitchFamily="50" charset="-128"/>
            </a:endParaRPr>
          </a:p>
        </p:txBody>
      </p:sp>
      <p:grpSp>
        <p:nvGrpSpPr>
          <p:cNvPr id="56" name="グループ化 55">
            <a:extLst>
              <a:ext uri="{FF2B5EF4-FFF2-40B4-BE49-F238E27FC236}">
                <a16:creationId xmlns:a16="http://schemas.microsoft.com/office/drawing/2014/main" id="{7DAA37EE-8E5B-4D4E-9539-96530CB0093C}"/>
              </a:ext>
            </a:extLst>
          </p:cNvPr>
          <p:cNvGrpSpPr/>
          <p:nvPr/>
        </p:nvGrpSpPr>
        <p:grpSpPr>
          <a:xfrm>
            <a:off x="4894926" y="4732655"/>
            <a:ext cx="360000" cy="324000"/>
            <a:chOff x="4894926" y="2050198"/>
            <a:chExt cx="360000" cy="324000"/>
          </a:xfrm>
          <a:solidFill>
            <a:schemeClr val="bg1"/>
          </a:solidFill>
        </p:grpSpPr>
        <p:sp>
          <p:nvSpPr>
            <p:cNvPr id="57" name="フローチャート: 順次アクセス記憶 56">
              <a:extLst>
                <a:ext uri="{FF2B5EF4-FFF2-40B4-BE49-F238E27FC236}">
                  <a16:creationId xmlns:a16="http://schemas.microsoft.com/office/drawing/2014/main" id="{02D41E30-BD7D-4867-96C3-D95109415588}"/>
                </a:ext>
              </a:extLst>
            </p:cNvPr>
            <p:cNvSpPr/>
            <p:nvPr/>
          </p:nvSpPr>
          <p:spPr>
            <a:xfrm flipH="1">
              <a:off x="4894926" y="2050198"/>
              <a:ext cx="360000" cy="324000"/>
            </a:xfrm>
            <a:prstGeom prst="flowChartMagneticTap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8" name="フローチャート: 代替処理 57">
              <a:extLst>
                <a:ext uri="{FF2B5EF4-FFF2-40B4-BE49-F238E27FC236}">
                  <a16:creationId xmlns:a16="http://schemas.microsoft.com/office/drawing/2014/main" id="{8A9C6EA2-DE74-4B20-A335-84A515A0165B}"/>
                </a:ext>
              </a:extLst>
            </p:cNvPr>
            <p:cNvSpPr/>
            <p:nvPr/>
          </p:nvSpPr>
          <p:spPr>
            <a:xfrm>
              <a:off x="4933763" y="2144094"/>
              <a:ext cx="282327" cy="13620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kumimoji="1" lang="en-US" altLang="ja-JP" sz="800" spc="-100" dirty="0">
                  <a:solidFill>
                    <a:schemeClr val="tx1"/>
                  </a:solidFill>
                  <a:latin typeface="Meiryo UI" panose="020B0604030504040204" pitchFamily="50" charset="-128"/>
                  <a:ea typeface="Meiryo UI" panose="020B0604030504040204" pitchFamily="50" charset="-128"/>
                </a:rPr>
                <a:t>update</a:t>
              </a:r>
              <a:endParaRPr kumimoji="1" lang="ja-JP" altLang="en-US" sz="800" spc="-100" dirty="0">
                <a:solidFill>
                  <a:schemeClr val="tx1"/>
                </a:solidFill>
                <a:latin typeface="Meiryo UI" panose="020B0604030504040204" pitchFamily="50" charset="-128"/>
                <a:ea typeface="Meiryo UI" panose="020B0604030504040204" pitchFamily="50" charset="-128"/>
              </a:endParaRPr>
            </a:p>
          </p:txBody>
        </p:sp>
      </p:grpSp>
      <p:grpSp>
        <p:nvGrpSpPr>
          <p:cNvPr id="59" name="グループ化 58">
            <a:extLst>
              <a:ext uri="{FF2B5EF4-FFF2-40B4-BE49-F238E27FC236}">
                <a16:creationId xmlns:a16="http://schemas.microsoft.com/office/drawing/2014/main" id="{8DB27E19-CA5E-497F-B2D0-EEFA71FB22BF}"/>
              </a:ext>
            </a:extLst>
          </p:cNvPr>
          <p:cNvGrpSpPr/>
          <p:nvPr/>
        </p:nvGrpSpPr>
        <p:grpSpPr>
          <a:xfrm>
            <a:off x="9889913" y="2050031"/>
            <a:ext cx="360000" cy="324000"/>
            <a:chOff x="4894926" y="2050198"/>
            <a:chExt cx="360000" cy="324000"/>
          </a:xfrm>
        </p:grpSpPr>
        <p:sp>
          <p:nvSpPr>
            <p:cNvPr id="60" name="フローチャート: 順次アクセス記憶 59">
              <a:extLst>
                <a:ext uri="{FF2B5EF4-FFF2-40B4-BE49-F238E27FC236}">
                  <a16:creationId xmlns:a16="http://schemas.microsoft.com/office/drawing/2014/main" id="{F7BAFD73-9A02-4923-A2E9-6063E4F56426}"/>
                </a:ext>
              </a:extLst>
            </p:cNvPr>
            <p:cNvSpPr/>
            <p:nvPr/>
          </p:nvSpPr>
          <p:spPr>
            <a:xfrm flipH="1">
              <a:off x="4894926" y="2050198"/>
              <a:ext cx="360000" cy="324000"/>
            </a:xfrm>
            <a:prstGeom prst="flowChartMagneticTap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1" name="フローチャート: 代替処理 60">
              <a:extLst>
                <a:ext uri="{FF2B5EF4-FFF2-40B4-BE49-F238E27FC236}">
                  <a16:creationId xmlns:a16="http://schemas.microsoft.com/office/drawing/2014/main" id="{CC0ABE4F-D08F-405D-91FE-5F81BEC15AAA}"/>
                </a:ext>
              </a:extLst>
            </p:cNvPr>
            <p:cNvSpPr/>
            <p:nvPr/>
          </p:nvSpPr>
          <p:spPr>
            <a:xfrm>
              <a:off x="4933763" y="2144094"/>
              <a:ext cx="282327" cy="13620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kumimoji="1" lang="en-US" altLang="ja-JP" sz="800" spc="-100" dirty="0">
                  <a:solidFill>
                    <a:schemeClr val="tx1"/>
                  </a:solidFill>
                  <a:latin typeface="Meiryo UI" panose="020B0604030504040204" pitchFamily="50" charset="-128"/>
                  <a:ea typeface="Meiryo UI" panose="020B0604030504040204" pitchFamily="50" charset="-128"/>
                </a:rPr>
                <a:t>update</a:t>
              </a:r>
              <a:endParaRPr kumimoji="1" lang="ja-JP" altLang="en-US" sz="800" spc="-100" dirty="0">
                <a:solidFill>
                  <a:schemeClr val="tx1"/>
                </a:solidFill>
                <a:latin typeface="Meiryo UI" panose="020B0604030504040204" pitchFamily="50" charset="-128"/>
                <a:ea typeface="Meiryo UI" panose="020B0604030504040204" pitchFamily="50" charset="-128"/>
              </a:endParaRPr>
            </a:p>
          </p:txBody>
        </p:sp>
      </p:grpSp>
      <p:grpSp>
        <p:nvGrpSpPr>
          <p:cNvPr id="62" name="グループ化 61">
            <a:extLst>
              <a:ext uri="{FF2B5EF4-FFF2-40B4-BE49-F238E27FC236}">
                <a16:creationId xmlns:a16="http://schemas.microsoft.com/office/drawing/2014/main" id="{B3AC52DF-9812-4D26-ABBB-4BE59643EE83}"/>
              </a:ext>
            </a:extLst>
          </p:cNvPr>
          <p:cNvGrpSpPr/>
          <p:nvPr/>
        </p:nvGrpSpPr>
        <p:grpSpPr>
          <a:xfrm>
            <a:off x="9887019" y="4731724"/>
            <a:ext cx="360000" cy="324000"/>
            <a:chOff x="4894926" y="2050198"/>
            <a:chExt cx="360000" cy="324000"/>
          </a:xfrm>
        </p:grpSpPr>
        <p:sp>
          <p:nvSpPr>
            <p:cNvPr id="63" name="フローチャート: 順次アクセス記憶 62">
              <a:extLst>
                <a:ext uri="{FF2B5EF4-FFF2-40B4-BE49-F238E27FC236}">
                  <a16:creationId xmlns:a16="http://schemas.microsoft.com/office/drawing/2014/main" id="{5A61AD44-072B-4FF0-99BB-C38D491AA0DB}"/>
                </a:ext>
              </a:extLst>
            </p:cNvPr>
            <p:cNvSpPr/>
            <p:nvPr/>
          </p:nvSpPr>
          <p:spPr>
            <a:xfrm flipH="1">
              <a:off x="4894926" y="2050198"/>
              <a:ext cx="360000" cy="324000"/>
            </a:xfrm>
            <a:prstGeom prst="flowChartMagneticTap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4" name="フローチャート: 代替処理 63">
              <a:extLst>
                <a:ext uri="{FF2B5EF4-FFF2-40B4-BE49-F238E27FC236}">
                  <a16:creationId xmlns:a16="http://schemas.microsoft.com/office/drawing/2014/main" id="{03FE3DC9-1166-4270-9C91-26F0B59D5057}"/>
                </a:ext>
              </a:extLst>
            </p:cNvPr>
            <p:cNvSpPr/>
            <p:nvPr/>
          </p:nvSpPr>
          <p:spPr>
            <a:xfrm>
              <a:off x="4933763" y="2144094"/>
              <a:ext cx="282327" cy="13620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kumimoji="1" lang="en-US" altLang="ja-JP" sz="800" spc="-100" dirty="0">
                  <a:solidFill>
                    <a:schemeClr val="tx1"/>
                  </a:solidFill>
                  <a:latin typeface="Meiryo UI" panose="020B0604030504040204" pitchFamily="50" charset="-128"/>
                  <a:ea typeface="Meiryo UI" panose="020B0604030504040204" pitchFamily="50" charset="-128"/>
                </a:rPr>
                <a:t>update</a:t>
              </a:r>
              <a:endParaRPr kumimoji="1" lang="ja-JP" altLang="en-US" sz="800" spc="-100" dirty="0">
                <a:solidFill>
                  <a:schemeClr val="tx1"/>
                </a:solidFill>
                <a:latin typeface="Meiryo UI" panose="020B0604030504040204" pitchFamily="50" charset="-128"/>
                <a:ea typeface="Meiryo UI" panose="020B0604030504040204" pitchFamily="50" charset="-128"/>
              </a:endParaRPr>
            </a:p>
          </p:txBody>
        </p:sp>
      </p:grpSp>
      <p:sp>
        <p:nvSpPr>
          <p:cNvPr id="9" name="正方形/長方形 8">
            <a:extLst>
              <a:ext uri="{FF2B5EF4-FFF2-40B4-BE49-F238E27FC236}">
                <a16:creationId xmlns:a16="http://schemas.microsoft.com/office/drawing/2014/main" id="{8EA5ECB0-9B69-8A53-3E49-3C7D0575CCFC}"/>
              </a:ext>
            </a:extLst>
          </p:cNvPr>
          <p:cNvSpPr/>
          <p:nvPr/>
        </p:nvSpPr>
        <p:spPr>
          <a:xfrm rot="5400000">
            <a:off x="-226671" y="3641338"/>
            <a:ext cx="646331" cy="276999"/>
          </a:xfrm>
          <a:prstGeom prst="rect">
            <a:avLst/>
          </a:prstGeom>
        </p:spPr>
        <p:txBody>
          <a:bodyPr wrap="none">
            <a:spAutoFit/>
          </a:bodyPr>
          <a:lstStyle/>
          <a:p>
            <a:r>
              <a:rPr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１</a:t>
            </a:r>
            <a:r>
              <a:rPr lang="ja-JP"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３</a:t>
            </a:r>
            <a:endParaRPr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671854870"/>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819</Words>
  <Application>Microsoft Office PowerPoint</Application>
  <PresentationFormat>ユーザー設定</PresentationFormat>
  <Paragraphs>54</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Meiryo UI</vt:lpstr>
      <vt:lpstr>ＭＳ ゴシック</vt:lpstr>
      <vt:lpstr>UD デジタル 教科書体 NP-R</vt:lpstr>
      <vt:lpstr>游ゴシック</vt:lpstr>
      <vt:lpstr>Arial</vt:lpstr>
      <vt:lpstr>Calibri</vt:lpstr>
      <vt:lpstr>Calibri Light</vt:lpstr>
      <vt:lpstr>1_Office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2023-08-21T11:30:32Z</dcterms:created>
  <dcterms:modified xsi:type="dcterms:W3CDTF">2026-08-26T08:04:07Z</dcterms:modified>
</cp:coreProperties>
</file>