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
  </p:notesMasterIdLst>
  <p:sldIdLst>
    <p:sldId id="260" r:id="rId2"/>
  </p:sldIdLst>
  <p:sldSz cx="10691813" cy="7559675"/>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33"/>
    <a:srgbClr val="FFE699"/>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844" autoAdjust="0"/>
    <p:restoredTop sz="94434" autoAdjust="0"/>
  </p:normalViewPr>
  <p:slideViewPr>
    <p:cSldViewPr snapToGrid="0">
      <p:cViewPr varScale="1">
        <p:scale>
          <a:sx n="74" d="100"/>
          <a:sy n="74" d="100"/>
        </p:scale>
        <p:origin x="96" y="7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45659" cy="498056"/>
          </a:xfrm>
          <a:prstGeom prst="rect">
            <a:avLst/>
          </a:prstGeom>
        </p:spPr>
        <p:txBody>
          <a:bodyPr vert="horz" lIns="91304" tIns="45652" rIns="91304" bIns="4565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3" y="1"/>
            <a:ext cx="2945659" cy="498056"/>
          </a:xfrm>
          <a:prstGeom prst="rect">
            <a:avLst/>
          </a:prstGeom>
        </p:spPr>
        <p:txBody>
          <a:bodyPr vert="horz" lIns="91304" tIns="45652" rIns="91304" bIns="45652" rtlCol="0"/>
          <a:lstStyle>
            <a:lvl1pPr algn="r">
              <a:defRPr sz="1200"/>
            </a:lvl1pPr>
          </a:lstStyle>
          <a:p>
            <a:fld id="{52854DDA-001B-45F4-9548-561B6DE92FA7}" type="datetimeFigureOut">
              <a:rPr kumimoji="1" lang="ja-JP" altLang="en-US" smtClean="0"/>
              <a:t>2026/8/26</a:t>
            </a:fld>
            <a:endParaRPr kumimoji="1" lang="ja-JP" altLang="en-US"/>
          </a:p>
        </p:txBody>
      </p:sp>
      <p:sp>
        <p:nvSpPr>
          <p:cNvPr id="4" name="スライド イメージ プレースホルダー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304" tIns="45652" rIns="91304" bIns="45652" rtlCol="0" anchor="ctr"/>
          <a:lstStyle/>
          <a:p>
            <a:endParaRPr lang="ja-JP" altLang="en-US"/>
          </a:p>
        </p:txBody>
      </p:sp>
      <p:sp>
        <p:nvSpPr>
          <p:cNvPr id="5" name="ノート プレースホルダー 4"/>
          <p:cNvSpPr>
            <a:spLocks noGrp="1"/>
          </p:cNvSpPr>
          <p:nvPr>
            <p:ph type="body" sz="quarter" idx="3"/>
          </p:nvPr>
        </p:nvSpPr>
        <p:spPr>
          <a:xfrm>
            <a:off x="679768" y="4777196"/>
            <a:ext cx="5438140" cy="3908613"/>
          </a:xfrm>
          <a:prstGeom prst="rect">
            <a:avLst/>
          </a:prstGeom>
        </p:spPr>
        <p:txBody>
          <a:bodyPr vert="horz" lIns="91304" tIns="45652" rIns="91304" bIns="4565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28584"/>
            <a:ext cx="2945659" cy="498055"/>
          </a:xfrm>
          <a:prstGeom prst="rect">
            <a:avLst/>
          </a:prstGeom>
        </p:spPr>
        <p:txBody>
          <a:bodyPr vert="horz" lIns="91304" tIns="45652" rIns="91304" bIns="4565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3" y="9428584"/>
            <a:ext cx="2945659" cy="498055"/>
          </a:xfrm>
          <a:prstGeom prst="rect">
            <a:avLst/>
          </a:prstGeom>
        </p:spPr>
        <p:txBody>
          <a:bodyPr vert="horz" lIns="91304" tIns="45652" rIns="91304" bIns="45652" rtlCol="0" anchor="b"/>
          <a:lstStyle>
            <a:lvl1pPr algn="r">
              <a:defRPr sz="1200"/>
            </a:lvl1pPr>
          </a:lstStyle>
          <a:p>
            <a:fld id="{79AACB5F-7F76-4DD8-A5B6-8A172BF5778F}" type="slidenum">
              <a:rPr kumimoji="1" lang="ja-JP" altLang="en-US" smtClean="0"/>
              <a:t>‹#›</a:t>
            </a:fld>
            <a:endParaRPr kumimoji="1" lang="ja-JP" altLang="en-US"/>
          </a:p>
        </p:txBody>
      </p:sp>
    </p:spTree>
    <p:extLst>
      <p:ext uri="{BB962C8B-B14F-4D97-AF65-F5344CB8AC3E}">
        <p14:creationId xmlns:p14="http://schemas.microsoft.com/office/powerpoint/2010/main" val="1564410900"/>
      </p:ext>
    </p:extLst>
  </p:cSld>
  <p:clrMap bg1="lt1" tx1="dk1" bg2="lt2" tx2="dk2" accent1="accent1" accent2="accent2" accent3="accent3" accent4="accent4" accent5="accent5" accent6="accent6" hlink="hlink" folHlink="folHlink"/>
  <p:notesStyle>
    <a:lvl1pPr marL="0" algn="l" defTabSz="1042873" rtl="0" eaLnBrk="1" latinLnBrk="0" hangingPunct="1">
      <a:defRPr kumimoji="1" sz="1369" kern="1200">
        <a:solidFill>
          <a:schemeClr val="tx1"/>
        </a:solidFill>
        <a:latin typeface="+mn-lt"/>
        <a:ea typeface="+mn-ea"/>
        <a:cs typeface="+mn-cs"/>
      </a:defRPr>
    </a:lvl1pPr>
    <a:lvl2pPr marL="521437" algn="l" defTabSz="1042873" rtl="0" eaLnBrk="1" latinLnBrk="0" hangingPunct="1">
      <a:defRPr kumimoji="1" sz="1369" kern="1200">
        <a:solidFill>
          <a:schemeClr val="tx1"/>
        </a:solidFill>
        <a:latin typeface="+mn-lt"/>
        <a:ea typeface="+mn-ea"/>
        <a:cs typeface="+mn-cs"/>
      </a:defRPr>
    </a:lvl2pPr>
    <a:lvl3pPr marL="1042873" algn="l" defTabSz="1042873" rtl="0" eaLnBrk="1" latinLnBrk="0" hangingPunct="1">
      <a:defRPr kumimoji="1" sz="1369" kern="1200">
        <a:solidFill>
          <a:schemeClr val="tx1"/>
        </a:solidFill>
        <a:latin typeface="+mn-lt"/>
        <a:ea typeface="+mn-ea"/>
        <a:cs typeface="+mn-cs"/>
      </a:defRPr>
    </a:lvl3pPr>
    <a:lvl4pPr marL="1564310" algn="l" defTabSz="1042873" rtl="0" eaLnBrk="1" latinLnBrk="0" hangingPunct="1">
      <a:defRPr kumimoji="1" sz="1369" kern="1200">
        <a:solidFill>
          <a:schemeClr val="tx1"/>
        </a:solidFill>
        <a:latin typeface="+mn-lt"/>
        <a:ea typeface="+mn-ea"/>
        <a:cs typeface="+mn-cs"/>
      </a:defRPr>
    </a:lvl4pPr>
    <a:lvl5pPr marL="2085746" algn="l" defTabSz="1042873" rtl="0" eaLnBrk="1" latinLnBrk="0" hangingPunct="1">
      <a:defRPr kumimoji="1" sz="1369" kern="1200">
        <a:solidFill>
          <a:schemeClr val="tx1"/>
        </a:solidFill>
        <a:latin typeface="+mn-lt"/>
        <a:ea typeface="+mn-ea"/>
        <a:cs typeface="+mn-cs"/>
      </a:defRPr>
    </a:lvl5pPr>
    <a:lvl6pPr marL="2607183" algn="l" defTabSz="1042873" rtl="0" eaLnBrk="1" latinLnBrk="0" hangingPunct="1">
      <a:defRPr kumimoji="1" sz="1369" kern="1200">
        <a:solidFill>
          <a:schemeClr val="tx1"/>
        </a:solidFill>
        <a:latin typeface="+mn-lt"/>
        <a:ea typeface="+mn-ea"/>
        <a:cs typeface="+mn-cs"/>
      </a:defRPr>
    </a:lvl6pPr>
    <a:lvl7pPr marL="3128620" algn="l" defTabSz="1042873" rtl="0" eaLnBrk="1" latinLnBrk="0" hangingPunct="1">
      <a:defRPr kumimoji="1" sz="1369" kern="1200">
        <a:solidFill>
          <a:schemeClr val="tx1"/>
        </a:solidFill>
        <a:latin typeface="+mn-lt"/>
        <a:ea typeface="+mn-ea"/>
        <a:cs typeface="+mn-cs"/>
      </a:defRPr>
    </a:lvl7pPr>
    <a:lvl8pPr marL="3650056" algn="l" defTabSz="1042873" rtl="0" eaLnBrk="1" latinLnBrk="0" hangingPunct="1">
      <a:defRPr kumimoji="1" sz="1369" kern="1200">
        <a:solidFill>
          <a:schemeClr val="tx1"/>
        </a:solidFill>
        <a:latin typeface="+mn-lt"/>
        <a:ea typeface="+mn-ea"/>
        <a:cs typeface="+mn-cs"/>
      </a:defRPr>
    </a:lvl8pPr>
    <a:lvl9pPr marL="4171493" algn="l" defTabSz="1042873" rtl="0" eaLnBrk="1" latinLnBrk="0" hangingPunct="1">
      <a:defRPr kumimoji="1" sz="136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79AACB5F-7F76-4DD8-A5B6-8A172BF5778F}" type="slidenum">
              <a:rPr kumimoji="1" lang="ja-JP" altLang="en-US" smtClean="0"/>
              <a:t>1</a:t>
            </a:fld>
            <a:endParaRPr kumimoji="1" lang="ja-JP" altLang="en-US"/>
          </a:p>
        </p:txBody>
      </p:sp>
    </p:spTree>
    <p:extLst>
      <p:ext uri="{BB962C8B-B14F-4D97-AF65-F5344CB8AC3E}">
        <p14:creationId xmlns:p14="http://schemas.microsoft.com/office/powerpoint/2010/main" val="1093050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BA6ED1A-D2ED-4E33-9FA8-06E033C61927}" type="datetimeFigureOut">
              <a:rPr kumimoji="1" lang="ja-JP" altLang="en-US" smtClean="0"/>
              <a:t>2026/8/26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CEF351-25EA-4B96-BE3C-3D0CA800A0C9}" type="slidenum">
              <a:rPr kumimoji="1" lang="ja-JP" altLang="en-US" smtClean="0"/>
              <a:t>‹#›</a:t>
            </a:fld>
            <a:endParaRPr kumimoji="1" lang="ja-JP" altLang="en-US"/>
          </a:p>
        </p:txBody>
      </p:sp>
    </p:spTree>
    <p:extLst>
      <p:ext uri="{BB962C8B-B14F-4D97-AF65-F5344CB8AC3E}">
        <p14:creationId xmlns:p14="http://schemas.microsoft.com/office/powerpoint/2010/main" val="4281451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BA6ED1A-D2ED-4E33-9FA8-06E033C61927}" type="datetimeFigureOut">
              <a:rPr kumimoji="1" lang="ja-JP" altLang="en-US" smtClean="0"/>
              <a:t>2026/8/26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CEF351-25EA-4B96-BE3C-3D0CA800A0C9}" type="slidenum">
              <a:rPr kumimoji="1" lang="ja-JP" altLang="en-US" smtClean="0"/>
              <a:t>‹#›</a:t>
            </a:fld>
            <a:endParaRPr kumimoji="1" lang="ja-JP" altLang="en-US"/>
          </a:p>
        </p:txBody>
      </p:sp>
    </p:spTree>
    <p:extLst>
      <p:ext uri="{BB962C8B-B14F-4D97-AF65-F5344CB8AC3E}">
        <p14:creationId xmlns:p14="http://schemas.microsoft.com/office/powerpoint/2010/main" val="629685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BA6ED1A-D2ED-4E33-9FA8-06E033C61927}" type="datetimeFigureOut">
              <a:rPr kumimoji="1" lang="ja-JP" altLang="en-US" smtClean="0"/>
              <a:t>2026/8/26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CEF351-25EA-4B96-BE3C-3D0CA800A0C9}" type="slidenum">
              <a:rPr kumimoji="1" lang="ja-JP" altLang="en-US" smtClean="0"/>
              <a:t>‹#›</a:t>
            </a:fld>
            <a:endParaRPr kumimoji="1" lang="ja-JP" altLang="en-US"/>
          </a:p>
        </p:txBody>
      </p:sp>
    </p:spTree>
    <p:extLst>
      <p:ext uri="{BB962C8B-B14F-4D97-AF65-F5344CB8AC3E}">
        <p14:creationId xmlns:p14="http://schemas.microsoft.com/office/powerpoint/2010/main" val="374426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BA6ED1A-D2ED-4E33-9FA8-06E033C61927}" type="datetimeFigureOut">
              <a:rPr kumimoji="1" lang="ja-JP" altLang="en-US" smtClean="0"/>
              <a:t>2026/8/26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CEF351-25EA-4B96-BE3C-3D0CA800A0C9}" type="slidenum">
              <a:rPr kumimoji="1" lang="ja-JP" altLang="en-US" smtClean="0"/>
              <a:t>‹#›</a:t>
            </a:fld>
            <a:endParaRPr kumimoji="1" lang="ja-JP" altLang="en-US"/>
          </a:p>
        </p:txBody>
      </p:sp>
    </p:spTree>
    <p:extLst>
      <p:ext uri="{BB962C8B-B14F-4D97-AF65-F5344CB8AC3E}">
        <p14:creationId xmlns:p14="http://schemas.microsoft.com/office/powerpoint/2010/main" val="3132193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BA6ED1A-D2ED-4E33-9FA8-06E033C61927}" type="datetimeFigureOut">
              <a:rPr kumimoji="1" lang="ja-JP" altLang="en-US" smtClean="0"/>
              <a:t>2026/8/26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CEF351-25EA-4B96-BE3C-3D0CA800A0C9}" type="slidenum">
              <a:rPr kumimoji="1" lang="ja-JP" altLang="en-US" smtClean="0"/>
              <a:t>‹#›</a:t>
            </a:fld>
            <a:endParaRPr kumimoji="1" lang="ja-JP" altLang="en-US"/>
          </a:p>
        </p:txBody>
      </p:sp>
    </p:spTree>
    <p:extLst>
      <p:ext uri="{BB962C8B-B14F-4D97-AF65-F5344CB8AC3E}">
        <p14:creationId xmlns:p14="http://schemas.microsoft.com/office/powerpoint/2010/main" val="1587148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BA6ED1A-D2ED-4E33-9FA8-06E033C61927}" type="datetimeFigureOut">
              <a:rPr kumimoji="1" lang="ja-JP" altLang="en-US" smtClean="0"/>
              <a:t>2026/8/26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CEF351-25EA-4B96-BE3C-3D0CA800A0C9}" type="slidenum">
              <a:rPr kumimoji="1" lang="ja-JP" altLang="en-US" smtClean="0"/>
              <a:t>‹#›</a:t>
            </a:fld>
            <a:endParaRPr kumimoji="1" lang="ja-JP" altLang="en-US"/>
          </a:p>
        </p:txBody>
      </p:sp>
    </p:spTree>
    <p:extLst>
      <p:ext uri="{BB962C8B-B14F-4D97-AF65-F5344CB8AC3E}">
        <p14:creationId xmlns:p14="http://schemas.microsoft.com/office/powerpoint/2010/main" val="2802233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736456" y="2761381"/>
            <a:ext cx="4523137"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BA6ED1A-D2ED-4E33-9FA8-06E033C61927}" type="datetimeFigureOut">
              <a:rPr kumimoji="1" lang="ja-JP" altLang="en-US" smtClean="0"/>
              <a:t>2026/8/26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8CEF351-25EA-4B96-BE3C-3D0CA800A0C9}" type="slidenum">
              <a:rPr kumimoji="1" lang="ja-JP" altLang="en-US" smtClean="0"/>
              <a:t>‹#›</a:t>
            </a:fld>
            <a:endParaRPr kumimoji="1" lang="ja-JP" altLang="en-US"/>
          </a:p>
        </p:txBody>
      </p:sp>
    </p:spTree>
    <p:extLst>
      <p:ext uri="{BB962C8B-B14F-4D97-AF65-F5344CB8AC3E}">
        <p14:creationId xmlns:p14="http://schemas.microsoft.com/office/powerpoint/2010/main" val="3035392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BA6ED1A-D2ED-4E33-9FA8-06E033C61927}" type="datetimeFigureOut">
              <a:rPr kumimoji="1" lang="ja-JP" altLang="en-US" smtClean="0"/>
              <a:t>2026/8/26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8CEF351-25EA-4B96-BE3C-3D0CA800A0C9}" type="slidenum">
              <a:rPr kumimoji="1" lang="ja-JP" altLang="en-US" smtClean="0"/>
              <a:t>‹#›</a:t>
            </a:fld>
            <a:endParaRPr kumimoji="1" lang="ja-JP" altLang="en-US"/>
          </a:p>
        </p:txBody>
      </p:sp>
    </p:spTree>
    <p:extLst>
      <p:ext uri="{BB962C8B-B14F-4D97-AF65-F5344CB8AC3E}">
        <p14:creationId xmlns:p14="http://schemas.microsoft.com/office/powerpoint/2010/main" val="1230716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A6ED1A-D2ED-4E33-9FA8-06E033C61927}" type="datetimeFigureOut">
              <a:rPr kumimoji="1" lang="ja-JP" altLang="en-US" smtClean="0"/>
              <a:t>2026/8/26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8CEF351-25EA-4B96-BE3C-3D0CA800A0C9}" type="slidenum">
              <a:rPr kumimoji="1" lang="ja-JP" altLang="en-US" smtClean="0"/>
              <a:t>‹#›</a:t>
            </a:fld>
            <a:endParaRPr kumimoji="1" lang="ja-JP" altLang="en-US"/>
          </a:p>
        </p:txBody>
      </p:sp>
    </p:spTree>
    <p:extLst>
      <p:ext uri="{BB962C8B-B14F-4D97-AF65-F5344CB8AC3E}">
        <p14:creationId xmlns:p14="http://schemas.microsoft.com/office/powerpoint/2010/main" val="1641604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BA6ED1A-D2ED-4E33-9FA8-06E033C61927}" type="datetimeFigureOut">
              <a:rPr kumimoji="1" lang="ja-JP" altLang="en-US" smtClean="0"/>
              <a:t>2026/8/26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CEF351-25EA-4B96-BE3C-3D0CA800A0C9}" type="slidenum">
              <a:rPr kumimoji="1" lang="ja-JP" altLang="en-US" smtClean="0"/>
              <a:t>‹#›</a:t>
            </a:fld>
            <a:endParaRPr kumimoji="1" lang="ja-JP" altLang="en-US"/>
          </a:p>
        </p:txBody>
      </p:sp>
    </p:spTree>
    <p:extLst>
      <p:ext uri="{BB962C8B-B14F-4D97-AF65-F5344CB8AC3E}">
        <p14:creationId xmlns:p14="http://schemas.microsoft.com/office/powerpoint/2010/main" val="7715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a:t>図を追加</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BA6ED1A-D2ED-4E33-9FA8-06E033C61927}" type="datetimeFigureOut">
              <a:rPr kumimoji="1" lang="ja-JP" altLang="en-US" smtClean="0"/>
              <a:t>2026/8/26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CEF351-25EA-4B96-BE3C-3D0CA800A0C9}" type="slidenum">
              <a:rPr kumimoji="1" lang="ja-JP" altLang="en-US" smtClean="0"/>
              <a:t>‹#›</a:t>
            </a:fld>
            <a:endParaRPr kumimoji="1" lang="ja-JP" altLang="en-US"/>
          </a:p>
        </p:txBody>
      </p:sp>
    </p:spTree>
    <p:extLst>
      <p:ext uri="{BB962C8B-B14F-4D97-AF65-F5344CB8AC3E}">
        <p14:creationId xmlns:p14="http://schemas.microsoft.com/office/powerpoint/2010/main" val="34320282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BBA6ED1A-D2ED-4E33-9FA8-06E033C61927}" type="datetimeFigureOut">
              <a:rPr kumimoji="1" lang="ja-JP" altLang="en-US" smtClean="0"/>
              <a:t>2026/8/26</a:t>
            </a:fld>
            <a:endParaRPr kumimoji="1" lang="ja-JP" alt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98CEF351-25EA-4B96-BE3C-3D0CA800A0C9}" type="slidenum">
              <a:rPr kumimoji="1" lang="ja-JP" altLang="en-US" smtClean="0"/>
              <a:t>‹#›</a:t>
            </a:fld>
            <a:endParaRPr kumimoji="1" lang="ja-JP" altLang="en-US"/>
          </a:p>
        </p:txBody>
      </p:sp>
    </p:spTree>
    <p:extLst>
      <p:ext uri="{BB962C8B-B14F-4D97-AF65-F5344CB8AC3E}">
        <p14:creationId xmlns:p14="http://schemas.microsoft.com/office/powerpoint/2010/main" val="342692956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テキスト ボックス 22"/>
          <p:cNvSpPr txBox="1"/>
          <p:nvPr/>
        </p:nvSpPr>
        <p:spPr>
          <a:xfrm>
            <a:off x="305906" y="245668"/>
            <a:ext cx="10080000" cy="433422"/>
          </a:xfrm>
          <a:prstGeom prst="rect">
            <a:avLst/>
          </a:prstGeom>
          <a:solidFill>
            <a:srgbClr val="FF6600"/>
          </a:solidFill>
          <a:ln>
            <a:solidFill>
              <a:srgbClr val="FF6600"/>
            </a:solidFill>
          </a:ln>
        </p:spPr>
        <p:txBody>
          <a:bodyPr wrap="none" rtlCol="0" anchor="ctr" anchorCtr="0">
            <a:noAutofit/>
          </a:bodyPr>
          <a:lstStyle/>
          <a:p>
            <a:pPr algn="ctr" defTabSz="326578">
              <a:defRPr/>
            </a:pPr>
            <a:r>
              <a:rPr kumimoji="1" lang="en-US" altLang="ja-JP" b="1" dirty="0">
                <a:solidFill>
                  <a:schemeClr val="bg1"/>
                </a:solidFill>
                <a:latin typeface="Meiryo UI" panose="020B0604030504040204" pitchFamily="50" charset="-128"/>
                <a:ea typeface="Meiryo UI" panose="020B0604030504040204" pitchFamily="50" charset="-128"/>
              </a:rPr>
              <a:t>『</a:t>
            </a:r>
            <a:r>
              <a:rPr kumimoji="1" lang="ja-JP" altLang="en-US" b="1" dirty="0">
                <a:solidFill>
                  <a:schemeClr val="bg1"/>
                </a:solidFill>
                <a:latin typeface="Meiryo UI" panose="020B0604030504040204" pitchFamily="50" charset="-128"/>
                <a:ea typeface="Meiryo UI" panose="020B0604030504040204" pitchFamily="50" charset="-128"/>
              </a:rPr>
              <a:t>大阪府における学校部活動及び地域クラブ活動の在り方に関する方針</a:t>
            </a:r>
            <a:r>
              <a:rPr kumimoji="1" lang="en-US" altLang="ja-JP" b="1" dirty="0">
                <a:solidFill>
                  <a:schemeClr val="bg1"/>
                </a:solidFill>
                <a:latin typeface="Meiryo UI" panose="020B0604030504040204" pitchFamily="50" charset="-128"/>
                <a:ea typeface="Meiryo UI" panose="020B0604030504040204" pitchFamily="50" charset="-128"/>
              </a:rPr>
              <a:t>』</a:t>
            </a:r>
            <a:r>
              <a:rPr kumimoji="1" lang="ja-JP" altLang="en-US" b="1" dirty="0">
                <a:solidFill>
                  <a:schemeClr val="bg1"/>
                </a:solidFill>
                <a:latin typeface="Meiryo UI" panose="020B0604030504040204" pitchFamily="50" charset="-128"/>
                <a:ea typeface="Meiryo UI" panose="020B0604030504040204" pitchFamily="50" charset="-128"/>
              </a:rPr>
              <a:t>　改訂のポイント</a:t>
            </a:r>
            <a:endParaRPr kumimoji="1" lang="ja-JP" altLang="en-US" dirty="0">
              <a:solidFill>
                <a:schemeClr val="bg1"/>
              </a:solidFill>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5A2A74E1-A189-487F-AA3B-1FF8A3663B07}"/>
              </a:ext>
            </a:extLst>
          </p:cNvPr>
          <p:cNvSpPr txBox="1"/>
          <p:nvPr/>
        </p:nvSpPr>
        <p:spPr>
          <a:xfrm>
            <a:off x="305906" y="718562"/>
            <a:ext cx="10080000" cy="646331"/>
          </a:xfrm>
          <a:prstGeom prst="rect">
            <a:avLst/>
          </a:prstGeom>
          <a:noFill/>
          <a:ln>
            <a:solidFill>
              <a:srgbClr val="FF6600"/>
            </a:solidFill>
          </a:ln>
        </p:spPr>
        <p:txBody>
          <a:bodyPr wrap="square" lIns="144000" rIns="144000" rtlCol="0">
            <a:spAutoFit/>
          </a:bodyPr>
          <a:lstStyle/>
          <a:p>
            <a:r>
              <a:rPr kumimoji="1" lang="ja-JP" altLang="en-US" sz="1100" dirty="0">
                <a:latin typeface="Meiryo UI" panose="020B0604030504040204" pitchFamily="50" charset="-128"/>
                <a:ea typeface="Meiryo UI" panose="020B0604030504040204" pitchFamily="50" charset="-128"/>
              </a:rPr>
              <a:t>　「改革推進期間（</a:t>
            </a:r>
            <a:r>
              <a:rPr kumimoji="1" lang="en-US" altLang="ja-JP" sz="1100" dirty="0">
                <a:latin typeface="Meiryo UI" panose="020B0604030504040204" pitchFamily="50" charset="-128"/>
                <a:ea typeface="Meiryo UI" panose="020B0604030504040204" pitchFamily="50" charset="-128"/>
              </a:rPr>
              <a:t>R5</a:t>
            </a:r>
            <a:r>
              <a:rPr kumimoji="1" lang="ja-JP" altLang="en-US" sz="1100" dirty="0">
                <a:latin typeface="Meiryo UI" panose="020B0604030504040204" pitchFamily="50" charset="-128"/>
                <a:ea typeface="Meiryo UI" panose="020B0604030504040204" pitchFamily="50" charset="-128"/>
              </a:rPr>
              <a:t>∼</a:t>
            </a:r>
            <a:r>
              <a:rPr kumimoji="1" lang="en-US" altLang="ja-JP" sz="1100" dirty="0">
                <a:latin typeface="Meiryo UI" panose="020B0604030504040204" pitchFamily="50" charset="-128"/>
                <a:ea typeface="Meiryo UI" panose="020B0604030504040204" pitchFamily="50" charset="-128"/>
              </a:rPr>
              <a:t>7</a:t>
            </a:r>
            <a:r>
              <a:rPr kumimoji="1" lang="ja-JP" altLang="en-US" sz="1100" dirty="0">
                <a:latin typeface="Meiryo UI" panose="020B0604030504040204" pitchFamily="50" charset="-128"/>
                <a:ea typeface="Meiryo UI" panose="020B0604030504040204" pitchFamily="50" charset="-128"/>
              </a:rPr>
              <a:t>年度）」が終わり、</a:t>
            </a:r>
            <a:r>
              <a:rPr kumimoji="1" lang="ja-JP" altLang="en-US" sz="1200" b="1" u="sng" dirty="0">
                <a:solidFill>
                  <a:srgbClr val="FF6600"/>
                </a:solidFill>
                <a:latin typeface="Meiryo UI" panose="020B0604030504040204" pitchFamily="50" charset="-128"/>
                <a:ea typeface="Meiryo UI" panose="020B0604030504040204" pitchFamily="50" charset="-128"/>
              </a:rPr>
              <a:t>新たに「改革実行期間（</a:t>
            </a:r>
            <a:r>
              <a:rPr kumimoji="1" lang="en-US" altLang="ja-JP" sz="1200" b="1" u="sng" dirty="0">
                <a:solidFill>
                  <a:srgbClr val="FF6600"/>
                </a:solidFill>
                <a:latin typeface="Meiryo UI" panose="020B0604030504040204" pitchFamily="50" charset="-128"/>
                <a:ea typeface="Meiryo UI" panose="020B0604030504040204" pitchFamily="50" charset="-128"/>
              </a:rPr>
              <a:t>R8〜13</a:t>
            </a:r>
            <a:r>
              <a:rPr kumimoji="1" lang="ja-JP" altLang="en-US" sz="1200" b="1" u="sng" dirty="0">
                <a:solidFill>
                  <a:srgbClr val="FF6600"/>
                </a:solidFill>
                <a:latin typeface="Meiryo UI" panose="020B0604030504040204" pitchFamily="50" charset="-128"/>
                <a:ea typeface="Meiryo UI" panose="020B0604030504040204" pitchFamily="50" charset="-128"/>
              </a:rPr>
              <a:t>年度）」がスタート</a:t>
            </a:r>
            <a:r>
              <a:rPr kumimoji="1" lang="ja-JP" altLang="en-US" sz="1100" dirty="0">
                <a:latin typeface="Meiryo UI" panose="020B0604030504040204" pitchFamily="50" charset="-128"/>
                <a:ea typeface="Meiryo UI" panose="020B0604030504040204" pitchFamily="50" charset="-128"/>
              </a:rPr>
              <a:t>するうえで示された</a:t>
            </a:r>
            <a:r>
              <a:rPr kumimoji="1" lang="en-US" altLang="ja-JP" sz="1100" dirty="0">
                <a:latin typeface="Meiryo UI" panose="020B0604030504040204" pitchFamily="50" charset="-128"/>
                <a:ea typeface="Meiryo UI" panose="020B0604030504040204" pitchFamily="50" charset="-128"/>
              </a:rPr>
              <a:t>『</a:t>
            </a:r>
            <a:r>
              <a:rPr kumimoji="1" lang="ja-JP" altLang="en-US" sz="1100" dirty="0">
                <a:latin typeface="Meiryo UI" panose="020B0604030504040204" pitchFamily="50" charset="-128"/>
                <a:ea typeface="Meiryo UI" panose="020B0604030504040204" pitchFamily="50" charset="-128"/>
              </a:rPr>
              <a:t>部活動改革及び地域クラブ活動の推進等に関する総合的なガイドライン（令和７年</a:t>
            </a:r>
            <a:r>
              <a:rPr kumimoji="1" lang="en-US" altLang="ja-JP" sz="1100" dirty="0">
                <a:latin typeface="Meiryo UI" panose="020B0604030504040204" pitchFamily="50" charset="-128"/>
                <a:ea typeface="Meiryo UI" panose="020B0604030504040204" pitchFamily="50" charset="-128"/>
              </a:rPr>
              <a:t>12</a:t>
            </a:r>
            <a:r>
              <a:rPr kumimoji="1" lang="ja-JP" altLang="en-US" sz="1100" dirty="0">
                <a:latin typeface="Meiryo UI" panose="020B0604030504040204" pitchFamily="50" charset="-128"/>
                <a:ea typeface="Meiryo UI" panose="020B0604030504040204" pitchFamily="50" charset="-128"/>
              </a:rPr>
              <a:t>月 文部科学省）</a:t>
            </a:r>
            <a:r>
              <a:rPr kumimoji="1" lang="en-US" altLang="ja-JP" sz="1100" dirty="0">
                <a:latin typeface="Meiryo UI" panose="020B0604030504040204" pitchFamily="50" charset="-128"/>
                <a:ea typeface="Meiryo UI" panose="020B0604030504040204" pitchFamily="50" charset="-128"/>
              </a:rPr>
              <a:t>』</a:t>
            </a:r>
            <a:r>
              <a:rPr kumimoji="1" lang="ja-JP" altLang="en-US" sz="1100" dirty="0">
                <a:latin typeface="Meiryo UI" panose="020B0604030504040204" pitchFamily="50" charset="-128"/>
                <a:ea typeface="Meiryo UI" panose="020B0604030504040204" pitchFamily="50" charset="-128"/>
              </a:rPr>
              <a:t>を踏まえ、将来にわたる生徒のスポーツ・文化芸術活動の機会の確保・充実等を図るため、</a:t>
            </a:r>
            <a:r>
              <a:rPr kumimoji="1" lang="ja-JP" altLang="en-US" sz="1200" b="1" u="sng" dirty="0">
                <a:solidFill>
                  <a:srgbClr val="FF6600"/>
                </a:solidFill>
                <a:latin typeface="Meiryo UI" panose="020B0604030504040204" pitchFamily="50" charset="-128"/>
                <a:ea typeface="Meiryo UI" panose="020B0604030504040204" pitchFamily="50" charset="-128"/>
              </a:rPr>
              <a:t>学校部活動及び地域クラブ活動の在り方等に関して、大阪府としての考え方を示すもの</a:t>
            </a:r>
            <a:endParaRPr kumimoji="1" lang="en-US" altLang="ja-JP" sz="1100" dirty="0">
              <a:solidFill>
                <a:srgbClr val="FF6600"/>
              </a:solidFill>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8A9B8F6F-AE84-60BE-F9BF-EF227DD5D093}"/>
              </a:ext>
            </a:extLst>
          </p:cNvPr>
          <p:cNvSpPr txBox="1"/>
          <p:nvPr/>
        </p:nvSpPr>
        <p:spPr>
          <a:xfrm>
            <a:off x="212456" y="1339453"/>
            <a:ext cx="1542410" cy="307777"/>
          </a:xfrm>
          <a:prstGeom prst="rect">
            <a:avLst/>
          </a:prstGeom>
          <a:noFill/>
        </p:spPr>
        <p:txBody>
          <a:bodyPr wrap="none" rtlCol="0">
            <a:spAutoFit/>
          </a:bodyPr>
          <a:lstStyle/>
          <a:p>
            <a:r>
              <a:rPr kumimoji="1" lang="ja-JP" altLang="en-US" sz="1400" b="1" dirty="0">
                <a:latin typeface="Meiryo UI" panose="020B0604030504040204" pitchFamily="50" charset="-128"/>
                <a:ea typeface="Meiryo UI" panose="020B0604030504040204" pitchFamily="50" charset="-128"/>
              </a:rPr>
              <a:t>≪主な改訂内容≫</a:t>
            </a:r>
          </a:p>
        </p:txBody>
      </p:sp>
      <p:grpSp>
        <p:nvGrpSpPr>
          <p:cNvPr id="42" name="グループ化 41">
            <a:extLst>
              <a:ext uri="{FF2B5EF4-FFF2-40B4-BE49-F238E27FC236}">
                <a16:creationId xmlns:a16="http://schemas.microsoft.com/office/drawing/2014/main" id="{B90FDF84-C235-B75E-A149-AF664CC028A5}"/>
              </a:ext>
            </a:extLst>
          </p:cNvPr>
          <p:cNvGrpSpPr/>
          <p:nvPr/>
        </p:nvGrpSpPr>
        <p:grpSpPr>
          <a:xfrm>
            <a:off x="518618" y="5025583"/>
            <a:ext cx="9867288" cy="720000"/>
            <a:chOff x="305906" y="4929328"/>
            <a:chExt cx="10080000" cy="720000"/>
          </a:xfrm>
        </p:grpSpPr>
        <p:sp>
          <p:nvSpPr>
            <p:cNvPr id="68" name="四角形: 角を丸くする 67">
              <a:extLst>
                <a:ext uri="{FF2B5EF4-FFF2-40B4-BE49-F238E27FC236}">
                  <a16:creationId xmlns:a16="http://schemas.microsoft.com/office/drawing/2014/main" id="{0B5BFE7F-5D7A-76AF-202A-095DEBA43DA4}"/>
                </a:ext>
              </a:extLst>
            </p:cNvPr>
            <p:cNvSpPr/>
            <p:nvPr/>
          </p:nvSpPr>
          <p:spPr>
            <a:xfrm>
              <a:off x="305906" y="4929328"/>
              <a:ext cx="10080000" cy="720000"/>
            </a:xfrm>
            <a:prstGeom prst="roundRect">
              <a:avLst>
                <a:gd name="adj" fmla="val 7408"/>
              </a:avLst>
            </a:prstGeom>
          </p:spPr>
          <p:style>
            <a:lnRef idx="2">
              <a:schemeClr val="accent2"/>
            </a:lnRef>
            <a:fillRef idx="1">
              <a:schemeClr val="lt1"/>
            </a:fillRef>
            <a:effectRef idx="0">
              <a:schemeClr val="accent2"/>
            </a:effectRef>
            <a:fontRef idx="minor">
              <a:schemeClr val="dk1"/>
            </a:fontRef>
          </p:style>
          <p:txBody>
            <a:bodyPr lIns="72000" tIns="36000" rIns="36000" bIns="36000" rtlCol="0" anchor="t" anchorCtr="0"/>
            <a:lstStyle/>
            <a:p>
              <a:r>
                <a:rPr kumimoji="1" lang="ja-JP" altLang="en-US" sz="1200" dirty="0">
                  <a:latin typeface="Meiryo UI" panose="020B0604030504040204" pitchFamily="50" charset="-128"/>
                  <a:ea typeface="Meiryo UI" panose="020B0604030504040204" pitchFamily="50" charset="-128"/>
                </a:rPr>
                <a:t>❹</a:t>
              </a:r>
              <a:r>
                <a:rPr lang="ja-JP" altLang="en-US" sz="1200" dirty="0">
                  <a:latin typeface="Meiryo UI" panose="020B0604030504040204" pitchFamily="50" charset="-128"/>
                  <a:ea typeface="Meiryo UI" panose="020B0604030504040204" pitchFamily="50" charset="-128"/>
                </a:rPr>
                <a:t>市町村による地域クラブ活動の認定を行う仕組みとなる、</a:t>
              </a:r>
              <a:r>
                <a:rPr lang="ja-JP" altLang="en-US" sz="1400" b="1" u="sng" dirty="0">
                  <a:solidFill>
                    <a:srgbClr val="FF6600"/>
                  </a:solidFill>
                  <a:latin typeface="Meiryo UI" panose="020B0604030504040204" pitchFamily="50" charset="-128"/>
                  <a:ea typeface="Meiryo UI" panose="020B0604030504040204" pitchFamily="50" charset="-128"/>
                </a:rPr>
                <a:t>「認定制度」の導入</a:t>
              </a:r>
              <a:r>
                <a:rPr kumimoji="1" lang="en-US" altLang="ja-JP" sz="1000" dirty="0">
                  <a:solidFill>
                    <a:schemeClr val="tx1"/>
                  </a:solidFill>
                  <a:latin typeface="Meiryo UI" panose="020B0604030504040204" pitchFamily="50" charset="-128"/>
                  <a:ea typeface="Meiryo UI" panose="020B0604030504040204" pitchFamily="50" charset="-128"/>
                </a:rPr>
                <a:t>(</a:t>
              </a:r>
              <a:r>
                <a:rPr kumimoji="1" lang="ja-JP" altLang="en-US" sz="1000" dirty="0">
                  <a:solidFill>
                    <a:schemeClr val="tx1"/>
                  </a:solidFill>
                  <a:latin typeface="Meiryo UI" panose="020B0604030504040204" pitchFamily="50" charset="-128"/>
                  <a:ea typeface="Meiryo UI" panose="020B0604030504040204" pitchFamily="50" charset="-128"/>
                </a:rPr>
                <a:t>方針</a:t>
              </a:r>
              <a:r>
                <a:rPr kumimoji="1" lang="en-US" altLang="ja-JP" sz="1000" dirty="0">
                  <a:solidFill>
                    <a:schemeClr val="tx1"/>
                  </a:solidFill>
                  <a:latin typeface="Meiryo UI" panose="020B0604030504040204" pitchFamily="50" charset="-128"/>
                  <a:ea typeface="Meiryo UI" panose="020B0604030504040204" pitchFamily="50" charset="-128"/>
                </a:rPr>
                <a:t>P.11)</a:t>
              </a:r>
            </a:p>
          </p:txBody>
        </p:sp>
        <p:sp>
          <p:nvSpPr>
            <p:cNvPr id="70" name="テキスト ボックス 69">
              <a:extLst>
                <a:ext uri="{FF2B5EF4-FFF2-40B4-BE49-F238E27FC236}">
                  <a16:creationId xmlns:a16="http://schemas.microsoft.com/office/drawing/2014/main" id="{8BD899D5-7993-56D6-805A-2348B9548CE0}"/>
                </a:ext>
              </a:extLst>
            </p:cNvPr>
            <p:cNvSpPr txBox="1"/>
            <p:nvPr/>
          </p:nvSpPr>
          <p:spPr>
            <a:xfrm>
              <a:off x="446876" y="5136628"/>
              <a:ext cx="9547485" cy="461665"/>
            </a:xfrm>
            <a:prstGeom prst="rect">
              <a:avLst/>
            </a:prstGeom>
            <a:noFill/>
          </p:spPr>
          <p:txBody>
            <a:bodyPr wrap="none" lIns="0" tIns="0" rIns="0" bIns="0">
              <a:spAutoFit/>
            </a:bodyPr>
            <a:lstStyle/>
            <a:p>
              <a:r>
                <a:rPr lang="ja-JP" altLang="en-US" sz="1050" dirty="0">
                  <a:latin typeface="Meiryo UI" panose="020B0604030504040204" pitchFamily="50" charset="-128"/>
                  <a:ea typeface="Meiryo UI" panose="020B0604030504040204" pitchFamily="50" charset="-128"/>
                </a:rPr>
                <a:t>○ </a:t>
              </a:r>
              <a:r>
                <a:rPr lang="ja-JP" altLang="ja-JP" sz="1050" dirty="0">
                  <a:latin typeface="Meiryo UI" panose="020B0604030504040204" pitchFamily="50" charset="-128"/>
                  <a:ea typeface="Meiryo UI" panose="020B0604030504040204" pitchFamily="50" charset="-128"/>
                </a:rPr>
                <a:t>競技力向上を主目的としたチーム・スクール等との区別や質の担保等のため、国が示す要件等に基づき、</a:t>
              </a:r>
              <a:r>
                <a:rPr lang="ja-JP" altLang="ja-JP" sz="1400" b="1" u="sng" dirty="0">
                  <a:solidFill>
                    <a:srgbClr val="FF6600"/>
                  </a:solidFill>
                  <a:latin typeface="Meiryo UI" panose="020B0604030504040204" pitchFamily="50" charset="-128"/>
                  <a:ea typeface="Meiryo UI" panose="020B0604030504040204" pitchFamily="50" charset="-128"/>
                </a:rPr>
                <a:t>市町村が地域クラブ活動の認定を行う仕組みを構築</a:t>
              </a:r>
              <a:endParaRPr lang="en-US" altLang="ja-JP" sz="1100" b="1" u="sng" dirty="0">
                <a:solidFill>
                  <a:srgbClr val="FF6600"/>
                </a:solidFill>
                <a:latin typeface="Meiryo UI" panose="020B0604030504040204" pitchFamily="50" charset="-128"/>
                <a:ea typeface="Meiryo UI" panose="020B0604030504040204" pitchFamily="50" charset="-128"/>
              </a:endParaRPr>
            </a:p>
            <a:p>
              <a:r>
                <a:rPr lang="en-US" altLang="ja-JP" sz="1200" b="1" dirty="0">
                  <a:solidFill>
                    <a:srgbClr val="00B050"/>
                  </a:solidFill>
                  <a:latin typeface="Meiryo UI" panose="020B0604030504040204" pitchFamily="50" charset="-128"/>
                  <a:ea typeface="Meiryo UI" panose="020B0604030504040204" pitchFamily="50" charset="-128"/>
                </a:rPr>
                <a:t>   </a:t>
              </a:r>
              <a:r>
                <a:rPr lang="ja-JP" altLang="ja-JP" sz="1200" b="1" dirty="0">
                  <a:solidFill>
                    <a:srgbClr val="00B050"/>
                  </a:solidFill>
                  <a:latin typeface="Meiryo UI" panose="020B0604030504040204" pitchFamily="50" charset="-128"/>
                  <a:ea typeface="Meiryo UI" panose="020B0604030504040204" pitchFamily="50" charset="-128"/>
                </a:rPr>
                <a:t>【呼称】</a:t>
              </a:r>
              <a:r>
                <a:rPr lang="ja-JP" altLang="ja-JP" sz="1600" b="1" dirty="0">
                  <a:solidFill>
                    <a:srgbClr val="00B050"/>
                  </a:solidFill>
                  <a:latin typeface="Meiryo UI" panose="020B0604030504040204" pitchFamily="50" charset="-128"/>
                  <a:ea typeface="Meiryo UI" panose="020B0604030504040204" pitchFamily="50" charset="-128"/>
                </a:rPr>
                <a:t> </a:t>
              </a:r>
              <a:r>
                <a:rPr lang="ja-JP" altLang="ja-JP" sz="1600" b="1" dirty="0">
                  <a:solidFill>
                    <a:srgbClr val="FF6600"/>
                  </a:solidFill>
                  <a:latin typeface="Meiryo UI" panose="020B0604030504040204" pitchFamily="50" charset="-128"/>
                  <a:ea typeface="Meiryo UI" panose="020B0604030504040204" pitchFamily="50" charset="-128"/>
                </a:rPr>
                <a:t>「</a:t>
              </a:r>
              <a:r>
                <a:rPr lang="ja-JP" altLang="ja-JP" sz="1600" b="1" u="sng" dirty="0">
                  <a:solidFill>
                    <a:srgbClr val="FF6600"/>
                  </a:solidFill>
                  <a:latin typeface="Meiryo UI" panose="020B0604030504040204" pitchFamily="50" charset="-128"/>
                  <a:ea typeface="Meiryo UI" panose="020B0604030504040204" pitchFamily="50" charset="-128"/>
                </a:rPr>
                <a:t>認定地域クラブ活動</a:t>
              </a:r>
              <a:r>
                <a:rPr lang="ja-JP" altLang="ja-JP" sz="1600" b="1" dirty="0">
                  <a:solidFill>
                    <a:srgbClr val="FF6600"/>
                  </a:solidFill>
                  <a:latin typeface="Meiryo UI" panose="020B0604030504040204" pitchFamily="50" charset="-128"/>
                  <a:ea typeface="Meiryo UI" panose="020B0604030504040204" pitchFamily="50" charset="-128"/>
                </a:rPr>
                <a:t>」</a:t>
              </a:r>
              <a:r>
                <a:rPr lang="ja-JP" altLang="en-US" sz="1050" dirty="0">
                  <a:latin typeface="Meiryo UI" panose="020B0604030504040204" pitchFamily="50" charset="-128"/>
                  <a:ea typeface="Meiryo UI" panose="020B0604030504040204" pitchFamily="50" charset="-128"/>
                </a:rPr>
                <a:t>　</a:t>
              </a:r>
              <a:r>
                <a:rPr lang="en-US" altLang="ja-JP" sz="1050" dirty="0">
                  <a:latin typeface="Meiryo UI" panose="020B0604030504040204" pitchFamily="50" charset="-128"/>
                  <a:ea typeface="Meiryo UI" panose="020B0604030504040204" pitchFamily="50" charset="-128"/>
                </a:rPr>
                <a:t>※</a:t>
              </a:r>
              <a:r>
                <a:rPr lang="ja-JP" altLang="en-US" sz="1050" dirty="0">
                  <a:latin typeface="Meiryo UI" panose="020B0604030504040204" pitchFamily="50" charset="-128"/>
                  <a:ea typeface="Meiryo UI" panose="020B0604030504040204" pitchFamily="50" charset="-128"/>
                </a:rPr>
                <a:t>認定要件に沿って、市町村が自ら運営する地域クラブ活動については、認定したものとみなす</a:t>
              </a:r>
            </a:p>
          </p:txBody>
        </p:sp>
      </p:grpSp>
      <p:grpSp>
        <p:nvGrpSpPr>
          <p:cNvPr id="41" name="グループ化 40">
            <a:extLst>
              <a:ext uri="{FF2B5EF4-FFF2-40B4-BE49-F238E27FC236}">
                <a16:creationId xmlns:a16="http://schemas.microsoft.com/office/drawing/2014/main" id="{9F755827-F668-B6E8-8AA1-C2AB559A04A6}"/>
              </a:ext>
            </a:extLst>
          </p:cNvPr>
          <p:cNvGrpSpPr/>
          <p:nvPr/>
        </p:nvGrpSpPr>
        <p:grpSpPr>
          <a:xfrm>
            <a:off x="518618" y="5785904"/>
            <a:ext cx="9867288" cy="828000"/>
            <a:chOff x="305906" y="5682379"/>
            <a:chExt cx="10080000" cy="828000"/>
          </a:xfrm>
        </p:grpSpPr>
        <p:sp>
          <p:nvSpPr>
            <p:cNvPr id="74" name="四角形: 角を丸くする 73">
              <a:extLst>
                <a:ext uri="{FF2B5EF4-FFF2-40B4-BE49-F238E27FC236}">
                  <a16:creationId xmlns:a16="http://schemas.microsoft.com/office/drawing/2014/main" id="{C0B60168-41A2-1D1B-F182-051D198612F3}"/>
                </a:ext>
              </a:extLst>
            </p:cNvPr>
            <p:cNvSpPr/>
            <p:nvPr/>
          </p:nvSpPr>
          <p:spPr>
            <a:xfrm>
              <a:off x="305906" y="5682379"/>
              <a:ext cx="10080000" cy="828000"/>
            </a:xfrm>
            <a:prstGeom prst="roundRect">
              <a:avLst>
                <a:gd name="adj" fmla="val 4803"/>
              </a:avLst>
            </a:prstGeom>
          </p:spPr>
          <p:style>
            <a:lnRef idx="2">
              <a:schemeClr val="accent2"/>
            </a:lnRef>
            <a:fillRef idx="1">
              <a:schemeClr val="lt1"/>
            </a:fillRef>
            <a:effectRef idx="0">
              <a:schemeClr val="accent2"/>
            </a:effectRef>
            <a:fontRef idx="minor">
              <a:schemeClr val="dk1"/>
            </a:fontRef>
          </p:style>
          <p:txBody>
            <a:bodyPr lIns="72000" tIns="36000" rIns="36000" bIns="36000" rtlCol="0" anchor="t" anchorCtr="0"/>
            <a:lstStyle/>
            <a:p>
              <a:r>
                <a:rPr kumimoji="1" lang="ja-JP" altLang="en-US" sz="1200" dirty="0">
                  <a:latin typeface="Meiryo UI" panose="020B0604030504040204" pitchFamily="50" charset="-128"/>
                  <a:ea typeface="Meiryo UI" panose="020B0604030504040204" pitchFamily="50" charset="-128"/>
                </a:rPr>
                <a:t>❺指導者による不適切行為を防止し、安全・安心に活動に取り組めるよう、</a:t>
              </a:r>
              <a:r>
                <a:rPr lang="ja-JP" altLang="en-US" sz="1400" b="1" u="sng" dirty="0">
                  <a:solidFill>
                    <a:srgbClr val="FF6600"/>
                  </a:solidFill>
                  <a:latin typeface="Meiryo UI" panose="020B0604030504040204" pitchFamily="50" charset="-128"/>
                  <a:ea typeface="Meiryo UI" panose="020B0604030504040204" pitchFamily="50" charset="-128"/>
                </a:rPr>
                <a:t>「認定地域クラブ活動指導者登録制度」の導入</a:t>
              </a:r>
              <a:r>
                <a:rPr kumimoji="1" lang="en-US" altLang="ja-JP" sz="1000" dirty="0">
                  <a:solidFill>
                    <a:schemeClr val="tx1"/>
                  </a:solidFill>
                  <a:latin typeface="Meiryo UI" panose="020B0604030504040204" pitchFamily="50" charset="-128"/>
                  <a:ea typeface="Meiryo UI" panose="020B0604030504040204" pitchFamily="50" charset="-128"/>
                </a:rPr>
                <a:t>(</a:t>
              </a:r>
              <a:r>
                <a:rPr kumimoji="1" lang="ja-JP" altLang="en-US" sz="1000" dirty="0">
                  <a:solidFill>
                    <a:schemeClr val="tx1"/>
                  </a:solidFill>
                  <a:latin typeface="Meiryo UI" panose="020B0604030504040204" pitchFamily="50" charset="-128"/>
                  <a:ea typeface="Meiryo UI" panose="020B0604030504040204" pitchFamily="50" charset="-128"/>
                </a:rPr>
                <a:t>方針</a:t>
              </a:r>
              <a:r>
                <a:rPr kumimoji="1" lang="en-US" altLang="ja-JP" sz="1000" dirty="0">
                  <a:solidFill>
                    <a:schemeClr val="tx1"/>
                  </a:solidFill>
                  <a:latin typeface="Meiryo UI" panose="020B0604030504040204" pitchFamily="50" charset="-128"/>
                  <a:ea typeface="Meiryo UI" panose="020B0604030504040204" pitchFamily="50" charset="-128"/>
                </a:rPr>
                <a:t>P.11)</a:t>
              </a:r>
            </a:p>
          </p:txBody>
        </p:sp>
        <p:sp>
          <p:nvSpPr>
            <p:cNvPr id="76" name="テキスト ボックス 75">
              <a:extLst>
                <a:ext uri="{FF2B5EF4-FFF2-40B4-BE49-F238E27FC236}">
                  <a16:creationId xmlns:a16="http://schemas.microsoft.com/office/drawing/2014/main" id="{BDBE594D-CAE0-E287-79CB-E643BA3DC4D5}"/>
                </a:ext>
              </a:extLst>
            </p:cNvPr>
            <p:cNvSpPr txBox="1"/>
            <p:nvPr/>
          </p:nvSpPr>
          <p:spPr>
            <a:xfrm>
              <a:off x="446876" y="5931659"/>
              <a:ext cx="9170780" cy="538609"/>
            </a:xfrm>
            <a:prstGeom prst="rect">
              <a:avLst/>
            </a:prstGeom>
            <a:noFill/>
          </p:spPr>
          <p:txBody>
            <a:bodyPr wrap="none" lIns="0" tIns="0" rIns="0" bIns="0">
              <a:spAutoFit/>
            </a:bodyPr>
            <a:lstStyle/>
            <a:p>
              <a:r>
                <a:rPr lang="ja-JP" altLang="en-US" sz="1050" dirty="0">
                  <a:latin typeface="Meiryo UI" panose="020B0604030504040204" pitchFamily="50" charset="-128"/>
                  <a:ea typeface="Meiryo UI" panose="020B0604030504040204" pitchFamily="50" charset="-128"/>
                </a:rPr>
                <a:t>○ 指導者による</a:t>
              </a:r>
              <a:r>
                <a:rPr lang="ja-JP" altLang="en-US" sz="1100" b="1" u="sng" dirty="0">
                  <a:solidFill>
                    <a:srgbClr val="FF6600"/>
                  </a:solidFill>
                  <a:latin typeface="Meiryo UI" panose="020B0604030504040204" pitchFamily="50" charset="-128"/>
                  <a:ea typeface="Meiryo UI" panose="020B0604030504040204" pitchFamily="50" charset="-128"/>
                </a:rPr>
                <a:t>体罰（暴力）・暴言・ハラスメント、虐待、いじめ、無視等の不適切行為の防止等を徹底</a:t>
              </a:r>
              <a:r>
                <a:rPr lang="ja-JP" altLang="en-US" sz="1050" dirty="0">
                  <a:latin typeface="Meiryo UI" panose="020B0604030504040204" pitchFamily="50" charset="-128"/>
                  <a:ea typeface="Meiryo UI" panose="020B0604030504040204" pitchFamily="50" charset="-128"/>
                </a:rPr>
                <a:t>するため、</a:t>
              </a:r>
              <a:r>
                <a:rPr lang="ja-JP" altLang="en-US" sz="1100" dirty="0">
                  <a:latin typeface="Meiryo UI" panose="020B0604030504040204" pitchFamily="50" charset="-128"/>
                  <a:ea typeface="Meiryo UI" panose="020B0604030504040204" pitchFamily="50" charset="-128"/>
                </a:rPr>
                <a:t>国が示す基準に基づき</a:t>
              </a:r>
              <a:r>
                <a:rPr lang="ja-JP" altLang="en-US" sz="1100" b="1" u="sng" dirty="0">
                  <a:solidFill>
                    <a:srgbClr val="FF6600"/>
                  </a:solidFill>
                  <a:latin typeface="Meiryo UI" panose="020B0604030504040204" pitchFamily="50" charset="-128"/>
                  <a:ea typeface="Meiryo UI" panose="020B0604030504040204" pitchFamily="50" charset="-128"/>
                </a:rPr>
                <a:t>市町村が研修を設定</a:t>
              </a:r>
              <a:endParaRPr lang="ja-JP" altLang="en-US" sz="1050" b="1" u="sng" dirty="0">
                <a:solidFill>
                  <a:srgbClr val="FF6600"/>
                </a:solidFill>
                <a:latin typeface="Meiryo UI" panose="020B0604030504040204" pitchFamily="50" charset="-128"/>
                <a:ea typeface="Meiryo UI" panose="020B0604030504040204" pitchFamily="50" charset="-128"/>
              </a:endParaRPr>
            </a:p>
            <a:p>
              <a:r>
                <a:rPr lang="ja-JP" altLang="en-US" sz="1050" dirty="0">
                  <a:latin typeface="Meiryo UI" panose="020B0604030504040204" pitchFamily="50" charset="-128"/>
                  <a:ea typeface="Meiryo UI" panose="020B0604030504040204" pitchFamily="50" charset="-128"/>
                </a:rPr>
                <a:t>　　その際、市町村は</a:t>
              </a:r>
              <a:r>
                <a:rPr lang="ja-JP" altLang="en-US" sz="1100" b="1" u="sng" dirty="0">
                  <a:solidFill>
                    <a:srgbClr val="FF6600"/>
                  </a:solidFill>
                  <a:latin typeface="Meiryo UI" panose="020B0604030504040204" pitchFamily="50" charset="-128"/>
                  <a:ea typeface="Meiryo UI" panose="020B0604030504040204" pitchFamily="50" charset="-128"/>
                </a:rPr>
                <a:t>府が構築する指導者育成プログラム</a:t>
              </a:r>
              <a:r>
                <a:rPr lang="ja-JP" altLang="en-US" sz="1050" dirty="0">
                  <a:latin typeface="Meiryo UI" panose="020B0604030504040204" pitchFamily="50" charset="-128"/>
                  <a:ea typeface="Meiryo UI" panose="020B0604030504040204" pitchFamily="50" charset="-128"/>
                </a:rPr>
                <a:t>等を積極的に活用すること</a:t>
              </a:r>
              <a:endParaRPr lang="en-US" altLang="ja-JP" sz="1050" dirty="0">
                <a:latin typeface="Meiryo UI" panose="020B0604030504040204" pitchFamily="50" charset="-128"/>
                <a:ea typeface="Meiryo UI" panose="020B0604030504040204" pitchFamily="50" charset="-128"/>
              </a:endParaRPr>
            </a:p>
            <a:p>
              <a:endParaRPr lang="en-US" altLang="ja-JP" sz="200" dirty="0">
                <a:latin typeface="Meiryo UI" panose="020B0604030504040204" pitchFamily="50" charset="-128"/>
                <a:ea typeface="Meiryo UI" panose="020B0604030504040204" pitchFamily="50" charset="-128"/>
              </a:endParaRPr>
            </a:p>
            <a:p>
              <a:r>
                <a:rPr lang="ja-JP" altLang="en-US" sz="1050" dirty="0">
                  <a:latin typeface="Meiryo UI" panose="020B0604030504040204" pitchFamily="50" charset="-128"/>
                  <a:ea typeface="Meiryo UI" panose="020B0604030504040204" pitchFamily="50" charset="-128"/>
                </a:rPr>
                <a:t>○ </a:t>
              </a:r>
              <a:r>
                <a:rPr lang="ja-JP" altLang="en-US" sz="1100" b="1" u="sng" dirty="0">
                  <a:solidFill>
                    <a:srgbClr val="FF6600"/>
                  </a:solidFill>
                  <a:latin typeface="Meiryo UI" panose="020B0604030504040204" pitchFamily="50" charset="-128"/>
                  <a:ea typeface="Meiryo UI" panose="020B0604030504040204" pitchFamily="50" charset="-128"/>
                </a:rPr>
                <a:t>こども性暴力防止法</a:t>
              </a:r>
              <a:r>
                <a:rPr lang="ja-JP" altLang="en-US" sz="1050" dirty="0">
                  <a:latin typeface="Meiryo UI" panose="020B0604030504040204" pitchFamily="50" charset="-128"/>
                  <a:ea typeface="Meiryo UI" panose="020B0604030504040204" pitchFamily="50" charset="-128"/>
                </a:rPr>
                <a:t>により定められた制度（日本版</a:t>
              </a:r>
              <a:r>
                <a:rPr lang="en-US" altLang="ja-JP" sz="1050" dirty="0">
                  <a:latin typeface="Meiryo UI" panose="020B0604030504040204" pitchFamily="50" charset="-128"/>
                  <a:ea typeface="Meiryo UI" panose="020B0604030504040204" pitchFamily="50" charset="-128"/>
                </a:rPr>
                <a:t>DBS</a:t>
              </a:r>
              <a:r>
                <a:rPr lang="ja-JP" altLang="en-US" sz="1050" dirty="0">
                  <a:latin typeface="Meiryo UI" panose="020B0604030504040204" pitchFamily="50" charset="-128"/>
                  <a:ea typeface="Meiryo UI" panose="020B0604030504040204" pitchFamily="50" charset="-128"/>
                </a:rPr>
                <a:t>）の活用を含めた不適切行為の防止を徹底</a:t>
              </a:r>
            </a:p>
          </p:txBody>
        </p:sp>
      </p:grpSp>
      <p:grpSp>
        <p:nvGrpSpPr>
          <p:cNvPr id="24" name="グループ化 23">
            <a:extLst>
              <a:ext uri="{FF2B5EF4-FFF2-40B4-BE49-F238E27FC236}">
                <a16:creationId xmlns:a16="http://schemas.microsoft.com/office/drawing/2014/main" id="{0CE4501B-BA95-D6A9-25A8-341E7B4B0A94}"/>
              </a:ext>
            </a:extLst>
          </p:cNvPr>
          <p:cNvGrpSpPr/>
          <p:nvPr/>
        </p:nvGrpSpPr>
        <p:grpSpPr>
          <a:xfrm>
            <a:off x="305906" y="1592620"/>
            <a:ext cx="10080000" cy="828000"/>
            <a:chOff x="305906" y="1541820"/>
            <a:chExt cx="10080000" cy="828000"/>
          </a:xfrm>
        </p:grpSpPr>
        <p:sp>
          <p:nvSpPr>
            <p:cNvPr id="14" name="四角形: 角を丸くする 13">
              <a:extLst>
                <a:ext uri="{FF2B5EF4-FFF2-40B4-BE49-F238E27FC236}">
                  <a16:creationId xmlns:a16="http://schemas.microsoft.com/office/drawing/2014/main" id="{361EC551-2A0F-0F39-178C-5BDC1F806B73}"/>
                </a:ext>
              </a:extLst>
            </p:cNvPr>
            <p:cNvSpPr/>
            <p:nvPr/>
          </p:nvSpPr>
          <p:spPr>
            <a:xfrm>
              <a:off x="305906" y="1541820"/>
              <a:ext cx="10080000" cy="828000"/>
            </a:xfrm>
            <a:prstGeom prst="roundRect">
              <a:avLst>
                <a:gd name="adj" fmla="val 6271"/>
              </a:avLst>
            </a:prstGeom>
          </p:spPr>
          <p:style>
            <a:lnRef idx="2">
              <a:schemeClr val="accent2"/>
            </a:lnRef>
            <a:fillRef idx="1">
              <a:schemeClr val="lt1"/>
            </a:fillRef>
            <a:effectRef idx="0">
              <a:schemeClr val="accent2"/>
            </a:effectRef>
            <a:fontRef idx="minor">
              <a:schemeClr val="dk1"/>
            </a:fontRef>
          </p:style>
          <p:txBody>
            <a:bodyPr lIns="72000" tIns="36000" rIns="36000" bIns="36000" rtlCol="0" anchor="t" anchorCtr="0"/>
            <a:lstStyle/>
            <a:p>
              <a:r>
                <a:rPr kumimoji="1" lang="ja-JP" altLang="en-US" sz="1200" dirty="0">
                  <a:latin typeface="Meiryo UI" panose="020B0604030504040204" pitchFamily="50" charset="-128"/>
                  <a:ea typeface="Meiryo UI" panose="020B0604030504040204" pitchFamily="50" charset="-128"/>
                </a:rPr>
                <a:t>❶方針の対象を明確にするため、</a:t>
              </a:r>
              <a:r>
                <a:rPr kumimoji="1" lang="ja-JP" altLang="en-US" sz="1400" b="1" u="sng" dirty="0">
                  <a:solidFill>
                    <a:srgbClr val="FF6600"/>
                  </a:solidFill>
                  <a:latin typeface="Meiryo UI" panose="020B0604030504040204" pitchFamily="50" charset="-128"/>
                  <a:ea typeface="Meiryo UI" panose="020B0604030504040204" pitchFamily="50" charset="-128"/>
                </a:rPr>
                <a:t>方針名を変更</a:t>
              </a:r>
              <a:endParaRPr kumimoji="1" lang="en-US" altLang="ja-JP" sz="1400" b="1" u="sng" dirty="0">
                <a:solidFill>
                  <a:srgbClr val="FF6600"/>
                </a:solidFill>
                <a:latin typeface="Meiryo UI" panose="020B0604030504040204" pitchFamily="50" charset="-128"/>
                <a:ea typeface="Meiryo UI" panose="020B0604030504040204" pitchFamily="50" charset="-128"/>
              </a:endParaRPr>
            </a:p>
          </p:txBody>
        </p:sp>
        <p:grpSp>
          <p:nvGrpSpPr>
            <p:cNvPr id="20" name="グループ化 19">
              <a:extLst>
                <a:ext uri="{FF2B5EF4-FFF2-40B4-BE49-F238E27FC236}">
                  <a16:creationId xmlns:a16="http://schemas.microsoft.com/office/drawing/2014/main" id="{F23F2418-CDF3-E04E-EAE9-3E089CA6D150}"/>
                </a:ext>
              </a:extLst>
            </p:cNvPr>
            <p:cNvGrpSpPr/>
            <p:nvPr/>
          </p:nvGrpSpPr>
          <p:grpSpPr>
            <a:xfrm>
              <a:off x="518618" y="1817181"/>
              <a:ext cx="9783717" cy="513080"/>
              <a:chOff x="518618" y="1817181"/>
              <a:chExt cx="9783717" cy="513080"/>
            </a:xfrm>
          </p:grpSpPr>
          <p:sp>
            <p:nvSpPr>
              <p:cNvPr id="10" name="矢印: 右 9">
                <a:extLst>
                  <a:ext uri="{FF2B5EF4-FFF2-40B4-BE49-F238E27FC236}">
                    <a16:creationId xmlns:a16="http://schemas.microsoft.com/office/drawing/2014/main" id="{87FED34D-6762-936E-C37D-94820C1C12AC}"/>
                  </a:ext>
                </a:extLst>
              </p:cNvPr>
              <p:cNvSpPr/>
              <p:nvPr/>
            </p:nvSpPr>
            <p:spPr>
              <a:xfrm>
                <a:off x="4132288" y="2024261"/>
                <a:ext cx="252000" cy="252000"/>
              </a:xfrm>
              <a:prstGeom prst="rightArrow">
                <a:avLst/>
              </a:prstGeom>
              <a:solidFill>
                <a:srgbClr val="FF66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8C66C315-4C73-E38E-4822-FBE88E2EB607}"/>
                  </a:ext>
                </a:extLst>
              </p:cNvPr>
              <p:cNvSpPr/>
              <p:nvPr/>
            </p:nvSpPr>
            <p:spPr>
              <a:xfrm>
                <a:off x="714377" y="1970261"/>
                <a:ext cx="3348000" cy="360000"/>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r>
                  <a:rPr kumimoji="1" lang="en-US" altLang="ja-JP" sz="1100" dirty="0">
                    <a:solidFill>
                      <a:schemeClr val="accent3">
                        <a:lumMod val="50000"/>
                      </a:schemeClr>
                    </a:solidFill>
                    <a:latin typeface="Meiryo UI" panose="020B0604030504040204" pitchFamily="50" charset="-128"/>
                    <a:ea typeface="Meiryo UI" panose="020B0604030504040204" pitchFamily="50" charset="-128"/>
                  </a:rPr>
                  <a:t>『</a:t>
                </a:r>
                <a:r>
                  <a:rPr kumimoji="1" lang="ja-JP" altLang="en-US" sz="1100" dirty="0">
                    <a:solidFill>
                      <a:schemeClr val="accent3">
                        <a:lumMod val="50000"/>
                      </a:schemeClr>
                    </a:solidFill>
                    <a:latin typeface="Meiryo UI" panose="020B0604030504040204" pitchFamily="50" charset="-128"/>
                    <a:ea typeface="Meiryo UI" panose="020B0604030504040204" pitchFamily="50" charset="-128"/>
                  </a:rPr>
                  <a:t>大阪府における</a:t>
                </a:r>
                <a:r>
                  <a:rPr kumimoji="1" lang="ja-JP" altLang="en-US" sz="1200" b="1" u="sng" dirty="0">
                    <a:solidFill>
                      <a:schemeClr val="accent3">
                        <a:lumMod val="50000"/>
                      </a:schemeClr>
                    </a:solidFill>
                    <a:latin typeface="Meiryo UI" panose="020B0604030504040204" pitchFamily="50" charset="-128"/>
                    <a:ea typeface="Meiryo UI" panose="020B0604030504040204" pitchFamily="50" charset="-128"/>
                  </a:rPr>
                  <a:t>部活動等</a:t>
                </a:r>
                <a:r>
                  <a:rPr kumimoji="1" lang="ja-JP" altLang="en-US" sz="1100" dirty="0">
                    <a:solidFill>
                      <a:schemeClr val="accent3">
                        <a:lumMod val="50000"/>
                      </a:schemeClr>
                    </a:solidFill>
                    <a:latin typeface="Meiryo UI" panose="020B0604030504040204" pitchFamily="50" charset="-128"/>
                    <a:ea typeface="Meiryo UI" panose="020B0604030504040204" pitchFamily="50" charset="-128"/>
                  </a:rPr>
                  <a:t>の在り方に関する方針</a:t>
                </a:r>
                <a:r>
                  <a:rPr kumimoji="1" lang="en-US" altLang="ja-JP" sz="1100" dirty="0">
                    <a:solidFill>
                      <a:schemeClr val="accent3">
                        <a:lumMod val="50000"/>
                      </a:schemeClr>
                    </a:solidFill>
                    <a:latin typeface="Meiryo UI" panose="020B0604030504040204" pitchFamily="50" charset="-128"/>
                    <a:ea typeface="Meiryo UI" panose="020B0604030504040204" pitchFamily="50" charset="-128"/>
                  </a:rPr>
                  <a:t>』</a:t>
                </a:r>
                <a:endParaRPr kumimoji="1" lang="en-US" altLang="ja-JP" sz="1200" dirty="0">
                  <a:solidFill>
                    <a:schemeClr val="accent3">
                      <a:lumMod val="50000"/>
                    </a:schemeClr>
                  </a:solidFill>
                  <a:latin typeface="Meiryo UI" panose="020B0604030504040204" pitchFamily="50" charset="-128"/>
                  <a:ea typeface="Meiryo UI" panose="020B0604030504040204" pitchFamily="50" charset="-128"/>
                </a:endParaRPr>
              </a:p>
            </p:txBody>
          </p:sp>
          <p:sp>
            <p:nvSpPr>
              <p:cNvPr id="6" name="四角形: 角を丸くする 5">
                <a:extLst>
                  <a:ext uri="{FF2B5EF4-FFF2-40B4-BE49-F238E27FC236}">
                    <a16:creationId xmlns:a16="http://schemas.microsoft.com/office/drawing/2014/main" id="{F47390C0-938D-FB73-582C-32CA7CA5860C}"/>
                  </a:ext>
                </a:extLst>
              </p:cNvPr>
              <p:cNvSpPr/>
              <p:nvPr/>
            </p:nvSpPr>
            <p:spPr>
              <a:xfrm>
                <a:off x="518618" y="1817181"/>
                <a:ext cx="252000" cy="252000"/>
              </a:xfrm>
              <a:prstGeom prst="roundRect">
                <a:avLst/>
              </a:prstGeom>
              <a:ln/>
            </p:spPr>
            <p:style>
              <a:lnRef idx="2">
                <a:schemeClr val="accent2"/>
              </a:lnRef>
              <a:fillRef idx="1">
                <a:schemeClr val="lt1"/>
              </a:fillRef>
              <a:effectRef idx="0">
                <a:schemeClr val="accent2"/>
              </a:effectRef>
              <a:fontRef idx="minor">
                <a:schemeClr val="dk1"/>
              </a:fontRef>
            </p:style>
            <p:txBody>
              <a:bodyPr wrap="none" rtlCol="0" anchor="ctr">
                <a:spAutoFit/>
              </a:bodyPr>
              <a:lstStyle/>
              <a:p>
                <a:pPr algn="ctr"/>
                <a:r>
                  <a:rPr kumimoji="1" lang="ja-JP" altLang="en-US" sz="1200" dirty="0">
                    <a:latin typeface="Meiryo UI" panose="020B0604030504040204" pitchFamily="50" charset="-128"/>
                    <a:ea typeface="Meiryo UI" panose="020B0604030504040204" pitchFamily="50" charset="-128"/>
                  </a:rPr>
                  <a:t>旧</a:t>
                </a:r>
              </a:p>
            </p:txBody>
          </p:sp>
          <p:sp>
            <p:nvSpPr>
              <p:cNvPr id="19" name="正方形/長方形 18">
                <a:extLst>
                  <a:ext uri="{FF2B5EF4-FFF2-40B4-BE49-F238E27FC236}">
                    <a16:creationId xmlns:a16="http://schemas.microsoft.com/office/drawing/2014/main" id="{D93362AE-1DB4-0F00-B0D7-3B7C385551F2}"/>
                  </a:ext>
                </a:extLst>
              </p:cNvPr>
              <p:cNvSpPr/>
              <p:nvPr/>
            </p:nvSpPr>
            <p:spPr>
              <a:xfrm>
                <a:off x="4686335" y="1970261"/>
                <a:ext cx="5616000" cy="360000"/>
              </a:xfrm>
              <a:prstGeom prst="rect">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大阪府における</a:t>
                </a:r>
                <a:r>
                  <a:rPr kumimoji="1" lang="ja-JP" altLang="en-US" sz="1600" b="1" u="sng" dirty="0">
                    <a:solidFill>
                      <a:srgbClr val="FF6600"/>
                    </a:solidFill>
                    <a:latin typeface="Meiryo UI" panose="020B0604030504040204" pitchFamily="50" charset="-128"/>
                    <a:ea typeface="Meiryo UI" panose="020B0604030504040204" pitchFamily="50" charset="-128"/>
                  </a:rPr>
                  <a:t>学校部活動及び地域クラブ活動</a:t>
                </a:r>
                <a:r>
                  <a:rPr kumimoji="1" lang="ja-JP" altLang="en-US" sz="1200" dirty="0">
                    <a:solidFill>
                      <a:schemeClr val="tx1"/>
                    </a:solidFill>
                    <a:latin typeface="Meiryo UI" panose="020B0604030504040204" pitchFamily="50" charset="-128"/>
                    <a:ea typeface="Meiryo UI" panose="020B0604030504040204" pitchFamily="50" charset="-128"/>
                  </a:rPr>
                  <a:t>の在り方に関する方針</a:t>
                </a:r>
                <a:r>
                  <a:rPr kumimoji="1" lang="en-US" altLang="ja-JP" sz="1200" dirty="0">
                    <a:solidFill>
                      <a:schemeClr val="tx1"/>
                    </a:solidFill>
                    <a:latin typeface="Meiryo UI" panose="020B0604030504040204" pitchFamily="50" charset="-128"/>
                    <a:ea typeface="Meiryo UI" panose="020B0604030504040204" pitchFamily="50" charset="-128"/>
                  </a:rPr>
                  <a:t>』</a:t>
                </a:r>
              </a:p>
            </p:txBody>
          </p:sp>
          <p:sp>
            <p:nvSpPr>
              <p:cNvPr id="13" name="四角形: 角を丸くする 12">
                <a:extLst>
                  <a:ext uri="{FF2B5EF4-FFF2-40B4-BE49-F238E27FC236}">
                    <a16:creationId xmlns:a16="http://schemas.microsoft.com/office/drawing/2014/main" id="{2078B798-E784-5D9F-A5C1-6C31DAE25741}"/>
                  </a:ext>
                </a:extLst>
              </p:cNvPr>
              <p:cNvSpPr/>
              <p:nvPr/>
            </p:nvSpPr>
            <p:spPr>
              <a:xfrm>
                <a:off x="4478035" y="1817181"/>
                <a:ext cx="252000" cy="252000"/>
              </a:xfrm>
              <a:prstGeom prst="roundRect">
                <a:avLst/>
              </a:prstGeom>
              <a:ln/>
            </p:spPr>
            <p:style>
              <a:lnRef idx="2">
                <a:schemeClr val="accent2"/>
              </a:lnRef>
              <a:fillRef idx="1">
                <a:schemeClr val="lt1"/>
              </a:fillRef>
              <a:effectRef idx="0">
                <a:schemeClr val="accent2"/>
              </a:effectRef>
              <a:fontRef idx="minor">
                <a:schemeClr val="dk1"/>
              </a:fontRef>
            </p:style>
            <p:txBody>
              <a:bodyPr wrap="none" rtlCol="0" anchor="ctr">
                <a:spAutoFit/>
              </a:bodyPr>
              <a:lstStyle/>
              <a:p>
                <a:pPr algn="ctr"/>
                <a:r>
                  <a:rPr kumimoji="1" lang="ja-JP" altLang="en-US" sz="1200" dirty="0">
                    <a:latin typeface="Meiryo UI" panose="020B0604030504040204" pitchFamily="50" charset="-128"/>
                    <a:ea typeface="Meiryo UI" panose="020B0604030504040204" pitchFamily="50" charset="-128"/>
                  </a:rPr>
                  <a:t>新</a:t>
                </a:r>
              </a:p>
            </p:txBody>
          </p:sp>
        </p:grpSp>
      </p:grpSp>
      <p:sp>
        <p:nvSpPr>
          <p:cNvPr id="31" name="四角形: 角を丸くする 30">
            <a:extLst>
              <a:ext uri="{FF2B5EF4-FFF2-40B4-BE49-F238E27FC236}">
                <a16:creationId xmlns:a16="http://schemas.microsoft.com/office/drawing/2014/main" id="{A3046076-C5C7-10CC-97E4-D396FC2B9DE0}"/>
              </a:ext>
            </a:extLst>
          </p:cNvPr>
          <p:cNvSpPr/>
          <p:nvPr/>
        </p:nvSpPr>
        <p:spPr>
          <a:xfrm>
            <a:off x="306031" y="2460941"/>
            <a:ext cx="10080000" cy="1692000"/>
          </a:xfrm>
          <a:prstGeom prst="roundRect">
            <a:avLst>
              <a:gd name="adj" fmla="val 3118"/>
            </a:avLst>
          </a:prstGeom>
        </p:spPr>
        <p:style>
          <a:lnRef idx="2">
            <a:schemeClr val="accent2"/>
          </a:lnRef>
          <a:fillRef idx="1">
            <a:schemeClr val="lt1"/>
          </a:fillRef>
          <a:effectRef idx="0">
            <a:schemeClr val="accent2"/>
          </a:effectRef>
          <a:fontRef idx="minor">
            <a:schemeClr val="dk1"/>
          </a:fontRef>
        </p:style>
        <p:txBody>
          <a:bodyPr lIns="72000" tIns="36000" rIns="36000" bIns="36000" rtlCol="0" anchor="t" anchorCtr="0"/>
          <a:lstStyle/>
          <a:p>
            <a:r>
              <a:rPr kumimoji="1" lang="ja-JP" altLang="en-US" sz="1200" dirty="0">
                <a:latin typeface="Meiryo UI" panose="020B0604030504040204" pitchFamily="50" charset="-128"/>
                <a:ea typeface="Meiryo UI" panose="020B0604030504040204" pitchFamily="50" charset="-128"/>
              </a:rPr>
              <a:t>❷部活動改革の</a:t>
            </a:r>
            <a:r>
              <a:rPr kumimoji="1" lang="ja-JP" altLang="en-US" sz="1400" b="1" u="sng" dirty="0">
                <a:solidFill>
                  <a:srgbClr val="FF6600"/>
                </a:solidFill>
                <a:latin typeface="Meiryo UI" panose="020B0604030504040204" pitchFamily="50" charset="-128"/>
                <a:ea typeface="Meiryo UI" panose="020B0604030504040204" pitchFamily="50" charset="-128"/>
              </a:rPr>
              <a:t>基本的な考え方・方向性を追記</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方針</a:t>
            </a:r>
            <a:r>
              <a:rPr kumimoji="1" lang="en-US" altLang="ja-JP" sz="1050" dirty="0">
                <a:solidFill>
                  <a:schemeClr val="tx1"/>
                </a:solidFill>
                <a:latin typeface="Meiryo UI" panose="020B0604030504040204" pitchFamily="50" charset="-128"/>
                <a:ea typeface="Meiryo UI" panose="020B0604030504040204" pitchFamily="50" charset="-128"/>
              </a:rPr>
              <a:t>P.3)</a:t>
            </a:r>
            <a:endParaRPr kumimoji="1" lang="en-US" altLang="ja-JP" sz="1050" b="1" u="sng" dirty="0">
              <a:solidFill>
                <a:srgbClr val="FF6600"/>
              </a:solidFill>
              <a:latin typeface="Meiryo UI" panose="020B0604030504040204" pitchFamily="50" charset="-128"/>
              <a:ea typeface="Meiryo UI" panose="020B0604030504040204" pitchFamily="50" charset="-128"/>
            </a:endParaRPr>
          </a:p>
        </p:txBody>
      </p:sp>
      <p:grpSp>
        <p:nvGrpSpPr>
          <p:cNvPr id="32" name="グループ化 31">
            <a:extLst>
              <a:ext uri="{FF2B5EF4-FFF2-40B4-BE49-F238E27FC236}">
                <a16:creationId xmlns:a16="http://schemas.microsoft.com/office/drawing/2014/main" id="{94F7D14C-F71C-E2BB-EB88-7E55654C8444}"/>
              </a:ext>
            </a:extLst>
          </p:cNvPr>
          <p:cNvGrpSpPr/>
          <p:nvPr/>
        </p:nvGrpSpPr>
        <p:grpSpPr>
          <a:xfrm>
            <a:off x="4604035" y="2515369"/>
            <a:ext cx="3704794" cy="563025"/>
            <a:chOff x="4897772" y="2583104"/>
            <a:chExt cx="3704794" cy="563025"/>
          </a:xfrm>
        </p:grpSpPr>
        <p:sp>
          <p:nvSpPr>
            <p:cNvPr id="22" name="正方形/長方形 21">
              <a:extLst>
                <a:ext uri="{FF2B5EF4-FFF2-40B4-BE49-F238E27FC236}">
                  <a16:creationId xmlns:a16="http://schemas.microsoft.com/office/drawing/2014/main" id="{A67063A4-E377-312F-70A3-24DB86D52940}"/>
                </a:ext>
              </a:extLst>
            </p:cNvPr>
            <p:cNvSpPr/>
            <p:nvPr/>
          </p:nvSpPr>
          <p:spPr>
            <a:xfrm>
              <a:off x="5056091" y="2750129"/>
              <a:ext cx="1390650" cy="396000"/>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300" b="1" dirty="0">
                  <a:solidFill>
                    <a:schemeClr val="accent3">
                      <a:lumMod val="50000"/>
                    </a:schemeClr>
                  </a:solidFill>
                  <a:latin typeface="Meiryo UI" panose="020B0604030504040204" pitchFamily="50" charset="-128"/>
                  <a:ea typeface="Meiryo UI" panose="020B0604030504040204" pitchFamily="50" charset="-128"/>
                </a:rPr>
                <a:t>地域移行</a:t>
              </a:r>
            </a:p>
          </p:txBody>
        </p:sp>
        <p:sp>
          <p:nvSpPr>
            <p:cNvPr id="25" name="正方形/長方形 24">
              <a:extLst>
                <a:ext uri="{FF2B5EF4-FFF2-40B4-BE49-F238E27FC236}">
                  <a16:creationId xmlns:a16="http://schemas.microsoft.com/office/drawing/2014/main" id="{71457633-E083-0195-948B-A228A9ECA844}"/>
                </a:ext>
              </a:extLst>
            </p:cNvPr>
            <p:cNvSpPr/>
            <p:nvPr/>
          </p:nvSpPr>
          <p:spPr>
            <a:xfrm>
              <a:off x="7211916" y="2750129"/>
              <a:ext cx="1390650" cy="396000"/>
            </a:xfrm>
            <a:prstGeom prst="rect">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u="sng" dirty="0">
                  <a:solidFill>
                    <a:srgbClr val="FF6600"/>
                  </a:solidFill>
                  <a:latin typeface="Meiryo UI" panose="020B0604030504040204" pitchFamily="50" charset="-128"/>
                  <a:ea typeface="Meiryo UI" panose="020B0604030504040204" pitchFamily="50" charset="-128"/>
                </a:rPr>
                <a:t>地域</a:t>
              </a:r>
              <a:r>
                <a:rPr kumimoji="1" lang="ja-JP" altLang="en-US" sz="2000" b="1" u="sng" dirty="0">
                  <a:solidFill>
                    <a:srgbClr val="FF6600"/>
                  </a:solidFill>
                  <a:latin typeface="Meiryo UI" panose="020B0604030504040204" pitchFamily="50" charset="-128"/>
                  <a:ea typeface="Meiryo UI" panose="020B0604030504040204" pitchFamily="50" charset="-128"/>
                </a:rPr>
                <a:t>展開</a:t>
              </a:r>
              <a:endParaRPr kumimoji="1" lang="ja-JP" altLang="en-US" b="1" u="sng" dirty="0">
                <a:solidFill>
                  <a:srgbClr val="FF6600"/>
                </a:solidFill>
                <a:latin typeface="Meiryo UI" panose="020B0604030504040204" pitchFamily="50" charset="-128"/>
                <a:ea typeface="Meiryo UI" panose="020B0604030504040204" pitchFamily="50" charset="-128"/>
              </a:endParaRPr>
            </a:p>
          </p:txBody>
        </p:sp>
        <p:sp>
          <p:nvSpPr>
            <p:cNvPr id="26" name="矢印: 右 25">
              <a:extLst>
                <a:ext uri="{FF2B5EF4-FFF2-40B4-BE49-F238E27FC236}">
                  <a16:creationId xmlns:a16="http://schemas.microsoft.com/office/drawing/2014/main" id="{F83EE026-F385-9BE3-2201-195311E1738B}"/>
                </a:ext>
              </a:extLst>
            </p:cNvPr>
            <p:cNvSpPr/>
            <p:nvPr/>
          </p:nvSpPr>
          <p:spPr>
            <a:xfrm>
              <a:off x="6499128" y="2768129"/>
              <a:ext cx="504000" cy="360000"/>
            </a:xfrm>
            <a:prstGeom prst="rightArrow">
              <a:avLst/>
            </a:prstGeom>
            <a:solidFill>
              <a:srgbClr val="FF66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四角形: 角を丸くする 26">
              <a:extLst>
                <a:ext uri="{FF2B5EF4-FFF2-40B4-BE49-F238E27FC236}">
                  <a16:creationId xmlns:a16="http://schemas.microsoft.com/office/drawing/2014/main" id="{9B8084E7-3B5A-7F23-FF31-2D21C276F897}"/>
                </a:ext>
              </a:extLst>
            </p:cNvPr>
            <p:cNvSpPr/>
            <p:nvPr/>
          </p:nvSpPr>
          <p:spPr>
            <a:xfrm>
              <a:off x="4897772" y="2583105"/>
              <a:ext cx="368022" cy="306467"/>
            </a:xfrm>
            <a:prstGeom prst="roundRect">
              <a:avLst/>
            </a:prstGeom>
            <a:ln/>
          </p:spPr>
          <p:style>
            <a:lnRef idx="2">
              <a:schemeClr val="accent2"/>
            </a:lnRef>
            <a:fillRef idx="1">
              <a:schemeClr val="lt1"/>
            </a:fillRef>
            <a:effectRef idx="0">
              <a:schemeClr val="accent2"/>
            </a:effectRef>
            <a:fontRef idx="minor">
              <a:schemeClr val="dk1"/>
            </a:fontRef>
          </p:style>
          <p:txBody>
            <a:bodyPr wrap="none" rtlCol="0" anchor="ctr">
              <a:spAutoFit/>
            </a:bodyPr>
            <a:lstStyle/>
            <a:p>
              <a:pPr algn="ctr"/>
              <a:r>
                <a:rPr kumimoji="1" lang="ja-JP" altLang="en-US" sz="1200" dirty="0">
                  <a:latin typeface="Meiryo UI" panose="020B0604030504040204" pitchFamily="50" charset="-128"/>
                  <a:ea typeface="Meiryo UI" panose="020B0604030504040204" pitchFamily="50" charset="-128"/>
                </a:rPr>
                <a:t>旧</a:t>
              </a:r>
            </a:p>
          </p:txBody>
        </p:sp>
        <p:sp>
          <p:nvSpPr>
            <p:cNvPr id="29" name="四角形: 角を丸くする 28">
              <a:extLst>
                <a:ext uri="{FF2B5EF4-FFF2-40B4-BE49-F238E27FC236}">
                  <a16:creationId xmlns:a16="http://schemas.microsoft.com/office/drawing/2014/main" id="{16EAFBAE-B54C-BEDC-684A-6B668204C1CC}"/>
                </a:ext>
              </a:extLst>
            </p:cNvPr>
            <p:cNvSpPr/>
            <p:nvPr/>
          </p:nvSpPr>
          <p:spPr>
            <a:xfrm>
              <a:off x="7050143" y="2583104"/>
              <a:ext cx="368022" cy="306467"/>
            </a:xfrm>
            <a:prstGeom prst="roundRect">
              <a:avLst/>
            </a:prstGeom>
            <a:ln/>
          </p:spPr>
          <p:style>
            <a:lnRef idx="2">
              <a:schemeClr val="accent2"/>
            </a:lnRef>
            <a:fillRef idx="1">
              <a:schemeClr val="lt1"/>
            </a:fillRef>
            <a:effectRef idx="0">
              <a:schemeClr val="accent2"/>
            </a:effectRef>
            <a:fontRef idx="minor">
              <a:schemeClr val="dk1"/>
            </a:fontRef>
          </p:style>
          <p:txBody>
            <a:bodyPr wrap="none" rtlCol="0" anchor="ctr">
              <a:spAutoFit/>
            </a:bodyPr>
            <a:lstStyle/>
            <a:p>
              <a:pPr algn="ctr"/>
              <a:r>
                <a:rPr kumimoji="1" lang="ja-JP" altLang="en-US" sz="1200" dirty="0">
                  <a:latin typeface="Meiryo UI" panose="020B0604030504040204" pitchFamily="50" charset="-128"/>
                  <a:ea typeface="Meiryo UI" panose="020B0604030504040204" pitchFamily="50" charset="-128"/>
                </a:rPr>
                <a:t>新</a:t>
              </a:r>
            </a:p>
          </p:txBody>
        </p:sp>
      </p:grpSp>
      <p:sp>
        <p:nvSpPr>
          <p:cNvPr id="35" name="テキスト ボックス 34">
            <a:extLst>
              <a:ext uri="{FF2B5EF4-FFF2-40B4-BE49-F238E27FC236}">
                <a16:creationId xmlns:a16="http://schemas.microsoft.com/office/drawing/2014/main" id="{E5090420-481E-99E6-B9B0-7AC238D25ABA}"/>
              </a:ext>
            </a:extLst>
          </p:cNvPr>
          <p:cNvSpPr txBox="1"/>
          <p:nvPr/>
        </p:nvSpPr>
        <p:spPr>
          <a:xfrm>
            <a:off x="385666" y="3101282"/>
            <a:ext cx="3393878" cy="276999"/>
          </a:xfrm>
          <a:prstGeom prst="rect">
            <a:avLst/>
          </a:prstGeom>
          <a:noFill/>
        </p:spPr>
        <p:txBody>
          <a:bodyPr wrap="none">
            <a:spAutoFit/>
          </a:bodyPr>
          <a:lstStyle/>
          <a:p>
            <a:r>
              <a:rPr kumimoji="1" lang="ja-JP" altLang="en-US" sz="1050" dirty="0">
                <a:latin typeface="Meiryo UI" panose="020B0604030504040204" pitchFamily="50" charset="-128"/>
                <a:ea typeface="Meiryo UI" panose="020B0604030504040204" pitchFamily="50" charset="-128"/>
              </a:rPr>
              <a:t>○　改革推進期間の終了に伴い、</a:t>
            </a:r>
            <a:r>
              <a:rPr kumimoji="1" lang="ja-JP" altLang="en-US" sz="1200" b="1" u="sng" dirty="0">
                <a:solidFill>
                  <a:srgbClr val="FF6600"/>
                </a:solidFill>
                <a:latin typeface="Meiryo UI" panose="020B0604030504040204" pitchFamily="50" charset="-128"/>
                <a:ea typeface="Meiryo UI" panose="020B0604030504040204" pitchFamily="50" charset="-128"/>
              </a:rPr>
              <a:t>次期改革期間を設定</a:t>
            </a:r>
            <a:endParaRPr kumimoji="1" lang="en-US" altLang="ja-JP" sz="800" dirty="0">
              <a:solidFill>
                <a:schemeClr val="tx1"/>
              </a:solidFill>
              <a:latin typeface="Meiryo UI" panose="020B0604030504040204" pitchFamily="50" charset="-128"/>
              <a:ea typeface="Meiryo UI" panose="020B0604030504040204" pitchFamily="50" charset="-128"/>
            </a:endParaRPr>
          </a:p>
        </p:txBody>
      </p:sp>
      <p:sp>
        <p:nvSpPr>
          <p:cNvPr id="38" name="テキスト ボックス 37">
            <a:extLst>
              <a:ext uri="{FF2B5EF4-FFF2-40B4-BE49-F238E27FC236}">
                <a16:creationId xmlns:a16="http://schemas.microsoft.com/office/drawing/2014/main" id="{73CD13C5-7FF1-5E27-72CD-3B13B61D27AB}"/>
              </a:ext>
            </a:extLst>
          </p:cNvPr>
          <p:cNvSpPr txBox="1"/>
          <p:nvPr/>
        </p:nvSpPr>
        <p:spPr>
          <a:xfrm>
            <a:off x="385666" y="2758782"/>
            <a:ext cx="3983783" cy="276999"/>
          </a:xfrm>
          <a:prstGeom prst="rect">
            <a:avLst/>
          </a:prstGeom>
          <a:noFill/>
        </p:spPr>
        <p:txBody>
          <a:bodyPr wrap="none">
            <a:spAutoFit/>
          </a:bodyPr>
          <a:lstStyle/>
          <a:p>
            <a:r>
              <a:rPr kumimoji="1" lang="ja-JP" altLang="en-US" sz="1050" dirty="0">
                <a:latin typeface="Meiryo UI" panose="020B0604030504040204" pitchFamily="50" charset="-128"/>
                <a:ea typeface="Meiryo UI" panose="020B0604030504040204" pitchFamily="50" charset="-128"/>
              </a:rPr>
              <a:t>○　改革の理念をより的確に表すため、</a:t>
            </a:r>
            <a:r>
              <a:rPr kumimoji="1" lang="ja-JP" altLang="en-US" sz="1200" b="1" u="sng" dirty="0">
                <a:solidFill>
                  <a:srgbClr val="FF6600"/>
                </a:solidFill>
                <a:latin typeface="Meiryo UI" panose="020B0604030504040204" pitchFamily="50" charset="-128"/>
                <a:ea typeface="Meiryo UI" panose="020B0604030504040204" pitchFamily="50" charset="-128"/>
              </a:rPr>
              <a:t>取組みの類型・名称を変更</a:t>
            </a:r>
            <a:endParaRPr lang="ja-JP" altLang="en-US" dirty="0"/>
          </a:p>
        </p:txBody>
      </p:sp>
      <p:grpSp>
        <p:nvGrpSpPr>
          <p:cNvPr id="50" name="グループ化 49">
            <a:extLst>
              <a:ext uri="{FF2B5EF4-FFF2-40B4-BE49-F238E27FC236}">
                <a16:creationId xmlns:a16="http://schemas.microsoft.com/office/drawing/2014/main" id="{7A82D512-6810-0472-1D4D-BC1E750E85F0}"/>
              </a:ext>
            </a:extLst>
          </p:cNvPr>
          <p:cNvGrpSpPr/>
          <p:nvPr/>
        </p:nvGrpSpPr>
        <p:grpSpPr>
          <a:xfrm>
            <a:off x="576814" y="3431831"/>
            <a:ext cx="4794976" cy="646038"/>
            <a:chOff x="5508526" y="2641878"/>
            <a:chExt cx="4794976" cy="646038"/>
          </a:xfrm>
        </p:grpSpPr>
        <p:sp>
          <p:nvSpPr>
            <p:cNvPr id="36" name="正方形/長方形 35">
              <a:extLst>
                <a:ext uri="{FF2B5EF4-FFF2-40B4-BE49-F238E27FC236}">
                  <a16:creationId xmlns:a16="http://schemas.microsoft.com/office/drawing/2014/main" id="{F5698E65-EA49-9E89-4D71-0E16ACC885AB}"/>
                </a:ext>
              </a:extLst>
            </p:cNvPr>
            <p:cNvSpPr/>
            <p:nvPr/>
          </p:nvSpPr>
          <p:spPr>
            <a:xfrm>
              <a:off x="5508526" y="2711916"/>
              <a:ext cx="2340000" cy="576000"/>
            </a:xfrm>
            <a:prstGeom prst="rect">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rgbClr val="FF6600"/>
                  </a:solidFill>
                  <a:latin typeface="Meiryo UI" panose="020B0604030504040204" pitchFamily="50" charset="-128"/>
                  <a:ea typeface="Meiryo UI" panose="020B0604030504040204" pitchFamily="50" charset="-128"/>
                </a:rPr>
                <a:t>令和８</a:t>
              </a:r>
              <a:r>
                <a:rPr kumimoji="1" lang="en-US" altLang="ja-JP" sz="1100" b="1" dirty="0">
                  <a:solidFill>
                    <a:srgbClr val="FF6600"/>
                  </a:solidFill>
                  <a:latin typeface="Meiryo UI" panose="020B0604030504040204" pitchFamily="50" charset="-128"/>
                  <a:ea typeface="Meiryo UI" panose="020B0604030504040204" pitchFamily="50" charset="-128"/>
                </a:rPr>
                <a:t>〜10</a:t>
              </a:r>
              <a:r>
                <a:rPr kumimoji="1" lang="ja-JP" altLang="en-US" sz="1100" b="1" dirty="0">
                  <a:solidFill>
                    <a:srgbClr val="FF6600"/>
                  </a:solidFill>
                  <a:latin typeface="Meiryo UI" panose="020B0604030504040204" pitchFamily="50" charset="-128"/>
                  <a:ea typeface="Meiryo UI" panose="020B0604030504040204" pitchFamily="50" charset="-128"/>
                </a:rPr>
                <a:t>年度</a:t>
              </a:r>
              <a:endParaRPr kumimoji="1" lang="en-US" altLang="ja-JP" sz="1100" b="1" dirty="0">
                <a:solidFill>
                  <a:srgbClr val="FF6600"/>
                </a:solidFill>
                <a:latin typeface="Meiryo UI" panose="020B0604030504040204" pitchFamily="50" charset="-128"/>
                <a:ea typeface="Meiryo UI" panose="020B0604030504040204" pitchFamily="50" charset="-128"/>
              </a:endParaRPr>
            </a:p>
            <a:p>
              <a:pPr algn="ctr"/>
              <a:r>
                <a:rPr kumimoji="1" lang="ja-JP" altLang="en-US" sz="1400" b="1" dirty="0">
                  <a:solidFill>
                    <a:schemeClr val="tx1"/>
                  </a:solidFill>
                  <a:latin typeface="Meiryo UI" panose="020B0604030504040204" pitchFamily="50" charset="-128"/>
                  <a:ea typeface="Meiryo UI" panose="020B0604030504040204" pitchFamily="50" charset="-128"/>
                </a:rPr>
                <a:t>「</a:t>
              </a:r>
              <a:r>
                <a:rPr kumimoji="1" lang="ja-JP" altLang="en-US" sz="1400" b="1" u="sng" dirty="0">
                  <a:solidFill>
                    <a:srgbClr val="FF6600"/>
                  </a:solidFill>
                  <a:latin typeface="Meiryo UI" panose="020B0604030504040204" pitchFamily="50" charset="-128"/>
                  <a:ea typeface="Meiryo UI" panose="020B0604030504040204" pitchFamily="50" charset="-128"/>
                </a:rPr>
                <a:t>改革実行期間</a:t>
              </a:r>
              <a:r>
                <a:rPr kumimoji="1" lang="ja-JP" altLang="en-US" sz="1400" b="1" dirty="0">
                  <a:solidFill>
                    <a:schemeClr val="tx1"/>
                  </a:solidFill>
                  <a:latin typeface="Meiryo UI" panose="020B0604030504040204" pitchFamily="50" charset="-128"/>
                  <a:ea typeface="Meiryo UI" panose="020B0604030504040204" pitchFamily="50" charset="-128"/>
                </a:rPr>
                <a:t>」（</a:t>
              </a:r>
              <a:r>
                <a:rPr kumimoji="1" lang="ja-JP" altLang="en-US" sz="1400" b="1" u="sng" dirty="0">
                  <a:solidFill>
                    <a:srgbClr val="FF6600"/>
                  </a:solidFill>
                  <a:latin typeface="Meiryo UI" panose="020B0604030504040204" pitchFamily="50" charset="-128"/>
                  <a:ea typeface="Meiryo UI" panose="020B0604030504040204" pitchFamily="50" charset="-128"/>
                </a:rPr>
                <a:t>前期</a:t>
              </a:r>
              <a:r>
                <a:rPr kumimoji="1" lang="ja-JP" altLang="en-US" sz="1400" b="1" dirty="0">
                  <a:solidFill>
                    <a:schemeClr val="tx1"/>
                  </a:solidFill>
                  <a:latin typeface="Meiryo UI" panose="020B0604030504040204" pitchFamily="50" charset="-128"/>
                  <a:ea typeface="Meiryo UI" panose="020B0604030504040204" pitchFamily="50" charset="-128"/>
                </a:rPr>
                <a:t>）</a:t>
              </a:r>
              <a:endParaRPr kumimoji="1" lang="ja-JP" altLang="en-US" b="1" dirty="0">
                <a:solidFill>
                  <a:schemeClr val="tx1"/>
                </a:solidFill>
                <a:latin typeface="Meiryo UI" panose="020B0604030504040204" pitchFamily="50" charset="-128"/>
                <a:ea typeface="Meiryo UI" panose="020B0604030504040204" pitchFamily="50" charset="-128"/>
              </a:endParaRPr>
            </a:p>
          </p:txBody>
        </p:sp>
        <p:sp>
          <p:nvSpPr>
            <p:cNvPr id="43" name="正方形/長方形 42">
              <a:extLst>
                <a:ext uri="{FF2B5EF4-FFF2-40B4-BE49-F238E27FC236}">
                  <a16:creationId xmlns:a16="http://schemas.microsoft.com/office/drawing/2014/main" id="{AF19FAFB-35C0-325E-7231-AFE9EBDCB5A2}"/>
                </a:ext>
              </a:extLst>
            </p:cNvPr>
            <p:cNvSpPr/>
            <p:nvPr/>
          </p:nvSpPr>
          <p:spPr>
            <a:xfrm>
              <a:off x="7963502" y="2711916"/>
              <a:ext cx="2340000" cy="576000"/>
            </a:xfrm>
            <a:prstGeom prst="rect">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rgbClr val="FF6600"/>
                  </a:solidFill>
                  <a:latin typeface="Meiryo UI" panose="020B0604030504040204" pitchFamily="50" charset="-128"/>
                  <a:ea typeface="Meiryo UI" panose="020B0604030504040204" pitchFamily="50" charset="-128"/>
                </a:rPr>
                <a:t>令和</a:t>
              </a:r>
              <a:r>
                <a:rPr kumimoji="1" lang="en-US" altLang="ja-JP" sz="1100" b="1" dirty="0">
                  <a:solidFill>
                    <a:srgbClr val="FF6600"/>
                  </a:solidFill>
                  <a:latin typeface="Meiryo UI" panose="020B0604030504040204" pitchFamily="50" charset="-128"/>
                  <a:ea typeface="Meiryo UI" panose="020B0604030504040204" pitchFamily="50" charset="-128"/>
                </a:rPr>
                <a:t>11〜13</a:t>
              </a:r>
              <a:r>
                <a:rPr kumimoji="1" lang="ja-JP" altLang="en-US" sz="1100" b="1" dirty="0">
                  <a:solidFill>
                    <a:srgbClr val="FF6600"/>
                  </a:solidFill>
                  <a:latin typeface="Meiryo UI" panose="020B0604030504040204" pitchFamily="50" charset="-128"/>
                  <a:ea typeface="Meiryo UI" panose="020B0604030504040204" pitchFamily="50" charset="-128"/>
                </a:rPr>
                <a:t>年度</a:t>
              </a:r>
              <a:endParaRPr kumimoji="1" lang="en-US" altLang="ja-JP" sz="1100" b="1" dirty="0">
                <a:solidFill>
                  <a:srgbClr val="FF6600"/>
                </a:solidFill>
                <a:latin typeface="Meiryo UI" panose="020B0604030504040204" pitchFamily="50" charset="-128"/>
                <a:ea typeface="Meiryo UI" panose="020B0604030504040204" pitchFamily="50" charset="-128"/>
              </a:endParaRPr>
            </a:p>
            <a:p>
              <a:pPr algn="ctr"/>
              <a:r>
                <a:rPr kumimoji="1" lang="ja-JP" altLang="en-US" sz="1400" b="1" dirty="0">
                  <a:solidFill>
                    <a:schemeClr val="tx1"/>
                  </a:solidFill>
                  <a:latin typeface="Meiryo UI" panose="020B0604030504040204" pitchFamily="50" charset="-128"/>
                  <a:ea typeface="Meiryo UI" panose="020B0604030504040204" pitchFamily="50" charset="-128"/>
                </a:rPr>
                <a:t>「</a:t>
              </a:r>
              <a:r>
                <a:rPr kumimoji="1" lang="ja-JP" altLang="en-US" sz="1400" b="1" u="sng" dirty="0">
                  <a:solidFill>
                    <a:srgbClr val="FF6600"/>
                  </a:solidFill>
                  <a:latin typeface="Meiryo UI" panose="020B0604030504040204" pitchFamily="50" charset="-128"/>
                  <a:ea typeface="Meiryo UI" panose="020B0604030504040204" pitchFamily="50" charset="-128"/>
                </a:rPr>
                <a:t>改革実行期間</a:t>
              </a:r>
              <a:r>
                <a:rPr kumimoji="1" lang="ja-JP" altLang="en-US" sz="1400" b="1" dirty="0">
                  <a:solidFill>
                    <a:schemeClr val="tx1"/>
                  </a:solidFill>
                  <a:latin typeface="Meiryo UI" panose="020B0604030504040204" pitchFamily="50" charset="-128"/>
                  <a:ea typeface="Meiryo UI" panose="020B0604030504040204" pitchFamily="50" charset="-128"/>
                </a:rPr>
                <a:t>」（</a:t>
              </a:r>
              <a:r>
                <a:rPr kumimoji="1" lang="ja-JP" altLang="en-US" sz="1400" b="1" u="sng" dirty="0">
                  <a:solidFill>
                    <a:srgbClr val="FF6600"/>
                  </a:solidFill>
                  <a:latin typeface="Meiryo UI" panose="020B0604030504040204" pitchFamily="50" charset="-128"/>
                  <a:ea typeface="Meiryo UI" panose="020B0604030504040204" pitchFamily="50" charset="-128"/>
                </a:rPr>
                <a:t>後期</a:t>
              </a:r>
              <a:r>
                <a:rPr kumimoji="1" lang="ja-JP" altLang="en-US" sz="1400" b="1" dirty="0">
                  <a:solidFill>
                    <a:schemeClr val="tx1"/>
                  </a:solidFill>
                  <a:latin typeface="Meiryo UI" panose="020B0604030504040204" pitchFamily="50" charset="-128"/>
                  <a:ea typeface="Meiryo UI" panose="020B0604030504040204" pitchFamily="50" charset="-128"/>
                </a:rPr>
                <a:t>）</a:t>
              </a:r>
              <a:endParaRPr kumimoji="1" lang="ja-JP" altLang="en-US" b="1" dirty="0">
                <a:solidFill>
                  <a:schemeClr val="tx1"/>
                </a:solidFill>
                <a:latin typeface="Meiryo UI" panose="020B0604030504040204" pitchFamily="50" charset="-128"/>
                <a:ea typeface="Meiryo UI" panose="020B0604030504040204" pitchFamily="50" charset="-128"/>
              </a:endParaRPr>
            </a:p>
          </p:txBody>
        </p:sp>
        <p:cxnSp>
          <p:nvCxnSpPr>
            <p:cNvPr id="46" name="直線コネクタ 45">
              <a:extLst>
                <a:ext uri="{FF2B5EF4-FFF2-40B4-BE49-F238E27FC236}">
                  <a16:creationId xmlns:a16="http://schemas.microsoft.com/office/drawing/2014/main" id="{A8513063-A07B-D17F-401D-33153E844E8F}"/>
                </a:ext>
              </a:extLst>
            </p:cNvPr>
            <p:cNvCxnSpPr>
              <a:cxnSpLocks/>
            </p:cNvCxnSpPr>
            <p:nvPr/>
          </p:nvCxnSpPr>
          <p:spPr>
            <a:xfrm>
              <a:off x="7906669" y="2699725"/>
              <a:ext cx="0" cy="576000"/>
            </a:xfrm>
            <a:prstGeom prst="line">
              <a:avLst/>
            </a:prstGeom>
            <a:ln w="19050">
              <a:solidFill>
                <a:srgbClr val="FF6600"/>
              </a:solidFill>
              <a:prstDash val="dash"/>
            </a:ln>
          </p:spPr>
          <p:style>
            <a:lnRef idx="1">
              <a:schemeClr val="dk1"/>
            </a:lnRef>
            <a:fillRef idx="0">
              <a:schemeClr val="dk1"/>
            </a:fillRef>
            <a:effectRef idx="0">
              <a:schemeClr val="dk1"/>
            </a:effectRef>
            <a:fontRef idx="minor">
              <a:schemeClr val="tx1"/>
            </a:fontRef>
          </p:style>
        </p:cxnSp>
        <p:sp>
          <p:nvSpPr>
            <p:cNvPr id="48" name="テキスト ボックス 47">
              <a:extLst>
                <a:ext uri="{FF2B5EF4-FFF2-40B4-BE49-F238E27FC236}">
                  <a16:creationId xmlns:a16="http://schemas.microsoft.com/office/drawing/2014/main" id="{185466DD-BB8B-39A3-DDE4-2F3B2F64D4F2}"/>
                </a:ext>
              </a:extLst>
            </p:cNvPr>
            <p:cNvSpPr txBox="1"/>
            <p:nvPr/>
          </p:nvSpPr>
          <p:spPr>
            <a:xfrm>
              <a:off x="7496256" y="2641878"/>
              <a:ext cx="825867" cy="153888"/>
            </a:xfrm>
            <a:prstGeom prst="rect">
              <a:avLst/>
            </a:prstGeom>
            <a:solidFill>
              <a:schemeClr val="bg1"/>
            </a:solidFill>
          </p:spPr>
          <p:txBody>
            <a:bodyPr wrap="none" tIns="0" bIns="0" rtlCol="0">
              <a:spAutoFit/>
            </a:bodyPr>
            <a:lstStyle/>
            <a:p>
              <a:r>
                <a:rPr kumimoji="1" lang="en-US" altLang="ja-JP" sz="1000" b="1" dirty="0">
                  <a:solidFill>
                    <a:srgbClr val="FF6600"/>
                  </a:solidFill>
                  <a:latin typeface="Meiryo UI" panose="020B0604030504040204" pitchFamily="50" charset="-128"/>
                  <a:ea typeface="Meiryo UI" panose="020B0604030504040204" pitchFamily="50" charset="-128"/>
                </a:rPr>
                <a:t>【</a:t>
              </a:r>
              <a:r>
                <a:rPr kumimoji="1" lang="ja-JP" altLang="en-US" sz="1000" b="1" dirty="0">
                  <a:solidFill>
                    <a:srgbClr val="FF6600"/>
                  </a:solidFill>
                  <a:latin typeface="Meiryo UI" panose="020B0604030504040204" pitchFamily="50" charset="-128"/>
                  <a:ea typeface="Meiryo UI" panose="020B0604030504040204" pitchFamily="50" charset="-128"/>
                </a:rPr>
                <a:t>中間評価</a:t>
              </a:r>
              <a:r>
                <a:rPr kumimoji="1" lang="en-US" altLang="ja-JP" sz="1000" b="1" dirty="0">
                  <a:solidFill>
                    <a:srgbClr val="FF6600"/>
                  </a:solidFill>
                  <a:latin typeface="Meiryo UI" panose="020B0604030504040204" pitchFamily="50" charset="-128"/>
                  <a:ea typeface="Meiryo UI" panose="020B0604030504040204" pitchFamily="50" charset="-128"/>
                </a:rPr>
                <a:t>】</a:t>
              </a:r>
              <a:endParaRPr kumimoji="1" lang="ja-JP" altLang="en-US" sz="1000" b="1" dirty="0">
                <a:solidFill>
                  <a:srgbClr val="FF6600"/>
                </a:solidFill>
                <a:latin typeface="Meiryo UI" panose="020B0604030504040204" pitchFamily="50" charset="-128"/>
                <a:ea typeface="Meiryo UI" panose="020B0604030504040204" pitchFamily="50" charset="-128"/>
              </a:endParaRPr>
            </a:p>
          </p:txBody>
        </p:sp>
      </p:grpSp>
      <p:sp>
        <p:nvSpPr>
          <p:cNvPr id="65" name="テキスト ボックス 64">
            <a:extLst>
              <a:ext uri="{FF2B5EF4-FFF2-40B4-BE49-F238E27FC236}">
                <a16:creationId xmlns:a16="http://schemas.microsoft.com/office/drawing/2014/main" id="{F7E4780D-D8C9-2CEF-976C-840F6767A0C6}"/>
              </a:ext>
            </a:extLst>
          </p:cNvPr>
          <p:cNvSpPr txBox="1"/>
          <p:nvPr/>
        </p:nvSpPr>
        <p:spPr>
          <a:xfrm>
            <a:off x="5457679" y="3228340"/>
            <a:ext cx="4889727" cy="898126"/>
          </a:xfrm>
          <a:prstGeom prst="rect">
            <a:avLst/>
          </a:prstGeom>
          <a:noFill/>
        </p:spPr>
        <p:txBody>
          <a:bodyPr wrap="none" lIns="18000" tIns="18000" rIns="18000" bIns="18000">
            <a:spAutoFit/>
          </a:bodyPr>
          <a:lstStyle/>
          <a:p>
            <a:r>
              <a:rPr lang="en-US" altLang="ja-JP" sz="1050" b="1" dirty="0">
                <a:solidFill>
                  <a:srgbClr val="FF0000"/>
                </a:solidFill>
                <a:latin typeface="Meiryo UI" panose="020B0604030504040204" pitchFamily="50" charset="-128"/>
                <a:ea typeface="Meiryo UI" panose="020B0604030504040204" pitchFamily="50" charset="-128"/>
              </a:rPr>
              <a:t>【</a:t>
            </a:r>
            <a:r>
              <a:rPr lang="ja-JP" altLang="en-US" sz="1050" b="1" dirty="0">
                <a:solidFill>
                  <a:srgbClr val="FF0000"/>
                </a:solidFill>
                <a:latin typeface="Meiryo UI" panose="020B0604030504040204" pitchFamily="50" charset="-128"/>
                <a:ea typeface="Meiryo UI" panose="020B0604030504040204" pitchFamily="50" charset="-128"/>
              </a:rPr>
              <a:t>休日</a:t>
            </a:r>
            <a:r>
              <a:rPr lang="en-US" altLang="ja-JP" sz="1050" b="1" dirty="0">
                <a:solidFill>
                  <a:srgbClr val="FF0000"/>
                </a:solidFill>
                <a:latin typeface="Meiryo UI" panose="020B0604030504040204" pitchFamily="50" charset="-128"/>
                <a:ea typeface="Meiryo UI" panose="020B0604030504040204" pitchFamily="50" charset="-128"/>
              </a:rPr>
              <a:t>】 </a:t>
            </a:r>
            <a:r>
              <a:rPr lang="ja-JP" altLang="en-US" sz="1050" b="1" dirty="0">
                <a:solidFill>
                  <a:srgbClr val="FF6600"/>
                </a:solidFill>
                <a:latin typeface="Meiryo UI" panose="020B0604030504040204" pitchFamily="50" charset="-128"/>
                <a:ea typeface="Meiryo UI" panose="020B0604030504040204" pitchFamily="50" charset="-128"/>
              </a:rPr>
              <a:t>改革実行期間内に、原則、全ての学校部活動において地域展開の実現をめざす</a:t>
            </a:r>
          </a:p>
          <a:p>
            <a:r>
              <a:rPr lang="ja-JP" altLang="en-US" sz="900" dirty="0">
                <a:latin typeface="Meiryo UI" panose="020B0604030504040204" pitchFamily="50" charset="-128"/>
                <a:ea typeface="Meiryo UI" panose="020B0604030504040204" pitchFamily="50" charset="-128"/>
              </a:rPr>
              <a:t>　</a:t>
            </a:r>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現時点で着手していない市町村は、前期の間に確実に休日の地域展開等に着手</a:t>
            </a:r>
          </a:p>
          <a:p>
            <a:r>
              <a:rPr lang="ja-JP" altLang="en-US" sz="900" dirty="0">
                <a:latin typeface="Meiryo UI" panose="020B0604030504040204" pitchFamily="50" charset="-128"/>
                <a:ea typeface="Meiryo UI" panose="020B0604030504040204" pitchFamily="50" charset="-128"/>
              </a:rPr>
              <a:t>　</a:t>
            </a:r>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中山間地域や特殊な事情により困難な場合等は、当面、部活動指導員の配置等を推進</a:t>
            </a:r>
          </a:p>
          <a:p>
            <a:endParaRPr lang="ja-JP" altLang="en-US" sz="600" dirty="0">
              <a:latin typeface="Meiryo UI" panose="020B0604030504040204" pitchFamily="50" charset="-128"/>
              <a:ea typeface="Meiryo UI" panose="020B0604030504040204" pitchFamily="50" charset="-128"/>
            </a:endParaRPr>
          </a:p>
          <a:p>
            <a:r>
              <a:rPr lang="en-US" altLang="ja-JP" sz="1050" b="1" dirty="0">
                <a:solidFill>
                  <a:srgbClr val="0070C0"/>
                </a:solidFill>
                <a:latin typeface="Meiryo UI" panose="020B0604030504040204" pitchFamily="50" charset="-128"/>
                <a:ea typeface="Meiryo UI" panose="020B0604030504040204" pitchFamily="50" charset="-128"/>
              </a:rPr>
              <a:t>【</a:t>
            </a:r>
            <a:r>
              <a:rPr lang="ja-JP" altLang="en-US" sz="1050" b="1" dirty="0">
                <a:solidFill>
                  <a:srgbClr val="0070C0"/>
                </a:solidFill>
                <a:latin typeface="Meiryo UI" panose="020B0604030504040204" pitchFamily="50" charset="-128"/>
                <a:ea typeface="Meiryo UI" panose="020B0604030504040204" pitchFamily="50" charset="-128"/>
              </a:rPr>
              <a:t>平日</a:t>
            </a:r>
            <a:r>
              <a:rPr lang="en-US" altLang="ja-JP" sz="1050" b="1" dirty="0">
                <a:solidFill>
                  <a:srgbClr val="0070C0"/>
                </a:solidFill>
                <a:latin typeface="Meiryo UI" panose="020B0604030504040204" pitchFamily="50" charset="-128"/>
                <a:ea typeface="Meiryo UI" panose="020B0604030504040204" pitchFamily="50" charset="-128"/>
              </a:rPr>
              <a:t>】</a:t>
            </a:r>
            <a:r>
              <a:rPr lang="ja-JP" altLang="en-US" sz="1050" b="1" dirty="0">
                <a:solidFill>
                  <a:srgbClr val="0070C0"/>
                </a:solidFill>
                <a:latin typeface="Meiryo UI" panose="020B0604030504040204" pitchFamily="50" charset="-128"/>
                <a:ea typeface="Meiryo UI" panose="020B0604030504040204" pitchFamily="50" charset="-128"/>
              </a:rPr>
              <a:t> </a:t>
            </a:r>
            <a:r>
              <a:rPr lang="ja-JP" altLang="en-US" sz="1050" b="1" dirty="0">
                <a:solidFill>
                  <a:srgbClr val="FF6600"/>
                </a:solidFill>
                <a:latin typeface="Meiryo UI" panose="020B0604030504040204" pitchFamily="50" charset="-128"/>
                <a:ea typeface="Meiryo UI" panose="020B0604030504040204" pitchFamily="50" charset="-128"/>
              </a:rPr>
              <a:t>各種課題を解決しつつ更なる改革を推進</a:t>
            </a:r>
          </a:p>
          <a:p>
            <a:r>
              <a:rPr lang="ja-JP" altLang="en-US" sz="900" dirty="0">
                <a:latin typeface="Meiryo UI" panose="020B0604030504040204" pitchFamily="50" charset="-128"/>
                <a:ea typeface="Meiryo UI" panose="020B0604030504040204" pitchFamily="50" charset="-128"/>
              </a:rPr>
              <a:t>　</a:t>
            </a:r>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国の中間評価の段階で策定される「取組方針」により、更なる改革を推進</a:t>
            </a:r>
          </a:p>
        </p:txBody>
      </p:sp>
      <p:sp>
        <p:nvSpPr>
          <p:cNvPr id="40" name="四角形: 角を丸くする 39">
            <a:extLst>
              <a:ext uri="{FF2B5EF4-FFF2-40B4-BE49-F238E27FC236}">
                <a16:creationId xmlns:a16="http://schemas.microsoft.com/office/drawing/2014/main" id="{F6F6BEE3-E024-69EB-E736-E8CB88FEB62D}"/>
              </a:ext>
            </a:extLst>
          </p:cNvPr>
          <p:cNvSpPr/>
          <p:nvPr/>
        </p:nvSpPr>
        <p:spPr>
          <a:xfrm>
            <a:off x="518618" y="4193262"/>
            <a:ext cx="9867288" cy="792000"/>
          </a:xfrm>
          <a:prstGeom prst="roundRect">
            <a:avLst>
              <a:gd name="adj" fmla="val 6271"/>
            </a:avLst>
          </a:prstGeom>
          <a:ln>
            <a:solidFill>
              <a:srgbClr val="00B0F0"/>
            </a:solidFill>
          </a:ln>
        </p:spPr>
        <p:style>
          <a:lnRef idx="2">
            <a:schemeClr val="accent2"/>
          </a:lnRef>
          <a:fillRef idx="1">
            <a:schemeClr val="lt1"/>
          </a:fillRef>
          <a:effectRef idx="0">
            <a:schemeClr val="accent2"/>
          </a:effectRef>
          <a:fontRef idx="minor">
            <a:schemeClr val="dk1"/>
          </a:fontRef>
        </p:style>
        <p:txBody>
          <a:bodyPr lIns="72000" tIns="36000" rIns="36000" bIns="36000" rtlCol="0" anchor="t" anchorCtr="0"/>
          <a:lstStyle/>
          <a:p>
            <a:r>
              <a:rPr kumimoji="1" lang="ja-JP" altLang="en-US" sz="1200" dirty="0">
                <a:latin typeface="Meiryo UI" panose="020B0604030504040204" pitchFamily="50" charset="-128"/>
                <a:ea typeface="Meiryo UI" panose="020B0604030504040204" pitchFamily="50" charset="-128"/>
              </a:rPr>
              <a:t>❸</a:t>
            </a:r>
            <a:r>
              <a:rPr kumimoji="1" lang="ja-JP" altLang="en-US" sz="1400" dirty="0">
                <a:latin typeface="Meiryo UI" panose="020B0604030504040204" pitchFamily="50" charset="-128"/>
                <a:ea typeface="Meiryo UI" panose="020B0604030504040204" pitchFamily="50" charset="-128"/>
              </a:rPr>
              <a:t>「</a:t>
            </a:r>
            <a:r>
              <a:rPr kumimoji="1" lang="ja-JP" altLang="en-US" sz="1300" b="1" u="sng" dirty="0">
                <a:solidFill>
                  <a:schemeClr val="accent5"/>
                </a:solidFill>
                <a:latin typeface="Meiryo UI" panose="020B0604030504040204" pitchFamily="50" charset="-128"/>
                <a:ea typeface="Meiryo UI" panose="020B0604030504040204" pitchFamily="50" charset="-128"/>
              </a:rPr>
              <a:t>落雷事故防止</a:t>
            </a:r>
            <a:r>
              <a:rPr kumimoji="1" lang="ja-JP" altLang="en-US" sz="14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a:t>
            </a:r>
            <a:r>
              <a:rPr lang="ja-JP" altLang="ja-JP" sz="1300" b="1" u="sng" dirty="0">
                <a:solidFill>
                  <a:schemeClr val="accent5"/>
                </a:solidFill>
                <a:latin typeface="Meiryo UI" panose="020B0604030504040204" pitchFamily="50" charset="-128"/>
                <a:ea typeface="Meiryo UI" panose="020B0604030504040204" pitchFamily="50" charset="-128"/>
              </a:rPr>
              <a:t>遠征等における安全確保</a:t>
            </a:r>
            <a:r>
              <a:rPr lang="ja-JP" altLang="en-US" sz="1400" dirty="0">
                <a:latin typeface="Meiryo UI" panose="020B0604030504040204" pitchFamily="50" charset="-128"/>
                <a:ea typeface="Meiryo UI" panose="020B0604030504040204" pitchFamily="50" charset="-128"/>
              </a:rPr>
              <a:t>」、「</a:t>
            </a:r>
            <a:r>
              <a:rPr lang="ja-JP" altLang="en-US" sz="1300" b="1" u="sng" dirty="0">
                <a:solidFill>
                  <a:schemeClr val="accent5"/>
                </a:solidFill>
                <a:latin typeface="Meiryo UI" panose="020B0604030504040204" pitchFamily="50" charset="-128"/>
                <a:ea typeface="Meiryo UI" panose="020B0604030504040204" pitchFamily="50" charset="-128"/>
              </a:rPr>
              <a:t>体罰</a:t>
            </a:r>
            <a:r>
              <a:rPr lang="en-US" altLang="ja-JP" sz="1300" b="1" u="sng" dirty="0">
                <a:solidFill>
                  <a:schemeClr val="accent5"/>
                </a:solidFill>
                <a:latin typeface="Meiryo UI" panose="020B0604030504040204" pitchFamily="50" charset="-128"/>
                <a:ea typeface="Meiryo UI" panose="020B0604030504040204" pitchFamily="50" charset="-128"/>
              </a:rPr>
              <a:t>(</a:t>
            </a:r>
            <a:r>
              <a:rPr lang="ja-JP" altLang="en-US" sz="1300" b="1" u="sng" dirty="0">
                <a:solidFill>
                  <a:schemeClr val="accent5"/>
                </a:solidFill>
                <a:latin typeface="Meiryo UI" panose="020B0604030504040204" pitchFamily="50" charset="-128"/>
                <a:ea typeface="Meiryo UI" panose="020B0604030504040204" pitchFamily="50" charset="-128"/>
              </a:rPr>
              <a:t>暴力</a:t>
            </a:r>
            <a:r>
              <a:rPr lang="en-US" altLang="ja-JP" sz="1300" b="1" u="sng" dirty="0">
                <a:solidFill>
                  <a:schemeClr val="accent5"/>
                </a:solidFill>
                <a:latin typeface="Meiryo UI" panose="020B0604030504040204" pitchFamily="50" charset="-128"/>
                <a:ea typeface="Meiryo UI" panose="020B0604030504040204" pitchFamily="50" charset="-128"/>
              </a:rPr>
              <a:t>)</a:t>
            </a:r>
            <a:r>
              <a:rPr lang="ja-JP" altLang="en-US" sz="1300" b="1" u="sng" dirty="0">
                <a:solidFill>
                  <a:schemeClr val="accent5"/>
                </a:solidFill>
                <a:latin typeface="Meiryo UI" panose="020B0604030504040204" pitchFamily="50" charset="-128"/>
                <a:ea typeface="Meiryo UI" panose="020B0604030504040204" pitchFamily="50" charset="-128"/>
              </a:rPr>
              <a:t>・暴言・ハラスメント・いじめ等の不適切行為の根絶</a:t>
            </a:r>
            <a:r>
              <a:rPr lang="ja-JP" altLang="en-US" sz="14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について</a:t>
            </a:r>
            <a:r>
              <a:rPr kumimoji="1" lang="ja-JP" altLang="en-US" sz="1200" dirty="0">
                <a:latin typeface="Meiryo UI" panose="020B0604030504040204" pitchFamily="50" charset="-128"/>
                <a:ea typeface="Meiryo UI" panose="020B0604030504040204" pitchFamily="50" charset="-128"/>
              </a:rPr>
              <a:t>追記</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方針</a:t>
            </a:r>
            <a:r>
              <a:rPr kumimoji="1" lang="en-US" altLang="ja-JP" sz="1050" dirty="0">
                <a:solidFill>
                  <a:schemeClr val="tx1"/>
                </a:solidFill>
                <a:latin typeface="Meiryo UI" panose="020B0604030504040204" pitchFamily="50" charset="-128"/>
                <a:ea typeface="Meiryo UI" panose="020B0604030504040204" pitchFamily="50" charset="-128"/>
              </a:rPr>
              <a:t>P.</a:t>
            </a:r>
            <a:r>
              <a:rPr kumimoji="1" lang="ja-JP" altLang="en-US" sz="1050" dirty="0">
                <a:solidFill>
                  <a:schemeClr val="tx1"/>
                </a:solidFill>
                <a:latin typeface="Meiryo UI" panose="020B0604030504040204" pitchFamily="50" charset="-128"/>
                <a:ea typeface="Meiryo UI" panose="020B0604030504040204" pitchFamily="50" charset="-128"/>
              </a:rPr>
              <a:t>６</a:t>
            </a:r>
            <a:r>
              <a:rPr kumimoji="1" lang="en-US" altLang="ja-JP" sz="1050" dirty="0">
                <a:solidFill>
                  <a:schemeClr val="tx1"/>
                </a:solidFill>
                <a:latin typeface="Meiryo UI" panose="020B0604030504040204" pitchFamily="50" charset="-128"/>
                <a:ea typeface="Meiryo UI" panose="020B0604030504040204" pitchFamily="50" charset="-128"/>
              </a:rPr>
              <a:t>)</a:t>
            </a:r>
          </a:p>
          <a:p>
            <a:r>
              <a:rPr lang="en-US" altLang="ja-JP" sz="1050" dirty="0">
                <a:latin typeface="Meiryo UI" panose="020B0604030504040204" pitchFamily="50" charset="-128"/>
                <a:ea typeface="Meiryo UI" panose="020B0604030504040204" pitchFamily="50" charset="-128"/>
              </a:rPr>
              <a:t>‣</a:t>
            </a:r>
            <a:r>
              <a:rPr lang="ja-JP" altLang="en-US" sz="1050" dirty="0">
                <a:latin typeface="Meiryo UI" panose="020B0604030504040204" pitchFamily="50" charset="-128"/>
                <a:ea typeface="Meiryo UI" panose="020B0604030504040204" pitchFamily="50" charset="-128"/>
              </a:rPr>
              <a:t>事前の気象情報の確認や天候急変時の計画変更・中止等の適切な措置を講じること</a:t>
            </a:r>
            <a:endParaRPr kumimoji="1" lang="en-US" altLang="ja-JP" sz="1050" b="1" u="sng" dirty="0">
              <a:solidFill>
                <a:srgbClr val="FF6600"/>
              </a:solidFill>
              <a:latin typeface="Meiryo UI" panose="020B0604030504040204" pitchFamily="50" charset="-128"/>
              <a:ea typeface="Meiryo UI" panose="020B0604030504040204" pitchFamily="50" charset="-128"/>
            </a:endParaRPr>
          </a:p>
          <a:p>
            <a:r>
              <a:rPr lang="en-US" altLang="ja-JP" sz="1050" dirty="0">
                <a:latin typeface="Meiryo UI" panose="020B0604030504040204" pitchFamily="50" charset="-128"/>
                <a:ea typeface="Meiryo UI" panose="020B0604030504040204" pitchFamily="50" charset="-128"/>
              </a:rPr>
              <a:t>‣</a:t>
            </a:r>
            <a:r>
              <a:rPr lang="ja-JP" altLang="en-US" sz="1050" dirty="0">
                <a:latin typeface="Meiryo UI" panose="020B0604030504040204" pitchFamily="50" charset="-128"/>
                <a:ea typeface="Meiryo UI" panose="020B0604030504040204" pitchFamily="50" charset="-128"/>
              </a:rPr>
              <a:t>長時間や長時間にわたる移動が必要となる遠征等について、その必要性を改めて検討するとともに、生徒の安全確保について万全を期すこと</a:t>
            </a:r>
            <a:endParaRPr lang="en-US" altLang="ja-JP" sz="1050" dirty="0">
              <a:latin typeface="Meiryo UI" panose="020B0604030504040204" pitchFamily="50" charset="-128"/>
              <a:ea typeface="Meiryo UI" panose="020B0604030504040204" pitchFamily="50" charset="-128"/>
            </a:endParaRPr>
          </a:p>
          <a:p>
            <a:r>
              <a:rPr lang="en-US" altLang="ja-JP" sz="1050" dirty="0">
                <a:latin typeface="Meiryo UI" panose="020B0604030504040204" pitchFamily="50" charset="-128"/>
                <a:ea typeface="Meiryo UI" panose="020B0604030504040204" pitchFamily="50" charset="-128"/>
              </a:rPr>
              <a:t>‣</a:t>
            </a:r>
            <a:r>
              <a:rPr lang="ja-JP" altLang="en-US" sz="1050" spc="-150" dirty="0">
                <a:latin typeface="Meiryo UI" panose="020B0604030504040204" pitchFamily="50" charset="-128"/>
                <a:ea typeface="Meiryo UI" panose="020B0604030504040204" pitchFamily="50" charset="-128"/>
              </a:rPr>
              <a:t>スマートフォン</a:t>
            </a:r>
            <a:r>
              <a:rPr lang="ja-JP" altLang="en-US" sz="1050" dirty="0">
                <a:latin typeface="Meiryo UI" panose="020B0604030504040204" pitchFamily="50" charset="-128"/>
                <a:ea typeface="Meiryo UI" panose="020B0604030504040204" pitchFamily="50" charset="-128"/>
              </a:rPr>
              <a:t>・</a:t>
            </a:r>
            <a:r>
              <a:rPr lang="en-US" altLang="ja-JP" sz="1050" dirty="0">
                <a:latin typeface="Meiryo UI" panose="020B0604030504040204" pitchFamily="50" charset="-128"/>
                <a:ea typeface="Meiryo UI" panose="020B0604030504040204" pitchFamily="50" charset="-128"/>
              </a:rPr>
              <a:t>SNS</a:t>
            </a:r>
            <a:r>
              <a:rPr lang="ja-JP" altLang="en-US" sz="1050" dirty="0">
                <a:latin typeface="Meiryo UI" panose="020B0604030504040204" pitchFamily="50" charset="-128"/>
                <a:ea typeface="Meiryo UI" panose="020B0604030504040204" pitchFamily="50" charset="-128"/>
              </a:rPr>
              <a:t>等の普及に伴う生徒間のトラブルや、いじめの防止等に関する内容を追加（「</a:t>
            </a:r>
            <a:r>
              <a:rPr lang="ja-JP" altLang="en-US" sz="1050" spc="-150" dirty="0">
                <a:latin typeface="Meiryo UI" panose="020B0604030504040204" pitchFamily="50" charset="-128"/>
                <a:ea typeface="Meiryo UI" panose="020B0604030504040204" pitchFamily="50" charset="-128"/>
              </a:rPr>
              <a:t>体罰・ハラスメント防止の徹底</a:t>
            </a:r>
            <a:r>
              <a:rPr lang="ja-JP" altLang="en-US" sz="1050" dirty="0">
                <a:latin typeface="Meiryo UI" panose="020B0604030504040204" pitchFamily="50" charset="-128"/>
                <a:ea typeface="Meiryo UI" panose="020B0604030504040204" pitchFamily="50" charset="-128"/>
              </a:rPr>
              <a:t>」 ➡ 「</a:t>
            </a:r>
            <a:r>
              <a:rPr lang="ja-JP" altLang="en-US" sz="1050" spc="-150" dirty="0">
                <a:latin typeface="Meiryo UI" panose="020B0604030504040204" pitchFamily="50" charset="-128"/>
                <a:ea typeface="Meiryo UI" panose="020B0604030504040204" pitchFamily="50" charset="-128"/>
              </a:rPr>
              <a:t>体罰</a:t>
            </a:r>
            <a:r>
              <a:rPr lang="en-US" altLang="ja-JP" sz="1050" spc="-150" dirty="0">
                <a:latin typeface="Meiryo UI" panose="020B0604030504040204" pitchFamily="50" charset="-128"/>
                <a:ea typeface="Meiryo UI" panose="020B0604030504040204" pitchFamily="50" charset="-128"/>
              </a:rPr>
              <a:t>(</a:t>
            </a:r>
            <a:r>
              <a:rPr lang="ja-JP" altLang="en-US" sz="1050" spc="-150" dirty="0">
                <a:latin typeface="Meiryo UI" panose="020B0604030504040204" pitchFamily="50" charset="-128"/>
                <a:ea typeface="Meiryo UI" panose="020B0604030504040204" pitchFamily="50" charset="-128"/>
              </a:rPr>
              <a:t>暴力</a:t>
            </a:r>
            <a:r>
              <a:rPr lang="en-US" altLang="ja-JP" sz="1050" spc="-150" dirty="0">
                <a:latin typeface="Meiryo UI" panose="020B0604030504040204" pitchFamily="50" charset="-128"/>
                <a:ea typeface="Meiryo UI" panose="020B0604030504040204" pitchFamily="50" charset="-128"/>
              </a:rPr>
              <a:t>)</a:t>
            </a:r>
            <a:r>
              <a:rPr lang="ja-JP" altLang="en-US" sz="1050" spc="-150" dirty="0">
                <a:latin typeface="Meiryo UI" panose="020B0604030504040204" pitchFamily="50" charset="-128"/>
                <a:ea typeface="Meiryo UI" panose="020B0604030504040204" pitchFamily="50" charset="-128"/>
              </a:rPr>
              <a:t>・暴言・ハラスメント・</a:t>
            </a:r>
            <a:r>
              <a:rPr lang="ja-JP" altLang="en-US" sz="1050" dirty="0">
                <a:latin typeface="Meiryo UI" panose="020B0604030504040204" pitchFamily="50" charset="-128"/>
                <a:ea typeface="Meiryo UI" panose="020B0604030504040204" pitchFamily="50" charset="-128"/>
              </a:rPr>
              <a:t>いじめ</a:t>
            </a:r>
            <a:r>
              <a:rPr lang="ja-JP" altLang="en-US" sz="1050" spc="-150" dirty="0">
                <a:latin typeface="Meiryo UI" panose="020B0604030504040204" pitchFamily="50" charset="-128"/>
                <a:ea typeface="Meiryo UI" panose="020B0604030504040204" pitchFamily="50" charset="-128"/>
              </a:rPr>
              <a:t>等の不適切行為の根絶</a:t>
            </a:r>
            <a:r>
              <a:rPr lang="ja-JP" altLang="en-US" sz="1050" dirty="0">
                <a:latin typeface="Meiryo UI" panose="020B0604030504040204" pitchFamily="50" charset="-128"/>
                <a:ea typeface="Meiryo UI" panose="020B0604030504040204" pitchFamily="50" charset="-128"/>
              </a:rPr>
              <a:t>」）</a:t>
            </a:r>
            <a:endParaRPr lang="en-US" altLang="ja-JP" sz="1050" dirty="0">
              <a:latin typeface="Meiryo UI" panose="020B0604030504040204" pitchFamily="50" charset="-128"/>
              <a:ea typeface="Meiryo UI" panose="020B0604030504040204" pitchFamily="50" charset="-128"/>
            </a:endParaRPr>
          </a:p>
        </p:txBody>
      </p:sp>
      <p:sp>
        <p:nvSpPr>
          <p:cNvPr id="47" name="四角形: 角を丸くする 46">
            <a:extLst>
              <a:ext uri="{FF2B5EF4-FFF2-40B4-BE49-F238E27FC236}">
                <a16:creationId xmlns:a16="http://schemas.microsoft.com/office/drawing/2014/main" id="{A1489318-FA52-F9A6-C242-935D8805BBBB}"/>
              </a:ext>
            </a:extLst>
          </p:cNvPr>
          <p:cNvSpPr/>
          <p:nvPr/>
        </p:nvSpPr>
        <p:spPr>
          <a:xfrm>
            <a:off x="518618" y="6654223"/>
            <a:ext cx="9867288" cy="648000"/>
          </a:xfrm>
          <a:prstGeom prst="roundRect">
            <a:avLst>
              <a:gd name="adj" fmla="val 6271"/>
            </a:avLst>
          </a:prstGeom>
        </p:spPr>
        <p:style>
          <a:lnRef idx="2">
            <a:schemeClr val="accent2"/>
          </a:lnRef>
          <a:fillRef idx="1">
            <a:schemeClr val="lt1"/>
          </a:fillRef>
          <a:effectRef idx="0">
            <a:schemeClr val="accent2"/>
          </a:effectRef>
          <a:fontRef idx="minor">
            <a:schemeClr val="dk1"/>
          </a:fontRef>
        </p:style>
        <p:txBody>
          <a:bodyPr lIns="72000" tIns="36000" rIns="36000" bIns="36000" rtlCol="0" anchor="t" anchorCtr="0"/>
          <a:lstStyle/>
          <a:p>
            <a:r>
              <a:rPr kumimoji="1" lang="ja-JP" altLang="en-US" sz="1200" dirty="0">
                <a:latin typeface="Meiryo UI" panose="020B0604030504040204" pitchFamily="50" charset="-128"/>
                <a:ea typeface="Meiryo UI" panose="020B0604030504040204" pitchFamily="50" charset="-128"/>
              </a:rPr>
              <a:t>❻</a:t>
            </a:r>
            <a:r>
              <a:rPr kumimoji="1" lang="ja-JP" altLang="en-US" sz="1400" dirty="0">
                <a:latin typeface="Meiryo UI" panose="020B0604030504040204" pitchFamily="50" charset="-128"/>
                <a:ea typeface="Meiryo UI" panose="020B0604030504040204" pitchFamily="50" charset="-128"/>
              </a:rPr>
              <a:t>「</a:t>
            </a:r>
            <a:r>
              <a:rPr kumimoji="1" lang="ja-JP" altLang="en-US" sz="1400" b="1" u="sng" dirty="0">
                <a:solidFill>
                  <a:srgbClr val="FF6600"/>
                </a:solidFill>
                <a:latin typeface="Meiryo UI" panose="020B0604030504040204" pitchFamily="50" charset="-128"/>
                <a:ea typeface="Meiryo UI" panose="020B0604030504040204" pitchFamily="50" charset="-128"/>
              </a:rPr>
              <a:t>推進体制の整備</a:t>
            </a:r>
            <a:r>
              <a:rPr kumimoji="1" lang="ja-JP" altLang="en-US" sz="14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について</a:t>
            </a:r>
            <a:r>
              <a:rPr kumimoji="1" lang="ja-JP" altLang="en-US" sz="1200" dirty="0">
                <a:latin typeface="Meiryo UI" panose="020B0604030504040204" pitchFamily="50" charset="-128"/>
                <a:ea typeface="Meiryo UI" panose="020B0604030504040204" pitchFamily="50" charset="-128"/>
              </a:rPr>
              <a:t>追記</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方針</a:t>
            </a:r>
            <a:r>
              <a:rPr kumimoji="1" lang="en-US" altLang="ja-JP" sz="1050" dirty="0">
                <a:solidFill>
                  <a:schemeClr val="tx1"/>
                </a:solidFill>
                <a:latin typeface="Meiryo UI" panose="020B0604030504040204" pitchFamily="50" charset="-128"/>
                <a:ea typeface="Meiryo UI" panose="020B0604030504040204" pitchFamily="50" charset="-128"/>
              </a:rPr>
              <a:t>P.13</a:t>
            </a:r>
            <a:r>
              <a:rPr kumimoji="1" lang="ja-JP" altLang="en-US" sz="1050" dirty="0">
                <a:solidFill>
                  <a:schemeClr val="tx1"/>
                </a:solidFill>
                <a:latin typeface="Meiryo UI" panose="020B0604030504040204" pitchFamily="50" charset="-128"/>
                <a:ea typeface="Meiryo UI" panose="020B0604030504040204" pitchFamily="50" charset="-128"/>
              </a:rPr>
              <a:t>、</a:t>
            </a:r>
            <a:r>
              <a:rPr kumimoji="1" lang="en-US" altLang="ja-JP" sz="1050" dirty="0">
                <a:solidFill>
                  <a:schemeClr val="tx1"/>
                </a:solidFill>
                <a:latin typeface="Meiryo UI" panose="020B0604030504040204" pitchFamily="50" charset="-128"/>
                <a:ea typeface="Meiryo UI" panose="020B0604030504040204" pitchFamily="50" charset="-128"/>
              </a:rPr>
              <a:t>14)</a:t>
            </a:r>
          </a:p>
          <a:p>
            <a:r>
              <a:rPr lang="en-US" altLang="ja-JP" sz="1050" dirty="0">
                <a:latin typeface="Meiryo UI" panose="020B0604030504040204" pitchFamily="50" charset="-128"/>
                <a:ea typeface="Meiryo UI" panose="020B0604030504040204" pitchFamily="50" charset="-128"/>
              </a:rPr>
              <a:t>‣</a:t>
            </a:r>
            <a:r>
              <a:rPr lang="ja-JP" altLang="en-US" sz="1050" dirty="0">
                <a:latin typeface="Meiryo UI" panose="020B0604030504040204" pitchFamily="50" charset="-128"/>
                <a:ea typeface="Meiryo UI" panose="020B0604030504040204" pitchFamily="50" charset="-128"/>
              </a:rPr>
              <a:t>国・</a:t>
            </a:r>
            <a:r>
              <a:rPr lang="ja-JP" altLang="en-US" sz="1100" b="1" u="sng" dirty="0">
                <a:solidFill>
                  <a:srgbClr val="FF6600"/>
                </a:solidFill>
                <a:latin typeface="Meiryo UI" panose="020B0604030504040204" pitchFamily="50" charset="-128"/>
                <a:ea typeface="Meiryo UI" panose="020B0604030504040204" pitchFamily="50" charset="-128"/>
              </a:rPr>
              <a:t>府・市町村</a:t>
            </a:r>
            <a:r>
              <a:rPr lang="ja-JP" altLang="en-US" sz="1050" dirty="0">
                <a:latin typeface="Meiryo UI" panose="020B0604030504040204" pitchFamily="50" charset="-128"/>
                <a:ea typeface="Meiryo UI" panose="020B0604030504040204" pitchFamily="50" charset="-128"/>
              </a:rPr>
              <a:t>・地域クラブ活動の運営団体・実施主体</a:t>
            </a:r>
            <a:r>
              <a:rPr lang="ja-JP" altLang="en-US" sz="1100" b="1" u="sng" dirty="0">
                <a:solidFill>
                  <a:srgbClr val="FF6600"/>
                </a:solidFill>
                <a:latin typeface="Meiryo UI" panose="020B0604030504040204" pitchFamily="50" charset="-128"/>
                <a:ea typeface="Meiryo UI" panose="020B0604030504040204" pitchFamily="50" charset="-128"/>
              </a:rPr>
              <a:t>の役割分担</a:t>
            </a:r>
            <a:r>
              <a:rPr lang="ja-JP" altLang="en-US" sz="1050" dirty="0">
                <a:latin typeface="Meiryo UI" panose="020B0604030504040204" pitchFamily="50" charset="-128"/>
                <a:ea typeface="Meiryo UI" panose="020B0604030504040204" pitchFamily="50" charset="-128"/>
              </a:rPr>
              <a:t>（府は広域自治体としてリーダーシップを発揮し、市町村に対するきめ細かな支援や広域的な基盤づくりを実施）</a:t>
            </a:r>
            <a:endParaRPr kumimoji="1" lang="en-US" altLang="ja-JP" sz="1050" b="1" u="sng" dirty="0">
              <a:solidFill>
                <a:srgbClr val="FF6600"/>
              </a:solidFill>
              <a:latin typeface="Meiryo UI" panose="020B0604030504040204" pitchFamily="50" charset="-128"/>
              <a:ea typeface="Meiryo UI" panose="020B0604030504040204" pitchFamily="50" charset="-128"/>
            </a:endParaRPr>
          </a:p>
          <a:p>
            <a:r>
              <a:rPr lang="en-US" altLang="ja-JP" sz="1050" dirty="0">
                <a:latin typeface="Meiryo UI" panose="020B0604030504040204" pitchFamily="50" charset="-128"/>
                <a:ea typeface="Meiryo UI" panose="020B0604030504040204" pitchFamily="50" charset="-128"/>
              </a:rPr>
              <a:t>‣</a:t>
            </a:r>
            <a:r>
              <a:rPr lang="ja-JP" altLang="en-US" sz="1050" dirty="0">
                <a:latin typeface="Meiryo UI" panose="020B0604030504040204" pitchFamily="50" charset="-128"/>
                <a:ea typeface="Meiryo UI" panose="020B0604030504040204" pitchFamily="50" charset="-128"/>
              </a:rPr>
              <a:t>生徒が所属する</a:t>
            </a:r>
            <a:r>
              <a:rPr lang="ja-JP" altLang="en-US" sz="1100" b="1" u="sng" dirty="0">
                <a:solidFill>
                  <a:srgbClr val="FF6600"/>
                </a:solidFill>
                <a:latin typeface="Meiryo UI" panose="020B0604030504040204" pitchFamily="50" charset="-128"/>
                <a:ea typeface="Meiryo UI" panose="020B0604030504040204" pitchFamily="50" charset="-128"/>
              </a:rPr>
              <a:t>中学校等との連携</a:t>
            </a:r>
            <a:r>
              <a:rPr lang="ja-JP" altLang="en-US" sz="1050" dirty="0">
                <a:solidFill>
                  <a:schemeClr val="tx1"/>
                </a:solidFill>
                <a:latin typeface="Meiryo UI" panose="020B0604030504040204" pitchFamily="50" charset="-128"/>
                <a:ea typeface="Meiryo UI" panose="020B0604030504040204" pitchFamily="50" charset="-128"/>
              </a:rPr>
              <a:t>（</a:t>
            </a:r>
            <a:r>
              <a:rPr lang="ja-JP" altLang="en-US" sz="1050" dirty="0">
                <a:latin typeface="Meiryo UI" panose="020B0604030504040204" pitchFamily="50" charset="-128"/>
                <a:ea typeface="Meiryo UI" panose="020B0604030504040204" pitchFamily="50" charset="-128"/>
              </a:rPr>
              <a:t>活動方針・スケジュール等の共通理解を図るとともに、日々の生徒の活動状況に関する情報共有等から生徒の望ましい成長を保障）</a:t>
            </a:r>
            <a:endParaRPr lang="en-US" altLang="ja-JP" sz="1050" spc="-150" dirty="0">
              <a:latin typeface="Meiryo UI" panose="020B0604030504040204" pitchFamily="50" charset="-128"/>
              <a:ea typeface="Meiryo UI" panose="020B0604030504040204" pitchFamily="50" charset="-128"/>
            </a:endParaRPr>
          </a:p>
        </p:txBody>
      </p:sp>
      <p:sp>
        <p:nvSpPr>
          <p:cNvPr id="51" name="テキスト ボックス 50">
            <a:extLst>
              <a:ext uri="{FF2B5EF4-FFF2-40B4-BE49-F238E27FC236}">
                <a16:creationId xmlns:a16="http://schemas.microsoft.com/office/drawing/2014/main" id="{51BB834B-A8E7-6FBA-9C2D-A6160FEE0F5A}"/>
              </a:ext>
            </a:extLst>
          </p:cNvPr>
          <p:cNvSpPr txBox="1"/>
          <p:nvPr/>
        </p:nvSpPr>
        <p:spPr>
          <a:xfrm>
            <a:off x="8229303" y="2551727"/>
            <a:ext cx="2169184" cy="577081"/>
          </a:xfrm>
          <a:prstGeom prst="rect">
            <a:avLst/>
          </a:prstGeom>
          <a:noFill/>
        </p:spPr>
        <p:txBody>
          <a:bodyPr wrap="none">
            <a:spAutoFit/>
          </a:bodyPr>
          <a:lstStyle/>
          <a:p>
            <a:r>
              <a:rPr lang="ja-JP" altLang="en-US" sz="1050" b="1" dirty="0">
                <a:solidFill>
                  <a:srgbClr val="FF6600"/>
                </a:solidFill>
                <a:latin typeface="Meiryo UI" panose="020B0604030504040204" pitchFamily="50" charset="-128"/>
                <a:ea typeface="Meiryo UI" panose="020B0604030504040204" pitchFamily="50" charset="-128"/>
              </a:rPr>
              <a:t>・地域に開き、地域全体で支えていく</a:t>
            </a:r>
            <a:endParaRPr lang="en-US" altLang="ja-JP" sz="1050" b="1" dirty="0">
              <a:solidFill>
                <a:srgbClr val="FF6600"/>
              </a:solidFill>
              <a:latin typeface="Meiryo UI" panose="020B0604030504040204" pitchFamily="50" charset="-128"/>
              <a:ea typeface="Meiryo UI" panose="020B0604030504040204" pitchFamily="50" charset="-128"/>
            </a:endParaRPr>
          </a:p>
          <a:p>
            <a:r>
              <a:rPr lang="ja-JP" altLang="en-US" sz="1050" b="1" dirty="0">
                <a:solidFill>
                  <a:srgbClr val="FF6600"/>
                </a:solidFill>
                <a:latin typeface="Meiryo UI" panose="020B0604030504040204" pitchFamily="50" charset="-128"/>
                <a:ea typeface="Meiryo UI" panose="020B0604030504040204" pitchFamily="50" charset="-128"/>
              </a:rPr>
              <a:t>・</a:t>
            </a:r>
            <a:r>
              <a:rPr lang="ja-JP" altLang="ja-JP" sz="1050" b="1" dirty="0">
                <a:solidFill>
                  <a:srgbClr val="FF6600"/>
                </a:solidFill>
                <a:latin typeface="Meiryo UI" panose="020B0604030504040204" pitchFamily="50" charset="-128"/>
                <a:ea typeface="Meiryo UI" panose="020B0604030504040204" pitchFamily="50" charset="-128"/>
              </a:rPr>
              <a:t>新たな価値を創出し、 より豊かで</a:t>
            </a:r>
            <a:endParaRPr lang="en-US" altLang="ja-JP" sz="1050" b="1" dirty="0">
              <a:solidFill>
                <a:srgbClr val="FF6600"/>
              </a:solidFill>
              <a:latin typeface="Meiryo UI" panose="020B0604030504040204" pitchFamily="50" charset="-128"/>
              <a:ea typeface="Meiryo UI" panose="020B0604030504040204" pitchFamily="50" charset="-128"/>
            </a:endParaRPr>
          </a:p>
          <a:p>
            <a:r>
              <a:rPr lang="en-US" altLang="ja-JP" sz="1050" dirty="0">
                <a:solidFill>
                  <a:srgbClr val="FF6600"/>
                </a:solidFill>
                <a:latin typeface="Meiryo UI" panose="020B0604030504040204" pitchFamily="50" charset="-128"/>
                <a:ea typeface="Meiryo UI" panose="020B0604030504040204" pitchFamily="50" charset="-128"/>
              </a:rPr>
              <a:t> </a:t>
            </a:r>
            <a:r>
              <a:rPr lang="en-US" altLang="ja-JP" sz="400" dirty="0">
                <a:solidFill>
                  <a:srgbClr val="FF6600"/>
                </a:solidFill>
                <a:latin typeface="Meiryo UI" panose="020B0604030504040204" pitchFamily="50" charset="-128"/>
                <a:ea typeface="Meiryo UI" panose="020B0604030504040204" pitchFamily="50" charset="-128"/>
              </a:rPr>
              <a:t> </a:t>
            </a:r>
            <a:r>
              <a:rPr lang="ja-JP" altLang="ja-JP" sz="1050" b="1" dirty="0">
                <a:solidFill>
                  <a:srgbClr val="FF6600"/>
                </a:solidFill>
                <a:latin typeface="Meiryo UI" panose="020B0604030504040204" pitchFamily="50" charset="-128"/>
                <a:ea typeface="Meiryo UI" panose="020B0604030504040204" pitchFamily="50" charset="-128"/>
              </a:rPr>
              <a:t>幅広い活動を</a:t>
            </a:r>
            <a:r>
              <a:rPr lang="ja-JP" altLang="en-US" sz="1050" b="1" dirty="0">
                <a:solidFill>
                  <a:srgbClr val="FF6600"/>
                </a:solidFill>
                <a:latin typeface="Meiryo UI" panose="020B0604030504040204" pitchFamily="50" charset="-128"/>
                <a:ea typeface="Meiryo UI" panose="020B0604030504040204" pitchFamily="50" charset="-128"/>
              </a:rPr>
              <a:t>めざす</a:t>
            </a:r>
          </a:p>
        </p:txBody>
      </p:sp>
      <p:sp>
        <p:nvSpPr>
          <p:cNvPr id="52" name="正方形/長方形 51">
            <a:extLst>
              <a:ext uri="{FF2B5EF4-FFF2-40B4-BE49-F238E27FC236}">
                <a16:creationId xmlns:a16="http://schemas.microsoft.com/office/drawing/2014/main" id="{926164D0-9B19-C0F6-979F-14664709F6BF}"/>
              </a:ext>
            </a:extLst>
          </p:cNvPr>
          <p:cNvSpPr/>
          <p:nvPr/>
        </p:nvSpPr>
        <p:spPr>
          <a:xfrm>
            <a:off x="305905" y="4193262"/>
            <a:ext cx="187013" cy="792000"/>
          </a:xfrm>
          <a:prstGeom prst="rect">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850" dirty="0">
                <a:solidFill>
                  <a:schemeClr val="tx1"/>
                </a:solidFill>
                <a:latin typeface="Meiryo UI" panose="020B0604030504040204" pitchFamily="50" charset="-128"/>
                <a:ea typeface="Meiryo UI" panose="020B0604030504040204" pitchFamily="50" charset="-128"/>
              </a:rPr>
              <a:t>Ⅰ</a:t>
            </a:r>
            <a:r>
              <a:rPr kumimoji="1" lang="ja-JP" altLang="en-US" sz="850" dirty="0">
                <a:solidFill>
                  <a:schemeClr val="tx1"/>
                </a:solidFill>
                <a:latin typeface="Meiryo UI" panose="020B0604030504040204" pitchFamily="50" charset="-128"/>
                <a:ea typeface="Meiryo UI" panose="020B0604030504040204" pitchFamily="50" charset="-128"/>
              </a:rPr>
              <a:t>学校部活動</a:t>
            </a:r>
          </a:p>
        </p:txBody>
      </p:sp>
      <p:sp>
        <p:nvSpPr>
          <p:cNvPr id="54" name="正方形/長方形 53">
            <a:extLst>
              <a:ext uri="{FF2B5EF4-FFF2-40B4-BE49-F238E27FC236}">
                <a16:creationId xmlns:a16="http://schemas.microsoft.com/office/drawing/2014/main" id="{E7FBC9B6-6534-AC9A-9E31-CC8DDFE9C7F3}"/>
              </a:ext>
            </a:extLst>
          </p:cNvPr>
          <p:cNvSpPr/>
          <p:nvPr/>
        </p:nvSpPr>
        <p:spPr>
          <a:xfrm>
            <a:off x="305904" y="5025583"/>
            <a:ext cx="187013" cy="2276640"/>
          </a:xfrm>
          <a:prstGeom prst="rect">
            <a:avLst/>
          </a:prstGeom>
          <a:solidFill>
            <a:srgbClr val="FF9933"/>
          </a:solidFill>
          <a:ln>
            <a:solidFill>
              <a:srgbClr val="FF9933"/>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endParaRPr kumimoji="1" lang="ja-JP" altLang="en-US" sz="850" dirty="0">
              <a:solidFill>
                <a:schemeClr val="tx1"/>
              </a:solidFill>
              <a:latin typeface="Meiryo UI" panose="020B0604030504040204" pitchFamily="50" charset="-128"/>
              <a:ea typeface="Meiryo UI" panose="020B0604030504040204" pitchFamily="50" charset="-128"/>
            </a:endParaRPr>
          </a:p>
        </p:txBody>
      </p:sp>
      <p:grpSp>
        <p:nvGrpSpPr>
          <p:cNvPr id="57" name="グループ化 56">
            <a:extLst>
              <a:ext uri="{FF2B5EF4-FFF2-40B4-BE49-F238E27FC236}">
                <a16:creationId xmlns:a16="http://schemas.microsoft.com/office/drawing/2014/main" id="{551176C8-96B7-C0CF-E1D5-C15C5F3B05EB}"/>
              </a:ext>
            </a:extLst>
          </p:cNvPr>
          <p:cNvGrpSpPr/>
          <p:nvPr/>
        </p:nvGrpSpPr>
        <p:grpSpPr>
          <a:xfrm>
            <a:off x="334008" y="5713535"/>
            <a:ext cx="130805" cy="900737"/>
            <a:chOff x="-619658" y="3777678"/>
            <a:chExt cx="130805" cy="900737"/>
          </a:xfrm>
        </p:grpSpPr>
        <p:sp>
          <p:nvSpPr>
            <p:cNvPr id="55" name="テキスト ボックス 54">
              <a:extLst>
                <a:ext uri="{FF2B5EF4-FFF2-40B4-BE49-F238E27FC236}">
                  <a16:creationId xmlns:a16="http://schemas.microsoft.com/office/drawing/2014/main" id="{6A930675-53E4-11D2-CDFF-7FC28062BBC4}"/>
                </a:ext>
              </a:extLst>
            </p:cNvPr>
            <p:cNvSpPr txBox="1"/>
            <p:nvPr/>
          </p:nvSpPr>
          <p:spPr>
            <a:xfrm>
              <a:off x="-619658" y="3915386"/>
              <a:ext cx="130805" cy="763029"/>
            </a:xfrm>
            <a:prstGeom prst="rect">
              <a:avLst/>
            </a:prstGeom>
            <a:noFill/>
          </p:spPr>
          <p:txBody>
            <a:bodyPr vert="eaVert" wrap="none" lIns="0" tIns="0" rIns="0" bIns="0" rtlCol="0">
              <a:spAutoFit/>
            </a:bodyPr>
            <a:lstStyle/>
            <a:p>
              <a:r>
                <a:rPr kumimoji="1" lang="ja-JP" altLang="en-US" sz="850" dirty="0">
                  <a:latin typeface="Meiryo UI" panose="020B0604030504040204" pitchFamily="50" charset="-128"/>
                  <a:ea typeface="Meiryo UI" panose="020B0604030504040204" pitchFamily="50" charset="-128"/>
                </a:rPr>
                <a:t>地域クラブ活動</a:t>
              </a:r>
            </a:p>
          </p:txBody>
        </p:sp>
        <p:sp>
          <p:nvSpPr>
            <p:cNvPr id="56" name="テキスト ボックス 55">
              <a:extLst>
                <a:ext uri="{FF2B5EF4-FFF2-40B4-BE49-F238E27FC236}">
                  <a16:creationId xmlns:a16="http://schemas.microsoft.com/office/drawing/2014/main" id="{E66ADC2D-9A01-EAEA-0157-CBC6861848D4}"/>
                </a:ext>
              </a:extLst>
            </p:cNvPr>
            <p:cNvSpPr txBox="1"/>
            <p:nvPr/>
          </p:nvSpPr>
          <p:spPr>
            <a:xfrm>
              <a:off x="-609600" y="3777678"/>
              <a:ext cx="109004" cy="130805"/>
            </a:xfrm>
            <a:prstGeom prst="rect">
              <a:avLst/>
            </a:prstGeom>
            <a:noFill/>
          </p:spPr>
          <p:txBody>
            <a:bodyPr wrap="none" lIns="0" tIns="0" rIns="0" bIns="0" rtlCol="0">
              <a:spAutoFit/>
            </a:bodyPr>
            <a:lstStyle/>
            <a:p>
              <a:r>
                <a:rPr kumimoji="1" lang="en-US" altLang="ja-JP" sz="850" dirty="0">
                  <a:latin typeface="Meiryo UI" panose="020B0604030504040204" pitchFamily="50" charset="-128"/>
                  <a:ea typeface="Meiryo UI" panose="020B0604030504040204" pitchFamily="50" charset="-128"/>
                </a:rPr>
                <a:t>Ⅱ</a:t>
              </a:r>
              <a:endParaRPr kumimoji="1" lang="ja-JP" altLang="en-US" sz="850" dirty="0">
                <a:latin typeface="Meiryo UI" panose="020B0604030504040204" pitchFamily="50" charset="-128"/>
                <a:ea typeface="Meiryo UI" panose="020B0604030504040204" pitchFamily="50" charset="-128"/>
              </a:endParaRPr>
            </a:p>
          </p:txBody>
        </p:sp>
      </p:grpSp>
      <p:sp>
        <p:nvSpPr>
          <p:cNvPr id="3" name="正方形/長方形 2">
            <a:extLst>
              <a:ext uri="{FF2B5EF4-FFF2-40B4-BE49-F238E27FC236}">
                <a16:creationId xmlns:a16="http://schemas.microsoft.com/office/drawing/2014/main" id="{048AEC87-A076-2076-633A-3248C5374085}"/>
              </a:ext>
            </a:extLst>
          </p:cNvPr>
          <p:cNvSpPr/>
          <p:nvPr/>
        </p:nvSpPr>
        <p:spPr>
          <a:xfrm rot="5400000">
            <a:off x="-226671" y="3641338"/>
            <a:ext cx="646331" cy="276999"/>
          </a:xfrm>
          <a:prstGeom prst="rect">
            <a:avLst/>
          </a:prstGeom>
        </p:spPr>
        <p:txBody>
          <a:bodyPr wrap="none">
            <a:spAutoFit/>
          </a:bodyPr>
          <a:lstStyle/>
          <a:p>
            <a:r>
              <a:rPr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１</a:t>
            </a:r>
            <a:r>
              <a:rPr lang="ja-JP"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２</a:t>
            </a:r>
            <a:endParaRPr lang="ja-JP" altLang="en-US" sz="12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671854870"/>
      </p:ext>
    </p:extLst>
  </p:cSld>
  <p:clrMapOvr>
    <a:masterClrMapping/>
  </p:clrMapOvr>
</p:sld>
</file>

<file path=ppt/theme/theme1.xml><?xml version="1.0" encoding="utf-8"?>
<a:theme xmlns:a="http://schemas.openxmlformats.org/drawingml/2006/main" name="1_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336</TotalTime>
  <Words>875</Words>
  <Application>Microsoft Office PowerPoint</Application>
  <PresentationFormat>ユーザー設定</PresentationFormat>
  <Paragraphs>49</Paragraphs>
  <Slides>1</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Meiryo UI</vt:lpstr>
      <vt:lpstr>ＭＳ ゴシック</vt:lpstr>
      <vt:lpstr>游ゴシック</vt:lpstr>
      <vt:lpstr>Arial</vt:lpstr>
      <vt:lpstr>Calibri</vt:lpstr>
      <vt:lpstr>Calibri Light</vt:lpstr>
      <vt:lpstr>1_Office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revision>15</cp:revision>
  <cp:lastPrinted>2026-08-26T07:33:38Z</cp:lastPrinted>
  <dcterms:created xsi:type="dcterms:W3CDTF">2023-08-21T11:30:32Z</dcterms:created>
  <dcterms:modified xsi:type="dcterms:W3CDTF">2026-08-26T08:04:15Z</dcterms:modified>
</cp:coreProperties>
</file>