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4"/>
  </p:sldMasterIdLst>
  <p:notesMasterIdLst>
    <p:notesMasterId r:id="rId19"/>
  </p:notesMasterIdLst>
  <p:sldIdLst>
    <p:sldId id="256" r:id="rId5"/>
    <p:sldId id="257" r:id="rId6"/>
    <p:sldId id="273" r:id="rId7"/>
    <p:sldId id="274" r:id="rId8"/>
    <p:sldId id="275" r:id="rId9"/>
    <p:sldId id="282" r:id="rId10"/>
    <p:sldId id="276" r:id="rId11"/>
    <p:sldId id="277" r:id="rId12"/>
    <p:sldId id="278" r:id="rId13"/>
    <p:sldId id="279" r:id="rId14"/>
    <p:sldId id="280" r:id="rId15"/>
    <p:sldId id="285" r:id="rId16"/>
    <p:sldId id="286" r:id="rId17"/>
    <p:sldId id="287" r:id="rId18"/>
  </p:sldIdLst>
  <p:sldSz cx="6858000" cy="9906000" type="A4"/>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竹本　知世" initials="竹本　知世" lastIdx="1" clrIdx="0">
    <p:extLst>
      <p:ext uri="{19B8F6BF-5375-455C-9EA6-DF929625EA0E}">
        <p15:presenceInfo xmlns:p15="http://schemas.microsoft.com/office/powerpoint/2012/main" userId="S-1-5-21-161959346-1900351369-444732941-10227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66"/>
    <a:srgbClr val="0000CC"/>
    <a:srgbClr val="FF0066"/>
    <a:srgbClr val="CCFFFF"/>
    <a:srgbClr val="FDF0E7"/>
    <a:srgbClr val="EDCCCB"/>
    <a:srgbClr val="DB9B99"/>
    <a:srgbClr val="E9C2C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淡色スタイル 2 - アクセント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18603FDC-E32A-4AB5-989C-0864C3EAD2B8}" styleName="テーマ スタイル 2 - アクセント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54" autoAdjust="0"/>
    <p:restoredTop sz="96928" autoAdjust="0"/>
  </p:normalViewPr>
  <p:slideViewPr>
    <p:cSldViewPr snapToGrid="0">
      <p:cViewPr>
        <p:scale>
          <a:sx n="90" d="100"/>
          <a:sy n="90" d="100"/>
        </p:scale>
        <p:origin x="1882" y="-14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2945448" cy="497838"/>
          </a:xfrm>
          <a:prstGeom prst="rect">
            <a:avLst/>
          </a:prstGeom>
        </p:spPr>
        <p:txBody>
          <a:bodyPr vert="horz" lIns="91312" tIns="45656" rIns="91312" bIns="45656"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0643" y="1"/>
            <a:ext cx="2945448" cy="497838"/>
          </a:xfrm>
          <a:prstGeom prst="rect">
            <a:avLst/>
          </a:prstGeom>
        </p:spPr>
        <p:txBody>
          <a:bodyPr vert="horz" lIns="91312" tIns="45656" rIns="91312" bIns="45656" rtlCol="0"/>
          <a:lstStyle>
            <a:lvl1pPr algn="r">
              <a:defRPr sz="1200"/>
            </a:lvl1pPr>
          </a:lstStyle>
          <a:p>
            <a:fld id="{B0BB0382-10CD-41AA-A4B0-2B7DE76CF719}" type="datetimeFigureOut">
              <a:rPr kumimoji="1" lang="ja-JP" altLang="en-US" smtClean="0"/>
              <a:t>2026/8/21</a:t>
            </a:fld>
            <a:endParaRPr kumimoji="1" lang="ja-JP" altLang="en-US"/>
          </a:p>
        </p:txBody>
      </p:sp>
      <p:sp>
        <p:nvSpPr>
          <p:cNvPr id="4" name="スライド イメージ プレースホルダー 3"/>
          <p:cNvSpPr>
            <a:spLocks noGrp="1" noRot="1" noChangeAspect="1"/>
          </p:cNvSpPr>
          <p:nvPr>
            <p:ph type="sldImg" idx="2"/>
          </p:nvPr>
        </p:nvSpPr>
        <p:spPr>
          <a:xfrm>
            <a:off x="2239963" y="1241425"/>
            <a:ext cx="2317750" cy="3349625"/>
          </a:xfrm>
          <a:prstGeom prst="rect">
            <a:avLst/>
          </a:prstGeom>
          <a:noFill/>
          <a:ln w="12700">
            <a:solidFill>
              <a:prstClr val="black"/>
            </a:solidFill>
          </a:ln>
        </p:spPr>
        <p:txBody>
          <a:bodyPr vert="horz" lIns="91312" tIns="45656" rIns="91312" bIns="45656" rtlCol="0" anchor="ctr"/>
          <a:lstStyle/>
          <a:p>
            <a:endParaRPr lang="ja-JP" altLang="en-US"/>
          </a:p>
        </p:txBody>
      </p:sp>
      <p:sp>
        <p:nvSpPr>
          <p:cNvPr id="5" name="ノート プレースホルダー 4"/>
          <p:cNvSpPr>
            <a:spLocks noGrp="1"/>
          </p:cNvSpPr>
          <p:nvPr>
            <p:ph type="body" sz="quarter" idx="3"/>
          </p:nvPr>
        </p:nvSpPr>
        <p:spPr>
          <a:xfrm>
            <a:off x="680085" y="4777027"/>
            <a:ext cx="5437506" cy="3908187"/>
          </a:xfrm>
          <a:prstGeom prst="rect">
            <a:avLst/>
          </a:prstGeom>
        </p:spPr>
        <p:txBody>
          <a:bodyPr vert="horz" lIns="91312" tIns="45656" rIns="91312" bIns="45656"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28800"/>
            <a:ext cx="2945448" cy="497838"/>
          </a:xfrm>
          <a:prstGeom prst="rect">
            <a:avLst/>
          </a:prstGeom>
        </p:spPr>
        <p:txBody>
          <a:bodyPr vert="horz" lIns="91312" tIns="45656" rIns="91312" bIns="45656"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0643" y="9428800"/>
            <a:ext cx="2945448" cy="497838"/>
          </a:xfrm>
          <a:prstGeom prst="rect">
            <a:avLst/>
          </a:prstGeom>
        </p:spPr>
        <p:txBody>
          <a:bodyPr vert="horz" lIns="91312" tIns="45656" rIns="91312" bIns="45656" rtlCol="0" anchor="b"/>
          <a:lstStyle>
            <a:lvl1pPr algn="r">
              <a:defRPr sz="1200"/>
            </a:lvl1pPr>
          </a:lstStyle>
          <a:p>
            <a:fld id="{70E15A7B-6620-49C2-9AA5-FD94CEC8C888}" type="slidenum">
              <a:rPr kumimoji="1" lang="ja-JP" altLang="en-US" smtClean="0"/>
              <a:t>‹#›</a:t>
            </a:fld>
            <a:endParaRPr kumimoji="1" lang="ja-JP" altLang="en-US"/>
          </a:p>
        </p:txBody>
      </p:sp>
    </p:spTree>
    <p:extLst>
      <p:ext uri="{BB962C8B-B14F-4D97-AF65-F5344CB8AC3E}">
        <p14:creationId xmlns:p14="http://schemas.microsoft.com/office/powerpoint/2010/main" val="401298719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0E15A7B-6620-49C2-9AA5-FD94CEC8C888}" type="slidenum">
              <a:rPr kumimoji="1" lang="ja-JP" altLang="en-US" smtClean="0"/>
              <a:t>5</a:t>
            </a:fld>
            <a:endParaRPr kumimoji="1" lang="ja-JP" altLang="en-US"/>
          </a:p>
        </p:txBody>
      </p:sp>
    </p:spTree>
    <p:extLst>
      <p:ext uri="{BB962C8B-B14F-4D97-AF65-F5344CB8AC3E}">
        <p14:creationId xmlns:p14="http://schemas.microsoft.com/office/powerpoint/2010/main" val="24451732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13380113-EF0B-495E-A0DA-04EA34630AAB}" type="datetime1">
              <a:rPr kumimoji="1" lang="ja-JP" altLang="en-US" smtClean="0"/>
              <a:t>2026/8/21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2C630FE-4384-46E6-B74A-CABC52C94B7F}" type="slidenum">
              <a:rPr kumimoji="1" lang="ja-JP" altLang="en-US" smtClean="0"/>
              <a:t>‹#›</a:t>
            </a:fld>
            <a:endParaRPr kumimoji="1" lang="ja-JP" altLang="en-US"/>
          </a:p>
        </p:txBody>
      </p:sp>
    </p:spTree>
    <p:extLst>
      <p:ext uri="{BB962C8B-B14F-4D97-AF65-F5344CB8AC3E}">
        <p14:creationId xmlns:p14="http://schemas.microsoft.com/office/powerpoint/2010/main" val="1777599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BC40EA1-D312-430C-98A8-EACC7CBC29F6}" type="datetime1">
              <a:rPr kumimoji="1" lang="ja-JP" altLang="en-US" smtClean="0"/>
              <a:t>2026/8/21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2C630FE-4384-46E6-B74A-CABC52C94B7F}" type="slidenum">
              <a:rPr kumimoji="1" lang="ja-JP" altLang="en-US" smtClean="0"/>
              <a:t>‹#›</a:t>
            </a:fld>
            <a:endParaRPr kumimoji="1" lang="ja-JP" altLang="en-US"/>
          </a:p>
        </p:txBody>
      </p:sp>
    </p:spTree>
    <p:extLst>
      <p:ext uri="{BB962C8B-B14F-4D97-AF65-F5344CB8AC3E}">
        <p14:creationId xmlns:p14="http://schemas.microsoft.com/office/powerpoint/2010/main" val="25619100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027B9F9-62B4-429B-A044-C4AF67B4C9A5}" type="datetime1">
              <a:rPr kumimoji="1" lang="ja-JP" altLang="en-US" smtClean="0"/>
              <a:t>2026/8/21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2C630FE-4384-46E6-B74A-CABC52C94B7F}" type="slidenum">
              <a:rPr kumimoji="1" lang="ja-JP" altLang="en-US" smtClean="0"/>
              <a:t>‹#›</a:t>
            </a:fld>
            <a:endParaRPr kumimoji="1" lang="ja-JP" altLang="en-US"/>
          </a:p>
        </p:txBody>
      </p:sp>
    </p:spTree>
    <p:extLst>
      <p:ext uri="{BB962C8B-B14F-4D97-AF65-F5344CB8AC3E}">
        <p14:creationId xmlns:p14="http://schemas.microsoft.com/office/powerpoint/2010/main" val="1063199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80F4F56-17A7-4D37-A13D-4BB70C764144}" type="datetime1">
              <a:rPr kumimoji="1" lang="ja-JP" altLang="en-US" smtClean="0"/>
              <a:t>2026/8/21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2C630FE-4384-46E6-B74A-CABC52C94B7F}" type="slidenum">
              <a:rPr kumimoji="1" lang="ja-JP" altLang="en-US" smtClean="0"/>
              <a:t>‹#›</a:t>
            </a:fld>
            <a:endParaRPr kumimoji="1" lang="ja-JP" altLang="en-US"/>
          </a:p>
        </p:txBody>
      </p:sp>
    </p:spTree>
    <p:extLst>
      <p:ext uri="{BB962C8B-B14F-4D97-AF65-F5344CB8AC3E}">
        <p14:creationId xmlns:p14="http://schemas.microsoft.com/office/powerpoint/2010/main" val="31978386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1B6BCB9A-0172-4A24-83C1-313C57CBC325}" type="datetime1">
              <a:rPr kumimoji="1" lang="ja-JP" altLang="en-US" smtClean="0"/>
              <a:t>2026/8/21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2C630FE-4384-46E6-B74A-CABC52C94B7F}" type="slidenum">
              <a:rPr kumimoji="1" lang="ja-JP" altLang="en-US" smtClean="0"/>
              <a:t>‹#›</a:t>
            </a:fld>
            <a:endParaRPr kumimoji="1" lang="ja-JP" altLang="en-US"/>
          </a:p>
        </p:txBody>
      </p:sp>
    </p:spTree>
    <p:extLst>
      <p:ext uri="{BB962C8B-B14F-4D97-AF65-F5344CB8AC3E}">
        <p14:creationId xmlns:p14="http://schemas.microsoft.com/office/powerpoint/2010/main" val="2602126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E13F37B5-FADE-47A7-B8B0-321728E79804}" type="datetime1">
              <a:rPr kumimoji="1" lang="ja-JP" altLang="en-US" smtClean="0"/>
              <a:t>2026/8/21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2C630FE-4384-46E6-B74A-CABC52C94B7F}" type="slidenum">
              <a:rPr kumimoji="1" lang="ja-JP" altLang="en-US" smtClean="0"/>
              <a:t>‹#›</a:t>
            </a:fld>
            <a:endParaRPr kumimoji="1" lang="ja-JP" altLang="en-US"/>
          </a:p>
        </p:txBody>
      </p:sp>
    </p:spTree>
    <p:extLst>
      <p:ext uri="{BB962C8B-B14F-4D97-AF65-F5344CB8AC3E}">
        <p14:creationId xmlns:p14="http://schemas.microsoft.com/office/powerpoint/2010/main" val="4147398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618442"/>
            <a:ext cx="2901255"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618442"/>
            <a:ext cx="2915543"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CE040258-E5D9-4690-AB42-105103E5F85E}" type="datetime1">
              <a:rPr kumimoji="1" lang="ja-JP" altLang="en-US" smtClean="0"/>
              <a:t>2026/8/21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F2C630FE-4384-46E6-B74A-CABC52C94B7F}" type="slidenum">
              <a:rPr kumimoji="1" lang="ja-JP" altLang="en-US" smtClean="0"/>
              <a:t>‹#›</a:t>
            </a:fld>
            <a:endParaRPr kumimoji="1" lang="ja-JP" altLang="en-US"/>
          </a:p>
        </p:txBody>
      </p:sp>
    </p:spTree>
    <p:extLst>
      <p:ext uri="{BB962C8B-B14F-4D97-AF65-F5344CB8AC3E}">
        <p14:creationId xmlns:p14="http://schemas.microsoft.com/office/powerpoint/2010/main" val="3742295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9C36C73C-A1C0-41B2-AF93-731DFE7649D3}" type="datetime1">
              <a:rPr kumimoji="1" lang="ja-JP" altLang="en-US" smtClean="0"/>
              <a:t>2026/8/21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F2C630FE-4384-46E6-B74A-CABC52C94B7F}" type="slidenum">
              <a:rPr kumimoji="1" lang="ja-JP" altLang="en-US" smtClean="0"/>
              <a:t>‹#›</a:t>
            </a:fld>
            <a:endParaRPr kumimoji="1" lang="ja-JP" altLang="en-US"/>
          </a:p>
        </p:txBody>
      </p:sp>
    </p:spTree>
    <p:extLst>
      <p:ext uri="{BB962C8B-B14F-4D97-AF65-F5344CB8AC3E}">
        <p14:creationId xmlns:p14="http://schemas.microsoft.com/office/powerpoint/2010/main" val="9332708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1D018B-1AD5-4ED8-8F89-33ED6C28DEC2}" type="datetime1">
              <a:rPr kumimoji="1" lang="ja-JP" altLang="en-US" smtClean="0"/>
              <a:t>2026/8/21</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F2C630FE-4384-46E6-B74A-CABC52C94B7F}" type="slidenum">
              <a:rPr kumimoji="1" lang="ja-JP" altLang="en-US" smtClean="0"/>
              <a:t>‹#›</a:t>
            </a:fld>
            <a:endParaRPr kumimoji="1" lang="ja-JP" altLang="en-US"/>
          </a:p>
        </p:txBody>
      </p:sp>
    </p:spTree>
    <p:extLst>
      <p:ext uri="{BB962C8B-B14F-4D97-AF65-F5344CB8AC3E}">
        <p14:creationId xmlns:p14="http://schemas.microsoft.com/office/powerpoint/2010/main" val="26600525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D1A6CEE1-1CAC-4775-82B6-222ED29B965A}" type="datetime1">
              <a:rPr kumimoji="1" lang="ja-JP" altLang="en-US" smtClean="0"/>
              <a:t>2026/8/21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2C630FE-4384-46E6-B74A-CABC52C94B7F}" type="slidenum">
              <a:rPr kumimoji="1" lang="ja-JP" altLang="en-US" smtClean="0"/>
              <a:t>‹#›</a:t>
            </a:fld>
            <a:endParaRPr kumimoji="1" lang="ja-JP" altLang="en-US"/>
          </a:p>
        </p:txBody>
      </p:sp>
    </p:spTree>
    <p:extLst>
      <p:ext uri="{BB962C8B-B14F-4D97-AF65-F5344CB8AC3E}">
        <p14:creationId xmlns:p14="http://schemas.microsoft.com/office/powerpoint/2010/main" val="32139966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図を追加</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17B49952-0F93-4597-B997-A4607A339172}" type="datetime1">
              <a:rPr kumimoji="1" lang="ja-JP" altLang="en-US" smtClean="0"/>
              <a:t>2026/8/21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2C630FE-4384-46E6-B74A-CABC52C94B7F}" type="slidenum">
              <a:rPr kumimoji="1" lang="ja-JP" altLang="en-US" smtClean="0"/>
              <a:t>‹#›</a:t>
            </a:fld>
            <a:endParaRPr kumimoji="1" lang="ja-JP" altLang="en-US"/>
          </a:p>
        </p:txBody>
      </p:sp>
    </p:spTree>
    <p:extLst>
      <p:ext uri="{BB962C8B-B14F-4D97-AF65-F5344CB8AC3E}">
        <p14:creationId xmlns:p14="http://schemas.microsoft.com/office/powerpoint/2010/main" val="39899497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F9A0D1FB-B042-44BD-BE00-645C8964BFD4}" type="datetime1">
              <a:rPr kumimoji="1" lang="ja-JP" altLang="en-US" smtClean="0"/>
              <a:t>2026/8/21</a:t>
            </a:fld>
            <a:endParaRPr kumimoji="1" lang="ja-JP"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F2C630FE-4384-46E6-B74A-CABC52C94B7F}" type="slidenum">
              <a:rPr kumimoji="1" lang="ja-JP" altLang="en-US" smtClean="0"/>
              <a:t>‹#›</a:t>
            </a:fld>
            <a:endParaRPr kumimoji="1" lang="ja-JP" altLang="en-US"/>
          </a:p>
        </p:txBody>
      </p:sp>
    </p:spTree>
    <p:extLst>
      <p:ext uri="{BB962C8B-B14F-4D97-AF65-F5344CB8AC3E}">
        <p14:creationId xmlns:p14="http://schemas.microsoft.com/office/powerpoint/2010/main" val="1385705461"/>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sldNum="0" hdr="0" ftr="0" dt="0"/>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図 15" descr="第２次計画における「到達目標」と「成果指標」のイメージ図">
            <a:extLst>
              <a:ext uri="{FF2B5EF4-FFF2-40B4-BE49-F238E27FC236}">
                <a16:creationId xmlns:a16="http://schemas.microsoft.com/office/drawing/2014/main" id="{A4A2BD9E-9DA7-4AF7-8CA3-B349DCBB696D}"/>
              </a:ext>
            </a:extLst>
          </p:cNvPr>
          <p:cNvPicPr/>
          <p:nvPr/>
        </p:nvPicPr>
        <p:blipFill rotWithShape="1">
          <a:blip r:embed="rId2" cstate="print">
            <a:extLst>
              <a:ext uri="{28A0092B-C50C-407E-A947-70E740481C1C}">
                <a14:useLocalDpi xmlns:a14="http://schemas.microsoft.com/office/drawing/2010/main" val="0"/>
              </a:ext>
            </a:extLst>
          </a:blip>
          <a:srcRect t="4558"/>
          <a:stretch/>
        </p:blipFill>
        <p:spPr bwMode="auto">
          <a:xfrm>
            <a:off x="1188181" y="7067113"/>
            <a:ext cx="4447308" cy="1796402"/>
          </a:xfrm>
          <a:prstGeom prst="rect">
            <a:avLst/>
          </a:prstGeom>
          <a:noFill/>
          <a:ln>
            <a:noFill/>
          </a:ln>
          <a:extLst>
            <a:ext uri="{53640926-AAD7-44D8-BBD7-CCE9431645EC}">
              <a14:shadowObscured xmlns:a14="http://schemas.microsoft.com/office/drawing/2010/main"/>
            </a:ext>
          </a:extLst>
        </p:spPr>
      </p:pic>
      <p:sp>
        <p:nvSpPr>
          <p:cNvPr id="4" name="AutoShape 9"/>
          <p:cNvSpPr>
            <a:spLocks noChangeArrowheads="1"/>
          </p:cNvSpPr>
          <p:nvPr/>
        </p:nvSpPr>
        <p:spPr bwMode="auto">
          <a:xfrm>
            <a:off x="-14937" y="180"/>
            <a:ext cx="6858000" cy="424561"/>
          </a:xfrm>
          <a:prstGeom prst="rect">
            <a:avLst/>
          </a:prstGeom>
          <a:solidFill>
            <a:schemeClr val="tx1"/>
          </a:solidFill>
          <a:ln>
            <a:headEnd/>
            <a:tailEnd/>
          </a:ln>
        </p:spPr>
        <p:style>
          <a:lnRef idx="0">
            <a:schemeClr val="accent5"/>
          </a:lnRef>
          <a:fillRef idx="3">
            <a:schemeClr val="accent5"/>
          </a:fillRef>
          <a:effectRef idx="3">
            <a:schemeClr val="accent5"/>
          </a:effectRef>
          <a:fontRef idx="minor">
            <a:schemeClr val="lt1"/>
          </a:fontRef>
        </p:style>
        <p:txBody>
          <a:bodyPr wrap="none" anchor="ctr"/>
          <a:lstStyle>
            <a:lvl1pPr defTabSz="1279525" eaLnBrk="0" hangingPunct="0">
              <a:spcBef>
                <a:spcPct val="20000"/>
              </a:spcBef>
              <a:buChar char="•"/>
              <a:defRPr kumimoji="1" sz="4500">
                <a:solidFill>
                  <a:schemeClr val="tx1"/>
                </a:solidFill>
                <a:latin typeface="Arial" panose="020B0604020202020204" pitchFamily="34" charset="0"/>
                <a:ea typeface="ＭＳ Ｐゴシック" panose="020B0600070205080204" pitchFamily="50" charset="-128"/>
              </a:defRPr>
            </a:lvl1pPr>
            <a:lvl2pPr marL="742950" indent="-285750" defTabSz="1279525" eaLnBrk="0" hangingPunct="0">
              <a:spcBef>
                <a:spcPct val="20000"/>
              </a:spcBef>
              <a:buChar char="–"/>
              <a:defRPr kumimoji="1" sz="3900">
                <a:solidFill>
                  <a:schemeClr val="tx1"/>
                </a:solidFill>
                <a:latin typeface="Arial" panose="020B0604020202020204" pitchFamily="34" charset="0"/>
                <a:ea typeface="ＭＳ Ｐゴシック" panose="020B0600070205080204" pitchFamily="50" charset="-128"/>
              </a:defRPr>
            </a:lvl2pPr>
            <a:lvl3pPr marL="1143000" indent="-228600" defTabSz="1279525" eaLnBrk="0" hangingPunct="0">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3pPr>
            <a:lvl4pPr marL="1600200" indent="-228600" defTabSz="1279525"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4pPr>
            <a:lvl5pPr marL="2057400" indent="-228600" defTabSz="1279525"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5pPr>
            <a:lvl6pPr marL="25146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6pPr>
            <a:lvl7pPr marL="29718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7pPr>
            <a:lvl8pPr marL="34290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8pPr>
            <a:lvl9pPr marL="38862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696" b="1" dirty="0">
                <a:solidFill>
                  <a:schemeClr val="bg1"/>
                </a:solidFill>
                <a:latin typeface="Meiryo UI" panose="020B0604030504040204" pitchFamily="50" charset="-128"/>
                <a:ea typeface="Meiryo UI" panose="020B0604030504040204" pitchFamily="50" charset="-128"/>
              </a:rPr>
              <a:t>　　　令和７年度 教育行政に係る点検及び評価報告書（概要）</a:t>
            </a:r>
          </a:p>
        </p:txBody>
      </p:sp>
      <p:sp>
        <p:nvSpPr>
          <p:cNvPr id="6" name="Rectangle 4"/>
          <p:cNvSpPr>
            <a:spLocks noChangeArrowheads="1"/>
          </p:cNvSpPr>
          <p:nvPr/>
        </p:nvSpPr>
        <p:spPr bwMode="auto">
          <a:xfrm>
            <a:off x="152122" y="1881748"/>
            <a:ext cx="6477866" cy="2512447"/>
          </a:xfrm>
          <a:prstGeom prst="rect">
            <a:avLst/>
          </a:prstGeom>
          <a:noFill/>
          <a:ln>
            <a:solidFill>
              <a:schemeClr val="tx1"/>
            </a:solidFill>
            <a:prstDash val="sysDot"/>
            <a:headEnd/>
            <a:tailEnd/>
          </a:ln>
        </p:spPr>
        <p:style>
          <a:lnRef idx="2">
            <a:schemeClr val="dk1"/>
          </a:lnRef>
          <a:fillRef idx="1">
            <a:schemeClr val="lt1"/>
          </a:fillRef>
          <a:effectRef idx="0">
            <a:schemeClr val="dk1"/>
          </a:effectRef>
          <a:fontRef idx="minor">
            <a:schemeClr val="dk1"/>
          </a:fontRef>
        </p:style>
        <p:txBody>
          <a:bodyPr wrap="none" anchor="ctr"/>
          <a:lstStyle>
            <a:lvl1pPr defTabSz="1279525" eaLnBrk="0" hangingPunct="0">
              <a:spcBef>
                <a:spcPct val="20000"/>
              </a:spcBef>
              <a:buChar char="•"/>
              <a:defRPr kumimoji="1" sz="4500">
                <a:solidFill>
                  <a:schemeClr val="tx1"/>
                </a:solidFill>
                <a:latin typeface="Arial" panose="020B0604020202020204" pitchFamily="34" charset="0"/>
                <a:ea typeface="ＭＳ Ｐゴシック" panose="020B0600070205080204" pitchFamily="50" charset="-128"/>
              </a:defRPr>
            </a:lvl1pPr>
            <a:lvl2pPr marL="742950" indent="-285750" defTabSz="1279525" eaLnBrk="0" hangingPunct="0">
              <a:spcBef>
                <a:spcPct val="20000"/>
              </a:spcBef>
              <a:buChar char="–"/>
              <a:defRPr kumimoji="1" sz="3900">
                <a:solidFill>
                  <a:schemeClr val="tx1"/>
                </a:solidFill>
                <a:latin typeface="Arial" panose="020B0604020202020204" pitchFamily="34" charset="0"/>
                <a:ea typeface="ＭＳ Ｐゴシック" panose="020B0600070205080204" pitchFamily="50" charset="-128"/>
              </a:defRPr>
            </a:lvl2pPr>
            <a:lvl3pPr marL="1143000" indent="-228600" defTabSz="1279525" eaLnBrk="0" hangingPunct="0">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3pPr>
            <a:lvl4pPr marL="1600200" indent="-228600" defTabSz="1279525"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4pPr>
            <a:lvl5pPr marL="2057400" indent="-228600" defTabSz="1279525"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5pPr>
            <a:lvl6pPr marL="25146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6pPr>
            <a:lvl7pPr marL="29718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7pPr>
            <a:lvl8pPr marL="34290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8pPr>
            <a:lvl9pPr marL="38862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9pPr>
          </a:lstStyle>
          <a:p>
            <a:pPr eaLnBrk="1" hangingPunct="1">
              <a:lnSpc>
                <a:spcPts val="1413"/>
              </a:lnSpc>
              <a:spcBef>
                <a:spcPct val="0"/>
              </a:spcBef>
              <a:buNone/>
            </a:pPr>
            <a:r>
              <a:rPr lang="ja-JP" altLang="en-US" sz="1036" b="1" dirty="0">
                <a:latin typeface="Meiryo UI" panose="020B0604030504040204" pitchFamily="50" charset="-128"/>
                <a:ea typeface="Meiryo UI" panose="020B0604030504040204" pitchFamily="50" charset="-128"/>
              </a:rPr>
              <a:t>≪基本条例≫</a:t>
            </a:r>
          </a:p>
          <a:p>
            <a:pPr eaLnBrk="1" hangingPunct="1">
              <a:lnSpc>
                <a:spcPts val="1413"/>
              </a:lnSpc>
              <a:spcBef>
                <a:spcPct val="0"/>
              </a:spcBef>
              <a:buNone/>
            </a:pPr>
            <a:r>
              <a:rPr lang="ja-JP" altLang="en-US" sz="1036" dirty="0">
                <a:latin typeface="Meiryo UI" panose="020B0604030504040204" pitchFamily="50" charset="-128"/>
                <a:ea typeface="Meiryo UI" panose="020B0604030504040204" pitchFamily="50" charset="-128"/>
              </a:rPr>
              <a:t>第６条　知事及び委員会は、基本計画の進捗を管理するため、毎年、共同してその点検及び評価を行い、その結果に</a:t>
            </a:r>
            <a:endParaRPr lang="en-US" altLang="ja-JP" sz="1036" dirty="0">
              <a:latin typeface="Meiryo UI" panose="020B0604030504040204" pitchFamily="50" charset="-128"/>
              <a:ea typeface="Meiryo UI" panose="020B0604030504040204" pitchFamily="50" charset="-128"/>
            </a:endParaRPr>
          </a:p>
          <a:p>
            <a:pPr eaLnBrk="1" hangingPunct="1">
              <a:lnSpc>
                <a:spcPts val="1413"/>
              </a:lnSpc>
              <a:spcBef>
                <a:spcPct val="0"/>
              </a:spcBef>
              <a:buNone/>
            </a:pPr>
            <a:r>
              <a:rPr lang="en-US" altLang="ja-JP" sz="1036" dirty="0">
                <a:latin typeface="Meiryo UI" panose="020B0604030504040204" pitchFamily="50" charset="-128"/>
                <a:ea typeface="Meiryo UI" panose="020B0604030504040204" pitchFamily="50" charset="-128"/>
              </a:rPr>
              <a:t>    </a:t>
            </a:r>
            <a:r>
              <a:rPr lang="ja-JP" altLang="en-US" sz="1036" dirty="0">
                <a:latin typeface="Meiryo UI" panose="020B0604030504040204" pitchFamily="50" charset="-128"/>
                <a:ea typeface="Meiryo UI" panose="020B0604030504040204" pitchFamily="50" charset="-128"/>
              </a:rPr>
              <a:t>関する報告書を作成し、これを大阪府議会に提出するとともに、公表しなければならない。</a:t>
            </a:r>
          </a:p>
          <a:p>
            <a:pPr eaLnBrk="1" hangingPunct="1">
              <a:lnSpc>
                <a:spcPts val="1413"/>
              </a:lnSpc>
              <a:spcBef>
                <a:spcPct val="0"/>
              </a:spcBef>
              <a:buNone/>
            </a:pPr>
            <a:r>
              <a:rPr lang="ja-JP" altLang="en-US" sz="1036" dirty="0">
                <a:latin typeface="Meiryo UI" panose="020B0604030504040204" pitchFamily="50" charset="-128"/>
                <a:ea typeface="Meiryo UI" panose="020B0604030504040204" pitchFamily="50" charset="-128"/>
              </a:rPr>
              <a:t>２　委員会は、地方教育行政法第</a:t>
            </a:r>
            <a:r>
              <a:rPr lang="en-US" altLang="ja-JP" sz="1036" dirty="0">
                <a:latin typeface="Meiryo UI" panose="020B0604030504040204" pitchFamily="50" charset="-128"/>
                <a:ea typeface="Meiryo UI" panose="020B0604030504040204" pitchFamily="50" charset="-128"/>
              </a:rPr>
              <a:t>26</a:t>
            </a:r>
            <a:r>
              <a:rPr lang="ja-JP" altLang="en-US" sz="1036" dirty="0">
                <a:latin typeface="Meiryo UI" panose="020B0604030504040204" pitchFamily="50" charset="-128"/>
                <a:ea typeface="Meiryo UI" panose="020B0604030504040204" pitchFamily="50" charset="-128"/>
              </a:rPr>
              <a:t>条の点検及び評価に当たり、前項の点検及び評価を含めるものとする。</a:t>
            </a:r>
          </a:p>
          <a:p>
            <a:pPr eaLnBrk="1" hangingPunct="1">
              <a:lnSpc>
                <a:spcPts val="1413"/>
              </a:lnSpc>
              <a:spcBef>
                <a:spcPct val="0"/>
              </a:spcBef>
              <a:buNone/>
            </a:pPr>
            <a:r>
              <a:rPr lang="ja-JP" altLang="en-US" sz="1036" dirty="0">
                <a:latin typeface="Meiryo UI" panose="020B0604030504040204" pitchFamily="50" charset="-128"/>
                <a:ea typeface="Meiryo UI" panose="020B0604030504040204" pitchFamily="50" charset="-128"/>
              </a:rPr>
              <a:t>３　第１項の点検及び評価に当たっては、基本計画に定めた目標を達成するために委員会の教育長及び委員が行った</a:t>
            </a:r>
            <a:endParaRPr lang="en-US" altLang="ja-JP" sz="1036" dirty="0">
              <a:latin typeface="Meiryo UI" panose="020B0604030504040204" pitchFamily="50" charset="-128"/>
              <a:ea typeface="Meiryo UI" panose="020B0604030504040204" pitchFamily="50" charset="-128"/>
            </a:endParaRPr>
          </a:p>
          <a:p>
            <a:pPr eaLnBrk="1" hangingPunct="1">
              <a:lnSpc>
                <a:spcPts val="1413"/>
              </a:lnSpc>
              <a:spcBef>
                <a:spcPct val="0"/>
              </a:spcBef>
              <a:buNone/>
            </a:pPr>
            <a:r>
              <a:rPr lang="en-US" altLang="ja-JP" sz="1036" dirty="0">
                <a:latin typeface="Meiryo UI" panose="020B0604030504040204" pitchFamily="50" charset="-128"/>
                <a:ea typeface="Meiryo UI" panose="020B0604030504040204" pitchFamily="50" charset="-128"/>
              </a:rPr>
              <a:t>     </a:t>
            </a:r>
            <a:r>
              <a:rPr lang="ja-JP" altLang="en-US" sz="1036" dirty="0">
                <a:latin typeface="Meiryo UI" panose="020B0604030504040204" pitchFamily="50" charset="-128"/>
                <a:ea typeface="Meiryo UI" panose="020B0604030504040204" pitchFamily="50" charset="-128"/>
              </a:rPr>
              <a:t>取組、活動の状況等について、委員会の教育長及び委員が自ら点検及び評価を行わなければならない。</a:t>
            </a:r>
          </a:p>
          <a:p>
            <a:pPr eaLnBrk="1" hangingPunct="1">
              <a:lnSpc>
                <a:spcPts val="1413"/>
              </a:lnSpc>
              <a:spcBef>
                <a:spcPct val="0"/>
              </a:spcBef>
              <a:buNone/>
            </a:pPr>
            <a:r>
              <a:rPr lang="ja-JP" altLang="en-US" sz="1036" b="1" dirty="0">
                <a:latin typeface="Meiryo UI" panose="020B0604030504040204" pitchFamily="50" charset="-128"/>
                <a:ea typeface="Meiryo UI" panose="020B0604030504040204" pitchFamily="50" charset="-128"/>
              </a:rPr>
              <a:t>≪地教行法≫</a:t>
            </a:r>
          </a:p>
          <a:p>
            <a:pPr eaLnBrk="1" hangingPunct="1">
              <a:lnSpc>
                <a:spcPts val="1413"/>
              </a:lnSpc>
              <a:spcBef>
                <a:spcPct val="0"/>
              </a:spcBef>
              <a:buNone/>
            </a:pPr>
            <a:r>
              <a:rPr lang="ja-JP" altLang="en-US" sz="1036" dirty="0">
                <a:latin typeface="Meiryo UI" panose="020B0604030504040204" pitchFamily="50" charset="-128"/>
                <a:ea typeface="Meiryo UI" panose="020B0604030504040204" pitchFamily="50" charset="-128"/>
              </a:rPr>
              <a:t>第</a:t>
            </a:r>
            <a:r>
              <a:rPr lang="en-US" altLang="ja-JP" sz="1036" dirty="0">
                <a:latin typeface="Meiryo UI" panose="020B0604030504040204" pitchFamily="50" charset="-128"/>
                <a:ea typeface="Meiryo UI" panose="020B0604030504040204" pitchFamily="50" charset="-128"/>
              </a:rPr>
              <a:t>26</a:t>
            </a:r>
            <a:r>
              <a:rPr lang="ja-JP" altLang="en-US" sz="1036" dirty="0">
                <a:latin typeface="Meiryo UI" panose="020B0604030504040204" pitchFamily="50" charset="-128"/>
                <a:ea typeface="Meiryo UI" panose="020B0604030504040204" pitchFamily="50" charset="-128"/>
              </a:rPr>
              <a:t>条　教育委員会は、毎年、その権限に属する事務（前条第１項の規定により教育長に委任された事務その他</a:t>
            </a:r>
            <a:endParaRPr lang="en-US" altLang="ja-JP" sz="1036" dirty="0">
              <a:latin typeface="Meiryo UI" panose="020B0604030504040204" pitchFamily="50" charset="-128"/>
              <a:ea typeface="Meiryo UI" panose="020B0604030504040204" pitchFamily="50" charset="-128"/>
            </a:endParaRPr>
          </a:p>
          <a:p>
            <a:pPr eaLnBrk="1" hangingPunct="1">
              <a:lnSpc>
                <a:spcPts val="1413"/>
              </a:lnSpc>
              <a:spcBef>
                <a:spcPct val="0"/>
              </a:spcBef>
              <a:buNone/>
            </a:pPr>
            <a:r>
              <a:rPr lang="en-US" altLang="ja-JP" sz="1036" dirty="0">
                <a:latin typeface="Meiryo UI" panose="020B0604030504040204" pitchFamily="50" charset="-128"/>
                <a:ea typeface="Meiryo UI" panose="020B0604030504040204" pitchFamily="50" charset="-128"/>
              </a:rPr>
              <a:t>     </a:t>
            </a:r>
            <a:r>
              <a:rPr lang="ja-JP" altLang="en-US" sz="1036" dirty="0">
                <a:latin typeface="Meiryo UI" panose="020B0604030504040204" pitchFamily="50" charset="-128"/>
                <a:ea typeface="Meiryo UI" panose="020B0604030504040204" pitchFamily="50" charset="-128"/>
              </a:rPr>
              <a:t>教育長の権限に属する事務（同条第４項の規定により事務局職員等に委任された事務を含む。）を含む。）の</a:t>
            </a:r>
            <a:endParaRPr lang="en-US" altLang="ja-JP" sz="1036" dirty="0">
              <a:latin typeface="Meiryo UI" panose="020B0604030504040204" pitchFamily="50" charset="-128"/>
              <a:ea typeface="Meiryo UI" panose="020B0604030504040204" pitchFamily="50" charset="-128"/>
            </a:endParaRPr>
          </a:p>
          <a:p>
            <a:pPr eaLnBrk="1" hangingPunct="1">
              <a:lnSpc>
                <a:spcPts val="1413"/>
              </a:lnSpc>
              <a:spcBef>
                <a:spcPct val="0"/>
              </a:spcBef>
              <a:buNone/>
            </a:pPr>
            <a:r>
              <a:rPr lang="ja-JP" altLang="en-US" sz="1036" dirty="0">
                <a:latin typeface="Meiryo UI" panose="020B0604030504040204" pitchFamily="50" charset="-128"/>
                <a:ea typeface="Meiryo UI" panose="020B0604030504040204" pitchFamily="50" charset="-128"/>
              </a:rPr>
              <a:t>　　 管理及び執行の状況について点検及び評価を行い、その結果に関する報告書を作成し、これを議会に提出するとともに、</a:t>
            </a:r>
            <a:endParaRPr lang="en-US" altLang="ja-JP" sz="1036" dirty="0">
              <a:latin typeface="Meiryo UI" panose="020B0604030504040204" pitchFamily="50" charset="-128"/>
              <a:ea typeface="Meiryo UI" panose="020B0604030504040204" pitchFamily="50" charset="-128"/>
            </a:endParaRPr>
          </a:p>
          <a:p>
            <a:pPr eaLnBrk="1" hangingPunct="1">
              <a:lnSpc>
                <a:spcPts val="1413"/>
              </a:lnSpc>
              <a:spcBef>
                <a:spcPct val="0"/>
              </a:spcBef>
              <a:buNone/>
            </a:pPr>
            <a:r>
              <a:rPr lang="en-US" altLang="ja-JP" sz="1036" dirty="0">
                <a:latin typeface="Meiryo UI" panose="020B0604030504040204" pitchFamily="50" charset="-128"/>
                <a:ea typeface="Meiryo UI" panose="020B0604030504040204" pitchFamily="50" charset="-128"/>
              </a:rPr>
              <a:t>     </a:t>
            </a:r>
            <a:r>
              <a:rPr lang="ja-JP" altLang="en-US" sz="1036" dirty="0">
                <a:latin typeface="Meiryo UI" panose="020B0604030504040204" pitchFamily="50" charset="-128"/>
                <a:ea typeface="Meiryo UI" panose="020B0604030504040204" pitchFamily="50" charset="-128"/>
              </a:rPr>
              <a:t>公表しなければならない。</a:t>
            </a:r>
          </a:p>
          <a:p>
            <a:pPr eaLnBrk="1" hangingPunct="1">
              <a:lnSpc>
                <a:spcPts val="1413"/>
              </a:lnSpc>
              <a:spcBef>
                <a:spcPct val="0"/>
              </a:spcBef>
              <a:buNone/>
            </a:pPr>
            <a:r>
              <a:rPr lang="ja-JP" altLang="en-US" sz="1036" dirty="0">
                <a:latin typeface="Meiryo UI" panose="020B0604030504040204" pitchFamily="50" charset="-128"/>
                <a:ea typeface="Meiryo UI" panose="020B0604030504040204" pitchFamily="50" charset="-128"/>
              </a:rPr>
              <a:t>２　教育委員会は、前項の点検及び評価を行うに当たっては、教育に関し学識経験を有する者の知見の活用を図る</a:t>
            </a:r>
            <a:endParaRPr lang="en-US" altLang="ja-JP" sz="1036" dirty="0">
              <a:latin typeface="Meiryo UI" panose="020B0604030504040204" pitchFamily="50" charset="-128"/>
              <a:ea typeface="Meiryo UI" panose="020B0604030504040204" pitchFamily="50" charset="-128"/>
            </a:endParaRPr>
          </a:p>
          <a:p>
            <a:pPr eaLnBrk="1" hangingPunct="1">
              <a:lnSpc>
                <a:spcPts val="1413"/>
              </a:lnSpc>
              <a:spcBef>
                <a:spcPct val="0"/>
              </a:spcBef>
              <a:buNone/>
            </a:pPr>
            <a:r>
              <a:rPr lang="ja-JP" altLang="en-US" sz="1036" dirty="0">
                <a:latin typeface="Meiryo UI" panose="020B0604030504040204" pitchFamily="50" charset="-128"/>
                <a:ea typeface="Meiryo UI" panose="020B0604030504040204" pitchFamily="50" charset="-128"/>
              </a:rPr>
              <a:t>　　 ものとする。</a:t>
            </a:r>
          </a:p>
        </p:txBody>
      </p:sp>
      <p:sp>
        <p:nvSpPr>
          <p:cNvPr id="12" name="Rectangle 18"/>
          <p:cNvSpPr>
            <a:spLocks noChangeArrowheads="1"/>
          </p:cNvSpPr>
          <p:nvPr/>
        </p:nvSpPr>
        <p:spPr bwMode="auto">
          <a:xfrm>
            <a:off x="162512" y="4727863"/>
            <a:ext cx="6477867" cy="4010891"/>
          </a:xfrm>
          <a:prstGeom prst="roundRect">
            <a:avLst>
              <a:gd name="adj" fmla="val 2450"/>
            </a:avLst>
          </a:prstGeom>
          <a:noFill/>
          <a:ln w="9525">
            <a:noFill/>
            <a:miter lim="800000"/>
            <a:headEnd/>
            <a:tailEnd/>
          </a:ln>
          <a:effectLst/>
        </p:spPr>
        <p:txBody>
          <a:bodyPr wrap="none" anchor="t"/>
          <a:lstStyle>
            <a:lvl1pPr defTabSz="1279525" eaLnBrk="0" hangingPunct="0">
              <a:defRPr kumimoji="1" sz="2500">
                <a:solidFill>
                  <a:schemeClr val="tx1"/>
                </a:solidFill>
                <a:latin typeface="Arial" charset="0"/>
                <a:ea typeface="ＭＳ Ｐゴシック" pitchFamily="50" charset="-128"/>
              </a:defRPr>
            </a:lvl1pPr>
            <a:lvl2pPr marL="742950" indent="-285750" defTabSz="1279525" eaLnBrk="0" hangingPunct="0">
              <a:defRPr kumimoji="1" sz="2500">
                <a:solidFill>
                  <a:schemeClr val="tx1"/>
                </a:solidFill>
                <a:latin typeface="Arial" charset="0"/>
                <a:ea typeface="ＭＳ Ｐゴシック" pitchFamily="50" charset="-128"/>
              </a:defRPr>
            </a:lvl2pPr>
            <a:lvl3pPr marL="1143000" indent="-228600" defTabSz="1279525" eaLnBrk="0" hangingPunct="0">
              <a:defRPr kumimoji="1" sz="2500">
                <a:solidFill>
                  <a:schemeClr val="tx1"/>
                </a:solidFill>
                <a:latin typeface="Arial" charset="0"/>
                <a:ea typeface="ＭＳ Ｐゴシック" pitchFamily="50" charset="-128"/>
              </a:defRPr>
            </a:lvl3pPr>
            <a:lvl4pPr marL="1600200" indent="-228600" defTabSz="1279525" eaLnBrk="0" hangingPunct="0">
              <a:defRPr kumimoji="1" sz="2500">
                <a:solidFill>
                  <a:schemeClr val="tx1"/>
                </a:solidFill>
                <a:latin typeface="Arial" charset="0"/>
                <a:ea typeface="ＭＳ Ｐゴシック" pitchFamily="50" charset="-128"/>
              </a:defRPr>
            </a:lvl4pPr>
            <a:lvl5pPr marL="2057400" indent="-228600" defTabSz="1279525" eaLnBrk="0" hangingPunct="0">
              <a:defRPr kumimoji="1" sz="2500">
                <a:solidFill>
                  <a:schemeClr val="tx1"/>
                </a:solidFill>
                <a:latin typeface="Arial" charset="0"/>
                <a:ea typeface="ＭＳ Ｐゴシック" pitchFamily="50" charset="-128"/>
              </a:defRPr>
            </a:lvl5pPr>
            <a:lvl6pPr marL="2514600" indent="-228600" defTabSz="1279525" eaLnBrk="0" fontAlgn="base" hangingPunct="0">
              <a:spcBef>
                <a:spcPct val="0"/>
              </a:spcBef>
              <a:spcAft>
                <a:spcPct val="0"/>
              </a:spcAft>
              <a:defRPr kumimoji="1" sz="2500">
                <a:solidFill>
                  <a:schemeClr val="tx1"/>
                </a:solidFill>
                <a:latin typeface="Arial" charset="0"/>
                <a:ea typeface="ＭＳ Ｐゴシック" pitchFamily="50" charset="-128"/>
              </a:defRPr>
            </a:lvl6pPr>
            <a:lvl7pPr marL="2971800" indent="-228600" defTabSz="1279525" eaLnBrk="0" fontAlgn="base" hangingPunct="0">
              <a:spcBef>
                <a:spcPct val="0"/>
              </a:spcBef>
              <a:spcAft>
                <a:spcPct val="0"/>
              </a:spcAft>
              <a:defRPr kumimoji="1" sz="2500">
                <a:solidFill>
                  <a:schemeClr val="tx1"/>
                </a:solidFill>
                <a:latin typeface="Arial" charset="0"/>
                <a:ea typeface="ＭＳ Ｐゴシック" pitchFamily="50" charset="-128"/>
              </a:defRPr>
            </a:lvl7pPr>
            <a:lvl8pPr marL="3429000" indent="-228600" defTabSz="1279525" eaLnBrk="0" fontAlgn="base" hangingPunct="0">
              <a:spcBef>
                <a:spcPct val="0"/>
              </a:spcBef>
              <a:spcAft>
                <a:spcPct val="0"/>
              </a:spcAft>
              <a:defRPr kumimoji="1" sz="2500">
                <a:solidFill>
                  <a:schemeClr val="tx1"/>
                </a:solidFill>
                <a:latin typeface="Arial" charset="0"/>
                <a:ea typeface="ＭＳ Ｐゴシック" pitchFamily="50" charset="-128"/>
              </a:defRPr>
            </a:lvl8pPr>
            <a:lvl9pPr marL="3886200" indent="-228600" defTabSz="1279525" eaLnBrk="0" fontAlgn="base" hangingPunct="0">
              <a:spcBef>
                <a:spcPct val="0"/>
              </a:spcBef>
              <a:spcAft>
                <a:spcPct val="0"/>
              </a:spcAft>
              <a:defRPr kumimoji="1" sz="2500">
                <a:solidFill>
                  <a:schemeClr val="tx1"/>
                </a:solidFill>
                <a:latin typeface="Arial" charset="0"/>
                <a:ea typeface="ＭＳ Ｐゴシック" pitchFamily="50" charset="-128"/>
              </a:defRPr>
            </a:lvl9pPr>
          </a:lstStyle>
          <a:p>
            <a:pPr>
              <a:lnSpc>
                <a:spcPts val="800"/>
              </a:lnSpc>
              <a:defRPr/>
            </a:pPr>
            <a:endParaRPr lang="en-US" altLang="ja-JP" sz="800" b="1" dirty="0">
              <a:latin typeface="Meiryo UI" panose="020B0604030504040204" pitchFamily="50" charset="-128"/>
              <a:ea typeface="Meiryo UI" panose="020B0604030504040204" pitchFamily="50" charset="-128"/>
            </a:endParaRPr>
          </a:p>
          <a:p>
            <a:pPr>
              <a:lnSpc>
                <a:spcPts val="1360"/>
              </a:lnSpc>
              <a:defRPr/>
            </a:pPr>
            <a:r>
              <a:rPr lang="ja-JP" altLang="ja-JP" sz="1089" b="1" dirty="0">
                <a:latin typeface="Meiryo UI" panose="020B0604030504040204" pitchFamily="50" charset="-128"/>
                <a:ea typeface="Meiryo UI" panose="020B0604030504040204" pitchFamily="50" charset="-128"/>
              </a:rPr>
              <a:t>○点検及び評価の</a:t>
            </a:r>
            <a:r>
              <a:rPr lang="ja-JP" altLang="en-US" sz="1089" b="1" dirty="0">
                <a:latin typeface="Meiryo UI" panose="020B0604030504040204" pitchFamily="50" charset="-128"/>
                <a:ea typeface="Meiryo UI" panose="020B0604030504040204" pitchFamily="50" charset="-128"/>
              </a:rPr>
              <a:t>対象と</a:t>
            </a:r>
            <a:r>
              <a:rPr lang="ja-JP" altLang="ja-JP" sz="1089" b="1" dirty="0">
                <a:latin typeface="Meiryo UI" panose="020B0604030504040204" pitchFamily="50" charset="-128"/>
                <a:ea typeface="Meiryo UI" panose="020B0604030504040204" pitchFamily="50" charset="-128"/>
              </a:rPr>
              <a:t>年次</a:t>
            </a:r>
          </a:p>
          <a:p>
            <a:pPr>
              <a:lnSpc>
                <a:spcPts val="1360"/>
              </a:lnSpc>
              <a:defRPr/>
            </a:pPr>
            <a:r>
              <a:rPr lang="ja-JP" altLang="ja-JP" sz="998" dirty="0">
                <a:latin typeface="Meiryo UI" panose="020B0604030504040204" pitchFamily="50" charset="-128"/>
                <a:ea typeface="Meiryo UI" panose="020B0604030504040204" pitchFamily="50" charset="-128"/>
              </a:rPr>
              <a:t>（１）前年度の</a:t>
            </a:r>
            <a:r>
              <a:rPr lang="ja-JP" altLang="en-US" sz="998" dirty="0">
                <a:latin typeface="Meiryo UI" panose="020B0604030504040204" pitchFamily="50" charset="-128"/>
                <a:ea typeface="Meiryo UI" panose="020B0604030504040204" pitchFamily="50" charset="-128"/>
              </a:rPr>
              <a:t>大阪府教育振興</a:t>
            </a:r>
            <a:r>
              <a:rPr lang="ja-JP" altLang="ja-JP" sz="998" dirty="0">
                <a:latin typeface="Meiryo UI" panose="020B0604030504040204" pitchFamily="50" charset="-128"/>
                <a:ea typeface="Meiryo UI" panose="020B0604030504040204" pitchFamily="50" charset="-128"/>
              </a:rPr>
              <a:t>基本計画</a:t>
            </a:r>
            <a:r>
              <a:rPr lang="ja-JP" altLang="en-US" sz="998" dirty="0">
                <a:latin typeface="Meiryo UI" panose="020B0604030504040204" pitchFamily="50" charset="-128"/>
                <a:ea typeface="Meiryo UI" panose="020B0604030504040204" pitchFamily="50" charset="-128"/>
              </a:rPr>
              <a:t>（以下、「基本計画」という。）</a:t>
            </a:r>
            <a:r>
              <a:rPr lang="ja-JP" altLang="ja-JP" sz="998" dirty="0">
                <a:latin typeface="Meiryo UI" panose="020B0604030504040204" pitchFamily="50" charset="-128"/>
                <a:ea typeface="Meiryo UI" panose="020B0604030504040204" pitchFamily="50" charset="-128"/>
              </a:rPr>
              <a:t>の進捗状況</a:t>
            </a:r>
          </a:p>
          <a:p>
            <a:pPr>
              <a:lnSpc>
                <a:spcPts val="1360"/>
              </a:lnSpc>
              <a:spcAft>
                <a:spcPts val="300"/>
              </a:spcAft>
              <a:defRPr/>
            </a:pPr>
            <a:r>
              <a:rPr lang="ja-JP" altLang="ja-JP" sz="998" dirty="0">
                <a:latin typeface="Meiryo UI" panose="020B0604030504040204" pitchFamily="50" charset="-128"/>
                <a:ea typeface="Meiryo UI" panose="020B0604030504040204" pitchFamily="50" charset="-128"/>
              </a:rPr>
              <a:t>（２）基本計画に記載のない、前年度の教育委員会の権限に属する事務の管理及び執行の状況</a:t>
            </a:r>
          </a:p>
          <a:p>
            <a:pPr>
              <a:lnSpc>
                <a:spcPts val="1360"/>
              </a:lnSpc>
              <a:defRPr/>
            </a:pPr>
            <a:r>
              <a:rPr lang="ja-JP" altLang="ja-JP" sz="1089" b="1" dirty="0">
                <a:latin typeface="Meiryo UI" panose="020B0604030504040204" pitchFamily="50" charset="-128"/>
                <a:ea typeface="Meiryo UI" panose="020B0604030504040204" pitchFamily="50" charset="-128"/>
              </a:rPr>
              <a:t>○点検及び評価の内容</a:t>
            </a:r>
            <a:endParaRPr lang="en-US" altLang="ja-JP" sz="1089" b="1" dirty="0">
              <a:latin typeface="Meiryo UI" panose="020B0604030504040204" pitchFamily="50" charset="-128"/>
              <a:ea typeface="Meiryo UI" panose="020B0604030504040204" pitchFamily="50" charset="-128"/>
            </a:endParaRPr>
          </a:p>
          <a:p>
            <a:pPr>
              <a:lnSpc>
                <a:spcPts val="1360"/>
              </a:lnSpc>
              <a:defRPr/>
            </a:pPr>
            <a:r>
              <a:rPr lang="ja-JP" altLang="en-US" sz="998" dirty="0">
                <a:latin typeface="Meiryo UI" panose="020B0604030504040204" pitchFamily="50" charset="-128"/>
                <a:ea typeface="Meiryo UI" panose="020B0604030504040204" pitchFamily="50" charset="-128"/>
              </a:rPr>
              <a:t>（１）条例第６条に基づく知事及び教育委員会の点検及び評価の内容	</a:t>
            </a:r>
          </a:p>
          <a:p>
            <a:pPr>
              <a:lnSpc>
                <a:spcPts val="1360"/>
              </a:lnSpc>
              <a:defRPr/>
            </a:pPr>
            <a:r>
              <a:rPr lang="ja-JP" altLang="en-US" sz="998" dirty="0">
                <a:latin typeface="Meiryo UI" panose="020B0604030504040204" pitchFamily="50" charset="-128"/>
                <a:ea typeface="Meiryo UI" panose="020B0604030504040204" pitchFamily="50" charset="-128"/>
              </a:rPr>
              <a:t>　・基本計画の事業計画に記載する「到達目標」の達成状況を評価</a:t>
            </a:r>
          </a:p>
          <a:p>
            <a:pPr>
              <a:lnSpc>
                <a:spcPts val="1360"/>
              </a:lnSpc>
              <a:defRPr/>
            </a:pPr>
            <a:r>
              <a:rPr lang="ja-JP" altLang="en-US" sz="998" dirty="0">
                <a:latin typeface="Meiryo UI" panose="020B0604030504040204" pitchFamily="50" charset="-128"/>
                <a:ea typeface="Meiryo UI" panose="020B0604030504040204" pitchFamily="50" charset="-128"/>
              </a:rPr>
              <a:t>　・基本計画の事業計画に記載する「成果指標」の達成状況を、成果指標につながる「具体的事業等」の進捗も踏まえて評価</a:t>
            </a:r>
          </a:p>
          <a:p>
            <a:pPr>
              <a:lnSpc>
                <a:spcPts val="1360"/>
              </a:lnSpc>
              <a:defRPr/>
            </a:pPr>
            <a:r>
              <a:rPr lang="ja-JP" altLang="en-US" sz="998" dirty="0">
                <a:latin typeface="Meiryo UI" panose="020B0604030504040204" pitchFamily="50" charset="-128"/>
                <a:ea typeface="Meiryo UI" panose="020B0604030504040204" pitchFamily="50" charset="-128"/>
              </a:rPr>
              <a:t>（２）地教行法第</a:t>
            </a:r>
            <a:r>
              <a:rPr lang="en-US" altLang="ja-JP" sz="998" dirty="0">
                <a:latin typeface="Meiryo UI" panose="020B0604030504040204" pitchFamily="50" charset="-128"/>
                <a:ea typeface="Meiryo UI" panose="020B0604030504040204" pitchFamily="50" charset="-128"/>
              </a:rPr>
              <a:t>26</a:t>
            </a:r>
            <a:r>
              <a:rPr lang="ja-JP" altLang="en-US" sz="998" dirty="0">
                <a:latin typeface="Meiryo UI" panose="020B0604030504040204" pitchFamily="50" charset="-128"/>
                <a:ea typeface="Meiryo UI" panose="020B0604030504040204" pitchFamily="50" charset="-128"/>
              </a:rPr>
              <a:t>条に基づく教育委員会の点検及び評価	</a:t>
            </a:r>
          </a:p>
          <a:p>
            <a:pPr>
              <a:lnSpc>
                <a:spcPts val="1360"/>
              </a:lnSpc>
              <a:defRPr/>
            </a:pPr>
            <a:r>
              <a:rPr lang="ja-JP" altLang="en-US" sz="998" dirty="0">
                <a:latin typeface="Meiryo UI" panose="020B0604030504040204" pitchFamily="50" charset="-128"/>
                <a:ea typeface="Meiryo UI" panose="020B0604030504040204" pitchFamily="50" charset="-128"/>
              </a:rPr>
              <a:t>　・基本計画に定めた事務の点検及び評価（（１）をもって充てる）</a:t>
            </a:r>
          </a:p>
          <a:p>
            <a:pPr>
              <a:lnSpc>
                <a:spcPts val="1360"/>
              </a:lnSpc>
              <a:defRPr/>
            </a:pPr>
            <a:r>
              <a:rPr lang="ja-JP" altLang="en-US" sz="998" dirty="0">
                <a:latin typeface="Meiryo UI" panose="020B0604030504040204" pitchFamily="50" charset="-128"/>
                <a:ea typeface="Meiryo UI" panose="020B0604030504040204" pitchFamily="50" charset="-128"/>
              </a:rPr>
              <a:t>　・基本計画に記載のない、教育委員会の権限に属する事務の状況の点検及び評価</a:t>
            </a:r>
          </a:p>
          <a:p>
            <a:pPr>
              <a:lnSpc>
                <a:spcPts val="1360"/>
              </a:lnSpc>
              <a:defRPr/>
            </a:pPr>
            <a:endParaRPr lang="en-US" altLang="ja-JP" sz="998" dirty="0">
              <a:latin typeface="Meiryo UI" panose="020B0604030504040204" pitchFamily="50" charset="-128"/>
              <a:ea typeface="Meiryo UI" panose="020B0604030504040204" pitchFamily="50" charset="-128"/>
            </a:endParaRPr>
          </a:p>
        </p:txBody>
      </p:sp>
      <p:sp>
        <p:nvSpPr>
          <p:cNvPr id="2" name="二等辺三角形 1"/>
          <p:cNvSpPr/>
          <p:nvPr/>
        </p:nvSpPr>
        <p:spPr>
          <a:xfrm rot="10800000">
            <a:off x="2445152" y="4342707"/>
            <a:ext cx="1958606" cy="163564"/>
          </a:xfrm>
          <a:prstGeom prst="triangle">
            <a:avLst/>
          </a:prstGeom>
          <a:solidFill>
            <a:srgbClr val="DB9B99"/>
          </a:solidFill>
        </p:spPr>
        <p:style>
          <a:lnRef idx="0">
            <a:schemeClr val="accent5"/>
          </a:lnRef>
          <a:fillRef idx="3">
            <a:schemeClr val="accent5"/>
          </a:fillRef>
          <a:effectRef idx="3">
            <a:schemeClr val="accent5"/>
          </a:effectRef>
          <a:fontRef idx="minor">
            <a:schemeClr val="lt1"/>
          </a:fontRef>
        </p:style>
        <p:txBody>
          <a:bodyPr rtlCol="0" anchor="ctr"/>
          <a:lstStyle/>
          <a:p>
            <a:pPr algn="ctr"/>
            <a:endParaRPr kumimoji="1" lang="ja-JP" altLang="en-US" sz="1601"/>
          </a:p>
        </p:txBody>
      </p:sp>
      <p:sp>
        <p:nvSpPr>
          <p:cNvPr id="3" name="角丸四角形 2"/>
          <p:cNvSpPr/>
          <p:nvPr/>
        </p:nvSpPr>
        <p:spPr>
          <a:xfrm>
            <a:off x="152120" y="570284"/>
            <a:ext cx="6477866" cy="1210363"/>
          </a:xfrm>
          <a:prstGeom prst="roundRect">
            <a:avLst>
              <a:gd name="adj" fmla="val 12012"/>
            </a:avLst>
          </a:prstGeom>
          <a:solidFill>
            <a:schemeClr val="bg1"/>
          </a:solidFill>
          <a:ln w="57150" cmpd="dbl">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ts val="1130"/>
              </a:lnSpc>
              <a:spcBef>
                <a:spcPct val="30000"/>
              </a:spcBef>
              <a:spcAft>
                <a:spcPts val="0"/>
              </a:spcAft>
              <a:buClrTx/>
              <a:buSzTx/>
              <a:buFontTx/>
              <a:buNone/>
              <a:tabLst/>
              <a:defRPr/>
            </a:pPr>
            <a:r>
              <a:rPr kumimoji="0" lang="ja-JP" altLang="en-US" sz="127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○目的</a:t>
            </a:r>
          </a:p>
          <a:p>
            <a:pPr marL="0" marR="0" lvl="0" indent="0" algn="l" defTabSz="457200" rtl="0" eaLnBrk="1" fontAlgn="auto" latinLnBrk="0" hangingPunct="1">
              <a:lnSpc>
                <a:spcPts val="1130"/>
              </a:lnSpc>
              <a:spcBef>
                <a:spcPct val="30000"/>
              </a:spcBef>
              <a:spcAft>
                <a:spcPts val="0"/>
              </a:spcAft>
              <a:buClrTx/>
              <a:buSzTx/>
              <a:buFontTx/>
              <a:buNone/>
              <a:tabLst/>
              <a:defRPr/>
            </a:pPr>
            <a:r>
              <a:rPr kumimoji="0" lang="ja-JP" altLang="en-US" sz="1451"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ja-JP" altLang="en-US" sz="1601"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ja-JP" altLang="en-US" sz="1089"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効果的な教育行政の推進に資するとともに、住民への説明責任を果たす。</a:t>
            </a:r>
            <a:endParaRPr kumimoji="0" lang="en-US" altLang="zh-CN" sz="127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a:lnSpc>
                <a:spcPts val="1130"/>
              </a:lnSpc>
              <a:spcBef>
                <a:spcPct val="30000"/>
              </a:spcBef>
            </a:pPr>
            <a:r>
              <a:rPr lang="ja-JP" altLang="en-US" sz="1270" b="1" dirty="0">
                <a:solidFill>
                  <a:schemeClr val="tx1"/>
                </a:solidFill>
                <a:latin typeface="Meiryo UI" panose="020B0604030504040204" pitchFamily="50" charset="-128"/>
                <a:ea typeface="Meiryo UI" panose="020B0604030504040204" pitchFamily="50" charset="-128"/>
              </a:rPr>
              <a:t>○根拠</a:t>
            </a:r>
          </a:p>
          <a:p>
            <a:pPr>
              <a:lnSpc>
                <a:spcPts val="1130"/>
              </a:lnSpc>
              <a:spcBef>
                <a:spcPct val="30000"/>
              </a:spcBef>
            </a:pPr>
            <a:r>
              <a:rPr lang="ja-JP" altLang="en-US" sz="1451" dirty="0">
                <a:solidFill>
                  <a:schemeClr val="tx1"/>
                </a:solidFill>
                <a:latin typeface="Meiryo UI" panose="020B0604030504040204" pitchFamily="50" charset="-128"/>
                <a:ea typeface="Meiryo UI" panose="020B0604030504040204" pitchFamily="50" charset="-128"/>
              </a:rPr>
              <a:t>　</a:t>
            </a:r>
            <a:r>
              <a:rPr lang="ja-JP" altLang="en-US" sz="1601" dirty="0">
                <a:solidFill>
                  <a:schemeClr val="tx1"/>
                </a:solidFill>
                <a:latin typeface="Meiryo UI" panose="020B0604030504040204" pitchFamily="50" charset="-128"/>
                <a:ea typeface="Meiryo UI" panose="020B0604030504040204" pitchFamily="50" charset="-128"/>
              </a:rPr>
              <a:t>　</a:t>
            </a:r>
            <a:r>
              <a:rPr lang="zh-CN" altLang="en-US" sz="1089" dirty="0">
                <a:solidFill>
                  <a:schemeClr val="tx1"/>
                </a:solidFill>
                <a:latin typeface="Meiryo UI" panose="020B0604030504040204" pitchFamily="50" charset="-128"/>
                <a:ea typeface="Meiryo UI" panose="020B0604030504040204" pitchFamily="50" charset="-128"/>
              </a:rPr>
              <a:t>大阪府教育行政基本条例</a:t>
            </a:r>
            <a:r>
              <a:rPr lang="ja-JP" altLang="en-US" sz="1089" dirty="0">
                <a:solidFill>
                  <a:schemeClr val="tx1"/>
                </a:solidFill>
                <a:latin typeface="Meiryo UI" panose="020B0604030504040204" pitchFamily="50" charset="-128"/>
                <a:ea typeface="Meiryo UI" panose="020B0604030504040204" pitchFamily="50" charset="-128"/>
              </a:rPr>
              <a:t>（以下「基本条例」という。）</a:t>
            </a:r>
            <a:r>
              <a:rPr lang="zh-CN" altLang="en-US" sz="1089" dirty="0">
                <a:solidFill>
                  <a:schemeClr val="tx1"/>
                </a:solidFill>
                <a:latin typeface="Meiryo UI" panose="020B0604030504040204" pitchFamily="50" charset="-128"/>
                <a:ea typeface="Meiryo UI" panose="020B0604030504040204" pitchFamily="50" charset="-128"/>
              </a:rPr>
              <a:t>第</a:t>
            </a:r>
            <a:r>
              <a:rPr lang="ja-JP" altLang="en-US" sz="1089" dirty="0">
                <a:solidFill>
                  <a:schemeClr val="tx1"/>
                </a:solidFill>
                <a:latin typeface="Meiryo UI" panose="020B0604030504040204" pitchFamily="50" charset="-128"/>
                <a:ea typeface="Meiryo UI" panose="020B0604030504040204" pitchFamily="50" charset="-128"/>
              </a:rPr>
              <a:t>６</a:t>
            </a:r>
            <a:r>
              <a:rPr lang="zh-CN" altLang="en-US" sz="1089" dirty="0">
                <a:solidFill>
                  <a:schemeClr val="tx1"/>
                </a:solidFill>
                <a:latin typeface="Meiryo UI" panose="020B0604030504040204" pitchFamily="50" charset="-128"/>
                <a:ea typeface="Meiryo UI" panose="020B0604030504040204" pitchFamily="50" charset="-128"/>
              </a:rPr>
              <a:t>条</a:t>
            </a:r>
            <a:endParaRPr lang="en-US" altLang="zh-CN" sz="1270" dirty="0">
              <a:solidFill>
                <a:schemeClr val="tx1"/>
              </a:solidFill>
              <a:latin typeface="Meiryo UI" panose="020B0604030504040204" pitchFamily="50" charset="-128"/>
              <a:ea typeface="Meiryo UI" panose="020B0604030504040204" pitchFamily="50" charset="-128"/>
            </a:endParaRPr>
          </a:p>
          <a:p>
            <a:pPr>
              <a:lnSpc>
                <a:spcPts val="1130"/>
              </a:lnSpc>
              <a:spcBef>
                <a:spcPct val="30000"/>
              </a:spcBef>
            </a:pPr>
            <a:r>
              <a:rPr lang="ja-JP" altLang="en-US" sz="1270" dirty="0">
                <a:solidFill>
                  <a:schemeClr val="tx1"/>
                </a:solidFill>
                <a:latin typeface="Meiryo UI" panose="020B0604030504040204" pitchFamily="50" charset="-128"/>
                <a:ea typeface="Meiryo UI" panose="020B0604030504040204" pitchFamily="50" charset="-128"/>
              </a:rPr>
              <a:t>　　 </a:t>
            </a:r>
            <a:r>
              <a:rPr lang="ja-JP" altLang="en-US" sz="1089" dirty="0">
                <a:solidFill>
                  <a:schemeClr val="tx1"/>
                </a:solidFill>
                <a:latin typeface="Meiryo UI" panose="020B0604030504040204" pitchFamily="50" charset="-128"/>
                <a:ea typeface="Meiryo UI" panose="020B0604030504040204" pitchFamily="50" charset="-128"/>
              </a:rPr>
              <a:t>地方教育行政の組織及び運営に関する法律（以下「地教行法」という。）第</a:t>
            </a:r>
            <a:r>
              <a:rPr lang="en-US" altLang="ja-JP" sz="1089" dirty="0">
                <a:solidFill>
                  <a:schemeClr val="tx1"/>
                </a:solidFill>
                <a:latin typeface="Meiryo UI" panose="020B0604030504040204" pitchFamily="50" charset="-128"/>
                <a:ea typeface="Meiryo UI" panose="020B0604030504040204" pitchFamily="50" charset="-128"/>
              </a:rPr>
              <a:t>26</a:t>
            </a:r>
            <a:r>
              <a:rPr lang="ja-JP" altLang="en-US" sz="1089" dirty="0">
                <a:solidFill>
                  <a:schemeClr val="tx1"/>
                </a:solidFill>
                <a:latin typeface="Meiryo UI" panose="020B0604030504040204" pitchFamily="50" charset="-128"/>
                <a:ea typeface="Meiryo UI" panose="020B0604030504040204" pitchFamily="50" charset="-128"/>
              </a:rPr>
              <a:t>条</a:t>
            </a:r>
            <a:endParaRPr lang="ja-JP" altLang="en-US" sz="1815" dirty="0">
              <a:solidFill>
                <a:schemeClr val="tx1"/>
              </a:solidFill>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FCE57DFA-FF57-49CB-A33C-CCFF79F01836}"/>
              </a:ext>
            </a:extLst>
          </p:cNvPr>
          <p:cNvSpPr txBox="1"/>
          <p:nvPr/>
        </p:nvSpPr>
        <p:spPr>
          <a:xfrm>
            <a:off x="237004" y="6812270"/>
            <a:ext cx="4218709" cy="261610"/>
          </a:xfrm>
          <a:prstGeom prst="rect">
            <a:avLst/>
          </a:prstGeom>
          <a:noFill/>
        </p:spPr>
        <p:txBody>
          <a:bodyPr wrap="square">
            <a:spAutoFit/>
          </a:bodyPr>
          <a:lstStyle/>
          <a:p>
            <a:r>
              <a:rPr lang="ja-JP" altLang="ja-JP" sz="1100" b="1" dirty="0">
                <a:effectLst/>
                <a:latin typeface="Meiryo UI" panose="020B0604030504040204" pitchFamily="50" charset="-128"/>
                <a:ea typeface="Meiryo UI" panose="020B0604030504040204" pitchFamily="50" charset="-128"/>
                <a:cs typeface="Times New Roman" panose="02020603050405020304" pitchFamily="18" charset="0"/>
              </a:rPr>
              <a:t>■第２次計画における「到達目標」と「成果指標」のイメージ</a:t>
            </a:r>
            <a:endParaRPr lang="ja-JP" altLang="en-US" dirty="0">
              <a:latin typeface="Meiryo UI" panose="020B0604030504040204" pitchFamily="50" charset="-128"/>
              <a:ea typeface="Meiryo UI" panose="020B0604030504040204" pitchFamily="50" charset="-128"/>
            </a:endParaRPr>
          </a:p>
        </p:txBody>
      </p:sp>
      <p:sp>
        <p:nvSpPr>
          <p:cNvPr id="9" name="四角形: 角を丸くする 8">
            <a:extLst>
              <a:ext uri="{FF2B5EF4-FFF2-40B4-BE49-F238E27FC236}">
                <a16:creationId xmlns:a16="http://schemas.microsoft.com/office/drawing/2014/main" id="{423390CA-A916-463E-AC50-4322B2AC5A4B}"/>
              </a:ext>
            </a:extLst>
          </p:cNvPr>
          <p:cNvSpPr/>
          <p:nvPr/>
        </p:nvSpPr>
        <p:spPr>
          <a:xfrm>
            <a:off x="162511" y="9037519"/>
            <a:ext cx="6477866" cy="459772"/>
          </a:xfrm>
          <a:prstGeom prst="roundRect">
            <a:avLst>
              <a:gd name="adj" fmla="val 5367"/>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000" dirty="0">
                <a:solidFill>
                  <a:schemeClr val="tx1"/>
                </a:solidFill>
                <a:latin typeface="Meiryo UI" panose="020B0604030504040204" pitchFamily="50" charset="-128"/>
                <a:ea typeface="Meiryo UI" panose="020B0604030504040204" pitchFamily="50" charset="-128"/>
              </a:rPr>
              <a:t> 点検及び評価を行うにあたり、教育に関する知識及び経験を有する者並びに保護者の意見を聴くために設置する。</a:t>
            </a:r>
            <a:endParaRPr lang="en-US" altLang="ja-JP" sz="1000" dirty="0">
              <a:solidFill>
                <a:schemeClr val="tx1"/>
              </a:solidFill>
              <a:latin typeface="Meiryo UI" panose="020B0604030504040204" pitchFamily="50" charset="-128"/>
              <a:ea typeface="Meiryo UI" panose="020B0604030504040204" pitchFamily="50" charset="-128"/>
            </a:endParaRPr>
          </a:p>
        </p:txBody>
      </p:sp>
      <p:sp>
        <p:nvSpPr>
          <p:cNvPr id="24" name="AutoShape 9">
            <a:extLst>
              <a:ext uri="{FF2B5EF4-FFF2-40B4-BE49-F238E27FC236}">
                <a16:creationId xmlns:a16="http://schemas.microsoft.com/office/drawing/2014/main" id="{9F735695-D8D8-4A96-AD51-D15F862626B9}"/>
              </a:ext>
            </a:extLst>
          </p:cNvPr>
          <p:cNvSpPr>
            <a:spLocks noChangeArrowheads="1"/>
          </p:cNvSpPr>
          <p:nvPr/>
        </p:nvSpPr>
        <p:spPr bwMode="auto">
          <a:xfrm>
            <a:off x="162511" y="4582320"/>
            <a:ext cx="6451736" cy="261610"/>
          </a:xfrm>
          <a:prstGeom prst="rect">
            <a:avLst/>
          </a:prstGeom>
          <a:solidFill>
            <a:schemeClr val="accent1">
              <a:lumMod val="20000"/>
              <a:lumOff val="80000"/>
            </a:schemeClr>
          </a:solidFill>
          <a:ln>
            <a:headEnd/>
            <a:tailEnd/>
          </a:ln>
        </p:spPr>
        <p:style>
          <a:lnRef idx="0">
            <a:schemeClr val="accent5"/>
          </a:lnRef>
          <a:fillRef idx="3">
            <a:schemeClr val="accent5"/>
          </a:fillRef>
          <a:effectRef idx="3">
            <a:schemeClr val="accent5"/>
          </a:effectRef>
          <a:fontRef idx="minor">
            <a:schemeClr val="lt1"/>
          </a:fontRef>
        </p:style>
        <p:txBody>
          <a:bodyPr wrap="none" anchor="ctr"/>
          <a:lstStyle>
            <a:lvl1pPr defTabSz="1279525" eaLnBrk="0" hangingPunct="0">
              <a:spcBef>
                <a:spcPct val="20000"/>
              </a:spcBef>
              <a:buChar char="•"/>
              <a:defRPr kumimoji="1" sz="4500">
                <a:solidFill>
                  <a:schemeClr val="tx1"/>
                </a:solidFill>
                <a:latin typeface="Arial" panose="020B0604020202020204" pitchFamily="34" charset="0"/>
                <a:ea typeface="ＭＳ Ｐゴシック" panose="020B0600070205080204" pitchFamily="50" charset="-128"/>
              </a:defRPr>
            </a:lvl1pPr>
            <a:lvl2pPr marL="742950" indent="-285750" defTabSz="1279525" eaLnBrk="0" hangingPunct="0">
              <a:spcBef>
                <a:spcPct val="20000"/>
              </a:spcBef>
              <a:buChar char="–"/>
              <a:defRPr kumimoji="1" sz="3900">
                <a:solidFill>
                  <a:schemeClr val="tx1"/>
                </a:solidFill>
                <a:latin typeface="Arial" panose="020B0604020202020204" pitchFamily="34" charset="0"/>
                <a:ea typeface="ＭＳ Ｐゴシック" panose="020B0600070205080204" pitchFamily="50" charset="-128"/>
              </a:defRPr>
            </a:lvl2pPr>
            <a:lvl3pPr marL="1143000" indent="-228600" defTabSz="1279525" eaLnBrk="0" hangingPunct="0">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3pPr>
            <a:lvl4pPr marL="1600200" indent="-228600" defTabSz="1279525"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4pPr>
            <a:lvl5pPr marL="2057400" indent="-228600" defTabSz="1279525"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5pPr>
            <a:lvl6pPr marL="25146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6pPr>
            <a:lvl7pPr marL="29718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7pPr>
            <a:lvl8pPr marL="34290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8pPr>
            <a:lvl9pPr marL="38862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696"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点検及び評価の手法</a:t>
            </a:r>
            <a:endParaRPr lang="ja-JP" altLang="en-US" sz="1696" b="1" dirty="0">
              <a:latin typeface="Meiryo UI" panose="020B0604030504040204" pitchFamily="50" charset="-128"/>
              <a:ea typeface="Meiryo UI" panose="020B0604030504040204" pitchFamily="50" charset="-128"/>
            </a:endParaRPr>
          </a:p>
        </p:txBody>
      </p:sp>
      <p:sp>
        <p:nvSpPr>
          <p:cNvPr id="25" name="AutoShape 9">
            <a:extLst>
              <a:ext uri="{FF2B5EF4-FFF2-40B4-BE49-F238E27FC236}">
                <a16:creationId xmlns:a16="http://schemas.microsoft.com/office/drawing/2014/main" id="{F5E45458-7C45-4E0C-BF75-56A94E34FCA3}"/>
              </a:ext>
            </a:extLst>
          </p:cNvPr>
          <p:cNvSpPr>
            <a:spLocks noChangeArrowheads="1"/>
          </p:cNvSpPr>
          <p:nvPr/>
        </p:nvSpPr>
        <p:spPr bwMode="auto">
          <a:xfrm>
            <a:off x="152120" y="8809394"/>
            <a:ext cx="6451736" cy="261610"/>
          </a:xfrm>
          <a:prstGeom prst="rect">
            <a:avLst/>
          </a:prstGeom>
          <a:solidFill>
            <a:schemeClr val="accent1">
              <a:lumMod val="20000"/>
              <a:lumOff val="80000"/>
            </a:schemeClr>
          </a:solidFill>
          <a:ln>
            <a:headEnd/>
            <a:tailEnd/>
          </a:ln>
        </p:spPr>
        <p:style>
          <a:lnRef idx="0">
            <a:schemeClr val="accent5"/>
          </a:lnRef>
          <a:fillRef idx="3">
            <a:schemeClr val="accent5"/>
          </a:fillRef>
          <a:effectRef idx="3">
            <a:schemeClr val="accent5"/>
          </a:effectRef>
          <a:fontRef idx="minor">
            <a:schemeClr val="lt1"/>
          </a:fontRef>
        </p:style>
        <p:txBody>
          <a:bodyPr wrap="none" anchor="ctr"/>
          <a:lstStyle>
            <a:lvl1pPr defTabSz="1279525" eaLnBrk="0" hangingPunct="0">
              <a:spcBef>
                <a:spcPct val="20000"/>
              </a:spcBef>
              <a:buChar char="•"/>
              <a:defRPr kumimoji="1" sz="4500">
                <a:solidFill>
                  <a:schemeClr val="tx1"/>
                </a:solidFill>
                <a:latin typeface="Arial" panose="020B0604020202020204" pitchFamily="34" charset="0"/>
                <a:ea typeface="ＭＳ Ｐゴシック" panose="020B0600070205080204" pitchFamily="50" charset="-128"/>
              </a:defRPr>
            </a:lvl1pPr>
            <a:lvl2pPr marL="742950" indent="-285750" defTabSz="1279525" eaLnBrk="0" hangingPunct="0">
              <a:spcBef>
                <a:spcPct val="20000"/>
              </a:spcBef>
              <a:buChar char="–"/>
              <a:defRPr kumimoji="1" sz="3900">
                <a:solidFill>
                  <a:schemeClr val="tx1"/>
                </a:solidFill>
                <a:latin typeface="Arial" panose="020B0604020202020204" pitchFamily="34" charset="0"/>
                <a:ea typeface="ＭＳ Ｐゴシック" panose="020B0600070205080204" pitchFamily="50" charset="-128"/>
              </a:defRPr>
            </a:lvl2pPr>
            <a:lvl3pPr marL="1143000" indent="-228600" defTabSz="1279525" eaLnBrk="0" hangingPunct="0">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3pPr>
            <a:lvl4pPr marL="1600200" indent="-228600" defTabSz="1279525"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4pPr>
            <a:lvl5pPr marL="2057400" indent="-228600" defTabSz="1279525"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5pPr>
            <a:lvl6pPr marL="25146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6pPr>
            <a:lvl7pPr marL="29718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7pPr>
            <a:lvl8pPr marL="34290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8pPr>
            <a:lvl9pPr marL="38862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696" b="1" dirty="0">
                <a:latin typeface="Meiryo UI" panose="020B0604030504040204" pitchFamily="50" charset="-128"/>
                <a:ea typeface="Meiryo UI" panose="020B0604030504040204" pitchFamily="50" charset="-128"/>
              </a:rPr>
              <a:t>　</a:t>
            </a:r>
            <a:r>
              <a:rPr lang="zh-TW" altLang="en-US" sz="1200" b="1" dirty="0">
                <a:latin typeface="Meiryo UI" panose="020B0604030504040204" pitchFamily="50" charset="-128"/>
                <a:ea typeface="Meiryo UI" panose="020B0604030504040204" pitchFamily="50" charset="-128"/>
              </a:rPr>
              <a:t>大阪府教育行政評価審議会</a:t>
            </a:r>
          </a:p>
        </p:txBody>
      </p:sp>
      <p:sp>
        <p:nvSpPr>
          <p:cNvPr id="13" name="フッター プレースホルダー 6">
            <a:extLst>
              <a:ext uri="{FF2B5EF4-FFF2-40B4-BE49-F238E27FC236}">
                <a16:creationId xmlns:a16="http://schemas.microsoft.com/office/drawing/2014/main" id="{2D9ECC19-7EBC-4E97-A9E4-BA218F9E144E}"/>
              </a:ext>
            </a:extLst>
          </p:cNvPr>
          <p:cNvSpPr>
            <a:spLocks noGrp="1"/>
          </p:cNvSpPr>
          <p:nvPr/>
        </p:nvSpPr>
        <p:spPr>
          <a:xfrm>
            <a:off x="7468" y="9671115"/>
            <a:ext cx="6843063" cy="234705"/>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ja-JP" altLang="en-US" sz="1000" kern="100" dirty="0">
                <a:solidFill>
                  <a:schemeClr val="tx1"/>
                </a:solidFill>
                <a:latin typeface="Century" panose="02040604050505020304" pitchFamily="18" charset="0"/>
                <a:ea typeface="ＭＳ 明朝" panose="02020609040205080304" pitchFamily="17" charset="-128"/>
                <a:cs typeface="Times New Roman" panose="02020603050405020304" pitchFamily="18" charset="0"/>
              </a:rPr>
              <a:t>２－３</a:t>
            </a:r>
            <a:endParaRPr lang="ja-JP" altLang="ja-JP" sz="1000" kern="100" dirty="0">
              <a:solidFill>
                <a:schemeClr val="tx1"/>
              </a:solidFill>
              <a:latin typeface="Century" panose="02040604050505020304" pitchFamily="18" charset="0"/>
              <a:ea typeface="ＭＳ 明朝" panose="02020609040205080304" pitchFamily="17" charset="-128"/>
              <a:cs typeface="Times New Roman" panose="02020603050405020304" pitchFamily="18" charset="0"/>
            </a:endParaRPr>
          </a:p>
        </p:txBody>
      </p:sp>
    </p:spTree>
    <p:extLst>
      <p:ext uri="{BB962C8B-B14F-4D97-AF65-F5344CB8AC3E}">
        <p14:creationId xmlns:p14="http://schemas.microsoft.com/office/powerpoint/2010/main" val="38408883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表 22">
            <a:extLst>
              <a:ext uri="{FF2B5EF4-FFF2-40B4-BE49-F238E27FC236}">
                <a16:creationId xmlns:a16="http://schemas.microsoft.com/office/drawing/2014/main" id="{672F6A1A-2A96-47A6-97FB-8ADDB565EF88}"/>
              </a:ext>
            </a:extLst>
          </p:cNvPr>
          <p:cNvGraphicFramePr>
            <a:graphicFrameLocks noGrp="1"/>
          </p:cNvGraphicFramePr>
          <p:nvPr>
            <p:extLst>
              <p:ext uri="{D42A27DB-BD31-4B8C-83A1-F6EECF244321}">
                <p14:modId xmlns:p14="http://schemas.microsoft.com/office/powerpoint/2010/main" val="884490771"/>
              </p:ext>
            </p:extLst>
          </p:nvPr>
        </p:nvGraphicFramePr>
        <p:xfrm>
          <a:off x="166253" y="1713013"/>
          <a:ext cx="6480000" cy="2800450"/>
        </p:xfrm>
        <a:graphic>
          <a:graphicData uri="http://schemas.openxmlformats.org/drawingml/2006/table">
            <a:tbl>
              <a:tblPr firstRow="1" firstCol="1" bandRow="1"/>
              <a:tblGrid>
                <a:gridCol w="288000">
                  <a:extLst>
                    <a:ext uri="{9D8B030D-6E8A-4147-A177-3AD203B41FA5}">
                      <a16:colId xmlns:a16="http://schemas.microsoft.com/office/drawing/2014/main" val="737124957"/>
                    </a:ext>
                  </a:extLst>
                </a:gridCol>
                <a:gridCol w="2016000">
                  <a:extLst>
                    <a:ext uri="{9D8B030D-6E8A-4147-A177-3AD203B41FA5}">
                      <a16:colId xmlns:a16="http://schemas.microsoft.com/office/drawing/2014/main" val="1260538966"/>
                    </a:ext>
                  </a:extLst>
                </a:gridCol>
                <a:gridCol w="720000">
                  <a:extLst>
                    <a:ext uri="{9D8B030D-6E8A-4147-A177-3AD203B41FA5}">
                      <a16:colId xmlns:a16="http://schemas.microsoft.com/office/drawing/2014/main" val="50718703"/>
                    </a:ext>
                  </a:extLst>
                </a:gridCol>
                <a:gridCol w="720000">
                  <a:extLst>
                    <a:ext uri="{9D8B030D-6E8A-4147-A177-3AD203B41FA5}">
                      <a16:colId xmlns:a16="http://schemas.microsoft.com/office/drawing/2014/main" val="2944411117"/>
                    </a:ext>
                  </a:extLst>
                </a:gridCol>
                <a:gridCol w="720000">
                  <a:extLst>
                    <a:ext uri="{9D8B030D-6E8A-4147-A177-3AD203B41FA5}">
                      <a16:colId xmlns:a16="http://schemas.microsoft.com/office/drawing/2014/main" val="3931954474"/>
                    </a:ext>
                  </a:extLst>
                </a:gridCol>
                <a:gridCol w="720000">
                  <a:extLst>
                    <a:ext uri="{9D8B030D-6E8A-4147-A177-3AD203B41FA5}">
                      <a16:colId xmlns:a16="http://schemas.microsoft.com/office/drawing/2014/main" val="2152956080"/>
                    </a:ext>
                  </a:extLst>
                </a:gridCol>
                <a:gridCol w="720000">
                  <a:extLst>
                    <a:ext uri="{9D8B030D-6E8A-4147-A177-3AD203B41FA5}">
                      <a16:colId xmlns:a16="http://schemas.microsoft.com/office/drawing/2014/main" val="2168793252"/>
                    </a:ext>
                  </a:extLst>
                </a:gridCol>
                <a:gridCol w="576000">
                  <a:extLst>
                    <a:ext uri="{9D8B030D-6E8A-4147-A177-3AD203B41FA5}">
                      <a16:colId xmlns:a16="http://schemas.microsoft.com/office/drawing/2014/main" val="1324775407"/>
                    </a:ext>
                  </a:extLst>
                </a:gridCol>
              </a:tblGrid>
              <a:tr h="383725">
                <a:tc>
                  <a:txBody>
                    <a:bodyPr/>
                    <a:lstStyle/>
                    <a:p>
                      <a:pPr algn="ctr">
                        <a:lnSpc>
                          <a:spcPts val="1000"/>
                        </a:lnSpc>
                      </a:pPr>
                      <a:r>
                        <a:rPr 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No</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tc>
                  <a:txBody>
                    <a:bodyPr/>
                    <a:lstStyle/>
                    <a:p>
                      <a:pPr algn="ctr">
                        <a:lnSpc>
                          <a:spcPts val="1000"/>
                        </a:lnSpc>
                      </a:pPr>
                      <a:r>
                        <a:rPr lang="ja-JP" sz="9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成果指標</a:t>
                      </a:r>
                      <a:endParaRPr 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tc>
                  <a:txBody>
                    <a:bodyPr/>
                    <a:lstStyle/>
                    <a:p>
                      <a:pPr algn="ctr">
                        <a:lnSpc>
                          <a:spcPts val="1000"/>
                        </a:lnSpc>
                      </a:pPr>
                      <a:r>
                        <a:rPr lang="ja-JP" sz="9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学校種等</a:t>
                      </a:r>
                      <a:endParaRPr 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tc>
                  <a:txBody>
                    <a:bodyPr/>
                    <a:lstStyle/>
                    <a:p>
                      <a:pPr algn="ctr">
                        <a:lnSpc>
                          <a:spcPts val="1000"/>
                        </a:lnSpc>
                      </a:pPr>
                      <a:r>
                        <a:rPr lang="ja-JP" sz="9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目標</a:t>
                      </a:r>
                      <a:endParaRPr 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tc>
                  <a:txBody>
                    <a:bodyPr/>
                    <a:lstStyle/>
                    <a:p>
                      <a:pPr algn="ctr">
                        <a:lnSpc>
                          <a:spcPts val="1000"/>
                        </a:lnSpc>
                      </a:pPr>
                      <a:r>
                        <a:rPr lang="ja-JP" sz="9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計画策定時</a:t>
                      </a:r>
                      <a:endParaRPr 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tc>
                  <a:txBody>
                    <a:bodyPr/>
                    <a:lstStyle/>
                    <a:p>
                      <a:pPr algn="ctr">
                        <a:lnSpc>
                          <a:spcPts val="1000"/>
                        </a:lnSpc>
                      </a:pPr>
                      <a:r>
                        <a:rPr lang="en-US" sz="9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a:t>
                      </a:r>
                      <a:r>
                        <a:rPr lang="en-US" altLang="ja-JP" sz="9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6</a:t>
                      </a:r>
                      <a:r>
                        <a:rPr lang="ja-JP" sz="9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実績</a:t>
                      </a:r>
                      <a:endParaRPr 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tc>
                  <a:txBody>
                    <a:bodyPr/>
                    <a:lstStyle/>
                    <a:p>
                      <a:pPr algn="ctr">
                        <a:lnSpc>
                          <a:spcPts val="1000"/>
                        </a:lnSpc>
                      </a:pPr>
                      <a:r>
                        <a:rPr lang="en-US" altLang="ja-JP" sz="9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R7</a:t>
                      </a:r>
                      <a:r>
                        <a:rPr lang="ja-JP" altLang="en-US" sz="9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実績</a:t>
                      </a:r>
                      <a:endParaRPr lang="en-US" altLang="ja-JP" sz="9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tc>
                  <a:txBody>
                    <a:bodyPr/>
                    <a:lstStyle/>
                    <a:p>
                      <a:pPr algn="ctr">
                        <a:lnSpc>
                          <a:spcPts val="1000"/>
                        </a:lnSpc>
                      </a:pPr>
                      <a:r>
                        <a:rPr lang="en-US" sz="900" b="1" kern="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a:t>
                      </a:r>
                      <a:r>
                        <a:rPr lang="en-US" altLang="ja-JP" sz="900" b="1" kern="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a:t>
                      </a:r>
                      <a:endParaRPr lang="en-US" sz="900" b="1" kern="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000"/>
                        </a:lnSpc>
                      </a:pPr>
                      <a:r>
                        <a:rPr lang="ja-JP" sz="900" b="1" kern="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達成状況</a:t>
                      </a:r>
                      <a:endParaRPr 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extLst>
                  <a:ext uri="{0D108BD9-81ED-4DB2-BD59-A6C34878D82A}">
                    <a16:rowId xmlns:a16="http://schemas.microsoft.com/office/drawing/2014/main" val="1098493943"/>
                  </a:ext>
                </a:extLst>
              </a:tr>
              <a:tr h="568287">
                <a:tc>
                  <a:txBody>
                    <a:bodyPr/>
                    <a:lstStyle/>
                    <a:p>
                      <a:pPr algn="ctr">
                        <a:lnSpc>
                          <a:spcPts val="1200"/>
                        </a:lnSpc>
                      </a:pPr>
                      <a:r>
                        <a:rPr 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40</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a:lnSpc>
                          <a:spcPts val="12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学校管理下における障がいや重度の負傷を伴う事故等の発生件数（件）</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府立学校</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lnSpc>
                          <a:spcPts val="12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０</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５</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lnSpc>
                          <a:spcPts val="1500"/>
                        </a:lnSpc>
                      </a:pPr>
                      <a:r>
                        <a:rPr lang="ja-JP" alt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８</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lnSpc>
                          <a:spcPts val="1500"/>
                        </a:lnSpc>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10</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lnSpc>
                          <a:spcPts val="1500"/>
                        </a:lnSpc>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22530440"/>
                  </a:ext>
                </a:extLst>
              </a:tr>
              <a:tr h="845000">
                <a:tc>
                  <a:txBody>
                    <a:bodyPr/>
                    <a:lstStyle/>
                    <a:p>
                      <a:pPr algn="ctr">
                        <a:lnSpc>
                          <a:spcPts val="10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４</a:t>
                      </a:r>
                      <a:endParaRPr lang="en-US" alt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000"/>
                        </a:lnSpc>
                      </a:pPr>
                      <a:r>
                        <a:rPr lang="ja-JP" alt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再</a:t>
                      </a:r>
                      <a:endPar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lnSpc>
                          <a:spcPts val="12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学校生活に対し、肯定的評価をした府立支援学校の子どもたち及び保護者等の割合（％）</a:t>
                      </a: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府立支援</a:t>
                      </a: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前年度より</a:t>
                      </a:r>
                      <a:endParaRPr lang="en-US" alt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増加</a:t>
                      </a: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4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84.6</a:t>
                      </a:r>
                      <a:r>
                        <a:rPr lang="ja-JP" altLang="ja-JP" sz="1000" kern="10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R3</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400"/>
                        </a:lnSpc>
                      </a:pPr>
                      <a:r>
                        <a:rPr kumimoji="1" lang="en-US" altLang="ja-JP" sz="1000" b="0" i="0" u="none" strike="noStrike" kern="1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Times New Roman" panose="02020603050405020304" pitchFamily="18" charset="0"/>
                        </a:rPr>
                        <a:t>85.6</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400"/>
                        </a:lnSpc>
                      </a:pPr>
                      <a:r>
                        <a:rPr kumimoji="1" lang="en-US" altLang="ja-JP" sz="1000" b="0" i="0" u="none" strike="noStrike" kern="1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Times New Roman" panose="02020603050405020304" pitchFamily="18" charset="0"/>
                        </a:rPr>
                        <a:t>87.5</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400"/>
                        </a:lnSpc>
                      </a:pPr>
                      <a:r>
                        <a:rPr lang="ja-JP" alt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80907366"/>
                  </a:ext>
                </a:extLst>
              </a:tr>
              <a:tr h="1003438">
                <a:tc>
                  <a:txBody>
                    <a:bodyPr/>
                    <a:lstStyle/>
                    <a:p>
                      <a:pPr algn="ctr">
                        <a:lnSpc>
                          <a:spcPts val="12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８</a:t>
                      </a:r>
                    </a:p>
                    <a:p>
                      <a:pPr algn="ctr">
                        <a:lnSpc>
                          <a:spcPts val="1200"/>
                        </a:lnSpc>
                      </a:pPr>
                      <a:r>
                        <a:rPr lang="ja-JP" sz="800" b="1" kern="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再</a:t>
                      </a:r>
                      <a:endPar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lnSpc>
                          <a:spcPts val="12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校内支援体制状況確認票での自己評価において、「学校全体に支援教育が浸透している」と回答した小・中学校の割合（％）</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小・中学校</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40</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.0</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16.1</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ctr" defTabSz="685800" rtl="0" eaLnBrk="1" fontAlgn="auto" latinLnBrk="0" hangingPunct="1">
                        <a:lnSpc>
                          <a:spcPts val="1500"/>
                        </a:lnSpc>
                        <a:spcBef>
                          <a:spcPts val="0"/>
                        </a:spcBef>
                        <a:spcAft>
                          <a:spcPts val="0"/>
                        </a:spcAft>
                        <a:buClrTx/>
                        <a:buSzTx/>
                        <a:buFontTx/>
                        <a:buNone/>
                        <a:tabLst/>
                        <a:defRPr/>
                      </a:pPr>
                      <a:r>
                        <a:rPr lang="en-US" alt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23.4</a:t>
                      </a:r>
                      <a:endParaRPr lang="ja-JP" alt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ctr" defTabSz="685800" rtl="0" eaLnBrk="1" fontAlgn="auto" latinLnBrk="0" hangingPunct="1">
                        <a:lnSpc>
                          <a:spcPts val="1500"/>
                        </a:lnSpc>
                        <a:spcBef>
                          <a:spcPts val="0"/>
                        </a:spcBef>
                        <a:spcAft>
                          <a:spcPts val="0"/>
                        </a:spcAft>
                        <a:buClrTx/>
                        <a:buSzTx/>
                        <a:buFontTx/>
                        <a:buNone/>
                        <a:tabLst/>
                        <a:defRPr/>
                      </a:pPr>
                      <a:r>
                        <a:rPr lang="en-US" alt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25.8</a:t>
                      </a:r>
                      <a:endParaRPr lang="ja-JP" alt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ja-JP" alt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30620938"/>
                  </a:ext>
                </a:extLst>
              </a:tr>
            </a:tbl>
          </a:graphicData>
        </a:graphic>
      </p:graphicFrame>
      <p:sp>
        <p:nvSpPr>
          <p:cNvPr id="17" name="AutoShape 15">
            <a:extLst>
              <a:ext uri="{FF2B5EF4-FFF2-40B4-BE49-F238E27FC236}">
                <a16:creationId xmlns:a16="http://schemas.microsoft.com/office/drawing/2014/main" id="{E48067DD-CD77-4861-84F3-6633996E5082}"/>
              </a:ext>
            </a:extLst>
          </p:cNvPr>
          <p:cNvSpPr>
            <a:spLocks noChangeArrowheads="1"/>
          </p:cNvSpPr>
          <p:nvPr/>
        </p:nvSpPr>
        <p:spPr bwMode="auto">
          <a:xfrm>
            <a:off x="166254" y="1375571"/>
            <a:ext cx="2057402" cy="252000"/>
          </a:xfrm>
          <a:prstGeom prst="rect">
            <a:avLst/>
          </a:prstGeom>
          <a:solidFill>
            <a:schemeClr val="tx1"/>
          </a:solidFill>
          <a:ln>
            <a:noFill/>
            <a:headEnd/>
            <a:tailEnd/>
          </a:ln>
        </p:spPr>
        <p:style>
          <a:lnRef idx="1">
            <a:schemeClr val="accent1"/>
          </a:lnRef>
          <a:fillRef idx="2">
            <a:schemeClr val="accent1"/>
          </a:fillRef>
          <a:effectRef idx="1">
            <a:schemeClr val="accent1"/>
          </a:effectRef>
          <a:fontRef idx="minor">
            <a:schemeClr val="dk1"/>
          </a:fontRef>
        </p:style>
        <p:txBody>
          <a:bodyPr wrap="none" anchor="ctr"/>
          <a:lstStyle>
            <a:lvl1pPr defTabSz="1279525" eaLnBrk="0" hangingPunct="0">
              <a:spcBef>
                <a:spcPct val="20000"/>
              </a:spcBef>
              <a:buChar char="•"/>
              <a:defRPr kumimoji="1" sz="4500">
                <a:solidFill>
                  <a:schemeClr val="tx1"/>
                </a:solidFill>
                <a:latin typeface="Arial" panose="020B0604020202020204" pitchFamily="34" charset="0"/>
                <a:ea typeface="ＭＳ Ｐゴシック" panose="020B0600070205080204" pitchFamily="50" charset="-128"/>
              </a:defRPr>
            </a:lvl1pPr>
            <a:lvl2pPr marL="742950" indent="-285750" defTabSz="1279525" eaLnBrk="0" hangingPunct="0">
              <a:spcBef>
                <a:spcPct val="20000"/>
              </a:spcBef>
              <a:buChar char="–"/>
              <a:defRPr kumimoji="1" sz="3900">
                <a:solidFill>
                  <a:schemeClr val="tx1"/>
                </a:solidFill>
                <a:latin typeface="Arial" panose="020B0604020202020204" pitchFamily="34" charset="0"/>
                <a:ea typeface="ＭＳ Ｐゴシック" panose="020B0600070205080204" pitchFamily="50" charset="-128"/>
              </a:defRPr>
            </a:lvl2pPr>
            <a:lvl3pPr marL="1143000" indent="-228600" defTabSz="1279525" eaLnBrk="0" hangingPunct="0">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3pPr>
            <a:lvl4pPr marL="1600200" indent="-228600" defTabSz="1279525"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4pPr>
            <a:lvl5pPr marL="2057400" indent="-228600" defTabSz="1279525"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5pPr>
            <a:lvl6pPr marL="25146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6pPr>
            <a:lvl7pPr marL="29718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7pPr>
            <a:lvl8pPr marL="34290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8pPr>
            <a:lvl9pPr marL="38862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200" b="1" dirty="0">
                <a:solidFill>
                  <a:schemeClr val="bg1"/>
                </a:solidFill>
                <a:latin typeface="Meiryo UI" panose="020B0604030504040204" pitchFamily="50" charset="-128"/>
                <a:ea typeface="Meiryo UI" panose="020B0604030504040204" pitchFamily="50" charset="-128"/>
              </a:rPr>
              <a:t>「成果指標」の達成状況</a:t>
            </a:r>
            <a:endParaRPr lang="ja-JP" altLang="en-US" sz="1270" b="1" dirty="0">
              <a:solidFill>
                <a:schemeClr val="bg1"/>
              </a:solidFill>
              <a:latin typeface="Meiryo UI" panose="020B0604030504040204" pitchFamily="50" charset="-128"/>
              <a:ea typeface="Meiryo UI" panose="020B0604030504040204" pitchFamily="50" charset="-128"/>
            </a:endParaRPr>
          </a:p>
        </p:txBody>
      </p:sp>
      <p:sp>
        <p:nvSpPr>
          <p:cNvPr id="2" name="正方形/長方形 1">
            <a:extLst>
              <a:ext uri="{FF2B5EF4-FFF2-40B4-BE49-F238E27FC236}">
                <a16:creationId xmlns:a16="http://schemas.microsoft.com/office/drawing/2014/main" id="{6513BA7C-4105-4187-A0EC-2EAF0F8BF9FD}"/>
              </a:ext>
            </a:extLst>
          </p:cNvPr>
          <p:cNvSpPr/>
          <p:nvPr/>
        </p:nvSpPr>
        <p:spPr>
          <a:xfrm>
            <a:off x="166253" y="114843"/>
            <a:ext cx="6504714" cy="360000"/>
          </a:xfrm>
          <a:prstGeom prst="rect">
            <a:avLst/>
          </a:prstGeom>
          <a:solidFill>
            <a:schemeClr val="bg1"/>
          </a:solidFill>
          <a:ln w="19050">
            <a:solidFill>
              <a:schemeClr val="accent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b="1" dirty="0">
                <a:solidFill>
                  <a:schemeClr val="tx1"/>
                </a:solidFill>
                <a:latin typeface="Meiryo UI" panose="020B0604030504040204" pitchFamily="50" charset="-128"/>
                <a:ea typeface="Meiryo UI" panose="020B0604030504040204" pitchFamily="50" charset="-128"/>
              </a:rPr>
              <a:t>基本方針６　学びを支える環境整備</a:t>
            </a:r>
          </a:p>
        </p:txBody>
      </p:sp>
      <p:sp>
        <p:nvSpPr>
          <p:cNvPr id="15" name="Rectangle 4">
            <a:extLst>
              <a:ext uri="{FF2B5EF4-FFF2-40B4-BE49-F238E27FC236}">
                <a16:creationId xmlns:a16="http://schemas.microsoft.com/office/drawing/2014/main" id="{A79E971D-7B57-41C0-AF00-D7CAF3289C14}"/>
              </a:ext>
            </a:extLst>
          </p:cNvPr>
          <p:cNvSpPr>
            <a:spLocks noChangeArrowheads="1"/>
          </p:cNvSpPr>
          <p:nvPr/>
        </p:nvSpPr>
        <p:spPr bwMode="auto">
          <a:xfrm>
            <a:off x="169286" y="643103"/>
            <a:ext cx="6477866" cy="647026"/>
          </a:xfrm>
          <a:prstGeom prst="rect">
            <a:avLst/>
          </a:prstGeom>
          <a:noFill/>
          <a:ln>
            <a:solidFill>
              <a:schemeClr val="tx1"/>
            </a:solidFill>
            <a:prstDash val="sysDot"/>
            <a:headEnd/>
            <a:tailEnd/>
          </a:ln>
        </p:spPr>
        <p:style>
          <a:lnRef idx="2">
            <a:schemeClr val="dk1"/>
          </a:lnRef>
          <a:fillRef idx="1">
            <a:schemeClr val="lt1"/>
          </a:fillRef>
          <a:effectRef idx="0">
            <a:schemeClr val="dk1"/>
          </a:effectRef>
          <a:fontRef idx="minor">
            <a:schemeClr val="dk1"/>
          </a:fontRef>
        </p:style>
        <p:txBody>
          <a:bodyPr wrap="square" anchor="ctr"/>
          <a:lstStyle>
            <a:lvl1pPr defTabSz="1279525" eaLnBrk="0" hangingPunct="0">
              <a:spcBef>
                <a:spcPct val="20000"/>
              </a:spcBef>
              <a:buChar char="•"/>
              <a:defRPr kumimoji="1" sz="4500">
                <a:solidFill>
                  <a:schemeClr val="tx1"/>
                </a:solidFill>
                <a:latin typeface="Arial" panose="020B0604020202020204" pitchFamily="34" charset="0"/>
                <a:ea typeface="ＭＳ Ｐゴシック" panose="020B0600070205080204" pitchFamily="50" charset="-128"/>
              </a:defRPr>
            </a:lvl1pPr>
            <a:lvl2pPr marL="742950" indent="-285750" defTabSz="1279525" eaLnBrk="0" hangingPunct="0">
              <a:spcBef>
                <a:spcPct val="20000"/>
              </a:spcBef>
              <a:buChar char="–"/>
              <a:defRPr kumimoji="1" sz="3900">
                <a:solidFill>
                  <a:schemeClr val="tx1"/>
                </a:solidFill>
                <a:latin typeface="Arial" panose="020B0604020202020204" pitchFamily="34" charset="0"/>
                <a:ea typeface="ＭＳ Ｐゴシック" panose="020B0600070205080204" pitchFamily="50" charset="-128"/>
              </a:defRPr>
            </a:lvl2pPr>
            <a:lvl3pPr marL="1143000" indent="-228600" defTabSz="1279525" eaLnBrk="0" hangingPunct="0">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3pPr>
            <a:lvl4pPr marL="1600200" indent="-228600" defTabSz="1279525"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4pPr>
            <a:lvl5pPr marL="2057400" indent="-228600" defTabSz="1279525"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5pPr>
            <a:lvl6pPr marL="25146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6pPr>
            <a:lvl7pPr marL="29718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7pPr>
            <a:lvl8pPr marL="34290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8pPr>
            <a:lvl9pPr marL="38862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9pPr>
          </a:lstStyle>
          <a:p>
            <a:pPr eaLnBrk="1" hangingPunct="1">
              <a:lnSpc>
                <a:spcPts val="1400"/>
              </a:lnSpc>
              <a:spcBef>
                <a:spcPct val="0"/>
              </a:spcBef>
              <a:buNone/>
            </a:pPr>
            <a:r>
              <a:rPr lang="ja-JP" altLang="en-US" sz="1000" dirty="0">
                <a:latin typeface="Meiryo UI" panose="020B0604030504040204" pitchFamily="50" charset="-128"/>
                <a:ea typeface="Meiryo UI" panose="020B0604030504040204" pitchFamily="50" charset="-128"/>
              </a:rPr>
              <a:t>・安全・安心の確保やユニバーサル・デザイン、環境配慮の観点を加えた学校施設の整備をめざします。</a:t>
            </a:r>
            <a:endParaRPr lang="en-US" altLang="ja-JP" sz="1000" dirty="0">
              <a:latin typeface="Meiryo UI" panose="020B0604030504040204" pitchFamily="50" charset="-128"/>
              <a:ea typeface="Meiryo UI" panose="020B0604030504040204" pitchFamily="50" charset="-128"/>
            </a:endParaRPr>
          </a:p>
          <a:p>
            <a:pPr marL="88900" indent="-88900" eaLnBrk="1" hangingPunct="1">
              <a:lnSpc>
                <a:spcPts val="1400"/>
              </a:lnSpc>
              <a:spcBef>
                <a:spcPct val="0"/>
              </a:spcBef>
              <a:buNone/>
            </a:pPr>
            <a:r>
              <a:rPr lang="ja-JP" altLang="en-US" sz="1000" dirty="0">
                <a:latin typeface="Meiryo UI" panose="020B0604030504040204" pitchFamily="50" charset="-128"/>
                <a:ea typeface="Meiryo UI" panose="020B0604030504040204" pitchFamily="50" charset="-128"/>
              </a:rPr>
              <a:t>・発達段階に合わせて、自分の身を守る力のはぐくみをめざすとともに、危機管理体制の確立や学校教育活動に参画する地域人材との連携等、平時から学校安全を確保します。</a:t>
            </a:r>
          </a:p>
        </p:txBody>
      </p:sp>
      <p:sp>
        <p:nvSpPr>
          <p:cNvPr id="29" name="テキスト ボックス 28">
            <a:extLst>
              <a:ext uri="{FF2B5EF4-FFF2-40B4-BE49-F238E27FC236}">
                <a16:creationId xmlns:a16="http://schemas.microsoft.com/office/drawing/2014/main" id="{F3F99BD8-3554-4B30-BC3D-4AF616CF7FC8}"/>
              </a:ext>
            </a:extLst>
          </p:cNvPr>
          <p:cNvSpPr txBox="1"/>
          <p:nvPr/>
        </p:nvSpPr>
        <p:spPr>
          <a:xfrm>
            <a:off x="93400" y="4616203"/>
            <a:ext cx="3595254" cy="325089"/>
          </a:xfrm>
          <a:prstGeom prst="rect">
            <a:avLst/>
          </a:prstGeom>
          <a:noFill/>
        </p:spPr>
        <p:txBody>
          <a:bodyPr wrap="square">
            <a:spAutoFit/>
          </a:bodyPr>
          <a:lstStyle/>
          <a:p>
            <a:pPr algn="just">
              <a:lnSpc>
                <a:spcPts val="2000"/>
              </a:lnSpc>
            </a:pPr>
            <a:r>
              <a:rPr lang="zh-TW" altLang="en-US" sz="1050" b="1" kern="100" dirty="0">
                <a:effectLst/>
                <a:latin typeface="メイリオ" panose="020B0604030504040204" pitchFamily="50" charset="-128"/>
                <a:ea typeface="メイリオ" panose="020B0604030504040204" pitchFamily="50" charset="-128"/>
                <a:cs typeface="Times New Roman" panose="02020603050405020304" pitchFamily="18" charset="0"/>
              </a:rPr>
              <a:t>［自己評価　</a:t>
            </a:r>
            <a:r>
              <a:rPr lang="en-US" altLang="zh-TW" sz="1050" b="1" kern="100" dirty="0">
                <a:effectLst/>
                <a:latin typeface="メイリオ" panose="020B0604030504040204" pitchFamily="50" charset="-128"/>
                <a:ea typeface="メイリオ" panose="020B0604030504040204" pitchFamily="50" charset="-128"/>
                <a:cs typeface="Times New Roman" panose="02020603050405020304" pitchFamily="18" charset="0"/>
              </a:rPr>
              <a:t>※</a:t>
            </a:r>
            <a:r>
              <a:rPr lang="zh-TW" altLang="en-US" sz="1050" b="1" kern="100" dirty="0">
                <a:effectLst/>
                <a:latin typeface="メイリオ" panose="020B0604030504040204" pitchFamily="50" charset="-128"/>
                <a:ea typeface="メイリオ" panose="020B0604030504040204" pitchFamily="50" charset="-128"/>
                <a:cs typeface="Times New Roman" panose="02020603050405020304" pitchFamily="18" charset="0"/>
              </a:rPr>
              <a:t>抜粋］</a:t>
            </a:r>
            <a:endParaRPr lang="ja-JP" altLang="ja-JP" sz="1000" b="1" kern="100" dirty="0">
              <a:effectLst/>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9" name="テキスト ボックス 8">
            <a:extLst>
              <a:ext uri="{FF2B5EF4-FFF2-40B4-BE49-F238E27FC236}">
                <a16:creationId xmlns:a16="http://schemas.microsoft.com/office/drawing/2014/main" id="{2332B690-C526-4A87-B190-73EC93FD0690}"/>
              </a:ext>
            </a:extLst>
          </p:cNvPr>
          <p:cNvSpPr txBox="1"/>
          <p:nvPr/>
        </p:nvSpPr>
        <p:spPr>
          <a:xfrm>
            <a:off x="203375" y="4891851"/>
            <a:ext cx="6375226" cy="2780248"/>
          </a:xfrm>
          <a:prstGeom prst="rect">
            <a:avLst/>
          </a:prstGeom>
          <a:noFill/>
        </p:spPr>
        <p:txBody>
          <a:bodyPr wrap="square">
            <a:spAutoFit/>
          </a:bodyPr>
          <a:lstStyle/>
          <a:p>
            <a:pPr>
              <a:lnSpc>
                <a:spcPts val="1400"/>
              </a:lnSpc>
            </a:pPr>
            <a:r>
              <a:rPr lang="en-US" altLang="ja-JP" sz="1000" b="1" dirty="0">
                <a:latin typeface="Meiryo UI" panose="020B0604030504040204" pitchFamily="50" charset="-128"/>
                <a:ea typeface="Meiryo UI" panose="020B0604030504040204" pitchFamily="50" charset="-128"/>
              </a:rPr>
              <a:t>40</a:t>
            </a:r>
            <a:r>
              <a:rPr lang="ja-JP" altLang="en-US" sz="1000" b="1" dirty="0">
                <a:latin typeface="Meiryo UI" panose="020B0604030504040204" pitchFamily="50" charset="-128"/>
                <a:ea typeface="Meiryo UI" panose="020B0604030504040204" pitchFamily="50" charset="-128"/>
              </a:rPr>
              <a:t>　学校管理下における障がいや重度の負傷を伴う事故等の発生件数</a:t>
            </a:r>
          </a:p>
          <a:p>
            <a:pPr marL="92075">
              <a:lnSpc>
                <a:spcPts val="1400"/>
              </a:lnSpc>
            </a:pPr>
            <a:r>
              <a:rPr lang="ja-JP" altLang="en-US" sz="1000" dirty="0">
                <a:latin typeface="Meiryo UI" panose="020B0604030504040204" pitchFamily="50" charset="-128"/>
                <a:ea typeface="Meiryo UI" panose="020B0604030504040204" pitchFamily="50" charset="-128"/>
              </a:rPr>
              <a:t>　「学校管理下における障がいや重度の負傷を伴う事故等の発生件数*」は</a:t>
            </a:r>
            <a:r>
              <a:rPr lang="en-US" altLang="ja-JP" sz="1000" dirty="0">
                <a:latin typeface="Meiryo UI" panose="020B0604030504040204" pitchFamily="50" charset="-128"/>
                <a:ea typeface="Meiryo UI" panose="020B0604030504040204" pitchFamily="50" charset="-128"/>
              </a:rPr>
              <a:t>10</a:t>
            </a:r>
            <a:r>
              <a:rPr lang="ja-JP" altLang="en-US" sz="1000" dirty="0">
                <a:latin typeface="Meiryo UI" panose="020B0604030504040204" pitchFamily="50" charset="-128"/>
                <a:ea typeface="Meiryo UI" panose="020B0604030504040204" pitchFamily="50" charset="-128"/>
              </a:rPr>
              <a:t>件であり、目標を達成しなかった。</a:t>
            </a:r>
          </a:p>
          <a:p>
            <a:pPr marL="92075">
              <a:lnSpc>
                <a:spcPts val="1400"/>
              </a:lnSpc>
            </a:pPr>
            <a:r>
              <a:rPr lang="ja-JP" altLang="en-US" sz="1000" dirty="0">
                <a:latin typeface="Meiryo UI" panose="020B0604030504040204" pitchFamily="50" charset="-128"/>
                <a:ea typeface="Meiryo UI" panose="020B0604030504040204" pitchFamily="50" charset="-128"/>
              </a:rPr>
              <a:t>　事故の内訳は、部活動中が３件、授業中が３件、登校中が３件、休憩時間中が１件であり、施設に起因する事故はなかった。</a:t>
            </a:r>
            <a:endParaRPr lang="en-US" altLang="ja-JP" sz="1000" dirty="0">
              <a:latin typeface="Meiryo UI" panose="020B0604030504040204" pitchFamily="50" charset="-128"/>
              <a:ea typeface="Meiryo UI" panose="020B0604030504040204" pitchFamily="50" charset="-128"/>
            </a:endParaRPr>
          </a:p>
          <a:p>
            <a:pPr marL="92075">
              <a:lnSpc>
                <a:spcPts val="1400"/>
              </a:lnSpc>
            </a:pPr>
            <a:r>
              <a:rPr lang="ja-JP" altLang="en-US" sz="1000" dirty="0">
                <a:latin typeface="Meiryo UI" panose="020B0604030504040204" pitchFamily="50" charset="-128"/>
                <a:ea typeface="Meiryo UI" panose="020B0604030504040204" pitchFamily="50" charset="-128"/>
              </a:rPr>
              <a:t>　子どもたちが安全・安心で快適な環境で学校生活を送ることができるよう、府立学校における施設長寿命化整備方針による施設等整備の推進に加え、建築基準法に基づく府立学校施設の設備点検結果を令和６年度から新たに一元管理し、不具合箇所数を把握することで、防火扉や防火シャッター等の設備の破損個所等をすみやかに修繕できるよう努めるとともに、防火扉や防火シャッター付近に物品放置がないよう指導している。</a:t>
            </a:r>
            <a:br>
              <a:rPr lang="en-US" altLang="ja-JP" sz="1000" dirty="0">
                <a:latin typeface="Meiryo UI" panose="020B0604030504040204" pitchFamily="50" charset="-128"/>
                <a:ea typeface="Meiryo UI" panose="020B0604030504040204" pitchFamily="50" charset="-128"/>
              </a:rPr>
            </a:br>
            <a:r>
              <a:rPr lang="ja-JP" altLang="en-US" sz="1000" dirty="0">
                <a:latin typeface="Meiryo UI" panose="020B0604030504040204" pitchFamily="50" charset="-128"/>
                <a:ea typeface="Meiryo UI" panose="020B0604030504040204" pitchFamily="50" charset="-128"/>
              </a:rPr>
              <a:t>　また、通学時の事故を未然に防ぐため、生徒が主体的にヘルメット着用を含めた自転車の安全利用について「考え、学び、行動する」ことを目的とした「</a:t>
            </a:r>
            <a:r>
              <a:rPr lang="en-US" altLang="ja-JP" sz="1000" dirty="0">
                <a:latin typeface="Meiryo UI" panose="020B0604030504040204" pitchFamily="50" charset="-128"/>
                <a:ea typeface="Meiryo UI" panose="020B0604030504040204" pitchFamily="50" charset="-128"/>
              </a:rPr>
              <a:t>Safety Bicycle </a:t>
            </a:r>
            <a:r>
              <a:rPr lang="ja-JP" altLang="en-US" sz="1000" dirty="0">
                <a:latin typeface="Meiryo UI" panose="020B0604030504040204" pitchFamily="50" charset="-128"/>
                <a:ea typeface="Meiryo UI" panose="020B0604030504040204" pitchFamily="50" charset="-128"/>
              </a:rPr>
              <a:t>推進校」プロジェクトを令和６年度に立ち上げたことに加え、外部機関と連携した交通安全教室の実施に取り組んでいるところ。道路交通法改正等の影響もあり、交通安全教室を実施した学校の割合は小・中・高校・支援学校のすべてで前年度より増加した。引き続き、児童生徒自身の安全に対する意識を高め、自ら交通ルールやマナーを遵守する態度の育成に努める。　　</a:t>
            </a:r>
          </a:p>
          <a:p>
            <a:pPr marL="268288" indent="-92075">
              <a:spcBef>
                <a:spcPts val="600"/>
              </a:spcBef>
            </a:pPr>
            <a:r>
              <a:rPr lang="ja-JP" altLang="en-US" sz="900" dirty="0">
                <a:latin typeface="Meiryo UI" panose="020B0604030504040204" pitchFamily="50" charset="-128"/>
                <a:ea typeface="Meiryo UI" panose="020B0604030504040204" pitchFamily="50" charset="-128"/>
              </a:rPr>
              <a:t>＊事故等の発生件数については、事故等による障がいや重度の負傷の症状が固定され、障害見舞金等の金額が確定した日が年度内であった件数を計上している。そのため、実際に事故等が発生した年度と発生件数を計上する年度は異なる。</a:t>
            </a:r>
          </a:p>
        </p:txBody>
      </p:sp>
      <p:sp>
        <p:nvSpPr>
          <p:cNvPr id="8" name="フッター プレースホルダー 6">
            <a:extLst>
              <a:ext uri="{FF2B5EF4-FFF2-40B4-BE49-F238E27FC236}">
                <a16:creationId xmlns:a16="http://schemas.microsoft.com/office/drawing/2014/main" id="{A904A4F9-311B-4000-848D-DC2D212B2B1A}"/>
              </a:ext>
            </a:extLst>
          </p:cNvPr>
          <p:cNvSpPr>
            <a:spLocks noGrp="1"/>
          </p:cNvSpPr>
          <p:nvPr/>
        </p:nvSpPr>
        <p:spPr>
          <a:xfrm>
            <a:off x="7468" y="9671115"/>
            <a:ext cx="6843063" cy="234705"/>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ja-JP" altLang="en-US" sz="1000" kern="100" dirty="0">
                <a:solidFill>
                  <a:schemeClr val="tx1"/>
                </a:solidFill>
                <a:latin typeface="Century" panose="02040604050505020304" pitchFamily="18" charset="0"/>
                <a:ea typeface="ＭＳ 明朝" panose="02020609040205080304" pitchFamily="17" charset="-128"/>
                <a:cs typeface="Times New Roman" panose="02020603050405020304" pitchFamily="18" charset="0"/>
              </a:rPr>
              <a:t>２－１２</a:t>
            </a:r>
            <a:endParaRPr lang="ja-JP" altLang="ja-JP" sz="1000" kern="100" dirty="0">
              <a:solidFill>
                <a:schemeClr val="tx1"/>
              </a:solidFill>
              <a:latin typeface="Century" panose="02040604050505020304" pitchFamily="18" charset="0"/>
              <a:ea typeface="ＭＳ 明朝" panose="02020609040205080304" pitchFamily="17" charset="-128"/>
              <a:cs typeface="Times New Roman" panose="02020603050405020304" pitchFamily="18" charset="0"/>
            </a:endParaRPr>
          </a:p>
        </p:txBody>
      </p:sp>
    </p:spTree>
    <p:extLst>
      <p:ext uri="{BB962C8B-B14F-4D97-AF65-F5344CB8AC3E}">
        <p14:creationId xmlns:p14="http://schemas.microsoft.com/office/powerpoint/2010/main" val="36567171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AutoShape 15">
            <a:extLst>
              <a:ext uri="{FF2B5EF4-FFF2-40B4-BE49-F238E27FC236}">
                <a16:creationId xmlns:a16="http://schemas.microsoft.com/office/drawing/2014/main" id="{E48067DD-CD77-4861-84F3-6633996E5082}"/>
              </a:ext>
            </a:extLst>
          </p:cNvPr>
          <p:cNvSpPr>
            <a:spLocks noChangeArrowheads="1"/>
          </p:cNvSpPr>
          <p:nvPr/>
        </p:nvSpPr>
        <p:spPr bwMode="auto">
          <a:xfrm>
            <a:off x="166254" y="1138061"/>
            <a:ext cx="2057402" cy="252000"/>
          </a:xfrm>
          <a:prstGeom prst="rect">
            <a:avLst/>
          </a:prstGeom>
          <a:solidFill>
            <a:schemeClr val="tx1"/>
          </a:solidFill>
          <a:ln>
            <a:noFill/>
            <a:headEnd/>
            <a:tailEnd/>
          </a:ln>
        </p:spPr>
        <p:style>
          <a:lnRef idx="1">
            <a:schemeClr val="accent1"/>
          </a:lnRef>
          <a:fillRef idx="2">
            <a:schemeClr val="accent1"/>
          </a:fillRef>
          <a:effectRef idx="1">
            <a:schemeClr val="accent1"/>
          </a:effectRef>
          <a:fontRef idx="minor">
            <a:schemeClr val="dk1"/>
          </a:fontRef>
        </p:style>
        <p:txBody>
          <a:bodyPr wrap="none" anchor="ctr"/>
          <a:lstStyle>
            <a:lvl1pPr defTabSz="1279525" eaLnBrk="0" hangingPunct="0">
              <a:spcBef>
                <a:spcPct val="20000"/>
              </a:spcBef>
              <a:buChar char="•"/>
              <a:defRPr kumimoji="1" sz="4500">
                <a:solidFill>
                  <a:schemeClr val="tx1"/>
                </a:solidFill>
                <a:latin typeface="Arial" panose="020B0604020202020204" pitchFamily="34" charset="0"/>
                <a:ea typeface="ＭＳ Ｐゴシック" panose="020B0600070205080204" pitchFamily="50" charset="-128"/>
              </a:defRPr>
            </a:lvl1pPr>
            <a:lvl2pPr marL="742950" indent="-285750" defTabSz="1279525" eaLnBrk="0" hangingPunct="0">
              <a:spcBef>
                <a:spcPct val="20000"/>
              </a:spcBef>
              <a:buChar char="–"/>
              <a:defRPr kumimoji="1" sz="3900">
                <a:solidFill>
                  <a:schemeClr val="tx1"/>
                </a:solidFill>
                <a:latin typeface="Arial" panose="020B0604020202020204" pitchFamily="34" charset="0"/>
                <a:ea typeface="ＭＳ Ｐゴシック" panose="020B0600070205080204" pitchFamily="50" charset="-128"/>
              </a:defRPr>
            </a:lvl2pPr>
            <a:lvl3pPr marL="1143000" indent="-228600" defTabSz="1279525" eaLnBrk="0" hangingPunct="0">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3pPr>
            <a:lvl4pPr marL="1600200" indent="-228600" defTabSz="1279525"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4pPr>
            <a:lvl5pPr marL="2057400" indent="-228600" defTabSz="1279525"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5pPr>
            <a:lvl6pPr marL="25146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6pPr>
            <a:lvl7pPr marL="29718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7pPr>
            <a:lvl8pPr marL="34290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8pPr>
            <a:lvl9pPr marL="38862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270" b="1" dirty="0">
                <a:solidFill>
                  <a:schemeClr val="bg1"/>
                </a:solidFill>
                <a:latin typeface="Meiryo UI" panose="020B0604030504040204" pitchFamily="50" charset="-128"/>
                <a:ea typeface="Meiryo UI" panose="020B0604030504040204" pitchFamily="50" charset="-128"/>
              </a:rPr>
              <a:t>参考指標</a:t>
            </a:r>
          </a:p>
        </p:txBody>
      </p:sp>
      <p:sp>
        <p:nvSpPr>
          <p:cNvPr id="2" name="正方形/長方形 1">
            <a:extLst>
              <a:ext uri="{FF2B5EF4-FFF2-40B4-BE49-F238E27FC236}">
                <a16:creationId xmlns:a16="http://schemas.microsoft.com/office/drawing/2014/main" id="{6513BA7C-4105-4187-A0EC-2EAF0F8BF9FD}"/>
              </a:ext>
            </a:extLst>
          </p:cNvPr>
          <p:cNvSpPr/>
          <p:nvPr/>
        </p:nvSpPr>
        <p:spPr>
          <a:xfrm>
            <a:off x="166253" y="114843"/>
            <a:ext cx="6504714" cy="360000"/>
          </a:xfrm>
          <a:prstGeom prst="rect">
            <a:avLst/>
          </a:prstGeom>
          <a:solidFill>
            <a:schemeClr val="bg1"/>
          </a:solidFill>
          <a:ln w="19050">
            <a:solidFill>
              <a:schemeClr val="accent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b="1" dirty="0">
                <a:solidFill>
                  <a:schemeClr val="tx1"/>
                </a:solidFill>
                <a:latin typeface="Meiryo UI" panose="020B0604030504040204" pitchFamily="50" charset="-128"/>
                <a:ea typeface="Meiryo UI" panose="020B0604030504040204" pitchFamily="50" charset="-128"/>
              </a:rPr>
              <a:t>基本方針７　私立学校の振興</a:t>
            </a:r>
          </a:p>
        </p:txBody>
      </p:sp>
      <p:sp>
        <p:nvSpPr>
          <p:cNvPr id="15" name="Rectangle 4">
            <a:extLst>
              <a:ext uri="{FF2B5EF4-FFF2-40B4-BE49-F238E27FC236}">
                <a16:creationId xmlns:a16="http://schemas.microsoft.com/office/drawing/2014/main" id="{A79E971D-7B57-41C0-AF00-D7CAF3289C14}"/>
              </a:ext>
            </a:extLst>
          </p:cNvPr>
          <p:cNvSpPr>
            <a:spLocks noChangeArrowheads="1"/>
          </p:cNvSpPr>
          <p:nvPr/>
        </p:nvSpPr>
        <p:spPr bwMode="auto">
          <a:xfrm>
            <a:off x="169286" y="571302"/>
            <a:ext cx="6477866" cy="498962"/>
          </a:xfrm>
          <a:prstGeom prst="rect">
            <a:avLst/>
          </a:prstGeom>
          <a:noFill/>
          <a:ln>
            <a:solidFill>
              <a:schemeClr val="tx1"/>
            </a:solidFill>
            <a:prstDash val="sysDot"/>
            <a:headEnd/>
            <a:tailEnd/>
          </a:ln>
        </p:spPr>
        <p:style>
          <a:lnRef idx="2">
            <a:schemeClr val="dk1"/>
          </a:lnRef>
          <a:fillRef idx="1">
            <a:schemeClr val="lt1"/>
          </a:fillRef>
          <a:effectRef idx="0">
            <a:schemeClr val="dk1"/>
          </a:effectRef>
          <a:fontRef idx="minor">
            <a:schemeClr val="dk1"/>
          </a:fontRef>
        </p:style>
        <p:txBody>
          <a:bodyPr wrap="square" anchor="ctr"/>
          <a:lstStyle>
            <a:lvl1pPr defTabSz="1279525" eaLnBrk="0" hangingPunct="0">
              <a:spcBef>
                <a:spcPct val="20000"/>
              </a:spcBef>
              <a:buChar char="•"/>
              <a:defRPr kumimoji="1" sz="4500">
                <a:solidFill>
                  <a:schemeClr val="tx1"/>
                </a:solidFill>
                <a:latin typeface="Arial" panose="020B0604020202020204" pitchFamily="34" charset="0"/>
                <a:ea typeface="ＭＳ Ｐゴシック" panose="020B0600070205080204" pitchFamily="50" charset="-128"/>
              </a:defRPr>
            </a:lvl1pPr>
            <a:lvl2pPr marL="742950" indent="-285750" defTabSz="1279525" eaLnBrk="0" hangingPunct="0">
              <a:spcBef>
                <a:spcPct val="20000"/>
              </a:spcBef>
              <a:buChar char="–"/>
              <a:defRPr kumimoji="1" sz="3900">
                <a:solidFill>
                  <a:schemeClr val="tx1"/>
                </a:solidFill>
                <a:latin typeface="Arial" panose="020B0604020202020204" pitchFamily="34" charset="0"/>
                <a:ea typeface="ＭＳ Ｐゴシック" panose="020B0600070205080204" pitchFamily="50" charset="-128"/>
              </a:defRPr>
            </a:lvl2pPr>
            <a:lvl3pPr marL="1143000" indent="-228600" defTabSz="1279525" eaLnBrk="0" hangingPunct="0">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3pPr>
            <a:lvl4pPr marL="1600200" indent="-228600" defTabSz="1279525"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4pPr>
            <a:lvl5pPr marL="2057400" indent="-228600" defTabSz="1279525"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5pPr>
            <a:lvl6pPr marL="25146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6pPr>
            <a:lvl7pPr marL="29718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7pPr>
            <a:lvl8pPr marL="34290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8pPr>
            <a:lvl9pPr marL="38862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9pPr>
          </a:lstStyle>
          <a:p>
            <a:pPr eaLnBrk="1" hangingPunct="1">
              <a:lnSpc>
                <a:spcPts val="1400"/>
              </a:lnSpc>
              <a:spcBef>
                <a:spcPct val="0"/>
              </a:spcBef>
              <a:buNone/>
            </a:pPr>
            <a:r>
              <a:rPr lang="ja-JP" altLang="en-US" sz="1000" dirty="0">
                <a:latin typeface="Meiryo UI" panose="020B0604030504040204" pitchFamily="50" charset="-128"/>
                <a:ea typeface="Meiryo UI" panose="020B0604030504040204" pitchFamily="50" charset="-128"/>
              </a:rPr>
              <a:t>・私立学校が特色・魅力ある教育を実践できるよう、支援を行います。</a:t>
            </a:r>
          </a:p>
          <a:p>
            <a:pPr eaLnBrk="1" hangingPunct="1">
              <a:lnSpc>
                <a:spcPts val="1400"/>
              </a:lnSpc>
              <a:spcBef>
                <a:spcPct val="0"/>
              </a:spcBef>
              <a:buNone/>
            </a:pPr>
            <a:r>
              <a:rPr lang="ja-JP" altLang="en-US" sz="1000" dirty="0">
                <a:latin typeface="Meiryo UI" panose="020B0604030504040204" pitchFamily="50" charset="-128"/>
                <a:ea typeface="Meiryo UI" panose="020B0604030504040204" pitchFamily="50" charset="-128"/>
              </a:rPr>
              <a:t>・子どもたちに自由な学校選択ができる機会を保障するとともに、大阪の教育力の向上を図ります。</a:t>
            </a:r>
          </a:p>
        </p:txBody>
      </p:sp>
      <p:sp>
        <p:nvSpPr>
          <p:cNvPr id="29" name="テキスト ボックス 28">
            <a:extLst>
              <a:ext uri="{FF2B5EF4-FFF2-40B4-BE49-F238E27FC236}">
                <a16:creationId xmlns:a16="http://schemas.microsoft.com/office/drawing/2014/main" id="{F3F99BD8-3554-4B30-BC3D-4AF616CF7FC8}"/>
              </a:ext>
            </a:extLst>
          </p:cNvPr>
          <p:cNvSpPr txBox="1"/>
          <p:nvPr/>
        </p:nvSpPr>
        <p:spPr>
          <a:xfrm>
            <a:off x="83126" y="8644363"/>
            <a:ext cx="3595254" cy="325089"/>
          </a:xfrm>
          <a:prstGeom prst="rect">
            <a:avLst/>
          </a:prstGeom>
          <a:noFill/>
        </p:spPr>
        <p:txBody>
          <a:bodyPr wrap="square">
            <a:spAutoFit/>
          </a:bodyPr>
          <a:lstStyle/>
          <a:p>
            <a:pPr algn="just">
              <a:lnSpc>
                <a:spcPts val="2000"/>
              </a:lnSpc>
            </a:pPr>
            <a:r>
              <a:rPr lang="ja-JP" altLang="ja-JP" sz="1050" b="1" kern="100" dirty="0">
                <a:effectLst/>
                <a:latin typeface="メイリオ" panose="020B0604030504040204" pitchFamily="50" charset="-128"/>
                <a:ea typeface="メイリオ" panose="020B0604030504040204" pitchFamily="50" charset="-128"/>
                <a:cs typeface="Times New Roman" panose="02020603050405020304" pitchFamily="18" charset="0"/>
              </a:rPr>
              <a:t>［</a:t>
            </a:r>
            <a:r>
              <a:rPr lang="ja-JP" altLang="en-US" sz="1050" b="1" kern="100" dirty="0">
                <a:latin typeface="メイリオ" panose="020B0604030504040204" pitchFamily="50" charset="-128"/>
                <a:ea typeface="メイリオ" panose="020B0604030504040204" pitchFamily="50" charset="-128"/>
                <a:cs typeface="Times New Roman" panose="02020603050405020304" pitchFamily="18" charset="0"/>
              </a:rPr>
              <a:t>今後の対応</a:t>
            </a:r>
            <a:r>
              <a:rPr lang="ja-JP" altLang="ja-JP" sz="1050" b="1" kern="100" dirty="0">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altLang="ja-JP" sz="1000" b="1" kern="100" dirty="0">
              <a:effectLst/>
              <a:latin typeface="メイリオ" panose="020B0604030504040204" pitchFamily="50" charset="-128"/>
              <a:ea typeface="メイリオ" panose="020B0604030504040204" pitchFamily="50" charset="-128"/>
              <a:cs typeface="Times New Roman" panose="02020603050405020304" pitchFamily="18" charset="0"/>
            </a:endParaRPr>
          </a:p>
        </p:txBody>
      </p:sp>
      <p:graphicFrame>
        <p:nvGraphicFramePr>
          <p:cNvPr id="3" name="表 2">
            <a:extLst>
              <a:ext uri="{FF2B5EF4-FFF2-40B4-BE49-F238E27FC236}">
                <a16:creationId xmlns:a16="http://schemas.microsoft.com/office/drawing/2014/main" id="{F91EFB3C-54F3-457E-BFFF-2DCD1E29DD5C}"/>
              </a:ext>
            </a:extLst>
          </p:cNvPr>
          <p:cNvGraphicFramePr>
            <a:graphicFrameLocks noGrp="1"/>
          </p:cNvGraphicFramePr>
          <p:nvPr>
            <p:extLst>
              <p:ext uri="{D42A27DB-BD31-4B8C-83A1-F6EECF244321}">
                <p14:modId xmlns:p14="http://schemas.microsoft.com/office/powerpoint/2010/main" val="2839972507"/>
              </p:ext>
            </p:extLst>
          </p:nvPr>
        </p:nvGraphicFramePr>
        <p:xfrm>
          <a:off x="166252" y="1965110"/>
          <a:ext cx="6444000" cy="6714378"/>
        </p:xfrm>
        <a:graphic>
          <a:graphicData uri="http://schemas.openxmlformats.org/drawingml/2006/table">
            <a:tbl>
              <a:tblPr firstRow="1" firstCol="1" bandRow="1"/>
              <a:tblGrid>
                <a:gridCol w="3420000">
                  <a:extLst>
                    <a:ext uri="{9D8B030D-6E8A-4147-A177-3AD203B41FA5}">
                      <a16:colId xmlns:a16="http://schemas.microsoft.com/office/drawing/2014/main" val="1295105798"/>
                    </a:ext>
                  </a:extLst>
                </a:gridCol>
                <a:gridCol w="756000">
                  <a:extLst>
                    <a:ext uri="{9D8B030D-6E8A-4147-A177-3AD203B41FA5}">
                      <a16:colId xmlns:a16="http://schemas.microsoft.com/office/drawing/2014/main" val="245730752"/>
                    </a:ext>
                  </a:extLst>
                </a:gridCol>
                <a:gridCol w="756000">
                  <a:extLst>
                    <a:ext uri="{9D8B030D-6E8A-4147-A177-3AD203B41FA5}">
                      <a16:colId xmlns:a16="http://schemas.microsoft.com/office/drawing/2014/main" val="337577137"/>
                    </a:ext>
                  </a:extLst>
                </a:gridCol>
                <a:gridCol w="756000">
                  <a:extLst>
                    <a:ext uri="{9D8B030D-6E8A-4147-A177-3AD203B41FA5}">
                      <a16:colId xmlns:a16="http://schemas.microsoft.com/office/drawing/2014/main" val="3143515021"/>
                    </a:ext>
                  </a:extLst>
                </a:gridCol>
                <a:gridCol w="756000">
                  <a:extLst>
                    <a:ext uri="{9D8B030D-6E8A-4147-A177-3AD203B41FA5}">
                      <a16:colId xmlns:a16="http://schemas.microsoft.com/office/drawing/2014/main" val="1508973047"/>
                    </a:ext>
                  </a:extLst>
                </a:gridCol>
              </a:tblGrid>
              <a:tr h="251853">
                <a:tc>
                  <a:txBody>
                    <a:bodyPr/>
                    <a:lstStyle/>
                    <a:p>
                      <a:pPr algn="ctr">
                        <a:lnSpc>
                          <a:spcPts val="2000"/>
                        </a:lnSpc>
                      </a:pPr>
                      <a:r>
                        <a:rPr lang="ja-JP" sz="9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参考指標</a:t>
                      </a:r>
                      <a:endParaRPr 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14" marR="68514"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tc>
                  <a:txBody>
                    <a:bodyPr/>
                    <a:lstStyle/>
                    <a:p>
                      <a:pPr algn="ctr">
                        <a:lnSpc>
                          <a:spcPts val="2000"/>
                        </a:lnSpc>
                      </a:pPr>
                      <a:r>
                        <a:rPr lang="ja-JP" sz="9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学校種等</a:t>
                      </a:r>
                      <a:endParaRPr 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14" marR="68514"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tc>
                  <a:txBody>
                    <a:bodyPr/>
                    <a:lstStyle/>
                    <a:p>
                      <a:pPr algn="ctr">
                        <a:lnSpc>
                          <a:spcPts val="2000"/>
                        </a:lnSpc>
                      </a:pPr>
                      <a:r>
                        <a:rPr lang="ja-JP" sz="9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計画策定時</a:t>
                      </a:r>
                      <a:endParaRPr 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14" marR="68514"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tc>
                  <a:txBody>
                    <a:bodyPr/>
                    <a:lstStyle/>
                    <a:p>
                      <a:pPr algn="ctr">
                        <a:lnSpc>
                          <a:spcPts val="2000"/>
                        </a:lnSpc>
                      </a:pPr>
                      <a:r>
                        <a:rPr lang="en-US" sz="9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a:t>
                      </a:r>
                      <a:r>
                        <a:rPr lang="en-US" altLang="ja-JP" sz="9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6</a:t>
                      </a:r>
                      <a:r>
                        <a:rPr lang="ja-JP" sz="9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実績</a:t>
                      </a:r>
                      <a:endParaRPr 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14" marR="68514"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tc>
                  <a:txBody>
                    <a:bodyPr/>
                    <a:lstStyle/>
                    <a:p>
                      <a:pPr marL="0" marR="0" lvl="0" indent="0" algn="ctr" defTabSz="685800" rtl="0" eaLnBrk="1" fontAlgn="auto" latinLnBrk="0" hangingPunct="1">
                        <a:lnSpc>
                          <a:spcPts val="2000"/>
                        </a:lnSpc>
                        <a:spcBef>
                          <a:spcPts val="0"/>
                        </a:spcBef>
                        <a:spcAft>
                          <a:spcPts val="0"/>
                        </a:spcAft>
                        <a:buClrTx/>
                        <a:buSzTx/>
                        <a:buFontTx/>
                        <a:buNone/>
                        <a:tabLst/>
                        <a:defRPr/>
                      </a:pPr>
                      <a:r>
                        <a:rPr kumimoji="1" lang="en-US" altLang="ja-JP" sz="900" b="1" i="0" u="none" strike="noStrike" kern="1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Times New Roman" panose="02020603050405020304" pitchFamily="18" charset="0"/>
                        </a:rPr>
                        <a:t>R7</a:t>
                      </a:r>
                      <a:r>
                        <a:rPr kumimoji="1" lang="ja-JP" altLang="en-US" sz="900" b="1" i="0" u="none" strike="noStrike" kern="1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Times New Roman" panose="02020603050405020304" pitchFamily="18" charset="0"/>
                        </a:rPr>
                        <a:t>実績</a:t>
                      </a:r>
                      <a:endParaRPr kumimoji="1" lang="ja-JP" altLang="en-US" sz="900" b="0" i="0" u="none" strike="noStrike" kern="1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Times New Roman" panose="02020603050405020304" pitchFamily="18" charset="0"/>
                      </a:endParaRPr>
                    </a:p>
                  </a:txBody>
                  <a:tcPr marL="68514" marR="68514"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extLst>
                  <a:ext uri="{0D108BD9-81ED-4DB2-BD59-A6C34878D82A}">
                    <a16:rowId xmlns:a16="http://schemas.microsoft.com/office/drawing/2014/main" val="1588829892"/>
                  </a:ext>
                </a:extLst>
              </a:tr>
              <a:tr h="432000">
                <a:tc>
                  <a:txBody>
                    <a:bodyPr/>
                    <a:lstStyle/>
                    <a:p>
                      <a:pPr algn="l">
                        <a:lnSpc>
                          <a:spcPts val="15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子育て相談等、子育て支援事業に取り組む私立幼稚園等の割合（％）</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私立幼稚園等</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83.0</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87.9</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85.4</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07067440"/>
                  </a:ext>
                </a:extLst>
              </a:tr>
              <a:tr h="432000">
                <a:tc>
                  <a:txBody>
                    <a:bodyPr/>
                    <a:lstStyle/>
                    <a:p>
                      <a:pPr algn="l">
                        <a:lnSpc>
                          <a:spcPts val="15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私立高校３年間の学校生活や、私立高校での教育内容等に関して満足と回答した保護者の割合（％）</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ja-JP" sz="8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私立高校</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90.6</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90.7</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58290429"/>
                  </a:ext>
                </a:extLst>
              </a:tr>
              <a:tr h="432000">
                <a:tc>
                  <a:txBody>
                    <a:bodyPr/>
                    <a:lstStyle/>
                    <a:p>
                      <a:pPr algn="l">
                        <a:lnSpc>
                          <a:spcPts val="15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私立高校の教員が信頼できると答えた子どもたちの割合</a:t>
                      </a:r>
                      <a:r>
                        <a:rPr lang="ja-JP" alt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私立高校</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67.1</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89.0</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89.1</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52562297"/>
                  </a:ext>
                </a:extLst>
              </a:tr>
              <a:tr h="432000">
                <a:tc>
                  <a:txBody>
                    <a:bodyPr/>
                    <a:lstStyle/>
                    <a:p>
                      <a:pPr algn="l">
                        <a:lnSpc>
                          <a:spcPts val="15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私立高校全日制課程の子どもたちの中退率（％）</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ja-JP" sz="8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私立高校</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0.9</a:t>
                      </a:r>
                      <a:r>
                        <a:rPr lang="ja-JP" altLang="ja-JP" sz="1000" kern="10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R3</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1.0</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indent="127000" algn="just">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1.1</a:t>
                      </a:r>
                      <a:r>
                        <a:rPr lang="ja-JP" sz="1000" kern="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R5</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indent="127000" algn="just">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1.5</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indent="127000" algn="just">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1.4</a:t>
                      </a:r>
                      <a:r>
                        <a:rPr lang="ja-JP" sz="1000" kern="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R6</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indent="127000" algn="just">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1.4</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54693873"/>
                  </a:ext>
                </a:extLst>
              </a:tr>
              <a:tr h="432000">
                <a:tc>
                  <a:txBody>
                    <a:bodyPr/>
                    <a:lstStyle/>
                    <a:p>
                      <a:pPr algn="l">
                        <a:lnSpc>
                          <a:spcPts val="15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私立高校卒業者（全日制）の大学進学率（％）</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私立高校</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76.0</a:t>
                      </a:r>
                      <a:r>
                        <a:rPr lang="ja-JP" altLang="ja-JP" sz="1000" kern="10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R3</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indent="127000" algn="just">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78.8</a:t>
                      </a:r>
                      <a:r>
                        <a:rPr lang="ja-JP" sz="1000" kern="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R5</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indent="127000" algn="just">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79.4</a:t>
                      </a:r>
                      <a:r>
                        <a:rPr lang="ja-JP" sz="1000" kern="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R6</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70491222"/>
                  </a:ext>
                </a:extLst>
              </a:tr>
              <a:tr h="432000">
                <a:tc>
                  <a:txBody>
                    <a:bodyPr/>
                    <a:lstStyle/>
                    <a:p>
                      <a:pPr algn="l">
                        <a:lnSpc>
                          <a:spcPts val="15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私立高校卒業者のうち、就職希望者の就職率（％）</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私立高校</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93.6</a:t>
                      </a:r>
                      <a:r>
                        <a:rPr lang="ja-JP" altLang="ja-JP" sz="1000" kern="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a:t>
                      </a:r>
                      <a:r>
                        <a:rPr lang="en-US" altLang="ja-JP" sz="1000" kern="10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3</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97.4</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indent="127000" algn="just">
                        <a:lnSpc>
                          <a:spcPts val="1500"/>
                        </a:lnSpc>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98.2</a:t>
                      </a:r>
                      <a:r>
                        <a:rPr lang="ja-JP" altLang="ja-JP" sz="1000" kern="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R5</a:t>
                      </a:r>
                      <a:r>
                        <a:rPr lang="en-US" altLang="ja-JP" sz="1000" kern="10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  </a:t>
                      </a:r>
                      <a:r>
                        <a:rPr lang="ja-JP"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97.0</a:t>
                      </a:r>
                      <a:r>
                        <a:rPr lang="ja-JP"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indent="127000" algn="just">
                        <a:lnSpc>
                          <a:spcPts val="1500"/>
                        </a:lnSpc>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95.0</a:t>
                      </a:r>
                      <a:r>
                        <a:rPr lang="ja-JP" altLang="ja-JP" sz="1000" kern="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R6</a:t>
                      </a:r>
                      <a:r>
                        <a:rPr lang="en-US" altLang="ja-JP" sz="1000" kern="10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  </a:t>
                      </a:r>
                      <a:r>
                        <a:rPr lang="ja-JP"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97.1</a:t>
                      </a:r>
                      <a:r>
                        <a:rPr lang="ja-JP"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058397"/>
                  </a:ext>
                </a:extLst>
              </a:tr>
              <a:tr h="432000">
                <a:tc>
                  <a:txBody>
                    <a:bodyPr/>
                    <a:lstStyle/>
                    <a:p>
                      <a:pPr algn="l">
                        <a:lnSpc>
                          <a:spcPts val="15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専修学校卒業者の関係分野就職率（％）</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専修学校</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63.8</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69.8</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70.3</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75.2</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69.6</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75.4</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74785155"/>
                  </a:ext>
                </a:extLst>
              </a:tr>
              <a:tr h="180000">
                <a:tc rowSpan="4">
                  <a:txBody>
                    <a:bodyPr/>
                    <a:lstStyle/>
                    <a:p>
                      <a:pPr algn="l">
                        <a:lnSpc>
                          <a:spcPts val="15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私立幼稚園、小学校、中学校、高校における財務情報の公表率（％）</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私立幼稚園</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92.8</a:t>
                      </a:r>
                      <a:endParaRPr lang="ja-JP" sz="10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92.4</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94.2</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1359707674"/>
                  </a:ext>
                </a:extLst>
              </a:tr>
              <a:tr h="180000">
                <a:tc vMerge="1">
                  <a:txBody>
                    <a:bodyPr/>
                    <a:lstStyle/>
                    <a:p>
                      <a:endParaRPr kumimoji="1" lang="ja-JP" altLang="en-US"/>
                    </a:p>
                  </a:txBody>
                  <a:tcPr/>
                </a:tc>
                <a:tc>
                  <a:txBody>
                    <a:bodyPr/>
                    <a:lstStyle/>
                    <a:p>
                      <a:pPr algn="ctr">
                        <a:lnSpc>
                          <a:spcPts val="15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私立小学校</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100</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100</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100</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1876739226"/>
                  </a:ext>
                </a:extLst>
              </a:tr>
              <a:tr h="180000">
                <a:tc vMerge="1">
                  <a:txBody>
                    <a:bodyPr/>
                    <a:lstStyle/>
                    <a:p>
                      <a:endParaRPr kumimoji="1" lang="ja-JP" altLang="en-US"/>
                    </a:p>
                  </a:txBody>
                  <a:tcPr/>
                </a:tc>
                <a:tc>
                  <a:txBody>
                    <a:bodyPr/>
                    <a:lstStyle/>
                    <a:p>
                      <a:pPr algn="ctr">
                        <a:lnSpc>
                          <a:spcPts val="15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私立中学校</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100</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100</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100</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2947466549"/>
                  </a:ext>
                </a:extLst>
              </a:tr>
              <a:tr h="180000">
                <a:tc vMerge="1">
                  <a:txBody>
                    <a:bodyPr/>
                    <a:lstStyle/>
                    <a:p>
                      <a:endParaRPr kumimoji="1" lang="ja-JP" altLang="en-US"/>
                    </a:p>
                  </a:txBody>
                  <a:tcPr/>
                </a:tc>
                <a:tc>
                  <a:txBody>
                    <a:bodyPr/>
                    <a:lstStyle/>
                    <a:p>
                      <a:pPr algn="ctr">
                        <a:lnSpc>
                          <a:spcPts val="1500"/>
                        </a:lnSpc>
                      </a:pPr>
                      <a:r>
                        <a:rPr lang="ja-JP" sz="8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私立高校</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100</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100</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100</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14221461"/>
                  </a:ext>
                </a:extLst>
              </a:tr>
              <a:tr h="180000">
                <a:tc rowSpan="5">
                  <a:txBody>
                    <a:bodyPr/>
                    <a:lstStyle/>
                    <a:p>
                      <a:pPr algn="l">
                        <a:lnSpc>
                          <a:spcPts val="15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私立幼稚園、小学校、中学校、高校、専修学校における自己評価の公表率（％）</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私立幼稚園</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96.7</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98.5</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98.1</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4130128851"/>
                  </a:ext>
                </a:extLst>
              </a:tr>
              <a:tr h="180000">
                <a:tc vMerge="1">
                  <a:txBody>
                    <a:bodyPr/>
                    <a:lstStyle/>
                    <a:p>
                      <a:endParaRPr kumimoji="1" lang="ja-JP" altLang="en-US"/>
                    </a:p>
                  </a:txBody>
                  <a:tcPr/>
                </a:tc>
                <a:tc>
                  <a:txBody>
                    <a:bodyPr/>
                    <a:lstStyle/>
                    <a:p>
                      <a:pPr algn="ctr">
                        <a:lnSpc>
                          <a:spcPts val="15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私立小学校</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100</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100</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100</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31909852"/>
                  </a:ext>
                </a:extLst>
              </a:tr>
              <a:tr h="180000">
                <a:tc vMerge="1">
                  <a:txBody>
                    <a:bodyPr/>
                    <a:lstStyle/>
                    <a:p>
                      <a:endParaRPr kumimoji="1" lang="ja-JP" altLang="en-US"/>
                    </a:p>
                  </a:txBody>
                  <a:tcPr/>
                </a:tc>
                <a:tc>
                  <a:txBody>
                    <a:bodyPr/>
                    <a:lstStyle/>
                    <a:p>
                      <a:pPr algn="ctr">
                        <a:lnSpc>
                          <a:spcPts val="15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私立中学校</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100</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100</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100</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3582497020"/>
                  </a:ext>
                </a:extLst>
              </a:tr>
              <a:tr h="180000">
                <a:tc vMerge="1">
                  <a:txBody>
                    <a:bodyPr/>
                    <a:lstStyle/>
                    <a:p>
                      <a:endParaRPr kumimoji="1" lang="ja-JP" altLang="en-US"/>
                    </a:p>
                  </a:txBody>
                  <a:tcPr/>
                </a:tc>
                <a:tc>
                  <a:txBody>
                    <a:bodyPr/>
                    <a:lstStyle/>
                    <a:p>
                      <a:pPr algn="ctr">
                        <a:lnSpc>
                          <a:spcPts val="1500"/>
                        </a:lnSpc>
                      </a:pPr>
                      <a:r>
                        <a:rPr lang="ja-JP" sz="8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私立高校</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100</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100</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100</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449192704"/>
                  </a:ext>
                </a:extLst>
              </a:tr>
              <a:tr h="180000">
                <a:tc vMerge="1">
                  <a:txBody>
                    <a:bodyPr/>
                    <a:lstStyle/>
                    <a:p>
                      <a:endParaRPr kumimoji="1" lang="ja-JP" altLang="en-US"/>
                    </a:p>
                  </a:txBody>
                  <a:tcPr/>
                </a:tc>
                <a:tc>
                  <a:txBody>
                    <a:bodyPr/>
                    <a:lstStyle/>
                    <a:p>
                      <a:pPr algn="ctr">
                        <a:lnSpc>
                          <a:spcPts val="1500"/>
                        </a:lnSpc>
                      </a:pPr>
                      <a:r>
                        <a:rPr lang="ja-JP" sz="8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専修学校</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87.2</a:t>
                      </a:r>
                      <a:endParaRPr lang="ja-JP" sz="10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90.2</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92.5</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74967575"/>
                  </a:ext>
                </a:extLst>
              </a:tr>
              <a:tr h="180000">
                <a:tc rowSpan="5">
                  <a:txBody>
                    <a:bodyPr/>
                    <a:lstStyle/>
                    <a:p>
                      <a:pPr algn="l">
                        <a:lnSpc>
                          <a:spcPts val="15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私立幼稚園、小学校、中学校、高校、専修学校における学校関係者評価の公表率（％）</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私立幼稚園</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87.8</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89.4</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94.2</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3385116628"/>
                  </a:ext>
                </a:extLst>
              </a:tr>
              <a:tr h="180000">
                <a:tc vMerge="1">
                  <a:txBody>
                    <a:bodyPr/>
                    <a:lstStyle/>
                    <a:p>
                      <a:endParaRPr kumimoji="1" lang="ja-JP" altLang="en-US"/>
                    </a:p>
                  </a:txBody>
                  <a:tcPr/>
                </a:tc>
                <a:tc>
                  <a:txBody>
                    <a:bodyPr/>
                    <a:lstStyle/>
                    <a:p>
                      <a:pPr algn="ctr">
                        <a:lnSpc>
                          <a:spcPts val="15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私立小学校</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94.1</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100</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100</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4197758216"/>
                  </a:ext>
                </a:extLst>
              </a:tr>
              <a:tr h="180000">
                <a:tc vMerge="1">
                  <a:txBody>
                    <a:bodyPr/>
                    <a:lstStyle/>
                    <a:p>
                      <a:endParaRPr kumimoji="1" lang="ja-JP" altLang="en-US"/>
                    </a:p>
                  </a:txBody>
                  <a:tcPr/>
                </a:tc>
                <a:tc>
                  <a:txBody>
                    <a:bodyPr/>
                    <a:lstStyle/>
                    <a:p>
                      <a:pPr algn="ctr">
                        <a:lnSpc>
                          <a:spcPts val="15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私立中学校</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98.4</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100</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100</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1996148032"/>
                  </a:ext>
                </a:extLst>
              </a:tr>
              <a:tr h="180000">
                <a:tc vMerge="1">
                  <a:txBody>
                    <a:bodyPr/>
                    <a:lstStyle/>
                    <a:p>
                      <a:endParaRPr kumimoji="1" lang="ja-JP" altLang="en-US"/>
                    </a:p>
                  </a:txBody>
                  <a:tcPr/>
                </a:tc>
                <a:tc>
                  <a:txBody>
                    <a:bodyPr/>
                    <a:lstStyle/>
                    <a:p>
                      <a:pPr algn="ctr">
                        <a:lnSpc>
                          <a:spcPts val="15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私立高校</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97.9</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100</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98.9</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3896828495"/>
                  </a:ext>
                </a:extLst>
              </a:tr>
              <a:tr h="180000">
                <a:tc vMerge="1">
                  <a:txBody>
                    <a:bodyPr/>
                    <a:lstStyle/>
                    <a:p>
                      <a:endParaRPr kumimoji="1" lang="ja-JP" altLang="en-US"/>
                    </a:p>
                  </a:txBody>
                  <a:tcPr/>
                </a:tc>
                <a:tc>
                  <a:txBody>
                    <a:bodyPr/>
                    <a:lstStyle/>
                    <a:p>
                      <a:pPr algn="ctr">
                        <a:lnSpc>
                          <a:spcPts val="15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専修学校</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78.5</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81.4</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82.1</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57311084"/>
                  </a:ext>
                </a:extLst>
              </a:tr>
              <a:tr h="180000">
                <a:tc rowSpan="5">
                  <a:txBody>
                    <a:bodyPr/>
                    <a:lstStyle/>
                    <a:p>
                      <a:pPr algn="l">
                        <a:lnSpc>
                          <a:spcPts val="15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私立学校の耐震化率（％）</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私立幼稚園</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94.2</a:t>
                      </a:r>
                      <a:endParaRPr lang="ja-JP" sz="10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95.9</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96.6</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3586715178"/>
                  </a:ext>
                </a:extLst>
              </a:tr>
              <a:tr h="180000">
                <a:tc vMerge="1">
                  <a:txBody>
                    <a:bodyPr/>
                    <a:lstStyle/>
                    <a:p>
                      <a:endParaRPr kumimoji="1" lang="ja-JP" altLang="en-US"/>
                    </a:p>
                  </a:txBody>
                  <a:tcPr/>
                </a:tc>
                <a:tc>
                  <a:txBody>
                    <a:bodyPr/>
                    <a:lstStyle/>
                    <a:p>
                      <a:pPr algn="ctr">
                        <a:lnSpc>
                          <a:spcPts val="15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私立小学校</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100</a:t>
                      </a:r>
                      <a:endParaRPr lang="ja-JP" sz="10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100</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100</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871888385"/>
                  </a:ext>
                </a:extLst>
              </a:tr>
              <a:tr h="180000">
                <a:tc vMerge="1">
                  <a:txBody>
                    <a:bodyPr/>
                    <a:lstStyle/>
                    <a:p>
                      <a:endParaRPr kumimoji="1" lang="ja-JP" altLang="en-US"/>
                    </a:p>
                  </a:txBody>
                  <a:tcPr/>
                </a:tc>
                <a:tc>
                  <a:txBody>
                    <a:bodyPr/>
                    <a:lstStyle/>
                    <a:p>
                      <a:pPr algn="ctr">
                        <a:lnSpc>
                          <a:spcPts val="15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私立中学校</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100</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100</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100</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1483988008"/>
                  </a:ext>
                </a:extLst>
              </a:tr>
              <a:tr h="180000">
                <a:tc vMerge="1">
                  <a:txBody>
                    <a:bodyPr/>
                    <a:lstStyle/>
                    <a:p>
                      <a:endParaRPr kumimoji="1" lang="ja-JP" altLang="en-US"/>
                    </a:p>
                  </a:txBody>
                  <a:tcPr/>
                </a:tc>
                <a:tc>
                  <a:txBody>
                    <a:bodyPr/>
                    <a:lstStyle/>
                    <a:p>
                      <a:pPr algn="ctr">
                        <a:lnSpc>
                          <a:spcPts val="15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私立高校</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92.0</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98.4</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99.4</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2026280438"/>
                  </a:ext>
                </a:extLst>
              </a:tr>
              <a:tr h="180000">
                <a:tc vMerge="1">
                  <a:txBody>
                    <a:bodyPr/>
                    <a:lstStyle/>
                    <a:p>
                      <a:endParaRPr kumimoji="1" lang="ja-JP" altLang="en-US"/>
                    </a:p>
                  </a:txBody>
                  <a:tcPr/>
                </a:tc>
                <a:tc>
                  <a:txBody>
                    <a:bodyPr/>
                    <a:lstStyle/>
                    <a:p>
                      <a:pPr algn="ctr">
                        <a:lnSpc>
                          <a:spcPts val="15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専修学校</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97.5</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100</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100</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05577562"/>
                  </a:ext>
                </a:extLst>
              </a:tr>
            </a:tbl>
          </a:graphicData>
        </a:graphic>
      </p:graphicFrame>
      <p:sp>
        <p:nvSpPr>
          <p:cNvPr id="13" name="テキスト ボックス 12">
            <a:extLst>
              <a:ext uri="{FF2B5EF4-FFF2-40B4-BE49-F238E27FC236}">
                <a16:creationId xmlns:a16="http://schemas.microsoft.com/office/drawing/2014/main" id="{2E0C4EEF-8FEE-4213-B183-BEEEA25466D1}"/>
              </a:ext>
            </a:extLst>
          </p:cNvPr>
          <p:cNvSpPr txBox="1"/>
          <p:nvPr/>
        </p:nvSpPr>
        <p:spPr>
          <a:xfrm>
            <a:off x="178338" y="1413898"/>
            <a:ext cx="6477866" cy="400110"/>
          </a:xfrm>
          <a:prstGeom prst="rect">
            <a:avLst/>
          </a:prstGeom>
          <a:noFill/>
        </p:spPr>
        <p:txBody>
          <a:bodyPr wrap="square">
            <a:spAutoFit/>
          </a:bodyPr>
          <a:lstStyle/>
          <a:p>
            <a:r>
              <a:rPr lang="en-US" altLang="ja-JP" sz="1000" dirty="0">
                <a:latin typeface="Meiryo UI" panose="020B0604030504040204" pitchFamily="50" charset="-128"/>
                <a:ea typeface="Meiryo UI" panose="020B0604030504040204" pitchFamily="50" charset="-128"/>
              </a:rPr>
              <a:t>※</a:t>
            </a:r>
            <a:r>
              <a:rPr lang="ja-JP" altLang="en-US" sz="1000" dirty="0">
                <a:latin typeface="Meiryo UI" panose="020B0604030504040204" pitchFamily="50" charset="-128"/>
                <a:ea typeface="Meiryo UI" panose="020B0604030504040204" pitchFamily="50" charset="-128"/>
              </a:rPr>
              <a:t>私立学校の取組については、事業計画に記載のとおり「参考指標とし、毎年度実績のみを確認すること」としているため、</a:t>
            </a:r>
            <a:br>
              <a:rPr lang="en-US" altLang="ja-JP" sz="1000" dirty="0">
                <a:latin typeface="Meiryo UI" panose="020B0604030504040204" pitchFamily="50" charset="-128"/>
                <a:ea typeface="Meiryo UI" panose="020B0604030504040204" pitchFamily="50" charset="-128"/>
              </a:rPr>
            </a:br>
            <a:r>
              <a:rPr lang="ja-JP" altLang="en-US" sz="1000" dirty="0">
                <a:latin typeface="Meiryo UI" panose="020B0604030504040204" pitchFamily="50" charset="-128"/>
                <a:ea typeface="Meiryo UI" panose="020B0604030504040204" pitchFamily="50" charset="-128"/>
              </a:rPr>
              <a:t>　自己評価ではなく、今後の対応を記載しております。</a:t>
            </a:r>
          </a:p>
        </p:txBody>
      </p:sp>
      <p:sp>
        <p:nvSpPr>
          <p:cNvPr id="16" name="テキスト ボックス 15">
            <a:extLst>
              <a:ext uri="{FF2B5EF4-FFF2-40B4-BE49-F238E27FC236}">
                <a16:creationId xmlns:a16="http://schemas.microsoft.com/office/drawing/2014/main" id="{51C004E2-F4B7-4F51-B0EC-B94784544D90}"/>
              </a:ext>
            </a:extLst>
          </p:cNvPr>
          <p:cNvSpPr txBox="1"/>
          <p:nvPr/>
        </p:nvSpPr>
        <p:spPr>
          <a:xfrm>
            <a:off x="166251" y="8935756"/>
            <a:ext cx="6477865" cy="577081"/>
          </a:xfrm>
          <a:prstGeom prst="rect">
            <a:avLst/>
          </a:prstGeom>
          <a:noFill/>
        </p:spPr>
        <p:txBody>
          <a:bodyPr wrap="square">
            <a:spAutoFit/>
          </a:bodyPr>
          <a:lstStyle/>
          <a:p>
            <a:r>
              <a:rPr lang="ja-JP" altLang="en-US" sz="1050" dirty="0">
                <a:latin typeface="Meiryo UI" panose="020B0604030504040204" pitchFamily="50" charset="-128"/>
                <a:ea typeface="Meiryo UI" panose="020B0604030504040204" pitchFamily="50" charset="-128"/>
              </a:rPr>
              <a:t>　今後も、私立学校が特色・魅力ある教育を実践できるよう、府内の私立幼稚園、小学校、中学校、高校、専修学校等に対し、教育条件の維持向上等にかかる支援を行うとともに、家庭の経済的事情に関わらず、自由に学校選択できる機会を保障することを目的とした私立高校等授業料無償化制度により、私立学校の振興を図る。</a:t>
            </a:r>
          </a:p>
        </p:txBody>
      </p:sp>
      <p:sp>
        <p:nvSpPr>
          <p:cNvPr id="10" name="テキスト ボックス 9">
            <a:extLst>
              <a:ext uri="{FF2B5EF4-FFF2-40B4-BE49-F238E27FC236}">
                <a16:creationId xmlns:a16="http://schemas.microsoft.com/office/drawing/2014/main" id="{FC012745-50AE-40E3-99F5-EBB62D89A060}"/>
              </a:ext>
            </a:extLst>
          </p:cNvPr>
          <p:cNvSpPr txBox="1"/>
          <p:nvPr/>
        </p:nvSpPr>
        <p:spPr>
          <a:xfrm>
            <a:off x="5241641" y="1734278"/>
            <a:ext cx="1526091" cy="230832"/>
          </a:xfrm>
          <a:prstGeom prst="rect">
            <a:avLst/>
          </a:prstGeom>
          <a:noFill/>
        </p:spPr>
        <p:txBody>
          <a:bodyPr wrap="square">
            <a:spAutoFit/>
          </a:bodyPr>
          <a:lstStyle/>
          <a:p>
            <a:r>
              <a:rPr lang="ja-JP" altLang="ja-JP" sz="900" dirty="0">
                <a:effectLst/>
                <a:ea typeface="メイリオ" panose="020B0604030504040204" pitchFamily="50" charset="-128"/>
                <a:cs typeface="Times New Roman" panose="02020603050405020304" pitchFamily="18" charset="0"/>
              </a:rPr>
              <a:t>［］内の数字は全国の値</a:t>
            </a:r>
            <a:endParaRPr lang="ja-JP" altLang="en-US" sz="900" dirty="0"/>
          </a:p>
        </p:txBody>
      </p:sp>
      <p:sp>
        <p:nvSpPr>
          <p:cNvPr id="11" name="フッター プレースホルダー 6">
            <a:extLst>
              <a:ext uri="{FF2B5EF4-FFF2-40B4-BE49-F238E27FC236}">
                <a16:creationId xmlns:a16="http://schemas.microsoft.com/office/drawing/2014/main" id="{BF93683C-6670-4358-9A81-5AB2C5790559}"/>
              </a:ext>
            </a:extLst>
          </p:cNvPr>
          <p:cNvSpPr>
            <a:spLocks noGrp="1"/>
          </p:cNvSpPr>
          <p:nvPr/>
        </p:nvSpPr>
        <p:spPr>
          <a:xfrm>
            <a:off x="7468" y="9671115"/>
            <a:ext cx="6843063" cy="234705"/>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ja-JP" altLang="en-US" sz="1000" kern="100" dirty="0">
                <a:solidFill>
                  <a:schemeClr val="tx1"/>
                </a:solidFill>
                <a:latin typeface="Century" panose="02040604050505020304" pitchFamily="18" charset="0"/>
                <a:ea typeface="ＭＳ 明朝" panose="02020609040205080304" pitchFamily="17" charset="-128"/>
                <a:cs typeface="Times New Roman" panose="02020603050405020304" pitchFamily="18" charset="0"/>
              </a:rPr>
              <a:t>２－１３</a:t>
            </a:r>
            <a:endParaRPr lang="ja-JP" altLang="ja-JP" sz="1000" kern="100" dirty="0">
              <a:solidFill>
                <a:schemeClr val="tx1"/>
              </a:solidFill>
              <a:latin typeface="Century" panose="02040604050505020304" pitchFamily="18" charset="0"/>
              <a:ea typeface="ＭＳ 明朝" panose="02020609040205080304" pitchFamily="17" charset="-128"/>
              <a:cs typeface="Times New Roman" panose="02020603050405020304" pitchFamily="18" charset="0"/>
            </a:endParaRPr>
          </a:p>
        </p:txBody>
      </p:sp>
    </p:spTree>
    <p:extLst>
      <p:ext uri="{BB962C8B-B14F-4D97-AF65-F5344CB8AC3E}">
        <p14:creationId xmlns:p14="http://schemas.microsoft.com/office/powerpoint/2010/main" val="10092573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9">
            <a:extLst>
              <a:ext uri="{FF2B5EF4-FFF2-40B4-BE49-F238E27FC236}">
                <a16:creationId xmlns:a16="http://schemas.microsoft.com/office/drawing/2014/main" id="{FBD7F091-6B5A-435E-BE04-46B9C4D01555}"/>
              </a:ext>
            </a:extLst>
          </p:cNvPr>
          <p:cNvSpPr>
            <a:spLocks noChangeArrowheads="1"/>
          </p:cNvSpPr>
          <p:nvPr/>
        </p:nvSpPr>
        <p:spPr bwMode="auto">
          <a:xfrm>
            <a:off x="68191" y="142186"/>
            <a:ext cx="6706682" cy="288000"/>
          </a:xfrm>
          <a:prstGeom prst="rect">
            <a:avLst/>
          </a:prstGeom>
          <a:solidFill>
            <a:schemeClr val="accent1">
              <a:lumMod val="20000"/>
              <a:lumOff val="80000"/>
            </a:schemeClr>
          </a:solidFill>
          <a:ln>
            <a:headEnd/>
            <a:tailEnd/>
          </a:ln>
        </p:spPr>
        <p:style>
          <a:lnRef idx="0">
            <a:schemeClr val="accent5"/>
          </a:lnRef>
          <a:fillRef idx="3">
            <a:schemeClr val="accent5"/>
          </a:fillRef>
          <a:effectRef idx="3">
            <a:schemeClr val="accent5"/>
          </a:effectRef>
          <a:fontRef idx="minor">
            <a:schemeClr val="lt1"/>
          </a:fontRef>
        </p:style>
        <p:txBody>
          <a:bodyPr wrap="none" anchor="ctr"/>
          <a:lstStyle>
            <a:lvl1pPr defTabSz="1279525" eaLnBrk="0" hangingPunct="0">
              <a:spcBef>
                <a:spcPct val="20000"/>
              </a:spcBef>
              <a:buChar char="•"/>
              <a:defRPr kumimoji="1" sz="4500">
                <a:solidFill>
                  <a:schemeClr val="tx1"/>
                </a:solidFill>
                <a:latin typeface="Arial" panose="020B0604020202020204" pitchFamily="34" charset="0"/>
                <a:ea typeface="ＭＳ Ｐゴシック" panose="020B0600070205080204" pitchFamily="50" charset="-128"/>
              </a:defRPr>
            </a:lvl1pPr>
            <a:lvl2pPr marL="742950" indent="-285750" defTabSz="1279525" eaLnBrk="0" hangingPunct="0">
              <a:spcBef>
                <a:spcPct val="20000"/>
              </a:spcBef>
              <a:buChar char="–"/>
              <a:defRPr kumimoji="1" sz="3900">
                <a:solidFill>
                  <a:schemeClr val="tx1"/>
                </a:solidFill>
                <a:latin typeface="Arial" panose="020B0604020202020204" pitchFamily="34" charset="0"/>
                <a:ea typeface="ＭＳ Ｐゴシック" panose="020B0600070205080204" pitchFamily="50" charset="-128"/>
              </a:defRPr>
            </a:lvl2pPr>
            <a:lvl3pPr marL="1143000" indent="-228600" defTabSz="1279525" eaLnBrk="0" hangingPunct="0">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3pPr>
            <a:lvl4pPr marL="1600200" indent="-228600" defTabSz="1279525"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4pPr>
            <a:lvl5pPr marL="2057400" indent="-228600" defTabSz="1279525"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5pPr>
            <a:lvl6pPr marL="25146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6pPr>
            <a:lvl7pPr marL="29718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7pPr>
            <a:lvl8pPr marL="34290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8pPr>
            <a:lvl9pPr marL="38862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696" b="1" dirty="0">
                <a:latin typeface="Meiryo UI" panose="020B0604030504040204" pitchFamily="50" charset="-128"/>
                <a:ea typeface="Meiryo UI" panose="020B0604030504040204" pitchFamily="50" charset="-128"/>
              </a:rPr>
              <a:t>　</a:t>
            </a:r>
            <a:r>
              <a:rPr lang="ja-JP" altLang="en-US" sz="1400" b="1" dirty="0">
                <a:latin typeface="Meiryo UI" panose="020B0604030504040204" pitchFamily="50" charset="-128"/>
                <a:ea typeface="Meiryo UI" panose="020B0604030504040204" pitchFamily="50" charset="-128"/>
              </a:rPr>
              <a:t>大阪府教育行政評価審議会における審議結果（主な意見）　　　　</a:t>
            </a:r>
          </a:p>
        </p:txBody>
      </p:sp>
      <p:graphicFrame>
        <p:nvGraphicFramePr>
          <p:cNvPr id="6" name="表 5">
            <a:extLst>
              <a:ext uri="{FF2B5EF4-FFF2-40B4-BE49-F238E27FC236}">
                <a16:creationId xmlns:a16="http://schemas.microsoft.com/office/drawing/2014/main" id="{D2350C8D-428B-49FE-BB4A-29E03200C032}"/>
              </a:ext>
            </a:extLst>
          </p:cNvPr>
          <p:cNvGraphicFramePr>
            <a:graphicFrameLocks noGrp="1"/>
          </p:cNvGraphicFramePr>
          <p:nvPr>
            <p:extLst>
              <p:ext uri="{D42A27DB-BD31-4B8C-83A1-F6EECF244321}">
                <p14:modId xmlns:p14="http://schemas.microsoft.com/office/powerpoint/2010/main" val="1324256000"/>
              </p:ext>
            </p:extLst>
          </p:nvPr>
        </p:nvGraphicFramePr>
        <p:xfrm>
          <a:off x="184093" y="621650"/>
          <a:ext cx="6489812" cy="9017650"/>
        </p:xfrm>
        <a:graphic>
          <a:graphicData uri="http://schemas.openxmlformats.org/drawingml/2006/table">
            <a:tbl>
              <a:tblPr firstRow="1" firstCol="1" bandRow="1"/>
              <a:tblGrid>
                <a:gridCol w="1079063">
                  <a:extLst>
                    <a:ext uri="{9D8B030D-6E8A-4147-A177-3AD203B41FA5}">
                      <a16:colId xmlns:a16="http://schemas.microsoft.com/office/drawing/2014/main" val="1295105798"/>
                    </a:ext>
                  </a:extLst>
                </a:gridCol>
                <a:gridCol w="5410749">
                  <a:extLst>
                    <a:ext uri="{9D8B030D-6E8A-4147-A177-3AD203B41FA5}">
                      <a16:colId xmlns:a16="http://schemas.microsoft.com/office/drawing/2014/main" val="245730752"/>
                    </a:ext>
                  </a:extLst>
                </a:gridCol>
              </a:tblGrid>
              <a:tr h="2479690">
                <a:tc>
                  <a:txBody>
                    <a:bodyPr/>
                    <a:lstStyle/>
                    <a:p>
                      <a:pPr marL="0" marR="0" lvl="0" indent="0" algn="l" defTabSz="685800" rtl="0" eaLnBrk="1" fontAlgn="auto" latinLnBrk="0" hangingPunct="1">
                        <a:lnSpc>
                          <a:spcPts val="1300"/>
                        </a:lnSpc>
                        <a:spcBef>
                          <a:spcPts val="0"/>
                        </a:spcBef>
                        <a:spcAft>
                          <a:spcPts val="0"/>
                        </a:spcAft>
                        <a:buClrTx/>
                        <a:buSzTx/>
                        <a:buFontTx/>
                        <a:buNone/>
                        <a:tabLst/>
                        <a:defRPr/>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到達目標について</a:t>
                      </a:r>
                      <a:endParaRPr lang="ja-JP" alt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88900" indent="-88900" algn="l">
                        <a:lnSpc>
                          <a:spcPts val="1300"/>
                        </a:lnSpc>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・小学校は、「多様な人々と協力し合うことができる」と実感する児童生徒が９割を超えている強みを生かし、他の資質・能力のさらなる向上につなげていただきたい。</a:t>
                      </a:r>
                      <a:endParaRPr lang="en-US" alt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marL="88900" indent="-88900" algn="l">
                        <a:lnSpc>
                          <a:spcPts val="1300"/>
                        </a:lnSpc>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・中学校は、「将来の夢や目標をもっている」の肯定的評価が７割を下回っており、学校だけでなく社会全体で考えるべき課題である。</a:t>
                      </a:r>
                      <a:endParaRPr lang="en-US" alt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marL="88900" indent="-88900" algn="l">
                        <a:lnSpc>
                          <a:spcPts val="1300"/>
                        </a:lnSpc>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高校は、全項目で前年度を上回っており、キャリア教育や人権教育の成果が着実に表れていることを評価したい。一方で「地域や社会、世界に目を向け、より良くするために行動できる」力については、一過性の取組に終わらせることなく、グローバルな視点を育む教育を継続することが重要である。</a:t>
                      </a:r>
                      <a:endParaRPr lang="en-US" alt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marL="88900" indent="-88900" algn="l">
                        <a:lnSpc>
                          <a:spcPts val="1300"/>
                        </a:lnSpc>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支援学校は、学部ごとの状況や課題の違いを踏まえて検証されたい。就職率の目標未達成や職場体験実習率の伸び悩みを踏まえ、キャリア教育・職業教育の充実を図られたい。就労支援アドバイザーの活用を進めるとともに、本人の自己選択を尊重し、将来に夢や希望を持てるよう支援されたい。</a:t>
                      </a:r>
                    </a:p>
                    <a:p>
                      <a:pPr marL="88900" indent="-88900" algn="l">
                        <a:lnSpc>
                          <a:spcPts val="1300"/>
                        </a:lnSpc>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・夢の捉え方は発達段階によって異なることから、現在の指標に加え、子どもたちが描く夢の内容や変化を分析・共有し、成長過程の理解につなげられたい。</a:t>
                      </a:r>
                      <a:endParaRPr lang="en-US" alt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marL="88900" indent="-88900" algn="l">
                        <a:lnSpc>
                          <a:spcPts val="1300"/>
                        </a:lnSpc>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・生徒が失敗を恐れずに挑戦できる環境づくりを進めることが重要と考えられるため、民間の動きも参考にしながら、取組を進めていただきたい。</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64783070"/>
                  </a:ext>
                </a:extLst>
              </a:tr>
              <a:tr h="880476">
                <a:tc>
                  <a:txBody>
                    <a:bodyPr/>
                    <a:lstStyle/>
                    <a:p>
                      <a:pPr marL="0" marR="0" lvl="0" indent="0" algn="l" defTabSz="685800" rtl="0" eaLnBrk="1" fontAlgn="auto" latinLnBrk="0" hangingPunct="1">
                        <a:lnSpc>
                          <a:spcPts val="1300"/>
                        </a:lnSpc>
                        <a:spcBef>
                          <a:spcPts val="0"/>
                        </a:spcBef>
                        <a:spcAft>
                          <a:spcPts val="0"/>
                        </a:spcAft>
                        <a:buClrTx/>
                        <a:buSzTx/>
                        <a:buFontTx/>
                        <a:buNone/>
                        <a:tabLst/>
                        <a:defRPr/>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全国学力・学習状況調査</a:t>
                      </a:r>
                      <a:endParaRPr lang="ja-JP" alt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88900" indent="-88900" algn="l">
                        <a:lnSpc>
                          <a:spcPts val="1300"/>
                        </a:lnSpc>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・平均正答率は全国平均との差が大きくない状況が続いており、各学校の取組の成果が見られることから、引き続き、目標達成に向けた取組の充実を図られたい。</a:t>
                      </a:r>
                      <a:endParaRPr lang="en-US" alt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marL="88900" indent="-88900" algn="l">
                        <a:lnSpc>
                          <a:spcPts val="1300"/>
                        </a:lnSpc>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・無解答率については、中学３年生の数学で上昇が見られることから、領域別や全国平均との差の分析を進めるとともに、言語能力の育成等の取組を推進されたい。</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73232035"/>
                  </a:ext>
                </a:extLst>
              </a:tr>
              <a:tr h="712104">
                <a:tc>
                  <a:txBody>
                    <a:bodyPr/>
                    <a:lstStyle/>
                    <a:p>
                      <a:pPr marL="0" marR="0" lvl="0" indent="0" algn="l" defTabSz="685800" rtl="0" eaLnBrk="1" fontAlgn="auto" latinLnBrk="0" hangingPunct="1">
                        <a:lnSpc>
                          <a:spcPts val="1300"/>
                        </a:lnSpc>
                        <a:spcBef>
                          <a:spcPts val="0"/>
                        </a:spcBef>
                        <a:spcAft>
                          <a:spcPts val="0"/>
                        </a:spcAft>
                        <a:buClrTx/>
                        <a:buSzTx/>
                        <a:buFontTx/>
                        <a:buNone/>
                        <a:tabLst/>
                        <a:defRPr/>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「わかる授業」「魅力のある授業」の推進</a:t>
                      </a:r>
                      <a:endParaRPr lang="ja-JP" alt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88900" indent="-88900" algn="l">
                        <a:lnSpc>
                          <a:spcPts val="1300"/>
                        </a:lnSpc>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・「指導と評価の一体化」を踏まえた年間授業計画の策定・実施は</a:t>
                      </a:r>
                      <a:r>
                        <a:rPr lang="en-US" alt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100</a:t>
                      </a: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％で目標を達成している。一方、授業に対する生徒の肯定的評価は前年度を下回っており、学校評価における生徒・保護者・教職員間の評価差の要因を分析し、改善につなげる必要がある。</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9019089"/>
                  </a:ext>
                </a:extLst>
              </a:tr>
              <a:tr h="666384">
                <a:tc>
                  <a:txBody>
                    <a:bodyPr/>
                    <a:lstStyle/>
                    <a:p>
                      <a:pPr algn="l">
                        <a:lnSpc>
                          <a:spcPts val="1300"/>
                        </a:lnSpc>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読書の習慣化</a:t>
                      </a:r>
                      <a:endParaRPr 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88900" indent="-88900" algn="l">
                        <a:lnSpc>
                          <a:spcPts val="1300"/>
                        </a:lnSpc>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読書習慣の形成は言語能力の育成にもつながる重要な取組である。保護者による読み聞かせには時間的制約という課題が考えられるが、幼少期から読書に親しむ習慣を育むため、今後も一体的に推進していただきたい。</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05487404"/>
                  </a:ext>
                </a:extLst>
              </a:tr>
              <a:tr h="619641">
                <a:tc>
                  <a:txBody>
                    <a:bodyPr/>
                    <a:lstStyle/>
                    <a:p>
                      <a:pPr marL="0" marR="0" lvl="0" indent="0" algn="l" defTabSz="685800" rtl="0" eaLnBrk="1" fontAlgn="auto" latinLnBrk="0" hangingPunct="1">
                        <a:lnSpc>
                          <a:spcPts val="1300"/>
                        </a:lnSpc>
                        <a:spcBef>
                          <a:spcPts val="0"/>
                        </a:spcBef>
                        <a:spcAft>
                          <a:spcPts val="0"/>
                        </a:spcAft>
                        <a:buClrTx/>
                        <a:buSzTx/>
                        <a:buFontTx/>
                        <a:buNone/>
                        <a:tabLst/>
                        <a:defRPr/>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グローバル社会を見据えた英語教育</a:t>
                      </a:r>
                      <a:endParaRPr lang="ja-JP" alt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88900" indent="-88900" algn="l">
                        <a:lnSpc>
                          <a:spcPts val="1300"/>
                        </a:lnSpc>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・英語力を有する児童生徒の割合や、</a:t>
                      </a:r>
                      <a:r>
                        <a:rPr lang="en-US" alt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CEFR B2</a:t>
                      </a: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レベル以上の英語教員の割合が前年度を上回ったことは評価できる。今後も、教員の英語力向上とネイティブ講師の活用による実践的な学習環境の充実に継続して取り組まれたい。</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9602941"/>
                  </a:ext>
                </a:extLst>
              </a:tr>
              <a:tr h="675759">
                <a:tc>
                  <a:txBody>
                    <a:bodyPr/>
                    <a:lstStyle/>
                    <a:p>
                      <a:pPr algn="l">
                        <a:lnSpc>
                          <a:spcPts val="1300"/>
                        </a:lnSpc>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障がいのある子どもたちの教育の充実</a:t>
                      </a:r>
                      <a:endParaRPr 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88900" indent="-88900" algn="l">
                        <a:lnSpc>
                          <a:spcPts val="1300"/>
                        </a:lnSpc>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・支援学級の設置率はほぼ</a:t>
                      </a:r>
                      <a:r>
                        <a:rPr lang="en-US" alt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100</a:t>
                      </a: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％である一方、支援教育が学校全体に浸透しているとする学校は約</a:t>
                      </a:r>
                      <a:r>
                        <a:rPr lang="en-US" alt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4</a:t>
                      </a: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分の</a:t>
                      </a:r>
                      <a:r>
                        <a:rPr lang="en-US" alt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a:t>
                      </a: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にとどまっており、校内支援委員会の定期的な開催などを通じた取組の推進が必要である。あわせて、市町村間で好事例を共有し、支援教育への理解と実践の向上を図られたい</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07067440"/>
                  </a:ext>
                </a:extLst>
              </a:tr>
              <a:tr h="815340">
                <a:tc>
                  <a:txBody>
                    <a:bodyPr/>
                    <a:lstStyle/>
                    <a:p>
                      <a:pPr marL="0" marR="0" lvl="0" indent="0" algn="l" defTabSz="685800" rtl="0" eaLnBrk="1" fontAlgn="auto" latinLnBrk="0" hangingPunct="1">
                        <a:lnSpc>
                          <a:spcPts val="1300"/>
                        </a:lnSpc>
                        <a:spcBef>
                          <a:spcPts val="0"/>
                        </a:spcBef>
                        <a:spcAft>
                          <a:spcPts val="0"/>
                        </a:spcAft>
                        <a:buClrTx/>
                        <a:buSzTx/>
                        <a:buFontTx/>
                        <a:buNone/>
                        <a:tabLst/>
                        <a:defRPr/>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不登校対策支援</a:t>
                      </a:r>
                      <a:endParaRPr lang="ja-JP" alt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88900" indent="-88900" algn="l">
                        <a:lnSpc>
                          <a:spcPts val="1300"/>
                        </a:lnSpc>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・不登校児童生徒への支援体制は充実してきている一方、新規不登校数は依然として高い水準にあることから、未然防止と早期対応のさらなる推進が必要である。</a:t>
                      </a:r>
                      <a:endParaRPr lang="en-US" alt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marL="88900" indent="-88900" algn="l">
                        <a:lnSpc>
                          <a:spcPts val="1300"/>
                        </a:lnSpc>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・特に、個別支援に加え、授業改善や集団づくりを通じて学校生活への意欲を高める取組を進めるとともに、指導と指標分析の充実を図られたい。</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77575759"/>
                  </a:ext>
                </a:extLst>
              </a:tr>
              <a:tr h="514161">
                <a:tc>
                  <a:txBody>
                    <a:bodyPr/>
                    <a:lstStyle/>
                    <a:p>
                      <a:pPr marL="0" marR="0" lvl="0" indent="0" algn="l" defTabSz="685800" rtl="0" eaLnBrk="1" fontAlgn="auto" latinLnBrk="0" hangingPunct="1">
                        <a:lnSpc>
                          <a:spcPts val="1300"/>
                        </a:lnSpc>
                        <a:spcBef>
                          <a:spcPts val="0"/>
                        </a:spcBef>
                        <a:spcAft>
                          <a:spcPts val="0"/>
                        </a:spcAft>
                        <a:buClrTx/>
                        <a:buSzTx/>
                        <a:buFontTx/>
                        <a:buNone/>
                        <a:tabLst/>
                        <a:defRPr/>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理工系大学への進学率</a:t>
                      </a:r>
                      <a:endParaRPr lang="ja-JP" alt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88900" indent="-88900" algn="l">
                        <a:lnSpc>
                          <a:spcPts val="1300"/>
                        </a:lnSpc>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・現行指標では理工系大学進学の実態が分かりにくいため、大阪府学校教育審議会答申を踏まえた取組成果がより適切に把握できるよう、指標の示し方を検討されたい。</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24139536"/>
                  </a:ext>
                </a:extLst>
              </a:tr>
              <a:tr h="522159">
                <a:tc>
                  <a:txBody>
                    <a:bodyPr/>
                    <a:lstStyle/>
                    <a:p>
                      <a:pPr marL="0" marR="0" lvl="0" indent="0" algn="l" defTabSz="685800" rtl="0" eaLnBrk="1" fontAlgn="auto" latinLnBrk="0" hangingPunct="1">
                        <a:lnSpc>
                          <a:spcPts val="1300"/>
                        </a:lnSpc>
                        <a:spcBef>
                          <a:spcPts val="0"/>
                        </a:spcBef>
                        <a:spcAft>
                          <a:spcPts val="0"/>
                        </a:spcAft>
                        <a:buClrTx/>
                        <a:buSzTx/>
                        <a:buFontTx/>
                        <a:buNone/>
                        <a:tabLst/>
                        <a:defRPr/>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高校の特色化・魅力化</a:t>
                      </a:r>
                      <a:endParaRPr lang="ja-JP" alt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88900" indent="-88900" algn="l">
                        <a:lnSpc>
                          <a:spcPts val="1300"/>
                        </a:lnSpc>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・高校の特色化・魅力化や専門性の向上を進めるとともに、社会人としての基礎となる汎用的な学力や資質・能力の育成との両立に取り組まれたい。</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1957686"/>
                  </a:ext>
                </a:extLst>
              </a:tr>
              <a:tr h="543331">
                <a:tc>
                  <a:txBody>
                    <a:bodyPr/>
                    <a:lstStyle/>
                    <a:p>
                      <a:pPr marL="0" marR="0" lvl="0" indent="0" algn="l" defTabSz="685800" rtl="0" eaLnBrk="1" fontAlgn="auto" latinLnBrk="0" hangingPunct="1">
                        <a:lnSpc>
                          <a:spcPts val="1300"/>
                        </a:lnSpc>
                        <a:spcBef>
                          <a:spcPts val="0"/>
                        </a:spcBef>
                        <a:spcAft>
                          <a:spcPts val="0"/>
                        </a:spcAft>
                        <a:buClrTx/>
                        <a:buSzTx/>
                        <a:buFontTx/>
                        <a:buNone/>
                        <a:tabLst/>
                        <a:defRPr/>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高校生のプログラム参加</a:t>
                      </a:r>
                      <a:endParaRPr lang="ja-JP" alt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88900" indent="-88900" algn="l">
                        <a:lnSpc>
                          <a:spcPts val="1300"/>
                        </a:lnSpc>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・参加者数の増加に向け、校長への働きかけに加え学校全体を支援する体制の充実を図るとともに、参加に至る過程での学びを重視し、引き続き取組を推進されたい。</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96277265"/>
                  </a:ext>
                </a:extLst>
              </a:tr>
              <a:tr h="588605">
                <a:tc>
                  <a:txBody>
                    <a:bodyPr/>
                    <a:lstStyle/>
                    <a:p>
                      <a:pPr lvl="0" algn="l">
                        <a:lnSpc>
                          <a:spcPct val="100000"/>
                        </a:lnSpc>
                        <a:spcBef>
                          <a:spcPts val="0"/>
                        </a:spcBef>
                        <a:spcAft>
                          <a:spcPts val="0"/>
                        </a:spcAft>
                        <a:buNone/>
                      </a:pPr>
                      <a:r>
                        <a:rPr lang="ja-JP" altLang="ja-JP" sz="900" b="0" i="0" u="none" strike="noStrike" kern="100" noProof="0" dirty="0">
                          <a:solidFill>
                            <a:schemeClr val="tx1"/>
                          </a:solidFill>
                          <a:effectLst/>
                          <a:latin typeface="Meiryo"/>
                          <a:ea typeface="Meiryo"/>
                          <a:cs typeface="Times New Roman"/>
                        </a:rPr>
                        <a:t>通信制課程</a:t>
                      </a:r>
                      <a:endParaRPr lang="en-US" altLang="ja-JP" sz="900" dirty="0">
                        <a:solidFill>
                          <a:schemeClr val="tx1"/>
                        </a:solidFill>
                        <a:cs typeface="Times New Roman"/>
                      </a:endParaRP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88900" indent="-88900" algn="l">
                        <a:lnSpc>
                          <a:spcPts val="1300"/>
                        </a:lnSpc>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不登校対応として「学びの多様化学校」の設置は重要な取組である。一方、通信制高校を希望する生徒も増加していることから、府立通信制高校の受入れ拡大や通信制課程の充実についても検討を進められたい。</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15815305"/>
                  </a:ext>
                </a:extLst>
              </a:tr>
            </a:tbl>
          </a:graphicData>
        </a:graphic>
      </p:graphicFrame>
      <p:sp>
        <p:nvSpPr>
          <p:cNvPr id="4" name="フッター プレースホルダー 6">
            <a:extLst>
              <a:ext uri="{FF2B5EF4-FFF2-40B4-BE49-F238E27FC236}">
                <a16:creationId xmlns:a16="http://schemas.microsoft.com/office/drawing/2014/main" id="{2AC7C6BB-EC60-4ED6-997C-18CA76F67917}"/>
              </a:ext>
            </a:extLst>
          </p:cNvPr>
          <p:cNvSpPr>
            <a:spLocks noGrp="1"/>
          </p:cNvSpPr>
          <p:nvPr/>
        </p:nvSpPr>
        <p:spPr>
          <a:xfrm>
            <a:off x="7468" y="9671115"/>
            <a:ext cx="6843063" cy="234705"/>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ja-JP" altLang="en-US" sz="1000" kern="100" dirty="0">
                <a:solidFill>
                  <a:schemeClr val="tx1"/>
                </a:solidFill>
                <a:latin typeface="Century" panose="02040604050505020304" pitchFamily="18" charset="0"/>
                <a:ea typeface="ＭＳ 明朝" panose="02020609040205080304" pitchFamily="17" charset="-128"/>
                <a:cs typeface="Times New Roman" panose="02020603050405020304" pitchFamily="18" charset="0"/>
              </a:rPr>
              <a:t>２－１４</a:t>
            </a:r>
            <a:endParaRPr lang="ja-JP" altLang="ja-JP" sz="1000" kern="100" dirty="0">
              <a:solidFill>
                <a:schemeClr val="tx1"/>
              </a:solidFill>
              <a:latin typeface="Century" panose="02040604050505020304" pitchFamily="18" charset="0"/>
              <a:ea typeface="ＭＳ 明朝" panose="02020609040205080304" pitchFamily="17" charset="-128"/>
              <a:cs typeface="Times New Roman" panose="02020603050405020304" pitchFamily="18" charset="0"/>
            </a:endParaRPr>
          </a:p>
        </p:txBody>
      </p:sp>
    </p:spTree>
    <p:extLst>
      <p:ext uri="{BB962C8B-B14F-4D97-AF65-F5344CB8AC3E}">
        <p14:creationId xmlns:p14="http://schemas.microsoft.com/office/powerpoint/2010/main" val="40588244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9">
            <a:extLst>
              <a:ext uri="{FF2B5EF4-FFF2-40B4-BE49-F238E27FC236}">
                <a16:creationId xmlns:a16="http://schemas.microsoft.com/office/drawing/2014/main" id="{FBD7F091-6B5A-435E-BE04-46B9C4D01555}"/>
              </a:ext>
            </a:extLst>
          </p:cNvPr>
          <p:cNvSpPr>
            <a:spLocks noChangeArrowheads="1"/>
          </p:cNvSpPr>
          <p:nvPr/>
        </p:nvSpPr>
        <p:spPr bwMode="auto">
          <a:xfrm>
            <a:off x="68191" y="142186"/>
            <a:ext cx="6706682" cy="288000"/>
          </a:xfrm>
          <a:prstGeom prst="rect">
            <a:avLst/>
          </a:prstGeom>
          <a:solidFill>
            <a:schemeClr val="accent1">
              <a:lumMod val="20000"/>
              <a:lumOff val="80000"/>
            </a:schemeClr>
          </a:solidFill>
          <a:ln>
            <a:headEnd/>
            <a:tailEnd/>
          </a:ln>
        </p:spPr>
        <p:style>
          <a:lnRef idx="0">
            <a:schemeClr val="accent5"/>
          </a:lnRef>
          <a:fillRef idx="3">
            <a:schemeClr val="accent5"/>
          </a:fillRef>
          <a:effectRef idx="3">
            <a:schemeClr val="accent5"/>
          </a:effectRef>
          <a:fontRef idx="minor">
            <a:schemeClr val="lt1"/>
          </a:fontRef>
        </p:style>
        <p:txBody>
          <a:bodyPr wrap="none" anchor="ctr"/>
          <a:lstStyle>
            <a:lvl1pPr defTabSz="1279525" eaLnBrk="0" hangingPunct="0">
              <a:spcBef>
                <a:spcPct val="20000"/>
              </a:spcBef>
              <a:buChar char="•"/>
              <a:defRPr kumimoji="1" sz="4500">
                <a:solidFill>
                  <a:schemeClr val="tx1"/>
                </a:solidFill>
                <a:latin typeface="Arial" panose="020B0604020202020204" pitchFamily="34" charset="0"/>
                <a:ea typeface="ＭＳ Ｐゴシック" panose="020B0600070205080204" pitchFamily="50" charset="-128"/>
              </a:defRPr>
            </a:lvl1pPr>
            <a:lvl2pPr marL="742950" indent="-285750" defTabSz="1279525" eaLnBrk="0" hangingPunct="0">
              <a:spcBef>
                <a:spcPct val="20000"/>
              </a:spcBef>
              <a:buChar char="–"/>
              <a:defRPr kumimoji="1" sz="3900">
                <a:solidFill>
                  <a:schemeClr val="tx1"/>
                </a:solidFill>
                <a:latin typeface="Arial" panose="020B0604020202020204" pitchFamily="34" charset="0"/>
                <a:ea typeface="ＭＳ Ｐゴシック" panose="020B0600070205080204" pitchFamily="50" charset="-128"/>
              </a:defRPr>
            </a:lvl2pPr>
            <a:lvl3pPr marL="1143000" indent="-228600" defTabSz="1279525" eaLnBrk="0" hangingPunct="0">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3pPr>
            <a:lvl4pPr marL="1600200" indent="-228600" defTabSz="1279525"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4pPr>
            <a:lvl5pPr marL="2057400" indent="-228600" defTabSz="1279525"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5pPr>
            <a:lvl6pPr marL="25146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6pPr>
            <a:lvl7pPr marL="29718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7pPr>
            <a:lvl8pPr marL="34290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8pPr>
            <a:lvl9pPr marL="38862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696" b="1" dirty="0">
                <a:latin typeface="Meiryo UI" panose="020B0604030504040204" pitchFamily="50" charset="-128"/>
                <a:ea typeface="Meiryo UI" panose="020B0604030504040204" pitchFamily="50" charset="-128"/>
              </a:rPr>
              <a:t>　</a:t>
            </a:r>
            <a:r>
              <a:rPr lang="ja-JP" altLang="en-US" sz="1400" b="1" dirty="0">
                <a:latin typeface="Meiryo UI" panose="020B0604030504040204" pitchFamily="50" charset="-128"/>
                <a:ea typeface="Meiryo UI" panose="020B0604030504040204" pitchFamily="50" charset="-128"/>
              </a:rPr>
              <a:t>大阪府教育行政評価審議会における審議結果（主な意見）　　　　</a:t>
            </a:r>
          </a:p>
        </p:txBody>
      </p:sp>
      <p:graphicFrame>
        <p:nvGraphicFramePr>
          <p:cNvPr id="6" name="表 5">
            <a:extLst>
              <a:ext uri="{FF2B5EF4-FFF2-40B4-BE49-F238E27FC236}">
                <a16:creationId xmlns:a16="http://schemas.microsoft.com/office/drawing/2014/main" id="{D2350C8D-428B-49FE-BB4A-29E03200C032}"/>
              </a:ext>
            </a:extLst>
          </p:cNvPr>
          <p:cNvGraphicFramePr>
            <a:graphicFrameLocks noGrp="1"/>
          </p:cNvGraphicFramePr>
          <p:nvPr>
            <p:extLst>
              <p:ext uri="{D42A27DB-BD31-4B8C-83A1-F6EECF244321}">
                <p14:modId xmlns:p14="http://schemas.microsoft.com/office/powerpoint/2010/main" val="4178298183"/>
              </p:ext>
            </p:extLst>
          </p:nvPr>
        </p:nvGraphicFramePr>
        <p:xfrm>
          <a:off x="184093" y="587548"/>
          <a:ext cx="6489812" cy="8926204"/>
        </p:xfrm>
        <a:graphic>
          <a:graphicData uri="http://schemas.openxmlformats.org/drawingml/2006/table">
            <a:tbl>
              <a:tblPr firstRow="1" firstCol="1" bandRow="1"/>
              <a:tblGrid>
                <a:gridCol w="1079063">
                  <a:extLst>
                    <a:ext uri="{9D8B030D-6E8A-4147-A177-3AD203B41FA5}">
                      <a16:colId xmlns:a16="http://schemas.microsoft.com/office/drawing/2014/main" val="1295105798"/>
                    </a:ext>
                  </a:extLst>
                </a:gridCol>
                <a:gridCol w="5410749">
                  <a:extLst>
                    <a:ext uri="{9D8B030D-6E8A-4147-A177-3AD203B41FA5}">
                      <a16:colId xmlns:a16="http://schemas.microsoft.com/office/drawing/2014/main" val="245730752"/>
                    </a:ext>
                  </a:extLst>
                </a:gridCol>
              </a:tblGrid>
              <a:tr h="922625">
                <a:tc>
                  <a:txBody>
                    <a:bodyPr/>
                    <a:lstStyle/>
                    <a:p>
                      <a:pPr marL="0" marR="0" lvl="0" indent="0" algn="l" defTabSz="685800" rtl="0" eaLnBrk="1" fontAlgn="auto" latinLnBrk="0" hangingPunct="1">
                        <a:lnSpc>
                          <a:spcPts val="1300"/>
                        </a:lnSpc>
                        <a:spcBef>
                          <a:spcPts val="0"/>
                        </a:spcBef>
                        <a:spcAft>
                          <a:spcPts val="0"/>
                        </a:spcAft>
                        <a:buClrTx/>
                        <a:buSzTx/>
                        <a:buFontTx/>
                        <a:buNone/>
                        <a:tabLst/>
                        <a:defRPr/>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いじめの防止に関する研修</a:t>
                      </a:r>
                      <a:endParaRPr lang="ja-JP" alt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88900" indent="-88900" algn="l">
                        <a:lnSpc>
                          <a:spcPts val="1300"/>
                        </a:lnSpc>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・いじめ防止研修については、受講にとどまらず校内での共有・普及を図り、教員全体の対応力向上につなげられたい。</a:t>
                      </a:r>
                      <a:endParaRPr lang="en-US" alt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marL="88900" indent="-88900" algn="l">
                        <a:lnSpc>
                          <a:spcPts val="1300"/>
                        </a:lnSpc>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・また、引き続き、いじめの見逃し防止や早期発見に取り組むとともに、支援学校においては、保護者等と連携しながら児童生徒の実態把握の充実に努められたい。</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61516490"/>
                  </a:ext>
                </a:extLst>
              </a:tr>
              <a:tr h="922625">
                <a:tc>
                  <a:txBody>
                    <a:bodyPr/>
                    <a:lstStyle/>
                    <a:p>
                      <a:pPr marL="0" marR="0" lvl="0" indent="0" algn="l" defTabSz="685800" rtl="0" eaLnBrk="1" fontAlgn="auto" latinLnBrk="0" hangingPunct="1">
                        <a:lnSpc>
                          <a:spcPts val="1300"/>
                        </a:lnSpc>
                        <a:spcBef>
                          <a:spcPts val="0"/>
                        </a:spcBef>
                        <a:spcAft>
                          <a:spcPts val="0"/>
                        </a:spcAft>
                        <a:buClrTx/>
                        <a:buSzTx/>
                        <a:buFontTx/>
                        <a:buNone/>
                        <a:tabLst/>
                        <a:defRPr/>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学級会や道徳教育と暴力行為の関連性</a:t>
                      </a:r>
                      <a:endParaRPr lang="ja-JP" alt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88900" indent="-88900" algn="l">
                        <a:lnSpc>
                          <a:spcPts val="1300"/>
                        </a:lnSpc>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・学級会での話し合いを通じた課題解決について、多くの児童生徒が肯定的に回答していることは評価できる。一方で、</a:t>
                      </a:r>
                      <a:r>
                        <a:rPr lang="ja-JP" altLang="en-US" sz="900" kern="100" dirty="0">
                          <a:solidFill>
                            <a:schemeClr val="tx1"/>
                          </a:solidFill>
                          <a:effectLst/>
                          <a:latin typeface="メイリオ"/>
                          <a:ea typeface="メイリオ"/>
                          <a:cs typeface="Times New Roman"/>
                        </a:rPr>
                        <a:t>小中学校における暴力行為の増加に係る要因及び道徳教育の充実との関係については、</a:t>
                      </a:r>
                      <a:r>
                        <a:rPr lang="ja-JP" altLang="ja-JP" sz="900" b="0" i="0" u="none" strike="noStrike" kern="100" noProof="0" dirty="0">
                          <a:solidFill>
                            <a:schemeClr val="tx1"/>
                          </a:solidFill>
                          <a:effectLst/>
                          <a:latin typeface="Meiryo"/>
                          <a:ea typeface="Meiryo"/>
                          <a:cs typeface="Times New Roman"/>
                        </a:rPr>
                        <a:t>分析が必要</a:t>
                      </a:r>
                      <a:r>
                        <a:rPr lang="ja-JP" altLang="en-US" sz="900" b="0" i="0" u="none" strike="noStrike" kern="100" noProof="0" dirty="0">
                          <a:solidFill>
                            <a:schemeClr val="tx1"/>
                          </a:solidFill>
                          <a:effectLst/>
                          <a:latin typeface="Meiryo"/>
                          <a:ea typeface="Meiryo"/>
                          <a:cs typeface="Times New Roman"/>
                        </a:rPr>
                        <a:t>である</a:t>
                      </a:r>
                      <a:r>
                        <a:rPr lang="ja-JP" altLang="en-US" sz="900" kern="100" dirty="0">
                          <a:solidFill>
                            <a:schemeClr val="tx1"/>
                          </a:solidFill>
                          <a:effectLst/>
                          <a:latin typeface="メイリオ"/>
                          <a:ea typeface="メイリオ"/>
                          <a:cs typeface="Times New Roman"/>
                        </a:rPr>
                        <a:t>。</a:t>
                      </a:r>
                      <a:endParaRPr lang="en-US" altLang="ja-JP" sz="900" kern="100" dirty="0">
                        <a:solidFill>
                          <a:schemeClr val="tx1"/>
                        </a:solidFill>
                        <a:effectLst/>
                        <a:latin typeface="メイリオ"/>
                        <a:ea typeface="メイリオ"/>
                        <a:cs typeface="Times New Roman"/>
                      </a:endParaRPr>
                    </a:p>
                    <a:p>
                      <a:pPr marL="88900" indent="-88900" algn="l">
                        <a:lnSpc>
                          <a:spcPts val="1300"/>
                        </a:lnSpc>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・あわせて、道徳教育は重要かつ指導が難しい分野であることから、今後も研修等を通じて実践の充実に努められたい。</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38726816"/>
                  </a:ext>
                </a:extLst>
              </a:tr>
              <a:tr h="1211426">
                <a:tc>
                  <a:txBody>
                    <a:bodyPr/>
                    <a:lstStyle/>
                    <a:p>
                      <a:pPr marL="0" marR="0" lvl="0" indent="0" algn="l" defTabSz="685800" rtl="0" eaLnBrk="1" fontAlgn="auto" latinLnBrk="0" hangingPunct="1">
                        <a:lnSpc>
                          <a:spcPts val="1300"/>
                        </a:lnSpc>
                        <a:spcBef>
                          <a:spcPts val="0"/>
                        </a:spcBef>
                        <a:spcAft>
                          <a:spcPts val="0"/>
                        </a:spcAft>
                        <a:buClrTx/>
                        <a:buSzTx/>
                        <a:buFontTx/>
                        <a:buNone/>
                        <a:tabLst/>
                        <a:defRPr/>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体力づくりの推進</a:t>
                      </a:r>
                      <a:endParaRPr lang="ja-JP" alt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88900" indent="-88900" algn="l">
                        <a:lnSpc>
                          <a:spcPts val="1300"/>
                        </a:lnSpc>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・全国体力・運動能力、運動習慣等調査では、下位段階の児童生徒の割合は全国並みであるものの、依然として高い水準にあり、体力の底上げが重要である。</a:t>
                      </a:r>
                      <a:endParaRPr lang="en-US" alt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marL="88900" indent="-88900" algn="l">
                        <a:lnSpc>
                          <a:spcPts val="1300"/>
                        </a:lnSpc>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・高温環境等の影響による身体活動量の減少が懸念されることから、運動の楽しさを高める授業改善に加え、体力が健康や免疫力などの成長に果たす役割を意識した指導が求められる。</a:t>
                      </a:r>
                      <a:endParaRPr lang="en-US" alt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marL="88900" indent="-88900" algn="l">
                        <a:lnSpc>
                          <a:spcPts val="1300"/>
                        </a:lnSpc>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・研修対象者の拡充を図るとともに、各種事業・イベントについては、効果検証を行いながら継続的な改善につなげていただきたい。</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02593711"/>
                  </a:ext>
                </a:extLst>
              </a:tr>
              <a:tr h="1144076">
                <a:tc>
                  <a:txBody>
                    <a:bodyPr/>
                    <a:lstStyle/>
                    <a:p>
                      <a:pPr marL="0" marR="0" lvl="0" indent="0" algn="l" defTabSz="685800" rtl="0" eaLnBrk="1" fontAlgn="auto" latinLnBrk="0" hangingPunct="1">
                        <a:lnSpc>
                          <a:spcPts val="1300"/>
                        </a:lnSpc>
                        <a:spcBef>
                          <a:spcPts val="0"/>
                        </a:spcBef>
                        <a:spcAft>
                          <a:spcPts val="0"/>
                        </a:spcAft>
                        <a:buClrTx/>
                        <a:buSzTx/>
                        <a:buFontTx/>
                        <a:buNone/>
                        <a:tabLst/>
                        <a:defRPr/>
                      </a:pPr>
                      <a:r>
                        <a:rPr lang="ja-JP" altLang="en-US" sz="9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中退率の背景</a:t>
                      </a:r>
                      <a:endPar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88900" indent="-88900" algn="l">
                        <a:lnSpc>
                          <a:spcPts val="1300"/>
                        </a:lnSpc>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・府立高校全日制課程の中退率の背景には、入学前の進路選択と入学後の学校生活とのギャップが関係していると考えられる。</a:t>
                      </a:r>
                      <a:endParaRPr lang="en-US" alt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marL="88900" indent="-88900" algn="l">
                        <a:lnSpc>
                          <a:spcPts val="1300"/>
                        </a:lnSpc>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・大学でも同様の課題があり、重要なのは取組を仕組化し、具体的な計画のもとで成果につなげることである。</a:t>
                      </a:r>
                      <a:endParaRPr lang="en-US" alt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marL="88900" indent="-88900" algn="l">
                        <a:lnSpc>
                          <a:spcPts val="1300"/>
                        </a:lnSpc>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・また、教師の伝え方が生徒に十分理解されているかを意識し、伝わりにくい点にも着目しながら、継続的に取り組んでいただきたい。</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42411454"/>
                  </a:ext>
                </a:extLst>
              </a:tr>
              <a:tr h="541117">
                <a:tc>
                  <a:txBody>
                    <a:bodyPr/>
                    <a:lstStyle/>
                    <a:p>
                      <a:pPr marL="0" marR="0" lvl="0" indent="0" algn="l" defTabSz="685800" rtl="0" eaLnBrk="1" fontAlgn="auto" latinLnBrk="0" hangingPunct="1">
                        <a:lnSpc>
                          <a:spcPts val="1300"/>
                        </a:lnSpc>
                        <a:spcBef>
                          <a:spcPts val="0"/>
                        </a:spcBef>
                        <a:spcAft>
                          <a:spcPts val="0"/>
                        </a:spcAft>
                        <a:buClrTx/>
                        <a:buSzTx/>
                        <a:buFontTx/>
                        <a:buNone/>
                        <a:tabLst/>
                        <a:defRPr/>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クラブ活動に対する肯定的な評価</a:t>
                      </a:r>
                      <a:endParaRPr lang="ja-JP" alt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88900" indent="-88900" algn="l">
                        <a:lnSpc>
                          <a:spcPts val="1300"/>
                        </a:lnSpc>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・クラブ活動への肯定的な意見が多い一方で、けがのリスクへの理解と配慮が必要である。</a:t>
                      </a:r>
                      <a:endParaRPr lang="en-US" alt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marL="88900" indent="-88900" algn="l">
                        <a:lnSpc>
                          <a:spcPts val="1300"/>
                        </a:lnSpc>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・また、少数意見にも丁寧に向き合い、早期の対応につなげていただきたい。</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62172226"/>
                  </a:ext>
                </a:extLst>
              </a:tr>
              <a:tr h="843488">
                <a:tc>
                  <a:txBody>
                    <a:bodyPr/>
                    <a:lstStyle/>
                    <a:p>
                      <a:pPr marL="0" marR="0" lvl="0" indent="0" algn="l" defTabSz="685800" rtl="0" eaLnBrk="1" fontAlgn="auto" latinLnBrk="0" hangingPunct="1">
                        <a:lnSpc>
                          <a:spcPts val="1300"/>
                        </a:lnSpc>
                        <a:spcBef>
                          <a:spcPts val="0"/>
                        </a:spcBef>
                        <a:spcAft>
                          <a:spcPts val="0"/>
                        </a:spcAft>
                        <a:buClrTx/>
                        <a:buSzTx/>
                        <a:buFontTx/>
                        <a:buNone/>
                        <a:tabLst/>
                        <a:defRPr/>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定性的なチャレンジや意欲的な取組</a:t>
                      </a:r>
                      <a:endParaRPr lang="ja-JP" alt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88900" indent="-88900" algn="l">
                        <a:lnSpc>
                          <a:spcPts val="1300"/>
                        </a:lnSpc>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・定量的な目標管理は重要である一方、数値だけでは教職員の挑戦や創意工夫が分かりにくくなる懸念がある。</a:t>
                      </a:r>
                      <a:endParaRPr lang="en-US" alt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marL="88900" indent="-88900" algn="l">
                        <a:lnSpc>
                          <a:spcPts val="1300"/>
                        </a:lnSpc>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・意欲的な取組を定性的に評価する仕組みを設けるとともに、若手教員が挑戦できる余白を確保することで、教職員の意欲向上や生徒の主体的な挑戦を促す環境づくりにつながると考える。</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18190341"/>
                  </a:ext>
                </a:extLst>
              </a:tr>
              <a:tr h="478033">
                <a:tc>
                  <a:txBody>
                    <a:bodyPr/>
                    <a:lstStyle/>
                    <a:p>
                      <a:pPr algn="l">
                        <a:lnSpc>
                          <a:spcPts val="1300"/>
                        </a:lnSpc>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学校と地域との連携</a:t>
                      </a:r>
                      <a:endParaRPr 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88900" indent="-88900" algn="l">
                        <a:lnSpc>
                          <a:spcPts val="1300"/>
                        </a:lnSpc>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・放課後の学習・体験活動や地域連携については、</a:t>
                      </a:r>
                      <a:r>
                        <a:rPr lang="en-US" alt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PTA</a:t>
                      </a: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活動を通じた実感との乖離が見られるため、保護者側にもアンケートを実施し、認識の差や実態を把握する必要がある。</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70491222"/>
                  </a:ext>
                </a:extLst>
              </a:tr>
              <a:tr h="598077">
                <a:tc>
                  <a:txBody>
                    <a:bodyPr/>
                    <a:lstStyle/>
                    <a:p>
                      <a:pPr algn="l">
                        <a:lnSpc>
                          <a:spcPts val="1300"/>
                        </a:lnSpc>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家庭教育支援の実施促進</a:t>
                      </a:r>
                      <a:endParaRPr 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88900" indent="-88900" algn="l">
                        <a:lnSpc>
                          <a:spcPts val="1300"/>
                        </a:lnSpc>
                        <a:tabLst>
                          <a:tab pos="88900" algn="l"/>
                        </a:tabLst>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全市町村で「親学習」を実施したことは評価できる。一方、家庭教育支援が必要な家庭に十分届いていない可能性もあるため、教育委員会だけでなく福祉部局や市町村と連携した全庁的な支援体制を構築するとともに、</a:t>
                      </a:r>
                      <a:r>
                        <a:rPr lang="en-US" alt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SNS</a:t>
                      </a: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等を活用した効果的な情報発信を推進していただきたい。</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058397"/>
                  </a:ext>
                </a:extLst>
              </a:tr>
              <a:tr h="816937">
                <a:tc>
                  <a:txBody>
                    <a:bodyPr/>
                    <a:lstStyle/>
                    <a:p>
                      <a:pPr algn="l">
                        <a:lnSpc>
                          <a:spcPts val="1300"/>
                        </a:lnSpc>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教員採用選考テストによる採用倍率</a:t>
                      </a:r>
                      <a:endParaRPr 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88900" indent="-88900" algn="l">
                        <a:lnSpc>
                          <a:spcPts val="1300"/>
                        </a:lnSpc>
                        <a:tabLst>
                          <a:tab pos="88900" algn="l"/>
                        </a:tabLst>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・高水準を維持しており評価できる。今後は、教員志望者や採用選考受験者数の減少、少子化による学生数減少を踏まえ、教職の魅力発信を一層強化し、受験者確保に向けた取組を推進されたい。</a:t>
                      </a:r>
                      <a:endParaRPr lang="en-US" alt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marL="88900" indent="-88900" algn="l">
                        <a:lnSpc>
                          <a:spcPts val="1300"/>
                        </a:lnSpc>
                        <a:tabLst>
                          <a:tab pos="88900" algn="l"/>
                        </a:tabLst>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・あわせて、説明会や</a:t>
                      </a:r>
                      <a:r>
                        <a:rPr lang="en-US" alt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SNS</a:t>
                      </a: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による情報発信、高校への働きかけを継続するとともに、大学との連携強化に努めていただきたい。</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93290521"/>
                  </a:ext>
                </a:extLst>
              </a:tr>
              <a:tr h="738766">
                <a:tc>
                  <a:txBody>
                    <a:bodyPr/>
                    <a:lstStyle/>
                    <a:p>
                      <a:pPr algn="l">
                        <a:lnSpc>
                          <a:spcPts val="1300"/>
                        </a:lnSpc>
                      </a:pPr>
                      <a:r>
                        <a:rPr lang="ja-JP" altLang="en-US" sz="9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教員採用選考テスト受験制度の変更</a:t>
                      </a:r>
                      <a:endParaRPr lang="ja-JP" sz="9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88900" indent="-88900" algn="l">
                        <a:lnSpc>
                          <a:spcPts val="1300"/>
                        </a:lnSpc>
                      </a:pPr>
                      <a:r>
                        <a:rPr lang="ja-JP" altLang="en-US" sz="9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・受験制度の大幅な変更に伴い、学生の間で不安や混乱が生じていることから、制度内容について分かりやすく丁寧な周知に努めていただきたい。</a:t>
                      </a:r>
                      <a:endParaRPr lang="en-US" altLang="ja-JP" sz="9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marL="88900" indent="-88900" algn="l">
                        <a:lnSpc>
                          <a:spcPts val="1300"/>
                        </a:lnSpc>
                      </a:pPr>
                      <a:r>
                        <a:rPr lang="ja-JP" altLang="en-US" sz="9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・共同実施にあたっては大学側にも不安があるが、引き続き、十分な説明をいただきながら、連携して取り組んでいきたい。</a:t>
                      </a:r>
                      <a:endParaRPr lang="ja-JP" sz="9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74785155"/>
                  </a:ext>
                </a:extLst>
              </a:tr>
              <a:tr h="709034">
                <a:tc>
                  <a:txBody>
                    <a:bodyPr/>
                    <a:lstStyle/>
                    <a:p>
                      <a:pPr algn="l">
                        <a:lnSpc>
                          <a:spcPts val="1300"/>
                        </a:lnSpc>
                      </a:pPr>
                      <a:r>
                        <a:rPr lang="ja-JP" altLang="en-US" sz="9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教職員の評価・育成</a:t>
                      </a:r>
                      <a:endParaRPr lang="ja-JP" sz="9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88900" indent="-88900" algn="l">
                        <a:lnSpc>
                          <a:spcPts val="1300"/>
                        </a:lnSpc>
                      </a:pPr>
                      <a:r>
                        <a:rPr lang="ja-JP" altLang="en-US" sz="9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・現場経験の少ない教員の生徒指導力の向上を図るためには、多様な講師による専門的な研修に加え、現場における同僚性を活かした</a:t>
                      </a:r>
                      <a:r>
                        <a:rPr lang="en-US" altLang="ja-JP" sz="9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OJT</a:t>
                      </a:r>
                      <a:r>
                        <a:rPr lang="ja-JP" altLang="en-US" sz="9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が重要である。</a:t>
                      </a:r>
                      <a:endParaRPr lang="en-US" altLang="ja-JP" sz="9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marL="88900" indent="-88900" algn="l">
                        <a:lnSpc>
                          <a:spcPts val="1300"/>
                        </a:lnSpc>
                      </a:pPr>
                      <a:r>
                        <a:rPr lang="ja-JP" altLang="en-US" sz="9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・あわせて、働き方改革の目的を見失うことなく、管理職が各種指標を適切に活用し、よりよい学校づくりにつなげていくことを期待する。</a:t>
                      </a:r>
                      <a:endParaRPr lang="ja-JP" sz="9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43739315"/>
                  </a:ext>
                </a:extLst>
              </a:tr>
            </a:tbl>
          </a:graphicData>
        </a:graphic>
      </p:graphicFrame>
      <p:sp>
        <p:nvSpPr>
          <p:cNvPr id="4" name="フッター プレースホルダー 6">
            <a:extLst>
              <a:ext uri="{FF2B5EF4-FFF2-40B4-BE49-F238E27FC236}">
                <a16:creationId xmlns:a16="http://schemas.microsoft.com/office/drawing/2014/main" id="{886594E7-F8EB-4F73-A102-D28182D8B2CE}"/>
              </a:ext>
            </a:extLst>
          </p:cNvPr>
          <p:cNvSpPr>
            <a:spLocks noGrp="1"/>
          </p:cNvSpPr>
          <p:nvPr/>
        </p:nvSpPr>
        <p:spPr>
          <a:xfrm>
            <a:off x="7468" y="9671115"/>
            <a:ext cx="6843063" cy="234705"/>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ja-JP" altLang="en-US" sz="1000" kern="100" dirty="0">
                <a:solidFill>
                  <a:schemeClr val="tx1"/>
                </a:solidFill>
                <a:latin typeface="Century" panose="02040604050505020304" pitchFamily="18" charset="0"/>
                <a:ea typeface="ＭＳ 明朝" panose="02020609040205080304" pitchFamily="17" charset="-128"/>
                <a:cs typeface="Times New Roman" panose="02020603050405020304" pitchFamily="18" charset="0"/>
              </a:rPr>
              <a:t>２－１５</a:t>
            </a:r>
            <a:endParaRPr lang="ja-JP" altLang="ja-JP" sz="1000" kern="100" dirty="0">
              <a:solidFill>
                <a:schemeClr val="tx1"/>
              </a:solidFill>
              <a:latin typeface="Century" panose="02040604050505020304" pitchFamily="18" charset="0"/>
              <a:ea typeface="ＭＳ 明朝" panose="02020609040205080304" pitchFamily="17" charset="-128"/>
              <a:cs typeface="Times New Roman" panose="02020603050405020304" pitchFamily="18" charset="0"/>
            </a:endParaRPr>
          </a:p>
        </p:txBody>
      </p:sp>
    </p:spTree>
    <p:extLst>
      <p:ext uri="{BB962C8B-B14F-4D97-AF65-F5344CB8AC3E}">
        <p14:creationId xmlns:p14="http://schemas.microsoft.com/office/powerpoint/2010/main" val="25126320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E257F5-ADB8-75AD-0623-28852A81BBEF}"/>
            </a:ext>
          </a:extLst>
        </p:cNvPr>
        <p:cNvGrpSpPr/>
        <p:nvPr/>
      </p:nvGrpSpPr>
      <p:grpSpPr>
        <a:xfrm>
          <a:off x="0" y="0"/>
          <a:ext cx="0" cy="0"/>
          <a:chOff x="0" y="0"/>
          <a:chExt cx="0" cy="0"/>
        </a:xfrm>
      </p:grpSpPr>
      <p:sp>
        <p:nvSpPr>
          <p:cNvPr id="5" name="AutoShape 9">
            <a:extLst>
              <a:ext uri="{FF2B5EF4-FFF2-40B4-BE49-F238E27FC236}">
                <a16:creationId xmlns:a16="http://schemas.microsoft.com/office/drawing/2014/main" id="{CE525A15-FD7A-4A8B-99AD-CBA1E8120ED6}"/>
              </a:ext>
            </a:extLst>
          </p:cNvPr>
          <p:cNvSpPr>
            <a:spLocks noChangeArrowheads="1"/>
          </p:cNvSpPr>
          <p:nvPr/>
        </p:nvSpPr>
        <p:spPr bwMode="auto">
          <a:xfrm>
            <a:off x="68191" y="142186"/>
            <a:ext cx="6706682" cy="288000"/>
          </a:xfrm>
          <a:prstGeom prst="rect">
            <a:avLst/>
          </a:prstGeom>
          <a:solidFill>
            <a:schemeClr val="accent1">
              <a:lumMod val="20000"/>
              <a:lumOff val="80000"/>
            </a:schemeClr>
          </a:solidFill>
          <a:ln>
            <a:headEnd/>
            <a:tailEnd/>
          </a:ln>
        </p:spPr>
        <p:style>
          <a:lnRef idx="0">
            <a:schemeClr val="accent5"/>
          </a:lnRef>
          <a:fillRef idx="3">
            <a:schemeClr val="accent5"/>
          </a:fillRef>
          <a:effectRef idx="3">
            <a:schemeClr val="accent5"/>
          </a:effectRef>
          <a:fontRef idx="minor">
            <a:schemeClr val="lt1"/>
          </a:fontRef>
        </p:style>
        <p:txBody>
          <a:bodyPr wrap="none" anchor="ctr"/>
          <a:lstStyle>
            <a:lvl1pPr defTabSz="1279525" eaLnBrk="0" hangingPunct="0">
              <a:spcBef>
                <a:spcPct val="20000"/>
              </a:spcBef>
              <a:buChar char="•"/>
              <a:defRPr kumimoji="1" sz="4500">
                <a:solidFill>
                  <a:schemeClr val="tx1"/>
                </a:solidFill>
                <a:latin typeface="Arial" panose="020B0604020202020204" pitchFamily="34" charset="0"/>
                <a:ea typeface="ＭＳ Ｐゴシック" panose="020B0600070205080204" pitchFamily="50" charset="-128"/>
              </a:defRPr>
            </a:lvl1pPr>
            <a:lvl2pPr marL="742950" indent="-285750" defTabSz="1279525" eaLnBrk="0" hangingPunct="0">
              <a:spcBef>
                <a:spcPct val="20000"/>
              </a:spcBef>
              <a:buChar char="–"/>
              <a:defRPr kumimoji="1" sz="3900">
                <a:solidFill>
                  <a:schemeClr val="tx1"/>
                </a:solidFill>
                <a:latin typeface="Arial" panose="020B0604020202020204" pitchFamily="34" charset="0"/>
                <a:ea typeface="ＭＳ Ｐゴシック" panose="020B0600070205080204" pitchFamily="50" charset="-128"/>
              </a:defRPr>
            </a:lvl2pPr>
            <a:lvl3pPr marL="1143000" indent="-228600" defTabSz="1279525" eaLnBrk="0" hangingPunct="0">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3pPr>
            <a:lvl4pPr marL="1600200" indent="-228600" defTabSz="1279525"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4pPr>
            <a:lvl5pPr marL="2057400" indent="-228600" defTabSz="1279525"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5pPr>
            <a:lvl6pPr marL="25146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6pPr>
            <a:lvl7pPr marL="29718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7pPr>
            <a:lvl8pPr marL="34290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8pPr>
            <a:lvl9pPr marL="38862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696" b="1" dirty="0">
                <a:latin typeface="Meiryo UI" panose="020B0604030504040204" pitchFamily="50" charset="-128"/>
                <a:ea typeface="Meiryo UI" panose="020B0604030504040204" pitchFamily="50" charset="-128"/>
              </a:rPr>
              <a:t>　</a:t>
            </a:r>
            <a:r>
              <a:rPr lang="ja-JP" altLang="en-US" sz="1400" b="1" dirty="0">
                <a:latin typeface="Meiryo UI" panose="020B0604030504040204" pitchFamily="50" charset="-128"/>
                <a:ea typeface="Meiryo UI" panose="020B0604030504040204" pitchFamily="50" charset="-128"/>
              </a:rPr>
              <a:t>大阪府教育行政評価審議会における審議結果（主な意見）　　　　</a:t>
            </a:r>
          </a:p>
        </p:txBody>
      </p:sp>
      <p:graphicFrame>
        <p:nvGraphicFramePr>
          <p:cNvPr id="6" name="表 5">
            <a:extLst>
              <a:ext uri="{FF2B5EF4-FFF2-40B4-BE49-F238E27FC236}">
                <a16:creationId xmlns:a16="http://schemas.microsoft.com/office/drawing/2014/main" id="{B207C00E-B469-5854-B75D-00DA11CD1D57}"/>
              </a:ext>
            </a:extLst>
          </p:cNvPr>
          <p:cNvGraphicFramePr>
            <a:graphicFrameLocks noGrp="1"/>
          </p:cNvGraphicFramePr>
          <p:nvPr>
            <p:extLst>
              <p:ext uri="{D42A27DB-BD31-4B8C-83A1-F6EECF244321}">
                <p14:modId xmlns:p14="http://schemas.microsoft.com/office/powerpoint/2010/main" val="1784099700"/>
              </p:ext>
            </p:extLst>
          </p:nvPr>
        </p:nvGraphicFramePr>
        <p:xfrm>
          <a:off x="184093" y="553411"/>
          <a:ext cx="6489812" cy="8994478"/>
        </p:xfrm>
        <a:graphic>
          <a:graphicData uri="http://schemas.openxmlformats.org/drawingml/2006/table">
            <a:tbl>
              <a:tblPr firstRow="1" firstCol="1" bandRow="1"/>
              <a:tblGrid>
                <a:gridCol w="1079063">
                  <a:extLst>
                    <a:ext uri="{9D8B030D-6E8A-4147-A177-3AD203B41FA5}">
                      <a16:colId xmlns:a16="http://schemas.microsoft.com/office/drawing/2014/main" val="1295105798"/>
                    </a:ext>
                  </a:extLst>
                </a:gridCol>
                <a:gridCol w="5410749">
                  <a:extLst>
                    <a:ext uri="{9D8B030D-6E8A-4147-A177-3AD203B41FA5}">
                      <a16:colId xmlns:a16="http://schemas.microsoft.com/office/drawing/2014/main" val="245730752"/>
                    </a:ext>
                  </a:extLst>
                </a:gridCol>
              </a:tblGrid>
              <a:tr h="982784">
                <a:tc>
                  <a:txBody>
                    <a:bodyPr/>
                    <a:lstStyle/>
                    <a:p>
                      <a:pPr marL="0" marR="0" lvl="0" indent="0" algn="l" defTabSz="685800" rtl="0" eaLnBrk="1" fontAlgn="auto" latinLnBrk="0" hangingPunct="1">
                        <a:lnSpc>
                          <a:spcPts val="1300"/>
                        </a:lnSpc>
                        <a:spcBef>
                          <a:spcPts val="0"/>
                        </a:spcBef>
                        <a:spcAft>
                          <a:spcPts val="0"/>
                        </a:spcAft>
                        <a:buClrTx/>
                        <a:buSzTx/>
                        <a:buFontTx/>
                        <a:buNone/>
                        <a:tabLst/>
                        <a:defRPr/>
                      </a:pPr>
                      <a:r>
                        <a:rPr lang="zh-CN"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学校経営計画</a:t>
                      </a:r>
                      <a:endParaRPr lang="ja-JP" alt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88900" indent="-88900" algn="l">
                        <a:lnSpc>
                          <a:spcPts val="1300"/>
                        </a:lnSpc>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学校経営計画の目標達成割合が前年度を大きく上回ったことは、学校現場と教育委員会の取組の成果として評価できる。一方で、取組内容や評価指標は学校の実情に応じて適宜見直し、形式化を避けることが重要である。</a:t>
                      </a:r>
                      <a:endParaRPr lang="en-US" alt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marL="88900" indent="-88900" algn="l">
                        <a:lnSpc>
                          <a:spcPts val="1300"/>
                        </a:lnSpc>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・教育委員会には、子どもたちにとって真に必要な取組を重視しながら、今後も校長への支援と働きかけを継続していただきたい。</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61516490"/>
                  </a:ext>
                </a:extLst>
              </a:tr>
              <a:tr h="875995">
                <a:tc>
                  <a:txBody>
                    <a:bodyPr/>
                    <a:lstStyle/>
                    <a:p>
                      <a:pPr marL="0" marR="0" lvl="0" indent="0" algn="l" defTabSz="685800" rtl="0" eaLnBrk="1" fontAlgn="auto" latinLnBrk="0" hangingPunct="1">
                        <a:lnSpc>
                          <a:spcPts val="1300"/>
                        </a:lnSpc>
                        <a:spcBef>
                          <a:spcPts val="0"/>
                        </a:spcBef>
                        <a:spcAft>
                          <a:spcPts val="0"/>
                        </a:spcAft>
                        <a:buClrTx/>
                        <a:buSzTx/>
                        <a:buFontTx/>
                        <a:buNone/>
                        <a:tabLst/>
                        <a:defRPr/>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民間人校長</a:t>
                      </a:r>
                      <a:endParaRPr lang="ja-JP" alt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88900" indent="-88900" algn="l">
                        <a:lnSpc>
                          <a:spcPts val="1300"/>
                        </a:lnSpc>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・民間出身校長の活躍が期待される一方で、学校文化との違いから管理職と教職員の間に摩擦が生じないよう、事前研修や定期的な面談など丁寧な支援が重要である。</a:t>
                      </a:r>
                      <a:endParaRPr lang="en-US" alt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marL="88900" indent="-88900" algn="l">
                        <a:lnSpc>
                          <a:spcPts val="1300"/>
                        </a:lnSpc>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・これまでも文化的なギャップに戸惑う事例が見られたことから、引き続き、十分な聞き取りと支援をお願いしたい。</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38726816"/>
                  </a:ext>
                </a:extLst>
              </a:tr>
              <a:tr h="1346801">
                <a:tc>
                  <a:txBody>
                    <a:bodyPr/>
                    <a:lstStyle/>
                    <a:p>
                      <a:pPr marL="0" marR="0" lvl="0" indent="0" algn="l" defTabSz="685800" rtl="0" eaLnBrk="1" fontAlgn="auto" latinLnBrk="0" hangingPunct="1">
                        <a:lnSpc>
                          <a:spcPts val="1300"/>
                        </a:lnSpc>
                        <a:spcBef>
                          <a:spcPts val="0"/>
                        </a:spcBef>
                        <a:spcAft>
                          <a:spcPts val="0"/>
                        </a:spcAft>
                        <a:buClrTx/>
                        <a:buSzTx/>
                        <a:buFontTx/>
                        <a:buNone/>
                        <a:tabLst/>
                        <a:defRPr/>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府立学校のプロモーションやブランディング</a:t>
                      </a:r>
                      <a:endParaRPr lang="ja-JP" alt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88900" indent="-88900" algn="l">
                        <a:lnSpc>
                          <a:spcPts val="1300"/>
                        </a:lnSpc>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・私学では、多様な人材の活用や社会とのつながりを通じて魅力ある学校づくりが進められている。教職員一人ひとりの強みを生かすことは、児童生徒の多様性理解やより良い学校風土の醸成にもつながる。</a:t>
                      </a:r>
                      <a:endParaRPr lang="en-US" alt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marL="88900" indent="-88900" algn="l">
                        <a:lnSpc>
                          <a:spcPts val="1300"/>
                        </a:lnSpc>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・また、教職のやりがいや社会的意義を効果的に発信することも重要である。</a:t>
                      </a:r>
                      <a:endParaRPr lang="en-US" alt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marL="88900" indent="-88900" algn="l">
                        <a:lnSpc>
                          <a:spcPts val="1300"/>
                        </a:lnSpc>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・公立学校においても、私学や民間の視点を参考にしながら、地域・社会との連携を深め、学校運営の魅力向上につなげていただきたい。</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02593711"/>
                  </a:ext>
                </a:extLst>
              </a:tr>
              <a:tr h="1187140">
                <a:tc>
                  <a:txBody>
                    <a:bodyPr/>
                    <a:lstStyle/>
                    <a:p>
                      <a:pPr marL="0" marR="0" lvl="0" indent="0" algn="l" defTabSz="685800" rtl="0" eaLnBrk="1" fontAlgn="auto" latinLnBrk="0" hangingPunct="1">
                        <a:lnSpc>
                          <a:spcPts val="1300"/>
                        </a:lnSpc>
                        <a:spcBef>
                          <a:spcPts val="0"/>
                        </a:spcBef>
                        <a:spcAft>
                          <a:spcPts val="0"/>
                        </a:spcAft>
                        <a:buClrTx/>
                        <a:buSzTx/>
                        <a:buFontTx/>
                        <a:buNone/>
                        <a:tabLst/>
                        <a:defRPr/>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教員の働き方改革</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88900" indent="-88900" algn="l">
                        <a:lnSpc>
                          <a:spcPts val="1300"/>
                        </a:lnSpc>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働き方改革や部活動改革については、時間外在校時間や有給休暇取得率などの数値だけでなく、子どもと向き合う時間や授業改善の充実、教員の負担軽減、生徒の満足度といった現場の実感を踏まえた検証が重要である。</a:t>
                      </a:r>
                      <a:endParaRPr lang="en-US" alt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marL="88900" indent="-88900" algn="l">
                        <a:lnSpc>
                          <a:spcPts val="1300"/>
                        </a:lnSpc>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・民間コンサルタントも活用しながら取組を進めている点は評価するが、学校現場の声や部活動を望む生徒・教員の思いにも配慮し、より良い制度となるよう改善を重ねることを期待する。</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42411454"/>
                  </a:ext>
                </a:extLst>
              </a:tr>
              <a:tr h="1108070">
                <a:tc>
                  <a:txBody>
                    <a:bodyPr/>
                    <a:lstStyle/>
                    <a:p>
                      <a:pPr algn="l">
                        <a:lnSpc>
                          <a:spcPts val="1300"/>
                        </a:lnSpc>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新たな支援学校の設置</a:t>
                      </a:r>
                      <a:endParaRPr 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88900" indent="-88900" algn="l">
                        <a:lnSpc>
                          <a:spcPts val="1300"/>
                        </a:lnSpc>
                        <a:tabLst>
                          <a:tab pos="88900" algn="l"/>
                        </a:tabLst>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・支援学校設置基準を踏まえた整備を着実に進めるとともに、新設校には先導的なコンセプトを持たせ、支援教育のモデル校となることを期待する。</a:t>
                      </a:r>
                      <a:endParaRPr lang="en-US" alt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marL="88900" indent="-88900" algn="l">
                        <a:lnSpc>
                          <a:spcPts val="1300"/>
                        </a:lnSpc>
                        <a:tabLst>
                          <a:tab pos="88900" algn="l"/>
                        </a:tabLst>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・また、知的障がいのある児童生徒の増加への対応や既存校の改革につながる成果を求めたい。</a:t>
                      </a:r>
                      <a:endParaRPr lang="en-US" alt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marL="88900" indent="-88900" algn="l">
                        <a:lnSpc>
                          <a:spcPts val="1300"/>
                        </a:lnSpc>
                        <a:tabLst>
                          <a:tab pos="88900" algn="l"/>
                        </a:tabLst>
                      </a:pPr>
                      <a:r>
                        <a:rPr lang="ja-JP" altLang="en-US"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・あわせて、生野支援学校と大阪わかば高校の共生や、交野支援学校四條畷校の本校化など先進的な取組が、全国に発信できるモデルとして発展することを期待する。</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93290521"/>
                  </a:ext>
                </a:extLst>
              </a:tr>
              <a:tr h="873967">
                <a:tc>
                  <a:txBody>
                    <a:bodyPr/>
                    <a:lstStyle/>
                    <a:p>
                      <a:pPr algn="l">
                        <a:lnSpc>
                          <a:spcPts val="1300"/>
                        </a:lnSpc>
                      </a:pPr>
                      <a:r>
                        <a:rPr lang="ja-JP" altLang="en-US" sz="9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学校管理下における障がいや重度の負傷を伴う事故</a:t>
                      </a:r>
                      <a:endParaRPr lang="ja-JP" sz="9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88900" indent="-88900" algn="l">
                        <a:lnSpc>
                          <a:spcPts val="1300"/>
                        </a:lnSpc>
                      </a:pPr>
                      <a:r>
                        <a:rPr lang="ja-JP" altLang="en-US" sz="9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・学校管理下における事故は未然防止が重要であり、発生した事案については原因や経緯を教職員間で共有し、再発防止につなげることが必要である。</a:t>
                      </a:r>
                      <a:endParaRPr lang="en-US" altLang="ja-JP" sz="9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marL="88900" indent="-88900" algn="l">
                        <a:lnSpc>
                          <a:spcPts val="1300"/>
                        </a:lnSpc>
                      </a:pPr>
                      <a:r>
                        <a:rPr lang="ja-JP" altLang="en-US" sz="9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・災害対応や事故防止の取組は適切に進められていると考えるが、今後も事象の大小を問わず、児童生徒の命と安全を守るため、予防策の明文化を含めた継続的な取組を期待する。</a:t>
                      </a:r>
                      <a:endParaRPr lang="ja-JP" sz="9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74785155"/>
                  </a:ext>
                </a:extLst>
              </a:tr>
              <a:tr h="917287">
                <a:tc>
                  <a:txBody>
                    <a:bodyPr/>
                    <a:lstStyle/>
                    <a:p>
                      <a:pPr algn="l">
                        <a:lnSpc>
                          <a:spcPts val="1300"/>
                        </a:lnSpc>
                      </a:pPr>
                      <a:r>
                        <a:rPr lang="ja-JP" altLang="en-US" sz="9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体験活動におけるリスク管理</a:t>
                      </a:r>
                      <a:endParaRPr lang="ja-JP" sz="9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88900" indent="-88900" algn="l">
                        <a:lnSpc>
                          <a:spcPts val="1300"/>
                        </a:lnSpc>
                      </a:pPr>
                      <a:r>
                        <a:rPr lang="ja-JP" altLang="en-US" sz="9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・体験活動は子どもたちの成長に大きな意義があり、リスクのみを理由に機会を制限するのではなく、適切な安全管理のもとで充実を図ることが重要である。</a:t>
                      </a:r>
                      <a:endParaRPr lang="en-US" altLang="ja-JP" sz="9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marL="88900" indent="-88900" algn="l">
                        <a:lnSpc>
                          <a:spcPts val="1300"/>
                        </a:lnSpc>
                      </a:pPr>
                      <a:r>
                        <a:rPr lang="ja-JP" altLang="en-US" sz="9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・特に、障がいのある子どもを含むすべての子どもが多様な体験活動に参加できるよう、体制整備と継続的な取組を期待する。</a:t>
                      </a:r>
                      <a:endParaRPr lang="ja-JP" sz="9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43739315"/>
                  </a:ext>
                </a:extLst>
              </a:tr>
              <a:tr h="1021376">
                <a:tc>
                  <a:txBody>
                    <a:bodyPr/>
                    <a:lstStyle/>
                    <a:p>
                      <a:pPr algn="l">
                        <a:lnSpc>
                          <a:spcPts val="1300"/>
                        </a:lnSpc>
                      </a:pPr>
                      <a:r>
                        <a:rPr lang="ja-JP" altLang="en-US" sz="9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学校における避難訓練の実施</a:t>
                      </a:r>
                      <a:endParaRPr lang="ja-JP" sz="9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88900" indent="-88900" algn="l">
                        <a:lnSpc>
                          <a:spcPts val="1300"/>
                        </a:lnSpc>
                      </a:pPr>
                      <a:r>
                        <a:rPr lang="ja-JP" altLang="en-US" sz="9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避難訓練は実施そのものを目的とするのではなく、子どもたちが災害時に自ら命を守る行動を身に付けることを目的とすべきである。そのため、訓練後のアンケート等を活用して理解度や習得状況を把握・評価し、実効性の向上につなげることが重要である。</a:t>
                      </a:r>
                      <a:endParaRPr lang="en-US" altLang="ja-JP" sz="9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marL="88900" indent="-88900" algn="l">
                        <a:lnSpc>
                          <a:spcPts val="1300"/>
                        </a:lnSpc>
                      </a:pPr>
                      <a:r>
                        <a:rPr lang="ja-JP" altLang="en-US" sz="9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・大阪府全域において、こうした視点に立った実効性の高い防災教育・避難訓練が推進されることを期待する。</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86993798"/>
                  </a:ext>
                </a:extLst>
              </a:tr>
              <a:tr h="681058">
                <a:tc>
                  <a:txBody>
                    <a:bodyPr/>
                    <a:lstStyle/>
                    <a:p>
                      <a:pPr algn="l">
                        <a:lnSpc>
                          <a:spcPts val="1300"/>
                        </a:lnSpc>
                      </a:pPr>
                      <a:r>
                        <a:rPr lang="ja-JP" altLang="en-US" sz="9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公私連携</a:t>
                      </a:r>
                      <a:endParaRPr lang="ja-JP" sz="9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88900" indent="-88900" algn="l">
                        <a:lnSpc>
                          <a:spcPts val="1300"/>
                        </a:lnSpc>
                      </a:pPr>
                      <a:r>
                        <a:rPr lang="ja-JP" altLang="en-US" sz="9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私立学校は大阪の教育力向上に重要な役割を担っており、今後も公私連携の推進が求められる。そのため、学校間や行政機関との情報共有・連携を強化し、公私が一体となって教育環境の充実を図ることで、子どもたちにより良い学びの環境を提供することが重要である。</a:t>
                      </a:r>
                    </a:p>
                  </a:txBody>
                  <a:tcPr marL="68514" marR="68514"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42892918"/>
                  </a:ext>
                </a:extLst>
              </a:tr>
            </a:tbl>
          </a:graphicData>
        </a:graphic>
      </p:graphicFrame>
      <p:sp>
        <p:nvSpPr>
          <p:cNvPr id="4" name="フッター プレースホルダー 6">
            <a:extLst>
              <a:ext uri="{FF2B5EF4-FFF2-40B4-BE49-F238E27FC236}">
                <a16:creationId xmlns:a16="http://schemas.microsoft.com/office/drawing/2014/main" id="{5F03D94F-E017-2F69-171D-F23BC9F830B3}"/>
              </a:ext>
            </a:extLst>
          </p:cNvPr>
          <p:cNvSpPr>
            <a:spLocks noGrp="1"/>
          </p:cNvSpPr>
          <p:nvPr/>
        </p:nvSpPr>
        <p:spPr>
          <a:xfrm>
            <a:off x="7468" y="9671115"/>
            <a:ext cx="6843063" cy="234705"/>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ja-JP" altLang="en-US" sz="1000" kern="100" dirty="0">
                <a:solidFill>
                  <a:schemeClr val="tx1"/>
                </a:solidFill>
                <a:latin typeface="Century" panose="02040604050505020304" pitchFamily="18" charset="0"/>
                <a:ea typeface="ＭＳ 明朝" panose="02020609040205080304" pitchFamily="17" charset="-128"/>
                <a:cs typeface="Times New Roman" panose="02020603050405020304" pitchFamily="18" charset="0"/>
              </a:rPr>
              <a:t>２－１６</a:t>
            </a:r>
            <a:endParaRPr lang="ja-JP" altLang="ja-JP" sz="1000" kern="100" dirty="0">
              <a:solidFill>
                <a:schemeClr val="tx1"/>
              </a:solidFill>
              <a:latin typeface="Century" panose="02040604050505020304" pitchFamily="18" charset="0"/>
              <a:ea typeface="ＭＳ 明朝" panose="02020609040205080304" pitchFamily="17" charset="-128"/>
              <a:cs typeface="Times New Roman" panose="02020603050405020304" pitchFamily="18" charset="0"/>
            </a:endParaRPr>
          </a:p>
        </p:txBody>
      </p:sp>
    </p:spTree>
    <p:extLst>
      <p:ext uri="{BB962C8B-B14F-4D97-AF65-F5344CB8AC3E}">
        <p14:creationId xmlns:p14="http://schemas.microsoft.com/office/powerpoint/2010/main" val="21467902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テキスト ボックス 17">
            <a:extLst>
              <a:ext uri="{FF2B5EF4-FFF2-40B4-BE49-F238E27FC236}">
                <a16:creationId xmlns:a16="http://schemas.microsoft.com/office/drawing/2014/main" id="{A64D83E0-163F-47AE-A83C-56CB8B5B629C}"/>
              </a:ext>
            </a:extLst>
          </p:cNvPr>
          <p:cNvSpPr txBox="1"/>
          <p:nvPr/>
        </p:nvSpPr>
        <p:spPr>
          <a:xfrm>
            <a:off x="91840" y="6521242"/>
            <a:ext cx="6697307" cy="3285515"/>
          </a:xfrm>
          <a:prstGeom prst="rect">
            <a:avLst/>
          </a:prstGeom>
          <a:noFill/>
        </p:spPr>
        <p:txBody>
          <a:bodyPr wrap="square">
            <a:spAutoFit/>
          </a:bodyPr>
          <a:lstStyle/>
          <a:p>
            <a:pPr>
              <a:lnSpc>
                <a:spcPts val="1200"/>
              </a:lnSpc>
            </a:pPr>
            <a:r>
              <a:rPr lang="ja-JP" altLang="en-US" sz="1000" b="1" dirty="0">
                <a:latin typeface="Meiryo UI" panose="020B0604030504040204" pitchFamily="50" charset="-128"/>
                <a:ea typeface="Meiryo UI" panose="020B0604030504040204" pitchFamily="50" charset="-128"/>
              </a:rPr>
              <a:t>■小学校</a:t>
            </a:r>
            <a:endParaRPr lang="en-US" altLang="ja-JP" sz="1000" b="1" dirty="0">
              <a:latin typeface="Meiryo UI" panose="020B0604030504040204" pitchFamily="50" charset="-128"/>
              <a:ea typeface="Meiryo UI" panose="020B0604030504040204" pitchFamily="50" charset="-128"/>
            </a:endParaRPr>
          </a:p>
          <a:p>
            <a:pPr marL="87313">
              <a:lnSpc>
                <a:spcPts val="1200"/>
              </a:lnSpc>
            </a:pPr>
            <a:r>
              <a:rPr lang="ja-JP" altLang="en-US" sz="1000" dirty="0">
                <a:latin typeface="Meiryo UI" panose="020B0604030504040204" pitchFamily="50" charset="-128"/>
                <a:ea typeface="Meiryo UI" panose="020B0604030504040204" pitchFamily="50" charset="-128"/>
              </a:rPr>
              <a:t>　到達目標の６項目中、３項目が８割を超えている。特に「多様な人々と協力し合うことができる」は９割を超えている。一方で、「違いを認め合い、尊重することができる」「主体性を持ち、課題解決に取り組むことができる」「地域や社会、世界に目を向け、より良くするために行動できる」の３項目は８割に至らず、授業や学校行事等で、児童が対話を通して他者の考えを知り自分の考えを広げたり深めたりする取組や、身近な問題を解決する目的意識を持った探究的な学習が行われているか確認する必要がある。</a:t>
            </a:r>
            <a:endParaRPr lang="en-US" altLang="ja-JP" sz="1000" dirty="0">
              <a:latin typeface="Meiryo UI" panose="020B0604030504040204" pitchFamily="50" charset="-128"/>
              <a:ea typeface="Meiryo UI" panose="020B0604030504040204" pitchFamily="50" charset="-128"/>
            </a:endParaRPr>
          </a:p>
          <a:p>
            <a:pPr>
              <a:lnSpc>
                <a:spcPts val="1200"/>
              </a:lnSpc>
              <a:spcBef>
                <a:spcPts val="300"/>
              </a:spcBef>
            </a:pPr>
            <a:r>
              <a:rPr lang="ja-JP" altLang="en-US" sz="1000" b="1" dirty="0">
                <a:latin typeface="Meiryo UI" panose="020B0604030504040204" pitchFamily="50" charset="-128"/>
                <a:ea typeface="Meiryo UI" panose="020B0604030504040204" pitchFamily="50" charset="-128"/>
              </a:rPr>
              <a:t>■中学校</a:t>
            </a:r>
          </a:p>
          <a:p>
            <a:pPr marL="87313">
              <a:lnSpc>
                <a:spcPts val="1200"/>
              </a:lnSpc>
            </a:pPr>
            <a:r>
              <a:rPr lang="ja-JP" altLang="en-US" sz="1000" b="1" dirty="0">
                <a:latin typeface="Meiryo UI" panose="020B0604030504040204" pitchFamily="50" charset="-128"/>
                <a:ea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rPr>
              <a:t>到達目標の６項目中、２項目が８割を超えている。特に「多様な人々と協力し合うことができる」は９割を超えている。また、「主体性を持ち、課題解決に取り組むことができる」や「違いを認め合い、尊重することができる」が７割を超える一方、「自らの将来像を描き、実現に向かって努力することができる」や「地域や社会、世界に目を向け、より良くするために行動できる」は７割に至らず、地域や社会の課題等の解決に向けた探究学習とともに、自己理解を深め将来を展望する機会をより一層充実させる必要がある。</a:t>
            </a:r>
            <a:endParaRPr lang="en-US" altLang="ja-JP" sz="1000" dirty="0">
              <a:latin typeface="Meiryo UI" panose="020B0604030504040204" pitchFamily="50" charset="-128"/>
              <a:ea typeface="Meiryo UI" panose="020B0604030504040204" pitchFamily="50" charset="-128"/>
            </a:endParaRPr>
          </a:p>
          <a:p>
            <a:pPr>
              <a:lnSpc>
                <a:spcPts val="1200"/>
              </a:lnSpc>
              <a:spcBef>
                <a:spcPts val="300"/>
              </a:spcBef>
            </a:pPr>
            <a:r>
              <a:rPr lang="ja-JP" altLang="en-US" sz="1000" b="1" dirty="0">
                <a:latin typeface="Meiryo UI" panose="020B0604030504040204" pitchFamily="50" charset="-128"/>
                <a:ea typeface="Meiryo UI" panose="020B0604030504040204" pitchFamily="50" charset="-128"/>
              </a:rPr>
              <a:t>■高校</a:t>
            </a:r>
          </a:p>
          <a:p>
            <a:pPr marL="87313">
              <a:lnSpc>
                <a:spcPts val="1200"/>
              </a:lnSpc>
            </a:pPr>
            <a:r>
              <a:rPr lang="ja-JP" altLang="en-US" sz="1000" b="1" dirty="0">
                <a:latin typeface="Meiryo UI" panose="020B0604030504040204" pitchFamily="50" charset="-128"/>
                <a:ea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rPr>
              <a:t>到達目標の６項目のうち、５項目が８割を超えている。特に「違いを認め合い、尊重することができる」「多様な人々と協力し合うことができる」は９割を超えている。また、「地域や社会、世界に目を向け、より良くするために行動できる」が７割を超えたのは、</a:t>
            </a:r>
            <a:r>
              <a:rPr lang="en-US" altLang="ja-JP" sz="1000" dirty="0">
                <a:latin typeface="Meiryo UI" panose="020B0604030504040204" pitchFamily="50" charset="-128"/>
                <a:ea typeface="Meiryo UI" panose="020B0604030504040204" pitchFamily="50" charset="-128"/>
              </a:rPr>
              <a:t>2025</a:t>
            </a:r>
            <a:r>
              <a:rPr lang="ja-JP" altLang="en-US" sz="1000" dirty="0">
                <a:latin typeface="Meiryo UI" panose="020B0604030504040204" pitchFamily="50" charset="-128"/>
                <a:ea typeface="Meiryo UI" panose="020B0604030504040204" pitchFamily="50" charset="-128"/>
              </a:rPr>
              <a:t>年大阪・関西万博で得られた体験や学びの成果と考えられる。社会課題の解決に向けた探究活動や、国際交流活動等を通して、生徒が自らの行動により学校や社会に変化をもたらす経験を積むことで、主体的に行動できるよう指導・支援を行っていく。</a:t>
            </a:r>
            <a:endParaRPr lang="en-US" altLang="ja-JP" sz="1000" dirty="0">
              <a:latin typeface="Meiryo UI" panose="020B0604030504040204" pitchFamily="50" charset="-128"/>
              <a:ea typeface="Meiryo UI" panose="020B0604030504040204" pitchFamily="50" charset="-128"/>
            </a:endParaRPr>
          </a:p>
          <a:p>
            <a:pPr marL="87313" indent="-87313">
              <a:lnSpc>
                <a:spcPts val="1200"/>
              </a:lnSpc>
              <a:spcBef>
                <a:spcPts val="300"/>
              </a:spcBef>
            </a:pPr>
            <a:r>
              <a:rPr lang="ja-JP" altLang="en-US" sz="1000" b="1" dirty="0">
                <a:latin typeface="Meiryo UI" panose="020B0604030504040204" pitchFamily="50" charset="-128"/>
                <a:ea typeface="Meiryo UI" panose="020B0604030504040204" pitchFamily="50" charset="-128"/>
              </a:rPr>
              <a:t>■支援学校</a:t>
            </a:r>
          </a:p>
          <a:p>
            <a:pPr marL="87313">
              <a:lnSpc>
                <a:spcPts val="1200"/>
              </a:lnSpc>
            </a:pPr>
            <a:r>
              <a:rPr lang="ja-JP" altLang="en-US" sz="1000" b="1" dirty="0">
                <a:latin typeface="Meiryo UI" panose="020B0604030504040204" pitchFamily="50" charset="-128"/>
                <a:ea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rPr>
              <a:t>到達目標の６項目のうち、４項目が８割を超えている。特に「主体性を持ち、課題解決に取り組むことができる」「地域や社会、世界に目を向け、より良くするために行動できる」は概ね９割であり、新たな課題に取り組むことや協働的な活動について前向きに捉えていることが分かる。一方、「自らの将来像を描き、実現に向かって努力することができる」は７割に至っておらず、子どもたちが自身の将来について見通しを持ち、目標に向けて様々な活動に積極的に取り組んでいけるよう、さらなるキャリア教育の充実を図る。</a:t>
            </a:r>
          </a:p>
        </p:txBody>
      </p:sp>
      <p:sp>
        <p:nvSpPr>
          <p:cNvPr id="10" name="AutoShape 9">
            <a:extLst>
              <a:ext uri="{FF2B5EF4-FFF2-40B4-BE49-F238E27FC236}">
                <a16:creationId xmlns:a16="http://schemas.microsoft.com/office/drawing/2014/main" id="{EA9DB4D8-7D1D-48A6-B827-8199EB1DFAC5}"/>
              </a:ext>
            </a:extLst>
          </p:cNvPr>
          <p:cNvSpPr>
            <a:spLocks noChangeArrowheads="1"/>
          </p:cNvSpPr>
          <p:nvPr/>
        </p:nvSpPr>
        <p:spPr bwMode="auto">
          <a:xfrm>
            <a:off x="-14937" y="180"/>
            <a:ext cx="6858000" cy="360000"/>
          </a:xfrm>
          <a:prstGeom prst="rect">
            <a:avLst/>
          </a:prstGeom>
          <a:solidFill>
            <a:srgbClr val="0070C0"/>
          </a:solidFill>
          <a:ln>
            <a:headEnd/>
            <a:tailEnd/>
          </a:ln>
        </p:spPr>
        <p:style>
          <a:lnRef idx="0">
            <a:schemeClr val="accent5"/>
          </a:lnRef>
          <a:fillRef idx="3">
            <a:schemeClr val="accent5"/>
          </a:fillRef>
          <a:effectRef idx="3">
            <a:schemeClr val="accent5"/>
          </a:effectRef>
          <a:fontRef idx="minor">
            <a:schemeClr val="lt1"/>
          </a:fontRef>
        </p:style>
        <p:txBody>
          <a:bodyPr wrap="none" anchor="ctr"/>
          <a:lstStyle>
            <a:lvl1pPr defTabSz="1279525" eaLnBrk="0" hangingPunct="0">
              <a:spcBef>
                <a:spcPct val="20000"/>
              </a:spcBef>
              <a:buChar char="•"/>
              <a:defRPr kumimoji="1" sz="4500">
                <a:solidFill>
                  <a:schemeClr val="tx1"/>
                </a:solidFill>
                <a:latin typeface="Arial" panose="020B0604020202020204" pitchFamily="34" charset="0"/>
                <a:ea typeface="ＭＳ Ｐゴシック" panose="020B0600070205080204" pitchFamily="50" charset="-128"/>
              </a:defRPr>
            </a:lvl1pPr>
            <a:lvl2pPr marL="742950" indent="-285750" defTabSz="1279525" eaLnBrk="0" hangingPunct="0">
              <a:spcBef>
                <a:spcPct val="20000"/>
              </a:spcBef>
              <a:buChar char="–"/>
              <a:defRPr kumimoji="1" sz="3900">
                <a:solidFill>
                  <a:schemeClr val="tx1"/>
                </a:solidFill>
                <a:latin typeface="Arial" panose="020B0604020202020204" pitchFamily="34" charset="0"/>
                <a:ea typeface="ＭＳ Ｐゴシック" panose="020B0600070205080204" pitchFamily="50" charset="-128"/>
              </a:defRPr>
            </a:lvl2pPr>
            <a:lvl3pPr marL="1143000" indent="-228600" defTabSz="1279525" eaLnBrk="0" hangingPunct="0">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3pPr>
            <a:lvl4pPr marL="1600200" indent="-228600" defTabSz="1279525"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4pPr>
            <a:lvl5pPr marL="2057400" indent="-228600" defTabSz="1279525"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5pPr>
            <a:lvl6pPr marL="25146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6pPr>
            <a:lvl7pPr marL="29718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7pPr>
            <a:lvl8pPr marL="34290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8pPr>
            <a:lvl9pPr marL="38862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696" b="1" dirty="0">
                <a:solidFill>
                  <a:schemeClr val="bg1"/>
                </a:solidFill>
                <a:latin typeface="Meiryo UI" panose="020B0604030504040204" pitchFamily="50" charset="-128"/>
                <a:ea typeface="Meiryo UI" panose="020B0604030504040204" pitchFamily="50" charset="-128"/>
              </a:rPr>
              <a:t>第２次大阪府教育振興基本計画の点検及び評価</a:t>
            </a:r>
          </a:p>
        </p:txBody>
      </p:sp>
      <p:sp>
        <p:nvSpPr>
          <p:cNvPr id="11" name="AutoShape 9">
            <a:extLst>
              <a:ext uri="{FF2B5EF4-FFF2-40B4-BE49-F238E27FC236}">
                <a16:creationId xmlns:a16="http://schemas.microsoft.com/office/drawing/2014/main" id="{8CDE7BEF-8C67-4106-BF45-51B274488A49}"/>
              </a:ext>
            </a:extLst>
          </p:cNvPr>
          <p:cNvSpPr>
            <a:spLocks noChangeArrowheads="1"/>
          </p:cNvSpPr>
          <p:nvPr/>
        </p:nvSpPr>
        <p:spPr bwMode="auto">
          <a:xfrm>
            <a:off x="68191" y="474698"/>
            <a:ext cx="6706682" cy="288000"/>
          </a:xfrm>
          <a:prstGeom prst="rect">
            <a:avLst/>
          </a:prstGeom>
          <a:solidFill>
            <a:schemeClr val="accent1">
              <a:lumMod val="20000"/>
              <a:lumOff val="80000"/>
            </a:schemeClr>
          </a:solidFill>
          <a:ln>
            <a:headEnd/>
            <a:tailEnd/>
          </a:ln>
        </p:spPr>
        <p:style>
          <a:lnRef idx="0">
            <a:schemeClr val="accent5"/>
          </a:lnRef>
          <a:fillRef idx="3">
            <a:schemeClr val="accent5"/>
          </a:fillRef>
          <a:effectRef idx="3">
            <a:schemeClr val="accent5"/>
          </a:effectRef>
          <a:fontRef idx="minor">
            <a:schemeClr val="lt1"/>
          </a:fontRef>
        </p:style>
        <p:txBody>
          <a:bodyPr wrap="none" anchor="ctr"/>
          <a:lstStyle>
            <a:lvl1pPr defTabSz="1279525" eaLnBrk="0" hangingPunct="0">
              <a:spcBef>
                <a:spcPct val="20000"/>
              </a:spcBef>
              <a:buChar char="•"/>
              <a:defRPr kumimoji="1" sz="4500">
                <a:solidFill>
                  <a:schemeClr val="tx1"/>
                </a:solidFill>
                <a:latin typeface="Arial" panose="020B0604020202020204" pitchFamily="34" charset="0"/>
                <a:ea typeface="ＭＳ Ｐゴシック" panose="020B0600070205080204" pitchFamily="50" charset="-128"/>
              </a:defRPr>
            </a:lvl1pPr>
            <a:lvl2pPr marL="742950" indent="-285750" defTabSz="1279525" eaLnBrk="0" hangingPunct="0">
              <a:spcBef>
                <a:spcPct val="20000"/>
              </a:spcBef>
              <a:buChar char="–"/>
              <a:defRPr kumimoji="1" sz="3900">
                <a:solidFill>
                  <a:schemeClr val="tx1"/>
                </a:solidFill>
                <a:latin typeface="Arial" panose="020B0604020202020204" pitchFamily="34" charset="0"/>
                <a:ea typeface="ＭＳ Ｐゴシック" panose="020B0600070205080204" pitchFamily="50" charset="-128"/>
              </a:defRPr>
            </a:lvl2pPr>
            <a:lvl3pPr marL="1143000" indent="-228600" defTabSz="1279525" eaLnBrk="0" hangingPunct="0">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3pPr>
            <a:lvl4pPr marL="1600200" indent="-228600" defTabSz="1279525"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4pPr>
            <a:lvl5pPr marL="2057400" indent="-228600" defTabSz="1279525"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5pPr>
            <a:lvl6pPr marL="25146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6pPr>
            <a:lvl7pPr marL="29718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7pPr>
            <a:lvl8pPr marL="34290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8pPr>
            <a:lvl9pPr marL="38862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696" b="1" dirty="0">
                <a:latin typeface="Meiryo UI" panose="020B0604030504040204" pitchFamily="50" charset="-128"/>
                <a:ea typeface="Meiryo UI" panose="020B0604030504040204" pitchFamily="50" charset="-128"/>
              </a:rPr>
              <a:t>　</a:t>
            </a:r>
            <a:r>
              <a:rPr lang="ja-JP" altLang="en-US" sz="1400" b="1" dirty="0">
                <a:latin typeface="Meiryo UI" panose="020B0604030504040204" pitchFamily="50" charset="-128"/>
                <a:ea typeface="Meiryo UI" panose="020B0604030504040204" pitchFamily="50" charset="-128"/>
              </a:rPr>
              <a:t>　「到達目標」の達成状況についての評価</a:t>
            </a:r>
            <a:endParaRPr lang="ja-JP" altLang="en-US" sz="1696" b="1" dirty="0">
              <a:latin typeface="Meiryo UI" panose="020B0604030504040204" pitchFamily="50" charset="-128"/>
              <a:ea typeface="Meiryo UI" panose="020B0604030504040204" pitchFamily="50" charset="-128"/>
            </a:endParaRPr>
          </a:p>
        </p:txBody>
      </p:sp>
      <p:graphicFrame>
        <p:nvGraphicFramePr>
          <p:cNvPr id="3" name="表 3">
            <a:extLst>
              <a:ext uri="{FF2B5EF4-FFF2-40B4-BE49-F238E27FC236}">
                <a16:creationId xmlns:a16="http://schemas.microsoft.com/office/drawing/2014/main" id="{5C5B3947-1578-44F4-9D30-92E3C09149F4}"/>
              </a:ext>
            </a:extLst>
          </p:cNvPr>
          <p:cNvGraphicFramePr>
            <a:graphicFrameLocks noGrp="1"/>
          </p:cNvGraphicFramePr>
          <p:nvPr>
            <p:extLst>
              <p:ext uri="{D42A27DB-BD31-4B8C-83A1-F6EECF244321}">
                <p14:modId xmlns:p14="http://schemas.microsoft.com/office/powerpoint/2010/main" val="819988875"/>
              </p:ext>
            </p:extLst>
          </p:nvPr>
        </p:nvGraphicFramePr>
        <p:xfrm>
          <a:off x="166901" y="4378565"/>
          <a:ext cx="6494323" cy="1991676"/>
        </p:xfrm>
        <a:graphic>
          <a:graphicData uri="http://schemas.openxmlformats.org/drawingml/2006/table">
            <a:tbl>
              <a:tblPr firstRow="1" bandRow="1">
                <a:tableStyleId>{5C22544A-7EE6-4342-B048-85BDC9FD1C3A}</a:tableStyleId>
              </a:tblPr>
              <a:tblGrid>
                <a:gridCol w="3719299">
                  <a:extLst>
                    <a:ext uri="{9D8B030D-6E8A-4147-A177-3AD203B41FA5}">
                      <a16:colId xmlns:a16="http://schemas.microsoft.com/office/drawing/2014/main" val="2313408893"/>
                    </a:ext>
                  </a:extLst>
                </a:gridCol>
                <a:gridCol w="693756">
                  <a:extLst>
                    <a:ext uri="{9D8B030D-6E8A-4147-A177-3AD203B41FA5}">
                      <a16:colId xmlns:a16="http://schemas.microsoft.com/office/drawing/2014/main" val="2874283955"/>
                    </a:ext>
                  </a:extLst>
                </a:gridCol>
                <a:gridCol w="693756">
                  <a:extLst>
                    <a:ext uri="{9D8B030D-6E8A-4147-A177-3AD203B41FA5}">
                      <a16:colId xmlns:a16="http://schemas.microsoft.com/office/drawing/2014/main" val="2362565469"/>
                    </a:ext>
                  </a:extLst>
                </a:gridCol>
                <a:gridCol w="693756">
                  <a:extLst>
                    <a:ext uri="{9D8B030D-6E8A-4147-A177-3AD203B41FA5}">
                      <a16:colId xmlns:a16="http://schemas.microsoft.com/office/drawing/2014/main" val="4041974997"/>
                    </a:ext>
                  </a:extLst>
                </a:gridCol>
                <a:gridCol w="693756">
                  <a:extLst>
                    <a:ext uri="{9D8B030D-6E8A-4147-A177-3AD203B41FA5}">
                      <a16:colId xmlns:a16="http://schemas.microsoft.com/office/drawing/2014/main" val="3235809501"/>
                    </a:ext>
                  </a:extLst>
                </a:gridCol>
              </a:tblGrid>
              <a:tr h="338856">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到達目標</a:t>
                      </a:r>
                      <a:endParaRPr kumimoji="1" lang="ja-JP" altLang="en-US" sz="1000" strike="sngStrike" dirty="0">
                        <a:solidFill>
                          <a:srgbClr val="FF0000"/>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小学校</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中学校</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高校</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支援学校</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589111681"/>
                  </a:ext>
                </a:extLst>
              </a:tr>
              <a:tr h="275470">
                <a:tc>
                  <a:txBody>
                    <a:bodyPr/>
                    <a:lstStyle/>
                    <a:p>
                      <a:pPr algn="l">
                        <a:lnSpc>
                          <a:spcPts val="1400"/>
                        </a:lnSpc>
                      </a:pPr>
                      <a:r>
                        <a:rPr lang="ja-JP" sz="9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自分の良さを認識し、活かすことができる</a:t>
                      </a:r>
                      <a:endParaRPr 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lnSpc>
                          <a:spcPts val="1400"/>
                        </a:lnSpc>
                      </a:pPr>
                      <a:r>
                        <a:rPr lang="en-US" alt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86.1</a:t>
                      </a:r>
                      <a:r>
                        <a:rPr lang="ja-JP" altLang="en-US"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82.2</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83.5</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lnSpc>
                          <a:spcPts val="1400"/>
                        </a:lnSpc>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88.9</a:t>
                      </a:r>
                      <a:r>
                        <a:rPr lang="ja-JP" alt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80262500"/>
                  </a:ext>
                </a:extLst>
              </a:tr>
              <a:tr h="275470">
                <a:tc>
                  <a:txBody>
                    <a:bodyPr/>
                    <a:lstStyle/>
                    <a:p>
                      <a:pPr algn="l">
                        <a:lnSpc>
                          <a:spcPts val="1400"/>
                        </a:lnSpc>
                      </a:pPr>
                      <a:r>
                        <a:rPr lang="ja-JP" sz="9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自らの将来像を描き、実現に向かって努力することができる</a:t>
                      </a:r>
                      <a:endParaRPr 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lnSpc>
                          <a:spcPts val="1400"/>
                        </a:lnSpc>
                      </a:pPr>
                      <a:r>
                        <a:rPr lang="en-US" alt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80.7</a:t>
                      </a:r>
                      <a:r>
                        <a:rPr lang="ja-JP" altLang="en-US"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66.0</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80.8</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lnSpc>
                          <a:spcPts val="1400"/>
                        </a:lnSpc>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63.9</a:t>
                      </a:r>
                      <a:r>
                        <a:rPr lang="ja-JP" alt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81099773"/>
                  </a:ext>
                </a:extLst>
              </a:tr>
              <a:tr h="275470">
                <a:tc>
                  <a:txBody>
                    <a:bodyPr/>
                    <a:lstStyle/>
                    <a:p>
                      <a:pPr algn="l">
                        <a:lnSpc>
                          <a:spcPts val="1400"/>
                        </a:lnSpc>
                      </a:pPr>
                      <a:r>
                        <a:rPr lang="ja-JP" sz="9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主体性を持ち、課題解決に取り組むことができる</a:t>
                      </a:r>
                      <a:endParaRPr 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76.3</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77.7</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84.3</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lnSpc>
                          <a:spcPts val="1400"/>
                        </a:lnSpc>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89.6</a:t>
                      </a:r>
                      <a:r>
                        <a:rPr lang="ja-JP" alt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92951217"/>
                  </a:ext>
                </a:extLst>
              </a:tr>
              <a:tr h="275470">
                <a:tc>
                  <a:txBody>
                    <a:bodyPr/>
                    <a:lstStyle/>
                    <a:p>
                      <a:pPr algn="l">
                        <a:lnSpc>
                          <a:spcPts val="1400"/>
                        </a:lnSpc>
                      </a:pPr>
                      <a:r>
                        <a:rPr lang="ja-JP" sz="9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違いを認め合い、尊重することができる</a:t>
                      </a:r>
                      <a:endParaRPr 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75.3</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76.9</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92.4</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lnSpc>
                          <a:spcPts val="1400"/>
                        </a:lnSpc>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78.1</a:t>
                      </a:r>
                      <a:r>
                        <a:rPr lang="ja-JP" alt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53888607"/>
                  </a:ext>
                </a:extLst>
              </a:tr>
              <a:tr h="275470">
                <a:tc>
                  <a:txBody>
                    <a:bodyPr/>
                    <a:lstStyle/>
                    <a:p>
                      <a:pPr algn="l">
                        <a:lnSpc>
                          <a:spcPts val="1400"/>
                        </a:lnSpc>
                      </a:pPr>
                      <a:r>
                        <a:rPr lang="ja-JP" sz="9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多様な人々と協力し合うことができる</a:t>
                      </a:r>
                      <a:endParaRPr 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5.8</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lnSpc>
                          <a:spcPts val="1400"/>
                        </a:lnSpc>
                      </a:pPr>
                      <a:r>
                        <a:rPr lang="en-US" alt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93.7%</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91.8</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lnSpc>
                          <a:spcPts val="1400"/>
                        </a:lnSpc>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86.7</a:t>
                      </a:r>
                      <a:r>
                        <a:rPr lang="ja-JP" alt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62529021"/>
                  </a:ext>
                </a:extLst>
              </a:tr>
              <a:tr h="275470">
                <a:tc>
                  <a:txBody>
                    <a:bodyPr/>
                    <a:lstStyle/>
                    <a:p>
                      <a:pPr algn="l">
                        <a:lnSpc>
                          <a:spcPts val="1400"/>
                        </a:lnSpc>
                      </a:pPr>
                      <a:r>
                        <a:rPr lang="ja-JP" sz="9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地域や社会、世界に目を向け、より良くするために行動できる</a:t>
                      </a:r>
                      <a:endParaRPr 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78.3</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lnSpc>
                          <a:spcPts val="1400"/>
                        </a:lnSpc>
                      </a:pPr>
                      <a:r>
                        <a:rPr lang="en-US" alt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69.2</a:t>
                      </a:r>
                      <a:r>
                        <a:rPr lang="ja-JP" altLang="en-US"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72.7</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lnSpc>
                          <a:spcPts val="1400"/>
                        </a:lnSpc>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89.0</a:t>
                      </a:r>
                      <a:r>
                        <a:rPr lang="ja-JP" alt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73966351"/>
                  </a:ext>
                </a:extLst>
              </a:tr>
            </a:tbl>
          </a:graphicData>
        </a:graphic>
      </p:graphicFrame>
      <p:sp>
        <p:nvSpPr>
          <p:cNvPr id="12" name="AutoShape 15">
            <a:extLst>
              <a:ext uri="{FF2B5EF4-FFF2-40B4-BE49-F238E27FC236}">
                <a16:creationId xmlns:a16="http://schemas.microsoft.com/office/drawing/2014/main" id="{853B11CE-D691-488D-9839-B66FC9AE914C}"/>
              </a:ext>
            </a:extLst>
          </p:cNvPr>
          <p:cNvSpPr>
            <a:spLocks noChangeArrowheads="1"/>
          </p:cNvSpPr>
          <p:nvPr/>
        </p:nvSpPr>
        <p:spPr bwMode="auto">
          <a:xfrm>
            <a:off x="166254" y="918043"/>
            <a:ext cx="3688773" cy="252000"/>
          </a:xfrm>
          <a:prstGeom prst="rect">
            <a:avLst/>
          </a:prstGeom>
          <a:solidFill>
            <a:schemeClr val="tx1"/>
          </a:solidFill>
          <a:ln>
            <a:noFill/>
            <a:headEnd/>
            <a:tailEnd/>
          </a:ln>
        </p:spPr>
        <p:style>
          <a:lnRef idx="1">
            <a:schemeClr val="accent1"/>
          </a:lnRef>
          <a:fillRef idx="2">
            <a:schemeClr val="accent1"/>
          </a:fillRef>
          <a:effectRef idx="1">
            <a:schemeClr val="accent1"/>
          </a:effectRef>
          <a:fontRef idx="minor">
            <a:schemeClr val="dk1"/>
          </a:fontRef>
        </p:style>
        <p:txBody>
          <a:bodyPr wrap="none" anchor="ctr"/>
          <a:lstStyle>
            <a:lvl1pPr defTabSz="1279525" eaLnBrk="0" hangingPunct="0">
              <a:spcBef>
                <a:spcPct val="20000"/>
              </a:spcBef>
              <a:buChar char="•"/>
              <a:defRPr kumimoji="1" sz="4500">
                <a:solidFill>
                  <a:schemeClr val="tx1"/>
                </a:solidFill>
                <a:latin typeface="Arial" panose="020B0604020202020204" pitchFamily="34" charset="0"/>
                <a:ea typeface="ＭＳ Ｐゴシック" panose="020B0600070205080204" pitchFamily="50" charset="-128"/>
              </a:defRPr>
            </a:lvl1pPr>
            <a:lvl2pPr marL="742950" indent="-285750" defTabSz="1279525" eaLnBrk="0" hangingPunct="0">
              <a:spcBef>
                <a:spcPct val="20000"/>
              </a:spcBef>
              <a:buChar char="–"/>
              <a:defRPr kumimoji="1" sz="3900">
                <a:solidFill>
                  <a:schemeClr val="tx1"/>
                </a:solidFill>
                <a:latin typeface="Arial" panose="020B0604020202020204" pitchFamily="34" charset="0"/>
                <a:ea typeface="ＭＳ Ｐゴシック" panose="020B0600070205080204" pitchFamily="50" charset="-128"/>
              </a:defRPr>
            </a:lvl2pPr>
            <a:lvl3pPr marL="1143000" indent="-228600" defTabSz="1279525" eaLnBrk="0" hangingPunct="0">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3pPr>
            <a:lvl4pPr marL="1600200" indent="-228600" defTabSz="1279525"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4pPr>
            <a:lvl5pPr marL="2057400" indent="-228600" defTabSz="1279525"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5pPr>
            <a:lvl6pPr marL="25146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6pPr>
            <a:lvl7pPr marL="29718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7pPr>
            <a:lvl8pPr marL="34290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8pPr>
            <a:lvl9pPr marL="38862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200" b="1" dirty="0">
                <a:solidFill>
                  <a:schemeClr val="bg1"/>
                </a:solidFill>
                <a:latin typeface="Meiryo UI" panose="020B0604030504040204" pitchFamily="50" charset="-128"/>
                <a:ea typeface="Meiryo UI" panose="020B0604030504040204" pitchFamily="50" charset="-128"/>
              </a:rPr>
              <a:t>基本計画の事業計画に記載する「到達目標」</a:t>
            </a:r>
            <a:endParaRPr lang="ja-JP" altLang="en-US" sz="1270" b="1" dirty="0">
              <a:solidFill>
                <a:schemeClr val="bg1"/>
              </a:solidFill>
              <a:latin typeface="Meiryo UI" panose="020B0604030504040204" pitchFamily="50" charset="-128"/>
              <a:ea typeface="Meiryo UI" panose="020B0604030504040204" pitchFamily="50" charset="-128"/>
            </a:endParaRPr>
          </a:p>
        </p:txBody>
      </p:sp>
      <p:sp>
        <p:nvSpPr>
          <p:cNvPr id="4" name="Rectangle 2">
            <a:extLst>
              <a:ext uri="{FF2B5EF4-FFF2-40B4-BE49-F238E27FC236}">
                <a16:creationId xmlns:a16="http://schemas.microsoft.com/office/drawing/2014/main" id="{9024F399-B1D7-40AC-A961-A9DDE5BCD5F4}"/>
              </a:ext>
            </a:extLst>
          </p:cNvPr>
          <p:cNvSpPr>
            <a:spLocks noChangeArrowheads="1"/>
          </p:cNvSpPr>
          <p:nvPr/>
        </p:nvSpPr>
        <p:spPr bwMode="auto">
          <a:xfrm>
            <a:off x="333374" y="880110"/>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5121" name="図 29">
            <a:extLst>
              <a:ext uri="{FF2B5EF4-FFF2-40B4-BE49-F238E27FC236}">
                <a16:creationId xmlns:a16="http://schemas.microsoft.com/office/drawing/2014/main" id="{65BF1F41-892B-4072-B888-E4467B91796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20982" y="1440501"/>
            <a:ext cx="3678382" cy="2068944"/>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3">
            <a:extLst>
              <a:ext uri="{FF2B5EF4-FFF2-40B4-BE49-F238E27FC236}">
                <a16:creationId xmlns:a16="http://schemas.microsoft.com/office/drawing/2014/main" id="{08842B7E-F37C-4448-8DF3-809A965BA2AD}"/>
              </a:ext>
            </a:extLst>
          </p:cNvPr>
          <p:cNvSpPr>
            <a:spLocks noChangeArrowheads="1"/>
          </p:cNvSpPr>
          <p:nvPr/>
        </p:nvSpPr>
        <p:spPr bwMode="auto">
          <a:xfrm>
            <a:off x="60996" y="1038031"/>
            <a:ext cx="3429144"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0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br>
            <a:r>
              <a:rPr kumimoji="0" lang="ja-JP" altLang="ja-JP" sz="1100" b="1"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【大阪の教育がはぐくむ人物像と６つの到達目標</a:t>
            </a:r>
            <a:r>
              <a:rPr kumimoji="0" lang="en-US" altLang="ja-JP" sz="1100" b="1"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4" name="正方形/長方形 13">
            <a:extLst>
              <a:ext uri="{FF2B5EF4-FFF2-40B4-BE49-F238E27FC236}">
                <a16:creationId xmlns:a16="http://schemas.microsoft.com/office/drawing/2014/main" id="{DE85EDBA-5CCE-4EE5-8753-E33EBECF7FC8}"/>
              </a:ext>
            </a:extLst>
          </p:cNvPr>
          <p:cNvSpPr/>
          <p:nvPr/>
        </p:nvSpPr>
        <p:spPr>
          <a:xfrm>
            <a:off x="224963" y="3446671"/>
            <a:ext cx="6494323" cy="6295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000" dirty="0">
                <a:solidFill>
                  <a:schemeClr val="tx1"/>
                </a:solidFill>
                <a:latin typeface="Meiryo UI" panose="020B0604030504040204" pitchFamily="50" charset="-128"/>
                <a:ea typeface="Meiryo UI" panose="020B0604030504040204" pitchFamily="50" charset="-128"/>
              </a:rPr>
              <a:t>　子どもたちが上記の３つの人物像に近づくことができるよう、子どもたちに身につけてほしい６つの意識・姿勢を到達目標として設定することとしています。</a:t>
            </a:r>
            <a:r>
              <a:rPr kumimoji="1" lang="ja-JP" altLang="en-US" sz="1000" dirty="0">
                <a:solidFill>
                  <a:schemeClr val="tx1"/>
                </a:solidFill>
                <a:latin typeface="Meiryo UI" panose="020B0604030504040204" pitchFamily="50" charset="-128"/>
                <a:ea typeface="Meiryo UI" panose="020B0604030504040204" pitchFamily="50" charset="-128"/>
              </a:rPr>
              <a:t>到達目標の達成状況については、子どもたちへの意識調査を通じ、確認することにします。</a:t>
            </a:r>
            <a:endParaRPr lang="ja-JP" altLang="en-US" sz="1000" dirty="0">
              <a:solidFill>
                <a:schemeClr val="tx1"/>
              </a:solidFill>
              <a:latin typeface="Meiryo UI" panose="020B0604030504040204" pitchFamily="50" charset="-128"/>
              <a:ea typeface="Meiryo UI" panose="020B0604030504040204" pitchFamily="50" charset="-128"/>
            </a:endParaRPr>
          </a:p>
        </p:txBody>
      </p:sp>
      <p:sp>
        <p:nvSpPr>
          <p:cNvPr id="17" name="AutoShape 15">
            <a:extLst>
              <a:ext uri="{FF2B5EF4-FFF2-40B4-BE49-F238E27FC236}">
                <a16:creationId xmlns:a16="http://schemas.microsoft.com/office/drawing/2014/main" id="{E48067DD-CD77-4861-84F3-6633996E5082}"/>
              </a:ext>
            </a:extLst>
          </p:cNvPr>
          <p:cNvSpPr>
            <a:spLocks noChangeArrowheads="1"/>
          </p:cNvSpPr>
          <p:nvPr/>
        </p:nvSpPr>
        <p:spPr bwMode="auto">
          <a:xfrm>
            <a:off x="166254" y="4079078"/>
            <a:ext cx="2016508" cy="252000"/>
          </a:xfrm>
          <a:prstGeom prst="rect">
            <a:avLst/>
          </a:prstGeom>
          <a:solidFill>
            <a:schemeClr val="tx1"/>
          </a:solidFill>
          <a:ln>
            <a:noFill/>
            <a:headEnd/>
            <a:tailEnd/>
          </a:ln>
        </p:spPr>
        <p:style>
          <a:lnRef idx="1">
            <a:schemeClr val="accent1"/>
          </a:lnRef>
          <a:fillRef idx="2">
            <a:schemeClr val="accent1"/>
          </a:fillRef>
          <a:effectRef idx="1">
            <a:schemeClr val="accent1"/>
          </a:effectRef>
          <a:fontRef idx="minor">
            <a:schemeClr val="dk1"/>
          </a:fontRef>
        </p:style>
        <p:txBody>
          <a:bodyPr wrap="none" anchor="ctr"/>
          <a:lstStyle>
            <a:lvl1pPr defTabSz="1279525" eaLnBrk="0" hangingPunct="0">
              <a:spcBef>
                <a:spcPct val="20000"/>
              </a:spcBef>
              <a:buChar char="•"/>
              <a:defRPr kumimoji="1" sz="4500">
                <a:solidFill>
                  <a:schemeClr val="tx1"/>
                </a:solidFill>
                <a:latin typeface="Arial" panose="020B0604020202020204" pitchFamily="34" charset="0"/>
                <a:ea typeface="ＭＳ Ｐゴシック" panose="020B0600070205080204" pitchFamily="50" charset="-128"/>
              </a:defRPr>
            </a:lvl1pPr>
            <a:lvl2pPr marL="742950" indent="-285750" defTabSz="1279525" eaLnBrk="0" hangingPunct="0">
              <a:spcBef>
                <a:spcPct val="20000"/>
              </a:spcBef>
              <a:buChar char="–"/>
              <a:defRPr kumimoji="1" sz="3900">
                <a:solidFill>
                  <a:schemeClr val="tx1"/>
                </a:solidFill>
                <a:latin typeface="Arial" panose="020B0604020202020204" pitchFamily="34" charset="0"/>
                <a:ea typeface="ＭＳ Ｐゴシック" panose="020B0600070205080204" pitchFamily="50" charset="-128"/>
              </a:defRPr>
            </a:lvl2pPr>
            <a:lvl3pPr marL="1143000" indent="-228600" defTabSz="1279525" eaLnBrk="0" hangingPunct="0">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3pPr>
            <a:lvl4pPr marL="1600200" indent="-228600" defTabSz="1279525"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4pPr>
            <a:lvl5pPr marL="2057400" indent="-228600" defTabSz="1279525"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5pPr>
            <a:lvl6pPr marL="25146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6pPr>
            <a:lvl7pPr marL="29718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7pPr>
            <a:lvl8pPr marL="34290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8pPr>
            <a:lvl9pPr marL="38862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200" b="1" dirty="0">
                <a:solidFill>
                  <a:schemeClr val="bg1"/>
                </a:solidFill>
                <a:latin typeface="Meiryo UI" panose="020B0604030504040204" pitchFamily="50" charset="-128"/>
                <a:ea typeface="Meiryo UI" panose="020B0604030504040204" pitchFamily="50" charset="-128"/>
              </a:rPr>
              <a:t>「到達目標」の達成状況</a:t>
            </a:r>
            <a:endParaRPr lang="ja-JP" altLang="en-US" sz="1270" b="1" strike="sngStrike" dirty="0">
              <a:solidFill>
                <a:srgbClr val="FF0000"/>
              </a:solidFill>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B6612FA1-F7F1-448D-A8C4-3B869F2B43BD}"/>
              </a:ext>
            </a:extLst>
          </p:cNvPr>
          <p:cNvSpPr txBox="1"/>
          <p:nvPr/>
        </p:nvSpPr>
        <p:spPr>
          <a:xfrm>
            <a:off x="52606" y="6298454"/>
            <a:ext cx="6608618" cy="311432"/>
          </a:xfrm>
          <a:prstGeom prst="rect">
            <a:avLst/>
          </a:prstGeom>
          <a:noFill/>
        </p:spPr>
        <p:txBody>
          <a:bodyPr wrap="square">
            <a:spAutoFit/>
          </a:bodyPr>
          <a:lstStyle/>
          <a:p>
            <a:pPr algn="just">
              <a:lnSpc>
                <a:spcPts val="2000"/>
              </a:lnSpc>
            </a:pPr>
            <a:r>
              <a:rPr lang="zh-TW" altLang="en-US" sz="1050" b="1" kern="100" dirty="0">
                <a:effectLst/>
                <a:latin typeface="Meiryo UI" panose="020B0604030504040204" pitchFamily="50" charset="-128"/>
                <a:ea typeface="Meiryo UI" panose="020B0604030504040204" pitchFamily="50" charset="-128"/>
                <a:cs typeface="Times New Roman" panose="02020603050405020304" pitchFamily="18" charset="0"/>
              </a:rPr>
              <a:t>［自己評価　</a:t>
            </a:r>
            <a:r>
              <a:rPr lang="en-US" altLang="zh-TW" sz="1050" b="1"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zh-TW" altLang="en-US" sz="1050" b="1" kern="100" dirty="0">
                <a:effectLst/>
                <a:latin typeface="Meiryo UI" panose="020B0604030504040204" pitchFamily="50" charset="-128"/>
                <a:ea typeface="Meiryo UI" panose="020B0604030504040204" pitchFamily="50" charset="-128"/>
                <a:cs typeface="Times New Roman" panose="02020603050405020304" pitchFamily="18" charset="0"/>
              </a:rPr>
              <a:t>抜粋］</a:t>
            </a:r>
            <a:endParaRPr lang="ja-JP" altLang="ja-JP" sz="1050" b="1"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5" name="テキスト ボックス 14">
            <a:extLst>
              <a:ext uri="{FF2B5EF4-FFF2-40B4-BE49-F238E27FC236}">
                <a16:creationId xmlns:a16="http://schemas.microsoft.com/office/drawing/2014/main" id="{ABF116CF-D245-469F-BEA1-8EB847FF3FF8}"/>
              </a:ext>
            </a:extLst>
          </p:cNvPr>
          <p:cNvSpPr txBox="1"/>
          <p:nvPr/>
        </p:nvSpPr>
        <p:spPr>
          <a:xfrm>
            <a:off x="2207874" y="4027358"/>
            <a:ext cx="5281235" cy="369332"/>
          </a:xfrm>
          <a:prstGeom prst="rect">
            <a:avLst/>
          </a:prstGeom>
          <a:noFill/>
        </p:spPr>
        <p:txBody>
          <a:bodyPr wrap="square">
            <a:spAutoFit/>
          </a:bodyPr>
          <a:lstStyle/>
          <a:p>
            <a:r>
              <a:rPr lang="en-US" altLang="ja-JP" sz="900" b="1" dirty="0">
                <a:latin typeface="Meiryo UI" panose="020B0604030504040204" pitchFamily="50" charset="-128"/>
                <a:ea typeface="Meiryo UI" panose="020B0604030504040204" pitchFamily="50" charset="-128"/>
              </a:rPr>
              <a:t>※</a:t>
            </a:r>
            <a:r>
              <a:rPr lang="ja-JP" altLang="en-US" sz="900" b="1" dirty="0">
                <a:latin typeface="Meiryo UI" panose="020B0604030504040204" pitchFamily="50" charset="-128"/>
                <a:ea typeface="Meiryo UI" panose="020B0604030504040204" pitchFamily="50" charset="-128"/>
              </a:rPr>
              <a:t>到達目標に対する達成状況を図るための質問に対し、肯定的回答をした児童・生徒の割合</a:t>
            </a:r>
            <a:endParaRPr lang="en-US" altLang="ja-JP" sz="900" b="1" dirty="0">
              <a:latin typeface="Meiryo UI" panose="020B0604030504040204" pitchFamily="50" charset="-128"/>
              <a:ea typeface="Meiryo UI" panose="020B0604030504040204" pitchFamily="50" charset="-128"/>
            </a:endParaRPr>
          </a:p>
          <a:p>
            <a:r>
              <a:rPr lang="en-US" altLang="ja-JP" sz="900" b="1" dirty="0">
                <a:latin typeface="Meiryo UI" panose="020B0604030504040204" pitchFamily="50" charset="-128"/>
                <a:ea typeface="Meiryo UI" panose="020B0604030504040204" pitchFamily="50" charset="-128"/>
              </a:rPr>
              <a:t>※</a:t>
            </a:r>
            <a:r>
              <a:rPr lang="ja-JP" altLang="en-US" sz="900" b="1" dirty="0">
                <a:latin typeface="Meiryo UI" panose="020B0604030504040204" pitchFamily="50" charset="-128"/>
                <a:ea typeface="Meiryo UI" panose="020B0604030504040204" pitchFamily="50" charset="-128"/>
              </a:rPr>
              <a:t>質問は、小学校、中学校、高校、支援学校で、それぞれの発達段階や特性に合わせて設定</a:t>
            </a:r>
          </a:p>
        </p:txBody>
      </p:sp>
      <p:sp>
        <p:nvSpPr>
          <p:cNvPr id="16" name="フッター プレースホルダー 6">
            <a:extLst>
              <a:ext uri="{FF2B5EF4-FFF2-40B4-BE49-F238E27FC236}">
                <a16:creationId xmlns:a16="http://schemas.microsoft.com/office/drawing/2014/main" id="{ECF4C0F5-B9F1-4631-9D11-1D9D38593831}"/>
              </a:ext>
            </a:extLst>
          </p:cNvPr>
          <p:cNvSpPr>
            <a:spLocks noGrp="1"/>
          </p:cNvSpPr>
          <p:nvPr/>
        </p:nvSpPr>
        <p:spPr>
          <a:xfrm>
            <a:off x="7468" y="9671115"/>
            <a:ext cx="6843063" cy="234705"/>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ja-JP" altLang="en-US" sz="1000" kern="100" dirty="0">
                <a:solidFill>
                  <a:schemeClr val="tx1"/>
                </a:solidFill>
                <a:latin typeface="Century" panose="02040604050505020304" pitchFamily="18" charset="0"/>
                <a:ea typeface="ＭＳ 明朝" panose="02020609040205080304" pitchFamily="17" charset="-128"/>
                <a:cs typeface="Times New Roman" panose="02020603050405020304" pitchFamily="18" charset="0"/>
              </a:rPr>
              <a:t>２－４</a:t>
            </a:r>
            <a:endParaRPr lang="ja-JP" altLang="ja-JP" sz="1000" kern="100" dirty="0">
              <a:solidFill>
                <a:schemeClr val="tx1"/>
              </a:solidFill>
              <a:latin typeface="Century" panose="02040604050505020304" pitchFamily="18" charset="0"/>
              <a:ea typeface="ＭＳ 明朝" panose="02020609040205080304" pitchFamily="17" charset="-128"/>
              <a:cs typeface="Times New Roman" panose="02020603050405020304" pitchFamily="18" charset="0"/>
            </a:endParaRPr>
          </a:p>
        </p:txBody>
      </p:sp>
    </p:spTree>
    <p:extLst>
      <p:ext uri="{BB962C8B-B14F-4D97-AF65-F5344CB8AC3E}">
        <p14:creationId xmlns:p14="http://schemas.microsoft.com/office/powerpoint/2010/main" val="33299288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表 22">
            <a:extLst>
              <a:ext uri="{FF2B5EF4-FFF2-40B4-BE49-F238E27FC236}">
                <a16:creationId xmlns:a16="http://schemas.microsoft.com/office/drawing/2014/main" id="{672F6A1A-2A96-47A6-97FB-8ADDB565EF88}"/>
              </a:ext>
            </a:extLst>
          </p:cNvPr>
          <p:cNvGraphicFramePr>
            <a:graphicFrameLocks noGrp="1"/>
          </p:cNvGraphicFramePr>
          <p:nvPr>
            <p:extLst>
              <p:ext uri="{D42A27DB-BD31-4B8C-83A1-F6EECF244321}">
                <p14:modId xmlns:p14="http://schemas.microsoft.com/office/powerpoint/2010/main" val="3046063291"/>
              </p:ext>
            </p:extLst>
          </p:nvPr>
        </p:nvGraphicFramePr>
        <p:xfrm>
          <a:off x="166253" y="1977909"/>
          <a:ext cx="6480000" cy="4785367"/>
        </p:xfrm>
        <a:graphic>
          <a:graphicData uri="http://schemas.openxmlformats.org/drawingml/2006/table">
            <a:tbl>
              <a:tblPr firstRow="1" firstCol="1" bandRow="1"/>
              <a:tblGrid>
                <a:gridCol w="288000">
                  <a:extLst>
                    <a:ext uri="{9D8B030D-6E8A-4147-A177-3AD203B41FA5}">
                      <a16:colId xmlns:a16="http://schemas.microsoft.com/office/drawing/2014/main" val="737124957"/>
                    </a:ext>
                  </a:extLst>
                </a:gridCol>
                <a:gridCol w="2016000">
                  <a:extLst>
                    <a:ext uri="{9D8B030D-6E8A-4147-A177-3AD203B41FA5}">
                      <a16:colId xmlns:a16="http://schemas.microsoft.com/office/drawing/2014/main" val="1260538966"/>
                    </a:ext>
                  </a:extLst>
                </a:gridCol>
                <a:gridCol w="720000">
                  <a:extLst>
                    <a:ext uri="{9D8B030D-6E8A-4147-A177-3AD203B41FA5}">
                      <a16:colId xmlns:a16="http://schemas.microsoft.com/office/drawing/2014/main" val="50718703"/>
                    </a:ext>
                  </a:extLst>
                </a:gridCol>
                <a:gridCol w="720000">
                  <a:extLst>
                    <a:ext uri="{9D8B030D-6E8A-4147-A177-3AD203B41FA5}">
                      <a16:colId xmlns:a16="http://schemas.microsoft.com/office/drawing/2014/main" val="2944411117"/>
                    </a:ext>
                  </a:extLst>
                </a:gridCol>
                <a:gridCol w="720000">
                  <a:extLst>
                    <a:ext uri="{9D8B030D-6E8A-4147-A177-3AD203B41FA5}">
                      <a16:colId xmlns:a16="http://schemas.microsoft.com/office/drawing/2014/main" val="3931954474"/>
                    </a:ext>
                  </a:extLst>
                </a:gridCol>
                <a:gridCol w="720000">
                  <a:extLst>
                    <a:ext uri="{9D8B030D-6E8A-4147-A177-3AD203B41FA5}">
                      <a16:colId xmlns:a16="http://schemas.microsoft.com/office/drawing/2014/main" val="2152956080"/>
                    </a:ext>
                  </a:extLst>
                </a:gridCol>
                <a:gridCol w="720000">
                  <a:extLst>
                    <a:ext uri="{9D8B030D-6E8A-4147-A177-3AD203B41FA5}">
                      <a16:colId xmlns:a16="http://schemas.microsoft.com/office/drawing/2014/main" val="3358791066"/>
                    </a:ext>
                  </a:extLst>
                </a:gridCol>
                <a:gridCol w="576000">
                  <a:extLst>
                    <a:ext uri="{9D8B030D-6E8A-4147-A177-3AD203B41FA5}">
                      <a16:colId xmlns:a16="http://schemas.microsoft.com/office/drawing/2014/main" val="1324775407"/>
                    </a:ext>
                  </a:extLst>
                </a:gridCol>
              </a:tblGrid>
              <a:tr h="239795">
                <a:tc>
                  <a:txBody>
                    <a:bodyPr/>
                    <a:lstStyle/>
                    <a:p>
                      <a:pPr algn="ctr">
                        <a:lnSpc>
                          <a:spcPts val="1000"/>
                        </a:lnSpc>
                      </a:pPr>
                      <a:r>
                        <a:rPr 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No</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tc>
                  <a:txBody>
                    <a:bodyPr/>
                    <a:lstStyle/>
                    <a:p>
                      <a:pPr algn="ctr">
                        <a:lnSpc>
                          <a:spcPts val="10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成果指標</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tc>
                  <a:txBody>
                    <a:bodyPr/>
                    <a:lstStyle/>
                    <a:p>
                      <a:pPr algn="ctr">
                        <a:lnSpc>
                          <a:spcPts val="10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学校種等</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tc>
                  <a:txBody>
                    <a:bodyPr/>
                    <a:lstStyle/>
                    <a:p>
                      <a:pPr algn="ctr">
                        <a:lnSpc>
                          <a:spcPts val="10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目標</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tc>
                  <a:txBody>
                    <a:bodyPr/>
                    <a:lstStyle/>
                    <a:p>
                      <a:pPr algn="ctr">
                        <a:lnSpc>
                          <a:spcPts val="10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計画策定時</a:t>
                      </a:r>
                      <a:endParaRPr lang="en-US" alt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tc>
                  <a:txBody>
                    <a:bodyPr/>
                    <a:lstStyle/>
                    <a:p>
                      <a:pPr algn="ctr">
                        <a:lnSpc>
                          <a:spcPts val="1000"/>
                        </a:lnSpc>
                      </a:pPr>
                      <a:r>
                        <a:rPr 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a:t>
                      </a:r>
                      <a:r>
                        <a:rPr lang="en-US" alt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6</a:t>
                      </a: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実績</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tc>
                  <a:txBody>
                    <a:bodyPr/>
                    <a:lstStyle/>
                    <a:p>
                      <a:pPr algn="ctr">
                        <a:lnSpc>
                          <a:spcPts val="1000"/>
                        </a:lnSpc>
                      </a:pPr>
                      <a:r>
                        <a:rPr lang="en-US" alt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R7</a:t>
                      </a:r>
                      <a:r>
                        <a:rPr lang="ja-JP" alt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実績</a:t>
                      </a:r>
                      <a:endParaRPr lang="en-US" alt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tc>
                  <a:txBody>
                    <a:bodyPr/>
                    <a:lstStyle/>
                    <a:p>
                      <a:pPr algn="ctr">
                        <a:lnSpc>
                          <a:spcPts val="1000"/>
                        </a:lnSpc>
                      </a:pPr>
                      <a:r>
                        <a:rPr lang="en-US" sz="800" b="1" kern="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a:t>
                      </a:r>
                      <a:r>
                        <a:rPr lang="en-US" altLang="ja-JP" sz="800" b="1" kern="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a:t>
                      </a:r>
                      <a:endParaRPr lang="en-US" sz="800" b="1" kern="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000"/>
                        </a:lnSpc>
                      </a:pPr>
                      <a:r>
                        <a:rPr lang="ja-JP" sz="800" b="1" kern="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達成状況</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extLst>
                  <a:ext uri="{0D108BD9-81ED-4DB2-BD59-A6C34878D82A}">
                    <a16:rowId xmlns:a16="http://schemas.microsoft.com/office/drawing/2014/main" val="1098493943"/>
                  </a:ext>
                </a:extLst>
              </a:tr>
              <a:tr h="332389">
                <a:tc rowSpan="4">
                  <a:txBody>
                    <a:bodyPr/>
                    <a:lstStyle/>
                    <a:p>
                      <a:pPr algn="ctr">
                        <a:lnSpc>
                          <a:spcPts val="10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１</a:t>
                      </a: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rowSpan="4">
                  <a:txBody>
                    <a:bodyPr/>
                    <a:lstStyle/>
                    <a:p>
                      <a:pPr algn="l">
                        <a:lnSpc>
                          <a:spcPts val="12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全国学力・学習状況調査における小・中学校の子どもたちの平均正答率（％）</a:t>
                      </a: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小６　</a:t>
                      </a:r>
                      <a:endParaRPr lang="en-US" alt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国語</a:t>
                      </a: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rowSpan="4">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全国の値</a:t>
                      </a:r>
                      <a:r>
                        <a:rPr lang="en-US"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 </a:t>
                      </a:r>
                      <a:br>
                        <a:rPr lang="en-US"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b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以上の</a:t>
                      </a:r>
                      <a:br>
                        <a:rPr lang="en-US" alt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b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達成・維持</a:t>
                      </a: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4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64.0</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65.6</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65</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[66.8]</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59</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[6</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0</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noFill/>
                  </a:tcPr>
                </a:tc>
                <a:tc>
                  <a:txBody>
                    <a:bodyPr/>
                    <a:lstStyle/>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noFill/>
                  </a:tcPr>
                </a:tc>
                <a:extLst>
                  <a:ext uri="{0D108BD9-81ED-4DB2-BD59-A6C34878D82A}">
                    <a16:rowId xmlns:a16="http://schemas.microsoft.com/office/drawing/2014/main" val="780907366"/>
                  </a:ext>
                </a:extLst>
              </a:tr>
              <a:tr h="332389">
                <a:tc vMerge="1">
                  <a:txBody>
                    <a:bodyPr/>
                    <a:lstStyle/>
                    <a:p>
                      <a:endParaRPr kumimoji="1" lang="ja-JP" altLang="en-US"/>
                    </a:p>
                  </a:txBody>
                  <a:tcPr/>
                </a:tc>
                <a:tc vMerge="1">
                  <a:txBody>
                    <a:bodyPr/>
                    <a:lstStyle/>
                    <a:p>
                      <a:endParaRPr kumimoji="1" lang="ja-JP" altLang="en-US"/>
                    </a:p>
                  </a:txBody>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小６　</a:t>
                      </a:r>
                      <a:endParaRPr lang="en-US" alt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算数</a:t>
                      </a: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vMerge="1">
                  <a:txBody>
                    <a:bodyPr/>
                    <a:lstStyle/>
                    <a:p>
                      <a:endParaRPr kumimoji="1" lang="ja-JP" altLang="en-US"/>
                    </a:p>
                  </a:txBody>
                  <a:tcPr/>
                </a:tc>
                <a:tc>
                  <a:txBody>
                    <a:bodyPr/>
                    <a:lstStyle/>
                    <a:p>
                      <a:pPr algn="ctr">
                        <a:lnSpc>
                          <a:spcPts val="14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62.6</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63.2</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58</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[58.0]</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5</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6</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[5</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6</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4</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ja-JP" alt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3689003465"/>
                  </a:ext>
                </a:extLst>
              </a:tr>
              <a:tr h="332389">
                <a:tc vMerge="1">
                  <a:txBody>
                    <a:bodyPr/>
                    <a:lstStyle/>
                    <a:p>
                      <a:endParaRPr kumimoji="1" lang="ja-JP" altLang="en-US"/>
                    </a:p>
                  </a:txBody>
                  <a:tcPr/>
                </a:tc>
                <a:tc vMerge="1">
                  <a:txBody>
                    <a:bodyPr/>
                    <a:lstStyle/>
                    <a:p>
                      <a:endParaRPr kumimoji="1" lang="ja-JP" altLang="en-US"/>
                    </a:p>
                  </a:txBody>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中３　</a:t>
                      </a:r>
                      <a:endParaRPr lang="en-US" alt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国語</a:t>
                      </a: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vMerge="1">
                  <a:txBody>
                    <a:bodyPr/>
                    <a:lstStyle/>
                    <a:p>
                      <a:endParaRPr kumimoji="1" lang="ja-JP" altLang="en-US"/>
                    </a:p>
                  </a:txBody>
                  <a:tcPr/>
                </a:tc>
                <a:tc>
                  <a:txBody>
                    <a:bodyPr/>
                    <a:lstStyle/>
                    <a:p>
                      <a:pPr algn="ctr">
                        <a:lnSpc>
                          <a:spcPts val="1400"/>
                        </a:lnSpc>
                      </a:pPr>
                      <a:r>
                        <a:rPr lang="en-US" sz="10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67.2</a:t>
                      </a:r>
                      <a:r>
                        <a:rPr lang="ja-JP" sz="10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69.0</a:t>
                      </a:r>
                      <a:r>
                        <a:rPr lang="ja-JP" sz="10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52</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[54.3]</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61</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63</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471760273"/>
                  </a:ext>
                </a:extLst>
              </a:tr>
              <a:tr h="332389">
                <a:tc vMerge="1">
                  <a:txBody>
                    <a:bodyPr/>
                    <a:lstStyle/>
                    <a:p>
                      <a:endParaRPr kumimoji="1" lang="ja-JP" altLang="en-US"/>
                    </a:p>
                  </a:txBody>
                  <a:tcPr/>
                </a:tc>
                <a:tc vMerge="1">
                  <a:txBody>
                    <a:bodyPr/>
                    <a:lstStyle/>
                    <a:p>
                      <a:endParaRPr kumimoji="1" lang="ja-JP" altLang="en-US"/>
                    </a:p>
                  </a:txBody>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中３　</a:t>
                      </a:r>
                      <a:endParaRPr lang="en-US" alt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数学</a:t>
                      </a: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vMerge="1">
                  <a:txBody>
                    <a:bodyPr/>
                    <a:lstStyle/>
                    <a:p>
                      <a:endParaRPr kumimoji="1" lang="ja-JP" altLang="en-US"/>
                    </a:p>
                  </a:txBody>
                  <a:tcPr/>
                </a:tc>
                <a:tc>
                  <a:txBody>
                    <a:bodyPr/>
                    <a:lstStyle/>
                    <a:p>
                      <a:pPr algn="ctr">
                        <a:lnSpc>
                          <a:spcPts val="14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50.7</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51.4</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47</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[48.3]</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55</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57</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0</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6681189"/>
                  </a:ext>
                </a:extLst>
              </a:tr>
              <a:tr h="332389">
                <a:tc rowSpan="4">
                  <a:txBody>
                    <a:bodyPr/>
                    <a:lstStyle/>
                    <a:p>
                      <a:pPr algn="ctr">
                        <a:lnSpc>
                          <a:spcPts val="10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２</a:t>
                      </a: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rowSpan="4">
                  <a:txBody>
                    <a:bodyPr/>
                    <a:lstStyle/>
                    <a:p>
                      <a:pPr algn="l">
                        <a:lnSpc>
                          <a:spcPts val="12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全国学力・学習状況調査における小・中学校の子どもたちの無解答率（％）</a:t>
                      </a: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0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小６　</a:t>
                      </a:r>
                      <a:endParaRPr lang="en-US" alt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0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国語</a:t>
                      </a: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rowSpan="4">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全国の値</a:t>
                      </a:r>
                      <a:br>
                        <a:rPr lang="en-US" sz="800" kern="10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b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以下の</a:t>
                      </a:r>
                      <a:br>
                        <a:rPr lang="en-US" alt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b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達成・維持</a:t>
                      </a: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4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5.9</a:t>
                      </a:r>
                    </a:p>
                    <a:p>
                      <a:pPr algn="ctr">
                        <a:lnSpc>
                          <a:spcPts val="14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5.7</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3.4</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[3.3]</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3.</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3</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[3.</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4</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ja-JP" alt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2402197083"/>
                  </a:ext>
                </a:extLst>
              </a:tr>
              <a:tr h="332389">
                <a:tc vMerge="1">
                  <a:txBody>
                    <a:bodyPr/>
                    <a:lstStyle/>
                    <a:p>
                      <a:endParaRPr kumimoji="1" lang="ja-JP" altLang="en-US"/>
                    </a:p>
                  </a:txBody>
                  <a:tcPr/>
                </a:tc>
                <a:tc vMerge="1">
                  <a:txBody>
                    <a:bodyPr/>
                    <a:lstStyle/>
                    <a:p>
                      <a:endParaRPr kumimoji="1" lang="ja-JP" altLang="en-US"/>
                    </a:p>
                  </a:txBody>
                  <a:tcPr/>
                </a:tc>
                <a:tc>
                  <a:txBody>
                    <a:bodyPr/>
                    <a:lstStyle/>
                    <a:p>
                      <a:pPr algn="ctr">
                        <a:lnSpc>
                          <a:spcPts val="10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小６　</a:t>
                      </a:r>
                      <a:endParaRPr lang="en-US" alt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0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算数</a:t>
                      </a: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vMerge="1">
                  <a:txBody>
                    <a:bodyPr/>
                    <a:lstStyle/>
                    <a:p>
                      <a:endParaRPr kumimoji="1" lang="ja-JP" altLang="en-US"/>
                    </a:p>
                  </a:txBody>
                  <a:tcPr/>
                </a:tc>
                <a:tc>
                  <a:txBody>
                    <a:bodyPr/>
                    <a:lstStyle/>
                    <a:p>
                      <a:pPr algn="ctr">
                        <a:lnSpc>
                          <a:spcPts val="14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3.6</a:t>
                      </a:r>
                    </a:p>
                    <a:p>
                      <a:pPr algn="ctr">
                        <a:lnSpc>
                          <a:spcPts val="14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3.5</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3.7</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[3.6]</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3.</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[3.</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2</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ja-JP" alt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1341429865"/>
                  </a:ext>
                </a:extLst>
              </a:tr>
              <a:tr h="332389">
                <a:tc vMerge="1">
                  <a:txBody>
                    <a:bodyPr/>
                    <a:lstStyle/>
                    <a:p>
                      <a:endParaRPr kumimoji="1" lang="ja-JP" altLang="en-US"/>
                    </a:p>
                  </a:txBody>
                  <a:tcPr/>
                </a:tc>
                <a:tc vMerge="1">
                  <a:txBody>
                    <a:bodyPr/>
                    <a:lstStyle/>
                    <a:p>
                      <a:endParaRPr kumimoji="1" lang="ja-JP" altLang="en-US"/>
                    </a:p>
                  </a:txBody>
                  <a:tcPr/>
                </a:tc>
                <a:tc>
                  <a:txBody>
                    <a:bodyPr/>
                    <a:lstStyle/>
                    <a:p>
                      <a:pPr algn="ctr">
                        <a:lnSpc>
                          <a:spcPts val="10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中３　</a:t>
                      </a:r>
                      <a:endParaRPr lang="en-US" alt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0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国語</a:t>
                      </a: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vMerge="1">
                  <a:txBody>
                    <a:bodyPr/>
                    <a:lstStyle/>
                    <a:p>
                      <a:endParaRPr kumimoji="1" lang="ja-JP" altLang="en-US"/>
                    </a:p>
                  </a:txBody>
                  <a:tcPr/>
                </a:tc>
                <a:tc>
                  <a:txBody>
                    <a:bodyPr/>
                    <a:lstStyle/>
                    <a:p>
                      <a:pPr algn="ctr">
                        <a:lnSpc>
                          <a:spcPts val="14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5.3</a:t>
                      </a:r>
                    </a:p>
                    <a:p>
                      <a:pPr algn="ctr">
                        <a:lnSpc>
                          <a:spcPts val="14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4.3</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7.2</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[6.7]</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5</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4</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3704995698"/>
                  </a:ext>
                </a:extLst>
              </a:tr>
              <a:tr h="332389">
                <a:tc vMerge="1">
                  <a:txBody>
                    <a:bodyPr/>
                    <a:lstStyle/>
                    <a:p>
                      <a:endParaRPr kumimoji="1" lang="ja-JP" altLang="en-US"/>
                    </a:p>
                  </a:txBody>
                  <a:tcPr/>
                </a:tc>
                <a:tc vMerge="1">
                  <a:txBody>
                    <a:bodyPr/>
                    <a:lstStyle/>
                    <a:p>
                      <a:endParaRPr kumimoji="1" lang="ja-JP" altLang="en-US"/>
                    </a:p>
                  </a:txBody>
                  <a:tcPr/>
                </a:tc>
                <a:tc>
                  <a:txBody>
                    <a:bodyPr/>
                    <a:lstStyle/>
                    <a:p>
                      <a:pPr algn="ctr">
                        <a:lnSpc>
                          <a:spcPts val="10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中３　</a:t>
                      </a:r>
                      <a:endParaRPr lang="en-US" alt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0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数学</a:t>
                      </a: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vMerge="1">
                  <a:txBody>
                    <a:bodyPr/>
                    <a:lstStyle/>
                    <a:p>
                      <a:endParaRPr kumimoji="1" lang="ja-JP" altLang="en-US"/>
                    </a:p>
                  </a:txBody>
                  <a:tcPr/>
                </a:tc>
                <a:tc>
                  <a:txBody>
                    <a:bodyPr/>
                    <a:lstStyle/>
                    <a:p>
                      <a:pPr algn="ctr">
                        <a:lnSpc>
                          <a:spcPts val="14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12.1</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10.8</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12.1</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[10.6]</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12.</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3</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[10.</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4</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77549821"/>
                  </a:ext>
                </a:extLst>
              </a:tr>
              <a:tr h="398787">
                <a:tc>
                  <a:txBody>
                    <a:bodyPr/>
                    <a:lstStyle/>
                    <a:p>
                      <a:pPr algn="ctr">
                        <a:lnSpc>
                          <a:spcPts val="10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３</a:t>
                      </a: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lnSpc>
                          <a:spcPts val="12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授業に対し、肯定的評価をした府立高校生の割合（％）</a:t>
                      </a: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府立高校</a:t>
                      </a: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前年度より</a:t>
                      </a:r>
                      <a:endParaRPr lang="en-US" alt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増加</a:t>
                      </a: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4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ctr" defTabSz="685800" rtl="0" eaLnBrk="1" fontAlgn="auto" latinLnBrk="0" hangingPunct="1">
                        <a:lnSpc>
                          <a:spcPts val="1400"/>
                        </a:lnSpc>
                        <a:spcBef>
                          <a:spcPts val="0"/>
                        </a:spcBef>
                        <a:spcAft>
                          <a:spcPts val="0"/>
                        </a:spcAft>
                        <a:buClrTx/>
                        <a:buSzTx/>
                        <a:buFontTx/>
                        <a:buNone/>
                        <a:tabLst/>
                        <a:defRPr/>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85.3</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ctr" defTabSz="685800" rtl="0" eaLnBrk="1" fontAlgn="auto" latinLnBrk="0" hangingPunct="1">
                        <a:lnSpc>
                          <a:spcPts val="1400"/>
                        </a:lnSpc>
                        <a:spcBef>
                          <a:spcPts val="0"/>
                        </a:spcBef>
                        <a:spcAft>
                          <a:spcPts val="0"/>
                        </a:spcAft>
                        <a:buClrTx/>
                        <a:buSzTx/>
                        <a:buFontTx/>
                        <a:buNone/>
                        <a:tabLst/>
                        <a:defRPr/>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84.3</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400"/>
                        </a:lnSpc>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02116314"/>
                  </a:ext>
                </a:extLst>
              </a:tr>
              <a:tr h="420236">
                <a:tc>
                  <a:txBody>
                    <a:bodyPr/>
                    <a:lstStyle/>
                    <a:p>
                      <a:pPr algn="ctr">
                        <a:lnSpc>
                          <a:spcPts val="10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４</a:t>
                      </a: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lnSpc>
                          <a:spcPts val="12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学校生活に対し、肯定的評価をした府立支援学校の子どもたち及び保護者等の割合（％）</a:t>
                      </a: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府立支援</a:t>
                      </a: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前年度より</a:t>
                      </a:r>
                      <a:endParaRPr lang="en-US" alt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増加</a:t>
                      </a: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4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84.6</a:t>
                      </a:r>
                      <a:r>
                        <a:rPr lang="ja-JP" sz="1000" kern="10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R3</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ctr" defTabSz="685800" rtl="0" eaLnBrk="1" fontAlgn="auto" latinLnBrk="0" hangingPunct="1">
                        <a:lnSpc>
                          <a:spcPts val="1400"/>
                        </a:lnSpc>
                        <a:spcBef>
                          <a:spcPts val="0"/>
                        </a:spcBef>
                        <a:spcAft>
                          <a:spcPts val="0"/>
                        </a:spcAft>
                        <a:buClrTx/>
                        <a:buSzTx/>
                        <a:buFontTx/>
                        <a:buNone/>
                        <a:tabLst/>
                        <a:defRPr/>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85.6</a:t>
                      </a:r>
                      <a:endParaRPr lang="ja-JP"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ctr" defTabSz="685800" rtl="0" eaLnBrk="1" fontAlgn="auto" latinLnBrk="0" hangingPunct="1">
                        <a:lnSpc>
                          <a:spcPts val="1400"/>
                        </a:lnSpc>
                        <a:spcBef>
                          <a:spcPts val="0"/>
                        </a:spcBef>
                        <a:spcAft>
                          <a:spcPts val="0"/>
                        </a:spcAft>
                        <a:buClrTx/>
                        <a:buSzTx/>
                        <a:buFontTx/>
                        <a:buNone/>
                        <a:tabLst/>
                        <a:defRPr/>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87.5</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ja-JP" alt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71278724"/>
                  </a:ext>
                </a:extLst>
              </a:tr>
              <a:tr h="332389">
                <a:tc rowSpan="2">
                  <a:txBody>
                    <a:bodyPr/>
                    <a:lstStyle/>
                    <a:p>
                      <a:pPr algn="ctr">
                        <a:lnSpc>
                          <a:spcPts val="10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５</a:t>
                      </a: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rowSpan="2">
                  <a:txBody>
                    <a:bodyPr/>
                    <a:lstStyle/>
                    <a:p>
                      <a:pPr algn="l">
                        <a:lnSpc>
                          <a:spcPts val="12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「学校の授業時間以外に、普段、読書を全くしない（教科書や参考書、漫画や雑誌は除く）」と回答した小・中学校の子どもたちの割合（不読率）（％）</a:t>
                      </a: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小６</a:t>
                      </a: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rowSpan="2">
                  <a:txBody>
                    <a:bodyPr/>
                    <a:lstStyle/>
                    <a:p>
                      <a:pPr marL="0" marR="0" lvl="0" indent="0" algn="ctr" defTabSz="685800" rtl="0" eaLnBrk="1" fontAlgn="auto" latinLnBrk="0" hangingPunct="1">
                        <a:lnSpc>
                          <a:spcPts val="1200"/>
                        </a:lnSpc>
                        <a:spcBef>
                          <a:spcPts val="0"/>
                        </a:spcBef>
                        <a:spcAft>
                          <a:spcPts val="0"/>
                        </a:spcAft>
                        <a:buClrTx/>
                        <a:buSzTx/>
                        <a:buFontTx/>
                        <a:buNone/>
                        <a:tabLst/>
                        <a:defRPr/>
                      </a:pPr>
                      <a:r>
                        <a:rPr lang="ja-JP" altLang="en-US"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全国の値</a:t>
                      </a:r>
                      <a:br>
                        <a:rPr lang="en-US" alt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br>
                      <a:r>
                        <a:rPr lang="ja-JP" altLang="en-US"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以下の</a:t>
                      </a:r>
                      <a:br>
                        <a:rPr lang="en-US" alt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br>
                      <a:r>
                        <a:rPr lang="ja-JP" altLang="en-US"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達成・維持</a:t>
                      </a:r>
                      <a:endParaRPr lang="ja-JP" alt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4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31.9</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4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26.3</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400"/>
                        </a:lnSpc>
                      </a:pPr>
                      <a:r>
                        <a:rPr lang="ja-JP" alt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400"/>
                        </a:lnSpc>
                      </a:pPr>
                      <a:r>
                        <a:rPr lang="en-US" altLang="ja-JP" sz="6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※R6</a:t>
                      </a:r>
                      <a:r>
                        <a:rPr lang="ja-JP" altLang="en-US" sz="6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国調査なし</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400"/>
                        </a:lnSpc>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33.7</a:t>
                      </a:r>
                      <a:endParaRPr lang="ja-JP"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400"/>
                        </a:lnSpc>
                      </a:pPr>
                      <a:r>
                        <a:rPr lang="ja-JP"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29.2</a:t>
                      </a:r>
                      <a:r>
                        <a:rPr lang="ja-JP"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400"/>
                        </a:lnSpc>
                      </a:pPr>
                      <a:r>
                        <a:rPr lang="ja-JP" alt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2922267970"/>
                  </a:ext>
                </a:extLst>
              </a:tr>
              <a:tr h="332389">
                <a:tc vMerge="1">
                  <a:txBody>
                    <a:bodyPr/>
                    <a:lstStyle/>
                    <a:p>
                      <a:endParaRPr kumimoji="1" lang="ja-JP" altLang="en-US"/>
                    </a:p>
                  </a:txBody>
                  <a:tcPr/>
                </a:tc>
                <a:tc vMerge="1">
                  <a:txBody>
                    <a:bodyPr/>
                    <a:lstStyle/>
                    <a:p>
                      <a:endParaRPr kumimoji="1" lang="ja-JP" altLang="en-US"/>
                    </a:p>
                  </a:txBody>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中３</a:t>
                      </a: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vMerge="1">
                  <a:txBody>
                    <a:bodyPr/>
                    <a:lstStyle/>
                    <a:p>
                      <a:endParaRPr kumimoji="1" lang="ja-JP" altLang="en-US"/>
                    </a:p>
                  </a:txBody>
                  <a:tcPr/>
                </a:tc>
                <a:tc>
                  <a:txBody>
                    <a:bodyPr/>
                    <a:lstStyle/>
                    <a:p>
                      <a:pPr algn="ctr">
                        <a:lnSpc>
                          <a:spcPts val="14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47.4</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4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39.0</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400"/>
                        </a:lnSpc>
                      </a:pPr>
                      <a:r>
                        <a:rPr lang="ja-JP" alt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marL="0" marR="0" lvl="0" indent="0" algn="ctr" defTabSz="685800" rtl="0" eaLnBrk="1" fontAlgn="auto" latinLnBrk="0" hangingPunct="1">
                        <a:lnSpc>
                          <a:spcPts val="1400"/>
                        </a:lnSpc>
                        <a:spcBef>
                          <a:spcPts val="0"/>
                        </a:spcBef>
                        <a:spcAft>
                          <a:spcPts val="0"/>
                        </a:spcAft>
                        <a:buClrTx/>
                        <a:buSzTx/>
                        <a:buFontTx/>
                        <a:buNone/>
                        <a:tabLst/>
                        <a:defRPr/>
                      </a:pPr>
                      <a:r>
                        <a:rPr lang="en-US" altLang="ja-JP" sz="6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※R6</a:t>
                      </a:r>
                      <a:r>
                        <a:rPr lang="ja-JP" altLang="en-US" sz="6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国調査なし</a:t>
                      </a:r>
                      <a:endParaRPr lang="ja-JP" alt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400"/>
                        </a:lnSpc>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47.5</a:t>
                      </a:r>
                      <a:endParaRPr lang="ja-JP"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400"/>
                        </a:lnSpc>
                      </a:pPr>
                      <a:r>
                        <a:rPr lang="ja-JP"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41.8</a:t>
                      </a:r>
                      <a:r>
                        <a:rPr lang="ja-JP"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400"/>
                        </a:lnSpc>
                      </a:pPr>
                      <a:r>
                        <a:rPr lang="ja-JP" alt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69512616"/>
                  </a:ext>
                </a:extLst>
              </a:tr>
            </a:tbl>
          </a:graphicData>
        </a:graphic>
      </p:graphicFrame>
      <p:sp>
        <p:nvSpPr>
          <p:cNvPr id="11" name="AutoShape 9">
            <a:extLst>
              <a:ext uri="{FF2B5EF4-FFF2-40B4-BE49-F238E27FC236}">
                <a16:creationId xmlns:a16="http://schemas.microsoft.com/office/drawing/2014/main" id="{8CDE7BEF-8C67-4106-BF45-51B274488A49}"/>
              </a:ext>
            </a:extLst>
          </p:cNvPr>
          <p:cNvSpPr>
            <a:spLocks noChangeArrowheads="1"/>
          </p:cNvSpPr>
          <p:nvPr/>
        </p:nvSpPr>
        <p:spPr bwMode="auto">
          <a:xfrm>
            <a:off x="68191" y="0"/>
            <a:ext cx="6706682" cy="288000"/>
          </a:xfrm>
          <a:prstGeom prst="rect">
            <a:avLst/>
          </a:prstGeom>
          <a:solidFill>
            <a:schemeClr val="accent1">
              <a:lumMod val="20000"/>
              <a:lumOff val="80000"/>
            </a:schemeClr>
          </a:solidFill>
          <a:ln>
            <a:headEnd/>
            <a:tailEnd/>
          </a:ln>
        </p:spPr>
        <p:style>
          <a:lnRef idx="0">
            <a:schemeClr val="accent5"/>
          </a:lnRef>
          <a:fillRef idx="3">
            <a:schemeClr val="accent5"/>
          </a:fillRef>
          <a:effectRef idx="3">
            <a:schemeClr val="accent5"/>
          </a:effectRef>
          <a:fontRef idx="minor">
            <a:schemeClr val="lt1"/>
          </a:fontRef>
        </p:style>
        <p:txBody>
          <a:bodyPr wrap="none" anchor="ctr"/>
          <a:lstStyle>
            <a:lvl1pPr defTabSz="1279525" eaLnBrk="0" hangingPunct="0">
              <a:spcBef>
                <a:spcPct val="20000"/>
              </a:spcBef>
              <a:buChar char="•"/>
              <a:defRPr kumimoji="1" sz="4500">
                <a:solidFill>
                  <a:schemeClr val="tx1"/>
                </a:solidFill>
                <a:latin typeface="Arial" panose="020B0604020202020204" pitchFamily="34" charset="0"/>
                <a:ea typeface="ＭＳ Ｐゴシック" panose="020B0600070205080204" pitchFamily="50" charset="-128"/>
              </a:defRPr>
            </a:lvl1pPr>
            <a:lvl2pPr marL="742950" indent="-285750" defTabSz="1279525" eaLnBrk="0" hangingPunct="0">
              <a:spcBef>
                <a:spcPct val="20000"/>
              </a:spcBef>
              <a:buChar char="–"/>
              <a:defRPr kumimoji="1" sz="3900">
                <a:solidFill>
                  <a:schemeClr val="tx1"/>
                </a:solidFill>
                <a:latin typeface="Arial" panose="020B0604020202020204" pitchFamily="34" charset="0"/>
                <a:ea typeface="ＭＳ Ｐゴシック" panose="020B0600070205080204" pitchFamily="50" charset="-128"/>
              </a:defRPr>
            </a:lvl2pPr>
            <a:lvl3pPr marL="1143000" indent="-228600" defTabSz="1279525" eaLnBrk="0" hangingPunct="0">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3pPr>
            <a:lvl4pPr marL="1600200" indent="-228600" defTabSz="1279525"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4pPr>
            <a:lvl5pPr marL="2057400" indent="-228600" defTabSz="1279525"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5pPr>
            <a:lvl6pPr marL="25146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6pPr>
            <a:lvl7pPr marL="29718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7pPr>
            <a:lvl8pPr marL="34290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8pPr>
            <a:lvl9pPr marL="38862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696" b="1" dirty="0">
                <a:latin typeface="Meiryo UI" panose="020B0604030504040204" pitchFamily="50" charset="-128"/>
                <a:ea typeface="Meiryo UI" panose="020B0604030504040204" pitchFamily="50" charset="-128"/>
              </a:rPr>
              <a:t>　</a:t>
            </a:r>
            <a:r>
              <a:rPr lang="ja-JP" altLang="en-US" sz="1400" b="1" dirty="0">
                <a:latin typeface="Meiryo UI" panose="020B0604030504040204" pitchFamily="50" charset="-128"/>
                <a:ea typeface="Meiryo UI" panose="020B0604030504040204" pitchFamily="50" charset="-128"/>
              </a:rPr>
              <a:t>　「成果指標」及び「具体的事業等」の達成状況についての評価</a:t>
            </a:r>
            <a:endParaRPr lang="ja-JP" altLang="en-US" sz="1696" b="1" dirty="0">
              <a:latin typeface="Meiryo UI" panose="020B0604030504040204" pitchFamily="50" charset="-128"/>
              <a:ea typeface="Meiryo UI" panose="020B0604030504040204" pitchFamily="50" charset="-128"/>
            </a:endParaRPr>
          </a:p>
        </p:txBody>
      </p:sp>
      <p:sp>
        <p:nvSpPr>
          <p:cNvPr id="4" name="Rectangle 2">
            <a:extLst>
              <a:ext uri="{FF2B5EF4-FFF2-40B4-BE49-F238E27FC236}">
                <a16:creationId xmlns:a16="http://schemas.microsoft.com/office/drawing/2014/main" id="{9024F399-B1D7-40AC-A961-A9DDE5BCD5F4}"/>
              </a:ext>
            </a:extLst>
          </p:cNvPr>
          <p:cNvSpPr>
            <a:spLocks noChangeArrowheads="1"/>
          </p:cNvSpPr>
          <p:nvPr/>
        </p:nvSpPr>
        <p:spPr bwMode="auto">
          <a:xfrm>
            <a:off x="333374" y="738275"/>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AutoShape 15">
            <a:extLst>
              <a:ext uri="{FF2B5EF4-FFF2-40B4-BE49-F238E27FC236}">
                <a16:creationId xmlns:a16="http://schemas.microsoft.com/office/drawing/2014/main" id="{E48067DD-CD77-4861-84F3-6633996E5082}"/>
              </a:ext>
            </a:extLst>
          </p:cNvPr>
          <p:cNvSpPr>
            <a:spLocks noChangeArrowheads="1"/>
          </p:cNvSpPr>
          <p:nvPr/>
        </p:nvSpPr>
        <p:spPr bwMode="auto">
          <a:xfrm>
            <a:off x="166254" y="1645662"/>
            <a:ext cx="2057402" cy="252000"/>
          </a:xfrm>
          <a:prstGeom prst="rect">
            <a:avLst/>
          </a:prstGeom>
          <a:solidFill>
            <a:schemeClr val="tx1"/>
          </a:solidFill>
          <a:ln>
            <a:noFill/>
            <a:headEnd/>
            <a:tailEnd/>
          </a:ln>
        </p:spPr>
        <p:style>
          <a:lnRef idx="1">
            <a:schemeClr val="accent1"/>
          </a:lnRef>
          <a:fillRef idx="2">
            <a:schemeClr val="accent1"/>
          </a:fillRef>
          <a:effectRef idx="1">
            <a:schemeClr val="accent1"/>
          </a:effectRef>
          <a:fontRef idx="minor">
            <a:schemeClr val="dk1"/>
          </a:fontRef>
        </p:style>
        <p:txBody>
          <a:bodyPr wrap="none" anchor="ctr"/>
          <a:lstStyle>
            <a:lvl1pPr defTabSz="1279525" eaLnBrk="0" hangingPunct="0">
              <a:spcBef>
                <a:spcPct val="20000"/>
              </a:spcBef>
              <a:buChar char="•"/>
              <a:defRPr kumimoji="1" sz="4500">
                <a:solidFill>
                  <a:schemeClr val="tx1"/>
                </a:solidFill>
                <a:latin typeface="Arial" panose="020B0604020202020204" pitchFamily="34" charset="0"/>
                <a:ea typeface="ＭＳ Ｐゴシック" panose="020B0600070205080204" pitchFamily="50" charset="-128"/>
              </a:defRPr>
            </a:lvl1pPr>
            <a:lvl2pPr marL="742950" indent="-285750" defTabSz="1279525" eaLnBrk="0" hangingPunct="0">
              <a:spcBef>
                <a:spcPct val="20000"/>
              </a:spcBef>
              <a:buChar char="–"/>
              <a:defRPr kumimoji="1" sz="3900">
                <a:solidFill>
                  <a:schemeClr val="tx1"/>
                </a:solidFill>
                <a:latin typeface="Arial" panose="020B0604020202020204" pitchFamily="34" charset="0"/>
                <a:ea typeface="ＭＳ Ｐゴシック" panose="020B0600070205080204" pitchFamily="50" charset="-128"/>
              </a:defRPr>
            </a:lvl2pPr>
            <a:lvl3pPr marL="1143000" indent="-228600" defTabSz="1279525" eaLnBrk="0" hangingPunct="0">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3pPr>
            <a:lvl4pPr marL="1600200" indent="-228600" defTabSz="1279525"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4pPr>
            <a:lvl5pPr marL="2057400" indent="-228600" defTabSz="1279525"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5pPr>
            <a:lvl6pPr marL="25146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6pPr>
            <a:lvl7pPr marL="29718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7pPr>
            <a:lvl8pPr marL="34290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8pPr>
            <a:lvl9pPr marL="38862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200" b="1" dirty="0">
                <a:solidFill>
                  <a:schemeClr val="bg1"/>
                </a:solidFill>
                <a:latin typeface="Meiryo UI" panose="020B0604030504040204" pitchFamily="50" charset="-128"/>
                <a:ea typeface="Meiryo UI" panose="020B0604030504040204" pitchFamily="50" charset="-128"/>
              </a:rPr>
              <a:t>「成果指標」の達成状況</a:t>
            </a:r>
            <a:endParaRPr lang="ja-JP" altLang="en-US" sz="1270" b="1" dirty="0">
              <a:solidFill>
                <a:schemeClr val="bg1"/>
              </a:solidFill>
              <a:latin typeface="Meiryo UI" panose="020B0604030504040204" pitchFamily="50" charset="-128"/>
              <a:ea typeface="Meiryo UI" panose="020B0604030504040204" pitchFamily="50" charset="-128"/>
            </a:endParaRPr>
          </a:p>
        </p:txBody>
      </p:sp>
      <p:sp>
        <p:nvSpPr>
          <p:cNvPr id="2" name="正方形/長方形 1">
            <a:extLst>
              <a:ext uri="{FF2B5EF4-FFF2-40B4-BE49-F238E27FC236}">
                <a16:creationId xmlns:a16="http://schemas.microsoft.com/office/drawing/2014/main" id="{6513BA7C-4105-4187-A0EC-2EAF0F8BF9FD}"/>
              </a:ext>
            </a:extLst>
          </p:cNvPr>
          <p:cNvSpPr/>
          <p:nvPr/>
        </p:nvSpPr>
        <p:spPr>
          <a:xfrm>
            <a:off x="166253" y="388063"/>
            <a:ext cx="6504714" cy="288000"/>
          </a:xfrm>
          <a:prstGeom prst="rect">
            <a:avLst/>
          </a:prstGeom>
          <a:solidFill>
            <a:schemeClr val="bg1"/>
          </a:solidFill>
          <a:ln w="19050">
            <a:solidFill>
              <a:schemeClr val="accent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b="1" dirty="0">
                <a:solidFill>
                  <a:schemeClr val="tx1"/>
                </a:solidFill>
                <a:latin typeface="Meiryo UI" panose="020B0604030504040204" pitchFamily="50" charset="-128"/>
                <a:ea typeface="Meiryo UI" panose="020B0604030504040204" pitchFamily="50" charset="-128"/>
              </a:rPr>
              <a:t>基本方針１　確かな学力の定着と学びの深化</a:t>
            </a:r>
          </a:p>
        </p:txBody>
      </p:sp>
      <p:sp>
        <p:nvSpPr>
          <p:cNvPr id="15" name="Rectangle 4">
            <a:extLst>
              <a:ext uri="{FF2B5EF4-FFF2-40B4-BE49-F238E27FC236}">
                <a16:creationId xmlns:a16="http://schemas.microsoft.com/office/drawing/2014/main" id="{A79E971D-7B57-41C0-AF00-D7CAF3289C14}"/>
              </a:ext>
            </a:extLst>
          </p:cNvPr>
          <p:cNvSpPr>
            <a:spLocks noChangeArrowheads="1"/>
          </p:cNvSpPr>
          <p:nvPr/>
        </p:nvSpPr>
        <p:spPr bwMode="auto">
          <a:xfrm>
            <a:off x="169286" y="782761"/>
            <a:ext cx="6477866" cy="675736"/>
          </a:xfrm>
          <a:prstGeom prst="rect">
            <a:avLst/>
          </a:prstGeom>
          <a:noFill/>
          <a:ln>
            <a:solidFill>
              <a:schemeClr val="tx1"/>
            </a:solidFill>
            <a:prstDash val="sysDot"/>
            <a:headEnd/>
            <a:tailEnd/>
          </a:ln>
        </p:spPr>
        <p:style>
          <a:lnRef idx="2">
            <a:schemeClr val="dk1"/>
          </a:lnRef>
          <a:fillRef idx="1">
            <a:schemeClr val="lt1"/>
          </a:fillRef>
          <a:effectRef idx="0">
            <a:schemeClr val="dk1"/>
          </a:effectRef>
          <a:fontRef idx="minor">
            <a:schemeClr val="dk1"/>
          </a:fontRef>
        </p:style>
        <p:txBody>
          <a:bodyPr wrap="square" anchor="ctr"/>
          <a:lstStyle>
            <a:lvl1pPr defTabSz="1279525" eaLnBrk="0" hangingPunct="0">
              <a:spcBef>
                <a:spcPct val="20000"/>
              </a:spcBef>
              <a:buChar char="•"/>
              <a:defRPr kumimoji="1" sz="4500">
                <a:solidFill>
                  <a:schemeClr val="tx1"/>
                </a:solidFill>
                <a:latin typeface="Arial" panose="020B0604020202020204" pitchFamily="34" charset="0"/>
                <a:ea typeface="ＭＳ Ｐゴシック" panose="020B0600070205080204" pitchFamily="50" charset="-128"/>
              </a:defRPr>
            </a:lvl1pPr>
            <a:lvl2pPr marL="742950" indent="-285750" defTabSz="1279525" eaLnBrk="0" hangingPunct="0">
              <a:spcBef>
                <a:spcPct val="20000"/>
              </a:spcBef>
              <a:buChar char="–"/>
              <a:defRPr kumimoji="1" sz="3900">
                <a:solidFill>
                  <a:schemeClr val="tx1"/>
                </a:solidFill>
                <a:latin typeface="Arial" panose="020B0604020202020204" pitchFamily="34" charset="0"/>
                <a:ea typeface="ＭＳ Ｐゴシック" panose="020B0600070205080204" pitchFamily="50" charset="-128"/>
              </a:defRPr>
            </a:lvl2pPr>
            <a:lvl3pPr marL="1143000" indent="-228600" defTabSz="1279525" eaLnBrk="0" hangingPunct="0">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3pPr>
            <a:lvl4pPr marL="1600200" indent="-228600" defTabSz="1279525"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4pPr>
            <a:lvl5pPr marL="2057400" indent="-228600" defTabSz="1279525"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5pPr>
            <a:lvl6pPr marL="25146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6pPr>
            <a:lvl7pPr marL="29718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7pPr>
            <a:lvl8pPr marL="34290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8pPr>
            <a:lvl9pPr marL="38862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9pPr>
          </a:lstStyle>
          <a:p>
            <a:pPr eaLnBrk="1" hangingPunct="1">
              <a:lnSpc>
                <a:spcPts val="1400"/>
              </a:lnSpc>
              <a:spcBef>
                <a:spcPct val="0"/>
              </a:spcBef>
              <a:buNone/>
            </a:pPr>
            <a:r>
              <a:rPr lang="ja-JP" altLang="en-US" sz="1000" dirty="0">
                <a:latin typeface="Meiryo UI" panose="020B0604030504040204" pitchFamily="50" charset="-128"/>
                <a:ea typeface="Meiryo UI" panose="020B0604030504040204" pitchFamily="50" charset="-128"/>
              </a:rPr>
              <a:t>・すべての学びの基礎となる確かな学力を定着させ、自ら考え将来を生き抜く力を育成します。</a:t>
            </a:r>
          </a:p>
          <a:p>
            <a:pPr eaLnBrk="1" hangingPunct="1">
              <a:lnSpc>
                <a:spcPts val="1400"/>
              </a:lnSpc>
              <a:spcBef>
                <a:spcPct val="0"/>
              </a:spcBef>
              <a:buNone/>
            </a:pPr>
            <a:r>
              <a:rPr lang="ja-JP" altLang="en-US" sz="1000" dirty="0">
                <a:latin typeface="Meiryo UI" panose="020B0604030504040204" pitchFamily="50" charset="-128"/>
                <a:ea typeface="Meiryo UI" panose="020B0604030504040204" pitchFamily="50" charset="-128"/>
              </a:rPr>
              <a:t>・国際社会で活躍する人材の育成や学び直しの提供など、多様化するニーズに応じた学びを実現します。</a:t>
            </a:r>
          </a:p>
          <a:p>
            <a:pPr eaLnBrk="1" hangingPunct="1">
              <a:lnSpc>
                <a:spcPts val="1400"/>
              </a:lnSpc>
              <a:spcBef>
                <a:spcPct val="0"/>
              </a:spcBef>
              <a:buNone/>
            </a:pPr>
            <a:r>
              <a:rPr lang="ja-JP" altLang="en-US" sz="1000" dirty="0">
                <a:latin typeface="Meiryo UI" panose="020B0604030504040204" pitchFamily="50" charset="-128"/>
                <a:ea typeface="Meiryo UI" panose="020B0604030504040204" pitchFamily="50" charset="-128"/>
              </a:rPr>
              <a:t>・個々の障がいの状況に応じた合理的配慮を的確に行うとともに、子どもたちの多様性や教育ニーズに適切に対応</a:t>
            </a:r>
            <a:r>
              <a:rPr lang="ja-JP" altLang="en-US" sz="1000">
                <a:latin typeface="Meiryo UI" panose="020B0604030504040204" pitchFamily="50" charset="-128"/>
                <a:ea typeface="Meiryo UI" panose="020B0604030504040204" pitchFamily="50" charset="-128"/>
              </a:rPr>
              <a:t>した学びを</a:t>
            </a:r>
            <a:br>
              <a:rPr lang="en-US" altLang="ja-JP" sz="1000" dirty="0">
                <a:latin typeface="Meiryo UI" panose="020B0604030504040204" pitchFamily="50" charset="-128"/>
                <a:ea typeface="Meiryo UI" panose="020B0604030504040204" pitchFamily="50" charset="-128"/>
              </a:rPr>
            </a:br>
            <a:r>
              <a:rPr lang="ja-JP" altLang="en-US" sz="1000" dirty="0">
                <a:latin typeface="Meiryo UI" panose="020B0604030504040204" pitchFamily="50" charset="-128"/>
                <a:ea typeface="Meiryo UI" panose="020B0604030504040204" pitchFamily="50" charset="-128"/>
              </a:rPr>
              <a:t>　提供します。</a:t>
            </a:r>
          </a:p>
        </p:txBody>
      </p:sp>
      <p:sp>
        <p:nvSpPr>
          <p:cNvPr id="13" name="テキスト ボックス 12">
            <a:extLst>
              <a:ext uri="{FF2B5EF4-FFF2-40B4-BE49-F238E27FC236}">
                <a16:creationId xmlns:a16="http://schemas.microsoft.com/office/drawing/2014/main" id="{5A60B487-FCD5-4844-8A2E-CF55EAC320EF}"/>
              </a:ext>
            </a:extLst>
          </p:cNvPr>
          <p:cNvSpPr txBox="1"/>
          <p:nvPr/>
        </p:nvSpPr>
        <p:spPr>
          <a:xfrm>
            <a:off x="0" y="6712234"/>
            <a:ext cx="3595254" cy="311432"/>
          </a:xfrm>
          <a:prstGeom prst="rect">
            <a:avLst/>
          </a:prstGeom>
          <a:noFill/>
        </p:spPr>
        <p:txBody>
          <a:bodyPr wrap="square">
            <a:spAutoFit/>
          </a:bodyPr>
          <a:lstStyle/>
          <a:p>
            <a:pPr algn="just">
              <a:lnSpc>
                <a:spcPts val="2000"/>
              </a:lnSpc>
            </a:pPr>
            <a:r>
              <a:rPr lang="zh-TW" altLang="en-US" sz="1050" b="1" kern="100" dirty="0">
                <a:effectLst/>
                <a:latin typeface="Meiryo UI" panose="020B0604030504040204" pitchFamily="50" charset="-128"/>
                <a:ea typeface="Meiryo UI" panose="020B0604030504040204" pitchFamily="50" charset="-128"/>
                <a:cs typeface="Times New Roman" panose="02020603050405020304" pitchFamily="18" charset="0"/>
              </a:rPr>
              <a:t>［自己評価　</a:t>
            </a:r>
            <a:r>
              <a:rPr lang="en-US" altLang="zh-TW" sz="1050" b="1"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zh-TW" altLang="en-US" sz="1050" b="1" kern="100" dirty="0">
                <a:effectLst/>
                <a:latin typeface="Meiryo UI" panose="020B0604030504040204" pitchFamily="50" charset="-128"/>
                <a:ea typeface="Meiryo UI" panose="020B0604030504040204" pitchFamily="50" charset="-128"/>
                <a:cs typeface="Times New Roman" panose="02020603050405020304" pitchFamily="18" charset="0"/>
              </a:rPr>
              <a:t>抜粋］</a:t>
            </a:r>
            <a:endParaRPr lang="ja-JP" altLang="ja-JP" sz="1050" b="1"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2" name="テキスト ボックス 11">
            <a:extLst>
              <a:ext uri="{FF2B5EF4-FFF2-40B4-BE49-F238E27FC236}">
                <a16:creationId xmlns:a16="http://schemas.microsoft.com/office/drawing/2014/main" id="{256CEB22-E59D-4EA3-9E5C-9FBCD78FFDAC}"/>
              </a:ext>
            </a:extLst>
          </p:cNvPr>
          <p:cNvSpPr txBox="1"/>
          <p:nvPr/>
        </p:nvSpPr>
        <p:spPr>
          <a:xfrm>
            <a:off x="93462" y="6932957"/>
            <a:ext cx="6552791" cy="2881366"/>
          </a:xfrm>
          <a:prstGeom prst="rect">
            <a:avLst/>
          </a:prstGeom>
          <a:noFill/>
        </p:spPr>
        <p:txBody>
          <a:bodyPr wrap="square">
            <a:spAutoFit/>
          </a:bodyPr>
          <a:lstStyle/>
          <a:p>
            <a:pPr algn="just">
              <a:lnSpc>
                <a:spcPts val="1400"/>
              </a:lnSpc>
            </a:pPr>
            <a:r>
              <a:rPr lang="en-US" altLang="ja-JP" sz="1000" b="1" kern="100" dirty="0">
                <a:latin typeface="Meiryo UI" panose="020B0604030504040204" pitchFamily="50" charset="-128"/>
                <a:ea typeface="Meiryo UI" panose="020B0604030504040204" pitchFamily="50" charset="-128"/>
                <a:cs typeface="Times New Roman" panose="02020603050405020304" pitchFamily="18" charset="0"/>
              </a:rPr>
              <a:t>1</a:t>
            </a:r>
            <a:r>
              <a:rPr lang="ja-JP" altLang="en-US" sz="1000" b="1" kern="100" dirty="0">
                <a:latin typeface="Meiryo UI" panose="020B0604030504040204" pitchFamily="50" charset="-128"/>
                <a:ea typeface="Meiryo UI" panose="020B0604030504040204" pitchFamily="50" charset="-128"/>
                <a:cs typeface="Times New Roman" panose="02020603050405020304" pitchFamily="18" charset="0"/>
              </a:rPr>
              <a:t>　全国学力・学習状況調査における小・中学校の子どもたちの平均正答率</a:t>
            </a:r>
          </a:p>
          <a:p>
            <a:pPr algn="just">
              <a:lnSpc>
                <a:spcPts val="1400"/>
              </a:lnSpc>
            </a:pPr>
            <a:r>
              <a:rPr lang="en-US" altLang="ja-JP" sz="1000" b="1" kern="100" dirty="0">
                <a:latin typeface="Meiryo UI" panose="020B0604030504040204" pitchFamily="50" charset="-128"/>
                <a:ea typeface="Meiryo UI" panose="020B0604030504040204" pitchFamily="50" charset="-128"/>
                <a:cs typeface="Times New Roman" panose="02020603050405020304" pitchFamily="18" charset="0"/>
              </a:rPr>
              <a:t>2</a:t>
            </a:r>
            <a:r>
              <a:rPr lang="ja-JP" altLang="en-US" sz="1000" b="1" kern="100" dirty="0">
                <a:latin typeface="Meiryo UI" panose="020B0604030504040204" pitchFamily="50" charset="-128"/>
                <a:ea typeface="Meiryo UI" panose="020B0604030504040204" pitchFamily="50" charset="-128"/>
                <a:cs typeface="Times New Roman" panose="02020603050405020304" pitchFamily="18" charset="0"/>
              </a:rPr>
              <a:t>　全国学力・学習状況調査における小・中学校の子どもたちの無解答率</a:t>
            </a:r>
          </a:p>
          <a:p>
            <a:pPr marL="90488" indent="1588" algn="just">
              <a:lnSpc>
                <a:spcPts val="1400"/>
              </a:lnSpc>
            </a:pP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　全国学力・学習状況調査における「平均正答率」は全国水準*であるが全国平均にはわずかに届かず、中学校はやや差が見られる。一方で、「無解答率」は特に小学校で改善が見られ、初めて国語・算数ともに全国より低い結果となり、目標を達成した。中学校においては、国語で改善は見られるものの、目標には達しなかった。</a:t>
            </a:r>
            <a:endParaRPr lang="en-US" altLang="ja-JP" sz="1000" kern="100" dirty="0">
              <a:latin typeface="Meiryo UI" panose="020B0604030504040204" pitchFamily="50" charset="-128"/>
              <a:ea typeface="Meiryo UI" panose="020B0604030504040204" pitchFamily="50" charset="-128"/>
              <a:cs typeface="Times New Roman" panose="02020603050405020304" pitchFamily="18" charset="0"/>
            </a:endParaRPr>
          </a:p>
          <a:p>
            <a:pPr marL="90488" indent="1588" algn="just">
              <a:lnSpc>
                <a:spcPts val="1400"/>
              </a:lnSpc>
            </a:pP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　小学生すくすくウォッチと中学生チャレンジテストを実施し、子どもたち一人ひとりにその結果を個人票として提供することにより、子どもたちが自身の学力の伸びを知り、新たな学習への目標につなげることができるようになっている。引き続き、子どもたちの学習の充実や学校の授業改善につながるよう本事業の趣旨を市町村教育委員会に丁寧に説明し、実施していく。</a:t>
            </a:r>
            <a:endParaRPr lang="en-US" altLang="ja-JP" sz="1000" kern="100" dirty="0">
              <a:latin typeface="Meiryo UI" panose="020B0604030504040204" pitchFamily="50" charset="-128"/>
              <a:ea typeface="Meiryo UI" panose="020B0604030504040204" pitchFamily="50" charset="-128"/>
              <a:cs typeface="Times New Roman" panose="02020603050405020304" pitchFamily="18" charset="0"/>
            </a:endParaRPr>
          </a:p>
          <a:p>
            <a:pPr marL="90488" indent="-90488" algn="just">
              <a:lnSpc>
                <a:spcPts val="1400"/>
              </a:lnSpc>
              <a:spcBef>
                <a:spcPts val="300"/>
              </a:spcBef>
            </a:pPr>
            <a:r>
              <a:rPr lang="ja-JP" altLang="en-US" sz="800" kern="100" dirty="0">
                <a:latin typeface="Meiryo UI" panose="020B0604030504040204" pitchFamily="50" charset="-128"/>
                <a:ea typeface="Meiryo UI" panose="020B0604030504040204" pitchFamily="50" charset="-128"/>
                <a:cs typeface="Times New Roman" panose="02020603050405020304" pitchFamily="18" charset="0"/>
              </a:rPr>
              <a:t>　 　＊文科省が都道府県の平均正答率を整数値で公表しているため、</a:t>
            </a:r>
            <a:r>
              <a:rPr lang="en-US" altLang="ja-JP" sz="800" kern="100" dirty="0">
                <a:latin typeface="Meiryo UI" panose="020B0604030504040204" pitchFamily="50" charset="-128"/>
                <a:ea typeface="Meiryo UI" panose="020B0604030504040204" pitchFamily="50" charset="-128"/>
                <a:cs typeface="Times New Roman" panose="02020603050405020304" pitchFamily="18" charset="0"/>
              </a:rPr>
              <a:t>R7</a:t>
            </a:r>
            <a:r>
              <a:rPr lang="ja-JP" altLang="en-US" sz="800" kern="100" dirty="0">
                <a:latin typeface="Meiryo UI" panose="020B0604030504040204" pitchFamily="50" charset="-128"/>
                <a:ea typeface="Meiryo UI" panose="020B0604030504040204" pitchFamily="50" charset="-128"/>
                <a:cs typeface="Times New Roman" panose="02020603050405020304" pitchFamily="18" charset="0"/>
              </a:rPr>
              <a:t>実績も整数値。</a:t>
            </a:r>
            <a:endParaRPr lang="en-US" altLang="ja-JP" sz="800" kern="100" dirty="0">
              <a:latin typeface="Meiryo UI" panose="020B0604030504040204" pitchFamily="50" charset="-128"/>
              <a:ea typeface="Meiryo UI" panose="020B0604030504040204" pitchFamily="50" charset="-128"/>
              <a:cs typeface="Times New Roman" panose="02020603050405020304" pitchFamily="18" charset="0"/>
            </a:endParaRPr>
          </a:p>
          <a:p>
            <a:pPr marL="90488" indent="-90488" algn="just">
              <a:lnSpc>
                <a:spcPts val="1400"/>
              </a:lnSpc>
              <a:spcBef>
                <a:spcPts val="600"/>
              </a:spcBef>
            </a:pPr>
            <a:r>
              <a:rPr lang="ja-JP" altLang="en-US" sz="1000" b="1" kern="100" dirty="0">
                <a:latin typeface="Meiryo UI" panose="020B0604030504040204" pitchFamily="50" charset="-128"/>
                <a:ea typeface="Meiryo UI" panose="020B0604030504040204" pitchFamily="50" charset="-128"/>
                <a:cs typeface="Times New Roman" panose="02020603050405020304" pitchFamily="18" charset="0"/>
              </a:rPr>
              <a:t>３　授業に対し、肯定的評価をした府立高校生の割合</a:t>
            </a:r>
            <a:endParaRPr lang="en-US" altLang="ja-JP" sz="1000" b="1" kern="100" dirty="0">
              <a:latin typeface="Meiryo UI" panose="020B0604030504040204" pitchFamily="50" charset="-128"/>
              <a:ea typeface="Meiryo UI" panose="020B0604030504040204" pitchFamily="50" charset="-128"/>
              <a:cs typeface="Times New Roman" panose="02020603050405020304" pitchFamily="18" charset="0"/>
            </a:endParaRPr>
          </a:p>
          <a:p>
            <a:pPr marL="90488" algn="just">
              <a:lnSpc>
                <a:spcPts val="1400"/>
              </a:lnSpc>
            </a:pP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　各学科における教育内容等の充実に向け、具体的事業等に掲げる項目の半数以上が達成するなど、取組を着実に進めたが、前年度を下回り、目標を達成できなかった。</a:t>
            </a:r>
            <a:endParaRPr lang="en-US" altLang="ja-JP" sz="1000" kern="100" dirty="0">
              <a:latin typeface="Meiryo UI" panose="020B0604030504040204" pitchFamily="50" charset="-128"/>
              <a:ea typeface="Meiryo UI" panose="020B0604030504040204" pitchFamily="50" charset="-128"/>
              <a:cs typeface="Times New Roman" panose="02020603050405020304" pitchFamily="18" charset="0"/>
            </a:endParaRPr>
          </a:p>
          <a:p>
            <a:pPr marL="90488" algn="just">
              <a:lnSpc>
                <a:spcPts val="1400"/>
              </a:lnSpc>
            </a:pP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　なお、学科別に具体的事業等の達成状況を見ると、工業系高校では３／４項目が目標を達成、商業系高校や農業高校では目標値を大きく上回る実績をあげた。グローバルリーダーズハイスクール、エンパワメントスクール、国際関係学科では目標を達成しなかったが、普通科においては計画どおりに進捗し目標を達成した。</a:t>
            </a:r>
          </a:p>
        </p:txBody>
      </p:sp>
      <p:sp>
        <p:nvSpPr>
          <p:cNvPr id="14" name="テキスト ボックス 13">
            <a:extLst>
              <a:ext uri="{FF2B5EF4-FFF2-40B4-BE49-F238E27FC236}">
                <a16:creationId xmlns:a16="http://schemas.microsoft.com/office/drawing/2014/main" id="{B77CCFA6-8464-4855-A987-A467D66176FF}"/>
              </a:ext>
            </a:extLst>
          </p:cNvPr>
          <p:cNvSpPr txBox="1"/>
          <p:nvPr/>
        </p:nvSpPr>
        <p:spPr>
          <a:xfrm>
            <a:off x="5366908" y="1762465"/>
            <a:ext cx="1657348" cy="215444"/>
          </a:xfrm>
          <a:prstGeom prst="rect">
            <a:avLst/>
          </a:prstGeom>
          <a:noFill/>
        </p:spPr>
        <p:txBody>
          <a:bodyPr wrap="square">
            <a:spAutoFit/>
          </a:bodyPr>
          <a:lstStyle/>
          <a:p>
            <a:r>
              <a:rPr lang="ja-JP" altLang="ja-JP" sz="800" dirty="0">
                <a:effectLst/>
                <a:ea typeface="メイリオ" panose="020B0604030504040204" pitchFamily="50" charset="-128"/>
                <a:cs typeface="Times New Roman" panose="02020603050405020304" pitchFamily="18" charset="0"/>
              </a:rPr>
              <a:t>［］内の数字は全国の値</a:t>
            </a:r>
            <a:r>
              <a:rPr lang="ja-JP" altLang="en-US" sz="800" dirty="0">
                <a:effectLst/>
                <a:ea typeface="メイリオ" panose="020B0604030504040204" pitchFamily="50" charset="-128"/>
                <a:cs typeface="Times New Roman" panose="02020603050405020304" pitchFamily="18" charset="0"/>
              </a:rPr>
              <a:t>。</a:t>
            </a:r>
            <a:endParaRPr lang="ja-JP" altLang="en-US" sz="800" dirty="0"/>
          </a:p>
        </p:txBody>
      </p:sp>
      <p:sp>
        <p:nvSpPr>
          <p:cNvPr id="7" name="大かっこ 6">
            <a:extLst>
              <a:ext uri="{FF2B5EF4-FFF2-40B4-BE49-F238E27FC236}">
                <a16:creationId xmlns:a16="http://schemas.microsoft.com/office/drawing/2014/main" id="{1DE7BA35-AEFB-4873-AB7F-44E1E57651F1}"/>
              </a:ext>
            </a:extLst>
          </p:cNvPr>
          <p:cNvSpPr/>
          <p:nvPr/>
        </p:nvSpPr>
        <p:spPr>
          <a:xfrm>
            <a:off x="2446570" y="1660207"/>
            <a:ext cx="3016970" cy="275988"/>
          </a:xfrm>
          <a:prstGeom prst="bracketPair">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graphicFrame>
        <p:nvGraphicFramePr>
          <p:cNvPr id="18" name="表 17">
            <a:extLst>
              <a:ext uri="{FF2B5EF4-FFF2-40B4-BE49-F238E27FC236}">
                <a16:creationId xmlns:a16="http://schemas.microsoft.com/office/drawing/2014/main" id="{C43DDDA8-9416-47EC-989D-978D3619033D}"/>
              </a:ext>
            </a:extLst>
          </p:cNvPr>
          <p:cNvGraphicFramePr>
            <a:graphicFrameLocks noGrp="1"/>
          </p:cNvGraphicFramePr>
          <p:nvPr>
            <p:extLst>
              <p:ext uri="{D42A27DB-BD31-4B8C-83A1-F6EECF244321}">
                <p14:modId xmlns:p14="http://schemas.microsoft.com/office/powerpoint/2010/main" val="274798045"/>
              </p:ext>
            </p:extLst>
          </p:nvPr>
        </p:nvGraphicFramePr>
        <p:xfrm>
          <a:off x="2506356" y="1611695"/>
          <a:ext cx="2957184" cy="311531"/>
        </p:xfrm>
        <a:graphic>
          <a:graphicData uri="http://schemas.openxmlformats.org/drawingml/2006/table">
            <a:tbl>
              <a:tblPr firstRow="1" firstCol="1" bandRow="1">
                <a:tableStyleId>{5C22544A-7EE6-4342-B048-85BDC9FD1C3A}</a:tableStyleId>
              </a:tblPr>
              <a:tblGrid>
                <a:gridCol w="720000">
                  <a:extLst>
                    <a:ext uri="{9D8B030D-6E8A-4147-A177-3AD203B41FA5}">
                      <a16:colId xmlns:a16="http://schemas.microsoft.com/office/drawing/2014/main" val="2066943891"/>
                    </a:ext>
                  </a:extLst>
                </a:gridCol>
                <a:gridCol w="182592">
                  <a:extLst>
                    <a:ext uri="{9D8B030D-6E8A-4147-A177-3AD203B41FA5}">
                      <a16:colId xmlns:a16="http://schemas.microsoft.com/office/drawing/2014/main" val="982619429"/>
                    </a:ext>
                  </a:extLst>
                </a:gridCol>
                <a:gridCol w="900000">
                  <a:extLst>
                    <a:ext uri="{9D8B030D-6E8A-4147-A177-3AD203B41FA5}">
                      <a16:colId xmlns:a16="http://schemas.microsoft.com/office/drawing/2014/main" val="3680665065"/>
                    </a:ext>
                  </a:extLst>
                </a:gridCol>
                <a:gridCol w="182592">
                  <a:extLst>
                    <a:ext uri="{9D8B030D-6E8A-4147-A177-3AD203B41FA5}">
                      <a16:colId xmlns:a16="http://schemas.microsoft.com/office/drawing/2014/main" val="3147607208"/>
                    </a:ext>
                  </a:extLst>
                </a:gridCol>
                <a:gridCol w="972000">
                  <a:extLst>
                    <a:ext uri="{9D8B030D-6E8A-4147-A177-3AD203B41FA5}">
                      <a16:colId xmlns:a16="http://schemas.microsoft.com/office/drawing/2014/main" val="2018086570"/>
                    </a:ext>
                  </a:extLst>
                </a:gridCol>
              </a:tblGrid>
              <a:tr h="154321">
                <a:tc>
                  <a:txBody>
                    <a:bodyPr/>
                    <a:lstStyle/>
                    <a:p>
                      <a:pPr marL="0" marR="0" lvl="0" indent="0" algn="dist" defTabSz="685800" rtl="0" eaLnBrk="1" fontAlgn="auto" latinLnBrk="0" hangingPunct="1">
                        <a:lnSpc>
                          <a:spcPts val="1700"/>
                        </a:lnSpc>
                        <a:spcBef>
                          <a:spcPts val="0"/>
                        </a:spcBef>
                        <a:spcAft>
                          <a:spcPts val="0"/>
                        </a:spcAft>
                        <a:buClrTx/>
                        <a:buSzTx/>
                        <a:buFontTx/>
                        <a:buNone/>
                        <a:tabLst/>
                        <a:defRPr/>
                      </a:pPr>
                      <a:r>
                        <a:rPr lang="ja-JP" altLang="en-US" sz="7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目標達成：</a:t>
                      </a:r>
                    </a:p>
                  </a:txBody>
                  <a:tcPr marL="68580" marR="6858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685800" rtl="0" eaLnBrk="1" fontAlgn="auto" latinLnBrk="0" hangingPunct="1">
                        <a:lnSpc>
                          <a:spcPts val="100"/>
                        </a:lnSpc>
                        <a:spcBef>
                          <a:spcPts val="0"/>
                        </a:spcBef>
                        <a:spcAft>
                          <a:spcPts val="0"/>
                        </a:spcAft>
                        <a:buClrTx/>
                        <a:buSzTx/>
                        <a:buFontTx/>
                        <a:buNone/>
                        <a:tabLst/>
                        <a:defRPr/>
                      </a:pPr>
                      <a:r>
                        <a:rPr lang="ja-JP" altLang="en-US" sz="9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a:t>
                      </a:r>
                    </a:p>
                  </a:txBody>
                  <a:tcPr marL="68580" marR="68580" marT="0"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ts val="1700"/>
                        </a:lnSpc>
                        <a:spcBef>
                          <a:spcPts val="0"/>
                        </a:spcBef>
                        <a:spcAft>
                          <a:spcPts val="0"/>
                        </a:spcAft>
                        <a:buClrTx/>
                        <a:buSzTx/>
                        <a:buFontTx/>
                        <a:buNone/>
                        <a:tabLst/>
                        <a:defRPr/>
                      </a:pPr>
                      <a:r>
                        <a:rPr lang="en-US" altLang="ja-JP" sz="7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120%</a:t>
                      </a:r>
                      <a:r>
                        <a:rPr lang="ja-JP" altLang="en-US" sz="7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以上</a:t>
                      </a:r>
                    </a:p>
                  </a:txBody>
                  <a:tcPr marL="68580" marR="6858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685800" rtl="0" eaLnBrk="1" fontAlgn="auto" latinLnBrk="0" hangingPunct="1">
                        <a:lnSpc>
                          <a:spcPts val="1700"/>
                        </a:lnSpc>
                        <a:spcBef>
                          <a:spcPts val="0"/>
                        </a:spcBef>
                        <a:spcAft>
                          <a:spcPts val="0"/>
                        </a:spcAft>
                        <a:buClrTx/>
                        <a:buSzTx/>
                        <a:buFontTx/>
                        <a:buNone/>
                        <a:tabLst/>
                        <a:defRPr/>
                      </a:pPr>
                      <a:r>
                        <a:rPr lang="ja-JP" altLang="en-US" sz="7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a:t>
                      </a:r>
                    </a:p>
                  </a:txBody>
                  <a:tcPr marL="68580" marR="6858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ts val="1700"/>
                        </a:lnSpc>
                        <a:spcBef>
                          <a:spcPts val="0"/>
                        </a:spcBef>
                        <a:spcAft>
                          <a:spcPts val="0"/>
                        </a:spcAft>
                        <a:buClrTx/>
                        <a:buSzTx/>
                        <a:buFontTx/>
                        <a:buNone/>
                        <a:tabLst/>
                        <a:defRPr/>
                      </a:pPr>
                      <a:r>
                        <a:rPr lang="en-US" altLang="ja-JP" sz="7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100</a:t>
                      </a:r>
                      <a:r>
                        <a:rPr lang="ja-JP" altLang="en-US" sz="7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a:t>
                      </a:r>
                      <a:r>
                        <a:rPr lang="en-US" altLang="ja-JP" sz="7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119%</a:t>
                      </a:r>
                      <a:endParaRPr lang="ja-JP" altLang="en-US" sz="7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70689958"/>
                  </a:ext>
                </a:extLst>
              </a:tr>
              <a:tr h="0">
                <a:tc>
                  <a:txBody>
                    <a:bodyPr/>
                    <a:lstStyle/>
                    <a:p>
                      <a:pPr marL="0" marR="0" lvl="0" indent="0" algn="dist" defTabSz="685800" rtl="0" eaLnBrk="1" fontAlgn="auto" latinLnBrk="0" hangingPunct="1">
                        <a:lnSpc>
                          <a:spcPts val="1200"/>
                        </a:lnSpc>
                        <a:spcBef>
                          <a:spcPts val="0"/>
                        </a:spcBef>
                        <a:spcAft>
                          <a:spcPts val="0"/>
                        </a:spcAft>
                        <a:buClrTx/>
                        <a:buSzTx/>
                        <a:buFontTx/>
                        <a:buNone/>
                        <a:tabLst/>
                        <a:defRPr/>
                      </a:pPr>
                      <a:r>
                        <a:rPr lang="ja-JP" altLang="en-US" sz="7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目標未達成：</a:t>
                      </a:r>
                      <a:endParaRPr lang="ja-JP" altLang="ja-JP" sz="7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685800" rtl="0" eaLnBrk="1" fontAlgn="auto" latinLnBrk="0" hangingPunct="1">
                        <a:lnSpc>
                          <a:spcPts val="1200"/>
                        </a:lnSpc>
                        <a:spcBef>
                          <a:spcPts val="0"/>
                        </a:spcBef>
                        <a:spcAft>
                          <a:spcPts val="0"/>
                        </a:spcAft>
                        <a:buClrTx/>
                        <a:buSzTx/>
                        <a:buFontTx/>
                        <a:buNone/>
                        <a:tabLst/>
                        <a:defRPr/>
                      </a:pPr>
                      <a:r>
                        <a:rPr lang="zh-TW" altLang="en-US" sz="6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a:t>
                      </a:r>
                      <a:endParaRPr lang="ja-JP" altLang="ja-JP" sz="6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ts val="1200"/>
                        </a:lnSpc>
                        <a:spcBef>
                          <a:spcPts val="0"/>
                        </a:spcBef>
                        <a:spcAft>
                          <a:spcPts val="0"/>
                        </a:spcAft>
                        <a:buClrTx/>
                        <a:buSzTx/>
                        <a:buFontTx/>
                        <a:buNone/>
                        <a:tabLst/>
                        <a:defRPr/>
                      </a:pPr>
                      <a:r>
                        <a:rPr lang="zh-TW" altLang="en-US" sz="7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計画策定時同程度</a:t>
                      </a:r>
                      <a:endParaRPr lang="ja-JP" altLang="ja-JP" sz="7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685800" rtl="0" eaLnBrk="1" fontAlgn="auto" latinLnBrk="0" hangingPunct="1">
                        <a:lnSpc>
                          <a:spcPts val="1200"/>
                        </a:lnSpc>
                        <a:spcBef>
                          <a:spcPts val="0"/>
                        </a:spcBef>
                        <a:spcAft>
                          <a:spcPts val="0"/>
                        </a:spcAft>
                        <a:buClrTx/>
                        <a:buSzTx/>
                        <a:buFontTx/>
                        <a:buNone/>
                        <a:tabLst/>
                        <a:defRPr/>
                      </a:pPr>
                      <a:r>
                        <a:rPr lang="en-US" altLang="zh-TW" sz="7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a:t>
                      </a:r>
                      <a:endParaRPr lang="ja-JP" altLang="ja-JP" sz="7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ts val="1200"/>
                        </a:lnSpc>
                        <a:spcBef>
                          <a:spcPts val="0"/>
                        </a:spcBef>
                        <a:spcAft>
                          <a:spcPts val="0"/>
                        </a:spcAft>
                        <a:buClrTx/>
                        <a:buSzTx/>
                        <a:buFontTx/>
                        <a:buNone/>
                        <a:tabLst/>
                        <a:defRPr/>
                      </a:pPr>
                      <a:r>
                        <a:rPr lang="zh-TW" altLang="en-US" sz="7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計画策定時未満</a:t>
                      </a:r>
                      <a:endParaRPr lang="ja-JP" altLang="ja-JP" sz="7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73447521"/>
                  </a:ext>
                </a:extLst>
              </a:tr>
            </a:tbl>
          </a:graphicData>
        </a:graphic>
      </p:graphicFrame>
      <p:sp>
        <p:nvSpPr>
          <p:cNvPr id="16" name="フッター プレースホルダー 6">
            <a:extLst>
              <a:ext uri="{FF2B5EF4-FFF2-40B4-BE49-F238E27FC236}">
                <a16:creationId xmlns:a16="http://schemas.microsoft.com/office/drawing/2014/main" id="{AA4F4247-FB55-4D1E-9436-FCB9915203D2}"/>
              </a:ext>
            </a:extLst>
          </p:cNvPr>
          <p:cNvSpPr>
            <a:spLocks noGrp="1"/>
          </p:cNvSpPr>
          <p:nvPr/>
        </p:nvSpPr>
        <p:spPr>
          <a:xfrm>
            <a:off x="7468" y="9671115"/>
            <a:ext cx="6843063" cy="234705"/>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ja-JP" altLang="en-US" sz="1000" kern="100" dirty="0">
                <a:solidFill>
                  <a:schemeClr val="tx1"/>
                </a:solidFill>
                <a:latin typeface="Century" panose="02040604050505020304" pitchFamily="18" charset="0"/>
                <a:ea typeface="ＭＳ 明朝" panose="02020609040205080304" pitchFamily="17" charset="-128"/>
                <a:cs typeface="Times New Roman" panose="02020603050405020304" pitchFamily="18" charset="0"/>
              </a:rPr>
              <a:t>２－５</a:t>
            </a:r>
            <a:endParaRPr lang="ja-JP" altLang="ja-JP" sz="1000" kern="100" dirty="0">
              <a:solidFill>
                <a:schemeClr val="tx1"/>
              </a:solidFill>
              <a:latin typeface="Century" panose="02040604050505020304" pitchFamily="18" charset="0"/>
              <a:ea typeface="ＭＳ 明朝" panose="02020609040205080304" pitchFamily="17" charset="-128"/>
              <a:cs typeface="Times New Roman" panose="02020603050405020304" pitchFamily="18" charset="0"/>
            </a:endParaRPr>
          </a:p>
        </p:txBody>
      </p:sp>
    </p:spTree>
    <p:extLst>
      <p:ext uri="{BB962C8B-B14F-4D97-AF65-F5344CB8AC3E}">
        <p14:creationId xmlns:p14="http://schemas.microsoft.com/office/powerpoint/2010/main" val="34014925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9024F399-B1D7-40AC-A961-A9DDE5BCD5F4}"/>
              </a:ext>
            </a:extLst>
          </p:cNvPr>
          <p:cNvSpPr>
            <a:spLocks noChangeArrowheads="1"/>
          </p:cNvSpPr>
          <p:nvPr/>
        </p:nvSpPr>
        <p:spPr bwMode="auto">
          <a:xfrm>
            <a:off x="343764" y="536226"/>
            <a:ext cx="184731"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50">
              <a:latin typeface="Meiryo UI" panose="020B0604030504040204" pitchFamily="50" charset="-128"/>
              <a:ea typeface="Meiryo UI" panose="020B0604030504040204" pitchFamily="50" charset="-128"/>
            </a:endParaRPr>
          </a:p>
        </p:txBody>
      </p:sp>
      <p:sp>
        <p:nvSpPr>
          <p:cNvPr id="17" name="AutoShape 15">
            <a:extLst>
              <a:ext uri="{FF2B5EF4-FFF2-40B4-BE49-F238E27FC236}">
                <a16:creationId xmlns:a16="http://schemas.microsoft.com/office/drawing/2014/main" id="{E48067DD-CD77-4861-84F3-6633996E5082}"/>
              </a:ext>
            </a:extLst>
          </p:cNvPr>
          <p:cNvSpPr>
            <a:spLocks noChangeArrowheads="1"/>
          </p:cNvSpPr>
          <p:nvPr/>
        </p:nvSpPr>
        <p:spPr bwMode="auto">
          <a:xfrm>
            <a:off x="176644" y="526279"/>
            <a:ext cx="2057402" cy="252000"/>
          </a:xfrm>
          <a:prstGeom prst="rect">
            <a:avLst/>
          </a:prstGeom>
          <a:solidFill>
            <a:schemeClr val="tx1"/>
          </a:solidFill>
          <a:ln>
            <a:noFill/>
            <a:headEnd/>
            <a:tailEnd/>
          </a:ln>
        </p:spPr>
        <p:style>
          <a:lnRef idx="1">
            <a:schemeClr val="accent1"/>
          </a:lnRef>
          <a:fillRef idx="2">
            <a:schemeClr val="accent1"/>
          </a:fillRef>
          <a:effectRef idx="1">
            <a:schemeClr val="accent1"/>
          </a:effectRef>
          <a:fontRef idx="minor">
            <a:schemeClr val="dk1"/>
          </a:fontRef>
        </p:style>
        <p:txBody>
          <a:bodyPr wrap="none" anchor="ctr"/>
          <a:lstStyle>
            <a:lvl1pPr defTabSz="1279525" eaLnBrk="0" hangingPunct="0">
              <a:spcBef>
                <a:spcPct val="20000"/>
              </a:spcBef>
              <a:buChar char="•"/>
              <a:defRPr kumimoji="1" sz="4500">
                <a:solidFill>
                  <a:schemeClr val="tx1"/>
                </a:solidFill>
                <a:latin typeface="Arial" panose="020B0604020202020204" pitchFamily="34" charset="0"/>
                <a:ea typeface="ＭＳ Ｐゴシック" panose="020B0600070205080204" pitchFamily="50" charset="-128"/>
              </a:defRPr>
            </a:lvl1pPr>
            <a:lvl2pPr marL="742950" indent="-285750" defTabSz="1279525" eaLnBrk="0" hangingPunct="0">
              <a:spcBef>
                <a:spcPct val="20000"/>
              </a:spcBef>
              <a:buChar char="–"/>
              <a:defRPr kumimoji="1" sz="3900">
                <a:solidFill>
                  <a:schemeClr val="tx1"/>
                </a:solidFill>
                <a:latin typeface="Arial" panose="020B0604020202020204" pitchFamily="34" charset="0"/>
                <a:ea typeface="ＭＳ Ｐゴシック" panose="020B0600070205080204" pitchFamily="50" charset="-128"/>
              </a:defRPr>
            </a:lvl2pPr>
            <a:lvl3pPr marL="1143000" indent="-228600" defTabSz="1279525" eaLnBrk="0" hangingPunct="0">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3pPr>
            <a:lvl4pPr marL="1600200" indent="-228600" defTabSz="1279525"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4pPr>
            <a:lvl5pPr marL="2057400" indent="-228600" defTabSz="1279525"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5pPr>
            <a:lvl6pPr marL="25146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6pPr>
            <a:lvl7pPr marL="29718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7pPr>
            <a:lvl8pPr marL="34290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8pPr>
            <a:lvl9pPr marL="38862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200" b="1" dirty="0">
                <a:solidFill>
                  <a:schemeClr val="bg1"/>
                </a:solidFill>
                <a:latin typeface="Meiryo UI" panose="020B0604030504040204" pitchFamily="50" charset="-128"/>
                <a:ea typeface="Meiryo UI" panose="020B0604030504040204" pitchFamily="50" charset="-128"/>
              </a:rPr>
              <a:t>「成果指標」の達成状況</a:t>
            </a:r>
          </a:p>
        </p:txBody>
      </p:sp>
      <p:sp>
        <p:nvSpPr>
          <p:cNvPr id="2" name="正方形/長方形 1">
            <a:extLst>
              <a:ext uri="{FF2B5EF4-FFF2-40B4-BE49-F238E27FC236}">
                <a16:creationId xmlns:a16="http://schemas.microsoft.com/office/drawing/2014/main" id="{6513BA7C-4105-4187-A0EC-2EAF0F8BF9FD}"/>
              </a:ext>
            </a:extLst>
          </p:cNvPr>
          <p:cNvSpPr/>
          <p:nvPr/>
        </p:nvSpPr>
        <p:spPr>
          <a:xfrm>
            <a:off x="176643" y="146016"/>
            <a:ext cx="6504714" cy="288000"/>
          </a:xfrm>
          <a:prstGeom prst="rect">
            <a:avLst/>
          </a:prstGeom>
          <a:solidFill>
            <a:schemeClr val="bg1"/>
          </a:solidFill>
          <a:ln w="19050">
            <a:solidFill>
              <a:schemeClr val="accent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b="1" dirty="0">
                <a:solidFill>
                  <a:schemeClr val="tx1"/>
                </a:solidFill>
                <a:latin typeface="Meiryo UI" panose="020B0604030504040204" pitchFamily="50" charset="-128"/>
                <a:ea typeface="Meiryo UI" panose="020B0604030504040204" pitchFamily="50" charset="-128"/>
              </a:rPr>
              <a:t>基本方針１　確かな学力の定着と学びの深化</a:t>
            </a:r>
          </a:p>
        </p:txBody>
      </p:sp>
      <p:graphicFrame>
        <p:nvGraphicFramePr>
          <p:cNvPr id="23" name="表 22">
            <a:extLst>
              <a:ext uri="{FF2B5EF4-FFF2-40B4-BE49-F238E27FC236}">
                <a16:creationId xmlns:a16="http://schemas.microsoft.com/office/drawing/2014/main" id="{672F6A1A-2A96-47A6-97FB-8ADDB565EF88}"/>
              </a:ext>
            </a:extLst>
          </p:cNvPr>
          <p:cNvGraphicFramePr>
            <a:graphicFrameLocks noGrp="1"/>
          </p:cNvGraphicFramePr>
          <p:nvPr>
            <p:extLst>
              <p:ext uri="{D42A27DB-BD31-4B8C-83A1-F6EECF244321}">
                <p14:modId xmlns:p14="http://schemas.microsoft.com/office/powerpoint/2010/main" val="1899991622"/>
              </p:ext>
            </p:extLst>
          </p:nvPr>
        </p:nvGraphicFramePr>
        <p:xfrm>
          <a:off x="182492" y="860611"/>
          <a:ext cx="6480000" cy="4391474"/>
        </p:xfrm>
        <a:graphic>
          <a:graphicData uri="http://schemas.openxmlformats.org/drawingml/2006/table">
            <a:tbl>
              <a:tblPr firstRow="1" firstCol="1" bandRow="1"/>
              <a:tblGrid>
                <a:gridCol w="288000">
                  <a:extLst>
                    <a:ext uri="{9D8B030D-6E8A-4147-A177-3AD203B41FA5}">
                      <a16:colId xmlns:a16="http://schemas.microsoft.com/office/drawing/2014/main" val="737124957"/>
                    </a:ext>
                  </a:extLst>
                </a:gridCol>
                <a:gridCol w="2016000">
                  <a:extLst>
                    <a:ext uri="{9D8B030D-6E8A-4147-A177-3AD203B41FA5}">
                      <a16:colId xmlns:a16="http://schemas.microsoft.com/office/drawing/2014/main" val="1260538966"/>
                    </a:ext>
                  </a:extLst>
                </a:gridCol>
                <a:gridCol w="720000">
                  <a:extLst>
                    <a:ext uri="{9D8B030D-6E8A-4147-A177-3AD203B41FA5}">
                      <a16:colId xmlns:a16="http://schemas.microsoft.com/office/drawing/2014/main" val="50718703"/>
                    </a:ext>
                  </a:extLst>
                </a:gridCol>
                <a:gridCol w="720000">
                  <a:extLst>
                    <a:ext uri="{9D8B030D-6E8A-4147-A177-3AD203B41FA5}">
                      <a16:colId xmlns:a16="http://schemas.microsoft.com/office/drawing/2014/main" val="2944411117"/>
                    </a:ext>
                  </a:extLst>
                </a:gridCol>
                <a:gridCol w="720000">
                  <a:extLst>
                    <a:ext uri="{9D8B030D-6E8A-4147-A177-3AD203B41FA5}">
                      <a16:colId xmlns:a16="http://schemas.microsoft.com/office/drawing/2014/main" val="3931954474"/>
                    </a:ext>
                  </a:extLst>
                </a:gridCol>
                <a:gridCol w="720000">
                  <a:extLst>
                    <a:ext uri="{9D8B030D-6E8A-4147-A177-3AD203B41FA5}">
                      <a16:colId xmlns:a16="http://schemas.microsoft.com/office/drawing/2014/main" val="2152956080"/>
                    </a:ext>
                  </a:extLst>
                </a:gridCol>
                <a:gridCol w="720000">
                  <a:extLst>
                    <a:ext uri="{9D8B030D-6E8A-4147-A177-3AD203B41FA5}">
                      <a16:colId xmlns:a16="http://schemas.microsoft.com/office/drawing/2014/main" val="804461207"/>
                    </a:ext>
                  </a:extLst>
                </a:gridCol>
                <a:gridCol w="576000">
                  <a:extLst>
                    <a:ext uri="{9D8B030D-6E8A-4147-A177-3AD203B41FA5}">
                      <a16:colId xmlns:a16="http://schemas.microsoft.com/office/drawing/2014/main" val="1324775407"/>
                    </a:ext>
                  </a:extLst>
                </a:gridCol>
              </a:tblGrid>
              <a:tr h="358867">
                <a:tc>
                  <a:txBody>
                    <a:bodyPr/>
                    <a:lstStyle/>
                    <a:p>
                      <a:pPr algn="ctr">
                        <a:lnSpc>
                          <a:spcPts val="1000"/>
                        </a:lnSpc>
                      </a:pPr>
                      <a:r>
                        <a:rPr 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No</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tc>
                  <a:txBody>
                    <a:bodyPr/>
                    <a:lstStyle/>
                    <a:p>
                      <a:pPr algn="ctr">
                        <a:lnSpc>
                          <a:spcPts val="10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成果指標</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tc>
                  <a:txBody>
                    <a:bodyPr/>
                    <a:lstStyle/>
                    <a:p>
                      <a:pPr algn="ctr">
                        <a:lnSpc>
                          <a:spcPts val="10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学校種等</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tc>
                  <a:txBody>
                    <a:bodyPr/>
                    <a:lstStyle/>
                    <a:p>
                      <a:pPr algn="ctr">
                        <a:lnSpc>
                          <a:spcPts val="10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目標</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tc>
                  <a:txBody>
                    <a:bodyPr/>
                    <a:lstStyle/>
                    <a:p>
                      <a:pPr algn="ctr">
                        <a:lnSpc>
                          <a:spcPts val="10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計画策定時</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tc>
                  <a:txBody>
                    <a:bodyPr/>
                    <a:lstStyle/>
                    <a:p>
                      <a:pPr algn="ctr">
                        <a:lnSpc>
                          <a:spcPts val="1000"/>
                        </a:lnSpc>
                      </a:pPr>
                      <a:r>
                        <a:rPr 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a:t>
                      </a:r>
                      <a:r>
                        <a:rPr lang="en-US" alt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6</a:t>
                      </a: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実績</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tc>
                  <a:txBody>
                    <a:bodyPr/>
                    <a:lstStyle/>
                    <a:p>
                      <a:pPr algn="ctr">
                        <a:lnSpc>
                          <a:spcPts val="1000"/>
                        </a:lnSpc>
                      </a:pPr>
                      <a:r>
                        <a:rPr lang="en-US" alt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R7</a:t>
                      </a:r>
                      <a:r>
                        <a:rPr lang="ja-JP" alt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実績</a:t>
                      </a:r>
                      <a:endParaRPr lang="en-US" alt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tc>
                  <a:txBody>
                    <a:bodyPr/>
                    <a:lstStyle/>
                    <a:p>
                      <a:pPr algn="ctr">
                        <a:lnSpc>
                          <a:spcPts val="1000"/>
                        </a:lnSpc>
                      </a:pPr>
                      <a:r>
                        <a:rPr lang="en-US" sz="800" b="1" kern="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a:t>
                      </a:r>
                      <a:r>
                        <a:rPr lang="en-US" altLang="ja-JP" sz="800" b="1" kern="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a:t>
                      </a:r>
                      <a:endParaRPr lang="en-US" sz="800" b="1" kern="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000"/>
                        </a:lnSpc>
                      </a:pPr>
                      <a:r>
                        <a:rPr lang="ja-JP" sz="800" b="1" kern="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達成状況</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extLst>
                  <a:ext uri="{0D108BD9-81ED-4DB2-BD59-A6C34878D82A}">
                    <a16:rowId xmlns:a16="http://schemas.microsoft.com/office/drawing/2014/main" val="1098493943"/>
                  </a:ext>
                </a:extLst>
              </a:tr>
              <a:tr h="498260">
                <a:tc>
                  <a:txBody>
                    <a:bodyPr/>
                    <a:lstStyle/>
                    <a:p>
                      <a:pPr algn="ctr">
                        <a:lnSpc>
                          <a:spcPts val="10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６</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lnSpc>
                          <a:spcPts val="1200"/>
                        </a:lnSpc>
                      </a:pPr>
                      <a:r>
                        <a:rPr 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CEFR A1</a:t>
                      </a: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レベル（英検３級相当）以上の英語力を有する公立中学校３年生の割合（％）</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中３</a:t>
                      </a: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56</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.0</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4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47.4</a:t>
                      </a:r>
                      <a:r>
                        <a:rPr lang="en-US" altLang="ja-JP" sz="1000" kern="10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※R3</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ctr" defTabSz="685800" rtl="0" eaLnBrk="1" fontAlgn="auto" latinLnBrk="0" hangingPunct="1">
                        <a:lnSpc>
                          <a:spcPts val="1400"/>
                        </a:lnSpc>
                        <a:spcBef>
                          <a:spcPts val="0"/>
                        </a:spcBef>
                        <a:spcAft>
                          <a:spcPts val="0"/>
                        </a:spcAft>
                        <a:buClrTx/>
                        <a:buSzTx/>
                        <a:buFontTx/>
                        <a:buNone/>
                        <a:tabLst/>
                        <a:defRPr/>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54.1</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ctr" defTabSz="685800" rtl="0" eaLnBrk="1" fontAlgn="auto" latinLnBrk="0" hangingPunct="1">
                        <a:lnSpc>
                          <a:spcPts val="1400"/>
                        </a:lnSpc>
                        <a:spcBef>
                          <a:spcPts val="0"/>
                        </a:spcBef>
                        <a:spcAft>
                          <a:spcPts val="0"/>
                        </a:spcAft>
                        <a:buClrTx/>
                        <a:buSzTx/>
                        <a:buFontTx/>
                        <a:buNone/>
                        <a:tabLst/>
                        <a:defRPr/>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54.5</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400"/>
                        </a:lnSpc>
                      </a:pPr>
                      <a:r>
                        <a:rPr lang="ja-JP" alt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05384575"/>
                  </a:ext>
                </a:extLst>
              </a:tr>
              <a:tr h="498260">
                <a:tc>
                  <a:txBody>
                    <a:bodyPr/>
                    <a:lstStyle/>
                    <a:p>
                      <a:pPr algn="ctr">
                        <a:lnSpc>
                          <a:spcPts val="10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７</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lnSpc>
                          <a:spcPts val="1200"/>
                        </a:lnSpc>
                      </a:pPr>
                      <a:r>
                        <a:rPr 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CEFR A2</a:t>
                      </a: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レベル（英検準２級相当）以上の英語力を有する府立高校３年生の割合（％）</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ja-JP" sz="8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高３</a:t>
                      </a: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56.</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0</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4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51.0</a:t>
                      </a:r>
                      <a:r>
                        <a:rPr lang="en-US" altLang="ja-JP" sz="1000" kern="10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※R3</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ctr" defTabSz="685800" rtl="0" eaLnBrk="1" fontAlgn="auto" latinLnBrk="0" hangingPunct="1">
                        <a:lnSpc>
                          <a:spcPts val="1400"/>
                        </a:lnSpc>
                        <a:spcBef>
                          <a:spcPts val="0"/>
                        </a:spcBef>
                        <a:spcAft>
                          <a:spcPts val="0"/>
                        </a:spcAft>
                        <a:buClrTx/>
                        <a:buSzTx/>
                        <a:buFontTx/>
                        <a:buNone/>
                        <a:tabLst/>
                        <a:defRPr/>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58.7</a:t>
                      </a:r>
                      <a:endParaRPr lang="ja-JP"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ctr" defTabSz="685800" rtl="0" eaLnBrk="1" fontAlgn="auto" latinLnBrk="0" hangingPunct="1">
                        <a:lnSpc>
                          <a:spcPts val="1400"/>
                        </a:lnSpc>
                        <a:spcBef>
                          <a:spcPts val="0"/>
                        </a:spcBef>
                        <a:spcAft>
                          <a:spcPts val="0"/>
                        </a:spcAft>
                        <a:buClrTx/>
                        <a:buSzTx/>
                        <a:buFontTx/>
                        <a:buNone/>
                        <a:tabLst/>
                        <a:defRPr/>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59.5</a:t>
                      </a:r>
                      <a:endParaRPr lang="ja-JP"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ja-JP" altLang="en-US" sz="14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altLang="ja-JP" sz="14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06774590"/>
                  </a:ext>
                </a:extLst>
              </a:tr>
              <a:tr h="560197">
                <a:tc>
                  <a:txBody>
                    <a:bodyPr/>
                    <a:lstStyle/>
                    <a:p>
                      <a:pPr algn="ctr">
                        <a:lnSpc>
                          <a:spcPts val="15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８</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lnSpc>
                          <a:spcPts val="12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校内支援体制状況確認票での自己評価において、「学校全体に支援教育が浸透している」と回答した小・中学校の割合（％）</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小・中学校</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40</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.0</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4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16.1</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ctr" defTabSz="685800" rtl="0" eaLnBrk="1" fontAlgn="auto" latinLnBrk="0" hangingPunct="1">
                        <a:lnSpc>
                          <a:spcPts val="1400"/>
                        </a:lnSpc>
                        <a:spcBef>
                          <a:spcPts val="0"/>
                        </a:spcBef>
                        <a:spcAft>
                          <a:spcPts val="0"/>
                        </a:spcAft>
                        <a:buClrTx/>
                        <a:buSzTx/>
                        <a:buFontTx/>
                        <a:buNone/>
                        <a:tabLst/>
                        <a:defRPr/>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23.4</a:t>
                      </a:r>
                      <a:endParaRPr lang="ja-JP"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400"/>
                        </a:lnSpc>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25.8</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400"/>
                        </a:lnSpc>
                      </a:pPr>
                      <a:r>
                        <a:rPr lang="ja-JP" alt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39292306"/>
                  </a:ext>
                </a:extLst>
              </a:tr>
              <a:tr h="293326">
                <a:tc rowSpan="3">
                  <a:txBody>
                    <a:bodyPr/>
                    <a:lstStyle/>
                    <a:p>
                      <a:pPr algn="ctr">
                        <a:lnSpc>
                          <a:spcPts val="15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９</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rowSpan="3">
                  <a:txBody>
                    <a:bodyPr/>
                    <a:lstStyle/>
                    <a:p>
                      <a:pPr algn="l">
                        <a:lnSpc>
                          <a:spcPts val="12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新規不登校者数の千人率（人）（政令市除く）</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小学校</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200"/>
                        </a:lnSpc>
                      </a:pPr>
                      <a:r>
                        <a:rPr lang="en-US"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7.0</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5.0</a:t>
                      </a: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9.6</a:t>
                      </a:r>
                      <a:r>
                        <a:rPr lang="en-US" altLang="ja-JP" sz="1000" kern="10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※R3</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10.3</a:t>
                      </a:r>
                      <a:r>
                        <a:rPr lang="ja-JP" altLang="ja-JP" sz="1000" kern="10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R5</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10.4</a:t>
                      </a:r>
                      <a:r>
                        <a:rPr lang="ja-JP" altLang="ja-JP" sz="1000" kern="10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R6</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2820180684"/>
                  </a:ext>
                </a:extLst>
              </a:tr>
              <a:tr h="293326">
                <a:tc vMerge="1">
                  <a:txBody>
                    <a:bodyPr/>
                    <a:lstStyle/>
                    <a:p>
                      <a:endParaRPr kumimoji="1" lang="ja-JP" altLang="en-US"/>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kumimoji="1" lang="ja-JP" altLang="en-US"/>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中学校</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200"/>
                        </a:lnSpc>
                      </a:pPr>
                      <a:r>
                        <a:rPr lang="en-US" alt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18</a:t>
                      </a:r>
                      <a:r>
                        <a:rPr lang="en-US"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.0</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12.0</a:t>
                      </a: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24.8</a:t>
                      </a:r>
                      <a:r>
                        <a:rPr lang="en-US" altLang="ja-JP" sz="1000" kern="10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※R3</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25.3</a:t>
                      </a:r>
                      <a:r>
                        <a:rPr lang="ja-JP" altLang="ja-JP" sz="1000" kern="10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R5</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25.5</a:t>
                      </a:r>
                      <a:r>
                        <a:rPr lang="ja-JP" altLang="ja-JP" sz="1000" kern="10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R6</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1143912236"/>
                  </a:ext>
                </a:extLst>
              </a:tr>
              <a:tr h="293326">
                <a:tc vMerge="1">
                  <a:txBody>
                    <a:bodyPr/>
                    <a:lstStyle/>
                    <a:p>
                      <a:endParaRPr kumimoji="1" lang="ja-JP" altLang="en-US"/>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kumimoji="1" lang="ja-JP" altLang="en-US"/>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高校</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en-US" alt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18</a:t>
                      </a:r>
                      <a:r>
                        <a:rPr lang="en-US"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.0</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12.0</a:t>
                      </a: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25.4</a:t>
                      </a:r>
                      <a:r>
                        <a:rPr lang="en-US" altLang="ja-JP" sz="1000" kern="10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※R3</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36.4</a:t>
                      </a:r>
                      <a:r>
                        <a:rPr lang="ja-JP" altLang="ja-JP" sz="1000" kern="10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R5</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34.3</a:t>
                      </a:r>
                      <a:r>
                        <a:rPr lang="ja-JP" altLang="ja-JP" sz="1000" kern="10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R6</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99596816"/>
                  </a:ext>
                </a:extLst>
              </a:tr>
              <a:tr h="491007">
                <a:tc>
                  <a:txBody>
                    <a:bodyPr/>
                    <a:lstStyle/>
                    <a:p>
                      <a:pPr algn="ctr">
                        <a:lnSpc>
                          <a:spcPts val="1500"/>
                        </a:lnSpc>
                      </a:pPr>
                      <a:r>
                        <a:rPr 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10</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lnSpc>
                          <a:spcPts val="12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「悩みや心配ごとがあるとき、相談する相手がいない」と回答した府立学校の子どもたちの割合（％）</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府立学校</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前年度よりも減少</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6.5</a:t>
                      </a:r>
                      <a:r>
                        <a:rPr lang="en-US" altLang="ja-JP" sz="1000" kern="10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※R3</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ctr" defTabSz="685800" rtl="0" eaLnBrk="1" fontAlgn="auto" latinLnBrk="0" hangingPunct="1">
                        <a:lnSpc>
                          <a:spcPts val="1500"/>
                        </a:lnSpc>
                        <a:spcBef>
                          <a:spcPts val="0"/>
                        </a:spcBef>
                        <a:spcAft>
                          <a:spcPts val="0"/>
                        </a:spcAft>
                        <a:buClrTx/>
                        <a:buSzTx/>
                        <a:buFontTx/>
                        <a:buNone/>
                        <a:tabLst/>
                        <a:defRPr/>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4.9</a:t>
                      </a:r>
                      <a:endParaRPr lang="ja-JP"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5.7</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ctr" defTabSz="685800" rtl="0" eaLnBrk="1" fontAlgn="auto" latinLnBrk="0" hangingPunct="1">
                        <a:lnSpc>
                          <a:spcPts val="1500"/>
                        </a:lnSpc>
                        <a:spcBef>
                          <a:spcPts val="0"/>
                        </a:spcBef>
                        <a:spcAft>
                          <a:spcPts val="0"/>
                        </a:spcAft>
                        <a:buClrTx/>
                        <a:buSzTx/>
                        <a:buFontTx/>
                        <a:buNone/>
                        <a:tabLst/>
                        <a:defRPr/>
                      </a:pPr>
                      <a:r>
                        <a:rPr lang="ja-JP" alt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4001868"/>
                  </a:ext>
                </a:extLst>
              </a:tr>
              <a:tr h="418376">
                <a:tc>
                  <a:txBody>
                    <a:bodyPr/>
                    <a:lstStyle/>
                    <a:p>
                      <a:pPr algn="ctr">
                        <a:lnSpc>
                          <a:spcPts val="1500"/>
                        </a:lnSpc>
                      </a:pPr>
                      <a:r>
                        <a:rPr 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11</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lnSpc>
                          <a:spcPts val="12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日本語指導が必要な小・中学校の子どもたちのうち、特別の教育課程による日本語指導を受けた子どもたちの割合（％）</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小・中学校</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en-US" alt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99</a:t>
                      </a:r>
                      <a:r>
                        <a:rPr lang="en-US"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.0</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100</a:t>
                      </a: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96.3</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ctr" defTabSz="685800" rtl="0" eaLnBrk="1" fontAlgn="auto" latinLnBrk="0" hangingPunct="1">
                        <a:lnSpc>
                          <a:spcPts val="1500"/>
                        </a:lnSpc>
                        <a:spcBef>
                          <a:spcPts val="0"/>
                        </a:spcBef>
                        <a:spcAft>
                          <a:spcPts val="0"/>
                        </a:spcAft>
                        <a:buClrTx/>
                        <a:buSzTx/>
                        <a:buFontTx/>
                        <a:buNone/>
                        <a:tabLst/>
                        <a:defRPr/>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99.7</a:t>
                      </a:r>
                      <a:endParaRPr lang="ja-JP"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99.3</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ja-JP" alt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alt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8414855"/>
                  </a:ext>
                </a:extLst>
              </a:tr>
              <a:tr h="560197">
                <a:tc>
                  <a:txBody>
                    <a:bodyPr/>
                    <a:lstStyle/>
                    <a:p>
                      <a:pPr algn="ctr">
                        <a:lnSpc>
                          <a:spcPts val="1500"/>
                        </a:lnSpc>
                      </a:pPr>
                      <a:r>
                        <a:rPr 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12</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lnSpc>
                          <a:spcPts val="12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日本語指導の必要な子どもたちが在籍する府立高校のうち、子どもたちの状況等を踏まえた教科指導や学校生活の支援を行っている府立高校の割合（％）</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府立高校</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ctr" defTabSz="685800" rtl="0" eaLnBrk="1" fontAlgn="auto" latinLnBrk="0" hangingPunct="1">
                        <a:lnSpc>
                          <a:spcPts val="1200"/>
                        </a:lnSpc>
                        <a:spcBef>
                          <a:spcPts val="0"/>
                        </a:spcBef>
                        <a:spcAft>
                          <a:spcPts val="0"/>
                        </a:spcAft>
                        <a:buClrTx/>
                        <a:buSzTx/>
                        <a:buFontTx/>
                        <a:buNone/>
                        <a:tabLst/>
                        <a:defRPr/>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100</a:t>
                      </a:r>
                      <a:endParaRPr lang="ja-JP"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85.0</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ctr" defTabSz="685800" rtl="0" eaLnBrk="1" fontAlgn="auto" latinLnBrk="0" hangingPunct="1">
                        <a:lnSpc>
                          <a:spcPts val="1500"/>
                        </a:lnSpc>
                        <a:spcBef>
                          <a:spcPts val="0"/>
                        </a:spcBef>
                        <a:spcAft>
                          <a:spcPts val="0"/>
                        </a:spcAft>
                        <a:buClrTx/>
                        <a:buSzTx/>
                        <a:buFontTx/>
                        <a:buNone/>
                        <a:tabLst/>
                        <a:defRPr/>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92.9</a:t>
                      </a:r>
                      <a:endParaRPr lang="ja-JP"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93.5</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ja-JP" alt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51330137"/>
                  </a:ext>
                </a:extLst>
              </a:tr>
            </a:tbl>
          </a:graphicData>
        </a:graphic>
      </p:graphicFrame>
      <p:sp>
        <p:nvSpPr>
          <p:cNvPr id="9" name="テキスト ボックス 8">
            <a:extLst>
              <a:ext uri="{FF2B5EF4-FFF2-40B4-BE49-F238E27FC236}">
                <a16:creationId xmlns:a16="http://schemas.microsoft.com/office/drawing/2014/main" id="{7F9445F2-17BC-4BBD-A03E-714AE6B05DF2}"/>
              </a:ext>
            </a:extLst>
          </p:cNvPr>
          <p:cNvSpPr txBox="1"/>
          <p:nvPr/>
        </p:nvSpPr>
        <p:spPr>
          <a:xfrm>
            <a:off x="0" y="5185177"/>
            <a:ext cx="3595254" cy="311432"/>
          </a:xfrm>
          <a:prstGeom prst="rect">
            <a:avLst/>
          </a:prstGeom>
          <a:noFill/>
        </p:spPr>
        <p:txBody>
          <a:bodyPr wrap="square">
            <a:spAutoFit/>
          </a:bodyPr>
          <a:lstStyle/>
          <a:p>
            <a:pPr algn="just">
              <a:lnSpc>
                <a:spcPts val="2000"/>
              </a:lnSpc>
            </a:pPr>
            <a:r>
              <a:rPr lang="zh-TW" altLang="en-US" sz="1050" b="1" kern="100" dirty="0">
                <a:effectLst/>
                <a:latin typeface="Meiryo UI" panose="020B0604030504040204" pitchFamily="50" charset="-128"/>
                <a:ea typeface="Meiryo UI" panose="020B0604030504040204" pitchFamily="50" charset="-128"/>
                <a:cs typeface="Times New Roman" panose="02020603050405020304" pitchFamily="18" charset="0"/>
              </a:rPr>
              <a:t>［自己評価　</a:t>
            </a:r>
            <a:r>
              <a:rPr lang="en-US" altLang="zh-TW" sz="1050" b="1"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zh-TW" altLang="en-US" sz="1050" b="1" kern="100" dirty="0">
                <a:effectLst/>
                <a:latin typeface="Meiryo UI" panose="020B0604030504040204" pitchFamily="50" charset="-128"/>
                <a:ea typeface="Meiryo UI" panose="020B0604030504040204" pitchFamily="50" charset="-128"/>
                <a:cs typeface="Times New Roman" panose="02020603050405020304" pitchFamily="18" charset="0"/>
              </a:rPr>
              <a:t>抜粋］</a:t>
            </a:r>
            <a:endParaRPr lang="ja-JP" altLang="ja-JP" sz="1050" b="1"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1" name="テキスト ボックス 10">
            <a:extLst>
              <a:ext uri="{FF2B5EF4-FFF2-40B4-BE49-F238E27FC236}">
                <a16:creationId xmlns:a16="http://schemas.microsoft.com/office/drawing/2014/main" id="{4A6C043A-E3B8-4A05-9C80-5C4D3AD9D044}"/>
              </a:ext>
            </a:extLst>
          </p:cNvPr>
          <p:cNvSpPr txBox="1"/>
          <p:nvPr/>
        </p:nvSpPr>
        <p:spPr>
          <a:xfrm>
            <a:off x="133767" y="5417960"/>
            <a:ext cx="6608323" cy="4356129"/>
          </a:xfrm>
          <a:prstGeom prst="rect">
            <a:avLst/>
          </a:prstGeom>
          <a:noFill/>
        </p:spPr>
        <p:txBody>
          <a:bodyPr wrap="square">
            <a:spAutoFit/>
          </a:bodyPr>
          <a:lstStyle/>
          <a:p>
            <a:pPr>
              <a:lnSpc>
                <a:spcPts val="1400"/>
              </a:lnSpc>
            </a:pPr>
            <a:r>
              <a:rPr lang="en-US" altLang="ja-JP" sz="1000" b="1" dirty="0">
                <a:latin typeface="Meiryo UI" panose="020B0604030504040204" pitchFamily="50" charset="-128"/>
                <a:ea typeface="Meiryo UI" panose="020B0604030504040204" pitchFamily="50" charset="-128"/>
              </a:rPr>
              <a:t>6</a:t>
            </a:r>
            <a:r>
              <a:rPr lang="ja-JP" altLang="en-US" sz="1000" b="1" dirty="0">
                <a:latin typeface="Meiryo UI" panose="020B0604030504040204" pitchFamily="50" charset="-128"/>
                <a:ea typeface="Meiryo UI" panose="020B0604030504040204" pitchFamily="50" charset="-128"/>
              </a:rPr>
              <a:t>　</a:t>
            </a:r>
            <a:r>
              <a:rPr lang="en-US" altLang="ja-JP" sz="1000" b="1" dirty="0">
                <a:latin typeface="Meiryo UI" panose="020B0604030504040204" pitchFamily="50" charset="-128"/>
                <a:ea typeface="Meiryo UI" panose="020B0604030504040204" pitchFamily="50" charset="-128"/>
              </a:rPr>
              <a:t>CEFR A1</a:t>
            </a:r>
            <a:r>
              <a:rPr lang="ja-JP" altLang="en-US" sz="1000" b="1" dirty="0">
                <a:latin typeface="Meiryo UI" panose="020B0604030504040204" pitchFamily="50" charset="-128"/>
                <a:ea typeface="Meiryo UI" panose="020B0604030504040204" pitchFamily="50" charset="-128"/>
              </a:rPr>
              <a:t>レベル（英検３級相当）以上の英語力を有する公立中学校３年生の割合</a:t>
            </a:r>
            <a:endParaRPr lang="en-US" altLang="ja-JP" sz="1000" b="1" dirty="0">
              <a:latin typeface="Meiryo UI" panose="020B0604030504040204" pitchFamily="50" charset="-128"/>
              <a:ea typeface="Meiryo UI" panose="020B0604030504040204" pitchFamily="50" charset="-128"/>
            </a:endParaRPr>
          </a:p>
          <a:p>
            <a:pPr marL="88900">
              <a:lnSpc>
                <a:spcPts val="1400"/>
              </a:lnSpc>
            </a:pPr>
            <a:r>
              <a:rPr lang="ja-JP" altLang="en-US" sz="1000" dirty="0">
                <a:latin typeface="Meiryo UI" panose="020B0604030504040204" pitchFamily="50" charset="-128"/>
                <a:ea typeface="Meiryo UI" panose="020B0604030504040204" pitchFamily="50" charset="-128"/>
              </a:rPr>
              <a:t>　「</a:t>
            </a:r>
            <a:r>
              <a:rPr lang="en-US" altLang="ja-JP" sz="1000" dirty="0">
                <a:latin typeface="Meiryo UI" panose="020B0604030504040204" pitchFamily="50" charset="-128"/>
                <a:ea typeface="Meiryo UI" panose="020B0604030504040204" pitchFamily="50" charset="-128"/>
              </a:rPr>
              <a:t>CEFR A1</a:t>
            </a:r>
            <a:r>
              <a:rPr lang="ja-JP" altLang="en-US" sz="1000" dirty="0">
                <a:latin typeface="Meiryo UI" panose="020B0604030504040204" pitchFamily="50" charset="-128"/>
                <a:ea typeface="Meiryo UI" panose="020B0604030504040204" pitchFamily="50" charset="-128"/>
              </a:rPr>
              <a:t>レベル以上の英語力を有する公立中学校３年生の割合」は、計画策定時より上昇したが、目標は達成しなかった。　　</a:t>
            </a:r>
            <a:endParaRPr lang="en-US" altLang="ja-JP" sz="1000" dirty="0">
              <a:latin typeface="Meiryo UI" panose="020B0604030504040204" pitchFamily="50" charset="-128"/>
              <a:ea typeface="Meiryo UI" panose="020B0604030504040204" pitchFamily="50" charset="-128"/>
            </a:endParaRPr>
          </a:p>
          <a:p>
            <a:pPr marL="88900">
              <a:lnSpc>
                <a:spcPts val="1400"/>
              </a:lnSpc>
            </a:pPr>
            <a:r>
              <a:rPr lang="ja-JP" altLang="en-US" sz="1000" dirty="0">
                <a:latin typeface="Meiryo UI" panose="020B0604030504040204" pitchFamily="50" charset="-128"/>
                <a:ea typeface="Meiryo UI" panose="020B0604030504040204" pitchFamily="50" charset="-128"/>
              </a:rPr>
              <a:t>　一方で、具体的事業として、</a:t>
            </a:r>
            <a:r>
              <a:rPr lang="en-US" altLang="ja-JP" sz="1000" dirty="0">
                <a:latin typeface="Meiryo UI" panose="020B0604030504040204" pitchFamily="50" charset="-128"/>
                <a:ea typeface="Meiryo UI" panose="020B0604030504040204" pitchFamily="50" charset="-128"/>
              </a:rPr>
              <a:t>CEFR B2</a:t>
            </a:r>
            <a:r>
              <a:rPr lang="ja-JP" altLang="en-US" sz="1000" dirty="0">
                <a:latin typeface="Meiryo UI" panose="020B0604030504040204" pitchFamily="50" charset="-128"/>
                <a:ea typeface="Meiryo UI" panose="020B0604030504040204" pitchFamily="50" charset="-128"/>
              </a:rPr>
              <a:t>レベル</a:t>
            </a:r>
            <a:r>
              <a:rPr lang="zh-TW" altLang="en-US" sz="1000" dirty="0">
                <a:latin typeface="Meiryo UI" panose="020B0604030504040204" pitchFamily="50" charset="-128"/>
                <a:ea typeface="Meiryo UI" panose="020B0604030504040204" pitchFamily="50" charset="-128"/>
              </a:rPr>
              <a:t>（英検準１級相当）</a:t>
            </a:r>
            <a:r>
              <a:rPr lang="ja-JP" altLang="en-US" sz="1000" dirty="0">
                <a:latin typeface="Meiryo UI" panose="020B0604030504040204" pitchFamily="50" charset="-128"/>
                <a:ea typeface="Meiryo UI" panose="020B0604030504040204" pitchFamily="50" charset="-128"/>
              </a:rPr>
              <a:t>以上を取得している中学校の英語教員の割合は、年度目標を達成した。引き続き、大阪府英語教育フォーラムなどによる府の取組の発信に加え、「大阪版</a:t>
            </a:r>
            <a:r>
              <a:rPr lang="en-US" altLang="ja-JP" sz="1000" dirty="0">
                <a:latin typeface="Meiryo UI" panose="020B0604030504040204" pitchFamily="50" charset="-128"/>
                <a:ea typeface="Meiryo UI" panose="020B0604030504040204" pitchFamily="50" charset="-128"/>
              </a:rPr>
              <a:t>CAN-DO</a:t>
            </a:r>
            <a:r>
              <a:rPr lang="ja-JP" altLang="en-US" sz="1000" dirty="0">
                <a:latin typeface="Meiryo UI" panose="020B0604030504040204" pitchFamily="50" charset="-128"/>
                <a:ea typeface="Meiryo UI" panose="020B0604030504040204" pitchFamily="50" charset="-128"/>
              </a:rPr>
              <a:t>リスト」を基に開発した学習ツール「</a:t>
            </a:r>
            <a:r>
              <a:rPr lang="en-US" altLang="ja-JP" sz="1000" dirty="0">
                <a:latin typeface="Meiryo UI" panose="020B0604030504040204" pitchFamily="50" charset="-128"/>
                <a:ea typeface="Meiryo UI" panose="020B0604030504040204" pitchFamily="50" charset="-128"/>
              </a:rPr>
              <a:t>STEPS in OSAKA</a:t>
            </a:r>
            <a:r>
              <a:rPr lang="ja-JP" altLang="en-US" sz="1000" dirty="0">
                <a:latin typeface="Meiryo UI" panose="020B0604030504040204" pitchFamily="50" charset="-128"/>
                <a:ea typeface="Meiryo UI" panose="020B0604030504040204" pitchFamily="50" charset="-128"/>
              </a:rPr>
              <a:t>」や「</a:t>
            </a:r>
            <a:r>
              <a:rPr lang="en-US" altLang="ja-JP" sz="1000" dirty="0">
                <a:latin typeface="Meiryo UI" panose="020B0604030504040204" pitchFamily="50" charset="-128"/>
                <a:ea typeface="Meiryo UI" panose="020B0604030504040204" pitchFamily="50" charset="-128"/>
              </a:rPr>
              <a:t>BASE in OSAKA</a:t>
            </a:r>
            <a:r>
              <a:rPr lang="ja-JP" altLang="en-US" sz="1000" dirty="0">
                <a:latin typeface="Meiryo UI" panose="020B0604030504040204" pitchFamily="50" charset="-128"/>
                <a:ea typeface="Meiryo UI" panose="020B0604030504040204" pitchFamily="50" charset="-128"/>
              </a:rPr>
              <a:t>」の活用に関する取組の成果や課題等について普及・発信をし、府全体の英語の授業改善を推進することで、子どもたちの英語力をより向上させる。</a:t>
            </a:r>
          </a:p>
          <a:p>
            <a:pPr>
              <a:lnSpc>
                <a:spcPts val="1400"/>
              </a:lnSpc>
              <a:spcBef>
                <a:spcPts val="600"/>
              </a:spcBef>
            </a:pPr>
            <a:r>
              <a:rPr lang="en-US" altLang="ja-JP" sz="1000" b="1" dirty="0">
                <a:latin typeface="Meiryo UI" panose="020B0604030504040204" pitchFamily="50" charset="-128"/>
                <a:ea typeface="Meiryo UI" panose="020B0604030504040204" pitchFamily="50" charset="-128"/>
              </a:rPr>
              <a:t>7</a:t>
            </a:r>
            <a:r>
              <a:rPr lang="ja-JP" altLang="en-US" sz="1000" b="1" dirty="0">
                <a:latin typeface="Meiryo UI" panose="020B0604030504040204" pitchFamily="50" charset="-128"/>
                <a:ea typeface="Meiryo UI" panose="020B0604030504040204" pitchFamily="50" charset="-128"/>
              </a:rPr>
              <a:t>　</a:t>
            </a:r>
            <a:r>
              <a:rPr lang="en-US" altLang="ja-JP" sz="1000" b="1" dirty="0">
                <a:latin typeface="Meiryo UI" panose="020B0604030504040204" pitchFamily="50" charset="-128"/>
                <a:ea typeface="Meiryo UI" panose="020B0604030504040204" pitchFamily="50" charset="-128"/>
              </a:rPr>
              <a:t>CEFR A2</a:t>
            </a:r>
            <a:r>
              <a:rPr lang="ja-JP" altLang="en-US" sz="1000" b="1" dirty="0">
                <a:latin typeface="Meiryo UI" panose="020B0604030504040204" pitchFamily="50" charset="-128"/>
                <a:ea typeface="Meiryo UI" panose="020B0604030504040204" pitchFamily="50" charset="-128"/>
              </a:rPr>
              <a:t>レベル（英検準２級相当）以上の英語力を有する府立高校３年生の割合</a:t>
            </a:r>
          </a:p>
          <a:p>
            <a:pPr marL="88900">
              <a:lnSpc>
                <a:spcPts val="1400"/>
              </a:lnSpc>
            </a:pPr>
            <a:r>
              <a:rPr lang="ja-JP" altLang="en-US" sz="1000" dirty="0">
                <a:latin typeface="Meiryo UI" panose="020B0604030504040204" pitchFamily="50" charset="-128"/>
                <a:ea typeface="Meiryo UI" panose="020B0604030504040204" pitchFamily="50" charset="-128"/>
              </a:rPr>
              <a:t>　「</a:t>
            </a:r>
            <a:r>
              <a:rPr lang="en-US" altLang="ja-JP" sz="1000" dirty="0">
                <a:latin typeface="Meiryo UI" panose="020B0604030504040204" pitchFamily="50" charset="-128"/>
                <a:ea typeface="Meiryo UI" panose="020B0604030504040204" pitchFamily="50" charset="-128"/>
              </a:rPr>
              <a:t>CEFR A2</a:t>
            </a:r>
            <a:r>
              <a:rPr lang="ja-JP" altLang="en-US" sz="1000" dirty="0">
                <a:latin typeface="Meiryo UI" panose="020B0604030504040204" pitchFamily="50" charset="-128"/>
                <a:ea typeface="Meiryo UI" panose="020B0604030504040204" pitchFamily="50" charset="-128"/>
              </a:rPr>
              <a:t>レベル以上の英語力を有する府立高校３年生の割合」は、目標を達成した。府立高校においては、全日制の課程に週５日、定時制の課程に週１日、ネイティブ講師を配置するとともに、生徒の英語４技能をバランスよく育成する指導法等に関する教員研修を実施した。加えて、令和</a:t>
            </a:r>
            <a:r>
              <a:rPr lang="en-US" altLang="ja-JP" sz="1000" dirty="0">
                <a:latin typeface="Meiryo UI" panose="020B0604030504040204" pitchFamily="50" charset="-128"/>
                <a:ea typeface="Meiryo UI" panose="020B0604030504040204" pitchFamily="50" charset="-128"/>
              </a:rPr>
              <a:t>7</a:t>
            </a:r>
            <a:r>
              <a:rPr lang="ja-JP" altLang="en-US" sz="1000" dirty="0">
                <a:latin typeface="Meiryo UI" panose="020B0604030504040204" pitchFamily="50" charset="-128"/>
                <a:ea typeface="Meiryo UI" panose="020B0604030504040204" pitchFamily="50" charset="-128"/>
              </a:rPr>
              <a:t>年度から姉妹校交流支援事業を開始したことなどにより、生徒が英語でコミュニケーションをとったり、授業で学んだ英語を活用したりする機会が増えたこと等が目標達成につながった。また、具体的事業として、</a:t>
            </a:r>
            <a:r>
              <a:rPr lang="en-US" altLang="ja-JP" sz="1000" dirty="0">
                <a:latin typeface="Meiryo UI" panose="020B0604030504040204" pitchFamily="50" charset="-128"/>
                <a:ea typeface="Meiryo UI" panose="020B0604030504040204" pitchFamily="50" charset="-128"/>
              </a:rPr>
              <a:t>CEFR B2</a:t>
            </a:r>
            <a:r>
              <a:rPr lang="ja-JP" altLang="en-US" sz="1000" dirty="0">
                <a:latin typeface="Meiryo UI" panose="020B0604030504040204" pitchFamily="50" charset="-128"/>
                <a:ea typeface="Meiryo UI" panose="020B0604030504040204" pitchFamily="50" charset="-128"/>
              </a:rPr>
              <a:t>レベル（英検準１級相当）以上を取得している府立高校の英語教員の割合も、年度目標を達成した。</a:t>
            </a:r>
            <a:endParaRPr lang="en-US" altLang="ja-JP" sz="1000" dirty="0">
              <a:latin typeface="Meiryo UI" panose="020B0604030504040204" pitchFamily="50" charset="-128"/>
              <a:ea typeface="Meiryo UI" panose="020B0604030504040204" pitchFamily="50" charset="-128"/>
            </a:endParaRPr>
          </a:p>
          <a:p>
            <a:pPr>
              <a:lnSpc>
                <a:spcPts val="1400"/>
              </a:lnSpc>
              <a:spcBef>
                <a:spcPts val="600"/>
              </a:spcBef>
            </a:pPr>
            <a:r>
              <a:rPr lang="ja-JP" altLang="en-US" sz="1000" b="1" dirty="0">
                <a:latin typeface="Meiryo UI" panose="020B0604030504040204" pitchFamily="50" charset="-128"/>
                <a:ea typeface="Meiryo UI" panose="020B0604030504040204" pitchFamily="50" charset="-128"/>
              </a:rPr>
              <a:t>９　新規不登校者数の千人率</a:t>
            </a:r>
            <a:br>
              <a:rPr lang="en-US" altLang="ja-JP" sz="1000" b="1" dirty="0">
                <a:latin typeface="Meiryo UI" panose="020B0604030504040204" pitchFamily="50" charset="-128"/>
                <a:ea typeface="Meiryo UI" panose="020B0604030504040204" pitchFamily="50" charset="-128"/>
              </a:rPr>
            </a:br>
            <a:r>
              <a:rPr lang="en-US" altLang="ja-JP" sz="1000" b="1" dirty="0">
                <a:latin typeface="Meiryo UI" panose="020B0604030504040204" pitchFamily="50" charset="-128"/>
                <a:ea typeface="Meiryo UI" panose="020B0604030504040204" pitchFamily="50" charset="-128"/>
              </a:rPr>
              <a:t>10</a:t>
            </a:r>
            <a:r>
              <a:rPr lang="ja-JP" altLang="en-US" sz="1000" b="1" dirty="0">
                <a:latin typeface="Meiryo UI" panose="020B0604030504040204" pitchFamily="50" charset="-128"/>
                <a:ea typeface="Meiryo UI" panose="020B0604030504040204" pitchFamily="50" charset="-128"/>
              </a:rPr>
              <a:t>　「悩みや心配ごとがあるとき、相談する相手がいない」と回答した府立学校の子どもたちの割合</a:t>
            </a:r>
          </a:p>
          <a:p>
            <a:pPr marL="88900">
              <a:lnSpc>
                <a:spcPts val="1400"/>
              </a:lnSpc>
            </a:pPr>
            <a:r>
              <a:rPr lang="ja-JP" altLang="en-US" sz="1000" dirty="0">
                <a:latin typeface="Meiryo UI" panose="020B0604030504040204" pitchFamily="50" charset="-128"/>
                <a:ea typeface="Meiryo UI" panose="020B0604030504040204" pitchFamily="50" charset="-128"/>
              </a:rPr>
              <a:t>　「新規不登校者数の千人率」は、府立高校では前年度より抑えることができたものの、小・中学校では前年度とほぼ同水準で、目標を達成しなかった。また、「</a:t>
            </a:r>
            <a:r>
              <a:rPr lang="en-US" altLang="ja-JP" sz="1000" dirty="0">
                <a:latin typeface="Meiryo UI" panose="020B0604030504040204" pitchFamily="50" charset="-128"/>
                <a:ea typeface="Meiryo UI" panose="020B0604030504040204" pitchFamily="50" charset="-128"/>
              </a:rPr>
              <a:t>『</a:t>
            </a:r>
            <a:r>
              <a:rPr lang="ja-JP" altLang="en-US" sz="1000" dirty="0">
                <a:latin typeface="Meiryo UI" panose="020B0604030504040204" pitchFamily="50" charset="-128"/>
                <a:ea typeface="Meiryo UI" panose="020B0604030504040204" pitchFamily="50" charset="-128"/>
              </a:rPr>
              <a:t>悩みや心配ごとがあるとき、相談する相手がいない</a:t>
            </a:r>
            <a:r>
              <a:rPr lang="en-US" altLang="ja-JP" sz="1000" dirty="0">
                <a:latin typeface="Meiryo UI" panose="020B0604030504040204" pitchFamily="50" charset="-128"/>
                <a:ea typeface="Meiryo UI" panose="020B0604030504040204" pitchFamily="50" charset="-128"/>
              </a:rPr>
              <a:t>』</a:t>
            </a:r>
            <a:r>
              <a:rPr lang="ja-JP" altLang="en-US" sz="1000" dirty="0">
                <a:latin typeface="Meiryo UI" panose="020B0604030504040204" pitchFamily="50" charset="-128"/>
                <a:ea typeface="Meiryo UI" panose="020B0604030504040204" pitchFamily="50" charset="-128"/>
              </a:rPr>
              <a:t>と回答した府立学校の子どもたちの割合」は、前年度から増加し、目標は達成しなかった。</a:t>
            </a:r>
            <a:endParaRPr lang="en-US" altLang="ja-JP" sz="1000" dirty="0">
              <a:latin typeface="Meiryo UI" panose="020B0604030504040204" pitchFamily="50" charset="-128"/>
              <a:ea typeface="Meiryo UI" panose="020B0604030504040204" pitchFamily="50" charset="-128"/>
            </a:endParaRPr>
          </a:p>
          <a:p>
            <a:pPr marL="88900">
              <a:lnSpc>
                <a:spcPts val="1400"/>
              </a:lnSpc>
            </a:pPr>
            <a:r>
              <a:rPr lang="ja-JP" altLang="en-US" sz="1000" dirty="0">
                <a:latin typeface="Meiryo UI" panose="020B0604030504040204" pitchFamily="50" charset="-128"/>
                <a:ea typeface="Meiryo UI" panose="020B0604030504040204" pitchFamily="50" charset="-128"/>
              </a:rPr>
              <a:t>　一方で、具体的事業として、小・中学校、府立高校の不登校の子どもたちのうち、学校内外で専門機関等の相談・指導等を受けている子どもたちの割合は、昨年度より増加し年度目標を達成した。小・中学校については、令和５年度から開始した校内教育支援ルームへの支援人材の配置に対し、令和７年度からは市町村へ補助を行い、不登校となる前に適切な支援が可能となる体制構築を進めている。また、府立高校では、令和７年度より従前の配置方式から拠点校方式に変更し、柔軟かつ即時的に</a:t>
            </a:r>
            <a:r>
              <a:rPr lang="en-US" altLang="ja-JP" sz="1000" dirty="0">
                <a:latin typeface="Meiryo UI" panose="020B0604030504040204" pitchFamily="50" charset="-128"/>
                <a:ea typeface="Meiryo UI" panose="020B0604030504040204" pitchFamily="50" charset="-128"/>
              </a:rPr>
              <a:t>SSW</a:t>
            </a:r>
            <a:r>
              <a:rPr lang="ja-JP" altLang="en-US" sz="1000" dirty="0">
                <a:latin typeface="Meiryo UI" panose="020B0604030504040204" pitchFamily="50" charset="-128"/>
                <a:ea typeface="Meiryo UI" panose="020B0604030504040204" pitchFamily="50" charset="-128"/>
              </a:rPr>
              <a:t>を活用することができる体制を構築している。今後も、教職員と</a:t>
            </a:r>
            <a:r>
              <a:rPr lang="en-US" altLang="ja-JP" sz="1000" dirty="0">
                <a:latin typeface="Meiryo UI" panose="020B0604030504040204" pitchFamily="50" charset="-128"/>
                <a:ea typeface="Meiryo UI" panose="020B0604030504040204" pitchFamily="50" charset="-128"/>
              </a:rPr>
              <a:t>SC</a:t>
            </a:r>
            <a:r>
              <a:rPr lang="ja-JP" altLang="en-US" sz="1000" dirty="0">
                <a:latin typeface="Meiryo UI" panose="020B0604030504040204" pitchFamily="50" charset="-128"/>
                <a:ea typeface="Meiryo UI" panose="020B0604030504040204" pitchFamily="50" charset="-128"/>
              </a:rPr>
              <a:t>、</a:t>
            </a:r>
            <a:r>
              <a:rPr lang="en-US" altLang="ja-JP" sz="1000" dirty="0">
                <a:latin typeface="Meiryo UI" panose="020B0604030504040204" pitchFamily="50" charset="-128"/>
                <a:ea typeface="Meiryo UI" panose="020B0604030504040204" pitchFamily="50" charset="-128"/>
              </a:rPr>
              <a:t>SSW</a:t>
            </a:r>
            <a:r>
              <a:rPr lang="ja-JP" altLang="en-US" sz="1000" dirty="0">
                <a:latin typeface="Meiryo UI" panose="020B0604030504040204" pitchFamily="50" charset="-128"/>
                <a:ea typeface="Meiryo UI" panose="020B0604030504040204" pitchFamily="50" charset="-128"/>
              </a:rPr>
              <a:t>等の専門人材が協働したチーム学校で、不登校の原因・背景を適切にアセスメントし、学びへのアクセスを保障するための学習環境を整えていく。</a:t>
            </a:r>
          </a:p>
        </p:txBody>
      </p:sp>
      <p:sp>
        <p:nvSpPr>
          <p:cNvPr id="12" name="テキスト ボックス 11">
            <a:extLst>
              <a:ext uri="{FF2B5EF4-FFF2-40B4-BE49-F238E27FC236}">
                <a16:creationId xmlns:a16="http://schemas.microsoft.com/office/drawing/2014/main" id="{CF48A46C-9591-4F5E-9EB0-E34D1D99234A}"/>
              </a:ext>
            </a:extLst>
          </p:cNvPr>
          <p:cNvSpPr txBox="1"/>
          <p:nvPr/>
        </p:nvSpPr>
        <p:spPr>
          <a:xfrm>
            <a:off x="5060373" y="573224"/>
            <a:ext cx="1657348" cy="246221"/>
          </a:xfrm>
          <a:prstGeom prst="rect">
            <a:avLst/>
          </a:prstGeom>
          <a:noFill/>
        </p:spPr>
        <p:txBody>
          <a:bodyPr wrap="square">
            <a:spAutoFit/>
          </a:bodyPr>
          <a:lstStyle/>
          <a:p>
            <a:r>
              <a:rPr lang="ja-JP" altLang="ja-JP" sz="1000" dirty="0">
                <a:effectLst/>
                <a:ea typeface="メイリオ" panose="020B0604030504040204" pitchFamily="50" charset="-128"/>
                <a:cs typeface="Times New Roman" panose="02020603050405020304" pitchFamily="18" charset="0"/>
              </a:rPr>
              <a:t>［］内の数字は全国の値</a:t>
            </a:r>
            <a:endParaRPr lang="ja-JP" altLang="en-US" sz="1000" dirty="0"/>
          </a:p>
        </p:txBody>
      </p:sp>
      <p:sp>
        <p:nvSpPr>
          <p:cNvPr id="10" name="フッター プレースホルダー 6">
            <a:extLst>
              <a:ext uri="{FF2B5EF4-FFF2-40B4-BE49-F238E27FC236}">
                <a16:creationId xmlns:a16="http://schemas.microsoft.com/office/drawing/2014/main" id="{7ECF12B4-05AC-4928-AB0D-7530425AA02D}"/>
              </a:ext>
            </a:extLst>
          </p:cNvPr>
          <p:cNvSpPr>
            <a:spLocks noGrp="1"/>
          </p:cNvSpPr>
          <p:nvPr/>
        </p:nvSpPr>
        <p:spPr>
          <a:xfrm>
            <a:off x="7468" y="9671115"/>
            <a:ext cx="6843063" cy="234705"/>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ja-JP" altLang="en-US" sz="1000" kern="100" dirty="0">
                <a:solidFill>
                  <a:schemeClr val="tx1"/>
                </a:solidFill>
                <a:latin typeface="Century" panose="02040604050505020304" pitchFamily="18" charset="0"/>
                <a:ea typeface="ＭＳ 明朝" panose="02020609040205080304" pitchFamily="17" charset="-128"/>
                <a:cs typeface="Times New Roman" panose="02020603050405020304" pitchFamily="18" charset="0"/>
              </a:rPr>
              <a:t>２－６</a:t>
            </a:r>
            <a:endParaRPr lang="ja-JP" altLang="ja-JP" sz="1000" kern="100" dirty="0">
              <a:solidFill>
                <a:schemeClr val="tx1"/>
              </a:solidFill>
              <a:latin typeface="Century" panose="02040604050505020304" pitchFamily="18" charset="0"/>
              <a:ea typeface="ＭＳ 明朝" panose="02020609040205080304" pitchFamily="17" charset="-128"/>
              <a:cs typeface="Times New Roman" panose="02020603050405020304" pitchFamily="18" charset="0"/>
            </a:endParaRPr>
          </a:p>
        </p:txBody>
      </p:sp>
    </p:spTree>
    <p:extLst>
      <p:ext uri="{BB962C8B-B14F-4D97-AF65-F5344CB8AC3E}">
        <p14:creationId xmlns:p14="http://schemas.microsoft.com/office/powerpoint/2010/main" val="32244399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表 22">
            <a:extLst>
              <a:ext uri="{FF2B5EF4-FFF2-40B4-BE49-F238E27FC236}">
                <a16:creationId xmlns:a16="http://schemas.microsoft.com/office/drawing/2014/main" id="{672F6A1A-2A96-47A6-97FB-8ADDB565EF88}"/>
              </a:ext>
            </a:extLst>
          </p:cNvPr>
          <p:cNvGraphicFramePr>
            <a:graphicFrameLocks noGrp="1"/>
          </p:cNvGraphicFramePr>
          <p:nvPr>
            <p:extLst>
              <p:ext uri="{D42A27DB-BD31-4B8C-83A1-F6EECF244321}">
                <p14:modId xmlns:p14="http://schemas.microsoft.com/office/powerpoint/2010/main" val="1402759143"/>
              </p:ext>
            </p:extLst>
          </p:nvPr>
        </p:nvGraphicFramePr>
        <p:xfrm>
          <a:off x="166253" y="1427888"/>
          <a:ext cx="6480000" cy="5388821"/>
        </p:xfrm>
        <a:graphic>
          <a:graphicData uri="http://schemas.openxmlformats.org/drawingml/2006/table">
            <a:tbl>
              <a:tblPr firstRow="1" firstCol="1" bandRow="1"/>
              <a:tblGrid>
                <a:gridCol w="288000">
                  <a:extLst>
                    <a:ext uri="{9D8B030D-6E8A-4147-A177-3AD203B41FA5}">
                      <a16:colId xmlns:a16="http://schemas.microsoft.com/office/drawing/2014/main" val="737124957"/>
                    </a:ext>
                  </a:extLst>
                </a:gridCol>
                <a:gridCol w="2016000">
                  <a:extLst>
                    <a:ext uri="{9D8B030D-6E8A-4147-A177-3AD203B41FA5}">
                      <a16:colId xmlns:a16="http://schemas.microsoft.com/office/drawing/2014/main" val="1260538966"/>
                    </a:ext>
                  </a:extLst>
                </a:gridCol>
                <a:gridCol w="720000">
                  <a:extLst>
                    <a:ext uri="{9D8B030D-6E8A-4147-A177-3AD203B41FA5}">
                      <a16:colId xmlns:a16="http://schemas.microsoft.com/office/drawing/2014/main" val="50718703"/>
                    </a:ext>
                  </a:extLst>
                </a:gridCol>
                <a:gridCol w="720000">
                  <a:extLst>
                    <a:ext uri="{9D8B030D-6E8A-4147-A177-3AD203B41FA5}">
                      <a16:colId xmlns:a16="http://schemas.microsoft.com/office/drawing/2014/main" val="2944411117"/>
                    </a:ext>
                  </a:extLst>
                </a:gridCol>
                <a:gridCol w="720000">
                  <a:extLst>
                    <a:ext uri="{9D8B030D-6E8A-4147-A177-3AD203B41FA5}">
                      <a16:colId xmlns:a16="http://schemas.microsoft.com/office/drawing/2014/main" val="3931954474"/>
                    </a:ext>
                  </a:extLst>
                </a:gridCol>
                <a:gridCol w="720000">
                  <a:extLst>
                    <a:ext uri="{9D8B030D-6E8A-4147-A177-3AD203B41FA5}">
                      <a16:colId xmlns:a16="http://schemas.microsoft.com/office/drawing/2014/main" val="2152956080"/>
                    </a:ext>
                  </a:extLst>
                </a:gridCol>
                <a:gridCol w="720000">
                  <a:extLst>
                    <a:ext uri="{9D8B030D-6E8A-4147-A177-3AD203B41FA5}">
                      <a16:colId xmlns:a16="http://schemas.microsoft.com/office/drawing/2014/main" val="3576051217"/>
                    </a:ext>
                  </a:extLst>
                </a:gridCol>
                <a:gridCol w="576000">
                  <a:extLst>
                    <a:ext uri="{9D8B030D-6E8A-4147-A177-3AD203B41FA5}">
                      <a16:colId xmlns:a16="http://schemas.microsoft.com/office/drawing/2014/main" val="1324775407"/>
                    </a:ext>
                  </a:extLst>
                </a:gridCol>
              </a:tblGrid>
              <a:tr h="312837">
                <a:tc>
                  <a:txBody>
                    <a:bodyPr/>
                    <a:lstStyle/>
                    <a:p>
                      <a:pPr algn="ctr">
                        <a:lnSpc>
                          <a:spcPts val="1000"/>
                        </a:lnSpc>
                      </a:pPr>
                      <a:r>
                        <a:rPr 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No</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tc>
                  <a:txBody>
                    <a:bodyPr/>
                    <a:lstStyle/>
                    <a:p>
                      <a:pPr algn="ctr">
                        <a:lnSpc>
                          <a:spcPts val="10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成果指標</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tc>
                  <a:txBody>
                    <a:bodyPr/>
                    <a:lstStyle/>
                    <a:p>
                      <a:pPr algn="ctr">
                        <a:lnSpc>
                          <a:spcPts val="10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学校種等</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tc>
                  <a:txBody>
                    <a:bodyPr/>
                    <a:lstStyle/>
                    <a:p>
                      <a:pPr algn="ctr">
                        <a:lnSpc>
                          <a:spcPts val="10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目標</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tc>
                  <a:txBody>
                    <a:bodyPr/>
                    <a:lstStyle/>
                    <a:p>
                      <a:pPr algn="ctr">
                        <a:lnSpc>
                          <a:spcPts val="10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計画策定時</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tc>
                  <a:txBody>
                    <a:bodyPr/>
                    <a:lstStyle/>
                    <a:p>
                      <a:pPr algn="ctr">
                        <a:lnSpc>
                          <a:spcPts val="1000"/>
                        </a:lnSpc>
                      </a:pPr>
                      <a:r>
                        <a:rPr 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a:t>
                      </a:r>
                      <a:r>
                        <a:rPr lang="en-US" alt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6</a:t>
                      </a: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実績</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tc>
                  <a:txBody>
                    <a:bodyPr/>
                    <a:lstStyle/>
                    <a:p>
                      <a:pPr algn="ctr">
                        <a:lnSpc>
                          <a:spcPts val="1000"/>
                        </a:lnSpc>
                      </a:pPr>
                      <a:r>
                        <a:rPr lang="en-US" alt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R7</a:t>
                      </a:r>
                      <a:r>
                        <a:rPr lang="ja-JP" alt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実績</a:t>
                      </a:r>
                      <a:endParaRPr lang="en-US" alt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tc>
                  <a:txBody>
                    <a:bodyPr/>
                    <a:lstStyle/>
                    <a:p>
                      <a:pPr algn="ctr">
                        <a:lnSpc>
                          <a:spcPts val="1000"/>
                        </a:lnSpc>
                      </a:pPr>
                      <a:r>
                        <a:rPr lang="en-US" sz="800" b="1" kern="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a:t>
                      </a:r>
                      <a:r>
                        <a:rPr lang="en-US" altLang="ja-JP" sz="800" b="1" kern="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a:t>
                      </a:r>
                      <a:endParaRPr lang="en-US" sz="800" b="1" kern="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000"/>
                        </a:lnSpc>
                      </a:pPr>
                      <a:r>
                        <a:rPr lang="ja-JP" sz="800" b="1" kern="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達成状況</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extLst>
                  <a:ext uri="{0D108BD9-81ED-4DB2-BD59-A6C34878D82A}">
                    <a16:rowId xmlns:a16="http://schemas.microsoft.com/office/drawing/2014/main" val="1098493943"/>
                  </a:ext>
                </a:extLst>
              </a:tr>
              <a:tr h="354346">
                <a:tc rowSpan="2">
                  <a:txBody>
                    <a:bodyPr/>
                    <a:lstStyle/>
                    <a:p>
                      <a:pPr algn="ctr">
                        <a:lnSpc>
                          <a:spcPts val="1200"/>
                        </a:lnSpc>
                      </a:pPr>
                      <a:r>
                        <a:rPr 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13</a:t>
                      </a:r>
                      <a:endPar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rowSpan="2">
                  <a:txBody>
                    <a:bodyPr/>
                    <a:lstStyle/>
                    <a:p>
                      <a:pPr algn="l">
                        <a:lnSpc>
                          <a:spcPts val="12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学校生活をよりよくするために学級会（学級活動）で話し合い、お互いの意見のよさを生かして解決方法を決めていると回答した子どもたちの割合（％）</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小学校</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rowSpan="2">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全国の値</a:t>
                      </a:r>
                      <a:endParaRPr lang="en-US" alt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以上</a:t>
                      </a:r>
                      <a:r>
                        <a:rPr lang="ja-JP" altLang="en-US"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の</a:t>
                      </a:r>
                      <a:endParaRPr lang="en-US" alt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達成・維持</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69.2</a:t>
                      </a:r>
                      <a:endParaRPr lang="ja-JP" sz="105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73.5</a:t>
                      </a:r>
                      <a:r>
                        <a:rPr lang="ja-JP" sz="10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82.8</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83.3</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0</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5</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780907366"/>
                  </a:ext>
                </a:extLst>
              </a:tr>
              <a:tr h="354346">
                <a:tc vMerge="1">
                  <a:txBody>
                    <a:bodyPr/>
                    <a:lstStyle/>
                    <a:p>
                      <a:endParaRPr kumimoji="1" lang="ja-JP" altLang="en-US"/>
                    </a:p>
                  </a:txBody>
                  <a:tcPr/>
                </a:tc>
                <a:tc vMerge="1">
                  <a:txBody>
                    <a:bodyPr/>
                    <a:lstStyle/>
                    <a:p>
                      <a:endParaRPr kumimoji="1" lang="ja-JP" altLang="en-US"/>
                    </a:p>
                  </a:txBody>
                  <a:tcPr/>
                </a:tc>
                <a:tc>
                  <a:txBody>
                    <a:bodyPr/>
                    <a:lstStyle/>
                    <a:p>
                      <a:pPr algn="ctr">
                        <a:lnSpc>
                          <a:spcPts val="15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中学校</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vMerge="1">
                  <a:txBody>
                    <a:bodyPr/>
                    <a:lstStyle/>
                    <a:p>
                      <a:endParaRPr kumimoji="1" lang="ja-JP" altLang="en-US"/>
                    </a:p>
                  </a:txBody>
                  <a:tcPr/>
                </a:tc>
                <a:tc>
                  <a:txBody>
                    <a:bodyPr/>
                    <a:lstStyle/>
                    <a:p>
                      <a:pPr algn="ctr">
                        <a:lnSpc>
                          <a:spcPts val="1500"/>
                        </a:lnSpc>
                      </a:pPr>
                      <a:r>
                        <a:rPr lang="en-US" sz="10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69.2</a:t>
                      </a:r>
                      <a:endParaRPr lang="ja-JP" sz="105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76.8</a:t>
                      </a:r>
                      <a:r>
                        <a:rPr lang="ja-JP" sz="10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80.3</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[84.3]</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80.</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[84.</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5</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89003465"/>
                  </a:ext>
                </a:extLst>
              </a:tr>
              <a:tr h="377722">
                <a:tc rowSpan="2">
                  <a:txBody>
                    <a:bodyPr/>
                    <a:lstStyle/>
                    <a:p>
                      <a:pPr algn="ctr">
                        <a:lnSpc>
                          <a:spcPts val="1200"/>
                        </a:lnSpc>
                      </a:pPr>
                      <a:r>
                        <a:rPr 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14</a:t>
                      </a:r>
                      <a:endPar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rowSpan="2">
                  <a:txBody>
                    <a:bodyPr/>
                    <a:lstStyle/>
                    <a:p>
                      <a:pPr algn="l">
                        <a:lnSpc>
                          <a:spcPts val="12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小・中学校における子どもたちの暴力行為の発生件数の千人率（人）（政令市除く）</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小学校</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200"/>
                        </a:lnSpc>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8.0</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13.4</a:t>
                      </a:r>
                      <a:r>
                        <a:rPr lang="en-US" altLang="ja-JP" sz="1000" kern="10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※R3</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7.7</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18.3</a:t>
                      </a:r>
                      <a:r>
                        <a:rPr lang="ja-JP" sz="1000" kern="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R5</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11.4</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20</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a:t>
                      </a:r>
                      <a:r>
                        <a:rPr lang="ja-JP" sz="1000" kern="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R6</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3</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471760273"/>
                  </a:ext>
                </a:extLst>
              </a:tr>
              <a:tr h="377722">
                <a:tc vMerge="1">
                  <a:txBody>
                    <a:bodyPr/>
                    <a:lstStyle/>
                    <a:p>
                      <a:endParaRPr kumimoji="1" lang="ja-JP" altLang="en-US"/>
                    </a:p>
                  </a:txBody>
                  <a:tcPr/>
                </a:tc>
                <a:tc vMerge="1">
                  <a:txBody>
                    <a:bodyPr/>
                    <a:lstStyle/>
                    <a:p>
                      <a:endParaRPr kumimoji="1" lang="ja-JP" altLang="en-US"/>
                    </a:p>
                  </a:txBody>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中学校</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.0</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18.0</a:t>
                      </a:r>
                      <a:r>
                        <a:rPr lang="en-US" altLang="ja-JP" sz="1000" kern="10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※R3</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7.9</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27.0</a:t>
                      </a:r>
                      <a:r>
                        <a:rPr lang="ja-JP" sz="1000" kern="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R5</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10.9</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2</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4</a:t>
                      </a:r>
                      <a:r>
                        <a:rPr lang="ja-JP" sz="1000" kern="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R6</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3</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2</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6681189"/>
                  </a:ext>
                </a:extLst>
              </a:tr>
              <a:tr h="354346">
                <a:tc rowSpan="4">
                  <a:txBody>
                    <a:bodyPr/>
                    <a:lstStyle/>
                    <a:p>
                      <a:pPr algn="ctr">
                        <a:lnSpc>
                          <a:spcPts val="1200"/>
                        </a:lnSpc>
                      </a:pPr>
                      <a:r>
                        <a:rPr 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15</a:t>
                      </a:r>
                      <a:endParaRPr lang="ja-JP" sz="9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rowSpan="4">
                  <a:txBody>
                    <a:bodyPr/>
                    <a:lstStyle/>
                    <a:p>
                      <a:pPr algn="l">
                        <a:lnSpc>
                          <a:spcPts val="12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いじめの解消率</a:t>
                      </a:r>
                      <a:r>
                        <a:rPr 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 </a:t>
                      </a: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（％）（政令市除く）</a:t>
                      </a:r>
                      <a:endParaRPr lang="ja-JP" sz="9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小学校</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100</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78.9</a:t>
                      </a:r>
                      <a:r>
                        <a:rPr lang="en-US" altLang="ja-JP" sz="1000" kern="10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※R3</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80.4</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95.7</a:t>
                      </a:r>
                      <a:r>
                        <a:rPr lang="ja-JP" sz="1000" kern="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R5</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77.8</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a:t>
                      </a:r>
                      <a:r>
                        <a:rPr lang="ja-JP" sz="1000" kern="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R6</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6</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4</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2402197083"/>
                  </a:ext>
                </a:extLst>
              </a:tr>
              <a:tr h="354346">
                <a:tc vMerge="1">
                  <a:txBody>
                    <a:bodyPr/>
                    <a:lstStyle/>
                    <a:p>
                      <a:endParaRPr kumimoji="1" lang="ja-JP" altLang="en-US"/>
                    </a:p>
                  </a:txBody>
                  <a:tcPr/>
                </a:tc>
                <a:tc vMerge="1">
                  <a:txBody>
                    <a:bodyPr/>
                    <a:lstStyle/>
                    <a:p>
                      <a:endParaRPr kumimoji="1" lang="ja-JP" altLang="en-US"/>
                    </a:p>
                  </a:txBody>
                  <a:tcPr/>
                </a:tc>
                <a:tc>
                  <a:txBody>
                    <a:bodyPr/>
                    <a:lstStyle/>
                    <a:p>
                      <a:pPr algn="ctr">
                        <a:lnSpc>
                          <a:spcPts val="15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中学校</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100</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77.7</a:t>
                      </a:r>
                      <a:r>
                        <a:rPr lang="en-US" altLang="ja-JP" sz="1000" kern="10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※R3</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78.9</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92.8</a:t>
                      </a:r>
                      <a:r>
                        <a:rPr lang="ja-JP" sz="1000" kern="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R5</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76.0</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0</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2</a:t>
                      </a:r>
                      <a:r>
                        <a:rPr lang="ja-JP" sz="1000" kern="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R6</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4</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1341429865"/>
                  </a:ext>
                </a:extLst>
              </a:tr>
              <a:tr h="354346">
                <a:tc vMerge="1">
                  <a:txBody>
                    <a:bodyPr/>
                    <a:lstStyle/>
                    <a:p>
                      <a:endParaRPr kumimoji="1" lang="ja-JP" altLang="en-US"/>
                    </a:p>
                  </a:txBody>
                  <a:tcPr/>
                </a:tc>
                <a:tc vMerge="1">
                  <a:txBody>
                    <a:bodyPr/>
                    <a:lstStyle/>
                    <a:p>
                      <a:endParaRPr kumimoji="1" lang="ja-JP" altLang="en-US"/>
                    </a:p>
                  </a:txBody>
                  <a:tcPr/>
                </a:tc>
                <a:tc>
                  <a:txBody>
                    <a:bodyPr/>
                    <a:lstStyle/>
                    <a:p>
                      <a:pPr algn="ctr">
                        <a:lnSpc>
                          <a:spcPts val="15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府立高校</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100</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89.0</a:t>
                      </a:r>
                      <a:r>
                        <a:rPr lang="en-US" altLang="ja-JP" sz="1000" kern="10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※R3</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80.7</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96</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.4</a:t>
                      </a:r>
                      <a:r>
                        <a:rPr lang="ja-JP" sz="1000" kern="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R5</a:t>
                      </a:r>
                      <a:b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b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78.6</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93</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6</a:t>
                      </a:r>
                      <a:r>
                        <a:rPr lang="ja-JP" sz="1000" kern="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R6</a:t>
                      </a:r>
                      <a:b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b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4</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.6</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ja-JP"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3704995698"/>
                  </a:ext>
                </a:extLst>
              </a:tr>
              <a:tr h="354346">
                <a:tc vMerge="1">
                  <a:txBody>
                    <a:bodyPr/>
                    <a:lstStyle/>
                    <a:p>
                      <a:endParaRPr kumimoji="1" lang="ja-JP" altLang="en-US"/>
                    </a:p>
                  </a:txBody>
                  <a:tcPr/>
                </a:tc>
                <a:tc vMerge="1">
                  <a:txBody>
                    <a:bodyPr/>
                    <a:lstStyle/>
                    <a:p>
                      <a:endParaRPr kumimoji="1" lang="ja-JP" altLang="en-US"/>
                    </a:p>
                  </a:txBody>
                  <a:tcPr/>
                </a:tc>
                <a:tc>
                  <a:txBody>
                    <a:bodyPr/>
                    <a:lstStyle/>
                    <a:p>
                      <a:pPr algn="ctr">
                        <a:lnSpc>
                          <a:spcPts val="1500"/>
                        </a:lnSpc>
                      </a:pPr>
                      <a:r>
                        <a:rPr lang="ja-JP" sz="8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府立支援</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100</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72.3</a:t>
                      </a:r>
                      <a:r>
                        <a:rPr lang="en-US" altLang="ja-JP" sz="1000" kern="10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※R3</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80.6</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83.7</a:t>
                      </a:r>
                      <a:r>
                        <a:rPr lang="ja-JP" altLang="ja-JP" sz="900" kern="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900" kern="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R5</a:t>
                      </a:r>
                      <a:endParaRPr lang="ja-JP"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alt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77.5</a:t>
                      </a:r>
                      <a:r>
                        <a:rPr lang="ja-JP" alt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71.9</a:t>
                      </a:r>
                      <a:r>
                        <a:rPr lang="ja-JP" altLang="ja-JP" sz="900" kern="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900" kern="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R6</a:t>
                      </a:r>
                      <a:endParaRPr lang="ja-JP"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alt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76.1</a:t>
                      </a:r>
                      <a:r>
                        <a:rPr lang="ja-JP" alt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77549821"/>
                  </a:ext>
                </a:extLst>
              </a:tr>
              <a:tr h="428850">
                <a:tc>
                  <a:txBody>
                    <a:bodyPr/>
                    <a:lstStyle/>
                    <a:p>
                      <a:pPr algn="ctr">
                        <a:lnSpc>
                          <a:spcPts val="1200"/>
                        </a:lnSpc>
                      </a:pPr>
                      <a:r>
                        <a:rPr 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16</a:t>
                      </a:r>
                      <a:endPar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lnSpc>
                          <a:spcPts val="12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「学習を通して『人間関係』の大切さを学んだ」と回答した府立学校の子どもたちの割合（％）</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府立学校</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前年度より増加</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87.4</a:t>
                      </a:r>
                      <a:r>
                        <a:rPr lang="en-US" altLang="ja-JP" sz="1000" kern="10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※R3</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92.8</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4</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4</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ja-JP" alt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68268147"/>
                  </a:ext>
                </a:extLst>
              </a:tr>
              <a:tr h="428850">
                <a:tc>
                  <a:txBody>
                    <a:bodyPr/>
                    <a:lstStyle/>
                    <a:p>
                      <a:pPr algn="ctr">
                        <a:lnSpc>
                          <a:spcPts val="1200"/>
                        </a:lnSpc>
                      </a:pPr>
                      <a:r>
                        <a:rPr 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17</a:t>
                      </a:r>
                      <a:endPar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lnSpc>
                          <a:spcPts val="12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「学習を通して『自分を大切にする』気持ちが高まった」と回答した府立学校の子どもたちの割合（％）</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ja-JP" sz="8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府立学校</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前年度より増加</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63.8</a:t>
                      </a:r>
                      <a:r>
                        <a:rPr lang="en-US" altLang="ja-JP" sz="1000" kern="10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※R3</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80.9</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84.4</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ja-JP" alt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55755711"/>
                  </a:ext>
                </a:extLst>
              </a:tr>
              <a:tr h="354346">
                <a:tc rowSpan="2">
                  <a:txBody>
                    <a:bodyPr/>
                    <a:lstStyle/>
                    <a:p>
                      <a:pPr algn="ctr">
                        <a:lnSpc>
                          <a:spcPts val="1200"/>
                        </a:lnSpc>
                      </a:pPr>
                      <a:r>
                        <a:rPr 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18</a:t>
                      </a:r>
                      <a:endParaRPr lang="ja-JP" sz="9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rowSpan="2">
                  <a:txBody>
                    <a:bodyPr/>
                    <a:lstStyle/>
                    <a:p>
                      <a:pPr algn="l">
                        <a:lnSpc>
                          <a:spcPts val="12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「道徳の授業で自分の考えを深めたり、学級やグループで話し合ったりする活動に取り組んでいる。」と回答した子どもたちの割合（％）</a:t>
                      </a:r>
                      <a:endParaRPr lang="ja-JP" sz="9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小学校</a:t>
                      </a:r>
                      <a:endParaRPr 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rowSpan="2">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全国の値</a:t>
                      </a:r>
                      <a:endParaRPr lang="en-US" alt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以上の</a:t>
                      </a:r>
                      <a:endParaRPr lang="en-US" alt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達成・維持</a:t>
                      </a:r>
                      <a:endParaRPr 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78.9</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80.0</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87.4</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[88.0]</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6</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0</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6</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2922267970"/>
                  </a:ext>
                </a:extLst>
              </a:tr>
              <a:tr h="354346">
                <a:tc vMerge="1">
                  <a:txBody>
                    <a:bodyPr/>
                    <a:lstStyle/>
                    <a:p>
                      <a:endParaRPr kumimoji="1" lang="ja-JP" altLang="en-US"/>
                    </a:p>
                  </a:txBody>
                  <a:tcPr/>
                </a:tc>
                <a:tc vMerge="1">
                  <a:txBody>
                    <a:bodyPr/>
                    <a:lstStyle/>
                    <a:p>
                      <a:endParaRPr kumimoji="1" lang="ja-JP" altLang="en-US"/>
                    </a:p>
                  </a:txBody>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中学校</a:t>
                      </a:r>
                      <a:endParaRPr 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vMerge="1">
                  <a:txBody>
                    <a:bodyPr/>
                    <a:lstStyle/>
                    <a:p>
                      <a:endParaRPr kumimoji="1" lang="ja-JP" altLang="en-US"/>
                    </a:p>
                  </a:txBody>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84.5</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85.5</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89.2</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[91.5]</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5</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[91.</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3</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69512616"/>
                  </a:ext>
                </a:extLst>
              </a:tr>
              <a:tr h="428850">
                <a:tc>
                  <a:txBody>
                    <a:bodyPr/>
                    <a:lstStyle/>
                    <a:p>
                      <a:pPr algn="ctr">
                        <a:lnSpc>
                          <a:spcPts val="1200"/>
                        </a:lnSpc>
                      </a:pPr>
                      <a:r>
                        <a:rPr 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10</a:t>
                      </a:r>
                      <a:endPar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200"/>
                        </a:lnSpc>
                      </a:pPr>
                      <a:r>
                        <a:rPr lang="ja-JP" sz="800" b="1" kern="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再</a:t>
                      </a:r>
                      <a:endPar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lnSpc>
                          <a:spcPts val="12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「悩みや心配ごとがあるとき、相談する相手がいない」と回答した府立学校の子どもたちの割合（％）</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府立学校</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前年度より</a:t>
                      </a:r>
                      <a:endParaRPr lang="en-US" alt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減少</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6.5</a:t>
                      </a:r>
                      <a:r>
                        <a:rPr lang="en-US" altLang="ja-JP" sz="1000" kern="10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※R3</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ctr" defTabSz="685800" rtl="0" eaLnBrk="1" fontAlgn="auto" latinLnBrk="0" hangingPunct="1">
                        <a:lnSpc>
                          <a:spcPts val="1500"/>
                        </a:lnSpc>
                        <a:spcBef>
                          <a:spcPts val="0"/>
                        </a:spcBef>
                        <a:spcAft>
                          <a:spcPts val="0"/>
                        </a:spcAft>
                        <a:buClrTx/>
                        <a:buSzTx/>
                        <a:buFontTx/>
                        <a:buNone/>
                        <a:tabLst/>
                        <a:defRPr/>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4.9</a:t>
                      </a:r>
                      <a:endParaRPr lang="ja-JP"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5.7</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ctr" defTabSz="685800" rtl="0" eaLnBrk="1" fontAlgn="auto" latinLnBrk="0" hangingPunct="1">
                        <a:lnSpc>
                          <a:spcPts val="1500"/>
                        </a:lnSpc>
                        <a:spcBef>
                          <a:spcPts val="0"/>
                        </a:spcBef>
                        <a:spcAft>
                          <a:spcPts val="0"/>
                        </a:spcAft>
                        <a:buClrTx/>
                        <a:buSzTx/>
                        <a:buFontTx/>
                        <a:buNone/>
                        <a:tabLst/>
                        <a:defRPr/>
                      </a:pPr>
                      <a:r>
                        <a:rPr lang="ja-JP"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71261219"/>
                  </a:ext>
                </a:extLst>
              </a:tr>
            </a:tbl>
          </a:graphicData>
        </a:graphic>
      </p:graphicFrame>
      <p:sp>
        <p:nvSpPr>
          <p:cNvPr id="17" name="AutoShape 15">
            <a:extLst>
              <a:ext uri="{FF2B5EF4-FFF2-40B4-BE49-F238E27FC236}">
                <a16:creationId xmlns:a16="http://schemas.microsoft.com/office/drawing/2014/main" id="{E48067DD-CD77-4861-84F3-6633996E5082}"/>
              </a:ext>
            </a:extLst>
          </p:cNvPr>
          <p:cNvSpPr>
            <a:spLocks noChangeArrowheads="1"/>
          </p:cNvSpPr>
          <p:nvPr/>
        </p:nvSpPr>
        <p:spPr bwMode="auto">
          <a:xfrm>
            <a:off x="166254" y="1138996"/>
            <a:ext cx="2057402" cy="252000"/>
          </a:xfrm>
          <a:prstGeom prst="rect">
            <a:avLst/>
          </a:prstGeom>
          <a:solidFill>
            <a:schemeClr val="tx1"/>
          </a:solidFill>
          <a:ln>
            <a:noFill/>
            <a:headEnd/>
            <a:tailEnd/>
          </a:ln>
        </p:spPr>
        <p:style>
          <a:lnRef idx="1">
            <a:schemeClr val="accent1"/>
          </a:lnRef>
          <a:fillRef idx="2">
            <a:schemeClr val="accent1"/>
          </a:fillRef>
          <a:effectRef idx="1">
            <a:schemeClr val="accent1"/>
          </a:effectRef>
          <a:fontRef idx="minor">
            <a:schemeClr val="dk1"/>
          </a:fontRef>
        </p:style>
        <p:txBody>
          <a:bodyPr wrap="none" anchor="ctr"/>
          <a:lstStyle>
            <a:lvl1pPr defTabSz="1279525" eaLnBrk="0" hangingPunct="0">
              <a:spcBef>
                <a:spcPct val="20000"/>
              </a:spcBef>
              <a:buChar char="•"/>
              <a:defRPr kumimoji="1" sz="4500">
                <a:solidFill>
                  <a:schemeClr val="tx1"/>
                </a:solidFill>
                <a:latin typeface="Arial" panose="020B0604020202020204" pitchFamily="34" charset="0"/>
                <a:ea typeface="ＭＳ Ｐゴシック" panose="020B0600070205080204" pitchFamily="50" charset="-128"/>
              </a:defRPr>
            </a:lvl1pPr>
            <a:lvl2pPr marL="742950" indent="-285750" defTabSz="1279525" eaLnBrk="0" hangingPunct="0">
              <a:spcBef>
                <a:spcPct val="20000"/>
              </a:spcBef>
              <a:buChar char="–"/>
              <a:defRPr kumimoji="1" sz="3900">
                <a:solidFill>
                  <a:schemeClr val="tx1"/>
                </a:solidFill>
                <a:latin typeface="Arial" panose="020B0604020202020204" pitchFamily="34" charset="0"/>
                <a:ea typeface="ＭＳ Ｐゴシック" panose="020B0600070205080204" pitchFamily="50" charset="-128"/>
              </a:defRPr>
            </a:lvl2pPr>
            <a:lvl3pPr marL="1143000" indent="-228600" defTabSz="1279525" eaLnBrk="0" hangingPunct="0">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3pPr>
            <a:lvl4pPr marL="1600200" indent="-228600" defTabSz="1279525"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4pPr>
            <a:lvl5pPr marL="2057400" indent="-228600" defTabSz="1279525"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5pPr>
            <a:lvl6pPr marL="25146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6pPr>
            <a:lvl7pPr marL="29718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7pPr>
            <a:lvl8pPr marL="34290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8pPr>
            <a:lvl9pPr marL="38862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200" b="1" dirty="0">
                <a:solidFill>
                  <a:schemeClr val="bg1"/>
                </a:solidFill>
                <a:latin typeface="Meiryo UI" panose="020B0604030504040204" pitchFamily="50" charset="-128"/>
                <a:ea typeface="Meiryo UI" panose="020B0604030504040204" pitchFamily="50" charset="-128"/>
              </a:rPr>
              <a:t>「成果指標」の達成状況</a:t>
            </a:r>
            <a:endParaRPr lang="ja-JP" altLang="en-US" sz="1270" b="1" dirty="0">
              <a:solidFill>
                <a:schemeClr val="bg1"/>
              </a:solidFill>
              <a:latin typeface="Meiryo UI" panose="020B0604030504040204" pitchFamily="50" charset="-128"/>
              <a:ea typeface="Meiryo UI" panose="020B0604030504040204" pitchFamily="50" charset="-128"/>
            </a:endParaRPr>
          </a:p>
        </p:txBody>
      </p:sp>
      <p:sp>
        <p:nvSpPr>
          <p:cNvPr id="2" name="正方形/長方形 1">
            <a:extLst>
              <a:ext uri="{FF2B5EF4-FFF2-40B4-BE49-F238E27FC236}">
                <a16:creationId xmlns:a16="http://schemas.microsoft.com/office/drawing/2014/main" id="{6513BA7C-4105-4187-A0EC-2EAF0F8BF9FD}"/>
              </a:ext>
            </a:extLst>
          </p:cNvPr>
          <p:cNvSpPr/>
          <p:nvPr/>
        </p:nvSpPr>
        <p:spPr>
          <a:xfrm>
            <a:off x="166253" y="125234"/>
            <a:ext cx="6504714" cy="288000"/>
          </a:xfrm>
          <a:prstGeom prst="rect">
            <a:avLst/>
          </a:prstGeom>
          <a:solidFill>
            <a:schemeClr val="bg1"/>
          </a:solidFill>
          <a:ln w="19050">
            <a:solidFill>
              <a:schemeClr val="accent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b="1" dirty="0">
                <a:solidFill>
                  <a:schemeClr val="tx1"/>
                </a:solidFill>
                <a:latin typeface="Meiryo UI" panose="020B0604030504040204" pitchFamily="50" charset="-128"/>
                <a:ea typeface="Meiryo UI" panose="020B0604030504040204" pitchFamily="50" charset="-128"/>
              </a:rPr>
              <a:t>基本方針２　豊かな心と健やかな体の育成</a:t>
            </a:r>
          </a:p>
        </p:txBody>
      </p:sp>
      <p:sp>
        <p:nvSpPr>
          <p:cNvPr id="15" name="Rectangle 4">
            <a:extLst>
              <a:ext uri="{FF2B5EF4-FFF2-40B4-BE49-F238E27FC236}">
                <a16:creationId xmlns:a16="http://schemas.microsoft.com/office/drawing/2014/main" id="{A79E971D-7B57-41C0-AF00-D7CAF3289C14}"/>
              </a:ext>
            </a:extLst>
          </p:cNvPr>
          <p:cNvSpPr>
            <a:spLocks noChangeArrowheads="1"/>
          </p:cNvSpPr>
          <p:nvPr/>
        </p:nvSpPr>
        <p:spPr bwMode="auto">
          <a:xfrm>
            <a:off x="166253" y="493866"/>
            <a:ext cx="6555149" cy="581744"/>
          </a:xfrm>
          <a:prstGeom prst="rect">
            <a:avLst/>
          </a:prstGeom>
          <a:noFill/>
          <a:ln>
            <a:solidFill>
              <a:schemeClr val="tx1"/>
            </a:solidFill>
            <a:prstDash val="sysDot"/>
            <a:headEnd/>
            <a:tailEnd/>
          </a:ln>
        </p:spPr>
        <p:style>
          <a:lnRef idx="2">
            <a:schemeClr val="dk1"/>
          </a:lnRef>
          <a:fillRef idx="1">
            <a:schemeClr val="lt1"/>
          </a:fillRef>
          <a:effectRef idx="0">
            <a:schemeClr val="dk1"/>
          </a:effectRef>
          <a:fontRef idx="minor">
            <a:schemeClr val="dk1"/>
          </a:fontRef>
        </p:style>
        <p:txBody>
          <a:bodyPr wrap="square" anchor="ctr"/>
          <a:lstStyle>
            <a:lvl1pPr defTabSz="1279525" eaLnBrk="0" hangingPunct="0">
              <a:spcBef>
                <a:spcPct val="20000"/>
              </a:spcBef>
              <a:buChar char="•"/>
              <a:defRPr kumimoji="1" sz="4500">
                <a:solidFill>
                  <a:schemeClr val="tx1"/>
                </a:solidFill>
                <a:latin typeface="Arial" panose="020B0604020202020204" pitchFamily="34" charset="0"/>
                <a:ea typeface="ＭＳ Ｐゴシック" panose="020B0600070205080204" pitchFamily="50" charset="-128"/>
              </a:defRPr>
            </a:lvl1pPr>
            <a:lvl2pPr marL="742950" indent="-285750" defTabSz="1279525" eaLnBrk="0" hangingPunct="0">
              <a:spcBef>
                <a:spcPct val="20000"/>
              </a:spcBef>
              <a:buChar char="–"/>
              <a:defRPr kumimoji="1" sz="3900">
                <a:solidFill>
                  <a:schemeClr val="tx1"/>
                </a:solidFill>
                <a:latin typeface="Arial" panose="020B0604020202020204" pitchFamily="34" charset="0"/>
                <a:ea typeface="ＭＳ Ｐゴシック" panose="020B0600070205080204" pitchFamily="50" charset="-128"/>
              </a:defRPr>
            </a:lvl2pPr>
            <a:lvl3pPr marL="1143000" indent="-228600" defTabSz="1279525" eaLnBrk="0" hangingPunct="0">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3pPr>
            <a:lvl4pPr marL="1600200" indent="-228600" defTabSz="1279525"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4pPr>
            <a:lvl5pPr marL="2057400" indent="-228600" defTabSz="1279525"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5pPr>
            <a:lvl6pPr marL="25146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6pPr>
            <a:lvl7pPr marL="29718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7pPr>
            <a:lvl8pPr marL="34290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8pPr>
            <a:lvl9pPr marL="38862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9pPr>
          </a:lstStyle>
          <a:p>
            <a:pPr eaLnBrk="1" hangingPunct="1">
              <a:lnSpc>
                <a:spcPts val="1400"/>
              </a:lnSpc>
              <a:spcBef>
                <a:spcPct val="0"/>
              </a:spcBef>
              <a:buNone/>
            </a:pPr>
            <a:r>
              <a:rPr lang="ja-JP" altLang="en-US" sz="1000" dirty="0">
                <a:latin typeface="Meiryo UI" panose="020B0604030504040204" pitchFamily="50" charset="-128"/>
                <a:ea typeface="Meiryo UI" panose="020B0604030504040204" pitchFamily="50" charset="-128"/>
              </a:rPr>
              <a:t>・命の大切さや他者への思いやり、相手を尊重し認め合う心を学ぶことにより、豊かな心や人権意識をはぐくみます。</a:t>
            </a:r>
          </a:p>
          <a:p>
            <a:pPr eaLnBrk="1" hangingPunct="1">
              <a:lnSpc>
                <a:spcPts val="1400"/>
              </a:lnSpc>
              <a:spcBef>
                <a:spcPct val="0"/>
              </a:spcBef>
              <a:buNone/>
            </a:pPr>
            <a:r>
              <a:rPr lang="ja-JP" altLang="en-US" sz="1000" dirty="0">
                <a:latin typeface="Meiryo UI" panose="020B0604030504040204" pitchFamily="50" charset="-128"/>
                <a:ea typeface="Meiryo UI" panose="020B0604030504040204" pitchFamily="50" charset="-128"/>
              </a:rPr>
              <a:t>・専門家や福祉機関等とも連携し、</a:t>
            </a:r>
            <a:r>
              <a:rPr lang="ja-JP" altLang="en-US" sz="1000">
                <a:latin typeface="Meiryo UI" panose="020B0604030504040204" pitchFamily="50" charset="-128"/>
                <a:ea typeface="Meiryo UI" panose="020B0604030504040204" pitchFamily="50" charset="-128"/>
              </a:rPr>
              <a:t>いじめや等</a:t>
            </a:r>
            <a:r>
              <a:rPr lang="ja-JP" altLang="en-US" sz="1000" dirty="0">
                <a:latin typeface="Meiryo UI" panose="020B0604030504040204" pitchFamily="50" charset="-128"/>
                <a:ea typeface="Meiryo UI" panose="020B0604030504040204" pitchFamily="50" charset="-128"/>
              </a:rPr>
              <a:t>の子どもたちが抱える問題</a:t>
            </a:r>
            <a:r>
              <a:rPr lang="ja-JP" altLang="en-US" sz="1000">
                <a:latin typeface="Meiryo UI" panose="020B0604030504040204" pitchFamily="50" charset="-128"/>
                <a:ea typeface="Meiryo UI" panose="020B0604030504040204" pitchFamily="50" charset="-128"/>
              </a:rPr>
              <a:t>の解決に</a:t>
            </a:r>
            <a:r>
              <a:rPr lang="ja-JP" altLang="en-US" sz="1000" dirty="0">
                <a:latin typeface="Meiryo UI" panose="020B0604030504040204" pitchFamily="50" charset="-128"/>
                <a:ea typeface="Meiryo UI" panose="020B0604030504040204" pitchFamily="50" charset="-128"/>
              </a:rPr>
              <a:t>取り組みます。</a:t>
            </a:r>
          </a:p>
          <a:p>
            <a:pPr eaLnBrk="1" hangingPunct="1">
              <a:lnSpc>
                <a:spcPts val="1400"/>
              </a:lnSpc>
              <a:spcBef>
                <a:spcPct val="0"/>
              </a:spcBef>
              <a:buNone/>
            </a:pPr>
            <a:r>
              <a:rPr lang="ja-JP" altLang="en-US" sz="1000" dirty="0">
                <a:latin typeface="Meiryo UI" panose="020B0604030504040204" pitchFamily="50" charset="-128"/>
                <a:ea typeface="Meiryo UI" panose="020B0604030504040204" pitchFamily="50" charset="-128"/>
              </a:rPr>
              <a:t>・より良い運動習慣や生活習慣の定着を通して、健やかな体を育成します。</a:t>
            </a:r>
          </a:p>
        </p:txBody>
      </p:sp>
      <p:sp>
        <p:nvSpPr>
          <p:cNvPr id="8" name="テキスト ボックス 7">
            <a:extLst>
              <a:ext uri="{FF2B5EF4-FFF2-40B4-BE49-F238E27FC236}">
                <a16:creationId xmlns:a16="http://schemas.microsoft.com/office/drawing/2014/main" id="{D58139AE-57BD-48A0-B03E-6A340554FDDD}"/>
              </a:ext>
            </a:extLst>
          </p:cNvPr>
          <p:cNvSpPr txBox="1"/>
          <p:nvPr/>
        </p:nvSpPr>
        <p:spPr>
          <a:xfrm>
            <a:off x="5064054" y="1138944"/>
            <a:ext cx="1657348" cy="246221"/>
          </a:xfrm>
          <a:prstGeom prst="rect">
            <a:avLst/>
          </a:prstGeom>
          <a:noFill/>
        </p:spPr>
        <p:txBody>
          <a:bodyPr wrap="square">
            <a:spAutoFit/>
          </a:bodyPr>
          <a:lstStyle/>
          <a:p>
            <a:r>
              <a:rPr lang="ja-JP" altLang="ja-JP" sz="1000" dirty="0">
                <a:effectLst/>
                <a:ea typeface="メイリオ" panose="020B0604030504040204" pitchFamily="50" charset="-128"/>
                <a:cs typeface="Times New Roman" panose="02020603050405020304" pitchFamily="18" charset="0"/>
              </a:rPr>
              <a:t>［］内の数字は全国の値</a:t>
            </a:r>
            <a:endParaRPr lang="ja-JP" altLang="en-US" sz="1000" dirty="0"/>
          </a:p>
        </p:txBody>
      </p:sp>
      <p:sp>
        <p:nvSpPr>
          <p:cNvPr id="9" name="テキスト ボックス 8">
            <a:extLst>
              <a:ext uri="{FF2B5EF4-FFF2-40B4-BE49-F238E27FC236}">
                <a16:creationId xmlns:a16="http://schemas.microsoft.com/office/drawing/2014/main" id="{4ECEE761-CAEA-4F15-98E8-4A499A476213}"/>
              </a:ext>
            </a:extLst>
          </p:cNvPr>
          <p:cNvSpPr txBox="1"/>
          <p:nvPr/>
        </p:nvSpPr>
        <p:spPr>
          <a:xfrm>
            <a:off x="127971" y="6853601"/>
            <a:ext cx="6518282" cy="2669962"/>
          </a:xfrm>
          <a:prstGeom prst="rect">
            <a:avLst/>
          </a:prstGeom>
          <a:noFill/>
        </p:spPr>
        <p:txBody>
          <a:bodyPr wrap="square">
            <a:spAutoFit/>
          </a:bodyPr>
          <a:lstStyle/>
          <a:p>
            <a:pPr algn="just">
              <a:lnSpc>
                <a:spcPts val="1300"/>
              </a:lnSpc>
              <a:spcAft>
                <a:spcPts val="300"/>
              </a:spcAft>
            </a:pPr>
            <a:r>
              <a:rPr lang="zh-TW" altLang="en-US" sz="1050" b="1" kern="100" dirty="0">
                <a:effectLst/>
                <a:latin typeface="Meiryo UI" panose="020B0604030504040204" pitchFamily="50" charset="-128"/>
                <a:ea typeface="Meiryo UI" panose="020B0604030504040204" pitchFamily="50" charset="-128"/>
                <a:cs typeface="Times New Roman" panose="02020603050405020304" pitchFamily="18" charset="0"/>
              </a:rPr>
              <a:t>［自己評価　</a:t>
            </a:r>
            <a:r>
              <a:rPr lang="en-US" altLang="zh-TW" sz="1050" b="1"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zh-TW" altLang="en-US" sz="1050" b="1" kern="100" dirty="0">
                <a:effectLst/>
                <a:latin typeface="Meiryo UI" panose="020B0604030504040204" pitchFamily="50" charset="-128"/>
                <a:ea typeface="Meiryo UI" panose="020B0604030504040204" pitchFamily="50" charset="-128"/>
                <a:cs typeface="Times New Roman" panose="02020603050405020304" pitchFamily="18" charset="0"/>
              </a:rPr>
              <a:t>抜粋］</a:t>
            </a:r>
            <a:endParaRPr lang="en-US" altLang="zh-TW" sz="1050" b="1" kern="100" dirty="0">
              <a:effectLst/>
              <a:latin typeface="Meiryo UI" panose="020B0604030504040204" pitchFamily="50" charset="-128"/>
              <a:ea typeface="Meiryo UI" panose="020B0604030504040204" pitchFamily="50" charset="-128"/>
              <a:cs typeface="Times New Roman" panose="02020603050405020304" pitchFamily="18" charset="0"/>
            </a:endParaRPr>
          </a:p>
          <a:p>
            <a:pPr algn="just">
              <a:lnSpc>
                <a:spcPts val="1300"/>
              </a:lnSpc>
            </a:pPr>
            <a:r>
              <a:rPr lang="en-US" altLang="ja-JP" sz="1000" b="1" kern="100" dirty="0">
                <a:latin typeface="Meiryo UI" panose="020B0604030504040204" pitchFamily="50" charset="-128"/>
                <a:ea typeface="Meiryo UI" panose="020B0604030504040204" pitchFamily="50" charset="-128"/>
                <a:cs typeface="Times New Roman" panose="02020603050405020304" pitchFamily="18" charset="0"/>
              </a:rPr>
              <a:t>14</a:t>
            </a:r>
            <a:r>
              <a:rPr lang="ja-JP" altLang="en-US" sz="1000" b="1" kern="100" dirty="0">
                <a:latin typeface="Meiryo UI" panose="020B0604030504040204" pitchFamily="50" charset="-128"/>
                <a:ea typeface="Meiryo UI" panose="020B0604030504040204" pitchFamily="50" charset="-128"/>
                <a:cs typeface="Times New Roman" panose="02020603050405020304" pitchFamily="18" charset="0"/>
              </a:rPr>
              <a:t>　小・中学校における子どもたちの暴力行為の発生件数の千人率</a:t>
            </a:r>
            <a:endParaRPr lang="en-US" altLang="ja-JP" sz="1000" kern="100" dirty="0">
              <a:latin typeface="Meiryo UI" panose="020B0604030504040204" pitchFamily="50" charset="-128"/>
              <a:ea typeface="Meiryo UI" panose="020B0604030504040204" pitchFamily="50" charset="-128"/>
              <a:cs typeface="Times New Roman" panose="02020603050405020304" pitchFamily="18" charset="0"/>
            </a:endParaRPr>
          </a:p>
          <a:p>
            <a:pPr algn="just">
              <a:lnSpc>
                <a:spcPts val="1300"/>
              </a:lnSpc>
            </a:pPr>
            <a:r>
              <a:rPr lang="en-US" altLang="ja-JP" sz="1000" b="1" kern="100" dirty="0">
                <a:latin typeface="Meiryo UI" panose="020B0604030504040204" pitchFamily="50" charset="-128"/>
                <a:ea typeface="Meiryo UI" panose="020B0604030504040204" pitchFamily="50" charset="-128"/>
                <a:cs typeface="Times New Roman" panose="02020603050405020304" pitchFamily="18" charset="0"/>
              </a:rPr>
              <a:t>15</a:t>
            </a:r>
            <a:r>
              <a:rPr lang="ja-JP" altLang="en-US" sz="1000" b="1" kern="100" dirty="0">
                <a:latin typeface="Meiryo UI" panose="020B0604030504040204" pitchFamily="50" charset="-128"/>
                <a:ea typeface="Meiryo UI" panose="020B0604030504040204" pitchFamily="50" charset="-128"/>
                <a:cs typeface="Times New Roman" panose="02020603050405020304" pitchFamily="18" charset="0"/>
              </a:rPr>
              <a:t>　いじめの解消率　</a:t>
            </a:r>
            <a:r>
              <a:rPr lang="en-US" altLang="ja-JP" sz="1000" b="1"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000" b="1" kern="100" dirty="0">
                <a:latin typeface="Meiryo UI" panose="020B0604030504040204" pitchFamily="50" charset="-128"/>
                <a:ea typeface="Meiryo UI" panose="020B0604030504040204" pitchFamily="50" charset="-128"/>
                <a:cs typeface="Times New Roman" panose="02020603050405020304" pitchFamily="18" charset="0"/>
              </a:rPr>
              <a:t>府内の小・中学校及び府立学校の</a:t>
            </a:r>
            <a:r>
              <a:rPr lang="en-US" altLang="ja-JP" sz="1000" b="1" kern="100" dirty="0">
                <a:latin typeface="Meiryo UI" panose="020B0604030504040204" pitchFamily="50" charset="-128"/>
                <a:ea typeface="Meiryo UI" panose="020B0604030504040204" pitchFamily="50" charset="-128"/>
                <a:cs typeface="Times New Roman" panose="02020603050405020304" pitchFamily="18" charset="0"/>
              </a:rPr>
              <a:t>R6</a:t>
            </a:r>
            <a:r>
              <a:rPr lang="ja-JP" altLang="en-US" sz="1000" b="1" kern="100" dirty="0">
                <a:latin typeface="Meiryo UI" panose="020B0604030504040204" pitchFamily="50" charset="-128"/>
                <a:ea typeface="Meiryo UI" panose="020B0604030504040204" pitchFamily="50" charset="-128"/>
                <a:cs typeface="Times New Roman" panose="02020603050405020304" pitchFamily="18" charset="0"/>
              </a:rPr>
              <a:t>実績は、翌年度</a:t>
            </a:r>
            <a:r>
              <a:rPr lang="en-US" altLang="ja-JP" sz="1000" b="1" kern="100" dirty="0">
                <a:latin typeface="Meiryo UI" panose="020B0604030504040204" pitchFamily="50" charset="-128"/>
                <a:ea typeface="Meiryo UI" panose="020B0604030504040204" pitchFamily="50" charset="-128"/>
                <a:cs typeface="Times New Roman" panose="02020603050405020304" pitchFamily="18" charset="0"/>
              </a:rPr>
              <a:t>7</a:t>
            </a:r>
            <a:r>
              <a:rPr lang="ja-JP" altLang="en-US" sz="1000" b="1" kern="100" dirty="0">
                <a:latin typeface="Meiryo UI" panose="020B0604030504040204" pitchFamily="50" charset="-128"/>
                <a:ea typeface="Meiryo UI" panose="020B0604030504040204" pitchFamily="50" charset="-128"/>
                <a:cs typeface="Times New Roman" panose="02020603050405020304" pitchFamily="18" charset="0"/>
              </a:rPr>
              <a:t>月に実施した独自調査の数値</a:t>
            </a:r>
          </a:p>
          <a:p>
            <a:pPr marL="87313" algn="just">
              <a:lnSpc>
                <a:spcPts val="1240"/>
              </a:lnSpc>
            </a:pPr>
            <a:r>
              <a:rPr lang="ja-JP" altLang="en-US" sz="1000" kern="100" dirty="0">
                <a:effectLst/>
                <a:latin typeface="Meiryo UI" panose="020B0604030504040204" pitchFamily="50" charset="-128"/>
                <a:ea typeface="Meiryo UI" panose="020B0604030504040204" pitchFamily="50" charset="-128"/>
                <a:cs typeface="Times New Roman" panose="02020603050405020304" pitchFamily="18" charset="0"/>
              </a:rPr>
              <a:t>　「小・中学校における子どもたちの暴力行為の発生件数の千人率」は</a:t>
            </a: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、児童生徒間の些細なトラブルなどに伴う暴力行為発生件数が増加し、目標を達成しなかった。また、</a:t>
            </a:r>
            <a:r>
              <a:rPr lang="ja-JP" altLang="en-US" sz="1000" kern="100" dirty="0">
                <a:effectLst/>
                <a:latin typeface="Meiryo UI" panose="020B0604030504040204" pitchFamily="50" charset="-128"/>
                <a:ea typeface="Meiryo UI" panose="020B0604030504040204" pitchFamily="50" charset="-128"/>
                <a:cs typeface="Times New Roman" panose="02020603050405020304" pitchFamily="18" charset="0"/>
              </a:rPr>
              <a:t>「いじめの解消率」は、小・中・府立高校で前年度とほぼ同水準だったが、目標を達成しなかった。その要因として、いじめ行為は止んでいても、被害児童・生徒・保護者の不安が払しょくできていない事案は解消とせず、見守りや心のケアを継続している</a:t>
            </a: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ことなどが挙げられる。</a:t>
            </a:r>
            <a:endParaRPr lang="en-US" altLang="ja-JP" sz="1000" kern="100" dirty="0">
              <a:latin typeface="Meiryo UI" panose="020B0604030504040204" pitchFamily="50" charset="-128"/>
              <a:ea typeface="Meiryo UI" panose="020B0604030504040204" pitchFamily="50" charset="-128"/>
              <a:cs typeface="Times New Roman" panose="02020603050405020304" pitchFamily="18" charset="0"/>
            </a:endParaRPr>
          </a:p>
          <a:p>
            <a:pPr marL="87313" algn="just">
              <a:lnSpc>
                <a:spcPts val="1240"/>
              </a:lnSpc>
            </a:pP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　小・中学校では、子ども同士のより良い人間関係づくりの取組等を進めるとともに、府が、すべての小・中・義務教育学校に</a:t>
            </a:r>
            <a:r>
              <a:rPr lang="en-US" altLang="ja-JP" sz="1000" kern="100" dirty="0">
                <a:latin typeface="Meiryo UI" panose="020B0604030504040204" pitchFamily="50" charset="-128"/>
                <a:ea typeface="Meiryo UI" panose="020B0604030504040204" pitchFamily="50" charset="-128"/>
                <a:cs typeface="Times New Roman" panose="02020603050405020304" pitchFamily="18" charset="0"/>
              </a:rPr>
              <a:t>SC</a:t>
            </a: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を配置、</a:t>
            </a:r>
            <a:r>
              <a:rPr lang="en-US" altLang="ja-JP" sz="1000" kern="100" dirty="0">
                <a:latin typeface="Meiryo UI" panose="020B0604030504040204" pitchFamily="50" charset="-128"/>
                <a:ea typeface="Meiryo UI" panose="020B0604030504040204" pitchFamily="50" charset="-128"/>
                <a:cs typeface="Times New Roman" panose="02020603050405020304" pitchFamily="18" charset="0"/>
              </a:rPr>
              <a:t>SSW</a:t>
            </a: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は、配置する</a:t>
            </a:r>
            <a:r>
              <a:rPr lang="en-US" altLang="ja-JP" sz="1000" kern="100" dirty="0">
                <a:latin typeface="Meiryo UI" panose="020B0604030504040204" pitchFamily="50" charset="-128"/>
                <a:ea typeface="Meiryo UI" panose="020B0604030504040204" pitchFamily="50" charset="-128"/>
                <a:cs typeface="Times New Roman" panose="02020603050405020304" pitchFamily="18" charset="0"/>
              </a:rPr>
              <a:t>31</a:t>
            </a: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市町村に対し補助を実施し、研修を行う等により、市町村の事業体制構築や充実に向けた支援を行い、各小・中学校が</a:t>
            </a:r>
            <a:r>
              <a:rPr lang="en-US" altLang="ja-JP" sz="1000" kern="100" dirty="0">
                <a:latin typeface="Meiryo UI" panose="020B0604030504040204" pitchFamily="50" charset="-128"/>
                <a:ea typeface="Meiryo UI" panose="020B0604030504040204" pitchFamily="50" charset="-128"/>
                <a:cs typeface="Times New Roman" panose="02020603050405020304" pitchFamily="18" charset="0"/>
              </a:rPr>
              <a:t>SC</a:t>
            </a: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や</a:t>
            </a:r>
            <a:r>
              <a:rPr lang="en-US" altLang="ja-JP" sz="1000" kern="100" dirty="0">
                <a:latin typeface="Meiryo UI" panose="020B0604030504040204" pitchFamily="50" charset="-128"/>
                <a:ea typeface="Meiryo UI" panose="020B0604030504040204" pitchFamily="50" charset="-128"/>
                <a:cs typeface="Times New Roman" panose="02020603050405020304" pitchFamily="18" charset="0"/>
              </a:rPr>
              <a:t>SSW</a:t>
            </a: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などと連携して、個々の見立てに基づいた適切な支援を行えるようにした。</a:t>
            </a:r>
            <a:endParaRPr lang="en-US" altLang="ja-JP" sz="1000" kern="100" dirty="0">
              <a:latin typeface="Meiryo UI" panose="020B0604030504040204" pitchFamily="50" charset="-128"/>
              <a:ea typeface="Meiryo UI" panose="020B0604030504040204" pitchFamily="50" charset="-128"/>
              <a:cs typeface="Times New Roman" panose="02020603050405020304" pitchFamily="18" charset="0"/>
            </a:endParaRPr>
          </a:p>
          <a:p>
            <a:pPr marL="87313" algn="just">
              <a:lnSpc>
                <a:spcPts val="1240"/>
              </a:lnSpc>
            </a:pP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000" kern="100" dirty="0">
                <a:effectLst/>
                <a:latin typeface="Meiryo UI" panose="020B0604030504040204" pitchFamily="50" charset="-128"/>
                <a:ea typeface="Meiryo UI" panose="020B0604030504040204" pitchFamily="50" charset="-128"/>
                <a:cs typeface="Times New Roman" panose="02020603050405020304" pitchFamily="18" charset="0"/>
              </a:rPr>
              <a:t>府立高校では、教職員を対象とした研修を通じて、府教育庁において作成した「いじめ初期対応のてびき」の活用を促すなど、いじめの早期発見・早期対応が図られるよう学校の取組を支援していく。また、生徒が互いに違いを認めあうことができるよう、いじめの未然防止教育や、いじめに関する人権教育が実施されるよう働きかけていく。</a:t>
            </a:r>
            <a:endParaRPr lang="en-US" altLang="ja-JP" sz="10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marL="87313" algn="just">
              <a:lnSpc>
                <a:spcPts val="1240"/>
              </a:lnSpc>
            </a:pP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000" kern="100" dirty="0">
                <a:effectLst/>
                <a:latin typeface="Meiryo UI" panose="020B0604030504040204" pitchFamily="50" charset="-128"/>
                <a:ea typeface="Meiryo UI" panose="020B0604030504040204" pitchFamily="50" charset="-128"/>
                <a:cs typeface="Times New Roman" panose="02020603050405020304" pitchFamily="18" charset="0"/>
              </a:rPr>
              <a:t>府立支援学校では、引き続き、いじめの認知件数が高い水準で推移しており、これまで見過ごされがちであった事象についても、いじめとして適切に認知し、早期に対応する取組が進められている。今後もいじめの未然防止教育や人権教育、情報モラルの啓発活動を継続するとともに、個々の障がい特性に応じ</a:t>
            </a: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た</a:t>
            </a:r>
            <a:r>
              <a:rPr lang="ja-JP" altLang="en-US" sz="1000" kern="100" dirty="0">
                <a:effectLst/>
                <a:latin typeface="Meiryo UI" panose="020B0604030504040204" pitchFamily="50" charset="-128"/>
                <a:ea typeface="Meiryo UI" panose="020B0604030504040204" pitchFamily="50" charset="-128"/>
                <a:cs typeface="Times New Roman" panose="02020603050405020304" pitchFamily="18" charset="0"/>
              </a:rPr>
              <a:t>支援を</a:t>
            </a: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丁寧に</a:t>
            </a:r>
            <a:r>
              <a:rPr lang="ja-JP" altLang="en-US" sz="1000" kern="100" dirty="0">
                <a:effectLst/>
                <a:latin typeface="Meiryo UI" panose="020B0604030504040204" pitchFamily="50" charset="-128"/>
                <a:ea typeface="Meiryo UI" panose="020B0604030504040204" pitchFamily="50" charset="-128"/>
                <a:cs typeface="Times New Roman" panose="02020603050405020304" pitchFamily="18" charset="0"/>
              </a:rPr>
              <a:t>行い、解消率の向上</a:t>
            </a: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を</a:t>
            </a:r>
            <a:r>
              <a:rPr lang="ja-JP" altLang="en-US" sz="1000" kern="100" dirty="0">
                <a:effectLst/>
                <a:latin typeface="Meiryo UI" panose="020B0604030504040204" pitchFamily="50" charset="-128"/>
                <a:ea typeface="Meiryo UI" panose="020B0604030504040204" pitchFamily="50" charset="-128"/>
                <a:cs typeface="Times New Roman" panose="02020603050405020304" pitchFamily="18" charset="0"/>
              </a:rPr>
              <a:t>図っていく。</a:t>
            </a:r>
            <a:endParaRPr lang="ja-JP" altLang="ja-JP" sz="10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0" name="フッター プレースホルダー 6">
            <a:extLst>
              <a:ext uri="{FF2B5EF4-FFF2-40B4-BE49-F238E27FC236}">
                <a16:creationId xmlns:a16="http://schemas.microsoft.com/office/drawing/2014/main" id="{388994F1-DF6D-4CB8-B41B-2D77ECB8A438}"/>
              </a:ext>
            </a:extLst>
          </p:cNvPr>
          <p:cNvSpPr>
            <a:spLocks noGrp="1"/>
          </p:cNvSpPr>
          <p:nvPr/>
        </p:nvSpPr>
        <p:spPr>
          <a:xfrm>
            <a:off x="7468" y="9671115"/>
            <a:ext cx="6843063" cy="234705"/>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ja-JP" altLang="en-US" sz="1000" kern="100" dirty="0">
                <a:solidFill>
                  <a:schemeClr val="tx1"/>
                </a:solidFill>
                <a:latin typeface="Century" panose="02040604050505020304" pitchFamily="18" charset="0"/>
                <a:ea typeface="ＭＳ 明朝" panose="02020609040205080304" pitchFamily="17" charset="-128"/>
                <a:cs typeface="Times New Roman" panose="02020603050405020304" pitchFamily="18" charset="0"/>
              </a:rPr>
              <a:t>２－７</a:t>
            </a:r>
            <a:endParaRPr lang="ja-JP" altLang="ja-JP" sz="1000" kern="100" dirty="0">
              <a:solidFill>
                <a:schemeClr val="tx1"/>
              </a:solidFill>
              <a:latin typeface="Century" panose="02040604050505020304" pitchFamily="18" charset="0"/>
              <a:ea typeface="ＭＳ 明朝" panose="02020609040205080304" pitchFamily="17" charset="-128"/>
              <a:cs typeface="Times New Roman" panose="02020603050405020304" pitchFamily="18" charset="0"/>
            </a:endParaRPr>
          </a:p>
        </p:txBody>
      </p:sp>
    </p:spTree>
    <p:extLst>
      <p:ext uri="{BB962C8B-B14F-4D97-AF65-F5344CB8AC3E}">
        <p14:creationId xmlns:p14="http://schemas.microsoft.com/office/powerpoint/2010/main" val="21947808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テキスト ボックス 28">
            <a:extLst>
              <a:ext uri="{FF2B5EF4-FFF2-40B4-BE49-F238E27FC236}">
                <a16:creationId xmlns:a16="http://schemas.microsoft.com/office/drawing/2014/main" id="{F3F99BD8-3554-4B30-BC3D-4AF616CF7FC8}"/>
              </a:ext>
            </a:extLst>
          </p:cNvPr>
          <p:cNvSpPr txBox="1"/>
          <p:nvPr/>
        </p:nvSpPr>
        <p:spPr>
          <a:xfrm>
            <a:off x="91101" y="6700069"/>
            <a:ext cx="6555152" cy="3243645"/>
          </a:xfrm>
          <a:prstGeom prst="rect">
            <a:avLst/>
          </a:prstGeom>
          <a:noFill/>
        </p:spPr>
        <p:txBody>
          <a:bodyPr wrap="square">
            <a:spAutoFit/>
          </a:bodyPr>
          <a:lstStyle/>
          <a:p>
            <a:pPr algn="just">
              <a:lnSpc>
                <a:spcPts val="2000"/>
              </a:lnSpc>
            </a:pPr>
            <a:r>
              <a:rPr lang="zh-TW" altLang="en-US" sz="1050" b="1" kern="100" dirty="0">
                <a:effectLst/>
                <a:latin typeface="メイリオ" panose="020B0604030504040204" pitchFamily="50" charset="-128"/>
                <a:ea typeface="メイリオ" panose="020B0604030504040204" pitchFamily="50" charset="-128"/>
                <a:cs typeface="Times New Roman" panose="02020603050405020304" pitchFamily="18" charset="0"/>
              </a:rPr>
              <a:t>［自己評価　</a:t>
            </a:r>
            <a:r>
              <a:rPr lang="en-US" altLang="zh-TW" sz="1050" b="1" kern="100" dirty="0">
                <a:effectLst/>
                <a:latin typeface="メイリオ" panose="020B0604030504040204" pitchFamily="50" charset="-128"/>
                <a:ea typeface="メイリオ" panose="020B0604030504040204" pitchFamily="50" charset="-128"/>
                <a:cs typeface="Times New Roman" panose="02020603050405020304" pitchFamily="18" charset="0"/>
              </a:rPr>
              <a:t>※</a:t>
            </a:r>
            <a:r>
              <a:rPr lang="zh-TW" altLang="en-US" sz="1050" b="1" kern="100" dirty="0">
                <a:effectLst/>
                <a:latin typeface="メイリオ" panose="020B0604030504040204" pitchFamily="50" charset="-128"/>
                <a:ea typeface="メイリオ" panose="020B0604030504040204" pitchFamily="50" charset="-128"/>
                <a:cs typeface="Times New Roman" panose="02020603050405020304" pitchFamily="18" charset="0"/>
              </a:rPr>
              <a:t>抜粋］</a:t>
            </a:r>
            <a:endParaRPr lang="en-US" altLang="zh-TW" sz="1050" b="1" kern="100" dirty="0">
              <a:effectLst/>
              <a:latin typeface="メイリオ" panose="020B0604030504040204" pitchFamily="50" charset="-128"/>
              <a:ea typeface="メイリオ" panose="020B0604030504040204" pitchFamily="50" charset="-128"/>
              <a:cs typeface="Times New Roman" panose="02020603050405020304" pitchFamily="18" charset="0"/>
            </a:endParaRPr>
          </a:p>
          <a:p>
            <a:pPr algn="just">
              <a:lnSpc>
                <a:spcPts val="1300"/>
              </a:lnSpc>
            </a:pPr>
            <a:r>
              <a:rPr lang="en-US" altLang="ja-JP" sz="1000" b="1" kern="100" dirty="0">
                <a:latin typeface="Meiryo UI" panose="020B0604030504040204" pitchFamily="50" charset="-128"/>
                <a:ea typeface="Meiryo UI" panose="020B0604030504040204" pitchFamily="50" charset="-128"/>
                <a:cs typeface="Times New Roman" panose="02020603050405020304" pitchFamily="18" charset="0"/>
              </a:rPr>
              <a:t>19</a:t>
            </a:r>
            <a:r>
              <a:rPr lang="ja-JP" altLang="en-US" sz="1000" b="1" kern="100" dirty="0">
                <a:latin typeface="Meiryo UI" panose="020B0604030504040204" pitchFamily="50" charset="-128"/>
                <a:ea typeface="Meiryo UI" panose="020B0604030504040204" pitchFamily="50" charset="-128"/>
                <a:cs typeface="Times New Roman" panose="02020603050405020304" pitchFamily="18" charset="0"/>
              </a:rPr>
              <a:t>　卒業後にもスポーツをしたいと「思う」「やや思う」子どもたちの割合</a:t>
            </a:r>
          </a:p>
          <a:p>
            <a:pPr algn="just">
              <a:lnSpc>
                <a:spcPts val="1300"/>
              </a:lnSpc>
            </a:pPr>
            <a:r>
              <a:rPr lang="en-US" altLang="ja-JP" sz="1000" b="1" kern="100" dirty="0">
                <a:latin typeface="Meiryo UI" panose="020B0604030504040204" pitchFamily="50" charset="-128"/>
                <a:ea typeface="Meiryo UI" panose="020B0604030504040204" pitchFamily="50" charset="-128"/>
                <a:cs typeface="Times New Roman" panose="02020603050405020304" pitchFamily="18" charset="0"/>
              </a:rPr>
              <a:t>20</a:t>
            </a:r>
            <a:r>
              <a:rPr lang="ja-JP" altLang="en-US" sz="1000" b="1" kern="100" dirty="0">
                <a:latin typeface="Meiryo UI" panose="020B0604030504040204" pitchFamily="50" charset="-128"/>
                <a:ea typeface="Meiryo UI" panose="020B0604030504040204" pitchFamily="50" charset="-128"/>
                <a:cs typeface="Times New Roman" panose="02020603050405020304" pitchFamily="18" charset="0"/>
              </a:rPr>
              <a:t>　１週間の総運動時間（体育授業を除く。）が</a:t>
            </a:r>
            <a:r>
              <a:rPr lang="en-US" altLang="ja-JP" sz="1000" b="1" kern="100" dirty="0">
                <a:latin typeface="Meiryo UI" panose="020B0604030504040204" pitchFamily="50" charset="-128"/>
                <a:ea typeface="Meiryo UI" panose="020B0604030504040204" pitchFamily="50" charset="-128"/>
                <a:cs typeface="Times New Roman" panose="02020603050405020304" pitchFamily="18" charset="0"/>
              </a:rPr>
              <a:t>60</a:t>
            </a:r>
            <a:r>
              <a:rPr lang="ja-JP" altLang="en-US" sz="1000" b="1" kern="100" dirty="0">
                <a:latin typeface="Meiryo UI" panose="020B0604030504040204" pitchFamily="50" charset="-128"/>
                <a:ea typeface="Meiryo UI" panose="020B0604030504040204" pitchFamily="50" charset="-128"/>
                <a:cs typeface="Times New Roman" panose="02020603050405020304" pitchFamily="18" charset="0"/>
              </a:rPr>
              <a:t>分未満の子どもたちの割合</a:t>
            </a:r>
          </a:p>
          <a:p>
            <a:pPr algn="just">
              <a:lnSpc>
                <a:spcPts val="1300"/>
              </a:lnSpc>
            </a:pPr>
            <a:r>
              <a:rPr lang="en-US" altLang="ja-JP" sz="1000" b="1" kern="100" dirty="0">
                <a:latin typeface="Meiryo UI" panose="020B0604030504040204" pitchFamily="50" charset="-128"/>
                <a:ea typeface="Meiryo UI" panose="020B0604030504040204" pitchFamily="50" charset="-128"/>
                <a:cs typeface="Times New Roman" panose="02020603050405020304" pitchFamily="18" charset="0"/>
              </a:rPr>
              <a:t>21</a:t>
            </a:r>
            <a:r>
              <a:rPr lang="ja-JP" altLang="en-US" sz="1000" b="1" kern="100" dirty="0">
                <a:latin typeface="Meiryo UI" panose="020B0604030504040204" pitchFamily="50" charset="-128"/>
                <a:ea typeface="Meiryo UI" panose="020B0604030504040204" pitchFamily="50" charset="-128"/>
                <a:cs typeface="Times New Roman" panose="02020603050405020304" pitchFamily="18" charset="0"/>
              </a:rPr>
              <a:t>　「全国体力・運動能力、運動習慣等調査」の５段階総合評価で下位段階（</a:t>
            </a:r>
            <a:r>
              <a:rPr lang="en-US" altLang="ja-JP" sz="1000" b="1" kern="100" dirty="0">
                <a:latin typeface="Meiryo UI" panose="020B0604030504040204" pitchFamily="50" charset="-128"/>
                <a:ea typeface="Meiryo UI" panose="020B0604030504040204" pitchFamily="50" charset="-128"/>
                <a:cs typeface="Times New Roman" panose="02020603050405020304" pitchFamily="18" charset="0"/>
              </a:rPr>
              <a:t>D</a:t>
            </a:r>
            <a:r>
              <a:rPr lang="ja-JP" altLang="en-US" sz="1000" b="1" kern="100" dirty="0">
                <a:latin typeface="Meiryo UI" panose="020B0604030504040204" pitchFamily="50" charset="-128"/>
                <a:ea typeface="Meiryo UI" panose="020B0604030504040204" pitchFamily="50" charset="-128"/>
                <a:cs typeface="Times New Roman" panose="02020603050405020304" pitchFamily="18" charset="0"/>
              </a:rPr>
              <a:t>／</a:t>
            </a:r>
            <a:r>
              <a:rPr lang="en-US" altLang="ja-JP" sz="1000" b="1" kern="100" dirty="0">
                <a:latin typeface="Meiryo UI" panose="020B0604030504040204" pitchFamily="50" charset="-128"/>
                <a:ea typeface="Meiryo UI" panose="020B0604030504040204" pitchFamily="50" charset="-128"/>
                <a:cs typeface="Times New Roman" panose="02020603050405020304" pitchFamily="18" charset="0"/>
              </a:rPr>
              <a:t>E</a:t>
            </a:r>
            <a:r>
              <a:rPr lang="ja-JP" altLang="en-US" sz="1000" b="1" kern="100" dirty="0">
                <a:latin typeface="Meiryo UI" panose="020B0604030504040204" pitchFamily="50" charset="-128"/>
                <a:ea typeface="Meiryo UI" panose="020B0604030504040204" pitchFamily="50" charset="-128"/>
                <a:cs typeface="Times New Roman" panose="02020603050405020304" pitchFamily="18" charset="0"/>
              </a:rPr>
              <a:t>）の子どもたちの割合</a:t>
            </a:r>
          </a:p>
          <a:p>
            <a:pPr marL="88900" algn="just">
              <a:lnSpc>
                <a:spcPts val="1300"/>
              </a:lnSpc>
            </a:pPr>
            <a:r>
              <a:rPr lang="ja-JP" altLang="en-US" sz="1000" kern="100" dirty="0">
                <a:effectLst/>
                <a:latin typeface="Meiryo UI" panose="020B0604030504040204" pitchFamily="50" charset="-128"/>
                <a:ea typeface="Meiryo UI" panose="020B0604030504040204" pitchFamily="50" charset="-128"/>
                <a:cs typeface="Times New Roman" panose="02020603050405020304" pitchFamily="18" charset="0"/>
              </a:rPr>
              <a:t>　「卒業後にもスポーツをしたいと</a:t>
            </a:r>
            <a:r>
              <a:rPr lang="en-US" altLang="ja-JP" sz="10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000" kern="100" dirty="0">
                <a:effectLst/>
                <a:latin typeface="Meiryo UI" panose="020B0604030504040204" pitchFamily="50" charset="-128"/>
                <a:ea typeface="Meiryo UI" panose="020B0604030504040204" pitchFamily="50" charset="-128"/>
                <a:cs typeface="Times New Roman" panose="02020603050405020304" pitchFamily="18" charset="0"/>
              </a:rPr>
              <a:t>思う</a:t>
            </a:r>
            <a:r>
              <a:rPr lang="en-US" altLang="ja-JP" sz="10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000" kern="100" dirty="0">
                <a:effectLst/>
                <a:latin typeface="Meiryo UI" panose="020B0604030504040204" pitchFamily="50" charset="-128"/>
                <a:ea typeface="Meiryo UI" panose="020B0604030504040204" pitchFamily="50" charset="-128"/>
                <a:cs typeface="Times New Roman" panose="02020603050405020304" pitchFamily="18" charset="0"/>
              </a:rPr>
              <a:t>やや思う</a:t>
            </a:r>
            <a:r>
              <a:rPr lang="en-US" altLang="ja-JP" sz="10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000" kern="100" dirty="0">
                <a:effectLst/>
                <a:latin typeface="Meiryo UI" panose="020B0604030504040204" pitchFamily="50" charset="-128"/>
                <a:ea typeface="Meiryo UI" panose="020B0604030504040204" pitchFamily="50" charset="-128"/>
                <a:cs typeface="Times New Roman" panose="02020603050405020304" pitchFamily="18" charset="0"/>
              </a:rPr>
              <a:t>子どもたちの割合」は、目標を達成しなかった。しかし、中学生男女の実績は、前年度より増加し</a:t>
            </a: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、全国平均との差では、小学生男子で同数値、小学生女子、中学生男女は縮小した。</a:t>
            </a:r>
            <a:r>
              <a:rPr lang="ja-JP" altLang="en-US" sz="1000" kern="100" dirty="0">
                <a:effectLst/>
                <a:latin typeface="Meiryo UI" panose="020B0604030504040204" pitchFamily="50" charset="-128"/>
                <a:ea typeface="Meiryo UI" panose="020B0604030504040204" pitchFamily="50" charset="-128"/>
                <a:cs typeface="Times New Roman" panose="02020603050405020304" pitchFamily="18" charset="0"/>
              </a:rPr>
              <a:t>引き続き、スポーツ教室の実施や教員の授業力向上に向けた取組など、子どもたちが運動への興味・関心を高める機会を増やしていく。</a:t>
            </a:r>
          </a:p>
          <a:p>
            <a:pPr marL="88900" algn="just">
              <a:lnSpc>
                <a:spcPts val="1300"/>
              </a:lnSpc>
            </a:pPr>
            <a:r>
              <a:rPr lang="ja-JP" altLang="en-US" sz="1000" kern="100" dirty="0">
                <a:effectLst/>
                <a:latin typeface="Meiryo UI" panose="020B0604030504040204" pitchFamily="50" charset="-128"/>
                <a:ea typeface="Meiryo UI" panose="020B0604030504040204" pitchFamily="50" charset="-128"/>
                <a:cs typeface="Times New Roman" panose="02020603050405020304" pitchFamily="18" charset="0"/>
              </a:rPr>
              <a:t>　「１週間の総運動時間が</a:t>
            </a:r>
            <a:r>
              <a:rPr lang="en-US" altLang="ja-JP" sz="1000" kern="100" dirty="0">
                <a:effectLst/>
                <a:latin typeface="Meiryo UI" panose="020B0604030504040204" pitchFamily="50" charset="-128"/>
                <a:ea typeface="Meiryo UI" panose="020B0604030504040204" pitchFamily="50" charset="-128"/>
                <a:cs typeface="Times New Roman" panose="02020603050405020304" pitchFamily="18" charset="0"/>
              </a:rPr>
              <a:t>60</a:t>
            </a:r>
            <a:r>
              <a:rPr lang="ja-JP" altLang="en-US" sz="1000" kern="100" dirty="0">
                <a:effectLst/>
                <a:latin typeface="Meiryo UI" panose="020B0604030504040204" pitchFamily="50" charset="-128"/>
                <a:ea typeface="Meiryo UI" panose="020B0604030504040204" pitchFamily="50" charset="-128"/>
                <a:cs typeface="Times New Roman" panose="02020603050405020304" pitchFamily="18" charset="0"/>
              </a:rPr>
              <a:t>分未満の子どもたちの割合」と</a:t>
            </a:r>
            <a:r>
              <a:rPr lang="ja-JP" altLang="en-US" sz="1000" dirty="0">
                <a:latin typeface="Meiryo UI" panose="020B0604030504040204" pitchFamily="50" charset="-128"/>
                <a:ea typeface="Meiryo UI" panose="020B0604030504040204" pitchFamily="50" charset="-128"/>
              </a:rPr>
              <a:t>「</a:t>
            </a:r>
            <a:r>
              <a:rPr lang="en-US" altLang="ja-JP" sz="1000" dirty="0">
                <a:latin typeface="Meiryo UI" panose="020B0604030504040204" pitchFamily="50" charset="-128"/>
                <a:ea typeface="Meiryo UI" panose="020B0604030504040204" pitchFamily="50" charset="-128"/>
              </a:rPr>
              <a:t>『</a:t>
            </a:r>
            <a:r>
              <a:rPr lang="ja-JP" altLang="en-US" sz="1000" kern="100" dirty="0">
                <a:effectLst/>
                <a:latin typeface="Meiryo UI" panose="020B0604030504040204" pitchFamily="50" charset="-128"/>
                <a:ea typeface="Meiryo UI" panose="020B0604030504040204" pitchFamily="50" charset="-128"/>
                <a:cs typeface="Times New Roman" panose="02020603050405020304" pitchFamily="18" charset="0"/>
              </a:rPr>
              <a:t>全国体力・運動能力、運動習慣等調査</a:t>
            </a:r>
            <a:r>
              <a:rPr lang="en-US" altLang="ja-JP" sz="10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000" kern="100" dirty="0">
                <a:effectLst/>
                <a:latin typeface="Meiryo UI" panose="020B0604030504040204" pitchFamily="50" charset="-128"/>
                <a:ea typeface="Meiryo UI" panose="020B0604030504040204" pitchFamily="50" charset="-128"/>
                <a:cs typeface="Times New Roman" panose="02020603050405020304" pitchFamily="18" charset="0"/>
              </a:rPr>
              <a:t>の５段階総合評価で下位段階の子どもたちの割合」も、目標を達成しなかった。今後は、全国体力・運動能力、運動習慣等調査の結果を踏まえた授業等の工夫・改善を促進するため、府独自の「めっちゃ</a:t>
            </a:r>
            <a:r>
              <a:rPr lang="en-US" altLang="ja-JP" sz="1000" kern="100" dirty="0">
                <a:effectLst/>
                <a:latin typeface="Meiryo UI" panose="020B0604030504040204" pitchFamily="50" charset="-128"/>
                <a:ea typeface="Meiryo UI" panose="020B0604030504040204" pitchFamily="50" charset="-128"/>
                <a:cs typeface="Times New Roman" panose="02020603050405020304" pitchFamily="18" charset="0"/>
              </a:rPr>
              <a:t>MORIMORI</a:t>
            </a:r>
            <a:r>
              <a:rPr lang="ja-JP" altLang="en-US" sz="1000" kern="100" dirty="0">
                <a:effectLst/>
                <a:latin typeface="Meiryo UI" panose="020B0604030504040204" pitchFamily="50" charset="-128"/>
                <a:ea typeface="Meiryo UI" panose="020B0604030504040204" pitchFamily="50" charset="-128"/>
                <a:cs typeface="Times New Roman" panose="02020603050405020304" pitchFamily="18" charset="0"/>
              </a:rPr>
              <a:t>スポーツテスト」を実施し、各学校がアクションプランを見直し、学校全体で授業改善につながる</a:t>
            </a:r>
            <a:r>
              <a:rPr lang="en-US" altLang="ja-JP" sz="1000" kern="100" dirty="0">
                <a:effectLst/>
                <a:latin typeface="Meiryo UI" panose="020B0604030504040204" pitchFamily="50" charset="-128"/>
                <a:ea typeface="Meiryo UI" panose="020B0604030504040204" pitchFamily="50" charset="-128"/>
                <a:cs typeface="Times New Roman" panose="02020603050405020304" pitchFamily="18" charset="0"/>
              </a:rPr>
              <a:t>PDCA</a:t>
            </a:r>
            <a:r>
              <a:rPr lang="ja-JP" altLang="en-US" sz="1000" kern="100" dirty="0">
                <a:effectLst/>
                <a:latin typeface="Meiryo UI" panose="020B0604030504040204" pitchFamily="50" charset="-128"/>
                <a:ea typeface="Meiryo UI" panose="020B0604030504040204" pitchFamily="50" charset="-128"/>
                <a:cs typeface="Times New Roman" panose="02020603050405020304" pitchFamily="18" charset="0"/>
              </a:rPr>
              <a:t>サイクルを構築できるよう、分析結果を踏まえた好事例の発信や大学教授等による体育の授業づくりの研修を通して、引き続き、市町村を支援していく。</a:t>
            </a:r>
            <a:endParaRPr lang="en-US" altLang="ja-JP" sz="1000" kern="100" dirty="0">
              <a:latin typeface="Meiryo UI" panose="020B0604030504040204" pitchFamily="50" charset="-128"/>
              <a:ea typeface="Meiryo UI" panose="020B0604030504040204" pitchFamily="50" charset="-128"/>
              <a:cs typeface="Times New Roman" panose="02020603050405020304" pitchFamily="18" charset="0"/>
            </a:endParaRPr>
          </a:p>
          <a:p>
            <a:pPr algn="just">
              <a:lnSpc>
                <a:spcPts val="1300"/>
              </a:lnSpc>
              <a:spcBef>
                <a:spcPts val="600"/>
              </a:spcBef>
            </a:pPr>
            <a:r>
              <a:rPr lang="en-US" altLang="ja-JP" sz="1000" b="1" kern="100" dirty="0">
                <a:latin typeface="Meiryo UI" panose="020B0604030504040204" pitchFamily="50" charset="-128"/>
                <a:ea typeface="Meiryo UI" panose="020B0604030504040204" pitchFamily="50" charset="-128"/>
                <a:cs typeface="Times New Roman" panose="02020603050405020304" pitchFamily="18" charset="0"/>
              </a:rPr>
              <a:t>23 </a:t>
            </a:r>
            <a:r>
              <a:rPr lang="ja-JP" altLang="en-US" sz="1000" b="1" kern="100" dirty="0">
                <a:latin typeface="Meiryo UI" panose="020B0604030504040204" pitchFamily="50" charset="-128"/>
                <a:ea typeface="Meiryo UI" panose="020B0604030504040204" pitchFamily="50" charset="-128"/>
                <a:cs typeface="Times New Roman" panose="02020603050405020304" pitchFamily="18" charset="0"/>
              </a:rPr>
              <a:t>「まったく朝食をとらない」と回答した子どもたちの割合</a:t>
            </a:r>
          </a:p>
          <a:p>
            <a:pPr marL="88900" algn="just">
              <a:lnSpc>
                <a:spcPts val="1300"/>
              </a:lnSpc>
            </a:pP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　「まったく朝食をとらない」と回答した子どもたちの割合は、小学校では全国との差が広がり、中学校では計画策定時と同じで、目標を達成しなかった。啓発を行うとともに、</a:t>
            </a:r>
            <a:r>
              <a:rPr lang="ja-JP" altLang="ja-JP" sz="1000" kern="100" dirty="0">
                <a:latin typeface="Meiryo UI"/>
                <a:ea typeface="Meiryo UI"/>
                <a:cs typeface="+mn-lt"/>
              </a:rPr>
              <a:t>学校給食・食育研究</a:t>
            </a:r>
            <a:r>
              <a:rPr lang="ja-JP" altLang="en-US" sz="1000" kern="100" dirty="0">
                <a:latin typeface="Meiryo UI"/>
                <a:ea typeface="Meiryo UI"/>
                <a:cs typeface="Times New Roman"/>
              </a:rPr>
              <a:t>協議会</a:t>
            </a: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で府内の好事例を発信し</a:t>
            </a:r>
            <a:r>
              <a:rPr lang="en-US" altLang="ja-JP" sz="1000" kern="100" baseline="-250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000" kern="100" baseline="-25000" dirty="0">
                <a:latin typeface="Meiryo UI" panose="020B0604030504040204" pitchFamily="50" charset="-128"/>
                <a:ea typeface="Meiryo UI" panose="020B0604030504040204" pitchFamily="50" charset="-128"/>
                <a:cs typeface="Times New Roman" panose="02020603050405020304" pitchFamily="18" charset="0"/>
              </a:rPr>
              <a:t>新</a:t>
            </a:r>
            <a:r>
              <a:rPr lang="en-US" altLang="ja-JP" sz="1000" kern="100" baseline="-250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各市町村で朝食喫食の取組を進めている。今後も栄養教諭を中心に、「まったく朝食をとらない」子どもに加え、その保護者へ、朝食喫食の意義について啓発を行っていくために、研修会等を通して、引き続き、市町村を支援していく。</a:t>
            </a:r>
          </a:p>
          <a:p>
            <a:pPr marL="88900" algn="just">
              <a:lnSpc>
                <a:spcPts val="1300"/>
              </a:lnSpc>
            </a:pPr>
            <a:endParaRPr lang="ja-JP" altLang="en-US" sz="1000" kern="100" dirty="0">
              <a:latin typeface="Meiryo UI" panose="020B0604030504040204" pitchFamily="50" charset="-128"/>
              <a:ea typeface="Meiryo UI" panose="020B0604030504040204" pitchFamily="50" charset="-128"/>
              <a:cs typeface="Times New Roman" panose="02020603050405020304" pitchFamily="18" charset="0"/>
            </a:endParaRPr>
          </a:p>
        </p:txBody>
      </p:sp>
      <p:graphicFrame>
        <p:nvGraphicFramePr>
          <p:cNvPr id="23" name="表 22">
            <a:extLst>
              <a:ext uri="{FF2B5EF4-FFF2-40B4-BE49-F238E27FC236}">
                <a16:creationId xmlns:a16="http://schemas.microsoft.com/office/drawing/2014/main" id="{672F6A1A-2A96-47A6-97FB-8ADDB565EF88}"/>
              </a:ext>
            </a:extLst>
          </p:cNvPr>
          <p:cNvGraphicFramePr>
            <a:graphicFrameLocks noGrp="1"/>
          </p:cNvGraphicFramePr>
          <p:nvPr>
            <p:extLst>
              <p:ext uri="{D42A27DB-BD31-4B8C-83A1-F6EECF244321}">
                <p14:modId xmlns:p14="http://schemas.microsoft.com/office/powerpoint/2010/main" val="1401053578"/>
              </p:ext>
            </p:extLst>
          </p:nvPr>
        </p:nvGraphicFramePr>
        <p:xfrm>
          <a:off x="166253" y="877577"/>
          <a:ext cx="6480000" cy="5872480"/>
        </p:xfrm>
        <a:graphic>
          <a:graphicData uri="http://schemas.openxmlformats.org/drawingml/2006/table">
            <a:tbl>
              <a:tblPr firstRow="1" firstCol="1" bandRow="1"/>
              <a:tblGrid>
                <a:gridCol w="288000">
                  <a:extLst>
                    <a:ext uri="{9D8B030D-6E8A-4147-A177-3AD203B41FA5}">
                      <a16:colId xmlns:a16="http://schemas.microsoft.com/office/drawing/2014/main" val="737124957"/>
                    </a:ext>
                  </a:extLst>
                </a:gridCol>
                <a:gridCol w="2016000">
                  <a:extLst>
                    <a:ext uri="{9D8B030D-6E8A-4147-A177-3AD203B41FA5}">
                      <a16:colId xmlns:a16="http://schemas.microsoft.com/office/drawing/2014/main" val="1260538966"/>
                    </a:ext>
                  </a:extLst>
                </a:gridCol>
                <a:gridCol w="720000">
                  <a:extLst>
                    <a:ext uri="{9D8B030D-6E8A-4147-A177-3AD203B41FA5}">
                      <a16:colId xmlns:a16="http://schemas.microsoft.com/office/drawing/2014/main" val="50718703"/>
                    </a:ext>
                  </a:extLst>
                </a:gridCol>
                <a:gridCol w="720000">
                  <a:extLst>
                    <a:ext uri="{9D8B030D-6E8A-4147-A177-3AD203B41FA5}">
                      <a16:colId xmlns:a16="http://schemas.microsoft.com/office/drawing/2014/main" val="2944411117"/>
                    </a:ext>
                  </a:extLst>
                </a:gridCol>
                <a:gridCol w="720000">
                  <a:extLst>
                    <a:ext uri="{9D8B030D-6E8A-4147-A177-3AD203B41FA5}">
                      <a16:colId xmlns:a16="http://schemas.microsoft.com/office/drawing/2014/main" val="3931954474"/>
                    </a:ext>
                  </a:extLst>
                </a:gridCol>
                <a:gridCol w="720000">
                  <a:extLst>
                    <a:ext uri="{9D8B030D-6E8A-4147-A177-3AD203B41FA5}">
                      <a16:colId xmlns:a16="http://schemas.microsoft.com/office/drawing/2014/main" val="2152956080"/>
                    </a:ext>
                  </a:extLst>
                </a:gridCol>
                <a:gridCol w="720000">
                  <a:extLst>
                    <a:ext uri="{9D8B030D-6E8A-4147-A177-3AD203B41FA5}">
                      <a16:colId xmlns:a16="http://schemas.microsoft.com/office/drawing/2014/main" val="2323516621"/>
                    </a:ext>
                  </a:extLst>
                </a:gridCol>
                <a:gridCol w="576000">
                  <a:extLst>
                    <a:ext uri="{9D8B030D-6E8A-4147-A177-3AD203B41FA5}">
                      <a16:colId xmlns:a16="http://schemas.microsoft.com/office/drawing/2014/main" val="1324775407"/>
                    </a:ext>
                  </a:extLst>
                </a:gridCol>
              </a:tblGrid>
              <a:tr h="234675">
                <a:tc>
                  <a:txBody>
                    <a:bodyPr/>
                    <a:lstStyle/>
                    <a:p>
                      <a:pPr algn="ctr">
                        <a:lnSpc>
                          <a:spcPts val="1000"/>
                        </a:lnSpc>
                      </a:pPr>
                      <a:r>
                        <a:rPr 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No</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tc>
                  <a:txBody>
                    <a:bodyPr/>
                    <a:lstStyle/>
                    <a:p>
                      <a:pPr algn="ctr">
                        <a:lnSpc>
                          <a:spcPts val="10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成果指標</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tc>
                  <a:txBody>
                    <a:bodyPr/>
                    <a:lstStyle/>
                    <a:p>
                      <a:pPr algn="ctr">
                        <a:lnSpc>
                          <a:spcPts val="10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学校種等</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tc>
                  <a:txBody>
                    <a:bodyPr/>
                    <a:lstStyle/>
                    <a:p>
                      <a:pPr algn="ctr">
                        <a:lnSpc>
                          <a:spcPts val="10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目標</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tc>
                  <a:txBody>
                    <a:bodyPr/>
                    <a:lstStyle/>
                    <a:p>
                      <a:pPr algn="ctr">
                        <a:lnSpc>
                          <a:spcPts val="10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計画策定時</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tc>
                  <a:txBody>
                    <a:bodyPr/>
                    <a:lstStyle/>
                    <a:p>
                      <a:pPr algn="ctr">
                        <a:lnSpc>
                          <a:spcPts val="1000"/>
                        </a:lnSpc>
                      </a:pPr>
                      <a:r>
                        <a:rPr 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a:t>
                      </a:r>
                      <a:r>
                        <a:rPr lang="en-US" alt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6</a:t>
                      </a: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実績</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tc>
                  <a:txBody>
                    <a:bodyPr/>
                    <a:lstStyle/>
                    <a:p>
                      <a:pPr algn="ctr">
                        <a:lnSpc>
                          <a:spcPts val="1000"/>
                        </a:lnSpc>
                      </a:pPr>
                      <a:r>
                        <a:rPr lang="en-US" alt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R7</a:t>
                      </a:r>
                      <a:r>
                        <a:rPr lang="ja-JP" alt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実績</a:t>
                      </a:r>
                      <a:endParaRPr lang="en-US" alt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tc>
                  <a:txBody>
                    <a:bodyPr/>
                    <a:lstStyle/>
                    <a:p>
                      <a:pPr algn="ctr">
                        <a:lnSpc>
                          <a:spcPts val="1000"/>
                        </a:lnSpc>
                      </a:pPr>
                      <a:r>
                        <a:rPr lang="en-US" sz="800" b="1" kern="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a:t>
                      </a:r>
                      <a:r>
                        <a:rPr lang="en-US" altLang="ja-JP" sz="800" b="1" kern="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a:t>
                      </a:r>
                      <a:endParaRPr lang="en-US" sz="800" b="1" kern="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000"/>
                        </a:lnSpc>
                      </a:pPr>
                      <a:r>
                        <a:rPr lang="ja-JP" sz="800" b="1" kern="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達成状況</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extLst>
                  <a:ext uri="{0D108BD9-81ED-4DB2-BD59-A6C34878D82A}">
                    <a16:rowId xmlns:a16="http://schemas.microsoft.com/office/drawing/2014/main" val="1098493943"/>
                  </a:ext>
                </a:extLst>
              </a:tr>
              <a:tr h="315890">
                <a:tc rowSpan="2">
                  <a:txBody>
                    <a:bodyPr/>
                    <a:lstStyle/>
                    <a:p>
                      <a:pPr algn="ctr">
                        <a:lnSpc>
                          <a:spcPts val="12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５</a:t>
                      </a:r>
                      <a:r>
                        <a:rPr lang="ja-JP" sz="800" b="1" kern="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再</a:t>
                      </a:r>
                      <a:endPar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rowSpan="2">
                  <a:txBody>
                    <a:bodyPr/>
                    <a:lstStyle/>
                    <a:p>
                      <a:pPr algn="l">
                        <a:lnSpc>
                          <a:spcPts val="12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「学校の授業時間以外に、普段、読書を全くしない（教科書や参考書、漫画や雑誌は除く）」と回答した小・中学校の子どもたちの割合（不読率）（％）</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小６</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rowSpan="2">
                  <a:txBody>
                    <a:bodyPr/>
                    <a:lstStyle/>
                    <a:p>
                      <a:pPr algn="ctr">
                        <a:lnSpc>
                          <a:spcPts val="1200"/>
                        </a:lnSpc>
                      </a:pPr>
                      <a:r>
                        <a:rPr lang="ja-JP" altLang="en-US"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全国の値</a:t>
                      </a:r>
                      <a:br>
                        <a:rPr lang="en-US" alt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br>
                      <a:r>
                        <a:rPr lang="ja-JP" altLang="en-US"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以下の</a:t>
                      </a:r>
                      <a:br>
                        <a:rPr lang="en-US" alt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br>
                      <a:r>
                        <a:rPr lang="ja-JP" altLang="en-US"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達成・維持</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4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31.9</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4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26.3</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400"/>
                        </a:lnSpc>
                      </a:pPr>
                      <a:r>
                        <a:rPr lang="ja-JP" alt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marL="0" marR="0" lvl="0" indent="0" algn="ctr" defTabSz="685800" rtl="0" eaLnBrk="1" fontAlgn="auto" latinLnBrk="0" hangingPunct="1">
                        <a:lnSpc>
                          <a:spcPts val="1400"/>
                        </a:lnSpc>
                        <a:spcBef>
                          <a:spcPts val="0"/>
                        </a:spcBef>
                        <a:spcAft>
                          <a:spcPts val="0"/>
                        </a:spcAft>
                        <a:buClrTx/>
                        <a:buSzTx/>
                        <a:buFontTx/>
                        <a:buNone/>
                        <a:tabLst/>
                        <a:defRPr/>
                      </a:pPr>
                      <a:r>
                        <a:rPr lang="en-US" altLang="ja-JP" sz="6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※R6</a:t>
                      </a:r>
                      <a:r>
                        <a:rPr lang="ja-JP" altLang="en-US" sz="6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国調査なし</a:t>
                      </a:r>
                      <a:endParaRPr lang="ja-JP" alt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400"/>
                        </a:lnSpc>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33.7</a:t>
                      </a:r>
                      <a:endParaRPr lang="ja-JP"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400"/>
                        </a:lnSpc>
                      </a:pPr>
                      <a:r>
                        <a:rPr lang="ja-JP"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29.2</a:t>
                      </a:r>
                      <a:r>
                        <a:rPr lang="ja-JP"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400"/>
                        </a:lnSpc>
                      </a:pPr>
                      <a:r>
                        <a:rPr lang="ja-JP" alt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3807145139"/>
                  </a:ext>
                </a:extLst>
              </a:tr>
              <a:tr h="315890">
                <a:tc vMerge="1">
                  <a:txBody>
                    <a:bodyPr/>
                    <a:lstStyle/>
                    <a:p>
                      <a:endParaRPr kumimoji="1" lang="ja-JP" altLang="en-US"/>
                    </a:p>
                  </a:txBody>
                  <a:tcPr/>
                </a:tc>
                <a:tc vMerge="1">
                  <a:txBody>
                    <a:bodyPr/>
                    <a:lstStyle/>
                    <a:p>
                      <a:endParaRPr kumimoji="1" lang="ja-JP" altLang="en-US"/>
                    </a:p>
                  </a:txBody>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中３</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vMerge="1">
                  <a:txBody>
                    <a:bodyPr/>
                    <a:lstStyle/>
                    <a:p>
                      <a:endParaRPr kumimoji="1" lang="ja-JP" altLang="en-US"/>
                    </a:p>
                  </a:txBody>
                  <a:tcPr/>
                </a:tc>
                <a:tc>
                  <a:txBody>
                    <a:bodyPr/>
                    <a:lstStyle/>
                    <a:p>
                      <a:pPr algn="ctr">
                        <a:lnSpc>
                          <a:spcPts val="14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47.4</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4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39.0</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400"/>
                        </a:lnSpc>
                      </a:pPr>
                      <a:r>
                        <a:rPr lang="ja-JP" alt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marL="0" marR="0" lvl="0" indent="0" algn="ctr" defTabSz="685800" rtl="0" eaLnBrk="1" fontAlgn="auto" latinLnBrk="0" hangingPunct="1">
                        <a:lnSpc>
                          <a:spcPts val="1400"/>
                        </a:lnSpc>
                        <a:spcBef>
                          <a:spcPts val="0"/>
                        </a:spcBef>
                        <a:spcAft>
                          <a:spcPts val="0"/>
                        </a:spcAft>
                        <a:buClrTx/>
                        <a:buSzTx/>
                        <a:buFontTx/>
                        <a:buNone/>
                        <a:tabLst/>
                        <a:defRPr/>
                      </a:pPr>
                      <a:r>
                        <a:rPr lang="en-US" altLang="ja-JP" sz="6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※R6</a:t>
                      </a:r>
                      <a:r>
                        <a:rPr lang="ja-JP" altLang="en-US" sz="6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国調査なし</a:t>
                      </a:r>
                      <a:endParaRPr lang="ja-JP" alt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400"/>
                        </a:lnSpc>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47.5</a:t>
                      </a:r>
                      <a:endParaRPr lang="ja-JP"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400"/>
                        </a:lnSpc>
                      </a:pPr>
                      <a:r>
                        <a:rPr lang="ja-JP"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41.8</a:t>
                      </a:r>
                      <a:r>
                        <a:rPr lang="ja-JP"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400"/>
                        </a:lnSpc>
                      </a:pPr>
                      <a:r>
                        <a:rPr lang="ja-JP" alt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4296524"/>
                  </a:ext>
                </a:extLst>
              </a:tr>
              <a:tr h="315890">
                <a:tc rowSpan="4">
                  <a:txBody>
                    <a:bodyPr/>
                    <a:lstStyle/>
                    <a:p>
                      <a:pPr algn="ctr">
                        <a:lnSpc>
                          <a:spcPts val="1500"/>
                        </a:lnSpc>
                      </a:pPr>
                      <a:r>
                        <a:rPr 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19</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rowSpan="4">
                  <a:txBody>
                    <a:bodyPr/>
                    <a:lstStyle/>
                    <a:p>
                      <a:pPr algn="l">
                        <a:lnSpc>
                          <a:spcPts val="12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卒業後にもスポーツをしたいと「思う」「やや思う」子どもたちの割合（％）</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小学生男子</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rowSpan="4">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全国の値</a:t>
                      </a:r>
                      <a:endParaRPr lang="en-US" alt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以上</a:t>
                      </a:r>
                      <a:r>
                        <a:rPr lang="ja-JP" altLang="en-US"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の</a:t>
                      </a:r>
                      <a:endParaRPr lang="en-US" alt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達成・維持</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4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86.2</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4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88.4</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88.1</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89.3</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5</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6</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2402197083"/>
                  </a:ext>
                </a:extLst>
              </a:tr>
              <a:tr h="315890">
                <a:tc vMerge="1">
                  <a:txBody>
                    <a:bodyPr/>
                    <a:lstStyle/>
                    <a:p>
                      <a:endParaRPr kumimoji="1" lang="ja-JP" altLang="en-US"/>
                    </a:p>
                  </a:txBody>
                  <a:tcPr/>
                </a:tc>
                <a:tc vMerge="1">
                  <a:txBody>
                    <a:bodyPr/>
                    <a:lstStyle/>
                    <a:p>
                      <a:endParaRPr kumimoji="1" lang="ja-JP" altLang="en-US"/>
                    </a:p>
                  </a:txBody>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小学生女子</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vMerge="1">
                  <a:txBody>
                    <a:bodyPr/>
                    <a:lstStyle/>
                    <a:p>
                      <a:endParaRPr kumimoji="1" lang="ja-JP" altLang="en-US"/>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4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80.8</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4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85.0</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80.6</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84.3</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77</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4</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0</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6</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1341429865"/>
                  </a:ext>
                </a:extLst>
              </a:tr>
              <a:tr h="315890">
                <a:tc vMerge="1">
                  <a:txBody>
                    <a:bodyPr/>
                    <a:lstStyle/>
                    <a:p>
                      <a:endParaRPr kumimoji="1" lang="ja-JP" altLang="en-US"/>
                    </a:p>
                  </a:txBody>
                  <a:tcPr/>
                </a:tc>
                <a:tc vMerge="1">
                  <a:txBody>
                    <a:bodyPr/>
                    <a:lstStyle/>
                    <a:p>
                      <a:endParaRPr kumimoji="1" lang="ja-JP" altLang="en-US"/>
                    </a:p>
                  </a:txBody>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中学生男子</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vMerge="1">
                  <a:txBody>
                    <a:bodyPr/>
                    <a:lstStyle/>
                    <a:p>
                      <a:endParaRPr kumimoji="1" lang="ja-JP" altLang="en-US"/>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400"/>
                        </a:lnSpc>
                      </a:pPr>
                      <a:r>
                        <a:rPr lang="en-US" sz="10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83.6</a:t>
                      </a:r>
                      <a:endParaRPr lang="ja-JP" sz="10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400"/>
                        </a:lnSpc>
                      </a:pPr>
                      <a:r>
                        <a:rPr lang="ja-JP" sz="10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85.7</a:t>
                      </a:r>
                      <a:r>
                        <a:rPr lang="ja-JP" sz="10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85.4</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87.8</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85.</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5</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87.</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3</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marL="0" marR="0" lvl="0" indent="0" algn="ctr" defTabSz="685800" rtl="0" eaLnBrk="1" fontAlgn="auto" latinLnBrk="0" hangingPunct="1">
                        <a:lnSpc>
                          <a:spcPts val="1500"/>
                        </a:lnSpc>
                        <a:spcBef>
                          <a:spcPts val="0"/>
                        </a:spcBef>
                        <a:spcAft>
                          <a:spcPts val="0"/>
                        </a:spcAft>
                        <a:buClrTx/>
                        <a:buSzTx/>
                        <a:buFontTx/>
                        <a:buNone/>
                        <a:tabLst/>
                        <a:defRPr/>
                      </a:pPr>
                      <a:r>
                        <a:rPr lang="ja-JP"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3704995698"/>
                  </a:ext>
                </a:extLst>
              </a:tr>
              <a:tr h="315890">
                <a:tc vMerge="1">
                  <a:txBody>
                    <a:bodyPr/>
                    <a:lstStyle/>
                    <a:p>
                      <a:endParaRPr kumimoji="1" lang="ja-JP" altLang="en-US"/>
                    </a:p>
                  </a:txBody>
                  <a:tcPr/>
                </a:tc>
                <a:tc vMerge="1">
                  <a:txBody>
                    <a:bodyPr/>
                    <a:lstStyle/>
                    <a:p>
                      <a:endParaRPr kumimoji="1" lang="ja-JP" altLang="en-US"/>
                    </a:p>
                  </a:txBody>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中学生女子</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vMerge="1">
                  <a:txBody>
                    <a:bodyPr/>
                    <a:lstStyle/>
                    <a:p>
                      <a:endParaRPr kumimoji="1" lang="ja-JP" altLang="en-US"/>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4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74.3</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4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78.1</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72.1</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76.2</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72.</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76.</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0</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ctr" defTabSz="685800" rtl="0" eaLnBrk="1" fontAlgn="auto" latinLnBrk="0" hangingPunct="1">
                        <a:lnSpc>
                          <a:spcPts val="1500"/>
                        </a:lnSpc>
                        <a:spcBef>
                          <a:spcPts val="0"/>
                        </a:spcBef>
                        <a:spcAft>
                          <a:spcPts val="0"/>
                        </a:spcAft>
                        <a:buClrTx/>
                        <a:buSzTx/>
                        <a:buFontTx/>
                        <a:buNone/>
                        <a:tabLst/>
                        <a:defRPr/>
                      </a:pPr>
                      <a:r>
                        <a:rPr lang="ja-JP"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77549821"/>
                  </a:ext>
                </a:extLst>
              </a:tr>
              <a:tr h="315890">
                <a:tc rowSpan="4">
                  <a:txBody>
                    <a:bodyPr/>
                    <a:lstStyle/>
                    <a:p>
                      <a:pPr algn="ctr">
                        <a:lnSpc>
                          <a:spcPts val="1200"/>
                        </a:lnSpc>
                      </a:pPr>
                      <a:r>
                        <a:rPr lang="en-US" sz="800" b="1"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20</a:t>
                      </a:r>
                      <a:endParaRPr lang="ja-JP" sz="9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rowSpan="4">
                  <a:txBody>
                    <a:bodyPr/>
                    <a:lstStyle/>
                    <a:p>
                      <a:pPr algn="l">
                        <a:lnSpc>
                          <a:spcPts val="12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１週間の総運動時間（体育授業を除く。）が</a:t>
                      </a:r>
                      <a:r>
                        <a:rPr 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60</a:t>
                      </a: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分未満の子どもたちの割合（％）</a:t>
                      </a:r>
                      <a:endParaRPr 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小学生男子</a:t>
                      </a:r>
                      <a:endParaRPr 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rowSpan="4">
                  <a:txBody>
                    <a:bodyPr/>
                    <a:lstStyle/>
                    <a:p>
                      <a:pPr algn="ctr">
                        <a:lnSpc>
                          <a:spcPts val="1200"/>
                        </a:lnSpc>
                      </a:pPr>
                      <a:r>
                        <a:rPr lang="ja-JP" altLang="en-US"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全国の値</a:t>
                      </a:r>
                      <a:endParaRPr lang="en-US" alt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200"/>
                        </a:lnSpc>
                      </a:pPr>
                      <a:r>
                        <a:rPr lang="ja-JP" altLang="en-US"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以下の</a:t>
                      </a:r>
                      <a:endParaRPr lang="en-US" alt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200"/>
                        </a:lnSpc>
                      </a:pPr>
                      <a:r>
                        <a:rPr lang="ja-JP" altLang="en-US"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達成・維持</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4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10.7</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4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8.8</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10.5</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9.1</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3</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56733804"/>
                  </a:ext>
                </a:extLst>
              </a:tr>
              <a:tr h="315890">
                <a:tc vMerge="1">
                  <a:txBody>
                    <a:bodyPr/>
                    <a:lstStyle/>
                    <a:p>
                      <a:endParaRPr kumimoji="1" lang="ja-JP" altLang="en-US"/>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vMerge="1">
                  <a:txBody>
                    <a:bodyPr/>
                    <a:lstStyle/>
                    <a:p>
                      <a:endParaRPr kumimoji="1" lang="ja-JP" altLang="en-US"/>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小学生女子</a:t>
                      </a:r>
                      <a:endParaRPr 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vMerge="1">
                  <a:txBody>
                    <a:bodyPr/>
                    <a:lstStyle/>
                    <a:p>
                      <a:pPr algn="ctr">
                        <a:lnSpc>
                          <a:spcPts val="1500"/>
                        </a:lnSpc>
                      </a:pPr>
                      <a:endParaRPr lang="ja-JP" sz="8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400"/>
                        </a:lnSpc>
                      </a:pPr>
                      <a:r>
                        <a:rPr lang="en-US" sz="10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17.0</a:t>
                      </a:r>
                      <a:endParaRPr lang="ja-JP" sz="10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400"/>
                        </a:lnSpc>
                      </a:pPr>
                      <a:r>
                        <a:rPr lang="ja-JP" sz="10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14.6</a:t>
                      </a:r>
                      <a:r>
                        <a:rPr lang="ja-JP" sz="10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18.6</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16.0</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3</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11088900"/>
                  </a:ext>
                </a:extLst>
              </a:tr>
              <a:tr h="315890">
                <a:tc vMerge="1">
                  <a:txBody>
                    <a:bodyPr/>
                    <a:lstStyle/>
                    <a:p>
                      <a:endParaRPr kumimoji="1" lang="ja-JP" altLang="en-US"/>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vMerge="1">
                  <a:txBody>
                    <a:bodyPr/>
                    <a:lstStyle/>
                    <a:p>
                      <a:endParaRPr kumimoji="1" lang="ja-JP" altLang="en-US"/>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中学生男子</a:t>
                      </a:r>
                      <a:endParaRPr 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tcPr>
                </a:tc>
                <a:tc vMerge="1">
                  <a:txBody>
                    <a:bodyPr/>
                    <a:lstStyle/>
                    <a:p>
                      <a:pPr algn="ctr">
                        <a:lnSpc>
                          <a:spcPts val="1500"/>
                        </a:lnSpc>
                      </a:pPr>
                      <a:endParaRPr lang="ja-JP" sz="8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400"/>
                        </a:lnSpc>
                      </a:pPr>
                      <a:r>
                        <a:rPr lang="en-US" sz="10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10.2</a:t>
                      </a:r>
                      <a:endParaRPr lang="ja-JP" sz="10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400"/>
                        </a:lnSpc>
                      </a:pPr>
                      <a:r>
                        <a:rPr lang="ja-JP" sz="10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7.8</a:t>
                      </a:r>
                      <a:r>
                        <a:rPr lang="ja-JP" sz="10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11.1</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9.7</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11.</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2</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4</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67416743"/>
                  </a:ext>
                </a:extLst>
              </a:tr>
              <a:tr h="315890">
                <a:tc vMerge="1">
                  <a:txBody>
                    <a:bodyPr/>
                    <a:lstStyle/>
                    <a:p>
                      <a:endParaRPr kumimoji="1" lang="ja-JP" altLang="en-US"/>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vMerge="1">
                  <a:txBody>
                    <a:bodyPr/>
                    <a:lstStyle/>
                    <a:p>
                      <a:endParaRPr kumimoji="1" lang="ja-JP" altLang="en-US"/>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中学生女子</a:t>
                      </a:r>
                      <a:endParaRPr 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vMerge="1">
                  <a:txBody>
                    <a:bodyPr/>
                    <a:lstStyle/>
                    <a:p>
                      <a:pPr algn="ctr">
                        <a:lnSpc>
                          <a:spcPts val="1500"/>
                        </a:lnSpc>
                      </a:pPr>
                      <a:endParaRPr lang="ja-JP" sz="8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400"/>
                        </a:lnSpc>
                      </a:pPr>
                      <a:r>
                        <a:rPr lang="en-US" sz="10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21.1</a:t>
                      </a:r>
                      <a:endParaRPr lang="ja-JP" sz="10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400"/>
                        </a:lnSpc>
                      </a:pPr>
                      <a:r>
                        <a:rPr lang="ja-JP" sz="10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17.9</a:t>
                      </a:r>
                      <a:r>
                        <a:rPr lang="ja-JP" sz="10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24.9</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21.8</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2</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3</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5</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21.</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4</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73226657"/>
                  </a:ext>
                </a:extLst>
              </a:tr>
              <a:tr h="315890">
                <a:tc rowSpan="2">
                  <a:txBody>
                    <a:bodyPr/>
                    <a:lstStyle/>
                    <a:p>
                      <a:pPr algn="ctr">
                        <a:lnSpc>
                          <a:spcPts val="1200"/>
                        </a:lnSpc>
                      </a:pPr>
                      <a:r>
                        <a:rPr 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21</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rowSpan="2">
                  <a:txBody>
                    <a:bodyPr/>
                    <a:lstStyle/>
                    <a:p>
                      <a:pPr algn="l">
                        <a:lnSpc>
                          <a:spcPts val="12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「全国体力・運動能力、運動習慣等調査」の５段階総合評価で下位段階</a:t>
                      </a:r>
                      <a:endParaRPr lang="en-US" alt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l">
                        <a:lnSpc>
                          <a:spcPts val="12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D</a:t>
                      </a: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E</a:t>
                      </a: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）の子どもたちの割合（％）</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小学生男子</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rowSpan="2">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全国の値</a:t>
                      </a:r>
                      <a:endParaRPr lang="en-US" alt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以下</a:t>
                      </a:r>
                      <a:r>
                        <a:rPr lang="ja-JP" altLang="en-US"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の</a:t>
                      </a:r>
                      <a:endParaRPr lang="en-US" alt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達成・維持</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4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41.4</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4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37.0</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39.5</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35.9</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3</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.5</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3</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4</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2</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2922267970"/>
                  </a:ext>
                </a:extLst>
              </a:tr>
              <a:tr h="315890">
                <a:tc vMerge="1">
                  <a:txBody>
                    <a:bodyPr/>
                    <a:lstStyle/>
                    <a:p>
                      <a:endParaRPr kumimoji="1" lang="ja-JP" altLang="en-US"/>
                    </a:p>
                  </a:txBody>
                  <a:tcPr/>
                </a:tc>
                <a:tc vMerge="1">
                  <a:txBody>
                    <a:bodyPr/>
                    <a:lstStyle/>
                    <a:p>
                      <a:endParaRPr kumimoji="1" lang="ja-JP" altLang="en-US"/>
                    </a:p>
                  </a:txBody>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小学生女子</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vMerge="1">
                  <a:txBody>
                    <a:bodyPr/>
                    <a:lstStyle/>
                    <a:p>
                      <a:endParaRPr kumimoji="1" lang="ja-JP" altLang="en-US"/>
                    </a:p>
                  </a:txBody>
                  <a:tcPr/>
                </a:tc>
                <a:tc>
                  <a:txBody>
                    <a:bodyPr/>
                    <a:lstStyle/>
                    <a:p>
                      <a:pPr algn="ctr">
                        <a:lnSpc>
                          <a:spcPts val="14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34.4</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4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28.9</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35.7</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30.8</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3</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4</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4</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30.</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6</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69512616"/>
                  </a:ext>
                </a:extLst>
              </a:tr>
              <a:tr h="399375">
                <a:tc>
                  <a:txBody>
                    <a:bodyPr/>
                    <a:lstStyle/>
                    <a:p>
                      <a:pPr algn="ctr">
                        <a:lnSpc>
                          <a:spcPts val="1200"/>
                        </a:lnSpc>
                      </a:pPr>
                      <a:r>
                        <a:rPr 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22</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lnSpc>
                          <a:spcPts val="12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学校教育自己診断の中で食育に関する</a:t>
                      </a:r>
                      <a:endParaRPr lang="en-US" alt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l">
                        <a:lnSpc>
                          <a:spcPts val="12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項目を導入している小・中学校の割合（％）</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ja-JP" sz="8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小・中学校</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100</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4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99.2</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100</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100</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ja-JP" altLang="en-US" sz="14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altLang="ja-JP" sz="14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91877962"/>
                  </a:ext>
                </a:extLst>
              </a:tr>
              <a:tr h="315890">
                <a:tc rowSpan="2">
                  <a:txBody>
                    <a:bodyPr/>
                    <a:lstStyle/>
                    <a:p>
                      <a:pPr algn="ctr">
                        <a:lnSpc>
                          <a:spcPts val="1200"/>
                        </a:lnSpc>
                      </a:pPr>
                      <a:r>
                        <a:rPr 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23</a:t>
                      </a:r>
                      <a:endParaRPr 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rowSpan="2">
                  <a:txBody>
                    <a:bodyPr/>
                    <a:lstStyle/>
                    <a:p>
                      <a:pPr algn="l">
                        <a:lnSpc>
                          <a:spcPts val="12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「まったく朝食をとらない」と回答した子どもたちの割合（％）</a:t>
                      </a:r>
                      <a:endParaRPr 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小学校</a:t>
                      </a:r>
                      <a:endParaRPr 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rowSpan="2">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全国の値</a:t>
                      </a:r>
                      <a:endParaRPr lang="en-US" alt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以下の</a:t>
                      </a:r>
                      <a:endParaRPr lang="en-US" alt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達成・維持</a:t>
                      </a:r>
                      <a:endParaRPr 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4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1.9</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4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1.4</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2.1</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1.6</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2.</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2</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1.6</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alt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15535678"/>
                  </a:ext>
                </a:extLst>
              </a:tr>
              <a:tr h="315890">
                <a:tc vMerge="1">
                  <a:txBody>
                    <a:bodyPr/>
                    <a:lstStyle/>
                    <a:p>
                      <a:endParaRPr kumimoji="1" lang="ja-JP" altLang="en-US"/>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vMerge="1">
                  <a:txBody>
                    <a:bodyPr/>
                    <a:lstStyle/>
                    <a:p>
                      <a:endParaRPr kumimoji="1" lang="ja-JP" altLang="en-US"/>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中学校</a:t>
                      </a:r>
                      <a:endParaRPr 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vMerge="1">
                  <a:txBody>
                    <a:bodyPr/>
                    <a:lstStyle/>
                    <a:p>
                      <a:endParaRPr kumimoji="1" lang="ja-JP" altLang="en-US"/>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400"/>
                        </a:lnSpc>
                      </a:pPr>
                      <a:r>
                        <a:rPr lang="en-US" sz="10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3.5</a:t>
                      </a:r>
                      <a:endParaRPr lang="ja-JP" sz="105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400"/>
                        </a:lnSpc>
                      </a:pPr>
                      <a:r>
                        <a:rPr lang="ja-JP" sz="10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2.7</a:t>
                      </a:r>
                      <a:r>
                        <a:rPr lang="ja-JP" sz="10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3.4</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2.6</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3.</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6</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2.</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34005039"/>
                  </a:ext>
                </a:extLst>
              </a:tr>
            </a:tbl>
          </a:graphicData>
        </a:graphic>
      </p:graphicFrame>
      <p:sp>
        <p:nvSpPr>
          <p:cNvPr id="17" name="AutoShape 15">
            <a:extLst>
              <a:ext uri="{FF2B5EF4-FFF2-40B4-BE49-F238E27FC236}">
                <a16:creationId xmlns:a16="http://schemas.microsoft.com/office/drawing/2014/main" id="{E48067DD-CD77-4861-84F3-6633996E5082}"/>
              </a:ext>
            </a:extLst>
          </p:cNvPr>
          <p:cNvSpPr>
            <a:spLocks noChangeArrowheads="1"/>
          </p:cNvSpPr>
          <p:nvPr/>
        </p:nvSpPr>
        <p:spPr bwMode="auto">
          <a:xfrm>
            <a:off x="166254" y="540134"/>
            <a:ext cx="2057402" cy="252000"/>
          </a:xfrm>
          <a:prstGeom prst="rect">
            <a:avLst/>
          </a:prstGeom>
          <a:solidFill>
            <a:schemeClr val="tx1"/>
          </a:solidFill>
          <a:ln>
            <a:noFill/>
            <a:headEnd/>
            <a:tailEnd/>
          </a:ln>
        </p:spPr>
        <p:style>
          <a:lnRef idx="1">
            <a:schemeClr val="accent1"/>
          </a:lnRef>
          <a:fillRef idx="2">
            <a:schemeClr val="accent1"/>
          </a:fillRef>
          <a:effectRef idx="1">
            <a:schemeClr val="accent1"/>
          </a:effectRef>
          <a:fontRef idx="minor">
            <a:schemeClr val="dk1"/>
          </a:fontRef>
        </p:style>
        <p:txBody>
          <a:bodyPr wrap="none" anchor="ctr"/>
          <a:lstStyle>
            <a:lvl1pPr defTabSz="1279525" eaLnBrk="0" hangingPunct="0">
              <a:spcBef>
                <a:spcPct val="20000"/>
              </a:spcBef>
              <a:buChar char="•"/>
              <a:defRPr kumimoji="1" sz="4500">
                <a:solidFill>
                  <a:schemeClr val="tx1"/>
                </a:solidFill>
                <a:latin typeface="Arial" panose="020B0604020202020204" pitchFamily="34" charset="0"/>
                <a:ea typeface="ＭＳ Ｐゴシック" panose="020B0600070205080204" pitchFamily="50" charset="-128"/>
              </a:defRPr>
            </a:lvl1pPr>
            <a:lvl2pPr marL="742950" indent="-285750" defTabSz="1279525" eaLnBrk="0" hangingPunct="0">
              <a:spcBef>
                <a:spcPct val="20000"/>
              </a:spcBef>
              <a:buChar char="–"/>
              <a:defRPr kumimoji="1" sz="3900">
                <a:solidFill>
                  <a:schemeClr val="tx1"/>
                </a:solidFill>
                <a:latin typeface="Arial" panose="020B0604020202020204" pitchFamily="34" charset="0"/>
                <a:ea typeface="ＭＳ Ｐゴシック" panose="020B0600070205080204" pitchFamily="50" charset="-128"/>
              </a:defRPr>
            </a:lvl2pPr>
            <a:lvl3pPr marL="1143000" indent="-228600" defTabSz="1279525" eaLnBrk="0" hangingPunct="0">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3pPr>
            <a:lvl4pPr marL="1600200" indent="-228600" defTabSz="1279525"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4pPr>
            <a:lvl5pPr marL="2057400" indent="-228600" defTabSz="1279525"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5pPr>
            <a:lvl6pPr marL="25146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6pPr>
            <a:lvl7pPr marL="29718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7pPr>
            <a:lvl8pPr marL="34290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8pPr>
            <a:lvl9pPr marL="38862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200" b="1" dirty="0">
                <a:solidFill>
                  <a:schemeClr val="bg1"/>
                </a:solidFill>
                <a:latin typeface="Meiryo UI" panose="020B0604030504040204" pitchFamily="50" charset="-128"/>
                <a:ea typeface="Meiryo UI" panose="020B0604030504040204" pitchFamily="50" charset="-128"/>
              </a:rPr>
              <a:t>「成果指標」の達成状況</a:t>
            </a:r>
            <a:endParaRPr lang="ja-JP" altLang="en-US" sz="1270" b="1" dirty="0">
              <a:solidFill>
                <a:schemeClr val="bg1"/>
              </a:solidFill>
              <a:latin typeface="Meiryo UI" panose="020B0604030504040204" pitchFamily="50" charset="-128"/>
              <a:ea typeface="Meiryo UI" panose="020B0604030504040204" pitchFamily="50" charset="-128"/>
            </a:endParaRPr>
          </a:p>
        </p:txBody>
      </p:sp>
      <p:sp>
        <p:nvSpPr>
          <p:cNvPr id="2" name="正方形/長方形 1">
            <a:extLst>
              <a:ext uri="{FF2B5EF4-FFF2-40B4-BE49-F238E27FC236}">
                <a16:creationId xmlns:a16="http://schemas.microsoft.com/office/drawing/2014/main" id="{6513BA7C-4105-4187-A0EC-2EAF0F8BF9FD}"/>
              </a:ext>
            </a:extLst>
          </p:cNvPr>
          <p:cNvSpPr/>
          <p:nvPr/>
        </p:nvSpPr>
        <p:spPr>
          <a:xfrm>
            <a:off x="166253" y="125234"/>
            <a:ext cx="6504714" cy="288000"/>
          </a:xfrm>
          <a:prstGeom prst="rect">
            <a:avLst/>
          </a:prstGeom>
          <a:solidFill>
            <a:schemeClr val="bg1"/>
          </a:solidFill>
          <a:ln w="19050">
            <a:solidFill>
              <a:schemeClr val="accent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b="1" dirty="0">
                <a:solidFill>
                  <a:schemeClr val="tx1"/>
                </a:solidFill>
                <a:latin typeface="Meiryo UI" panose="020B0604030504040204" pitchFamily="50" charset="-128"/>
                <a:ea typeface="Meiryo UI" panose="020B0604030504040204" pitchFamily="50" charset="-128"/>
              </a:rPr>
              <a:t>基本方針２　豊かな心と健やかな体の育成</a:t>
            </a:r>
          </a:p>
        </p:txBody>
      </p:sp>
      <p:sp>
        <p:nvSpPr>
          <p:cNvPr id="7" name="テキスト ボックス 6">
            <a:extLst>
              <a:ext uri="{FF2B5EF4-FFF2-40B4-BE49-F238E27FC236}">
                <a16:creationId xmlns:a16="http://schemas.microsoft.com/office/drawing/2014/main" id="{80B67D3B-F6D2-4EC5-9A9F-4DE1F7FB1B70}"/>
              </a:ext>
            </a:extLst>
          </p:cNvPr>
          <p:cNvSpPr txBox="1"/>
          <p:nvPr/>
        </p:nvSpPr>
        <p:spPr>
          <a:xfrm>
            <a:off x="5034398" y="588634"/>
            <a:ext cx="1657348" cy="246221"/>
          </a:xfrm>
          <a:prstGeom prst="rect">
            <a:avLst/>
          </a:prstGeom>
          <a:noFill/>
        </p:spPr>
        <p:txBody>
          <a:bodyPr wrap="square">
            <a:spAutoFit/>
          </a:bodyPr>
          <a:lstStyle/>
          <a:p>
            <a:r>
              <a:rPr lang="ja-JP" altLang="ja-JP" sz="1000" dirty="0">
                <a:effectLst/>
                <a:ea typeface="メイリオ" panose="020B0604030504040204" pitchFamily="50" charset="-128"/>
                <a:cs typeface="Times New Roman" panose="02020603050405020304" pitchFamily="18" charset="0"/>
              </a:rPr>
              <a:t>［］内の数字は全国の値</a:t>
            </a:r>
            <a:endParaRPr lang="ja-JP" altLang="en-US" sz="1000" dirty="0"/>
          </a:p>
        </p:txBody>
      </p:sp>
      <p:sp>
        <p:nvSpPr>
          <p:cNvPr id="8" name="フッター プレースホルダー 6">
            <a:extLst>
              <a:ext uri="{FF2B5EF4-FFF2-40B4-BE49-F238E27FC236}">
                <a16:creationId xmlns:a16="http://schemas.microsoft.com/office/drawing/2014/main" id="{E85D7302-4E38-43F8-A975-1026119348F2}"/>
              </a:ext>
            </a:extLst>
          </p:cNvPr>
          <p:cNvSpPr>
            <a:spLocks noGrp="1"/>
          </p:cNvSpPr>
          <p:nvPr/>
        </p:nvSpPr>
        <p:spPr>
          <a:xfrm>
            <a:off x="7468" y="9671115"/>
            <a:ext cx="6843063" cy="234705"/>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ja-JP" altLang="en-US" sz="1000" kern="100" dirty="0">
                <a:solidFill>
                  <a:schemeClr val="tx1"/>
                </a:solidFill>
                <a:latin typeface="Century" panose="02040604050505020304" pitchFamily="18" charset="0"/>
                <a:ea typeface="ＭＳ 明朝" panose="02020609040205080304" pitchFamily="17" charset="-128"/>
                <a:cs typeface="Times New Roman" panose="02020603050405020304" pitchFamily="18" charset="0"/>
              </a:rPr>
              <a:t>２－８</a:t>
            </a:r>
            <a:endParaRPr lang="ja-JP" altLang="ja-JP" sz="1000" kern="100" dirty="0">
              <a:solidFill>
                <a:schemeClr val="tx1"/>
              </a:solidFill>
              <a:latin typeface="Century" panose="02040604050505020304" pitchFamily="18" charset="0"/>
              <a:ea typeface="ＭＳ 明朝" panose="02020609040205080304" pitchFamily="17" charset="-128"/>
              <a:cs typeface="Times New Roman" panose="02020603050405020304" pitchFamily="18" charset="0"/>
            </a:endParaRPr>
          </a:p>
        </p:txBody>
      </p:sp>
    </p:spTree>
    <p:extLst>
      <p:ext uri="{BB962C8B-B14F-4D97-AF65-F5344CB8AC3E}">
        <p14:creationId xmlns:p14="http://schemas.microsoft.com/office/powerpoint/2010/main" val="11603436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テキスト ボックス 28">
            <a:extLst>
              <a:ext uri="{FF2B5EF4-FFF2-40B4-BE49-F238E27FC236}">
                <a16:creationId xmlns:a16="http://schemas.microsoft.com/office/drawing/2014/main" id="{F3F99BD8-3554-4B30-BC3D-4AF616CF7FC8}"/>
              </a:ext>
            </a:extLst>
          </p:cNvPr>
          <p:cNvSpPr txBox="1"/>
          <p:nvPr/>
        </p:nvSpPr>
        <p:spPr>
          <a:xfrm>
            <a:off x="154077" y="5501285"/>
            <a:ext cx="6504714" cy="4141327"/>
          </a:xfrm>
          <a:prstGeom prst="rect">
            <a:avLst/>
          </a:prstGeom>
          <a:noFill/>
        </p:spPr>
        <p:txBody>
          <a:bodyPr wrap="square">
            <a:spAutoFit/>
          </a:bodyPr>
          <a:lstStyle/>
          <a:p>
            <a:pPr algn="just">
              <a:lnSpc>
                <a:spcPts val="1300"/>
              </a:lnSpc>
            </a:pPr>
            <a:r>
              <a:rPr lang="en-US" altLang="ja-JP" sz="1000" b="1" kern="100" dirty="0">
                <a:effectLst/>
                <a:latin typeface="Meiryo UI" panose="020B0604030504040204" pitchFamily="50" charset="-128"/>
                <a:ea typeface="Meiryo UI" panose="020B0604030504040204" pitchFamily="50" charset="-128"/>
                <a:cs typeface="Times New Roman" panose="02020603050405020304" pitchFamily="18" charset="0"/>
              </a:rPr>
              <a:t>24</a:t>
            </a:r>
            <a:r>
              <a:rPr lang="ja-JP" altLang="en-US" sz="1000" b="1" kern="100" dirty="0">
                <a:effectLst/>
                <a:latin typeface="Meiryo UI" panose="020B0604030504040204" pitchFamily="50" charset="-128"/>
                <a:ea typeface="Meiryo UI" panose="020B0604030504040204" pitchFamily="50" charset="-128"/>
                <a:cs typeface="Times New Roman" panose="02020603050405020304" pitchFamily="18" charset="0"/>
              </a:rPr>
              <a:t>　「難しいことがあってもあきらめない」と回答した小・中学校の子どもたちの割合</a:t>
            </a:r>
          </a:p>
          <a:p>
            <a:pPr marL="88900" algn="just">
              <a:lnSpc>
                <a:spcPts val="1300"/>
              </a:lnSpc>
            </a:pPr>
            <a:r>
              <a:rPr lang="ja-JP" altLang="en-US" sz="1000" kern="100" dirty="0">
                <a:effectLst/>
                <a:latin typeface="Meiryo UI" panose="020B0604030504040204" pitchFamily="50" charset="-128"/>
                <a:ea typeface="Meiryo UI" panose="020B0604030504040204" pitchFamily="50" charset="-128"/>
                <a:cs typeface="Times New Roman" panose="02020603050405020304" pitchFamily="18" charset="0"/>
              </a:rPr>
              <a:t>　「</a:t>
            </a:r>
            <a:r>
              <a:rPr lang="en-US" altLang="ja-JP" sz="10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000" kern="100" dirty="0">
                <a:effectLst/>
                <a:latin typeface="Meiryo UI" panose="020B0604030504040204" pitchFamily="50" charset="-128"/>
                <a:ea typeface="Meiryo UI" panose="020B0604030504040204" pitchFamily="50" charset="-128"/>
                <a:cs typeface="Times New Roman" panose="02020603050405020304" pitchFamily="18" charset="0"/>
              </a:rPr>
              <a:t>難しいことがあってもあきらめない</a:t>
            </a:r>
            <a:r>
              <a:rPr lang="en-US" altLang="ja-JP" sz="10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000" kern="100" dirty="0">
                <a:effectLst/>
                <a:latin typeface="Meiryo UI" panose="020B0604030504040204" pitchFamily="50" charset="-128"/>
                <a:ea typeface="Meiryo UI" panose="020B0604030504040204" pitchFamily="50" charset="-128"/>
                <a:cs typeface="Times New Roman" panose="02020603050405020304" pitchFamily="18" charset="0"/>
              </a:rPr>
              <a:t>と回答した小・中学校の子どもたちの割合</a:t>
            </a: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000" kern="100" dirty="0">
                <a:effectLst/>
                <a:latin typeface="Meiryo UI" panose="020B0604030504040204" pitchFamily="50" charset="-128"/>
                <a:ea typeface="Meiryo UI" panose="020B0604030504040204" pitchFamily="50" charset="-128"/>
                <a:cs typeface="Times New Roman" panose="02020603050405020304" pitchFamily="18" charset="0"/>
              </a:rPr>
              <a:t>は、前年度</a:t>
            </a: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を上回り</a:t>
            </a:r>
            <a:r>
              <a:rPr lang="ja-JP" altLang="en-US" sz="1000" kern="100" dirty="0">
                <a:effectLst/>
                <a:latin typeface="Meiryo UI" panose="020B0604030504040204" pitchFamily="50" charset="-128"/>
                <a:ea typeface="Meiryo UI" panose="020B0604030504040204" pitchFamily="50" charset="-128"/>
                <a:cs typeface="Times New Roman" panose="02020603050405020304" pitchFamily="18" charset="0"/>
              </a:rPr>
              <a:t>目標を達成した。実社会とのつながりを重視したキャリア教育を推進するよう継続的に指導・助言を行ってきたことや、好事例を周知したことなどが成果につながったと考えられる。実社会における課題の解決にむけて探究的な学習を行う「わくわく・どきどき</a:t>
            </a:r>
            <a:r>
              <a:rPr lang="en-US" altLang="ja-JP" sz="1000" kern="100" dirty="0">
                <a:effectLst/>
                <a:latin typeface="Meiryo UI" panose="020B0604030504040204" pitchFamily="50" charset="-128"/>
                <a:ea typeface="Meiryo UI" panose="020B0604030504040204" pitchFamily="50" charset="-128"/>
                <a:cs typeface="Times New Roman" panose="02020603050405020304" pitchFamily="18" charset="0"/>
              </a:rPr>
              <a:t>SDGs</a:t>
            </a:r>
            <a:r>
              <a:rPr lang="ja-JP" altLang="en-US" sz="1000" kern="100" dirty="0">
                <a:effectLst/>
                <a:latin typeface="Meiryo UI" panose="020B0604030504040204" pitchFamily="50" charset="-128"/>
                <a:ea typeface="Meiryo UI" panose="020B0604030504040204" pitchFamily="50" charset="-128"/>
                <a:cs typeface="Times New Roman" panose="02020603050405020304" pitchFamily="18" charset="0"/>
              </a:rPr>
              <a:t>ジュニアプロジェクト」などの取組を通じ、子どもたちが社会や地域の課題に興味・関心を持ち、解決に向け取り組もうとする力を育んでいく。</a:t>
            </a:r>
            <a:endParaRPr lang="en-US" altLang="ja-JP" sz="10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algn="just">
              <a:lnSpc>
                <a:spcPts val="1300"/>
              </a:lnSpc>
              <a:spcBef>
                <a:spcPts val="600"/>
              </a:spcBef>
            </a:pPr>
            <a:r>
              <a:rPr lang="en-US" altLang="ja-JP" sz="1000" b="1" kern="100" dirty="0">
                <a:effectLst/>
                <a:latin typeface="Meiryo UI" panose="020B0604030504040204" pitchFamily="50" charset="-128"/>
                <a:ea typeface="Meiryo UI" panose="020B0604030504040204" pitchFamily="50" charset="-128"/>
                <a:cs typeface="Times New Roman" panose="02020603050405020304" pitchFamily="18" charset="0"/>
              </a:rPr>
              <a:t>25</a:t>
            </a:r>
            <a:r>
              <a:rPr lang="ja-JP" altLang="en-US" sz="1000" b="1" kern="100" dirty="0">
                <a:effectLst/>
                <a:latin typeface="Meiryo UI" panose="020B0604030504040204" pitchFamily="50" charset="-128"/>
                <a:ea typeface="Meiryo UI" panose="020B0604030504040204" pitchFamily="50" charset="-128"/>
                <a:cs typeface="Times New Roman" panose="02020603050405020304" pitchFamily="18" charset="0"/>
              </a:rPr>
              <a:t>　府立高校卒業者のうち、就職を希望していた者の就職率</a:t>
            </a:r>
          </a:p>
          <a:p>
            <a:pPr algn="just">
              <a:lnSpc>
                <a:spcPts val="1300"/>
              </a:lnSpc>
            </a:pPr>
            <a:r>
              <a:rPr lang="en-US" altLang="ja-JP" sz="1000" b="1" kern="100" dirty="0">
                <a:effectLst/>
                <a:latin typeface="Meiryo UI" panose="020B0604030504040204" pitchFamily="50" charset="-128"/>
                <a:ea typeface="Meiryo UI" panose="020B0604030504040204" pitchFamily="50" charset="-128"/>
                <a:cs typeface="Times New Roman" panose="02020603050405020304" pitchFamily="18" charset="0"/>
              </a:rPr>
              <a:t>27</a:t>
            </a:r>
            <a:r>
              <a:rPr lang="ja-JP" altLang="en-US" sz="1000" b="1" kern="100" dirty="0">
                <a:effectLst/>
                <a:latin typeface="Meiryo UI" panose="020B0604030504040204" pitchFamily="50" charset="-128"/>
                <a:ea typeface="Meiryo UI" panose="020B0604030504040204" pitchFamily="50" charset="-128"/>
                <a:cs typeface="Times New Roman" panose="02020603050405020304" pitchFamily="18" charset="0"/>
              </a:rPr>
              <a:t>　支援学校高等部の卒業者のうち、就職希望者の就職率</a:t>
            </a:r>
          </a:p>
          <a:p>
            <a:pPr marL="88900" algn="just">
              <a:lnSpc>
                <a:spcPts val="1300"/>
              </a:lnSpc>
            </a:pPr>
            <a:r>
              <a:rPr lang="ja-JP" altLang="en-US" sz="1000" kern="100" dirty="0">
                <a:effectLst/>
                <a:latin typeface="Meiryo UI" panose="020B0604030504040204" pitchFamily="50" charset="-128"/>
                <a:ea typeface="Meiryo UI" panose="020B0604030504040204" pitchFamily="50" charset="-128"/>
                <a:cs typeface="Times New Roman" panose="02020603050405020304" pitchFamily="18" charset="0"/>
              </a:rPr>
              <a:t>　「府立高校卒業者のうち、就職を希望していた者の就職率」については、前年度より微減し、目標は達成</a:t>
            </a: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し</a:t>
            </a:r>
            <a:r>
              <a:rPr lang="ja-JP" altLang="en-US" sz="1000" kern="100" dirty="0">
                <a:effectLst/>
                <a:latin typeface="Meiryo UI" panose="020B0604030504040204" pitchFamily="50" charset="-128"/>
                <a:ea typeface="Meiryo UI" panose="020B0604030504040204" pitchFamily="50" charset="-128"/>
                <a:cs typeface="Times New Roman" panose="02020603050405020304" pitchFamily="18" charset="0"/>
              </a:rPr>
              <a:t>なかった。今後は、具体的事業等の取組に加え、キャリア教育コーディネーターを配置するなど校内支援体制</a:t>
            </a: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を</a:t>
            </a:r>
            <a:r>
              <a:rPr lang="ja-JP" altLang="en-US" sz="1000" kern="100" dirty="0">
                <a:effectLst/>
                <a:latin typeface="Meiryo UI" panose="020B0604030504040204" pitchFamily="50" charset="-128"/>
                <a:ea typeface="Meiryo UI" panose="020B0604030504040204" pitchFamily="50" charset="-128"/>
                <a:cs typeface="Times New Roman" panose="02020603050405020304" pitchFamily="18" charset="0"/>
              </a:rPr>
              <a:t>充実</a:t>
            </a: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させるとともに</a:t>
            </a:r>
            <a:r>
              <a:rPr lang="ja-JP" altLang="en-US" sz="1000" kern="100" dirty="0">
                <a:effectLst/>
                <a:latin typeface="Meiryo UI" panose="020B0604030504040204" pitchFamily="50" charset="-128"/>
                <a:ea typeface="Meiryo UI" panose="020B0604030504040204" pitchFamily="50" charset="-128"/>
                <a:cs typeface="Times New Roman" panose="02020603050405020304" pitchFamily="18" charset="0"/>
              </a:rPr>
              <a:t>、生徒の職業観の育成を図り、就職希望者の就職率向上に努める。</a:t>
            </a:r>
            <a:endParaRPr lang="en-US" altLang="ja-JP" sz="10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marL="88900" algn="just">
              <a:lnSpc>
                <a:spcPts val="1300"/>
              </a:lnSpc>
            </a:pP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　「支援学校高等部の卒業者のうち、就職希望者の就職率」も、計画策定時を下回り、目標は達成しなかった。就労意欲の醸成につながる職場体験実習等の実施率も、計画通りに進捗していないため、受入先企業の開拓等を行う。また、就労支援アドバイザーの派遣により教員の支援力を向上し、中学部向け職場体験実習の促進等により早期からの就労観の醸成を行う。</a:t>
            </a:r>
            <a:endParaRPr lang="ja-JP" altLang="en-US" sz="10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algn="just">
              <a:lnSpc>
                <a:spcPts val="1300"/>
              </a:lnSpc>
              <a:spcBef>
                <a:spcPts val="600"/>
              </a:spcBef>
            </a:pPr>
            <a:r>
              <a:rPr lang="en-US" altLang="ja-JP" sz="1000" b="1" kern="100" dirty="0">
                <a:effectLst/>
                <a:latin typeface="Meiryo UI" panose="020B0604030504040204" pitchFamily="50" charset="-128"/>
                <a:ea typeface="Meiryo UI" panose="020B0604030504040204" pitchFamily="50" charset="-128"/>
                <a:cs typeface="Times New Roman" panose="02020603050405020304" pitchFamily="18" charset="0"/>
              </a:rPr>
              <a:t>26</a:t>
            </a:r>
            <a:r>
              <a:rPr lang="ja-JP" altLang="en-US" sz="1000" b="1" kern="100" dirty="0">
                <a:effectLst/>
                <a:latin typeface="Meiryo UI" panose="020B0604030504040204" pitchFamily="50" charset="-128"/>
                <a:ea typeface="Meiryo UI" panose="020B0604030504040204" pitchFamily="50" charset="-128"/>
                <a:cs typeface="Times New Roman" panose="02020603050405020304" pitchFamily="18" charset="0"/>
              </a:rPr>
              <a:t>　府立高校全日制課程の子どもたちの中退率</a:t>
            </a:r>
          </a:p>
          <a:p>
            <a:pPr marL="88900" algn="just">
              <a:lnSpc>
                <a:spcPts val="1300"/>
              </a:lnSpc>
            </a:pPr>
            <a:r>
              <a:rPr lang="ja-JP" altLang="en-US" sz="1000" b="1" kern="100" dirty="0">
                <a:effectLst/>
                <a:latin typeface="Meiryo UI" panose="020B0604030504040204" pitchFamily="50" charset="-128"/>
                <a:ea typeface="Meiryo UI" panose="020B0604030504040204" pitchFamily="50" charset="-128"/>
                <a:cs typeface="Times New Roman" panose="02020603050405020304" pitchFamily="18" charset="0"/>
              </a:rPr>
              <a:t>　</a:t>
            </a:r>
            <a:r>
              <a:rPr lang="ja-JP" altLang="en-US" sz="1000" kern="100" dirty="0">
                <a:effectLst/>
                <a:latin typeface="Meiryo UI" panose="020B0604030504040204" pitchFamily="50" charset="-128"/>
                <a:ea typeface="Meiryo UI" panose="020B0604030504040204" pitchFamily="50" charset="-128"/>
                <a:cs typeface="Times New Roman" panose="02020603050405020304" pitchFamily="18" charset="0"/>
              </a:rPr>
              <a:t>「府立高校全日制課程の子どもたちの中退率</a:t>
            </a: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000" kern="100" dirty="0">
                <a:effectLst/>
                <a:latin typeface="Meiryo UI" panose="020B0604030504040204" pitchFamily="50" charset="-128"/>
                <a:ea typeface="Meiryo UI" panose="020B0604030504040204" pitchFamily="50" charset="-128"/>
                <a:cs typeface="Times New Roman" panose="02020603050405020304" pitchFamily="18" charset="0"/>
              </a:rPr>
              <a:t>は、目標を達成しなかった。学年別では高校１年生が最も多く、不登校の増加に伴い学校に馴染むことができない生徒の進路変更の増加が考えられる。中退した生徒の内訳</a:t>
            </a: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は、就職する者が多く、不登校</a:t>
            </a:r>
            <a:r>
              <a:rPr lang="ja-JP" altLang="en-US" sz="1000" kern="100" dirty="0">
                <a:effectLst/>
                <a:latin typeface="Meiryo UI" panose="020B0604030504040204" pitchFamily="50" charset="-128"/>
                <a:ea typeface="Meiryo UI" panose="020B0604030504040204" pitchFamily="50" charset="-128"/>
                <a:cs typeface="Times New Roman" panose="02020603050405020304" pitchFamily="18" charset="0"/>
              </a:rPr>
              <a:t>であった生徒も一定数存在している。今後は、生徒の多様なニーズを踏まえた学びの提供を検討するとともに、卒業後の進路を見据えたキャリア教育を実施し、不登校の生徒へのさらなる支援を図ることで、中途退学者の減少を図る。</a:t>
            </a:r>
            <a:endParaRPr lang="en-US" altLang="ja-JP" sz="10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algn="just">
              <a:lnSpc>
                <a:spcPts val="1300"/>
              </a:lnSpc>
              <a:spcBef>
                <a:spcPts val="600"/>
              </a:spcBef>
            </a:pPr>
            <a:r>
              <a:rPr lang="en-US" altLang="ja-JP" sz="1000" b="1" kern="100" dirty="0">
                <a:effectLst/>
                <a:latin typeface="Meiryo UI" panose="020B0604030504040204" pitchFamily="50" charset="-128"/>
                <a:ea typeface="Meiryo UI" panose="020B0604030504040204" pitchFamily="50" charset="-128"/>
                <a:cs typeface="Times New Roman" panose="02020603050405020304" pitchFamily="18" charset="0"/>
              </a:rPr>
              <a:t>29</a:t>
            </a:r>
            <a:r>
              <a:rPr lang="ja-JP" altLang="en-US" sz="1000" b="1" kern="100" dirty="0">
                <a:effectLst/>
                <a:latin typeface="Meiryo UI" panose="020B0604030504040204" pitchFamily="50" charset="-128"/>
                <a:ea typeface="Meiryo UI" panose="020B0604030504040204" pitchFamily="50" charset="-128"/>
                <a:cs typeface="Times New Roman" panose="02020603050405020304" pitchFamily="18" charset="0"/>
              </a:rPr>
              <a:t>　部活動に対し、肯定的評価をした子どもたちの割合</a:t>
            </a:r>
          </a:p>
          <a:p>
            <a:pPr marL="90488" algn="just">
              <a:lnSpc>
                <a:spcPts val="1300"/>
              </a:lnSpc>
            </a:pPr>
            <a:r>
              <a:rPr lang="ja-JP" altLang="en-US" sz="1000" kern="100" dirty="0">
                <a:effectLst/>
                <a:latin typeface="Meiryo UI" panose="020B0604030504040204" pitchFamily="50" charset="-128"/>
                <a:ea typeface="Meiryo UI" panose="020B0604030504040204" pitchFamily="50" charset="-128"/>
                <a:cs typeface="Times New Roman" panose="02020603050405020304" pitchFamily="18" charset="0"/>
              </a:rPr>
              <a:t>　「部活動に対し、肯定的評価をした子どもたちの割合」は、</a:t>
            </a: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前年度</a:t>
            </a:r>
            <a:r>
              <a:rPr lang="ja-JP" altLang="en-US" sz="1000" kern="100" dirty="0">
                <a:effectLst/>
                <a:latin typeface="Meiryo UI" panose="020B0604030504040204" pitchFamily="50" charset="-128"/>
                <a:ea typeface="Meiryo UI" panose="020B0604030504040204" pitchFamily="50" charset="-128"/>
                <a:cs typeface="Times New Roman" panose="02020603050405020304" pitchFamily="18" charset="0"/>
              </a:rPr>
              <a:t>より向上した</a:t>
            </a: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が</a:t>
            </a:r>
            <a:r>
              <a:rPr lang="ja-JP" altLang="en-US" sz="1000" kern="100" dirty="0">
                <a:effectLst/>
                <a:latin typeface="Meiryo UI" panose="020B0604030504040204" pitchFamily="50" charset="-128"/>
                <a:ea typeface="Meiryo UI" panose="020B0604030504040204" pitchFamily="50" charset="-128"/>
                <a:cs typeface="Times New Roman" panose="02020603050405020304" pitchFamily="18" charset="0"/>
              </a:rPr>
              <a:t>、目標を達成しなかった</a:t>
            </a: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。一方で、</a:t>
            </a:r>
            <a:r>
              <a:rPr lang="ja-JP" altLang="en-US" sz="1000" kern="100" dirty="0">
                <a:effectLst/>
                <a:latin typeface="Meiryo UI" panose="020B0604030504040204" pitchFamily="50" charset="-128"/>
                <a:ea typeface="Meiryo UI" panose="020B0604030504040204" pitchFamily="50" charset="-128"/>
                <a:cs typeface="Times New Roman" panose="02020603050405020304" pitchFamily="18" charset="0"/>
              </a:rPr>
              <a:t>「部活動大阪モデル」については、生徒及び教員等へのアンケートでは、令和５年度から引き続き、多くの肯定的な意見が寄せられている。「部活動大阪モデル」による</a:t>
            </a: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合同部活動や部活動指導員の配置</a:t>
            </a:r>
            <a:r>
              <a:rPr lang="ja-JP" altLang="en-US" sz="1000" kern="100" dirty="0">
                <a:effectLst/>
                <a:latin typeface="Meiryo UI" panose="020B0604030504040204" pitchFamily="50" charset="-128"/>
                <a:ea typeface="Meiryo UI" panose="020B0604030504040204" pitchFamily="50" charset="-128"/>
                <a:cs typeface="Times New Roman" panose="02020603050405020304" pitchFamily="18" charset="0"/>
              </a:rPr>
              <a:t>充実により、肯定的評価の増加が期待されることから、引き続き、取組を進めていく。</a:t>
            </a:r>
            <a:endParaRPr lang="en-US" altLang="ja-JP" sz="10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graphicFrame>
        <p:nvGraphicFramePr>
          <p:cNvPr id="23" name="表 22">
            <a:extLst>
              <a:ext uri="{FF2B5EF4-FFF2-40B4-BE49-F238E27FC236}">
                <a16:creationId xmlns:a16="http://schemas.microsoft.com/office/drawing/2014/main" id="{672F6A1A-2A96-47A6-97FB-8ADDB565EF88}"/>
              </a:ext>
            </a:extLst>
          </p:cNvPr>
          <p:cNvGraphicFramePr>
            <a:graphicFrameLocks noGrp="1"/>
          </p:cNvGraphicFramePr>
          <p:nvPr>
            <p:extLst>
              <p:ext uri="{D42A27DB-BD31-4B8C-83A1-F6EECF244321}">
                <p14:modId xmlns:p14="http://schemas.microsoft.com/office/powerpoint/2010/main" val="2959437895"/>
              </p:ext>
            </p:extLst>
          </p:nvPr>
        </p:nvGraphicFramePr>
        <p:xfrm>
          <a:off x="166253" y="1459473"/>
          <a:ext cx="6480000" cy="3862593"/>
        </p:xfrm>
        <a:graphic>
          <a:graphicData uri="http://schemas.openxmlformats.org/drawingml/2006/table">
            <a:tbl>
              <a:tblPr firstRow="1" firstCol="1" bandRow="1"/>
              <a:tblGrid>
                <a:gridCol w="288000">
                  <a:extLst>
                    <a:ext uri="{9D8B030D-6E8A-4147-A177-3AD203B41FA5}">
                      <a16:colId xmlns:a16="http://schemas.microsoft.com/office/drawing/2014/main" val="737124957"/>
                    </a:ext>
                  </a:extLst>
                </a:gridCol>
                <a:gridCol w="2016000">
                  <a:extLst>
                    <a:ext uri="{9D8B030D-6E8A-4147-A177-3AD203B41FA5}">
                      <a16:colId xmlns:a16="http://schemas.microsoft.com/office/drawing/2014/main" val="1260538966"/>
                    </a:ext>
                  </a:extLst>
                </a:gridCol>
                <a:gridCol w="720000">
                  <a:extLst>
                    <a:ext uri="{9D8B030D-6E8A-4147-A177-3AD203B41FA5}">
                      <a16:colId xmlns:a16="http://schemas.microsoft.com/office/drawing/2014/main" val="50718703"/>
                    </a:ext>
                  </a:extLst>
                </a:gridCol>
                <a:gridCol w="720000">
                  <a:extLst>
                    <a:ext uri="{9D8B030D-6E8A-4147-A177-3AD203B41FA5}">
                      <a16:colId xmlns:a16="http://schemas.microsoft.com/office/drawing/2014/main" val="2944411117"/>
                    </a:ext>
                  </a:extLst>
                </a:gridCol>
                <a:gridCol w="720000">
                  <a:extLst>
                    <a:ext uri="{9D8B030D-6E8A-4147-A177-3AD203B41FA5}">
                      <a16:colId xmlns:a16="http://schemas.microsoft.com/office/drawing/2014/main" val="3931954474"/>
                    </a:ext>
                  </a:extLst>
                </a:gridCol>
                <a:gridCol w="720000">
                  <a:extLst>
                    <a:ext uri="{9D8B030D-6E8A-4147-A177-3AD203B41FA5}">
                      <a16:colId xmlns:a16="http://schemas.microsoft.com/office/drawing/2014/main" val="2152956080"/>
                    </a:ext>
                  </a:extLst>
                </a:gridCol>
                <a:gridCol w="720000">
                  <a:extLst>
                    <a:ext uri="{9D8B030D-6E8A-4147-A177-3AD203B41FA5}">
                      <a16:colId xmlns:a16="http://schemas.microsoft.com/office/drawing/2014/main" val="3178871482"/>
                    </a:ext>
                  </a:extLst>
                </a:gridCol>
                <a:gridCol w="576000">
                  <a:extLst>
                    <a:ext uri="{9D8B030D-6E8A-4147-A177-3AD203B41FA5}">
                      <a16:colId xmlns:a16="http://schemas.microsoft.com/office/drawing/2014/main" val="1324775407"/>
                    </a:ext>
                  </a:extLst>
                </a:gridCol>
              </a:tblGrid>
              <a:tr h="326775">
                <a:tc>
                  <a:txBody>
                    <a:bodyPr/>
                    <a:lstStyle/>
                    <a:p>
                      <a:pPr algn="ctr">
                        <a:lnSpc>
                          <a:spcPts val="1000"/>
                        </a:lnSpc>
                      </a:pPr>
                      <a:r>
                        <a:rPr 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No</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tc>
                  <a:txBody>
                    <a:bodyPr/>
                    <a:lstStyle/>
                    <a:p>
                      <a:pPr algn="ctr">
                        <a:lnSpc>
                          <a:spcPts val="10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成果指標</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tc>
                  <a:txBody>
                    <a:bodyPr/>
                    <a:lstStyle/>
                    <a:p>
                      <a:pPr algn="ctr">
                        <a:lnSpc>
                          <a:spcPts val="10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学校種等</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tc>
                  <a:txBody>
                    <a:bodyPr/>
                    <a:lstStyle/>
                    <a:p>
                      <a:pPr algn="ctr">
                        <a:lnSpc>
                          <a:spcPts val="10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目標</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tc>
                  <a:txBody>
                    <a:bodyPr/>
                    <a:lstStyle/>
                    <a:p>
                      <a:pPr algn="ctr">
                        <a:lnSpc>
                          <a:spcPts val="10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計画策定時</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tc>
                  <a:txBody>
                    <a:bodyPr/>
                    <a:lstStyle/>
                    <a:p>
                      <a:pPr algn="ctr">
                        <a:lnSpc>
                          <a:spcPts val="1000"/>
                        </a:lnSpc>
                      </a:pPr>
                      <a:r>
                        <a:rPr 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a:t>
                      </a:r>
                      <a:r>
                        <a:rPr lang="en-US" alt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6</a:t>
                      </a: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実績</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tc>
                  <a:txBody>
                    <a:bodyPr/>
                    <a:lstStyle/>
                    <a:p>
                      <a:pPr algn="ctr">
                        <a:lnSpc>
                          <a:spcPts val="1000"/>
                        </a:lnSpc>
                      </a:pPr>
                      <a:r>
                        <a:rPr lang="en-US" alt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R7</a:t>
                      </a:r>
                      <a:r>
                        <a:rPr lang="ja-JP" alt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実績</a:t>
                      </a:r>
                      <a:endParaRPr lang="en-US" alt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tc>
                  <a:txBody>
                    <a:bodyPr/>
                    <a:lstStyle/>
                    <a:p>
                      <a:pPr algn="ctr">
                        <a:lnSpc>
                          <a:spcPts val="1000"/>
                        </a:lnSpc>
                      </a:pPr>
                      <a:r>
                        <a:rPr lang="en-US" sz="800" b="1" kern="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a:t>
                      </a:r>
                      <a:r>
                        <a:rPr lang="en-US" altLang="ja-JP" sz="800" b="1" kern="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a:t>
                      </a:r>
                      <a:endParaRPr lang="en-US" sz="800" b="1" kern="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000"/>
                        </a:lnSpc>
                      </a:pPr>
                      <a:r>
                        <a:rPr lang="ja-JP" sz="800" b="1" kern="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達成状況</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extLst>
                  <a:ext uri="{0D108BD9-81ED-4DB2-BD59-A6C34878D82A}">
                    <a16:rowId xmlns:a16="http://schemas.microsoft.com/office/drawing/2014/main" val="1098493943"/>
                  </a:ext>
                </a:extLst>
              </a:tr>
              <a:tr h="322704">
                <a:tc rowSpan="2">
                  <a:txBody>
                    <a:bodyPr/>
                    <a:lstStyle/>
                    <a:p>
                      <a:pPr algn="ctr">
                        <a:lnSpc>
                          <a:spcPts val="1200"/>
                        </a:lnSpc>
                      </a:pPr>
                      <a:r>
                        <a:rPr 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13</a:t>
                      </a:r>
                    </a:p>
                    <a:p>
                      <a:pPr algn="ctr">
                        <a:lnSpc>
                          <a:spcPts val="1200"/>
                        </a:lnSpc>
                      </a:pPr>
                      <a:r>
                        <a:rPr lang="ja-JP" alt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再</a:t>
                      </a:r>
                      <a:endPar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rowSpan="2">
                  <a:txBody>
                    <a:bodyPr/>
                    <a:lstStyle/>
                    <a:p>
                      <a:pPr algn="l">
                        <a:lnSpc>
                          <a:spcPts val="12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学校生活をよりよくするために学級会（学級活動）で話し合い、お互いの意見のよさを生かして解決方法を決めていると回答した子どもたちの割合（％）</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小学校</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rowSpan="2">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全国の値</a:t>
                      </a:r>
                      <a:endParaRPr lang="en-US" alt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以上</a:t>
                      </a:r>
                      <a:r>
                        <a:rPr lang="ja-JP" altLang="en-US"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の</a:t>
                      </a:r>
                      <a:endParaRPr lang="en-US" alt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達成・維持</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69.2</a:t>
                      </a:r>
                      <a:endParaRPr lang="ja-JP" sz="105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73.5</a:t>
                      </a:r>
                      <a:r>
                        <a:rPr lang="ja-JP" sz="10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82.8</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83.3</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0</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5</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780907366"/>
                  </a:ext>
                </a:extLst>
              </a:tr>
              <a:tr h="322704">
                <a:tc vMerge="1">
                  <a:txBody>
                    <a:bodyPr/>
                    <a:lstStyle/>
                    <a:p>
                      <a:endParaRPr kumimoji="1" lang="ja-JP" altLang="en-US"/>
                    </a:p>
                  </a:txBody>
                  <a:tcPr/>
                </a:tc>
                <a:tc vMerge="1">
                  <a:txBody>
                    <a:bodyPr/>
                    <a:lstStyle/>
                    <a:p>
                      <a:endParaRPr kumimoji="1" lang="ja-JP" altLang="en-US"/>
                    </a:p>
                  </a:txBody>
                  <a:tcPr/>
                </a:tc>
                <a:tc>
                  <a:txBody>
                    <a:bodyPr/>
                    <a:lstStyle/>
                    <a:p>
                      <a:pPr algn="ctr">
                        <a:lnSpc>
                          <a:spcPts val="15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中学校</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vMerge="1">
                  <a:txBody>
                    <a:bodyPr/>
                    <a:lstStyle/>
                    <a:p>
                      <a:endParaRPr kumimoji="1" lang="ja-JP" altLang="en-US"/>
                    </a:p>
                  </a:txBody>
                  <a:tcPr/>
                </a:tc>
                <a:tc>
                  <a:txBody>
                    <a:bodyPr/>
                    <a:lstStyle/>
                    <a:p>
                      <a:pPr algn="ctr">
                        <a:lnSpc>
                          <a:spcPts val="1500"/>
                        </a:lnSpc>
                      </a:pPr>
                      <a:r>
                        <a:rPr lang="en-US" sz="10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69.2</a:t>
                      </a:r>
                      <a:endParaRPr lang="ja-JP" sz="105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76.8</a:t>
                      </a:r>
                      <a:r>
                        <a:rPr lang="ja-JP" sz="10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80.3</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[84.3]</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80.</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[84.</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5</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89003465"/>
                  </a:ext>
                </a:extLst>
              </a:tr>
              <a:tr h="322704">
                <a:tc rowSpan="2">
                  <a:txBody>
                    <a:bodyPr/>
                    <a:lstStyle/>
                    <a:p>
                      <a:pPr algn="ctr">
                        <a:lnSpc>
                          <a:spcPts val="1200"/>
                        </a:lnSpc>
                      </a:pPr>
                      <a:r>
                        <a:rPr 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24</a:t>
                      </a:r>
                      <a:endPar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rowSpan="2">
                  <a:txBody>
                    <a:bodyPr/>
                    <a:lstStyle/>
                    <a:p>
                      <a:pPr algn="l">
                        <a:lnSpc>
                          <a:spcPts val="12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「難しいことがあってもあきらめない」と回答した小・中学校の子どもたちの割合（％）</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小学校</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rowSpan="2">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前年度より増加</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62.7</a:t>
                      </a:r>
                      <a:endParaRPr lang="ja-JP" sz="105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65.9</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6</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6</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6</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marL="0" marR="0" lvl="0" indent="0" algn="ctr" defTabSz="685800" rtl="0" eaLnBrk="1" fontAlgn="auto" latinLnBrk="0" hangingPunct="1">
                        <a:lnSpc>
                          <a:spcPts val="1500"/>
                        </a:lnSpc>
                        <a:spcBef>
                          <a:spcPts val="0"/>
                        </a:spcBef>
                        <a:spcAft>
                          <a:spcPts val="0"/>
                        </a:spcAft>
                        <a:buClrTx/>
                        <a:buSzTx/>
                        <a:buFontTx/>
                        <a:buNone/>
                        <a:tabLst/>
                        <a:defRPr/>
                      </a:pPr>
                      <a:r>
                        <a:rPr lang="ja-JP" alt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471760273"/>
                  </a:ext>
                </a:extLst>
              </a:tr>
              <a:tr h="322704">
                <a:tc vMerge="1">
                  <a:txBody>
                    <a:bodyPr/>
                    <a:lstStyle/>
                    <a:p>
                      <a:endParaRPr kumimoji="1" lang="ja-JP" altLang="en-US"/>
                    </a:p>
                  </a:txBody>
                  <a:tcPr/>
                </a:tc>
                <a:tc vMerge="1">
                  <a:txBody>
                    <a:bodyPr/>
                    <a:lstStyle/>
                    <a:p>
                      <a:endParaRPr kumimoji="1" lang="ja-JP" altLang="en-US"/>
                    </a:p>
                  </a:txBody>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中学校</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vMerge="1">
                  <a:txBody>
                    <a:bodyPr/>
                    <a:lstStyle/>
                    <a:p>
                      <a:endParaRPr kumimoji="1" lang="ja-JP" altLang="en-US"/>
                    </a:p>
                  </a:txBody>
                  <a:tcPr>
                    <a:lnL w="12700" cap="flat" cmpd="sng" algn="ctr">
                      <a:solidFill>
                        <a:srgbClr val="000000"/>
                      </a:solidFill>
                      <a:prstDash val="solid"/>
                      <a:round/>
                      <a:headEnd type="none" w="med" len="med"/>
                      <a:tailEnd type="none" w="med" len="med"/>
                    </a:lnL>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alt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76.4</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alt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77.7</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ja-JP" alt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6681189"/>
                  </a:ext>
                </a:extLst>
              </a:tr>
              <a:tr h="322704">
                <a:tc>
                  <a:txBody>
                    <a:bodyPr/>
                    <a:lstStyle/>
                    <a:p>
                      <a:pPr algn="ctr">
                        <a:lnSpc>
                          <a:spcPts val="1200"/>
                        </a:lnSpc>
                      </a:pPr>
                      <a:r>
                        <a:rPr 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25</a:t>
                      </a:r>
                      <a:endParaRPr lang="ja-JP" sz="9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lnSpc>
                          <a:spcPts val="12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府立高校卒業者のうち、就職を希望していた者の就職率（％）</a:t>
                      </a:r>
                      <a:endParaRPr 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府立高校</a:t>
                      </a:r>
                      <a:endParaRPr 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100</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95.3</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97.9</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96.7</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98.0</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96.5</a:t>
                      </a:r>
                    </a:p>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97.9</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02197083"/>
                  </a:ext>
                </a:extLst>
              </a:tr>
              <a:tr h="390556">
                <a:tc>
                  <a:txBody>
                    <a:bodyPr/>
                    <a:lstStyle/>
                    <a:p>
                      <a:pPr algn="ctr">
                        <a:lnSpc>
                          <a:spcPts val="1200"/>
                        </a:lnSpc>
                      </a:pPr>
                      <a:r>
                        <a:rPr 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26</a:t>
                      </a:r>
                      <a:endParaRPr lang="ja-JP" sz="9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lnSpc>
                          <a:spcPts val="12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府立高校全日制課程の子どもたちの中退率（％）</a:t>
                      </a:r>
                      <a:endParaRPr 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ja-JP" sz="8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府立高校</a:t>
                      </a:r>
                      <a:endParaRPr lang="ja-JP" sz="9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全国の値</a:t>
                      </a:r>
                      <a:endParaRPr lang="en-US" alt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以下</a:t>
                      </a:r>
                      <a:r>
                        <a:rPr lang="ja-JP" altLang="en-US"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の</a:t>
                      </a:r>
                      <a:endParaRPr lang="en-US" alt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達成・維持</a:t>
                      </a:r>
                      <a:endParaRPr 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0.9</a:t>
                      </a:r>
                      <a:r>
                        <a:rPr lang="ja-JP" sz="1000" kern="10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R3</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0.6</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1.2</a:t>
                      </a:r>
                      <a:r>
                        <a:rPr lang="ja-JP" sz="1000" kern="10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R5</a:t>
                      </a:r>
                    </a:p>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[0.8]</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1.2</a:t>
                      </a:r>
                      <a:r>
                        <a:rPr lang="ja-JP" sz="1000" kern="10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R6</a:t>
                      </a:r>
                    </a:p>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[0.8]</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68268147"/>
                  </a:ext>
                </a:extLst>
              </a:tr>
              <a:tr h="390556">
                <a:tc>
                  <a:txBody>
                    <a:bodyPr/>
                    <a:lstStyle/>
                    <a:p>
                      <a:pPr algn="ctr">
                        <a:lnSpc>
                          <a:spcPts val="1200"/>
                        </a:lnSpc>
                      </a:pPr>
                      <a:r>
                        <a:rPr 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27</a:t>
                      </a:r>
                      <a:endParaRPr lang="ja-JP" sz="9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lnSpc>
                          <a:spcPts val="12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支援学校高等部の卒業者のうち、就職希望者の就職率（％）</a:t>
                      </a:r>
                      <a:endParaRPr 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府立支援</a:t>
                      </a:r>
                      <a:endParaRPr 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100</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94.8</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alt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97.0</a:t>
                      </a:r>
                      <a:endParaRPr lang="ja-JP" alt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alt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93.2</a:t>
                      </a:r>
                      <a:endParaRPr lang="ja-JP" alt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ctr" defTabSz="685800" rtl="0" eaLnBrk="1" fontAlgn="auto" latinLnBrk="0" hangingPunct="1">
                        <a:lnSpc>
                          <a:spcPts val="1500"/>
                        </a:lnSpc>
                        <a:spcBef>
                          <a:spcPts val="0"/>
                        </a:spcBef>
                        <a:spcAft>
                          <a:spcPts val="0"/>
                        </a:spcAft>
                        <a:buClrTx/>
                        <a:buSzTx/>
                        <a:buFontTx/>
                        <a:buNone/>
                        <a:tabLst/>
                        <a:defRPr/>
                      </a:pPr>
                      <a:r>
                        <a:rPr lang="ja-JP"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55755711"/>
                  </a:ext>
                </a:extLst>
              </a:tr>
              <a:tr h="607363">
                <a:tc>
                  <a:txBody>
                    <a:bodyPr/>
                    <a:lstStyle/>
                    <a:p>
                      <a:pPr algn="ctr">
                        <a:lnSpc>
                          <a:spcPts val="1200"/>
                        </a:lnSpc>
                      </a:pPr>
                      <a:r>
                        <a:rPr 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28</a:t>
                      </a:r>
                      <a:endParaRPr lang="ja-JP" sz="9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lnSpc>
                          <a:spcPts val="12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社会参画に係る実践研究校成果発表会のアンケートで「今後の教育活動に活かすことができる」と回答した参加者の割合（％）</a:t>
                      </a:r>
                      <a:endParaRPr 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小・中学校</a:t>
                      </a:r>
                      <a:endParaRPr 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en-US"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90.0</a:t>
                      </a: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以上を</a:t>
                      </a:r>
                      <a:endParaRPr lang="en-US" alt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達成・維持</a:t>
                      </a:r>
                      <a:endParaRPr 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100</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ja-JP" altLang="en-US"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実践研究校（国事業）は</a:t>
                      </a:r>
                      <a:r>
                        <a:rPr lang="en-US" alt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R6</a:t>
                      </a:r>
                      <a:r>
                        <a:rPr lang="ja-JP" altLang="en-US"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で終了</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ctr" defTabSz="685800" rtl="0" eaLnBrk="1" fontAlgn="auto" latinLnBrk="0" hangingPunct="1">
                        <a:lnSpc>
                          <a:spcPts val="1500"/>
                        </a:lnSpc>
                        <a:spcBef>
                          <a:spcPts val="0"/>
                        </a:spcBef>
                        <a:spcAft>
                          <a:spcPts val="0"/>
                        </a:spcAft>
                        <a:buClrTx/>
                        <a:buSzTx/>
                        <a:buFontTx/>
                        <a:buNone/>
                        <a:tabLst/>
                        <a:defRPr/>
                      </a:pPr>
                      <a:r>
                        <a:rPr lang="ja-JP"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22267970"/>
                  </a:ext>
                </a:extLst>
              </a:tr>
              <a:tr h="328486">
                <a:tc>
                  <a:txBody>
                    <a:bodyPr/>
                    <a:lstStyle/>
                    <a:p>
                      <a:pPr algn="ctr">
                        <a:lnSpc>
                          <a:spcPts val="1200"/>
                        </a:lnSpc>
                      </a:pPr>
                      <a:r>
                        <a:rPr 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29</a:t>
                      </a:r>
                      <a:endParaRPr lang="ja-JP" sz="9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lnSpc>
                          <a:spcPts val="12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部活動に対し、肯定的評価をした子どもたちの割合（％）</a:t>
                      </a:r>
                      <a:endParaRPr 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府立高校</a:t>
                      </a:r>
                      <a:endParaRPr 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en-US"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90.0</a:t>
                      </a: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以上を</a:t>
                      </a:r>
                      <a:endParaRPr lang="en-US" alt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達成・維持</a:t>
                      </a:r>
                      <a:endParaRPr 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84.0</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87.0</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69512616"/>
                  </a:ext>
                </a:extLst>
              </a:tr>
            </a:tbl>
          </a:graphicData>
        </a:graphic>
      </p:graphicFrame>
      <p:sp>
        <p:nvSpPr>
          <p:cNvPr id="17" name="AutoShape 15">
            <a:extLst>
              <a:ext uri="{FF2B5EF4-FFF2-40B4-BE49-F238E27FC236}">
                <a16:creationId xmlns:a16="http://schemas.microsoft.com/office/drawing/2014/main" id="{E48067DD-CD77-4861-84F3-6633996E5082}"/>
              </a:ext>
            </a:extLst>
          </p:cNvPr>
          <p:cNvSpPr>
            <a:spLocks noChangeArrowheads="1"/>
          </p:cNvSpPr>
          <p:nvPr/>
        </p:nvSpPr>
        <p:spPr bwMode="auto">
          <a:xfrm>
            <a:off x="166254" y="1152175"/>
            <a:ext cx="2057402" cy="252000"/>
          </a:xfrm>
          <a:prstGeom prst="rect">
            <a:avLst/>
          </a:prstGeom>
          <a:solidFill>
            <a:schemeClr val="tx1"/>
          </a:solidFill>
          <a:ln>
            <a:noFill/>
            <a:headEnd/>
            <a:tailEnd/>
          </a:ln>
        </p:spPr>
        <p:style>
          <a:lnRef idx="1">
            <a:schemeClr val="accent1"/>
          </a:lnRef>
          <a:fillRef idx="2">
            <a:schemeClr val="accent1"/>
          </a:fillRef>
          <a:effectRef idx="1">
            <a:schemeClr val="accent1"/>
          </a:effectRef>
          <a:fontRef idx="minor">
            <a:schemeClr val="dk1"/>
          </a:fontRef>
        </p:style>
        <p:txBody>
          <a:bodyPr wrap="none" anchor="ctr"/>
          <a:lstStyle>
            <a:lvl1pPr defTabSz="1279525" eaLnBrk="0" hangingPunct="0">
              <a:spcBef>
                <a:spcPct val="20000"/>
              </a:spcBef>
              <a:buChar char="•"/>
              <a:defRPr kumimoji="1" sz="4500">
                <a:solidFill>
                  <a:schemeClr val="tx1"/>
                </a:solidFill>
                <a:latin typeface="Arial" panose="020B0604020202020204" pitchFamily="34" charset="0"/>
                <a:ea typeface="ＭＳ Ｐゴシック" panose="020B0600070205080204" pitchFamily="50" charset="-128"/>
              </a:defRPr>
            </a:lvl1pPr>
            <a:lvl2pPr marL="742950" indent="-285750" defTabSz="1279525" eaLnBrk="0" hangingPunct="0">
              <a:spcBef>
                <a:spcPct val="20000"/>
              </a:spcBef>
              <a:buChar char="–"/>
              <a:defRPr kumimoji="1" sz="3900">
                <a:solidFill>
                  <a:schemeClr val="tx1"/>
                </a:solidFill>
                <a:latin typeface="Arial" panose="020B0604020202020204" pitchFamily="34" charset="0"/>
                <a:ea typeface="ＭＳ Ｐゴシック" panose="020B0600070205080204" pitchFamily="50" charset="-128"/>
              </a:defRPr>
            </a:lvl2pPr>
            <a:lvl3pPr marL="1143000" indent="-228600" defTabSz="1279525" eaLnBrk="0" hangingPunct="0">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3pPr>
            <a:lvl4pPr marL="1600200" indent="-228600" defTabSz="1279525"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4pPr>
            <a:lvl5pPr marL="2057400" indent="-228600" defTabSz="1279525"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5pPr>
            <a:lvl6pPr marL="25146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6pPr>
            <a:lvl7pPr marL="29718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7pPr>
            <a:lvl8pPr marL="34290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8pPr>
            <a:lvl9pPr marL="38862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200" b="1" dirty="0">
                <a:solidFill>
                  <a:schemeClr val="bg1"/>
                </a:solidFill>
                <a:latin typeface="Meiryo UI" panose="020B0604030504040204" pitchFamily="50" charset="-128"/>
                <a:ea typeface="Meiryo UI" panose="020B0604030504040204" pitchFamily="50" charset="-128"/>
              </a:rPr>
              <a:t>「成果指標」の達成状況</a:t>
            </a:r>
            <a:endParaRPr lang="ja-JP" altLang="en-US" sz="1270" b="1" dirty="0">
              <a:solidFill>
                <a:schemeClr val="bg1"/>
              </a:solidFill>
              <a:latin typeface="Meiryo UI" panose="020B0604030504040204" pitchFamily="50" charset="-128"/>
              <a:ea typeface="Meiryo UI" panose="020B0604030504040204" pitchFamily="50" charset="-128"/>
            </a:endParaRPr>
          </a:p>
        </p:txBody>
      </p:sp>
      <p:sp>
        <p:nvSpPr>
          <p:cNvPr id="2" name="正方形/長方形 1">
            <a:extLst>
              <a:ext uri="{FF2B5EF4-FFF2-40B4-BE49-F238E27FC236}">
                <a16:creationId xmlns:a16="http://schemas.microsoft.com/office/drawing/2014/main" id="{6513BA7C-4105-4187-A0EC-2EAF0F8BF9FD}"/>
              </a:ext>
            </a:extLst>
          </p:cNvPr>
          <p:cNvSpPr/>
          <p:nvPr/>
        </p:nvSpPr>
        <p:spPr>
          <a:xfrm>
            <a:off x="166253" y="114843"/>
            <a:ext cx="6504714" cy="288000"/>
          </a:xfrm>
          <a:prstGeom prst="rect">
            <a:avLst/>
          </a:prstGeom>
          <a:solidFill>
            <a:schemeClr val="bg1"/>
          </a:solidFill>
          <a:ln w="19050">
            <a:solidFill>
              <a:schemeClr val="accent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b="1" dirty="0">
                <a:solidFill>
                  <a:schemeClr val="tx1"/>
                </a:solidFill>
                <a:latin typeface="Meiryo UI" panose="020B0604030504040204" pitchFamily="50" charset="-128"/>
                <a:ea typeface="Meiryo UI" panose="020B0604030504040204" pitchFamily="50" charset="-128"/>
              </a:rPr>
              <a:t>基本方針３　将来をみすえた自主性・自立性の育成</a:t>
            </a:r>
          </a:p>
        </p:txBody>
      </p:sp>
      <p:sp>
        <p:nvSpPr>
          <p:cNvPr id="15" name="Rectangle 4">
            <a:extLst>
              <a:ext uri="{FF2B5EF4-FFF2-40B4-BE49-F238E27FC236}">
                <a16:creationId xmlns:a16="http://schemas.microsoft.com/office/drawing/2014/main" id="{A79E971D-7B57-41C0-AF00-D7CAF3289C14}"/>
              </a:ext>
            </a:extLst>
          </p:cNvPr>
          <p:cNvSpPr>
            <a:spLocks noChangeArrowheads="1"/>
          </p:cNvSpPr>
          <p:nvPr/>
        </p:nvSpPr>
        <p:spPr bwMode="auto">
          <a:xfrm>
            <a:off x="169286" y="560911"/>
            <a:ext cx="6477866" cy="540233"/>
          </a:xfrm>
          <a:prstGeom prst="rect">
            <a:avLst/>
          </a:prstGeom>
          <a:noFill/>
          <a:ln>
            <a:solidFill>
              <a:schemeClr val="tx1"/>
            </a:solidFill>
            <a:prstDash val="sysDot"/>
            <a:headEnd/>
            <a:tailEnd/>
          </a:ln>
        </p:spPr>
        <p:style>
          <a:lnRef idx="2">
            <a:schemeClr val="dk1"/>
          </a:lnRef>
          <a:fillRef idx="1">
            <a:schemeClr val="lt1"/>
          </a:fillRef>
          <a:effectRef idx="0">
            <a:schemeClr val="dk1"/>
          </a:effectRef>
          <a:fontRef idx="minor">
            <a:schemeClr val="dk1"/>
          </a:fontRef>
        </p:style>
        <p:txBody>
          <a:bodyPr wrap="square" anchor="ctr"/>
          <a:lstStyle>
            <a:lvl1pPr defTabSz="1279525" eaLnBrk="0" hangingPunct="0">
              <a:spcBef>
                <a:spcPct val="20000"/>
              </a:spcBef>
              <a:buChar char="•"/>
              <a:defRPr kumimoji="1" sz="4500">
                <a:solidFill>
                  <a:schemeClr val="tx1"/>
                </a:solidFill>
                <a:latin typeface="Arial" panose="020B0604020202020204" pitchFamily="34" charset="0"/>
                <a:ea typeface="ＭＳ Ｐゴシック" panose="020B0600070205080204" pitchFamily="50" charset="-128"/>
              </a:defRPr>
            </a:lvl1pPr>
            <a:lvl2pPr marL="742950" indent="-285750" defTabSz="1279525" eaLnBrk="0" hangingPunct="0">
              <a:spcBef>
                <a:spcPct val="20000"/>
              </a:spcBef>
              <a:buChar char="–"/>
              <a:defRPr kumimoji="1" sz="3900">
                <a:solidFill>
                  <a:schemeClr val="tx1"/>
                </a:solidFill>
                <a:latin typeface="Arial" panose="020B0604020202020204" pitchFamily="34" charset="0"/>
                <a:ea typeface="ＭＳ Ｐゴシック" panose="020B0600070205080204" pitchFamily="50" charset="-128"/>
              </a:defRPr>
            </a:lvl2pPr>
            <a:lvl3pPr marL="1143000" indent="-228600" defTabSz="1279525" eaLnBrk="0" hangingPunct="0">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3pPr>
            <a:lvl4pPr marL="1600200" indent="-228600" defTabSz="1279525"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4pPr>
            <a:lvl5pPr marL="2057400" indent="-228600" defTabSz="1279525"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5pPr>
            <a:lvl6pPr marL="25146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6pPr>
            <a:lvl7pPr marL="29718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7pPr>
            <a:lvl8pPr marL="34290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8pPr>
            <a:lvl9pPr marL="38862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9pPr>
          </a:lstStyle>
          <a:p>
            <a:pPr eaLnBrk="1" hangingPunct="1">
              <a:lnSpc>
                <a:spcPts val="1400"/>
              </a:lnSpc>
              <a:spcBef>
                <a:spcPct val="0"/>
              </a:spcBef>
              <a:buNone/>
            </a:pPr>
            <a:r>
              <a:rPr lang="ja-JP" altLang="en-US" sz="1000" dirty="0">
                <a:latin typeface="Meiryo UI" panose="020B0604030504040204" pitchFamily="50" charset="-128"/>
                <a:ea typeface="Meiryo UI" panose="020B0604030504040204" pitchFamily="50" charset="-128"/>
              </a:rPr>
              <a:t>・幼児教育の質を向上させ、学校教育との円滑な接続を図ります。</a:t>
            </a:r>
          </a:p>
          <a:p>
            <a:pPr eaLnBrk="1" hangingPunct="1">
              <a:lnSpc>
                <a:spcPts val="1400"/>
              </a:lnSpc>
              <a:spcBef>
                <a:spcPct val="0"/>
              </a:spcBef>
              <a:buNone/>
            </a:pPr>
            <a:r>
              <a:rPr lang="ja-JP" altLang="en-US" sz="1000" dirty="0">
                <a:latin typeface="Meiryo UI" panose="020B0604030504040204" pitchFamily="50" charset="-128"/>
                <a:ea typeface="Meiryo UI" panose="020B0604030504040204" pitchFamily="50" charset="-128"/>
              </a:rPr>
              <a:t>・実社会とつながるキャリア教育を幼児教育から高校での教育まで一貫して推進し、粘り強くあきらめない自主性・自立性を</a:t>
            </a:r>
            <a:br>
              <a:rPr lang="en-US" altLang="ja-JP" sz="1000" dirty="0">
                <a:latin typeface="Meiryo UI" panose="020B0604030504040204" pitchFamily="50" charset="-128"/>
                <a:ea typeface="Meiryo UI" panose="020B0604030504040204" pitchFamily="50" charset="-128"/>
              </a:rPr>
            </a:br>
            <a:r>
              <a:rPr lang="ja-JP" altLang="en-US" sz="1000" dirty="0">
                <a:latin typeface="Meiryo UI" panose="020B0604030504040204" pitchFamily="50" charset="-128"/>
                <a:ea typeface="Meiryo UI" panose="020B0604030504040204" pitchFamily="50" charset="-128"/>
              </a:rPr>
              <a:t>　育成します。</a:t>
            </a:r>
          </a:p>
        </p:txBody>
      </p:sp>
      <p:sp>
        <p:nvSpPr>
          <p:cNvPr id="8" name="テキスト ボックス 7">
            <a:extLst>
              <a:ext uri="{FF2B5EF4-FFF2-40B4-BE49-F238E27FC236}">
                <a16:creationId xmlns:a16="http://schemas.microsoft.com/office/drawing/2014/main" id="{2A9998EB-F991-4737-9D7B-5D866B78A0D3}"/>
              </a:ext>
            </a:extLst>
          </p:cNvPr>
          <p:cNvSpPr txBox="1"/>
          <p:nvPr/>
        </p:nvSpPr>
        <p:spPr>
          <a:xfrm>
            <a:off x="5034398" y="1152175"/>
            <a:ext cx="1657348" cy="246221"/>
          </a:xfrm>
          <a:prstGeom prst="rect">
            <a:avLst/>
          </a:prstGeom>
          <a:noFill/>
        </p:spPr>
        <p:txBody>
          <a:bodyPr wrap="square">
            <a:spAutoFit/>
          </a:bodyPr>
          <a:lstStyle/>
          <a:p>
            <a:r>
              <a:rPr lang="ja-JP" altLang="ja-JP" sz="1000" dirty="0">
                <a:effectLst/>
                <a:ea typeface="メイリオ" panose="020B0604030504040204" pitchFamily="50" charset="-128"/>
                <a:cs typeface="Times New Roman" panose="02020603050405020304" pitchFamily="18" charset="0"/>
              </a:rPr>
              <a:t>［］内の数字は全国の値</a:t>
            </a:r>
            <a:endParaRPr lang="ja-JP" altLang="en-US" sz="1000" dirty="0"/>
          </a:p>
        </p:txBody>
      </p:sp>
      <p:sp>
        <p:nvSpPr>
          <p:cNvPr id="10" name="テキスト ボックス 9">
            <a:extLst>
              <a:ext uri="{FF2B5EF4-FFF2-40B4-BE49-F238E27FC236}">
                <a16:creationId xmlns:a16="http://schemas.microsoft.com/office/drawing/2014/main" id="{3E3314F3-DD7C-4E87-98BA-1074B5A6EE41}"/>
              </a:ext>
            </a:extLst>
          </p:cNvPr>
          <p:cNvSpPr txBox="1"/>
          <p:nvPr/>
        </p:nvSpPr>
        <p:spPr>
          <a:xfrm>
            <a:off x="60512" y="5328875"/>
            <a:ext cx="3429000" cy="259045"/>
          </a:xfrm>
          <a:prstGeom prst="rect">
            <a:avLst/>
          </a:prstGeom>
          <a:noFill/>
        </p:spPr>
        <p:txBody>
          <a:bodyPr wrap="square">
            <a:spAutoFit/>
          </a:bodyPr>
          <a:lstStyle/>
          <a:p>
            <a:pPr algn="just">
              <a:lnSpc>
                <a:spcPts val="1300"/>
              </a:lnSpc>
            </a:pPr>
            <a:r>
              <a:rPr lang="zh-TW" altLang="en-US" sz="1050" b="1" kern="100" dirty="0">
                <a:effectLst/>
                <a:latin typeface="メイリオ" panose="020B0604030504040204" pitchFamily="50" charset="-128"/>
                <a:ea typeface="メイリオ" panose="020B0604030504040204" pitchFamily="50" charset="-128"/>
                <a:cs typeface="Times New Roman" panose="02020603050405020304" pitchFamily="18" charset="0"/>
              </a:rPr>
              <a:t>［自己評価　</a:t>
            </a:r>
            <a:r>
              <a:rPr lang="en-US" altLang="zh-TW" sz="1050" b="1" kern="100" dirty="0">
                <a:effectLst/>
                <a:latin typeface="メイリオ" panose="020B0604030504040204" pitchFamily="50" charset="-128"/>
                <a:ea typeface="メイリオ" panose="020B0604030504040204" pitchFamily="50" charset="-128"/>
                <a:cs typeface="Times New Roman" panose="02020603050405020304" pitchFamily="18" charset="0"/>
              </a:rPr>
              <a:t>※</a:t>
            </a:r>
            <a:r>
              <a:rPr lang="zh-TW" altLang="en-US" sz="1050" b="1" kern="100" dirty="0">
                <a:effectLst/>
                <a:latin typeface="メイリオ" panose="020B0604030504040204" pitchFamily="50" charset="-128"/>
                <a:ea typeface="メイリオ" panose="020B0604030504040204" pitchFamily="50" charset="-128"/>
                <a:cs typeface="Times New Roman" panose="02020603050405020304" pitchFamily="18" charset="0"/>
              </a:rPr>
              <a:t>抜粋］</a:t>
            </a:r>
            <a:endParaRPr lang="en-US" altLang="zh-TW" sz="1050" b="1" kern="100" dirty="0">
              <a:effectLst/>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9" name="フッター プレースホルダー 6">
            <a:extLst>
              <a:ext uri="{FF2B5EF4-FFF2-40B4-BE49-F238E27FC236}">
                <a16:creationId xmlns:a16="http://schemas.microsoft.com/office/drawing/2014/main" id="{1D51F350-5B79-4120-BF41-98FEA64D461F}"/>
              </a:ext>
            </a:extLst>
          </p:cNvPr>
          <p:cNvSpPr>
            <a:spLocks noGrp="1"/>
          </p:cNvSpPr>
          <p:nvPr/>
        </p:nvSpPr>
        <p:spPr>
          <a:xfrm>
            <a:off x="7468" y="9671115"/>
            <a:ext cx="6843063" cy="234705"/>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ja-JP" altLang="en-US" sz="1000" kern="100" dirty="0">
                <a:solidFill>
                  <a:schemeClr val="tx1"/>
                </a:solidFill>
                <a:latin typeface="Century" panose="02040604050505020304" pitchFamily="18" charset="0"/>
                <a:ea typeface="ＭＳ 明朝" panose="02020609040205080304" pitchFamily="17" charset="-128"/>
                <a:cs typeface="Times New Roman" panose="02020603050405020304" pitchFamily="18" charset="0"/>
              </a:rPr>
              <a:t>２－９</a:t>
            </a:r>
            <a:endParaRPr lang="ja-JP" altLang="ja-JP" sz="1000" kern="100" dirty="0">
              <a:solidFill>
                <a:schemeClr val="tx1"/>
              </a:solidFill>
              <a:latin typeface="Century" panose="02040604050505020304" pitchFamily="18" charset="0"/>
              <a:ea typeface="ＭＳ 明朝" panose="02020609040205080304" pitchFamily="17" charset="-128"/>
              <a:cs typeface="Times New Roman" panose="02020603050405020304" pitchFamily="18" charset="0"/>
            </a:endParaRPr>
          </a:p>
        </p:txBody>
      </p:sp>
    </p:spTree>
    <p:extLst>
      <p:ext uri="{BB962C8B-B14F-4D97-AF65-F5344CB8AC3E}">
        <p14:creationId xmlns:p14="http://schemas.microsoft.com/office/powerpoint/2010/main" val="12432399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ボックス 8">
            <a:extLst>
              <a:ext uri="{FF2B5EF4-FFF2-40B4-BE49-F238E27FC236}">
                <a16:creationId xmlns:a16="http://schemas.microsoft.com/office/drawing/2014/main" id="{D610740E-324C-46BE-8E49-9B6762608524}"/>
              </a:ext>
            </a:extLst>
          </p:cNvPr>
          <p:cNvSpPr txBox="1"/>
          <p:nvPr/>
        </p:nvSpPr>
        <p:spPr>
          <a:xfrm>
            <a:off x="190067" y="7129746"/>
            <a:ext cx="6477865" cy="2410083"/>
          </a:xfrm>
          <a:prstGeom prst="rect">
            <a:avLst/>
          </a:prstGeom>
          <a:noFill/>
        </p:spPr>
        <p:txBody>
          <a:bodyPr wrap="square">
            <a:spAutoFit/>
          </a:bodyPr>
          <a:lstStyle/>
          <a:p>
            <a:pPr>
              <a:lnSpc>
                <a:spcPts val="1300"/>
              </a:lnSpc>
            </a:pPr>
            <a:r>
              <a:rPr lang="en-US" altLang="ja-JP" sz="1000" b="1" dirty="0">
                <a:latin typeface="Meiryo UI" panose="020B0604030504040204" pitchFamily="50" charset="-128"/>
                <a:ea typeface="Meiryo UI" panose="020B0604030504040204" pitchFamily="50" charset="-128"/>
              </a:rPr>
              <a:t>30</a:t>
            </a:r>
            <a:r>
              <a:rPr lang="ja-JP" altLang="en-US" sz="1000" b="1" dirty="0">
                <a:latin typeface="Meiryo UI" panose="020B0604030504040204" pitchFamily="50" charset="-128"/>
                <a:ea typeface="Meiryo UI" panose="020B0604030504040204" pitchFamily="50" charset="-128"/>
              </a:rPr>
              <a:t>　「困りごとや不安がある時に、先生や学校にいる大人にいつでも相談できる」と回答した小・中学校の子どもたちの割合</a:t>
            </a:r>
          </a:p>
          <a:p>
            <a:pPr>
              <a:lnSpc>
                <a:spcPts val="1300"/>
              </a:lnSpc>
            </a:pPr>
            <a:r>
              <a:rPr lang="en-US" altLang="ja-JP" sz="1000" b="1" dirty="0">
                <a:latin typeface="Meiryo UI" panose="020B0604030504040204" pitchFamily="50" charset="-128"/>
                <a:ea typeface="Meiryo UI" panose="020B0604030504040204" pitchFamily="50" charset="-128"/>
              </a:rPr>
              <a:t>10</a:t>
            </a:r>
            <a:r>
              <a:rPr lang="ja-JP" altLang="en-US" sz="1000" b="1" dirty="0">
                <a:latin typeface="Meiryo UI" panose="020B0604030504040204" pitchFamily="50" charset="-128"/>
                <a:ea typeface="Meiryo UI" panose="020B0604030504040204" pitchFamily="50" charset="-128"/>
              </a:rPr>
              <a:t>　「悩みや心配ごとがあるとき、相談する相手がいない」と回答した府立学校の子どもたちの割合</a:t>
            </a:r>
          </a:p>
          <a:p>
            <a:pPr marL="92075">
              <a:lnSpc>
                <a:spcPts val="1300"/>
              </a:lnSpc>
            </a:pPr>
            <a:r>
              <a:rPr lang="ja-JP" altLang="en-US" sz="1000" dirty="0">
                <a:latin typeface="Meiryo UI" panose="020B0604030504040204" pitchFamily="50" charset="-128"/>
                <a:ea typeface="Meiryo UI" panose="020B0604030504040204" pitchFamily="50" charset="-128"/>
              </a:rPr>
              <a:t>　「</a:t>
            </a:r>
            <a:r>
              <a:rPr lang="en-US" altLang="ja-JP" sz="1000" dirty="0">
                <a:latin typeface="Meiryo UI" panose="020B0604030504040204" pitchFamily="50" charset="-128"/>
                <a:ea typeface="Meiryo UI" panose="020B0604030504040204" pitchFamily="50" charset="-128"/>
              </a:rPr>
              <a:t>『</a:t>
            </a:r>
            <a:r>
              <a:rPr lang="ja-JP" altLang="en-US" sz="1000" dirty="0">
                <a:latin typeface="Meiryo UI" panose="020B0604030504040204" pitchFamily="50" charset="-128"/>
                <a:ea typeface="Meiryo UI" panose="020B0604030504040204" pitchFamily="50" charset="-128"/>
              </a:rPr>
              <a:t>困りごとや不安がある時に、先生や学校にいる大人にいつでも相談できる</a:t>
            </a:r>
            <a:r>
              <a:rPr lang="en-US" altLang="ja-JP" sz="1000" dirty="0">
                <a:latin typeface="Meiryo UI" panose="020B0604030504040204" pitchFamily="50" charset="-128"/>
                <a:ea typeface="Meiryo UI" panose="020B0604030504040204" pitchFamily="50" charset="-128"/>
              </a:rPr>
              <a:t>』</a:t>
            </a:r>
            <a:r>
              <a:rPr lang="ja-JP" altLang="en-US" sz="1000" dirty="0">
                <a:latin typeface="Meiryo UI" panose="020B0604030504040204" pitchFamily="50" charset="-128"/>
                <a:ea typeface="Meiryo UI" panose="020B0604030504040204" pitchFamily="50" charset="-128"/>
              </a:rPr>
              <a:t>と回答した小・中学校の子どもたちの割合」は、</a:t>
            </a:r>
            <a:r>
              <a:rPr lang="en-US" altLang="ja-JP" sz="1000" dirty="0">
                <a:latin typeface="Meiryo UI" panose="020B0604030504040204" pitchFamily="50" charset="-128"/>
                <a:ea typeface="Meiryo UI" panose="020B0604030504040204" pitchFamily="50" charset="-128"/>
              </a:rPr>
              <a:t>SC</a:t>
            </a:r>
            <a:r>
              <a:rPr lang="ja-JP" altLang="en-US" sz="1000" dirty="0">
                <a:latin typeface="Meiryo UI" panose="020B0604030504040204" pitchFamily="50" charset="-128"/>
                <a:ea typeface="Meiryo UI" panose="020B0604030504040204" pitchFamily="50" charset="-128"/>
              </a:rPr>
              <a:t>や</a:t>
            </a:r>
            <a:r>
              <a:rPr lang="en-US" altLang="ja-JP" sz="1000" dirty="0">
                <a:latin typeface="Meiryo UI" panose="020B0604030504040204" pitchFamily="50" charset="-128"/>
                <a:ea typeface="Meiryo UI" panose="020B0604030504040204" pitchFamily="50" charset="-128"/>
              </a:rPr>
              <a:t>SSW</a:t>
            </a:r>
            <a:r>
              <a:rPr lang="ja-JP" altLang="en-US" sz="1000" dirty="0">
                <a:latin typeface="Meiryo UI" panose="020B0604030504040204" pitchFamily="50" charset="-128"/>
                <a:ea typeface="Meiryo UI" panose="020B0604030504040204" pitchFamily="50" charset="-128"/>
              </a:rPr>
              <a:t>などとの連携等による支援体制の充実に取り組んだ結果、小学校では目標を達成したが、中学校では達成しなかった。相談支援を通し、子どもたちのニーズを掘り起こし、引き続き、一人ひとりの状況を踏まえた支援につなげるよう取り組む。</a:t>
            </a:r>
            <a:endParaRPr lang="en-US" altLang="ja-JP" sz="1000" dirty="0">
              <a:latin typeface="Meiryo UI" panose="020B0604030504040204" pitchFamily="50" charset="-128"/>
              <a:ea typeface="Meiryo UI" panose="020B0604030504040204" pitchFamily="50" charset="-128"/>
            </a:endParaRPr>
          </a:p>
          <a:p>
            <a:pPr marL="92075">
              <a:lnSpc>
                <a:spcPts val="1300"/>
              </a:lnSpc>
            </a:pPr>
            <a:r>
              <a:rPr lang="ja-JP" altLang="en-US" sz="1000" dirty="0">
                <a:latin typeface="Meiryo UI" panose="020B0604030504040204" pitchFamily="50" charset="-128"/>
                <a:ea typeface="Meiryo UI" panose="020B0604030504040204" pitchFamily="50" charset="-128"/>
              </a:rPr>
              <a:t>　「</a:t>
            </a:r>
            <a:r>
              <a:rPr lang="en-US" altLang="ja-JP" sz="1000" dirty="0">
                <a:latin typeface="Meiryo UI" panose="020B0604030504040204" pitchFamily="50" charset="-128"/>
                <a:ea typeface="Meiryo UI" panose="020B0604030504040204" pitchFamily="50" charset="-128"/>
              </a:rPr>
              <a:t>『</a:t>
            </a:r>
            <a:r>
              <a:rPr lang="ja-JP" altLang="en-US" sz="1000" dirty="0">
                <a:latin typeface="Meiryo UI" panose="020B0604030504040204" pitchFamily="50" charset="-128"/>
                <a:ea typeface="Meiryo UI" panose="020B0604030504040204" pitchFamily="50" charset="-128"/>
              </a:rPr>
              <a:t>悩みや心配ごとがあるとき、相談する相手がいない</a:t>
            </a:r>
            <a:r>
              <a:rPr lang="en-US" altLang="ja-JP" sz="1000" dirty="0">
                <a:latin typeface="Meiryo UI" panose="020B0604030504040204" pitchFamily="50" charset="-128"/>
                <a:ea typeface="Meiryo UI" panose="020B0604030504040204" pitchFamily="50" charset="-128"/>
              </a:rPr>
              <a:t>』</a:t>
            </a:r>
            <a:r>
              <a:rPr lang="ja-JP" altLang="en-US" sz="1000" dirty="0">
                <a:latin typeface="Meiryo UI" panose="020B0604030504040204" pitchFamily="50" charset="-128"/>
                <a:ea typeface="Meiryo UI" panose="020B0604030504040204" pitchFamily="50" charset="-128"/>
              </a:rPr>
              <a:t>と回答した府立学校の子どもたちの割合」は、目標を達成しなかった。府立高校では、</a:t>
            </a:r>
            <a:r>
              <a:rPr lang="en-US" altLang="ja-JP" sz="1000" dirty="0">
                <a:latin typeface="Meiryo UI" panose="020B0604030504040204" pitchFamily="50" charset="-128"/>
                <a:ea typeface="Meiryo UI" panose="020B0604030504040204" pitchFamily="50" charset="-128"/>
              </a:rPr>
              <a:t>SC</a:t>
            </a:r>
            <a:r>
              <a:rPr lang="ja-JP" altLang="en-US" sz="1000" dirty="0">
                <a:latin typeface="Meiryo UI" panose="020B0604030504040204" pitchFamily="50" charset="-128"/>
                <a:ea typeface="Meiryo UI" panose="020B0604030504040204" pitchFamily="50" charset="-128"/>
              </a:rPr>
              <a:t>を全校に配置するとともに、令和７年度より、従前の配置方式から拠点校方式に変更し、柔軟かつ即時的に</a:t>
            </a:r>
            <a:r>
              <a:rPr lang="en-US" altLang="ja-JP" sz="1000" dirty="0">
                <a:latin typeface="Meiryo UI" panose="020B0604030504040204" pitchFamily="50" charset="-128"/>
                <a:ea typeface="Meiryo UI" panose="020B0604030504040204" pitchFamily="50" charset="-128"/>
              </a:rPr>
              <a:t>SSW</a:t>
            </a:r>
            <a:r>
              <a:rPr lang="ja-JP" altLang="en-US" sz="1000" dirty="0">
                <a:latin typeface="Meiryo UI" panose="020B0604030504040204" pitchFamily="50" charset="-128"/>
                <a:ea typeface="Meiryo UI" panose="020B0604030504040204" pitchFamily="50" charset="-128"/>
              </a:rPr>
              <a:t>を活用できる体制としている。引き続き、府立学校の子どもたちが、悩みや心配ごとを一人で抱え込むことがないよう、</a:t>
            </a:r>
            <a:r>
              <a:rPr lang="en-US" altLang="ja-JP" sz="1000" dirty="0">
                <a:latin typeface="Meiryo UI" panose="020B0604030504040204" pitchFamily="50" charset="-128"/>
                <a:ea typeface="Meiryo UI" panose="020B0604030504040204" pitchFamily="50" charset="-128"/>
              </a:rPr>
              <a:t> SC</a:t>
            </a:r>
            <a:r>
              <a:rPr lang="ja-JP" altLang="en-US" sz="1000" dirty="0">
                <a:latin typeface="Meiryo UI" panose="020B0604030504040204" pitchFamily="50" charset="-128"/>
                <a:ea typeface="Meiryo UI" panose="020B0604030504040204" pitchFamily="50" charset="-128"/>
              </a:rPr>
              <a:t>や</a:t>
            </a:r>
            <a:r>
              <a:rPr lang="en-US" altLang="ja-JP" sz="1000" dirty="0">
                <a:latin typeface="Meiryo UI" panose="020B0604030504040204" pitchFamily="50" charset="-128"/>
                <a:ea typeface="Meiryo UI" panose="020B0604030504040204" pitchFamily="50" charset="-128"/>
              </a:rPr>
              <a:t>SSW</a:t>
            </a:r>
            <a:r>
              <a:rPr lang="ja-JP" altLang="en-US" sz="1000" dirty="0">
                <a:latin typeface="Meiryo UI" panose="020B0604030504040204" pitchFamily="50" charset="-128"/>
                <a:ea typeface="Meiryo UI" panose="020B0604030504040204" pitchFamily="50" charset="-128"/>
              </a:rPr>
              <a:t>などの専門人材と教職員が協働したチーム学校による見守り・支援体制の充実に努める。</a:t>
            </a:r>
            <a:endParaRPr lang="en-US" altLang="ja-JP" sz="1000" dirty="0">
              <a:latin typeface="Meiryo UI" panose="020B0604030504040204" pitchFamily="50" charset="-128"/>
              <a:ea typeface="Meiryo UI" panose="020B0604030504040204" pitchFamily="50" charset="-128"/>
            </a:endParaRPr>
          </a:p>
          <a:p>
            <a:pPr>
              <a:lnSpc>
                <a:spcPts val="1300"/>
              </a:lnSpc>
            </a:pPr>
            <a:endParaRPr lang="en-US" altLang="ja-JP" sz="1000" dirty="0">
              <a:latin typeface="Meiryo UI" panose="020B0604030504040204" pitchFamily="50" charset="-128"/>
              <a:ea typeface="Meiryo UI" panose="020B0604030504040204" pitchFamily="50" charset="-128"/>
            </a:endParaRPr>
          </a:p>
          <a:p>
            <a:pPr>
              <a:lnSpc>
                <a:spcPts val="1300"/>
              </a:lnSpc>
            </a:pPr>
            <a:r>
              <a:rPr lang="en-US" altLang="ja-JP" sz="1000" b="1" dirty="0">
                <a:latin typeface="Meiryo UI" panose="020B0604030504040204" pitchFamily="50" charset="-128"/>
                <a:ea typeface="Meiryo UI" panose="020B0604030504040204" pitchFamily="50" charset="-128"/>
              </a:rPr>
              <a:t>31</a:t>
            </a:r>
            <a:r>
              <a:rPr lang="ja-JP" altLang="en-US" sz="1000" b="1" dirty="0">
                <a:latin typeface="Meiryo UI" panose="020B0604030504040204" pitchFamily="50" charset="-128"/>
                <a:ea typeface="Meiryo UI" panose="020B0604030504040204" pitchFamily="50" charset="-128"/>
              </a:rPr>
              <a:t>　学校と地域が連携した取組を組織的に行えるようになった小・中学校の割合</a:t>
            </a:r>
          </a:p>
          <a:p>
            <a:pPr marL="92075">
              <a:lnSpc>
                <a:spcPts val="1300"/>
              </a:lnSpc>
            </a:pPr>
            <a:r>
              <a:rPr lang="ja-JP" altLang="en-US" sz="1000" dirty="0">
                <a:latin typeface="Meiryo UI" panose="020B0604030504040204" pitchFamily="50" charset="-128"/>
                <a:ea typeface="Meiryo UI" panose="020B0604030504040204" pitchFamily="50" charset="-128"/>
              </a:rPr>
              <a:t> 　「学校と地域が連携した取組を組織的に行えるようになった小・中学校の割合」は、地域と連携した学校づくりの支援に取り組んだ結果、目標を達成した。引き続き、学校と地域がお互いに顔を合わせ、情報共有や組織的な連携等ができる体制を構築していく。</a:t>
            </a:r>
          </a:p>
        </p:txBody>
      </p:sp>
      <p:graphicFrame>
        <p:nvGraphicFramePr>
          <p:cNvPr id="23" name="表 22">
            <a:extLst>
              <a:ext uri="{FF2B5EF4-FFF2-40B4-BE49-F238E27FC236}">
                <a16:creationId xmlns:a16="http://schemas.microsoft.com/office/drawing/2014/main" id="{672F6A1A-2A96-47A6-97FB-8ADDB565EF88}"/>
              </a:ext>
            </a:extLst>
          </p:cNvPr>
          <p:cNvGraphicFramePr>
            <a:graphicFrameLocks noGrp="1"/>
          </p:cNvGraphicFramePr>
          <p:nvPr>
            <p:extLst>
              <p:ext uri="{D42A27DB-BD31-4B8C-83A1-F6EECF244321}">
                <p14:modId xmlns:p14="http://schemas.microsoft.com/office/powerpoint/2010/main" val="1124259448"/>
              </p:ext>
            </p:extLst>
          </p:nvPr>
        </p:nvGraphicFramePr>
        <p:xfrm>
          <a:off x="166253" y="1548941"/>
          <a:ext cx="6480000" cy="5316557"/>
        </p:xfrm>
        <a:graphic>
          <a:graphicData uri="http://schemas.openxmlformats.org/drawingml/2006/table">
            <a:tbl>
              <a:tblPr firstRow="1" firstCol="1" bandRow="1"/>
              <a:tblGrid>
                <a:gridCol w="288000">
                  <a:extLst>
                    <a:ext uri="{9D8B030D-6E8A-4147-A177-3AD203B41FA5}">
                      <a16:colId xmlns:a16="http://schemas.microsoft.com/office/drawing/2014/main" val="737124957"/>
                    </a:ext>
                  </a:extLst>
                </a:gridCol>
                <a:gridCol w="2016000">
                  <a:extLst>
                    <a:ext uri="{9D8B030D-6E8A-4147-A177-3AD203B41FA5}">
                      <a16:colId xmlns:a16="http://schemas.microsoft.com/office/drawing/2014/main" val="1260538966"/>
                    </a:ext>
                  </a:extLst>
                </a:gridCol>
                <a:gridCol w="720000">
                  <a:extLst>
                    <a:ext uri="{9D8B030D-6E8A-4147-A177-3AD203B41FA5}">
                      <a16:colId xmlns:a16="http://schemas.microsoft.com/office/drawing/2014/main" val="50718703"/>
                    </a:ext>
                  </a:extLst>
                </a:gridCol>
                <a:gridCol w="720000">
                  <a:extLst>
                    <a:ext uri="{9D8B030D-6E8A-4147-A177-3AD203B41FA5}">
                      <a16:colId xmlns:a16="http://schemas.microsoft.com/office/drawing/2014/main" val="2944411117"/>
                    </a:ext>
                  </a:extLst>
                </a:gridCol>
                <a:gridCol w="720000">
                  <a:extLst>
                    <a:ext uri="{9D8B030D-6E8A-4147-A177-3AD203B41FA5}">
                      <a16:colId xmlns:a16="http://schemas.microsoft.com/office/drawing/2014/main" val="3931954474"/>
                    </a:ext>
                  </a:extLst>
                </a:gridCol>
                <a:gridCol w="720000">
                  <a:extLst>
                    <a:ext uri="{9D8B030D-6E8A-4147-A177-3AD203B41FA5}">
                      <a16:colId xmlns:a16="http://schemas.microsoft.com/office/drawing/2014/main" val="2152956080"/>
                    </a:ext>
                  </a:extLst>
                </a:gridCol>
                <a:gridCol w="720000">
                  <a:extLst>
                    <a:ext uri="{9D8B030D-6E8A-4147-A177-3AD203B41FA5}">
                      <a16:colId xmlns:a16="http://schemas.microsoft.com/office/drawing/2014/main" val="1902138430"/>
                    </a:ext>
                  </a:extLst>
                </a:gridCol>
                <a:gridCol w="576000">
                  <a:extLst>
                    <a:ext uri="{9D8B030D-6E8A-4147-A177-3AD203B41FA5}">
                      <a16:colId xmlns:a16="http://schemas.microsoft.com/office/drawing/2014/main" val="1324775407"/>
                    </a:ext>
                  </a:extLst>
                </a:gridCol>
              </a:tblGrid>
              <a:tr h="241854">
                <a:tc>
                  <a:txBody>
                    <a:bodyPr/>
                    <a:lstStyle/>
                    <a:p>
                      <a:pPr algn="ctr">
                        <a:lnSpc>
                          <a:spcPts val="1000"/>
                        </a:lnSpc>
                      </a:pPr>
                      <a:r>
                        <a:rPr 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No</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tc>
                  <a:txBody>
                    <a:bodyPr/>
                    <a:lstStyle/>
                    <a:p>
                      <a:pPr algn="ctr">
                        <a:lnSpc>
                          <a:spcPts val="10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成果指標</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tc>
                  <a:txBody>
                    <a:bodyPr/>
                    <a:lstStyle/>
                    <a:p>
                      <a:pPr algn="ctr">
                        <a:lnSpc>
                          <a:spcPts val="10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学校種等</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tc>
                  <a:txBody>
                    <a:bodyPr/>
                    <a:lstStyle/>
                    <a:p>
                      <a:pPr algn="ctr">
                        <a:lnSpc>
                          <a:spcPts val="10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目標</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tc>
                  <a:txBody>
                    <a:bodyPr/>
                    <a:lstStyle/>
                    <a:p>
                      <a:pPr algn="ctr">
                        <a:lnSpc>
                          <a:spcPts val="10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計画策定時</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tc>
                  <a:txBody>
                    <a:bodyPr/>
                    <a:lstStyle/>
                    <a:p>
                      <a:pPr algn="ctr">
                        <a:lnSpc>
                          <a:spcPts val="1000"/>
                        </a:lnSpc>
                      </a:pPr>
                      <a:r>
                        <a:rPr 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a:t>
                      </a:r>
                      <a:r>
                        <a:rPr lang="en-US" alt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6</a:t>
                      </a: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実績</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tc>
                  <a:txBody>
                    <a:bodyPr/>
                    <a:lstStyle/>
                    <a:p>
                      <a:pPr algn="ctr">
                        <a:lnSpc>
                          <a:spcPts val="1000"/>
                        </a:lnSpc>
                      </a:pPr>
                      <a:r>
                        <a:rPr lang="en-US" alt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R7</a:t>
                      </a:r>
                      <a:r>
                        <a:rPr lang="ja-JP" alt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実績</a:t>
                      </a:r>
                      <a:endParaRPr lang="en-US" alt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tc>
                  <a:txBody>
                    <a:bodyPr/>
                    <a:lstStyle/>
                    <a:p>
                      <a:pPr algn="ctr">
                        <a:lnSpc>
                          <a:spcPts val="1000"/>
                        </a:lnSpc>
                      </a:pPr>
                      <a:r>
                        <a:rPr lang="en-US" sz="800" b="1" kern="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a:t>
                      </a:r>
                      <a:r>
                        <a:rPr lang="en-US" altLang="ja-JP" sz="800" b="1" kern="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a:t>
                      </a:r>
                      <a:endParaRPr lang="en-US" sz="800" b="1" kern="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000"/>
                        </a:lnSpc>
                      </a:pPr>
                      <a:r>
                        <a:rPr lang="ja-JP" sz="800" b="1" kern="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達成状況</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extLst>
                  <a:ext uri="{0D108BD9-81ED-4DB2-BD59-A6C34878D82A}">
                    <a16:rowId xmlns:a16="http://schemas.microsoft.com/office/drawing/2014/main" val="1098493943"/>
                  </a:ext>
                </a:extLst>
              </a:tr>
              <a:tr h="364256">
                <a:tc rowSpan="2">
                  <a:txBody>
                    <a:bodyPr/>
                    <a:lstStyle/>
                    <a:p>
                      <a:pPr algn="ctr">
                        <a:lnSpc>
                          <a:spcPts val="1200"/>
                        </a:lnSpc>
                      </a:pPr>
                      <a:r>
                        <a:rPr 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13</a:t>
                      </a:r>
                    </a:p>
                    <a:p>
                      <a:pPr algn="ctr">
                        <a:lnSpc>
                          <a:spcPts val="1200"/>
                        </a:lnSpc>
                      </a:pPr>
                      <a:r>
                        <a:rPr lang="ja-JP" alt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再</a:t>
                      </a:r>
                      <a:endPar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rowSpan="2">
                  <a:txBody>
                    <a:bodyPr/>
                    <a:lstStyle/>
                    <a:p>
                      <a:pPr algn="l">
                        <a:lnSpc>
                          <a:spcPts val="12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学校生活をよりよくするために学級会（学級活動）で話し合い、お互いの意見のよさを生かして解決方法を決めていると回答した子どもたちの割合（％）</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小学校</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rowSpan="2">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全国の値</a:t>
                      </a:r>
                      <a:endParaRPr lang="en-US" alt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以上を</a:t>
                      </a:r>
                      <a:endParaRPr lang="en-US" alt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達成・維持</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69.2</a:t>
                      </a:r>
                      <a:endParaRPr lang="ja-JP" sz="105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73.5</a:t>
                      </a:r>
                      <a:r>
                        <a:rPr lang="ja-JP" sz="10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82.8</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83.3</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80.7</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81.5</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780907366"/>
                  </a:ext>
                </a:extLst>
              </a:tr>
              <a:tr h="364256">
                <a:tc vMerge="1">
                  <a:txBody>
                    <a:bodyPr/>
                    <a:lstStyle/>
                    <a:p>
                      <a:endParaRPr kumimoji="1" lang="ja-JP" altLang="en-US"/>
                    </a:p>
                  </a:txBody>
                  <a:tcPr/>
                </a:tc>
                <a:tc vMerge="1">
                  <a:txBody>
                    <a:bodyPr/>
                    <a:lstStyle/>
                    <a:p>
                      <a:endParaRPr kumimoji="1" lang="ja-JP" altLang="en-US"/>
                    </a:p>
                  </a:txBody>
                  <a:tcPr/>
                </a:tc>
                <a:tc>
                  <a:txBody>
                    <a:bodyPr/>
                    <a:lstStyle/>
                    <a:p>
                      <a:pPr algn="ctr">
                        <a:lnSpc>
                          <a:spcPts val="15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中学校</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vMerge="1">
                  <a:txBody>
                    <a:bodyPr/>
                    <a:lstStyle/>
                    <a:p>
                      <a:endParaRPr kumimoji="1" lang="ja-JP" altLang="en-US"/>
                    </a:p>
                  </a:txBody>
                  <a:tcPr/>
                </a:tc>
                <a:tc>
                  <a:txBody>
                    <a:bodyPr/>
                    <a:lstStyle/>
                    <a:p>
                      <a:pPr algn="ctr">
                        <a:lnSpc>
                          <a:spcPts val="1500"/>
                        </a:lnSpc>
                      </a:pPr>
                      <a:r>
                        <a:rPr lang="en-US" sz="10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69.2</a:t>
                      </a:r>
                      <a:endParaRPr lang="ja-JP" sz="105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76.8</a:t>
                      </a:r>
                      <a:r>
                        <a:rPr lang="ja-JP" sz="10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80.3</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[84.3]</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80.8</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[84.5]</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89003465"/>
                  </a:ext>
                </a:extLst>
              </a:tr>
              <a:tr h="364256">
                <a:tc rowSpan="2">
                  <a:txBody>
                    <a:bodyPr/>
                    <a:lstStyle/>
                    <a:p>
                      <a:pPr algn="ctr">
                        <a:lnSpc>
                          <a:spcPts val="1200"/>
                        </a:lnSpc>
                      </a:pPr>
                      <a:r>
                        <a:rPr 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24</a:t>
                      </a:r>
                    </a:p>
                    <a:p>
                      <a:pPr algn="ctr">
                        <a:lnSpc>
                          <a:spcPts val="1200"/>
                        </a:lnSpc>
                      </a:pPr>
                      <a:r>
                        <a:rPr lang="ja-JP" alt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再</a:t>
                      </a:r>
                      <a:endPar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rowSpan="2">
                  <a:txBody>
                    <a:bodyPr/>
                    <a:lstStyle/>
                    <a:p>
                      <a:pPr algn="l">
                        <a:lnSpc>
                          <a:spcPts val="12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「難しいことがあってもあきらめない」と回答した小・中学校の子どもたちの割合（％）</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小学校</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rowSpan="2">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前年度より増加</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62.7</a:t>
                      </a:r>
                      <a:endParaRPr lang="ja-JP" sz="105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65.9</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66.6</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marL="0" marR="0" lvl="0" indent="0" algn="ctr" defTabSz="685800" rtl="0" eaLnBrk="1" fontAlgn="auto" latinLnBrk="0" hangingPunct="1">
                        <a:lnSpc>
                          <a:spcPts val="1500"/>
                        </a:lnSpc>
                        <a:spcBef>
                          <a:spcPts val="0"/>
                        </a:spcBef>
                        <a:spcAft>
                          <a:spcPts val="0"/>
                        </a:spcAft>
                        <a:buClrTx/>
                        <a:buSzTx/>
                        <a:buFontTx/>
                        <a:buNone/>
                        <a:tabLst/>
                        <a:defRPr/>
                      </a:pPr>
                      <a:r>
                        <a:rPr lang="ja-JP"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471760273"/>
                  </a:ext>
                </a:extLst>
              </a:tr>
              <a:tr h="364256">
                <a:tc vMerge="1">
                  <a:txBody>
                    <a:bodyPr/>
                    <a:lstStyle/>
                    <a:p>
                      <a:endParaRPr kumimoji="1" lang="ja-JP" altLang="en-US"/>
                    </a:p>
                  </a:txBody>
                  <a:tcPr/>
                </a:tc>
                <a:tc vMerge="1">
                  <a:txBody>
                    <a:bodyPr/>
                    <a:lstStyle/>
                    <a:p>
                      <a:endParaRPr kumimoji="1" lang="ja-JP" altLang="en-US"/>
                    </a:p>
                  </a:txBody>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中学校</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vMerge="1">
                  <a:txBody>
                    <a:bodyPr/>
                    <a:lstStyle/>
                    <a:p>
                      <a:endParaRPr kumimoji="1" lang="ja-JP" altLang="en-US"/>
                    </a:p>
                  </a:txBody>
                  <a:tcPr>
                    <a:lnL w="12700" cap="flat" cmpd="sng" algn="ctr">
                      <a:solidFill>
                        <a:srgbClr val="000000"/>
                      </a:solidFill>
                      <a:prstDash val="solid"/>
                      <a:round/>
                      <a:headEnd type="none" w="med" len="med"/>
                      <a:tailEnd type="none" w="med" len="med"/>
                    </a:lnL>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76.4</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77.7</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6681189"/>
                  </a:ext>
                </a:extLst>
              </a:tr>
              <a:tr h="364256">
                <a:tc>
                  <a:txBody>
                    <a:bodyPr/>
                    <a:lstStyle/>
                    <a:p>
                      <a:pPr algn="ctr">
                        <a:lnSpc>
                          <a:spcPts val="1200"/>
                        </a:lnSpc>
                      </a:pPr>
                      <a:r>
                        <a:rPr 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3</a:t>
                      </a:r>
                      <a:endPar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200"/>
                        </a:lnSpc>
                      </a:pPr>
                      <a:r>
                        <a:rPr lang="ja-JP" sz="800" b="1" kern="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再</a:t>
                      </a:r>
                      <a:endPar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lnSpc>
                          <a:spcPts val="12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授業に対し、肯定的評価をした府立高校生の割合（％）</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府立高校</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前年度より</a:t>
                      </a:r>
                      <a:endParaRPr lang="en-US" alt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増加</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85.</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3</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84.</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3</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02197083"/>
                  </a:ext>
                </a:extLst>
              </a:tr>
              <a:tr h="353712">
                <a:tc rowSpan="2">
                  <a:txBody>
                    <a:bodyPr/>
                    <a:lstStyle/>
                    <a:p>
                      <a:pPr algn="ctr">
                        <a:lnSpc>
                          <a:spcPts val="1200"/>
                        </a:lnSpc>
                      </a:pPr>
                      <a:r>
                        <a:rPr 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30</a:t>
                      </a:r>
                      <a:endPar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rowSpan="2">
                  <a:txBody>
                    <a:bodyPr/>
                    <a:lstStyle/>
                    <a:p>
                      <a:pPr algn="l">
                        <a:lnSpc>
                          <a:spcPts val="12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「困りごとや不安がある時に、先生や学校にいる大人にいつでも相談できる」と回答した小・中学校の子どもたちの割合（％）</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小６</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rowSpan="2">
                  <a:txBody>
                    <a:bodyPr/>
                    <a:lstStyle/>
                    <a:p>
                      <a:pPr algn="ctr">
                        <a:lnSpc>
                          <a:spcPts val="1200"/>
                        </a:lnSpc>
                      </a:pPr>
                      <a:r>
                        <a:rPr lang="ja-JP" altLang="en-US"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前年度より</a:t>
                      </a:r>
                      <a:endParaRPr lang="en-US" alt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200"/>
                        </a:lnSpc>
                      </a:pPr>
                      <a:r>
                        <a:rPr lang="ja-JP" altLang="en-US"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増加</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70.3</a:t>
                      </a:r>
                      <a:endParaRPr lang="ja-JP" sz="10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68.1</a:t>
                      </a:r>
                      <a:r>
                        <a:rPr lang="ja-JP" sz="10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75.3</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70.6</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76.0</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70.6</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tc>
                  <a:txBody>
                    <a:bodyPr/>
                    <a:lstStyle/>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1868268147"/>
                  </a:ext>
                </a:extLst>
              </a:tr>
              <a:tr h="353712">
                <a:tc vMerge="1">
                  <a:txBody>
                    <a:bodyPr/>
                    <a:lstStyle/>
                    <a:p>
                      <a:endParaRPr kumimoji="1" lang="ja-JP" altLang="en-US"/>
                    </a:p>
                  </a:txBody>
                  <a:tcPr>
                    <a:lnT w="12700" cap="flat" cmpd="sng" algn="ctr">
                      <a:solidFill>
                        <a:schemeClr val="tx1"/>
                      </a:solidFill>
                      <a:prstDash val="solid"/>
                      <a:round/>
                      <a:headEnd type="none" w="med" len="med"/>
                      <a:tailEnd type="none" w="med" len="med"/>
                    </a:lnT>
                  </a:tcPr>
                </a:tc>
                <a:tc vMerge="1">
                  <a:txBody>
                    <a:bodyPr/>
                    <a:lstStyle/>
                    <a:p>
                      <a:endParaRPr kumimoji="1" lang="ja-JP" altLang="en-US"/>
                    </a:p>
                  </a:txBody>
                  <a:tcPr>
                    <a:lnT w="12700" cap="flat" cmpd="sng" algn="ctr">
                      <a:solidFill>
                        <a:schemeClr val="tx1"/>
                      </a:solidFill>
                      <a:prstDash val="solid"/>
                      <a:round/>
                      <a:headEnd type="none" w="med" len="med"/>
                      <a:tailEnd type="none" w="med" len="med"/>
                    </a:lnT>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中３</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vMerge="1">
                  <a:txBody>
                    <a:bodyPr/>
                    <a:lstStyle/>
                    <a:p>
                      <a:pPr algn="ctr">
                        <a:lnSpc>
                          <a:spcPts val="1200"/>
                        </a:lnSpc>
                      </a:pPr>
                      <a:endParaRPr lang="ja-JP" sz="10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68.1</a:t>
                      </a:r>
                      <a:endParaRPr lang="ja-JP" sz="10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66.6</a:t>
                      </a:r>
                      <a:r>
                        <a:rPr lang="ja-JP" sz="10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74.7</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73.2</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74.1</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71.9</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ja-JP" alt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77164946"/>
                  </a:ext>
                </a:extLst>
              </a:tr>
              <a:tr h="440846">
                <a:tc>
                  <a:txBody>
                    <a:bodyPr/>
                    <a:lstStyle/>
                    <a:p>
                      <a:pPr algn="ctr">
                        <a:lnSpc>
                          <a:spcPts val="1200"/>
                        </a:lnSpc>
                      </a:pPr>
                      <a:r>
                        <a:rPr 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10</a:t>
                      </a:r>
                      <a:endPar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200"/>
                        </a:lnSpc>
                      </a:pPr>
                      <a:r>
                        <a:rPr lang="ja-JP" sz="800" b="1" kern="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再</a:t>
                      </a:r>
                      <a:endPar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lnSpc>
                          <a:spcPts val="12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「悩みや心配ごとがあるとき、相談する相手がいない」と回答した府立学校の子どもたちの割合（％）</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府立学校</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前年度より</a:t>
                      </a:r>
                      <a:endParaRPr lang="en-US" alt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減少</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6.5</a:t>
                      </a:r>
                      <a:r>
                        <a:rPr lang="ja-JP" sz="1000" kern="10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R3</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4.9</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5.7</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ctr" defTabSz="685800" rtl="0" eaLnBrk="1" fontAlgn="auto" latinLnBrk="0" hangingPunct="1">
                        <a:lnSpc>
                          <a:spcPts val="1500"/>
                        </a:lnSpc>
                        <a:spcBef>
                          <a:spcPts val="0"/>
                        </a:spcBef>
                        <a:spcAft>
                          <a:spcPts val="0"/>
                        </a:spcAft>
                        <a:buClrTx/>
                        <a:buSzTx/>
                        <a:buFontTx/>
                        <a:buNone/>
                        <a:tabLst/>
                        <a:defRPr/>
                      </a:pPr>
                      <a:r>
                        <a:rPr lang="ja-JP" alt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65567458"/>
                  </a:ext>
                </a:extLst>
              </a:tr>
              <a:tr h="440845">
                <a:tc>
                  <a:txBody>
                    <a:bodyPr/>
                    <a:lstStyle/>
                    <a:p>
                      <a:pPr algn="ctr">
                        <a:lnSpc>
                          <a:spcPts val="1200"/>
                        </a:lnSpc>
                      </a:pPr>
                      <a:r>
                        <a:rPr 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31</a:t>
                      </a:r>
                      <a:endParaRPr lang="ja-JP" sz="9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lnSpc>
                          <a:spcPts val="12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学校と地域が連携した</a:t>
                      </a:r>
                      <a:r>
                        <a:rPr lang="ja-JP" alt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取組</a:t>
                      </a: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を組織的に行えるようになった小・中学校の割合（％）</a:t>
                      </a:r>
                      <a:endParaRPr lang="ja-JP" sz="9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小・中学校</a:t>
                      </a:r>
                      <a:endParaRPr 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前年度より</a:t>
                      </a:r>
                      <a:endParaRPr lang="en-US" alt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増加</a:t>
                      </a:r>
                      <a:endParaRPr 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54.5</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64.2</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73.8</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55755711"/>
                  </a:ext>
                </a:extLst>
              </a:tr>
              <a:tr h="685569">
                <a:tc>
                  <a:txBody>
                    <a:bodyPr/>
                    <a:lstStyle/>
                    <a:p>
                      <a:pPr algn="ctr">
                        <a:lnSpc>
                          <a:spcPts val="1200"/>
                        </a:lnSpc>
                      </a:pPr>
                      <a:r>
                        <a:rPr 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32</a:t>
                      </a:r>
                      <a:endParaRPr lang="ja-JP" sz="9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lnSpc>
                          <a:spcPts val="12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保護者や地域等の方が、学校の教育活動や教育環境の整備、放課後の学習・体験活動等によく参加・参加していると回答している小・中学校の割合（％）</a:t>
                      </a:r>
                      <a:endParaRPr lang="ja-JP" sz="9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小・中学校</a:t>
                      </a:r>
                      <a:endParaRPr 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en-US"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95.1</a:t>
                      </a: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以上を維持</a:t>
                      </a:r>
                      <a:endParaRPr 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95.1</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96.1</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96.4</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22267970"/>
                  </a:ext>
                </a:extLst>
              </a:tr>
              <a:tr h="428081">
                <a:tc>
                  <a:txBody>
                    <a:bodyPr/>
                    <a:lstStyle/>
                    <a:p>
                      <a:pPr algn="ctr">
                        <a:lnSpc>
                          <a:spcPts val="1200"/>
                        </a:lnSpc>
                      </a:pPr>
                      <a:r>
                        <a:rPr 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33</a:t>
                      </a:r>
                      <a:endPar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lnSpc>
                          <a:spcPts val="12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社会教育の推進、人材育成を目的とした研修の内容について、肯定的な評価の割合（％）</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社会教育</a:t>
                      </a:r>
                      <a:endParaRPr lang="en-US" alt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委員等</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en-US"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90.0</a:t>
                      </a: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以上を</a:t>
                      </a:r>
                      <a:endParaRPr lang="en-US" alt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達成・維持</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87.0</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99.3</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97.7</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69512616"/>
                  </a:ext>
                </a:extLst>
              </a:tr>
              <a:tr h="428080">
                <a:tc>
                  <a:txBody>
                    <a:bodyPr/>
                    <a:lstStyle/>
                    <a:p>
                      <a:pPr algn="ctr">
                        <a:lnSpc>
                          <a:spcPts val="1200"/>
                        </a:lnSpc>
                      </a:pPr>
                      <a:r>
                        <a:rPr 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34</a:t>
                      </a:r>
                      <a:endPar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lnSpc>
                          <a:spcPts val="12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保護者向け学校教育自己診断における府立学校の情報提供に関する項目における肯定的な意見の割合（％）</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府立学校</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en-US"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85.0</a:t>
                      </a: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以上を達成・維持</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82.0</a:t>
                      </a:r>
                      <a:r>
                        <a:rPr lang="ja-JP" sz="1000" kern="10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R3</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82.9</a:t>
                      </a:r>
                      <a:endParaRPr lang="ja-JP"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84.9</a:t>
                      </a:r>
                      <a:endParaRPr lang="ja-JP"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ja-JP" alt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85561201"/>
                  </a:ext>
                </a:extLst>
              </a:tr>
            </a:tbl>
          </a:graphicData>
        </a:graphic>
      </p:graphicFrame>
      <p:sp>
        <p:nvSpPr>
          <p:cNvPr id="17" name="AutoShape 15">
            <a:extLst>
              <a:ext uri="{FF2B5EF4-FFF2-40B4-BE49-F238E27FC236}">
                <a16:creationId xmlns:a16="http://schemas.microsoft.com/office/drawing/2014/main" id="{E48067DD-CD77-4861-84F3-6633996E5082}"/>
              </a:ext>
            </a:extLst>
          </p:cNvPr>
          <p:cNvSpPr>
            <a:spLocks noChangeArrowheads="1"/>
          </p:cNvSpPr>
          <p:nvPr/>
        </p:nvSpPr>
        <p:spPr bwMode="auto">
          <a:xfrm>
            <a:off x="166254" y="1211499"/>
            <a:ext cx="2057402" cy="252000"/>
          </a:xfrm>
          <a:prstGeom prst="rect">
            <a:avLst/>
          </a:prstGeom>
          <a:solidFill>
            <a:schemeClr val="tx1"/>
          </a:solidFill>
          <a:ln>
            <a:noFill/>
            <a:headEnd/>
            <a:tailEnd/>
          </a:ln>
        </p:spPr>
        <p:style>
          <a:lnRef idx="1">
            <a:schemeClr val="accent1"/>
          </a:lnRef>
          <a:fillRef idx="2">
            <a:schemeClr val="accent1"/>
          </a:fillRef>
          <a:effectRef idx="1">
            <a:schemeClr val="accent1"/>
          </a:effectRef>
          <a:fontRef idx="minor">
            <a:schemeClr val="dk1"/>
          </a:fontRef>
        </p:style>
        <p:txBody>
          <a:bodyPr wrap="none" anchor="ctr"/>
          <a:lstStyle>
            <a:lvl1pPr defTabSz="1279525" eaLnBrk="0" hangingPunct="0">
              <a:spcBef>
                <a:spcPct val="20000"/>
              </a:spcBef>
              <a:buChar char="•"/>
              <a:defRPr kumimoji="1" sz="4500">
                <a:solidFill>
                  <a:schemeClr val="tx1"/>
                </a:solidFill>
                <a:latin typeface="Arial" panose="020B0604020202020204" pitchFamily="34" charset="0"/>
                <a:ea typeface="ＭＳ Ｐゴシック" panose="020B0600070205080204" pitchFamily="50" charset="-128"/>
              </a:defRPr>
            </a:lvl1pPr>
            <a:lvl2pPr marL="742950" indent="-285750" defTabSz="1279525" eaLnBrk="0" hangingPunct="0">
              <a:spcBef>
                <a:spcPct val="20000"/>
              </a:spcBef>
              <a:buChar char="–"/>
              <a:defRPr kumimoji="1" sz="3900">
                <a:solidFill>
                  <a:schemeClr val="tx1"/>
                </a:solidFill>
                <a:latin typeface="Arial" panose="020B0604020202020204" pitchFamily="34" charset="0"/>
                <a:ea typeface="ＭＳ Ｐゴシック" panose="020B0600070205080204" pitchFamily="50" charset="-128"/>
              </a:defRPr>
            </a:lvl2pPr>
            <a:lvl3pPr marL="1143000" indent="-228600" defTabSz="1279525" eaLnBrk="0" hangingPunct="0">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3pPr>
            <a:lvl4pPr marL="1600200" indent="-228600" defTabSz="1279525"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4pPr>
            <a:lvl5pPr marL="2057400" indent="-228600" defTabSz="1279525"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5pPr>
            <a:lvl6pPr marL="25146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6pPr>
            <a:lvl7pPr marL="29718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7pPr>
            <a:lvl8pPr marL="34290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8pPr>
            <a:lvl9pPr marL="38862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200" b="1" dirty="0">
                <a:solidFill>
                  <a:schemeClr val="bg1"/>
                </a:solidFill>
                <a:latin typeface="Meiryo UI" panose="020B0604030504040204" pitchFamily="50" charset="-128"/>
                <a:ea typeface="Meiryo UI" panose="020B0604030504040204" pitchFamily="50" charset="-128"/>
              </a:rPr>
              <a:t>「成果指標」の達成状況</a:t>
            </a:r>
            <a:endParaRPr lang="ja-JP" altLang="en-US" sz="1270" b="1" dirty="0">
              <a:solidFill>
                <a:schemeClr val="bg1"/>
              </a:solidFill>
              <a:latin typeface="Meiryo UI" panose="020B0604030504040204" pitchFamily="50" charset="-128"/>
              <a:ea typeface="Meiryo UI" panose="020B0604030504040204" pitchFamily="50" charset="-128"/>
            </a:endParaRPr>
          </a:p>
        </p:txBody>
      </p:sp>
      <p:sp>
        <p:nvSpPr>
          <p:cNvPr id="2" name="正方形/長方形 1">
            <a:extLst>
              <a:ext uri="{FF2B5EF4-FFF2-40B4-BE49-F238E27FC236}">
                <a16:creationId xmlns:a16="http://schemas.microsoft.com/office/drawing/2014/main" id="{6513BA7C-4105-4187-A0EC-2EAF0F8BF9FD}"/>
              </a:ext>
            </a:extLst>
          </p:cNvPr>
          <p:cNvSpPr/>
          <p:nvPr/>
        </p:nvSpPr>
        <p:spPr>
          <a:xfrm>
            <a:off x="166253" y="114843"/>
            <a:ext cx="6504714" cy="288000"/>
          </a:xfrm>
          <a:prstGeom prst="rect">
            <a:avLst/>
          </a:prstGeom>
          <a:solidFill>
            <a:schemeClr val="bg1"/>
          </a:solidFill>
          <a:ln w="19050">
            <a:solidFill>
              <a:schemeClr val="accent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b="1" dirty="0">
                <a:solidFill>
                  <a:schemeClr val="tx1"/>
                </a:solidFill>
                <a:latin typeface="Meiryo UI" panose="020B0604030504040204" pitchFamily="50" charset="-128"/>
                <a:ea typeface="Meiryo UI" panose="020B0604030504040204" pitchFamily="50" charset="-128"/>
              </a:rPr>
              <a:t>基本方針４　多様な主体との協働</a:t>
            </a:r>
          </a:p>
        </p:txBody>
      </p:sp>
      <p:sp>
        <p:nvSpPr>
          <p:cNvPr id="15" name="Rectangle 4">
            <a:extLst>
              <a:ext uri="{FF2B5EF4-FFF2-40B4-BE49-F238E27FC236}">
                <a16:creationId xmlns:a16="http://schemas.microsoft.com/office/drawing/2014/main" id="{A79E971D-7B57-41C0-AF00-D7CAF3289C14}"/>
              </a:ext>
            </a:extLst>
          </p:cNvPr>
          <p:cNvSpPr>
            <a:spLocks noChangeArrowheads="1"/>
          </p:cNvSpPr>
          <p:nvPr/>
        </p:nvSpPr>
        <p:spPr bwMode="auto">
          <a:xfrm>
            <a:off x="169286" y="499267"/>
            <a:ext cx="6477866" cy="634044"/>
          </a:xfrm>
          <a:prstGeom prst="rect">
            <a:avLst/>
          </a:prstGeom>
          <a:noFill/>
          <a:ln>
            <a:solidFill>
              <a:schemeClr val="tx1"/>
            </a:solidFill>
            <a:prstDash val="sysDot"/>
            <a:headEnd/>
            <a:tailEnd/>
          </a:ln>
        </p:spPr>
        <p:style>
          <a:lnRef idx="2">
            <a:schemeClr val="dk1"/>
          </a:lnRef>
          <a:fillRef idx="1">
            <a:schemeClr val="lt1"/>
          </a:fillRef>
          <a:effectRef idx="0">
            <a:schemeClr val="dk1"/>
          </a:effectRef>
          <a:fontRef idx="minor">
            <a:schemeClr val="dk1"/>
          </a:fontRef>
        </p:style>
        <p:txBody>
          <a:bodyPr wrap="square" anchor="ctr"/>
          <a:lstStyle>
            <a:lvl1pPr defTabSz="1279525" eaLnBrk="0" hangingPunct="0">
              <a:spcBef>
                <a:spcPct val="20000"/>
              </a:spcBef>
              <a:buChar char="•"/>
              <a:defRPr kumimoji="1" sz="4500">
                <a:solidFill>
                  <a:schemeClr val="tx1"/>
                </a:solidFill>
                <a:latin typeface="Arial" panose="020B0604020202020204" pitchFamily="34" charset="0"/>
                <a:ea typeface="ＭＳ Ｐゴシック" panose="020B0600070205080204" pitchFamily="50" charset="-128"/>
              </a:defRPr>
            </a:lvl1pPr>
            <a:lvl2pPr marL="742950" indent="-285750" defTabSz="1279525" eaLnBrk="0" hangingPunct="0">
              <a:spcBef>
                <a:spcPct val="20000"/>
              </a:spcBef>
              <a:buChar char="–"/>
              <a:defRPr kumimoji="1" sz="3900">
                <a:solidFill>
                  <a:schemeClr val="tx1"/>
                </a:solidFill>
                <a:latin typeface="Arial" panose="020B0604020202020204" pitchFamily="34" charset="0"/>
                <a:ea typeface="ＭＳ Ｐゴシック" panose="020B0600070205080204" pitchFamily="50" charset="-128"/>
              </a:defRPr>
            </a:lvl2pPr>
            <a:lvl3pPr marL="1143000" indent="-228600" defTabSz="1279525" eaLnBrk="0" hangingPunct="0">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3pPr>
            <a:lvl4pPr marL="1600200" indent="-228600" defTabSz="1279525"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4pPr>
            <a:lvl5pPr marL="2057400" indent="-228600" defTabSz="1279525"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5pPr>
            <a:lvl6pPr marL="25146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6pPr>
            <a:lvl7pPr marL="29718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7pPr>
            <a:lvl8pPr marL="34290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8pPr>
            <a:lvl9pPr marL="38862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9pPr>
          </a:lstStyle>
          <a:p>
            <a:pPr eaLnBrk="1" hangingPunct="1">
              <a:lnSpc>
                <a:spcPts val="1400"/>
              </a:lnSpc>
              <a:spcBef>
                <a:spcPct val="0"/>
              </a:spcBef>
              <a:buNone/>
            </a:pPr>
            <a:r>
              <a:rPr lang="ja-JP" altLang="en-US" sz="1000" dirty="0">
                <a:latin typeface="Meiryo UI" panose="020B0604030504040204" pitchFamily="50" charset="-128"/>
                <a:ea typeface="Meiryo UI" panose="020B0604030504040204" pitchFamily="50" charset="-128"/>
              </a:rPr>
              <a:t>・様々な体験を通じて学びを深め、学ぶ意義を実感するとともに、子どもたちに地域や社会の一員としての自覚と行動を促すよう、</a:t>
            </a:r>
            <a:br>
              <a:rPr lang="en-US" altLang="ja-JP" sz="1000" dirty="0">
                <a:latin typeface="Meiryo UI" panose="020B0604030504040204" pitchFamily="50" charset="-128"/>
                <a:ea typeface="Meiryo UI" panose="020B0604030504040204" pitchFamily="50" charset="-128"/>
              </a:rPr>
            </a:br>
            <a:r>
              <a:rPr lang="ja-JP" altLang="en-US" sz="1000" dirty="0">
                <a:latin typeface="Meiryo UI" panose="020B0604030504040204" pitchFamily="50" charset="-128"/>
                <a:ea typeface="Meiryo UI" panose="020B0604030504040204" pitchFamily="50" charset="-128"/>
              </a:rPr>
              <a:t> 多様な主体と協働します。</a:t>
            </a:r>
          </a:p>
          <a:p>
            <a:pPr eaLnBrk="1" hangingPunct="1">
              <a:lnSpc>
                <a:spcPts val="1400"/>
              </a:lnSpc>
              <a:spcBef>
                <a:spcPct val="0"/>
              </a:spcBef>
              <a:buNone/>
            </a:pPr>
            <a:r>
              <a:rPr lang="ja-JP" altLang="en-US" sz="1000" dirty="0">
                <a:latin typeface="Meiryo UI" panose="020B0604030504040204" pitchFamily="50" charset="-128"/>
                <a:ea typeface="Meiryo UI" panose="020B0604030504040204" pitchFamily="50" charset="-128"/>
              </a:rPr>
              <a:t>・学校が担う福祉的役割が十分発揮されるよう、専門人材と協働した「チーム学校」を構築します。</a:t>
            </a:r>
          </a:p>
        </p:txBody>
      </p:sp>
      <p:sp>
        <p:nvSpPr>
          <p:cNvPr id="29" name="テキスト ボックス 28">
            <a:extLst>
              <a:ext uri="{FF2B5EF4-FFF2-40B4-BE49-F238E27FC236}">
                <a16:creationId xmlns:a16="http://schemas.microsoft.com/office/drawing/2014/main" id="{F3F99BD8-3554-4B30-BC3D-4AF616CF7FC8}"/>
              </a:ext>
            </a:extLst>
          </p:cNvPr>
          <p:cNvSpPr txBox="1"/>
          <p:nvPr/>
        </p:nvSpPr>
        <p:spPr>
          <a:xfrm>
            <a:off x="93517" y="6886554"/>
            <a:ext cx="3595254" cy="325089"/>
          </a:xfrm>
          <a:prstGeom prst="rect">
            <a:avLst/>
          </a:prstGeom>
          <a:noFill/>
        </p:spPr>
        <p:txBody>
          <a:bodyPr wrap="square">
            <a:spAutoFit/>
          </a:bodyPr>
          <a:lstStyle/>
          <a:p>
            <a:pPr algn="just">
              <a:lnSpc>
                <a:spcPts val="2000"/>
              </a:lnSpc>
            </a:pPr>
            <a:r>
              <a:rPr lang="zh-TW" altLang="en-US" sz="1050" b="1" kern="100" dirty="0">
                <a:effectLst/>
                <a:latin typeface="メイリオ" panose="020B0604030504040204" pitchFamily="50" charset="-128"/>
                <a:ea typeface="メイリオ" panose="020B0604030504040204" pitchFamily="50" charset="-128"/>
                <a:cs typeface="Times New Roman" panose="02020603050405020304" pitchFamily="18" charset="0"/>
              </a:rPr>
              <a:t>［自己評価　</a:t>
            </a:r>
            <a:r>
              <a:rPr lang="en-US" altLang="zh-TW" sz="1050" b="1" kern="100" dirty="0">
                <a:effectLst/>
                <a:latin typeface="メイリオ" panose="020B0604030504040204" pitchFamily="50" charset="-128"/>
                <a:ea typeface="メイリオ" panose="020B0604030504040204" pitchFamily="50" charset="-128"/>
                <a:cs typeface="Times New Roman" panose="02020603050405020304" pitchFamily="18" charset="0"/>
              </a:rPr>
              <a:t>※</a:t>
            </a:r>
            <a:r>
              <a:rPr lang="zh-TW" altLang="en-US" sz="1050" b="1" kern="100" dirty="0">
                <a:effectLst/>
                <a:latin typeface="メイリオ" panose="020B0604030504040204" pitchFamily="50" charset="-128"/>
                <a:ea typeface="メイリオ" panose="020B0604030504040204" pitchFamily="50" charset="-128"/>
                <a:cs typeface="Times New Roman" panose="02020603050405020304" pitchFamily="18" charset="0"/>
              </a:rPr>
              <a:t>抜粋］</a:t>
            </a:r>
            <a:endParaRPr lang="ja-JP" altLang="ja-JP" sz="1000" b="1" kern="100" dirty="0">
              <a:effectLst/>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10" name="テキスト ボックス 9">
            <a:extLst>
              <a:ext uri="{FF2B5EF4-FFF2-40B4-BE49-F238E27FC236}">
                <a16:creationId xmlns:a16="http://schemas.microsoft.com/office/drawing/2014/main" id="{C3EF7C08-8795-4E82-B0E3-37F5485B2BC7}"/>
              </a:ext>
            </a:extLst>
          </p:cNvPr>
          <p:cNvSpPr txBox="1"/>
          <p:nvPr/>
        </p:nvSpPr>
        <p:spPr>
          <a:xfrm>
            <a:off x="4986770" y="1276488"/>
            <a:ext cx="1657348" cy="246221"/>
          </a:xfrm>
          <a:prstGeom prst="rect">
            <a:avLst/>
          </a:prstGeom>
          <a:noFill/>
        </p:spPr>
        <p:txBody>
          <a:bodyPr wrap="square">
            <a:spAutoFit/>
          </a:bodyPr>
          <a:lstStyle/>
          <a:p>
            <a:r>
              <a:rPr lang="ja-JP" altLang="ja-JP" sz="1000" dirty="0">
                <a:effectLst/>
                <a:ea typeface="メイリオ" panose="020B0604030504040204" pitchFamily="50" charset="-128"/>
                <a:cs typeface="Times New Roman" panose="02020603050405020304" pitchFamily="18" charset="0"/>
              </a:rPr>
              <a:t>［］内の数字は全国の値</a:t>
            </a:r>
            <a:endParaRPr lang="ja-JP" altLang="en-US" sz="1000" dirty="0"/>
          </a:p>
        </p:txBody>
      </p:sp>
      <p:sp>
        <p:nvSpPr>
          <p:cNvPr id="11" name="フッター プレースホルダー 6">
            <a:extLst>
              <a:ext uri="{FF2B5EF4-FFF2-40B4-BE49-F238E27FC236}">
                <a16:creationId xmlns:a16="http://schemas.microsoft.com/office/drawing/2014/main" id="{720E9862-B9DF-4ACD-997C-B835C50806BC}"/>
              </a:ext>
            </a:extLst>
          </p:cNvPr>
          <p:cNvSpPr>
            <a:spLocks noGrp="1"/>
          </p:cNvSpPr>
          <p:nvPr/>
        </p:nvSpPr>
        <p:spPr>
          <a:xfrm>
            <a:off x="7468" y="9671115"/>
            <a:ext cx="6843063" cy="234705"/>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ja-JP" altLang="en-US" sz="1000" kern="100" dirty="0">
                <a:solidFill>
                  <a:schemeClr val="tx1"/>
                </a:solidFill>
                <a:latin typeface="Century" panose="02040604050505020304" pitchFamily="18" charset="0"/>
                <a:ea typeface="ＭＳ 明朝" panose="02020609040205080304" pitchFamily="17" charset="-128"/>
                <a:cs typeface="Times New Roman" panose="02020603050405020304" pitchFamily="18" charset="0"/>
              </a:rPr>
              <a:t>２－１０</a:t>
            </a:r>
            <a:endParaRPr lang="ja-JP" altLang="ja-JP" sz="1000" kern="100" dirty="0">
              <a:solidFill>
                <a:schemeClr val="tx1"/>
              </a:solidFill>
              <a:latin typeface="Century" panose="02040604050505020304" pitchFamily="18" charset="0"/>
              <a:ea typeface="ＭＳ 明朝" panose="02020609040205080304" pitchFamily="17" charset="-128"/>
              <a:cs typeface="Times New Roman" panose="02020603050405020304" pitchFamily="18" charset="0"/>
            </a:endParaRPr>
          </a:p>
        </p:txBody>
      </p:sp>
    </p:spTree>
    <p:extLst>
      <p:ext uri="{BB962C8B-B14F-4D97-AF65-F5344CB8AC3E}">
        <p14:creationId xmlns:p14="http://schemas.microsoft.com/office/powerpoint/2010/main" val="36406520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表 22">
            <a:extLst>
              <a:ext uri="{FF2B5EF4-FFF2-40B4-BE49-F238E27FC236}">
                <a16:creationId xmlns:a16="http://schemas.microsoft.com/office/drawing/2014/main" id="{672F6A1A-2A96-47A6-97FB-8ADDB565EF88}"/>
              </a:ext>
            </a:extLst>
          </p:cNvPr>
          <p:cNvGraphicFramePr>
            <a:graphicFrameLocks noGrp="1"/>
          </p:cNvGraphicFramePr>
          <p:nvPr>
            <p:extLst>
              <p:ext uri="{D42A27DB-BD31-4B8C-83A1-F6EECF244321}">
                <p14:modId xmlns:p14="http://schemas.microsoft.com/office/powerpoint/2010/main" val="1181741498"/>
              </p:ext>
            </p:extLst>
          </p:nvPr>
        </p:nvGraphicFramePr>
        <p:xfrm>
          <a:off x="166253" y="1972636"/>
          <a:ext cx="6480000" cy="3218444"/>
        </p:xfrm>
        <a:graphic>
          <a:graphicData uri="http://schemas.openxmlformats.org/drawingml/2006/table">
            <a:tbl>
              <a:tblPr firstRow="1" firstCol="1" bandRow="1"/>
              <a:tblGrid>
                <a:gridCol w="288000">
                  <a:extLst>
                    <a:ext uri="{9D8B030D-6E8A-4147-A177-3AD203B41FA5}">
                      <a16:colId xmlns:a16="http://schemas.microsoft.com/office/drawing/2014/main" val="737124957"/>
                    </a:ext>
                  </a:extLst>
                </a:gridCol>
                <a:gridCol w="2016000">
                  <a:extLst>
                    <a:ext uri="{9D8B030D-6E8A-4147-A177-3AD203B41FA5}">
                      <a16:colId xmlns:a16="http://schemas.microsoft.com/office/drawing/2014/main" val="1260538966"/>
                    </a:ext>
                  </a:extLst>
                </a:gridCol>
                <a:gridCol w="664107">
                  <a:extLst>
                    <a:ext uri="{9D8B030D-6E8A-4147-A177-3AD203B41FA5}">
                      <a16:colId xmlns:a16="http://schemas.microsoft.com/office/drawing/2014/main" val="50718703"/>
                    </a:ext>
                  </a:extLst>
                </a:gridCol>
                <a:gridCol w="775893">
                  <a:extLst>
                    <a:ext uri="{9D8B030D-6E8A-4147-A177-3AD203B41FA5}">
                      <a16:colId xmlns:a16="http://schemas.microsoft.com/office/drawing/2014/main" val="2944411117"/>
                    </a:ext>
                  </a:extLst>
                </a:gridCol>
                <a:gridCol w="720000">
                  <a:extLst>
                    <a:ext uri="{9D8B030D-6E8A-4147-A177-3AD203B41FA5}">
                      <a16:colId xmlns:a16="http://schemas.microsoft.com/office/drawing/2014/main" val="3931954474"/>
                    </a:ext>
                  </a:extLst>
                </a:gridCol>
                <a:gridCol w="720000">
                  <a:extLst>
                    <a:ext uri="{9D8B030D-6E8A-4147-A177-3AD203B41FA5}">
                      <a16:colId xmlns:a16="http://schemas.microsoft.com/office/drawing/2014/main" val="2152956080"/>
                    </a:ext>
                  </a:extLst>
                </a:gridCol>
                <a:gridCol w="720000">
                  <a:extLst>
                    <a:ext uri="{9D8B030D-6E8A-4147-A177-3AD203B41FA5}">
                      <a16:colId xmlns:a16="http://schemas.microsoft.com/office/drawing/2014/main" val="3233204074"/>
                    </a:ext>
                  </a:extLst>
                </a:gridCol>
                <a:gridCol w="576000">
                  <a:extLst>
                    <a:ext uri="{9D8B030D-6E8A-4147-A177-3AD203B41FA5}">
                      <a16:colId xmlns:a16="http://schemas.microsoft.com/office/drawing/2014/main" val="1324775407"/>
                    </a:ext>
                  </a:extLst>
                </a:gridCol>
              </a:tblGrid>
              <a:tr h="288000">
                <a:tc>
                  <a:txBody>
                    <a:bodyPr/>
                    <a:lstStyle/>
                    <a:p>
                      <a:pPr algn="ctr">
                        <a:lnSpc>
                          <a:spcPts val="1000"/>
                        </a:lnSpc>
                      </a:pPr>
                      <a:r>
                        <a:rPr 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No</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tc>
                  <a:txBody>
                    <a:bodyPr/>
                    <a:lstStyle/>
                    <a:p>
                      <a:pPr algn="ctr">
                        <a:lnSpc>
                          <a:spcPts val="10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成果指標</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tc>
                  <a:txBody>
                    <a:bodyPr/>
                    <a:lstStyle/>
                    <a:p>
                      <a:pPr algn="ctr">
                        <a:lnSpc>
                          <a:spcPts val="10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学校種等</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tc>
                  <a:txBody>
                    <a:bodyPr/>
                    <a:lstStyle/>
                    <a:p>
                      <a:pPr algn="ctr">
                        <a:lnSpc>
                          <a:spcPts val="10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目標</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tc>
                  <a:txBody>
                    <a:bodyPr/>
                    <a:lstStyle/>
                    <a:p>
                      <a:pPr algn="ctr">
                        <a:lnSpc>
                          <a:spcPts val="10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計画策定時</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tc>
                  <a:txBody>
                    <a:bodyPr/>
                    <a:lstStyle/>
                    <a:p>
                      <a:pPr algn="ctr">
                        <a:lnSpc>
                          <a:spcPts val="1000"/>
                        </a:lnSpc>
                      </a:pPr>
                      <a:r>
                        <a:rPr 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a:t>
                      </a:r>
                      <a:r>
                        <a:rPr lang="en-US" alt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6</a:t>
                      </a: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実績</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tc>
                  <a:txBody>
                    <a:bodyPr/>
                    <a:lstStyle/>
                    <a:p>
                      <a:pPr algn="ctr">
                        <a:lnSpc>
                          <a:spcPts val="1000"/>
                        </a:lnSpc>
                      </a:pPr>
                      <a:r>
                        <a:rPr lang="en-US" alt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R7</a:t>
                      </a:r>
                      <a:r>
                        <a:rPr lang="ja-JP" alt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実績</a:t>
                      </a:r>
                      <a:endParaRPr lang="en-US" alt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tc>
                  <a:txBody>
                    <a:bodyPr/>
                    <a:lstStyle/>
                    <a:p>
                      <a:pPr algn="ctr">
                        <a:lnSpc>
                          <a:spcPts val="1000"/>
                        </a:lnSpc>
                      </a:pPr>
                      <a:r>
                        <a:rPr lang="en-US" sz="800" b="1" kern="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a:t>
                      </a:r>
                      <a:r>
                        <a:rPr lang="en-US" altLang="ja-JP" sz="800" b="1" kern="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a:t>
                      </a:r>
                      <a:endParaRPr lang="en-US" sz="800" b="1" kern="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000"/>
                        </a:lnSpc>
                      </a:pPr>
                      <a:r>
                        <a:rPr lang="ja-JP" sz="800" b="1" kern="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達成状況</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3999" marR="53999"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D9D9"/>
                    </a:solidFill>
                  </a:tcPr>
                </a:tc>
                <a:extLst>
                  <a:ext uri="{0D108BD9-81ED-4DB2-BD59-A6C34878D82A}">
                    <a16:rowId xmlns:a16="http://schemas.microsoft.com/office/drawing/2014/main" val="1098493943"/>
                  </a:ext>
                </a:extLst>
              </a:tr>
              <a:tr h="570340">
                <a:tc>
                  <a:txBody>
                    <a:bodyPr/>
                    <a:lstStyle/>
                    <a:p>
                      <a:pPr algn="ctr">
                        <a:lnSpc>
                          <a:spcPts val="1200"/>
                        </a:lnSpc>
                      </a:pPr>
                      <a:r>
                        <a:rPr 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35</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a:lnSpc>
                          <a:spcPts val="12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教員採用選考テストによる採用倍率（倍）</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lnSpc>
                          <a:spcPts val="1200"/>
                        </a:lnSpc>
                      </a:pPr>
                      <a:r>
                        <a:rPr lang="ja-JP" sz="8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大阪府</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近畿地域の</a:t>
                      </a:r>
                      <a:br>
                        <a:rPr lang="en-US" alt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b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平均値以上の達成・維持</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4.3</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4.6</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4.9</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3.8</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4.</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0</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3.</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4</a:t>
                      </a: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lnSpc>
                          <a:spcPts val="1500"/>
                        </a:lnSpc>
                      </a:pPr>
                      <a:r>
                        <a:rPr lang="ja-JP" sz="14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22530440"/>
                  </a:ext>
                </a:extLst>
              </a:tr>
              <a:tr h="639378">
                <a:tc>
                  <a:txBody>
                    <a:bodyPr/>
                    <a:lstStyle/>
                    <a:p>
                      <a:pPr algn="ctr">
                        <a:lnSpc>
                          <a:spcPts val="1200"/>
                        </a:lnSpc>
                      </a:pPr>
                      <a:r>
                        <a:rPr lang="en-US" sz="800" b="1"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36</a:t>
                      </a:r>
                      <a:endParaRPr lang="ja-JP" sz="8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lnSpc>
                          <a:spcPts val="12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保護者向け学校教育自己診断における府立学校教員の指導等に関する項目における肯定的な意見の割合（％）</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ja-JP" sz="8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府立学校</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en-US"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80</a:t>
                      </a: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％以上を</a:t>
                      </a:r>
                      <a:endParaRPr lang="en-US" alt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維持</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4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80.2</a:t>
                      </a:r>
                      <a:r>
                        <a:rPr lang="ja-JP" altLang="ja-JP" sz="1000" kern="10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R3</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400"/>
                        </a:lnSpc>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81.8</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400"/>
                        </a:lnSpc>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82.4</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80907366"/>
                  </a:ext>
                </a:extLst>
              </a:tr>
              <a:tr h="639378">
                <a:tc>
                  <a:txBody>
                    <a:bodyPr/>
                    <a:lstStyle/>
                    <a:p>
                      <a:pPr algn="ctr">
                        <a:lnSpc>
                          <a:spcPts val="1200"/>
                        </a:lnSpc>
                      </a:pPr>
                      <a:r>
                        <a:rPr 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37</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lnSpc>
                          <a:spcPts val="12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教職員向け学校教育自己診断における府立高校の教育活動の改善に関する項目における肯定的な意見の割合（％）</a:t>
                      </a:r>
                      <a:endPar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府立高校</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200"/>
                        </a:lnSpc>
                      </a:pPr>
                      <a:r>
                        <a:rPr lang="en-US"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80</a:t>
                      </a: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％以上を</a:t>
                      </a:r>
                      <a:endParaRPr lang="en-US" alt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2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達成・維持</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77.9</a:t>
                      </a:r>
                      <a:r>
                        <a:rPr lang="ja-JP" altLang="ja-JP" sz="1000" kern="10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R3</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79.3</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81.7</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ctr" defTabSz="685800" rtl="0" eaLnBrk="1" fontAlgn="auto" latinLnBrk="0" hangingPunct="1">
                        <a:lnSpc>
                          <a:spcPts val="1500"/>
                        </a:lnSpc>
                        <a:spcBef>
                          <a:spcPts val="0"/>
                        </a:spcBef>
                        <a:spcAft>
                          <a:spcPts val="0"/>
                        </a:spcAft>
                        <a:buClrTx/>
                        <a:buSzTx/>
                        <a:buFontTx/>
                        <a:buNone/>
                        <a:tabLst/>
                        <a:defRPr/>
                      </a:pPr>
                      <a:r>
                        <a:rPr lang="ja-JP"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71760273"/>
                  </a:ext>
                </a:extLst>
              </a:tr>
              <a:tr h="587348">
                <a:tc>
                  <a:txBody>
                    <a:bodyPr/>
                    <a:lstStyle/>
                    <a:p>
                      <a:pPr algn="ctr">
                        <a:lnSpc>
                          <a:spcPts val="1500"/>
                        </a:lnSpc>
                      </a:pPr>
                      <a:r>
                        <a:rPr 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38</a:t>
                      </a:r>
                      <a:endParaRPr 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lnSpc>
                          <a:spcPts val="15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府立高校全日制課程の教員の年間１人当たりの平均時間外在校等時間数（時間）</a:t>
                      </a:r>
                      <a:endParaRPr 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府立高校</a:t>
                      </a:r>
                      <a:endParaRPr 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360</a:t>
                      </a: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時間</a:t>
                      </a:r>
                      <a:endParaRPr lang="en-US" alt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以内を達成</a:t>
                      </a:r>
                      <a:endParaRPr 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410.7</a:t>
                      </a:r>
                      <a:r>
                        <a:rPr lang="ja-JP" altLang="ja-JP" sz="1000" kern="10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R3</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370.</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2</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345.0</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ctr" defTabSz="685800" rtl="0" eaLnBrk="1" fontAlgn="auto" latinLnBrk="0" hangingPunct="1">
                        <a:lnSpc>
                          <a:spcPts val="1500"/>
                        </a:lnSpc>
                        <a:spcBef>
                          <a:spcPts val="0"/>
                        </a:spcBef>
                        <a:spcAft>
                          <a:spcPts val="0"/>
                        </a:spcAft>
                        <a:buClrTx/>
                        <a:buSzTx/>
                        <a:buFontTx/>
                        <a:buNone/>
                        <a:tabLst/>
                        <a:defRPr/>
                      </a:pPr>
                      <a:r>
                        <a:rPr lang="ja-JP"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65567458"/>
                  </a:ext>
                </a:extLst>
              </a:tr>
              <a:tr h="494000">
                <a:tc>
                  <a:txBody>
                    <a:bodyPr/>
                    <a:lstStyle/>
                    <a:p>
                      <a:pPr algn="ctr">
                        <a:lnSpc>
                          <a:spcPts val="1500"/>
                        </a:lnSpc>
                      </a:pPr>
                      <a:r>
                        <a:rPr 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39</a:t>
                      </a:r>
                      <a:endParaRPr 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lnSpc>
                          <a:spcPts val="1500"/>
                        </a:lnSpc>
                      </a:pP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年間時間外在校等時間が</a:t>
                      </a:r>
                      <a:r>
                        <a:rPr 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360</a:t>
                      </a: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時間を超える教員数</a:t>
                      </a:r>
                      <a:r>
                        <a:rPr lang="en-US"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 </a:t>
                      </a:r>
                      <a:r>
                        <a:rPr lang="ja-JP" sz="8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（名）</a:t>
                      </a:r>
                      <a:endParaRPr 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ja-JP" sz="8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府立高校</a:t>
                      </a:r>
                      <a:endParaRPr lang="ja-JP" sz="9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前年度より</a:t>
                      </a:r>
                      <a:endParaRPr lang="en-US" alt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ctr">
                        <a:lnSpc>
                          <a:spcPts val="1500"/>
                        </a:lnSpc>
                      </a:pPr>
                      <a:r>
                        <a:rPr lang="ja-JP" sz="8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減少</a:t>
                      </a:r>
                      <a:endParaRPr 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5,246</a:t>
                      </a:r>
                      <a:r>
                        <a:rPr lang="ja-JP" altLang="ja-JP" sz="1000" kern="10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00" kern="100" baseline="300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R3</a:t>
                      </a:r>
                      <a:endParaRPr lang="ja-JP" sz="105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4,621</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4,242</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ts val="1500"/>
                        </a:lnSpc>
                      </a:pPr>
                      <a:r>
                        <a:rPr lang="ja-JP" alt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85561201"/>
                  </a:ext>
                </a:extLst>
              </a:tr>
            </a:tbl>
          </a:graphicData>
        </a:graphic>
      </p:graphicFrame>
      <p:sp>
        <p:nvSpPr>
          <p:cNvPr id="17" name="AutoShape 15">
            <a:extLst>
              <a:ext uri="{FF2B5EF4-FFF2-40B4-BE49-F238E27FC236}">
                <a16:creationId xmlns:a16="http://schemas.microsoft.com/office/drawing/2014/main" id="{E48067DD-CD77-4861-84F3-6633996E5082}"/>
              </a:ext>
            </a:extLst>
          </p:cNvPr>
          <p:cNvSpPr>
            <a:spLocks noChangeArrowheads="1"/>
          </p:cNvSpPr>
          <p:nvPr/>
        </p:nvSpPr>
        <p:spPr bwMode="auto">
          <a:xfrm>
            <a:off x="166254" y="1635194"/>
            <a:ext cx="2057402" cy="252000"/>
          </a:xfrm>
          <a:prstGeom prst="rect">
            <a:avLst/>
          </a:prstGeom>
          <a:solidFill>
            <a:schemeClr val="tx1"/>
          </a:solidFill>
          <a:ln>
            <a:noFill/>
            <a:headEnd/>
            <a:tailEnd/>
          </a:ln>
        </p:spPr>
        <p:style>
          <a:lnRef idx="1">
            <a:schemeClr val="accent1"/>
          </a:lnRef>
          <a:fillRef idx="2">
            <a:schemeClr val="accent1"/>
          </a:fillRef>
          <a:effectRef idx="1">
            <a:schemeClr val="accent1"/>
          </a:effectRef>
          <a:fontRef idx="minor">
            <a:schemeClr val="dk1"/>
          </a:fontRef>
        </p:style>
        <p:txBody>
          <a:bodyPr wrap="none" anchor="ctr"/>
          <a:lstStyle>
            <a:lvl1pPr defTabSz="1279525" eaLnBrk="0" hangingPunct="0">
              <a:spcBef>
                <a:spcPct val="20000"/>
              </a:spcBef>
              <a:buChar char="•"/>
              <a:defRPr kumimoji="1" sz="4500">
                <a:solidFill>
                  <a:schemeClr val="tx1"/>
                </a:solidFill>
                <a:latin typeface="Arial" panose="020B0604020202020204" pitchFamily="34" charset="0"/>
                <a:ea typeface="ＭＳ Ｐゴシック" panose="020B0600070205080204" pitchFamily="50" charset="-128"/>
              </a:defRPr>
            </a:lvl1pPr>
            <a:lvl2pPr marL="742950" indent="-285750" defTabSz="1279525" eaLnBrk="0" hangingPunct="0">
              <a:spcBef>
                <a:spcPct val="20000"/>
              </a:spcBef>
              <a:buChar char="–"/>
              <a:defRPr kumimoji="1" sz="3900">
                <a:solidFill>
                  <a:schemeClr val="tx1"/>
                </a:solidFill>
                <a:latin typeface="Arial" panose="020B0604020202020204" pitchFamily="34" charset="0"/>
                <a:ea typeface="ＭＳ Ｐゴシック" panose="020B0600070205080204" pitchFamily="50" charset="-128"/>
              </a:defRPr>
            </a:lvl2pPr>
            <a:lvl3pPr marL="1143000" indent="-228600" defTabSz="1279525" eaLnBrk="0" hangingPunct="0">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3pPr>
            <a:lvl4pPr marL="1600200" indent="-228600" defTabSz="1279525"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4pPr>
            <a:lvl5pPr marL="2057400" indent="-228600" defTabSz="1279525"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5pPr>
            <a:lvl6pPr marL="25146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6pPr>
            <a:lvl7pPr marL="29718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7pPr>
            <a:lvl8pPr marL="34290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8pPr>
            <a:lvl9pPr marL="38862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200" b="1" dirty="0">
                <a:solidFill>
                  <a:schemeClr val="bg1"/>
                </a:solidFill>
                <a:latin typeface="Meiryo UI" panose="020B0604030504040204" pitchFamily="50" charset="-128"/>
                <a:ea typeface="Meiryo UI" panose="020B0604030504040204" pitchFamily="50" charset="-128"/>
              </a:rPr>
              <a:t>「成果指標」の達成状況</a:t>
            </a:r>
            <a:endParaRPr lang="ja-JP" altLang="en-US" sz="1270" b="1" dirty="0">
              <a:solidFill>
                <a:schemeClr val="bg1"/>
              </a:solidFill>
              <a:latin typeface="Meiryo UI" panose="020B0604030504040204" pitchFamily="50" charset="-128"/>
              <a:ea typeface="Meiryo UI" panose="020B0604030504040204" pitchFamily="50" charset="-128"/>
            </a:endParaRPr>
          </a:p>
        </p:txBody>
      </p:sp>
      <p:sp>
        <p:nvSpPr>
          <p:cNvPr id="2" name="正方形/長方形 1">
            <a:extLst>
              <a:ext uri="{FF2B5EF4-FFF2-40B4-BE49-F238E27FC236}">
                <a16:creationId xmlns:a16="http://schemas.microsoft.com/office/drawing/2014/main" id="{6513BA7C-4105-4187-A0EC-2EAF0F8BF9FD}"/>
              </a:ext>
            </a:extLst>
          </p:cNvPr>
          <p:cNvSpPr/>
          <p:nvPr/>
        </p:nvSpPr>
        <p:spPr>
          <a:xfrm>
            <a:off x="166253" y="114843"/>
            <a:ext cx="6504714" cy="288000"/>
          </a:xfrm>
          <a:prstGeom prst="rect">
            <a:avLst/>
          </a:prstGeom>
          <a:solidFill>
            <a:schemeClr val="bg1"/>
          </a:solidFill>
          <a:ln w="19050">
            <a:solidFill>
              <a:schemeClr val="accent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b="1" dirty="0">
                <a:solidFill>
                  <a:schemeClr val="tx1"/>
                </a:solidFill>
                <a:latin typeface="Meiryo UI" panose="020B0604030504040204" pitchFamily="50" charset="-128"/>
                <a:ea typeface="Meiryo UI" panose="020B0604030504040204" pitchFamily="50" charset="-128"/>
              </a:rPr>
              <a:t>基本方針５　力と熱意を備えた教員と学校組織づくり</a:t>
            </a:r>
          </a:p>
        </p:txBody>
      </p:sp>
      <p:sp>
        <p:nvSpPr>
          <p:cNvPr id="15" name="Rectangle 4">
            <a:extLst>
              <a:ext uri="{FF2B5EF4-FFF2-40B4-BE49-F238E27FC236}">
                <a16:creationId xmlns:a16="http://schemas.microsoft.com/office/drawing/2014/main" id="{A79E971D-7B57-41C0-AF00-D7CAF3289C14}"/>
              </a:ext>
            </a:extLst>
          </p:cNvPr>
          <p:cNvSpPr>
            <a:spLocks noChangeArrowheads="1"/>
          </p:cNvSpPr>
          <p:nvPr/>
        </p:nvSpPr>
        <p:spPr bwMode="auto">
          <a:xfrm>
            <a:off x="171955" y="538949"/>
            <a:ext cx="6477866" cy="992090"/>
          </a:xfrm>
          <a:prstGeom prst="rect">
            <a:avLst/>
          </a:prstGeom>
          <a:noFill/>
          <a:ln>
            <a:solidFill>
              <a:schemeClr val="tx1"/>
            </a:solidFill>
            <a:prstDash val="sysDot"/>
            <a:headEnd/>
            <a:tailEnd/>
          </a:ln>
        </p:spPr>
        <p:style>
          <a:lnRef idx="2">
            <a:schemeClr val="dk1"/>
          </a:lnRef>
          <a:fillRef idx="1">
            <a:schemeClr val="lt1"/>
          </a:fillRef>
          <a:effectRef idx="0">
            <a:schemeClr val="dk1"/>
          </a:effectRef>
          <a:fontRef idx="minor">
            <a:schemeClr val="dk1"/>
          </a:fontRef>
        </p:style>
        <p:txBody>
          <a:bodyPr wrap="square" anchor="ctr"/>
          <a:lstStyle>
            <a:lvl1pPr defTabSz="1279525" eaLnBrk="0" hangingPunct="0">
              <a:spcBef>
                <a:spcPct val="20000"/>
              </a:spcBef>
              <a:buChar char="•"/>
              <a:defRPr kumimoji="1" sz="4500">
                <a:solidFill>
                  <a:schemeClr val="tx1"/>
                </a:solidFill>
                <a:latin typeface="Arial" panose="020B0604020202020204" pitchFamily="34" charset="0"/>
                <a:ea typeface="ＭＳ Ｐゴシック" panose="020B0600070205080204" pitchFamily="50" charset="-128"/>
              </a:defRPr>
            </a:lvl1pPr>
            <a:lvl2pPr marL="742950" indent="-285750" defTabSz="1279525" eaLnBrk="0" hangingPunct="0">
              <a:spcBef>
                <a:spcPct val="20000"/>
              </a:spcBef>
              <a:buChar char="–"/>
              <a:defRPr kumimoji="1" sz="3900">
                <a:solidFill>
                  <a:schemeClr val="tx1"/>
                </a:solidFill>
                <a:latin typeface="Arial" panose="020B0604020202020204" pitchFamily="34" charset="0"/>
                <a:ea typeface="ＭＳ Ｐゴシック" panose="020B0600070205080204" pitchFamily="50" charset="-128"/>
              </a:defRPr>
            </a:lvl2pPr>
            <a:lvl3pPr marL="1143000" indent="-228600" defTabSz="1279525" eaLnBrk="0" hangingPunct="0">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3pPr>
            <a:lvl4pPr marL="1600200" indent="-228600" defTabSz="1279525"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4pPr>
            <a:lvl5pPr marL="2057400" indent="-228600" defTabSz="1279525"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5pPr>
            <a:lvl6pPr marL="25146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6pPr>
            <a:lvl7pPr marL="29718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7pPr>
            <a:lvl8pPr marL="34290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8pPr>
            <a:lvl9pPr marL="3886200" indent="-228600" defTabSz="1279525" eaLnBrk="0" fontAlgn="base" hangingPunct="0">
              <a:spcBef>
                <a:spcPct val="20000"/>
              </a:spcBef>
              <a:spcAft>
                <a:spcPct val="0"/>
              </a:spcAft>
              <a:buChar char="»"/>
              <a:defRPr kumimoji="1" sz="2800">
                <a:solidFill>
                  <a:schemeClr val="tx1"/>
                </a:solidFill>
                <a:latin typeface="Arial" panose="020B0604020202020204" pitchFamily="34" charset="0"/>
                <a:ea typeface="ＭＳ Ｐゴシック" panose="020B0600070205080204" pitchFamily="50" charset="-128"/>
              </a:defRPr>
            </a:lvl9pPr>
          </a:lstStyle>
          <a:p>
            <a:pPr eaLnBrk="1" hangingPunct="1">
              <a:lnSpc>
                <a:spcPts val="1400"/>
              </a:lnSpc>
              <a:spcBef>
                <a:spcPct val="0"/>
              </a:spcBef>
              <a:buNone/>
            </a:pPr>
            <a:r>
              <a:rPr lang="ja-JP" altLang="en-US" sz="1000" dirty="0">
                <a:latin typeface="Meiryo UI" panose="020B0604030504040204" pitchFamily="50" charset="-128"/>
                <a:ea typeface="Meiryo UI" panose="020B0604030504040204" pitchFamily="50" charset="-128"/>
              </a:rPr>
              <a:t>・教職を魅力あるものとし、優秀な教員を計画的に確保・育成します。</a:t>
            </a:r>
          </a:p>
          <a:p>
            <a:pPr eaLnBrk="1" hangingPunct="1">
              <a:lnSpc>
                <a:spcPts val="1400"/>
              </a:lnSpc>
              <a:spcBef>
                <a:spcPct val="0"/>
              </a:spcBef>
              <a:buNone/>
            </a:pPr>
            <a:r>
              <a:rPr lang="ja-JP" altLang="en-US" sz="1000" dirty="0">
                <a:latin typeface="Meiryo UI" panose="020B0604030504040204" pitchFamily="50" charset="-128"/>
                <a:ea typeface="Meiryo UI" panose="020B0604030504040204" pitchFamily="50" charset="-128"/>
              </a:rPr>
              <a:t>・多様な機関や人材と連携した学校経営、学校組織づくりを進めます。</a:t>
            </a:r>
          </a:p>
          <a:p>
            <a:pPr marL="93663" indent="-93663" eaLnBrk="1" hangingPunct="1">
              <a:lnSpc>
                <a:spcPts val="1400"/>
              </a:lnSpc>
              <a:spcBef>
                <a:spcPct val="0"/>
              </a:spcBef>
              <a:buNone/>
            </a:pPr>
            <a:r>
              <a:rPr lang="ja-JP" altLang="en-US" sz="1000" dirty="0">
                <a:latin typeface="Meiryo UI" panose="020B0604030504040204" pitchFamily="50" charset="-128"/>
                <a:ea typeface="Meiryo UI" panose="020B0604030504040204" pitchFamily="50" charset="-128"/>
              </a:rPr>
              <a:t>・働き方改革により、子どもたちに向き合う時間や、自己研鑽、ワークライフバランスの充実に充てる時間を創出し、指導力やモチベーションの向上に繋げます。</a:t>
            </a:r>
          </a:p>
        </p:txBody>
      </p:sp>
      <p:sp>
        <p:nvSpPr>
          <p:cNvPr id="29" name="テキスト ボックス 28">
            <a:extLst>
              <a:ext uri="{FF2B5EF4-FFF2-40B4-BE49-F238E27FC236}">
                <a16:creationId xmlns:a16="http://schemas.microsoft.com/office/drawing/2014/main" id="{F3F99BD8-3554-4B30-BC3D-4AF616CF7FC8}"/>
              </a:ext>
            </a:extLst>
          </p:cNvPr>
          <p:cNvSpPr txBox="1"/>
          <p:nvPr/>
        </p:nvSpPr>
        <p:spPr>
          <a:xfrm>
            <a:off x="93984" y="5291646"/>
            <a:ext cx="3595254" cy="325089"/>
          </a:xfrm>
          <a:prstGeom prst="rect">
            <a:avLst/>
          </a:prstGeom>
          <a:noFill/>
        </p:spPr>
        <p:txBody>
          <a:bodyPr wrap="square">
            <a:spAutoFit/>
          </a:bodyPr>
          <a:lstStyle/>
          <a:p>
            <a:pPr algn="just">
              <a:lnSpc>
                <a:spcPts val="2000"/>
              </a:lnSpc>
            </a:pPr>
            <a:r>
              <a:rPr lang="zh-TW" altLang="en-US" sz="1050" b="1" kern="100" dirty="0">
                <a:effectLst/>
                <a:latin typeface="メイリオ" panose="020B0604030504040204" pitchFamily="50" charset="-128"/>
                <a:ea typeface="メイリオ" panose="020B0604030504040204" pitchFamily="50" charset="-128"/>
                <a:cs typeface="Times New Roman" panose="02020603050405020304" pitchFamily="18" charset="0"/>
              </a:rPr>
              <a:t>［自己評価　</a:t>
            </a:r>
            <a:r>
              <a:rPr lang="en-US" altLang="zh-TW" sz="1050" b="1" kern="100" dirty="0">
                <a:effectLst/>
                <a:latin typeface="メイリオ" panose="020B0604030504040204" pitchFamily="50" charset="-128"/>
                <a:ea typeface="メイリオ" panose="020B0604030504040204" pitchFamily="50" charset="-128"/>
                <a:cs typeface="Times New Roman" panose="02020603050405020304" pitchFamily="18" charset="0"/>
              </a:rPr>
              <a:t>※</a:t>
            </a:r>
            <a:r>
              <a:rPr lang="zh-TW" altLang="en-US" sz="1050" b="1" kern="100" dirty="0">
                <a:effectLst/>
                <a:latin typeface="メイリオ" panose="020B0604030504040204" pitchFamily="50" charset="-128"/>
                <a:ea typeface="メイリオ" panose="020B0604030504040204" pitchFamily="50" charset="-128"/>
                <a:cs typeface="Times New Roman" panose="02020603050405020304" pitchFamily="18" charset="0"/>
              </a:rPr>
              <a:t>抜粋］</a:t>
            </a:r>
            <a:endParaRPr lang="ja-JP" altLang="ja-JP" sz="1000" b="1" kern="100" dirty="0">
              <a:effectLst/>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8" name="テキスト ボックス 7">
            <a:extLst>
              <a:ext uri="{FF2B5EF4-FFF2-40B4-BE49-F238E27FC236}">
                <a16:creationId xmlns:a16="http://schemas.microsoft.com/office/drawing/2014/main" id="{363AA264-8103-42E2-8283-CB2BFAE91294}"/>
              </a:ext>
            </a:extLst>
          </p:cNvPr>
          <p:cNvSpPr txBox="1"/>
          <p:nvPr/>
        </p:nvSpPr>
        <p:spPr>
          <a:xfrm>
            <a:off x="166253" y="5535350"/>
            <a:ext cx="6525493" cy="4176593"/>
          </a:xfrm>
          <a:prstGeom prst="rect">
            <a:avLst/>
          </a:prstGeom>
          <a:noFill/>
        </p:spPr>
        <p:txBody>
          <a:bodyPr wrap="square">
            <a:spAutoFit/>
          </a:bodyPr>
          <a:lstStyle/>
          <a:p>
            <a:pPr>
              <a:lnSpc>
                <a:spcPts val="1400"/>
              </a:lnSpc>
            </a:pPr>
            <a:r>
              <a:rPr lang="en-US" altLang="ja-JP" sz="1000" b="1" dirty="0">
                <a:latin typeface="Meiryo UI" panose="020B0604030504040204" pitchFamily="50" charset="-128"/>
                <a:ea typeface="Meiryo UI" panose="020B0604030504040204" pitchFamily="50" charset="-128"/>
              </a:rPr>
              <a:t>35</a:t>
            </a:r>
            <a:r>
              <a:rPr lang="ja-JP" altLang="en-US" sz="1000" b="1" dirty="0">
                <a:latin typeface="Meiryo UI" panose="020B0604030504040204" pitchFamily="50" charset="-128"/>
                <a:ea typeface="Meiryo UI" panose="020B0604030504040204" pitchFamily="50" charset="-128"/>
              </a:rPr>
              <a:t>　教員採用選考テストによる採用倍率</a:t>
            </a:r>
          </a:p>
          <a:p>
            <a:pPr marL="85725">
              <a:lnSpc>
                <a:spcPts val="1400"/>
              </a:lnSpc>
            </a:pPr>
            <a:r>
              <a:rPr lang="ja-JP" altLang="en-US" sz="1000" dirty="0">
                <a:latin typeface="Meiryo UI" panose="020B0604030504040204" pitchFamily="50" charset="-128"/>
                <a:ea typeface="Meiryo UI" panose="020B0604030504040204" pitchFamily="50" charset="-128"/>
              </a:rPr>
              <a:t>　「教員採用選考テストによる採用倍率」については、より優秀な教員を多く採用するため、</a:t>
            </a:r>
            <a:r>
              <a:rPr lang="ja-JP" altLang="en-US" sz="1000" dirty="0">
                <a:latin typeface="Meiryo UI"/>
                <a:ea typeface="Meiryo UI"/>
              </a:rPr>
              <a:t>教員採用選考テストの選考方法を見直すとともに、広報活動の強化に取り組んだ結果、</a:t>
            </a:r>
            <a:r>
              <a:rPr lang="ja-JP" altLang="en-US" sz="1000" dirty="0">
                <a:latin typeface="Meiryo UI" panose="020B0604030504040204" pitchFamily="50" charset="-128"/>
                <a:ea typeface="Meiryo UI" panose="020B0604030504040204" pitchFamily="50" charset="-128"/>
              </a:rPr>
              <a:t>大阪府以外の近畿地域の平均値</a:t>
            </a:r>
            <a:r>
              <a:rPr lang="en-US" altLang="ja-JP" sz="1000" dirty="0">
                <a:latin typeface="Meiryo UI" panose="020B0604030504040204" pitchFamily="50" charset="-128"/>
                <a:ea typeface="Meiryo UI" panose="020B0604030504040204" pitchFamily="50" charset="-128"/>
              </a:rPr>
              <a:t>3.4</a:t>
            </a:r>
            <a:r>
              <a:rPr lang="ja-JP" altLang="en-US" sz="1000" dirty="0">
                <a:latin typeface="Meiryo UI" panose="020B0604030504040204" pitchFamily="50" charset="-128"/>
                <a:ea typeface="Meiryo UI" panose="020B0604030504040204" pitchFamily="50" charset="-128"/>
              </a:rPr>
              <a:t>倍を上回る</a:t>
            </a:r>
            <a:r>
              <a:rPr lang="en-US" altLang="ja-JP" sz="1000" dirty="0">
                <a:latin typeface="Meiryo UI" panose="020B0604030504040204" pitchFamily="50" charset="-128"/>
                <a:ea typeface="Meiryo UI" panose="020B0604030504040204" pitchFamily="50" charset="-128"/>
              </a:rPr>
              <a:t>4.0</a:t>
            </a:r>
            <a:r>
              <a:rPr lang="ja-JP" altLang="en-US" sz="1000" dirty="0">
                <a:latin typeface="Meiryo UI" panose="020B0604030504040204" pitchFamily="50" charset="-128"/>
                <a:ea typeface="Meiryo UI" panose="020B0604030504040204" pitchFamily="50" charset="-128"/>
              </a:rPr>
              <a:t>倍となり、目標を達成した。</a:t>
            </a:r>
          </a:p>
          <a:p>
            <a:pPr marL="85725">
              <a:lnSpc>
                <a:spcPts val="1400"/>
              </a:lnSpc>
            </a:pPr>
            <a:r>
              <a:rPr lang="ja-JP" altLang="en-US" sz="1000" dirty="0">
                <a:latin typeface="Meiryo UI" panose="020B0604030504040204" pitchFamily="50" charset="-128"/>
                <a:ea typeface="Meiryo UI" panose="020B0604030504040204" pitchFamily="50" charset="-128"/>
              </a:rPr>
              <a:t>　今後も優秀な教員を計画的に確保するため、引き続き、選考方法の工夫・改善や広報活動の強化に取り組んでいく。</a:t>
            </a:r>
            <a:endParaRPr lang="en-US" altLang="ja-JP" sz="1000" dirty="0">
              <a:latin typeface="Meiryo UI" panose="020B0604030504040204" pitchFamily="50" charset="-128"/>
              <a:ea typeface="Meiryo UI" panose="020B0604030504040204" pitchFamily="50" charset="-128"/>
            </a:endParaRPr>
          </a:p>
          <a:p>
            <a:pPr>
              <a:lnSpc>
                <a:spcPts val="1400"/>
              </a:lnSpc>
              <a:spcBef>
                <a:spcPts val="600"/>
              </a:spcBef>
            </a:pPr>
            <a:r>
              <a:rPr lang="en-US" altLang="ja-JP" sz="1000" b="1" dirty="0">
                <a:latin typeface="Meiryo UI" panose="020B0604030504040204" pitchFamily="50" charset="-128"/>
                <a:ea typeface="Meiryo UI" panose="020B0604030504040204" pitchFamily="50" charset="-128"/>
              </a:rPr>
              <a:t>36</a:t>
            </a:r>
            <a:r>
              <a:rPr lang="ja-JP" altLang="en-US" sz="1000" b="1" dirty="0">
                <a:latin typeface="Meiryo UI" panose="020B0604030504040204" pitchFamily="50" charset="-128"/>
                <a:ea typeface="Meiryo UI" panose="020B0604030504040204" pitchFamily="50" charset="-128"/>
              </a:rPr>
              <a:t>　保護者向け学校教育自己診断における府立学校教員の指導等に関する項目における肯定的な意見の割合</a:t>
            </a:r>
          </a:p>
          <a:p>
            <a:pPr marL="180975" indent="-180975">
              <a:lnSpc>
                <a:spcPts val="1400"/>
              </a:lnSpc>
            </a:pPr>
            <a:r>
              <a:rPr lang="en-US" altLang="ja-JP" sz="1000" b="1" dirty="0">
                <a:latin typeface="Meiryo UI" panose="020B0604030504040204" pitchFamily="50" charset="-128"/>
                <a:ea typeface="Meiryo UI" panose="020B0604030504040204" pitchFamily="50" charset="-128"/>
              </a:rPr>
              <a:t>37</a:t>
            </a:r>
            <a:r>
              <a:rPr lang="ja-JP" altLang="en-US" sz="1000" b="1" dirty="0">
                <a:latin typeface="Meiryo UI" panose="020B0604030504040204" pitchFamily="50" charset="-128"/>
                <a:ea typeface="Meiryo UI" panose="020B0604030504040204" pitchFamily="50" charset="-128"/>
              </a:rPr>
              <a:t>　教職員向け学校教育自己診断における府立高校の教育活動の改善に関する項目における肯定的な意見の割合</a:t>
            </a:r>
          </a:p>
          <a:p>
            <a:pPr marL="87313" indent="-87313">
              <a:lnSpc>
                <a:spcPts val="1400"/>
              </a:lnSpc>
            </a:pPr>
            <a:r>
              <a:rPr lang="ja-JP" altLang="en-US" sz="1000" dirty="0">
                <a:latin typeface="Meiryo UI" panose="020B0604030504040204" pitchFamily="50" charset="-128"/>
                <a:ea typeface="Meiryo UI" panose="020B0604030504040204" pitchFamily="50" charset="-128"/>
              </a:rPr>
              <a:t>　　「保護者向け学校教育自己診断における府立学校教員の指導等に関する項目における肯定的な意見の割合」及び「教職員向け学校教育自己診断における府立高校の教育活動の改善に関する項目における肯定的な意見の割合」は、</a:t>
            </a:r>
            <a:r>
              <a:rPr lang="en-US" altLang="ja-JP" sz="1000" dirty="0">
                <a:latin typeface="Meiryo UI" panose="020B0604030504040204" pitchFamily="50" charset="-128"/>
                <a:ea typeface="Meiryo UI" panose="020B0604030504040204" pitchFamily="50" charset="-128"/>
              </a:rPr>
              <a:t>80</a:t>
            </a:r>
            <a:r>
              <a:rPr lang="ja-JP" altLang="en-US" sz="1000" dirty="0">
                <a:latin typeface="Meiryo UI" panose="020B0604030504040204" pitchFamily="50" charset="-128"/>
                <a:ea typeface="Meiryo UI" panose="020B0604030504040204" pitchFamily="50" charset="-128"/>
              </a:rPr>
              <a:t>％以上を達成・維持し、目標を達成した。</a:t>
            </a:r>
          </a:p>
          <a:p>
            <a:pPr marL="87313" indent="-87313">
              <a:lnSpc>
                <a:spcPts val="1400"/>
              </a:lnSpc>
            </a:pPr>
            <a:r>
              <a:rPr lang="ja-JP" altLang="en-US" sz="1000" dirty="0">
                <a:latin typeface="Meiryo UI" panose="020B0604030504040204" pitchFamily="50" charset="-128"/>
                <a:ea typeface="Meiryo UI" panose="020B0604030504040204" pitchFamily="50" charset="-128"/>
              </a:rPr>
              <a:t>　　教職員向けの校内研修支援として、同僚性の向上等をテーマとした育成支援チーム事業を府立学校５校で実施したほか、「学校経営計画における目標達成割合」も前年度から増加し、年度目標を達成した。令和８年度は、各校の教育活動改善に向け、校長・准校長の責任と権限において執行できる予算を配当し、自校の強みや魅力を大幅に向上させるとともに、高い効果の見込まれる事業を提案する府立高校に新たな支援を行う。</a:t>
            </a:r>
          </a:p>
          <a:p>
            <a:pPr>
              <a:lnSpc>
                <a:spcPts val="1400"/>
              </a:lnSpc>
              <a:spcBef>
                <a:spcPts val="600"/>
              </a:spcBef>
            </a:pPr>
            <a:r>
              <a:rPr lang="en-US" altLang="ja-JP" sz="1000" b="1" dirty="0">
                <a:latin typeface="Meiryo UI" panose="020B0604030504040204" pitchFamily="50" charset="-128"/>
                <a:ea typeface="Meiryo UI" panose="020B0604030504040204" pitchFamily="50" charset="-128"/>
              </a:rPr>
              <a:t>38</a:t>
            </a:r>
            <a:r>
              <a:rPr lang="ja-JP" altLang="en-US" sz="1000" b="1" dirty="0">
                <a:latin typeface="Meiryo UI" panose="020B0604030504040204" pitchFamily="50" charset="-128"/>
                <a:ea typeface="Meiryo UI" panose="020B0604030504040204" pitchFamily="50" charset="-128"/>
              </a:rPr>
              <a:t>　府立高校全日制課程の教員の年間１人当たりの平均時間外在校等時間数</a:t>
            </a:r>
          </a:p>
          <a:p>
            <a:pPr>
              <a:lnSpc>
                <a:spcPts val="1400"/>
              </a:lnSpc>
            </a:pPr>
            <a:r>
              <a:rPr lang="en-US" altLang="ja-JP" sz="1000" b="1" dirty="0">
                <a:latin typeface="Meiryo UI" panose="020B0604030504040204" pitchFamily="50" charset="-128"/>
                <a:ea typeface="Meiryo UI" panose="020B0604030504040204" pitchFamily="50" charset="-128"/>
              </a:rPr>
              <a:t>39</a:t>
            </a:r>
            <a:r>
              <a:rPr lang="ja-JP" altLang="en-US" sz="1000" b="1" dirty="0">
                <a:latin typeface="Meiryo UI" panose="020B0604030504040204" pitchFamily="50" charset="-128"/>
                <a:ea typeface="Meiryo UI" panose="020B0604030504040204" pitchFamily="50" charset="-128"/>
              </a:rPr>
              <a:t>　年間時間外在校等時間が</a:t>
            </a:r>
            <a:r>
              <a:rPr lang="en-US" altLang="ja-JP" sz="1000" b="1" dirty="0">
                <a:latin typeface="Meiryo UI" panose="020B0604030504040204" pitchFamily="50" charset="-128"/>
                <a:ea typeface="Meiryo UI" panose="020B0604030504040204" pitchFamily="50" charset="-128"/>
              </a:rPr>
              <a:t>360</a:t>
            </a:r>
            <a:r>
              <a:rPr lang="ja-JP" altLang="en-US" sz="1000" b="1" dirty="0">
                <a:latin typeface="Meiryo UI" panose="020B0604030504040204" pitchFamily="50" charset="-128"/>
                <a:ea typeface="Meiryo UI" panose="020B0604030504040204" pitchFamily="50" charset="-128"/>
              </a:rPr>
              <a:t>時間を超える教員数</a:t>
            </a:r>
          </a:p>
          <a:p>
            <a:pPr marL="85725">
              <a:lnSpc>
                <a:spcPts val="1400"/>
              </a:lnSpc>
            </a:pPr>
            <a:r>
              <a:rPr lang="ja-JP" altLang="en-US" sz="1000" dirty="0">
                <a:latin typeface="Meiryo UI" panose="020B0604030504040204" pitchFamily="50" charset="-128"/>
                <a:ea typeface="Meiryo UI" panose="020B0604030504040204" pitchFamily="50" charset="-128"/>
              </a:rPr>
              <a:t>　令和</a:t>
            </a:r>
            <a:r>
              <a:rPr lang="en-US" altLang="ja-JP" sz="1000" dirty="0">
                <a:latin typeface="Meiryo UI" panose="020B0604030504040204" pitchFamily="50" charset="-128"/>
                <a:ea typeface="Meiryo UI" panose="020B0604030504040204" pitchFamily="50" charset="-128"/>
              </a:rPr>
              <a:t>6</a:t>
            </a:r>
            <a:r>
              <a:rPr lang="ja-JP" altLang="en-US" sz="1000" dirty="0">
                <a:latin typeface="Meiryo UI" panose="020B0604030504040204" pitchFamily="50" charset="-128"/>
                <a:ea typeface="Meiryo UI" panose="020B0604030504040204" pitchFamily="50" charset="-128"/>
              </a:rPr>
              <a:t>年に定めた部活動方針の遵守等の「府立学校における働き方改革の取組」等の実施により、「府立高校全日制課程の教員の年間１人当たりの平均時間外在校等時間数」及び「年間時間外在校等時間が</a:t>
            </a:r>
            <a:r>
              <a:rPr lang="en-US" altLang="ja-JP" sz="1000" dirty="0">
                <a:latin typeface="Meiryo UI" panose="020B0604030504040204" pitchFamily="50" charset="-128"/>
                <a:ea typeface="Meiryo UI" panose="020B0604030504040204" pitchFamily="50" charset="-128"/>
              </a:rPr>
              <a:t>360</a:t>
            </a:r>
            <a:r>
              <a:rPr lang="ja-JP" altLang="en-US" sz="1000" dirty="0">
                <a:latin typeface="Meiryo UI" panose="020B0604030504040204" pitchFamily="50" charset="-128"/>
                <a:ea typeface="Meiryo UI" panose="020B0604030504040204" pitchFamily="50" charset="-128"/>
              </a:rPr>
              <a:t>時間を超える教員数」は、前年度より減少し、目標を達成した。</a:t>
            </a:r>
            <a:br>
              <a:rPr lang="en-US" altLang="ja-JP" sz="1000" dirty="0">
                <a:latin typeface="Meiryo UI" panose="020B0604030504040204" pitchFamily="50" charset="-128"/>
                <a:ea typeface="Meiryo UI" panose="020B0604030504040204" pitchFamily="50" charset="-128"/>
              </a:rPr>
            </a:br>
            <a:r>
              <a:rPr lang="ja-JP" altLang="en-US" sz="1000" dirty="0">
                <a:latin typeface="Meiryo UI" panose="020B0604030504040204" pitchFamily="50" charset="-128"/>
                <a:ea typeface="Meiryo UI" panose="020B0604030504040204" pitchFamily="50" charset="-128"/>
              </a:rPr>
              <a:t>　今後は、令和８年１月に策定した「大阪府立学校の教育職員に関する業務量管理・健康確保措置実施計画」に基づき、府立学校全体の課題に応じた取組を徹底することに加え、伴走型支援事業や校長・准校長へのヒアリングを通じて指導・助言し、学校個別の課題に対しても取り組む等、目標達成に向けた取組を進める。</a:t>
            </a:r>
            <a:endParaRPr lang="en-US" altLang="ja-JP" sz="1000" dirty="0">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04B4F0D4-9933-4DBE-AD34-78E29A844779}"/>
              </a:ext>
            </a:extLst>
          </p:cNvPr>
          <p:cNvSpPr txBox="1"/>
          <p:nvPr/>
        </p:nvSpPr>
        <p:spPr>
          <a:xfrm>
            <a:off x="3819331" y="1708447"/>
            <a:ext cx="2872415" cy="246221"/>
          </a:xfrm>
          <a:prstGeom prst="rect">
            <a:avLst/>
          </a:prstGeom>
          <a:noFill/>
        </p:spPr>
        <p:txBody>
          <a:bodyPr wrap="square">
            <a:spAutoFit/>
          </a:bodyPr>
          <a:lstStyle/>
          <a:p>
            <a:r>
              <a:rPr lang="ja-JP" altLang="ja-JP" sz="1000" dirty="0">
                <a:effectLst/>
                <a:ea typeface="メイリオ" panose="020B0604030504040204" pitchFamily="50" charset="-128"/>
                <a:cs typeface="Times New Roman" panose="02020603050405020304" pitchFamily="18" charset="0"/>
              </a:rPr>
              <a:t>［］内の数字は</a:t>
            </a:r>
            <a:r>
              <a:rPr lang="ja-JP" altLang="en-US" sz="1000" dirty="0">
                <a:effectLst/>
                <a:ea typeface="メイリオ" panose="020B0604030504040204" pitchFamily="50" charset="-128"/>
                <a:cs typeface="Times New Roman" panose="02020603050405020304" pitchFamily="18" charset="0"/>
              </a:rPr>
              <a:t>大阪府以外の近畿地域の平均</a:t>
            </a:r>
            <a:r>
              <a:rPr lang="ja-JP" altLang="ja-JP" sz="1000" dirty="0">
                <a:effectLst/>
                <a:ea typeface="メイリオ" panose="020B0604030504040204" pitchFamily="50" charset="-128"/>
                <a:cs typeface="Times New Roman" panose="02020603050405020304" pitchFamily="18" charset="0"/>
              </a:rPr>
              <a:t>値</a:t>
            </a:r>
            <a:endParaRPr lang="ja-JP" altLang="en-US" sz="1000" dirty="0"/>
          </a:p>
        </p:txBody>
      </p:sp>
      <p:sp>
        <p:nvSpPr>
          <p:cNvPr id="10" name="フッター プレースホルダー 6">
            <a:extLst>
              <a:ext uri="{FF2B5EF4-FFF2-40B4-BE49-F238E27FC236}">
                <a16:creationId xmlns:a16="http://schemas.microsoft.com/office/drawing/2014/main" id="{6B68922C-7B67-4613-9CC8-1042A6A985E7}"/>
              </a:ext>
            </a:extLst>
          </p:cNvPr>
          <p:cNvSpPr>
            <a:spLocks noGrp="1"/>
          </p:cNvSpPr>
          <p:nvPr/>
        </p:nvSpPr>
        <p:spPr>
          <a:xfrm>
            <a:off x="7468" y="9671115"/>
            <a:ext cx="6843063" cy="234705"/>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ja-JP" altLang="en-US" sz="1000" kern="100" dirty="0">
                <a:solidFill>
                  <a:schemeClr val="tx1"/>
                </a:solidFill>
                <a:latin typeface="Century" panose="02040604050505020304" pitchFamily="18" charset="0"/>
                <a:ea typeface="ＭＳ 明朝" panose="02020609040205080304" pitchFamily="17" charset="-128"/>
                <a:cs typeface="Times New Roman" panose="02020603050405020304" pitchFamily="18" charset="0"/>
              </a:rPr>
              <a:t>２－１１</a:t>
            </a:r>
            <a:endParaRPr lang="ja-JP" altLang="ja-JP" sz="1000" kern="100" dirty="0">
              <a:solidFill>
                <a:schemeClr val="tx1"/>
              </a:solidFill>
              <a:latin typeface="Century" panose="02040604050505020304" pitchFamily="18" charset="0"/>
              <a:ea typeface="ＭＳ 明朝" panose="02020609040205080304" pitchFamily="17" charset="-128"/>
              <a:cs typeface="Times New Roman" panose="02020603050405020304" pitchFamily="18" charset="0"/>
            </a:endParaRPr>
          </a:p>
        </p:txBody>
      </p:sp>
    </p:spTree>
    <p:extLst>
      <p:ext uri="{BB962C8B-B14F-4D97-AF65-F5344CB8AC3E}">
        <p14:creationId xmlns:p14="http://schemas.microsoft.com/office/powerpoint/2010/main" val="3910959272"/>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lumMod val="40000"/>
            <a:lumOff val="60000"/>
          </a:schemeClr>
        </a:solidFill>
        <a:ln w="15875" cap="flat" cmpd="sng" algn="ctr">
          <a:solidFill>
            <a:schemeClr val="accent2">
              <a:lumMod val="40000"/>
              <a:lumOff val="60000"/>
            </a:schemeClr>
          </a:solidFill>
          <a:prstDash val="solid"/>
        </a:ln>
        <a:effectLst/>
      </a:spPr>
      <a:bodyPr rot="0" spcFirstLastPara="0" vert="horz" wrap="square" lIns="91440" tIns="45720" rIns="91440" bIns="45720" numCol="1" spcCol="0" rtlCol="0" fromWordArt="0" anchor="ctr" anchorCtr="0" forceAA="0" compatLnSpc="1">
        <a:prstTxWarp prst="textNoShape">
          <a:avLst/>
        </a:prstTxWarp>
        <a:noAutofit/>
      </a:bodyPr>
      <a:lstStyle>
        <a:defPPr algn="ctr">
          <a:lnSpc>
            <a:spcPts val="2000"/>
          </a:lnSpc>
          <a:defRPr sz="1000" kern="100" dirty="0" smtClean="0">
            <a:solidFill>
              <a:srgbClr val="FF0000"/>
            </a:solidFill>
            <a:effectLst/>
            <a:latin typeface="メイリオ" panose="020B0604030504040204" pitchFamily="50" charset="-128"/>
            <a:ea typeface="メイリオ" panose="020B0604030504040204" pitchFamily="50" charset="-128"/>
            <a:cs typeface="Times New Roman" panose="02020603050405020304" pitchFamily="18" charset="0"/>
          </a:defRPr>
        </a:defPPr>
      </a:lst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1909081025560E4F9D8D3B55A536E32A" ma:contentTypeVersion="1" ma:contentTypeDescription="新しいドキュメントを作成します。" ma:contentTypeScope="" ma:versionID="7eb4130e206a4c218db019acf546412b">
  <xsd:schema xmlns:xsd="http://www.w3.org/2001/XMLSchema" xmlns:xs="http://www.w3.org/2001/XMLSchema" xmlns:p="http://schemas.microsoft.com/office/2006/metadata/properties" xmlns:ns2="8d949a7c-f650-44a7-b4f1-f61f2228ff7d" targetNamespace="http://schemas.microsoft.com/office/2006/metadata/properties" ma:root="true" ma:fieldsID="33cb2e1780c4d17c50332bef2b40a809" ns2:_="">
    <xsd:import namespace="8d949a7c-f650-44a7-b4f1-f61f2228ff7d"/>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949a7c-f650-44a7-b4f1-f61f2228ff7d" elementFormDefault="qualified">
    <xsd:import namespace="http://schemas.microsoft.com/office/2006/documentManagement/types"/>
    <xsd:import namespace="http://schemas.microsoft.com/office/infopath/2007/PartnerControls"/>
    <xsd:element name="SharedWithUsers" ma:index="8"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6166F1A-EA02-46D2-9A4C-88179EFA156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d949a7c-f650-44a7-b4f1-f61f2228ff7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25B800F-FCA4-4E19-9986-5A6CDBC3EC17}">
  <ds:schemaRefs>
    <ds:schemaRef ds:uri="http://purl.org/dc/terms/"/>
    <ds:schemaRef ds:uri="http://purl.org/dc/dcmitype/"/>
    <ds:schemaRef ds:uri="http://schemas.microsoft.com/office/2006/metadata/properties"/>
    <ds:schemaRef ds:uri="http://purl.org/dc/elements/1.1/"/>
    <ds:schemaRef ds:uri="http://schemas.microsoft.com/office/infopath/2007/PartnerControls"/>
    <ds:schemaRef ds:uri="http://schemas.microsoft.com/office/2006/documentManagement/types"/>
    <ds:schemaRef ds:uri="8d949a7c-f650-44a7-b4f1-f61f2228ff7d"/>
    <ds:schemaRef ds:uri="http://www.w3.org/XML/1998/namespace"/>
    <ds:schemaRef ds:uri="http://schemas.openxmlformats.org/package/2006/metadata/core-properties"/>
  </ds:schemaRefs>
</ds:datastoreItem>
</file>

<file path=customXml/itemProps3.xml><?xml version="1.0" encoding="utf-8"?>
<ds:datastoreItem xmlns:ds="http://schemas.openxmlformats.org/officeDocument/2006/customXml" ds:itemID="{A1BEFF39-D4BE-4F87-96C8-B9DB4890467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14992</TotalTime>
  <Words>11835</Words>
  <Application>Microsoft Office PowerPoint</Application>
  <PresentationFormat>A4 210 x 297 mm</PresentationFormat>
  <Paragraphs>1239</Paragraphs>
  <Slides>14</Slides>
  <Notes>1</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14</vt:i4>
      </vt:variant>
    </vt:vector>
  </HeadingPairs>
  <TitlesOfParts>
    <vt:vector size="24" baseType="lpstr">
      <vt:lpstr>Meiryo UI</vt:lpstr>
      <vt:lpstr>メイリオ</vt:lpstr>
      <vt:lpstr>メイリオ</vt:lpstr>
      <vt:lpstr>游ゴシック</vt:lpstr>
      <vt:lpstr>Arial</vt:lpstr>
      <vt:lpstr>Calibri</vt:lpstr>
      <vt:lpstr>Calibri Light</vt:lpstr>
      <vt:lpstr>Century</vt:lpstr>
      <vt:lpstr>Times New Roman</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竹本　知世</dc:creator>
  <cp:lastModifiedBy>井上　裕貴</cp:lastModifiedBy>
  <cp:revision>1065</cp:revision>
  <cp:lastPrinted>2026-08-18T08:46:49Z</cp:lastPrinted>
  <dcterms:created xsi:type="dcterms:W3CDTF">2019-06-05T05:34:03Z</dcterms:created>
  <dcterms:modified xsi:type="dcterms:W3CDTF">2026-08-21T12:38:24Z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0x0101001909081025560E4F9D8D3B55A536E32A</vt:lpwstr>
  </property>
</Properties>
</file>