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
  </p:notesMasterIdLst>
  <p:sldIdLst>
    <p:sldId id="263"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3894"/>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72D6BE-5F88-9424-972D-9BC11207ED30}" v="96" dt="2026-06-18T03:04:01.132"/>
    <p1510:client id="{26BCAF54-6A51-D3BD-ABC0-573EEAC3C0FB}" v="98" dt="2026-06-18T00:23:37.604"/>
    <p1510:client id="{3AE94B64-1921-46DE-BF19-FB99C8A3EEBC}" v="1" dt="2026-06-17T07:05:01.205"/>
    <p1510:client id="{4689917D-BEF8-D31B-FB1B-05D3F1430287}" v="66" dt="2026-06-18T03:05:55.476"/>
    <p1510:client id="{6AD35BB9-745E-A92A-9233-0DF475A2CDE2}" v="517" dt="2026-06-17T05:44:11.805"/>
    <p1510:client id="{76AE1C77-5B36-AB8B-A185-646C6E1C449C}" v="46" dt="2026-06-18T02:11:59.605"/>
    <p1510:client id="{7800BAEA-B766-460C-8596-DDFC7195D2F7}" v="16" dt="2026-06-18T00:03:21.7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106" y="18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88EF3B-41DE-47F9-9B0F-E1277399AFCE}" type="datetimeFigureOut">
              <a:rPr kumimoji="1" lang="ja-JP" altLang="en-US" smtClean="0"/>
              <a:t>2026/7/27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8E216-6596-4A91-9314-D3E17082DB08}" type="slidenum">
              <a:rPr kumimoji="1" lang="ja-JP" altLang="en-US" smtClean="0"/>
              <a:t>‹#›</a:t>
            </a:fld>
            <a:endParaRPr kumimoji="1" lang="ja-JP" altLang="en-US"/>
          </a:p>
        </p:txBody>
      </p:sp>
    </p:spTree>
    <p:extLst>
      <p:ext uri="{BB962C8B-B14F-4D97-AF65-F5344CB8AC3E}">
        <p14:creationId xmlns:p14="http://schemas.microsoft.com/office/powerpoint/2010/main" val="342129008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7FA"/>
        </a:solidFill>
        <a:effectLst/>
      </p:bgPr>
    </p:bg>
    <p:spTree>
      <p:nvGrpSpPr>
        <p:cNvPr id="1" name=""/>
        <p:cNvGrpSpPr/>
        <p:nvPr/>
      </p:nvGrpSpPr>
      <p:grpSpPr>
        <a:xfrm>
          <a:off x="0" y="0"/>
          <a:ext cx="0" cy="0"/>
          <a:chOff x="0" y="0"/>
          <a:chExt cx="0" cy="0"/>
        </a:xfrm>
      </p:grpSpPr>
      <p:sp>
        <p:nvSpPr>
          <p:cNvPr id="18" name="TextBox 17"/>
          <p:cNvSpPr txBox="1"/>
          <p:nvPr/>
        </p:nvSpPr>
        <p:spPr>
          <a:xfrm>
            <a:off x="0" y="0"/>
            <a:ext cx="5648325" cy="688256"/>
          </a:xfrm>
          <a:prstGeom prst="rect">
            <a:avLst/>
          </a:prstGeom>
          <a:noFill/>
        </p:spPr>
        <p:txBody>
          <a:bodyPr wrap="square" lIns="72000" tIns="36000" rIns="72000" bIns="36000" anchor="t">
            <a:spAutoFit/>
          </a:bodyPr>
          <a:lstStyle/>
          <a:p>
            <a:r>
              <a:rPr lang="ja-JP" altLang="en-US" sz="2000" b="1">
                <a:latin typeface="Meiryo UI"/>
                <a:ea typeface="Meiryo UI"/>
              </a:rPr>
              <a:t>令和７年度</a:t>
            </a:r>
          </a:p>
          <a:p>
            <a:pPr algn="l"/>
            <a:r>
              <a:rPr lang="ja-JP" sz="2000" b="1">
                <a:latin typeface="Meiryo UI"/>
                <a:ea typeface="Meiryo UI"/>
              </a:rPr>
              <a:t>実証事例</a:t>
            </a:r>
            <a:r>
              <a:rPr lang="ja-JP" altLang="en-US" sz="2000" b="1">
                <a:latin typeface="Meiryo UI"/>
                <a:ea typeface="Meiryo UI"/>
              </a:rPr>
              <a:t>　</a:t>
            </a:r>
            <a:r>
              <a:rPr lang="ja-JP" sz="2000" b="1">
                <a:latin typeface="Meiryo UI"/>
                <a:ea typeface="Meiryo UI"/>
              </a:rPr>
              <a:t>校務事務支援</a:t>
            </a:r>
            <a:r>
              <a:rPr lang="ja-JP" altLang="en-US" sz="2000" b="1">
                <a:latin typeface="Meiryo UI"/>
                <a:ea typeface="Meiryo UI"/>
              </a:rPr>
              <a:t>エージェント</a:t>
            </a:r>
            <a:endParaRPr lang="ja-JP" sz="2000" b="1"/>
          </a:p>
        </p:txBody>
      </p:sp>
      <p:sp>
        <p:nvSpPr>
          <p:cNvPr id="44" name="TextBox 43">
            <a:extLst>
              <a:ext uri="{FF2B5EF4-FFF2-40B4-BE49-F238E27FC236}">
                <a16:creationId xmlns:a16="http://schemas.microsoft.com/office/drawing/2014/main" id="{CC2B9B8B-90A0-C500-E176-DF58530884C0}"/>
              </a:ext>
            </a:extLst>
          </p:cNvPr>
          <p:cNvSpPr txBox="1"/>
          <p:nvPr/>
        </p:nvSpPr>
        <p:spPr>
          <a:xfrm>
            <a:off x="232855" y="792704"/>
            <a:ext cx="4759710" cy="600164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sz="1600" u="sng">
                <a:latin typeface="Meiryo UI"/>
                <a:ea typeface="Meiryo UI"/>
              </a:rPr>
              <a:t>■</a:t>
            </a:r>
            <a:r>
              <a:rPr lang="ja-JP" altLang="en-US" sz="1600" u="sng">
                <a:latin typeface="Meiryo UI"/>
                <a:ea typeface="Meiryo UI"/>
              </a:rPr>
              <a:t>概要</a:t>
            </a:r>
            <a:endParaRPr lang="en-US" altLang="ja-JP" sz="1600" u="sng">
              <a:latin typeface="Meiryo UI"/>
              <a:ea typeface="Meiryo UI"/>
            </a:endParaRPr>
          </a:p>
          <a:p>
            <a:r>
              <a:rPr lang="ja-JP" altLang="en-US" sz="1600">
                <a:latin typeface="Meiryo UI"/>
                <a:ea typeface="Meiryo UI"/>
              </a:rPr>
              <a:t>・期　　　間</a:t>
            </a:r>
            <a:r>
              <a:rPr lang="en-US" sz="1600">
                <a:latin typeface="Meiryo UI"/>
                <a:ea typeface="Meiryo UI"/>
              </a:rPr>
              <a:t>：2026</a:t>
            </a:r>
            <a:r>
              <a:rPr lang="ja-JP" altLang="en-US" sz="1600">
                <a:latin typeface="Meiryo UI"/>
                <a:ea typeface="Meiryo UI"/>
              </a:rPr>
              <a:t>年</a:t>
            </a:r>
            <a:r>
              <a:rPr lang="en-US" sz="1600">
                <a:latin typeface="Meiryo UI"/>
                <a:ea typeface="Meiryo UI"/>
              </a:rPr>
              <a:t>2</a:t>
            </a:r>
            <a:r>
              <a:rPr lang="ja-JP" altLang="en-US" sz="1600">
                <a:latin typeface="Meiryo UI"/>
                <a:ea typeface="Meiryo UI"/>
              </a:rPr>
              <a:t>月</a:t>
            </a:r>
            <a:r>
              <a:rPr lang="en-US" sz="1600">
                <a:latin typeface="Meiryo UI"/>
                <a:ea typeface="Meiryo UI"/>
              </a:rPr>
              <a:t>4</a:t>
            </a:r>
            <a:r>
              <a:rPr lang="ja-JP" altLang="en-US" sz="1600">
                <a:latin typeface="Meiryo UI"/>
                <a:ea typeface="Meiryo UI"/>
              </a:rPr>
              <a:t>日から</a:t>
            </a:r>
            <a:r>
              <a:rPr lang="en-US" sz="1600">
                <a:latin typeface="Meiryo UI"/>
                <a:ea typeface="Meiryo UI"/>
              </a:rPr>
              <a:t>3</a:t>
            </a:r>
            <a:r>
              <a:rPr lang="ja-JP" altLang="en-US" sz="1600">
                <a:latin typeface="Meiryo UI"/>
                <a:ea typeface="Meiryo UI"/>
              </a:rPr>
              <a:t>月</a:t>
            </a:r>
            <a:r>
              <a:rPr lang="en-US" sz="1600">
                <a:latin typeface="Meiryo UI"/>
                <a:ea typeface="Meiryo UI"/>
              </a:rPr>
              <a:t>31</a:t>
            </a:r>
            <a:r>
              <a:rPr lang="ja-JP" altLang="en-US" sz="1600">
                <a:latin typeface="Meiryo UI"/>
                <a:ea typeface="Meiryo UI"/>
              </a:rPr>
              <a:t>日</a:t>
            </a:r>
          </a:p>
          <a:p>
            <a:r>
              <a:rPr lang="ja-JP" altLang="en-US" sz="1600">
                <a:latin typeface="Meiryo UI"/>
                <a:ea typeface="Meiryo UI"/>
              </a:rPr>
              <a:t>・実施場所：咲くやこの花高校</a:t>
            </a:r>
            <a:endParaRPr lang="en-US" altLang="ja-JP" sz="1600">
              <a:latin typeface="Meiryo UI"/>
              <a:ea typeface="Meiryo UI"/>
            </a:endParaRPr>
          </a:p>
          <a:p>
            <a:r>
              <a:rPr lang="ja-JP" altLang="en-US" sz="1600">
                <a:latin typeface="Meiryo UI"/>
                <a:ea typeface="Meiryo UI"/>
              </a:rPr>
              <a:t>・対象業務：教頭先生の事務補助</a:t>
            </a:r>
            <a:endParaRPr lang="en-US" sz="1600">
              <a:latin typeface="Meiryo UI"/>
              <a:ea typeface="Meiryo UI"/>
            </a:endParaRPr>
          </a:p>
          <a:p>
            <a:r>
              <a:rPr lang="en-US" sz="1600">
                <a:latin typeface="Meiryo UI"/>
                <a:ea typeface="Meiryo UI"/>
              </a:rPr>
              <a:t>（AI</a:t>
            </a:r>
            <a:r>
              <a:rPr lang="ja-JP" altLang="en-US" sz="1600">
                <a:latin typeface="Meiryo UI"/>
                <a:ea typeface="Meiryo UI"/>
              </a:rPr>
              <a:t>エージェントによる</a:t>
            </a:r>
            <a:r>
              <a:rPr lang="en-US" sz="1600">
                <a:latin typeface="Meiryo UI"/>
                <a:ea typeface="Meiryo UI"/>
              </a:rPr>
              <a:t>QA</a:t>
            </a:r>
            <a:r>
              <a:rPr lang="ja-JP" altLang="en-US" sz="1600">
                <a:latin typeface="Meiryo UI"/>
                <a:ea typeface="Meiryo UI"/>
              </a:rPr>
              <a:t>対応、あいさつ文作成支援</a:t>
            </a:r>
            <a:r>
              <a:rPr lang="en-US" sz="1600">
                <a:latin typeface="Meiryo UI"/>
                <a:ea typeface="Meiryo UI"/>
              </a:rPr>
              <a:t>）</a:t>
            </a:r>
          </a:p>
          <a:p>
            <a:r>
              <a:rPr lang="ja-JP" altLang="en-US" sz="1600">
                <a:latin typeface="Meiryo UI"/>
                <a:ea typeface="Meiryo UI"/>
              </a:rPr>
              <a:t>・</a:t>
            </a:r>
            <a:r>
              <a:rPr lang="ja-JP" sz="1600">
                <a:latin typeface="Meiryo UI"/>
                <a:ea typeface="Meiryo UI"/>
              </a:rPr>
              <a:t>事業者 ：日本マイクロソフト株式会社</a:t>
            </a:r>
            <a:endParaRPr lang="en-US" altLang="ja-JP" sz="1600">
              <a:latin typeface="Meiryo UI"/>
              <a:ea typeface="Meiryo UI"/>
            </a:endParaRPr>
          </a:p>
          <a:p>
            <a:r>
              <a:rPr lang="ja-JP" sz="1600">
                <a:latin typeface="Meiryo UI"/>
                <a:ea typeface="Meiryo UI"/>
              </a:rPr>
              <a:t>      Sky株式会社</a:t>
            </a:r>
          </a:p>
          <a:p>
            <a:endParaRPr lang="ja-JP" altLang="en-US" sz="1600">
              <a:latin typeface="Meiryo UI"/>
              <a:ea typeface="Meiryo UI"/>
            </a:endParaRPr>
          </a:p>
          <a:p>
            <a:r>
              <a:rPr lang="en-US" altLang="ja-JP" sz="1600" u="sng">
                <a:latin typeface="Meiryo UI"/>
                <a:ea typeface="Meiryo UI"/>
              </a:rPr>
              <a:t>■</a:t>
            </a:r>
            <a:r>
              <a:rPr lang="ja-JP" altLang="en-US" sz="1600" u="sng">
                <a:latin typeface="Meiryo UI"/>
                <a:ea typeface="Meiryo UI"/>
              </a:rPr>
              <a:t>実施内容</a:t>
            </a:r>
            <a:endParaRPr lang="en-US" altLang="ja-JP" sz="1600" u="sng">
              <a:latin typeface="Meiryo UI"/>
              <a:ea typeface="Meiryo UI"/>
            </a:endParaRPr>
          </a:p>
          <a:p>
            <a:r>
              <a:rPr lang="ja-JP" altLang="en-US" sz="1600">
                <a:latin typeface="Meiryo UI"/>
                <a:ea typeface="Meiryo UI"/>
              </a:rPr>
              <a:t>・職員からの問い合わせ（休暇制度など）に対応する</a:t>
            </a:r>
            <a:endParaRPr lang="en-US" altLang="ja-JP" sz="1600">
              <a:latin typeface="Meiryo UI"/>
              <a:ea typeface="Meiryo UI"/>
            </a:endParaRPr>
          </a:p>
          <a:p>
            <a:r>
              <a:rPr lang="ja-JP" altLang="en-US" sz="1600">
                <a:latin typeface="Meiryo UI"/>
                <a:ea typeface="Meiryo UI"/>
              </a:rPr>
              <a:t>　ため、大阪府の例規を学習させたエージェントを作成。</a:t>
            </a:r>
            <a:endParaRPr lang="en-US" altLang="ja-JP" sz="1600">
              <a:latin typeface="Meiryo UI"/>
              <a:ea typeface="Meiryo UI"/>
            </a:endParaRPr>
          </a:p>
          <a:p>
            <a:endParaRPr lang="ja-JP" altLang="en-US" sz="1600">
              <a:latin typeface="Meiryo UI"/>
              <a:ea typeface="Meiryo UI"/>
            </a:endParaRPr>
          </a:p>
          <a:p>
            <a:r>
              <a:rPr lang="ja-JP" altLang="en-US" sz="1600">
                <a:latin typeface="Meiryo UI"/>
                <a:ea typeface="Meiryo UI"/>
              </a:rPr>
              <a:t>・教頭の端末でチャットで問合せできるほか、これまで作成</a:t>
            </a:r>
            <a:endParaRPr lang="en-US" altLang="ja-JP" sz="1600">
              <a:latin typeface="Meiryo UI"/>
              <a:ea typeface="Meiryo UI"/>
              <a:cs typeface="Calibri"/>
            </a:endParaRPr>
          </a:p>
          <a:p>
            <a:r>
              <a:rPr lang="ja-JP" altLang="en-US" sz="1600">
                <a:latin typeface="Meiryo UI"/>
                <a:ea typeface="Meiryo UI"/>
              </a:rPr>
              <a:t>　した挨拶文を学習させ、「その先生らしい」あいさつ文を</a:t>
            </a:r>
            <a:endParaRPr lang="en-US" sz="1600">
              <a:latin typeface="Meiryo UI"/>
              <a:ea typeface="Meiryo UI"/>
              <a:cs typeface="Calibri"/>
            </a:endParaRPr>
          </a:p>
          <a:p>
            <a:r>
              <a:rPr lang="ja-JP" altLang="en-US" sz="1600">
                <a:latin typeface="Meiryo UI"/>
                <a:ea typeface="Meiryo UI"/>
              </a:rPr>
              <a:t>　提案できるようにした</a:t>
            </a:r>
            <a:r>
              <a:rPr lang="en-US" sz="1600">
                <a:latin typeface="Meiryo UI"/>
                <a:ea typeface="Meiryo UI"/>
              </a:rPr>
              <a:t>。</a:t>
            </a:r>
          </a:p>
          <a:p>
            <a:endParaRPr lang="en-US" sz="1600">
              <a:latin typeface="Meiryo UI"/>
              <a:ea typeface="Meiryo UI"/>
              <a:cs typeface="Calibri"/>
            </a:endParaRPr>
          </a:p>
          <a:p>
            <a:endParaRPr lang="en-US" sz="1600">
              <a:latin typeface="Meiryo UI"/>
              <a:ea typeface="Meiryo UI"/>
              <a:cs typeface="Calibri"/>
            </a:endParaRPr>
          </a:p>
          <a:p>
            <a:endParaRPr lang="en-US" sz="1600">
              <a:latin typeface="Meiryo UI"/>
              <a:ea typeface="Meiryo UI"/>
              <a:cs typeface="Calibri"/>
            </a:endParaRPr>
          </a:p>
          <a:p>
            <a:endParaRPr lang="en-US" sz="1600">
              <a:latin typeface="Meiryo UI"/>
              <a:ea typeface="Meiryo UI"/>
              <a:cs typeface="Calibri"/>
            </a:endParaRPr>
          </a:p>
          <a:p>
            <a:endParaRPr lang="en-US" sz="1600">
              <a:latin typeface="Meiryo UI"/>
              <a:ea typeface="Meiryo UI"/>
              <a:cs typeface="Calibri"/>
            </a:endParaRPr>
          </a:p>
          <a:p>
            <a:endParaRPr lang="en-US" sz="1600">
              <a:latin typeface="Meiryo UI"/>
              <a:ea typeface="Meiryo UI"/>
              <a:cs typeface="Calibri"/>
            </a:endParaRPr>
          </a:p>
          <a:p>
            <a:endParaRPr lang="en-US" sz="1600">
              <a:latin typeface="Meiryo UI"/>
              <a:ea typeface="Meiryo UI"/>
              <a:cs typeface="Calibri"/>
            </a:endParaRPr>
          </a:p>
          <a:p>
            <a:endParaRPr lang="en-US" sz="1600">
              <a:latin typeface="Meiryo UI"/>
              <a:ea typeface="Meiryo UI"/>
              <a:cs typeface="Calibri"/>
            </a:endParaRPr>
          </a:p>
          <a:p>
            <a:endParaRPr lang="en-US" sz="1600">
              <a:latin typeface="Meiryo UI"/>
              <a:ea typeface="Meiryo UI"/>
              <a:cs typeface="Calibri"/>
            </a:endParaRPr>
          </a:p>
        </p:txBody>
      </p:sp>
      <p:sp>
        <p:nvSpPr>
          <p:cNvPr id="47" name="TextBox 46">
            <a:extLst>
              <a:ext uri="{FF2B5EF4-FFF2-40B4-BE49-F238E27FC236}">
                <a16:creationId xmlns:a16="http://schemas.microsoft.com/office/drawing/2014/main" id="{62F67E66-BD4F-5708-9DBD-1EADDB4D6EA8}"/>
              </a:ext>
            </a:extLst>
          </p:cNvPr>
          <p:cNvSpPr txBox="1"/>
          <p:nvPr/>
        </p:nvSpPr>
        <p:spPr>
          <a:xfrm>
            <a:off x="5232318" y="67876"/>
            <a:ext cx="6581078" cy="6721723"/>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sz="1600" u="sng">
                <a:latin typeface="Meiryo UI"/>
                <a:ea typeface="Meiryo UI"/>
              </a:rPr>
              <a:t>■</a:t>
            </a:r>
            <a:r>
              <a:rPr lang="en-US" altLang="ja-JP" sz="1600" u="sng" err="1">
                <a:latin typeface="Meiryo UI"/>
                <a:ea typeface="Meiryo UI"/>
              </a:rPr>
              <a:t>デモ画面イメージ</a:t>
            </a:r>
            <a:r>
              <a:rPr lang="en-US" altLang="ja-JP" sz="1600" u="sng">
                <a:latin typeface="Meiryo UI"/>
                <a:ea typeface="Meiryo UI"/>
              </a:rPr>
              <a:t>：</a:t>
            </a:r>
            <a:r>
              <a:rPr lang="ja-JP" sz="1600" u="sng">
                <a:solidFill>
                  <a:srgbClr val="000000"/>
                </a:solidFill>
                <a:ea typeface="+mn-lt"/>
                <a:cs typeface="+mn-lt"/>
              </a:rPr>
              <a:t>避難訓練の講評用あいさつ文生成</a:t>
            </a:r>
          </a:p>
          <a:p>
            <a:endParaRPr lang="ja-JP" sz="1600">
              <a:latin typeface="Calibri"/>
              <a:ea typeface="ＭＳ Ｐゴシック" panose="020B0600070205080204" pitchFamily="34" charset="-128"/>
              <a:cs typeface="Calibri"/>
            </a:endParaRPr>
          </a:p>
          <a:p>
            <a:endParaRPr lang="ja-JP" sz="1600">
              <a:latin typeface="Calibri"/>
              <a:ea typeface="ＭＳ Ｐゴシック" panose="020B0600070205080204" pitchFamily="34" charset="-128"/>
              <a:cs typeface="Calibri"/>
            </a:endParaRPr>
          </a:p>
          <a:p>
            <a:endParaRPr lang="ja-JP" sz="1600">
              <a:latin typeface="Calibri"/>
              <a:ea typeface="ＭＳ Ｐゴシック" panose="020B0600070205080204" pitchFamily="34" charset="-128"/>
              <a:cs typeface="Calibri"/>
            </a:endParaRPr>
          </a:p>
          <a:p>
            <a:endParaRPr lang="ja-JP" sz="1600">
              <a:latin typeface="Calibri"/>
              <a:ea typeface="ＭＳ Ｐゴシック" panose="020B0600070205080204" pitchFamily="34" charset="-128"/>
              <a:cs typeface="Calibri"/>
            </a:endParaRPr>
          </a:p>
          <a:p>
            <a:endParaRPr lang="ja-JP"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a:p>
            <a:endParaRPr lang="ja-JP" sz="1600">
              <a:latin typeface="Calibri"/>
              <a:ea typeface="ＭＳ Ｐゴシック" panose="020B0600070205080204" pitchFamily="34" charset="-128"/>
              <a:cs typeface="Calibri"/>
            </a:endParaRPr>
          </a:p>
          <a:p>
            <a:endParaRPr lang="ja-JP" altLang="en-US" sz="1600">
              <a:latin typeface="Calibri"/>
              <a:ea typeface="ＭＳ Ｐゴシック" panose="020B0600070205080204" pitchFamily="34" charset="-128"/>
              <a:cs typeface="Calibri"/>
            </a:endParaRPr>
          </a:p>
        </p:txBody>
      </p:sp>
      <p:pic>
        <p:nvPicPr>
          <p:cNvPr id="48" name="Picture 47">
            <a:extLst>
              <a:ext uri="{FF2B5EF4-FFF2-40B4-BE49-F238E27FC236}">
                <a16:creationId xmlns:a16="http://schemas.microsoft.com/office/drawing/2014/main" id="{F459E651-4A63-B48B-B5EF-5EEBB6028386}"/>
              </a:ext>
            </a:extLst>
          </p:cNvPr>
          <p:cNvPicPr>
            <a:picLocks noChangeAspect="1"/>
          </p:cNvPicPr>
          <p:nvPr/>
        </p:nvPicPr>
        <p:blipFill>
          <a:blip r:embed="rId2"/>
          <a:stretch>
            <a:fillRect/>
          </a:stretch>
        </p:blipFill>
        <p:spPr>
          <a:xfrm>
            <a:off x="5294856" y="409924"/>
            <a:ext cx="3609512" cy="3324689"/>
          </a:xfrm>
          <a:prstGeom prst="rect">
            <a:avLst/>
          </a:prstGeom>
        </p:spPr>
      </p:pic>
      <p:pic>
        <p:nvPicPr>
          <p:cNvPr id="49" name="Picture 48">
            <a:extLst>
              <a:ext uri="{FF2B5EF4-FFF2-40B4-BE49-F238E27FC236}">
                <a16:creationId xmlns:a16="http://schemas.microsoft.com/office/drawing/2014/main" id="{75730876-A6C2-57C6-5AE8-EFD8A3FDA751}"/>
              </a:ext>
            </a:extLst>
          </p:cNvPr>
          <p:cNvPicPr>
            <a:picLocks noChangeAspect="1"/>
          </p:cNvPicPr>
          <p:nvPr/>
        </p:nvPicPr>
        <p:blipFill>
          <a:blip r:embed="rId3"/>
          <a:stretch>
            <a:fillRect/>
          </a:stretch>
        </p:blipFill>
        <p:spPr>
          <a:xfrm>
            <a:off x="7173255" y="1296561"/>
            <a:ext cx="4452589" cy="3484292"/>
          </a:xfrm>
          <a:prstGeom prst="rect">
            <a:avLst/>
          </a:prstGeom>
        </p:spPr>
      </p:pic>
      <p:sp>
        <p:nvSpPr>
          <p:cNvPr id="2" name="TextBox 1">
            <a:extLst>
              <a:ext uri="{FF2B5EF4-FFF2-40B4-BE49-F238E27FC236}">
                <a16:creationId xmlns:a16="http://schemas.microsoft.com/office/drawing/2014/main" id="{B1EF5056-F45D-BF4A-2D29-B816F736A8FF}"/>
              </a:ext>
            </a:extLst>
          </p:cNvPr>
          <p:cNvSpPr txBox="1"/>
          <p:nvPr/>
        </p:nvSpPr>
        <p:spPr>
          <a:xfrm>
            <a:off x="5418172" y="4881486"/>
            <a:ext cx="6209368" cy="1792401"/>
          </a:xfrm>
          <a:prstGeom prst="roundRect">
            <a:avLst/>
          </a:prstGeom>
          <a:solidFill>
            <a:schemeClr val="accent6">
              <a:lumMod val="20000"/>
              <a:lumOff val="80000"/>
            </a:schemeClr>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u="sng">
                <a:latin typeface="Meiryo UI"/>
                <a:ea typeface="Meiryo UI"/>
                <a:cs typeface="Calibri"/>
              </a:rPr>
              <a:t>■</a:t>
            </a:r>
            <a:r>
              <a:rPr lang="ja-JP" altLang="en-US" sz="1600" u="sng">
                <a:latin typeface="Meiryo UI"/>
                <a:ea typeface="Meiryo UI"/>
                <a:cs typeface="Calibri"/>
              </a:rPr>
              <a:t>実証参加者のコメント</a:t>
            </a:r>
            <a:endParaRPr lang="en-US" altLang="ja-JP"/>
          </a:p>
          <a:p>
            <a:r>
              <a:rPr lang="en-US" sz="1600">
                <a:latin typeface="Meiryo UI"/>
                <a:ea typeface="Meiryo UI"/>
                <a:cs typeface="Calibri"/>
              </a:rPr>
              <a:t>・</a:t>
            </a:r>
            <a:r>
              <a:rPr lang="ja-JP" altLang="en-US" sz="1600">
                <a:latin typeface="Meiryo UI"/>
                <a:ea typeface="Meiryo UI"/>
                <a:cs typeface="Calibri"/>
              </a:rPr>
              <a:t>問いに対する</a:t>
            </a:r>
            <a:r>
              <a:rPr lang="en-US" sz="1600">
                <a:latin typeface="Meiryo UI"/>
                <a:ea typeface="Meiryo UI"/>
                <a:cs typeface="Calibri"/>
              </a:rPr>
              <a:t>AI</a:t>
            </a:r>
            <a:r>
              <a:rPr lang="ja-JP" altLang="en-US" sz="1600">
                <a:latin typeface="Meiryo UI"/>
                <a:ea typeface="Meiryo UI"/>
                <a:cs typeface="Calibri"/>
              </a:rPr>
              <a:t>エージェントの回答は概ね適切でわかりやすく</a:t>
            </a:r>
            <a:r>
              <a:rPr lang="en-US" sz="1600">
                <a:latin typeface="Meiryo UI"/>
                <a:ea typeface="Meiryo UI"/>
                <a:cs typeface="Calibri"/>
              </a:rPr>
              <a:t>、</a:t>
            </a:r>
            <a:r>
              <a:rPr lang="ja-JP" altLang="en-US" sz="1600">
                <a:latin typeface="Meiryo UI"/>
                <a:ea typeface="Meiryo UI"/>
                <a:cs typeface="Calibri"/>
              </a:rPr>
              <a:t>整理された回答を得ることができた</a:t>
            </a:r>
            <a:r>
              <a:rPr lang="en-US" sz="1600">
                <a:latin typeface="Meiryo UI"/>
                <a:ea typeface="Meiryo UI"/>
                <a:cs typeface="Calibri"/>
              </a:rPr>
              <a:t>。</a:t>
            </a:r>
          </a:p>
          <a:p>
            <a:endParaRPr lang="en-US" sz="1600">
              <a:latin typeface="Meiryo UI"/>
              <a:ea typeface="Meiryo UI"/>
              <a:cs typeface="Calibri"/>
            </a:endParaRPr>
          </a:p>
          <a:p>
            <a:r>
              <a:rPr lang="en-US" sz="1600">
                <a:latin typeface="Meiryo UI"/>
                <a:ea typeface="Meiryo UI"/>
                <a:cs typeface="Calibri"/>
              </a:rPr>
              <a:t>・</a:t>
            </a:r>
            <a:r>
              <a:rPr lang="ja-JP" altLang="en-US" sz="1600">
                <a:latin typeface="Meiryo UI"/>
                <a:ea typeface="Meiryo UI"/>
                <a:cs typeface="Calibri"/>
              </a:rPr>
              <a:t>結果として</a:t>
            </a:r>
            <a:r>
              <a:rPr lang="en-US" sz="1600">
                <a:latin typeface="Meiryo UI"/>
                <a:ea typeface="Meiryo UI"/>
                <a:cs typeface="Calibri"/>
              </a:rPr>
              <a:t>、</a:t>
            </a:r>
            <a:r>
              <a:rPr lang="ja-JP" altLang="en-US" sz="1600">
                <a:latin typeface="Meiryo UI"/>
                <a:ea typeface="Meiryo UI"/>
                <a:cs typeface="Calibri"/>
              </a:rPr>
              <a:t>これまでに比較して情報を探す時間を効率化できる効果が期待できた</a:t>
            </a:r>
            <a:r>
              <a:rPr lang="en-US" sz="1600">
                <a:latin typeface="Meiryo UI"/>
                <a:ea typeface="Meiryo UI"/>
                <a:cs typeface="Calibri"/>
              </a:rPr>
              <a:t>。</a:t>
            </a:r>
          </a:p>
        </p:txBody>
      </p:sp>
      <p:pic>
        <p:nvPicPr>
          <p:cNvPr id="3" name="Picture 2">
            <a:extLst>
              <a:ext uri="{FF2B5EF4-FFF2-40B4-BE49-F238E27FC236}">
                <a16:creationId xmlns:a16="http://schemas.microsoft.com/office/drawing/2014/main" id="{FA9226A8-7E04-4881-2F72-508D11BAAB96}"/>
              </a:ext>
            </a:extLst>
          </p:cNvPr>
          <p:cNvPicPr>
            <a:picLocks noChangeAspect="1"/>
          </p:cNvPicPr>
          <p:nvPr/>
        </p:nvPicPr>
        <p:blipFill>
          <a:blip r:embed="rId4"/>
          <a:stretch>
            <a:fillRect/>
          </a:stretch>
        </p:blipFill>
        <p:spPr>
          <a:xfrm>
            <a:off x="425954" y="4602318"/>
            <a:ext cx="3236874" cy="2123146"/>
          </a:xfrm>
          <a:prstGeom prst="rect">
            <a:avLst/>
          </a:prstGeom>
        </p:spPr>
      </p:pic>
      <p:sp>
        <p:nvSpPr>
          <p:cNvPr id="4" name="TextBox 3">
            <a:extLst>
              <a:ext uri="{FF2B5EF4-FFF2-40B4-BE49-F238E27FC236}">
                <a16:creationId xmlns:a16="http://schemas.microsoft.com/office/drawing/2014/main" id="{0DFA28C9-E030-0F8A-906F-B0C147F918AD}"/>
              </a:ext>
            </a:extLst>
          </p:cNvPr>
          <p:cNvSpPr txBox="1"/>
          <p:nvPr/>
        </p:nvSpPr>
        <p:spPr>
          <a:xfrm>
            <a:off x="3658220" y="6393366"/>
            <a:ext cx="1637371"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ja-JP" altLang="en-US" sz="1600">
                <a:latin typeface="Meiryo UI"/>
                <a:ea typeface="Meiryo UI"/>
                <a:cs typeface="Calibri"/>
              </a:rPr>
              <a:t>※実証の様子</a:t>
            </a:r>
            <a:endParaRPr lang="en-US" sz="1600">
              <a:latin typeface="Meiryo UI"/>
              <a:ea typeface="Meiryo UI"/>
              <a:cs typeface="Calibri"/>
            </a:endParaRPr>
          </a:p>
        </p:txBody>
      </p:sp>
      <p:sp>
        <p:nvSpPr>
          <p:cNvPr id="6" name="スライド番号プレースホルダー 2">
            <a:extLst>
              <a:ext uri="{FF2B5EF4-FFF2-40B4-BE49-F238E27FC236}">
                <a16:creationId xmlns:a16="http://schemas.microsoft.com/office/drawing/2014/main" id="{93E7383E-D86A-C118-521F-64CF935BBC00}"/>
              </a:ext>
            </a:extLst>
          </p:cNvPr>
          <p:cNvSpPr>
            <a:spLocks noGrp="1"/>
          </p:cNvSpPr>
          <p:nvPr>
            <p:ph type="sldNum" sz="quarter" idx="12"/>
          </p:nvPr>
        </p:nvSpPr>
        <p:spPr>
          <a:xfrm>
            <a:off x="11353800" y="6572250"/>
            <a:ext cx="838200" cy="285750"/>
          </a:xfrm>
        </p:spPr>
        <p:txBody>
          <a:bodyPr/>
          <a:lstStyle/>
          <a:p>
            <a:fld id="{A43826BC-3221-4F9E-B620-BE08BF2B7C3E}" type="slidenum">
              <a:rPr lang="ja-JP" altLang="en-US" smtClean="0"/>
              <a:pPr/>
              <a:t>1</a:t>
            </a:fld>
            <a:endParaRPr lang="ja-JP"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076DBB9A7CC5084988F2AEB8A12F90EB" ma:contentTypeVersion="3" ma:contentTypeDescription="新しいドキュメントを作成します。" ma:contentTypeScope="" ma:versionID="c025ebed130af8709302b725e77be029">
  <xsd:schema xmlns:xsd="http://www.w3.org/2001/XMLSchema" xmlns:xs="http://www.w3.org/2001/XMLSchema" xmlns:p="http://schemas.microsoft.com/office/2006/metadata/properties" xmlns:ns2="96fed197-9b04-4b26-b11f-3618a1d8becb" targetNamespace="http://schemas.microsoft.com/office/2006/metadata/properties" ma:root="true" ma:fieldsID="8d8743e952ddd36f8c4dab4688776138" ns2:_="">
    <xsd:import namespace="96fed197-9b04-4b26-b11f-3618a1d8becb"/>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fed197-9b04-4b26-b11f-3618a1d8b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0F37E31-8EFD-4696-822C-4B7A0050E30F}">
  <ds:schemaRefs>
    <ds:schemaRef ds:uri="96fed197-9b04-4b26-b11f-3618a1d8bec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F325295-1C5C-49B7-8775-6C94718DE2D8}">
  <ds:schemaRefs>
    <ds:schemaRef ds:uri="http://schemas.microsoft.com/sharepoint/v3/contenttype/forms"/>
  </ds:schemaRefs>
</ds:datastoreItem>
</file>

<file path=customXml/itemProps3.xml><?xml version="1.0" encoding="utf-8"?>
<ds:datastoreItem xmlns:ds="http://schemas.openxmlformats.org/officeDocument/2006/customXml" ds:itemID="{C9B1B393-485A-4FDF-9E34-74790185DAE6}">
  <ds:schemaRefs>
    <ds:schemaRef ds:uri="96fed197-9b04-4b26-b11f-3618a1d8bec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198</Words>
  <PresentationFormat>ワイド画面</PresentationFormat>
  <Paragraphs>55</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游ゴシック</vt:lpstr>
      <vt:lpstr>Arial</vt:lpstr>
      <vt:lpstr>Calibri</vt:lpstr>
      <vt:lpstr>Office Theme</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subject/>
  <dc:creator/>
  <cp:keywords/>
  <dcterms:created xsi:type="dcterms:W3CDTF">2026-06-11T03:17:38Z</dcterms:created>
  <dcterms:modified xsi:type="dcterms:W3CDTF">2026-07-27T11:12:59Z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0x010100076DBB9A7CC5084988F2AEB8A12F90EB</vt:lpwstr>
  </property>
</Properties>
</file>