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
  </p:notesMasterIdLst>
  <p:sldIdLst>
    <p:sldId id="258" r:id="rId2"/>
    <p:sldId id="260" r:id="rId3"/>
  </p:sldIdLst>
  <p:sldSz cx="38531800" cy="288988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越道　伊純" initials="越道　伊純" lastIdx="1" clrIdx="0">
    <p:extLst>
      <p:ext uri="{19B8F6BF-5375-455C-9EA6-DF929625EA0E}">
        <p15:presenceInfo xmlns:p15="http://schemas.microsoft.com/office/powerpoint/2012/main" userId="S::KoshimichiIz@lan.pref.osaka.jp::57c8d82b-211e-4533-89d4-e6a99e978d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06" autoAdjust="0"/>
    <p:restoredTop sz="69231" autoAdjust="0"/>
  </p:normalViewPr>
  <p:slideViewPr>
    <p:cSldViewPr snapToGrid="0">
      <p:cViewPr varScale="1">
        <p:scale>
          <a:sx n="15" d="100"/>
          <a:sy n="15" d="100"/>
        </p:scale>
        <p:origin x="1676" y="7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prefosakagov-my.sharepoint.com/personal/tsujiih_lan_pref_osaka_jp/Documents/&#20316;&#26989;&#20013;/02_&#20316;&#26989;&#20013;/&#36196;&#12385;&#12419;&#12435;&#12509;&#12473;&#12488;&#20816;&#22679;&#21152;&#25512;&#31227;.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90816961431407"/>
          <c:y val="0.16198017262648545"/>
          <c:w val="0.85755960631513284"/>
          <c:h val="0.66447526431647042"/>
        </c:manualLayout>
      </c:layout>
      <c:barChart>
        <c:barDir val="col"/>
        <c:grouping val="stacked"/>
        <c:varyColors val="0"/>
        <c:ser>
          <c:idx val="2"/>
          <c:order val="2"/>
          <c:tx>
            <c:strRef>
              <c:f>Sheet1!$E$3</c:f>
              <c:strCache>
                <c:ptCount val="1"/>
                <c:pt idx="0">
                  <c:v>入所（一保含む・R7平均）</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50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Sheet1!$B$4:$B$7</c:f>
              <c:strCache>
                <c:ptCount val="4"/>
                <c:pt idx="0">
                  <c:v>R8</c:v>
                </c:pt>
                <c:pt idx="1">
                  <c:v>R9</c:v>
                </c:pt>
                <c:pt idx="2">
                  <c:v>R10</c:v>
                </c:pt>
                <c:pt idx="3">
                  <c:v>R11</c:v>
                </c:pt>
              </c:strCache>
              <c:extLst/>
            </c:strRef>
          </c:cat>
          <c:val>
            <c:numRef>
              <c:f>Sheet1!$E$4:$E$7</c:f>
              <c:numCache>
                <c:formatCode>General</c:formatCode>
                <c:ptCount val="4"/>
                <c:pt idx="0">
                  <c:v>111</c:v>
                </c:pt>
                <c:pt idx="1">
                  <c:v>111</c:v>
                </c:pt>
                <c:pt idx="2">
                  <c:v>111</c:v>
                </c:pt>
                <c:pt idx="3">
                  <c:v>111</c:v>
                </c:pt>
              </c:numCache>
              <c:extLst/>
            </c:numRef>
          </c:val>
          <c:extLst>
            <c:ext xmlns:c16="http://schemas.microsoft.com/office/drawing/2014/chart" uri="{C3380CC4-5D6E-409C-BE32-E72D297353CC}">
              <c16:uniqueId val="{00000000-F0A6-4082-90DD-804BC95A3DC1}"/>
            </c:ext>
          </c:extLst>
        </c:ser>
        <c:ser>
          <c:idx val="4"/>
          <c:order val="4"/>
          <c:tx>
            <c:strRef>
              <c:f>Sheet1!$G$3</c:f>
              <c:strCache>
                <c:ptCount val="1"/>
                <c:pt idx="0">
                  <c:v>赤ちゃんいのちのバトン・内密児累積</c:v>
                </c:pt>
              </c:strCache>
            </c:strRef>
          </c:tx>
          <c:spPr>
            <a:solidFill>
              <a:schemeClr val="accent5">
                <a:lumMod val="60000"/>
              </a:schemeClr>
            </a:solidFill>
            <a:ln>
              <a:noFill/>
            </a:ln>
            <a:effectLst/>
          </c:spPr>
          <c:invertIfNegative val="0"/>
          <c:dLbls>
            <c:dLbl>
              <c:idx val="1"/>
              <c:layout>
                <c:manualLayout>
                  <c:x val="7.3108237993602934E-3"/>
                  <c:y val="-0.137998276122832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0A6-4082-90DD-804BC95A3DC1}"/>
                </c:ext>
              </c:extLst>
            </c:dLbl>
            <c:dLbl>
              <c:idx val="2"/>
              <c:layout>
                <c:manualLayout>
                  <c:x val="-8.9353480884256464E-17"/>
                  <c:y val="-0.164106058092017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0A6-4082-90DD-804BC95A3DC1}"/>
                </c:ext>
              </c:extLst>
            </c:dLbl>
            <c:dLbl>
              <c:idx val="3"/>
              <c:layout>
                <c:manualLayout>
                  <c:x val="-4.4676740442128232E-17"/>
                  <c:y val="-0.21259193889193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0A6-4082-90DD-804BC95A3DC1}"/>
                </c:ext>
              </c:extLst>
            </c:dLbl>
            <c:spPr>
              <a:noFill/>
              <a:ln>
                <a:noFill/>
              </a:ln>
              <a:effectLst/>
            </c:spPr>
            <c:txPr>
              <a:bodyPr rot="0" spcFirstLastPara="1" vertOverflow="ellipsis" vert="horz" wrap="square" anchor="ctr" anchorCtr="1"/>
              <a:lstStyle/>
              <a:p>
                <a:pPr>
                  <a:defRPr sz="50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Sheet1!$B$4:$B$7</c:f>
              <c:strCache>
                <c:ptCount val="4"/>
                <c:pt idx="0">
                  <c:v>R8</c:v>
                </c:pt>
                <c:pt idx="1">
                  <c:v>R9</c:v>
                </c:pt>
                <c:pt idx="2">
                  <c:v>R10</c:v>
                </c:pt>
                <c:pt idx="3">
                  <c:v>R11</c:v>
                </c:pt>
              </c:strCache>
              <c:extLst/>
            </c:strRef>
          </c:cat>
          <c:val>
            <c:numRef>
              <c:f>Sheet1!$G$4:$G$7</c:f>
              <c:numCache>
                <c:formatCode>General</c:formatCode>
                <c:ptCount val="4"/>
                <c:pt idx="1">
                  <c:v>40</c:v>
                </c:pt>
                <c:pt idx="2">
                  <c:v>79</c:v>
                </c:pt>
                <c:pt idx="3">
                  <c:v>117</c:v>
                </c:pt>
              </c:numCache>
              <c:extLst/>
            </c:numRef>
          </c:val>
          <c:extLst>
            <c:ext xmlns:c16="http://schemas.microsoft.com/office/drawing/2014/chart" uri="{C3380CC4-5D6E-409C-BE32-E72D297353CC}">
              <c16:uniqueId val="{00000009-F0A6-4082-90DD-804BC95A3DC1}"/>
            </c:ext>
          </c:extLst>
        </c:ser>
        <c:dLbls>
          <c:showLegendKey val="0"/>
          <c:showVal val="1"/>
          <c:showCatName val="0"/>
          <c:showSerName val="0"/>
          <c:showPercent val="0"/>
          <c:showBubbleSize val="0"/>
        </c:dLbls>
        <c:gapWidth val="55"/>
        <c:overlap val="100"/>
        <c:axId val="1450721215"/>
        <c:axId val="1450719967"/>
        <c:extLst>
          <c:ext xmlns:c15="http://schemas.microsoft.com/office/drawing/2012/chart" uri="{02D57815-91ED-43cb-92C2-25804820EDAC}">
            <c15:filteredBarSeries>
              <c15:ser>
                <c:idx val="3"/>
                <c:order val="3"/>
                <c:tx>
                  <c:strRef>
                    <c:extLst>
                      <c:ext uri="{02D57815-91ED-43cb-92C2-25804820EDAC}">
                        <c15:formulaRef>
                          <c15:sqref>Sheet1!$F$3</c15:sqref>
                        </c15:formulaRef>
                      </c:ext>
                    </c:extLst>
                    <c:strCache>
                      <c:ptCount val="1"/>
                      <c:pt idx="0">
                        <c:v>赤ちゃんいのちのバトン・内密出産</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Sheet1!$B$4:$B$7</c15:sqref>
                        </c15:formulaRef>
                      </c:ext>
                    </c:extLst>
                    <c:strCache>
                      <c:ptCount val="4"/>
                      <c:pt idx="0">
                        <c:v>R8</c:v>
                      </c:pt>
                      <c:pt idx="1">
                        <c:v>R9</c:v>
                      </c:pt>
                      <c:pt idx="2">
                        <c:v>R10</c:v>
                      </c:pt>
                      <c:pt idx="3">
                        <c:v>R11</c:v>
                      </c:pt>
                    </c:strCache>
                  </c:strRef>
                </c:cat>
                <c:val>
                  <c:numRef>
                    <c:extLst>
                      <c:ext uri="{02D57815-91ED-43cb-92C2-25804820EDAC}">
                        <c15:formulaRef>
                          <c15:sqref>Sheet1!$F$4:$F$7</c15:sqref>
                        </c15:formulaRef>
                      </c:ext>
                    </c:extLst>
                    <c:numCache>
                      <c:formatCode>General</c:formatCode>
                      <c:ptCount val="4"/>
                      <c:pt idx="1">
                        <c:v>40</c:v>
                      </c:pt>
                      <c:pt idx="2">
                        <c:v>39</c:v>
                      </c:pt>
                      <c:pt idx="3">
                        <c:v>38</c:v>
                      </c:pt>
                    </c:numCache>
                  </c:numRef>
                </c:val>
                <c:extLst>
                  <c:ext xmlns:c16="http://schemas.microsoft.com/office/drawing/2014/chart" uri="{C3380CC4-5D6E-409C-BE32-E72D297353CC}">
                    <c16:uniqueId val="{00000016-F0A6-4082-90DD-804BC95A3DC1}"/>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Sheet1!$H$3</c15:sqref>
                        </c15:formulaRef>
                      </c:ext>
                    </c:extLst>
                    <c:strCache>
                      <c:ptCount val="1"/>
                      <c:pt idx="0">
                        <c:v>合計</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Sheet1!$B$4:$B$7</c15:sqref>
                        </c15:formulaRef>
                      </c:ext>
                    </c:extLst>
                    <c:strCache>
                      <c:ptCount val="4"/>
                      <c:pt idx="0">
                        <c:v>R8</c:v>
                      </c:pt>
                      <c:pt idx="1">
                        <c:v>R9</c:v>
                      </c:pt>
                      <c:pt idx="2">
                        <c:v>R10</c:v>
                      </c:pt>
                      <c:pt idx="3">
                        <c:v>R11</c:v>
                      </c:pt>
                    </c:strCache>
                  </c:strRef>
                </c:cat>
                <c:val>
                  <c:numRef>
                    <c:extLst xmlns:c15="http://schemas.microsoft.com/office/drawing/2012/chart">
                      <c:ext xmlns:c15="http://schemas.microsoft.com/office/drawing/2012/chart" uri="{02D57815-91ED-43cb-92C2-25804820EDAC}">
                        <c15:formulaRef>
                          <c15:sqref>Sheet1!$H$4:$H$7</c15:sqref>
                        </c15:formulaRef>
                      </c:ext>
                    </c:extLst>
                    <c:numCache>
                      <c:formatCode>General</c:formatCode>
                      <c:ptCount val="4"/>
                      <c:pt idx="0">
                        <c:v>111</c:v>
                      </c:pt>
                      <c:pt idx="1">
                        <c:v>151</c:v>
                      </c:pt>
                      <c:pt idx="2">
                        <c:v>190</c:v>
                      </c:pt>
                      <c:pt idx="3">
                        <c:v>228</c:v>
                      </c:pt>
                    </c:numCache>
                  </c:numRef>
                </c:val>
                <c:extLst xmlns:c15="http://schemas.microsoft.com/office/drawing/2012/chart">
                  <c:ext xmlns:c16="http://schemas.microsoft.com/office/drawing/2014/chart" uri="{C3380CC4-5D6E-409C-BE32-E72D297353CC}">
                    <c16:uniqueId val="{00000017-F0A6-4082-90DD-804BC95A3DC1}"/>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Sheet1!$I$3</c15:sqref>
                        </c15:formulaRef>
                      </c:ext>
                    </c:extLst>
                    <c:strCache>
                      <c:ptCount val="1"/>
                      <c:pt idx="0">
                        <c:v>不足定員</c:v>
                      </c:pt>
                    </c:strCache>
                  </c:strRef>
                </c:tx>
                <c:spPr>
                  <a:solidFill>
                    <a:schemeClr val="accent6">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Sheet1!$B$4:$B$7</c15:sqref>
                        </c15:formulaRef>
                      </c:ext>
                    </c:extLst>
                    <c:strCache>
                      <c:ptCount val="4"/>
                      <c:pt idx="0">
                        <c:v>R8</c:v>
                      </c:pt>
                      <c:pt idx="1">
                        <c:v>R9</c:v>
                      </c:pt>
                      <c:pt idx="2">
                        <c:v>R10</c:v>
                      </c:pt>
                      <c:pt idx="3">
                        <c:v>R11</c:v>
                      </c:pt>
                    </c:strCache>
                  </c:strRef>
                </c:cat>
                <c:val>
                  <c:numRef>
                    <c:extLst xmlns:c15="http://schemas.microsoft.com/office/drawing/2012/chart">
                      <c:ext xmlns:c15="http://schemas.microsoft.com/office/drawing/2012/chart" uri="{02D57815-91ED-43cb-92C2-25804820EDAC}">
                        <c15:formulaRef>
                          <c15:sqref>Sheet1!$I$4:$I$7</c15:sqref>
                        </c15:formulaRef>
                      </c:ext>
                    </c:extLst>
                    <c:numCache>
                      <c:formatCode>General</c:formatCode>
                      <c:ptCount val="4"/>
                      <c:pt idx="2">
                        <c:v>62</c:v>
                      </c:pt>
                      <c:pt idx="3">
                        <c:v>100</c:v>
                      </c:pt>
                    </c:numCache>
                  </c:numRef>
                </c:val>
                <c:extLst xmlns:c15="http://schemas.microsoft.com/office/drawing/2012/chart">
                  <c:ext xmlns:c16="http://schemas.microsoft.com/office/drawing/2014/chart" uri="{C3380CC4-5D6E-409C-BE32-E72D297353CC}">
                    <c16:uniqueId val="{00000018-F0A6-4082-90DD-804BC95A3DC1}"/>
                  </c:ext>
                </c:extLst>
              </c15:ser>
            </c15:filteredBarSeries>
          </c:ext>
        </c:extLst>
      </c:barChart>
      <c:lineChart>
        <c:grouping val="standard"/>
        <c:varyColors val="0"/>
        <c:ser>
          <c:idx val="0"/>
          <c:order val="0"/>
          <c:tx>
            <c:strRef>
              <c:f>Sheet1!$C$3</c:f>
              <c:strCache>
                <c:ptCount val="1"/>
                <c:pt idx="0">
                  <c:v>定員（140人）</c:v>
                </c:pt>
              </c:strCache>
            </c:strRef>
          </c:tx>
          <c:spPr>
            <a:ln w="127000" cap="rnd" cmpd="sng">
              <a:solidFill>
                <a:srgbClr val="FF0000"/>
              </a:solidFill>
              <a:round/>
            </a:ln>
            <a:effectLst/>
          </c:spPr>
          <c:marker>
            <c:symbol val="none"/>
          </c:marker>
          <c:dLbls>
            <c:dLbl>
              <c:idx val="0"/>
              <c:layout>
                <c:manualLayout>
                  <c:x val="-3.4117177730348058E-2"/>
                  <c:y val="-7.83233459075537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0A6-4082-90DD-804BC95A3DC1}"/>
                </c:ext>
              </c:extLst>
            </c:dLbl>
            <c:dLbl>
              <c:idx val="1"/>
              <c:delete val="1"/>
              <c:extLst>
                <c:ext xmlns:c15="http://schemas.microsoft.com/office/drawing/2012/chart" uri="{CE6537A1-D6FC-4f65-9D91-7224C49458BB}"/>
                <c:ext xmlns:c16="http://schemas.microsoft.com/office/drawing/2014/chart" uri="{C3380CC4-5D6E-409C-BE32-E72D297353CC}">
                  <c16:uniqueId val="{0000000B-F0A6-4082-90DD-804BC95A3DC1}"/>
                </c:ext>
              </c:extLst>
            </c:dLbl>
            <c:dLbl>
              <c:idx val="2"/>
              <c:delete val="1"/>
              <c:extLst>
                <c:ext xmlns:c15="http://schemas.microsoft.com/office/drawing/2012/chart" uri="{CE6537A1-D6FC-4f65-9D91-7224C49458BB}"/>
                <c:ext xmlns:c16="http://schemas.microsoft.com/office/drawing/2014/chart" uri="{C3380CC4-5D6E-409C-BE32-E72D297353CC}">
                  <c16:uniqueId val="{0000000C-F0A6-4082-90DD-804BC95A3DC1}"/>
                </c:ext>
              </c:extLst>
            </c:dLbl>
            <c:dLbl>
              <c:idx val="3"/>
              <c:delete val="1"/>
              <c:extLst>
                <c:ext xmlns:c15="http://schemas.microsoft.com/office/drawing/2012/chart" uri="{CE6537A1-D6FC-4f65-9D91-7224C49458BB}"/>
                <c:ext xmlns:c16="http://schemas.microsoft.com/office/drawing/2014/chart" uri="{C3380CC4-5D6E-409C-BE32-E72D297353CC}">
                  <c16:uniqueId val="{0000000D-F0A6-4082-90DD-804BC95A3DC1}"/>
                </c:ext>
              </c:extLst>
            </c:dLbl>
            <c:spPr>
              <a:noFill/>
              <a:ln>
                <a:noFill/>
              </a:ln>
              <a:effectLst/>
            </c:spPr>
            <c:txPr>
              <a:bodyPr rot="0" spcFirstLastPara="1" vertOverflow="ellipsis" vert="horz" wrap="square" anchor="ctr" anchorCtr="1"/>
              <a:lstStyle/>
              <a:p>
                <a:pPr>
                  <a:defRPr sz="50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Sheet1!$B$4:$B$7</c:f>
              <c:strCache>
                <c:ptCount val="4"/>
                <c:pt idx="0">
                  <c:v>R8</c:v>
                </c:pt>
                <c:pt idx="1">
                  <c:v>R9</c:v>
                </c:pt>
                <c:pt idx="2">
                  <c:v>R10</c:v>
                </c:pt>
                <c:pt idx="3">
                  <c:v>R11</c:v>
                </c:pt>
              </c:strCache>
              <c:extLst/>
            </c:strRef>
          </c:cat>
          <c:val>
            <c:numRef>
              <c:f>Sheet1!$C$4:$C$7</c:f>
              <c:numCache>
                <c:formatCode>General</c:formatCode>
                <c:ptCount val="4"/>
                <c:pt idx="0">
                  <c:v>140</c:v>
                </c:pt>
                <c:pt idx="1">
                  <c:v>140</c:v>
                </c:pt>
                <c:pt idx="2">
                  <c:v>140</c:v>
                </c:pt>
                <c:pt idx="3">
                  <c:v>140</c:v>
                </c:pt>
              </c:numCache>
              <c:extLst/>
            </c:numRef>
          </c:val>
          <c:smooth val="0"/>
          <c:extLst xmlns:c15="http://schemas.microsoft.com/office/drawing/2012/chart">
            <c:ext xmlns:c16="http://schemas.microsoft.com/office/drawing/2014/chart" uri="{C3380CC4-5D6E-409C-BE32-E72D297353CC}">
              <c16:uniqueId val="{0000000F-F0A6-4082-90DD-804BC95A3DC1}"/>
            </c:ext>
          </c:extLst>
        </c:ser>
        <c:ser>
          <c:idx val="1"/>
          <c:order val="1"/>
          <c:tx>
            <c:strRef>
              <c:f>Sheet1!$D$3</c:f>
              <c:strCache>
                <c:ptCount val="1"/>
                <c:pt idx="0">
                  <c:v>暫定定員（128人）</c:v>
                </c:pt>
              </c:strCache>
            </c:strRef>
          </c:tx>
          <c:spPr>
            <a:ln w="127000" cap="rnd" cmpd="sng">
              <a:solidFill>
                <a:schemeClr val="accent1"/>
              </a:solidFill>
              <a:round/>
            </a:ln>
            <a:effectLst/>
          </c:spPr>
          <c:marker>
            <c:symbol val="none"/>
          </c:marker>
          <c:dLbls>
            <c:dLbl>
              <c:idx val="0"/>
              <c:layout>
                <c:manualLayout>
                  <c:x val="-0.10889104495737714"/>
                  <c:y val="6.36913751378274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0A6-4082-90DD-804BC95A3DC1}"/>
                </c:ext>
              </c:extLst>
            </c:dLbl>
            <c:dLbl>
              <c:idx val="1"/>
              <c:delete val="1"/>
              <c:extLst>
                <c:ext xmlns:c15="http://schemas.microsoft.com/office/drawing/2012/chart" uri="{CE6537A1-D6FC-4f65-9D91-7224C49458BB}">
                  <c15:layout>
                    <c:manualLayout>
                      <c:w val="9.0661119245927679E-2"/>
                      <c:h val="7.8988758344265747E-2"/>
                    </c:manualLayout>
                  </c15:layout>
                </c:ext>
                <c:ext xmlns:c16="http://schemas.microsoft.com/office/drawing/2014/chart" uri="{C3380CC4-5D6E-409C-BE32-E72D297353CC}">
                  <c16:uniqueId val="{00000011-F0A6-4082-90DD-804BC95A3DC1}"/>
                </c:ext>
              </c:extLst>
            </c:dLbl>
            <c:dLbl>
              <c:idx val="2"/>
              <c:delete val="1"/>
              <c:extLst>
                <c:ext xmlns:c15="http://schemas.microsoft.com/office/drawing/2012/chart" uri="{CE6537A1-D6FC-4f65-9D91-7224C49458BB}"/>
                <c:ext xmlns:c16="http://schemas.microsoft.com/office/drawing/2014/chart" uri="{C3380CC4-5D6E-409C-BE32-E72D297353CC}">
                  <c16:uniqueId val="{00000012-F0A6-4082-90DD-804BC95A3DC1}"/>
                </c:ext>
              </c:extLst>
            </c:dLbl>
            <c:dLbl>
              <c:idx val="3"/>
              <c:delete val="1"/>
              <c:extLst>
                <c:ext xmlns:c15="http://schemas.microsoft.com/office/drawing/2012/chart" uri="{CE6537A1-D6FC-4f65-9D91-7224C49458BB}"/>
                <c:ext xmlns:c16="http://schemas.microsoft.com/office/drawing/2014/chart" uri="{C3380CC4-5D6E-409C-BE32-E72D297353CC}">
                  <c16:uniqueId val="{00000013-F0A6-4082-90DD-804BC95A3DC1}"/>
                </c:ext>
              </c:extLst>
            </c:dLbl>
            <c:spPr>
              <a:noFill/>
              <a:ln>
                <a:noFill/>
              </a:ln>
              <a:effectLst/>
            </c:spPr>
            <c:txPr>
              <a:bodyPr rot="0" spcFirstLastPara="1" vertOverflow="ellipsis" vert="horz" wrap="square" anchor="ctr" anchorCtr="1"/>
              <a:lstStyle/>
              <a:p>
                <a:pPr>
                  <a:defRPr sz="50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Sheet1!$B$4:$B$7</c:f>
              <c:strCache>
                <c:ptCount val="4"/>
                <c:pt idx="0">
                  <c:v>R8</c:v>
                </c:pt>
                <c:pt idx="1">
                  <c:v>R9</c:v>
                </c:pt>
                <c:pt idx="2">
                  <c:v>R10</c:v>
                </c:pt>
                <c:pt idx="3">
                  <c:v>R11</c:v>
                </c:pt>
              </c:strCache>
              <c:extLst/>
            </c:strRef>
          </c:cat>
          <c:val>
            <c:numRef>
              <c:f>Sheet1!$D$4:$D$7</c:f>
              <c:numCache>
                <c:formatCode>General</c:formatCode>
                <c:ptCount val="4"/>
                <c:pt idx="0">
                  <c:v>128</c:v>
                </c:pt>
                <c:pt idx="1">
                  <c:v>128</c:v>
                </c:pt>
                <c:pt idx="2">
                  <c:v>128</c:v>
                </c:pt>
                <c:pt idx="3">
                  <c:v>128</c:v>
                </c:pt>
              </c:numCache>
              <c:extLst/>
            </c:numRef>
          </c:val>
          <c:smooth val="0"/>
          <c:extLst>
            <c:ext xmlns:c16="http://schemas.microsoft.com/office/drawing/2014/chart" uri="{C3380CC4-5D6E-409C-BE32-E72D297353CC}">
              <c16:uniqueId val="{00000015-F0A6-4082-90DD-804BC95A3DC1}"/>
            </c:ext>
          </c:extLst>
        </c:ser>
        <c:dLbls>
          <c:showLegendKey val="0"/>
          <c:showVal val="1"/>
          <c:showCatName val="0"/>
          <c:showSerName val="0"/>
          <c:showPercent val="0"/>
          <c:showBubbleSize val="0"/>
        </c:dLbls>
        <c:marker val="1"/>
        <c:smooth val="0"/>
        <c:axId val="1450721215"/>
        <c:axId val="1450719967"/>
      </c:lineChart>
      <c:catAx>
        <c:axId val="1450721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4000"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1450719967"/>
        <c:crosses val="autoZero"/>
        <c:auto val="1"/>
        <c:lblAlgn val="ctr"/>
        <c:lblOffset val="100"/>
        <c:noMultiLvlLbl val="0"/>
      </c:catAx>
      <c:valAx>
        <c:axId val="14507199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4000"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1450721215"/>
        <c:crosses val="autoZero"/>
        <c:crossBetween val="between"/>
      </c:valAx>
      <c:spPr>
        <a:noFill/>
        <a:ln>
          <a:solidFill>
            <a:schemeClr val="accent1">
              <a:alpha val="96000"/>
            </a:schemeClr>
          </a:solidFill>
        </a:ln>
        <a:effectLst/>
      </c:spPr>
    </c:plotArea>
    <c:legend>
      <c:legendPos val="b"/>
      <c:layout>
        <c:manualLayout>
          <c:xMode val="edge"/>
          <c:yMode val="edge"/>
          <c:x val="0"/>
          <c:y val="0.8899210880532773"/>
          <c:w val="1"/>
          <c:h val="8.4864358143773896E-2"/>
        </c:manualLayout>
      </c:layout>
      <c:overlay val="0"/>
      <c:spPr>
        <a:noFill/>
        <a:ln>
          <a:noFill/>
        </a:ln>
        <a:effectLst/>
      </c:spPr>
      <c:txPr>
        <a:bodyPr rot="0" spcFirstLastPara="1" vertOverflow="ellipsis" vert="horz" wrap="square" anchor="ctr" anchorCtr="1"/>
        <a:lstStyle/>
        <a:p>
          <a:pPr>
            <a:defRPr sz="4000"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legend>
    <c:plotVisOnly val="1"/>
    <c:dispBlanksAs val="gap"/>
    <c:showDLblsOverMax val="0"/>
  </c:chart>
  <c:spPr>
    <a:noFill/>
    <a:ln>
      <a:noFill/>
    </a:ln>
    <a:effectLst/>
  </c:spPr>
  <c:txPr>
    <a:bodyPr/>
    <a:lstStyle/>
    <a:p>
      <a:pPr>
        <a:defRPr sz="4000">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44F6F41-2374-42EB-AF61-2B62C42887F6}"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7B0E3A6A-B1A0-4D14-BF46-1459814F2B0C}" type="slidenum">
              <a:rPr kumimoji="1" lang="ja-JP" altLang="en-US" smtClean="0"/>
              <a:t>‹#›</a:t>
            </a:fld>
            <a:endParaRPr kumimoji="1" lang="ja-JP" altLang="en-US"/>
          </a:p>
        </p:txBody>
      </p:sp>
    </p:spTree>
    <p:extLst>
      <p:ext uri="{BB962C8B-B14F-4D97-AF65-F5344CB8AC3E}">
        <p14:creationId xmlns:p14="http://schemas.microsoft.com/office/powerpoint/2010/main" val="16660477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r>
              <a:rPr kumimoji="1" lang="ja-JP" altLang="en-US" dirty="0"/>
              <a:t>（里親について）</a:t>
            </a:r>
            <a:endParaRPr kumimoji="1" lang="en-US" altLang="ja-JP" dirty="0"/>
          </a:p>
          <a:p>
            <a:pPr marL="171450" indent="-171450">
              <a:buFont typeface="Arial" panose="020B0604020202020204" pitchFamily="34" charset="0"/>
              <a:buChar char="•"/>
            </a:pPr>
            <a:r>
              <a:rPr kumimoji="1" lang="ja-JP" altLang="en-US" dirty="0"/>
              <a:t>家庭に社会的養護の必要な児童を迎え入れて育てる養育里親（府では「はぐくみホーム）」と、法律上の親子関係を結ぶ特別養子縁組を前提とした養子縁組里親、それぞれの里親の登録数は表のとおり。</a:t>
            </a:r>
            <a:endParaRPr kumimoji="1" lang="en-US" altLang="ja-JP" dirty="0"/>
          </a:p>
          <a:p>
            <a:pPr marL="171450" indent="-171450">
              <a:buFont typeface="Arial" panose="020B0604020202020204" pitchFamily="34" charset="0"/>
              <a:buChar char="•"/>
            </a:pPr>
            <a:r>
              <a:rPr kumimoji="1" lang="ja-JP" altLang="en-US" dirty="0">
                <a:highlight>
                  <a:srgbClr val="FFFF00"/>
                </a:highlight>
              </a:rPr>
              <a:t>養育里親は</a:t>
            </a:r>
            <a:r>
              <a:rPr kumimoji="1" lang="en-US" altLang="ja-JP" dirty="0">
                <a:highlight>
                  <a:srgbClr val="FFFF00"/>
                </a:highlight>
              </a:rPr>
              <a:t>227</a:t>
            </a:r>
            <a:r>
              <a:rPr kumimoji="1" lang="ja-JP" altLang="en-US" dirty="0">
                <a:highlight>
                  <a:srgbClr val="FFFF00"/>
                </a:highlight>
              </a:rPr>
              <a:t>家庭中</a:t>
            </a:r>
            <a:r>
              <a:rPr kumimoji="1" lang="en-US" altLang="ja-JP" dirty="0">
                <a:highlight>
                  <a:srgbClr val="FFFF00"/>
                </a:highlight>
              </a:rPr>
              <a:t>157</a:t>
            </a:r>
            <a:r>
              <a:rPr kumimoji="1" lang="ja-JP" altLang="en-US" dirty="0">
                <a:highlight>
                  <a:srgbClr val="FFFF00"/>
                </a:highlight>
              </a:rPr>
              <a:t>家庭で、養親組里親は</a:t>
            </a:r>
            <a:r>
              <a:rPr kumimoji="1" lang="en-US" altLang="ja-JP" dirty="0">
                <a:highlight>
                  <a:srgbClr val="FFFF00"/>
                </a:highlight>
              </a:rPr>
              <a:t>54</a:t>
            </a:r>
            <a:r>
              <a:rPr kumimoji="1" lang="ja-JP" altLang="en-US" dirty="0">
                <a:highlight>
                  <a:srgbClr val="FFFF00"/>
                </a:highlight>
              </a:rPr>
              <a:t>家庭中</a:t>
            </a:r>
            <a:r>
              <a:rPr kumimoji="1" lang="en-US" altLang="ja-JP" dirty="0">
                <a:highlight>
                  <a:srgbClr val="FFFF00"/>
                </a:highlight>
              </a:rPr>
              <a:t>44</a:t>
            </a:r>
            <a:r>
              <a:rPr kumimoji="1" lang="ja-JP" altLang="en-US" dirty="0">
                <a:highlight>
                  <a:srgbClr val="FFFF00"/>
                </a:highlight>
              </a:rPr>
              <a:t>家庭で、何らかの形で既に子どもを受け入れている。残りの家庭には、年齢や家庭事情等、受入れが難しい理由があり、これ以上の委託が難しい状況。</a:t>
            </a:r>
            <a:endParaRPr kumimoji="1" lang="en-US" altLang="ja-JP" dirty="0">
              <a:highlight>
                <a:srgbClr val="FFFF00"/>
              </a:highlight>
            </a:endParaRPr>
          </a:p>
          <a:p>
            <a:pPr marL="171450" indent="-171450">
              <a:buFont typeface="Arial" panose="020B0604020202020204" pitchFamily="34" charset="0"/>
              <a:buChar char="•"/>
            </a:pPr>
            <a:r>
              <a:rPr kumimoji="1" lang="ja-JP" altLang="en-US" dirty="0"/>
              <a:t>里親の確保に対しては、これまでも府は積極的に取り組んでいるが、新規登録は一定数あるものの、里親の年齢や家庭状況の変化、特別養子縁組の成立を理由とした「登録の取り消し」も毎年発生するため</a:t>
            </a:r>
            <a:endParaRPr kumimoji="1" lang="en-US" altLang="ja-JP" dirty="0"/>
          </a:p>
          <a:p>
            <a:pPr marL="0" indent="0">
              <a:buFont typeface="Arial" panose="020B0604020202020204" pitchFamily="34" charset="0"/>
              <a:buNone/>
            </a:pPr>
            <a:r>
              <a:rPr kumimoji="1" lang="ja-JP" altLang="en-US" dirty="0"/>
              <a:t>全体的な里親家庭数としては微減となっている。</a:t>
            </a:r>
            <a:endParaRPr kumimoji="1" lang="en-US" altLang="ja-JP" dirty="0"/>
          </a:p>
          <a:p>
            <a:pPr marL="0" indent="0">
              <a:buFont typeface="Arial" panose="020B0604020202020204" pitchFamily="34" charset="0"/>
              <a:buNone/>
            </a:pPr>
            <a:endParaRPr kumimoji="1" lang="en-US" altLang="ja-JP" dirty="0"/>
          </a:p>
          <a:p>
            <a:pPr marL="0" indent="0">
              <a:buFont typeface="Arial" panose="020B0604020202020204" pitchFamily="34" charset="0"/>
              <a:buNone/>
            </a:pPr>
            <a:r>
              <a:rPr kumimoji="1" lang="ja-JP" altLang="en-US" dirty="0"/>
              <a:t>（乳児院）</a:t>
            </a:r>
            <a:endParaRPr kumimoji="1" lang="en-US" altLang="ja-JP" dirty="0"/>
          </a:p>
          <a:p>
            <a:pPr marL="171450" indent="-171450">
              <a:buFont typeface="Arial" panose="020B0604020202020204" pitchFamily="34" charset="0"/>
              <a:buChar char="•"/>
            </a:pPr>
            <a:r>
              <a:rPr kumimoji="1" lang="ja-JP" altLang="en-US" dirty="0"/>
              <a:t>府が所管する乳児院は４施設あり、定員は</a:t>
            </a:r>
            <a:r>
              <a:rPr kumimoji="1" lang="en-US" altLang="ja-JP" dirty="0"/>
              <a:t>140</a:t>
            </a:r>
            <a:r>
              <a:rPr kumimoji="1" lang="ja-JP" altLang="en-US" dirty="0"/>
              <a:t>人。ただし入所児童数にあわせた暫定定員が設定されており、暫定定員は令和７年度は</a:t>
            </a:r>
            <a:r>
              <a:rPr kumimoji="1" lang="en-US" altLang="ja-JP" dirty="0"/>
              <a:t>128</a:t>
            </a:r>
            <a:r>
              <a:rPr kumimoji="1" lang="ja-JP" altLang="en-US" dirty="0"/>
              <a:t>人となっている。施設は</a:t>
            </a:r>
            <a:r>
              <a:rPr kumimoji="1" lang="en-US" altLang="ja-JP" dirty="0"/>
              <a:t>128</a:t>
            </a:r>
            <a:r>
              <a:rPr kumimoji="1" lang="ja-JP" altLang="en-US" dirty="0"/>
              <a:t>人を受け入れるための人員配置しか行っていないため、令和８年度に乳児院に受入れ可能な児童数は</a:t>
            </a:r>
            <a:r>
              <a:rPr kumimoji="1" lang="en-US" altLang="ja-JP" dirty="0"/>
              <a:t>128</a:t>
            </a:r>
            <a:r>
              <a:rPr kumimoji="1" lang="ja-JP" altLang="en-US" dirty="0"/>
              <a:t>人となる。</a:t>
            </a:r>
            <a:endParaRPr kumimoji="1" lang="en-US" altLang="ja-JP" dirty="0"/>
          </a:p>
          <a:p>
            <a:pPr marL="171450" indent="-171450">
              <a:buFont typeface="Arial" panose="020B0604020202020204" pitchFamily="34" charset="0"/>
              <a:buChar char="•"/>
            </a:pPr>
            <a:r>
              <a:rPr kumimoji="1" lang="ja-JP" altLang="en-US" dirty="0"/>
              <a:t>令和７年度１年間の平均入所人数は</a:t>
            </a:r>
            <a:r>
              <a:rPr kumimoji="1" lang="en-US" altLang="ja-JP" dirty="0"/>
              <a:t>111</a:t>
            </a:r>
            <a:r>
              <a:rPr kumimoji="1" lang="ja-JP" altLang="en-US" dirty="0"/>
              <a:t>人であり、令和８年７月１日時点では</a:t>
            </a:r>
            <a:r>
              <a:rPr kumimoji="1" lang="en-US" altLang="ja-JP" dirty="0"/>
              <a:t>113</a:t>
            </a:r>
            <a:r>
              <a:rPr kumimoji="1" lang="ja-JP" altLang="en-US" dirty="0"/>
              <a:t>人である。この程度の人数が推移すれば、暫定定員</a:t>
            </a:r>
            <a:r>
              <a:rPr kumimoji="1" lang="en-US" altLang="ja-JP" dirty="0"/>
              <a:t>128</a:t>
            </a:r>
            <a:r>
              <a:rPr kumimoji="1" lang="ja-JP" altLang="en-US" dirty="0"/>
              <a:t>人で、大阪府の要保護児童対応は十分受け入れ可能である。しかし、泉佐野市の事業により、毎年</a:t>
            </a:r>
            <a:r>
              <a:rPr kumimoji="1" lang="en-US" altLang="ja-JP" dirty="0"/>
              <a:t>40</a:t>
            </a:r>
            <a:r>
              <a:rPr kumimoji="1" lang="ja-JP" altLang="en-US" dirty="0"/>
              <a:t>人の預け入れ児童が増加する場合、グラフのとおり、事業開始初年度には、預け入れ児童が施設の暫定定員を超えることになり、施設がオーバーフローする。その場合、泉佐野市事業により預け入れられた児童のみならず、府がこれまで対応してきた、虐待や養育困難等を理由とした預け入れ、いわゆる府の要保護児童対応として乳児院への一時保護委託や入所措置の場合も、預け入れができなくなる可能性が高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7B0E3A6A-B1A0-4D14-BF46-1459814F2B0C}" type="slidenum">
              <a:rPr kumimoji="1" lang="ja-JP" altLang="en-US" smtClean="0"/>
              <a:t>1</a:t>
            </a:fld>
            <a:endParaRPr kumimoji="1" lang="ja-JP" altLang="en-US"/>
          </a:p>
        </p:txBody>
      </p:sp>
    </p:spTree>
    <p:extLst>
      <p:ext uri="{BB962C8B-B14F-4D97-AF65-F5344CB8AC3E}">
        <p14:creationId xmlns:p14="http://schemas.microsoft.com/office/powerpoint/2010/main" val="36982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r>
              <a:rPr kumimoji="1" lang="ja-JP" altLang="en-US" dirty="0"/>
              <a:t>（里親について）</a:t>
            </a:r>
            <a:endParaRPr kumimoji="1" lang="en-US" altLang="ja-JP" dirty="0"/>
          </a:p>
          <a:p>
            <a:pPr marL="171450" indent="-171450">
              <a:buFont typeface="Arial" panose="020B0604020202020204" pitchFamily="34" charset="0"/>
              <a:buChar char="•"/>
            </a:pPr>
            <a:r>
              <a:rPr kumimoji="1" lang="ja-JP" altLang="en-US" dirty="0"/>
              <a:t>家庭に社会的養護の必要な児童を迎え入れて育てる養育里親（府では「はぐくみホーム）」と、法律上の親子関係を結ぶ特別養子縁組を前提とした養子縁組里親、それぞれの里親の登録数は表のとおり。</a:t>
            </a:r>
            <a:endParaRPr kumimoji="1" lang="en-US" altLang="ja-JP" dirty="0"/>
          </a:p>
          <a:p>
            <a:pPr marL="171450" indent="-171450">
              <a:buFont typeface="Arial" panose="020B0604020202020204" pitchFamily="34" charset="0"/>
              <a:buChar char="•"/>
            </a:pPr>
            <a:r>
              <a:rPr kumimoji="1" lang="ja-JP" altLang="en-US" dirty="0">
                <a:highlight>
                  <a:srgbClr val="FFFF00"/>
                </a:highlight>
              </a:rPr>
              <a:t>養育里親は</a:t>
            </a:r>
            <a:r>
              <a:rPr kumimoji="1" lang="en-US" altLang="ja-JP" dirty="0">
                <a:highlight>
                  <a:srgbClr val="FFFF00"/>
                </a:highlight>
              </a:rPr>
              <a:t>227</a:t>
            </a:r>
            <a:r>
              <a:rPr kumimoji="1" lang="ja-JP" altLang="en-US" dirty="0">
                <a:highlight>
                  <a:srgbClr val="FFFF00"/>
                </a:highlight>
              </a:rPr>
              <a:t>家庭中</a:t>
            </a:r>
            <a:r>
              <a:rPr kumimoji="1" lang="en-US" altLang="ja-JP" dirty="0">
                <a:highlight>
                  <a:srgbClr val="FFFF00"/>
                </a:highlight>
              </a:rPr>
              <a:t>157</a:t>
            </a:r>
            <a:r>
              <a:rPr kumimoji="1" lang="ja-JP" altLang="en-US" dirty="0">
                <a:highlight>
                  <a:srgbClr val="FFFF00"/>
                </a:highlight>
              </a:rPr>
              <a:t>家庭で、養親組里親は</a:t>
            </a:r>
            <a:r>
              <a:rPr kumimoji="1" lang="en-US" altLang="ja-JP" dirty="0">
                <a:highlight>
                  <a:srgbClr val="FFFF00"/>
                </a:highlight>
              </a:rPr>
              <a:t>54</a:t>
            </a:r>
            <a:r>
              <a:rPr kumimoji="1" lang="ja-JP" altLang="en-US" dirty="0">
                <a:highlight>
                  <a:srgbClr val="FFFF00"/>
                </a:highlight>
              </a:rPr>
              <a:t>家庭中</a:t>
            </a:r>
            <a:r>
              <a:rPr kumimoji="1" lang="en-US" altLang="ja-JP" dirty="0">
                <a:highlight>
                  <a:srgbClr val="FFFF00"/>
                </a:highlight>
              </a:rPr>
              <a:t>44</a:t>
            </a:r>
            <a:r>
              <a:rPr kumimoji="1" lang="ja-JP" altLang="en-US" dirty="0">
                <a:highlight>
                  <a:srgbClr val="FFFF00"/>
                </a:highlight>
              </a:rPr>
              <a:t>家庭で、何らかの形で既に子どもを受け入れている。残りの家庭には、年齢や家庭事情等、受入れが難しい理由があり、これ以上の委託が難しい状況。</a:t>
            </a:r>
            <a:endParaRPr kumimoji="1" lang="en-US" altLang="ja-JP" dirty="0">
              <a:highlight>
                <a:srgbClr val="FFFF00"/>
              </a:highlight>
            </a:endParaRPr>
          </a:p>
          <a:p>
            <a:pPr marL="171450" indent="-171450">
              <a:buFont typeface="Arial" panose="020B0604020202020204" pitchFamily="34" charset="0"/>
              <a:buChar char="•"/>
            </a:pPr>
            <a:r>
              <a:rPr kumimoji="1" lang="ja-JP" altLang="en-US" dirty="0"/>
              <a:t>里親の確保に対しては、これまでも府は積極的に取り組んでいるが、新規登録は一定数あるものの、里親の年齢や家庭状況の変化、特別養子縁組の成立を理由とした「登録の取り消し」も毎年発生するため</a:t>
            </a:r>
            <a:endParaRPr kumimoji="1" lang="en-US" altLang="ja-JP" dirty="0"/>
          </a:p>
          <a:p>
            <a:pPr marL="0" indent="0">
              <a:buFont typeface="Arial" panose="020B0604020202020204" pitchFamily="34" charset="0"/>
              <a:buNone/>
            </a:pPr>
            <a:r>
              <a:rPr kumimoji="1" lang="ja-JP" altLang="en-US" dirty="0"/>
              <a:t>全体的な里親家庭数としては微減となっている。</a:t>
            </a:r>
            <a:endParaRPr kumimoji="1" lang="en-US" altLang="ja-JP" dirty="0"/>
          </a:p>
          <a:p>
            <a:pPr marL="0" indent="0">
              <a:buFont typeface="Arial" panose="020B0604020202020204" pitchFamily="34" charset="0"/>
              <a:buNone/>
            </a:pPr>
            <a:endParaRPr kumimoji="1" lang="en-US" altLang="ja-JP" dirty="0"/>
          </a:p>
          <a:p>
            <a:pPr marL="0" indent="0">
              <a:buFont typeface="Arial" panose="020B0604020202020204" pitchFamily="34" charset="0"/>
              <a:buNone/>
            </a:pPr>
            <a:r>
              <a:rPr kumimoji="1" lang="ja-JP" altLang="en-US" dirty="0"/>
              <a:t>（乳児院）</a:t>
            </a:r>
            <a:endParaRPr kumimoji="1" lang="en-US" altLang="ja-JP" dirty="0"/>
          </a:p>
          <a:p>
            <a:pPr marL="171450" indent="-171450">
              <a:buFont typeface="Arial" panose="020B0604020202020204" pitchFamily="34" charset="0"/>
              <a:buChar char="•"/>
            </a:pPr>
            <a:r>
              <a:rPr kumimoji="1" lang="ja-JP" altLang="en-US" dirty="0"/>
              <a:t>府が所管する乳児院は４施設あり、定員は</a:t>
            </a:r>
            <a:r>
              <a:rPr kumimoji="1" lang="en-US" altLang="ja-JP" dirty="0"/>
              <a:t>140</a:t>
            </a:r>
            <a:r>
              <a:rPr kumimoji="1" lang="ja-JP" altLang="en-US" dirty="0"/>
              <a:t>人。ただし入所児童数にあわせた暫定定員が設定されており、暫定定員は令和７年度は</a:t>
            </a:r>
            <a:r>
              <a:rPr kumimoji="1" lang="en-US" altLang="ja-JP" dirty="0"/>
              <a:t>128</a:t>
            </a:r>
            <a:r>
              <a:rPr kumimoji="1" lang="ja-JP" altLang="en-US" dirty="0"/>
              <a:t>人となっている。施設は</a:t>
            </a:r>
            <a:r>
              <a:rPr kumimoji="1" lang="en-US" altLang="ja-JP" dirty="0"/>
              <a:t>128</a:t>
            </a:r>
            <a:r>
              <a:rPr kumimoji="1" lang="ja-JP" altLang="en-US" dirty="0"/>
              <a:t>人を受け入れるための人員配置しか行っていないため、令和８年度に乳児院に受入れ可能な児童数は</a:t>
            </a:r>
            <a:r>
              <a:rPr kumimoji="1" lang="en-US" altLang="ja-JP" dirty="0"/>
              <a:t>128</a:t>
            </a:r>
            <a:r>
              <a:rPr kumimoji="1" lang="ja-JP" altLang="en-US" dirty="0"/>
              <a:t>人となる。</a:t>
            </a:r>
            <a:endParaRPr kumimoji="1" lang="en-US" altLang="ja-JP" dirty="0"/>
          </a:p>
          <a:p>
            <a:pPr marL="171450" indent="-171450">
              <a:buFont typeface="Arial" panose="020B0604020202020204" pitchFamily="34" charset="0"/>
              <a:buChar char="•"/>
            </a:pPr>
            <a:r>
              <a:rPr kumimoji="1" lang="ja-JP" altLang="en-US" dirty="0"/>
              <a:t>令和７年度１年間の平均入所人数は</a:t>
            </a:r>
            <a:r>
              <a:rPr kumimoji="1" lang="en-US" altLang="ja-JP" dirty="0"/>
              <a:t>111</a:t>
            </a:r>
            <a:r>
              <a:rPr kumimoji="1" lang="ja-JP" altLang="en-US" dirty="0"/>
              <a:t>人であり、令和８年７月１日時点では</a:t>
            </a:r>
            <a:r>
              <a:rPr kumimoji="1" lang="en-US" altLang="ja-JP" dirty="0"/>
              <a:t>113</a:t>
            </a:r>
            <a:r>
              <a:rPr kumimoji="1" lang="ja-JP" altLang="en-US" dirty="0"/>
              <a:t>人である。この程度の人数が推移すれば、暫定定員</a:t>
            </a:r>
            <a:r>
              <a:rPr kumimoji="1" lang="en-US" altLang="ja-JP" dirty="0"/>
              <a:t>128</a:t>
            </a:r>
            <a:r>
              <a:rPr kumimoji="1" lang="ja-JP" altLang="en-US" dirty="0"/>
              <a:t>人で、大阪府の要保護児童対応は十分受け入れ可能である。しかし、泉佐野市の事業により、毎年</a:t>
            </a:r>
            <a:r>
              <a:rPr kumimoji="1" lang="en-US" altLang="ja-JP" dirty="0"/>
              <a:t>40</a:t>
            </a:r>
            <a:r>
              <a:rPr kumimoji="1" lang="ja-JP" altLang="en-US" dirty="0"/>
              <a:t>人の預け入れ児童が増加する場合、グラフのとおり、事業開始初年度には、預け入れ児童が施設の暫定定員を超えることになり、施設がオーバーフローする。その場合、泉佐野市事業により預け入れられた児童のみならず、府がこれまで対応してきた、虐待や養育困難等を理由とした預け入れ、いわゆる府の要保護児童対応として乳児院への一時保護委託や入所措置の場合も、預け入れができなくなる可能性が高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7B0E3A6A-B1A0-4D14-BF46-1459814F2B0C}" type="slidenum">
              <a:rPr kumimoji="1" lang="ja-JP" altLang="en-US" smtClean="0"/>
              <a:t>2</a:t>
            </a:fld>
            <a:endParaRPr kumimoji="1" lang="ja-JP" altLang="en-US"/>
          </a:p>
        </p:txBody>
      </p:sp>
    </p:spTree>
    <p:extLst>
      <p:ext uri="{BB962C8B-B14F-4D97-AF65-F5344CB8AC3E}">
        <p14:creationId xmlns:p14="http://schemas.microsoft.com/office/powerpoint/2010/main" val="3017410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889885" y="4729513"/>
            <a:ext cx="32752030" cy="10061081"/>
          </a:xfrm>
        </p:spPr>
        <p:txBody>
          <a:bodyPr anchor="b"/>
          <a:lstStyle>
            <a:lvl1pPr algn="ctr">
              <a:defRPr sz="25283"/>
            </a:lvl1pPr>
          </a:lstStyle>
          <a:p>
            <a:r>
              <a:rPr lang="ja-JP" altLang="en-US"/>
              <a:t>マスター タイトルの書式設定</a:t>
            </a:r>
            <a:endParaRPr lang="en-US" dirty="0"/>
          </a:p>
        </p:txBody>
      </p:sp>
      <p:sp>
        <p:nvSpPr>
          <p:cNvPr id="3" name="Subtitle 2"/>
          <p:cNvSpPr>
            <a:spLocks noGrp="1"/>
          </p:cNvSpPr>
          <p:nvPr>
            <p:ph type="subTitle" idx="1"/>
          </p:nvPr>
        </p:nvSpPr>
        <p:spPr>
          <a:xfrm>
            <a:off x="4816475" y="15178588"/>
            <a:ext cx="28898850" cy="6977197"/>
          </a:xfrm>
        </p:spPr>
        <p:txBody>
          <a:bodyPr/>
          <a:lstStyle>
            <a:lvl1pPr marL="0" indent="0" algn="ctr">
              <a:buNone/>
              <a:defRPr sz="10113"/>
            </a:lvl1pPr>
            <a:lvl2pPr marL="1926595" indent="0" algn="ctr">
              <a:buNone/>
              <a:defRPr sz="8428"/>
            </a:lvl2pPr>
            <a:lvl3pPr marL="3853190" indent="0" algn="ctr">
              <a:buNone/>
              <a:defRPr sz="7585"/>
            </a:lvl3pPr>
            <a:lvl4pPr marL="5779785" indent="0" algn="ctr">
              <a:buNone/>
              <a:defRPr sz="6742"/>
            </a:lvl4pPr>
            <a:lvl5pPr marL="7706380" indent="0" algn="ctr">
              <a:buNone/>
              <a:defRPr sz="6742"/>
            </a:lvl5pPr>
            <a:lvl6pPr marL="9632975" indent="0" algn="ctr">
              <a:buNone/>
              <a:defRPr sz="6742"/>
            </a:lvl6pPr>
            <a:lvl7pPr marL="11559570" indent="0" algn="ctr">
              <a:buNone/>
              <a:defRPr sz="6742"/>
            </a:lvl7pPr>
            <a:lvl8pPr marL="13486166" indent="0" algn="ctr">
              <a:buNone/>
              <a:defRPr sz="6742"/>
            </a:lvl8pPr>
            <a:lvl9pPr marL="15412761" indent="0" algn="ctr">
              <a:buNone/>
              <a:defRPr sz="6742"/>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4082042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061012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574322" y="1538596"/>
            <a:ext cx="8308419" cy="2449044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649063" y="1538596"/>
            <a:ext cx="24443611" cy="2449044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4195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992650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628994" y="7204652"/>
            <a:ext cx="33233678" cy="12021117"/>
          </a:xfrm>
        </p:spPr>
        <p:txBody>
          <a:bodyPr anchor="b"/>
          <a:lstStyle>
            <a:lvl1pPr>
              <a:defRPr sz="25283"/>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628994" y="19339494"/>
            <a:ext cx="33233678" cy="6321621"/>
          </a:xfrm>
        </p:spPr>
        <p:txBody>
          <a:bodyPr/>
          <a:lstStyle>
            <a:lvl1pPr marL="0" indent="0">
              <a:buNone/>
              <a:defRPr sz="10113">
                <a:solidFill>
                  <a:schemeClr val="tx1"/>
                </a:solidFill>
              </a:defRPr>
            </a:lvl1pPr>
            <a:lvl2pPr marL="1926595" indent="0">
              <a:buNone/>
              <a:defRPr sz="8428">
                <a:solidFill>
                  <a:schemeClr val="tx1">
                    <a:tint val="75000"/>
                  </a:schemeClr>
                </a:solidFill>
              </a:defRPr>
            </a:lvl2pPr>
            <a:lvl3pPr marL="3853190" indent="0">
              <a:buNone/>
              <a:defRPr sz="7585">
                <a:solidFill>
                  <a:schemeClr val="tx1">
                    <a:tint val="75000"/>
                  </a:schemeClr>
                </a:solidFill>
              </a:defRPr>
            </a:lvl3pPr>
            <a:lvl4pPr marL="5779785" indent="0">
              <a:buNone/>
              <a:defRPr sz="6742">
                <a:solidFill>
                  <a:schemeClr val="tx1">
                    <a:tint val="75000"/>
                  </a:schemeClr>
                </a:solidFill>
              </a:defRPr>
            </a:lvl4pPr>
            <a:lvl5pPr marL="7706380" indent="0">
              <a:buNone/>
              <a:defRPr sz="6742">
                <a:solidFill>
                  <a:schemeClr val="tx1">
                    <a:tint val="75000"/>
                  </a:schemeClr>
                </a:solidFill>
              </a:defRPr>
            </a:lvl5pPr>
            <a:lvl6pPr marL="9632975" indent="0">
              <a:buNone/>
              <a:defRPr sz="6742">
                <a:solidFill>
                  <a:schemeClr val="tx1">
                    <a:tint val="75000"/>
                  </a:schemeClr>
                </a:solidFill>
              </a:defRPr>
            </a:lvl6pPr>
            <a:lvl7pPr marL="11559570" indent="0">
              <a:buNone/>
              <a:defRPr sz="6742">
                <a:solidFill>
                  <a:schemeClr val="tx1">
                    <a:tint val="75000"/>
                  </a:schemeClr>
                </a:solidFill>
              </a:defRPr>
            </a:lvl7pPr>
            <a:lvl8pPr marL="13486166" indent="0">
              <a:buNone/>
              <a:defRPr sz="6742">
                <a:solidFill>
                  <a:schemeClr val="tx1">
                    <a:tint val="75000"/>
                  </a:schemeClr>
                </a:solidFill>
              </a:defRPr>
            </a:lvl8pPr>
            <a:lvl9pPr marL="15412761" indent="0">
              <a:buNone/>
              <a:defRPr sz="6742">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82552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649061" y="7692981"/>
            <a:ext cx="16376015" cy="1833605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19506724" y="7692981"/>
            <a:ext cx="16376015" cy="1833605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05332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2654080" y="1538603"/>
            <a:ext cx="33233678" cy="55857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654084" y="7084234"/>
            <a:ext cx="16300755" cy="3471874"/>
          </a:xfrm>
        </p:spPr>
        <p:txBody>
          <a:bodyPr anchor="b"/>
          <a:lstStyle>
            <a:lvl1pPr marL="0" indent="0">
              <a:buNone/>
              <a:defRPr sz="10113" b="1"/>
            </a:lvl1pPr>
            <a:lvl2pPr marL="1926595" indent="0">
              <a:buNone/>
              <a:defRPr sz="8428" b="1"/>
            </a:lvl2pPr>
            <a:lvl3pPr marL="3853190" indent="0">
              <a:buNone/>
              <a:defRPr sz="7585" b="1"/>
            </a:lvl3pPr>
            <a:lvl4pPr marL="5779785" indent="0">
              <a:buNone/>
              <a:defRPr sz="6742" b="1"/>
            </a:lvl4pPr>
            <a:lvl5pPr marL="7706380" indent="0">
              <a:buNone/>
              <a:defRPr sz="6742" b="1"/>
            </a:lvl5pPr>
            <a:lvl6pPr marL="9632975" indent="0">
              <a:buNone/>
              <a:defRPr sz="6742" b="1"/>
            </a:lvl6pPr>
            <a:lvl7pPr marL="11559570" indent="0">
              <a:buNone/>
              <a:defRPr sz="6742" b="1"/>
            </a:lvl7pPr>
            <a:lvl8pPr marL="13486166" indent="0">
              <a:buNone/>
              <a:defRPr sz="6742" b="1"/>
            </a:lvl8pPr>
            <a:lvl9pPr marL="15412761" indent="0">
              <a:buNone/>
              <a:defRPr sz="6742" b="1"/>
            </a:lvl9pPr>
          </a:lstStyle>
          <a:p>
            <a:pPr lvl="0"/>
            <a:r>
              <a:rPr lang="ja-JP" altLang="en-US"/>
              <a:t>マスター テキストの書式設定</a:t>
            </a:r>
          </a:p>
        </p:txBody>
      </p:sp>
      <p:sp>
        <p:nvSpPr>
          <p:cNvPr id="4" name="Content Placeholder 3"/>
          <p:cNvSpPr>
            <a:spLocks noGrp="1"/>
          </p:cNvSpPr>
          <p:nvPr>
            <p:ph sz="half" idx="2"/>
          </p:nvPr>
        </p:nvSpPr>
        <p:spPr>
          <a:xfrm>
            <a:off x="2654084" y="10556108"/>
            <a:ext cx="16300755" cy="155264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19506726" y="7084234"/>
            <a:ext cx="16381034" cy="3471874"/>
          </a:xfrm>
        </p:spPr>
        <p:txBody>
          <a:bodyPr anchor="b"/>
          <a:lstStyle>
            <a:lvl1pPr marL="0" indent="0">
              <a:buNone/>
              <a:defRPr sz="10113" b="1"/>
            </a:lvl1pPr>
            <a:lvl2pPr marL="1926595" indent="0">
              <a:buNone/>
              <a:defRPr sz="8428" b="1"/>
            </a:lvl2pPr>
            <a:lvl3pPr marL="3853190" indent="0">
              <a:buNone/>
              <a:defRPr sz="7585" b="1"/>
            </a:lvl3pPr>
            <a:lvl4pPr marL="5779785" indent="0">
              <a:buNone/>
              <a:defRPr sz="6742" b="1"/>
            </a:lvl4pPr>
            <a:lvl5pPr marL="7706380" indent="0">
              <a:buNone/>
              <a:defRPr sz="6742" b="1"/>
            </a:lvl5pPr>
            <a:lvl6pPr marL="9632975" indent="0">
              <a:buNone/>
              <a:defRPr sz="6742" b="1"/>
            </a:lvl6pPr>
            <a:lvl7pPr marL="11559570" indent="0">
              <a:buNone/>
              <a:defRPr sz="6742" b="1"/>
            </a:lvl7pPr>
            <a:lvl8pPr marL="13486166" indent="0">
              <a:buNone/>
              <a:defRPr sz="6742" b="1"/>
            </a:lvl8pPr>
            <a:lvl9pPr marL="15412761" indent="0">
              <a:buNone/>
              <a:defRPr sz="6742" b="1"/>
            </a:lvl9pPr>
          </a:lstStyle>
          <a:p>
            <a:pPr lvl="0"/>
            <a:r>
              <a:rPr lang="ja-JP" altLang="en-US"/>
              <a:t>マスター テキストの書式設定</a:t>
            </a:r>
          </a:p>
        </p:txBody>
      </p:sp>
      <p:sp>
        <p:nvSpPr>
          <p:cNvPr id="6" name="Content Placeholder 5"/>
          <p:cNvSpPr>
            <a:spLocks noGrp="1"/>
          </p:cNvSpPr>
          <p:nvPr>
            <p:ph sz="quarter" idx="4"/>
          </p:nvPr>
        </p:nvSpPr>
        <p:spPr>
          <a:xfrm>
            <a:off x="19506726" y="10556108"/>
            <a:ext cx="16381034" cy="155264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67326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92904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120653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654080" y="1926590"/>
            <a:ext cx="12427508" cy="6743065"/>
          </a:xfrm>
        </p:spPr>
        <p:txBody>
          <a:bodyPr anchor="b"/>
          <a:lstStyle>
            <a:lvl1pPr>
              <a:defRPr sz="13484"/>
            </a:lvl1pPr>
          </a:lstStyle>
          <a:p>
            <a:r>
              <a:rPr lang="ja-JP" altLang="en-US"/>
              <a:t>マスター タイトルの書式設定</a:t>
            </a:r>
            <a:endParaRPr lang="en-US" dirty="0"/>
          </a:p>
        </p:txBody>
      </p:sp>
      <p:sp>
        <p:nvSpPr>
          <p:cNvPr id="3" name="Content Placeholder 2"/>
          <p:cNvSpPr>
            <a:spLocks noGrp="1"/>
          </p:cNvSpPr>
          <p:nvPr>
            <p:ph idx="1"/>
          </p:nvPr>
        </p:nvSpPr>
        <p:spPr>
          <a:xfrm>
            <a:off x="16381034" y="4160906"/>
            <a:ext cx="19506724" cy="20536914"/>
          </a:xfrm>
        </p:spPr>
        <p:txBody>
          <a:bodyPr/>
          <a:lstStyle>
            <a:lvl1pPr>
              <a:defRPr sz="13484"/>
            </a:lvl1pPr>
            <a:lvl2pPr>
              <a:defRPr sz="11799"/>
            </a:lvl2pPr>
            <a:lvl3pPr>
              <a:defRPr sz="10113"/>
            </a:lvl3pPr>
            <a:lvl4pPr>
              <a:defRPr sz="8428"/>
            </a:lvl4pPr>
            <a:lvl5pPr>
              <a:defRPr sz="8428"/>
            </a:lvl5pPr>
            <a:lvl6pPr>
              <a:defRPr sz="8428"/>
            </a:lvl6pPr>
            <a:lvl7pPr>
              <a:defRPr sz="8428"/>
            </a:lvl7pPr>
            <a:lvl8pPr>
              <a:defRPr sz="8428"/>
            </a:lvl8pPr>
            <a:lvl9pPr>
              <a:defRPr sz="842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654080" y="8669655"/>
            <a:ext cx="12427508" cy="16061608"/>
          </a:xfrm>
        </p:spPr>
        <p:txBody>
          <a:bodyPr/>
          <a:lstStyle>
            <a:lvl1pPr marL="0" indent="0">
              <a:buNone/>
              <a:defRPr sz="6742"/>
            </a:lvl1pPr>
            <a:lvl2pPr marL="1926595" indent="0">
              <a:buNone/>
              <a:defRPr sz="5899"/>
            </a:lvl2pPr>
            <a:lvl3pPr marL="3853190" indent="0">
              <a:buNone/>
              <a:defRPr sz="5057"/>
            </a:lvl3pPr>
            <a:lvl4pPr marL="5779785" indent="0">
              <a:buNone/>
              <a:defRPr sz="4214"/>
            </a:lvl4pPr>
            <a:lvl5pPr marL="7706380" indent="0">
              <a:buNone/>
              <a:defRPr sz="4214"/>
            </a:lvl5pPr>
            <a:lvl6pPr marL="9632975" indent="0">
              <a:buNone/>
              <a:defRPr sz="4214"/>
            </a:lvl6pPr>
            <a:lvl7pPr marL="11559570" indent="0">
              <a:buNone/>
              <a:defRPr sz="4214"/>
            </a:lvl7pPr>
            <a:lvl8pPr marL="13486166" indent="0">
              <a:buNone/>
              <a:defRPr sz="4214"/>
            </a:lvl8pPr>
            <a:lvl9pPr marL="15412761" indent="0">
              <a:buNone/>
              <a:defRPr sz="421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902359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654080" y="1926590"/>
            <a:ext cx="12427508" cy="6743065"/>
          </a:xfrm>
        </p:spPr>
        <p:txBody>
          <a:bodyPr anchor="b"/>
          <a:lstStyle>
            <a:lvl1pPr>
              <a:defRPr sz="13484"/>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6381034" y="4160906"/>
            <a:ext cx="19506724" cy="20536914"/>
          </a:xfrm>
        </p:spPr>
        <p:txBody>
          <a:bodyPr anchor="t"/>
          <a:lstStyle>
            <a:lvl1pPr marL="0" indent="0">
              <a:buNone/>
              <a:defRPr sz="13484"/>
            </a:lvl1pPr>
            <a:lvl2pPr marL="1926595" indent="0">
              <a:buNone/>
              <a:defRPr sz="11799"/>
            </a:lvl2pPr>
            <a:lvl3pPr marL="3853190" indent="0">
              <a:buNone/>
              <a:defRPr sz="10113"/>
            </a:lvl3pPr>
            <a:lvl4pPr marL="5779785" indent="0">
              <a:buNone/>
              <a:defRPr sz="8428"/>
            </a:lvl4pPr>
            <a:lvl5pPr marL="7706380" indent="0">
              <a:buNone/>
              <a:defRPr sz="8428"/>
            </a:lvl5pPr>
            <a:lvl6pPr marL="9632975" indent="0">
              <a:buNone/>
              <a:defRPr sz="8428"/>
            </a:lvl6pPr>
            <a:lvl7pPr marL="11559570" indent="0">
              <a:buNone/>
              <a:defRPr sz="8428"/>
            </a:lvl7pPr>
            <a:lvl8pPr marL="13486166" indent="0">
              <a:buNone/>
              <a:defRPr sz="8428"/>
            </a:lvl8pPr>
            <a:lvl9pPr marL="15412761" indent="0">
              <a:buNone/>
              <a:defRPr sz="842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654080" y="8669655"/>
            <a:ext cx="12427508" cy="16061608"/>
          </a:xfrm>
        </p:spPr>
        <p:txBody>
          <a:bodyPr/>
          <a:lstStyle>
            <a:lvl1pPr marL="0" indent="0">
              <a:buNone/>
              <a:defRPr sz="6742"/>
            </a:lvl1pPr>
            <a:lvl2pPr marL="1926595" indent="0">
              <a:buNone/>
              <a:defRPr sz="5899"/>
            </a:lvl2pPr>
            <a:lvl3pPr marL="3853190" indent="0">
              <a:buNone/>
              <a:defRPr sz="5057"/>
            </a:lvl3pPr>
            <a:lvl4pPr marL="5779785" indent="0">
              <a:buNone/>
              <a:defRPr sz="4214"/>
            </a:lvl4pPr>
            <a:lvl5pPr marL="7706380" indent="0">
              <a:buNone/>
              <a:defRPr sz="4214"/>
            </a:lvl5pPr>
            <a:lvl6pPr marL="9632975" indent="0">
              <a:buNone/>
              <a:defRPr sz="4214"/>
            </a:lvl6pPr>
            <a:lvl7pPr marL="11559570" indent="0">
              <a:buNone/>
              <a:defRPr sz="4214"/>
            </a:lvl7pPr>
            <a:lvl8pPr marL="13486166" indent="0">
              <a:buNone/>
              <a:defRPr sz="4214"/>
            </a:lvl8pPr>
            <a:lvl9pPr marL="15412761" indent="0">
              <a:buNone/>
              <a:defRPr sz="421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A301FF-D803-4D7C-B60B-D6EE3DB2D5DC}"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736502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9061" y="1538603"/>
            <a:ext cx="33233678" cy="55857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649061" y="7692981"/>
            <a:ext cx="33233678" cy="1833605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649061" y="26784959"/>
            <a:ext cx="8669655" cy="1538596"/>
          </a:xfrm>
          <a:prstGeom prst="rect">
            <a:avLst/>
          </a:prstGeom>
        </p:spPr>
        <p:txBody>
          <a:bodyPr vert="horz" lIns="91440" tIns="45720" rIns="91440" bIns="45720" rtlCol="0" anchor="ctr"/>
          <a:lstStyle>
            <a:lvl1pPr algn="l">
              <a:defRPr sz="5057">
                <a:solidFill>
                  <a:schemeClr val="tx1">
                    <a:tint val="75000"/>
                  </a:schemeClr>
                </a:solidFill>
              </a:defRPr>
            </a:lvl1pPr>
          </a:lstStyle>
          <a:p>
            <a:fld id="{F2A301FF-D803-4D7C-B60B-D6EE3DB2D5DC}" type="datetimeFigureOut">
              <a:rPr kumimoji="1" lang="ja-JP" altLang="en-US" smtClean="0"/>
              <a:t>2026/7/24</a:t>
            </a:fld>
            <a:endParaRPr kumimoji="1" lang="ja-JP" altLang="en-US"/>
          </a:p>
        </p:txBody>
      </p:sp>
      <p:sp>
        <p:nvSpPr>
          <p:cNvPr id="5" name="Footer Placeholder 4"/>
          <p:cNvSpPr>
            <a:spLocks noGrp="1"/>
          </p:cNvSpPr>
          <p:nvPr>
            <p:ph type="ftr" sz="quarter" idx="3"/>
          </p:nvPr>
        </p:nvSpPr>
        <p:spPr>
          <a:xfrm>
            <a:off x="12763659" y="26784959"/>
            <a:ext cx="13004483" cy="1538596"/>
          </a:xfrm>
          <a:prstGeom prst="rect">
            <a:avLst/>
          </a:prstGeom>
        </p:spPr>
        <p:txBody>
          <a:bodyPr vert="horz" lIns="91440" tIns="45720" rIns="91440" bIns="45720" rtlCol="0" anchor="ctr"/>
          <a:lstStyle>
            <a:lvl1pPr algn="ctr">
              <a:defRPr sz="5057">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27213084" y="26784959"/>
            <a:ext cx="8669655" cy="1538596"/>
          </a:xfrm>
          <a:prstGeom prst="rect">
            <a:avLst/>
          </a:prstGeom>
        </p:spPr>
        <p:txBody>
          <a:bodyPr vert="horz" lIns="91440" tIns="45720" rIns="91440" bIns="45720" rtlCol="0" anchor="ctr"/>
          <a:lstStyle>
            <a:lvl1pPr algn="r">
              <a:defRPr sz="5057">
                <a:solidFill>
                  <a:schemeClr val="tx1">
                    <a:tint val="75000"/>
                  </a:schemeClr>
                </a:solidFill>
              </a:defRPr>
            </a:lvl1p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0365395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3853190" rtl="0" eaLnBrk="1" latinLnBrk="0" hangingPunct="1">
        <a:lnSpc>
          <a:spcPct val="90000"/>
        </a:lnSpc>
        <a:spcBef>
          <a:spcPct val="0"/>
        </a:spcBef>
        <a:buNone/>
        <a:defRPr kumimoji="1" sz="18541" kern="1200">
          <a:solidFill>
            <a:schemeClr val="tx1"/>
          </a:solidFill>
          <a:latin typeface="+mj-lt"/>
          <a:ea typeface="+mj-ea"/>
          <a:cs typeface="+mj-cs"/>
        </a:defRPr>
      </a:lvl1pPr>
    </p:titleStyle>
    <p:bodyStyle>
      <a:lvl1pPr marL="963298" indent="-963298" algn="l" defTabSz="3853190" rtl="0" eaLnBrk="1" latinLnBrk="0" hangingPunct="1">
        <a:lnSpc>
          <a:spcPct val="90000"/>
        </a:lnSpc>
        <a:spcBef>
          <a:spcPts val="4214"/>
        </a:spcBef>
        <a:buFont typeface="Arial" panose="020B0604020202020204" pitchFamily="34" charset="0"/>
        <a:buChar char="•"/>
        <a:defRPr kumimoji="1" sz="11799" kern="1200">
          <a:solidFill>
            <a:schemeClr val="tx1"/>
          </a:solidFill>
          <a:latin typeface="+mn-lt"/>
          <a:ea typeface="+mn-ea"/>
          <a:cs typeface="+mn-cs"/>
        </a:defRPr>
      </a:lvl1pPr>
      <a:lvl2pPr marL="2889893" indent="-963298" algn="l" defTabSz="3853190" rtl="0" eaLnBrk="1" latinLnBrk="0" hangingPunct="1">
        <a:lnSpc>
          <a:spcPct val="90000"/>
        </a:lnSpc>
        <a:spcBef>
          <a:spcPts val="2107"/>
        </a:spcBef>
        <a:buFont typeface="Arial" panose="020B0604020202020204" pitchFamily="34" charset="0"/>
        <a:buChar char="•"/>
        <a:defRPr kumimoji="1" sz="10113" kern="1200">
          <a:solidFill>
            <a:schemeClr val="tx1"/>
          </a:solidFill>
          <a:latin typeface="+mn-lt"/>
          <a:ea typeface="+mn-ea"/>
          <a:cs typeface="+mn-cs"/>
        </a:defRPr>
      </a:lvl2pPr>
      <a:lvl3pPr marL="4816488" indent="-963298" algn="l" defTabSz="3853190" rtl="0" eaLnBrk="1" latinLnBrk="0" hangingPunct="1">
        <a:lnSpc>
          <a:spcPct val="90000"/>
        </a:lnSpc>
        <a:spcBef>
          <a:spcPts val="2107"/>
        </a:spcBef>
        <a:buFont typeface="Arial" panose="020B0604020202020204" pitchFamily="34" charset="0"/>
        <a:buChar char="•"/>
        <a:defRPr kumimoji="1" sz="8428" kern="1200">
          <a:solidFill>
            <a:schemeClr val="tx1"/>
          </a:solidFill>
          <a:latin typeface="+mn-lt"/>
          <a:ea typeface="+mn-ea"/>
          <a:cs typeface="+mn-cs"/>
        </a:defRPr>
      </a:lvl3pPr>
      <a:lvl4pPr marL="6743083"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4pPr>
      <a:lvl5pPr marL="8669678"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5pPr>
      <a:lvl6pPr marL="10596273"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6pPr>
      <a:lvl7pPr marL="12522868"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7pPr>
      <a:lvl8pPr marL="14449463"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8pPr>
      <a:lvl9pPr marL="16376058"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9pPr>
    </p:bodyStyle>
    <p:otherStyle>
      <a:defPPr>
        <a:defRPr lang="en-US"/>
      </a:defPPr>
      <a:lvl1pPr marL="0" algn="l" defTabSz="3853190" rtl="0" eaLnBrk="1" latinLnBrk="0" hangingPunct="1">
        <a:defRPr kumimoji="1" sz="7585" kern="1200">
          <a:solidFill>
            <a:schemeClr val="tx1"/>
          </a:solidFill>
          <a:latin typeface="+mn-lt"/>
          <a:ea typeface="+mn-ea"/>
          <a:cs typeface="+mn-cs"/>
        </a:defRPr>
      </a:lvl1pPr>
      <a:lvl2pPr marL="1926595" algn="l" defTabSz="3853190" rtl="0" eaLnBrk="1" latinLnBrk="0" hangingPunct="1">
        <a:defRPr kumimoji="1" sz="7585" kern="1200">
          <a:solidFill>
            <a:schemeClr val="tx1"/>
          </a:solidFill>
          <a:latin typeface="+mn-lt"/>
          <a:ea typeface="+mn-ea"/>
          <a:cs typeface="+mn-cs"/>
        </a:defRPr>
      </a:lvl2pPr>
      <a:lvl3pPr marL="3853190" algn="l" defTabSz="3853190" rtl="0" eaLnBrk="1" latinLnBrk="0" hangingPunct="1">
        <a:defRPr kumimoji="1" sz="7585" kern="1200">
          <a:solidFill>
            <a:schemeClr val="tx1"/>
          </a:solidFill>
          <a:latin typeface="+mn-lt"/>
          <a:ea typeface="+mn-ea"/>
          <a:cs typeface="+mn-cs"/>
        </a:defRPr>
      </a:lvl3pPr>
      <a:lvl4pPr marL="5779785" algn="l" defTabSz="3853190" rtl="0" eaLnBrk="1" latinLnBrk="0" hangingPunct="1">
        <a:defRPr kumimoji="1" sz="7585" kern="1200">
          <a:solidFill>
            <a:schemeClr val="tx1"/>
          </a:solidFill>
          <a:latin typeface="+mn-lt"/>
          <a:ea typeface="+mn-ea"/>
          <a:cs typeface="+mn-cs"/>
        </a:defRPr>
      </a:lvl4pPr>
      <a:lvl5pPr marL="7706380" algn="l" defTabSz="3853190" rtl="0" eaLnBrk="1" latinLnBrk="0" hangingPunct="1">
        <a:defRPr kumimoji="1" sz="7585" kern="1200">
          <a:solidFill>
            <a:schemeClr val="tx1"/>
          </a:solidFill>
          <a:latin typeface="+mn-lt"/>
          <a:ea typeface="+mn-ea"/>
          <a:cs typeface="+mn-cs"/>
        </a:defRPr>
      </a:lvl5pPr>
      <a:lvl6pPr marL="9632975" algn="l" defTabSz="3853190" rtl="0" eaLnBrk="1" latinLnBrk="0" hangingPunct="1">
        <a:defRPr kumimoji="1" sz="7585" kern="1200">
          <a:solidFill>
            <a:schemeClr val="tx1"/>
          </a:solidFill>
          <a:latin typeface="+mn-lt"/>
          <a:ea typeface="+mn-ea"/>
          <a:cs typeface="+mn-cs"/>
        </a:defRPr>
      </a:lvl6pPr>
      <a:lvl7pPr marL="11559570" algn="l" defTabSz="3853190" rtl="0" eaLnBrk="1" latinLnBrk="0" hangingPunct="1">
        <a:defRPr kumimoji="1" sz="7585" kern="1200">
          <a:solidFill>
            <a:schemeClr val="tx1"/>
          </a:solidFill>
          <a:latin typeface="+mn-lt"/>
          <a:ea typeface="+mn-ea"/>
          <a:cs typeface="+mn-cs"/>
        </a:defRPr>
      </a:lvl7pPr>
      <a:lvl8pPr marL="13486166" algn="l" defTabSz="3853190" rtl="0" eaLnBrk="1" latinLnBrk="0" hangingPunct="1">
        <a:defRPr kumimoji="1" sz="7585" kern="1200">
          <a:solidFill>
            <a:schemeClr val="tx1"/>
          </a:solidFill>
          <a:latin typeface="+mn-lt"/>
          <a:ea typeface="+mn-ea"/>
          <a:cs typeface="+mn-cs"/>
        </a:defRPr>
      </a:lvl8pPr>
      <a:lvl9pPr marL="15412761" algn="l" defTabSz="3853190" rtl="0" eaLnBrk="1" latinLnBrk="0" hangingPunct="1">
        <a:defRPr kumimoji="1" sz="75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DD11CD1C-61B3-4D32-BD6D-04CD7CF45138}"/>
              </a:ext>
            </a:extLst>
          </p:cNvPr>
          <p:cNvSpPr/>
          <p:nvPr/>
        </p:nvSpPr>
        <p:spPr>
          <a:xfrm>
            <a:off x="0" y="-1"/>
            <a:ext cx="38531800" cy="161778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73BE071-536E-4A0E-8BA4-0AC744A93DD1}"/>
              </a:ext>
            </a:extLst>
          </p:cNvPr>
          <p:cNvSpPr txBox="1"/>
          <p:nvPr/>
        </p:nvSpPr>
        <p:spPr>
          <a:xfrm>
            <a:off x="628379" y="331600"/>
            <a:ext cx="22100992" cy="1200329"/>
          </a:xfrm>
          <a:prstGeom prst="rect">
            <a:avLst/>
          </a:prstGeom>
          <a:solidFill>
            <a:srgbClr val="002060"/>
          </a:solidFill>
        </p:spPr>
        <p:txBody>
          <a:bodyPr wrap="square">
            <a:spAutoFit/>
          </a:bodyPr>
          <a:lstStyle/>
          <a:p>
            <a:r>
              <a:rPr lang="ja-JP" altLang="en-US" sz="7200" b="1" kern="100" dirty="0">
                <a:solidFill>
                  <a:schemeClr val="bg1"/>
                </a:solidFill>
                <a:latin typeface="游明朝" panose="02020400000000000000" pitchFamily="18" charset="-128"/>
                <a:ea typeface="Meiryo UI" panose="020B0604030504040204" pitchFamily="50" charset="-128"/>
                <a:cs typeface="Times New Roman" panose="02020603050405020304" pitchFamily="18" charset="0"/>
              </a:rPr>
              <a:t>議題３　具体的課題について　　①受け皿の不足（１）</a:t>
            </a:r>
          </a:p>
        </p:txBody>
      </p:sp>
      <p:sp>
        <p:nvSpPr>
          <p:cNvPr id="4" name="正方形/長方形 3">
            <a:extLst>
              <a:ext uri="{FF2B5EF4-FFF2-40B4-BE49-F238E27FC236}">
                <a16:creationId xmlns:a16="http://schemas.microsoft.com/office/drawing/2014/main" id="{D72F7732-1A29-4E13-A28E-1D2AF2A7B10F}"/>
              </a:ext>
            </a:extLst>
          </p:cNvPr>
          <p:cNvSpPr/>
          <p:nvPr/>
        </p:nvSpPr>
        <p:spPr>
          <a:xfrm>
            <a:off x="34306933" y="256253"/>
            <a:ext cx="3943513" cy="120032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5867"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資料３</a:t>
            </a:r>
            <a:r>
              <a:rPr lang="en-US" altLang="ja-JP" sz="5867"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a:t>
            </a:r>
            <a:r>
              <a:rPr lang="ja-JP" altLang="en-US" sz="5867"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１</a:t>
            </a:r>
          </a:p>
        </p:txBody>
      </p:sp>
      <p:sp>
        <p:nvSpPr>
          <p:cNvPr id="10" name="コンテンツ プレースホルダー 1">
            <a:extLst>
              <a:ext uri="{FF2B5EF4-FFF2-40B4-BE49-F238E27FC236}">
                <a16:creationId xmlns:a16="http://schemas.microsoft.com/office/drawing/2014/main" id="{088855D5-2FC9-4E1D-A1B5-F9D91EAECCFE}"/>
              </a:ext>
            </a:extLst>
          </p:cNvPr>
          <p:cNvSpPr txBox="1">
            <a:spLocks/>
          </p:cNvSpPr>
          <p:nvPr/>
        </p:nvSpPr>
        <p:spPr>
          <a:xfrm>
            <a:off x="1794646" y="1983560"/>
            <a:ext cx="19768457" cy="1411828"/>
          </a:xfrm>
          <a:prstGeom prst="rect">
            <a:avLst/>
          </a:prstGeom>
        </p:spPr>
        <p:txBody>
          <a:bodyPr vert="horz" lIns="288891" tIns="144447" rIns="288891" bIns="144447"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pPr marL="0" indent="0">
              <a:buNone/>
            </a:pPr>
            <a:r>
              <a:rPr lang="en-US" altLang="ja-JP"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里親登録家庭数・委託児童数</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R</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８</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３</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.31</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時点）</a:t>
            </a:r>
            <a:r>
              <a:rPr lang="en-US" altLang="ja-JP"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p>
        </p:txBody>
      </p:sp>
      <p:graphicFrame>
        <p:nvGraphicFramePr>
          <p:cNvPr id="11" name="表 10">
            <a:extLst>
              <a:ext uri="{FF2B5EF4-FFF2-40B4-BE49-F238E27FC236}">
                <a16:creationId xmlns:a16="http://schemas.microsoft.com/office/drawing/2014/main" id="{ABB08AEC-1205-4D68-B757-026AD6D6C079}"/>
              </a:ext>
            </a:extLst>
          </p:cNvPr>
          <p:cNvGraphicFramePr>
            <a:graphicFrameLocks noGrp="1"/>
          </p:cNvGraphicFramePr>
          <p:nvPr>
            <p:extLst>
              <p:ext uri="{D42A27DB-BD31-4B8C-83A1-F6EECF244321}">
                <p14:modId xmlns:p14="http://schemas.microsoft.com/office/powerpoint/2010/main" val="289396633"/>
              </p:ext>
            </p:extLst>
          </p:nvPr>
        </p:nvGraphicFramePr>
        <p:xfrm>
          <a:off x="504674" y="3540982"/>
          <a:ext cx="18413611" cy="5268249"/>
        </p:xfrm>
        <a:graphic>
          <a:graphicData uri="http://schemas.openxmlformats.org/drawingml/2006/table">
            <a:tbl>
              <a:tblPr firstRow="1" bandRow="1">
                <a:tableStyleId>{5C22544A-7EE6-4342-B048-85BDC9FD1C3A}</a:tableStyleId>
              </a:tblPr>
              <a:tblGrid>
                <a:gridCol w="5181930">
                  <a:extLst>
                    <a:ext uri="{9D8B030D-6E8A-4147-A177-3AD203B41FA5}">
                      <a16:colId xmlns:a16="http://schemas.microsoft.com/office/drawing/2014/main" val="20000"/>
                    </a:ext>
                  </a:extLst>
                </a:gridCol>
                <a:gridCol w="2821261">
                  <a:extLst>
                    <a:ext uri="{9D8B030D-6E8A-4147-A177-3AD203B41FA5}">
                      <a16:colId xmlns:a16="http://schemas.microsoft.com/office/drawing/2014/main" val="20001"/>
                    </a:ext>
                  </a:extLst>
                </a:gridCol>
                <a:gridCol w="2602605">
                  <a:extLst>
                    <a:ext uri="{9D8B030D-6E8A-4147-A177-3AD203B41FA5}">
                      <a16:colId xmlns:a16="http://schemas.microsoft.com/office/drawing/2014/main" val="20002"/>
                    </a:ext>
                  </a:extLst>
                </a:gridCol>
                <a:gridCol w="2602605">
                  <a:extLst>
                    <a:ext uri="{9D8B030D-6E8A-4147-A177-3AD203B41FA5}">
                      <a16:colId xmlns:a16="http://schemas.microsoft.com/office/drawing/2014/main" val="20003"/>
                    </a:ext>
                  </a:extLst>
                </a:gridCol>
                <a:gridCol w="2602605">
                  <a:extLst>
                    <a:ext uri="{9D8B030D-6E8A-4147-A177-3AD203B41FA5}">
                      <a16:colId xmlns:a16="http://schemas.microsoft.com/office/drawing/2014/main" val="503906764"/>
                    </a:ext>
                  </a:extLst>
                </a:gridCol>
                <a:gridCol w="2602605">
                  <a:extLst>
                    <a:ext uri="{9D8B030D-6E8A-4147-A177-3AD203B41FA5}">
                      <a16:colId xmlns:a16="http://schemas.microsoft.com/office/drawing/2014/main" val="1639118107"/>
                    </a:ext>
                  </a:extLst>
                </a:gridCol>
              </a:tblGrid>
              <a:tr h="1036243">
                <a:tc rowSpan="2">
                  <a:txBody>
                    <a:bodyPr/>
                    <a:lstStyle/>
                    <a:p>
                      <a:pPr algn="ctr"/>
                      <a:r>
                        <a:rPr kumimoji="1" lang="ja-JP" altLang="en-US"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里親種別</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a:r>
                        <a:rPr kumimoji="1" lang="ja-JP" altLang="en-US"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登録家庭数</a:t>
                      </a:r>
                    </a:p>
                  </a:txBody>
                  <a:tcPr marL="288989" marR="288989" marT="144494" marB="144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600" dirty="0">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hMerge="1">
                  <a:txBody>
                    <a:bodyPr/>
                    <a:lstStyle/>
                    <a:p>
                      <a:pPr algn="ctr"/>
                      <a:endParaRPr kumimoji="1" lang="ja-JP" altLang="en-US" sz="1600" dirty="0">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tc hMerge="1">
                  <a:txBody>
                    <a:bodyPr/>
                    <a:lstStyle/>
                    <a:p>
                      <a:pPr algn="ctr"/>
                      <a:endParaRPr kumimoji="1" lang="ja-JP" altLang="en-US" sz="1600" b="0" dirty="0">
                        <a:latin typeface="BIZ UDPゴシック" panose="020B0400000000000000" pitchFamily="50" charset="-128"/>
                        <a:ea typeface="BIZ UDPゴシック" panose="020B0400000000000000" pitchFamily="50" charset="-128"/>
                        <a:cs typeface="Meiryo UI" panose="020B0604030504040204" pitchFamily="50" charset="-128"/>
                      </a:endParaRPr>
                    </a:p>
                  </a:txBody>
                  <a:tcPr>
                    <a:lnB w="12700" cap="flat" cmpd="sng" algn="ctr">
                      <a:solidFill>
                        <a:schemeClr val="bg1"/>
                      </a:solidFill>
                      <a:prstDash val="solid"/>
                      <a:round/>
                      <a:headEnd type="none" w="med" len="med"/>
                      <a:tailEnd type="none" w="med" len="med"/>
                    </a:lnB>
                  </a:tcPr>
                </a:tc>
                <a:tc hMerge="1">
                  <a:txBody>
                    <a:bodyPr/>
                    <a:lstStyle/>
                    <a:p>
                      <a:pPr algn="ctr"/>
                      <a:endParaRPr kumimoji="1" lang="ja-JP" altLang="en-US" sz="1600" b="0" dirty="0">
                        <a:latin typeface="BIZ UDPゴシック" panose="020B0400000000000000" pitchFamily="50" charset="-128"/>
                        <a:ea typeface="BIZ UDPゴシック" panose="020B0400000000000000" pitchFamily="50" charset="-128"/>
                        <a:cs typeface="Meiryo UI" panose="020B0604030504040204" pitchFamily="50" charset="-128"/>
                      </a:endParaRPr>
                    </a:p>
                  </a:txBody>
                  <a:tcP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036243">
                <a:tc vMerge="1">
                  <a:txBody>
                    <a:bodyPr/>
                    <a:lstStyle/>
                    <a:p>
                      <a:pPr algn="ctr"/>
                      <a:endParaRPr kumimoji="1" lang="ja-JP" altLang="en-US" sz="1600" dirty="0">
                        <a:latin typeface="Meiryo UI" panose="020B0604030504040204" pitchFamily="50" charset="-128"/>
                        <a:ea typeface="Meiryo UI" panose="020B0604030504040204" pitchFamily="50" charset="-128"/>
                        <a:cs typeface="Meiryo UI" panose="020B0604030504040204" pitchFamily="50" charset="-128"/>
                      </a:endParaRPr>
                    </a:p>
                  </a:txBody>
                  <a:tcPr>
                    <a:lnT w="12700" cap="flat" cmpd="sng" algn="ctr">
                      <a:solidFill>
                        <a:schemeClr val="bg1"/>
                      </a:solidFill>
                      <a:prstDash val="solid"/>
                      <a:round/>
                      <a:headEnd type="none" w="med" len="med"/>
                      <a:tailEnd type="none" w="med" len="med"/>
                    </a:lnT>
                  </a:tcPr>
                </a:tc>
                <a:tc>
                  <a:txBody>
                    <a:bodyPr/>
                    <a:lstStyle/>
                    <a:p>
                      <a:pPr algn="ctr"/>
                      <a:r>
                        <a:rPr kumimoji="1" lang="en-US" altLang="ja-JP"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R</a:t>
                      </a:r>
                      <a:r>
                        <a:rPr kumimoji="1" lang="ja-JP" altLang="en-US"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３</a:t>
                      </a:r>
                      <a:endParaRPr lang="ja-JP" altLang="en-US" sz="4500" b="0" dirty="0">
                        <a:solidFill>
                          <a:schemeClr val="tx1"/>
                        </a:solidFill>
                        <a:latin typeface="BIZ UDPゴシック" panose="020B0400000000000000" pitchFamily="50" charset="-128"/>
                        <a:ea typeface="BIZ UDPゴシック" panose="020B0400000000000000" pitchFamily="50" charset="-128"/>
                      </a:endParaRPr>
                    </a:p>
                  </a:txBody>
                  <a:tcPr marL="288989" marR="288989" marT="144494" marB="144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Ｒ４</a:t>
                      </a:r>
                    </a:p>
                  </a:txBody>
                  <a:tcPr marL="288989" marR="288989" marT="144494" marB="144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ja-JP" sz="4500" b="0" dirty="0">
                          <a:solidFill>
                            <a:schemeClr val="tx1"/>
                          </a:solidFill>
                          <a:latin typeface="BIZ UDPゴシック" panose="020B0400000000000000" pitchFamily="50" charset="-128"/>
                          <a:ea typeface="BIZ UDPゴシック" panose="020B0400000000000000" pitchFamily="50" charset="-128"/>
                        </a:rPr>
                        <a:t>R</a:t>
                      </a:r>
                      <a:r>
                        <a:rPr lang="ja-JP" altLang="en-US" sz="4500" b="0" dirty="0">
                          <a:solidFill>
                            <a:schemeClr val="tx1"/>
                          </a:solidFill>
                          <a:latin typeface="BIZ UDPゴシック" panose="020B0400000000000000" pitchFamily="50" charset="-128"/>
                          <a:ea typeface="BIZ UDPゴシック" panose="020B0400000000000000" pitchFamily="50" charset="-128"/>
                        </a:rPr>
                        <a:t>５</a:t>
                      </a:r>
                    </a:p>
                  </a:txBody>
                  <a:tcPr marL="288989" marR="288989" marT="144494" marB="144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ja-JP" sz="4500" b="0" dirty="0">
                          <a:solidFill>
                            <a:schemeClr val="tx1"/>
                          </a:solidFill>
                          <a:latin typeface="BIZ UDPゴシック" panose="020B0400000000000000" pitchFamily="50" charset="-128"/>
                          <a:ea typeface="BIZ UDPゴシック" panose="020B0400000000000000" pitchFamily="50" charset="-128"/>
                        </a:rPr>
                        <a:t>R6</a:t>
                      </a:r>
                      <a:endParaRPr lang="ja-JP" altLang="en-US" sz="4500" b="0" dirty="0">
                        <a:solidFill>
                          <a:schemeClr val="tx1"/>
                        </a:solidFill>
                        <a:latin typeface="BIZ UDPゴシック" panose="020B0400000000000000" pitchFamily="50" charset="-128"/>
                        <a:ea typeface="BIZ UDPゴシック" panose="020B0400000000000000" pitchFamily="50" charset="-128"/>
                      </a:endParaRPr>
                    </a:p>
                  </a:txBody>
                  <a:tcPr marL="288989" marR="288989" marT="144494" marB="144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ja-JP" sz="4500" b="0" dirty="0">
                          <a:solidFill>
                            <a:schemeClr val="tx1"/>
                          </a:solidFill>
                          <a:latin typeface="BIZ UDPゴシック" panose="020B0400000000000000" pitchFamily="50" charset="-128"/>
                          <a:ea typeface="BIZ UDPゴシック" panose="020B0400000000000000" pitchFamily="50" charset="-128"/>
                        </a:rPr>
                        <a:t>R</a:t>
                      </a:r>
                      <a:r>
                        <a:rPr lang="ja-JP" altLang="en-US" sz="4500" b="0" dirty="0">
                          <a:solidFill>
                            <a:schemeClr val="tx1"/>
                          </a:solidFill>
                          <a:latin typeface="BIZ UDPゴシック" panose="020B0400000000000000" pitchFamily="50" charset="-128"/>
                          <a:ea typeface="BIZ UDPゴシック" panose="020B0400000000000000" pitchFamily="50" charset="-128"/>
                        </a:rPr>
                        <a:t>７</a:t>
                      </a:r>
                    </a:p>
                  </a:txBody>
                  <a:tcPr marL="288989" marR="288989" marT="144494" marB="144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368298">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養育里親</a:t>
                      </a:r>
                      <a:endParaRPr lang="en-US" altLang="ja-JP"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algn="ctr"/>
                      <a:r>
                        <a:rPr lang="ja-JP" altLang="en-US"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（はぐくみホーム）</a:t>
                      </a:r>
                      <a:endParaRPr kumimoji="1" lang="ja-JP" altLang="en-US"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２１３</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ja-JP" sz="4500" b="0" dirty="0">
                          <a:solidFill>
                            <a:schemeClr val="tx1"/>
                          </a:solidFill>
                          <a:latin typeface="BIZ UDPゴシック" panose="020B0400000000000000" pitchFamily="50" charset="-128"/>
                          <a:ea typeface="BIZ UDPゴシック" panose="020B0400000000000000" pitchFamily="50" charset="-128"/>
                        </a:rPr>
                        <a:t>2</a:t>
                      </a:r>
                      <a:r>
                        <a:rPr lang="ja-JP" altLang="en-US" sz="4500" b="0" dirty="0">
                          <a:solidFill>
                            <a:schemeClr val="tx1"/>
                          </a:solidFill>
                          <a:latin typeface="BIZ UDPゴシック" panose="020B0400000000000000" pitchFamily="50" charset="-128"/>
                          <a:ea typeface="BIZ UDPゴシック" panose="020B0400000000000000" pitchFamily="50" charset="-128"/>
                        </a:rPr>
                        <a:t>３０</a:t>
                      </a:r>
                      <a:endParaRPr lang="en-US" altLang="ja-JP" sz="4500" b="0" dirty="0">
                        <a:solidFill>
                          <a:schemeClr val="tx1"/>
                        </a:solidFill>
                        <a:latin typeface="BIZ UDPゴシック" panose="020B0400000000000000" pitchFamily="50" charset="-128"/>
                        <a:ea typeface="BIZ UDPゴシック" panose="020B0400000000000000" pitchFamily="50" charset="-128"/>
                      </a:endParaRP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ja-JP" sz="4500" b="0" dirty="0">
                          <a:solidFill>
                            <a:schemeClr val="tx1"/>
                          </a:solidFill>
                          <a:latin typeface="BIZ UDPゴシック" panose="020B0400000000000000" pitchFamily="50" charset="-128"/>
                          <a:ea typeface="BIZ UDPゴシック" panose="020B0400000000000000" pitchFamily="50" charset="-128"/>
                        </a:rPr>
                        <a:t>23</a:t>
                      </a:r>
                      <a:r>
                        <a:rPr lang="ja-JP" altLang="en-US" sz="4500" b="0" dirty="0">
                          <a:solidFill>
                            <a:schemeClr val="tx1"/>
                          </a:solidFill>
                          <a:latin typeface="BIZ UDPゴシック" panose="020B0400000000000000" pitchFamily="50" charset="-128"/>
                          <a:ea typeface="BIZ UDPゴシック" panose="020B0400000000000000" pitchFamily="50" charset="-128"/>
                        </a:rPr>
                        <a:t>２</a:t>
                      </a:r>
                      <a:endParaRPr lang="en-US" altLang="ja-JP" sz="4500" b="0" dirty="0">
                        <a:solidFill>
                          <a:schemeClr val="tx1"/>
                        </a:solidFill>
                        <a:latin typeface="BIZ UDPゴシック" panose="020B0400000000000000" pitchFamily="50" charset="-128"/>
                        <a:ea typeface="BIZ UDPゴシック" panose="020B0400000000000000" pitchFamily="50" charset="-128"/>
                      </a:endParaRP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２３８</a:t>
                      </a:r>
                      <a:endParaRPr lang="en-US" altLang="ja-JP" sz="4500" b="0" dirty="0">
                        <a:solidFill>
                          <a:schemeClr val="tx1"/>
                        </a:solidFill>
                        <a:latin typeface="BIZ UDPゴシック" panose="020B0400000000000000" pitchFamily="50" charset="-128"/>
                        <a:ea typeface="BIZ UDPゴシック" panose="020B0400000000000000" pitchFamily="50" charset="-128"/>
                      </a:endParaRP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２２７</a:t>
                      </a:r>
                      <a:r>
                        <a:rPr lang="en-US" altLang="ja-JP" sz="4500" b="0" dirty="0">
                          <a:solidFill>
                            <a:schemeClr val="tx1"/>
                          </a:solidFill>
                          <a:latin typeface="BIZ UDPゴシック" panose="020B0400000000000000" pitchFamily="50" charset="-128"/>
                          <a:ea typeface="BIZ UDPゴシック" panose="020B0400000000000000" pitchFamily="50" charset="-128"/>
                        </a:rPr>
                        <a:t>※</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35175">
                <a:tc>
                  <a:txBody>
                    <a:bodyPr/>
                    <a:lstStyle/>
                    <a:p>
                      <a:pPr algn="ctr"/>
                      <a:r>
                        <a:rPr kumimoji="1" lang="ja-JP" altLang="en-US" sz="4500" b="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養子縁組里親</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６８</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６３</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６１</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６５</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ja-JP" altLang="en-US" sz="4500" b="0" dirty="0">
                          <a:solidFill>
                            <a:schemeClr val="tx1"/>
                          </a:solidFill>
                          <a:latin typeface="BIZ UDPゴシック" panose="020B0400000000000000" pitchFamily="50" charset="-128"/>
                          <a:ea typeface="BIZ UDPゴシック" panose="020B0400000000000000" pitchFamily="50" charset="-128"/>
                        </a:rPr>
                        <a:t>５４</a:t>
                      </a:r>
                    </a:p>
                  </a:txBody>
                  <a:tcPr marL="288989" marR="288989" marT="144494" marB="1444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grpSp>
        <p:nvGrpSpPr>
          <p:cNvPr id="9" name="グループ化 8">
            <a:extLst>
              <a:ext uri="{FF2B5EF4-FFF2-40B4-BE49-F238E27FC236}">
                <a16:creationId xmlns:a16="http://schemas.microsoft.com/office/drawing/2014/main" id="{E9EAA3D8-6D97-4B3B-9BE6-E15648E5E4D1}"/>
              </a:ext>
            </a:extLst>
          </p:cNvPr>
          <p:cNvGrpSpPr/>
          <p:nvPr/>
        </p:nvGrpSpPr>
        <p:grpSpPr>
          <a:xfrm>
            <a:off x="3706574" y="11439017"/>
            <a:ext cx="26766982" cy="17630712"/>
            <a:chOff x="1820332" y="18335734"/>
            <a:chExt cx="19483869" cy="14798393"/>
          </a:xfrm>
        </p:grpSpPr>
        <p:graphicFrame>
          <p:nvGraphicFramePr>
            <p:cNvPr id="12" name="グラフ 11">
              <a:extLst>
                <a:ext uri="{FF2B5EF4-FFF2-40B4-BE49-F238E27FC236}">
                  <a16:creationId xmlns:a16="http://schemas.microsoft.com/office/drawing/2014/main" id="{2B45C72F-C3AD-404F-8EAF-0D8127655796}"/>
                </a:ext>
              </a:extLst>
            </p:cNvPr>
            <p:cNvGraphicFramePr>
              <a:graphicFrameLocks/>
            </p:cNvGraphicFramePr>
            <p:nvPr>
              <p:extLst>
                <p:ext uri="{D42A27DB-BD31-4B8C-83A1-F6EECF244321}">
                  <p14:modId xmlns:p14="http://schemas.microsoft.com/office/powerpoint/2010/main" val="1477083444"/>
                </p:ext>
              </p:extLst>
            </p:nvPr>
          </p:nvGraphicFramePr>
          <p:xfrm>
            <a:off x="2991033" y="18335734"/>
            <a:ext cx="18313168" cy="14798393"/>
          </p:xfrm>
          <a:graphic>
            <a:graphicData uri="http://schemas.openxmlformats.org/drawingml/2006/chart">
              <c:chart xmlns:c="http://schemas.openxmlformats.org/drawingml/2006/chart" xmlns:r="http://schemas.openxmlformats.org/officeDocument/2006/relationships" r:id="rId3"/>
            </a:graphicData>
          </a:graphic>
        </p:graphicFrame>
        <p:sp>
          <p:nvSpPr>
            <p:cNvPr id="13" name="コンテンツ プレースホルダー 1">
              <a:extLst>
                <a:ext uri="{FF2B5EF4-FFF2-40B4-BE49-F238E27FC236}">
                  <a16:creationId xmlns:a16="http://schemas.microsoft.com/office/drawing/2014/main" id="{CBB6C72B-B30F-443A-8706-58E2B9C58BC5}"/>
                </a:ext>
              </a:extLst>
            </p:cNvPr>
            <p:cNvSpPr txBox="1">
              <a:spLocks/>
            </p:cNvSpPr>
            <p:nvPr/>
          </p:nvSpPr>
          <p:spPr>
            <a:xfrm>
              <a:off x="1820332" y="18869695"/>
              <a:ext cx="17445568" cy="1226777"/>
            </a:xfrm>
            <a:prstGeom prst="rect">
              <a:avLst/>
            </a:prstGeom>
          </p:spPr>
          <p:txBody>
            <a:bodyPr vert="horz" lIns="288891" tIns="144447" rIns="288891" bIns="144447"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pPr marL="0" indent="0">
                <a:buNone/>
              </a:pPr>
              <a:r>
                <a:rPr lang="en-US" altLang="ja-JP"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府管乳児院の定員及び入所児童数</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R</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８</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７</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１時点）</a:t>
              </a:r>
              <a:r>
                <a:rPr lang="en-US" altLang="ja-JP"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p>
          </p:txBody>
        </p:sp>
      </p:grpSp>
      <p:graphicFrame>
        <p:nvGraphicFramePr>
          <p:cNvPr id="14" name="表 14">
            <a:extLst>
              <a:ext uri="{FF2B5EF4-FFF2-40B4-BE49-F238E27FC236}">
                <a16:creationId xmlns:a16="http://schemas.microsoft.com/office/drawing/2014/main" id="{4EF1AD80-C625-46CF-8422-0D9D3578C5EA}"/>
              </a:ext>
            </a:extLst>
          </p:cNvPr>
          <p:cNvGraphicFramePr>
            <a:graphicFrameLocks noGrp="1"/>
          </p:cNvGraphicFramePr>
          <p:nvPr>
            <p:extLst>
              <p:ext uri="{D42A27DB-BD31-4B8C-83A1-F6EECF244321}">
                <p14:modId xmlns:p14="http://schemas.microsoft.com/office/powerpoint/2010/main" val="165108214"/>
              </p:ext>
            </p:extLst>
          </p:nvPr>
        </p:nvGraphicFramePr>
        <p:xfrm>
          <a:off x="19836836" y="3498309"/>
          <a:ext cx="18413610" cy="4389120"/>
        </p:xfrm>
        <a:graphic>
          <a:graphicData uri="http://schemas.openxmlformats.org/drawingml/2006/table">
            <a:tbl>
              <a:tblPr firstRow="1" bandRow="1">
                <a:tableStyleId>{5C22544A-7EE6-4342-B048-85BDC9FD1C3A}</a:tableStyleId>
              </a:tblPr>
              <a:tblGrid>
                <a:gridCol w="5272671">
                  <a:extLst>
                    <a:ext uri="{9D8B030D-6E8A-4147-A177-3AD203B41FA5}">
                      <a16:colId xmlns:a16="http://schemas.microsoft.com/office/drawing/2014/main" val="2534286292"/>
                    </a:ext>
                  </a:extLst>
                </a:gridCol>
                <a:gridCol w="1995055">
                  <a:extLst>
                    <a:ext uri="{9D8B030D-6E8A-4147-A177-3AD203B41FA5}">
                      <a16:colId xmlns:a16="http://schemas.microsoft.com/office/drawing/2014/main" val="3202460124"/>
                    </a:ext>
                  </a:extLst>
                </a:gridCol>
                <a:gridCol w="2327564">
                  <a:extLst>
                    <a:ext uri="{9D8B030D-6E8A-4147-A177-3AD203B41FA5}">
                      <a16:colId xmlns:a16="http://schemas.microsoft.com/office/drawing/2014/main" val="863591547"/>
                    </a:ext>
                  </a:extLst>
                </a:gridCol>
                <a:gridCol w="2119745">
                  <a:extLst>
                    <a:ext uri="{9D8B030D-6E8A-4147-A177-3AD203B41FA5}">
                      <a16:colId xmlns:a16="http://schemas.microsoft.com/office/drawing/2014/main" val="2100680934"/>
                    </a:ext>
                  </a:extLst>
                </a:gridCol>
                <a:gridCol w="6698575">
                  <a:extLst>
                    <a:ext uri="{9D8B030D-6E8A-4147-A177-3AD203B41FA5}">
                      <a16:colId xmlns:a16="http://schemas.microsoft.com/office/drawing/2014/main" val="1593005745"/>
                    </a:ext>
                  </a:extLst>
                </a:gridCol>
              </a:tblGrid>
              <a:tr h="1098017">
                <a:tc>
                  <a:txBody>
                    <a:bodyPr/>
                    <a:lstStyle/>
                    <a:p>
                      <a:pPr marL="0" algn="ctr" defTabSz="3853190" rtl="0" eaLnBrk="1" latinLnBrk="0" hangingPunct="1"/>
                      <a:r>
                        <a:rPr kumimoji="1" lang="en-US" altLang="ja-JP" sz="4500" b="0" kern="1200" dirty="0">
                          <a:solidFill>
                            <a:schemeClr val="tx1"/>
                          </a:solidFill>
                          <a:latin typeface="BIZ UDPゴシック" panose="020B0400000000000000" pitchFamily="50" charset="-128"/>
                          <a:ea typeface="BIZ UDPゴシック" panose="020B0400000000000000" pitchFamily="50" charset="-128"/>
                        </a:rPr>
                        <a:t>R7</a:t>
                      </a:r>
                      <a:endParaRPr kumimoji="1" lang="ja-JP" altLang="en-US" sz="4500" b="0" kern="120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rPr>
                        <a:t>登録</a:t>
                      </a:r>
                      <a:endParaRPr kumimoji="1" lang="en-US" altLang="ja-JP" sz="4500" b="0" kern="1200" dirty="0">
                        <a:solidFill>
                          <a:schemeClr val="tx1"/>
                        </a:solidFill>
                        <a:latin typeface="BIZ UDPゴシック" panose="020B0400000000000000" pitchFamily="50" charset="-128"/>
                        <a:ea typeface="BIZ UDPゴシック" panose="020B0400000000000000" pitchFamily="50" charset="-128"/>
                      </a:endParaRPr>
                    </a:p>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rPr>
                        <a:t>家庭数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rPr>
                        <a:t>受入</a:t>
                      </a:r>
                      <a:endParaRPr kumimoji="1" lang="en-US" altLang="ja-JP" sz="4500" b="0" kern="1200" dirty="0">
                        <a:solidFill>
                          <a:schemeClr val="tx1"/>
                        </a:solidFill>
                        <a:latin typeface="BIZ UDPゴシック" panose="020B0400000000000000" pitchFamily="50" charset="-128"/>
                        <a:ea typeface="BIZ UDPゴシック" panose="020B0400000000000000" pitchFamily="50" charset="-128"/>
                        <a:cs typeface="+mn-cs"/>
                      </a:endParaRPr>
                    </a:p>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rPr>
                        <a:t>家庭数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rPr>
                        <a:t>差引数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rPr>
                        <a:t>受入ができない理由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1706885"/>
                  </a:ext>
                </a:extLst>
              </a:tr>
              <a:tr h="1355404">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養育里親</a:t>
                      </a:r>
                      <a:endParaRPr kumimoji="1" lang="en-US" altLang="ja-JP" sz="4500" b="0" kern="12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（はぐくみホーム）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en-US" altLang="ja-JP" sz="4500" b="0" kern="1200" dirty="0">
                          <a:solidFill>
                            <a:schemeClr val="tx1"/>
                          </a:solidFill>
                          <a:latin typeface="BIZ UDPゴシック" panose="020B0400000000000000" pitchFamily="50" charset="-128"/>
                          <a:ea typeface="BIZ UDPゴシック" panose="020B0400000000000000" pitchFamily="50" charset="-128"/>
                        </a:rPr>
                        <a:t>227</a:t>
                      </a:r>
                      <a:endParaRPr kumimoji="1" lang="ja-JP" altLang="en-US" sz="4500" b="0" kern="120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en-US" altLang="ja-JP" sz="4500" b="0" kern="1200" dirty="0">
                          <a:solidFill>
                            <a:schemeClr val="tx1"/>
                          </a:solidFill>
                          <a:latin typeface="BIZ UDPゴシック" panose="020B0400000000000000" pitchFamily="50" charset="-128"/>
                          <a:ea typeface="BIZ UDPゴシック" panose="020B0400000000000000" pitchFamily="50" charset="-128"/>
                          <a:cs typeface="+mn-cs"/>
                        </a:rPr>
                        <a:t>157</a:t>
                      </a:r>
                      <a:endPar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3853190" rtl="0" eaLnBrk="1" fontAlgn="auto" latinLnBrk="0" hangingPunct="1">
                        <a:lnSpc>
                          <a:spcPct val="100000"/>
                        </a:lnSpc>
                        <a:spcBef>
                          <a:spcPts val="0"/>
                        </a:spcBef>
                        <a:spcAft>
                          <a:spcPts val="0"/>
                        </a:spcAft>
                        <a:buClrTx/>
                        <a:buSzTx/>
                        <a:buFontTx/>
                        <a:buNone/>
                        <a:tabLst/>
                        <a:defRPr/>
                      </a:pPr>
                      <a:r>
                        <a:rPr kumimoji="1" lang="en-US" altLang="ja-JP" sz="4500" b="0" kern="1200" dirty="0">
                          <a:solidFill>
                            <a:schemeClr val="tx1"/>
                          </a:solidFill>
                          <a:latin typeface="BIZ UDPゴシック" panose="020B0400000000000000" pitchFamily="50" charset="-128"/>
                          <a:ea typeface="BIZ UDPゴシック" panose="020B0400000000000000" pitchFamily="50" charset="-128"/>
                          <a:cs typeface="+mn-cs"/>
                        </a:rPr>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3853190" rtl="0" eaLnBrk="1" fontAlgn="auto" latinLnBrk="0" hangingPunct="1">
                        <a:lnSpc>
                          <a:spcPct val="100000"/>
                        </a:lnSpc>
                        <a:spcBef>
                          <a:spcPts val="0"/>
                        </a:spcBef>
                        <a:spcAft>
                          <a:spcPts val="0"/>
                        </a:spcAft>
                        <a:buClrTx/>
                        <a:buSzTx/>
                        <a:buFontTx/>
                        <a:buNone/>
                        <a:tabLst/>
                        <a:defRPr/>
                      </a:pPr>
                      <a:r>
                        <a:rPr kumimoji="1" lang="ja-JP" altLang="ja-JP" sz="4500" b="0" kern="1200" dirty="0">
                          <a:solidFill>
                            <a:schemeClr val="tx1"/>
                          </a:solidFill>
                          <a:latin typeface="BIZ UDPゴシック" panose="020B0400000000000000" pitchFamily="50" charset="-128"/>
                          <a:ea typeface="BIZ UDPゴシック" panose="020B0400000000000000" pitchFamily="50" charset="-128"/>
                          <a:cs typeface="+mn-cs"/>
                        </a:rPr>
                        <a:t>年齢や家庭事情など</a:t>
                      </a:r>
                      <a:endParaRPr kumimoji="1" lang="en-US" altLang="ja-JP" sz="4500" b="0" kern="1200" dirty="0">
                        <a:solidFill>
                          <a:schemeClr val="tx1"/>
                        </a:solidFill>
                        <a:latin typeface="BIZ UDPゴシック" panose="020B0400000000000000" pitchFamily="50" charset="-128"/>
                        <a:ea typeface="BIZ UDPゴシック" panose="020B0400000000000000"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6782560"/>
                  </a:ext>
                </a:extLst>
              </a:tr>
              <a:tr h="1463040">
                <a:tc>
                  <a:txBody>
                    <a:bodyPr/>
                    <a:lstStyle/>
                    <a:p>
                      <a:pPr marL="0" marR="0" lvl="0" indent="0" algn="ctr" defTabSz="3853190" rtl="0" eaLnBrk="1" fontAlgn="auto" latinLnBrk="0" hangingPunct="1">
                        <a:lnSpc>
                          <a:spcPct val="100000"/>
                        </a:lnSpc>
                        <a:spcBef>
                          <a:spcPts val="0"/>
                        </a:spcBef>
                        <a:spcAft>
                          <a:spcPts val="0"/>
                        </a:spcAft>
                        <a:buClrTx/>
                        <a:buSzTx/>
                        <a:buFontTx/>
                        <a:buNone/>
                        <a:tabLst/>
                        <a:defRPr/>
                      </a:pPr>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養子縁組里親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rPr>
                        <a:t>５４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rPr>
                        <a:t>４４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rPr>
                        <a:t>１０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3853190" rtl="0" eaLnBrk="1" latinLnBrk="0" hangingPunct="1"/>
                      <a:r>
                        <a:rPr kumimoji="1" lang="ja-JP" altLang="en-US" sz="4500" b="0" kern="1200" dirty="0">
                          <a:solidFill>
                            <a:schemeClr val="tx1"/>
                          </a:solidFill>
                          <a:latin typeface="BIZ UDPゴシック" panose="020B0400000000000000" pitchFamily="50" charset="-128"/>
                          <a:ea typeface="BIZ UDPゴシック" panose="020B0400000000000000" pitchFamily="50" charset="-128"/>
                          <a:cs typeface="+mn-cs"/>
                        </a:rPr>
                        <a:t>登録取消し等を検討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3126533"/>
                  </a:ext>
                </a:extLst>
              </a:tr>
            </a:tbl>
          </a:graphicData>
        </a:graphic>
      </p:graphicFrame>
      <p:sp>
        <p:nvSpPr>
          <p:cNvPr id="5" name="テキスト ボックス 4">
            <a:extLst>
              <a:ext uri="{FF2B5EF4-FFF2-40B4-BE49-F238E27FC236}">
                <a16:creationId xmlns:a16="http://schemas.microsoft.com/office/drawing/2014/main" id="{AD952DC9-FC2A-4625-9B07-DF7D8A182E7D}"/>
              </a:ext>
            </a:extLst>
          </p:cNvPr>
          <p:cNvSpPr txBox="1"/>
          <p:nvPr/>
        </p:nvSpPr>
        <p:spPr>
          <a:xfrm>
            <a:off x="504674" y="8837243"/>
            <a:ext cx="18607446" cy="707886"/>
          </a:xfrm>
          <a:prstGeom prst="rect">
            <a:avLst/>
          </a:prstGeom>
          <a:noFill/>
        </p:spPr>
        <p:txBody>
          <a:bodyPr wrap="square" rtlCol="0">
            <a:spAutoFit/>
          </a:bodyPr>
          <a:lstStyle/>
          <a:p>
            <a:pPr defTabSz="3853190"/>
            <a:r>
              <a:rPr kumimoji="1" lang="en-US" altLang="ja-JP" sz="4000" dirty="0">
                <a:latin typeface="BIZ UDPゴシック" panose="020B0400000000000000" pitchFamily="50" charset="-128"/>
                <a:ea typeface="BIZ UDPゴシック" panose="020B0400000000000000" pitchFamily="50" charset="-128"/>
              </a:rPr>
              <a:t>※R7</a:t>
            </a:r>
            <a:r>
              <a:rPr kumimoji="1" lang="ja-JP" altLang="en-US" sz="4000" dirty="0">
                <a:latin typeface="BIZ UDPゴシック" panose="020B0400000000000000" pitchFamily="50" charset="-128"/>
                <a:ea typeface="BIZ UDPゴシック" panose="020B0400000000000000" pitchFamily="50" charset="-128"/>
              </a:rPr>
              <a:t>は豊中市児童相談所設置に伴い</a:t>
            </a:r>
            <a:r>
              <a:rPr kumimoji="1" lang="en-US" altLang="ja-JP" sz="4000" dirty="0">
                <a:latin typeface="BIZ UDPゴシック" panose="020B0400000000000000" pitchFamily="50" charset="-128"/>
                <a:ea typeface="BIZ UDPゴシック" panose="020B0400000000000000" pitchFamily="50" charset="-128"/>
              </a:rPr>
              <a:t>20</a:t>
            </a:r>
            <a:r>
              <a:rPr kumimoji="1" lang="ja-JP" altLang="en-US" sz="4000" dirty="0">
                <a:latin typeface="BIZ UDPゴシック" panose="020B0400000000000000" pitchFamily="50" charset="-128"/>
                <a:ea typeface="BIZ UDPゴシック" panose="020B0400000000000000" pitchFamily="50" charset="-128"/>
              </a:rPr>
              <a:t>家庭が豊中市の里親に変更されたため減</a:t>
            </a:r>
            <a:endParaRPr kumimoji="1" lang="en-US" altLang="ja-JP" sz="4000" dirty="0">
              <a:latin typeface="BIZ UDPゴシック" panose="020B0400000000000000" pitchFamily="50" charset="-128"/>
              <a:ea typeface="BIZ UDPゴシック" panose="020B0400000000000000" pitchFamily="50" charset="-128"/>
            </a:endParaRPr>
          </a:p>
        </p:txBody>
      </p:sp>
      <p:sp>
        <p:nvSpPr>
          <p:cNvPr id="17" name="コンテンツ プレースホルダー 1">
            <a:extLst>
              <a:ext uri="{FF2B5EF4-FFF2-40B4-BE49-F238E27FC236}">
                <a16:creationId xmlns:a16="http://schemas.microsoft.com/office/drawing/2014/main" id="{CC514EDB-3DCF-4435-834C-4EB2881BD033}"/>
              </a:ext>
            </a:extLst>
          </p:cNvPr>
          <p:cNvSpPr txBox="1">
            <a:spLocks/>
          </p:cNvSpPr>
          <p:nvPr/>
        </p:nvSpPr>
        <p:spPr>
          <a:xfrm>
            <a:off x="21126808" y="1983560"/>
            <a:ext cx="14947305" cy="1411828"/>
          </a:xfrm>
          <a:prstGeom prst="rect">
            <a:avLst/>
          </a:prstGeom>
        </p:spPr>
        <p:txBody>
          <a:bodyPr vert="horz" lIns="288891" tIns="144447" rIns="288891" bIns="144447"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pPr marL="0" indent="0">
              <a:buNone/>
            </a:pPr>
            <a:r>
              <a:rPr lang="en-US" altLang="ja-JP"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里親家庭の児童受入状況</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R</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８</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３</a:t>
            </a:r>
            <a:r>
              <a:rPr lang="en-US" altLang="ja-JP"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.31</a:t>
            </a:r>
            <a:r>
              <a:rPr lang="ja-JP" altLang="en-US" sz="48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時点）</a:t>
            </a:r>
            <a:r>
              <a:rPr lang="en-US" altLang="ja-JP" sz="5689"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p>
        </p:txBody>
      </p:sp>
    </p:spTree>
    <p:extLst>
      <p:ext uri="{BB962C8B-B14F-4D97-AF65-F5344CB8AC3E}">
        <p14:creationId xmlns:p14="http://schemas.microsoft.com/office/powerpoint/2010/main" val="1762371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DD11CD1C-61B3-4D32-BD6D-04CD7CF45138}"/>
              </a:ext>
            </a:extLst>
          </p:cNvPr>
          <p:cNvSpPr/>
          <p:nvPr/>
        </p:nvSpPr>
        <p:spPr>
          <a:xfrm>
            <a:off x="0" y="-1"/>
            <a:ext cx="38531800" cy="161778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72F7732-1A29-4E13-A28E-1D2AF2A7B10F}"/>
              </a:ext>
            </a:extLst>
          </p:cNvPr>
          <p:cNvSpPr/>
          <p:nvPr/>
        </p:nvSpPr>
        <p:spPr>
          <a:xfrm>
            <a:off x="34306933" y="256253"/>
            <a:ext cx="3943513" cy="120032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5867"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資料３</a:t>
            </a:r>
            <a:r>
              <a:rPr lang="en-US" altLang="ja-JP" sz="5867"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a:t>
            </a:r>
            <a:r>
              <a:rPr lang="ja-JP" altLang="en-US" sz="5867"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２</a:t>
            </a:r>
          </a:p>
        </p:txBody>
      </p:sp>
      <p:graphicFrame>
        <p:nvGraphicFramePr>
          <p:cNvPr id="8" name="表 8">
            <a:extLst>
              <a:ext uri="{FF2B5EF4-FFF2-40B4-BE49-F238E27FC236}">
                <a16:creationId xmlns:a16="http://schemas.microsoft.com/office/drawing/2014/main" id="{2743C1AF-1EF0-4C8E-A557-3A77A796ACBB}"/>
              </a:ext>
            </a:extLst>
          </p:cNvPr>
          <p:cNvGraphicFramePr>
            <a:graphicFrameLocks noGrp="1"/>
          </p:cNvGraphicFramePr>
          <p:nvPr>
            <p:extLst>
              <p:ext uri="{D42A27DB-BD31-4B8C-83A1-F6EECF244321}">
                <p14:modId xmlns:p14="http://schemas.microsoft.com/office/powerpoint/2010/main" val="3902948160"/>
              </p:ext>
            </p:extLst>
          </p:nvPr>
        </p:nvGraphicFramePr>
        <p:xfrm>
          <a:off x="1493257" y="2768026"/>
          <a:ext cx="35545286" cy="15440386"/>
        </p:xfrm>
        <a:graphic>
          <a:graphicData uri="http://schemas.openxmlformats.org/drawingml/2006/table">
            <a:tbl>
              <a:tblPr firstRow="1" bandRow="1">
                <a:tableStyleId>{2D5ABB26-0587-4C30-8999-92F81FD0307C}</a:tableStyleId>
              </a:tblPr>
              <a:tblGrid>
                <a:gridCol w="11934892">
                  <a:extLst>
                    <a:ext uri="{9D8B030D-6E8A-4147-A177-3AD203B41FA5}">
                      <a16:colId xmlns:a16="http://schemas.microsoft.com/office/drawing/2014/main" val="1034582903"/>
                    </a:ext>
                  </a:extLst>
                </a:gridCol>
                <a:gridCol w="11761966">
                  <a:extLst>
                    <a:ext uri="{9D8B030D-6E8A-4147-A177-3AD203B41FA5}">
                      <a16:colId xmlns:a16="http://schemas.microsoft.com/office/drawing/2014/main" val="1989504490"/>
                    </a:ext>
                  </a:extLst>
                </a:gridCol>
                <a:gridCol w="11848428">
                  <a:extLst>
                    <a:ext uri="{9D8B030D-6E8A-4147-A177-3AD203B41FA5}">
                      <a16:colId xmlns:a16="http://schemas.microsoft.com/office/drawing/2014/main" val="837416081"/>
                    </a:ext>
                  </a:extLst>
                </a:gridCol>
              </a:tblGrid>
              <a:tr h="1002568">
                <a:tc>
                  <a:txBody>
                    <a:bodyPr/>
                    <a:lstStyle/>
                    <a:p>
                      <a:pPr algn="ctr"/>
                      <a:endParaRPr kumimoji="1" lang="en-US" altLang="ja-JP"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A</a:t>
                      </a:r>
                      <a:r>
                        <a:rPr kumimoji="1" lang="ja-JP" altLang="en-US" sz="6500" dirty="0">
                          <a:latin typeface="BIZ UDPゴシック" panose="020B0400000000000000" pitchFamily="50" charset="-128"/>
                          <a:ea typeface="BIZ UDPゴシック" panose="020B0400000000000000" pitchFamily="50" charset="-128"/>
                        </a:rPr>
                        <a:t>施設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B</a:t>
                      </a:r>
                      <a:r>
                        <a:rPr kumimoji="1" lang="ja-JP" altLang="en-US" sz="6500" dirty="0">
                          <a:latin typeface="BIZ UDPゴシック" panose="020B0400000000000000" pitchFamily="50" charset="-128"/>
                          <a:ea typeface="BIZ UDPゴシック" panose="020B0400000000000000" pitchFamily="50" charset="-128"/>
                        </a:rPr>
                        <a:t>施設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0264676"/>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定員（暫定定員）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32</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59352781"/>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施設長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9819955"/>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看護師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6</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3</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704035"/>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保育士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32</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23</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7962921"/>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児童指導員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2</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6</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1649730"/>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調理員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5</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2</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5261270"/>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栄養士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8079747"/>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事務員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2</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6779663"/>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心理士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4386399"/>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補助員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9188482"/>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正職員合計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51</a:t>
                      </a:r>
                      <a:endParaRPr kumimoji="1" lang="ja-JP" altLang="en-US"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17628470"/>
                  </a:ext>
                </a:extLst>
              </a:tr>
              <a:tr h="1002568">
                <a:tc>
                  <a:txBody>
                    <a:bodyPr/>
                    <a:lstStyle/>
                    <a:p>
                      <a:pPr algn="ctr"/>
                      <a:r>
                        <a:rPr kumimoji="1" lang="ja-JP" altLang="en-US" sz="6500" dirty="0">
                          <a:latin typeface="BIZ UDPゴシック" panose="020B0400000000000000" pitchFamily="50" charset="-128"/>
                          <a:ea typeface="BIZ UDPゴシック" panose="020B0400000000000000" pitchFamily="50" charset="-128"/>
                        </a:rPr>
                        <a:t>正職員</a:t>
                      </a:r>
                      <a:r>
                        <a:rPr kumimoji="1" lang="en-US" altLang="ja-JP" sz="6500" dirty="0">
                          <a:latin typeface="BIZ UDPゴシック" panose="020B0400000000000000" pitchFamily="50" charset="-128"/>
                          <a:ea typeface="BIZ UDPゴシック" panose="020B0400000000000000" pitchFamily="50" charset="-128"/>
                        </a:rPr>
                        <a:t>/</a:t>
                      </a:r>
                      <a:r>
                        <a:rPr kumimoji="1" lang="ja-JP" altLang="en-US" sz="6500">
                          <a:latin typeface="BIZ UDPゴシック" panose="020B0400000000000000" pitchFamily="50" charset="-128"/>
                          <a:ea typeface="BIZ UDPゴシック" panose="020B0400000000000000" pitchFamily="50" charset="-128"/>
                        </a:rPr>
                        <a:t>定員</a:t>
                      </a:r>
                      <a:endParaRPr kumimoji="1" lang="en-US" altLang="ja-JP" sz="65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159%</a:t>
                      </a:r>
                      <a:endParaRPr kumimoji="1" lang="ja-JP" altLang="en-US" sz="65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158%</a:t>
                      </a:r>
                      <a:endParaRPr kumimoji="1" lang="ja-JP" altLang="en-US" sz="65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58414077"/>
                  </a:ext>
                </a:extLst>
              </a:tr>
              <a:tr h="1373866">
                <a:tc>
                  <a:txBody>
                    <a:bodyPr/>
                    <a:lstStyle/>
                    <a:p>
                      <a:pPr algn="ctr"/>
                      <a:r>
                        <a:rPr kumimoji="1" lang="ja-JP" altLang="en-US" sz="6500" dirty="0">
                          <a:latin typeface="BIZ UDPゴシック" panose="020B0400000000000000" pitchFamily="50" charset="-128"/>
                          <a:ea typeface="BIZ UDPゴシック" panose="020B0400000000000000" pitchFamily="50" charset="-128"/>
                        </a:rPr>
                        <a:t>その他非常勤職員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2</a:t>
                      </a:r>
                      <a:endParaRPr kumimoji="1" lang="ja-JP" altLang="en-US" sz="65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6500" dirty="0">
                          <a:latin typeface="BIZ UDPゴシック" panose="020B0400000000000000" pitchFamily="50" charset="-128"/>
                          <a:ea typeface="BIZ UDPゴシック" panose="020B0400000000000000" pitchFamily="50" charset="-128"/>
                        </a:rPr>
                        <a:t>26</a:t>
                      </a:r>
                      <a:endParaRPr kumimoji="1" lang="ja-JP" altLang="en-US" sz="65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3858407"/>
                  </a:ext>
                </a:extLst>
              </a:tr>
            </a:tbl>
          </a:graphicData>
        </a:graphic>
      </p:graphicFrame>
      <p:sp>
        <p:nvSpPr>
          <p:cNvPr id="22" name="コンテンツ プレースホルダー 1">
            <a:extLst>
              <a:ext uri="{FF2B5EF4-FFF2-40B4-BE49-F238E27FC236}">
                <a16:creationId xmlns:a16="http://schemas.microsoft.com/office/drawing/2014/main" id="{DDD55BDC-BB8D-4BF6-9244-6ED997222A0F}"/>
              </a:ext>
            </a:extLst>
          </p:cNvPr>
          <p:cNvSpPr txBox="1">
            <a:spLocks/>
          </p:cNvSpPr>
          <p:nvPr/>
        </p:nvSpPr>
        <p:spPr>
          <a:xfrm>
            <a:off x="628379" y="1617784"/>
            <a:ext cx="23777266" cy="1150242"/>
          </a:xfrm>
          <a:prstGeom prst="rect">
            <a:avLst/>
          </a:prstGeom>
        </p:spPr>
        <p:txBody>
          <a:bodyPr vert="horz" lIns="288891" tIns="144447" rIns="288891" bIns="144447"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pPr marL="0" indent="0">
              <a:buNone/>
            </a:pPr>
            <a:r>
              <a:rPr lang="en-US" altLang="ja-JP" sz="60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60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乳児院の定員数・職員数（</a:t>
            </a:r>
            <a:r>
              <a:rPr lang="en-US" altLang="ja-JP" sz="60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R</a:t>
            </a:r>
            <a:r>
              <a:rPr lang="ja-JP" altLang="en-US" sz="60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８</a:t>
            </a:r>
            <a:r>
              <a:rPr lang="en-US" altLang="ja-JP" sz="60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.4.1</a:t>
            </a:r>
            <a:r>
              <a:rPr lang="ja-JP" altLang="en-US" sz="60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時点）</a:t>
            </a:r>
            <a:r>
              <a:rPr lang="en-US" altLang="ja-JP" sz="60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a:t>
            </a:r>
          </a:p>
        </p:txBody>
      </p:sp>
      <p:sp>
        <p:nvSpPr>
          <p:cNvPr id="7" name="四角形: 角を丸くする 6">
            <a:extLst>
              <a:ext uri="{FF2B5EF4-FFF2-40B4-BE49-F238E27FC236}">
                <a16:creationId xmlns:a16="http://schemas.microsoft.com/office/drawing/2014/main" id="{0228FBA7-A715-40FF-B328-FCE411343F54}"/>
              </a:ext>
            </a:extLst>
          </p:cNvPr>
          <p:cNvSpPr/>
          <p:nvPr/>
        </p:nvSpPr>
        <p:spPr>
          <a:xfrm>
            <a:off x="1493257" y="18610740"/>
            <a:ext cx="35545286" cy="429339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0" indent="-857250">
              <a:buFont typeface="Wingdings" panose="05000000000000000000" pitchFamily="2" charset="2"/>
              <a:buChar char="u"/>
            </a:pPr>
            <a:r>
              <a:rPr kumimoji="1" lang="ja-JP" altLang="en-US" sz="7200" dirty="0">
                <a:solidFill>
                  <a:schemeClr val="tx1"/>
                </a:solidFill>
                <a:latin typeface="BIZ UDPゴシック" panose="020B0400000000000000" pitchFamily="50" charset="-128"/>
                <a:ea typeface="BIZ UDPゴシック" panose="020B0400000000000000" pitchFamily="50" charset="-128"/>
              </a:rPr>
              <a:t>里親は、現時点で受入れの余力がない。</a:t>
            </a:r>
            <a:endParaRPr kumimoji="1" lang="en-US" altLang="ja-JP" sz="7200" dirty="0">
              <a:solidFill>
                <a:schemeClr val="tx1"/>
              </a:solidFill>
              <a:latin typeface="BIZ UDPゴシック" panose="020B0400000000000000" pitchFamily="50" charset="-128"/>
              <a:ea typeface="BIZ UDPゴシック" panose="020B0400000000000000" pitchFamily="50" charset="-128"/>
            </a:endParaRPr>
          </a:p>
          <a:p>
            <a:pPr marL="857250" indent="-857250">
              <a:buFont typeface="Wingdings" panose="05000000000000000000" pitchFamily="2" charset="2"/>
              <a:buChar char="u"/>
            </a:pPr>
            <a:r>
              <a:rPr kumimoji="1" lang="ja-JP" altLang="en-US" sz="7200" dirty="0">
                <a:solidFill>
                  <a:schemeClr val="tx1"/>
                </a:solidFill>
                <a:latin typeface="BIZ UDPゴシック" panose="020B0400000000000000" pitchFamily="50" charset="-128"/>
                <a:ea typeface="BIZ UDPゴシック" panose="020B0400000000000000" pitchFamily="50" charset="-128"/>
              </a:rPr>
              <a:t>乳児院は、</a:t>
            </a:r>
            <a:r>
              <a:rPr kumimoji="1" lang="en-US" altLang="ja-JP" sz="7200" dirty="0">
                <a:solidFill>
                  <a:schemeClr val="tx1"/>
                </a:solidFill>
                <a:latin typeface="BIZ UDPゴシック" panose="020B0400000000000000" pitchFamily="50" charset="-128"/>
                <a:ea typeface="BIZ UDPゴシック" panose="020B0400000000000000" pitchFamily="50" charset="-128"/>
              </a:rPr>
              <a:t>R9</a:t>
            </a:r>
            <a:r>
              <a:rPr kumimoji="1" lang="ja-JP" altLang="en-US" sz="7200" dirty="0">
                <a:solidFill>
                  <a:schemeClr val="tx1"/>
                </a:solidFill>
                <a:latin typeface="BIZ UDPゴシック" panose="020B0400000000000000" pitchFamily="50" charset="-128"/>
                <a:ea typeface="BIZ UDPゴシック" panose="020B0400000000000000" pitchFamily="50" charset="-128"/>
              </a:rPr>
              <a:t>年度中には、受入れ可能人数を超える。</a:t>
            </a:r>
            <a:endParaRPr kumimoji="1" lang="en-US" altLang="ja-JP" sz="7200" dirty="0">
              <a:latin typeface="BIZ UDPゴシック" panose="020B0400000000000000" pitchFamily="50" charset="-128"/>
              <a:ea typeface="BIZ UDPゴシック" panose="020B0400000000000000" pitchFamily="50" charset="-128"/>
            </a:endParaRPr>
          </a:p>
          <a:p>
            <a:r>
              <a:rPr kumimoji="1" lang="ja-JP" altLang="en-US" sz="7200" dirty="0">
                <a:latin typeface="BIZ UDPゴシック" panose="020B0400000000000000" pitchFamily="50" charset="-128"/>
                <a:ea typeface="BIZ UDPゴシック" panose="020B0400000000000000" pitchFamily="50" charset="-128"/>
              </a:rPr>
              <a:t> </a:t>
            </a:r>
            <a:r>
              <a:rPr kumimoji="1" lang="ja-JP" altLang="en-US" sz="7200" dirty="0">
                <a:solidFill>
                  <a:schemeClr val="tx1"/>
                </a:solidFill>
                <a:latin typeface="BIZ UDPゴシック" panose="020B0400000000000000" pitchFamily="50" charset="-128"/>
                <a:ea typeface="BIZ UDPゴシック" panose="020B0400000000000000" pitchFamily="50" charset="-128"/>
              </a:rPr>
              <a:t>　⇒　府内の保護を要する子どもの受け皿が不足することになる。</a:t>
            </a:r>
            <a:endParaRPr kumimoji="1" lang="en-US" altLang="ja-JP" sz="7200" dirty="0">
              <a:solidFill>
                <a:schemeClr val="tx1"/>
              </a:solidFill>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AF41F965-EAC0-4251-A464-829F9AA27326}"/>
              </a:ext>
            </a:extLst>
          </p:cNvPr>
          <p:cNvGrpSpPr/>
          <p:nvPr/>
        </p:nvGrpSpPr>
        <p:grpSpPr>
          <a:xfrm>
            <a:off x="1493257" y="23306466"/>
            <a:ext cx="35545286" cy="6327838"/>
            <a:chOff x="1161325" y="23863873"/>
            <a:chExt cx="37370475" cy="6327838"/>
          </a:xfrm>
        </p:grpSpPr>
        <p:sp>
          <p:nvSpPr>
            <p:cNvPr id="10" name="四角形: 角を丸くする 9">
              <a:extLst>
                <a:ext uri="{FF2B5EF4-FFF2-40B4-BE49-F238E27FC236}">
                  <a16:creationId xmlns:a16="http://schemas.microsoft.com/office/drawing/2014/main" id="{23FBDC9F-F4C7-4526-9C4A-948C07495019}"/>
                </a:ext>
              </a:extLst>
            </p:cNvPr>
            <p:cNvSpPr/>
            <p:nvPr/>
          </p:nvSpPr>
          <p:spPr>
            <a:xfrm>
              <a:off x="1168833" y="25077630"/>
              <a:ext cx="37362967" cy="40551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0" indent="-857250">
                <a:buFont typeface="Wingdings" panose="05000000000000000000" pitchFamily="2" charset="2"/>
                <a:buChar char="n"/>
              </a:pPr>
              <a:endParaRPr kumimoji="1" lang="ja-JP" altLang="en-US" sz="7200" dirty="0">
                <a:solidFill>
                  <a:schemeClr val="tx1"/>
                </a:solidFill>
                <a:latin typeface="BIZ UDPゴシック" panose="020B0400000000000000" pitchFamily="50" charset="-128"/>
                <a:ea typeface="BIZ UDPゴシック" panose="020B0400000000000000" pitchFamily="50" charset="-128"/>
              </a:endParaRPr>
            </a:p>
          </p:txBody>
        </p:sp>
        <p:sp>
          <p:nvSpPr>
            <p:cNvPr id="11" name="四角形: 角を丸くする 10">
              <a:extLst>
                <a:ext uri="{FF2B5EF4-FFF2-40B4-BE49-F238E27FC236}">
                  <a16:creationId xmlns:a16="http://schemas.microsoft.com/office/drawing/2014/main" id="{ADA82A83-99CA-4FD2-BDCF-BEE8A5D6D898}"/>
                </a:ext>
              </a:extLst>
            </p:cNvPr>
            <p:cNvSpPr/>
            <p:nvPr/>
          </p:nvSpPr>
          <p:spPr>
            <a:xfrm>
              <a:off x="1161325" y="23863873"/>
              <a:ext cx="12331268" cy="1637395"/>
            </a:xfrm>
            <a:prstGeom prst="roundRect">
              <a:avLst/>
            </a:prstGeom>
            <a:solidFill>
              <a:schemeClr val="bg1"/>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b"/>
            <a:lstStyle/>
            <a:p>
              <a:pPr algn="ctr"/>
              <a:r>
                <a:rPr kumimoji="1" lang="ja-JP" altLang="en-US" sz="8000" b="1" dirty="0">
                  <a:solidFill>
                    <a:srgbClr val="000000"/>
                  </a:solidFill>
                  <a:latin typeface="ヒラギノ角ゴ Pro W3"/>
                </a:rPr>
                <a:t>協議・調整が必要な事項</a:t>
              </a:r>
              <a:endParaRPr kumimoji="1" lang="ja-JP" altLang="en-US" sz="8000" dirty="0"/>
            </a:p>
          </p:txBody>
        </p:sp>
        <p:sp>
          <p:nvSpPr>
            <p:cNvPr id="12" name="テキスト ボックス 11">
              <a:extLst>
                <a:ext uri="{FF2B5EF4-FFF2-40B4-BE49-F238E27FC236}">
                  <a16:creationId xmlns:a16="http://schemas.microsoft.com/office/drawing/2014/main" id="{C0190F7A-F0BC-47F8-8BFE-73DAD93C4C99}"/>
                </a:ext>
              </a:extLst>
            </p:cNvPr>
            <p:cNvSpPr txBox="1"/>
            <p:nvPr/>
          </p:nvSpPr>
          <p:spPr>
            <a:xfrm>
              <a:off x="6081709" y="26867724"/>
              <a:ext cx="26835213" cy="3323987"/>
            </a:xfrm>
            <a:prstGeom prst="rect">
              <a:avLst/>
            </a:prstGeom>
            <a:noFill/>
          </p:spPr>
          <p:txBody>
            <a:bodyPr wrap="square" rtlCol="0">
              <a:spAutoFit/>
            </a:bodyPr>
            <a:lstStyle/>
            <a:p>
              <a:r>
                <a:rPr kumimoji="1" lang="ja-JP" altLang="en-US" sz="7000" dirty="0">
                  <a:latin typeface="BIZ UDPゴシック" panose="020B0400000000000000" pitchFamily="50" charset="-128"/>
                  <a:ea typeface="BIZ UDPゴシック" panose="020B0400000000000000" pitchFamily="50" charset="-128"/>
                </a:rPr>
                <a:t>■</a:t>
              </a:r>
              <a:r>
                <a:rPr kumimoji="1" lang="ja-JP" altLang="en-US" sz="7000" dirty="0">
                  <a:solidFill>
                    <a:schemeClr val="tx1"/>
                  </a:solidFill>
                  <a:latin typeface="BIZ UDPゴシック" panose="020B0400000000000000" pitchFamily="50" charset="-128"/>
                  <a:ea typeface="BIZ UDPゴシック" panose="020B0400000000000000" pitchFamily="50" charset="-128"/>
                </a:rPr>
                <a:t>里親　　　　■乳児院</a:t>
              </a:r>
              <a:endParaRPr kumimoji="1" lang="en-US" altLang="ja-JP" sz="70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7000" dirty="0">
                  <a:solidFill>
                    <a:schemeClr val="tx1"/>
                  </a:solidFill>
                  <a:latin typeface="BIZ UDPゴシック" panose="020B0400000000000000" pitchFamily="50" charset="-128"/>
                  <a:ea typeface="BIZ UDPゴシック" panose="020B0400000000000000" pitchFamily="50" charset="-128"/>
                </a:rPr>
                <a:t>■りんくう総合医療センター内等における一時保護の受け皿確保</a:t>
              </a:r>
            </a:p>
            <a:p>
              <a:endParaRPr kumimoji="1" lang="en-US" altLang="ja-JP" sz="7000"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2AA00743-829F-41EC-B910-283DA8B040E8}"/>
                </a:ext>
              </a:extLst>
            </p:cNvPr>
            <p:cNvSpPr txBox="1"/>
            <p:nvPr/>
          </p:nvSpPr>
          <p:spPr>
            <a:xfrm>
              <a:off x="4803553" y="25522476"/>
              <a:ext cx="23302997" cy="1400383"/>
            </a:xfrm>
            <a:prstGeom prst="rect">
              <a:avLst/>
            </a:prstGeom>
            <a:noFill/>
          </p:spPr>
          <p:txBody>
            <a:bodyPr wrap="square" rtlCol="0">
              <a:spAutoFit/>
            </a:bodyPr>
            <a:lstStyle/>
            <a:p>
              <a:r>
                <a:rPr kumimoji="1" lang="ja-JP" altLang="en-US" sz="8500" dirty="0">
                  <a:solidFill>
                    <a:schemeClr val="tx1"/>
                  </a:solidFill>
                  <a:latin typeface="BIZ UDPゴシック" panose="020B0400000000000000" pitchFamily="50" charset="-128"/>
                  <a:ea typeface="BIZ UDPゴシック" panose="020B0400000000000000" pitchFamily="50" charset="-128"/>
                </a:rPr>
                <a:t>泉佐野市の受け皿確保の取組</a:t>
              </a:r>
              <a:r>
                <a:rPr kumimoji="1" lang="ja-JP" altLang="en-US" sz="8500" dirty="0">
                  <a:latin typeface="BIZ UDPゴシック" panose="020B0400000000000000" pitchFamily="50" charset="-128"/>
                  <a:ea typeface="BIZ UDPゴシック" panose="020B0400000000000000" pitchFamily="50" charset="-128"/>
                </a:rPr>
                <a:t>み</a:t>
              </a:r>
              <a:endParaRPr kumimoji="1" lang="en-US" altLang="ja-JP" sz="8500" dirty="0">
                <a:solidFill>
                  <a:schemeClr val="tx1"/>
                </a:solidFill>
                <a:latin typeface="BIZ UDPゴシック" panose="020B0400000000000000" pitchFamily="50" charset="-128"/>
                <a:ea typeface="BIZ UDPゴシック" panose="020B0400000000000000" pitchFamily="50" charset="-128"/>
              </a:endParaRPr>
            </a:p>
          </p:txBody>
        </p:sp>
      </p:grpSp>
      <p:sp>
        <p:nvSpPr>
          <p:cNvPr id="14" name="テキスト ボックス 13">
            <a:extLst>
              <a:ext uri="{FF2B5EF4-FFF2-40B4-BE49-F238E27FC236}">
                <a16:creationId xmlns:a16="http://schemas.microsoft.com/office/drawing/2014/main" id="{8A4AEE8D-17D8-4E92-A842-19BD1727867C}"/>
              </a:ext>
            </a:extLst>
          </p:cNvPr>
          <p:cNvSpPr txBox="1"/>
          <p:nvPr/>
        </p:nvSpPr>
        <p:spPr>
          <a:xfrm>
            <a:off x="1030715" y="242533"/>
            <a:ext cx="22100992" cy="1200329"/>
          </a:xfrm>
          <a:prstGeom prst="rect">
            <a:avLst/>
          </a:prstGeom>
          <a:solidFill>
            <a:srgbClr val="002060"/>
          </a:solidFill>
        </p:spPr>
        <p:txBody>
          <a:bodyPr wrap="square">
            <a:spAutoFit/>
          </a:bodyPr>
          <a:lstStyle/>
          <a:p>
            <a:r>
              <a:rPr lang="ja-JP" altLang="en-US" sz="7200" b="1" kern="100" dirty="0">
                <a:solidFill>
                  <a:schemeClr val="bg1"/>
                </a:solidFill>
                <a:latin typeface="游明朝" panose="02020400000000000000" pitchFamily="18" charset="-128"/>
                <a:ea typeface="Meiryo UI" panose="020B0604030504040204" pitchFamily="50" charset="-128"/>
                <a:cs typeface="Times New Roman" panose="02020603050405020304" pitchFamily="18" charset="0"/>
              </a:rPr>
              <a:t>議題３　具体的課題について　　①受け皿の不足（２）</a:t>
            </a:r>
          </a:p>
        </p:txBody>
      </p:sp>
    </p:spTree>
    <p:extLst>
      <p:ext uri="{BB962C8B-B14F-4D97-AF65-F5344CB8AC3E}">
        <p14:creationId xmlns:p14="http://schemas.microsoft.com/office/powerpoint/2010/main" val="257527104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1810</TotalTime>
  <Words>1144</Words>
  <Application>Microsoft Office PowerPoint</Application>
  <PresentationFormat>ユーザー設定</PresentationFormat>
  <Paragraphs>120</Paragraphs>
  <Slides>2</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BIZ UDPゴシック</vt:lpstr>
      <vt:lpstr>ヒラギノ角ゴ Pro W3</vt:lpstr>
      <vt:lpstr>游ゴシック</vt:lpstr>
      <vt:lpstr>游明朝</vt:lpstr>
      <vt:lpstr>Arial</vt:lpstr>
      <vt:lpstr>Calibri</vt:lpstr>
      <vt:lpstr>Calibri Light</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越道　伊純</dc:creator>
  <cp:lastModifiedBy>河田　義人</cp:lastModifiedBy>
  <cp:revision>162</cp:revision>
  <cp:lastPrinted>2026-07-16T00:32:44Z</cp:lastPrinted>
  <dcterms:created xsi:type="dcterms:W3CDTF">2026-06-18T00:19:16Z</dcterms:created>
  <dcterms:modified xsi:type="dcterms:W3CDTF">2026-07-24T01:32:36Z</dcterms:modified>
</cp:coreProperties>
</file>