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6"/>
  </p:notesMasterIdLst>
  <p:sldIdLst>
    <p:sldId id="257" r:id="rId2"/>
    <p:sldId id="263" r:id="rId3"/>
    <p:sldId id="1007" r:id="rId4"/>
    <p:sldId id="1008" r:id="rId5"/>
  </p:sldIdLst>
  <p:sldSz cx="12192000" cy="6858000"/>
  <p:notesSz cx="7104063" cy="102346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797" userDrawn="1">
          <p15:clr>
            <a:srgbClr val="A4A3A4"/>
          </p15:clr>
        </p15:guide>
        <p15:guide id="2" pos="52" userDrawn="1">
          <p15:clr>
            <a:srgbClr val="A4A3A4"/>
          </p15:clr>
        </p15:guide>
        <p15:guide id="3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成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CCFF"/>
    <a:srgbClr val="FFFF99"/>
    <a:srgbClr val="FF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3296810-A885-4BE3-A3E7-6D5BEEA58F35}" styleName="中間スタイル 2 - アクセント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中間スタイル 2 - アクセント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中間スタイル 2 - アクセント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19" autoAdjust="0"/>
    <p:restoredTop sz="95796" autoAdjust="0"/>
  </p:normalViewPr>
  <p:slideViewPr>
    <p:cSldViewPr snapToGrid="0" showGuides="1">
      <p:cViewPr varScale="1">
        <p:scale>
          <a:sx n="93" d="100"/>
          <a:sy n="93" d="100"/>
        </p:scale>
        <p:origin x="163" y="82"/>
      </p:cViewPr>
      <p:guideLst>
        <p:guide orient="horz" pos="1797"/>
        <p:guide pos="52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commentAuthors" Target="comment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78428" cy="513508"/>
          </a:xfrm>
          <a:prstGeom prst="rect">
            <a:avLst/>
          </a:prstGeom>
        </p:spPr>
        <p:txBody>
          <a:bodyPr vert="horz" lIns="94668" tIns="47334" rIns="94668" bIns="47334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4023992" y="1"/>
            <a:ext cx="3078428" cy="513508"/>
          </a:xfrm>
          <a:prstGeom prst="rect">
            <a:avLst/>
          </a:prstGeom>
        </p:spPr>
        <p:txBody>
          <a:bodyPr vert="horz" lIns="94668" tIns="47334" rIns="94668" bIns="47334" rtlCol="0"/>
          <a:lstStyle>
            <a:lvl1pPr algn="r">
              <a:defRPr sz="1200"/>
            </a:lvl1pPr>
          </a:lstStyle>
          <a:p>
            <a:fld id="{706606B1-EE02-407D-B9DF-DA2B43A8A92D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481013" y="1279525"/>
            <a:ext cx="6142037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668" tIns="47334" rIns="94668" bIns="47334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710407" y="4925408"/>
            <a:ext cx="5683250" cy="4029879"/>
          </a:xfrm>
          <a:prstGeom prst="rect">
            <a:avLst/>
          </a:prstGeom>
        </p:spPr>
        <p:txBody>
          <a:bodyPr vert="horz" lIns="94668" tIns="47334" rIns="94668" bIns="47334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8428" cy="513507"/>
          </a:xfrm>
          <a:prstGeom prst="rect">
            <a:avLst/>
          </a:prstGeom>
        </p:spPr>
        <p:txBody>
          <a:bodyPr vert="horz" lIns="94668" tIns="47334" rIns="94668" bIns="47334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4023992" y="9721107"/>
            <a:ext cx="3078428" cy="513507"/>
          </a:xfrm>
          <a:prstGeom prst="rect">
            <a:avLst/>
          </a:prstGeom>
        </p:spPr>
        <p:txBody>
          <a:bodyPr vert="horz" lIns="94668" tIns="47334" rIns="94668" bIns="47334" rtlCol="0" anchor="b"/>
          <a:lstStyle>
            <a:lvl1pPr algn="r">
              <a:defRPr sz="1200"/>
            </a:lvl1pPr>
          </a:lstStyle>
          <a:p>
            <a:fld id="{504AF280-75A4-4842-B01A-D135B63134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728097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5468F6-5F88-40A4-8272-28D4905A674A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626214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4AF280-75A4-4842-B01A-D135B631347A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892564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4AF280-75A4-4842-B01A-D135B631347A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731638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4AF280-75A4-4842-B01A-D135B631347A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521537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EF2C545-FBDF-4CFC-A299-643430273D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D21A9955-62C7-45D1-992B-E282AEC3ED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61BE617-2F10-4799-8A82-DE40142620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FA74E-1BB6-47C6-A78F-1A2F6BE89561}" type="datetime1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40E81B5-567C-4652-A460-FEB3DDDC52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B3DC1B1-96C1-47E6-9A69-C5C5D4DA30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214C0-3FE2-4DD6-9CAE-5189DCAFC83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256599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3A68E1B-E6B0-43C9-BFE8-14BA3C2ED0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6CC9810A-436D-4EE7-B839-4E70B7E6B0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EC34237-B3FA-4EBD-9C8B-2CE51B4CA5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CED38-AB1A-4586-A916-6605EA4BD217}" type="datetime1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47CCE29-4F0F-4C76-9640-B8CEE2A346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E7B6B79-1923-43EA-98EC-DCE267ED5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214C0-3FE2-4DD6-9CAE-5189DCAFC83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276210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9AC054D1-5F45-4E17-8A5F-62120B8D7F0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852260FF-40BB-4ACF-A097-03723AAC25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05053DE-9018-417E-8458-271967D9A5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9E1EF-B28F-46D6-8AC6-98F963CCAB5E}" type="datetime1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5203BFA-E0F3-43D6-97D7-BC931294AF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C0F6874-5B1F-4830-BB60-EE4EDE1EB5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214C0-3FE2-4DD6-9CAE-5189DCAFC83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82719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D3CE3C8-46E9-4993-8C5A-60D7A07CAE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D69D9AB-0FCC-482C-8D5F-6D15FF4F16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8B93F7D-A349-4E7C-AE4A-C81D4E3E4E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67EF5-B257-4F64-B450-CAA7C4572978}" type="datetime1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75ABBCB-A99C-4D06-B3A3-6B17B649A2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43F3E16-5DD7-4509-911E-4F85BFC015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214C0-3FE2-4DD6-9CAE-5189DCAFC83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719142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A54ABBA-25C1-4DE8-8421-20222F45A2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864D8D7-B11B-4C85-8435-B6E08441FA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AAF5B58-46BF-410B-85A9-94118A1B93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E5A9E-822F-49A7-A4E7-823115E1C8FC}" type="datetime1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A72678D-0761-4DD6-95C9-CFB5D8AE74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8E5B2EE-1976-4439-A0BB-AE0FDAC3E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214C0-3FE2-4DD6-9CAE-5189DCAFC83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846530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63AB080-0CFD-4B40-B3D6-D9CA1EF9D4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77B6F99-3DAE-418C-A224-8AB187CF17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E887BE09-0D4C-4766-AF9A-C877E17B2A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1652A927-2D00-4BAE-8B5B-9E82CB54D4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6A609-BC3F-4AF5-848A-3842F5D603CD}" type="datetime1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90361946-8E6E-443C-AAD5-F15A3AC0C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220308A9-FAC4-4C6F-9612-2A0B824688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214C0-3FE2-4DD6-9CAE-5189DCAFC83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333217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789B379-88A2-4E7F-9459-9BF0FBF51D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CB1C737-7A54-4CBE-B6B5-BEC16D0F10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58CE27DB-2668-4C7E-AE07-AD037C8441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C76CA53-115B-451D-B79E-7B505DB0906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41372FF4-C3E8-494F-A37E-C9D6EE35BB4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F4DACDFD-26C3-4169-AC8E-451FE3E8F5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CC80D-DD12-4440-A654-8BD38419CAF1}" type="datetime1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6CD24CF8-B732-495D-87D0-1E11DE67CC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BEFBBE98-40B0-48D8-AF76-012E8F9EC9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214C0-3FE2-4DD6-9CAE-5189DCAFC83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2328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C59F74F-4C95-4CE2-B73D-0629EF2A04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ADC142FB-5037-4CB7-AEC6-D84CCB7B5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516F1-775B-457A-8926-C4F65A3E0F4F}" type="datetime1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13924492-5D8B-480F-ADC9-20B11942B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C1BA4F40-72BE-4CAE-B0CC-2B47C91ED9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214C0-3FE2-4DD6-9CAE-5189DCAFC83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546497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E4E94E86-0984-4999-A2C6-91C2D2A0B2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2FC2F-309B-4C39-B062-7C3C8507C0D6}" type="datetime1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89B614EA-98BE-442F-BE54-1E9B51BB9E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8A55A20-82B4-4B4B-9B65-18FFC5861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214C0-3FE2-4DD6-9CAE-5189DCAFC83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035542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25A9844-C4BE-40B2-B407-5202C50129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3464FFD-19ED-4989-B639-77F9DBD1F8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E57487F-A7C6-469E-8379-BC5137CAC4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C4E4555F-116D-4481-843F-7B9DD286BF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89F3A-67D6-45EA-89D1-761094FE39A1}" type="datetime1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42D80BF5-B2D2-45C1-AE54-AE8EE1B105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6E09E78F-76E0-4A6E-A67F-D2A1CFC593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214C0-3FE2-4DD6-9CAE-5189DCAFC83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422646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A69FB00-4CD8-480C-B21D-9FCE0E24D1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81604FE3-AE86-4FB4-9ADA-BA0B0839EB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6341840-7BF6-4632-8E84-22C4712B3A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D5EECA42-B6A0-4DD1-A7E4-D9F62DF9F8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AECCF-E920-4F9A-8BD0-986CAF160B21}" type="datetime1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67400BC7-350D-4EEB-B626-F1F67427DB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B2F452E8-D891-430F-8247-FEE2F6A6CF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214C0-3FE2-4DD6-9CAE-5189DCAFC83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580540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AED71F08-426B-4251-8750-E6072486D6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1950124-C49F-4405-85AB-0EC952279E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0AD006A-7A4A-4F3A-BC12-D17B50CD151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F76B31-F456-4FF9-8BD6-C8B3E10379D7}" type="datetime1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E264EFF-981F-4500-B7F3-53468D414E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44B25EB-DB95-4D14-8D85-898C296D24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3214C0-3FE2-4DD6-9CAE-5189DCAFC83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324812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0" y="1907823"/>
            <a:ext cx="12192000" cy="2310020"/>
          </a:xfr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/>
          <a:p>
            <a:br>
              <a:rPr lang="en-US" altLang="ja-JP" sz="48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ja-JP" altLang="en-US" sz="48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大阪府におけるヤングケアラーの取組みについて</a:t>
            </a:r>
            <a:br>
              <a:rPr lang="en-US" altLang="ja-JP" sz="48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endParaRPr lang="ja-JP" altLang="en-US" sz="480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9229FA09-A892-40D6-8FCC-16A31F1D5BA8}"/>
              </a:ext>
            </a:extLst>
          </p:cNvPr>
          <p:cNvSpPr txBox="1"/>
          <p:nvPr/>
        </p:nvSpPr>
        <p:spPr>
          <a:xfrm>
            <a:off x="10778836" y="136525"/>
            <a:ext cx="1187386" cy="40011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資料３</a:t>
            </a:r>
            <a:endParaRPr lang="en-US" altLang="ja-JP" sz="20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226484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楕円 5">
            <a:extLst>
              <a:ext uri="{FF2B5EF4-FFF2-40B4-BE49-F238E27FC236}">
                <a16:creationId xmlns:a16="http://schemas.microsoft.com/office/drawing/2014/main" id="{55BAEC9F-B738-487B-B65A-F7151FC35108}"/>
              </a:ext>
            </a:extLst>
          </p:cNvPr>
          <p:cNvSpPr/>
          <p:nvPr/>
        </p:nvSpPr>
        <p:spPr>
          <a:xfrm>
            <a:off x="143095" y="2973584"/>
            <a:ext cx="503853" cy="503854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bg1"/>
              </a:solidFill>
            </a:endParaRP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0E14CE6E-E67A-4829-AB02-0041F2604963}"/>
              </a:ext>
            </a:extLst>
          </p:cNvPr>
          <p:cNvSpPr/>
          <p:nvPr/>
        </p:nvSpPr>
        <p:spPr>
          <a:xfrm>
            <a:off x="133764" y="2938791"/>
            <a:ext cx="513184" cy="5038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２</a:t>
            </a:r>
            <a:endParaRPr kumimoji="1" lang="ja-JP" altLang="en-U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63872CF8-8663-4EE3-9FBB-7B670634A87A}"/>
              </a:ext>
            </a:extLst>
          </p:cNvPr>
          <p:cNvSpPr txBox="1"/>
          <p:nvPr/>
        </p:nvSpPr>
        <p:spPr>
          <a:xfrm>
            <a:off x="603679" y="3004704"/>
            <a:ext cx="3960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プラットフォームの構築</a:t>
            </a:r>
          </a:p>
        </p:txBody>
      </p:sp>
      <p:sp>
        <p:nvSpPr>
          <p:cNvPr id="11" name="楕円 10">
            <a:extLst>
              <a:ext uri="{FF2B5EF4-FFF2-40B4-BE49-F238E27FC236}">
                <a16:creationId xmlns:a16="http://schemas.microsoft.com/office/drawing/2014/main" id="{07ABDC16-8952-4422-9606-DCCAC5273863}"/>
              </a:ext>
            </a:extLst>
          </p:cNvPr>
          <p:cNvSpPr/>
          <p:nvPr/>
        </p:nvSpPr>
        <p:spPr>
          <a:xfrm>
            <a:off x="134277" y="4342714"/>
            <a:ext cx="478733" cy="46715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9C87B9BF-2212-42E4-9633-01E31CF4EA5E}"/>
              </a:ext>
            </a:extLst>
          </p:cNvPr>
          <p:cNvSpPr/>
          <p:nvPr/>
        </p:nvSpPr>
        <p:spPr>
          <a:xfrm>
            <a:off x="129730" y="4302569"/>
            <a:ext cx="513184" cy="5038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３</a:t>
            </a:r>
            <a:endParaRPr kumimoji="1" lang="ja-JP" altLang="en-U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55C6CF44-86A2-4366-A07B-9BB7EC9E3542}"/>
              </a:ext>
            </a:extLst>
          </p:cNvPr>
          <p:cNvSpPr txBox="1"/>
          <p:nvPr/>
        </p:nvSpPr>
        <p:spPr>
          <a:xfrm>
            <a:off x="641496" y="4437091"/>
            <a:ext cx="3960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支援策の充実</a:t>
            </a:r>
          </a:p>
        </p:txBody>
      </p:sp>
      <p:sp>
        <p:nvSpPr>
          <p:cNvPr id="16" name="楕円 15">
            <a:extLst>
              <a:ext uri="{FF2B5EF4-FFF2-40B4-BE49-F238E27FC236}">
                <a16:creationId xmlns:a16="http://schemas.microsoft.com/office/drawing/2014/main" id="{4355CD1B-F468-40AF-A498-AF2CFCCAC275}"/>
              </a:ext>
            </a:extLst>
          </p:cNvPr>
          <p:cNvSpPr/>
          <p:nvPr/>
        </p:nvSpPr>
        <p:spPr>
          <a:xfrm>
            <a:off x="124582" y="1283338"/>
            <a:ext cx="503853" cy="50385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FD715AD8-9E81-4A32-93D8-95514A290829}"/>
              </a:ext>
            </a:extLst>
          </p:cNvPr>
          <p:cNvSpPr/>
          <p:nvPr/>
        </p:nvSpPr>
        <p:spPr>
          <a:xfrm>
            <a:off x="111521" y="1296771"/>
            <a:ext cx="513184" cy="5038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１</a:t>
            </a: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0C850B40-B34C-413A-B2CA-6F0A08B2D145}"/>
              </a:ext>
            </a:extLst>
          </p:cNvPr>
          <p:cNvSpPr txBox="1"/>
          <p:nvPr/>
        </p:nvSpPr>
        <p:spPr>
          <a:xfrm>
            <a:off x="641496" y="1330683"/>
            <a:ext cx="3960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社会的認知度の向上、早期発見・把握</a:t>
            </a:r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49319C5D-1004-4B46-B4D4-14E9D4406D2A}"/>
              </a:ext>
            </a:extLst>
          </p:cNvPr>
          <p:cNvSpPr/>
          <p:nvPr/>
        </p:nvSpPr>
        <p:spPr>
          <a:xfrm>
            <a:off x="149704" y="1739178"/>
            <a:ext cx="5181987" cy="12485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74625" indent="-174625">
              <a:lnSpc>
                <a:spcPct val="120000"/>
              </a:lnSpc>
              <a:buFont typeface="Wingdings" panose="05000000000000000000" pitchFamily="2" charset="2"/>
              <a:buChar char="l"/>
            </a:pPr>
            <a:r>
              <a:rPr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福祉専門職等を対象とした研修の実施</a:t>
            </a:r>
            <a:endParaRPr lang="en-US" altLang="ja-JP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174625" indent="-174625">
              <a:lnSpc>
                <a:spcPct val="120000"/>
              </a:lnSpc>
              <a:buFont typeface="Wingdings" panose="05000000000000000000" pitchFamily="2" charset="2"/>
              <a:buChar char="l"/>
            </a:pPr>
            <a:r>
              <a:rPr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市町村が開催するヤングケアラー支援研修への講師派遣</a:t>
            </a:r>
            <a:endParaRPr lang="en-US" altLang="ja-JP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174625" indent="-174625">
              <a:lnSpc>
                <a:spcPct val="120000"/>
              </a:lnSpc>
              <a:buFont typeface="Wingdings" panose="05000000000000000000" pitchFamily="2" charset="2"/>
              <a:buChar char="l"/>
            </a:pPr>
            <a:r>
              <a:rPr kumimoji="1"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シンポジウムの開催</a:t>
            </a:r>
            <a:endParaRPr kumimoji="1" lang="en-US" altLang="ja-JP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174625" indent="-174625">
              <a:lnSpc>
                <a:spcPct val="120000"/>
              </a:lnSpc>
              <a:buFont typeface="Wingdings" panose="05000000000000000000" pitchFamily="2" charset="2"/>
              <a:buChar char="l"/>
            </a:pPr>
            <a:r>
              <a:rPr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チラシ、ポスターの作成・配付   　　　　　　　　　　　　　など</a:t>
            </a:r>
            <a:endParaRPr lang="en-US" altLang="ja-JP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21769F1D-8A1D-4A09-B56C-57C1AFCD4EEB}"/>
              </a:ext>
            </a:extLst>
          </p:cNvPr>
          <p:cNvSpPr/>
          <p:nvPr/>
        </p:nvSpPr>
        <p:spPr>
          <a:xfrm>
            <a:off x="149703" y="3501791"/>
            <a:ext cx="5181988" cy="9555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74625" indent="-174625">
              <a:lnSpc>
                <a:spcPct val="120000"/>
              </a:lnSpc>
              <a:buFont typeface="Wingdings" panose="05000000000000000000" pitchFamily="2" charset="2"/>
              <a:buChar char="l"/>
            </a:pPr>
            <a:r>
              <a:rPr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市町村担当課長会議の開催・好事例等の共有</a:t>
            </a:r>
            <a:endParaRPr lang="en-US" altLang="ja-JP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174625" indent="-174625">
              <a:lnSpc>
                <a:spcPct val="120000"/>
              </a:lnSpc>
              <a:buFont typeface="Wingdings" panose="05000000000000000000" pitchFamily="2" charset="2"/>
              <a:buChar char="l"/>
            </a:pPr>
            <a:r>
              <a:rPr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市町村相談窓口のとりまとめ、ホームページへの掲載</a:t>
            </a:r>
            <a:endParaRPr lang="en-US" altLang="ja-JP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ct val="120000"/>
              </a:lnSpc>
            </a:pPr>
            <a:r>
              <a:rPr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　　　　　　　　　　　　　　　　　　　　　　　　　　　　　　　 など</a:t>
            </a:r>
            <a:endParaRPr kumimoji="1" lang="ja-JP" altLang="en-US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F01E7328-E671-4569-B4A5-3F5EA7493296}"/>
              </a:ext>
            </a:extLst>
          </p:cNvPr>
          <p:cNvSpPr/>
          <p:nvPr/>
        </p:nvSpPr>
        <p:spPr>
          <a:xfrm>
            <a:off x="254780" y="4940481"/>
            <a:ext cx="5171954" cy="9555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marL="174625" indent="-174625">
              <a:lnSpc>
                <a:spcPct val="120000"/>
              </a:lnSpc>
              <a:buFont typeface="Wingdings" panose="05000000000000000000" pitchFamily="2" charset="2"/>
              <a:buChar char="l"/>
            </a:pPr>
            <a:r>
              <a:rPr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地域におけるヤングケアラー支援のモデル事業の実施</a:t>
            </a:r>
            <a:br>
              <a:rPr lang="en-US" altLang="ja-JP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</a:br>
            <a:r>
              <a:rPr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（民間支援団体への助成）</a:t>
            </a:r>
            <a:endParaRPr lang="en-US" altLang="ja-JP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174625" indent="-174625">
              <a:lnSpc>
                <a:spcPct val="120000"/>
              </a:lnSpc>
              <a:buFont typeface="Wingdings" panose="05000000000000000000" pitchFamily="2" charset="2"/>
              <a:buChar char="l"/>
            </a:pPr>
            <a:r>
              <a:rPr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ヤングケアラー</a:t>
            </a:r>
            <a:r>
              <a:rPr kumimoji="1"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支援事例集の作成・配付</a:t>
            </a:r>
            <a:endParaRPr kumimoji="1" lang="en-US" altLang="ja-JP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174625" indent="-174625">
              <a:lnSpc>
                <a:spcPct val="120000"/>
              </a:lnSpc>
              <a:buFont typeface="Wingdings" panose="05000000000000000000" pitchFamily="2" charset="2"/>
              <a:buChar char="l"/>
            </a:pPr>
            <a:r>
              <a:rPr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福祉専門職を対象とした実態調査の実施</a:t>
            </a:r>
            <a:endParaRPr lang="en-US" altLang="ja-JP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ct val="120000"/>
              </a:lnSpc>
            </a:pPr>
            <a:r>
              <a:rPr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</a:t>
            </a:r>
            <a:r>
              <a:rPr lang="ja-JP" altLang="en-US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（介護支援専門員、相談支援専門員、生活保護ケースワーカー、保育士等）</a:t>
            </a:r>
            <a:endParaRPr lang="en-US" altLang="ja-JP" sz="11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ct val="120000"/>
              </a:lnSpc>
            </a:pPr>
            <a:r>
              <a:rPr kumimoji="1" lang="ja-JP" altLang="en-US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　　　　　　　　　　　　　　　　　　　　　　　　　　　　　　　　　　　　　　　　  </a:t>
            </a:r>
            <a:r>
              <a:rPr kumimoji="1"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など</a:t>
            </a:r>
          </a:p>
        </p:txBody>
      </p:sp>
      <p:cxnSp>
        <p:nvCxnSpPr>
          <p:cNvPr id="23" name="直線コネクタ 22">
            <a:extLst>
              <a:ext uri="{FF2B5EF4-FFF2-40B4-BE49-F238E27FC236}">
                <a16:creationId xmlns:a16="http://schemas.microsoft.com/office/drawing/2014/main" id="{5BC841C9-11B5-4641-BB94-2C3B1DAEFC57}"/>
              </a:ext>
            </a:extLst>
          </p:cNvPr>
          <p:cNvCxnSpPr>
            <a:cxnSpLocks/>
          </p:cNvCxnSpPr>
          <p:nvPr/>
        </p:nvCxnSpPr>
        <p:spPr>
          <a:xfrm>
            <a:off x="4563679" y="1608872"/>
            <a:ext cx="7383600" cy="2194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コネクタ 27">
            <a:extLst>
              <a:ext uri="{FF2B5EF4-FFF2-40B4-BE49-F238E27FC236}">
                <a16:creationId xmlns:a16="http://schemas.microsoft.com/office/drawing/2014/main" id="{78AFA2F2-9C91-468C-8CAE-F6D761B8825D}"/>
              </a:ext>
            </a:extLst>
          </p:cNvPr>
          <p:cNvCxnSpPr>
            <a:cxnSpLocks/>
          </p:cNvCxnSpPr>
          <p:nvPr/>
        </p:nvCxnSpPr>
        <p:spPr>
          <a:xfrm>
            <a:off x="3159679" y="3220340"/>
            <a:ext cx="8787600" cy="0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コネクタ 28">
            <a:extLst>
              <a:ext uri="{FF2B5EF4-FFF2-40B4-BE49-F238E27FC236}">
                <a16:creationId xmlns:a16="http://schemas.microsoft.com/office/drawing/2014/main" id="{5FF8DB59-BBD2-4CC9-8FAE-962754E7E405}"/>
              </a:ext>
            </a:extLst>
          </p:cNvPr>
          <p:cNvCxnSpPr>
            <a:cxnSpLocks/>
          </p:cNvCxnSpPr>
          <p:nvPr/>
        </p:nvCxnSpPr>
        <p:spPr>
          <a:xfrm>
            <a:off x="2205679" y="4663411"/>
            <a:ext cx="9741600" cy="31271"/>
          </a:xfrm>
          <a:prstGeom prst="line">
            <a:avLst/>
          </a:prstGeom>
          <a:ln w="285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69915B5C-E824-4FF3-9879-2E2CB266C2E1}"/>
              </a:ext>
            </a:extLst>
          </p:cNvPr>
          <p:cNvSpPr txBox="1"/>
          <p:nvPr/>
        </p:nvSpPr>
        <p:spPr>
          <a:xfrm>
            <a:off x="5464129" y="1818088"/>
            <a:ext cx="6552000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7313" marR="0" lvl="0" indent="-87313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l"/>
              <a:tabLst>
                <a:tab pos="174625" algn="l"/>
              </a:tabLst>
              <a:defRPr/>
            </a:pPr>
            <a:r>
              <a:rPr kumimoji="1"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研修（市町村職員、福祉専門職（通年）等）</a:t>
            </a:r>
            <a:endParaRPr kumimoji="1" lang="en-US" altLang="ja-JP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defRPr/>
            </a:pPr>
            <a:r>
              <a:rPr kumimoji="1"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府主催の福祉専門職等</a:t>
            </a:r>
            <a:r>
              <a:rPr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や市町村職員等</a:t>
            </a:r>
            <a:r>
              <a:rPr kumimoji="1"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を対象とした研修に講師派遣又は</a:t>
            </a:r>
            <a:br>
              <a:rPr kumimoji="1" lang="en-US" altLang="ja-JP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</a:br>
            <a:r>
              <a:rPr kumimoji="1"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資料提供。</a:t>
            </a:r>
            <a:endParaRPr kumimoji="1" lang="en-US" altLang="ja-JP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174625" marR="0" lvl="0" indent="-17462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kumimoji="1" lang="ja-JP" altLang="en-US" sz="1400" b="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周知啓発</a:t>
            </a:r>
            <a:endParaRPr kumimoji="1" lang="en-US" altLang="ja-JP" sz="1400" b="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ポスター等</a:t>
            </a:r>
            <a:r>
              <a:rPr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による普及啓発</a:t>
            </a:r>
            <a:endParaRPr kumimoji="1" lang="en-US" altLang="ja-JP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88B1CE04-4C3D-4939-9DFA-F1BF7EF3B24D}"/>
              </a:ext>
            </a:extLst>
          </p:cNvPr>
          <p:cNvSpPr txBox="1"/>
          <p:nvPr/>
        </p:nvSpPr>
        <p:spPr>
          <a:xfrm>
            <a:off x="5505189" y="3447966"/>
            <a:ext cx="655200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4625" marR="0" lvl="0" indent="-17462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kumimoji="1" lang="ja-JP" altLang="en-US" sz="1400" b="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市町村ヤングケアラー担当課長会議</a:t>
            </a:r>
            <a:r>
              <a:rPr kumimoji="1" lang="en-US" altLang="ja-JP" sz="1400" b="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/</a:t>
            </a:r>
            <a:r>
              <a:rPr kumimoji="1" lang="ja-JP" altLang="en-US" sz="1400" b="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市町村アンケートの実施</a:t>
            </a:r>
            <a:endParaRPr kumimoji="1" lang="en-US" altLang="ja-JP" sz="1400" b="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ヤングケアラー担当課長会議（情報共有</a:t>
            </a:r>
            <a:r>
              <a:rPr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、意見交換等）</a:t>
            </a:r>
            <a:endParaRPr lang="en-US" altLang="ja-JP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市町村の相談窓口、取組等の調査、共有</a:t>
            </a:r>
            <a:endParaRPr kumimoji="1" lang="en-US" altLang="ja-JP" sz="1400" b="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ja-JP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ja-JP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400" b="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42" name="矢印: 五方向 41">
            <a:extLst>
              <a:ext uri="{FF2B5EF4-FFF2-40B4-BE49-F238E27FC236}">
                <a16:creationId xmlns:a16="http://schemas.microsoft.com/office/drawing/2014/main" id="{25394683-88D1-4424-A244-5B294D128227}"/>
              </a:ext>
            </a:extLst>
          </p:cNvPr>
          <p:cNvSpPr/>
          <p:nvPr/>
        </p:nvSpPr>
        <p:spPr>
          <a:xfrm>
            <a:off x="5174734" y="2140769"/>
            <a:ext cx="252000" cy="720000"/>
          </a:xfrm>
          <a:prstGeom prst="homePlat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3" name="矢印: 五方向 42">
            <a:extLst>
              <a:ext uri="{FF2B5EF4-FFF2-40B4-BE49-F238E27FC236}">
                <a16:creationId xmlns:a16="http://schemas.microsoft.com/office/drawing/2014/main" id="{EF4D5E98-E4C3-46EA-965D-BFFC73D9C1BE}"/>
              </a:ext>
            </a:extLst>
          </p:cNvPr>
          <p:cNvSpPr/>
          <p:nvPr/>
        </p:nvSpPr>
        <p:spPr>
          <a:xfrm>
            <a:off x="5184489" y="3485580"/>
            <a:ext cx="252000" cy="720000"/>
          </a:xfrm>
          <a:prstGeom prst="homePlate">
            <a:avLst>
              <a:gd name="adj" fmla="val 100000"/>
            </a:avLst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4" name="矢印: 五方向 43">
            <a:extLst>
              <a:ext uri="{FF2B5EF4-FFF2-40B4-BE49-F238E27FC236}">
                <a16:creationId xmlns:a16="http://schemas.microsoft.com/office/drawing/2014/main" id="{728D6726-2930-4AAB-A66C-24AB2E1B6B9F}"/>
              </a:ext>
            </a:extLst>
          </p:cNvPr>
          <p:cNvSpPr/>
          <p:nvPr/>
        </p:nvSpPr>
        <p:spPr>
          <a:xfrm>
            <a:off x="5119720" y="5350456"/>
            <a:ext cx="252000" cy="720000"/>
          </a:xfrm>
          <a:prstGeom prst="homePlate">
            <a:avLst>
              <a:gd name="adj" fmla="val 100000"/>
            </a:avLst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1B899EA0-9817-479E-BFFF-87424E6D5971}"/>
              </a:ext>
            </a:extLst>
          </p:cNvPr>
          <p:cNvSpPr txBox="1"/>
          <p:nvPr/>
        </p:nvSpPr>
        <p:spPr>
          <a:xfrm>
            <a:off x="0" y="-9058"/>
            <a:ext cx="12192000" cy="468000"/>
          </a:xfrm>
          <a:prstGeom prst="rect">
            <a:avLst/>
          </a:prstGeom>
          <a:solidFill>
            <a:srgbClr val="4A66AC"/>
          </a:solidFill>
          <a:ln w="19050" cap="flat" cmpd="sng" algn="ctr">
            <a:noFill/>
            <a:prstDash val="solid"/>
          </a:ln>
          <a:effectLst/>
        </p:spPr>
        <p:txBody>
          <a:bodyPr wrap="square" rtlCol="0" anchor="ctr">
            <a:noAutofit/>
          </a:bodyPr>
          <a:lstStyle/>
          <a:p>
            <a:pPr marL="50712" algn="ctr" defTabSz="685760">
              <a:defRPr/>
            </a:pPr>
            <a:r>
              <a:rPr lang="ja-JP" altLang="en-US" sz="1789" b="1" kern="0" dirty="0">
                <a:solidFill>
                  <a:prstClr val="white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ヤングケアラー支援の取組について</a:t>
            </a:r>
            <a:endParaRPr lang="en-US" altLang="ja-JP" sz="1400" b="1" kern="0" dirty="0">
              <a:solidFill>
                <a:prstClr val="white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0" name="スライド番号プレースホルダー 6">
            <a:extLst>
              <a:ext uri="{FF2B5EF4-FFF2-40B4-BE49-F238E27FC236}">
                <a16:creationId xmlns:a16="http://schemas.microsoft.com/office/drawing/2014/main" id="{252AC83F-7EF6-4643-8AF7-2C2116DBF0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13989" y="6523403"/>
            <a:ext cx="2743200" cy="365125"/>
          </a:xfrm>
        </p:spPr>
        <p:txBody>
          <a:bodyPr/>
          <a:lstStyle/>
          <a:p>
            <a:r>
              <a:rPr kumimoji="1" lang="ja-JP" altLang="en-US" sz="1400" dirty="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１</a:t>
            </a: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E3AEC922-4BEB-4D88-A423-15DA525EDB6A}"/>
              </a:ext>
            </a:extLst>
          </p:cNvPr>
          <p:cNvSpPr txBox="1"/>
          <p:nvPr/>
        </p:nvSpPr>
        <p:spPr>
          <a:xfrm>
            <a:off x="87318" y="582882"/>
            <a:ext cx="11859961" cy="3434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 cmpd="dbl">
            <a:noFill/>
          </a:ln>
        </p:spPr>
        <p:txBody>
          <a:bodyPr wrap="square">
            <a:spAutoFit/>
          </a:bodyPr>
          <a:lstStyle/>
          <a:p>
            <a:pPr indent="132160">
              <a:lnSpc>
                <a:spcPct val="120000"/>
              </a:lnSpc>
            </a:pPr>
            <a:r>
              <a:rPr lang="ja-JP" alt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令和４年３月に策定した「</a:t>
            </a:r>
            <a:r>
              <a:rPr lang="ja-JP" altLang="en-US" sz="1600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大阪府ヤングケアラー支援推進指針</a:t>
            </a:r>
            <a:r>
              <a:rPr lang="ja-JP" alt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」（令和６年</a:t>
            </a:r>
            <a:r>
              <a:rPr lang="en-US" altLang="ja-JP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12</a:t>
            </a:r>
            <a:r>
              <a:rPr lang="ja-JP" alt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月改定）に基づき、以下の３つの観点から取組を推進。</a:t>
            </a:r>
            <a:endParaRPr lang="en-US" altLang="ja-JP" sz="16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0D20A8D1-D5A9-4986-A566-DDF80B3A4DB7}"/>
              </a:ext>
            </a:extLst>
          </p:cNvPr>
          <p:cNvSpPr txBox="1"/>
          <p:nvPr/>
        </p:nvSpPr>
        <p:spPr>
          <a:xfrm>
            <a:off x="5426734" y="5027065"/>
            <a:ext cx="673200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4625" marR="0" lvl="0" indent="-17462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kumimoji="1" lang="ja-JP" altLang="en-US" sz="1400" b="0" dirty="0">
                <a:solidFill>
                  <a:sysClr val="windowText" lastClr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地域における</a:t>
            </a:r>
            <a:r>
              <a:rPr kumimoji="1" lang="en-US" altLang="ja-JP" sz="1400" b="0" dirty="0">
                <a:solidFill>
                  <a:sysClr val="windowText" lastClr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18</a:t>
            </a:r>
            <a:r>
              <a:rPr kumimoji="1" lang="ja-JP" altLang="en-US" sz="1400" b="0" dirty="0">
                <a:solidFill>
                  <a:sysClr val="windowText" lastClr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歳以上のヤングケアラー支援事業の実施（民間支援団体への助成）</a:t>
            </a:r>
            <a:endParaRPr kumimoji="1" lang="en-US" altLang="ja-JP" sz="1400" b="0" dirty="0">
              <a:solidFill>
                <a:sysClr val="windowText" lastClr="00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400" b="0" dirty="0">
                <a:solidFill>
                  <a:sysClr val="windowText" lastClr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18</a:t>
            </a:r>
            <a:r>
              <a:rPr kumimoji="1" lang="ja-JP" altLang="en-US" sz="1400" b="0" dirty="0">
                <a:solidFill>
                  <a:sysClr val="windowText" lastClr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歳以上のヤングケアラーの地域での居場所づくりを行う団体に対し助成</a:t>
            </a:r>
            <a:endParaRPr kumimoji="1" lang="en-US" altLang="ja-JP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72A28B3C-AD82-4C71-B851-3D454F989903}"/>
              </a:ext>
            </a:extLst>
          </p:cNvPr>
          <p:cNvSpPr txBox="1"/>
          <p:nvPr/>
        </p:nvSpPr>
        <p:spPr>
          <a:xfrm>
            <a:off x="5469668" y="5836788"/>
            <a:ext cx="5630591" cy="307777"/>
          </a:xfrm>
          <a:prstGeom prst="rect">
            <a:avLst/>
          </a:prstGeom>
          <a:noFill/>
          <a:ln w="25400">
            <a:noFill/>
          </a:ln>
        </p:spPr>
        <p:txBody>
          <a:bodyPr wrap="square">
            <a:spAutoFit/>
          </a:bodyPr>
          <a:lstStyle/>
          <a:p>
            <a:pPr marL="174625" marR="0" lvl="0" indent="-17462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lang="en-US" altLang="ja-JP" sz="1400" dirty="0">
                <a:solidFill>
                  <a:sysClr val="windowText" lastClr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18</a:t>
            </a:r>
            <a:r>
              <a:rPr lang="ja-JP" altLang="en-US" sz="1400" dirty="0">
                <a:solidFill>
                  <a:sysClr val="windowText" lastClr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歳以上のヤングケアラーを対象としたピアサポート事業</a:t>
            </a:r>
            <a:r>
              <a:rPr kumimoji="1" lang="ja-JP" altLang="en-US" sz="1400" b="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の実施</a:t>
            </a:r>
            <a:endParaRPr kumimoji="1" lang="en-US" altLang="ja-JP" sz="1400" b="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A78197A8-DA7E-49B1-99FB-9679D1A44B9D}"/>
              </a:ext>
            </a:extLst>
          </p:cNvPr>
          <p:cNvSpPr/>
          <p:nvPr/>
        </p:nvSpPr>
        <p:spPr>
          <a:xfrm>
            <a:off x="4694868" y="1215740"/>
            <a:ext cx="2644859" cy="383998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ja-JP" sz="1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R7</a:t>
            </a:r>
            <a:r>
              <a:rPr lang="ja-JP" altLang="en-US" sz="1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年度の取組</a:t>
            </a:r>
            <a:endParaRPr kumimoji="1" lang="ja-JP" altLang="en-US" sz="16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962989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EC9CFE3-5BCE-49E2-A26B-2108638A2B43}"/>
              </a:ext>
            </a:extLst>
          </p:cNvPr>
          <p:cNvSpPr txBox="1"/>
          <p:nvPr/>
        </p:nvSpPr>
        <p:spPr>
          <a:xfrm>
            <a:off x="0" y="-12411"/>
            <a:ext cx="12192000" cy="468000"/>
          </a:xfrm>
          <a:prstGeom prst="rect">
            <a:avLst/>
          </a:prstGeom>
          <a:solidFill>
            <a:srgbClr val="4A66AC"/>
          </a:solidFill>
          <a:ln w="19050" cap="flat" cmpd="sng" algn="ctr">
            <a:noFill/>
            <a:prstDash val="solid"/>
          </a:ln>
          <a:effectLst/>
        </p:spPr>
        <p:txBody>
          <a:bodyPr wrap="square" rtlCol="0" anchor="ctr">
            <a:noAutofit/>
          </a:bodyPr>
          <a:lstStyle/>
          <a:p>
            <a:pPr marL="50712" algn="ctr" defTabSz="685760">
              <a:defRPr/>
            </a:pPr>
            <a:r>
              <a:rPr lang="ja-JP" altLang="en-US" b="1" kern="0" dirty="0">
                <a:solidFill>
                  <a:prstClr val="white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「大阪府ヤングケアラー相談」について</a:t>
            </a:r>
            <a:endParaRPr lang="en-US" altLang="ja-JP" b="1" kern="0" dirty="0">
              <a:solidFill>
                <a:prstClr val="white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EC63F6AE-AF0D-40BE-ABA1-55BD9DC0D2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4672" y="676410"/>
            <a:ext cx="3895055" cy="5505180"/>
          </a:xfrm>
          <a:prstGeom prst="rect">
            <a:avLst/>
          </a:prstGeom>
        </p:spPr>
      </p:pic>
      <p:sp>
        <p:nvSpPr>
          <p:cNvPr id="8" name="横巻き 8">
            <a:extLst>
              <a:ext uri="{FF2B5EF4-FFF2-40B4-BE49-F238E27FC236}">
                <a16:creationId xmlns:a16="http://schemas.microsoft.com/office/drawing/2014/main" id="{6BF83DD9-A37B-4C2C-9010-78913D2C9822}"/>
              </a:ext>
            </a:extLst>
          </p:cNvPr>
          <p:cNvSpPr/>
          <p:nvPr/>
        </p:nvSpPr>
        <p:spPr>
          <a:xfrm>
            <a:off x="256746" y="575785"/>
            <a:ext cx="4823254" cy="360000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20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「大阪府ヤングケアラー相談」の概要</a:t>
            </a:r>
            <a:endParaRPr kumimoji="1" lang="en-US" altLang="ja-JP" sz="200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sp>
        <p:nvSpPr>
          <p:cNvPr id="9" name="フローチャート: 代替処理 8">
            <a:extLst>
              <a:ext uri="{FF2B5EF4-FFF2-40B4-BE49-F238E27FC236}">
                <a16:creationId xmlns:a16="http://schemas.microsoft.com/office/drawing/2014/main" id="{1C799715-F523-449F-8A41-D43A80112D32}"/>
              </a:ext>
            </a:extLst>
          </p:cNvPr>
          <p:cNvSpPr/>
          <p:nvPr/>
        </p:nvSpPr>
        <p:spPr>
          <a:xfrm>
            <a:off x="394019" y="1087133"/>
            <a:ext cx="1325952" cy="335791"/>
          </a:xfrm>
          <a:prstGeom prst="flowChartAlternateProcess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26000" rtlCol="0" anchor="ctr"/>
          <a:lstStyle/>
          <a:p>
            <a:pPr marL="0" marR="0" lvl="0" indent="0" algn="ctr" defTabSz="457200" rtl="0" eaLnBrk="1" fontAlgn="auto" latinLnBrk="0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dirty="0">
                <a:solidFill>
                  <a:prstClr val="white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対象者</a:t>
            </a:r>
            <a:endParaRPr kumimoji="0" lang="en-US" altLang="ja-JP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463291FA-F52C-48A6-BA2D-6C989929C7F0}"/>
              </a:ext>
            </a:extLst>
          </p:cNvPr>
          <p:cNvSpPr/>
          <p:nvPr/>
        </p:nvSpPr>
        <p:spPr>
          <a:xfrm>
            <a:off x="1875218" y="1042069"/>
            <a:ext cx="5118071" cy="367534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lnSpc>
                <a:spcPts val="2400"/>
              </a:lnSpc>
            </a:pPr>
            <a:r>
              <a:rPr lang="ja-JP" altLang="en-US" sz="1600" dirty="0">
                <a:latin typeface="BIZ UDゴシック" panose="020B0400000000000000" pitchFamily="49" charset="-128"/>
                <a:ea typeface="BIZ UDゴシック" panose="020B0400000000000000" pitchFamily="49" charset="-128"/>
                <a:cs typeface="Meiryo UI" panose="020B0604030504040204" pitchFamily="50" charset="-128"/>
              </a:rPr>
              <a:t>大阪府内に在住・在学・在勤の</a:t>
            </a:r>
            <a:r>
              <a:rPr lang="en-US" altLang="ja-JP" sz="1600" dirty="0">
                <a:latin typeface="BIZ UDゴシック" panose="020B0400000000000000" pitchFamily="49" charset="-128"/>
                <a:ea typeface="BIZ UDゴシック" panose="020B0400000000000000" pitchFamily="49" charset="-128"/>
                <a:cs typeface="Meiryo UI" panose="020B0604030504040204" pitchFamily="50" charset="-128"/>
              </a:rPr>
              <a:t>18</a:t>
            </a:r>
            <a:r>
              <a:rPr lang="ja-JP" altLang="en-US" sz="1600" dirty="0">
                <a:latin typeface="BIZ UDゴシック" panose="020B0400000000000000" pitchFamily="49" charset="-128"/>
                <a:ea typeface="BIZ UDゴシック" panose="020B0400000000000000" pitchFamily="49" charset="-128"/>
                <a:cs typeface="Meiryo UI" panose="020B0604030504040204" pitchFamily="50" charset="-128"/>
              </a:rPr>
              <a:t>歳以上の方</a:t>
            </a:r>
            <a:endParaRPr lang="en-US" altLang="ja-JP" sz="1600" dirty="0">
              <a:latin typeface="BIZ UDゴシック" panose="020B0400000000000000" pitchFamily="49" charset="-128"/>
              <a:ea typeface="BIZ UDゴシック" panose="020B0400000000000000" pitchFamily="49" charset="-128"/>
              <a:cs typeface="Meiryo UI" panose="020B0604030504040204" pitchFamily="50" charset="-128"/>
            </a:endParaRPr>
          </a:p>
        </p:txBody>
      </p:sp>
      <p:sp>
        <p:nvSpPr>
          <p:cNvPr id="11" name="フローチャート: 代替処理 10">
            <a:extLst>
              <a:ext uri="{FF2B5EF4-FFF2-40B4-BE49-F238E27FC236}">
                <a16:creationId xmlns:a16="http://schemas.microsoft.com/office/drawing/2014/main" id="{F02BEBAB-71E2-41F1-8ED4-69E487972866}"/>
              </a:ext>
            </a:extLst>
          </p:cNvPr>
          <p:cNvSpPr/>
          <p:nvPr/>
        </p:nvSpPr>
        <p:spPr>
          <a:xfrm>
            <a:off x="404204" y="1509958"/>
            <a:ext cx="1325952" cy="335791"/>
          </a:xfrm>
          <a:prstGeom prst="flowChartAlternateProcess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26000" rtlCol="0" anchor="ctr"/>
          <a:lstStyle/>
          <a:p>
            <a:pPr marL="0" marR="0" lvl="0" indent="0" algn="ctr" defTabSz="457200" rtl="0" eaLnBrk="1" fontAlgn="auto" latinLnBrk="0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dirty="0">
                <a:solidFill>
                  <a:prstClr val="white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事業内容</a:t>
            </a:r>
            <a:endParaRPr kumimoji="0" lang="en-US" altLang="ja-JP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29B7FE66-406D-4FB4-A39C-C0B07D80D9BA}"/>
              </a:ext>
            </a:extLst>
          </p:cNvPr>
          <p:cNvSpPr/>
          <p:nvPr/>
        </p:nvSpPr>
        <p:spPr>
          <a:xfrm>
            <a:off x="1875218" y="1460344"/>
            <a:ext cx="6151182" cy="386461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lnSpc>
                <a:spcPts val="2400"/>
              </a:lnSpc>
            </a:pPr>
            <a:r>
              <a:rPr lang="ja-JP" altLang="en-US" dirty="0">
                <a:highlight>
                  <a:srgbClr val="C3DAEF"/>
                </a:highlight>
                <a:latin typeface="BIZ UDゴシック" panose="020B0400000000000000" pitchFamily="49" charset="-128"/>
                <a:ea typeface="BIZ UDゴシック" panose="020B0400000000000000" pitchFamily="49" charset="-128"/>
                <a:cs typeface="Meiryo UI" panose="020B0604030504040204" pitchFamily="50" charset="-128"/>
              </a:rPr>
              <a:t>■相談窓口</a:t>
            </a:r>
            <a:r>
              <a:rPr lang="ja-JP" altLang="en-US" dirty="0">
                <a:latin typeface="BIZ UDゴシック" panose="020B0400000000000000" pitchFamily="49" charset="-128"/>
                <a:ea typeface="BIZ UDゴシック" panose="020B0400000000000000" pitchFamily="49" charset="-128"/>
                <a:cs typeface="Meiryo UI" panose="020B0604030504040204" pitchFamily="50" charset="-128"/>
              </a:rPr>
              <a:t>　</a:t>
            </a:r>
            <a:r>
              <a:rPr lang="ja-JP" altLang="en-US" sz="1600" dirty="0">
                <a:latin typeface="BIZ UDゴシック" panose="020B0400000000000000" pitchFamily="49" charset="-128"/>
                <a:ea typeface="BIZ UDゴシック" panose="020B0400000000000000" pitchFamily="49" charset="-128"/>
                <a:cs typeface="Meiryo UI" panose="020B0604030504040204" pitchFamily="50" charset="-128"/>
              </a:rPr>
              <a:t>メール、電話、オンライン（</a:t>
            </a:r>
            <a:r>
              <a:rPr lang="en-US" altLang="ja-JP" sz="1600" dirty="0">
                <a:latin typeface="BIZ UDゴシック" panose="020B0400000000000000" pitchFamily="49" charset="-128"/>
                <a:ea typeface="BIZ UDゴシック" panose="020B0400000000000000" pitchFamily="49" charset="-128"/>
                <a:cs typeface="Meiryo UI" panose="020B0604030504040204" pitchFamily="50" charset="-128"/>
              </a:rPr>
              <a:t>Zoom</a:t>
            </a:r>
            <a:r>
              <a:rPr lang="ja-JP" altLang="en-US" sz="1600" dirty="0">
                <a:latin typeface="BIZ UDゴシック" panose="020B0400000000000000" pitchFamily="49" charset="-128"/>
                <a:ea typeface="BIZ UDゴシック" panose="020B0400000000000000" pitchFamily="49" charset="-128"/>
                <a:cs typeface="Meiryo UI" panose="020B0604030504040204" pitchFamily="50" charset="-128"/>
              </a:rPr>
              <a:t>）、対面　など</a:t>
            </a:r>
            <a:endParaRPr lang="en-US" altLang="ja-JP" sz="1600" dirty="0">
              <a:latin typeface="BIZ UDゴシック" panose="020B0400000000000000" pitchFamily="49" charset="-128"/>
              <a:ea typeface="BIZ UDゴシック" panose="020B0400000000000000" pitchFamily="49" charset="-128"/>
              <a:cs typeface="Meiryo UI" panose="020B0604030504040204" pitchFamily="50" charset="-128"/>
            </a:endParaRPr>
          </a:p>
          <a:p>
            <a:pPr>
              <a:lnSpc>
                <a:spcPts val="2400"/>
              </a:lnSpc>
            </a:pPr>
            <a:r>
              <a:rPr lang="ja-JP" altLang="en-US" sz="16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Meiryo UI" panose="020B0604030504040204" pitchFamily="50" charset="-128"/>
              </a:rPr>
              <a:t>　　</a:t>
            </a:r>
            <a:r>
              <a:rPr lang="ja-JP" altLang="en-US" sz="14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Meiryo UI" panose="020B0604030504040204" pitchFamily="50" charset="-128"/>
              </a:rPr>
              <a:t>　</a:t>
            </a:r>
            <a:r>
              <a:rPr lang="ja-JP" altLang="en-US" sz="1400" dirty="0">
                <a:latin typeface="BIZ UDゴシック" panose="020B0400000000000000" pitchFamily="49" charset="-128"/>
                <a:ea typeface="BIZ UDゴシック" panose="020B0400000000000000" pitchFamily="49" charset="-128"/>
                <a:cs typeface="Meiryo UI" panose="020B0604030504040204" pitchFamily="50" charset="-128"/>
              </a:rPr>
              <a:t>▸</a:t>
            </a:r>
            <a:r>
              <a:rPr lang="ja-JP" altLang="en-US" sz="1400" u="sng" dirty="0">
                <a:latin typeface="BIZ UDゴシック" panose="020B0400000000000000" pitchFamily="49" charset="-128"/>
                <a:ea typeface="BIZ UDゴシック" panose="020B0400000000000000" pitchFamily="49" charset="-128"/>
                <a:cs typeface="Meiryo UI" panose="020B0604030504040204" pitchFamily="50" charset="-128"/>
              </a:rPr>
              <a:t>支援者、関係者等からの相談も可</a:t>
            </a:r>
            <a:endParaRPr lang="en-US" altLang="ja-JP" sz="1400" u="sng" dirty="0">
              <a:latin typeface="BIZ UDゴシック" panose="020B0400000000000000" pitchFamily="49" charset="-128"/>
              <a:ea typeface="BIZ UDゴシック" panose="020B0400000000000000" pitchFamily="49" charset="-128"/>
              <a:cs typeface="Meiryo UI" panose="020B0604030504040204" pitchFamily="50" charset="-128"/>
            </a:endParaRPr>
          </a:p>
          <a:p>
            <a:pPr>
              <a:lnSpc>
                <a:spcPts val="2400"/>
              </a:lnSpc>
            </a:pPr>
            <a:r>
              <a:rPr lang="en-US" altLang="ja-JP" sz="1400" dirty="0">
                <a:latin typeface="BIZ UDゴシック" panose="020B0400000000000000" pitchFamily="49" charset="-128"/>
                <a:ea typeface="BIZ UDゴシック" panose="020B0400000000000000" pitchFamily="49" charset="-128"/>
                <a:cs typeface="Meiryo UI" panose="020B0604030504040204" pitchFamily="50" charset="-128"/>
              </a:rPr>
              <a:t>        </a:t>
            </a:r>
            <a:r>
              <a:rPr lang="ja-JP" altLang="en-US" sz="1400" dirty="0">
                <a:latin typeface="BIZ UDゴシック" panose="020B0400000000000000" pitchFamily="49" charset="-128"/>
                <a:ea typeface="BIZ UDゴシック" panose="020B0400000000000000" pitchFamily="49" charset="-128"/>
                <a:cs typeface="Meiryo UI" panose="020B0604030504040204" pitchFamily="50" charset="-128"/>
              </a:rPr>
              <a:t>メール：　</a:t>
            </a:r>
            <a:r>
              <a:rPr lang="en-US" altLang="ja-JP" sz="1400" dirty="0">
                <a:latin typeface="BIZ UDゴシック" panose="020B0400000000000000" pitchFamily="49" charset="-128"/>
                <a:ea typeface="BIZ UDゴシック" panose="020B0400000000000000" pitchFamily="49" charset="-128"/>
                <a:cs typeface="Meiryo UI" panose="020B0604030504040204" pitchFamily="50" charset="-128"/>
              </a:rPr>
              <a:t>yc_osakafu@ycballoon.org</a:t>
            </a:r>
          </a:p>
          <a:p>
            <a:pPr>
              <a:lnSpc>
                <a:spcPts val="2400"/>
              </a:lnSpc>
            </a:pPr>
            <a:r>
              <a:rPr lang="en-US" altLang="ja-JP" sz="1400" dirty="0">
                <a:latin typeface="BIZ UDゴシック" panose="020B0400000000000000" pitchFamily="49" charset="-128"/>
                <a:ea typeface="BIZ UDゴシック" panose="020B0400000000000000" pitchFamily="49" charset="-128"/>
                <a:cs typeface="Meiryo UI" panose="020B0604030504040204" pitchFamily="50" charset="-128"/>
              </a:rPr>
              <a:t>        </a:t>
            </a:r>
            <a:r>
              <a:rPr lang="ja-JP" altLang="en-US" sz="1400" dirty="0">
                <a:latin typeface="BIZ UDゴシック" panose="020B0400000000000000" pitchFamily="49" charset="-128"/>
                <a:ea typeface="BIZ UDゴシック" panose="020B0400000000000000" pitchFamily="49" charset="-128"/>
                <a:cs typeface="Meiryo UI" panose="020B0604030504040204" pitchFamily="50" charset="-128"/>
              </a:rPr>
              <a:t>電  話：</a:t>
            </a:r>
            <a:r>
              <a:rPr lang="en-US" altLang="ja-JP" sz="1400" dirty="0">
                <a:latin typeface="BIZ UDゴシック" panose="020B0400000000000000" pitchFamily="49" charset="-128"/>
                <a:ea typeface="BIZ UDゴシック" panose="020B0400000000000000" pitchFamily="49" charset="-128"/>
                <a:cs typeface="Meiryo UI" panose="020B0604030504040204" pitchFamily="50" charset="-128"/>
              </a:rPr>
              <a:t>06-4790-8881(</a:t>
            </a:r>
            <a:r>
              <a:rPr lang="ja-JP" altLang="en-US" sz="1400" dirty="0">
                <a:latin typeface="BIZ UDゴシック" panose="020B0400000000000000" pitchFamily="49" charset="-128"/>
                <a:ea typeface="BIZ UDゴシック" panose="020B0400000000000000" pitchFamily="49" charset="-128"/>
                <a:cs typeface="Meiryo UI" panose="020B0604030504040204" pitchFamily="50" charset="-128"/>
              </a:rPr>
              <a:t>受付時間</a:t>
            </a:r>
            <a:r>
              <a:rPr lang="en-US" altLang="ja-JP" sz="1400" dirty="0">
                <a:latin typeface="BIZ UDゴシック" panose="020B0400000000000000" pitchFamily="49" charset="-128"/>
                <a:ea typeface="BIZ UDゴシック" panose="020B0400000000000000" pitchFamily="49" charset="-128"/>
                <a:cs typeface="Meiryo UI" panose="020B0604030504040204" pitchFamily="50" charset="-128"/>
              </a:rPr>
              <a:t>:</a:t>
            </a:r>
            <a:r>
              <a:rPr lang="ja-JP" altLang="en-US" sz="1400" dirty="0">
                <a:latin typeface="BIZ UDゴシック" panose="020B0400000000000000" pitchFamily="49" charset="-128"/>
                <a:ea typeface="BIZ UDゴシック" panose="020B0400000000000000" pitchFamily="49" charset="-128"/>
                <a:cs typeface="Meiryo UI" panose="020B0604030504040204" pitchFamily="50" charset="-128"/>
              </a:rPr>
              <a:t>平日</a:t>
            </a:r>
            <a:r>
              <a:rPr lang="en-US" altLang="ja-JP" sz="1400" dirty="0">
                <a:latin typeface="BIZ UDゴシック" panose="020B0400000000000000" pitchFamily="49" charset="-128"/>
                <a:ea typeface="BIZ UDゴシック" panose="020B0400000000000000" pitchFamily="49" charset="-128"/>
                <a:cs typeface="Meiryo UI" panose="020B0604030504040204" pitchFamily="50" charset="-128"/>
              </a:rPr>
              <a:t>10</a:t>
            </a:r>
            <a:r>
              <a:rPr lang="ja-JP" altLang="en-US" sz="1400" dirty="0">
                <a:latin typeface="BIZ UDゴシック" panose="020B0400000000000000" pitchFamily="49" charset="-128"/>
                <a:ea typeface="BIZ UDゴシック" panose="020B0400000000000000" pitchFamily="49" charset="-128"/>
                <a:cs typeface="Meiryo UI" panose="020B0604030504040204" pitchFamily="50" charset="-128"/>
              </a:rPr>
              <a:t>時から</a:t>
            </a:r>
            <a:r>
              <a:rPr lang="en-US" altLang="ja-JP" sz="1400" dirty="0">
                <a:latin typeface="BIZ UDゴシック" panose="020B0400000000000000" pitchFamily="49" charset="-128"/>
                <a:ea typeface="BIZ UDゴシック" panose="020B0400000000000000" pitchFamily="49" charset="-128"/>
                <a:cs typeface="Meiryo UI" panose="020B0604030504040204" pitchFamily="50" charset="-128"/>
              </a:rPr>
              <a:t>18</a:t>
            </a:r>
            <a:r>
              <a:rPr lang="ja-JP" altLang="en-US" sz="1400" dirty="0">
                <a:latin typeface="BIZ UDゴシック" panose="020B0400000000000000" pitchFamily="49" charset="-128"/>
                <a:ea typeface="BIZ UDゴシック" panose="020B0400000000000000" pitchFamily="49" charset="-128"/>
                <a:cs typeface="Meiryo UI" panose="020B0604030504040204" pitchFamily="50" charset="-128"/>
              </a:rPr>
              <a:t>時</a:t>
            </a:r>
            <a:r>
              <a:rPr lang="en-US" altLang="ja-JP" sz="1400" dirty="0">
                <a:latin typeface="BIZ UDゴシック" panose="020B0400000000000000" pitchFamily="49" charset="-128"/>
                <a:ea typeface="BIZ UDゴシック" panose="020B0400000000000000" pitchFamily="49" charset="-128"/>
                <a:cs typeface="Meiryo UI" panose="020B0604030504040204" pitchFamily="50" charset="-128"/>
              </a:rPr>
              <a:t>)</a:t>
            </a:r>
          </a:p>
          <a:p>
            <a:pPr>
              <a:lnSpc>
                <a:spcPts val="2400"/>
              </a:lnSpc>
            </a:pPr>
            <a:endParaRPr lang="en-US" altLang="ja-JP" sz="14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  <a:cs typeface="Meiryo UI" panose="020B0604030504040204" pitchFamily="50" charset="-128"/>
            </a:endParaRPr>
          </a:p>
          <a:p>
            <a:pPr>
              <a:lnSpc>
                <a:spcPts val="2400"/>
              </a:lnSpc>
            </a:pPr>
            <a:endParaRPr lang="ja-JP" altLang="en-US" sz="16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  <a:cs typeface="Meiryo UI" panose="020B0604030504040204" pitchFamily="50" charset="-128"/>
            </a:endParaRP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10AD6696-199C-4383-8FD3-99DA7B76E267}"/>
              </a:ext>
            </a:extLst>
          </p:cNvPr>
          <p:cNvSpPr/>
          <p:nvPr/>
        </p:nvSpPr>
        <p:spPr>
          <a:xfrm>
            <a:off x="1868783" y="2760897"/>
            <a:ext cx="5981692" cy="1465373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lnSpc>
                <a:spcPts val="2400"/>
              </a:lnSpc>
            </a:pPr>
            <a:r>
              <a:rPr lang="ja-JP" altLang="en-US" dirty="0">
                <a:highlight>
                  <a:srgbClr val="C3DAEF"/>
                </a:highlight>
                <a:latin typeface="BIZ UDゴシック" panose="020B0400000000000000" pitchFamily="49" charset="-128"/>
                <a:ea typeface="BIZ UDゴシック" panose="020B0400000000000000" pitchFamily="49" charset="-128"/>
                <a:cs typeface="Meiryo UI" panose="020B0604030504040204" pitchFamily="50" charset="-128"/>
              </a:rPr>
              <a:t>■オンラインサロン</a:t>
            </a:r>
            <a:r>
              <a:rPr lang="ja-JP" altLang="en-US" sz="1600" dirty="0">
                <a:latin typeface="BIZ UDゴシック" panose="020B0400000000000000" pitchFamily="49" charset="-128"/>
                <a:ea typeface="BIZ UDゴシック" panose="020B0400000000000000" pitchFamily="49" charset="-128"/>
                <a:cs typeface="Meiryo UI" panose="020B0604030504040204" pitchFamily="50" charset="-128"/>
              </a:rPr>
              <a:t>　</a:t>
            </a:r>
            <a:endParaRPr lang="en-US" altLang="ja-JP" sz="1600" dirty="0">
              <a:latin typeface="BIZ UDゴシック" panose="020B0400000000000000" pitchFamily="49" charset="-128"/>
              <a:ea typeface="BIZ UDゴシック" panose="020B0400000000000000" pitchFamily="49" charset="-128"/>
              <a:cs typeface="Meiryo UI" panose="020B0604030504040204" pitchFamily="50" charset="-128"/>
            </a:endParaRPr>
          </a:p>
          <a:p>
            <a:pPr>
              <a:lnSpc>
                <a:spcPts val="2400"/>
              </a:lnSpc>
            </a:pPr>
            <a:r>
              <a:rPr lang="ja-JP" altLang="en-US" sz="1600" dirty="0">
                <a:latin typeface="BIZ UDゴシック" panose="020B0400000000000000" pitchFamily="49" charset="-128"/>
                <a:ea typeface="BIZ UDゴシック" panose="020B0400000000000000" pitchFamily="49" charset="-128"/>
                <a:cs typeface="Meiryo UI" panose="020B0604030504040204" pitchFamily="50" charset="-128"/>
              </a:rPr>
              <a:t>　　　同世代の同じ経験を持つ仲間とつながることができる場</a:t>
            </a:r>
            <a:endParaRPr lang="en-US" altLang="ja-JP" sz="1600" dirty="0">
              <a:latin typeface="BIZ UDゴシック" panose="020B0400000000000000" pitchFamily="49" charset="-128"/>
              <a:ea typeface="BIZ UDゴシック" panose="020B0400000000000000" pitchFamily="49" charset="-128"/>
              <a:cs typeface="Meiryo UI" panose="020B0604030504040204" pitchFamily="50" charset="-128"/>
            </a:endParaRPr>
          </a:p>
          <a:p>
            <a:pPr>
              <a:lnSpc>
                <a:spcPts val="2400"/>
              </a:lnSpc>
            </a:pPr>
            <a:r>
              <a:rPr lang="ja-JP" altLang="en-US" sz="1600" dirty="0">
                <a:latin typeface="BIZ UDゴシック" panose="020B0400000000000000" pitchFamily="49" charset="-128"/>
                <a:ea typeface="BIZ UDゴシック" panose="020B0400000000000000" pitchFamily="49" charset="-128"/>
                <a:cs typeface="Meiryo UI" panose="020B0604030504040204" pitchFamily="50" charset="-128"/>
              </a:rPr>
              <a:t>　　　</a:t>
            </a:r>
            <a:r>
              <a:rPr lang="ja-JP" altLang="en-US" sz="1400" dirty="0">
                <a:latin typeface="BIZ UDゴシック" panose="020B0400000000000000" pitchFamily="49" charset="-128"/>
                <a:ea typeface="BIZ UDゴシック" panose="020B0400000000000000" pitchFamily="49" charset="-128"/>
                <a:cs typeface="Meiryo UI" panose="020B0604030504040204" pitchFamily="50" charset="-128"/>
              </a:rPr>
              <a:t>　▸</a:t>
            </a:r>
            <a:r>
              <a:rPr lang="en-US" altLang="ja-JP" sz="1400" dirty="0">
                <a:latin typeface="BIZ UDゴシック" panose="020B0400000000000000" pitchFamily="49" charset="-128"/>
                <a:ea typeface="BIZ UDゴシック" panose="020B0400000000000000" pitchFamily="49" charset="-128"/>
                <a:cs typeface="Meiryo UI" panose="020B0604030504040204" pitchFamily="50" charset="-128"/>
              </a:rPr>
              <a:t>Zoom</a:t>
            </a:r>
            <a:r>
              <a:rPr lang="ja-JP" altLang="en-US" sz="1400" dirty="0">
                <a:latin typeface="BIZ UDゴシック" panose="020B0400000000000000" pitchFamily="49" charset="-128"/>
                <a:ea typeface="BIZ UDゴシック" panose="020B0400000000000000" pitchFamily="49" charset="-128"/>
                <a:cs typeface="Meiryo UI" panose="020B0604030504040204" pitchFamily="50" charset="-128"/>
              </a:rPr>
              <a:t>にて偶数月に１回、奇数月に２回開催</a:t>
            </a:r>
            <a:endParaRPr lang="en-US" altLang="ja-JP" sz="1400" dirty="0">
              <a:latin typeface="BIZ UDゴシック" panose="020B0400000000000000" pitchFamily="49" charset="-128"/>
              <a:ea typeface="BIZ UDゴシック" panose="020B0400000000000000" pitchFamily="49" charset="-128"/>
              <a:cs typeface="Meiryo UI" panose="020B0604030504040204" pitchFamily="50" charset="-128"/>
            </a:endParaRPr>
          </a:p>
          <a:p>
            <a:pPr>
              <a:lnSpc>
                <a:spcPts val="2400"/>
              </a:lnSpc>
            </a:pPr>
            <a:r>
              <a:rPr lang="ja-JP" altLang="en-US" sz="1400" dirty="0">
                <a:latin typeface="BIZ UDゴシック" panose="020B0400000000000000" pitchFamily="49" charset="-128"/>
                <a:ea typeface="BIZ UDゴシック" panose="020B0400000000000000" pitchFamily="49" charset="-128"/>
                <a:cs typeface="Meiryo UI" panose="020B0604030504040204" pitchFamily="50" charset="-128"/>
              </a:rPr>
              <a:t>　　　　 ▸ニックネーム、画面オフでの参加</a:t>
            </a:r>
            <a:r>
              <a:rPr lang="en-US" altLang="ja-JP" sz="1400" dirty="0">
                <a:latin typeface="BIZ UDゴシック" panose="020B0400000000000000" pitchFamily="49" charset="-128"/>
                <a:ea typeface="BIZ UDゴシック" panose="020B0400000000000000" pitchFamily="49" charset="-128"/>
                <a:cs typeface="Meiryo UI" panose="020B0604030504040204" pitchFamily="50" charset="-128"/>
              </a:rPr>
              <a:t>OK</a:t>
            </a:r>
            <a:r>
              <a:rPr lang="ja-JP" altLang="en-US" sz="1400" dirty="0">
                <a:latin typeface="BIZ UDゴシック" panose="020B0400000000000000" pitchFamily="49" charset="-128"/>
                <a:ea typeface="BIZ UDゴシック" panose="020B0400000000000000" pitchFamily="49" charset="-128"/>
                <a:cs typeface="Meiryo UI" panose="020B0604030504040204" pitchFamily="50" charset="-128"/>
              </a:rPr>
              <a:t>！</a:t>
            </a:r>
            <a:endParaRPr lang="en-US" altLang="ja-JP" sz="1400" dirty="0">
              <a:latin typeface="BIZ UDゴシック" panose="020B0400000000000000" pitchFamily="49" charset="-128"/>
              <a:ea typeface="BIZ UDゴシック" panose="020B0400000000000000" pitchFamily="49" charset="-128"/>
              <a:cs typeface="Meiryo UI" panose="020B0604030504040204" pitchFamily="50" charset="-128"/>
            </a:endParaRPr>
          </a:p>
          <a:p>
            <a:pPr>
              <a:lnSpc>
                <a:spcPts val="2400"/>
              </a:lnSpc>
            </a:pPr>
            <a:r>
              <a:rPr lang="ja-JP" altLang="en-US" dirty="0">
                <a:highlight>
                  <a:srgbClr val="C3DAEF"/>
                </a:highlight>
                <a:latin typeface="BIZ UDゴシック" panose="020B0400000000000000" pitchFamily="49" charset="-128"/>
                <a:ea typeface="BIZ UDゴシック" panose="020B0400000000000000" pitchFamily="49" charset="-128"/>
                <a:cs typeface="Meiryo UI" panose="020B0604030504040204" pitchFamily="50" charset="-128"/>
              </a:rPr>
              <a:t>■各種サポート</a:t>
            </a:r>
            <a:r>
              <a:rPr lang="ja-JP" altLang="en-US" dirty="0">
                <a:latin typeface="BIZ UDゴシック" panose="020B0400000000000000" pitchFamily="49" charset="-128"/>
                <a:ea typeface="BIZ UDゴシック" panose="020B0400000000000000" pitchFamily="49" charset="-128"/>
                <a:cs typeface="Meiryo UI" panose="020B0604030504040204" pitchFamily="50" charset="-128"/>
              </a:rPr>
              <a:t>　</a:t>
            </a:r>
            <a:endParaRPr lang="en-US" altLang="ja-JP" dirty="0">
              <a:latin typeface="BIZ UDゴシック" panose="020B0400000000000000" pitchFamily="49" charset="-128"/>
              <a:ea typeface="BIZ UDゴシック" panose="020B0400000000000000" pitchFamily="49" charset="-128"/>
              <a:cs typeface="Meiryo UI" panose="020B0604030504040204" pitchFamily="50" charset="-128"/>
            </a:endParaRPr>
          </a:p>
          <a:p>
            <a:pPr>
              <a:lnSpc>
                <a:spcPts val="2400"/>
              </a:lnSpc>
            </a:pPr>
            <a:r>
              <a:rPr lang="en-US" altLang="ja-JP" sz="1600" dirty="0">
                <a:latin typeface="BIZ UDゴシック" panose="020B0400000000000000" pitchFamily="49" charset="-128"/>
                <a:ea typeface="BIZ UDゴシック" panose="020B0400000000000000" pitchFamily="49" charset="-128"/>
                <a:cs typeface="Meiryo UI" panose="020B0604030504040204" pitchFamily="50" charset="-128"/>
              </a:rPr>
              <a:t>  </a:t>
            </a:r>
            <a:r>
              <a:rPr lang="ja-JP" altLang="en-US" sz="1600" dirty="0">
                <a:latin typeface="BIZ UDゴシック" panose="020B0400000000000000" pitchFamily="49" charset="-128"/>
                <a:ea typeface="BIZ UDゴシック" panose="020B0400000000000000" pitchFamily="49" charset="-128"/>
                <a:cs typeface="Meiryo UI" panose="020B0604030504040204" pitchFamily="50" charset="-128"/>
              </a:rPr>
              <a:t>○役に立つ制度やサービスの紹介</a:t>
            </a:r>
            <a:endParaRPr lang="en-US" altLang="ja-JP" sz="1600" dirty="0">
              <a:latin typeface="BIZ UDゴシック" panose="020B0400000000000000" pitchFamily="49" charset="-128"/>
              <a:ea typeface="BIZ UDゴシック" panose="020B0400000000000000" pitchFamily="49" charset="-128"/>
              <a:cs typeface="Meiryo UI" panose="020B0604030504040204" pitchFamily="50" charset="-128"/>
            </a:endParaRPr>
          </a:p>
          <a:p>
            <a:pPr>
              <a:lnSpc>
                <a:spcPts val="2400"/>
              </a:lnSpc>
            </a:pPr>
            <a:r>
              <a:rPr lang="ja-JP" altLang="en-US" sz="1600" dirty="0">
                <a:latin typeface="BIZ UDゴシック" panose="020B0400000000000000" pitchFamily="49" charset="-128"/>
                <a:ea typeface="BIZ UDゴシック" panose="020B0400000000000000" pitchFamily="49" charset="-128"/>
                <a:cs typeface="Meiryo UI" panose="020B0604030504040204" pitchFamily="50" charset="-128"/>
              </a:rPr>
              <a:t>　　　</a:t>
            </a:r>
            <a:r>
              <a:rPr lang="ja-JP" altLang="en-US" sz="1400" dirty="0">
                <a:latin typeface="BIZ UDゴシック" panose="020B0400000000000000" pitchFamily="49" charset="-128"/>
                <a:ea typeface="BIZ UDゴシック" panose="020B0400000000000000" pitchFamily="49" charset="-128"/>
                <a:cs typeface="Meiryo UI" panose="020B0604030504040204" pitchFamily="50" charset="-128"/>
              </a:rPr>
              <a:t>▸介護保険、障がい福祉、保育サービス、経済的支援などを紹介</a:t>
            </a:r>
            <a:endParaRPr lang="en-US" altLang="ja-JP" sz="1400" dirty="0">
              <a:latin typeface="BIZ UDゴシック" panose="020B0400000000000000" pitchFamily="49" charset="-128"/>
              <a:ea typeface="BIZ UDゴシック" panose="020B0400000000000000" pitchFamily="49" charset="-128"/>
              <a:cs typeface="Meiryo UI" panose="020B0604030504040204" pitchFamily="50" charset="-128"/>
            </a:endParaRPr>
          </a:p>
          <a:p>
            <a:pPr>
              <a:lnSpc>
                <a:spcPts val="2400"/>
              </a:lnSpc>
            </a:pPr>
            <a:r>
              <a:rPr lang="ja-JP" altLang="en-US" sz="1600" dirty="0">
                <a:latin typeface="BIZ UDゴシック" panose="020B0400000000000000" pitchFamily="49" charset="-128"/>
                <a:ea typeface="BIZ UDゴシック" panose="020B0400000000000000" pitchFamily="49" charset="-128"/>
                <a:cs typeface="Meiryo UI" panose="020B0604030504040204" pitchFamily="50" charset="-128"/>
              </a:rPr>
              <a:t>　○市役所等への同行支援</a:t>
            </a:r>
            <a:endParaRPr lang="en-US" altLang="ja-JP" sz="1600" dirty="0">
              <a:latin typeface="BIZ UDゴシック" panose="020B0400000000000000" pitchFamily="49" charset="-128"/>
              <a:ea typeface="BIZ UDゴシック" panose="020B0400000000000000" pitchFamily="49" charset="-128"/>
              <a:cs typeface="Meiryo UI" panose="020B0604030504040204" pitchFamily="50" charset="-128"/>
            </a:endParaRPr>
          </a:p>
          <a:p>
            <a:pPr>
              <a:lnSpc>
                <a:spcPts val="2400"/>
              </a:lnSpc>
            </a:pPr>
            <a:r>
              <a:rPr lang="ja-JP" altLang="en-US" sz="1600" dirty="0">
                <a:latin typeface="BIZ UDゴシック" panose="020B0400000000000000" pitchFamily="49" charset="-128"/>
                <a:ea typeface="BIZ UDゴシック" panose="020B0400000000000000" pitchFamily="49" charset="-128"/>
                <a:cs typeface="Meiryo UI" panose="020B0604030504040204" pitchFamily="50" charset="-128"/>
              </a:rPr>
              <a:t>　　　▸</a:t>
            </a:r>
            <a:r>
              <a:rPr lang="ja-JP" altLang="en-US" sz="14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関係機関との調整、行政等の窓口に同行しての手続きサポート</a:t>
            </a:r>
            <a:endParaRPr lang="en-US" altLang="ja-JP" sz="140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pPr>
              <a:lnSpc>
                <a:spcPts val="2400"/>
              </a:lnSpc>
            </a:pPr>
            <a:r>
              <a:rPr lang="ja-JP" altLang="en-US" sz="1600" dirty="0">
                <a:latin typeface="BIZ UDゴシック" panose="020B0400000000000000" pitchFamily="49" charset="-128"/>
                <a:ea typeface="BIZ UDゴシック" panose="020B0400000000000000" pitchFamily="49" charset="-128"/>
                <a:cs typeface="Meiryo UI" panose="020B0604030504040204" pitchFamily="50" charset="-128"/>
              </a:rPr>
              <a:t>　○ライフキャリア・サポート　</a:t>
            </a:r>
            <a:endParaRPr lang="en-US" altLang="ja-JP" sz="1600" dirty="0">
              <a:latin typeface="BIZ UDゴシック" panose="020B0400000000000000" pitchFamily="49" charset="-128"/>
              <a:ea typeface="BIZ UDゴシック" panose="020B0400000000000000" pitchFamily="49" charset="-128"/>
              <a:cs typeface="Meiryo UI" panose="020B0604030504040204" pitchFamily="50" charset="-128"/>
            </a:endParaRPr>
          </a:p>
          <a:p>
            <a:pPr>
              <a:lnSpc>
                <a:spcPts val="2400"/>
              </a:lnSpc>
            </a:pPr>
            <a:r>
              <a:rPr lang="ja-JP" altLang="en-US" sz="1600" dirty="0">
                <a:latin typeface="BIZ UDゴシック" panose="020B0400000000000000" pitchFamily="49" charset="-128"/>
                <a:ea typeface="BIZ UDゴシック" panose="020B0400000000000000" pitchFamily="49" charset="-128"/>
                <a:cs typeface="Meiryo UI" panose="020B0604030504040204" pitchFamily="50" charset="-128"/>
              </a:rPr>
              <a:t>　　</a:t>
            </a:r>
            <a:r>
              <a:rPr lang="ja-JP" altLang="en-US" sz="14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　▸進路相談や就労・自立への相談　等</a:t>
            </a:r>
            <a:endParaRPr lang="en-US" altLang="ja-JP" sz="140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pic>
        <p:nvPicPr>
          <p:cNvPr id="14" name="図 13">
            <a:extLst>
              <a:ext uri="{FF2B5EF4-FFF2-40B4-BE49-F238E27FC236}">
                <a16:creationId xmlns:a16="http://schemas.microsoft.com/office/drawing/2014/main" id="{6FC0F917-8B59-47E1-9EB6-47BE5BD062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6850" y="2527958"/>
            <a:ext cx="1433306" cy="1426524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A18B9943-7322-49C6-B735-5E96FACCDF04}"/>
              </a:ext>
            </a:extLst>
          </p:cNvPr>
          <p:cNvSpPr/>
          <p:nvPr/>
        </p:nvSpPr>
        <p:spPr>
          <a:xfrm>
            <a:off x="-384514" y="4361860"/>
            <a:ext cx="2604451" cy="335791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ctr"/>
            <a:r>
              <a:rPr lang="ja-JP" altLang="en-US" sz="12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Meiryo UI" panose="020B0604030504040204" pitchFamily="50" charset="-128"/>
              </a:rPr>
              <a:t>　　</a:t>
            </a:r>
            <a:r>
              <a:rPr lang="ja-JP" altLang="en-US" sz="11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Meiryo UI" panose="020B0604030504040204" pitchFamily="50" charset="-128"/>
              </a:rPr>
              <a:t>　</a:t>
            </a:r>
            <a:r>
              <a:rPr lang="ja-JP" altLang="en-US" sz="1100" b="1" dirty="0">
                <a:latin typeface="BIZ UDゴシック" panose="020B0400000000000000" pitchFamily="49" charset="-128"/>
                <a:ea typeface="BIZ UDゴシック" panose="020B0400000000000000" pitchFamily="49" charset="-128"/>
                <a:cs typeface="Meiryo UI" panose="020B0604030504040204" pitchFamily="50" charset="-128"/>
              </a:rPr>
              <a:t>オンラインサロンの</a:t>
            </a:r>
            <a:endParaRPr lang="en-US" altLang="ja-JP" sz="1100" b="1" dirty="0">
              <a:latin typeface="BIZ UDゴシック" panose="020B0400000000000000" pitchFamily="49" charset="-128"/>
              <a:ea typeface="BIZ UDゴシック" panose="020B0400000000000000" pitchFamily="49" charset="-128"/>
              <a:cs typeface="Meiryo UI" panose="020B0604030504040204" pitchFamily="50" charset="-128"/>
            </a:endParaRPr>
          </a:p>
          <a:p>
            <a:pPr algn="ctr"/>
            <a:r>
              <a:rPr lang="ja-JP" altLang="en-US" sz="1100" b="1" dirty="0">
                <a:latin typeface="BIZ UDゴシック" panose="020B0400000000000000" pitchFamily="49" charset="-128"/>
                <a:ea typeface="BIZ UDゴシック" panose="020B0400000000000000" pitchFamily="49" charset="-128"/>
                <a:cs typeface="Meiryo UI" panose="020B0604030504040204" pitchFamily="50" charset="-128"/>
              </a:rPr>
              <a:t>開催情報等を</a:t>
            </a:r>
            <a:endParaRPr lang="en-US" altLang="ja-JP" sz="1100" b="1" dirty="0">
              <a:latin typeface="BIZ UDゴシック" panose="020B0400000000000000" pitchFamily="49" charset="-128"/>
              <a:ea typeface="BIZ UDゴシック" panose="020B0400000000000000" pitchFamily="49" charset="-128"/>
              <a:cs typeface="Meiryo UI" panose="020B0604030504040204" pitchFamily="50" charset="-128"/>
            </a:endParaRPr>
          </a:p>
          <a:p>
            <a:pPr algn="ctr"/>
            <a:r>
              <a:rPr lang="ja-JP" altLang="en-US" sz="1100" b="1" dirty="0">
                <a:latin typeface="BIZ UDゴシック" panose="020B0400000000000000" pitchFamily="49" charset="-128"/>
                <a:ea typeface="BIZ UDゴシック" panose="020B0400000000000000" pitchFamily="49" charset="-128"/>
                <a:cs typeface="Meiryo UI" panose="020B0604030504040204" pitchFamily="50" charset="-128"/>
              </a:rPr>
              <a:t>お知らせします　</a:t>
            </a:r>
            <a:endParaRPr lang="ja-JP" altLang="en-US" sz="1100" dirty="0">
              <a:latin typeface="BIZ UDゴシック" panose="020B0400000000000000" pitchFamily="49" charset="-128"/>
              <a:ea typeface="BIZ UDゴシック" panose="020B0400000000000000" pitchFamily="49" charset="-128"/>
              <a:cs typeface="Meiryo UI" panose="020B0604030504040204" pitchFamily="50" charset="-128"/>
            </a:endParaRP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45565236-16D8-466C-841D-172DEFA121F4}"/>
              </a:ext>
            </a:extLst>
          </p:cNvPr>
          <p:cNvSpPr/>
          <p:nvPr/>
        </p:nvSpPr>
        <p:spPr>
          <a:xfrm rot="5400000">
            <a:off x="832093" y="4977800"/>
            <a:ext cx="293160" cy="303779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lvl="0"/>
            <a:r>
              <a:rPr lang="ja-JP" altLang="en-US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Meiryo UI" panose="020B0604030504040204" pitchFamily="50" charset="-128"/>
              </a:rPr>
              <a:t>►</a:t>
            </a:r>
            <a:endParaRPr lang="ja-JP" altLang="en-US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  <a:cs typeface="Meiryo UI" panose="020B0604030504040204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11A73A2-6A36-45AB-A30F-EA24DC7FF85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309" y="5295623"/>
            <a:ext cx="1060727" cy="1060727"/>
          </a:xfrm>
          <a:prstGeom prst="rect">
            <a:avLst/>
          </a:prstGeom>
        </p:spPr>
      </p:pic>
      <p:sp>
        <p:nvSpPr>
          <p:cNvPr id="20" name="スライド番号プレースホルダー 6">
            <a:extLst>
              <a:ext uri="{FF2B5EF4-FFF2-40B4-BE49-F238E27FC236}">
                <a16:creationId xmlns:a16="http://schemas.microsoft.com/office/drawing/2014/main" id="{9E10DAD2-D00B-4AC5-9382-D655336B23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13989" y="6523403"/>
            <a:ext cx="2743200" cy="365125"/>
          </a:xfrm>
        </p:spPr>
        <p:txBody>
          <a:bodyPr/>
          <a:lstStyle/>
          <a:p>
            <a:r>
              <a:rPr kumimoji="1" lang="en-US" altLang="ja-JP" sz="1400" dirty="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2</a:t>
            </a:r>
            <a:endParaRPr kumimoji="1" lang="ja-JP" altLang="en-US" sz="1400" dirty="0">
              <a:solidFill>
                <a:schemeClr val="tx1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233300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5AFF26A-2A46-4B42-A2A6-B9F346376209}"/>
              </a:ext>
            </a:extLst>
          </p:cNvPr>
          <p:cNvSpPr txBox="1"/>
          <p:nvPr/>
        </p:nvSpPr>
        <p:spPr>
          <a:xfrm>
            <a:off x="0" y="-12411"/>
            <a:ext cx="12192000" cy="468000"/>
          </a:xfrm>
          <a:prstGeom prst="rect">
            <a:avLst/>
          </a:prstGeom>
          <a:solidFill>
            <a:srgbClr val="4A66AC"/>
          </a:solidFill>
          <a:ln w="19050" cap="flat" cmpd="sng" algn="ctr">
            <a:noFill/>
            <a:prstDash val="solid"/>
          </a:ln>
          <a:effectLst/>
        </p:spPr>
        <p:txBody>
          <a:bodyPr wrap="square" rtlCol="0" anchor="ctr">
            <a:noAutofit/>
          </a:bodyPr>
          <a:lstStyle/>
          <a:p>
            <a:pPr marL="50712" algn="ctr" defTabSz="685760">
              <a:defRPr/>
            </a:pPr>
            <a:r>
              <a:rPr lang="ja-JP" altLang="en-US" b="1" kern="0" dirty="0">
                <a:solidFill>
                  <a:prstClr val="white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市町村の相談窓口・ヤングケアラー支援事例集・民間支援団体の取組</a:t>
            </a:r>
            <a:endParaRPr lang="en-US" altLang="ja-JP" b="1" kern="0" dirty="0">
              <a:solidFill>
                <a:prstClr val="white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02E6772B-33A3-4248-9286-BE4F124A3D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292" y="628513"/>
            <a:ext cx="3784625" cy="1427791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0BC43F21-ABB6-4ADA-BF00-64F3F25A99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2964" y="603907"/>
            <a:ext cx="3949527" cy="1538334"/>
          </a:xfrm>
          <a:prstGeom prst="rect">
            <a:avLst/>
          </a:prstGeom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53A7860C-886C-4930-B47A-82A99D82BC9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097" y="2340409"/>
            <a:ext cx="3435243" cy="4197179"/>
          </a:xfrm>
          <a:prstGeom prst="rect">
            <a:avLst/>
          </a:prstGeom>
        </p:spPr>
      </p:pic>
      <p:pic>
        <p:nvPicPr>
          <p:cNvPr id="1026" name="Picture 2" descr="ヤングケアラー冊子画像">
            <a:extLst>
              <a:ext uri="{FF2B5EF4-FFF2-40B4-BE49-F238E27FC236}">
                <a16:creationId xmlns:a16="http://schemas.microsoft.com/office/drawing/2014/main" id="{E4A7AA39-2904-4DE2-B1EC-D265EEFEBB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4645" y="2452283"/>
            <a:ext cx="2824712" cy="3973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C8ED0480-7172-4CF1-9C6E-71EC34933FE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2223" y="1026069"/>
            <a:ext cx="916784" cy="916784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25F4A25E-87F5-48EE-83D7-3EE2EC2DAFF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1285" y="628513"/>
            <a:ext cx="3949527" cy="1461636"/>
          </a:xfrm>
          <a:prstGeom prst="rect">
            <a:avLst/>
          </a:prstGeom>
        </p:spPr>
      </p:pic>
      <p:pic>
        <p:nvPicPr>
          <p:cNvPr id="25" name="図 24">
            <a:extLst>
              <a:ext uri="{FF2B5EF4-FFF2-40B4-BE49-F238E27FC236}">
                <a16:creationId xmlns:a16="http://schemas.microsoft.com/office/drawing/2014/main" id="{40388E65-6734-442C-BA38-25F2A4088AC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150" y="1117599"/>
            <a:ext cx="861783" cy="907441"/>
          </a:xfrm>
          <a:prstGeom prst="rect">
            <a:avLst/>
          </a:prstGeom>
        </p:spPr>
      </p:pic>
      <p:pic>
        <p:nvPicPr>
          <p:cNvPr id="27" name="図 26">
            <a:extLst>
              <a:ext uri="{FF2B5EF4-FFF2-40B4-BE49-F238E27FC236}">
                <a16:creationId xmlns:a16="http://schemas.microsoft.com/office/drawing/2014/main" id="{D7EB165E-9595-43BC-AAEC-AB14DC4D34A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0301" y="2378546"/>
            <a:ext cx="4091494" cy="4197179"/>
          </a:xfrm>
          <a:prstGeom prst="rect">
            <a:avLst/>
          </a:prstGeom>
        </p:spPr>
      </p:pic>
      <p:sp>
        <p:nvSpPr>
          <p:cNvPr id="13" name="スライド番号プレースホルダー 6">
            <a:extLst>
              <a:ext uri="{FF2B5EF4-FFF2-40B4-BE49-F238E27FC236}">
                <a16:creationId xmlns:a16="http://schemas.microsoft.com/office/drawing/2014/main" id="{96D89533-D571-401D-94B3-03862A77A8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13989" y="6523403"/>
            <a:ext cx="2743200" cy="365125"/>
          </a:xfrm>
        </p:spPr>
        <p:txBody>
          <a:bodyPr/>
          <a:lstStyle/>
          <a:p>
            <a:r>
              <a:rPr kumimoji="1" lang="ja-JP" altLang="en-US" sz="1400" dirty="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３</a:t>
            </a:r>
          </a:p>
        </p:txBody>
      </p:sp>
    </p:spTree>
    <p:extLst>
      <p:ext uri="{BB962C8B-B14F-4D97-AF65-F5344CB8AC3E}">
        <p14:creationId xmlns:p14="http://schemas.microsoft.com/office/powerpoint/2010/main" val="15326359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641</Words>
  <Application>Microsoft Office PowerPoint</Application>
  <PresentationFormat>ワイド画面</PresentationFormat>
  <Paragraphs>66</Paragraphs>
  <Slides>4</Slides>
  <Notes>4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10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15" baseType="lpstr">
      <vt:lpstr>BIZ UDPゴシック</vt:lpstr>
      <vt:lpstr>BIZ UDゴシック</vt:lpstr>
      <vt:lpstr>HGP創英角ｺﾞｼｯｸUB</vt:lpstr>
      <vt:lpstr>Meiryo UI</vt:lpstr>
      <vt:lpstr>UD デジタル 教科書体 NK-B</vt:lpstr>
      <vt:lpstr>メイリオ</vt:lpstr>
      <vt:lpstr>游ゴシック</vt:lpstr>
      <vt:lpstr>游ゴシック Light</vt:lpstr>
      <vt:lpstr>Arial</vt:lpstr>
      <vt:lpstr>Wingdings</vt:lpstr>
      <vt:lpstr>Office テーマ</vt:lpstr>
      <vt:lpstr> 大阪府におけるヤングケアラーの取組みについて 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2025-10-17T04:32:07Z</dcterms:created>
  <dcterms:modified xsi:type="dcterms:W3CDTF">2026-07-13T08:38:02Z</dcterms:modified>
</cp:coreProperties>
</file>