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5" r:id="rId2"/>
  </p:sldIdLst>
  <p:sldSz cx="9144000" cy="6858000" type="screen4x3"/>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80"/>
    <a:srgbClr val="009E9A"/>
    <a:srgbClr val="00C9C4"/>
    <a:srgbClr val="FFEBEB"/>
    <a:srgbClr val="FFE5E5"/>
    <a:srgbClr val="FFCCCC"/>
    <a:srgbClr val="FFCCFF"/>
    <a:srgbClr val="FF0066"/>
    <a:srgbClr val="6600CC"/>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5" d="100"/>
          <a:sy n="95" d="100"/>
        </p:scale>
        <p:origin x="111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43F0A5C-F426-4F28-9C8C-3E682798DD8F}" type="datetimeFigureOut">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BDA1748-146F-49D9-A6A1-3395B6624ACC}" type="slidenum">
              <a:rPr kumimoji="1" lang="ja-JP" altLang="en-US" smtClean="0"/>
              <a:t>‹#›</a:t>
            </a:fld>
            <a:endParaRPr kumimoji="1" lang="ja-JP" altLang="en-US"/>
          </a:p>
        </p:txBody>
      </p:sp>
    </p:spTree>
    <p:extLst>
      <p:ext uri="{BB962C8B-B14F-4D97-AF65-F5344CB8AC3E}">
        <p14:creationId xmlns:p14="http://schemas.microsoft.com/office/powerpoint/2010/main" val="1583366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3F0A5C-F426-4F28-9C8C-3E682798DD8F}" type="datetimeFigureOut">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BDA1748-146F-49D9-A6A1-3395B6624ACC}" type="slidenum">
              <a:rPr kumimoji="1" lang="ja-JP" altLang="en-US" smtClean="0"/>
              <a:t>‹#›</a:t>
            </a:fld>
            <a:endParaRPr kumimoji="1" lang="ja-JP" altLang="en-US"/>
          </a:p>
        </p:txBody>
      </p:sp>
    </p:spTree>
    <p:extLst>
      <p:ext uri="{BB962C8B-B14F-4D97-AF65-F5344CB8AC3E}">
        <p14:creationId xmlns:p14="http://schemas.microsoft.com/office/powerpoint/2010/main" val="2880516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3F0A5C-F426-4F28-9C8C-3E682798DD8F}" type="datetimeFigureOut">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BDA1748-146F-49D9-A6A1-3395B6624ACC}" type="slidenum">
              <a:rPr kumimoji="1" lang="ja-JP" altLang="en-US" smtClean="0"/>
              <a:t>‹#›</a:t>
            </a:fld>
            <a:endParaRPr kumimoji="1" lang="ja-JP" altLang="en-US"/>
          </a:p>
        </p:txBody>
      </p:sp>
    </p:spTree>
    <p:extLst>
      <p:ext uri="{BB962C8B-B14F-4D97-AF65-F5344CB8AC3E}">
        <p14:creationId xmlns:p14="http://schemas.microsoft.com/office/powerpoint/2010/main" val="3021910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3F0A5C-F426-4F28-9C8C-3E682798DD8F}" type="datetimeFigureOut">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BDA1748-146F-49D9-A6A1-3395B6624ACC}" type="slidenum">
              <a:rPr kumimoji="1" lang="ja-JP" altLang="en-US" smtClean="0"/>
              <a:t>‹#›</a:t>
            </a:fld>
            <a:endParaRPr kumimoji="1" lang="ja-JP" altLang="en-US"/>
          </a:p>
        </p:txBody>
      </p:sp>
    </p:spTree>
    <p:extLst>
      <p:ext uri="{BB962C8B-B14F-4D97-AF65-F5344CB8AC3E}">
        <p14:creationId xmlns:p14="http://schemas.microsoft.com/office/powerpoint/2010/main" val="822498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43F0A5C-F426-4F28-9C8C-3E682798DD8F}" type="datetimeFigureOut">
              <a:rPr kumimoji="1" lang="ja-JP" altLang="en-US" smtClean="0"/>
              <a:t>2026/7/29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BDA1748-146F-49D9-A6A1-3395B6624ACC}" type="slidenum">
              <a:rPr kumimoji="1" lang="ja-JP" altLang="en-US" smtClean="0"/>
              <a:t>‹#›</a:t>
            </a:fld>
            <a:endParaRPr kumimoji="1" lang="ja-JP" altLang="en-US"/>
          </a:p>
        </p:txBody>
      </p:sp>
    </p:spTree>
    <p:extLst>
      <p:ext uri="{BB962C8B-B14F-4D97-AF65-F5344CB8AC3E}">
        <p14:creationId xmlns:p14="http://schemas.microsoft.com/office/powerpoint/2010/main" val="3520485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43F0A5C-F426-4F28-9C8C-3E682798DD8F}" type="datetimeFigureOut">
              <a:rPr kumimoji="1" lang="ja-JP" altLang="en-US" smtClean="0"/>
              <a:t>2026/7/29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BDA1748-146F-49D9-A6A1-3395B6624ACC}" type="slidenum">
              <a:rPr kumimoji="1" lang="ja-JP" altLang="en-US" smtClean="0"/>
              <a:t>‹#›</a:t>
            </a:fld>
            <a:endParaRPr kumimoji="1" lang="ja-JP" altLang="en-US"/>
          </a:p>
        </p:txBody>
      </p:sp>
    </p:spTree>
    <p:extLst>
      <p:ext uri="{BB962C8B-B14F-4D97-AF65-F5344CB8AC3E}">
        <p14:creationId xmlns:p14="http://schemas.microsoft.com/office/powerpoint/2010/main" val="1398802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43F0A5C-F426-4F28-9C8C-3E682798DD8F}" type="datetimeFigureOut">
              <a:rPr kumimoji="1" lang="ja-JP" altLang="en-US" smtClean="0"/>
              <a:t>2026/7/29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BDA1748-146F-49D9-A6A1-3395B6624ACC}" type="slidenum">
              <a:rPr kumimoji="1" lang="ja-JP" altLang="en-US" smtClean="0"/>
              <a:t>‹#›</a:t>
            </a:fld>
            <a:endParaRPr kumimoji="1" lang="ja-JP" altLang="en-US"/>
          </a:p>
        </p:txBody>
      </p:sp>
    </p:spTree>
    <p:extLst>
      <p:ext uri="{BB962C8B-B14F-4D97-AF65-F5344CB8AC3E}">
        <p14:creationId xmlns:p14="http://schemas.microsoft.com/office/powerpoint/2010/main" val="3511190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43F0A5C-F426-4F28-9C8C-3E682798DD8F}" type="datetimeFigureOut">
              <a:rPr kumimoji="1" lang="ja-JP" altLang="en-US" smtClean="0"/>
              <a:t>2026/7/29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BDA1748-146F-49D9-A6A1-3395B6624ACC}" type="slidenum">
              <a:rPr kumimoji="1" lang="ja-JP" altLang="en-US" smtClean="0"/>
              <a:t>‹#›</a:t>
            </a:fld>
            <a:endParaRPr kumimoji="1" lang="ja-JP" altLang="en-US"/>
          </a:p>
        </p:txBody>
      </p:sp>
    </p:spTree>
    <p:extLst>
      <p:ext uri="{BB962C8B-B14F-4D97-AF65-F5344CB8AC3E}">
        <p14:creationId xmlns:p14="http://schemas.microsoft.com/office/powerpoint/2010/main" val="4014452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3F0A5C-F426-4F28-9C8C-3E682798DD8F}" type="datetimeFigureOut">
              <a:rPr kumimoji="1" lang="ja-JP" altLang="en-US" smtClean="0"/>
              <a:t>2026/7/29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BDA1748-146F-49D9-A6A1-3395B6624ACC}" type="slidenum">
              <a:rPr kumimoji="1" lang="ja-JP" altLang="en-US" smtClean="0"/>
              <a:t>‹#›</a:t>
            </a:fld>
            <a:endParaRPr kumimoji="1" lang="ja-JP" altLang="en-US"/>
          </a:p>
        </p:txBody>
      </p:sp>
    </p:spTree>
    <p:extLst>
      <p:ext uri="{BB962C8B-B14F-4D97-AF65-F5344CB8AC3E}">
        <p14:creationId xmlns:p14="http://schemas.microsoft.com/office/powerpoint/2010/main" val="1024042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3F0A5C-F426-4F28-9C8C-3E682798DD8F}" type="datetimeFigureOut">
              <a:rPr kumimoji="1" lang="ja-JP" altLang="en-US" smtClean="0"/>
              <a:t>2026/7/29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BDA1748-146F-49D9-A6A1-3395B6624ACC}" type="slidenum">
              <a:rPr kumimoji="1" lang="ja-JP" altLang="en-US" smtClean="0"/>
              <a:t>‹#›</a:t>
            </a:fld>
            <a:endParaRPr kumimoji="1" lang="ja-JP" altLang="en-US"/>
          </a:p>
        </p:txBody>
      </p:sp>
    </p:spTree>
    <p:extLst>
      <p:ext uri="{BB962C8B-B14F-4D97-AF65-F5344CB8AC3E}">
        <p14:creationId xmlns:p14="http://schemas.microsoft.com/office/powerpoint/2010/main" val="866835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3F0A5C-F426-4F28-9C8C-3E682798DD8F}" type="datetimeFigureOut">
              <a:rPr kumimoji="1" lang="ja-JP" altLang="en-US" smtClean="0"/>
              <a:t>2026/7/29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BDA1748-146F-49D9-A6A1-3395B6624ACC}" type="slidenum">
              <a:rPr kumimoji="1" lang="ja-JP" altLang="en-US" smtClean="0"/>
              <a:t>‹#›</a:t>
            </a:fld>
            <a:endParaRPr kumimoji="1" lang="ja-JP" altLang="en-US"/>
          </a:p>
        </p:txBody>
      </p:sp>
    </p:spTree>
    <p:extLst>
      <p:ext uri="{BB962C8B-B14F-4D97-AF65-F5344CB8AC3E}">
        <p14:creationId xmlns:p14="http://schemas.microsoft.com/office/powerpoint/2010/main" val="1341318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3F0A5C-F426-4F28-9C8C-3E682798DD8F}" type="datetimeFigureOut">
              <a:rPr kumimoji="1" lang="ja-JP" altLang="en-US" smtClean="0"/>
              <a:t>2026/7/29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DA1748-146F-49D9-A6A1-3395B6624ACC}" type="slidenum">
              <a:rPr kumimoji="1" lang="ja-JP" altLang="en-US" smtClean="0"/>
              <a:t>‹#›</a:t>
            </a:fld>
            <a:endParaRPr kumimoji="1" lang="ja-JP" altLang="en-US"/>
          </a:p>
        </p:txBody>
      </p:sp>
    </p:spTree>
    <p:extLst>
      <p:ext uri="{BB962C8B-B14F-4D97-AF65-F5344CB8AC3E}">
        <p14:creationId xmlns:p14="http://schemas.microsoft.com/office/powerpoint/2010/main" val="2823428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542" y="51030"/>
            <a:ext cx="9026148" cy="412653"/>
          </a:xfrm>
        </p:spPr>
        <p:txBody>
          <a:bodyPr>
            <a:noAutofit/>
          </a:bodyPr>
          <a:lstStyle/>
          <a:p>
            <a:pPr>
              <a:lnSpc>
                <a:spcPct val="150000"/>
              </a:lnSpc>
            </a:pPr>
            <a:r>
              <a:rPr lang="ja-JP" altLang="ja-JP" sz="2200" b="1" dirty="0">
                <a:latin typeface="メイリオ" panose="020B0604030504040204" pitchFamily="50" charset="-128"/>
                <a:ea typeface="メイリオ" panose="020B0604030504040204" pitchFamily="50" charset="-128"/>
              </a:rPr>
              <a:t>分譲マンション耐震</a:t>
            </a:r>
            <a:r>
              <a:rPr lang="ja-JP" altLang="en-US" sz="2200" b="1" dirty="0">
                <a:latin typeface="メイリオ" panose="020B0604030504040204" pitchFamily="50" charset="-128"/>
                <a:ea typeface="メイリオ" panose="020B0604030504040204" pitchFamily="50" charset="-128"/>
              </a:rPr>
              <a:t>診断サポート</a:t>
            </a:r>
            <a:r>
              <a:rPr lang="ja-JP" altLang="ja-JP" sz="2200" b="1" dirty="0">
                <a:latin typeface="メイリオ" panose="020B0604030504040204" pitchFamily="50" charset="-128"/>
                <a:ea typeface="メイリオ" panose="020B0604030504040204" pitchFamily="50" charset="-128"/>
              </a:rPr>
              <a:t>事業者情報提供制度</a:t>
            </a:r>
            <a:r>
              <a:rPr lang="ja-JP" altLang="en-US" sz="2200" b="1" dirty="0">
                <a:latin typeface="メイリオ" panose="020B0604030504040204" pitchFamily="50" charset="-128"/>
                <a:ea typeface="メイリオ" panose="020B0604030504040204" pitchFamily="50" charset="-128"/>
              </a:rPr>
              <a:t>の創設について</a:t>
            </a:r>
            <a:endParaRPr kumimoji="1" lang="ja-JP" altLang="en-US" sz="2200" b="1" dirty="0">
              <a:latin typeface="メイリオ" panose="020B0604030504040204" pitchFamily="50" charset="-128"/>
              <a:ea typeface="メイリオ" panose="020B0604030504040204" pitchFamily="50" charset="-128"/>
            </a:endParaRPr>
          </a:p>
        </p:txBody>
      </p:sp>
      <p:sp>
        <p:nvSpPr>
          <p:cNvPr id="24" name="正方形/長方形 23"/>
          <p:cNvSpPr/>
          <p:nvPr/>
        </p:nvSpPr>
        <p:spPr>
          <a:xfrm>
            <a:off x="1691322" y="1544714"/>
            <a:ext cx="6995478" cy="449879"/>
          </a:xfrm>
          <a:prstGeom prst="rect">
            <a:avLst/>
          </a:prstGeom>
          <a:noFill/>
          <a:ln w="28575">
            <a:solidFill>
              <a:srgbClr val="008080"/>
            </a:solidFill>
            <a:prstDash val="solid"/>
          </a:ln>
        </p:spPr>
        <p:style>
          <a:lnRef idx="2">
            <a:schemeClr val="dk1"/>
          </a:lnRef>
          <a:fillRef idx="1">
            <a:schemeClr val="lt1"/>
          </a:fillRef>
          <a:effectRef idx="0">
            <a:schemeClr val="dk1"/>
          </a:effectRef>
          <a:fontRef idx="minor">
            <a:schemeClr val="dk1"/>
          </a:fontRef>
        </p:style>
        <p:txBody>
          <a:bodyPr wrap="square" lIns="91423" tIns="72000" rIns="91423" bIns="36000" rtlCol="0" anchor="t" anchorCtr="0">
            <a:noAutofit/>
          </a:bodyPr>
          <a:lstStyle/>
          <a:p>
            <a:r>
              <a:rPr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 </a:t>
            </a:r>
            <a:endParaRPr lang="en-US" altLang="ja-JP" sz="12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5" name="正方形/長方形 24"/>
          <p:cNvSpPr/>
          <p:nvPr/>
        </p:nvSpPr>
        <p:spPr>
          <a:xfrm>
            <a:off x="2779071" y="1597497"/>
            <a:ext cx="6251899" cy="342592"/>
          </a:xfrm>
          <a:prstGeom prst="rect">
            <a:avLst/>
          </a:prstGeom>
          <a:solidFill>
            <a:schemeClr val="bg1">
              <a:alpha val="0"/>
            </a:schemeClr>
          </a:solidFill>
          <a:ln w="3175">
            <a:solidFill>
              <a:schemeClr val="bg1">
                <a:alpha val="0"/>
              </a:schemeClr>
            </a:solidFill>
            <a:prstDash val="sysDot"/>
          </a:ln>
        </p:spPr>
        <p:style>
          <a:lnRef idx="2">
            <a:schemeClr val="dk1"/>
          </a:lnRef>
          <a:fillRef idx="1">
            <a:schemeClr val="lt1"/>
          </a:fillRef>
          <a:effectRef idx="0">
            <a:schemeClr val="dk1"/>
          </a:effectRef>
          <a:fontRef idx="minor">
            <a:schemeClr val="dk1"/>
          </a:fontRef>
        </p:style>
        <p:txBody>
          <a:bodyPr wrap="square" lIns="91423" tIns="45712" rIns="91423" bIns="45712" rtlCol="0" anchor="ctr">
            <a:noAutofit/>
          </a:bodyPr>
          <a:lstStyle/>
          <a:p>
            <a:pPr>
              <a:lnSpc>
                <a:spcPts val="1500"/>
              </a:lnSpc>
            </a:pPr>
            <a:r>
              <a:rPr lang="ja-JP" altLang="en-US" sz="1100" spc="-100" dirty="0">
                <a:latin typeface="HG丸ｺﾞｼｯｸM-PRO" panose="020F0600000000000000" pitchFamily="50" charset="-128"/>
                <a:ea typeface="HG丸ｺﾞｼｯｸM-PRO" panose="020F0600000000000000" pitchFamily="50" charset="-128"/>
                <a:cs typeface="メイリオ" panose="020B0604030504040204" pitchFamily="50" charset="-128"/>
              </a:rPr>
              <a:t>○大阪府と市町が連携し、管理組合へのＤＭ発送や個別訪問を実施　</a:t>
            </a:r>
            <a:endParaRPr lang="en-US" altLang="ja-JP" sz="1100" spc="-1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a:p>
            <a:pPr>
              <a:lnSpc>
                <a:spcPts val="1500"/>
              </a:lnSpc>
            </a:pPr>
            <a:r>
              <a:rPr lang="ja-JP" altLang="en-US" sz="1100" spc="-100" dirty="0">
                <a:latin typeface="HG丸ｺﾞｼｯｸM-PRO" panose="020F0600000000000000" pitchFamily="50" charset="-128"/>
                <a:ea typeface="HG丸ｺﾞｼｯｸM-PRO" panose="020F0600000000000000" pitchFamily="50" charset="-128"/>
                <a:cs typeface="メイリオ" panose="020B0604030504040204" pitchFamily="50" charset="-128"/>
              </a:rPr>
              <a:t>○耐震化の意識向上を図るためのセミナー・フォーラム等を実施</a:t>
            </a:r>
            <a:endParaRPr lang="en-US" altLang="ja-JP" sz="1100" spc="-100" dirty="0">
              <a:solidFill>
                <a:prstClr val="black"/>
              </a:solidFill>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sp>
        <p:nvSpPr>
          <p:cNvPr id="29" name="正方形/長方形 28"/>
          <p:cNvSpPr/>
          <p:nvPr/>
        </p:nvSpPr>
        <p:spPr>
          <a:xfrm>
            <a:off x="1691322" y="3482748"/>
            <a:ext cx="7282659" cy="2823459"/>
          </a:xfrm>
          <a:prstGeom prst="rect">
            <a:avLst/>
          </a:prstGeom>
          <a:solidFill>
            <a:srgbClr val="FFEBEB"/>
          </a:solidFill>
          <a:ln w="28575" cmpd="sng">
            <a:solidFill>
              <a:srgbClr val="FF006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p:nvSpPr>
        <p:spPr>
          <a:xfrm>
            <a:off x="1787384" y="3546471"/>
            <a:ext cx="7080392" cy="360000"/>
          </a:xfrm>
          <a:prstGeom prst="rect">
            <a:avLst/>
          </a:prstGeom>
          <a:solidFill>
            <a:srgbClr val="FF0066"/>
          </a:solidFill>
          <a:ln w="6350">
            <a:noFill/>
          </a:ln>
        </p:spPr>
        <p:style>
          <a:lnRef idx="2">
            <a:schemeClr val="dk1"/>
          </a:lnRef>
          <a:fillRef idx="1">
            <a:schemeClr val="lt1"/>
          </a:fillRef>
          <a:effectRef idx="0">
            <a:schemeClr val="dk1"/>
          </a:effectRef>
          <a:fontRef idx="minor">
            <a:schemeClr val="dk1"/>
          </a:fontRef>
        </p:style>
        <p:txBody>
          <a:bodyPr wrap="square" lIns="91423" tIns="0" rIns="91423" bIns="0" rtlCol="0" anchor="ctr" anchorCtr="0">
            <a:noAutofit/>
          </a:bodyPr>
          <a:lstStyle/>
          <a:p>
            <a:pPr algn="ctr">
              <a:lnSpc>
                <a:spcPct val="150000"/>
              </a:lnSpc>
            </a:pPr>
            <a:r>
              <a:rPr lang="ja-JP" altLang="en-US"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分譲マンション耐震診断サポート事業者情報提供制度</a:t>
            </a:r>
            <a:r>
              <a:rPr lang="ja-JP" altLang="en-US" sz="1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（耐震知っとこ！サポ）</a:t>
            </a:r>
            <a:endParaRPr lang="ja-JP" altLang="en-US"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5" name="正方形/長方形 34"/>
          <p:cNvSpPr/>
          <p:nvPr/>
        </p:nvSpPr>
        <p:spPr>
          <a:xfrm>
            <a:off x="1699718" y="3945146"/>
            <a:ext cx="3519981" cy="2321691"/>
          </a:xfrm>
          <a:prstGeom prst="rect">
            <a:avLst/>
          </a:prstGeom>
          <a:solidFill>
            <a:schemeClr val="bg1">
              <a:alpha val="0"/>
            </a:schemeClr>
          </a:solidFill>
          <a:ln w="3175">
            <a:solidFill>
              <a:schemeClr val="bg1">
                <a:alpha val="0"/>
              </a:schemeClr>
            </a:solidFill>
            <a:prstDash val="sysDot"/>
          </a:ln>
        </p:spPr>
        <p:style>
          <a:lnRef idx="2">
            <a:schemeClr val="dk1"/>
          </a:lnRef>
          <a:fillRef idx="1">
            <a:schemeClr val="lt1"/>
          </a:fillRef>
          <a:effectRef idx="0">
            <a:schemeClr val="dk1"/>
          </a:effectRef>
          <a:fontRef idx="minor">
            <a:schemeClr val="dk1"/>
          </a:fontRef>
        </p:style>
        <p:txBody>
          <a:bodyPr wrap="square" lIns="91423" tIns="45712" rIns="91423" bIns="45712" rtlCol="0" anchor="t" anchorCtr="0">
            <a:noAutofit/>
          </a:bodyPr>
          <a:lstStyle/>
          <a:p>
            <a:pPr marL="432000" indent="-432000">
              <a:lnSpc>
                <a:spcPts val="1200"/>
              </a:lnSpc>
            </a:pPr>
            <a:r>
              <a:rPr lang="ja-JP" altLang="en-US" sz="1100" dirty="0">
                <a:latin typeface="HG丸ｺﾞｼｯｸM-PRO" panose="020F0600000000000000" pitchFamily="50" charset="-128"/>
                <a:ea typeface="HG丸ｺﾞｼｯｸM-PRO" panose="020F0600000000000000" pitchFamily="50" charset="-128"/>
              </a:rPr>
              <a:t>（１）分譲マンション耐震化初動期の相談対応や耐震診断の実施をサポートする事業者を公募</a:t>
            </a:r>
            <a:endParaRPr lang="en-US" altLang="ja-JP" sz="1100" dirty="0">
              <a:latin typeface="HG丸ｺﾞｼｯｸM-PRO" panose="020F0600000000000000" pitchFamily="50" charset="-128"/>
              <a:ea typeface="HG丸ｺﾞｼｯｸM-PRO" panose="020F0600000000000000" pitchFamily="50" charset="-128"/>
            </a:endParaRPr>
          </a:p>
          <a:p>
            <a:pPr marL="432000" indent="-432000">
              <a:lnSpc>
                <a:spcPts val="1200"/>
              </a:lnSpc>
            </a:pPr>
            <a:r>
              <a:rPr lang="ja-JP" altLang="en-US" sz="1100" dirty="0">
                <a:latin typeface="HG丸ｺﾞｼｯｸM-PRO" panose="020F0600000000000000" pitchFamily="50" charset="-128"/>
                <a:ea typeface="HG丸ｺﾞｼｯｸM-PRO" panose="020F0600000000000000" pitchFamily="50" charset="-128"/>
              </a:rPr>
              <a:t>　　　サポート内容：管理組合への相談対応</a:t>
            </a:r>
            <a:endParaRPr lang="en-US" altLang="ja-JP" sz="1100" dirty="0">
              <a:latin typeface="HG丸ｺﾞｼｯｸM-PRO" panose="020F0600000000000000" pitchFamily="50" charset="-128"/>
              <a:ea typeface="HG丸ｺﾞｼｯｸM-PRO" panose="020F0600000000000000" pitchFamily="50" charset="-128"/>
            </a:endParaRPr>
          </a:p>
          <a:p>
            <a:pPr marL="432000" indent="-432000">
              <a:lnSpc>
                <a:spcPts val="1200"/>
              </a:lnSpc>
            </a:pPr>
            <a:r>
              <a:rPr lang="ja-JP" altLang="en-US" sz="1100" dirty="0">
                <a:latin typeface="HG丸ｺﾞｼｯｸM-PRO" panose="020F0600000000000000" pitchFamily="50" charset="-128"/>
                <a:ea typeface="HG丸ｺﾞｼｯｸM-PRO" panose="020F0600000000000000" pitchFamily="50" charset="-128"/>
              </a:rPr>
              <a:t>　　　　　　　　　　概算見積りの作成　等</a:t>
            </a:r>
            <a:endParaRPr lang="en-US" altLang="ja-JP" sz="1100" dirty="0">
              <a:latin typeface="HG丸ｺﾞｼｯｸM-PRO" panose="020F0600000000000000" pitchFamily="50" charset="-128"/>
              <a:ea typeface="HG丸ｺﾞｼｯｸM-PRO" panose="020F0600000000000000" pitchFamily="50" charset="-128"/>
            </a:endParaRPr>
          </a:p>
          <a:p>
            <a:pPr marL="432000" indent="-432000">
              <a:lnSpc>
                <a:spcPts val="1200"/>
              </a:lnSpc>
            </a:pPr>
            <a:endParaRPr lang="en-US" altLang="ja-JP" sz="1100" dirty="0">
              <a:latin typeface="HG丸ｺﾞｼｯｸM-PRO" panose="020F0600000000000000" pitchFamily="50" charset="-128"/>
              <a:ea typeface="HG丸ｺﾞｼｯｸM-PRO" panose="020F0600000000000000" pitchFamily="50" charset="-128"/>
            </a:endParaRPr>
          </a:p>
          <a:p>
            <a:pPr marL="432000" indent="-432000">
              <a:lnSpc>
                <a:spcPts val="1200"/>
              </a:lnSpc>
            </a:pPr>
            <a:r>
              <a:rPr lang="ja-JP" altLang="en-US" sz="1100" dirty="0">
                <a:latin typeface="HG丸ｺﾞｼｯｸM-PRO" panose="020F0600000000000000" pitchFamily="50" charset="-128"/>
                <a:ea typeface="HG丸ｺﾞｼｯｸM-PRO" panose="020F0600000000000000" pitchFamily="50" charset="-128"/>
              </a:rPr>
              <a:t>（２）府において要件に適合する耐震診断サポート事業者を登録し、ホームページ等でサポート事業者情報を公開</a:t>
            </a:r>
            <a:endParaRPr lang="en-US" altLang="ja-JP" sz="1100" dirty="0">
              <a:latin typeface="HG丸ｺﾞｼｯｸM-PRO" panose="020F0600000000000000" pitchFamily="50" charset="-128"/>
              <a:ea typeface="HG丸ｺﾞｼｯｸM-PRO" panose="020F0600000000000000" pitchFamily="50" charset="-128"/>
            </a:endParaRPr>
          </a:p>
          <a:p>
            <a:pPr marL="432000" indent="-432000">
              <a:lnSpc>
                <a:spcPts val="1200"/>
              </a:lnSpc>
            </a:pPr>
            <a:endParaRPr lang="en-US" altLang="ja-JP" sz="1100" dirty="0">
              <a:latin typeface="HG丸ｺﾞｼｯｸM-PRO" panose="020F0600000000000000" pitchFamily="50" charset="-128"/>
              <a:ea typeface="HG丸ｺﾞｼｯｸM-PRO" panose="020F0600000000000000" pitchFamily="50" charset="-128"/>
            </a:endParaRPr>
          </a:p>
          <a:p>
            <a:pPr marL="432000" indent="-432000">
              <a:lnSpc>
                <a:spcPts val="1200"/>
              </a:lnSpc>
            </a:pPr>
            <a:r>
              <a:rPr lang="ja-JP" altLang="en-US" sz="1100" dirty="0">
                <a:latin typeface="HG丸ｺﾞｼｯｸM-PRO" panose="020F0600000000000000" pitchFamily="50" charset="-128"/>
                <a:ea typeface="HG丸ｺﾞｼｯｸM-PRO" panose="020F0600000000000000" pitchFamily="50" charset="-128"/>
              </a:rPr>
              <a:t>（３）分譲マンションの管理組合が耐震診断サポート事業者を自ら選択し業務を委託</a:t>
            </a:r>
            <a:endParaRPr lang="en-US" altLang="ja-JP" sz="1100" spc="-1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sp>
        <p:nvSpPr>
          <p:cNvPr id="19" name="正方形/長方形 18"/>
          <p:cNvSpPr/>
          <p:nvPr/>
        </p:nvSpPr>
        <p:spPr>
          <a:xfrm>
            <a:off x="106666" y="1125525"/>
            <a:ext cx="4249749" cy="310050"/>
          </a:xfrm>
          <a:prstGeom prst="rect">
            <a:avLst/>
          </a:prstGeom>
          <a:noFill/>
          <a:ln w="6350">
            <a:solidFill>
              <a:schemeClr val="bg1">
                <a:alpha val="0"/>
              </a:schemeClr>
            </a:solidFill>
            <a:prstDash val="sysDot"/>
          </a:ln>
        </p:spPr>
        <p:style>
          <a:lnRef idx="2">
            <a:schemeClr val="dk1"/>
          </a:lnRef>
          <a:fillRef idx="1">
            <a:schemeClr val="lt1"/>
          </a:fillRef>
          <a:effectRef idx="0">
            <a:schemeClr val="dk1"/>
          </a:effectRef>
          <a:fontRef idx="minor">
            <a:schemeClr val="dk1"/>
          </a:fontRef>
        </p:style>
        <p:txBody>
          <a:bodyPr wrap="square" lIns="91423" tIns="45712" rIns="91423" bIns="45712" rtlCol="0" anchor="t" anchorCtr="0">
            <a:noAutofit/>
          </a:bodyPr>
          <a:lstStyle/>
          <a:p>
            <a:r>
              <a:rPr lang="ja-JP" altLang="en-US" sz="16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耐震化の実現に向けたサポート</a:t>
            </a:r>
            <a:endParaRPr lang="en-US" altLang="ja-JP" sz="16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1" name="サブタイトル 2"/>
          <p:cNvSpPr txBox="1">
            <a:spLocks/>
          </p:cNvSpPr>
          <p:nvPr/>
        </p:nvSpPr>
        <p:spPr>
          <a:xfrm>
            <a:off x="5150049" y="3923681"/>
            <a:ext cx="3761386" cy="2333771"/>
          </a:xfrm>
          <a:prstGeom prst="rect">
            <a:avLst/>
          </a:prstGeom>
          <a:ln w="9525">
            <a:solidFill>
              <a:srgbClr val="FF0000"/>
            </a:solidFill>
            <a:prstDash val="dash"/>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72000" indent="-72000">
              <a:buNone/>
            </a:pPr>
            <a:r>
              <a:rPr lang="en-US" altLang="ja-JP" sz="1100" b="1" dirty="0">
                <a:latin typeface="HG丸ｺﾞｼｯｸM-PRO" panose="020F0600000000000000" pitchFamily="50" charset="-128"/>
                <a:ea typeface="HG丸ｺﾞｼｯｸM-PRO" panose="020F0600000000000000" pitchFamily="50" charset="-128"/>
              </a:rPr>
              <a:t>【</a:t>
            </a:r>
            <a:r>
              <a:rPr lang="ja-JP" altLang="en-US" sz="1100" b="1" dirty="0">
                <a:latin typeface="HG丸ｺﾞｼｯｸM-PRO" panose="020F0600000000000000" pitchFamily="50" charset="-128"/>
                <a:ea typeface="HG丸ｺﾞｼｯｸM-PRO" panose="020F0600000000000000" pitchFamily="50" charset="-128"/>
              </a:rPr>
              <a:t>耐震診断サポート事業者の登録要件</a:t>
            </a:r>
            <a:r>
              <a:rPr lang="en-US" altLang="ja-JP" sz="1100" b="1" dirty="0">
                <a:latin typeface="HG丸ｺﾞｼｯｸM-PRO" panose="020F0600000000000000" pitchFamily="50" charset="-128"/>
                <a:ea typeface="HG丸ｺﾞｼｯｸM-PRO" panose="020F0600000000000000" pitchFamily="50" charset="-128"/>
              </a:rPr>
              <a:t>】</a:t>
            </a:r>
          </a:p>
          <a:p>
            <a:pPr marL="72000" indent="-72000">
              <a:lnSpc>
                <a:spcPts val="1200"/>
              </a:lnSpc>
              <a:buNone/>
            </a:pPr>
            <a:r>
              <a:rPr lang="ja-JP" altLang="en-US" sz="1100" dirty="0">
                <a:latin typeface="HG丸ｺﾞｼｯｸM-PRO" panose="020F0600000000000000" pitchFamily="50" charset="-128"/>
                <a:ea typeface="HG丸ｺﾞｼｯｸM-PRO" panose="020F0600000000000000" pitchFamily="50" charset="-128"/>
              </a:rPr>
              <a:t>・旧耐震分譲マンションにおいて、耐震診断を　</a:t>
            </a:r>
            <a:endParaRPr lang="en-US" altLang="ja-JP" sz="1100" dirty="0">
              <a:latin typeface="HG丸ｺﾞｼｯｸM-PRO" panose="020F0600000000000000" pitchFamily="50" charset="-128"/>
              <a:ea typeface="HG丸ｺﾞｼｯｸM-PRO" panose="020F0600000000000000" pitchFamily="50" charset="-128"/>
            </a:endParaRPr>
          </a:p>
          <a:p>
            <a:pPr marL="72000" indent="-72000">
              <a:lnSpc>
                <a:spcPts val="1200"/>
              </a:lnSpc>
              <a:buNone/>
            </a:pPr>
            <a:r>
              <a:rPr lang="ja-JP" altLang="en-US" sz="1100" dirty="0">
                <a:latin typeface="HG丸ｺﾞｼｯｸM-PRO" panose="020F0600000000000000" pitchFamily="50" charset="-128"/>
                <a:ea typeface="HG丸ｺﾞｼｯｸM-PRO" panose="020F0600000000000000" pitchFamily="50" charset="-128"/>
              </a:rPr>
              <a:t>　行った業務実績があること</a:t>
            </a:r>
            <a:endParaRPr lang="en-US" altLang="ja-JP" sz="1100" dirty="0">
              <a:latin typeface="HG丸ｺﾞｼｯｸM-PRO" panose="020F0600000000000000" pitchFamily="50" charset="-128"/>
              <a:ea typeface="HG丸ｺﾞｼｯｸM-PRO" panose="020F0600000000000000" pitchFamily="50" charset="-128"/>
            </a:endParaRPr>
          </a:p>
          <a:p>
            <a:pPr marL="72000" indent="-72000">
              <a:lnSpc>
                <a:spcPts val="1200"/>
              </a:lnSpc>
              <a:buNone/>
            </a:pPr>
            <a:r>
              <a:rPr lang="ja-JP" altLang="en-US" sz="1100" dirty="0">
                <a:latin typeface="HG丸ｺﾞｼｯｸM-PRO" panose="020F0600000000000000" pitchFamily="50" charset="-128"/>
                <a:ea typeface="HG丸ｺﾞｼｯｸM-PRO" panose="020F0600000000000000" pitchFamily="50" charset="-128"/>
              </a:rPr>
              <a:t>・大阪府消費者保護条例第４条（事業者の責務）　</a:t>
            </a:r>
            <a:endParaRPr lang="en-US" altLang="ja-JP" sz="1100" dirty="0">
              <a:latin typeface="HG丸ｺﾞｼｯｸM-PRO" panose="020F0600000000000000" pitchFamily="50" charset="-128"/>
              <a:ea typeface="HG丸ｺﾞｼｯｸM-PRO" panose="020F0600000000000000" pitchFamily="50" charset="-128"/>
            </a:endParaRPr>
          </a:p>
          <a:p>
            <a:pPr marL="72000" indent="-72000">
              <a:lnSpc>
                <a:spcPts val="1200"/>
              </a:lnSpc>
              <a:buNone/>
            </a:pPr>
            <a:r>
              <a:rPr lang="ja-JP" altLang="en-US" sz="1100" dirty="0">
                <a:latin typeface="HG丸ｺﾞｼｯｸM-PRO" panose="020F0600000000000000" pitchFamily="50" charset="-128"/>
                <a:ea typeface="HG丸ｺﾞｼｯｸM-PRO" panose="020F0600000000000000" pitchFamily="50" charset="-128"/>
              </a:rPr>
              <a:t>　の規定の内容を遵守すること　等</a:t>
            </a:r>
            <a:endParaRPr lang="en-US" altLang="ja-JP" sz="1100" dirty="0">
              <a:latin typeface="HG丸ｺﾞｼｯｸM-PRO" panose="020F0600000000000000" pitchFamily="50" charset="-128"/>
              <a:ea typeface="HG丸ｺﾞｼｯｸM-PRO" panose="020F0600000000000000" pitchFamily="50" charset="-128"/>
            </a:endParaRPr>
          </a:p>
          <a:p>
            <a:pPr marL="72000" indent="-72000">
              <a:lnSpc>
                <a:spcPts val="1300"/>
              </a:lnSpc>
              <a:spcBef>
                <a:spcPts val="600"/>
              </a:spcBef>
              <a:buNone/>
            </a:pPr>
            <a:r>
              <a:rPr lang="en-US" altLang="ja-JP" sz="1100" b="1" dirty="0">
                <a:latin typeface="HG丸ｺﾞｼｯｸM-PRO" panose="020F0600000000000000" pitchFamily="50" charset="-128"/>
                <a:ea typeface="HG丸ｺﾞｼｯｸM-PRO" panose="020F0600000000000000" pitchFamily="50" charset="-128"/>
              </a:rPr>
              <a:t>【</a:t>
            </a:r>
            <a:r>
              <a:rPr lang="ja-JP" altLang="en-US" sz="1100" b="1" dirty="0">
                <a:latin typeface="HG丸ｺﾞｼｯｸM-PRO" panose="020F0600000000000000" pitchFamily="50" charset="-128"/>
                <a:ea typeface="HG丸ｺﾞｼｯｸM-PRO" panose="020F0600000000000000" pitchFamily="50" charset="-128"/>
              </a:rPr>
              <a:t>耐震診断サポート事業者情報の公開内容</a:t>
            </a:r>
            <a:r>
              <a:rPr lang="en-US" altLang="ja-JP" sz="1100" b="1" dirty="0">
                <a:latin typeface="HG丸ｺﾞｼｯｸM-PRO" panose="020F0600000000000000" pitchFamily="50" charset="-128"/>
                <a:ea typeface="HG丸ｺﾞｼｯｸM-PRO" panose="020F0600000000000000" pitchFamily="50" charset="-128"/>
              </a:rPr>
              <a:t>】</a:t>
            </a:r>
          </a:p>
          <a:p>
            <a:pPr marL="72000" indent="-72000">
              <a:lnSpc>
                <a:spcPts val="1200"/>
              </a:lnSpc>
              <a:buNone/>
            </a:pPr>
            <a:r>
              <a:rPr lang="ja-JP" altLang="en-US" sz="1100" dirty="0">
                <a:latin typeface="HG丸ｺﾞｼｯｸM-PRO" panose="020F0600000000000000" pitchFamily="50" charset="-128"/>
                <a:ea typeface="HG丸ｺﾞｼｯｸM-PRO" panose="020F0600000000000000" pitchFamily="50" charset="-128"/>
              </a:rPr>
              <a:t>・事業者の名称、所在地</a:t>
            </a:r>
            <a:endParaRPr lang="en-US" altLang="ja-JP" sz="1100" dirty="0">
              <a:latin typeface="HG丸ｺﾞｼｯｸM-PRO" panose="020F0600000000000000" pitchFamily="50" charset="-128"/>
              <a:ea typeface="HG丸ｺﾞｼｯｸM-PRO" panose="020F0600000000000000" pitchFamily="50" charset="-128"/>
            </a:endParaRPr>
          </a:p>
          <a:p>
            <a:pPr marL="72000" indent="-72000">
              <a:lnSpc>
                <a:spcPts val="1200"/>
              </a:lnSpc>
              <a:buNone/>
            </a:pPr>
            <a:r>
              <a:rPr lang="ja-JP" altLang="en-US" sz="1100" dirty="0">
                <a:latin typeface="HG丸ｺﾞｼｯｸM-PRO" panose="020F0600000000000000" pitchFamily="50" charset="-128"/>
                <a:ea typeface="HG丸ｺﾞｼｯｸM-PRO" panose="020F0600000000000000" pitchFamily="50" charset="-128"/>
              </a:rPr>
              <a:t>・耐震診断業務の特色</a:t>
            </a:r>
            <a:endParaRPr lang="en-US" altLang="ja-JP" sz="1100" dirty="0">
              <a:latin typeface="HG丸ｺﾞｼｯｸM-PRO" panose="020F0600000000000000" pitchFamily="50" charset="-128"/>
              <a:ea typeface="HG丸ｺﾞｼｯｸM-PRO" panose="020F0600000000000000" pitchFamily="50" charset="-128"/>
            </a:endParaRPr>
          </a:p>
          <a:p>
            <a:pPr marL="72000" indent="-72000">
              <a:lnSpc>
                <a:spcPts val="1200"/>
              </a:lnSpc>
              <a:buNone/>
            </a:pPr>
            <a:r>
              <a:rPr lang="ja-JP" altLang="en-US" sz="1100" dirty="0">
                <a:latin typeface="HG丸ｺﾞｼｯｸM-PRO" panose="020F0600000000000000" pitchFamily="50" charset="-128"/>
                <a:ea typeface="HG丸ｺﾞｼｯｸM-PRO" panose="020F0600000000000000" pitchFamily="50" charset="-128"/>
              </a:rPr>
              <a:t>・企業コンプライアンスとして定め公表している事項</a:t>
            </a:r>
            <a:endParaRPr lang="en-US" altLang="ja-JP" sz="1100" dirty="0">
              <a:latin typeface="HG丸ｺﾞｼｯｸM-PRO" panose="020F0600000000000000" pitchFamily="50" charset="-128"/>
              <a:ea typeface="HG丸ｺﾞｼｯｸM-PRO" panose="020F0600000000000000" pitchFamily="50" charset="-128"/>
            </a:endParaRPr>
          </a:p>
          <a:p>
            <a:pPr marL="72000" indent="-72000">
              <a:lnSpc>
                <a:spcPts val="1200"/>
              </a:lnSpc>
              <a:buNone/>
            </a:pPr>
            <a:r>
              <a:rPr lang="ja-JP" altLang="en-US" sz="1100" dirty="0">
                <a:latin typeface="HG丸ｺﾞｼｯｸM-PRO" panose="020F0600000000000000" pitchFamily="50" charset="-128"/>
                <a:ea typeface="HG丸ｺﾞｼｯｸM-PRO" panose="020F0600000000000000" pitchFamily="50" charset="-128"/>
              </a:rPr>
              <a:t>・管理組合との業務委託の契約、覚書、協定書等の締結　</a:t>
            </a:r>
            <a:endParaRPr lang="en-US" altLang="ja-JP" sz="1100" dirty="0">
              <a:latin typeface="HG丸ｺﾞｼｯｸM-PRO" panose="020F0600000000000000" pitchFamily="50" charset="-128"/>
              <a:ea typeface="HG丸ｺﾞｼｯｸM-PRO" panose="020F0600000000000000" pitchFamily="50" charset="-128"/>
            </a:endParaRPr>
          </a:p>
          <a:p>
            <a:pPr marL="72000" indent="-72000">
              <a:lnSpc>
                <a:spcPts val="1200"/>
              </a:lnSpc>
              <a:buNone/>
            </a:pPr>
            <a:r>
              <a:rPr lang="ja-JP" altLang="en-US" sz="1100" dirty="0">
                <a:latin typeface="HG丸ｺﾞｼｯｸM-PRO" panose="020F0600000000000000" pitchFamily="50" charset="-128"/>
                <a:ea typeface="HG丸ｺﾞｼｯｸM-PRO" panose="020F0600000000000000" pitchFamily="50" charset="-128"/>
              </a:rPr>
              <a:t>　にあたり、法令遵守、個人情報の保護及び苦情等の対</a:t>
            </a:r>
            <a:endParaRPr lang="en-US" altLang="ja-JP" sz="1100" dirty="0">
              <a:latin typeface="HG丸ｺﾞｼｯｸM-PRO" panose="020F0600000000000000" pitchFamily="50" charset="-128"/>
              <a:ea typeface="HG丸ｺﾞｼｯｸM-PRO" panose="020F0600000000000000" pitchFamily="50" charset="-128"/>
            </a:endParaRPr>
          </a:p>
          <a:p>
            <a:pPr marL="72000" indent="-72000">
              <a:lnSpc>
                <a:spcPts val="1200"/>
              </a:lnSpc>
              <a:buNone/>
            </a:pPr>
            <a:r>
              <a:rPr lang="ja-JP" altLang="en-US" sz="1100" dirty="0">
                <a:latin typeface="HG丸ｺﾞｼｯｸM-PRO" panose="020F0600000000000000" pitchFamily="50" charset="-128"/>
                <a:ea typeface="HG丸ｺﾞｼｯｸM-PRO" panose="020F0600000000000000" pitchFamily="50" charset="-128"/>
              </a:rPr>
              <a:t>　応について記載する事項</a:t>
            </a:r>
          </a:p>
        </p:txBody>
      </p:sp>
      <p:cxnSp>
        <p:nvCxnSpPr>
          <p:cNvPr id="8" name="直線コネクタ 7"/>
          <p:cNvCxnSpPr/>
          <p:nvPr/>
        </p:nvCxnSpPr>
        <p:spPr>
          <a:xfrm>
            <a:off x="225983" y="1440649"/>
            <a:ext cx="87480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角丸四角形 3"/>
          <p:cNvSpPr/>
          <p:nvPr/>
        </p:nvSpPr>
        <p:spPr>
          <a:xfrm>
            <a:off x="261530" y="1522942"/>
            <a:ext cx="1349006" cy="534244"/>
          </a:xfrm>
          <a:prstGeom prst="roundRect">
            <a:avLst/>
          </a:prstGeom>
          <a:no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ja-JP" altLang="en-US" sz="1200" b="1" dirty="0">
                <a:solidFill>
                  <a:srgbClr val="002060"/>
                </a:solidFill>
                <a:latin typeface="HG丸ｺﾞｼｯｸM-PRO" panose="020F0600000000000000" pitchFamily="50" charset="-128"/>
                <a:ea typeface="HG丸ｺﾞｼｯｸM-PRO" panose="020F0600000000000000" pitchFamily="50" charset="-128"/>
                <a:cs typeface="メイリオ" panose="020B0604030504040204" pitchFamily="50" charset="-128"/>
              </a:rPr>
              <a:t>耐震化の意識醸成のための支援</a:t>
            </a:r>
            <a:endParaRPr lang="en-US" altLang="ja-JP" sz="1200" b="1" dirty="0">
              <a:solidFill>
                <a:srgbClr val="002060"/>
              </a:solidFill>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sp>
        <p:nvSpPr>
          <p:cNvPr id="20" name="角丸四角形 19"/>
          <p:cNvSpPr/>
          <p:nvPr/>
        </p:nvSpPr>
        <p:spPr>
          <a:xfrm>
            <a:off x="271055" y="2196986"/>
            <a:ext cx="373469" cy="4088901"/>
          </a:xfrm>
          <a:prstGeom prst="roundRect">
            <a:avLst/>
          </a:prstGeom>
          <a:no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ja-JP" altLang="en-US" sz="1200" b="1" dirty="0">
                <a:solidFill>
                  <a:srgbClr val="002060"/>
                </a:solidFill>
                <a:latin typeface="HG丸ｺﾞｼｯｸM-PRO" panose="020F0600000000000000" pitchFamily="50" charset="-128"/>
                <a:ea typeface="HG丸ｺﾞｼｯｸM-PRO" panose="020F0600000000000000" pitchFamily="50" charset="-128"/>
                <a:cs typeface="メイリオ" panose="020B0604030504040204" pitchFamily="50" charset="-128"/>
              </a:rPr>
              <a:t>耐震化実現に向けた具体的な</a:t>
            </a:r>
            <a:endParaRPr lang="en-US" altLang="ja-JP" sz="1200" b="1" dirty="0">
              <a:solidFill>
                <a:srgbClr val="002060"/>
              </a:solidFill>
              <a:latin typeface="HG丸ｺﾞｼｯｸM-PRO" panose="020F0600000000000000" pitchFamily="50" charset="-128"/>
              <a:ea typeface="HG丸ｺﾞｼｯｸM-PRO" panose="020F0600000000000000" pitchFamily="50" charset="-128"/>
              <a:cs typeface="メイリオ" panose="020B0604030504040204" pitchFamily="50" charset="-128"/>
            </a:endParaRPr>
          </a:p>
          <a:p>
            <a:pPr algn="ctr"/>
            <a:r>
              <a:rPr lang="ja-JP" altLang="en-US" sz="1200" b="1" dirty="0">
                <a:solidFill>
                  <a:srgbClr val="002060"/>
                </a:solidFill>
                <a:latin typeface="HG丸ｺﾞｼｯｸM-PRO" panose="020F0600000000000000" pitchFamily="50" charset="-128"/>
                <a:ea typeface="HG丸ｺﾞｼｯｸM-PRO" panose="020F0600000000000000" pitchFamily="50" charset="-128"/>
                <a:cs typeface="メイリオ" panose="020B0604030504040204" pitchFamily="50" charset="-128"/>
              </a:rPr>
              <a:t>事業支援</a:t>
            </a:r>
            <a:endParaRPr lang="en-US" altLang="ja-JP" sz="1200" b="1" dirty="0">
              <a:solidFill>
                <a:srgbClr val="002060"/>
              </a:solidFill>
              <a:latin typeface="HG丸ｺﾞｼｯｸM-PRO" panose="020F0600000000000000" pitchFamily="50" charset="-128"/>
              <a:ea typeface="HG丸ｺﾞｼｯｸM-PRO" panose="020F0600000000000000" pitchFamily="50" charset="-128"/>
              <a:cs typeface="メイリオ" panose="020B0604030504040204" pitchFamily="50" charset="-128"/>
            </a:endParaRPr>
          </a:p>
          <a:p>
            <a:pPr algn="ctr"/>
            <a:endParaRPr kumimoji="1" lang="ja-JP" altLang="en-US" sz="1200" b="1" dirty="0">
              <a:solidFill>
                <a:srgbClr val="002060"/>
              </a:solidFill>
              <a:latin typeface="HG丸ｺﾞｼｯｸM-PRO" panose="020F0600000000000000" pitchFamily="50" charset="-128"/>
              <a:ea typeface="HG丸ｺﾞｼｯｸM-PRO" panose="020F0600000000000000" pitchFamily="50" charset="-128"/>
            </a:endParaRPr>
          </a:p>
        </p:txBody>
      </p:sp>
      <p:sp>
        <p:nvSpPr>
          <p:cNvPr id="23" name="コンテンツ プレースホルダー 2">
            <a:extLst>
              <a:ext uri="{FF2B5EF4-FFF2-40B4-BE49-F238E27FC236}">
                <a16:creationId xmlns:a16="http://schemas.microsoft.com/office/drawing/2014/main" id="{92B6B140-4234-4700-9B53-11B633FE2AA3}"/>
              </a:ext>
            </a:extLst>
          </p:cNvPr>
          <p:cNvSpPr txBox="1">
            <a:spLocks/>
          </p:cNvSpPr>
          <p:nvPr/>
        </p:nvSpPr>
        <p:spPr bwMode="auto">
          <a:xfrm>
            <a:off x="2240360" y="511486"/>
            <a:ext cx="6831444" cy="553986"/>
          </a:xfrm>
          <a:prstGeom prst="rect">
            <a:avLst/>
          </a:prstGeom>
          <a:solidFill>
            <a:srgbClr val="DAED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28" tIns="45714" rIns="91428" bIns="45714" numCol="1" rtlCol="0" anchor="t" anchorCtr="0" compatLnSpc="1">
            <a:prstTxWarp prst="textNoShape">
              <a:avLst/>
            </a:prstTxWarp>
            <a:spAutoFit/>
          </a:bodyPr>
          <a:lstStyle>
            <a:lvl1pPr indent="0" defTabSz="457200" fontAlgn="base">
              <a:spcBef>
                <a:spcPts val="600"/>
              </a:spcBef>
              <a:spcAft>
                <a:spcPct val="0"/>
              </a:spcAft>
              <a:buNone/>
              <a:defRPr kumimoji="0" sz="1400" b="1">
                <a:solidFill>
                  <a:prstClr val="black"/>
                </a:solidFill>
                <a:latin typeface="Meiryo UI" panose="020B0604030504040204" pitchFamily="50" charset="-128"/>
                <a:ea typeface="Meiryo UI" panose="020B0604030504040204" pitchFamily="50" charset="-128"/>
              </a:defRPr>
            </a:lvl1pPr>
            <a:lvl2pPr marL="741363" indent="-284163" eaLnBrk="0" fontAlgn="base" hangingPunct="0">
              <a:spcBef>
                <a:spcPct val="20000"/>
              </a:spcBef>
              <a:spcAft>
                <a:spcPct val="0"/>
              </a:spcAft>
              <a:buChar char="–"/>
              <a:defRPr sz="2800"/>
            </a:lvl2pPr>
            <a:lvl3pPr marL="1141413" indent="-227013" eaLnBrk="0" fontAlgn="base" hangingPunct="0">
              <a:spcBef>
                <a:spcPct val="20000"/>
              </a:spcBef>
              <a:spcAft>
                <a:spcPct val="0"/>
              </a:spcAft>
              <a:buChar char="•"/>
              <a:defRPr sz="2400"/>
            </a:lvl3pPr>
            <a:lvl4pPr marL="1598613" indent="-227013" eaLnBrk="0" fontAlgn="base" hangingPunct="0">
              <a:spcBef>
                <a:spcPct val="20000"/>
              </a:spcBef>
              <a:spcAft>
                <a:spcPct val="0"/>
              </a:spcAft>
              <a:buChar char="–"/>
              <a:defRPr sz="2000"/>
            </a:lvl4pPr>
            <a:lvl5pPr marL="2055813" indent="-227013" eaLnBrk="0" fontAlgn="base" hangingPunct="0">
              <a:spcBef>
                <a:spcPct val="20000"/>
              </a:spcBef>
              <a:spcAft>
                <a:spcPct val="0"/>
              </a:spcAft>
              <a:buChar char="»"/>
              <a:defRPr sz="2000"/>
            </a:lvl5pPr>
            <a:lvl6pPr marL="2514264" indent="-228570" fontAlgn="base">
              <a:spcBef>
                <a:spcPct val="20000"/>
              </a:spcBef>
              <a:spcAft>
                <a:spcPct val="0"/>
              </a:spcAft>
              <a:buChar char="»"/>
              <a:defRPr sz="2000"/>
            </a:lvl6pPr>
            <a:lvl7pPr marL="2971403" indent="-228570" fontAlgn="base">
              <a:spcBef>
                <a:spcPct val="20000"/>
              </a:spcBef>
              <a:spcAft>
                <a:spcPct val="0"/>
              </a:spcAft>
              <a:buChar char="»"/>
              <a:defRPr sz="2000"/>
            </a:lvl7pPr>
            <a:lvl8pPr marL="3428542" indent="-228570" fontAlgn="base">
              <a:spcBef>
                <a:spcPct val="20000"/>
              </a:spcBef>
              <a:spcAft>
                <a:spcPct val="0"/>
              </a:spcAft>
              <a:buChar char="»"/>
              <a:defRPr sz="2000"/>
            </a:lvl8pPr>
            <a:lvl9pPr marL="3885681" indent="-228570" fontAlgn="base">
              <a:spcBef>
                <a:spcPct val="20000"/>
              </a:spcBef>
              <a:spcAft>
                <a:spcPct val="0"/>
              </a:spcAft>
              <a:buChar char="»"/>
              <a:defRPr sz="2000"/>
            </a:lvl9pPr>
          </a:lstStyle>
          <a:p>
            <a:pPr marL="268288" marR="0" lvl="0" indent="-268288" defTabSz="457200" eaLnBrk="1" fontAlgn="base" latinLnBrk="0" hangingPunct="1">
              <a:lnSpc>
                <a:spcPts val="1800"/>
              </a:lnSpc>
              <a:spcBef>
                <a:spcPts val="0"/>
              </a:spcBef>
              <a:spcAft>
                <a:spcPct val="0"/>
              </a:spcAft>
              <a:buClrTx/>
              <a:buSzTx/>
              <a:buFontTx/>
              <a:buNone/>
              <a:tabLst/>
              <a:defRPr/>
            </a:pPr>
            <a:r>
              <a:rPr kumimoji="0" lang="ja-JP" altLang="en-US"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分譲マンションにおける耐震化の初動期からの支援体制を構築するため、耐震診断</a:t>
            </a:r>
            <a:endParaRPr kumimoji="0" lang="en-US" altLang="ja-JP"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a:p>
            <a:pPr marL="268288" marR="0" lvl="0" indent="-268288" defTabSz="457200" eaLnBrk="1" fontAlgn="base" latinLnBrk="0" hangingPunct="1">
              <a:lnSpc>
                <a:spcPts val="1800"/>
              </a:lnSpc>
              <a:spcBef>
                <a:spcPts val="0"/>
              </a:spcBef>
              <a:spcAft>
                <a:spcPct val="0"/>
              </a:spcAft>
              <a:buClrTx/>
              <a:buSzTx/>
              <a:buFontTx/>
              <a:buNone/>
              <a:tabLst/>
              <a:defRPr/>
            </a:pPr>
            <a:r>
              <a:rPr lang="ja-JP" altLang="en-US" b="0" kern="0" dirty="0">
                <a:latin typeface="メイリオ" panose="020B0604030504040204" pitchFamily="50" charset="-128"/>
                <a:ea typeface="メイリオ" panose="020B0604030504040204" pitchFamily="50" charset="-128"/>
              </a:rPr>
              <a:t>の</a:t>
            </a:r>
            <a:r>
              <a:rPr kumimoji="0" lang="ja-JP" altLang="en-US"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業務実績がある事業者を公募・登録し、管理組合等に対して情報提供を行います。</a:t>
            </a:r>
            <a:endParaRPr kumimoji="0" lang="en-US" altLang="ja-JP"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27" name="正方形/長方形 26">
            <a:extLst>
              <a:ext uri="{FF2B5EF4-FFF2-40B4-BE49-F238E27FC236}">
                <a16:creationId xmlns:a16="http://schemas.microsoft.com/office/drawing/2014/main" id="{E04485B5-1505-4DFD-AEFF-0D8AB9F37873}"/>
              </a:ext>
            </a:extLst>
          </p:cNvPr>
          <p:cNvSpPr/>
          <p:nvPr/>
        </p:nvSpPr>
        <p:spPr>
          <a:xfrm>
            <a:off x="1763321" y="1608227"/>
            <a:ext cx="865580" cy="199937"/>
          </a:xfrm>
          <a:prstGeom prst="rect">
            <a:avLst/>
          </a:prstGeom>
          <a:solidFill>
            <a:srgbClr val="009E9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1"/>
                </a:solidFill>
                <a:latin typeface="Meiryo UI" panose="020B0604030504040204" pitchFamily="50" charset="-128"/>
                <a:ea typeface="Meiryo UI" panose="020B0604030504040204" pitchFamily="50" charset="-128"/>
              </a:rPr>
              <a:t>意識啓発</a:t>
            </a:r>
          </a:p>
        </p:txBody>
      </p:sp>
      <p:sp>
        <p:nvSpPr>
          <p:cNvPr id="37" name="正方形/長方形 36">
            <a:extLst>
              <a:ext uri="{FF2B5EF4-FFF2-40B4-BE49-F238E27FC236}">
                <a16:creationId xmlns:a16="http://schemas.microsoft.com/office/drawing/2014/main" id="{D1B7B96A-DECF-41E4-889F-E01E736CFFAA}"/>
              </a:ext>
            </a:extLst>
          </p:cNvPr>
          <p:cNvSpPr/>
          <p:nvPr/>
        </p:nvSpPr>
        <p:spPr>
          <a:xfrm>
            <a:off x="1763320" y="6239691"/>
            <a:ext cx="7071560" cy="714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100" dirty="0">
                <a:solidFill>
                  <a:schemeClr val="tx1"/>
                </a:solidFill>
                <a:latin typeface="メイリオ" panose="020B0604030504040204" pitchFamily="50" charset="-128"/>
                <a:ea typeface="メイリオ" panose="020B0604030504040204" pitchFamily="50" charset="-128"/>
              </a:rPr>
              <a:t>【</a:t>
            </a:r>
            <a:r>
              <a:rPr kumimoji="1" lang="ja-JP" altLang="en-US" sz="1100" dirty="0">
                <a:solidFill>
                  <a:schemeClr val="tx1"/>
                </a:solidFill>
                <a:latin typeface="メイリオ" panose="020B0604030504040204" pitchFamily="50" charset="-128"/>
                <a:ea typeface="メイリオ" panose="020B0604030504040204" pitchFamily="50" charset="-128"/>
              </a:rPr>
              <a:t>サポート事業者の公募・情報提供スケジュール</a:t>
            </a:r>
            <a:r>
              <a:rPr kumimoji="1" lang="en-US" altLang="ja-JP" sz="1100" dirty="0">
                <a:solidFill>
                  <a:schemeClr val="tx1"/>
                </a:solidFill>
                <a:latin typeface="メイリオ" panose="020B0604030504040204" pitchFamily="50" charset="-128"/>
                <a:ea typeface="メイリオ" panose="020B0604030504040204" pitchFamily="50" charset="-128"/>
              </a:rPr>
              <a:t>】</a:t>
            </a:r>
          </a:p>
          <a:p>
            <a:r>
              <a:rPr kumimoji="1" lang="ja-JP" altLang="en-US" sz="1100" dirty="0">
                <a:solidFill>
                  <a:schemeClr val="tx1"/>
                </a:solidFill>
                <a:latin typeface="メイリオ" panose="020B0604030504040204" pitchFamily="50" charset="-128"/>
                <a:ea typeface="メイリオ" panose="020B0604030504040204" pitchFamily="50" charset="-128"/>
              </a:rPr>
              <a:t>　・令和</a:t>
            </a:r>
            <a:r>
              <a:rPr kumimoji="1" lang="en-US" altLang="ja-JP" sz="1100" dirty="0">
                <a:solidFill>
                  <a:schemeClr val="tx1"/>
                </a:solidFill>
                <a:latin typeface="メイリオ" panose="020B0604030504040204" pitchFamily="50" charset="-128"/>
                <a:ea typeface="メイリオ" panose="020B0604030504040204" pitchFamily="50" charset="-128"/>
              </a:rPr>
              <a:t>8</a:t>
            </a:r>
            <a:r>
              <a:rPr kumimoji="1" lang="ja-JP" altLang="en-US" sz="1100" dirty="0">
                <a:solidFill>
                  <a:schemeClr val="tx1"/>
                </a:solidFill>
                <a:latin typeface="メイリオ" panose="020B0604030504040204" pitchFamily="50" charset="-128"/>
                <a:ea typeface="メイリオ" panose="020B0604030504040204" pitchFamily="50" charset="-128"/>
              </a:rPr>
              <a:t>年</a:t>
            </a:r>
            <a:r>
              <a:rPr kumimoji="1" lang="en-US" altLang="ja-JP" sz="1100" dirty="0">
                <a:solidFill>
                  <a:schemeClr val="tx1"/>
                </a:solidFill>
                <a:latin typeface="メイリオ" panose="020B0604030504040204" pitchFamily="50" charset="-128"/>
                <a:ea typeface="メイリオ" panose="020B0604030504040204" pitchFamily="50" charset="-128"/>
              </a:rPr>
              <a:t>8</a:t>
            </a:r>
            <a:r>
              <a:rPr kumimoji="1" lang="ja-JP" altLang="en-US" sz="1100" dirty="0">
                <a:solidFill>
                  <a:schemeClr val="tx1"/>
                </a:solidFill>
                <a:latin typeface="メイリオ" panose="020B0604030504040204" pitchFamily="50" charset="-128"/>
                <a:ea typeface="メイリオ" panose="020B0604030504040204" pitchFamily="50" charset="-128"/>
              </a:rPr>
              <a:t>月</a:t>
            </a:r>
            <a:r>
              <a:rPr kumimoji="1" lang="en-US" altLang="ja-JP" sz="1100" dirty="0">
                <a:solidFill>
                  <a:schemeClr val="tx1"/>
                </a:solidFill>
                <a:latin typeface="メイリオ" panose="020B0604030504040204" pitchFamily="50" charset="-128"/>
                <a:ea typeface="メイリオ" panose="020B0604030504040204" pitchFamily="50" charset="-128"/>
              </a:rPr>
              <a:t>17</a:t>
            </a:r>
            <a:r>
              <a:rPr kumimoji="1" lang="ja-JP" altLang="en-US" sz="1100" dirty="0">
                <a:solidFill>
                  <a:schemeClr val="tx1"/>
                </a:solidFill>
                <a:latin typeface="メイリオ" panose="020B0604030504040204" pitchFamily="50" charset="-128"/>
                <a:ea typeface="メイリオ" panose="020B0604030504040204" pitchFamily="50" charset="-128"/>
              </a:rPr>
              <a:t>日公募開始、令和</a:t>
            </a:r>
            <a:r>
              <a:rPr kumimoji="1" lang="en-US" altLang="ja-JP" sz="1100" dirty="0">
                <a:solidFill>
                  <a:schemeClr val="tx1"/>
                </a:solidFill>
                <a:latin typeface="メイリオ" panose="020B0604030504040204" pitchFamily="50" charset="-128"/>
                <a:ea typeface="メイリオ" panose="020B0604030504040204" pitchFamily="50" charset="-128"/>
              </a:rPr>
              <a:t>8</a:t>
            </a:r>
            <a:r>
              <a:rPr kumimoji="1" lang="ja-JP" altLang="en-US" sz="1100" dirty="0">
                <a:solidFill>
                  <a:schemeClr val="tx1"/>
                </a:solidFill>
                <a:latin typeface="メイリオ" panose="020B0604030504040204" pitchFamily="50" charset="-128"/>
                <a:ea typeface="メイリオ" panose="020B0604030504040204" pitchFamily="50" charset="-128"/>
              </a:rPr>
              <a:t>年</a:t>
            </a:r>
            <a:r>
              <a:rPr kumimoji="1" lang="en-US" altLang="ja-JP" sz="1100" dirty="0">
                <a:solidFill>
                  <a:schemeClr val="tx1"/>
                </a:solidFill>
                <a:latin typeface="メイリオ" panose="020B0604030504040204" pitchFamily="50" charset="-128"/>
                <a:ea typeface="メイリオ" panose="020B0604030504040204" pitchFamily="50" charset="-128"/>
              </a:rPr>
              <a:t>9</a:t>
            </a:r>
            <a:r>
              <a:rPr kumimoji="1" lang="ja-JP" altLang="en-US" sz="1100" dirty="0">
                <a:solidFill>
                  <a:schemeClr val="tx1"/>
                </a:solidFill>
                <a:latin typeface="メイリオ" panose="020B0604030504040204" pitchFamily="50" charset="-128"/>
                <a:ea typeface="メイリオ" panose="020B0604030504040204" pitchFamily="50" charset="-128"/>
              </a:rPr>
              <a:t>月</a:t>
            </a:r>
            <a:r>
              <a:rPr kumimoji="1" lang="en-US" altLang="ja-JP" sz="1100" dirty="0">
                <a:solidFill>
                  <a:schemeClr val="tx1"/>
                </a:solidFill>
                <a:latin typeface="メイリオ" panose="020B0604030504040204" pitchFamily="50" charset="-128"/>
                <a:ea typeface="メイリオ" panose="020B0604030504040204" pitchFamily="50" charset="-128"/>
              </a:rPr>
              <a:t>30</a:t>
            </a:r>
            <a:r>
              <a:rPr kumimoji="1" lang="ja-JP" altLang="en-US" sz="1100" dirty="0">
                <a:solidFill>
                  <a:schemeClr val="tx1"/>
                </a:solidFill>
                <a:latin typeface="メイリオ" panose="020B0604030504040204" pitchFamily="50" charset="-128"/>
                <a:ea typeface="メイリオ" panose="020B0604030504040204" pitchFamily="50" charset="-128"/>
              </a:rPr>
              <a:t>日公募締切</a:t>
            </a:r>
            <a:endParaRPr kumimoji="1" lang="en-US" altLang="ja-JP" sz="1100" dirty="0">
              <a:solidFill>
                <a:schemeClr val="tx1"/>
              </a:solidFill>
              <a:latin typeface="メイリオ" panose="020B0604030504040204" pitchFamily="50" charset="-128"/>
              <a:ea typeface="メイリオ" panose="020B0604030504040204" pitchFamily="50" charset="-128"/>
            </a:endParaRPr>
          </a:p>
          <a:p>
            <a:r>
              <a:rPr kumimoji="1" lang="ja-JP" altLang="en-US" sz="1100" dirty="0">
                <a:solidFill>
                  <a:schemeClr val="tx1"/>
                </a:solidFill>
                <a:latin typeface="メイリオ" panose="020B0604030504040204" pitchFamily="50" charset="-128"/>
                <a:ea typeface="メイリオ" panose="020B0604030504040204" pitchFamily="50" charset="-128"/>
              </a:rPr>
              <a:t>　・令和</a:t>
            </a:r>
            <a:r>
              <a:rPr kumimoji="1" lang="en-US" altLang="ja-JP" sz="1100" dirty="0">
                <a:solidFill>
                  <a:schemeClr val="tx1"/>
                </a:solidFill>
                <a:latin typeface="メイリオ" panose="020B0604030504040204" pitchFamily="50" charset="-128"/>
                <a:ea typeface="メイリオ" panose="020B0604030504040204" pitchFamily="50" charset="-128"/>
              </a:rPr>
              <a:t>8</a:t>
            </a:r>
            <a:r>
              <a:rPr kumimoji="1" lang="ja-JP" altLang="en-US" sz="1100" dirty="0">
                <a:solidFill>
                  <a:schemeClr val="tx1"/>
                </a:solidFill>
                <a:latin typeface="メイリオ" panose="020B0604030504040204" pitchFamily="50" charset="-128"/>
                <a:ea typeface="メイリオ" panose="020B0604030504040204" pitchFamily="50" charset="-128"/>
              </a:rPr>
              <a:t>年</a:t>
            </a:r>
            <a:r>
              <a:rPr kumimoji="1" lang="en-US" altLang="ja-JP" sz="1100" dirty="0">
                <a:solidFill>
                  <a:schemeClr val="tx1"/>
                </a:solidFill>
                <a:latin typeface="メイリオ" panose="020B0604030504040204" pitchFamily="50" charset="-128"/>
                <a:ea typeface="メイリオ" panose="020B0604030504040204" pitchFamily="50" charset="-128"/>
              </a:rPr>
              <a:t>10</a:t>
            </a:r>
            <a:r>
              <a:rPr kumimoji="1" lang="ja-JP" altLang="en-US" sz="1100" dirty="0">
                <a:solidFill>
                  <a:schemeClr val="tx1"/>
                </a:solidFill>
                <a:latin typeface="メイリオ" panose="020B0604030504040204" pitchFamily="50" charset="-128"/>
                <a:ea typeface="メイリオ" panose="020B0604030504040204" pitchFamily="50" charset="-128"/>
              </a:rPr>
              <a:t>月下旬頃　府ホームページに耐震診断サポート事業者情報の提供を開始</a:t>
            </a:r>
          </a:p>
        </p:txBody>
      </p:sp>
      <p:sp>
        <p:nvSpPr>
          <p:cNvPr id="13" name="大かっこ 12">
            <a:extLst>
              <a:ext uri="{FF2B5EF4-FFF2-40B4-BE49-F238E27FC236}">
                <a16:creationId xmlns:a16="http://schemas.microsoft.com/office/drawing/2014/main" id="{81C61708-2C7A-4412-852B-70FD406CF94F}"/>
              </a:ext>
            </a:extLst>
          </p:cNvPr>
          <p:cNvSpPr/>
          <p:nvPr/>
        </p:nvSpPr>
        <p:spPr>
          <a:xfrm>
            <a:off x="2126707" y="4324833"/>
            <a:ext cx="2874819" cy="234266"/>
          </a:xfrm>
          <a:prstGeom prst="bracketPair">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D71DE239-CCAF-4A14-989E-6466832C9564}"/>
              </a:ext>
            </a:extLst>
          </p:cNvPr>
          <p:cNvSpPr/>
          <p:nvPr/>
        </p:nvSpPr>
        <p:spPr>
          <a:xfrm>
            <a:off x="1696465" y="2204729"/>
            <a:ext cx="6990335" cy="1093967"/>
          </a:xfrm>
          <a:prstGeom prst="rect">
            <a:avLst/>
          </a:prstGeom>
          <a:solidFill>
            <a:schemeClr val="accent1">
              <a:lumMod val="20000"/>
              <a:lumOff val="80000"/>
            </a:schemeClr>
          </a:solidFill>
          <a:ln w="28575" cmpd="sng">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 name="正方形/長方形 21">
            <a:extLst>
              <a:ext uri="{FF2B5EF4-FFF2-40B4-BE49-F238E27FC236}">
                <a16:creationId xmlns:a16="http://schemas.microsoft.com/office/drawing/2014/main" id="{D55CF49E-4E53-4D67-8089-D2764904FBDC}"/>
              </a:ext>
            </a:extLst>
          </p:cNvPr>
          <p:cNvSpPr/>
          <p:nvPr/>
        </p:nvSpPr>
        <p:spPr>
          <a:xfrm>
            <a:off x="1787383" y="2257272"/>
            <a:ext cx="6821880" cy="360000"/>
          </a:xfrm>
          <a:prstGeom prst="rect">
            <a:avLst/>
          </a:prstGeom>
          <a:solidFill>
            <a:srgbClr val="6600CC"/>
          </a:solidFill>
          <a:ln w="6350">
            <a:noFill/>
          </a:ln>
        </p:spPr>
        <p:style>
          <a:lnRef idx="2">
            <a:schemeClr val="dk1"/>
          </a:lnRef>
          <a:fillRef idx="1">
            <a:schemeClr val="lt1"/>
          </a:fillRef>
          <a:effectRef idx="0">
            <a:schemeClr val="dk1"/>
          </a:effectRef>
          <a:fontRef idx="minor">
            <a:schemeClr val="dk1"/>
          </a:fontRef>
        </p:style>
        <p:txBody>
          <a:bodyPr wrap="square" lIns="91423" tIns="0" rIns="91423" bIns="0" rtlCol="0" anchor="ctr" anchorCtr="0">
            <a:noAutofit/>
          </a:bodyPr>
          <a:lstStyle/>
          <a:p>
            <a:pPr algn="ctr">
              <a:lnSpc>
                <a:spcPct val="150000"/>
              </a:lnSpc>
            </a:pPr>
            <a:r>
              <a:rPr lang="ja-JP" altLang="en-US" sz="16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分譲マンション耐震化サポート事業者情報提供制度</a:t>
            </a:r>
            <a:r>
              <a:rPr lang="ja-JP" altLang="en-US" sz="1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（耐震やっとこ！サポ：</a:t>
            </a:r>
            <a:r>
              <a:rPr lang="en-US" altLang="ja-JP" sz="1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H30</a:t>
            </a:r>
            <a:r>
              <a:rPr lang="ja-JP" altLang="en-US" sz="1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6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6" name="正方形/長方形 25">
            <a:extLst>
              <a:ext uri="{FF2B5EF4-FFF2-40B4-BE49-F238E27FC236}">
                <a16:creationId xmlns:a16="http://schemas.microsoft.com/office/drawing/2014/main" id="{C08C6451-C025-4025-B8A3-5B1717B35A97}"/>
              </a:ext>
            </a:extLst>
          </p:cNvPr>
          <p:cNvSpPr/>
          <p:nvPr/>
        </p:nvSpPr>
        <p:spPr>
          <a:xfrm>
            <a:off x="1854413" y="2582761"/>
            <a:ext cx="7282659" cy="752524"/>
          </a:xfrm>
          <a:prstGeom prst="rect">
            <a:avLst/>
          </a:prstGeom>
          <a:solidFill>
            <a:schemeClr val="bg1">
              <a:alpha val="0"/>
            </a:schemeClr>
          </a:solidFill>
          <a:ln w="3175">
            <a:solidFill>
              <a:schemeClr val="bg1">
                <a:alpha val="0"/>
              </a:schemeClr>
            </a:solidFill>
            <a:prstDash val="sysDot"/>
          </a:ln>
        </p:spPr>
        <p:style>
          <a:lnRef idx="2">
            <a:schemeClr val="dk1"/>
          </a:lnRef>
          <a:fillRef idx="1">
            <a:schemeClr val="lt1"/>
          </a:fillRef>
          <a:effectRef idx="0">
            <a:schemeClr val="dk1"/>
          </a:effectRef>
          <a:fontRef idx="minor">
            <a:schemeClr val="dk1"/>
          </a:fontRef>
        </p:style>
        <p:txBody>
          <a:bodyPr wrap="square" lIns="91423" tIns="45712" rIns="91423" bIns="45712" rtlCol="0" anchor="t" anchorCtr="0">
            <a:noAutofit/>
          </a:bodyPr>
          <a:lstStyle/>
          <a:p>
            <a:pPr marL="432000" indent="-432000"/>
            <a:r>
              <a:rPr lang="ja-JP" altLang="en-US" sz="1200" dirty="0">
                <a:latin typeface="HG丸ｺﾞｼｯｸM-PRO" panose="020F0600000000000000" pitchFamily="50" charset="-128"/>
                <a:ea typeface="HG丸ｺﾞｼｯｸM-PRO" panose="020F0600000000000000" pitchFamily="50" charset="-128"/>
              </a:rPr>
              <a:t>分譲マンション耐震化の検討段階から耐震化の 実施に至るまで継続的に管理組合をサポート</a:t>
            </a:r>
            <a:endParaRPr lang="en-US" altLang="ja-JP" sz="1200" dirty="0">
              <a:latin typeface="HG丸ｺﾞｼｯｸM-PRO" panose="020F0600000000000000" pitchFamily="50" charset="-128"/>
              <a:ea typeface="HG丸ｺﾞｼｯｸM-PRO" panose="020F0600000000000000" pitchFamily="50" charset="-128"/>
            </a:endParaRPr>
          </a:p>
          <a:p>
            <a:pPr marL="432000" indent="-432000"/>
            <a:r>
              <a:rPr lang="ja-JP" altLang="en-US" sz="1200" dirty="0">
                <a:latin typeface="HG丸ｺﾞｼｯｸM-PRO" panose="020F0600000000000000" pitchFamily="50" charset="-128"/>
                <a:ea typeface="HG丸ｺﾞｼｯｸM-PRO" panose="020F0600000000000000" pitchFamily="50" charset="-128"/>
              </a:rPr>
              <a:t>する事業者を公募・登録</a:t>
            </a:r>
            <a:endParaRPr lang="en-US" altLang="ja-JP" sz="1200" dirty="0">
              <a:latin typeface="HG丸ｺﾞｼｯｸM-PRO" panose="020F0600000000000000" pitchFamily="50" charset="-128"/>
              <a:ea typeface="HG丸ｺﾞｼｯｸM-PRO" panose="020F0600000000000000" pitchFamily="50" charset="-128"/>
            </a:endParaRPr>
          </a:p>
          <a:p>
            <a:pPr marL="432000" indent="-432000"/>
            <a:endParaRPr lang="en-US" altLang="ja-JP" sz="1400" spc="-100" dirty="0">
              <a:latin typeface="HG丸ｺﾞｼｯｸM-PRO" panose="020F0600000000000000" pitchFamily="50" charset="-128"/>
              <a:ea typeface="HG丸ｺﾞｼｯｸM-PRO" panose="020F0600000000000000" pitchFamily="50" charset="-128"/>
              <a:cs typeface="メイリオ" panose="020B0604030504040204" pitchFamily="50" charset="-128"/>
            </a:endParaRPr>
          </a:p>
        </p:txBody>
      </p:sp>
      <p:sp>
        <p:nvSpPr>
          <p:cNvPr id="33" name="矢印: 左右 32">
            <a:extLst>
              <a:ext uri="{FF2B5EF4-FFF2-40B4-BE49-F238E27FC236}">
                <a16:creationId xmlns:a16="http://schemas.microsoft.com/office/drawing/2014/main" id="{D1FC5797-B63E-48C6-B707-3FCE2CB5ECBC}"/>
              </a:ext>
            </a:extLst>
          </p:cNvPr>
          <p:cNvSpPr/>
          <p:nvPr/>
        </p:nvSpPr>
        <p:spPr>
          <a:xfrm>
            <a:off x="1827488" y="3005736"/>
            <a:ext cx="6712089" cy="186763"/>
          </a:xfrm>
          <a:prstGeom prst="leftRightArrow">
            <a:avLst/>
          </a:prstGeom>
          <a:solidFill>
            <a:srgbClr val="008080"/>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en-US" altLang="ja-JP" sz="1100" b="1" i="0" u="none" strike="noStrike" kern="0" cap="none" spc="0" normalizeH="0" baseline="0" noProof="0" dirty="0">
              <a:ln>
                <a:noFill/>
              </a:ln>
              <a:solidFill>
                <a:srgbClr val="FFFFFF"/>
              </a:solidFill>
              <a:effectLst/>
              <a:uLnTx/>
              <a:uFillTx/>
              <a:latin typeface="Arial"/>
              <a:ea typeface="ＭＳ Ｐゴシック"/>
              <a:cs typeface="+mn-cs"/>
            </a:endParaRPr>
          </a:p>
        </p:txBody>
      </p:sp>
      <p:sp>
        <p:nvSpPr>
          <p:cNvPr id="36" name="矢印: 左右 35">
            <a:extLst>
              <a:ext uri="{FF2B5EF4-FFF2-40B4-BE49-F238E27FC236}">
                <a16:creationId xmlns:a16="http://schemas.microsoft.com/office/drawing/2014/main" id="{BC6D6F83-01F4-438F-AC19-F4B1B0E6A652}"/>
              </a:ext>
            </a:extLst>
          </p:cNvPr>
          <p:cNvSpPr/>
          <p:nvPr/>
        </p:nvSpPr>
        <p:spPr>
          <a:xfrm>
            <a:off x="1854411" y="5953826"/>
            <a:ext cx="3298613" cy="234266"/>
          </a:xfrm>
          <a:prstGeom prst="leftRightArrow">
            <a:avLst/>
          </a:prstGeom>
          <a:solidFill>
            <a:srgbClr val="008080"/>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100" b="1" i="0" u="none" strike="noStrike" kern="0" cap="none" spc="0" normalizeH="0" baseline="0" noProof="0" dirty="0">
              <a:ln>
                <a:noFill/>
              </a:ln>
              <a:solidFill>
                <a:srgbClr val="FFFFFF"/>
              </a:solidFill>
              <a:effectLst/>
              <a:uLnTx/>
              <a:uFillTx/>
              <a:latin typeface="Arial"/>
              <a:ea typeface="ＭＳ Ｐゴシック"/>
              <a:cs typeface="+mn-cs"/>
            </a:endParaRPr>
          </a:p>
        </p:txBody>
      </p:sp>
      <p:sp>
        <p:nvSpPr>
          <p:cNvPr id="9" name="矢印: 五方向 8">
            <a:extLst>
              <a:ext uri="{FF2B5EF4-FFF2-40B4-BE49-F238E27FC236}">
                <a16:creationId xmlns:a16="http://schemas.microsoft.com/office/drawing/2014/main" id="{6E45109D-0E8C-459C-96B3-9E967BF6AD7C}"/>
              </a:ext>
            </a:extLst>
          </p:cNvPr>
          <p:cNvSpPr/>
          <p:nvPr/>
        </p:nvSpPr>
        <p:spPr>
          <a:xfrm>
            <a:off x="750827" y="2195887"/>
            <a:ext cx="859709" cy="2468092"/>
          </a:xfrm>
          <a:prstGeom prst="homePlate">
            <a:avLst>
              <a:gd name="adj" fmla="val 32574"/>
            </a:avLst>
          </a:prstGeom>
          <a:solidFill>
            <a:schemeClr val="accent5">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200" b="1" dirty="0">
                <a:solidFill>
                  <a:schemeClr val="bg1"/>
                </a:solidFill>
                <a:latin typeface="HG丸ｺﾞｼｯｸM-PRO" panose="020F0600000000000000" pitchFamily="50" charset="-128"/>
                <a:ea typeface="HG丸ｺﾞｼｯｸM-PRO" panose="020F0600000000000000" pitchFamily="50" charset="-128"/>
              </a:rPr>
              <a:t>（相互に連携）</a:t>
            </a:r>
            <a:endParaRPr kumimoji="1" lang="en-US" altLang="ja-JP" sz="1200" b="1" dirty="0">
              <a:solidFill>
                <a:schemeClr val="bg1"/>
              </a:solidFill>
              <a:latin typeface="HG丸ｺﾞｼｯｸM-PRO" panose="020F0600000000000000" pitchFamily="50" charset="-128"/>
              <a:ea typeface="HG丸ｺﾞｼｯｸM-PRO" panose="020F0600000000000000" pitchFamily="50" charset="-128"/>
            </a:endParaRPr>
          </a:p>
          <a:p>
            <a:pPr algn="ctr"/>
            <a:r>
              <a:rPr kumimoji="1" lang="ja-JP" altLang="en-US" sz="1200" b="1" dirty="0">
                <a:solidFill>
                  <a:schemeClr val="bg1"/>
                </a:solidFill>
                <a:latin typeface="HG丸ｺﾞｼｯｸM-PRO" panose="020F0600000000000000" pitchFamily="50" charset="-128"/>
                <a:ea typeface="HG丸ｺﾞｼｯｸM-PRO" panose="020F0600000000000000" pitchFamily="50" charset="-128"/>
              </a:rPr>
              <a:t>ニーズに合わせた選択が可能</a:t>
            </a:r>
          </a:p>
        </p:txBody>
      </p:sp>
      <p:sp>
        <p:nvSpPr>
          <p:cNvPr id="39" name="正方形/長方形 38">
            <a:extLst>
              <a:ext uri="{FF2B5EF4-FFF2-40B4-BE49-F238E27FC236}">
                <a16:creationId xmlns:a16="http://schemas.microsoft.com/office/drawing/2014/main" id="{394622A2-0CDC-4247-A5A4-46DA22C2E58F}"/>
              </a:ext>
            </a:extLst>
          </p:cNvPr>
          <p:cNvSpPr/>
          <p:nvPr/>
        </p:nvSpPr>
        <p:spPr>
          <a:xfrm>
            <a:off x="3787639" y="2973684"/>
            <a:ext cx="2788135" cy="253557"/>
          </a:xfrm>
          <a:prstGeom prst="rect">
            <a:avLst/>
          </a:prstGeom>
          <a:solidFill>
            <a:srgbClr val="00808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トータルサポート（初動期から改修まで）</a:t>
            </a:r>
          </a:p>
        </p:txBody>
      </p:sp>
      <p:sp>
        <p:nvSpPr>
          <p:cNvPr id="40" name="正方形/長方形 39">
            <a:extLst>
              <a:ext uri="{FF2B5EF4-FFF2-40B4-BE49-F238E27FC236}">
                <a16:creationId xmlns:a16="http://schemas.microsoft.com/office/drawing/2014/main" id="{C9E7DAB1-1D25-4728-A334-E0C0F87D340A}"/>
              </a:ext>
            </a:extLst>
          </p:cNvPr>
          <p:cNvSpPr/>
          <p:nvPr/>
        </p:nvSpPr>
        <p:spPr>
          <a:xfrm>
            <a:off x="2241065" y="5943434"/>
            <a:ext cx="2493332" cy="269522"/>
          </a:xfrm>
          <a:prstGeom prst="rect">
            <a:avLst/>
          </a:prstGeom>
          <a:solidFill>
            <a:srgbClr val="00808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部分的サポート（耐震診断）</a:t>
            </a:r>
          </a:p>
        </p:txBody>
      </p:sp>
      <p:sp>
        <p:nvSpPr>
          <p:cNvPr id="3" name="正方形/長方形 2">
            <a:extLst>
              <a:ext uri="{FF2B5EF4-FFF2-40B4-BE49-F238E27FC236}">
                <a16:creationId xmlns:a16="http://schemas.microsoft.com/office/drawing/2014/main" id="{29FB2A3A-E5FB-AD5F-70D3-1A3D2700F087}"/>
              </a:ext>
            </a:extLst>
          </p:cNvPr>
          <p:cNvSpPr/>
          <p:nvPr/>
        </p:nvSpPr>
        <p:spPr>
          <a:xfrm>
            <a:off x="82603" y="726061"/>
            <a:ext cx="2155271" cy="310050"/>
          </a:xfrm>
          <a:prstGeom prst="rect">
            <a:avLst/>
          </a:prstGeom>
          <a:noFill/>
          <a:ln w="6350">
            <a:solidFill>
              <a:schemeClr val="bg1">
                <a:alpha val="0"/>
              </a:schemeClr>
            </a:solidFill>
            <a:prstDash val="sysDot"/>
          </a:ln>
        </p:spPr>
        <p:style>
          <a:lnRef idx="2">
            <a:schemeClr val="dk1"/>
          </a:lnRef>
          <a:fillRef idx="1">
            <a:schemeClr val="lt1"/>
          </a:fillRef>
          <a:effectRef idx="0">
            <a:schemeClr val="dk1"/>
          </a:effectRef>
          <a:fontRef idx="minor">
            <a:schemeClr val="dk1"/>
          </a:fontRef>
        </p:style>
        <p:txBody>
          <a:bodyPr wrap="square" lIns="91423" tIns="45712" rIns="91423" bIns="45712" rtlCol="0" anchor="t" anchorCtr="0">
            <a:noAutofit/>
          </a:bodyPr>
          <a:lstStyle/>
          <a:p>
            <a:r>
              <a:rPr lang="ja-JP" altLang="en-US" sz="1600" b="1" dirty="0">
                <a:solidFill>
                  <a:srgbClr val="008080"/>
                </a:solidFill>
                <a:latin typeface="メイリオ" panose="020B0604030504040204" pitchFamily="50" charset="-128"/>
                <a:ea typeface="メイリオ" panose="020B0604030504040204" pitchFamily="50" charset="-128"/>
                <a:cs typeface="メイリオ" panose="020B0604030504040204" pitchFamily="50" charset="-128"/>
              </a:rPr>
              <a:t> 耐震知っとこ！サポ</a:t>
            </a:r>
            <a:endParaRPr lang="en-US" altLang="ja-JP" sz="1600" b="1" dirty="0">
              <a:solidFill>
                <a:srgbClr val="00808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 name="正方形/長方形 4">
            <a:extLst>
              <a:ext uri="{FF2B5EF4-FFF2-40B4-BE49-F238E27FC236}">
                <a16:creationId xmlns:a16="http://schemas.microsoft.com/office/drawing/2014/main" id="{C4C9DE9F-0DC3-0B0B-18DB-A4CBE6EC82BD}"/>
              </a:ext>
            </a:extLst>
          </p:cNvPr>
          <p:cNvSpPr/>
          <p:nvPr/>
        </p:nvSpPr>
        <p:spPr>
          <a:xfrm>
            <a:off x="122521" y="531757"/>
            <a:ext cx="2109818" cy="528115"/>
          </a:xfrm>
          <a:prstGeom prst="rect">
            <a:avLst/>
          </a:prstGeom>
          <a:noFill/>
          <a:ln w="28575">
            <a:solidFill>
              <a:srgbClr val="009E9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9E72A905-AE69-CA6A-EBBF-17370D7A8A68}"/>
              </a:ext>
            </a:extLst>
          </p:cNvPr>
          <p:cNvSpPr/>
          <p:nvPr/>
        </p:nvSpPr>
        <p:spPr>
          <a:xfrm>
            <a:off x="64175" y="528393"/>
            <a:ext cx="840907" cy="187208"/>
          </a:xfrm>
          <a:prstGeom prst="rect">
            <a:avLst/>
          </a:prstGeom>
          <a:noFill/>
          <a:ln w="6350">
            <a:solidFill>
              <a:schemeClr val="bg1">
                <a:alpha val="0"/>
              </a:schemeClr>
            </a:solidFill>
            <a:prstDash val="sysDot"/>
          </a:ln>
        </p:spPr>
        <p:style>
          <a:lnRef idx="2">
            <a:schemeClr val="dk1"/>
          </a:lnRef>
          <a:fillRef idx="1">
            <a:schemeClr val="lt1"/>
          </a:fillRef>
          <a:effectRef idx="0">
            <a:schemeClr val="dk1"/>
          </a:effectRef>
          <a:fontRef idx="minor">
            <a:schemeClr val="dk1"/>
          </a:fontRef>
        </p:style>
        <p:txBody>
          <a:bodyPr wrap="square" lIns="91423" tIns="45712" rIns="91423" bIns="45712" rtlCol="0" anchor="t" anchorCtr="0">
            <a:noAutofit/>
          </a:bodyPr>
          <a:lstStyle/>
          <a:p>
            <a:r>
              <a:rPr lang="ja-JP" altLang="en-US" sz="1100" dirty="0">
                <a:solidFill>
                  <a:srgbClr val="008080"/>
                </a:solidFill>
                <a:latin typeface="メイリオ" panose="020B0604030504040204" pitchFamily="50" charset="-128"/>
                <a:ea typeface="メイリオ" panose="020B0604030504040204" pitchFamily="50" charset="-128"/>
                <a:cs typeface="メイリオ" panose="020B0604030504040204" pitchFamily="50" charset="-128"/>
              </a:rPr>
              <a:t>（愛称）</a:t>
            </a:r>
            <a:endParaRPr lang="en-US" altLang="ja-JP" sz="1100" dirty="0">
              <a:solidFill>
                <a:srgbClr val="00808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 name="正方形/長方形 9">
            <a:extLst>
              <a:ext uri="{FF2B5EF4-FFF2-40B4-BE49-F238E27FC236}">
                <a16:creationId xmlns:a16="http://schemas.microsoft.com/office/drawing/2014/main" id="{AA53C83B-AF17-67E7-4A88-8B8C34CA63B8}"/>
              </a:ext>
            </a:extLst>
          </p:cNvPr>
          <p:cNvSpPr/>
          <p:nvPr/>
        </p:nvSpPr>
        <p:spPr>
          <a:xfrm>
            <a:off x="4942214" y="1886040"/>
            <a:ext cx="391792" cy="310050"/>
          </a:xfrm>
          <a:prstGeom prst="rect">
            <a:avLst/>
          </a:prstGeom>
          <a:noFill/>
          <a:ln w="6350">
            <a:solidFill>
              <a:schemeClr val="bg1">
                <a:alpha val="0"/>
              </a:schemeClr>
            </a:solidFill>
            <a:prstDash val="sysDot"/>
          </a:ln>
        </p:spPr>
        <p:style>
          <a:lnRef idx="2">
            <a:schemeClr val="dk1"/>
          </a:lnRef>
          <a:fillRef idx="1">
            <a:schemeClr val="lt1"/>
          </a:fillRef>
          <a:effectRef idx="0">
            <a:schemeClr val="dk1"/>
          </a:effectRef>
          <a:fontRef idx="minor">
            <a:schemeClr val="dk1"/>
          </a:fontRef>
        </p:style>
        <p:txBody>
          <a:bodyPr wrap="square" lIns="91423" tIns="45712" rIns="91423" bIns="45712" rtlCol="0" anchor="t" anchorCtr="0">
            <a:noAutofit/>
          </a:bodyPr>
          <a:lstStyle/>
          <a:p>
            <a:r>
              <a:rPr lang="ja-JP" altLang="en-US" sz="2000" b="1" dirty="0">
                <a:solidFill>
                  <a:srgbClr val="002060"/>
                </a:solidFill>
                <a:latin typeface="STHupo" panose="02010800040101010101" pitchFamily="2" charset="-122"/>
                <a:ea typeface="STHupo" panose="02010800040101010101" pitchFamily="2" charset="-122"/>
                <a:cs typeface="メイリオ" panose="020B0604030504040204" pitchFamily="50" charset="-128"/>
              </a:rPr>
              <a:t>＋</a:t>
            </a:r>
            <a:endParaRPr lang="en-US" altLang="ja-JP" sz="2000" b="1" dirty="0">
              <a:solidFill>
                <a:srgbClr val="002060"/>
              </a:solidFill>
              <a:latin typeface="STHupo" panose="02010800040101010101" pitchFamily="2" charset="-122"/>
              <a:ea typeface="STHupo" panose="02010800040101010101" pitchFamily="2" charset="-122"/>
              <a:cs typeface="メイリオ" panose="020B0604030504040204" pitchFamily="50" charset="-128"/>
            </a:endParaRPr>
          </a:p>
        </p:txBody>
      </p:sp>
      <p:sp>
        <p:nvSpPr>
          <p:cNvPr id="15" name="正方形/長方形 14">
            <a:extLst>
              <a:ext uri="{FF2B5EF4-FFF2-40B4-BE49-F238E27FC236}">
                <a16:creationId xmlns:a16="http://schemas.microsoft.com/office/drawing/2014/main" id="{E170D304-6291-3F33-C517-23FD3F25299D}"/>
              </a:ext>
            </a:extLst>
          </p:cNvPr>
          <p:cNvSpPr/>
          <p:nvPr/>
        </p:nvSpPr>
        <p:spPr>
          <a:xfrm>
            <a:off x="4942215" y="3177422"/>
            <a:ext cx="391792" cy="310050"/>
          </a:xfrm>
          <a:prstGeom prst="rect">
            <a:avLst/>
          </a:prstGeom>
          <a:noFill/>
          <a:ln w="6350">
            <a:solidFill>
              <a:schemeClr val="bg1">
                <a:alpha val="0"/>
              </a:schemeClr>
            </a:solidFill>
            <a:prstDash val="sysDot"/>
          </a:ln>
        </p:spPr>
        <p:style>
          <a:lnRef idx="2">
            <a:schemeClr val="dk1"/>
          </a:lnRef>
          <a:fillRef idx="1">
            <a:schemeClr val="lt1"/>
          </a:fillRef>
          <a:effectRef idx="0">
            <a:schemeClr val="dk1"/>
          </a:effectRef>
          <a:fontRef idx="minor">
            <a:schemeClr val="dk1"/>
          </a:fontRef>
        </p:style>
        <p:txBody>
          <a:bodyPr wrap="square" lIns="91423" tIns="45712" rIns="91423" bIns="45712" rtlCol="0" anchor="t" anchorCtr="0">
            <a:noAutofit/>
          </a:bodyPr>
          <a:lstStyle/>
          <a:p>
            <a:r>
              <a:rPr lang="ja-JP" altLang="en-US" sz="2000" b="1" dirty="0">
                <a:solidFill>
                  <a:srgbClr val="002060"/>
                </a:solidFill>
                <a:latin typeface="STHupo" panose="02010800040101010101" pitchFamily="2" charset="-122"/>
                <a:ea typeface="STHupo" panose="02010800040101010101" pitchFamily="2" charset="-122"/>
                <a:cs typeface="メイリオ" panose="020B0604030504040204" pitchFamily="50" charset="-128"/>
              </a:rPr>
              <a:t>＋</a:t>
            </a:r>
            <a:endParaRPr lang="en-US" altLang="ja-JP" sz="2000" b="1" dirty="0">
              <a:solidFill>
                <a:srgbClr val="002060"/>
              </a:solidFill>
              <a:latin typeface="STHupo" panose="02010800040101010101" pitchFamily="2" charset="-122"/>
              <a:ea typeface="STHupo" panose="02010800040101010101" pitchFamily="2" charset="-122"/>
              <a:cs typeface="メイリオ" panose="020B0604030504040204" pitchFamily="50" charset="-128"/>
            </a:endParaRPr>
          </a:p>
        </p:txBody>
      </p:sp>
    </p:spTree>
    <p:extLst>
      <p:ext uri="{BB962C8B-B14F-4D97-AF65-F5344CB8AC3E}">
        <p14:creationId xmlns:p14="http://schemas.microsoft.com/office/powerpoint/2010/main" val="52318637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357</TotalTime>
  <Words>464</Words>
  <Application>Microsoft Office PowerPoint</Application>
  <PresentationFormat>画面に合わせる (4:3)</PresentationFormat>
  <Paragraphs>45</Paragraphs>
  <Slides>1</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HG丸ｺﾞｼｯｸM-PRO</vt:lpstr>
      <vt:lpstr>Meiryo UI</vt:lpstr>
      <vt:lpstr>STHupo</vt:lpstr>
      <vt:lpstr>メイリオ</vt:lpstr>
      <vt:lpstr>Arial</vt:lpstr>
      <vt:lpstr>Calibri</vt:lpstr>
      <vt:lpstr>Calibri Light</vt:lpstr>
      <vt:lpstr>Office テーマ</vt:lpstr>
      <vt:lpstr>分譲マンション耐震診断サポート事業者情報提供制度の創設について</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中西　静香</cp:lastModifiedBy>
  <cp:revision>4</cp:revision>
  <dcterms:created xsi:type="dcterms:W3CDTF">2026-07-01T02:40:02Z</dcterms:created>
  <dcterms:modified xsi:type="dcterms:W3CDTF">2026-07-29T04:12:14Z</dcterms:modified>
</cp:coreProperties>
</file>