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5" r:id="rId5"/>
  </p:sldMasterIdLst>
  <p:notesMasterIdLst>
    <p:notesMasterId r:id="rId17"/>
  </p:notesMasterIdLst>
  <p:handoutMasterIdLst>
    <p:handoutMasterId r:id="rId18"/>
  </p:handoutMasterIdLst>
  <p:sldIdLst>
    <p:sldId id="301" r:id="rId6"/>
    <p:sldId id="266" r:id="rId7"/>
    <p:sldId id="342" r:id="rId8"/>
    <p:sldId id="296" r:id="rId9"/>
    <p:sldId id="269" r:id="rId10"/>
    <p:sldId id="343" r:id="rId11"/>
    <p:sldId id="338" r:id="rId12"/>
    <p:sldId id="302" r:id="rId13"/>
    <p:sldId id="303" r:id="rId14"/>
    <p:sldId id="304" r:id="rId15"/>
    <p:sldId id="305" r:id="rId16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FD7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60042D-8F44-4F29-9D4E-394A006CAAB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32D1F27-EE2C-4275-AF25-6ACD9D0B083A}">
      <dgm:prSet phldrT="[テキスト]" custT="1"/>
      <dgm:spPr>
        <a:solidFill>
          <a:schemeClr val="accent1">
            <a:lumMod val="20000"/>
            <a:lumOff val="80000"/>
          </a:schemeClr>
        </a:solidFill>
        <a:ln w="34925">
          <a:solidFill>
            <a:schemeClr val="accent3"/>
          </a:solidFill>
        </a:ln>
      </dgm:spPr>
      <dgm:t>
        <a:bodyPr anchor="b"/>
        <a:lstStyle/>
        <a:p>
          <a:r>
            <a:rPr kumimoji="1" lang="ja-JP" altLang="en-US" sz="2000" b="0" dirty="0">
              <a:solidFill>
                <a:schemeClr val="accent5">
                  <a:lumMod val="75000"/>
                </a:schemeClr>
              </a:solidFill>
            </a:rPr>
            <a:t>★求める人材</a:t>
          </a:r>
        </a:p>
      </dgm:t>
    </dgm:pt>
    <dgm:pt modelId="{19C3D8B4-65EF-4497-B5A7-29EA755E2CCE}" type="parTrans" cxnId="{35D25D0B-957F-4C5A-B160-382A8C99409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8C14A160-6BE3-43F6-9729-98E6D40FC54C}" type="sibTrans" cxnId="{35D25D0B-957F-4C5A-B160-382A8C994098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ADA9FEA2-72F1-4AC6-9BD4-1C33643641B2}">
      <dgm:prSet phldrT="[テキスト]" custT="1"/>
      <dgm:spPr>
        <a:solidFill>
          <a:schemeClr val="accent1">
            <a:lumMod val="20000"/>
            <a:lumOff val="80000"/>
          </a:schemeClr>
        </a:solidFill>
        <a:ln w="34925">
          <a:solidFill>
            <a:schemeClr val="accent3"/>
          </a:solidFill>
        </a:ln>
      </dgm:spPr>
      <dgm:t>
        <a:bodyPr anchor="b"/>
        <a:lstStyle/>
        <a:p>
          <a:r>
            <a:rPr kumimoji="1" lang="ja-JP" altLang="en-US" sz="2000" b="0" dirty="0">
              <a:solidFill>
                <a:schemeClr val="accent5">
                  <a:lumMod val="75000"/>
                </a:schemeClr>
              </a:solidFill>
            </a:rPr>
            <a:t>★獣医学生や転職を考える獣医師の方へのメッセージ</a:t>
          </a:r>
        </a:p>
      </dgm:t>
    </dgm:pt>
    <dgm:pt modelId="{2D45EF16-663D-4B7E-9038-B172306F2210}" type="parTrans" cxnId="{BD4FA5C6-BFEA-4B8E-AA37-0642595C67A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F0D204BE-8774-4AC1-BC59-31BEF2F4DF44}" type="sibTrans" cxnId="{BD4FA5C6-BFEA-4B8E-AA37-0642595C67A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9CE78F4A-8FED-4E9B-9C6D-B9D6DA72E891}">
      <dgm:prSet/>
      <dgm:spPr>
        <a:solidFill>
          <a:schemeClr val="bg1"/>
        </a:solidFill>
      </dgm:spPr>
      <dgm:t>
        <a:bodyPr lIns="432000" tIns="108000" rIns="540000" bIns="72000" anchor="b" anchorCtr="0"/>
        <a:lstStyle/>
        <a:p>
          <a:pPr algn="l"/>
          <a:r>
            <a:rPr kumimoji="1" lang="ja-JP" altLang="en-US" b="1" dirty="0">
              <a:solidFill>
                <a:schemeClr val="tx1"/>
              </a:solidFill>
            </a:rPr>
            <a:t>何事にも使命感を持って取り組める人。</a:t>
          </a:r>
        </a:p>
      </dgm:t>
    </dgm:pt>
    <dgm:pt modelId="{5F69919D-B321-4BB7-B3FE-7991BE108DA3}" type="parTrans" cxnId="{3615138C-290A-431D-B279-0E68FDF7FE39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9984FF96-A17E-40FA-842C-2B1F38F79452}" type="sibTrans" cxnId="{3615138C-290A-431D-B279-0E68FDF7FE39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F6F87FF1-6C0A-4D35-BEB7-F497C4B5AF0E}">
      <dgm:prSet/>
      <dgm:spPr>
        <a:solidFill>
          <a:schemeClr val="bg1"/>
        </a:solidFill>
      </dgm:spPr>
      <dgm:t>
        <a:bodyPr lIns="432000" tIns="108000" rIns="540000" bIns="72000" anchor="b" anchorCtr="0"/>
        <a:lstStyle/>
        <a:p>
          <a:pPr algn="l"/>
          <a:r>
            <a:rPr kumimoji="1" lang="ja-JP" altLang="en-US" b="1" dirty="0">
              <a:solidFill>
                <a:schemeClr val="tx1"/>
              </a:solidFill>
            </a:rPr>
            <a:t>臨機応変にコミュニケーションが取れる人。</a:t>
          </a:r>
        </a:p>
      </dgm:t>
    </dgm:pt>
    <dgm:pt modelId="{47F34E32-961D-4E4D-A032-C3D3E38EFF7B}" type="parTrans" cxnId="{9241C616-C90C-4598-870C-751C265AE5B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BE9818C3-C320-48A8-8A59-95786745BCBA}" type="sibTrans" cxnId="{9241C616-C90C-4598-870C-751C265AE5BC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B6F5030B-9927-4545-A024-BF6C98481A4F}">
      <dgm:prSet/>
      <dgm:spPr>
        <a:solidFill>
          <a:schemeClr val="bg1"/>
        </a:solidFill>
      </dgm:spPr>
      <dgm:t>
        <a:bodyPr lIns="432000" tIns="252000" rIns="540000" bIns="36000" anchor="b" anchorCtr="0"/>
        <a:lstStyle/>
        <a:p>
          <a:r>
            <a:rPr kumimoji="1" lang="ja-JP" altLang="en-US" b="1" dirty="0">
              <a:solidFill>
                <a:schemeClr val="tx1"/>
              </a:solidFill>
            </a:rPr>
            <a:t>自分の可能性を信じて、まずはチャレンジしてほしい。</a:t>
          </a:r>
        </a:p>
      </dgm:t>
    </dgm:pt>
    <dgm:pt modelId="{ECFE1D6C-EE44-48EE-B91C-080784381B49}" type="parTrans" cxnId="{49EAF065-8207-4B57-AEE1-B5793EDD9B3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BB2395BA-B990-4C32-A737-D060756E332B}" type="sibTrans" cxnId="{49EAF065-8207-4B57-AEE1-B5793EDD9B3B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057C6D75-6580-4020-989D-8253D60B0E51}">
      <dgm:prSet/>
      <dgm:spPr>
        <a:solidFill>
          <a:schemeClr val="bg1"/>
        </a:solidFill>
      </dgm:spPr>
      <dgm:t>
        <a:bodyPr lIns="432000" tIns="252000" rIns="540000" bIns="36000" anchor="b" anchorCtr="0"/>
        <a:lstStyle/>
        <a:p>
          <a:r>
            <a:rPr kumimoji="1" lang="ja-JP" altLang="en-US" b="1" dirty="0">
              <a:solidFill>
                <a:schemeClr val="tx1"/>
              </a:solidFill>
            </a:rPr>
            <a:t>転職を考えている方も、前職での経験を強みに活躍できる　　公務員を候補の一つとしてください。</a:t>
          </a:r>
        </a:p>
      </dgm:t>
    </dgm:pt>
    <dgm:pt modelId="{DF2EFC7C-D383-4E9D-9A14-49EA7BDA5B65}" type="parTrans" cxnId="{7F911675-AD1D-401F-8451-2C862083637D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CF1C75A0-4EE1-454A-8C72-C3187443361C}" type="sibTrans" cxnId="{7F911675-AD1D-401F-8451-2C862083637D}">
      <dgm:prSet/>
      <dgm:spPr/>
      <dgm:t>
        <a:bodyPr/>
        <a:lstStyle/>
        <a:p>
          <a:endParaRPr kumimoji="1" lang="ja-JP" altLang="en-US">
            <a:solidFill>
              <a:schemeClr val="tx1"/>
            </a:solidFill>
          </a:endParaRPr>
        </a:p>
      </dgm:t>
    </dgm:pt>
    <dgm:pt modelId="{0773E4B0-35F6-421A-B2AE-337B4BA46092}" type="pres">
      <dgm:prSet presAssocID="{1C60042D-8F44-4F29-9D4E-394A006CAAB5}" presName="linear" presStyleCnt="0">
        <dgm:presLayoutVars>
          <dgm:dir/>
          <dgm:animLvl val="lvl"/>
          <dgm:resizeHandles val="exact"/>
        </dgm:presLayoutVars>
      </dgm:prSet>
      <dgm:spPr/>
    </dgm:pt>
    <dgm:pt modelId="{B55BE02D-C837-4790-B632-71B3B0EBAF0A}" type="pres">
      <dgm:prSet presAssocID="{432D1F27-EE2C-4275-AF25-6ACD9D0B083A}" presName="parentLin" presStyleCnt="0"/>
      <dgm:spPr/>
    </dgm:pt>
    <dgm:pt modelId="{07C737A4-9A53-4DA9-B838-860626C8C89A}" type="pres">
      <dgm:prSet presAssocID="{432D1F27-EE2C-4275-AF25-6ACD9D0B083A}" presName="parentLeftMargin" presStyleLbl="node1" presStyleIdx="0" presStyleCnt="2"/>
      <dgm:spPr/>
    </dgm:pt>
    <dgm:pt modelId="{93192CD4-5F41-436D-95E8-0C40879CA492}" type="pres">
      <dgm:prSet presAssocID="{432D1F27-EE2C-4275-AF25-6ACD9D0B083A}" presName="parentText" presStyleLbl="node1" presStyleIdx="0" presStyleCnt="2" custScaleX="37092" custScaleY="80943" custLinFactNeighborX="-46913" custLinFactNeighborY="5712">
        <dgm:presLayoutVars>
          <dgm:chMax val="0"/>
          <dgm:bulletEnabled val="1"/>
        </dgm:presLayoutVars>
      </dgm:prSet>
      <dgm:spPr/>
    </dgm:pt>
    <dgm:pt modelId="{EAFB7843-CB8C-4EDC-8BF2-EDA6B82DB540}" type="pres">
      <dgm:prSet presAssocID="{432D1F27-EE2C-4275-AF25-6ACD9D0B083A}" presName="negativeSpace" presStyleCnt="0"/>
      <dgm:spPr/>
    </dgm:pt>
    <dgm:pt modelId="{839FA45E-0D35-4372-94B4-4B4005F650DF}" type="pres">
      <dgm:prSet presAssocID="{432D1F27-EE2C-4275-AF25-6ACD9D0B083A}" presName="childText" presStyleLbl="conFgAcc1" presStyleIdx="0" presStyleCnt="2" custScaleY="109120">
        <dgm:presLayoutVars>
          <dgm:bulletEnabled val="1"/>
        </dgm:presLayoutVars>
      </dgm:prSet>
      <dgm:spPr/>
    </dgm:pt>
    <dgm:pt modelId="{2597F6C7-022F-40BE-A919-8FE6249A698E}" type="pres">
      <dgm:prSet presAssocID="{8C14A160-6BE3-43F6-9729-98E6D40FC54C}" presName="spaceBetweenRectangles" presStyleCnt="0"/>
      <dgm:spPr/>
    </dgm:pt>
    <dgm:pt modelId="{215E38A8-2034-48EC-A9B9-3F5E6B2F44B2}" type="pres">
      <dgm:prSet presAssocID="{ADA9FEA2-72F1-4AC6-9BD4-1C33643641B2}" presName="parentLin" presStyleCnt="0"/>
      <dgm:spPr/>
    </dgm:pt>
    <dgm:pt modelId="{33E924A0-7FDF-4A16-8EAA-0C9C32C29B3D}" type="pres">
      <dgm:prSet presAssocID="{ADA9FEA2-72F1-4AC6-9BD4-1C33643641B2}" presName="parentLeftMargin" presStyleLbl="node1" presStyleIdx="0" presStyleCnt="2"/>
      <dgm:spPr/>
    </dgm:pt>
    <dgm:pt modelId="{6925B8CC-A4DD-4B05-8080-F588B49E89E9}" type="pres">
      <dgm:prSet presAssocID="{ADA9FEA2-72F1-4AC6-9BD4-1C33643641B2}" presName="parentText" presStyleLbl="node1" presStyleIdx="1" presStyleCnt="2" custScaleX="114012" custScaleY="84977" custLinFactNeighborX="-58558" custLinFactNeighborY="11329">
        <dgm:presLayoutVars>
          <dgm:chMax val="0"/>
          <dgm:bulletEnabled val="1"/>
        </dgm:presLayoutVars>
      </dgm:prSet>
      <dgm:spPr/>
    </dgm:pt>
    <dgm:pt modelId="{7771AFA6-3280-4210-A775-D46DC956DE03}" type="pres">
      <dgm:prSet presAssocID="{ADA9FEA2-72F1-4AC6-9BD4-1C33643641B2}" presName="negativeSpace" presStyleCnt="0"/>
      <dgm:spPr/>
    </dgm:pt>
    <dgm:pt modelId="{7F33E412-DFBF-4A41-8400-194050EE0FBE}" type="pres">
      <dgm:prSet presAssocID="{ADA9FEA2-72F1-4AC6-9BD4-1C33643641B2}" presName="childText" presStyleLbl="conFgAcc1" presStyleIdx="1" presStyleCnt="2" custScaleX="100000" custScaleY="92464" custLinFactY="741" custLinFactNeighborX="0" custLinFactNeighborY="100000">
        <dgm:presLayoutVars>
          <dgm:bulletEnabled val="1"/>
        </dgm:presLayoutVars>
      </dgm:prSet>
      <dgm:spPr/>
    </dgm:pt>
  </dgm:ptLst>
  <dgm:cxnLst>
    <dgm:cxn modelId="{35D25D0B-957F-4C5A-B160-382A8C994098}" srcId="{1C60042D-8F44-4F29-9D4E-394A006CAAB5}" destId="{432D1F27-EE2C-4275-AF25-6ACD9D0B083A}" srcOrd="0" destOrd="0" parTransId="{19C3D8B4-65EF-4497-B5A7-29EA755E2CCE}" sibTransId="{8C14A160-6BE3-43F6-9729-98E6D40FC54C}"/>
    <dgm:cxn modelId="{9241C616-C90C-4598-870C-751C265AE5BC}" srcId="{432D1F27-EE2C-4275-AF25-6ACD9D0B083A}" destId="{F6F87FF1-6C0A-4D35-BEB7-F497C4B5AF0E}" srcOrd="1" destOrd="0" parTransId="{47F34E32-961D-4E4D-A032-C3D3E38EFF7B}" sibTransId="{BE9818C3-C320-48A8-8A59-95786745BCBA}"/>
    <dgm:cxn modelId="{110D7518-56CD-4874-9039-8DB3647BF933}" type="presOf" srcId="{B6F5030B-9927-4545-A024-BF6C98481A4F}" destId="{7F33E412-DFBF-4A41-8400-194050EE0FBE}" srcOrd="0" destOrd="0" presId="urn:microsoft.com/office/officeart/2005/8/layout/list1"/>
    <dgm:cxn modelId="{E3F32C24-3D0D-4839-AD71-98325E4A35B0}" type="presOf" srcId="{432D1F27-EE2C-4275-AF25-6ACD9D0B083A}" destId="{07C737A4-9A53-4DA9-B838-860626C8C89A}" srcOrd="0" destOrd="0" presId="urn:microsoft.com/office/officeart/2005/8/layout/list1"/>
    <dgm:cxn modelId="{57DE3839-4530-4A05-8626-BE31EA48865F}" type="presOf" srcId="{1C60042D-8F44-4F29-9D4E-394A006CAAB5}" destId="{0773E4B0-35F6-421A-B2AE-337B4BA46092}" srcOrd="0" destOrd="0" presId="urn:microsoft.com/office/officeart/2005/8/layout/list1"/>
    <dgm:cxn modelId="{49EAF065-8207-4B57-AEE1-B5793EDD9B3B}" srcId="{ADA9FEA2-72F1-4AC6-9BD4-1C33643641B2}" destId="{B6F5030B-9927-4545-A024-BF6C98481A4F}" srcOrd="0" destOrd="0" parTransId="{ECFE1D6C-EE44-48EE-B91C-080784381B49}" sibTransId="{BB2395BA-B990-4C32-A737-D060756E332B}"/>
    <dgm:cxn modelId="{C8260D70-2AE1-40CD-8590-AB6A376BBD0F}" type="presOf" srcId="{ADA9FEA2-72F1-4AC6-9BD4-1C33643641B2}" destId="{33E924A0-7FDF-4A16-8EAA-0C9C32C29B3D}" srcOrd="0" destOrd="0" presId="urn:microsoft.com/office/officeart/2005/8/layout/list1"/>
    <dgm:cxn modelId="{7F911675-AD1D-401F-8451-2C862083637D}" srcId="{ADA9FEA2-72F1-4AC6-9BD4-1C33643641B2}" destId="{057C6D75-6580-4020-989D-8253D60B0E51}" srcOrd="1" destOrd="0" parTransId="{DF2EFC7C-D383-4E9D-9A14-49EA7BDA5B65}" sibTransId="{CF1C75A0-4EE1-454A-8C72-C3187443361C}"/>
    <dgm:cxn modelId="{3615138C-290A-431D-B279-0E68FDF7FE39}" srcId="{432D1F27-EE2C-4275-AF25-6ACD9D0B083A}" destId="{9CE78F4A-8FED-4E9B-9C6D-B9D6DA72E891}" srcOrd="0" destOrd="0" parTransId="{5F69919D-B321-4BB7-B3FE-7991BE108DA3}" sibTransId="{9984FF96-A17E-40FA-842C-2B1F38F79452}"/>
    <dgm:cxn modelId="{BD4FA5C6-BFEA-4B8E-AA37-0642595C67AB}" srcId="{1C60042D-8F44-4F29-9D4E-394A006CAAB5}" destId="{ADA9FEA2-72F1-4AC6-9BD4-1C33643641B2}" srcOrd="1" destOrd="0" parTransId="{2D45EF16-663D-4B7E-9038-B172306F2210}" sibTransId="{F0D204BE-8774-4AC1-BC59-31BEF2F4DF44}"/>
    <dgm:cxn modelId="{8E215DCA-688D-4623-9C4F-3C175DC983B5}" type="presOf" srcId="{057C6D75-6580-4020-989D-8253D60B0E51}" destId="{7F33E412-DFBF-4A41-8400-194050EE0FBE}" srcOrd="0" destOrd="1" presId="urn:microsoft.com/office/officeart/2005/8/layout/list1"/>
    <dgm:cxn modelId="{655299D9-9C98-4ED7-A699-8874506DE685}" type="presOf" srcId="{432D1F27-EE2C-4275-AF25-6ACD9D0B083A}" destId="{93192CD4-5F41-436D-95E8-0C40879CA492}" srcOrd="1" destOrd="0" presId="urn:microsoft.com/office/officeart/2005/8/layout/list1"/>
    <dgm:cxn modelId="{44FD3CE0-052A-418C-B8B1-41457BEE1632}" type="presOf" srcId="{9CE78F4A-8FED-4E9B-9C6D-B9D6DA72E891}" destId="{839FA45E-0D35-4372-94B4-4B4005F650DF}" srcOrd="0" destOrd="0" presId="urn:microsoft.com/office/officeart/2005/8/layout/list1"/>
    <dgm:cxn modelId="{4E8CD4EC-A186-4CA4-81BC-9205FB724876}" type="presOf" srcId="{F6F87FF1-6C0A-4D35-BEB7-F497C4B5AF0E}" destId="{839FA45E-0D35-4372-94B4-4B4005F650DF}" srcOrd="0" destOrd="1" presId="urn:microsoft.com/office/officeart/2005/8/layout/list1"/>
    <dgm:cxn modelId="{40FC79F8-77D4-4072-9562-CD073A91DA35}" type="presOf" srcId="{ADA9FEA2-72F1-4AC6-9BD4-1C33643641B2}" destId="{6925B8CC-A4DD-4B05-8080-F588B49E89E9}" srcOrd="1" destOrd="0" presId="urn:microsoft.com/office/officeart/2005/8/layout/list1"/>
    <dgm:cxn modelId="{F6F85C7E-79F6-4631-9EBD-8748695A69E1}" type="presParOf" srcId="{0773E4B0-35F6-421A-B2AE-337B4BA46092}" destId="{B55BE02D-C837-4790-B632-71B3B0EBAF0A}" srcOrd="0" destOrd="0" presId="urn:microsoft.com/office/officeart/2005/8/layout/list1"/>
    <dgm:cxn modelId="{10139E9A-B2F4-4BD4-A2BA-5FED974DABBF}" type="presParOf" srcId="{B55BE02D-C837-4790-B632-71B3B0EBAF0A}" destId="{07C737A4-9A53-4DA9-B838-860626C8C89A}" srcOrd="0" destOrd="0" presId="urn:microsoft.com/office/officeart/2005/8/layout/list1"/>
    <dgm:cxn modelId="{43C2D7D5-2DBD-4E13-BFC0-86963908DEA0}" type="presParOf" srcId="{B55BE02D-C837-4790-B632-71B3B0EBAF0A}" destId="{93192CD4-5F41-436D-95E8-0C40879CA492}" srcOrd="1" destOrd="0" presId="urn:microsoft.com/office/officeart/2005/8/layout/list1"/>
    <dgm:cxn modelId="{884B3D22-1AE8-4AE0-B15E-CF1BAFE2E288}" type="presParOf" srcId="{0773E4B0-35F6-421A-B2AE-337B4BA46092}" destId="{EAFB7843-CB8C-4EDC-8BF2-EDA6B82DB540}" srcOrd="1" destOrd="0" presId="urn:microsoft.com/office/officeart/2005/8/layout/list1"/>
    <dgm:cxn modelId="{7E4E0BA8-8657-45F2-A466-F8934DC1192E}" type="presParOf" srcId="{0773E4B0-35F6-421A-B2AE-337B4BA46092}" destId="{839FA45E-0D35-4372-94B4-4B4005F650DF}" srcOrd="2" destOrd="0" presId="urn:microsoft.com/office/officeart/2005/8/layout/list1"/>
    <dgm:cxn modelId="{F47A0DF3-A4DE-42E0-A747-EADF39973B94}" type="presParOf" srcId="{0773E4B0-35F6-421A-B2AE-337B4BA46092}" destId="{2597F6C7-022F-40BE-A919-8FE6249A698E}" srcOrd="3" destOrd="0" presId="urn:microsoft.com/office/officeart/2005/8/layout/list1"/>
    <dgm:cxn modelId="{8A8B26ED-BF1E-4FF5-8746-AB8CA83A1B50}" type="presParOf" srcId="{0773E4B0-35F6-421A-B2AE-337B4BA46092}" destId="{215E38A8-2034-48EC-A9B9-3F5E6B2F44B2}" srcOrd="4" destOrd="0" presId="urn:microsoft.com/office/officeart/2005/8/layout/list1"/>
    <dgm:cxn modelId="{F15970C6-703A-41BF-ACAC-1BC6660143B2}" type="presParOf" srcId="{215E38A8-2034-48EC-A9B9-3F5E6B2F44B2}" destId="{33E924A0-7FDF-4A16-8EAA-0C9C32C29B3D}" srcOrd="0" destOrd="0" presId="urn:microsoft.com/office/officeart/2005/8/layout/list1"/>
    <dgm:cxn modelId="{635B517B-24C3-4CF8-986E-7E848445C8BA}" type="presParOf" srcId="{215E38A8-2034-48EC-A9B9-3F5E6B2F44B2}" destId="{6925B8CC-A4DD-4B05-8080-F588B49E89E9}" srcOrd="1" destOrd="0" presId="urn:microsoft.com/office/officeart/2005/8/layout/list1"/>
    <dgm:cxn modelId="{EEDC0D8B-7982-4BFF-B021-D0BCC509ADC6}" type="presParOf" srcId="{0773E4B0-35F6-421A-B2AE-337B4BA46092}" destId="{7771AFA6-3280-4210-A775-D46DC956DE03}" srcOrd="5" destOrd="0" presId="urn:microsoft.com/office/officeart/2005/8/layout/list1"/>
    <dgm:cxn modelId="{27BF43E8-C484-4082-8400-B3CF2A9EFA1E}" type="presParOf" srcId="{0773E4B0-35F6-421A-B2AE-337B4BA46092}" destId="{7F33E412-DFBF-4A41-8400-194050EE0FBE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9FA45E-0D35-4372-94B4-4B4005F650DF}">
      <dsp:nvSpPr>
        <dsp:cNvPr id="0" name=""/>
        <dsp:cNvSpPr/>
      </dsp:nvSpPr>
      <dsp:spPr>
        <a:xfrm>
          <a:off x="0" y="342406"/>
          <a:ext cx="8546892" cy="1484904"/>
        </a:xfrm>
        <a:prstGeom prst="rect">
          <a:avLst/>
        </a:prstGeom>
        <a:solidFill>
          <a:schemeClr val="bg1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2000" tIns="108000" rIns="540000" bIns="72000" numCol="1" spcCol="1270" anchor="b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2100" b="1" kern="1200" dirty="0">
              <a:solidFill>
                <a:schemeClr val="tx1"/>
              </a:solidFill>
            </a:rPr>
            <a:t>何事にも使命感を持って取り組める人。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2100" b="1" kern="1200" dirty="0">
              <a:solidFill>
                <a:schemeClr val="tx1"/>
              </a:solidFill>
            </a:rPr>
            <a:t>臨機応変にコミュニケーションが取れる人。</a:t>
          </a:r>
        </a:p>
      </dsp:txBody>
      <dsp:txXfrm>
        <a:off x="0" y="342406"/>
        <a:ext cx="8546892" cy="1484904"/>
      </dsp:txXfrm>
    </dsp:sp>
    <dsp:sp modelId="{93192CD4-5F41-436D-95E8-0C40879CA492}">
      <dsp:nvSpPr>
        <dsp:cNvPr id="0" name=""/>
        <dsp:cNvSpPr/>
      </dsp:nvSpPr>
      <dsp:spPr>
        <a:xfrm>
          <a:off x="226864" y="163649"/>
          <a:ext cx="2219149" cy="57346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4925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137" tIns="0" rIns="226137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0" kern="1200" dirty="0">
              <a:solidFill>
                <a:schemeClr val="accent5">
                  <a:lumMod val="75000"/>
                </a:schemeClr>
              </a:solidFill>
            </a:rPr>
            <a:t>★求める人材</a:t>
          </a:r>
        </a:p>
      </dsp:txBody>
      <dsp:txXfrm>
        <a:off x="254858" y="191643"/>
        <a:ext cx="2163161" cy="517476"/>
      </dsp:txXfrm>
    </dsp:sp>
    <dsp:sp modelId="{7F33E412-DFBF-4A41-8400-194050EE0FBE}">
      <dsp:nvSpPr>
        <dsp:cNvPr id="0" name=""/>
        <dsp:cNvSpPr/>
      </dsp:nvSpPr>
      <dsp:spPr>
        <a:xfrm>
          <a:off x="0" y="2327897"/>
          <a:ext cx="8546892" cy="1852423"/>
        </a:xfrm>
        <a:prstGeom prst="rect">
          <a:avLst/>
        </a:prstGeom>
        <a:solidFill>
          <a:schemeClr val="bg1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2000" tIns="252000" rIns="540000" bIns="36000" numCol="1" spcCol="1270" anchor="b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2100" b="1" kern="1200" dirty="0">
              <a:solidFill>
                <a:schemeClr val="tx1"/>
              </a:solidFill>
            </a:rPr>
            <a:t>自分の可能性を信じて、まずはチャレンジしてほしい。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kumimoji="1" lang="ja-JP" altLang="en-US" sz="2100" b="1" kern="1200" dirty="0">
              <a:solidFill>
                <a:schemeClr val="tx1"/>
              </a:solidFill>
            </a:rPr>
            <a:t>転職を考えている方も、前職での経験を強みに活躍できる　　公務員を候補の一つとしてください。</a:t>
          </a:r>
        </a:p>
      </dsp:txBody>
      <dsp:txXfrm>
        <a:off x="0" y="2327897"/>
        <a:ext cx="8546892" cy="1852423"/>
      </dsp:txXfrm>
    </dsp:sp>
    <dsp:sp modelId="{6925B8CC-A4DD-4B05-8080-F588B49E89E9}">
      <dsp:nvSpPr>
        <dsp:cNvPr id="0" name=""/>
        <dsp:cNvSpPr/>
      </dsp:nvSpPr>
      <dsp:spPr>
        <a:xfrm>
          <a:off x="177100" y="2037174"/>
          <a:ext cx="6821137" cy="60204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4925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6137" tIns="0" rIns="226137" bIns="0" numCol="1" spcCol="1270" anchor="b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1" lang="ja-JP" altLang="en-US" sz="2000" b="0" kern="1200" dirty="0">
              <a:solidFill>
                <a:schemeClr val="accent5">
                  <a:lumMod val="75000"/>
                </a:schemeClr>
              </a:solidFill>
            </a:rPr>
            <a:t>★獣医学生や転職を考える獣医師の方へのメッセージ</a:t>
          </a:r>
        </a:p>
      </dsp:txBody>
      <dsp:txXfrm>
        <a:off x="206489" y="2066563"/>
        <a:ext cx="6762359" cy="543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529" cy="49752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083" y="0"/>
            <a:ext cx="2950529" cy="497525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58C795E1-C3FF-40F7-9BCD-8FBDFB9E2E13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1815"/>
            <a:ext cx="2950529" cy="497525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083" y="9441815"/>
            <a:ext cx="2950529" cy="497525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9C46BED6-A88C-4F74-81BC-EBA0B5A03E6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312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575" cy="4984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40" y="2"/>
            <a:ext cx="2949575" cy="4984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4010FE7-03A6-431D-94C8-5384E17B298D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4600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41"/>
            <a:ext cx="5445126" cy="3913187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440865"/>
            <a:ext cx="2949575" cy="4984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40" y="9440865"/>
            <a:ext cx="2949575" cy="4984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1EB3CB53-E6F8-4B4D-B535-C2566A8618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3CB53-E6F8-4B4D-B535-C2566A86188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055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3CB53-E6F8-4B4D-B535-C2566A86188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64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健康医療部における獣医師の配属先は、本庁である食の安全推進課、出先機関は食肉衛生検査所や保健所など、多くの機関にわたります。これらの機関がそれぞれ連携をとりながら、府民の食の安全・安心を守るため日々業務に取り組んで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B2EEF-FA32-439F-BA8B-91018DD1580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/>
              <a:t>2018/10/31</a:t>
            </a:r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イメージプレースホルダ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字列プレースホルダ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ja-JP" altLang="en-US"/>
              <a:t>まずは、羽曳野食肉衛生検査所と食鳥検査センターの業務です。それぞれ、と畜検査・食鳥検査といって、解体される牛や食鳥の検査を行い、不適合な食肉を排除します。このほか、解体処理や食肉加工に関する衛生指導や、食肉衛生に関する調査研究も行っています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22020">
              <a:lnSpc>
                <a:spcPct val="150000"/>
              </a:lnSpc>
              <a:defRPr/>
            </a:pPr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に、保健所の業務です。食品営業の許認可、つまり、飲食店営業や魚介類販売業など、営業許可の必要な施設を審査し、許可をおろします。また、食中毒・異物混入などの届け出があった場合、患者さんから聞き取り調査をしたり、施設に立ち入って調査するなど原因の究明を図ります。そのほか、営業などの各種相談受付や、衛生講習会なども行います。</a:t>
            </a:r>
          </a:p>
          <a:p>
            <a:endParaRPr lang="ja-JP" altLang="en-US" dirty="0"/>
          </a:p>
        </p:txBody>
      </p:sp>
      <p:sp>
        <p:nvSpPr>
          <p:cNvPr id="1946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1pPr>
            <a:lvl2pPr marL="748665" indent="-288290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2pPr>
            <a:lvl3pPr marL="1152525" indent="-230505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3pPr>
            <a:lvl4pPr marL="1612900" indent="-230505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4pPr>
            <a:lvl5pPr marL="2073910" indent="-230505" eaLnBrk="0" hangingPunct="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5pPr>
            <a:lvl6pPr marL="2534920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6pPr>
            <a:lvl7pPr marL="2995930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7pPr>
            <a:lvl8pPr marL="3456940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8pPr>
            <a:lvl9pPr marL="3917950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BC52DC3A-809E-4D62-B080-7AEBE592D427}" type="slidenum">
              <a:rPr lang="en-US" altLang="ja-JP" smtClean="0">
                <a:latin typeface="Arial" panose="020B0604020202020204" pitchFamily="34" charset="0"/>
              </a:rPr>
              <a:t>6</a:t>
            </a:fld>
            <a:endParaRPr lang="en-US" altLang="ja-JP">
              <a:latin typeface="Arial" panose="020B0604020202020204" pitchFamily="34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kumimoji="1" lang="en-US" altLang="ja-JP"/>
              <a:t>2018/10/31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774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健康医療部における獣医師の配属先は、本庁である食の安全推進課、出先機関は食肉衛生検査所や保健所など、多くの機関にわたります。これらの機関がそれぞれ連携をとりながら、府民の食の安全・安心を守るため日々業務に取り組んで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126">
              <a:defRPr/>
            </a:pPr>
            <a:fld id="{EEFB2EEF-FA32-439F-BA8B-91018DD1580E}" type="slidenum">
              <a:rPr kumimoji="1" lang="ja-JP" altLang="en-US">
                <a:solidFill>
                  <a:prstClr val="black"/>
                </a:solidFill>
                <a:latin typeface="游ゴシック"/>
                <a:ea typeface="游ゴシック" panose="020B0400000000000000" pitchFamily="50" charset="-128"/>
              </a:rPr>
              <a:pPr defTabSz="466126">
                <a:defRPr/>
              </a:pPr>
              <a:t>7</a:t>
            </a:fld>
            <a:endParaRPr kumimoji="1" lang="ja-JP" altLang="en-US">
              <a:solidFill>
                <a:prstClr val="black"/>
              </a:solidFill>
              <a:latin typeface="游ゴシック"/>
              <a:ea typeface="游ゴシック" panose="020B0400000000000000" pitchFamily="50" charset="-128"/>
            </a:endParaRPr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466126">
              <a:defRPr/>
            </a:pPr>
            <a:r>
              <a:rPr kumimoji="1" lang="en-US" altLang="ja-JP">
                <a:solidFill>
                  <a:prstClr val="black"/>
                </a:solidFill>
                <a:latin typeface="游ゴシック"/>
                <a:ea typeface="游ゴシック" panose="020B0400000000000000" pitchFamily="50" charset="-128"/>
              </a:rPr>
              <a:t>2018/10/31</a:t>
            </a:r>
            <a:endParaRPr kumimoji="1" lang="ja-JP" altLang="en-US">
              <a:solidFill>
                <a:prstClr val="black"/>
              </a:solidFill>
              <a:latin typeface="游ゴシック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3946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8272">
              <a:defRPr/>
            </a:pPr>
            <a:fld id="{2212DD63-E9B9-4E65-8951-17C2ED2A585A}" type="slidenum">
              <a:rPr kumimoji="1"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48272">
                <a:defRPr/>
              </a:pPr>
              <a:t>8</a:t>
            </a:fld>
            <a:endParaRPr kumimoji="1"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5892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94">
              <a:defRPr/>
            </a:pPr>
            <a:fld id="{2212DD63-E9B9-4E65-8951-17C2ED2A585A}" type="slidenum">
              <a:rPr kumimoji="1"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7094">
                <a:defRPr/>
              </a:pPr>
              <a:t>9</a:t>
            </a:fld>
            <a:endParaRPr kumimoji="1"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9550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094">
              <a:defRPr/>
            </a:pPr>
            <a:fld id="{2212DD63-E9B9-4E65-8951-17C2ED2A585A}" type="slidenum">
              <a:rPr kumimoji="1"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57094">
                <a:defRPr/>
              </a:pPr>
              <a:t>10</a:t>
            </a:fld>
            <a:endParaRPr kumimoji="1"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5535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03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86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28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0227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405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8439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579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1114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0085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880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798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410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260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972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143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5EF9A-4954-4294-8408-F0182509D1FF}" type="datetimeFigureOut">
              <a:rPr kumimoji="1" lang="ja-JP" altLang="en-US" smtClean="0"/>
              <a:t>2024/3/8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28365B-465A-44F3-B901-57766099BB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527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8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4.jpeg"/><Relationship Id="rId12" Type="http://schemas.openxmlformats.org/officeDocument/2006/relationships/image" Target="../media/image79.svg"/><Relationship Id="rId17" Type="http://schemas.openxmlformats.org/officeDocument/2006/relationships/image" Target="../media/image82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1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emf"/><Relationship Id="rId11" Type="http://schemas.openxmlformats.org/officeDocument/2006/relationships/image" Target="../media/image78.png"/><Relationship Id="rId5" Type="http://schemas.openxmlformats.org/officeDocument/2006/relationships/image" Target="../media/image72.svg"/><Relationship Id="rId15" Type="http://schemas.openxmlformats.org/officeDocument/2006/relationships/image" Target="../media/image80.png"/><Relationship Id="rId10" Type="http://schemas.openxmlformats.org/officeDocument/2006/relationships/image" Target="../media/image77.sv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70.e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5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4.bp.blogspot.com/-uPTkmuPZDXc/UmuA3YTWnII/AAAAAAAAZhQ/T_WF4w2K54k/s800/seri_fish.png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www.google.co.jp/url?url=http://www.shinshugyu.net/safety/route.html&amp;rct=j&amp;frm=1&amp;q=&amp;esrc=s&amp;sa=U&amp;ved=0CDQQ9QEwD2oVChMIqLm4joDcxgIVgySmCh1JcwVs&amp;usg=AFQjCNFU4QIEOHP2Pl6JAQVSnT_fq3o5rA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jpeg"/><Relationship Id="rId3" Type="http://schemas.openxmlformats.org/officeDocument/2006/relationships/image" Target="../media/image14.jpeg"/><Relationship Id="rId7" Type="http://schemas.openxmlformats.org/officeDocument/2006/relationships/hyperlink" Target="http://4.bp.blogspot.com/-uPTkmuPZDXc/UmuA3YTWnII/AAAAAAAAZhQ/T_WF4w2K54k/s800/seri_fish.png" TargetMode="Externa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jpeg"/><Relationship Id="rId11" Type="http://schemas.microsoft.com/office/2007/relationships/hdphoto" Target="../media/hdphoto2.wdp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image" Target="../media/image15.jpeg"/><Relationship Id="rId9" Type="http://schemas.openxmlformats.org/officeDocument/2006/relationships/hyperlink" Target="http://www.google.co.jp/url?url=http://www.shinshugyu.net/safety/route.html&amp;rct=j&amp;frm=1&amp;q=&amp;esrc=s&amp;sa=U&amp;ved=0CDQQ9QEwD2oVChMIqLm4joDcxgIVgySmCh1JcwVs&amp;usg=AFQjCNFU4QIEOHP2Pl6JAQVSnT_fq3o5rA" TargetMode="External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jpg"/><Relationship Id="rId3" Type="http://schemas.openxmlformats.org/officeDocument/2006/relationships/image" Target="../media/image23.jpeg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3" Type="http://schemas.openxmlformats.org/officeDocument/2006/relationships/image" Target="../media/image33.png"/><Relationship Id="rId21" Type="http://schemas.microsoft.com/office/2007/relationships/hdphoto" Target="../media/hdphoto4.wdp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sv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jpeg"/><Relationship Id="rId11" Type="http://schemas.openxmlformats.org/officeDocument/2006/relationships/image" Target="../media/image41.jp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svg"/><Relationship Id="rId1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svg"/><Relationship Id="rId10" Type="http://schemas.openxmlformats.org/officeDocument/2006/relationships/image" Target="../media/image58.jpeg"/><Relationship Id="rId19" Type="http://schemas.openxmlformats.org/officeDocument/2006/relationships/image" Target="../media/image67.png"/><Relationship Id="rId4" Type="http://schemas.openxmlformats.org/officeDocument/2006/relationships/image" Target="../media/image52.sv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森の中にいる動物&#10;&#10;自動的に生成された説明">
            <a:extLst>
              <a:ext uri="{FF2B5EF4-FFF2-40B4-BE49-F238E27FC236}">
                <a16:creationId xmlns:a16="http://schemas.microsoft.com/office/drawing/2014/main" id="{2A48EA5E-ABB6-4D05-AF6B-04707647DE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t="23556" r="39000" b="25778"/>
          <a:stretch/>
        </p:blipFill>
        <p:spPr>
          <a:xfrm>
            <a:off x="9799320" y="3069590"/>
            <a:ext cx="2392680" cy="378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0D146C0-C950-4157-B076-9DC4FBC1D4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" t="27979" r="5421" b="9914"/>
          <a:stretch/>
        </p:blipFill>
        <p:spPr>
          <a:xfrm>
            <a:off x="3982625" y="4171206"/>
            <a:ext cx="5984336" cy="251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b="1" dirty="0"/>
              <a:t>大阪府職員</a:t>
            </a:r>
            <a:r>
              <a:rPr lang="ja-JP" altLang="en-US" b="1" dirty="0"/>
              <a:t>（獣医師</a:t>
            </a:r>
            <a:r>
              <a:rPr kumimoji="1" lang="ja-JP" altLang="en-US" b="1" dirty="0"/>
              <a:t>職）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9" y="326572"/>
            <a:ext cx="1741688" cy="4925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1FD0FC3-1ECD-43D6-BFFA-795B27E0A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9961"/>
            <a:ext cx="4077027" cy="2732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/>
          <a:stretch/>
        </p:blipFill>
        <p:spPr>
          <a:xfrm>
            <a:off x="2402529" y="91884"/>
            <a:ext cx="4221708" cy="3039937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98" y="91884"/>
            <a:ext cx="4053249" cy="3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5757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8196995" y="92235"/>
            <a:ext cx="2126267" cy="741153"/>
            <a:chOff x="7867742" y="27649"/>
            <a:chExt cx="1951529" cy="941068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7867742" y="27649"/>
              <a:ext cx="1951529" cy="914400"/>
              <a:chOff x="7867742" y="27649"/>
              <a:chExt cx="1951529" cy="914400"/>
            </a:xfrm>
          </p:grpSpPr>
          <p:pic>
            <p:nvPicPr>
              <p:cNvPr id="47" name="グラフィックス 46" descr="穀物">
                <a:extLst>
                  <a:ext uri="{FF2B5EF4-FFF2-40B4-BE49-F238E27FC236}">
                    <a16:creationId xmlns:a16="http://schemas.microsoft.com/office/drawing/2014/main" id="{CBAABEF0-5ADC-4809-83E4-0A6D2DDF3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867742" y="2764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48" name="グラフィックス 47" descr="穀物">
                <a:extLst>
                  <a:ext uri="{FF2B5EF4-FFF2-40B4-BE49-F238E27FC236}">
                    <a16:creationId xmlns:a16="http://schemas.microsoft.com/office/drawing/2014/main" id="{7BCE135C-7A44-4F41-B44D-92290DBD4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003999">
                <a:off x="8904871" y="27649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46" name="グラフィックス 45" descr="穀物">
              <a:extLst>
                <a:ext uri="{FF2B5EF4-FFF2-40B4-BE49-F238E27FC236}">
                  <a16:creationId xmlns:a16="http://schemas.microsoft.com/office/drawing/2014/main" id="{E9F12C12-73CC-4D12-8D64-343009C80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39365" y="54317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角丸四角形 14"/>
          <p:cNvSpPr/>
          <p:nvPr/>
        </p:nvSpPr>
        <p:spPr>
          <a:xfrm>
            <a:off x="6288477" y="893550"/>
            <a:ext cx="5735696" cy="578963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180698" y="942048"/>
            <a:ext cx="5908455" cy="574113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3343AD7-77FC-4EEB-A6C4-04AC6EBA0142}"/>
              </a:ext>
            </a:extLst>
          </p:cNvPr>
          <p:cNvSpPr txBox="1">
            <a:spLocks/>
          </p:cNvSpPr>
          <p:nvPr/>
        </p:nvSpPr>
        <p:spPr>
          <a:xfrm>
            <a:off x="1309570" y="235320"/>
            <a:ext cx="8596312" cy="613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野生動物に関する仕事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C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j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ACE22C-ADC8-4B88-B906-8B8E56BB6992}"/>
              </a:ext>
            </a:extLst>
          </p:cNvPr>
          <p:cNvSpPr/>
          <p:nvPr/>
        </p:nvSpPr>
        <p:spPr>
          <a:xfrm>
            <a:off x="1979308" y="1041864"/>
            <a:ext cx="2475327" cy="48820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tIns="7200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被害対策</a:t>
            </a:r>
            <a:endParaRPr kumimoji="0" lang="en-US" altLang="ja-JP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1F7DE0-9EF3-424E-9A6B-A271A52B90B7}"/>
              </a:ext>
            </a:extLst>
          </p:cNvPr>
          <p:cNvSpPr/>
          <p:nvPr/>
        </p:nvSpPr>
        <p:spPr>
          <a:xfrm>
            <a:off x="7811826" y="970959"/>
            <a:ext cx="2503700" cy="478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tIns="72000" bIns="3600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保護管理</a:t>
            </a:r>
            <a:endParaRPr kumimoji="0" lang="en-US" altLang="ja-JP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45" y="1590056"/>
            <a:ext cx="2552562" cy="1927264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299081" y="3269397"/>
            <a:ext cx="27058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夜間に出没したアライグマ</a:t>
            </a:r>
          </a:p>
        </p:txBody>
      </p:sp>
      <p:pic>
        <p:nvPicPr>
          <p:cNvPr id="43" name="Picture 2" descr="32193e83-ab9e-4134-b210-2d89abcaeb19@jpnprd0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7"/>
          <a:stretch/>
        </p:blipFill>
        <p:spPr bwMode="auto">
          <a:xfrm>
            <a:off x="9407230" y="1553526"/>
            <a:ext cx="2091585" cy="198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8" y="3775581"/>
            <a:ext cx="2513020" cy="1884766"/>
          </a:xfrm>
          <a:prstGeom prst="rect">
            <a:avLst/>
          </a:prstGeom>
        </p:spPr>
      </p:pic>
      <p:pic>
        <p:nvPicPr>
          <p:cNvPr id="3" name="グラフィックス 2" descr="シカ">
            <a:extLst>
              <a:ext uri="{FF2B5EF4-FFF2-40B4-BE49-F238E27FC236}">
                <a16:creationId xmlns:a16="http://schemas.microsoft.com/office/drawing/2014/main" id="{B9548BE5-0D3A-4866-98D6-E665F8C223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0315526" y="-45169"/>
            <a:ext cx="1708647" cy="1534416"/>
          </a:xfrm>
          <a:prstGeom prst="rect">
            <a:avLst/>
          </a:prstGeom>
        </p:spPr>
      </p:pic>
      <p:pic>
        <p:nvPicPr>
          <p:cNvPr id="9" name="グラフィックス 8" descr="フクロウ">
            <a:extLst>
              <a:ext uri="{FF2B5EF4-FFF2-40B4-BE49-F238E27FC236}">
                <a16:creationId xmlns:a16="http://schemas.microsoft.com/office/drawing/2014/main" id="{EA43DD4D-11A8-48E5-AE1C-68449A1F3A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23142" y="4442178"/>
            <a:ext cx="2569168" cy="2569168"/>
          </a:xfrm>
          <a:prstGeom prst="rect">
            <a:avLst/>
          </a:prstGeom>
        </p:spPr>
      </p:pic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28467DE8-67E8-403F-A1CB-35D9B4A537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606795"/>
              </p:ext>
            </p:extLst>
          </p:nvPr>
        </p:nvGraphicFramePr>
        <p:xfrm>
          <a:off x="3089631" y="3679475"/>
          <a:ext cx="1659639" cy="19009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13" imgW="5667204" imgH="8019948" progId="AcroExch.Document.DC">
                  <p:embed/>
                </p:oleObj>
              </mc:Choice>
              <mc:Fallback>
                <p:oleObj name="Acrobat Document" r:id="rId13" imgW="5667204" imgH="8019948" progId="AcroExch.Document.DC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28467DE8-67E8-403F-A1CB-35D9B4A537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089631" y="3679475"/>
                        <a:ext cx="1659639" cy="19009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732E2356-1DF4-4D26-A6BF-7584199D97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13397" r="33065" b="37141"/>
          <a:stretch/>
        </p:blipFill>
        <p:spPr>
          <a:xfrm>
            <a:off x="3184626" y="1571929"/>
            <a:ext cx="2685808" cy="194539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8BC98AF-0CCF-4D99-BDE8-BB0487E36119}"/>
              </a:ext>
            </a:extLst>
          </p:cNvPr>
          <p:cNvSpPr txBox="1"/>
          <p:nvPr/>
        </p:nvSpPr>
        <p:spPr>
          <a:xfrm>
            <a:off x="3325249" y="3277555"/>
            <a:ext cx="24726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センサーカメラに映るシカ</a:t>
            </a: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750" y="3701833"/>
            <a:ext cx="2058535" cy="164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34EA501-4A2B-477F-962B-DCD27476D581}"/>
              </a:ext>
            </a:extLst>
          </p:cNvPr>
          <p:cNvSpPr txBox="1"/>
          <p:nvPr/>
        </p:nvSpPr>
        <p:spPr>
          <a:xfrm>
            <a:off x="2791828" y="5442896"/>
            <a:ext cx="202967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クマの出没注意チラシ</a:t>
            </a:r>
          </a:p>
        </p:txBody>
      </p:sp>
      <p:pic>
        <p:nvPicPr>
          <p:cNvPr id="20" name="図 19" descr="キッチン, 覆い, ベッド, 冷蔵庫 が含まれている画像&#10;&#10;自動的に生成された説明">
            <a:extLst>
              <a:ext uri="{FF2B5EF4-FFF2-40B4-BE49-F238E27FC236}">
                <a16:creationId xmlns:a16="http://schemas.microsoft.com/office/drawing/2014/main" id="{3E89E71E-40A8-4B89-BA15-0D810E1764B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7555" r="40410"/>
          <a:stretch/>
        </p:blipFill>
        <p:spPr>
          <a:xfrm rot="10800000">
            <a:off x="9443548" y="3673615"/>
            <a:ext cx="2153919" cy="2072663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6785371" y="5431234"/>
            <a:ext cx="47134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愛鳥週間のイベント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バードウォッチング・ポスター展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B043E3-469E-40E8-BCAC-58A040A84F8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16984" r="22750" b="25216"/>
          <a:stretch/>
        </p:blipFill>
        <p:spPr>
          <a:xfrm>
            <a:off x="6874916" y="1560262"/>
            <a:ext cx="2105609" cy="2044241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8377338" y="3356888"/>
            <a:ext cx="15640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保護された野鳥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3737" y="5190346"/>
            <a:ext cx="21891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アライグマに食べられた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スイカ</a:t>
            </a:r>
          </a:p>
        </p:txBody>
      </p:sp>
      <p:sp>
        <p:nvSpPr>
          <p:cNvPr id="35" name="角丸四角形吹き出し 34"/>
          <p:cNvSpPr/>
          <p:nvPr/>
        </p:nvSpPr>
        <p:spPr>
          <a:xfrm>
            <a:off x="637899" y="5809956"/>
            <a:ext cx="4038083" cy="630690"/>
          </a:xfrm>
          <a:prstGeom prst="wedgeRoundRectCallout">
            <a:avLst>
              <a:gd name="adj1" fmla="val 59629"/>
              <a:gd name="adj2" fmla="val -4825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64823">
                        <a:lumMod val="89000"/>
                      </a:srgbClr>
                    </a:gs>
                    <a:gs pos="23000">
                      <a:srgbClr val="E64823">
                        <a:lumMod val="89000"/>
                      </a:srgbClr>
                    </a:gs>
                    <a:gs pos="69000">
                      <a:srgbClr val="E64823">
                        <a:lumMod val="75000"/>
                      </a:srgbClr>
                    </a:gs>
                    <a:gs pos="97000">
                      <a:srgbClr val="E64823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被害を受けないように</a:t>
            </a:r>
            <a:endParaRPr kumimoji="0" lang="en-US" altLang="ja-JP" sz="28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64823">
                      <a:lumMod val="89000"/>
                    </a:srgbClr>
                  </a:gs>
                  <a:gs pos="23000">
                    <a:srgbClr val="E64823">
                      <a:lumMod val="89000"/>
                    </a:srgbClr>
                  </a:gs>
                  <a:gs pos="69000">
                    <a:srgbClr val="E64823">
                      <a:lumMod val="75000"/>
                    </a:srgbClr>
                  </a:gs>
                  <a:gs pos="97000">
                    <a:srgbClr val="E64823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2" name="角丸四角形吹き出し 41"/>
          <p:cNvSpPr/>
          <p:nvPr/>
        </p:nvSpPr>
        <p:spPr>
          <a:xfrm flipH="1">
            <a:off x="6570255" y="5847550"/>
            <a:ext cx="4998251" cy="619390"/>
          </a:xfrm>
          <a:prstGeom prst="wedgeRoundRectCallout">
            <a:avLst>
              <a:gd name="adj1" fmla="val 63200"/>
              <a:gd name="adj2" fmla="val -4639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64823">
                        <a:lumMod val="89000"/>
                      </a:srgbClr>
                    </a:gs>
                    <a:gs pos="23000">
                      <a:srgbClr val="E64823">
                        <a:lumMod val="89000"/>
                      </a:srgbClr>
                    </a:gs>
                    <a:gs pos="69000">
                      <a:srgbClr val="E64823">
                        <a:lumMod val="75000"/>
                      </a:srgbClr>
                    </a:gs>
                    <a:gs pos="97000">
                      <a:srgbClr val="E64823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自然のまま生きられるように</a:t>
            </a:r>
          </a:p>
        </p:txBody>
      </p:sp>
      <p:sp>
        <p:nvSpPr>
          <p:cNvPr id="49" name="対角する 2 つの角を切り取った四角形 48"/>
          <p:cNvSpPr/>
          <p:nvPr/>
        </p:nvSpPr>
        <p:spPr>
          <a:xfrm>
            <a:off x="206677" y="226515"/>
            <a:ext cx="2324477" cy="522753"/>
          </a:xfrm>
          <a:prstGeom prst="snip2DiagRect">
            <a:avLst>
              <a:gd name="adj1" fmla="val 0"/>
              <a:gd name="adj2" fmla="val 36416"/>
            </a:avLst>
          </a:prstGeom>
          <a:ln w="41275" cmpd="dbl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環境農林水産部</a:t>
            </a:r>
          </a:p>
        </p:txBody>
      </p:sp>
    </p:spTree>
    <p:extLst>
      <p:ext uri="{BB962C8B-B14F-4D97-AF65-F5344CB8AC3E}">
        <p14:creationId xmlns:p14="http://schemas.microsoft.com/office/powerpoint/2010/main" val="385436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347244" y="975591"/>
            <a:ext cx="8964672" cy="4957250"/>
          </a:xfrm>
          <a:prstGeom prst="roundRect">
            <a:avLst>
              <a:gd name="adj" fmla="val 10249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kumimoji="1" lang="ja-JP" altLang="en-US" sz="1900" b="1" dirty="0">
                <a:solidFill>
                  <a:schemeClr val="tx1"/>
                </a:solidFill>
              </a:rPr>
              <a:t>公務員獣医師は、獣医の枠組みにとらわれず色々な経験ができることが魅力！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6785" y="290896"/>
            <a:ext cx="8596668" cy="1320800"/>
          </a:xfrm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  <p:txBody>
          <a:bodyPr/>
          <a:lstStyle/>
          <a:p>
            <a:r>
              <a:rPr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獣医師</a:t>
            </a:r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職に求める人材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02969" y="6090472"/>
            <a:ext cx="7680960" cy="461665"/>
          </a:xfrm>
          <a:prstGeom prst="rect">
            <a:avLst/>
          </a:prstGeom>
          <a:noFill/>
          <a:effectLst>
            <a:outerShdw dist="38100" dir="2880000" sx="94000" sy="94000" algn="tl" rotWithShape="0">
              <a:prstClr val="black">
                <a:alpha val="24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1" u="none" strike="noStrike" kern="1200" cap="none" spc="0" normalizeH="0" baseline="0" noProof="0" dirty="0">
                <a:ln>
                  <a:noFill/>
                </a:ln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みなさまのチャレンジを心よりお待ちしております！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16" y="3982345"/>
            <a:ext cx="2433459" cy="214144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45" y="436338"/>
            <a:ext cx="2042630" cy="2042630"/>
          </a:xfrm>
          <a:prstGeom prst="rect">
            <a:avLst/>
          </a:prstGeom>
          <a:noFill/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graphicFrame>
        <p:nvGraphicFramePr>
          <p:cNvPr id="6" name="図表 5"/>
          <p:cNvGraphicFramePr/>
          <p:nvPr>
            <p:extLst>
              <p:ext uri="{D42A27DB-BD31-4B8C-83A1-F6EECF244321}">
                <p14:modId xmlns:p14="http://schemas.microsoft.com/office/powerpoint/2010/main" val="1344818432"/>
              </p:ext>
            </p:extLst>
          </p:nvPr>
        </p:nvGraphicFramePr>
        <p:xfrm>
          <a:off x="536785" y="1364055"/>
          <a:ext cx="8546892" cy="4180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7343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90000"/>
              </a:prstClr>
            </a:outerShdw>
          </a:effectLst>
        </p:spPr>
        <p:txBody>
          <a:bodyPr>
            <a:normAutofit/>
          </a:bodyPr>
          <a:lstStyle/>
          <a:p>
            <a:r>
              <a:rPr kumimoji="1" lang="ja-JP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組織等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7333" y="1443137"/>
            <a:ext cx="9211249" cy="2087854"/>
          </a:xfrm>
        </p:spPr>
        <p:txBody>
          <a:bodyPr>
            <a:normAutofit/>
          </a:bodyPr>
          <a:lstStyle/>
          <a:p>
            <a:r>
              <a:rPr kumimoji="1" lang="ja-JP" altLang="en-US" sz="2800" dirty="0"/>
              <a:t>大阪府職員</a:t>
            </a:r>
            <a:r>
              <a:rPr lang="ja-JP" altLang="en-US" sz="2800" dirty="0"/>
              <a:t>：</a:t>
            </a:r>
            <a:r>
              <a:rPr kumimoji="1" lang="ja-JP" altLang="en-US" sz="2800" dirty="0"/>
              <a:t>約７，５００人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　</a:t>
            </a:r>
            <a:r>
              <a:rPr lang="ja-JP" altLang="en-US" sz="2800" b="1" u="sng" dirty="0"/>
              <a:t>うち、獣医師職職員：約</a:t>
            </a:r>
            <a:r>
              <a:rPr lang="ja-JP" altLang="en-US" sz="2800" b="1" u="sng" dirty="0">
                <a:solidFill>
                  <a:srgbClr val="FF0000"/>
                </a:solidFill>
              </a:rPr>
              <a:t>１１０</a:t>
            </a:r>
            <a:r>
              <a:rPr lang="ja-JP" altLang="en-US" sz="2800" b="1" u="sng" dirty="0"/>
              <a:t>人</a:t>
            </a:r>
            <a:endParaRPr lang="en-US" altLang="ja-JP" sz="2800" b="1" u="sng" dirty="0"/>
          </a:p>
          <a:p>
            <a:pPr marL="0" indent="0">
              <a:buNone/>
            </a:pPr>
            <a:r>
              <a:rPr lang="ja-JP" altLang="en-US" dirty="0"/>
              <a:t>　　　</a:t>
            </a:r>
            <a:r>
              <a:rPr lang="ja-JP" altLang="en-US" sz="1100" dirty="0"/>
              <a:t>　　　　　　　　　</a:t>
            </a:r>
            <a:r>
              <a:rPr lang="ja-JP" altLang="en-US" sz="1400" dirty="0"/>
              <a:t>　　　　　　　　　　　</a:t>
            </a:r>
            <a:endParaRPr lang="en-US" altLang="ja-JP" sz="1400" dirty="0"/>
          </a:p>
          <a:p>
            <a:pPr marL="0" indent="0">
              <a:buNone/>
            </a:pPr>
            <a:r>
              <a:rPr lang="ja-JP" altLang="en-US" sz="2800" dirty="0"/>
              <a:t>　　⇒主な配属先：健康医療部、環境農林水産部　など</a:t>
            </a:r>
            <a:endParaRPr lang="en-US" altLang="ja-JP" dirty="0"/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273495"/>
              </p:ext>
            </p:extLst>
          </p:nvPr>
        </p:nvGraphicFramePr>
        <p:xfrm>
          <a:off x="677331" y="3524052"/>
          <a:ext cx="4682459" cy="2956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98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39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健康医療部　組織一覧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39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本庁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出先機関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5659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・健康医療総務課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・保健医療室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・健康推進室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・生活衛生室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　－環境衛生課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　－薬務課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　－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食の安全推進課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endParaRPr kumimoji="1" lang="en-US" altLang="ja-JP" sz="1400" dirty="0"/>
                    </a:p>
                    <a:p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保健所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b="1" dirty="0"/>
                        <a:t>　（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池田、茨木、守口、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　　四條畷、藤井寺、富田林、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　　和泉、岸和田、泉佐野</a:t>
                      </a:r>
                      <a:r>
                        <a:rPr kumimoji="1" lang="ja-JP" altLang="en-US" sz="1400" b="1" dirty="0"/>
                        <a:t>）</a:t>
                      </a:r>
                      <a:endParaRPr kumimoji="1" lang="en-US" altLang="ja-JP" sz="1400" b="1" dirty="0"/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羽曳野食肉衛生検査所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食鳥検査センター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　</a:t>
                      </a:r>
                      <a:r>
                        <a:rPr kumimoji="1" lang="ja-JP" altLang="en-US" sz="1400" b="1" dirty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松原食鳥検査事務所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中央卸売市場食品衛生検査所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食品衛生広域監視センター</a:t>
                      </a:r>
                      <a:endParaRPr kumimoji="1" lang="en-US" altLang="ja-JP" sz="14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ja-JP" altLang="en-US" dirty="0"/>
                        <a:t>　　　　　　　　</a:t>
                      </a:r>
                      <a:r>
                        <a:rPr kumimoji="1" lang="ja-JP" altLang="en-US" sz="1400" dirty="0"/>
                        <a:t>など</a:t>
                      </a:r>
                      <a:r>
                        <a:rPr kumimoji="1" lang="ja-JP" altLang="en-US" dirty="0"/>
                        <a:t>　　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5598678" y="3524051"/>
          <a:ext cx="4682459" cy="2946219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81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9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39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環境農林水産部　組織一覧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39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本庁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/>
                        <a:t>出先機関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5659"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・環境農林水産総務課</a:t>
                      </a:r>
                    </a:p>
                    <a:p>
                      <a:r>
                        <a:rPr kumimoji="1" lang="ja-JP" altLang="en-US" sz="1400" dirty="0"/>
                        <a:t>・検査指導課</a:t>
                      </a:r>
                    </a:p>
                    <a:p>
                      <a:r>
                        <a:rPr kumimoji="1" lang="ja-JP" altLang="en-US" sz="1400" dirty="0"/>
                        <a:t>・エネルギー政策課</a:t>
                      </a:r>
                    </a:p>
                    <a:p>
                      <a:r>
                        <a:rPr kumimoji="1" lang="ja-JP" altLang="en-US" sz="1400" dirty="0"/>
                        <a:t>・みどり推進室</a:t>
                      </a:r>
                    </a:p>
                    <a:p>
                      <a:r>
                        <a:rPr kumimoji="1" lang="ja-JP" altLang="en-US" sz="1400" dirty="0"/>
                        <a:t>・循環型社会推進室</a:t>
                      </a:r>
                    </a:p>
                    <a:p>
                      <a:r>
                        <a:rPr kumimoji="1" lang="ja-JP" altLang="en-US" sz="1400" dirty="0"/>
                        <a:t>・環境管理室</a:t>
                      </a:r>
                    </a:p>
                    <a:p>
                      <a:r>
                        <a:rPr kumimoji="1" lang="ja-JP" altLang="en-US" sz="1400" dirty="0"/>
                        <a:t>・農政室</a:t>
                      </a:r>
                    </a:p>
                    <a:p>
                      <a:r>
                        <a:rPr kumimoji="1" lang="ja-JP" altLang="en-US" sz="1400" dirty="0"/>
                        <a:t>・水産課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流通対策室</a:t>
                      </a:r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動物愛護畜産課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dirty="0"/>
                        <a:t>・北部農と緑の総合事務所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・中部農と緑の総合事務所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・南河内農と緑の総合事務所</a:t>
                      </a:r>
                    </a:p>
                    <a:p>
                      <a:r>
                        <a:rPr kumimoji="1" lang="ja-JP" altLang="en-US" sz="1400" dirty="0"/>
                        <a:t>・泉州農と緑の総合事務所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・大阪府中央卸売市場</a:t>
                      </a:r>
                      <a:endParaRPr kumimoji="1" lang="en-US" altLang="ja-JP" sz="1400" dirty="0"/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動物愛護管理センター</a:t>
                      </a:r>
                    </a:p>
                    <a:p>
                      <a:r>
                        <a:rPr kumimoji="1" lang="ja-JP" altLang="en-US" sz="1400" dirty="0"/>
                        <a:t>・</a:t>
                      </a:r>
                      <a:r>
                        <a:rPr kumimoji="1" lang="ja-JP" altLang="en-US" sz="1400" b="1" dirty="0">
                          <a:solidFill>
                            <a:srgbClr val="FF0000"/>
                          </a:solidFill>
                        </a:rPr>
                        <a:t>家畜保健衛生所</a:t>
                      </a:r>
                    </a:p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737221" y="6544491"/>
            <a:ext cx="3722914" cy="261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※</a:t>
            </a:r>
            <a:r>
              <a:rPr kumimoji="1" lang="ja-JP" altLang="en-US" sz="1100" dirty="0">
                <a:solidFill>
                  <a:srgbClr val="FF0000"/>
                </a:solidFill>
              </a:rPr>
              <a:t>朱書き部分</a:t>
            </a:r>
            <a:r>
              <a:rPr kumimoji="1" lang="ja-JP" altLang="en-US" sz="1100" dirty="0"/>
              <a:t>が、獣医師職が主に配属される所属です。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44" y="970220"/>
            <a:ext cx="3930597" cy="5730255"/>
          </a:xfrm>
          <a:prstGeom prst="rect">
            <a:avLst/>
          </a:prstGeom>
        </p:spPr>
      </p:pic>
      <p:sp>
        <p:nvSpPr>
          <p:cNvPr id="26" name="線吹き出し 2 (枠付き) 25"/>
          <p:cNvSpPr/>
          <p:nvPr/>
        </p:nvSpPr>
        <p:spPr>
          <a:xfrm>
            <a:off x="5922682" y="6206879"/>
            <a:ext cx="1380917" cy="493596"/>
          </a:xfrm>
          <a:prstGeom prst="borderCallout2">
            <a:avLst>
              <a:gd name="adj1" fmla="val -3220"/>
              <a:gd name="adj2" fmla="val 34848"/>
              <a:gd name="adj3" fmla="val -99136"/>
              <a:gd name="adj4" fmla="val 31719"/>
              <a:gd name="adj5" fmla="val -223277"/>
              <a:gd name="adj6" fmla="val 26378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富田林保健所</a:t>
            </a:r>
          </a:p>
        </p:txBody>
      </p:sp>
      <p:sp>
        <p:nvSpPr>
          <p:cNvPr id="28" name="線吹き出し 2 (枠付き) 27"/>
          <p:cNvSpPr/>
          <p:nvPr/>
        </p:nvSpPr>
        <p:spPr>
          <a:xfrm>
            <a:off x="7343201" y="3574877"/>
            <a:ext cx="1871608" cy="493596"/>
          </a:xfrm>
          <a:prstGeom prst="borderCallout2">
            <a:avLst>
              <a:gd name="adj1" fmla="val 43680"/>
              <a:gd name="adj2" fmla="val -724"/>
              <a:gd name="adj3" fmla="val 45418"/>
              <a:gd name="adj4" fmla="val -12277"/>
              <a:gd name="adj5" fmla="val 37634"/>
              <a:gd name="adj6" fmla="val -96387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食鳥検査センター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2876" y="387858"/>
            <a:ext cx="8955869" cy="627713"/>
          </a:xfrm>
        </p:spPr>
        <p:txBody>
          <a:bodyPr>
            <a:noAutofit/>
          </a:bodyPr>
          <a:lstStyle/>
          <a:p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獣医師</a:t>
            </a:r>
            <a:r>
              <a:rPr kumimoji="1"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職の主な配属先</a:t>
            </a:r>
            <a:r>
              <a:rPr kumimoji="1" lang="ja-JP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（健康医療部、環境農林水産部）</a:t>
            </a:r>
            <a:endParaRPr kumimoji="1" lang="ja-JP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線吹き出し 2 (枠付き) 30"/>
          <p:cNvSpPr/>
          <p:nvPr/>
        </p:nvSpPr>
        <p:spPr>
          <a:xfrm>
            <a:off x="3439770" y="2473811"/>
            <a:ext cx="1174652" cy="486765"/>
          </a:xfrm>
          <a:prstGeom prst="borderCallout2">
            <a:avLst>
              <a:gd name="adj1" fmla="val 51751"/>
              <a:gd name="adj2" fmla="val 99574"/>
              <a:gd name="adj3" fmla="val 58670"/>
              <a:gd name="adj4" fmla="val 110285"/>
              <a:gd name="adj5" fmla="val 37110"/>
              <a:gd name="adj6" fmla="val 155290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池田保健所</a:t>
            </a:r>
            <a:endParaRPr kumimoji="1"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32" name="線吹き出し 2 (枠付き) 31"/>
          <p:cNvSpPr/>
          <p:nvPr/>
        </p:nvSpPr>
        <p:spPr>
          <a:xfrm>
            <a:off x="1049534" y="3177233"/>
            <a:ext cx="1844676" cy="467876"/>
          </a:xfrm>
          <a:prstGeom prst="borderCallout2">
            <a:avLst>
              <a:gd name="adj1" fmla="val 64816"/>
              <a:gd name="adj2" fmla="val 100907"/>
              <a:gd name="adj3" fmla="val 126756"/>
              <a:gd name="adj4" fmla="val 122363"/>
              <a:gd name="adj5" fmla="val 201826"/>
              <a:gd name="adj6" fmla="val 22273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 dirty="0">
                <a:solidFill>
                  <a:schemeClr val="tx1"/>
                </a:solidFill>
              </a:rPr>
              <a:t>本庁（咲洲庁舎）</a:t>
            </a:r>
          </a:p>
        </p:txBody>
      </p:sp>
      <p:sp>
        <p:nvSpPr>
          <p:cNvPr id="21" name="線吹き出し 2 (枠付き) 20"/>
          <p:cNvSpPr/>
          <p:nvPr/>
        </p:nvSpPr>
        <p:spPr>
          <a:xfrm>
            <a:off x="7585498" y="1033534"/>
            <a:ext cx="2681705" cy="493596"/>
          </a:xfrm>
          <a:prstGeom prst="borderCallout2">
            <a:avLst>
              <a:gd name="adj1" fmla="val 62187"/>
              <a:gd name="adj2" fmla="val -140"/>
              <a:gd name="adj3" fmla="val 106441"/>
              <a:gd name="adj4" fmla="val -14824"/>
              <a:gd name="adj5" fmla="val 328077"/>
              <a:gd name="adj6" fmla="val -52839"/>
            </a:avLst>
          </a:prstGeom>
          <a:solidFill>
            <a:schemeClr val="bg1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中央卸売市場食品衛生検査所</a:t>
            </a:r>
          </a:p>
        </p:txBody>
      </p:sp>
      <p:sp>
        <p:nvSpPr>
          <p:cNvPr id="27" name="線吹き出し 2 (枠付き) 26"/>
          <p:cNvSpPr/>
          <p:nvPr/>
        </p:nvSpPr>
        <p:spPr>
          <a:xfrm>
            <a:off x="7817588" y="5063866"/>
            <a:ext cx="1998840" cy="493596"/>
          </a:xfrm>
          <a:prstGeom prst="borderCallout2">
            <a:avLst>
              <a:gd name="adj1" fmla="val 64834"/>
              <a:gd name="adj2" fmla="val -637"/>
              <a:gd name="adj3" fmla="val 63740"/>
              <a:gd name="adj4" fmla="val -8891"/>
              <a:gd name="adj5" fmla="val -59630"/>
              <a:gd name="adj6" fmla="val -64019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動物愛護管理センター</a:t>
            </a:r>
          </a:p>
        </p:txBody>
      </p:sp>
      <p:sp>
        <p:nvSpPr>
          <p:cNvPr id="34" name="線吹き出し 2 (枠付き) 33"/>
          <p:cNvSpPr/>
          <p:nvPr/>
        </p:nvSpPr>
        <p:spPr>
          <a:xfrm>
            <a:off x="1364190" y="6221119"/>
            <a:ext cx="1701846" cy="493596"/>
          </a:xfrm>
          <a:prstGeom prst="borderCallout2">
            <a:avLst>
              <a:gd name="adj1" fmla="val 44273"/>
              <a:gd name="adj2" fmla="val 99546"/>
              <a:gd name="adj3" fmla="val 31966"/>
              <a:gd name="adj4" fmla="val 121769"/>
              <a:gd name="adj5" fmla="val -91540"/>
              <a:gd name="adj6" fmla="val 184534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家畜保健衛生所</a:t>
            </a:r>
          </a:p>
        </p:txBody>
      </p:sp>
      <p:sp>
        <p:nvSpPr>
          <p:cNvPr id="22" name="線吹き出し 2 (枠付き) 21"/>
          <p:cNvSpPr/>
          <p:nvPr/>
        </p:nvSpPr>
        <p:spPr>
          <a:xfrm>
            <a:off x="8110837" y="3054793"/>
            <a:ext cx="2077348" cy="467876"/>
          </a:xfrm>
          <a:prstGeom prst="borderCallout2">
            <a:avLst>
              <a:gd name="adj1" fmla="val 65069"/>
              <a:gd name="adj2" fmla="val -1984"/>
              <a:gd name="adj3" fmla="val 90228"/>
              <a:gd name="adj4" fmla="val -26199"/>
              <a:gd name="adj5" fmla="val 117234"/>
              <a:gd name="adj6" fmla="val -11560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00" b="1" dirty="0">
                <a:solidFill>
                  <a:schemeClr val="tx1"/>
                </a:solidFill>
              </a:rPr>
              <a:t>本庁（大手前庁舎）</a:t>
            </a:r>
          </a:p>
        </p:txBody>
      </p:sp>
      <p:sp>
        <p:nvSpPr>
          <p:cNvPr id="23" name="線吹き出し 2 (枠付き) 22"/>
          <p:cNvSpPr/>
          <p:nvPr/>
        </p:nvSpPr>
        <p:spPr>
          <a:xfrm>
            <a:off x="3733286" y="3186490"/>
            <a:ext cx="1087524" cy="493596"/>
          </a:xfrm>
          <a:prstGeom prst="borderCallout2">
            <a:avLst>
              <a:gd name="adj1" fmla="val 38369"/>
              <a:gd name="adj2" fmla="val 100566"/>
              <a:gd name="adj3" fmla="val 39922"/>
              <a:gd name="adj4" fmla="val 104751"/>
              <a:gd name="adj5" fmla="val 11972"/>
              <a:gd name="adj6" fmla="val 217426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守口保健所</a:t>
            </a:r>
          </a:p>
        </p:txBody>
      </p:sp>
      <p:sp>
        <p:nvSpPr>
          <p:cNvPr id="24" name="線吹き出し 2 (枠付き) 23"/>
          <p:cNvSpPr/>
          <p:nvPr/>
        </p:nvSpPr>
        <p:spPr>
          <a:xfrm>
            <a:off x="6155870" y="944730"/>
            <a:ext cx="1087524" cy="493596"/>
          </a:xfrm>
          <a:prstGeom prst="borderCallout2">
            <a:avLst>
              <a:gd name="adj1" fmla="val 100829"/>
              <a:gd name="adj2" fmla="val 39769"/>
              <a:gd name="adj3" fmla="val 142523"/>
              <a:gd name="adj4" fmla="val 16789"/>
              <a:gd name="adj5" fmla="val 304081"/>
              <a:gd name="adj6" fmla="val -10701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茨木保健所</a:t>
            </a:r>
          </a:p>
        </p:txBody>
      </p:sp>
      <p:sp>
        <p:nvSpPr>
          <p:cNvPr id="29" name="線吹き出し 2 (枠付き) 28"/>
          <p:cNvSpPr/>
          <p:nvPr/>
        </p:nvSpPr>
        <p:spPr>
          <a:xfrm>
            <a:off x="7817588" y="2202701"/>
            <a:ext cx="1270593" cy="493596"/>
          </a:xfrm>
          <a:prstGeom prst="borderCallout2">
            <a:avLst>
              <a:gd name="adj1" fmla="val 53505"/>
              <a:gd name="adj2" fmla="val 23"/>
              <a:gd name="adj3" fmla="val 130399"/>
              <a:gd name="adj4" fmla="val -31144"/>
              <a:gd name="adj5" fmla="val 214566"/>
              <a:gd name="adj6" fmla="val -80780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四條畷保健所</a:t>
            </a:r>
          </a:p>
        </p:txBody>
      </p:sp>
      <p:sp>
        <p:nvSpPr>
          <p:cNvPr id="38" name="線吹き出し 2 (枠付き) 37"/>
          <p:cNvSpPr/>
          <p:nvPr/>
        </p:nvSpPr>
        <p:spPr>
          <a:xfrm>
            <a:off x="7164252" y="5633624"/>
            <a:ext cx="2176811" cy="493596"/>
          </a:xfrm>
          <a:prstGeom prst="borderCallout2">
            <a:avLst>
              <a:gd name="adj1" fmla="val 64834"/>
              <a:gd name="adj2" fmla="val -531"/>
              <a:gd name="adj3" fmla="val 16997"/>
              <a:gd name="adj4" fmla="val -12180"/>
              <a:gd name="adj5" fmla="val -177051"/>
              <a:gd name="adj6" fmla="val -36846"/>
            </a:avLst>
          </a:prstGeom>
          <a:solidFill>
            <a:schemeClr val="bg1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羽曳野食肉衛生検査所</a:t>
            </a:r>
          </a:p>
        </p:txBody>
      </p:sp>
      <p:sp>
        <p:nvSpPr>
          <p:cNvPr id="39" name="線吹き出し 2 (枠付き) 38"/>
          <p:cNvSpPr/>
          <p:nvPr/>
        </p:nvSpPr>
        <p:spPr>
          <a:xfrm>
            <a:off x="3281850" y="4299495"/>
            <a:ext cx="1231528" cy="493596"/>
          </a:xfrm>
          <a:prstGeom prst="borderCallout2">
            <a:avLst>
              <a:gd name="adj1" fmla="val 101885"/>
              <a:gd name="adj2" fmla="val 83168"/>
              <a:gd name="adj3" fmla="val 143541"/>
              <a:gd name="adj4" fmla="val 105206"/>
              <a:gd name="adj5" fmla="val 162172"/>
              <a:gd name="adj6" fmla="val 167033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和泉保健所</a:t>
            </a:r>
          </a:p>
        </p:txBody>
      </p:sp>
      <p:sp>
        <p:nvSpPr>
          <p:cNvPr id="40" name="線吹き出し 2 (枠付き) 39"/>
          <p:cNvSpPr/>
          <p:nvPr/>
        </p:nvSpPr>
        <p:spPr>
          <a:xfrm>
            <a:off x="1700860" y="5576454"/>
            <a:ext cx="1380917" cy="493596"/>
          </a:xfrm>
          <a:prstGeom prst="borderCallout2">
            <a:avLst>
              <a:gd name="adj1" fmla="val 61984"/>
              <a:gd name="adj2" fmla="val 100487"/>
              <a:gd name="adj3" fmla="val 75101"/>
              <a:gd name="adj4" fmla="val 140861"/>
              <a:gd name="adj5" fmla="val 10027"/>
              <a:gd name="adj6" fmla="val 206729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泉佐野保健所</a:t>
            </a:r>
          </a:p>
        </p:txBody>
      </p:sp>
      <p:sp>
        <p:nvSpPr>
          <p:cNvPr id="41" name="線吹き出し 2 (枠付き) 40"/>
          <p:cNvSpPr/>
          <p:nvPr/>
        </p:nvSpPr>
        <p:spPr>
          <a:xfrm>
            <a:off x="1379171" y="4370349"/>
            <a:ext cx="1380917" cy="493596"/>
          </a:xfrm>
          <a:prstGeom prst="borderCallout2">
            <a:avLst>
              <a:gd name="adj1" fmla="val 56284"/>
              <a:gd name="adj2" fmla="val 101505"/>
              <a:gd name="adj3" fmla="val 126602"/>
              <a:gd name="adj4" fmla="val 169587"/>
              <a:gd name="adj5" fmla="val 220939"/>
              <a:gd name="adj6" fmla="val 276231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岸和田保健所</a:t>
            </a:r>
          </a:p>
        </p:txBody>
      </p:sp>
      <p:sp>
        <p:nvSpPr>
          <p:cNvPr id="4" name="フローチャート: 結合子 3"/>
          <p:cNvSpPr/>
          <p:nvPr/>
        </p:nvSpPr>
        <p:spPr>
          <a:xfrm>
            <a:off x="5233171" y="2582837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フローチャート: 結合子 41"/>
          <p:cNvSpPr/>
          <p:nvPr/>
        </p:nvSpPr>
        <p:spPr>
          <a:xfrm>
            <a:off x="5948291" y="2453883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ローチャート: 結合子 42"/>
          <p:cNvSpPr/>
          <p:nvPr/>
        </p:nvSpPr>
        <p:spPr>
          <a:xfrm>
            <a:off x="6086623" y="2648481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ローチャート: 結合子 45"/>
          <p:cNvSpPr/>
          <p:nvPr/>
        </p:nvSpPr>
        <p:spPr>
          <a:xfrm>
            <a:off x="6726706" y="3260430"/>
            <a:ext cx="126000" cy="126000"/>
          </a:xfrm>
          <a:prstGeom prst="flowChartConnector">
            <a:avLst/>
          </a:prstGeom>
          <a:gradFill>
            <a:gsLst>
              <a:gs pos="50000">
                <a:srgbClr val="FF0000"/>
              </a:gs>
              <a:gs pos="50000">
                <a:srgbClr val="0070C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ローチャート: 結合子 46"/>
          <p:cNvSpPr/>
          <p:nvPr/>
        </p:nvSpPr>
        <p:spPr>
          <a:xfrm>
            <a:off x="5141523" y="4072575"/>
            <a:ext cx="112541" cy="1134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フローチャート: 結合子 47"/>
          <p:cNvSpPr/>
          <p:nvPr/>
        </p:nvSpPr>
        <p:spPr>
          <a:xfrm>
            <a:off x="4457107" y="5677174"/>
            <a:ext cx="112541" cy="1134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ローチャート: 結合子 48"/>
          <p:cNvSpPr/>
          <p:nvPr/>
        </p:nvSpPr>
        <p:spPr>
          <a:xfrm>
            <a:off x="4543929" y="5594767"/>
            <a:ext cx="126000" cy="126000"/>
          </a:xfrm>
          <a:prstGeom prst="flowChartConnector">
            <a:avLst/>
          </a:prstGeom>
          <a:gradFill>
            <a:gsLst>
              <a:gs pos="50000">
                <a:srgbClr val="FF0000"/>
              </a:gs>
              <a:gs pos="50000">
                <a:srgbClr val="0070C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ローチャート: 結合子 49"/>
          <p:cNvSpPr/>
          <p:nvPr/>
        </p:nvSpPr>
        <p:spPr>
          <a:xfrm>
            <a:off x="5127665" y="5403400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フローチャート: 結合子 50"/>
          <p:cNvSpPr/>
          <p:nvPr/>
        </p:nvSpPr>
        <p:spPr>
          <a:xfrm>
            <a:off x="5303508" y="5030804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フローチャート: 結合子 51"/>
          <p:cNvSpPr/>
          <p:nvPr/>
        </p:nvSpPr>
        <p:spPr>
          <a:xfrm>
            <a:off x="6236675" y="5013917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フローチャート: 結合子 52"/>
          <p:cNvSpPr/>
          <p:nvPr/>
        </p:nvSpPr>
        <p:spPr>
          <a:xfrm>
            <a:off x="5604947" y="3521310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フローチャート: 結合子 53"/>
          <p:cNvSpPr/>
          <p:nvPr/>
        </p:nvSpPr>
        <p:spPr>
          <a:xfrm>
            <a:off x="5426096" y="3701560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線吹き出し 2 (枠付き) 55"/>
          <p:cNvSpPr/>
          <p:nvPr/>
        </p:nvSpPr>
        <p:spPr>
          <a:xfrm>
            <a:off x="7370367" y="4529319"/>
            <a:ext cx="1380917" cy="493596"/>
          </a:xfrm>
          <a:prstGeom prst="borderCallout2">
            <a:avLst>
              <a:gd name="adj1" fmla="val 64834"/>
              <a:gd name="adj2" fmla="val 652"/>
              <a:gd name="adj3" fmla="val 63740"/>
              <a:gd name="adj4" fmla="val -8891"/>
              <a:gd name="adj5" fmla="val -12565"/>
              <a:gd name="adj6" fmla="val -71563"/>
            </a:avLst>
          </a:prstGeom>
          <a:noFill/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藤井寺保健所</a:t>
            </a:r>
          </a:p>
        </p:txBody>
      </p:sp>
      <p:sp>
        <p:nvSpPr>
          <p:cNvPr id="57" name="フローチャート: 結合子 56"/>
          <p:cNvSpPr/>
          <p:nvPr/>
        </p:nvSpPr>
        <p:spPr>
          <a:xfrm>
            <a:off x="6292945" y="4379252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ローチャート: 結合子 57"/>
          <p:cNvSpPr/>
          <p:nvPr/>
        </p:nvSpPr>
        <p:spPr>
          <a:xfrm>
            <a:off x="6430550" y="4679631"/>
            <a:ext cx="112541" cy="1134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ローチャート: 結合子 58"/>
          <p:cNvSpPr/>
          <p:nvPr/>
        </p:nvSpPr>
        <p:spPr>
          <a:xfrm>
            <a:off x="6288255" y="4643740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82509" y="1139483"/>
            <a:ext cx="862681" cy="2636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680253" y="1542885"/>
            <a:ext cx="862681" cy="263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76834" y="1125339"/>
            <a:ext cx="162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：健康医療部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473822" y="1527130"/>
            <a:ext cx="221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：環境農林水産部</a:t>
            </a:r>
          </a:p>
        </p:txBody>
      </p:sp>
      <p:sp>
        <p:nvSpPr>
          <p:cNvPr id="64" name="線吹き出し 2 (枠付き) 63"/>
          <p:cNvSpPr/>
          <p:nvPr/>
        </p:nvSpPr>
        <p:spPr>
          <a:xfrm>
            <a:off x="9214809" y="2184552"/>
            <a:ext cx="1997897" cy="554756"/>
          </a:xfrm>
          <a:prstGeom prst="borderCallout2">
            <a:avLst>
              <a:gd name="adj1" fmla="val 98753"/>
              <a:gd name="adj2" fmla="val -637"/>
              <a:gd name="adj3" fmla="val 132725"/>
              <a:gd name="adj4" fmla="val -63030"/>
              <a:gd name="adj5" fmla="val 199273"/>
              <a:gd name="adj6" fmla="val -119290"/>
            </a:avLst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動物愛護管理センター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四條畷支所</a:t>
            </a:r>
          </a:p>
        </p:txBody>
      </p:sp>
      <p:sp>
        <p:nvSpPr>
          <p:cNvPr id="65" name="線吹き出し 2 (枠付き) 64"/>
          <p:cNvSpPr/>
          <p:nvPr/>
        </p:nvSpPr>
        <p:spPr>
          <a:xfrm>
            <a:off x="1320548" y="4960718"/>
            <a:ext cx="1997897" cy="554756"/>
          </a:xfrm>
          <a:prstGeom prst="borderCallout2">
            <a:avLst>
              <a:gd name="adj1" fmla="val 43036"/>
              <a:gd name="adj2" fmla="val 99924"/>
              <a:gd name="adj3" fmla="val 79047"/>
              <a:gd name="adj4" fmla="val 138083"/>
              <a:gd name="adj5" fmla="val 115780"/>
              <a:gd name="adj6" fmla="val 164708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動物愛護管理センター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泉佐野支所</a:t>
            </a:r>
          </a:p>
        </p:txBody>
      </p:sp>
      <p:sp>
        <p:nvSpPr>
          <p:cNvPr id="66" name="線吹き出し 2 (枠付き) 65"/>
          <p:cNvSpPr/>
          <p:nvPr/>
        </p:nvSpPr>
        <p:spPr>
          <a:xfrm>
            <a:off x="3069736" y="1805005"/>
            <a:ext cx="1997897" cy="554756"/>
          </a:xfrm>
          <a:prstGeom prst="borderCallout2">
            <a:avLst>
              <a:gd name="adj1" fmla="val 94110"/>
              <a:gd name="adj2" fmla="val 99924"/>
              <a:gd name="adj3" fmla="val 88333"/>
              <a:gd name="adj4" fmla="val 111653"/>
              <a:gd name="adj5" fmla="val 112757"/>
              <a:gd name="adj6" fmla="val 127991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動物愛護管理センター</a:t>
            </a:r>
            <a:endParaRPr kumimoji="1"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箕面支所</a:t>
            </a:r>
          </a:p>
        </p:txBody>
      </p:sp>
      <p:sp>
        <p:nvSpPr>
          <p:cNvPr id="69" name="フローチャート: 結合子 68"/>
          <p:cNvSpPr/>
          <p:nvPr/>
        </p:nvSpPr>
        <p:spPr>
          <a:xfrm>
            <a:off x="5565519" y="2372167"/>
            <a:ext cx="112541" cy="11346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ローチャート: 結合子 69"/>
          <p:cNvSpPr/>
          <p:nvPr/>
        </p:nvSpPr>
        <p:spPr>
          <a:xfrm>
            <a:off x="6053557" y="3184308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線吹き出し 2 (枠付き) 70"/>
          <p:cNvSpPr/>
          <p:nvPr/>
        </p:nvSpPr>
        <p:spPr>
          <a:xfrm>
            <a:off x="8835642" y="4109424"/>
            <a:ext cx="1975235" cy="493596"/>
          </a:xfrm>
          <a:prstGeom prst="borderCallout2">
            <a:avLst>
              <a:gd name="adj1" fmla="val 20478"/>
              <a:gd name="adj2" fmla="val -281"/>
              <a:gd name="adj3" fmla="val 21993"/>
              <a:gd name="adj4" fmla="val -34072"/>
              <a:gd name="adj5" fmla="val 51713"/>
              <a:gd name="adj6" fmla="val -140948"/>
            </a:avLst>
          </a:prstGeom>
          <a:solidFill>
            <a:schemeClr val="bg1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松原食鳥検査事務所</a:t>
            </a:r>
          </a:p>
        </p:txBody>
      </p:sp>
      <p:sp>
        <p:nvSpPr>
          <p:cNvPr id="72" name="フローチャート: 結合子 71"/>
          <p:cNvSpPr/>
          <p:nvPr/>
        </p:nvSpPr>
        <p:spPr>
          <a:xfrm>
            <a:off x="5964072" y="4329191"/>
            <a:ext cx="112541" cy="11346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線吹き出し 2 (枠付き) 54"/>
          <p:cNvSpPr/>
          <p:nvPr/>
        </p:nvSpPr>
        <p:spPr>
          <a:xfrm>
            <a:off x="7343201" y="1672993"/>
            <a:ext cx="2845629" cy="493596"/>
          </a:xfrm>
          <a:prstGeom prst="borderCallout2">
            <a:avLst>
              <a:gd name="adj1" fmla="val 101070"/>
              <a:gd name="adj2" fmla="val 11883"/>
              <a:gd name="adj3" fmla="val 157937"/>
              <a:gd name="adj4" fmla="val 7757"/>
              <a:gd name="adj5" fmla="val 327219"/>
              <a:gd name="adj6" fmla="val -20656"/>
            </a:avLst>
          </a:prstGeom>
          <a:solidFill>
            <a:schemeClr val="bg1"/>
          </a:solidFill>
          <a:ln w="31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</a:rPr>
              <a:t>食品衛生広域監視センター</a:t>
            </a:r>
          </a:p>
        </p:txBody>
      </p:sp>
    </p:spTree>
    <p:extLst>
      <p:ext uri="{BB962C8B-B14F-4D97-AF65-F5344CB8AC3E}">
        <p14:creationId xmlns:p14="http://schemas.microsoft.com/office/powerpoint/2010/main" val="385442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魚の競り・競売のイラスト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83" y="1795452"/>
            <a:ext cx="1423385" cy="150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encrypted-tbn3.gstatic.com/images?q=tbn:ANd9GcREj1rL6YwUh56ERYto7F4-f6vi4D6q66WKULajmQFTjdVvaOmrG_x6WW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2" y="2070398"/>
            <a:ext cx="1542048" cy="120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上下矢印 12"/>
          <p:cNvSpPr/>
          <p:nvPr/>
        </p:nvSpPr>
        <p:spPr>
          <a:xfrm rot="2658095">
            <a:off x="7195665" y="3931214"/>
            <a:ext cx="495699" cy="680555"/>
          </a:xfrm>
          <a:prstGeom prst="upDownArrow">
            <a:avLst>
              <a:gd name="adj1" fmla="val 47465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59762" y="333682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中央卸売市場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食品衛生検査所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7650" y="3304918"/>
            <a:ext cx="20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食肉衛生検査所・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食鳥検査センター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上下矢印 19"/>
          <p:cNvSpPr/>
          <p:nvPr/>
        </p:nvSpPr>
        <p:spPr>
          <a:xfrm rot="19158615">
            <a:off x="4637909" y="3975118"/>
            <a:ext cx="465942" cy="661672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43760" y="346102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〈</a:t>
            </a: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保健所</a:t>
            </a:r>
            <a:r>
              <a:rPr kumimoji="1" lang="en-US" altLang="ja-JP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〉</a:t>
            </a:r>
            <a:endParaRPr kumimoji="1" lang="ja-JP" altLang="en-US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287360" y="334948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食品衛生</a:t>
            </a:r>
            <a:endParaRPr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広域監視センター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50930" y="3534154"/>
            <a:ext cx="2749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〈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 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〉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1811" y="339689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〈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〉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53005" y="3421802"/>
            <a:ext cx="2639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〈</a:t>
            </a: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</a:t>
            </a:r>
            <a:r>
              <a:rPr kumimoji="1"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〉</a:t>
            </a:r>
            <a:endParaRPr kumimoji="1" lang="ja-JP" altLang="en-US" sz="2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6057431" y="1563401"/>
            <a:ext cx="7471" cy="2877605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4293028" y="4638750"/>
            <a:ext cx="4267002" cy="1136377"/>
            <a:chOff x="2915816" y="2810944"/>
            <a:chExt cx="3499332" cy="1410143"/>
          </a:xfrm>
        </p:grpSpPr>
        <p:sp>
          <p:nvSpPr>
            <p:cNvPr id="4" name="ブローチ 3"/>
            <p:cNvSpPr/>
            <p:nvPr/>
          </p:nvSpPr>
          <p:spPr>
            <a:xfrm>
              <a:off x="2915816" y="2810944"/>
              <a:ext cx="3096344" cy="1410143"/>
            </a:xfrm>
            <a:prstGeom prst="plaqu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3012848" y="2967254"/>
              <a:ext cx="34023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　　</a:t>
              </a:r>
              <a:r>
                <a:rPr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     </a:t>
              </a:r>
              <a:r>
                <a:rPr kumimoji="1"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本庁</a:t>
              </a:r>
              <a:endParaRPr kumimoji="1" lang="en-US" altLang="ja-JP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en-US" altLang="ja-JP" sz="28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〈</a:t>
              </a:r>
              <a:r>
                <a:rPr lang="ja-JP" altLang="en-US" sz="28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食の安全推進課</a:t>
              </a:r>
              <a:r>
                <a:rPr lang="en-US" altLang="ja-JP" sz="28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〉</a:t>
              </a:r>
              <a:endPara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775488" y="1355845"/>
            <a:ext cx="3262432" cy="46166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①食品流通拠点の監視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37595" y="1359830"/>
            <a:ext cx="3570208" cy="461665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/>
              <a:t>②</a:t>
            </a:r>
            <a:r>
              <a:rPr kumimoji="1" lang="ja-JP" altLang="en-US" sz="2400" b="1"/>
              <a:t>食品</a:t>
            </a:r>
            <a:r>
              <a:rPr kumimoji="1" lang="ja-JP" altLang="en-US" sz="2400" b="1" dirty="0"/>
              <a:t>営業施設等の監視</a:t>
            </a:r>
          </a:p>
        </p:txBody>
      </p:sp>
      <p:pic>
        <p:nvPicPr>
          <p:cNvPr id="26" name="Picture 4" descr="窓口相談"/>
          <p:cNvPicPr>
            <a:picLocks noGrp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62" y="2198943"/>
            <a:ext cx="1460516" cy="12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http://2.bp.blogspot.com/-qZaL1bCY2ac/VSufi9NtI9I/AAAAAAAAs90/K4GtBfSz7v4/s800/building_hokenj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041" y="2128750"/>
            <a:ext cx="1268140" cy="12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3791083" y="5880189"/>
            <a:ext cx="4758809" cy="830997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・出先機関や関係各所との調整</a:t>
            </a:r>
          </a:p>
          <a:p>
            <a:r>
              <a:rPr kumimoji="1" lang="ja-JP" altLang="en-US" sz="2400" b="1" dirty="0"/>
              <a:t>・食品衛生業務の企画調整　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31247865-305C-41F3-B184-EE62FD08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879" y="1850976"/>
            <a:ext cx="1582420" cy="158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図形 1" descr="car_coupe_white">
            <a:extLst>
              <a:ext uri="{FF2B5EF4-FFF2-40B4-BE49-F238E27FC236}">
                <a16:creationId xmlns:a16="http://schemas.microsoft.com/office/drawing/2014/main" id="{7D9170C4-3BB0-4239-813B-3833F7B293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537792" y="2693752"/>
            <a:ext cx="1072006" cy="7396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下矢印 8"/>
          <p:cNvSpPr/>
          <p:nvPr/>
        </p:nvSpPr>
        <p:spPr>
          <a:xfrm flipV="1">
            <a:off x="1577695" y="3965880"/>
            <a:ext cx="473166" cy="124693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下矢印 31"/>
          <p:cNvSpPr/>
          <p:nvPr/>
        </p:nvSpPr>
        <p:spPr>
          <a:xfrm rot="5400000" flipV="1">
            <a:off x="2664362" y="3997019"/>
            <a:ext cx="473166" cy="2222188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下矢印 32"/>
          <p:cNvSpPr/>
          <p:nvPr/>
        </p:nvSpPr>
        <p:spPr>
          <a:xfrm flipH="1" flipV="1">
            <a:off x="10423908" y="3965881"/>
            <a:ext cx="473166" cy="1246931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下矢印 33"/>
          <p:cNvSpPr/>
          <p:nvPr/>
        </p:nvSpPr>
        <p:spPr>
          <a:xfrm rot="16200000" flipH="1" flipV="1">
            <a:off x="9375105" y="4009168"/>
            <a:ext cx="473166" cy="233812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449988" y="398416"/>
            <a:ext cx="4243036" cy="522753"/>
          </a:xfrm>
          <a:prstGeom prst="rect">
            <a:avLst/>
          </a:prstGeom>
          <a:ln w="41275" cmpd="dbl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000" rIns="108000" rtlCol="0" anchor="t"/>
          <a:lstStyle/>
          <a:p>
            <a:pPr algn="dist"/>
            <a:r>
              <a:rPr kumimoji="1" lang="ja-JP" altLang="en-US" sz="3200" b="1" dirty="0">
                <a:solidFill>
                  <a:schemeClr val="tx1"/>
                </a:solidFill>
              </a:rPr>
              <a:t>健康医療部の業務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16841B7-796F-40A8-A5F7-D56F1A691A7A}"/>
              </a:ext>
            </a:extLst>
          </p:cNvPr>
          <p:cNvSpPr/>
          <p:nvPr/>
        </p:nvSpPr>
        <p:spPr>
          <a:xfrm>
            <a:off x="6360989" y="1044989"/>
            <a:ext cx="5583368" cy="5292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charset="0"/>
              <a:buChar char="u"/>
            </a:pP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7D943D42-2E14-4F86-94A2-43ED3AFB99E1}"/>
              </a:ext>
            </a:extLst>
          </p:cNvPr>
          <p:cNvSpPr/>
          <p:nvPr/>
        </p:nvSpPr>
        <p:spPr>
          <a:xfrm>
            <a:off x="316174" y="1044988"/>
            <a:ext cx="5748414" cy="5292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28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17" y="4116524"/>
            <a:ext cx="1866724" cy="14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ドライケム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96" y="4089815"/>
            <a:ext cx="1651220" cy="14428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ボックス 1"/>
          <p:cNvSpPr txBox="1"/>
          <p:nvPr/>
        </p:nvSpPr>
        <p:spPr>
          <a:xfrm>
            <a:off x="664106" y="5569515"/>
            <a:ext cx="156654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解体後検査</a:t>
            </a:r>
          </a:p>
        </p:txBody>
      </p:sp>
      <p:pic>
        <p:nvPicPr>
          <p:cNvPr id="25639" name="Picture 8" descr="細菌画線"/>
          <p:cNvPicPr>
            <a:picLocks noChangeAspect="1"/>
          </p:cNvPicPr>
          <p:nvPr/>
        </p:nvPicPr>
        <p:blipFill>
          <a:blip r:embed="rId5">
            <a:lum bright="6000"/>
          </a:blip>
          <a:stretch>
            <a:fillRect/>
          </a:stretch>
        </p:blipFill>
        <p:spPr>
          <a:xfrm>
            <a:off x="2556925" y="4104167"/>
            <a:ext cx="1403793" cy="1419156"/>
          </a:xfrm>
          <a:prstGeom prst="rect">
            <a:avLst/>
          </a:prstGeom>
          <a:noFill/>
          <a:ln w="19050" cap="flat" cmpd="sng">
            <a:solidFill>
              <a:srgbClr val="FF99CC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" name="テキストボックス 2"/>
          <p:cNvSpPr txBox="1"/>
          <p:nvPr/>
        </p:nvSpPr>
        <p:spPr>
          <a:xfrm>
            <a:off x="2528300" y="5585740"/>
            <a:ext cx="306386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ja-JP" altLang="en-US" sz="1400" dirty="0"/>
          </a:p>
        </p:txBody>
      </p:sp>
      <p:sp>
        <p:nvSpPr>
          <p:cNvPr id="22530" name="タイトル 1"/>
          <p:cNvSpPr>
            <a:spLocks noGrp="1"/>
          </p:cNvSpPr>
          <p:nvPr>
            <p:ph type="title"/>
          </p:nvPr>
        </p:nvSpPr>
        <p:spPr>
          <a:xfrm>
            <a:off x="612575" y="1329141"/>
            <a:ext cx="3888700" cy="798232"/>
          </a:xfrm>
          <a:solidFill>
            <a:schemeClr val="bg1"/>
          </a:solidFill>
          <a:ln>
            <a:solidFill>
              <a:schemeClr val="tx1"/>
            </a:solidFill>
            <a:miter lim="800000"/>
          </a:ln>
        </p:spPr>
        <p:txBody>
          <a:bodyPr anchor="ctr">
            <a:noAutofit/>
          </a:bodyPr>
          <a:lstStyle/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羽曳野食肉衛生検査所・</a:t>
            </a:r>
            <a:br>
              <a:rPr lang="en-US" altLang="ja-JP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食鳥検査センター</a:t>
            </a:r>
          </a:p>
        </p:txBody>
      </p:sp>
      <p:pic>
        <p:nvPicPr>
          <p:cNvPr id="15" name="Picture 3" descr="早朝監視２（市場食品衛生検査所）">
            <a:extLst>
              <a:ext uri="{FF2B5EF4-FFF2-40B4-BE49-F238E27FC236}">
                <a16:creationId xmlns:a16="http://schemas.microsoft.com/office/drawing/2014/main" id="{36297B2F-DCE7-4AA9-AEDF-26DF4B5362C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40816" y="1362169"/>
            <a:ext cx="2019063" cy="15142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4" descr="魚の競り・競売のイラスト">
            <a:hlinkClick r:id="rId7"/>
            <a:extLst>
              <a:ext uri="{FF2B5EF4-FFF2-40B4-BE49-F238E27FC236}">
                <a16:creationId xmlns:a16="http://schemas.microsoft.com/office/drawing/2014/main" id="{9FA786E3-D924-4E12-874C-AA5C7CC3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615" y="299091"/>
            <a:ext cx="1004741" cy="106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23E2B07F-141E-44B5-9E6C-3460CB3D1E8B}"/>
              </a:ext>
            </a:extLst>
          </p:cNvPr>
          <p:cNvSpPr txBox="1">
            <a:spLocks noChangeArrowheads="1"/>
          </p:cNvSpPr>
          <p:nvPr/>
        </p:nvSpPr>
        <p:spPr>
          <a:xfrm>
            <a:off x="6808576" y="1347928"/>
            <a:ext cx="2742337" cy="77944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中央卸売市場</a:t>
            </a:r>
            <a:endParaRPr lang="en-US" altLang="ja-JP" sz="2400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食品衛生検査所</a:t>
            </a:r>
          </a:p>
        </p:txBody>
      </p:sp>
      <p:sp>
        <p:nvSpPr>
          <p:cNvPr id="23" name="タイトル 1">
            <a:extLst>
              <a:ext uri="{FF2B5EF4-FFF2-40B4-BE49-F238E27FC236}">
                <a16:creationId xmlns:a16="http://schemas.microsoft.com/office/drawing/2014/main" id="{ABC73BE2-8F98-43BC-806D-23C717348249}"/>
              </a:ext>
            </a:extLst>
          </p:cNvPr>
          <p:cNvSpPr txBox="1">
            <a:spLocks/>
          </p:cNvSpPr>
          <p:nvPr/>
        </p:nvSpPr>
        <p:spPr>
          <a:xfrm>
            <a:off x="2681416" y="229415"/>
            <a:ext cx="6588838" cy="63859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①食品流通拠点の監視を行う職場</a:t>
            </a:r>
          </a:p>
        </p:txBody>
      </p:sp>
      <p:pic>
        <p:nvPicPr>
          <p:cNvPr id="10242" name="Picture 2" descr="https://encrypted-tbn3.gstatic.com/images?q=tbn:ANd9GcREj1rL6YwUh56ERYto7F4-f6vi4D6q66WKULajmQFTjdVvaOmrG_x6WWo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364" y1="8696" x2="61364" y2="8696"/>
                        <a14:foregroundMark x1="30682" y1="1449" x2="30682" y2="1449"/>
                        <a14:foregroundMark x1="93182" y1="2899" x2="94318" y2="2899"/>
                        <a14:backgroundMark x1="76136" y1="97101" x2="76136" y2="97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627" y="1444966"/>
            <a:ext cx="1576457" cy="12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25394" y="2243198"/>
            <a:ext cx="4488729" cy="2336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  <a:buFont typeface="Wingdings" panose="05000000000000000000" pitchFamily="2" charset="2"/>
              <a:buChar char="u"/>
            </a:pPr>
            <a:r>
              <a:rPr lang="ja-JP" altLang="en-US" sz="2400" dirty="0" err="1">
                <a:latin typeface="メイリオ" panose="020B0604030504040204" pitchFamily="50" charset="-128"/>
              </a:rPr>
              <a:t>と畜</a:t>
            </a:r>
            <a:r>
              <a:rPr lang="ja-JP" altLang="en-US" sz="2400" dirty="0">
                <a:latin typeface="メイリオ" panose="020B0604030504040204" pitchFamily="50" charset="-128"/>
              </a:rPr>
              <a:t>検査・食鳥検査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解体処理や食肉加工に関する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ts val="3500"/>
              </a:lnSpc>
            </a:pPr>
            <a:r>
              <a:rPr lang="ja-JP" altLang="en-US" sz="2400" dirty="0">
                <a:latin typeface="メイリオ" panose="020B0604030504040204" pitchFamily="50" charset="-128"/>
              </a:rPr>
              <a:t>　衛生管理指導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ts val="35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食肉衛生に関する調査研究</a:t>
            </a:r>
          </a:p>
          <a:p>
            <a:pPr>
              <a:lnSpc>
                <a:spcPts val="3500"/>
              </a:lnSpc>
            </a:pPr>
            <a:endParaRPr kumimoji="1" lang="ja-JP" altLang="en-US" sz="24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20" y="4093778"/>
            <a:ext cx="2172834" cy="162962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56" y="4077035"/>
            <a:ext cx="2213712" cy="1646370"/>
          </a:xfrm>
          <a:prstGeom prst="rect">
            <a:avLst/>
          </a:prstGeom>
        </p:spPr>
      </p:pic>
      <p:sp>
        <p:nvSpPr>
          <p:cNvPr id="20" name="テキストボックス 5">
            <a:extLst>
              <a:ext uri="{FF2B5EF4-FFF2-40B4-BE49-F238E27FC236}">
                <a16:creationId xmlns:a16="http://schemas.microsoft.com/office/drawing/2014/main" id="{6911E7CB-14F5-41F1-9978-1E1FB4001B87}"/>
              </a:ext>
            </a:extLst>
          </p:cNvPr>
          <p:cNvSpPr txBox="1"/>
          <p:nvPr/>
        </p:nvSpPr>
        <p:spPr>
          <a:xfrm>
            <a:off x="7804133" y="5768036"/>
            <a:ext cx="265039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収去検査（微生物・理化学）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58662" y="2229274"/>
            <a:ext cx="418095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  <a:buFont typeface="Wingdings" panose="05000000000000000000" charset="0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市場内の監視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ts val="3500"/>
              </a:lnSpc>
              <a:buFont typeface="Wingdings" panose="05000000000000000000" charset="0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収去検査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ts val="3500"/>
              </a:lnSpc>
              <a:buFont typeface="Wingdings" panose="05000000000000000000" charset="0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衛生教育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ts val="3500"/>
              </a:lnSpc>
              <a:buFont typeface="Wingdings" panose="05000000000000000000" charset="0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食品衛生に関する調査研究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54205" y="5597557"/>
            <a:ext cx="323678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精密検査（微生物・理化学・病理学）</a:t>
            </a:r>
          </a:p>
        </p:txBody>
      </p:sp>
      <p:sp>
        <p:nvSpPr>
          <p:cNvPr id="26" name="テキストボックス 5">
            <a:extLst>
              <a:ext uri="{FF2B5EF4-FFF2-40B4-BE49-F238E27FC236}">
                <a16:creationId xmlns:a16="http://schemas.microsoft.com/office/drawing/2014/main" id="{6911E7CB-14F5-41F1-9978-1E1FB4001B87}"/>
              </a:ext>
            </a:extLst>
          </p:cNvPr>
          <p:cNvSpPr txBox="1"/>
          <p:nvPr/>
        </p:nvSpPr>
        <p:spPr>
          <a:xfrm>
            <a:off x="9896842" y="2885869"/>
            <a:ext cx="15070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セリ場の監視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15" y="3193647"/>
            <a:ext cx="1242924" cy="1071716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波線 5">
            <a:extLst>
              <a:ext uri="{FF2B5EF4-FFF2-40B4-BE49-F238E27FC236}">
                <a16:creationId xmlns:a16="http://schemas.microsoft.com/office/drawing/2014/main" id="{C2B7C93F-C6E6-45BA-B383-4B10D9824316}"/>
              </a:ext>
            </a:extLst>
          </p:cNvPr>
          <p:cNvSpPr/>
          <p:nvPr/>
        </p:nvSpPr>
        <p:spPr>
          <a:xfrm>
            <a:off x="2939695" y="5944955"/>
            <a:ext cx="7081566" cy="914400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+mn-ea"/>
              </a:rPr>
              <a:t>安全な肉や魚を流通させるためにしっかりと検査します！</a:t>
            </a:r>
          </a:p>
        </p:txBody>
      </p:sp>
      <p:sp>
        <p:nvSpPr>
          <p:cNvPr id="10" name="対角する 2 つの角を切り取った四角形 9"/>
          <p:cNvSpPr/>
          <p:nvPr/>
        </p:nvSpPr>
        <p:spPr>
          <a:xfrm>
            <a:off x="146482" y="184677"/>
            <a:ext cx="1857130" cy="522753"/>
          </a:xfrm>
          <a:prstGeom prst="snip2DiagRect">
            <a:avLst>
              <a:gd name="adj1" fmla="val 0"/>
              <a:gd name="adj2" fmla="val 36416"/>
            </a:avLst>
          </a:prstGeom>
          <a:ln w="41275" cmpd="dbl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健康医療部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A71E5A61-00F7-4C85-B675-CC6F5F68EA84}"/>
              </a:ext>
            </a:extLst>
          </p:cNvPr>
          <p:cNvSpPr/>
          <p:nvPr/>
        </p:nvSpPr>
        <p:spPr>
          <a:xfrm>
            <a:off x="242845" y="982000"/>
            <a:ext cx="5785700" cy="5311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2400" dirty="0">
              <a:solidFill>
                <a:schemeClr val="tx1"/>
              </a:solidFill>
              <a:latin typeface="メイリオ" panose="020B0604030504040204" pitchFamily="50" charset="-128"/>
            </a:endParaRPr>
          </a:p>
        </p:txBody>
      </p:sp>
      <p:pic>
        <p:nvPicPr>
          <p:cNvPr id="54274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21" y="4521290"/>
            <a:ext cx="1116464" cy="731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srs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398" y="5233529"/>
            <a:ext cx="1215238" cy="731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772090" y="1110041"/>
            <a:ext cx="220487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保健所</a:t>
            </a:r>
          </a:p>
        </p:txBody>
      </p:sp>
      <p:pic>
        <p:nvPicPr>
          <p:cNvPr id="13" name="Picture 2" descr="http://2.bp.blogspot.com/-qZaL1bCY2ac/VSufi9NtI9I/AAAAAAAAs90/K4GtBfSz7v4/s800/building_hokenj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119" y="1058781"/>
            <a:ext cx="1031149" cy="103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C42E9BF3-A663-4FAC-965C-A7D0694B5DD3}"/>
              </a:ext>
            </a:extLst>
          </p:cNvPr>
          <p:cNvSpPr/>
          <p:nvPr/>
        </p:nvSpPr>
        <p:spPr>
          <a:xfrm>
            <a:off x="6148236" y="981999"/>
            <a:ext cx="5747273" cy="5311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u"/>
            </a:pPr>
            <a:endParaRPr lang="en-US" altLang="ja-JP" sz="2400" dirty="0">
              <a:solidFill>
                <a:schemeClr val="tx1"/>
              </a:solidFill>
              <a:latin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0F7419D-81C2-4A2A-BF85-F266F0EEE97B}"/>
              </a:ext>
            </a:extLst>
          </p:cNvPr>
          <p:cNvSpPr txBox="1"/>
          <p:nvPr/>
        </p:nvSpPr>
        <p:spPr>
          <a:xfrm>
            <a:off x="6586644" y="1127421"/>
            <a:ext cx="38779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食品衛生広域監視センター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A8A7A97-FF34-47A3-BC4F-71E54738D4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13832" y="4467070"/>
            <a:ext cx="2770723" cy="1522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テキストボックス 11">
            <a:extLst>
              <a:ext uri="{FF2B5EF4-FFF2-40B4-BE49-F238E27FC236}">
                <a16:creationId xmlns:a16="http://schemas.microsoft.com/office/drawing/2014/main" id="{F1C6F2B3-7D76-451C-B09A-58DB6C0C5A10}"/>
              </a:ext>
            </a:extLst>
          </p:cNvPr>
          <p:cNvSpPr txBox="1"/>
          <p:nvPr/>
        </p:nvSpPr>
        <p:spPr>
          <a:xfrm>
            <a:off x="9809693" y="5701203"/>
            <a:ext cx="97173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収去検査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31247865-305C-41F3-B184-EE62FD08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664" y="553084"/>
            <a:ext cx="1582420" cy="158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図形 1" descr="car_coupe_white">
            <a:extLst>
              <a:ext uri="{FF2B5EF4-FFF2-40B4-BE49-F238E27FC236}">
                <a16:creationId xmlns:a16="http://schemas.microsoft.com/office/drawing/2014/main" id="{7D9170C4-3BB0-4239-813B-3833F7B293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073577" y="1395860"/>
            <a:ext cx="1072006" cy="739644"/>
          </a:xfrm>
          <a:prstGeom prst="rect">
            <a:avLst/>
          </a:prstGeom>
        </p:spPr>
      </p:pic>
      <p:sp>
        <p:nvSpPr>
          <p:cNvPr id="21" name="タイトル 1">
            <a:extLst>
              <a:ext uri="{FF2B5EF4-FFF2-40B4-BE49-F238E27FC236}">
                <a16:creationId xmlns:a16="http://schemas.microsoft.com/office/drawing/2014/main" id="{6222E5EA-B5F8-4A7D-A474-741320B0207C}"/>
              </a:ext>
            </a:extLst>
          </p:cNvPr>
          <p:cNvSpPr txBox="1">
            <a:spLocks/>
          </p:cNvSpPr>
          <p:nvPr/>
        </p:nvSpPr>
        <p:spPr>
          <a:xfrm>
            <a:off x="2098263" y="162627"/>
            <a:ext cx="7848936" cy="638598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ja-JP" altLang="en-US" sz="3300" dirty="0">
                <a:solidFill>
                  <a:prstClr val="black"/>
                </a:solidFill>
                <a:cs typeface="+mn-cs"/>
              </a:rPr>
              <a:t>②食品営業施設等の監視を行う職場</a:t>
            </a:r>
          </a:p>
        </p:txBody>
      </p:sp>
      <p:pic>
        <p:nvPicPr>
          <p:cNvPr id="22" name="Picture 4" descr="窓口相談"/>
          <p:cNvPicPr>
            <a:picLocks noGrp="1"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9603" l="0" r="100000">
                        <a14:foregroundMark x1="32333" y1="59524" x2="32333" y2="59524"/>
                        <a14:foregroundMark x1="32000" y1="60317" x2="22333" y2="78175"/>
                        <a14:foregroundMark x1="21667" y1="78175" x2="21667" y2="78175"/>
                        <a14:foregroundMark x1="22333" y1="78175" x2="26333" y2="79762"/>
                        <a14:foregroundMark x1="25333" y1="79365" x2="25667" y2="79762"/>
                        <a14:foregroundMark x1="26000" y1="79762" x2="37667" y2="88492"/>
                        <a14:foregroundMark x1="37667" y1="88492" x2="37667" y2="88492"/>
                        <a14:foregroundMark x1="39000" y1="88095" x2="66333" y2="85714"/>
                        <a14:foregroundMark x1="66333" y1="85714" x2="66333" y2="85714"/>
                        <a14:foregroundMark x1="68333" y1="85714" x2="72333" y2="60317"/>
                        <a14:foregroundMark x1="72000" y1="60317" x2="72000" y2="60317"/>
                        <a14:foregroundMark x1="72000" y1="60317" x2="31333" y2="59524"/>
                        <a14:foregroundMark x1="31333" y1="59524" x2="31333" y2="59524"/>
                        <a14:foregroundMark x1="56667" y1="71429" x2="57333" y2="71429"/>
                        <a14:foregroundMark x1="55000" y1="70238" x2="55000" y2="70238"/>
                        <a14:foregroundMark x1="56333" y1="68254" x2="56333" y2="68254"/>
                        <a14:foregroundMark x1="56000" y1="64286" x2="56000" y2="64286"/>
                        <a14:foregroundMark x1="66333" y1="64286" x2="66333" y2="64286"/>
                        <a14:foregroundMark x1="65333" y1="62302" x2="65333" y2="62302"/>
                        <a14:foregroundMark x1="61333" y1="68254" x2="61333" y2="68254"/>
                        <a14:foregroundMark x1="54000" y1="73810" x2="54000" y2="73810"/>
                        <a14:foregroundMark x1="59667" y1="74206" x2="60333" y2="74206"/>
                        <a14:foregroundMark x1="63333" y1="74603" x2="64000" y2="74603"/>
                        <a14:foregroundMark x1="66000" y1="76587" x2="66000" y2="76587"/>
                        <a14:foregroundMark x1="65333" y1="78968" x2="65000" y2="79762"/>
                        <a14:foregroundMark x1="51333" y1="80556" x2="51333" y2="80556"/>
                        <a14:foregroundMark x1="49333" y1="73810" x2="49333" y2="73810"/>
                        <a14:foregroundMark x1="50000" y1="70238" x2="50000" y2="70238"/>
                        <a14:foregroundMark x1="47667" y1="69048" x2="47667" y2="69048"/>
                        <a14:foregroundMark x1="50333" y1="65873" x2="50333" y2="65873"/>
                        <a14:foregroundMark x1="49000" y1="79365" x2="49667" y2="79365"/>
                        <a14:foregroundMark x1="47000" y1="81746" x2="47667" y2="81746"/>
                        <a14:foregroundMark x1="47333" y1="84921" x2="47333" y2="84921"/>
                        <a14:foregroundMark x1="42333" y1="84127" x2="42333" y2="84127"/>
                        <a14:foregroundMark x1="41667" y1="80556" x2="41667" y2="80556"/>
                        <a14:foregroundMark x1="42000" y1="71429" x2="42000" y2="71429"/>
                        <a14:foregroundMark x1="43000" y1="67460" x2="43000" y2="67460"/>
                        <a14:foregroundMark x1="36333" y1="66270" x2="36333" y2="66270"/>
                        <a14:foregroundMark x1="33000" y1="62698" x2="33000" y2="62698"/>
                        <a14:foregroundMark x1="32333" y1="71032" x2="32333" y2="71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7" y="4510391"/>
            <a:ext cx="1843103" cy="158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06372" y="1649440"/>
            <a:ext cx="58911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食品営業の許認可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メイリオ" panose="020B0604030504040204" pitchFamily="50" charset="-128"/>
              </a:rPr>
              <a:t>　（飲食店営業や魚介類販売業など）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食中毒・異物混入調査</a:t>
            </a:r>
            <a:endParaRPr lang="ja-JP" altLang="en-US" dirty="0">
              <a:latin typeface="メイリオ" panose="020B0604030504040204" pitchFamily="50" charset="-128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各種相談受付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latin typeface="メイリオ" panose="020B0604030504040204" pitchFamily="50" charset="-128"/>
              </a:rPr>
              <a:t>　（営業・食品表示・食品の取扱い等に関すること）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衛生講習会の開催</a:t>
            </a:r>
          </a:p>
        </p:txBody>
      </p:sp>
      <p:sp>
        <p:nvSpPr>
          <p:cNvPr id="2" name="テキストボックス 1"/>
          <p:cNvSpPr txBox="1"/>
          <p:nvPr/>
        </p:nvSpPr>
        <p:spPr>
          <a:xfrm>
            <a:off x="4361433" y="2664933"/>
            <a:ext cx="151395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食品営業許可証</a:t>
            </a:r>
          </a:p>
        </p:txBody>
      </p:sp>
      <p:grpSp>
        <p:nvGrpSpPr>
          <p:cNvPr id="23" name="グループ化 22"/>
          <p:cNvGrpSpPr>
            <a:grpSpLocks noChangeAspect="1"/>
          </p:cNvGrpSpPr>
          <p:nvPr/>
        </p:nvGrpSpPr>
        <p:grpSpPr>
          <a:xfrm>
            <a:off x="4638959" y="1149246"/>
            <a:ext cx="1011400" cy="1500995"/>
            <a:chOff x="4667885" y="2209503"/>
            <a:chExt cx="1993899" cy="2959100"/>
          </a:xfrm>
        </p:grpSpPr>
        <p:pic>
          <p:nvPicPr>
            <p:cNvPr id="24" name="Picture 6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02" t="8186" r="51025" b="35922"/>
            <a:stretch/>
          </p:blipFill>
          <p:spPr bwMode="auto">
            <a:xfrm>
              <a:off x="4667885" y="2209503"/>
              <a:ext cx="1993899" cy="295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正方形/長方形 24"/>
            <p:cNvSpPr/>
            <p:nvPr/>
          </p:nvSpPr>
          <p:spPr>
            <a:xfrm>
              <a:off x="5664200" y="3105150"/>
              <a:ext cx="596274" cy="13652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波線 19">
            <a:extLst>
              <a:ext uri="{FF2B5EF4-FFF2-40B4-BE49-F238E27FC236}">
                <a16:creationId xmlns:a16="http://schemas.microsoft.com/office/drawing/2014/main" id="{5AEDE4F4-C3BB-4405-BCAD-253729BBD049}"/>
              </a:ext>
            </a:extLst>
          </p:cNvPr>
          <p:cNvSpPr/>
          <p:nvPr/>
        </p:nvSpPr>
        <p:spPr>
          <a:xfrm>
            <a:off x="1775029" y="5963480"/>
            <a:ext cx="8495405" cy="914400"/>
          </a:xfrm>
          <a:prstGeom prst="wav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+mn-ea"/>
              </a:rPr>
              <a:t>食べ物の安全を守るために飲食店やスーパー、工場などを指導します！</a:t>
            </a:r>
          </a:p>
        </p:txBody>
      </p:sp>
      <p:pic>
        <p:nvPicPr>
          <p:cNvPr id="7" name="コンテンツプレースホルダ 6" descr="sick_syokuchuudoku"/>
          <p:cNvPicPr>
            <a:picLocks noGrp="1" noChangeAspect="1"/>
          </p:cNvPicPr>
          <p:nvPr>
            <p:ph sz="half" idx="2"/>
          </p:nvPr>
        </p:nvPicPr>
        <p:blipFill>
          <a:blip r:embed="rId12"/>
          <a:stretch>
            <a:fillRect/>
          </a:stretch>
        </p:blipFill>
        <p:spPr>
          <a:xfrm>
            <a:off x="2924111" y="4220669"/>
            <a:ext cx="1848872" cy="181663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516475" y="1564227"/>
            <a:ext cx="5104282" cy="326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施設の監視指導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pPr>
              <a:lnSpc>
                <a:spcPct val="160000"/>
              </a:lnSpc>
            </a:pPr>
            <a:r>
              <a:rPr lang="ja-JP" altLang="en-US" dirty="0">
                <a:latin typeface="メイリオ" panose="020B0604030504040204" pitchFamily="50" charset="-128"/>
              </a:rPr>
              <a:t>　（大量調理施設、大規模食品製造施設など）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収去検査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衛生講習会の開催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u"/>
            </a:pPr>
            <a:r>
              <a:rPr lang="ja-JP" altLang="en-US" sz="2400" dirty="0">
                <a:latin typeface="メイリオ" panose="020B0604030504040204" pitchFamily="50" charset="-128"/>
              </a:rPr>
              <a:t>食品衛生に関する調査研究</a:t>
            </a:r>
            <a:endParaRPr lang="en-US" altLang="ja-JP" sz="2400" dirty="0">
              <a:latin typeface="メイリオ" panose="020B0604030504040204" pitchFamily="50" charset="-128"/>
            </a:endParaRPr>
          </a:p>
          <a:p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8" b="-1"/>
          <a:stretch/>
        </p:blipFill>
        <p:spPr>
          <a:xfrm>
            <a:off x="6586644" y="4476750"/>
            <a:ext cx="2176388" cy="1575377"/>
          </a:xfrm>
          <a:prstGeom prst="rect">
            <a:avLst/>
          </a:prstGeom>
        </p:spPr>
      </p:pic>
      <p:sp>
        <p:nvSpPr>
          <p:cNvPr id="16" name="テキストボックス 10">
            <a:extLst>
              <a:ext uri="{FF2B5EF4-FFF2-40B4-BE49-F238E27FC236}">
                <a16:creationId xmlns:a16="http://schemas.microsoft.com/office/drawing/2014/main" id="{506C5075-BE40-4DD9-BBC8-5C6901CA391A}"/>
              </a:ext>
            </a:extLst>
          </p:cNvPr>
          <p:cNvSpPr txBox="1"/>
          <p:nvPr/>
        </p:nvSpPr>
        <p:spPr>
          <a:xfrm>
            <a:off x="6940677" y="5744604"/>
            <a:ext cx="161842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施設の監視指導　</a:t>
            </a:r>
          </a:p>
        </p:txBody>
      </p:sp>
    </p:spTree>
    <p:extLst>
      <p:ext uri="{BB962C8B-B14F-4D97-AF65-F5344CB8AC3E}">
        <p14:creationId xmlns:p14="http://schemas.microsoft.com/office/powerpoint/2010/main" val="1407713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312062" y="413885"/>
            <a:ext cx="5010267" cy="522753"/>
          </a:xfrm>
          <a:prstGeom prst="rect">
            <a:avLst/>
          </a:prstGeom>
          <a:ln w="41275" cmpd="dbl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000" rIns="108000" rtlCol="0" anchor="t"/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メイリオ" panose="020B0604030504040204" pitchFamily="50" charset="-128"/>
                <a:cs typeface="+mn-cs"/>
              </a:rPr>
              <a:t>環境農林水産部の業務　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762628" y="1440196"/>
            <a:ext cx="5168215" cy="5229543"/>
          </a:xfrm>
          <a:prstGeom prst="roundRect">
            <a:avLst>
              <a:gd name="adj" fmla="val 11811"/>
            </a:avLst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大かっこ 10"/>
          <p:cNvSpPr/>
          <p:nvPr/>
        </p:nvSpPr>
        <p:spPr>
          <a:xfrm>
            <a:off x="2084388" y="1176664"/>
            <a:ext cx="2155890" cy="527065"/>
          </a:xfrm>
          <a:prstGeom prst="bracketPair">
            <a:avLst/>
          </a:prstGeom>
          <a:solidFill>
            <a:schemeClr val="bg1"/>
          </a:solidFill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本　庁</a:t>
            </a:r>
          </a:p>
        </p:txBody>
      </p:sp>
      <p:grpSp>
        <p:nvGrpSpPr>
          <p:cNvPr id="36" name="グループ化 35"/>
          <p:cNvGrpSpPr/>
          <p:nvPr/>
        </p:nvGrpSpPr>
        <p:grpSpPr>
          <a:xfrm>
            <a:off x="6947929" y="1546476"/>
            <a:ext cx="5016543" cy="3784677"/>
            <a:chOff x="545755" y="1293912"/>
            <a:chExt cx="4420539" cy="3886585"/>
          </a:xfrm>
        </p:grpSpPr>
        <p:sp>
          <p:nvSpPr>
            <p:cNvPr id="37" name="角丸四角形 36"/>
            <p:cNvSpPr/>
            <p:nvPr/>
          </p:nvSpPr>
          <p:spPr>
            <a:xfrm>
              <a:off x="545755" y="1581797"/>
              <a:ext cx="4420539" cy="3598700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＜動物愛護管理センター＞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B0400000000000000" pitchFamily="50" charset="-128"/>
                  <a:ea typeface="游ゴシック" panose="020B0400000000000000" pitchFamily="50" charset="-128"/>
                  <a:cs typeface="+mn-cs"/>
                </a:rPr>
                <a:t>＜家畜保健衛生所＞</a:t>
              </a:r>
            </a:p>
          </p:txBody>
        </p:sp>
        <p:sp>
          <p:nvSpPr>
            <p:cNvPr id="38" name="大かっこ 37"/>
            <p:cNvSpPr/>
            <p:nvPr/>
          </p:nvSpPr>
          <p:spPr>
            <a:xfrm>
              <a:off x="1868518" y="1293912"/>
              <a:ext cx="1775012" cy="575769"/>
            </a:xfrm>
            <a:prstGeom prst="bracketPair">
              <a:avLst/>
            </a:prstGeom>
            <a:solidFill>
              <a:schemeClr val="bg1"/>
            </a:solidFill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出　先</a:t>
              </a:r>
            </a:p>
          </p:txBody>
        </p:sp>
      </p:grpSp>
      <p:sp>
        <p:nvSpPr>
          <p:cNvPr id="14" name="左右矢印 13"/>
          <p:cNvSpPr/>
          <p:nvPr/>
        </p:nvSpPr>
        <p:spPr>
          <a:xfrm>
            <a:off x="5486768" y="2786968"/>
            <a:ext cx="1461161" cy="792015"/>
          </a:xfrm>
          <a:prstGeom prst="leftRightArrow">
            <a:avLst>
              <a:gd name="adj1" fmla="val 50000"/>
              <a:gd name="adj2" fmla="val 369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961090" y="1868402"/>
            <a:ext cx="4525678" cy="2818530"/>
          </a:xfrm>
          <a:prstGeom prst="roundRect">
            <a:avLst>
              <a:gd name="adj" fmla="val 14051"/>
            </a:avLst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＜動物愛護畜産課＞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※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動物に関する施策を一元的に実施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・総務・動物愛護グループ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・畜産衛生グループ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・野生動物グループ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915760" y="4946445"/>
            <a:ext cx="4092380" cy="1489447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＜流通対策室＞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※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農畜水産物の流通対策を実施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・ブランド戦略推進グループ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4018207" y="3439632"/>
            <a:ext cx="1304120" cy="2819501"/>
            <a:chOff x="5850943" y="3695998"/>
            <a:chExt cx="1107909" cy="1273653"/>
          </a:xfrm>
          <a:solidFill>
            <a:srgbClr val="00B0F0"/>
          </a:solidFill>
        </p:grpSpPr>
        <p:sp>
          <p:nvSpPr>
            <p:cNvPr id="25" name="屈折矢印 24"/>
            <p:cNvSpPr/>
            <p:nvPr/>
          </p:nvSpPr>
          <p:spPr>
            <a:xfrm rot="16200000">
              <a:off x="5976981" y="3569960"/>
              <a:ext cx="855834" cy="1107909"/>
            </a:xfrm>
            <a:prstGeom prst="bentUpArrow">
              <a:avLst>
                <a:gd name="adj1" fmla="val 10636"/>
                <a:gd name="adj2" fmla="val 14094"/>
                <a:gd name="adj3" fmla="val 2076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0" name="屈折矢印 39"/>
            <p:cNvSpPr/>
            <p:nvPr/>
          </p:nvSpPr>
          <p:spPr>
            <a:xfrm rot="5400000" flipV="1">
              <a:off x="6193404" y="4204203"/>
              <a:ext cx="777860" cy="753035"/>
            </a:xfrm>
            <a:prstGeom prst="bentUpArrow">
              <a:avLst>
                <a:gd name="adj1" fmla="val 15898"/>
                <a:gd name="adj2" fmla="val 22094"/>
                <a:gd name="adj3" fmla="val 2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2" name="楕円 41"/>
          <p:cNvSpPr/>
          <p:nvPr/>
        </p:nvSpPr>
        <p:spPr>
          <a:xfrm>
            <a:off x="1294011" y="3258355"/>
            <a:ext cx="2559757" cy="66854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/>
          <p:cNvSpPr/>
          <p:nvPr/>
        </p:nvSpPr>
        <p:spPr>
          <a:xfrm>
            <a:off x="1284568" y="5741398"/>
            <a:ext cx="3122873" cy="637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四角形吹き出し 42"/>
          <p:cNvSpPr/>
          <p:nvPr/>
        </p:nvSpPr>
        <p:spPr>
          <a:xfrm>
            <a:off x="6000790" y="5578431"/>
            <a:ext cx="3853640" cy="785602"/>
          </a:xfrm>
          <a:prstGeom prst="wedgeRectCallout">
            <a:avLst>
              <a:gd name="adj1" fmla="val -67698"/>
              <a:gd name="adj2" fmla="val -122482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畜産物の販路拡大などの企画調整</a:t>
            </a:r>
          </a:p>
        </p:txBody>
      </p:sp>
      <p:sp>
        <p:nvSpPr>
          <p:cNvPr id="48" name="四角形吹き出し 47"/>
          <p:cNvSpPr/>
          <p:nvPr/>
        </p:nvSpPr>
        <p:spPr>
          <a:xfrm>
            <a:off x="5579541" y="398416"/>
            <a:ext cx="3891091" cy="1022091"/>
          </a:xfrm>
          <a:prstGeom prst="wedgeRectCallout">
            <a:avLst>
              <a:gd name="adj1" fmla="val -83732"/>
              <a:gd name="adj2" fmla="val 35450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出先機関や関係機関との調整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・各種業務の企画調整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・議会、予算対応</a:t>
            </a:r>
          </a:p>
        </p:txBody>
      </p:sp>
      <p:pic>
        <p:nvPicPr>
          <p:cNvPr id="18" name="Picture 2" descr="F:\DCIM\103MSDCF\DSC0999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84"/>
          <a:stretch/>
        </p:blipFill>
        <p:spPr bwMode="auto">
          <a:xfrm>
            <a:off x="7821112" y="2714961"/>
            <a:ext cx="1898075" cy="1192675"/>
          </a:xfrm>
          <a:prstGeom prst="roundRect">
            <a:avLst>
              <a:gd name="adj" fmla="val 747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GP05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87" y="3840732"/>
            <a:ext cx="1795471" cy="134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295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1328" y="174058"/>
            <a:ext cx="2758664" cy="729879"/>
          </a:xfrm>
          <a:prstGeom prst="rect">
            <a:avLst/>
          </a:prstGeom>
        </p:spPr>
      </p:pic>
      <p:sp>
        <p:nvSpPr>
          <p:cNvPr id="35" name="角丸四角形 14">
            <a:extLst>
              <a:ext uri="{FF2B5EF4-FFF2-40B4-BE49-F238E27FC236}">
                <a16:creationId xmlns:a16="http://schemas.microsoft.com/office/drawing/2014/main" id="{0B0B5973-C276-4E45-A5C2-9070D694CD0F}"/>
              </a:ext>
            </a:extLst>
          </p:cNvPr>
          <p:cNvSpPr/>
          <p:nvPr/>
        </p:nvSpPr>
        <p:spPr>
          <a:xfrm>
            <a:off x="156693" y="889681"/>
            <a:ext cx="5789606" cy="5826863"/>
          </a:xfrm>
          <a:prstGeom prst="roundRect">
            <a:avLst>
              <a:gd name="adj" fmla="val 1388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6060646" y="801515"/>
            <a:ext cx="5888485" cy="5875186"/>
          </a:xfrm>
          <a:prstGeom prst="roundRect">
            <a:avLst>
              <a:gd name="adj" fmla="val 1453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3343AD7-77FC-4EEB-A6C4-04AC6EBA0142}"/>
              </a:ext>
            </a:extLst>
          </p:cNvPr>
          <p:cNvSpPr txBox="1">
            <a:spLocks/>
          </p:cNvSpPr>
          <p:nvPr/>
        </p:nvSpPr>
        <p:spPr>
          <a:xfrm>
            <a:off x="3420956" y="180974"/>
            <a:ext cx="4788209" cy="594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ペットに関する仕事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348809" y="988220"/>
            <a:ext cx="5406945" cy="5489372"/>
            <a:chOff x="123651" y="948565"/>
            <a:chExt cx="5406945" cy="5489372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CACE22C-ADC8-4B88-B906-8B8E56BB6992}"/>
                </a:ext>
              </a:extLst>
            </p:cNvPr>
            <p:cNvSpPr/>
            <p:nvPr/>
          </p:nvSpPr>
          <p:spPr>
            <a:xfrm>
              <a:off x="791478" y="948565"/>
              <a:ext cx="3950705" cy="5147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txBody>
            <a:bodyPr wrap="square" tIns="108000" bIns="36000" anchor="ctr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動物愛護と適正飼養の推進</a:t>
              </a:r>
              <a:endParaRPr kumimoji="0" lang="en-US" altLang="ja-JP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8"/>
            <a:stretch/>
          </p:blipFill>
          <p:spPr>
            <a:xfrm>
              <a:off x="129345" y="1572238"/>
              <a:ext cx="2596902" cy="2082136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394" y="1583974"/>
              <a:ext cx="2684202" cy="2013151"/>
            </a:xfrm>
            <a:prstGeom prst="rect">
              <a:avLst/>
            </a:prstGeom>
          </p:spPr>
        </p:pic>
        <p:sp>
          <p:nvSpPr>
            <p:cNvPr id="33" name="角丸四角形吹き出し 32"/>
            <p:cNvSpPr/>
            <p:nvPr/>
          </p:nvSpPr>
          <p:spPr>
            <a:xfrm>
              <a:off x="156693" y="5608403"/>
              <a:ext cx="3636266" cy="829534"/>
            </a:xfrm>
            <a:prstGeom prst="wedgeRoundRectCallout">
              <a:avLst>
                <a:gd name="adj1" fmla="val 60006"/>
                <a:gd name="adj2" fmla="val -24913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E64823">
                          <a:lumMod val="89000"/>
                        </a:srgbClr>
                      </a:gs>
                      <a:gs pos="23000">
                        <a:srgbClr val="E64823">
                          <a:lumMod val="89000"/>
                        </a:srgbClr>
                      </a:gs>
                      <a:gs pos="69000">
                        <a:srgbClr val="E64823">
                          <a:lumMod val="75000"/>
                        </a:srgbClr>
                      </a:gs>
                      <a:gs pos="97000">
                        <a:srgbClr val="E64823">
                          <a:lumMod val="7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ペットを正しく飼うために</a:t>
              </a:r>
              <a:endParaRPr kumimoji="0" lang="en-US" altLang="ja-JP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64823">
                        <a:lumMod val="89000"/>
                      </a:srgbClr>
                    </a:gs>
                    <a:gs pos="23000">
                      <a:srgbClr val="E64823">
                        <a:lumMod val="89000"/>
                      </a:srgbClr>
                    </a:gs>
                    <a:gs pos="69000">
                      <a:srgbClr val="E64823">
                        <a:lumMod val="75000"/>
                      </a:srgbClr>
                    </a:gs>
                    <a:gs pos="97000">
                      <a:srgbClr val="E64823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671" y="3820496"/>
              <a:ext cx="2462738" cy="1611618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2910588" y="5230827"/>
              <a:ext cx="25022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ペットショップ等への指導</a:t>
              </a: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055147" y="3399842"/>
              <a:ext cx="41851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子どもを対象とした啓発授業「ともにくらす」</a:t>
              </a: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E5952656-9607-4BC7-B7AD-42A71D2C6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693" y="3843805"/>
              <a:ext cx="2569554" cy="1441957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F1053B9-61D1-4E20-9E47-2238D5FDF218}"/>
                </a:ext>
              </a:extLst>
            </p:cNvPr>
            <p:cNvSpPr txBox="1"/>
            <p:nvPr/>
          </p:nvSpPr>
          <p:spPr>
            <a:xfrm>
              <a:off x="123651" y="5227285"/>
              <a:ext cx="269361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啓発イベント「ともにまなぶ」</a:t>
              </a:r>
            </a:p>
          </p:txBody>
        </p:sp>
      </p:grpSp>
      <p:pic>
        <p:nvPicPr>
          <p:cNvPr id="22" name="グラフィックス 21" descr="ウサギ">
            <a:extLst>
              <a:ext uri="{FF2B5EF4-FFF2-40B4-BE49-F238E27FC236}">
                <a16:creationId xmlns:a16="http://schemas.microsoft.com/office/drawing/2014/main" id="{210F23AD-642D-4655-AA5C-5E2CDEBC80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9165" y="5428090"/>
            <a:ext cx="1429910" cy="142991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6254266" y="944517"/>
            <a:ext cx="6215952" cy="5789018"/>
            <a:chOff x="5996723" y="903356"/>
            <a:chExt cx="6215952" cy="5789018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81F7DE0-9EF3-424E-9A6B-A271A52B90B7}"/>
                </a:ext>
              </a:extLst>
            </p:cNvPr>
            <p:cNvSpPr/>
            <p:nvPr/>
          </p:nvSpPr>
          <p:spPr>
            <a:xfrm>
              <a:off x="6534406" y="903356"/>
              <a:ext cx="4319655" cy="51473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</p:spPr>
          <p:txBody>
            <a:bodyPr wrap="square" tIns="108000" bIns="36000" anchor="ctr" anchorCtr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動物の収容と飼養管理や譲渡</a:t>
              </a:r>
              <a:endParaRPr kumimoji="0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663" y="1534800"/>
              <a:ext cx="2533818" cy="1970641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009411" y="1543174"/>
              <a:ext cx="2684823" cy="1962268"/>
            </a:xfrm>
            <a:prstGeom prst="rect">
              <a:avLst/>
            </a:prstGeom>
          </p:spPr>
        </p:pic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2" b="28803"/>
            <a:stretch/>
          </p:blipFill>
          <p:spPr>
            <a:xfrm>
              <a:off x="5996723" y="3597125"/>
              <a:ext cx="2439861" cy="2579706"/>
            </a:xfrm>
            <a:prstGeom prst="rect">
              <a:avLst/>
            </a:prstGeom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5996723" y="3224650"/>
              <a:ext cx="132735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引き取った犬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9906074" y="3197664"/>
              <a:ext cx="148447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動物の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健康管理</a:t>
              </a: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174805" y="6176831"/>
              <a:ext cx="176548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SNS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を使った広報</a:t>
              </a:r>
            </a:p>
          </p:txBody>
        </p:sp>
        <p:sp>
          <p:nvSpPr>
            <p:cNvPr id="32" name="角丸四角形吹き出し 31"/>
            <p:cNvSpPr/>
            <p:nvPr/>
          </p:nvSpPr>
          <p:spPr>
            <a:xfrm>
              <a:off x="8510587" y="3604577"/>
              <a:ext cx="2790974" cy="1126670"/>
            </a:xfrm>
            <a:prstGeom prst="wedgeRoundRectCallout">
              <a:avLst>
                <a:gd name="adj1" fmla="val 27798"/>
                <a:gd name="adj2" fmla="val 94086"/>
                <a:gd name="adj3" fmla="val 16667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E64823">
                          <a:lumMod val="89000"/>
                        </a:srgbClr>
                      </a:gs>
                      <a:gs pos="23000">
                        <a:srgbClr val="E64823">
                          <a:lumMod val="89000"/>
                        </a:srgbClr>
                      </a:gs>
                      <a:gs pos="69000">
                        <a:srgbClr val="E64823">
                          <a:lumMod val="75000"/>
                        </a:srgbClr>
                      </a:gs>
                      <a:gs pos="97000">
                        <a:srgbClr val="E64823">
                          <a:lumMod val="70000"/>
                        </a:srgb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動物達の新しい生活のために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pic>
          <p:nvPicPr>
            <p:cNvPr id="23" name="グラフィックス 1049" descr="ネコ"/>
            <p:cNvPicPr/>
            <p:nvPr/>
          </p:nvPicPr>
          <p:blipFill>
            <a:blip r:embed="rId1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10296723" y="4913767"/>
              <a:ext cx="1915952" cy="1778607"/>
            </a:xfrm>
            <a:prstGeom prst="rect">
              <a:avLst/>
            </a:prstGeom>
          </p:spPr>
        </p:pic>
        <p:pic>
          <p:nvPicPr>
            <p:cNvPr id="29" name="グラフィックス 28" descr="ハムスター">
              <a:extLst>
                <a:ext uri="{FF2B5EF4-FFF2-40B4-BE49-F238E27FC236}">
                  <a16:creationId xmlns:a16="http://schemas.microsoft.com/office/drawing/2014/main" id="{805DE54F-A0E2-4087-ABD7-07FF9445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12021" y="5435441"/>
              <a:ext cx="1256288" cy="1256288"/>
            </a:xfrm>
            <a:prstGeom prst="rect">
              <a:avLst/>
            </a:prstGeom>
          </p:spPr>
        </p:pic>
        <p:pic>
          <p:nvPicPr>
            <p:cNvPr id="37" name="グラフィックス 36" descr="ハート">
              <a:extLst>
                <a:ext uri="{FF2B5EF4-FFF2-40B4-BE49-F238E27FC236}">
                  <a16:creationId xmlns:a16="http://schemas.microsoft.com/office/drawing/2014/main" id="{2EE92032-9499-4B6D-8543-250473951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20029401">
              <a:off x="8860829" y="4901163"/>
              <a:ext cx="960276" cy="960276"/>
            </a:xfrm>
            <a:prstGeom prst="rect">
              <a:avLst/>
            </a:prstGeom>
          </p:spPr>
        </p:pic>
        <p:pic>
          <p:nvPicPr>
            <p:cNvPr id="39" name="グラフィックス 38" descr="ハート">
              <a:extLst>
                <a:ext uri="{FF2B5EF4-FFF2-40B4-BE49-F238E27FC236}">
                  <a16:creationId xmlns:a16="http://schemas.microsoft.com/office/drawing/2014/main" id="{FE9EFC8C-80F3-41A8-BEDC-85414521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 rot="1278579">
              <a:off x="10725298" y="4332717"/>
              <a:ext cx="820531" cy="960276"/>
            </a:xfrm>
            <a:prstGeom prst="rect">
              <a:avLst/>
            </a:prstGeom>
          </p:spPr>
        </p:pic>
      </p:grpSp>
      <p:pic>
        <p:nvPicPr>
          <p:cNvPr id="24" name="グラフィックス 1050" descr="犬"/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3" flipH="1">
            <a:off x="3991014" y="5040690"/>
            <a:ext cx="1937062" cy="2231802"/>
          </a:xfrm>
          <a:prstGeom prst="rect">
            <a:avLst/>
          </a:prstGeom>
        </p:spPr>
      </p:pic>
      <p:sp>
        <p:nvSpPr>
          <p:cNvPr id="31" name="対角する 2 つの角を切り取った四角形 30"/>
          <p:cNvSpPr/>
          <p:nvPr/>
        </p:nvSpPr>
        <p:spPr>
          <a:xfrm>
            <a:off x="206677" y="226515"/>
            <a:ext cx="2324477" cy="522753"/>
          </a:xfrm>
          <a:prstGeom prst="snip2DiagRect">
            <a:avLst>
              <a:gd name="adj1" fmla="val 0"/>
              <a:gd name="adj2" fmla="val 36416"/>
            </a:avLst>
          </a:prstGeom>
          <a:ln w="41275" cmpd="dbl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環境農林水産部</a:t>
            </a:r>
          </a:p>
        </p:txBody>
      </p:sp>
    </p:spTree>
    <p:extLst>
      <p:ext uri="{BB962C8B-B14F-4D97-AF65-F5344CB8AC3E}">
        <p14:creationId xmlns:p14="http://schemas.microsoft.com/office/powerpoint/2010/main" val="1326097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グラフィックス 40" descr="ハチ">
            <a:extLst>
              <a:ext uri="{FF2B5EF4-FFF2-40B4-BE49-F238E27FC236}">
                <a16:creationId xmlns:a16="http://schemas.microsoft.com/office/drawing/2014/main" id="{1D0FBA7C-E405-4736-BCCE-9F5402395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7807" y="-40472"/>
            <a:ext cx="909655" cy="834174"/>
          </a:xfrm>
          <a:prstGeom prst="rect">
            <a:avLst/>
          </a:prstGeom>
        </p:spPr>
      </p:pic>
      <p:pic>
        <p:nvPicPr>
          <p:cNvPr id="40" name="グラフィックス 39" descr="ハチ">
            <a:extLst>
              <a:ext uri="{FF2B5EF4-FFF2-40B4-BE49-F238E27FC236}">
                <a16:creationId xmlns:a16="http://schemas.microsoft.com/office/drawing/2014/main" id="{8A136EEF-D0AF-472D-9CDF-4CC3617B2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9988" y="89635"/>
            <a:ext cx="793353" cy="793353"/>
          </a:xfrm>
          <a:prstGeom prst="rect">
            <a:avLst/>
          </a:prstGeom>
        </p:spPr>
      </p:pic>
      <p:pic>
        <p:nvPicPr>
          <p:cNvPr id="38" name="グラフィックス 37" descr="ハチ">
            <a:extLst>
              <a:ext uri="{FF2B5EF4-FFF2-40B4-BE49-F238E27FC236}">
                <a16:creationId xmlns:a16="http://schemas.microsoft.com/office/drawing/2014/main" id="{A249C835-1258-451E-9E73-BAF82ECBF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0385" y="-13385"/>
            <a:ext cx="786784" cy="786784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6145327" y="855743"/>
            <a:ext cx="5772996" cy="589477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98203" y="856010"/>
            <a:ext cx="5870502" cy="586751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3343AD7-77FC-4EEB-A6C4-04AC6EBA0142}"/>
              </a:ext>
            </a:extLst>
          </p:cNvPr>
          <p:cNvSpPr txBox="1">
            <a:spLocks/>
          </p:cNvSpPr>
          <p:nvPr/>
        </p:nvSpPr>
        <p:spPr>
          <a:xfrm>
            <a:off x="1526817" y="182760"/>
            <a:ext cx="8596312" cy="594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j-cs"/>
              </a:rPr>
              <a:t>家畜に関する仕事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ACE22C-ADC8-4B88-B906-8B8E56BB6992}"/>
              </a:ext>
            </a:extLst>
          </p:cNvPr>
          <p:cNvSpPr/>
          <p:nvPr/>
        </p:nvSpPr>
        <p:spPr>
          <a:xfrm>
            <a:off x="1155623" y="1006053"/>
            <a:ext cx="3755662" cy="48820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tIns="7200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家畜防疫・家畜衛生対策</a:t>
            </a:r>
            <a:endParaRPr kumimoji="0" lang="en-US" altLang="ja-JP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1F7DE0-9EF3-424E-9A6B-A271A52B90B7}"/>
              </a:ext>
            </a:extLst>
          </p:cNvPr>
          <p:cNvSpPr/>
          <p:nvPr/>
        </p:nvSpPr>
        <p:spPr>
          <a:xfrm>
            <a:off x="8249976" y="984844"/>
            <a:ext cx="1647367" cy="48820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tIns="72000" bIns="36000" anchor="b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畜産振興</a:t>
            </a:r>
            <a:endParaRPr kumimoji="0" lang="en-US" altLang="ja-JP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2" name="角丸四角形吹き出し 31"/>
          <p:cNvSpPr/>
          <p:nvPr/>
        </p:nvSpPr>
        <p:spPr>
          <a:xfrm>
            <a:off x="5888952" y="5440263"/>
            <a:ext cx="4722048" cy="784733"/>
          </a:xfrm>
          <a:prstGeom prst="wedgeRoundRectCallout">
            <a:avLst>
              <a:gd name="adj1" fmla="val 35623"/>
              <a:gd name="adj2" fmla="val 9433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64823">
                        <a:lumMod val="89000"/>
                      </a:srgbClr>
                    </a:gs>
                    <a:gs pos="23000">
                      <a:srgbClr val="E64823">
                        <a:lumMod val="89000"/>
                      </a:srgbClr>
                    </a:gs>
                    <a:gs pos="69000">
                      <a:srgbClr val="E64823">
                        <a:lumMod val="75000"/>
                      </a:srgbClr>
                    </a:gs>
                    <a:gs pos="97000">
                      <a:srgbClr val="E64823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大阪の畜産を支えるために</a:t>
            </a:r>
            <a:endParaRPr kumimoji="0" lang="en-US" altLang="ja-JP" sz="28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64823">
                      <a:lumMod val="89000"/>
                    </a:srgbClr>
                  </a:gs>
                  <a:gs pos="23000">
                    <a:srgbClr val="E64823">
                      <a:lumMod val="89000"/>
                    </a:srgbClr>
                  </a:gs>
                  <a:gs pos="69000">
                    <a:srgbClr val="E64823">
                      <a:lumMod val="75000"/>
                    </a:srgbClr>
                  </a:gs>
                  <a:gs pos="97000">
                    <a:srgbClr val="E64823">
                      <a:lumMod val="7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8368"/>
          <a:stretch/>
        </p:blipFill>
        <p:spPr>
          <a:xfrm>
            <a:off x="2619150" y="1600996"/>
            <a:ext cx="1640210" cy="1704471"/>
          </a:xfrm>
          <a:prstGeom prst="rect">
            <a:avLst/>
          </a:prstGeom>
        </p:spPr>
      </p:pic>
      <p:pic>
        <p:nvPicPr>
          <p:cNvPr id="35" name="図 3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" t="7001" r="16058" b="20813"/>
          <a:stretch/>
        </p:blipFill>
        <p:spPr bwMode="auto">
          <a:xfrm>
            <a:off x="249667" y="1576865"/>
            <a:ext cx="2273258" cy="1754012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38864" y="3027230"/>
            <a:ext cx="2386029" cy="477054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高病原性鳥インフルエンザ発生時に備えた防疫訓練</a:t>
            </a:r>
          </a:p>
        </p:txBody>
      </p:sp>
      <p:pic>
        <p:nvPicPr>
          <p:cNvPr id="11" name="グラフィックス 10" descr="ブタ">
            <a:extLst>
              <a:ext uri="{FF2B5EF4-FFF2-40B4-BE49-F238E27FC236}">
                <a16:creationId xmlns:a16="http://schemas.microsoft.com/office/drawing/2014/main" id="{04BFB585-95F3-4B73-8E32-4460938BA1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764231" y="5174706"/>
            <a:ext cx="2578217" cy="1985019"/>
          </a:xfrm>
          <a:prstGeom prst="rect">
            <a:avLst/>
          </a:prstGeom>
        </p:spPr>
      </p:pic>
      <p:pic>
        <p:nvPicPr>
          <p:cNvPr id="24" name="図 23" descr="干し草の上にいる豚&#10;&#10;自動的に生成された説明">
            <a:extLst>
              <a:ext uri="{FF2B5EF4-FFF2-40B4-BE49-F238E27FC236}">
                <a16:creationId xmlns:a16="http://schemas.microsoft.com/office/drawing/2014/main" id="{54C9FBFB-A1FD-4FCB-A966-035DEAB8A5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23" y="1734671"/>
            <a:ext cx="1886080" cy="141456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AA6749F-5ECB-4CF3-B7A6-C0F4998447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r="20776" b="1809"/>
          <a:stretch/>
        </p:blipFill>
        <p:spPr>
          <a:xfrm>
            <a:off x="4203581" y="1618687"/>
            <a:ext cx="1621392" cy="147280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8A5DAA43-1BDD-40F4-979D-68B2CF30D7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6" y="3305467"/>
            <a:ext cx="2053914" cy="1540436"/>
          </a:xfrm>
          <a:prstGeom prst="rect">
            <a:avLst/>
          </a:prstGeom>
        </p:spPr>
      </p:pic>
      <p:sp>
        <p:nvSpPr>
          <p:cNvPr id="33" name="角丸四角形吹き出し 32"/>
          <p:cNvSpPr/>
          <p:nvPr/>
        </p:nvSpPr>
        <p:spPr>
          <a:xfrm>
            <a:off x="1784272" y="5387655"/>
            <a:ext cx="3696420" cy="1136023"/>
          </a:xfrm>
          <a:prstGeom prst="wedgeRoundRectCallout">
            <a:avLst>
              <a:gd name="adj1" fmla="val -57270"/>
              <a:gd name="adj2" fmla="val -3233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E64823">
                        <a:lumMod val="89000"/>
                      </a:srgbClr>
                    </a:gs>
                    <a:gs pos="23000">
                      <a:srgbClr val="E64823">
                        <a:lumMod val="89000"/>
                      </a:srgbClr>
                    </a:gs>
                    <a:gs pos="69000">
                      <a:srgbClr val="E64823">
                        <a:lumMod val="75000"/>
                      </a:srgbClr>
                    </a:gs>
                    <a:gs pos="97000">
                      <a:srgbClr val="E64823">
                        <a:lumMod val="7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安全安心な畜産物を守るために</a:t>
            </a:r>
          </a:p>
        </p:txBody>
      </p:sp>
      <p:pic>
        <p:nvPicPr>
          <p:cNvPr id="5" name="図 4" descr="ウシ, フェンス, 建物, 屋外 が含まれている画像&#10;&#10;自動的に生成された説明">
            <a:extLst>
              <a:ext uri="{FF2B5EF4-FFF2-40B4-BE49-F238E27FC236}">
                <a16:creationId xmlns:a16="http://schemas.microsoft.com/office/drawing/2014/main" id="{60BE6456-6F07-4B21-B8C8-A1A4622A78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64" y="3631996"/>
            <a:ext cx="2519938" cy="1417466"/>
          </a:xfrm>
          <a:prstGeom prst="rect">
            <a:avLst/>
          </a:prstGeom>
        </p:spPr>
      </p:pic>
      <p:pic>
        <p:nvPicPr>
          <p:cNvPr id="9" name="図 8" descr="人, 屋外, 少年, 子供 が含まれている画像&#10;&#10;自動的に生成された説明">
            <a:extLst>
              <a:ext uri="{FF2B5EF4-FFF2-40B4-BE49-F238E27FC236}">
                <a16:creationId xmlns:a16="http://schemas.microsoft.com/office/drawing/2014/main" id="{92DCEA9B-7947-4CB8-82B7-651B11CA8B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0" y="3639649"/>
            <a:ext cx="2800304" cy="1575171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2324866" y="4990680"/>
            <a:ext cx="3378272" cy="272032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農場における衛生対策について指導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3777" y="3048200"/>
            <a:ext cx="2613547" cy="477054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農場での鶏の採血と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家畜保健衛生所での血液検査</a:t>
            </a:r>
          </a:p>
        </p:txBody>
      </p:sp>
      <p:pic>
        <p:nvPicPr>
          <p:cNvPr id="12" name="グラフィックス 11" descr="雄鶏">
            <a:extLst>
              <a:ext uri="{FF2B5EF4-FFF2-40B4-BE49-F238E27FC236}">
                <a16:creationId xmlns:a16="http://schemas.microsoft.com/office/drawing/2014/main" id="{414B9B46-C83A-4194-959B-1FDD79607A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67761" y="5083134"/>
            <a:ext cx="1924220" cy="1924220"/>
          </a:xfrm>
          <a:prstGeom prst="rect">
            <a:avLst/>
          </a:prstGeom>
        </p:spPr>
      </p:pic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59BF353E-F27F-4F85-B356-2A1FEE577696}"/>
              </a:ext>
            </a:extLst>
          </p:cNvPr>
          <p:cNvSpPr txBox="1"/>
          <p:nvPr/>
        </p:nvSpPr>
        <p:spPr>
          <a:xfrm>
            <a:off x="6359279" y="4786755"/>
            <a:ext cx="1945368" cy="477054"/>
          </a:xfrm>
          <a:prstGeom prst="rect">
            <a:avLst/>
          </a:prstGeom>
          <a:solidFill>
            <a:schemeClr val="bg1"/>
          </a:solidFill>
        </p:spPr>
        <p:txBody>
          <a:bodyPr wrap="square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開放的な鶏舎で育つ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採卵鶏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143312" y="1534906"/>
            <a:ext cx="4517793" cy="3681640"/>
            <a:chOff x="6513367" y="1535087"/>
            <a:chExt cx="4517793" cy="3681640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83"/>
            <a:stretch/>
          </p:blipFill>
          <p:spPr>
            <a:xfrm>
              <a:off x="9118903" y="1618868"/>
              <a:ext cx="1760890" cy="1465504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696642" y="1346336"/>
              <a:ext cx="1316102" cy="17568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006" y="2214960"/>
              <a:ext cx="1057373" cy="705908"/>
            </a:xfrm>
            <a:prstGeom prst="rect">
              <a:avLst/>
            </a:prstGeom>
          </p:spPr>
        </p:pic>
        <p:pic>
          <p:nvPicPr>
            <p:cNvPr id="45" name="図 44" descr="人, 持つ, 屋内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201B63E3-190E-43CD-99DD-B9F49DABA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85" t="61509" r="5846" b="5542"/>
            <a:stretch/>
          </p:blipFill>
          <p:spPr>
            <a:xfrm>
              <a:off x="9135903" y="3292031"/>
              <a:ext cx="1895257" cy="1563114"/>
            </a:xfrm>
            <a:prstGeom prst="rect">
              <a:avLst/>
            </a:prstGeom>
          </p:spPr>
        </p:pic>
        <p:pic>
          <p:nvPicPr>
            <p:cNvPr id="49" name="図 48" descr="食品, テーブル, いっぱい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82CEAA7A-36BB-4E9C-9270-E4167D6D8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331" y="3305648"/>
              <a:ext cx="1173447" cy="1564596"/>
            </a:xfrm>
            <a:prstGeom prst="rect">
              <a:avLst/>
            </a:prstGeom>
          </p:spPr>
        </p:pic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DFB7E146-E0A7-4BC8-8159-03B78994E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330" y="3308265"/>
              <a:ext cx="563416" cy="569108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117" y="1535087"/>
              <a:ext cx="563416" cy="569108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7523214-0E38-4C3C-BE41-290BB357D942}"/>
                </a:ext>
              </a:extLst>
            </p:cNvPr>
            <p:cNvSpPr txBox="1"/>
            <p:nvPr/>
          </p:nvSpPr>
          <p:spPr>
            <a:xfrm>
              <a:off x="6513367" y="2905143"/>
              <a:ext cx="383842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大阪産（もん）の豚肉と商談会での販売風景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78EF3F83-31A3-4C44-817C-17A361A60CCB}"/>
                </a:ext>
              </a:extLst>
            </p:cNvPr>
            <p:cNvSpPr txBox="1"/>
            <p:nvPr/>
          </p:nvSpPr>
          <p:spPr>
            <a:xfrm>
              <a:off x="7901827" y="4739673"/>
              <a:ext cx="3114073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公民連携による大阪産（もん）の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卵やはちみつを使った新商品の開発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47" name="対角する 2 つの角を切り取った四角形 46"/>
          <p:cNvSpPr/>
          <p:nvPr/>
        </p:nvSpPr>
        <p:spPr>
          <a:xfrm>
            <a:off x="206677" y="226515"/>
            <a:ext cx="2324477" cy="522753"/>
          </a:xfrm>
          <a:prstGeom prst="snip2DiagRect">
            <a:avLst>
              <a:gd name="adj1" fmla="val 0"/>
              <a:gd name="adj2" fmla="val 36416"/>
            </a:avLst>
          </a:prstGeom>
          <a:ln w="41275" cmpd="dbl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/>
              <a:t>環境農林水産部</a:t>
            </a:r>
          </a:p>
        </p:txBody>
      </p:sp>
    </p:spTree>
    <p:extLst>
      <p:ext uri="{BB962C8B-B14F-4D97-AF65-F5344CB8AC3E}">
        <p14:creationId xmlns:p14="http://schemas.microsoft.com/office/powerpoint/2010/main" val="1548423140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黄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ファセット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ファセット">
  <a:themeElements>
    <a:clrScheme name="黄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4ed8__x5165__x308a_ xmlns="70d7d652-1edb-4486-adb7-569848e2bd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E149F3571759242AB70A9ADBD48801F" ma:contentTypeVersion="2" ma:contentTypeDescription="新しいドキュメントを作成します。" ma:contentTypeScope="" ma:versionID="b3c97e09efd2aa013a335549072096a9">
  <xsd:schema xmlns:xsd="http://www.w3.org/2001/XMLSchema" xmlns:xs="http://www.w3.org/2001/XMLSchema" xmlns:p="http://schemas.microsoft.com/office/2006/metadata/properties" xmlns:ns2="70d7d652-1edb-4486-adb7-569848e2bdac" xmlns:ns3="a9b0d389-098a-4f82-adda-c0435a7f6245" targetNamespace="http://schemas.microsoft.com/office/2006/metadata/properties" ma:root="true" ma:fieldsID="25ddd6d1bcad24e9732583f12c572358" ns2:_="" ns3:_="">
    <xsd:import namespace="70d7d652-1edb-4486-adb7-569848e2bdac"/>
    <xsd:import namespace="a9b0d389-098a-4f82-adda-c0435a7f6245"/>
    <xsd:element name="properties">
      <xsd:complexType>
        <xsd:sequence>
          <xsd:element name="documentManagement">
            <xsd:complexType>
              <xsd:all>
                <xsd:element ref="ns2:_x65e5__x4ed8__x5165__x308a_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7d652-1edb-4486-adb7-569848e2bdac" elementFormDefault="qualified">
    <xsd:import namespace="http://schemas.microsoft.com/office/2006/documentManagement/types"/>
    <xsd:import namespace="http://schemas.microsoft.com/office/infopath/2007/PartnerControls"/>
    <xsd:element name="_x65e5__x4ed8__x5165__x308a_" ma:index="8" nillable="true" ma:displayName="日付入り" ma:format="DateOnly" ma:internalName="_x65e5__x4ed8__x5165__x308a_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0d389-098a-4f82-adda-c0435a7f6245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FD163-8988-464D-BBD3-EB5ED121B2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C17527-EBB6-45D3-B660-544B4B3DE00E}">
  <ds:schemaRefs>
    <ds:schemaRef ds:uri="a9b0d389-098a-4f82-adda-c0435a7f6245"/>
    <ds:schemaRef ds:uri="http://purl.org/dc/dcmitype/"/>
    <ds:schemaRef ds:uri="http://schemas.microsoft.com/office/2006/documentManagement/types"/>
    <ds:schemaRef ds:uri="http://purl.org/dc/elements/1.1/"/>
    <ds:schemaRef ds:uri="70d7d652-1edb-4486-adb7-569848e2bdac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1981C8A-9278-4BFF-ABA7-6315FE19B1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d7d652-1edb-4486-adb7-569848e2bdac"/>
    <ds:schemaRef ds:uri="a9b0d389-098a-4f82-adda-c0435a7f62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705</TotalTime>
  <Words>1349</Words>
  <Application>Microsoft Office PowerPoint</Application>
  <PresentationFormat>ワイド画面</PresentationFormat>
  <Paragraphs>217</Paragraphs>
  <Slides>11</Slides>
  <Notes>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20" baseType="lpstr">
      <vt:lpstr>メイリオ</vt:lpstr>
      <vt:lpstr>游ゴシック</vt:lpstr>
      <vt:lpstr>Arial</vt:lpstr>
      <vt:lpstr>Trebuchet MS</vt:lpstr>
      <vt:lpstr>Wingdings</vt:lpstr>
      <vt:lpstr>Wingdings 3</vt:lpstr>
      <vt:lpstr>ファセット</vt:lpstr>
      <vt:lpstr>1_ファセット</vt:lpstr>
      <vt:lpstr>Acrobat Document</vt:lpstr>
      <vt:lpstr>大阪府職員（獣医師職）</vt:lpstr>
      <vt:lpstr>組織等</vt:lpstr>
      <vt:lpstr>獣医師職の主な配属先（健康医療部、環境農林水産部）</vt:lpstr>
      <vt:lpstr>PowerPoint プレゼンテーション</vt:lpstr>
      <vt:lpstr>羽曳野食肉衛生検査所・ 食鳥検査センター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獣医師職に求める人材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大阪府職員（〇〇職）</dc:title>
  <dc:creator>矢幡　彩奈</dc:creator>
  <cp:lastModifiedBy>木原　祐二</cp:lastModifiedBy>
  <cp:revision>153</cp:revision>
  <cp:lastPrinted>2022-01-13T07:34:18Z</cp:lastPrinted>
  <dcterms:created xsi:type="dcterms:W3CDTF">2020-12-22T03:15:00Z</dcterms:created>
  <dcterms:modified xsi:type="dcterms:W3CDTF">2024-03-08T05:30:50Z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1041-10.8.2.6709</vt:lpwstr>
  </property>
  <property fmtid="{D5CDD505-2E9C-101B-9397-08002B2CF9AE}" pid="3" name="ContentTypeId">
    <vt:lpwstr>0x010100EE149F3571759242AB70A9ADBD48801F</vt:lpwstr>
  </property>
</Properties>
</file>