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6" r:id="rId2"/>
    <p:sldId id="257" r:id="rId3"/>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7FC"/>
    <a:srgbClr val="CCFFFF"/>
    <a:srgbClr val="D2D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575" autoAdjust="0"/>
    <p:restoredTop sz="94660"/>
  </p:normalViewPr>
  <p:slideViewPr>
    <p:cSldViewPr snapToGrid="0">
      <p:cViewPr>
        <p:scale>
          <a:sx n="125" d="100"/>
          <a:sy n="125" d="100"/>
        </p:scale>
        <p:origin x="1632" y="-201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83215ED-65CD-43D8-BC6C-BA8BC279361E}" type="datetimeFigureOut">
              <a:rPr kumimoji="1" lang="ja-JP" altLang="en-US" smtClean="0"/>
              <a:t>2026/10/16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843B0E-34A7-4292-91A0-89EC6A18E08F}" type="slidenum">
              <a:rPr kumimoji="1" lang="ja-JP" altLang="en-US" smtClean="0"/>
              <a:t>‹#›</a:t>
            </a:fld>
            <a:endParaRPr kumimoji="1" lang="ja-JP" altLang="en-US"/>
          </a:p>
        </p:txBody>
      </p:sp>
    </p:spTree>
    <p:extLst>
      <p:ext uri="{BB962C8B-B14F-4D97-AF65-F5344CB8AC3E}">
        <p14:creationId xmlns:p14="http://schemas.microsoft.com/office/powerpoint/2010/main" val="76887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83215ED-65CD-43D8-BC6C-BA8BC279361E}" type="datetimeFigureOut">
              <a:rPr kumimoji="1" lang="ja-JP" altLang="en-US" smtClean="0"/>
              <a:t>2026/10/16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843B0E-34A7-4292-91A0-89EC6A18E08F}" type="slidenum">
              <a:rPr kumimoji="1" lang="ja-JP" altLang="en-US" smtClean="0"/>
              <a:t>‹#›</a:t>
            </a:fld>
            <a:endParaRPr kumimoji="1" lang="ja-JP" altLang="en-US"/>
          </a:p>
        </p:txBody>
      </p:sp>
    </p:spTree>
    <p:extLst>
      <p:ext uri="{BB962C8B-B14F-4D97-AF65-F5344CB8AC3E}">
        <p14:creationId xmlns:p14="http://schemas.microsoft.com/office/powerpoint/2010/main" val="425559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83215ED-65CD-43D8-BC6C-BA8BC279361E}" type="datetimeFigureOut">
              <a:rPr kumimoji="1" lang="ja-JP" altLang="en-US" smtClean="0"/>
              <a:t>2026/10/16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843B0E-34A7-4292-91A0-89EC6A18E08F}" type="slidenum">
              <a:rPr kumimoji="1" lang="ja-JP" altLang="en-US" smtClean="0"/>
              <a:t>‹#›</a:t>
            </a:fld>
            <a:endParaRPr kumimoji="1" lang="ja-JP" altLang="en-US"/>
          </a:p>
        </p:txBody>
      </p:sp>
    </p:spTree>
    <p:extLst>
      <p:ext uri="{BB962C8B-B14F-4D97-AF65-F5344CB8AC3E}">
        <p14:creationId xmlns:p14="http://schemas.microsoft.com/office/powerpoint/2010/main" val="1965451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83215ED-65CD-43D8-BC6C-BA8BC279361E}" type="datetimeFigureOut">
              <a:rPr kumimoji="1" lang="ja-JP" altLang="en-US" smtClean="0"/>
              <a:t>2026/10/16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4843B0E-34A7-4292-91A0-89EC6A18E08F}" type="slidenum">
              <a:rPr kumimoji="1" lang="ja-JP" altLang="en-US" smtClean="0"/>
              <a:t>‹#›</a:t>
            </a:fld>
            <a:endParaRPr kumimoji="1" lang="ja-JP" altLang="en-US"/>
          </a:p>
        </p:txBody>
      </p:sp>
    </p:spTree>
    <p:extLst>
      <p:ext uri="{BB962C8B-B14F-4D97-AF65-F5344CB8AC3E}">
        <p14:creationId xmlns:p14="http://schemas.microsoft.com/office/powerpoint/2010/main" val="421371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83215ED-65CD-43D8-BC6C-BA8BC279361E}" type="datetimeFigureOut">
              <a:rPr kumimoji="1" lang="ja-JP" altLang="en-US" smtClean="0"/>
              <a:t>2026/10/16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4843B0E-34A7-4292-91A0-89EC6A18E08F}" type="slidenum">
              <a:rPr kumimoji="1" lang="ja-JP" altLang="en-US" smtClean="0"/>
              <a:t>‹#›</a:t>
            </a:fld>
            <a:endParaRPr kumimoji="1" lang="ja-JP" altLang="en-US"/>
          </a:p>
        </p:txBody>
      </p:sp>
    </p:spTree>
    <p:extLst>
      <p:ext uri="{BB962C8B-B14F-4D97-AF65-F5344CB8AC3E}">
        <p14:creationId xmlns:p14="http://schemas.microsoft.com/office/powerpoint/2010/main" val="4175966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83215ED-65CD-43D8-BC6C-BA8BC279361E}" type="datetimeFigureOut">
              <a:rPr kumimoji="1" lang="ja-JP" altLang="en-US" smtClean="0"/>
              <a:t>2026/10/16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4843B0E-34A7-4292-91A0-89EC6A18E08F}" type="slidenum">
              <a:rPr kumimoji="1" lang="ja-JP" altLang="en-US" smtClean="0"/>
              <a:t>‹#›</a:t>
            </a:fld>
            <a:endParaRPr kumimoji="1" lang="ja-JP" altLang="en-US"/>
          </a:p>
        </p:txBody>
      </p:sp>
    </p:spTree>
    <p:extLst>
      <p:ext uri="{BB962C8B-B14F-4D97-AF65-F5344CB8AC3E}">
        <p14:creationId xmlns:p14="http://schemas.microsoft.com/office/powerpoint/2010/main" val="1766371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3215ED-65CD-43D8-BC6C-BA8BC279361E}" type="datetimeFigureOut">
              <a:rPr kumimoji="1" lang="ja-JP" altLang="en-US" smtClean="0"/>
              <a:t>2026/10/16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4843B0E-34A7-4292-91A0-89EC6A18E08F}" type="slidenum">
              <a:rPr kumimoji="1" lang="ja-JP" altLang="en-US" smtClean="0"/>
              <a:t>‹#›</a:t>
            </a:fld>
            <a:endParaRPr kumimoji="1" lang="ja-JP" altLang="en-US"/>
          </a:p>
        </p:txBody>
      </p:sp>
    </p:spTree>
    <p:extLst>
      <p:ext uri="{BB962C8B-B14F-4D97-AF65-F5344CB8AC3E}">
        <p14:creationId xmlns:p14="http://schemas.microsoft.com/office/powerpoint/2010/main" val="2501200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83215ED-65CD-43D8-BC6C-BA8BC279361E}" type="datetimeFigureOut">
              <a:rPr kumimoji="1" lang="ja-JP" altLang="en-US" smtClean="0"/>
              <a:t>2026/10/16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4843B0E-34A7-4292-91A0-89EC6A18E08F}" type="slidenum">
              <a:rPr kumimoji="1" lang="ja-JP" altLang="en-US" smtClean="0"/>
              <a:t>‹#›</a:t>
            </a:fld>
            <a:endParaRPr kumimoji="1" lang="ja-JP" altLang="en-US"/>
          </a:p>
        </p:txBody>
      </p:sp>
    </p:spTree>
    <p:extLst>
      <p:ext uri="{BB962C8B-B14F-4D97-AF65-F5344CB8AC3E}">
        <p14:creationId xmlns:p14="http://schemas.microsoft.com/office/powerpoint/2010/main" val="3800590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83215ED-65CD-43D8-BC6C-BA8BC279361E}" type="datetimeFigureOut">
              <a:rPr kumimoji="1" lang="ja-JP" altLang="en-US" smtClean="0"/>
              <a:t>2026/10/16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4843B0E-34A7-4292-91A0-89EC6A18E08F}" type="slidenum">
              <a:rPr kumimoji="1" lang="ja-JP" altLang="en-US" smtClean="0"/>
              <a:t>‹#›</a:t>
            </a:fld>
            <a:endParaRPr kumimoji="1" lang="ja-JP" altLang="en-US"/>
          </a:p>
        </p:txBody>
      </p:sp>
    </p:spTree>
    <p:extLst>
      <p:ext uri="{BB962C8B-B14F-4D97-AF65-F5344CB8AC3E}">
        <p14:creationId xmlns:p14="http://schemas.microsoft.com/office/powerpoint/2010/main" val="3845273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83215ED-65CD-43D8-BC6C-BA8BC279361E}" type="datetimeFigureOut">
              <a:rPr kumimoji="1" lang="ja-JP" altLang="en-US" smtClean="0"/>
              <a:t>2026/10/16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843B0E-34A7-4292-91A0-89EC6A18E08F}" type="slidenum">
              <a:rPr kumimoji="1" lang="ja-JP" altLang="en-US" smtClean="0"/>
              <a:t>‹#›</a:t>
            </a:fld>
            <a:endParaRPr kumimoji="1" lang="ja-JP" altLang="en-US"/>
          </a:p>
        </p:txBody>
      </p:sp>
    </p:spTree>
    <p:extLst>
      <p:ext uri="{BB962C8B-B14F-4D97-AF65-F5344CB8AC3E}">
        <p14:creationId xmlns:p14="http://schemas.microsoft.com/office/powerpoint/2010/main" val="1288354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83215ED-65CD-43D8-BC6C-BA8BC279361E}" type="datetimeFigureOut">
              <a:rPr kumimoji="1" lang="ja-JP" altLang="en-US" smtClean="0"/>
              <a:t>2026/10/16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4843B0E-34A7-4292-91A0-89EC6A18E08F}" type="slidenum">
              <a:rPr kumimoji="1" lang="ja-JP" altLang="en-US" smtClean="0"/>
              <a:t>‹#›</a:t>
            </a:fld>
            <a:endParaRPr kumimoji="1" lang="ja-JP" altLang="en-US"/>
          </a:p>
        </p:txBody>
      </p:sp>
    </p:spTree>
    <p:extLst>
      <p:ext uri="{BB962C8B-B14F-4D97-AF65-F5344CB8AC3E}">
        <p14:creationId xmlns:p14="http://schemas.microsoft.com/office/powerpoint/2010/main" val="35313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E83215ED-65CD-43D8-BC6C-BA8BC279361E}" type="datetimeFigureOut">
              <a:rPr kumimoji="1" lang="ja-JP" altLang="en-US" smtClean="0"/>
              <a:t>2026/10/16</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4843B0E-34A7-4292-91A0-89EC6A18E08F}" type="slidenum">
              <a:rPr kumimoji="1" lang="ja-JP" altLang="en-US" smtClean="0"/>
              <a:t>‹#›</a:t>
            </a:fld>
            <a:endParaRPr kumimoji="1" lang="ja-JP" altLang="en-US"/>
          </a:p>
        </p:txBody>
      </p:sp>
    </p:spTree>
    <p:extLst>
      <p:ext uri="{BB962C8B-B14F-4D97-AF65-F5344CB8AC3E}">
        <p14:creationId xmlns:p14="http://schemas.microsoft.com/office/powerpoint/2010/main" val="1266100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pref.osaka.lg.jp/o130080/kotsukeikaku/r8sharyokonyu.html" TargetMode="Externa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 y="12002"/>
            <a:ext cx="1515838" cy="506360"/>
          </a:xfrm>
          <a:prstGeom prst="rect">
            <a:avLst/>
          </a:prstGeom>
        </p:spPr>
      </p:pic>
      <p:sp>
        <p:nvSpPr>
          <p:cNvPr id="6" name="テキスト ボックス 5"/>
          <p:cNvSpPr txBox="1"/>
          <p:nvPr/>
        </p:nvSpPr>
        <p:spPr>
          <a:xfrm>
            <a:off x="1" y="517381"/>
            <a:ext cx="6858000" cy="792000"/>
          </a:xfrm>
          <a:prstGeom prst="rect">
            <a:avLst/>
          </a:prstGeom>
          <a:solidFill>
            <a:schemeClr val="accent2">
              <a:lumMod val="40000"/>
              <a:lumOff val="60000"/>
            </a:schemeClr>
          </a:solidFill>
        </p:spPr>
        <p:txBody>
          <a:bodyPr wrap="square" lIns="36000" tIns="0" rIns="36000" bIns="0" rtlCol="0" anchor="ctr">
            <a:normAutofit/>
          </a:bodyPr>
          <a:lstStyle/>
          <a:p>
            <a:pPr algn="ctr">
              <a:lnSpc>
                <a:spcPts val="2700"/>
              </a:lnSpc>
            </a:pPr>
            <a:r>
              <a:rPr lang="ja-JP" altLang="en-US" sz="2700" b="1" dirty="0">
                <a:latin typeface="Meiryo UI" panose="020B0604030504040204" pitchFamily="50" charset="-128"/>
                <a:ea typeface="Meiryo UI" panose="020B0604030504040204" pitchFamily="50" charset="-128"/>
              </a:rPr>
              <a:t>令和８年度大阪府広域路線バス車両</a:t>
            </a:r>
            <a:endParaRPr lang="en-US" altLang="ja-JP" sz="2700" b="1" dirty="0">
              <a:latin typeface="Meiryo UI" panose="020B0604030504040204" pitchFamily="50" charset="-128"/>
              <a:ea typeface="Meiryo UI" panose="020B0604030504040204" pitchFamily="50" charset="-128"/>
            </a:endParaRPr>
          </a:p>
          <a:p>
            <a:pPr algn="ctr">
              <a:lnSpc>
                <a:spcPts val="2700"/>
              </a:lnSpc>
            </a:pPr>
            <a:r>
              <a:rPr lang="ja-JP" altLang="en-US" sz="2700" b="1" dirty="0">
                <a:latin typeface="Meiryo UI" panose="020B0604030504040204" pitchFamily="50" charset="-128"/>
                <a:ea typeface="Meiryo UI" panose="020B0604030504040204" pitchFamily="50" charset="-128"/>
              </a:rPr>
              <a:t>購入費等補助金</a:t>
            </a:r>
            <a:r>
              <a:rPr kumimoji="1" lang="ja-JP" altLang="en-US" sz="2700" b="1" dirty="0">
                <a:latin typeface="Meiryo UI" panose="020B0604030504040204" pitchFamily="50" charset="-128"/>
                <a:ea typeface="Meiryo UI" panose="020B0604030504040204" pitchFamily="50" charset="-128"/>
              </a:rPr>
              <a:t>のご案内</a:t>
            </a:r>
            <a:endParaRPr kumimoji="1" lang="en-US" altLang="ja-JP" sz="2700" b="1" dirty="0">
              <a:latin typeface="Meiryo UI" panose="020B0604030504040204" pitchFamily="50" charset="-128"/>
              <a:ea typeface="Meiryo UI" panose="020B0604030504040204" pitchFamily="50" charset="-128"/>
            </a:endParaRPr>
          </a:p>
        </p:txBody>
      </p:sp>
      <p:graphicFrame>
        <p:nvGraphicFramePr>
          <p:cNvPr id="11" name="表 10"/>
          <p:cNvGraphicFramePr>
            <a:graphicFrameLocks noGrp="1"/>
          </p:cNvGraphicFramePr>
          <p:nvPr>
            <p:extLst>
              <p:ext uri="{D42A27DB-BD31-4B8C-83A1-F6EECF244321}">
                <p14:modId xmlns:p14="http://schemas.microsoft.com/office/powerpoint/2010/main" val="2593612491"/>
              </p:ext>
            </p:extLst>
          </p:nvPr>
        </p:nvGraphicFramePr>
        <p:xfrm>
          <a:off x="0" y="2127801"/>
          <a:ext cx="6845044" cy="7737184"/>
        </p:xfrm>
        <a:graphic>
          <a:graphicData uri="http://schemas.openxmlformats.org/drawingml/2006/table">
            <a:tbl>
              <a:tblPr firstRow="1" bandRow="1">
                <a:tableStyleId>{5C22544A-7EE6-4342-B048-85BDC9FD1C3A}</a:tableStyleId>
              </a:tblPr>
              <a:tblGrid>
                <a:gridCol w="1121773">
                  <a:extLst>
                    <a:ext uri="{9D8B030D-6E8A-4147-A177-3AD203B41FA5}">
                      <a16:colId xmlns:a16="http://schemas.microsoft.com/office/drawing/2014/main" val="4054082189"/>
                    </a:ext>
                  </a:extLst>
                </a:gridCol>
                <a:gridCol w="5723271">
                  <a:extLst>
                    <a:ext uri="{9D8B030D-6E8A-4147-A177-3AD203B41FA5}">
                      <a16:colId xmlns:a16="http://schemas.microsoft.com/office/drawing/2014/main" val="947479775"/>
                    </a:ext>
                  </a:extLst>
                </a:gridCol>
              </a:tblGrid>
              <a:tr h="772048">
                <a:tc>
                  <a:txBody>
                    <a:bodyPr/>
                    <a:lstStyle/>
                    <a:p>
                      <a:pPr algn="dist"/>
                      <a:r>
                        <a:rPr kumimoji="1" lang="ja-JP" altLang="en-US" sz="1600" dirty="0">
                          <a:solidFill>
                            <a:schemeClr val="tx1"/>
                          </a:solidFill>
                          <a:latin typeface="Meiryo UI" panose="020B0604030504040204" pitchFamily="50" charset="-128"/>
                          <a:ea typeface="Meiryo UI" panose="020B0604030504040204" pitchFamily="50" charset="-128"/>
                        </a:rPr>
                        <a:t>申請受付</a:t>
                      </a:r>
                      <a:endParaRPr kumimoji="1" lang="en-US" altLang="ja-JP" sz="1600" dirty="0">
                        <a:solidFill>
                          <a:schemeClr val="tx1"/>
                        </a:solidFill>
                        <a:latin typeface="Meiryo UI" panose="020B0604030504040204" pitchFamily="50" charset="-128"/>
                        <a:ea typeface="Meiryo UI" panose="020B0604030504040204" pitchFamily="50" charset="-128"/>
                      </a:endParaRPr>
                    </a:p>
                    <a:p>
                      <a:pPr algn="dist"/>
                      <a:r>
                        <a:rPr kumimoji="1" lang="ja-JP" altLang="en-US" sz="1600" dirty="0">
                          <a:solidFill>
                            <a:schemeClr val="tx1"/>
                          </a:solidFill>
                          <a:latin typeface="Meiryo UI" panose="020B0604030504040204" pitchFamily="50" charset="-128"/>
                          <a:ea typeface="Meiryo UI" panose="020B0604030504040204" pitchFamily="50" charset="-128"/>
                        </a:rPr>
                        <a:t>期間</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endParaRPr kumimoji="1" lang="en-US" altLang="ja-JP" sz="1800" dirty="0">
                        <a:solidFill>
                          <a:srgbClr val="FF0000"/>
                        </a:solidFill>
                        <a:latin typeface="Meiryo UI" panose="020B0604030504040204" pitchFamily="50" charset="-128"/>
                        <a:ea typeface="Meiryo UI" panose="020B0604030504040204" pitchFamily="50" charset="-128"/>
                      </a:endParaRPr>
                    </a:p>
                    <a:p>
                      <a:pPr algn="ctr"/>
                      <a:r>
                        <a:rPr kumimoji="1" lang="ja-JP" altLang="en-US" sz="1700" dirty="0">
                          <a:solidFill>
                            <a:schemeClr val="tx1"/>
                          </a:solidFill>
                          <a:latin typeface="Meiryo UI" panose="020B0604030504040204" pitchFamily="50" charset="-128"/>
                          <a:ea typeface="Meiryo UI" panose="020B0604030504040204" pitchFamily="50" charset="-128"/>
                        </a:rPr>
                        <a:t>令和８年</a:t>
                      </a:r>
                      <a:r>
                        <a:rPr kumimoji="1" lang="en-US" altLang="ja-JP" sz="1700" dirty="0">
                          <a:solidFill>
                            <a:schemeClr val="tx1"/>
                          </a:solidFill>
                          <a:latin typeface="Meiryo UI" panose="020B0604030504040204" pitchFamily="50" charset="-128"/>
                          <a:ea typeface="Meiryo UI" panose="020B0604030504040204" pitchFamily="50" charset="-128"/>
                        </a:rPr>
                        <a:t>10</a:t>
                      </a:r>
                      <a:r>
                        <a:rPr kumimoji="1" lang="ja-JP" altLang="en-US" sz="1700" dirty="0">
                          <a:solidFill>
                            <a:schemeClr val="tx1"/>
                          </a:solidFill>
                          <a:latin typeface="Meiryo UI" panose="020B0604030504040204" pitchFamily="50" charset="-128"/>
                          <a:ea typeface="Meiryo UI" panose="020B0604030504040204" pitchFamily="50" charset="-128"/>
                        </a:rPr>
                        <a:t>月</a:t>
                      </a:r>
                      <a:r>
                        <a:rPr kumimoji="1" lang="en-US" altLang="ja-JP" sz="1700" dirty="0">
                          <a:solidFill>
                            <a:schemeClr val="tx1"/>
                          </a:solidFill>
                          <a:latin typeface="Meiryo UI" panose="020B0604030504040204" pitchFamily="50" charset="-128"/>
                          <a:ea typeface="Meiryo UI" panose="020B0604030504040204" pitchFamily="50" charset="-128"/>
                        </a:rPr>
                        <a:t>22</a:t>
                      </a:r>
                      <a:r>
                        <a:rPr kumimoji="1" lang="ja-JP" altLang="en-US" sz="1700" dirty="0">
                          <a:solidFill>
                            <a:schemeClr val="tx1"/>
                          </a:solidFill>
                          <a:latin typeface="Meiryo UI" panose="020B0604030504040204" pitchFamily="50" charset="-128"/>
                          <a:ea typeface="Meiryo UI" panose="020B0604030504040204" pitchFamily="50" charset="-128"/>
                        </a:rPr>
                        <a:t>日</a:t>
                      </a:r>
                      <a:r>
                        <a:rPr kumimoji="1" lang="en-US" altLang="ja-JP" sz="1700" dirty="0">
                          <a:solidFill>
                            <a:schemeClr val="tx1"/>
                          </a:solidFill>
                          <a:latin typeface="Meiryo UI" panose="020B0604030504040204" pitchFamily="50" charset="-128"/>
                          <a:ea typeface="Meiryo UI" panose="020B0604030504040204" pitchFamily="50" charset="-128"/>
                        </a:rPr>
                        <a:t>(</a:t>
                      </a:r>
                      <a:r>
                        <a:rPr kumimoji="1" lang="ja-JP" altLang="en-US" sz="1700" dirty="0">
                          <a:solidFill>
                            <a:schemeClr val="tx1"/>
                          </a:solidFill>
                          <a:latin typeface="Meiryo UI" panose="020B0604030504040204" pitchFamily="50" charset="-128"/>
                          <a:ea typeface="Meiryo UI" panose="020B0604030504040204" pitchFamily="50" charset="-128"/>
                        </a:rPr>
                        <a:t>木</a:t>
                      </a:r>
                      <a:r>
                        <a:rPr kumimoji="1" lang="en-US" altLang="ja-JP" sz="1700" dirty="0">
                          <a:solidFill>
                            <a:schemeClr val="tx1"/>
                          </a:solidFill>
                          <a:latin typeface="Meiryo UI" panose="020B0604030504040204" pitchFamily="50" charset="-128"/>
                          <a:ea typeface="Meiryo UI" panose="020B0604030504040204" pitchFamily="50" charset="-128"/>
                        </a:rPr>
                        <a:t>)</a:t>
                      </a:r>
                      <a:r>
                        <a:rPr kumimoji="1" lang="ja-JP" altLang="en-US" sz="1700" dirty="0">
                          <a:solidFill>
                            <a:schemeClr val="tx1"/>
                          </a:solidFill>
                          <a:latin typeface="Meiryo UI" panose="020B0604030504040204" pitchFamily="50" charset="-128"/>
                          <a:ea typeface="Meiryo UI" panose="020B0604030504040204" pitchFamily="50" charset="-128"/>
                        </a:rPr>
                        <a:t>から令和８年</a:t>
                      </a:r>
                      <a:r>
                        <a:rPr kumimoji="1" lang="en-US" altLang="ja-JP" sz="1700" dirty="0">
                          <a:solidFill>
                            <a:schemeClr val="tx1"/>
                          </a:solidFill>
                          <a:latin typeface="Meiryo UI" panose="020B0604030504040204" pitchFamily="50" charset="-128"/>
                          <a:ea typeface="Meiryo UI" panose="020B0604030504040204" pitchFamily="50" charset="-128"/>
                        </a:rPr>
                        <a:t>11</a:t>
                      </a:r>
                      <a:r>
                        <a:rPr kumimoji="1" lang="ja-JP" altLang="en-US" sz="1700" dirty="0">
                          <a:solidFill>
                            <a:schemeClr val="tx1"/>
                          </a:solidFill>
                          <a:latin typeface="Meiryo UI" panose="020B0604030504040204" pitchFamily="50" charset="-128"/>
                          <a:ea typeface="Meiryo UI" panose="020B0604030504040204" pitchFamily="50" charset="-128"/>
                        </a:rPr>
                        <a:t>月</a:t>
                      </a:r>
                      <a:r>
                        <a:rPr kumimoji="1" lang="en-US" altLang="ja-JP" sz="1700" dirty="0">
                          <a:solidFill>
                            <a:schemeClr val="tx1"/>
                          </a:solidFill>
                          <a:latin typeface="Meiryo UI" panose="020B0604030504040204" pitchFamily="50" charset="-128"/>
                          <a:ea typeface="Meiryo UI" panose="020B0604030504040204" pitchFamily="50" charset="-128"/>
                        </a:rPr>
                        <a:t>30</a:t>
                      </a:r>
                      <a:r>
                        <a:rPr kumimoji="1" lang="ja-JP" altLang="en-US" sz="1700" dirty="0">
                          <a:solidFill>
                            <a:schemeClr val="tx1"/>
                          </a:solidFill>
                          <a:latin typeface="Meiryo UI" panose="020B0604030504040204" pitchFamily="50" charset="-128"/>
                          <a:ea typeface="Meiryo UI" panose="020B0604030504040204" pitchFamily="50" charset="-128"/>
                        </a:rPr>
                        <a:t>日</a:t>
                      </a:r>
                      <a:r>
                        <a:rPr kumimoji="1" lang="en-US" altLang="ja-JP" sz="1700" dirty="0">
                          <a:solidFill>
                            <a:schemeClr val="tx1"/>
                          </a:solidFill>
                          <a:latin typeface="Meiryo UI" panose="020B0604030504040204" pitchFamily="50" charset="-128"/>
                          <a:ea typeface="Meiryo UI" panose="020B0604030504040204" pitchFamily="50" charset="-128"/>
                        </a:rPr>
                        <a:t>(</a:t>
                      </a:r>
                      <a:r>
                        <a:rPr kumimoji="1" lang="ja-JP" altLang="en-US" sz="1700" dirty="0">
                          <a:solidFill>
                            <a:schemeClr val="tx1"/>
                          </a:solidFill>
                          <a:latin typeface="Meiryo UI" panose="020B0604030504040204" pitchFamily="50" charset="-128"/>
                          <a:ea typeface="Meiryo UI" panose="020B0604030504040204" pitchFamily="50" charset="-128"/>
                        </a:rPr>
                        <a:t>月</a:t>
                      </a:r>
                      <a:r>
                        <a:rPr kumimoji="1" lang="en-US" altLang="ja-JP" sz="1700" dirty="0">
                          <a:solidFill>
                            <a:schemeClr val="tx1"/>
                          </a:solidFill>
                          <a:latin typeface="Meiryo UI" panose="020B0604030504040204" pitchFamily="50" charset="-128"/>
                          <a:ea typeface="Meiryo UI" panose="020B0604030504040204" pitchFamily="50" charset="-128"/>
                        </a:rPr>
                        <a:t>)</a:t>
                      </a:r>
                      <a:r>
                        <a:rPr kumimoji="1" lang="ja-JP" altLang="en-US" sz="1700" dirty="0">
                          <a:solidFill>
                            <a:schemeClr val="tx1"/>
                          </a:solidFill>
                          <a:latin typeface="Meiryo UI" panose="020B0604030504040204" pitchFamily="50" charset="-128"/>
                          <a:ea typeface="Meiryo UI" panose="020B0604030504040204" pitchFamily="50" charset="-128"/>
                        </a:rPr>
                        <a:t>まで</a:t>
                      </a:r>
                      <a:endParaRPr kumimoji="1" lang="en-US" altLang="ja-JP" sz="1700" dirty="0">
                        <a:solidFill>
                          <a:schemeClr val="tx1"/>
                        </a:solidFill>
                        <a:latin typeface="Meiryo UI" panose="020B0604030504040204" pitchFamily="50" charset="-128"/>
                        <a:ea typeface="Meiryo UI" panose="020B0604030504040204" pitchFamily="50" charset="-128"/>
                      </a:endParaRPr>
                    </a:p>
                  </a:txBody>
                  <a:tcPr marR="72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2444426850"/>
                  </a:ext>
                </a:extLst>
              </a:tr>
              <a:tr h="629473">
                <a:tc>
                  <a:txBody>
                    <a:bodyPr/>
                    <a:lstStyle/>
                    <a:p>
                      <a:pPr algn="dist"/>
                      <a:r>
                        <a:rPr kumimoji="1" lang="ja-JP" altLang="en-US" sz="1600" b="1" dirty="0">
                          <a:solidFill>
                            <a:schemeClr val="tx1"/>
                          </a:solidFill>
                          <a:latin typeface="Meiryo UI" panose="020B0604030504040204" pitchFamily="50" charset="-128"/>
                          <a:ea typeface="Meiryo UI" panose="020B0604030504040204" pitchFamily="50" charset="-128"/>
                        </a:rPr>
                        <a:t>補助対象</a:t>
                      </a:r>
                      <a:endParaRPr kumimoji="1" lang="en-US" altLang="ja-JP" sz="1600" b="1" dirty="0">
                        <a:solidFill>
                          <a:schemeClr val="tx1"/>
                        </a:solidFill>
                        <a:latin typeface="Meiryo UI" panose="020B0604030504040204" pitchFamily="50" charset="-128"/>
                        <a:ea typeface="Meiryo UI" panose="020B0604030504040204" pitchFamily="50" charset="-128"/>
                      </a:endParaRPr>
                    </a:p>
                    <a:p>
                      <a:pPr algn="dist"/>
                      <a:r>
                        <a:rPr kumimoji="1" lang="ja-JP" altLang="en-US" sz="1600" b="1" dirty="0">
                          <a:solidFill>
                            <a:schemeClr val="tx1"/>
                          </a:solidFill>
                          <a:latin typeface="Meiryo UI" panose="020B0604030504040204" pitchFamily="50" charset="-128"/>
                          <a:ea typeface="Meiryo UI" panose="020B0604030504040204" pitchFamily="50" charset="-128"/>
                        </a:rPr>
                        <a:t>事業者</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200" b="1" dirty="0">
                          <a:solidFill>
                            <a:schemeClr val="tx1"/>
                          </a:solidFill>
                          <a:latin typeface="Meiryo UI" panose="020B0604030504040204" pitchFamily="50" charset="-128"/>
                          <a:ea typeface="Meiryo UI" panose="020B0604030504040204" pitchFamily="50" charset="-128"/>
                        </a:rPr>
                        <a:t>・地域公共交通計画を作成した協議会 </a:t>
                      </a:r>
                      <a:endParaRPr kumimoji="1" lang="en-US" altLang="ja-JP" sz="1200" b="1" dirty="0">
                        <a:solidFill>
                          <a:schemeClr val="tx1"/>
                        </a:solidFill>
                        <a:latin typeface="Meiryo UI" panose="020B0604030504040204" pitchFamily="50" charset="-128"/>
                        <a:ea typeface="Meiryo UI" panose="020B0604030504040204" pitchFamily="50" charset="-128"/>
                      </a:endParaRPr>
                    </a:p>
                    <a:p>
                      <a:r>
                        <a:rPr kumimoji="1" lang="ja-JP" altLang="en-US" sz="1200" b="1" dirty="0">
                          <a:solidFill>
                            <a:schemeClr val="tx1"/>
                          </a:solidFill>
                          <a:latin typeface="Meiryo UI" panose="020B0604030504040204" pitchFamily="50" charset="-128"/>
                          <a:ea typeface="Meiryo UI" panose="020B0604030504040204" pitchFamily="50" charset="-128"/>
                        </a:rPr>
                        <a:t>・大阪府内に営業所が所在する路線バス事業者</a:t>
                      </a:r>
                    </a:p>
                    <a:p>
                      <a:r>
                        <a:rPr kumimoji="1" lang="ja-JP" altLang="en-US" sz="1200" b="1" dirty="0">
                          <a:solidFill>
                            <a:schemeClr val="tx1"/>
                          </a:solidFill>
                          <a:latin typeface="Meiryo UI" panose="020B0604030504040204" pitchFamily="50" charset="-128"/>
                          <a:ea typeface="Meiryo UI" panose="020B0604030504040204" pitchFamily="50" charset="-128"/>
                        </a:rPr>
                        <a:t>（定期観光運送事業者を除く）</a:t>
                      </a:r>
                    </a:p>
                  </a:txBody>
                  <a:tcPr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4023047"/>
                  </a:ext>
                </a:extLst>
              </a:tr>
              <a:tr h="2989228">
                <a:tc>
                  <a:txBody>
                    <a:bodyPr/>
                    <a:lstStyle/>
                    <a:p>
                      <a:pPr algn="dist"/>
                      <a:r>
                        <a:rPr kumimoji="1" lang="ja-JP" altLang="en-US" sz="1600" b="1" dirty="0">
                          <a:solidFill>
                            <a:schemeClr val="tx1"/>
                          </a:solidFill>
                          <a:latin typeface="Meiryo UI" panose="020B0604030504040204" pitchFamily="50" charset="-128"/>
                          <a:ea typeface="Meiryo UI" panose="020B0604030504040204" pitchFamily="50" charset="-128"/>
                        </a:rPr>
                        <a:t>補助対象</a:t>
                      </a:r>
                      <a:endParaRPr kumimoji="1" lang="en-US" altLang="ja-JP" sz="1600" b="1" dirty="0">
                        <a:solidFill>
                          <a:schemeClr val="tx1"/>
                        </a:solidFill>
                        <a:latin typeface="Meiryo UI" panose="020B0604030504040204" pitchFamily="50" charset="-128"/>
                        <a:ea typeface="Meiryo UI" panose="020B0604030504040204" pitchFamily="50" charset="-128"/>
                      </a:endParaRPr>
                    </a:p>
                    <a:p>
                      <a:pPr algn="dist"/>
                      <a:r>
                        <a:rPr kumimoji="1" lang="ja-JP" altLang="en-US" sz="1600" b="1" dirty="0">
                          <a:solidFill>
                            <a:schemeClr val="tx1"/>
                          </a:solidFill>
                          <a:latin typeface="Meiryo UI" panose="020B0604030504040204" pitchFamily="50" charset="-128"/>
                          <a:ea typeface="Meiryo UI" panose="020B0604030504040204" pitchFamily="50" charset="-128"/>
                        </a:rPr>
                        <a:t>経費</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200" b="0" dirty="0">
                          <a:effectLst/>
                          <a:latin typeface="Meiryo UI" panose="020B0604030504040204" pitchFamily="50" charset="-128"/>
                          <a:ea typeface="Meiryo UI" panose="020B0604030504040204" pitchFamily="50" charset="-128"/>
                        </a:rPr>
                        <a:t>大阪府内の市町村を含む複数市町村を跨る系統を運行する路線バス等の車両購入費等であり、次のイからニまでの全てに適合する車両（新車に限る。）とする。</a:t>
                      </a: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200" b="0" dirty="0">
                          <a:effectLst/>
                          <a:latin typeface="Meiryo UI" panose="020B0604030504040204" pitchFamily="50" charset="-128"/>
                          <a:ea typeface="Meiryo UI" panose="020B0604030504040204" pitchFamily="50" charset="-128"/>
                        </a:rPr>
                        <a:t>イ　補助対象期間中に新たに購入等を行い、代金を支払い、自動車検査証を交付（登</a:t>
                      </a:r>
                      <a:endParaRPr lang="en-US" altLang="ja-JP" sz="1200" b="0" dirty="0">
                        <a:effectLst/>
                        <a:latin typeface="Meiryo UI" panose="020B0604030504040204" pitchFamily="50" charset="-128"/>
                        <a:ea typeface="Meiryo UI"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200" b="0" dirty="0">
                          <a:effectLst/>
                          <a:latin typeface="Meiryo UI" panose="020B0604030504040204" pitchFamily="50" charset="-128"/>
                          <a:ea typeface="Meiryo UI" panose="020B0604030504040204" pitchFamily="50" charset="-128"/>
                        </a:rPr>
                        <a:t>　　録）されたもの 。リース車両については補助対象期間を含む契約に基づき使用するもの。　　　　　　</a:t>
                      </a:r>
                      <a:endParaRPr lang="en-US" altLang="ja-JP" sz="1200" b="0" dirty="0">
                        <a:effectLst/>
                        <a:latin typeface="Meiryo UI" panose="020B0604030504040204" pitchFamily="50" charset="-128"/>
                        <a:ea typeface="Meiryo UI"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200" b="0" dirty="0">
                          <a:effectLst/>
                          <a:latin typeface="Meiryo UI" panose="020B0604030504040204" pitchFamily="50" charset="-128"/>
                          <a:ea typeface="Meiryo UI" panose="020B0604030504040204" pitchFamily="50" charset="-128"/>
                        </a:rPr>
                        <a:t>　　　　　　　　　　　　　　　　　　　　　　　　　　　　　　　　　　　　　　　（詳細は要綱に記載）</a:t>
                      </a: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200" b="0" dirty="0">
                          <a:effectLst/>
                          <a:latin typeface="Meiryo UI" panose="020B0604030504040204" pitchFamily="50" charset="-128"/>
                          <a:ea typeface="Meiryo UI" panose="020B0604030504040204" pitchFamily="50" charset="-128"/>
                        </a:rPr>
                        <a:t>ロ　当該車両の取得に関し、収支改善計画を策定していること。</a:t>
                      </a: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200" b="0" dirty="0">
                          <a:effectLst/>
                          <a:latin typeface="Meiryo UI" panose="020B0604030504040204" pitchFamily="50" charset="-128"/>
                          <a:ea typeface="Meiryo UI" panose="020B0604030504040204" pitchFamily="50" charset="-128"/>
                        </a:rPr>
                        <a:t>ハ　</a:t>
                      </a:r>
                      <a:r>
                        <a:rPr lang="ja-JP" altLang="en-US" sz="1200" b="0" dirty="0">
                          <a:solidFill>
                            <a:schemeClr val="tx1"/>
                          </a:solidFill>
                          <a:effectLst/>
                          <a:latin typeface="Meiryo UI" panose="020B0604030504040204" pitchFamily="50" charset="-128"/>
                          <a:ea typeface="Meiryo UI" panose="020B0604030504040204" pitchFamily="50" charset="-128"/>
                        </a:rPr>
                        <a:t>複数市町村を跨ぐバス系統と、それに接続している支線系統で、市町村が定めた地域公　　</a:t>
                      </a:r>
                      <a:endParaRPr lang="en-US" altLang="ja-JP" sz="1200" b="0" dirty="0">
                        <a:solidFill>
                          <a:schemeClr val="tx1"/>
                        </a:solidFill>
                        <a:effectLst/>
                        <a:latin typeface="Meiryo UI" panose="020B0604030504040204" pitchFamily="50" charset="-128"/>
                        <a:ea typeface="Meiryo UI"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200" b="0" dirty="0">
                          <a:solidFill>
                            <a:schemeClr val="tx1"/>
                          </a:solidFill>
                          <a:effectLst/>
                          <a:latin typeface="Meiryo UI" panose="020B0604030504040204" pitchFamily="50" charset="-128"/>
                          <a:ea typeface="Meiryo UI" panose="020B0604030504040204" pitchFamily="50" charset="-128"/>
                        </a:rPr>
                        <a:t>　　共交通計画に確保又は維持が必要として掲載された系統（以下「補助対象系統」とい　</a:t>
                      </a:r>
                      <a:endParaRPr lang="en-US" altLang="ja-JP" sz="1200" b="0" dirty="0">
                        <a:solidFill>
                          <a:schemeClr val="tx1"/>
                        </a:solidFill>
                        <a:effectLst/>
                        <a:latin typeface="Meiryo UI" panose="020B0604030504040204" pitchFamily="50" charset="-128"/>
                        <a:ea typeface="Meiryo UI"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200" b="0" dirty="0">
                          <a:solidFill>
                            <a:schemeClr val="tx1"/>
                          </a:solidFill>
                          <a:effectLst/>
                          <a:latin typeface="Meiryo UI" panose="020B0604030504040204" pitchFamily="50" charset="-128"/>
                          <a:ea typeface="Meiryo UI" panose="020B0604030504040204" pitchFamily="50" charset="-128"/>
                        </a:rPr>
                        <a:t>　　う。）の運行の用に供するもの。ただし、過去に複数市町村を跨ぐバス系統として運行して</a:t>
                      </a:r>
                      <a:endParaRPr lang="en-US" altLang="ja-JP" sz="1200" b="0" dirty="0">
                        <a:solidFill>
                          <a:schemeClr val="tx1"/>
                        </a:solidFill>
                        <a:effectLst/>
                        <a:latin typeface="Meiryo UI" panose="020B0604030504040204" pitchFamily="50" charset="-128"/>
                        <a:ea typeface="Meiryo UI"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200" b="0" dirty="0">
                          <a:solidFill>
                            <a:schemeClr val="tx1"/>
                          </a:solidFill>
                          <a:effectLst/>
                          <a:latin typeface="Meiryo UI" panose="020B0604030504040204" pitchFamily="50" charset="-128"/>
                          <a:ea typeface="Meiryo UI" panose="020B0604030504040204" pitchFamily="50" charset="-128"/>
                        </a:rPr>
                        <a:t>　　いたが、一部区間の休止により、現在単独市町村内を運行しており、かつ鉄道駅</a:t>
                      </a:r>
                      <a:r>
                        <a:rPr lang="ja-JP" altLang="en-US" sz="1200" b="0" dirty="0">
                          <a:effectLst/>
                          <a:latin typeface="Meiryo UI" panose="020B0604030504040204" pitchFamily="50" charset="-128"/>
                          <a:ea typeface="Meiryo UI" panose="020B0604030504040204" pitchFamily="50" charset="-128"/>
                        </a:rPr>
                        <a:t>に接続</a:t>
                      </a:r>
                      <a:r>
                        <a:rPr lang="en-US" altLang="ja-JP" sz="1200" b="0" dirty="0">
                          <a:effectLst/>
                          <a:latin typeface="Meiryo UI" panose="020B0604030504040204" pitchFamily="50" charset="-128"/>
                          <a:ea typeface="Meiryo UI" panose="020B0604030504040204" pitchFamily="50" charset="-128"/>
                        </a:rPr>
                        <a:t>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ja-JP" sz="1200" b="0" dirty="0">
                          <a:effectLst/>
                          <a:latin typeface="Meiryo UI" panose="020B0604030504040204" pitchFamily="50" charset="-128"/>
                          <a:ea typeface="Meiryo UI" panose="020B0604030504040204" pitchFamily="50" charset="-128"/>
                        </a:rPr>
                        <a:t>    </a:t>
                      </a:r>
                      <a:r>
                        <a:rPr lang="ja-JP" altLang="en-US" sz="1200" b="0">
                          <a:effectLst/>
                          <a:latin typeface="Meiryo UI" panose="020B0604030504040204" pitchFamily="50" charset="-128"/>
                          <a:ea typeface="Meiryo UI" panose="020B0604030504040204" pitchFamily="50" charset="-128"/>
                        </a:rPr>
                        <a:t>して</a:t>
                      </a:r>
                      <a:r>
                        <a:rPr lang="ja-JP" altLang="en-US" sz="1200" b="0" dirty="0">
                          <a:effectLst/>
                          <a:latin typeface="Meiryo UI" panose="020B0604030504040204" pitchFamily="50" charset="-128"/>
                          <a:ea typeface="Meiryo UI" panose="020B0604030504040204" pitchFamily="50" charset="-128"/>
                        </a:rPr>
                        <a:t>いる系統は対象とする。（</a:t>
                      </a:r>
                      <a:r>
                        <a:rPr lang="en-US" altLang="ja-JP" sz="1200" b="0" dirty="0">
                          <a:effectLst/>
                          <a:latin typeface="Meiryo UI" panose="020B0604030504040204" pitchFamily="50" charset="-128"/>
                          <a:ea typeface="Meiryo UI" panose="020B0604030504040204" pitchFamily="50" charset="-128"/>
                        </a:rPr>
                        <a:t>※</a:t>
                      </a:r>
                      <a:r>
                        <a:rPr lang="ja-JP" altLang="en-US" sz="1200" b="0" dirty="0">
                          <a:effectLst/>
                          <a:latin typeface="Meiryo UI" panose="020B0604030504040204" pitchFamily="50" charset="-128"/>
                          <a:ea typeface="Meiryo UI" panose="020B0604030504040204" pitchFamily="50" charset="-128"/>
                        </a:rPr>
                        <a:t>補助対象経費（ハ）イメージ路線図　参照）</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dk1"/>
                          </a:solidFill>
                          <a:effectLst/>
                          <a:latin typeface="Meiryo UI" panose="020B0604030504040204" pitchFamily="50" charset="-128"/>
                          <a:ea typeface="Meiryo UI" panose="020B0604030504040204" pitchFamily="50" charset="-128"/>
                          <a:cs typeface="+mn-cs"/>
                        </a:rPr>
                        <a:t>ニ　地上から床面までの地上高が</a:t>
                      </a:r>
                      <a:r>
                        <a:rPr kumimoji="1" lang="en-US" altLang="ja-JP" sz="1200" b="0" kern="1200" dirty="0">
                          <a:solidFill>
                            <a:schemeClr val="dk1"/>
                          </a:solidFill>
                          <a:effectLst/>
                          <a:latin typeface="Meiryo UI" panose="020B0604030504040204" pitchFamily="50" charset="-128"/>
                          <a:ea typeface="Meiryo UI" panose="020B0604030504040204" pitchFamily="50" charset="-128"/>
                          <a:cs typeface="+mn-cs"/>
                        </a:rPr>
                        <a:t>65</a:t>
                      </a:r>
                      <a:r>
                        <a:rPr kumimoji="1" lang="ja-JP" altLang="en-US" sz="1200" b="0" kern="1200" dirty="0">
                          <a:solidFill>
                            <a:schemeClr val="dk1"/>
                          </a:solidFill>
                          <a:effectLst/>
                          <a:latin typeface="Meiryo UI" panose="020B0604030504040204" pitchFamily="50" charset="-128"/>
                          <a:ea typeface="Meiryo UI" panose="020B0604030504040204" pitchFamily="50" charset="-128"/>
                          <a:cs typeface="+mn-cs"/>
                        </a:rPr>
                        <a:t>センチメートル以下、かつ乗車定員</a:t>
                      </a:r>
                      <a:r>
                        <a:rPr kumimoji="1" lang="en-US" altLang="ja-JP" sz="1200" b="0" kern="1200" dirty="0">
                          <a:solidFill>
                            <a:schemeClr val="dk1"/>
                          </a:solidFill>
                          <a:effectLst/>
                          <a:latin typeface="Meiryo UI" panose="020B0604030504040204" pitchFamily="50" charset="-128"/>
                          <a:ea typeface="Meiryo UI" panose="020B0604030504040204" pitchFamily="50" charset="-128"/>
                          <a:cs typeface="+mn-cs"/>
                        </a:rPr>
                        <a:t>11</a:t>
                      </a:r>
                      <a:r>
                        <a:rPr kumimoji="1" lang="ja-JP" altLang="en-US" sz="1200" b="0" kern="1200" dirty="0">
                          <a:solidFill>
                            <a:schemeClr val="dk1"/>
                          </a:solidFill>
                          <a:effectLst/>
                          <a:latin typeface="Meiryo UI" panose="020B0604030504040204" pitchFamily="50" charset="-128"/>
                          <a:ea typeface="Meiryo UI" panose="020B0604030504040204" pitchFamily="50" charset="-128"/>
                          <a:cs typeface="+mn-cs"/>
                        </a:rPr>
                        <a:t>人以上の</a:t>
                      </a:r>
                      <a:endParaRPr kumimoji="1" lang="en-US" altLang="ja-JP" sz="1200" b="0" kern="1200" dirty="0">
                        <a:solidFill>
                          <a:schemeClr val="dk1"/>
                        </a:solidFill>
                        <a:effectLst/>
                        <a:latin typeface="Meiryo UI" panose="020B0604030504040204" pitchFamily="50" charset="-128"/>
                        <a:ea typeface="Meiryo UI" panose="020B0604030504040204" pitchFamily="50" charset="-128"/>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dk1"/>
                          </a:solidFill>
                          <a:effectLst/>
                          <a:latin typeface="Meiryo UI" panose="020B0604030504040204" pitchFamily="50" charset="-128"/>
                          <a:ea typeface="Meiryo UI" panose="020B0604030504040204" pitchFamily="50" charset="-128"/>
                          <a:cs typeface="+mn-cs"/>
                        </a:rPr>
                        <a:t>　　車両であって、次のいずれかに該当するものであること。</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dk1"/>
                          </a:solidFill>
                          <a:effectLst/>
                          <a:latin typeface="Meiryo UI" panose="020B0604030504040204" pitchFamily="50" charset="-128"/>
                          <a:ea typeface="Meiryo UI" panose="020B0604030504040204" pitchFamily="50" charset="-128"/>
                          <a:cs typeface="+mn-cs"/>
                        </a:rPr>
                        <a:t> 　　</a:t>
                      </a:r>
                      <a:r>
                        <a:rPr kumimoji="1" lang="ja-JP" altLang="en-US" sz="1100" b="0" kern="1200" dirty="0">
                          <a:solidFill>
                            <a:schemeClr val="dk1"/>
                          </a:solidFill>
                          <a:effectLst/>
                          <a:latin typeface="Meiryo UI" panose="020B0604030504040204" pitchFamily="50" charset="-128"/>
                          <a:ea typeface="Meiryo UI" panose="020B0604030504040204" pitchFamily="50" charset="-128"/>
                          <a:cs typeface="+mn-cs"/>
                        </a:rPr>
                        <a:t>①　ノンステップ型車両</a:t>
                      </a:r>
                      <a:r>
                        <a:rPr kumimoji="1" lang="en-US" altLang="ja-JP" sz="1100" b="0" kern="1200" dirty="0">
                          <a:solidFill>
                            <a:schemeClr val="dk1"/>
                          </a:solidFill>
                          <a:effectLst/>
                          <a:latin typeface="Meiryo UI" panose="020B0604030504040204" pitchFamily="50" charset="-128"/>
                          <a:ea typeface="Meiryo UI" panose="020B0604030504040204" pitchFamily="50" charset="-128"/>
                          <a:cs typeface="+mn-cs"/>
                        </a:rPr>
                        <a:t>(</a:t>
                      </a:r>
                      <a:r>
                        <a:rPr kumimoji="1" lang="ja-JP" altLang="en-US" sz="1100" b="0" kern="1200" dirty="0">
                          <a:solidFill>
                            <a:schemeClr val="dk1"/>
                          </a:solidFill>
                          <a:effectLst/>
                          <a:latin typeface="Meiryo UI" panose="020B0604030504040204" pitchFamily="50" charset="-128"/>
                          <a:ea typeface="Meiryo UI" panose="020B0604030504040204" pitchFamily="50" charset="-128"/>
                          <a:cs typeface="+mn-cs"/>
                        </a:rPr>
                        <a:t>スロープ又はリフト付き）</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100" b="0" kern="1200" dirty="0">
                          <a:solidFill>
                            <a:schemeClr val="dk1"/>
                          </a:solidFill>
                          <a:effectLst/>
                          <a:latin typeface="Meiryo UI" panose="020B0604030504040204" pitchFamily="50" charset="-128"/>
                          <a:ea typeface="Meiryo UI" panose="020B0604030504040204" pitchFamily="50" charset="-128"/>
                          <a:cs typeface="+mn-cs"/>
                        </a:rPr>
                        <a:t> 　　②　ワンステップ型車両</a:t>
                      </a:r>
                      <a:r>
                        <a:rPr kumimoji="1" lang="en-US" altLang="ja-JP" sz="1100" b="0" kern="1200" dirty="0">
                          <a:solidFill>
                            <a:schemeClr val="dk1"/>
                          </a:solidFill>
                          <a:effectLst/>
                          <a:latin typeface="Meiryo UI" panose="020B0604030504040204" pitchFamily="50" charset="-128"/>
                          <a:ea typeface="Meiryo UI" panose="020B0604030504040204" pitchFamily="50" charset="-128"/>
                          <a:cs typeface="+mn-cs"/>
                        </a:rPr>
                        <a:t>(</a:t>
                      </a:r>
                      <a:r>
                        <a:rPr kumimoji="1" lang="ja-JP" altLang="en-US" sz="1100" b="0" kern="1200" dirty="0">
                          <a:solidFill>
                            <a:schemeClr val="dk1"/>
                          </a:solidFill>
                          <a:effectLst/>
                          <a:latin typeface="Meiryo UI" panose="020B0604030504040204" pitchFamily="50" charset="-128"/>
                          <a:ea typeface="Meiryo UI" panose="020B0604030504040204" pitchFamily="50" charset="-128"/>
                          <a:cs typeface="+mn-cs"/>
                        </a:rPr>
                        <a:t>スロープ又はリフト付き）</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100" b="0" kern="1200" dirty="0">
                          <a:solidFill>
                            <a:schemeClr val="dk1"/>
                          </a:solidFill>
                          <a:effectLst/>
                          <a:latin typeface="Meiryo UI" panose="020B0604030504040204" pitchFamily="50" charset="-128"/>
                          <a:ea typeface="Meiryo UI" panose="020B0604030504040204" pitchFamily="50" charset="-128"/>
                          <a:cs typeface="+mn-cs"/>
                        </a:rPr>
                        <a:t>　　 ③　小型車両（①及び②の類型に属さない、長さ７メートル以下かつ定員</a:t>
                      </a:r>
                      <a:r>
                        <a:rPr kumimoji="1" lang="en-US" altLang="ja-JP" sz="1100" b="0" kern="1200" dirty="0">
                          <a:solidFill>
                            <a:schemeClr val="dk1"/>
                          </a:solidFill>
                          <a:effectLst/>
                          <a:latin typeface="Meiryo UI" panose="020B0604030504040204" pitchFamily="50" charset="-128"/>
                          <a:ea typeface="Meiryo UI" panose="020B0604030504040204" pitchFamily="50" charset="-128"/>
                          <a:cs typeface="+mn-cs"/>
                        </a:rPr>
                        <a:t>29</a:t>
                      </a:r>
                      <a:r>
                        <a:rPr kumimoji="1" lang="ja-JP" altLang="en-US" sz="1100" b="0" kern="1200" dirty="0">
                          <a:solidFill>
                            <a:schemeClr val="dk1"/>
                          </a:solidFill>
                          <a:effectLst/>
                          <a:latin typeface="Meiryo UI" panose="020B0604030504040204" pitchFamily="50" charset="-128"/>
                          <a:ea typeface="Meiryo UI" panose="020B0604030504040204" pitchFamily="50" charset="-128"/>
                          <a:cs typeface="+mn-cs"/>
                        </a:rPr>
                        <a:t>人以下の車両）</a:t>
                      </a:r>
                    </a:p>
                  </a:txBody>
                  <a:tcPr marR="72000" marT="72000" marB="72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16954578"/>
                  </a:ext>
                </a:extLst>
              </a:tr>
              <a:tr h="681162">
                <a:tc>
                  <a:txBody>
                    <a:bodyPr/>
                    <a:lstStyle/>
                    <a:p>
                      <a:pPr marL="0" marR="0" lvl="0" indent="0" algn="dist" defTabSz="685800" rtl="0" eaLnBrk="1" fontAlgn="auto" latinLnBrk="0" hangingPunct="1">
                        <a:lnSpc>
                          <a:spcPct val="100000"/>
                        </a:lnSpc>
                        <a:spcBef>
                          <a:spcPts val="0"/>
                        </a:spcBef>
                        <a:spcAft>
                          <a:spcPts val="0"/>
                        </a:spcAft>
                        <a:buClrTx/>
                        <a:buSzTx/>
                        <a:buFontTx/>
                        <a:buNone/>
                        <a:tabLst/>
                        <a:defRPr/>
                      </a:pPr>
                      <a:r>
                        <a:rPr kumimoji="1" lang="ja-JP" altLang="en-US" sz="1600" b="1" dirty="0">
                          <a:solidFill>
                            <a:schemeClr val="tx1"/>
                          </a:solidFill>
                          <a:latin typeface="Meiryo UI" panose="020B0604030504040204" pitchFamily="50" charset="-128"/>
                          <a:ea typeface="Meiryo UI" panose="020B0604030504040204" pitchFamily="50" charset="-128"/>
                        </a:rPr>
                        <a:t>補助対象</a:t>
                      </a:r>
                      <a:endParaRPr kumimoji="1" lang="en-US" altLang="ja-JP" sz="1600" b="1" dirty="0">
                        <a:solidFill>
                          <a:schemeClr val="tx1"/>
                        </a:solidFill>
                        <a:latin typeface="Meiryo UI" panose="020B0604030504040204" pitchFamily="50" charset="-128"/>
                        <a:ea typeface="Meiryo UI" panose="020B0604030504040204" pitchFamily="50" charset="-128"/>
                      </a:endParaRPr>
                    </a:p>
                    <a:p>
                      <a:pPr marL="0" marR="0" lvl="0" indent="0" algn="dist" defTabSz="685800" rtl="0" eaLnBrk="1" fontAlgn="auto" latinLnBrk="0" hangingPunct="1">
                        <a:lnSpc>
                          <a:spcPct val="100000"/>
                        </a:lnSpc>
                        <a:spcBef>
                          <a:spcPts val="0"/>
                        </a:spcBef>
                        <a:spcAft>
                          <a:spcPts val="0"/>
                        </a:spcAft>
                        <a:buClrTx/>
                        <a:buSzTx/>
                        <a:buFontTx/>
                        <a:buNone/>
                        <a:tabLst/>
                        <a:defRPr/>
                      </a:pPr>
                      <a:r>
                        <a:rPr kumimoji="1" lang="ja-JP" altLang="en-US" sz="1600" b="1" dirty="0">
                          <a:solidFill>
                            <a:schemeClr val="tx1"/>
                          </a:solidFill>
                          <a:latin typeface="Meiryo UI" panose="020B0604030504040204" pitchFamily="50" charset="-128"/>
                          <a:ea typeface="Meiryo UI" panose="020B0604030504040204" pitchFamily="50" charset="-128"/>
                        </a:rPr>
                        <a:t>期間</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令和８年４月１日（水）から令和９年３月８日（月）まで</a:t>
                      </a: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の間に購入等（契約行為）、代金の支払い、自動車検査証の交付（登録）を完了した車両については補助対象とする。</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R="72000" marT="72000" marB="72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43964271"/>
                  </a:ext>
                </a:extLst>
              </a:tr>
              <a:tr h="501312">
                <a:tc>
                  <a:txBody>
                    <a:bodyPr/>
                    <a:lstStyle/>
                    <a:p>
                      <a:pPr marL="0" marR="0" lvl="0" indent="0" algn="dist" defTabSz="685800" rtl="0" eaLnBrk="1" fontAlgn="auto" latinLnBrk="0" hangingPunct="1">
                        <a:lnSpc>
                          <a:spcPct val="100000"/>
                        </a:lnSpc>
                        <a:spcBef>
                          <a:spcPts val="0"/>
                        </a:spcBef>
                        <a:spcAft>
                          <a:spcPts val="0"/>
                        </a:spcAft>
                        <a:buClrTx/>
                        <a:buSzTx/>
                        <a:buFontTx/>
                        <a:buNone/>
                        <a:tabLst/>
                        <a:defRPr/>
                      </a:pPr>
                      <a:r>
                        <a:rPr kumimoji="1" lang="ja-JP" altLang="en-US" sz="1600" b="1" dirty="0">
                          <a:solidFill>
                            <a:schemeClr val="tx1"/>
                          </a:solidFill>
                          <a:latin typeface="Meiryo UI" panose="020B0604030504040204" pitchFamily="50" charset="-128"/>
                          <a:ea typeface="Meiryo UI" panose="020B0604030504040204" pitchFamily="50" charset="-128"/>
                        </a:rPr>
                        <a:t>補助金額</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予算の範囲内において、補助対象経費（消費税額及び地方消費税額を除く。）に４分の１を乗じて得た額以内とする。</a:t>
                      </a:r>
                      <a:endParaRPr kumimoji="1"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R="72000" marT="72000" marB="72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2419405303"/>
                  </a:ext>
                </a:extLst>
              </a:tr>
              <a:tr h="2083056">
                <a:tc>
                  <a:txBody>
                    <a:bodyPr/>
                    <a:lstStyle/>
                    <a:p>
                      <a:pPr marL="0" marR="0" lvl="0" indent="0" algn="dist" defTabSz="685800" rtl="0" eaLnBrk="1" fontAlgn="auto" latinLnBrk="0" hangingPunct="1">
                        <a:lnSpc>
                          <a:spcPct val="100000"/>
                        </a:lnSpc>
                        <a:spcBef>
                          <a:spcPts val="0"/>
                        </a:spcBef>
                        <a:spcAft>
                          <a:spcPts val="0"/>
                        </a:spcAft>
                        <a:buClrTx/>
                        <a:buSzTx/>
                        <a:buFontTx/>
                        <a:buNone/>
                        <a:tabLst/>
                        <a:defRPr/>
                      </a:pPr>
                      <a:r>
                        <a:rPr kumimoji="1" lang="ja-JP" altLang="en-US" sz="1600" b="1" dirty="0">
                          <a:solidFill>
                            <a:schemeClr val="tx1"/>
                          </a:solidFill>
                          <a:latin typeface="Meiryo UI" panose="020B0604030504040204" pitchFamily="50" charset="-128"/>
                          <a:ea typeface="Meiryo UI" panose="020B0604030504040204" pitchFamily="50" charset="-128"/>
                        </a:rPr>
                        <a:t>交付条件</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100" b="0" dirty="0">
                          <a:effectLst/>
                          <a:latin typeface="Meiryo UI" panose="020B0604030504040204" pitchFamily="50" charset="-128"/>
                          <a:ea typeface="Meiryo UI" panose="020B0604030504040204" pitchFamily="50" charset="-128"/>
                        </a:rPr>
                        <a:t>補助対象系統が通過する市町村が令和８年度地域公共交通４ブロック会議に出席していること。</a:t>
                      </a:r>
                      <a:endParaRPr lang="en-US" altLang="ja-JP" sz="1100" b="0" dirty="0">
                        <a:effectLst/>
                        <a:latin typeface="Meiryo UI" panose="020B0604030504040204" pitchFamily="50" charset="-128"/>
                        <a:ea typeface="Meiryo UI"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100" b="0" dirty="0">
                          <a:effectLst/>
                          <a:latin typeface="Meiryo UI" panose="020B0604030504040204" pitchFamily="50" charset="-128"/>
                          <a:ea typeface="Meiryo UI" panose="020B0604030504040204" pitchFamily="50" charset="-128"/>
                        </a:rPr>
                        <a:t>また 、以下のうち２つ以上に該当していること。</a:t>
                      </a:r>
                      <a:endParaRPr lang="en-US" altLang="ja-JP" sz="1100" b="0" dirty="0">
                        <a:effectLst/>
                        <a:latin typeface="Meiryo UI" panose="020B0604030504040204" pitchFamily="50" charset="-128"/>
                        <a:ea typeface="Meiryo UI"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ja-JP" altLang="en-US" sz="1100" b="0" dirty="0">
                        <a:effectLst/>
                        <a:latin typeface="Meiryo UI" panose="020B0604030504040204" pitchFamily="50" charset="-128"/>
                        <a:ea typeface="Meiryo UI"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100" b="0" dirty="0">
                          <a:effectLst/>
                          <a:latin typeface="Meiryo UI" panose="020B0604030504040204" pitchFamily="50" charset="-128"/>
                          <a:ea typeface="Meiryo UI" panose="020B0604030504040204" pitchFamily="50" charset="-128"/>
                        </a:rPr>
                        <a:t>　①　令和５年度以降</a:t>
                      </a:r>
                      <a:r>
                        <a:rPr lang="ja-JP" altLang="en-US" sz="1100" b="0" dirty="0">
                          <a:solidFill>
                            <a:schemeClr val="tx1"/>
                          </a:solidFill>
                          <a:effectLst/>
                          <a:latin typeface="Meiryo UI" panose="020B0604030504040204" pitchFamily="50" charset="-128"/>
                          <a:ea typeface="Meiryo UI" panose="020B0604030504040204" pitchFamily="50" charset="-128"/>
                        </a:rPr>
                        <a:t>に補助対象系統が通過する市町村の域内で、利用者</a:t>
                      </a:r>
                      <a:r>
                        <a:rPr lang="ja-JP" altLang="en-US" sz="1100" b="0" dirty="0">
                          <a:effectLst/>
                          <a:latin typeface="Meiryo UI" panose="020B0604030504040204" pitchFamily="50" charset="-128"/>
                          <a:ea typeface="Meiryo UI" panose="020B0604030504040204" pitchFamily="50" charset="-128"/>
                        </a:rPr>
                        <a:t>減少や運転士不足が　</a:t>
                      </a:r>
                      <a:endParaRPr lang="en-US" altLang="ja-JP" sz="1100" b="0" dirty="0">
                        <a:effectLst/>
                        <a:latin typeface="Meiryo UI" panose="020B0604030504040204" pitchFamily="50" charset="-128"/>
                        <a:ea typeface="Meiryo UI"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100" b="0" dirty="0">
                          <a:effectLst/>
                          <a:latin typeface="Meiryo UI" panose="020B0604030504040204" pitchFamily="50" charset="-128"/>
                          <a:ea typeface="Meiryo UI" panose="020B0604030504040204" pitchFamily="50" charset="-128"/>
                        </a:rPr>
                        <a:t>　　　 原因によるバス路線の休廃止が行われていること。</a:t>
                      </a: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100" b="0" dirty="0">
                          <a:effectLst/>
                          <a:latin typeface="Meiryo UI" panose="020B0604030504040204" pitchFamily="50" charset="-128"/>
                          <a:ea typeface="Meiryo UI" panose="020B0604030504040204" pitchFamily="50" charset="-128"/>
                        </a:rPr>
                        <a:t>　②　道路運送法（昭和</a:t>
                      </a:r>
                      <a:r>
                        <a:rPr lang="en-US" altLang="ja-JP" sz="1100" b="0" dirty="0">
                          <a:effectLst/>
                          <a:latin typeface="Meiryo UI" panose="020B0604030504040204" pitchFamily="50" charset="-128"/>
                          <a:ea typeface="Meiryo UI" panose="020B0604030504040204" pitchFamily="50" charset="-128"/>
                        </a:rPr>
                        <a:t>26</a:t>
                      </a:r>
                      <a:r>
                        <a:rPr lang="ja-JP" altLang="en-US" sz="1100" b="0" dirty="0">
                          <a:effectLst/>
                          <a:latin typeface="Meiryo UI" panose="020B0604030504040204" pitchFamily="50" charset="-128"/>
                          <a:ea typeface="Meiryo UI" panose="020B0604030504040204" pitchFamily="50" charset="-128"/>
                        </a:rPr>
                        <a:t>年法律第</a:t>
                      </a:r>
                      <a:r>
                        <a:rPr lang="en-US" altLang="ja-JP" sz="1100" b="0" dirty="0">
                          <a:effectLst/>
                          <a:latin typeface="Meiryo UI" panose="020B0604030504040204" pitchFamily="50" charset="-128"/>
                          <a:ea typeface="Meiryo UI" panose="020B0604030504040204" pitchFamily="50" charset="-128"/>
                        </a:rPr>
                        <a:t>183</a:t>
                      </a:r>
                      <a:r>
                        <a:rPr lang="ja-JP" altLang="en-US" sz="1100" b="0" dirty="0">
                          <a:effectLst/>
                          <a:latin typeface="Meiryo UI" panose="020B0604030504040204" pitchFamily="50" charset="-128"/>
                          <a:ea typeface="Meiryo UI" panose="020B0604030504040204" pitchFamily="50" charset="-128"/>
                        </a:rPr>
                        <a:t>号）第</a:t>
                      </a:r>
                      <a:r>
                        <a:rPr lang="en-US" altLang="ja-JP" sz="1100" b="0" dirty="0">
                          <a:effectLst/>
                          <a:latin typeface="Meiryo UI" panose="020B0604030504040204" pitchFamily="50" charset="-128"/>
                          <a:ea typeface="Meiryo UI" panose="020B0604030504040204" pitchFamily="50" charset="-128"/>
                        </a:rPr>
                        <a:t>78</a:t>
                      </a:r>
                      <a:r>
                        <a:rPr lang="ja-JP" altLang="en-US" sz="1100" b="0" dirty="0">
                          <a:effectLst/>
                          <a:latin typeface="Meiryo UI" panose="020B0604030504040204" pitchFamily="50" charset="-128"/>
                          <a:ea typeface="Meiryo UI" panose="020B0604030504040204" pitchFamily="50" charset="-128"/>
                        </a:rPr>
                        <a:t>条に規定する交通空白地の解消を目的とした</a:t>
                      </a:r>
                      <a:endParaRPr lang="en-US" altLang="ja-JP" sz="1100" b="0" dirty="0">
                        <a:effectLst/>
                        <a:latin typeface="Meiryo UI" panose="020B0604030504040204" pitchFamily="50" charset="-128"/>
                        <a:ea typeface="Meiryo UI"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100" b="0" dirty="0">
                          <a:effectLst/>
                          <a:latin typeface="Meiryo UI" panose="020B0604030504040204" pitchFamily="50" charset="-128"/>
                          <a:ea typeface="Meiryo UI" panose="020B0604030504040204" pitchFamily="50" charset="-128"/>
                        </a:rPr>
                        <a:t>　　　　自家用有償旅客運送（バス）を実施していること。</a:t>
                      </a: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100" b="0" dirty="0">
                          <a:effectLst/>
                          <a:latin typeface="Meiryo UI" panose="020B0604030504040204" pitchFamily="50" charset="-128"/>
                          <a:ea typeface="Meiryo UI" panose="020B0604030504040204" pitchFamily="50" charset="-128"/>
                        </a:rPr>
                        <a:t>　③　過疎地域の持続的発展の支援に関する特別措置法に定める過疎地域であること。</a:t>
                      </a: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100" b="0" dirty="0">
                          <a:effectLst/>
                          <a:latin typeface="Meiryo UI" panose="020B0604030504040204" pitchFamily="50" charset="-128"/>
                          <a:ea typeface="Meiryo UI" panose="020B0604030504040204" pitchFamily="50" charset="-128"/>
                        </a:rPr>
                        <a:t>　④　鉄道駅利用圏（鉄道駅の半径</a:t>
                      </a:r>
                      <a:r>
                        <a:rPr lang="en-US" altLang="ja-JP" sz="1100" b="0" dirty="0">
                          <a:effectLst/>
                          <a:latin typeface="Meiryo UI" panose="020B0604030504040204" pitchFamily="50" charset="-128"/>
                          <a:ea typeface="Meiryo UI" panose="020B0604030504040204" pitchFamily="50" charset="-128"/>
                        </a:rPr>
                        <a:t>800</a:t>
                      </a:r>
                      <a:r>
                        <a:rPr lang="ja-JP" altLang="en-US" sz="1100" b="0" dirty="0">
                          <a:effectLst/>
                          <a:latin typeface="Meiryo UI" panose="020B0604030504040204" pitchFamily="50" charset="-128"/>
                          <a:ea typeface="Meiryo UI" panose="020B0604030504040204" pitchFamily="50" charset="-128"/>
                        </a:rPr>
                        <a:t>メートル圏内）の外に住んでいる人口の割合が　　</a:t>
                      </a:r>
                      <a:endParaRPr lang="en-US" altLang="ja-JP" sz="1100" b="0" dirty="0">
                        <a:effectLst/>
                        <a:latin typeface="Meiryo UI" panose="020B0604030504040204" pitchFamily="50" charset="-128"/>
                        <a:ea typeface="Meiryo UI"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100" b="0" dirty="0">
                          <a:effectLst/>
                          <a:latin typeface="Meiryo UI" panose="020B0604030504040204" pitchFamily="50" charset="-128"/>
                          <a:ea typeface="Meiryo UI" panose="020B0604030504040204" pitchFamily="50" charset="-128"/>
                        </a:rPr>
                        <a:t>　　　　当該市町村の総人口の３分の２以上であること。</a:t>
                      </a:r>
                    </a:p>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100" b="0" dirty="0">
                          <a:effectLst/>
                          <a:latin typeface="Meiryo UI" panose="020B0604030504040204" pitchFamily="50" charset="-128"/>
                          <a:ea typeface="Meiryo UI" panose="020B0604030504040204" pitchFamily="50" charset="-128"/>
                        </a:rPr>
                        <a:t>　⑤　７５歳以上の人口割合が当該市町村の総人口の</a:t>
                      </a:r>
                      <a:r>
                        <a:rPr lang="en-US" altLang="ja-JP" sz="1100" b="0" dirty="0">
                          <a:effectLst/>
                          <a:latin typeface="Meiryo UI" panose="020B0604030504040204" pitchFamily="50" charset="-128"/>
                          <a:ea typeface="Meiryo UI" panose="020B0604030504040204" pitchFamily="50" charset="-128"/>
                        </a:rPr>
                        <a:t>20</a:t>
                      </a:r>
                      <a:r>
                        <a:rPr lang="ja-JP" altLang="en-US" sz="1100" b="0" dirty="0">
                          <a:effectLst/>
                          <a:latin typeface="Meiryo UI" panose="020B0604030504040204" pitchFamily="50" charset="-128"/>
                          <a:ea typeface="Meiryo UI" panose="020B0604030504040204" pitchFamily="50" charset="-128"/>
                        </a:rPr>
                        <a:t>％以上であること。</a:t>
                      </a:r>
                      <a:endParaRPr lang="en-US" altLang="ja-JP" sz="1100" b="0" dirty="0">
                        <a:effectLst/>
                        <a:latin typeface="Meiryo UI" panose="020B0604030504040204" pitchFamily="50" charset="-128"/>
                        <a:ea typeface="Meiryo UI" panose="020B0604030504040204" pitchFamily="50" charset="-128"/>
                      </a:endParaRPr>
                    </a:p>
                  </a:txBody>
                  <a:tcPr marR="72000" marT="72000" marB="72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9051127"/>
                  </a:ext>
                </a:extLst>
              </a:tr>
            </a:tbl>
          </a:graphicData>
        </a:graphic>
      </p:graphicFrame>
      <p:sp>
        <p:nvSpPr>
          <p:cNvPr id="8" name="テキスト ボックス 7"/>
          <p:cNvSpPr txBox="1"/>
          <p:nvPr/>
        </p:nvSpPr>
        <p:spPr>
          <a:xfrm>
            <a:off x="-12958" y="1291995"/>
            <a:ext cx="6885471" cy="835806"/>
          </a:xfrm>
          <a:prstGeom prst="rect">
            <a:avLst/>
          </a:prstGeom>
          <a:noFill/>
        </p:spPr>
        <p:txBody>
          <a:bodyPr wrap="square" lIns="72000" rIns="72000" rtlCol="0">
            <a:spAutoFit/>
          </a:bodyPr>
          <a:lstStyle/>
          <a:p>
            <a:pPr>
              <a:lnSpc>
                <a:spcPts val="2000"/>
              </a:lnSpc>
            </a:pPr>
            <a:r>
              <a:rPr kumimoji="1" lang="ja-JP" altLang="en-US" sz="1500" dirty="0">
                <a:latin typeface="Meiryo UI" panose="020B0604030504040204" pitchFamily="50" charset="-128"/>
                <a:ea typeface="Meiryo UI" panose="020B0604030504040204" pitchFamily="50" charset="-128"/>
              </a:rPr>
              <a:t>府では、大阪府内の広域ネットワークを形成するバス路線を確保・維持するため、車両購入等に要する経費の一部について、大阪府内の地域公共交通協議会及びバス事業者を対象として補助金を交付します。</a:t>
            </a:r>
            <a:endParaRPr kumimoji="1" lang="ja-JP" altLang="en-US" sz="1500" b="1" u="sng"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82764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26854" y="22424"/>
            <a:ext cx="6858000" cy="2923877"/>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申請方法</a:t>
            </a:r>
            <a:endParaRPr kumimoji="1" lang="en-US" altLang="ja-JP" b="1" dirty="0">
              <a:latin typeface="Meiryo UI" panose="020B0604030504040204" pitchFamily="50" charset="-128"/>
              <a:ea typeface="Meiryo UI" panose="020B0604030504040204" pitchFamily="50" charset="-128"/>
            </a:endParaRPr>
          </a:p>
          <a:p>
            <a:r>
              <a:rPr kumimoji="1" lang="ja-JP" altLang="en-US" sz="1300" dirty="0">
                <a:latin typeface="Meiryo UI" panose="020B0604030504040204" pitchFamily="50" charset="-128"/>
                <a:ea typeface="Meiryo UI" panose="020B0604030504040204" pitchFamily="50" charset="-128"/>
              </a:rPr>
              <a:t>・パソコン、スマートフォンで申請いただけます。大阪府ホームページで申請書類等の詳細を</a:t>
            </a:r>
            <a:endParaRPr kumimoji="1" lang="en-US" altLang="ja-JP" sz="1300" dirty="0">
              <a:latin typeface="Meiryo UI" panose="020B0604030504040204" pitchFamily="50" charset="-128"/>
              <a:ea typeface="Meiryo UI" panose="020B0604030504040204" pitchFamily="50" charset="-128"/>
            </a:endParaRPr>
          </a:p>
          <a:p>
            <a:r>
              <a:rPr kumimoji="1" lang="ja-JP" altLang="en-US" sz="1300" dirty="0">
                <a:latin typeface="Meiryo UI" panose="020B0604030504040204" pitchFamily="50" charset="-128"/>
                <a:ea typeface="Meiryo UI" panose="020B0604030504040204" pitchFamily="50" charset="-128"/>
              </a:rPr>
              <a:t>　必ずご確認のうえ、大阪府行政オンラインシステムにアクセスし、申請してください。</a:t>
            </a:r>
            <a:endParaRPr kumimoji="1" lang="en-US" altLang="ja-JP" sz="1300" dirty="0">
              <a:latin typeface="Meiryo UI" panose="020B0604030504040204" pitchFamily="50" charset="-128"/>
              <a:ea typeface="Meiryo UI" panose="020B0604030504040204" pitchFamily="50" charset="-128"/>
            </a:endParaRPr>
          </a:p>
          <a:p>
            <a:pPr marL="174625" indent="-174625"/>
            <a:r>
              <a:rPr kumimoji="1" lang="ja-JP" altLang="en-US" sz="1300" dirty="0">
                <a:latin typeface="Meiryo UI" panose="020B0604030504040204" pitchFamily="50" charset="-128"/>
                <a:ea typeface="Meiryo UI" panose="020B0604030504040204" pitchFamily="50" charset="-128"/>
              </a:rPr>
              <a:t>・速やかな審査のためオンライン申請にご協力をお願いします。</a:t>
            </a:r>
          </a:p>
          <a:p>
            <a:r>
              <a:rPr kumimoji="1" lang="ja-JP" altLang="en-US" sz="1300" dirty="0">
                <a:latin typeface="Meiryo UI" panose="020B0604030504040204" pitchFamily="50" charset="-128"/>
                <a:ea typeface="Meiryo UI" panose="020B0604030504040204" pitchFamily="50" charset="-128"/>
              </a:rPr>
              <a:t>・オンライン申請の場合、審査の進捗状況をシステム上で確認できます。</a:t>
            </a:r>
            <a:endParaRPr kumimoji="1" lang="en-US" altLang="ja-JP" sz="1300" dirty="0">
              <a:latin typeface="Meiryo UI" panose="020B0604030504040204" pitchFamily="50" charset="-128"/>
              <a:ea typeface="Meiryo UI" panose="020B0604030504040204" pitchFamily="50" charset="-128"/>
            </a:endParaRPr>
          </a:p>
          <a:p>
            <a:endParaRPr kumimoji="1" lang="en-US" altLang="ja-JP" sz="700" dirty="0"/>
          </a:p>
          <a:p>
            <a:r>
              <a:rPr kumimoji="1" lang="ja-JP" altLang="en-US" sz="2000" b="1" dirty="0"/>
              <a:t>　</a:t>
            </a:r>
            <a:r>
              <a:rPr kumimoji="1" lang="ja-JP" altLang="en-US" sz="1600" b="1" dirty="0"/>
              <a:t>令和８年度大阪府広域路線バス車両購入費等</a:t>
            </a:r>
          </a:p>
          <a:p>
            <a:r>
              <a:rPr kumimoji="1" lang="ja-JP" altLang="en-US" sz="1600" b="1" dirty="0"/>
              <a:t>　 補助事業ホームページ</a:t>
            </a:r>
            <a:endParaRPr kumimoji="1" lang="en-US" altLang="ja-JP" sz="1600" b="1" dirty="0"/>
          </a:p>
          <a:p>
            <a:r>
              <a:rPr lang="en-US" altLang="ja-JP" sz="1600" u="sng" dirty="0">
                <a:hlinkClick r:id="rId2"/>
              </a:rPr>
              <a:t>https://www.pref.osaka.lg.jp/o130080/kotsukeikaku/r8sharyokonyu.html</a:t>
            </a:r>
            <a:endParaRPr lang="en-US" altLang="ja-JP" sz="1600" u="sng" dirty="0"/>
          </a:p>
          <a:p>
            <a:endParaRPr lang="en-US" altLang="ja-JP" sz="700" u="sng" dirty="0">
              <a:latin typeface="Meiryo UI" panose="020B0604030504040204" pitchFamily="50" charset="-128"/>
              <a:ea typeface="Meiryo UI" panose="020B0604030504040204" pitchFamily="50" charset="-128"/>
            </a:endParaRPr>
          </a:p>
          <a:p>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郵送による申請も可能です。府ホームページより申請書類を印刷して申請してください。</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レターパックライト（郵便物の追跡ができます）による郵送をお勧めします。</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詳細は府ホームページをご確認ください。提出期限は締切日当日消印有効です。</a:t>
            </a:r>
            <a:endParaRPr kumimoji="1" lang="en-US" altLang="ja-JP" sz="1200" dirty="0">
              <a:latin typeface="Meiryo UI" panose="020B0604030504040204" pitchFamily="50" charset="-128"/>
              <a:ea typeface="Meiryo UI" panose="020B0604030504040204" pitchFamily="50" charset="-128"/>
            </a:endParaRPr>
          </a:p>
          <a:p>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持参による申請は受け付けておりません。</a:t>
            </a:r>
            <a:endParaRPr kumimoji="1" lang="en-US" altLang="ja-JP" sz="120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19736" y="8442882"/>
            <a:ext cx="6832599" cy="1415772"/>
          </a:xfrm>
          <a:prstGeom prst="rect">
            <a:avLst/>
          </a:prstGeom>
          <a:solidFill>
            <a:schemeClr val="accent6">
              <a:lumMod val="40000"/>
              <a:lumOff val="60000"/>
            </a:schemeClr>
          </a:solidFill>
          <a:ln>
            <a:solidFill>
              <a:schemeClr val="tx1"/>
            </a:solidFill>
          </a:ln>
        </p:spPr>
        <p:txBody>
          <a:bodyPr wrap="square" rtlCol="0">
            <a:spAutoFit/>
          </a:bodyPr>
          <a:lstStyle/>
          <a:p>
            <a:r>
              <a:rPr kumimoji="1" lang="ja-JP" altLang="en-US" sz="1700" b="1" dirty="0">
                <a:latin typeface="Meiryo UI" panose="020B0604030504040204" pitchFamily="50" charset="-128"/>
                <a:ea typeface="Meiryo UI" panose="020B0604030504040204" pitchFamily="50" charset="-128"/>
              </a:rPr>
              <a:t>お問い合わせ先</a:t>
            </a:r>
            <a:endParaRPr kumimoji="1" lang="en-US" altLang="ja-JP" sz="1700" b="1" dirty="0">
              <a:latin typeface="Meiryo UI" panose="020B0604030504040204" pitchFamily="50" charset="-128"/>
              <a:ea typeface="Meiryo UI" panose="020B0604030504040204" pitchFamily="50" charset="-128"/>
            </a:endParaRPr>
          </a:p>
          <a:p>
            <a:r>
              <a:rPr kumimoji="1" lang="ja-JP" altLang="en-US" sz="1700" b="1" dirty="0">
                <a:latin typeface="Meiryo UI" panose="020B0604030504040204" pitchFamily="50" charset="-128"/>
                <a:ea typeface="Meiryo UI" panose="020B0604030504040204" pitchFamily="50" charset="-128"/>
              </a:rPr>
              <a:t>（大阪府広域路線バス車両購入費等補助事業　案内窓口）</a:t>
            </a:r>
          </a:p>
          <a:p>
            <a:r>
              <a:rPr kumimoji="1" lang="ja-JP" altLang="en-US" sz="1300" dirty="0">
                <a:latin typeface="Meiryo UI" panose="020B0604030504040204" pitchFamily="50" charset="-128"/>
                <a:ea typeface="Meiryo UI" panose="020B0604030504040204" pitchFamily="50" charset="-128"/>
              </a:rPr>
              <a:t>　　　大阪府都市整備部交通戦略室交通計画課地域公共交通グループ</a:t>
            </a:r>
          </a:p>
          <a:p>
            <a:r>
              <a:rPr kumimoji="1" lang="ja-JP" altLang="en-US" sz="1300" dirty="0">
                <a:latin typeface="Meiryo UI" panose="020B0604030504040204" pitchFamily="50" charset="-128"/>
                <a:ea typeface="Meiryo UI" panose="020B0604030504040204" pitchFamily="50" charset="-128"/>
              </a:rPr>
              <a:t>　　　　　 </a:t>
            </a:r>
            <a:r>
              <a:rPr kumimoji="1" lang="ja-JP" altLang="en-US" sz="1300" spc="500" dirty="0">
                <a:latin typeface="Meiryo UI" panose="020B0604030504040204" pitchFamily="50" charset="-128"/>
                <a:ea typeface="Meiryo UI" panose="020B0604030504040204" pitchFamily="50" charset="-128"/>
              </a:rPr>
              <a:t>メール</a:t>
            </a:r>
            <a:r>
              <a:rPr kumimoji="1" lang="ja-JP" altLang="en-US" sz="1300" dirty="0">
                <a:latin typeface="Meiryo UI" panose="020B0604030504040204" pitchFamily="50" charset="-128"/>
                <a:ea typeface="Meiryo UI" panose="020B0604030504040204" pitchFamily="50" charset="-128"/>
              </a:rPr>
              <a:t> ：</a:t>
            </a:r>
            <a:r>
              <a:rPr kumimoji="1" lang="en-US" altLang="ja-JP" sz="1300" dirty="0">
                <a:latin typeface="Meiryo UI" panose="020B0604030504040204" pitchFamily="50" charset="-128"/>
                <a:ea typeface="Meiryo UI" panose="020B0604030504040204" pitchFamily="50" charset="-128"/>
              </a:rPr>
              <a:t>kotsusenryaku05@gbox.pref.osaka.lg.jp</a:t>
            </a:r>
          </a:p>
          <a:p>
            <a:r>
              <a:rPr kumimoji="1" lang="ja-JP" altLang="en-US" sz="1300" dirty="0">
                <a:latin typeface="Meiryo UI" panose="020B0604030504040204" pitchFamily="50" charset="-128"/>
                <a:ea typeface="Meiryo UI" panose="020B0604030504040204" pitchFamily="50" charset="-128"/>
              </a:rPr>
              <a:t>　　　　　  </a:t>
            </a:r>
            <a:endParaRPr kumimoji="1" lang="en-US" altLang="ja-JP" sz="1300" dirty="0">
              <a:latin typeface="Meiryo UI" panose="020B0604030504040204" pitchFamily="50" charset="-128"/>
              <a:ea typeface="Meiryo UI" panose="020B0604030504040204" pitchFamily="50" charset="-128"/>
            </a:endParaRPr>
          </a:p>
          <a:p>
            <a:r>
              <a:rPr kumimoji="1" lang="ja-JP" altLang="en-US" sz="1300" dirty="0">
                <a:latin typeface="Meiryo UI" panose="020B0604030504040204" pitchFamily="50" charset="-128"/>
                <a:ea typeface="Meiryo UI" panose="020B0604030504040204" pitchFamily="50" charset="-128"/>
              </a:rPr>
              <a:t>　　　　　</a:t>
            </a:r>
            <a:r>
              <a:rPr kumimoji="1" lang="en-US" altLang="ja-JP" sz="1300" dirty="0">
                <a:latin typeface="Meiryo UI" panose="020B0604030504040204" pitchFamily="50" charset="-128"/>
                <a:ea typeface="Meiryo UI" panose="020B0604030504040204" pitchFamily="50" charset="-128"/>
              </a:rPr>
              <a:t>※</a:t>
            </a:r>
            <a:r>
              <a:rPr kumimoji="1" lang="ja-JP" altLang="en-US" sz="1300">
                <a:latin typeface="Meiryo UI" panose="020B0604030504040204" pitchFamily="50" charset="-128"/>
                <a:ea typeface="Meiryo UI" panose="020B0604030504040204" pitchFamily="50" charset="-128"/>
              </a:rPr>
              <a:t>原則、メール</a:t>
            </a:r>
            <a:r>
              <a:rPr kumimoji="1" lang="ja-JP" altLang="en-US" sz="1300" dirty="0">
                <a:latin typeface="Meiryo UI" panose="020B0604030504040204" pitchFamily="50" charset="-128"/>
                <a:ea typeface="Meiryo UI" panose="020B0604030504040204" pitchFamily="50" charset="-128"/>
              </a:rPr>
              <a:t>でお問合せください。</a:t>
            </a:r>
          </a:p>
        </p:txBody>
      </p:sp>
      <p:sp>
        <p:nvSpPr>
          <p:cNvPr id="2" name="正方形/長方形 1"/>
          <p:cNvSpPr/>
          <p:nvPr/>
        </p:nvSpPr>
        <p:spPr>
          <a:xfrm>
            <a:off x="19736" y="1183059"/>
            <a:ext cx="6818084" cy="8900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1813" y="2846713"/>
            <a:ext cx="6858000" cy="1169551"/>
          </a:xfrm>
          <a:prstGeom prst="rect">
            <a:avLst/>
          </a:prstGeom>
          <a:noFill/>
        </p:spPr>
        <p:txBody>
          <a:bodyPr wrap="square" rtlCol="0">
            <a:spAutoFit/>
          </a:bodyPr>
          <a:lstStyle/>
          <a:p>
            <a:r>
              <a:rPr kumimoji="1" lang="ja-JP" altLang="en-US" b="1" dirty="0">
                <a:latin typeface="Meiryo UI" panose="020B0604030504040204" pitchFamily="50" charset="-128"/>
                <a:ea typeface="Meiryo UI" panose="020B0604030504040204" pitchFamily="50" charset="-128"/>
              </a:rPr>
              <a:t>申請の流れ</a:t>
            </a:r>
            <a:endParaRPr kumimoji="1" lang="en-US" altLang="ja-JP" b="1" dirty="0">
              <a:latin typeface="Meiryo UI" panose="020B0604030504040204" pitchFamily="50" charset="-128"/>
              <a:ea typeface="Meiryo UI" panose="020B0604030504040204" pitchFamily="50" charset="-128"/>
            </a:endParaRPr>
          </a:p>
          <a:p>
            <a:r>
              <a:rPr kumimoji="1" lang="ja-JP" altLang="en-US" sz="1300" dirty="0">
                <a:latin typeface="Meiryo UI" panose="020B0604030504040204" pitchFamily="50" charset="-128"/>
                <a:ea typeface="Meiryo UI" panose="020B0604030504040204" pitchFamily="50" charset="-128"/>
              </a:rPr>
              <a:t>・申請は</a:t>
            </a:r>
            <a:r>
              <a:rPr kumimoji="1" lang="en-US" altLang="ja-JP" sz="1300" dirty="0">
                <a:latin typeface="Meiryo UI" panose="020B0604030504040204" pitchFamily="50" charset="-128"/>
                <a:ea typeface="Meiryo UI" panose="020B0604030504040204" pitchFamily="50" charset="-128"/>
              </a:rPr>
              <a:t>1</a:t>
            </a:r>
            <a:r>
              <a:rPr kumimoji="1" lang="ja-JP" altLang="en-US" sz="1300" dirty="0">
                <a:latin typeface="Meiryo UI" panose="020B0604030504040204" pitchFamily="50" charset="-128"/>
                <a:ea typeface="Meiryo UI" panose="020B0604030504040204" pitchFamily="50" charset="-128"/>
              </a:rPr>
              <a:t>回限り。複数の車両を申請する場合は、まとめて申請してください。</a:t>
            </a:r>
            <a:endParaRPr kumimoji="1" lang="en-US" altLang="ja-JP" sz="1300" dirty="0">
              <a:latin typeface="Meiryo UI" panose="020B0604030504040204" pitchFamily="50" charset="-128"/>
              <a:ea typeface="Meiryo UI" panose="020B0604030504040204" pitchFamily="50" charset="-128"/>
            </a:endParaRPr>
          </a:p>
          <a:p>
            <a:r>
              <a:rPr kumimoji="1" lang="ja-JP" altLang="en-US" sz="1300" dirty="0">
                <a:latin typeface="Meiryo UI" panose="020B0604030504040204" pitchFamily="50" charset="-128"/>
                <a:ea typeface="Meiryo UI" panose="020B0604030504040204" pitchFamily="50" charset="-128"/>
              </a:rPr>
              <a:t>（納車時期が大きく異なるなど、やむを得ないと府が判断する場合は、申請を複数に分けることを認め</a:t>
            </a:r>
            <a:endParaRPr kumimoji="1" lang="en-US" altLang="ja-JP" sz="1300" dirty="0">
              <a:latin typeface="Meiryo UI" panose="020B0604030504040204" pitchFamily="50" charset="-128"/>
              <a:ea typeface="Meiryo UI" panose="020B0604030504040204" pitchFamily="50" charset="-128"/>
            </a:endParaRPr>
          </a:p>
          <a:p>
            <a:r>
              <a:rPr kumimoji="1" lang="ja-JP" altLang="en-US" sz="1300" dirty="0">
                <a:latin typeface="Meiryo UI" panose="020B0604030504040204" pitchFamily="50" charset="-128"/>
                <a:ea typeface="Meiryo UI" panose="020B0604030504040204" pitchFamily="50" charset="-128"/>
              </a:rPr>
              <a:t>　 ますので、下記のお問合せ先にご相談ください。）</a:t>
            </a:r>
            <a:endParaRPr kumimoji="1" lang="en-US" altLang="ja-JP" sz="1300" dirty="0">
              <a:latin typeface="Meiryo UI" panose="020B0604030504040204" pitchFamily="50" charset="-128"/>
              <a:ea typeface="Meiryo UI" panose="020B0604030504040204" pitchFamily="50" charset="-128"/>
            </a:endParaRPr>
          </a:p>
          <a:p>
            <a:pPr marL="174625" indent="-174625"/>
            <a:r>
              <a:rPr kumimoji="1" lang="ja-JP" altLang="en-US" sz="1300" dirty="0">
                <a:latin typeface="Meiryo UI" panose="020B0604030504040204" pitchFamily="50" charset="-128"/>
                <a:ea typeface="Meiryo UI" panose="020B0604030504040204" pitchFamily="50" charset="-128"/>
              </a:rPr>
              <a:t>・補助事業の内容を変更する場合には変更承認申請を行ってください。</a:t>
            </a:r>
          </a:p>
        </p:txBody>
      </p:sp>
      <p:graphicFrame>
        <p:nvGraphicFramePr>
          <p:cNvPr id="4" name="表 3"/>
          <p:cNvGraphicFramePr>
            <a:graphicFrameLocks noGrp="1"/>
          </p:cNvGraphicFramePr>
          <p:nvPr>
            <p:extLst>
              <p:ext uri="{D42A27DB-BD31-4B8C-83A1-F6EECF244321}">
                <p14:modId xmlns:p14="http://schemas.microsoft.com/office/powerpoint/2010/main" val="3528079714"/>
              </p:ext>
            </p:extLst>
          </p:nvPr>
        </p:nvGraphicFramePr>
        <p:xfrm>
          <a:off x="149492" y="4192787"/>
          <a:ext cx="6459588" cy="1993547"/>
        </p:xfrm>
        <a:graphic>
          <a:graphicData uri="http://schemas.openxmlformats.org/drawingml/2006/table">
            <a:tbl>
              <a:tblPr firstRow="1" firstCol="1" bandRow="1"/>
              <a:tblGrid>
                <a:gridCol w="3229794">
                  <a:extLst>
                    <a:ext uri="{9D8B030D-6E8A-4147-A177-3AD203B41FA5}">
                      <a16:colId xmlns:a16="http://schemas.microsoft.com/office/drawing/2014/main" val="3512716307"/>
                    </a:ext>
                  </a:extLst>
                </a:gridCol>
                <a:gridCol w="3229794">
                  <a:extLst>
                    <a:ext uri="{9D8B030D-6E8A-4147-A177-3AD203B41FA5}">
                      <a16:colId xmlns:a16="http://schemas.microsoft.com/office/drawing/2014/main" val="2483704633"/>
                    </a:ext>
                  </a:extLst>
                </a:gridCol>
              </a:tblGrid>
              <a:tr h="238805">
                <a:tc>
                  <a:txBody>
                    <a:bodyPr/>
                    <a:lstStyle/>
                    <a:p>
                      <a:pPr algn="ctr">
                        <a:spcAft>
                          <a:spcPts val="0"/>
                        </a:spcAft>
                      </a:pPr>
                      <a:r>
                        <a:rPr lang="ja-JP" sz="1400" b="1"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申請者</a:t>
                      </a:r>
                      <a:endParaRPr lang="ja-JP" sz="140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36000" marR="36000" marT="0" marB="0" anchor="ctr">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algn="ctr">
                        <a:spcAft>
                          <a:spcPts val="0"/>
                        </a:spcAft>
                      </a:pPr>
                      <a:r>
                        <a:rPr lang="ja-JP" sz="1400" b="1"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事務局</a:t>
                      </a:r>
                      <a:endParaRPr lang="ja-JP" sz="140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36000" marR="36000" marT="0" marB="0" anchor="ctr">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extLst>
                  <a:ext uri="{0D108BD9-81ED-4DB2-BD59-A6C34878D82A}">
                    <a16:rowId xmlns:a16="http://schemas.microsoft.com/office/drawing/2014/main" val="4066797972"/>
                  </a:ext>
                </a:extLst>
              </a:tr>
              <a:tr h="1754742">
                <a:tc>
                  <a:txBody>
                    <a:bodyPr/>
                    <a:lstStyle/>
                    <a:p>
                      <a:pPr algn="ctr">
                        <a:spcAft>
                          <a:spcPts val="0"/>
                        </a:spcAft>
                      </a:pPr>
                      <a:endParaRPr lang="en-US" alt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spcAft>
                          <a:spcPts val="0"/>
                        </a:spcAft>
                      </a:pPr>
                      <a:r>
                        <a:rPr 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補助金の申請（交付申請）</a:t>
                      </a:r>
                      <a:endParaRPr lang="en-US" alt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spcAft>
                          <a:spcPts val="0"/>
                        </a:spcAft>
                      </a:pPr>
                      <a:endParaRPr lang="en-US" altLang="ja-JP" sz="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spcAft>
                          <a:spcPts val="0"/>
                        </a:spcAft>
                      </a:pPr>
                      <a:endParaRPr lang="en-US" altLang="ja-JP" sz="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spcAft>
                          <a:spcPts val="0"/>
                        </a:spcAft>
                      </a:pPr>
                      <a:r>
                        <a:rPr lang="ja-JP" altLang="en-US"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事業着手 </a:t>
                      </a:r>
                      <a:r>
                        <a:rPr lang="en-US" alt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１</a:t>
                      </a:r>
                      <a:endParaRPr lang="en-US" alt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spcAft>
                          <a:spcPts val="0"/>
                        </a:spcAft>
                      </a:pPr>
                      <a:r>
                        <a:rPr lang="ja-JP" altLang="en-US" sz="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endParaRPr lang="en-US" altLang="ja-JP" sz="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spcAft>
                          <a:spcPts val="0"/>
                        </a:spcAft>
                      </a:pPr>
                      <a:r>
                        <a:rPr 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補助金の請求</a:t>
                      </a:r>
                      <a:r>
                        <a:rPr lang="ja-JP" altLang="en-US"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 </a:t>
                      </a:r>
                      <a:r>
                        <a:rPr lang="en-US" alt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２</a:t>
                      </a:r>
                      <a:endParaRPr 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spcAft>
                          <a:spcPts val="0"/>
                        </a:spcAft>
                      </a:pPr>
                      <a:r>
                        <a:rPr 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（実績報告、請求）</a:t>
                      </a:r>
                    </a:p>
                    <a:p>
                      <a:pPr algn="ctr">
                        <a:spcAft>
                          <a:spcPts val="0"/>
                        </a:spcAft>
                      </a:pPr>
                      <a:endParaRPr lang="en-US" sz="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spcAft>
                          <a:spcPts val="0"/>
                        </a:spcAft>
                      </a:pPr>
                      <a:endParaRPr lang="ja-JP" sz="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spcAft>
                          <a:spcPts val="0"/>
                        </a:spcAft>
                      </a:pPr>
                      <a:r>
                        <a:rPr 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補助金の受領</a:t>
                      </a: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algn="ctr">
                        <a:spcAft>
                          <a:spcPts val="0"/>
                        </a:spcAft>
                      </a:pPr>
                      <a:r>
                        <a:rPr lang="ja-JP" sz="1200" kern="100" dirty="0">
                          <a:effectLst/>
                          <a:latin typeface="ＭＳ ゴシック" panose="020B0609070205080204" pitchFamily="49" charset="-128"/>
                          <a:ea typeface="ＭＳ ゴシック" panose="020B0609070205080204" pitchFamily="49" charset="-128"/>
                        </a:rPr>
                        <a:t>申請書類の受領 </a:t>
                      </a:r>
                      <a:endParaRPr lang="en-US" altLang="ja-JP" sz="1200" kern="100" dirty="0">
                        <a:effectLst/>
                        <a:latin typeface="ＭＳ ゴシック" panose="020B0609070205080204" pitchFamily="49" charset="-128"/>
                        <a:ea typeface="ＭＳ ゴシック" panose="020B0609070205080204" pitchFamily="49" charset="-128"/>
                      </a:endParaRPr>
                    </a:p>
                    <a:p>
                      <a:pPr algn="ctr">
                        <a:spcAft>
                          <a:spcPts val="0"/>
                        </a:spcAft>
                      </a:pPr>
                      <a:r>
                        <a:rPr lang="ja-JP" sz="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p>
                    <a:p>
                      <a:pPr algn="ctr">
                        <a:spcAft>
                          <a:spcPts val="0"/>
                        </a:spcAft>
                      </a:pPr>
                      <a:r>
                        <a:rPr 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審査</a:t>
                      </a:r>
                    </a:p>
                    <a:p>
                      <a:pPr algn="ctr">
                        <a:spcAft>
                          <a:spcPts val="0"/>
                        </a:spcAft>
                      </a:pPr>
                      <a:r>
                        <a:rPr lang="ja-JP" sz="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endParaRPr lang="en-US" altLang="ja-JP" sz="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spcAft>
                          <a:spcPts val="0"/>
                        </a:spcAft>
                      </a:pPr>
                      <a:r>
                        <a:rPr lang="ja-JP" altLang="en-US"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交付決定通知</a:t>
                      </a:r>
                      <a:endParaRPr 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spcAft>
                          <a:spcPts val="0"/>
                        </a:spcAft>
                      </a:pPr>
                      <a:endParaRPr lang="en-US" altLang="ja-JP" sz="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spcAft>
                          <a:spcPts val="0"/>
                        </a:spcAft>
                      </a:pPr>
                      <a:r>
                        <a:rPr lang="ja-JP" altLang="en-US"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請求資料の受領</a:t>
                      </a:r>
                      <a:endParaRPr lang="en-US" alt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spcAft>
                          <a:spcPts val="0"/>
                        </a:spcAft>
                      </a:pPr>
                      <a:r>
                        <a:rPr lang="ja-JP" altLang="en-US" sz="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endParaRPr lang="en-US" altLang="ja-JP" sz="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algn="ctr">
                        <a:spcAft>
                          <a:spcPts val="0"/>
                        </a:spcAft>
                      </a:pPr>
                      <a:r>
                        <a:rPr 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審査</a:t>
                      </a:r>
                    </a:p>
                    <a:p>
                      <a:pPr algn="ctr">
                        <a:spcAft>
                          <a:spcPts val="0"/>
                        </a:spcAft>
                      </a:pPr>
                      <a:r>
                        <a:rPr lang="ja-JP" sz="8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p>
                    <a:p>
                      <a:pPr algn="ctr">
                        <a:spcAft>
                          <a:spcPts val="0"/>
                        </a:spcAft>
                      </a:pPr>
                      <a:r>
                        <a:rPr 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額の確定通知</a:t>
                      </a:r>
                      <a:r>
                        <a:rPr lang="ja-JP" altLang="en-US"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sz="12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補助金の交付</a:t>
                      </a: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249785524"/>
                  </a:ext>
                </a:extLst>
              </a:tr>
            </a:tbl>
          </a:graphicData>
        </a:graphic>
      </p:graphicFrame>
      <p:cxnSp>
        <p:nvCxnSpPr>
          <p:cNvPr id="24" name="直線矢印コネクタ 23"/>
          <p:cNvCxnSpPr>
            <a:cxnSpLocks/>
          </p:cNvCxnSpPr>
          <p:nvPr/>
        </p:nvCxnSpPr>
        <p:spPr>
          <a:xfrm>
            <a:off x="2830102" y="6055446"/>
            <a:ext cx="1079500" cy="0"/>
          </a:xfrm>
          <a:prstGeom prst="straightConnector1">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26" name="直線矢印コネクタ 25"/>
          <p:cNvCxnSpPr/>
          <p:nvPr/>
        </p:nvCxnSpPr>
        <p:spPr>
          <a:xfrm>
            <a:off x="2864392" y="4670395"/>
            <a:ext cx="1079500" cy="0"/>
          </a:xfrm>
          <a:prstGeom prst="straightConnector1">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7" name="直線矢印コネクタ 26"/>
          <p:cNvCxnSpPr>
            <a:cxnSpLocks/>
          </p:cNvCxnSpPr>
          <p:nvPr/>
        </p:nvCxnSpPr>
        <p:spPr>
          <a:xfrm>
            <a:off x="2852327" y="5435296"/>
            <a:ext cx="1091565" cy="0"/>
          </a:xfrm>
          <a:prstGeom prst="straightConnector1">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5" name="Rectangle 7"/>
          <p:cNvSpPr>
            <a:spLocks noChangeArrowheads="1"/>
          </p:cNvSpPr>
          <p:nvPr/>
        </p:nvSpPr>
        <p:spPr bwMode="auto">
          <a:xfrm>
            <a:off x="211227" y="3957067"/>
            <a:ext cx="1031051"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0" i="0" u="none" strike="noStrike" cap="none" normalizeH="0" baseline="0" dirty="0">
                <a:ln>
                  <a:noFill/>
                </a:ln>
                <a:solidFill>
                  <a:schemeClr val="tx1"/>
                </a:solidFill>
                <a:effectLst/>
                <a:latin typeface="ＭＳ ゴシック" panose="020B0609070205080204" pitchFamily="49" charset="-128"/>
                <a:ea typeface="ＭＳ ゴシック" panose="020B0609070205080204" pitchFamily="49" charset="-128"/>
                <a:cs typeface="Times New Roman" panose="02020603050405020304" pitchFamily="18" charset="0"/>
              </a:rPr>
              <a:t>＜フロー図＞</a:t>
            </a:r>
            <a:endParaRPr kumimoji="0" lang="ja-JP" altLang="ja-JP" sz="2400" b="0" i="0" u="none" strike="noStrike" cap="none" normalizeH="0" baseline="0" dirty="0">
              <a:ln>
                <a:noFill/>
              </a:ln>
              <a:solidFill>
                <a:schemeClr val="tx1"/>
              </a:solidFill>
              <a:effectLst/>
              <a:latin typeface="Arial" panose="020B0604020202020204" pitchFamily="34" charset="0"/>
            </a:endParaRPr>
          </a:p>
        </p:txBody>
      </p:sp>
      <p:sp>
        <p:nvSpPr>
          <p:cNvPr id="6" name="テキスト ボックス 5"/>
          <p:cNvSpPr txBox="1"/>
          <p:nvPr/>
        </p:nvSpPr>
        <p:spPr>
          <a:xfrm>
            <a:off x="149492" y="6150347"/>
            <a:ext cx="6505308" cy="707886"/>
          </a:xfrm>
          <a:prstGeom prst="rect">
            <a:avLst/>
          </a:prstGeom>
          <a:noFill/>
        </p:spPr>
        <p:txBody>
          <a:bodyPr wrap="square" rtlCol="0">
            <a:spAutoFit/>
          </a:bodyPr>
          <a:lstStyle/>
          <a:p>
            <a:endParaRPr kumimoji="1" lang="en-US" altLang="ja-JP" sz="1000" dirty="0">
              <a:latin typeface="Meiryo UI" panose="020B0604030504040204" pitchFamily="50" charset="-128"/>
              <a:ea typeface="Meiryo UI" panose="020B0604030504040204" pitchFamily="50" charset="-128"/>
            </a:endParaRPr>
          </a:p>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１　令和９年３月８日（月）までに購入等（契約行為）、代金の支払い、自動車検査証の交付（登録）を完了　</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　　　　</a:t>
            </a:r>
            <a:endParaRPr kumimoji="1" lang="en-US" altLang="ja-JP" sz="1000" dirty="0">
              <a:highlight>
                <a:srgbClr val="FFFF00"/>
              </a:highlight>
              <a:latin typeface="Meiryo UI" panose="020B0604030504040204" pitchFamily="50" charset="-128"/>
              <a:ea typeface="Meiryo UI" panose="020B0604030504040204" pitchFamily="50" charset="-128"/>
            </a:endParaRPr>
          </a:p>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２　補助金の請求は、令和９年３月８日（月）までに完了してください。</a:t>
            </a:r>
          </a:p>
        </p:txBody>
      </p:sp>
      <p:pic>
        <p:nvPicPr>
          <p:cNvPr id="3" name="図 2">
            <a:extLst>
              <a:ext uri="{FF2B5EF4-FFF2-40B4-BE49-F238E27FC236}">
                <a16:creationId xmlns:a16="http://schemas.microsoft.com/office/drawing/2014/main" id="{BE7A8576-2DDA-40B6-BBAC-ADC7EFF19EEA}"/>
              </a:ext>
            </a:extLst>
          </p:cNvPr>
          <p:cNvPicPr>
            <a:picLocks noChangeAspect="1"/>
          </p:cNvPicPr>
          <p:nvPr/>
        </p:nvPicPr>
        <p:blipFill>
          <a:blip r:embed="rId3"/>
          <a:stretch>
            <a:fillRect/>
          </a:stretch>
        </p:blipFill>
        <p:spPr>
          <a:xfrm>
            <a:off x="3730399" y="6565412"/>
            <a:ext cx="2781529" cy="1533704"/>
          </a:xfrm>
          <a:prstGeom prst="rect">
            <a:avLst/>
          </a:prstGeom>
        </p:spPr>
      </p:pic>
      <p:sp>
        <p:nvSpPr>
          <p:cNvPr id="21" name="テキスト ボックス 20">
            <a:extLst>
              <a:ext uri="{FF2B5EF4-FFF2-40B4-BE49-F238E27FC236}">
                <a16:creationId xmlns:a16="http://schemas.microsoft.com/office/drawing/2014/main" id="{0578A05A-569F-461A-8C10-8115641E9FC7}"/>
              </a:ext>
            </a:extLst>
          </p:cNvPr>
          <p:cNvSpPr txBox="1"/>
          <p:nvPr/>
        </p:nvSpPr>
        <p:spPr>
          <a:xfrm>
            <a:off x="108852" y="7016685"/>
            <a:ext cx="6858000" cy="738664"/>
          </a:xfrm>
          <a:prstGeom prst="rect">
            <a:avLst/>
          </a:prstGeom>
          <a:noFill/>
        </p:spPr>
        <p:txBody>
          <a:bodyPr wrap="square" rtlCol="0">
            <a:spAutoFit/>
          </a:bodyPr>
          <a:lstStyle/>
          <a:p>
            <a:r>
              <a:rPr kumimoji="1" lang="en-US" altLang="ja-JP" sz="1600" b="1" dirty="0">
                <a:latin typeface="Meiryo UI" panose="020B0604030504040204" pitchFamily="50" charset="-128"/>
                <a:ea typeface="Meiryo UI" panose="020B0604030504040204" pitchFamily="50" charset="-128"/>
              </a:rPr>
              <a:t>※</a:t>
            </a:r>
            <a:r>
              <a:rPr kumimoji="1" lang="ja-JP" altLang="en-US" sz="1600" b="1" dirty="0">
                <a:latin typeface="Meiryo UI" panose="020B0604030504040204" pitchFamily="50" charset="-128"/>
                <a:ea typeface="Meiryo UI" panose="020B0604030504040204" pitchFamily="50" charset="-128"/>
              </a:rPr>
              <a:t>補助対象経費（ハ）イメージ路線図</a:t>
            </a:r>
            <a:endParaRPr kumimoji="1" lang="en-US" altLang="ja-JP" sz="1600" b="1" dirty="0">
              <a:latin typeface="Meiryo UI" panose="020B0604030504040204" pitchFamily="50" charset="-128"/>
              <a:ea typeface="Meiryo UI" panose="020B0604030504040204" pitchFamily="50" charset="-128"/>
            </a:endParaRPr>
          </a:p>
          <a:p>
            <a:r>
              <a:rPr kumimoji="1" lang="ja-JP" altLang="en-US" sz="1300" dirty="0">
                <a:latin typeface="Meiryo UI" panose="020B0604030504040204" pitchFamily="50" charset="-128"/>
                <a:ea typeface="Meiryo UI" panose="020B0604030504040204" pitchFamily="50" charset="-128"/>
              </a:rPr>
              <a:t>　　　</a:t>
            </a:r>
            <a:r>
              <a:rPr kumimoji="1" lang="zh-TW" altLang="en-US" sz="1300" dirty="0">
                <a:latin typeface="Meiryo UI" panose="020B0604030504040204" pitchFamily="50" charset="-128"/>
                <a:ea typeface="Meiryo UI" panose="020B0604030504040204" pitchFamily="50" charset="-128"/>
              </a:rPr>
              <a:t>補助対象：①②③④⑤⑥</a:t>
            </a:r>
          </a:p>
          <a:p>
            <a:r>
              <a:rPr kumimoji="1" lang="zh-TW" altLang="en-US" sz="1300" dirty="0">
                <a:latin typeface="Meiryo UI" panose="020B0604030504040204" pitchFamily="50" charset="-128"/>
                <a:ea typeface="Meiryo UI" panose="020B0604030504040204" pitchFamily="50" charset="-128"/>
              </a:rPr>
              <a:t>　</a:t>
            </a:r>
            <a:r>
              <a:rPr kumimoji="1" lang="ja-JP" altLang="en-US" sz="1300" dirty="0">
                <a:latin typeface="Meiryo UI" panose="020B0604030504040204" pitchFamily="50" charset="-128"/>
                <a:ea typeface="Meiryo UI" panose="020B0604030504040204" pitchFamily="50" charset="-128"/>
              </a:rPr>
              <a:t>　　</a:t>
            </a:r>
            <a:r>
              <a:rPr kumimoji="1" lang="zh-TW" altLang="en-US" sz="1300" dirty="0">
                <a:latin typeface="Meiryo UI" panose="020B0604030504040204" pitchFamily="50" charset="-128"/>
                <a:ea typeface="Meiryo UI" panose="020B0604030504040204" pitchFamily="50" charset="-128"/>
              </a:rPr>
              <a:t>補助対象外：⑦⑧⑨</a:t>
            </a:r>
          </a:p>
        </p:txBody>
      </p:sp>
      <p:pic>
        <p:nvPicPr>
          <p:cNvPr id="14" name="図 13">
            <a:extLst>
              <a:ext uri="{FF2B5EF4-FFF2-40B4-BE49-F238E27FC236}">
                <a16:creationId xmlns:a16="http://schemas.microsoft.com/office/drawing/2014/main" id="{A9BF59BB-CB99-8FBD-2560-6F958E06A88D}"/>
              </a:ext>
            </a:extLst>
          </p:cNvPr>
          <p:cNvPicPr>
            <a:picLocks noChangeAspect="1"/>
          </p:cNvPicPr>
          <p:nvPr/>
        </p:nvPicPr>
        <p:blipFill>
          <a:blip r:embed="rId4"/>
          <a:stretch>
            <a:fillRect/>
          </a:stretch>
        </p:blipFill>
        <p:spPr>
          <a:xfrm>
            <a:off x="2864392" y="8110915"/>
            <a:ext cx="4109060" cy="371888"/>
          </a:xfrm>
          <a:prstGeom prst="rect">
            <a:avLst/>
          </a:prstGeom>
        </p:spPr>
      </p:pic>
      <p:pic>
        <p:nvPicPr>
          <p:cNvPr id="13" name="図 12">
            <a:extLst>
              <a:ext uri="{FF2B5EF4-FFF2-40B4-BE49-F238E27FC236}">
                <a16:creationId xmlns:a16="http://schemas.microsoft.com/office/drawing/2014/main" id="{96625A52-4C05-9A94-518D-903B3D5904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36251" y="1261008"/>
            <a:ext cx="616419" cy="616419"/>
          </a:xfrm>
          <a:prstGeom prst="rect">
            <a:avLst/>
          </a:prstGeom>
        </p:spPr>
      </p:pic>
      <p:sp>
        <p:nvSpPr>
          <p:cNvPr id="15" name="正方形/長方形 14">
            <a:extLst>
              <a:ext uri="{FF2B5EF4-FFF2-40B4-BE49-F238E27FC236}">
                <a16:creationId xmlns:a16="http://schemas.microsoft.com/office/drawing/2014/main" id="{0756F3EC-C40D-09B1-6968-5B740DCA921B}"/>
              </a:ext>
            </a:extLst>
          </p:cNvPr>
          <p:cNvSpPr/>
          <p:nvPr/>
        </p:nvSpPr>
        <p:spPr>
          <a:xfrm>
            <a:off x="6131293" y="1226241"/>
            <a:ext cx="616419" cy="63938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矢印コネクタ 6">
            <a:extLst>
              <a:ext uri="{FF2B5EF4-FFF2-40B4-BE49-F238E27FC236}">
                <a16:creationId xmlns:a16="http://schemas.microsoft.com/office/drawing/2014/main" id="{1C1FE2B3-C2DD-FF4F-7E1E-4AA32DC12E95}"/>
              </a:ext>
            </a:extLst>
          </p:cNvPr>
          <p:cNvCxnSpPr>
            <a:cxnSpLocks/>
          </p:cNvCxnSpPr>
          <p:nvPr/>
        </p:nvCxnSpPr>
        <p:spPr>
          <a:xfrm>
            <a:off x="2830102" y="5095326"/>
            <a:ext cx="1079500" cy="0"/>
          </a:xfrm>
          <a:prstGeom prst="straightConnector1">
            <a:avLst/>
          </a:prstGeom>
          <a:ln>
            <a:headEnd type="triangle" w="med" len="med"/>
            <a:tailEnd type="non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2030148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1151</Words>
  <Application>Microsoft Office PowerPoint</Application>
  <PresentationFormat>A4 210 x 297 mm</PresentationFormat>
  <Paragraphs>103</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Meiryo UI</vt:lpstr>
      <vt:lpstr>ＭＳ ゴシック</vt:lpstr>
      <vt:lpstr>游明朝</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2023-03-17T02:03:03Z</dcterms:created>
  <dcterms:modified xsi:type="dcterms:W3CDTF">2026-10-16T02:53:46Z</dcterms:modified>
</cp:coreProperties>
</file>