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32"/>
  </p:notesMasterIdLst>
  <p:sldIdLst>
    <p:sldId id="754" r:id="rId2"/>
    <p:sldId id="141170216" r:id="rId3"/>
    <p:sldId id="141170215" r:id="rId4"/>
    <p:sldId id="141170196" r:id="rId5"/>
    <p:sldId id="141170221" r:id="rId6"/>
    <p:sldId id="141170167" r:id="rId7"/>
    <p:sldId id="141170222" r:id="rId8"/>
    <p:sldId id="141170172" r:id="rId9"/>
    <p:sldId id="141170207" r:id="rId10"/>
    <p:sldId id="141170175" r:id="rId11"/>
    <p:sldId id="141170223" r:id="rId12"/>
    <p:sldId id="141170183" r:id="rId13"/>
    <p:sldId id="141170224" r:id="rId14"/>
    <p:sldId id="141170192" r:id="rId15"/>
    <p:sldId id="141170197" r:id="rId16"/>
    <p:sldId id="141170174" r:id="rId17"/>
    <p:sldId id="141170211" r:id="rId18"/>
    <p:sldId id="141170188" r:id="rId19"/>
    <p:sldId id="141170189" r:id="rId20"/>
    <p:sldId id="141170219" r:id="rId21"/>
    <p:sldId id="141170212" r:id="rId22"/>
    <p:sldId id="141170213" r:id="rId23"/>
    <p:sldId id="141170180" r:id="rId24"/>
    <p:sldId id="141170181" r:id="rId25"/>
    <p:sldId id="141170182" r:id="rId26"/>
    <p:sldId id="141170217" r:id="rId27"/>
    <p:sldId id="141170214" r:id="rId28"/>
    <p:sldId id="141170209" r:id="rId29"/>
    <p:sldId id="141170203" r:id="rId30"/>
    <p:sldId id="141170204" r:id="rId3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B0F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3447" autoAdjust="0"/>
  </p:normalViewPr>
  <p:slideViewPr>
    <p:cSldViewPr snapToGrid="0">
      <p:cViewPr varScale="1">
        <p:scale>
          <a:sx n="76" d="100"/>
          <a:sy n="76" d="100"/>
        </p:scale>
        <p:origin x="3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13008-AA22-4F86-92A9-7D6518B63F0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kumimoji="1" lang="ja-JP" altLang="en-US"/>
        </a:p>
      </dgm:t>
    </dgm:pt>
    <dgm:pt modelId="{35415B60-8BBC-4339-91B9-77C67296F739}">
      <dgm:prSet phldrT="[テキスト]" custT="1"/>
      <dgm:spPr/>
      <dgm:t>
        <a:bodyPr/>
        <a:lstStyle/>
        <a:p>
          <a:r>
            <a:rPr kumimoji="1" lang="ja-JP" altLang="en-US" sz="1600" b="1" dirty="0">
              <a:latin typeface="BIZ UDゴシック" panose="020B0400000000000000" pitchFamily="49" charset="-128"/>
              <a:ea typeface="BIZ UDゴシック" panose="020B0400000000000000" pitchFamily="49" charset="-128"/>
            </a:rPr>
            <a:t>自然災害</a:t>
          </a:r>
        </a:p>
      </dgm:t>
    </dgm:pt>
    <dgm:pt modelId="{F3BA8DC3-F837-40A5-B33F-5EAC710C6149}" type="parTrans" cxnId="{9FB47629-4446-4E36-923C-F789143FF6D8}">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F0A6BF45-6E6D-4107-9AFE-04905884AE9A}" type="sibTrans" cxnId="{9FB47629-4446-4E36-923C-F789143FF6D8}">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9864A308-B990-4293-B9A4-3152F2B08AE2}">
      <dgm:prSet phldrT="[テキスト]" custT="1"/>
      <dgm:spPr/>
      <dgm:t>
        <a:bodyPr/>
        <a:lstStyle/>
        <a:p>
          <a:r>
            <a:rPr kumimoji="1" lang="ja-JP" altLang="en-US" sz="1600" dirty="0">
              <a:latin typeface="BIZ UDゴシック" panose="020B0400000000000000" pitchFamily="49" charset="-128"/>
              <a:ea typeface="BIZ UDゴシック" panose="020B0400000000000000" pitchFamily="49" charset="-128"/>
            </a:rPr>
            <a:t>地震</a:t>
          </a:r>
        </a:p>
      </dgm:t>
    </dgm:pt>
    <dgm:pt modelId="{2206FB99-BC96-47BF-95CC-16903F16A765}" type="parTrans" cxnId="{672F7F58-B14F-40F0-A4C4-527E0D1666A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3452DE6F-254F-4D2B-8C90-5D58C545E359}" type="sibTrans" cxnId="{672F7F58-B14F-40F0-A4C4-527E0D1666A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02447A8A-4B5F-445B-8189-8C2217108FBF}">
      <dgm:prSet phldrT="[テキスト]" custT="1"/>
      <dgm:spPr/>
      <dgm:t>
        <a:bodyPr/>
        <a:lstStyle/>
        <a:p>
          <a:r>
            <a:rPr kumimoji="1" lang="ja-JP" altLang="en-US" sz="1600" dirty="0">
              <a:latin typeface="BIZ UDゴシック" panose="020B0400000000000000" pitchFamily="49" charset="-128"/>
              <a:ea typeface="BIZ UDゴシック" panose="020B0400000000000000" pitchFamily="49" charset="-128"/>
            </a:rPr>
            <a:t>津波（</a:t>
          </a:r>
          <a:r>
            <a:rPr kumimoji="1" lang="en-US" altLang="ja-JP" sz="1600" dirty="0">
              <a:latin typeface="BIZ UDゴシック" panose="020B0400000000000000" pitchFamily="49" charset="-128"/>
              <a:ea typeface="BIZ UDゴシック" panose="020B0400000000000000" pitchFamily="49" charset="-128"/>
            </a:rPr>
            <a:t>P6,7</a:t>
          </a:r>
          <a:r>
            <a:rPr kumimoji="1" lang="ja-JP" altLang="en-US" sz="1600" dirty="0">
              <a:latin typeface="BIZ UDゴシック" panose="020B0400000000000000" pitchFamily="49" charset="-128"/>
              <a:ea typeface="BIZ UDゴシック" panose="020B0400000000000000" pitchFamily="49" charset="-128"/>
            </a:rPr>
            <a:t>）</a:t>
          </a:r>
        </a:p>
      </dgm:t>
    </dgm:pt>
    <dgm:pt modelId="{B4546A43-FBAD-4E5E-A9B6-979D648154A1}" type="parTrans" cxnId="{F5D3A026-18C4-47C8-9AC2-5DEC122CF9E3}">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EBA8F037-B65B-46C2-A6B2-C81157CFA651}" type="sibTrans" cxnId="{F5D3A026-18C4-47C8-9AC2-5DEC122CF9E3}">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58BED49E-8C99-4226-A94A-D74DCFE9D870}">
      <dgm:prSet phldrT="[テキスト]" custT="1"/>
      <dgm:spPr/>
      <dgm:t>
        <a:bodyPr/>
        <a:lstStyle/>
        <a:p>
          <a:r>
            <a:rPr kumimoji="1" lang="ja-JP" altLang="en-US" sz="1600" dirty="0">
              <a:latin typeface="BIZ UDゴシック" panose="020B0400000000000000" pitchFamily="49" charset="-128"/>
              <a:ea typeface="BIZ UDゴシック" panose="020B0400000000000000" pitchFamily="49" charset="-128"/>
            </a:rPr>
            <a:t>風水害（</a:t>
          </a:r>
          <a:r>
            <a:rPr kumimoji="1" lang="en-US" altLang="ja-JP" sz="1600" dirty="0">
              <a:latin typeface="BIZ UDゴシック" panose="020B0400000000000000" pitchFamily="49" charset="-128"/>
              <a:ea typeface="BIZ UDゴシック" panose="020B0400000000000000" pitchFamily="49" charset="-128"/>
            </a:rPr>
            <a:t>P8</a:t>
          </a:r>
          <a:r>
            <a:rPr kumimoji="1" lang="ja-JP" altLang="en-US" sz="1600" dirty="0">
              <a:latin typeface="BIZ UDゴシック" panose="020B0400000000000000" pitchFamily="49" charset="-128"/>
              <a:ea typeface="BIZ UDゴシック" panose="020B0400000000000000" pitchFamily="49" charset="-128"/>
            </a:rPr>
            <a:t>～</a:t>
          </a:r>
          <a:r>
            <a:rPr kumimoji="1" lang="en-US" altLang="ja-JP" sz="1600" dirty="0">
              <a:latin typeface="BIZ UDゴシック" panose="020B0400000000000000" pitchFamily="49" charset="-128"/>
              <a:ea typeface="BIZ UDゴシック" panose="020B0400000000000000" pitchFamily="49" charset="-128"/>
            </a:rPr>
            <a:t>13</a:t>
          </a:r>
          <a:r>
            <a:rPr kumimoji="1" lang="ja-JP" altLang="en-US" sz="1600" dirty="0">
              <a:latin typeface="BIZ UDゴシック" panose="020B0400000000000000" pitchFamily="49" charset="-128"/>
              <a:ea typeface="BIZ UDゴシック" panose="020B0400000000000000" pitchFamily="49" charset="-128"/>
            </a:rPr>
            <a:t>）</a:t>
          </a:r>
        </a:p>
      </dgm:t>
    </dgm:pt>
    <dgm:pt modelId="{2FA1AB17-F05E-4DDC-8BD5-3181AAD1A5F2}" type="parTrans" cxnId="{B8B00160-A4A1-4461-BD29-B5E30A79D843}">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614C8D0C-1681-42F3-89D0-C5E100D95B76}" type="sibTrans" cxnId="{B8B00160-A4A1-4461-BD29-B5E30A79D843}">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D6432AE0-9A97-4075-94C3-C768B1ADF31A}">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火山災害（</a:t>
          </a:r>
          <a:r>
            <a:rPr kumimoji="1" lang="en-US" altLang="ja-JP" sz="1600" dirty="0">
              <a:latin typeface="BIZ UDゴシック" panose="020B0400000000000000" pitchFamily="49" charset="-128"/>
              <a:ea typeface="BIZ UDゴシック" panose="020B0400000000000000" pitchFamily="49" charset="-128"/>
            </a:rPr>
            <a:t>P14,15</a:t>
          </a:r>
          <a:r>
            <a:rPr kumimoji="1" lang="ja-JP" altLang="en-US" sz="1600" dirty="0">
              <a:latin typeface="BIZ UDゴシック" panose="020B0400000000000000" pitchFamily="49" charset="-128"/>
              <a:ea typeface="BIZ UDゴシック" panose="020B0400000000000000" pitchFamily="49" charset="-128"/>
            </a:rPr>
            <a:t>）</a:t>
          </a:r>
        </a:p>
      </dgm:t>
    </dgm:pt>
    <dgm:pt modelId="{0DFF04A6-6436-44FD-BE6C-B78EA0EFA9CB}" type="parTrans" cxnId="{70149616-2213-44ED-9CA8-8F4EED0C786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ECEC6510-7850-47E7-A317-A5811ABA164B}" type="sibTrans" cxnId="{70149616-2213-44ED-9CA8-8F4EED0C786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756963C9-6A3A-4534-8D5A-4954DEC5D69E}">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雪害（想定不要）</a:t>
          </a:r>
        </a:p>
      </dgm:t>
    </dgm:pt>
    <dgm:pt modelId="{67D8EC81-66FF-4DC4-BAA4-A469A503503C}" type="parTrans" cxnId="{723870B5-FE83-49C3-A26A-13D9692905FE}">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DD457E63-3C67-44A0-9E10-48AC00A5C343}" type="sibTrans" cxnId="{723870B5-FE83-49C3-A26A-13D9692905FE}">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9013ED3C-5986-4D15-961A-F1CF7F8B9F87}">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その他</a:t>
          </a:r>
        </a:p>
      </dgm:t>
    </dgm:pt>
    <dgm:pt modelId="{9735CC39-1B8D-4DF1-8650-BAEB17541D3C}" type="parTrans" cxnId="{B5205829-B04C-48BF-8B3A-6B1AA5DC9D4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41F232C8-58B2-4D21-A8BE-801CDF939602}" type="sibTrans" cxnId="{B5205829-B04C-48BF-8B3A-6B1AA5DC9D4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AF4415CE-9779-427F-8726-7FCF9ED2D9CC}">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首都直下地震</a:t>
          </a:r>
          <a:r>
            <a:rPr kumimoji="1" lang="en-US" altLang="ja-JP" sz="1600" dirty="0">
              <a:latin typeface="BIZ UDゴシック" panose="020B0400000000000000" pitchFamily="49" charset="-128"/>
              <a:ea typeface="BIZ UDゴシック" panose="020B0400000000000000" pitchFamily="49" charset="-128"/>
            </a:rPr>
            <a:t>(P4,5)</a:t>
          </a:r>
          <a:endParaRPr kumimoji="1" lang="ja-JP" altLang="en-US" sz="1600" dirty="0">
            <a:latin typeface="BIZ UDゴシック" panose="020B0400000000000000" pitchFamily="49" charset="-128"/>
            <a:ea typeface="BIZ UDゴシック" panose="020B0400000000000000" pitchFamily="49" charset="-128"/>
          </a:endParaRPr>
        </a:p>
      </dgm:t>
    </dgm:pt>
    <dgm:pt modelId="{514DEE87-654C-4AFF-9162-23AB6D7D69F6}" type="parTrans" cxnId="{7723568D-FE69-487A-9344-36E016F6937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153E3DC3-FABC-4B3F-A562-FA35D6A1F657}" type="sibTrans" cxnId="{7723568D-FE69-487A-9344-36E016F69374}">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5740AA07-8502-4AEF-A861-EBE796C2C1D8}">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その他</a:t>
          </a:r>
          <a:r>
            <a:rPr kumimoji="1" lang="en-US" altLang="ja-JP" sz="1600" dirty="0">
              <a:latin typeface="BIZ UDゴシック" panose="020B0400000000000000" pitchFamily="49" charset="-128"/>
              <a:ea typeface="BIZ UDゴシック" panose="020B0400000000000000" pitchFamily="49" charset="-128"/>
            </a:rPr>
            <a:t>(P6,7)</a:t>
          </a:r>
          <a:endParaRPr kumimoji="1" lang="ja-JP" altLang="en-US" sz="1600" dirty="0">
            <a:latin typeface="BIZ UDゴシック" panose="020B0400000000000000" pitchFamily="49" charset="-128"/>
            <a:ea typeface="BIZ UDゴシック" panose="020B0400000000000000" pitchFamily="49" charset="-128"/>
          </a:endParaRPr>
        </a:p>
      </dgm:t>
    </dgm:pt>
    <dgm:pt modelId="{7EE8EFEA-557D-48DE-BDE6-E048CE2D7FB1}" type="parTrans" cxnId="{9A9654AF-56F9-4752-9AF5-AE33B40E4117}">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8F726C70-86B6-4F33-B8AB-81CF6244ECDF}" type="sibTrans" cxnId="{9A9654AF-56F9-4752-9AF5-AE33B40E4117}">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F89FB225-9E05-4FFA-902B-2627BE59E6A4}" type="pres">
      <dgm:prSet presAssocID="{55713008-AA22-4F86-92A9-7D6518B63F07}" presName="hierChild1" presStyleCnt="0">
        <dgm:presLayoutVars>
          <dgm:orgChart val="1"/>
          <dgm:chPref val="1"/>
          <dgm:dir/>
          <dgm:animOne val="branch"/>
          <dgm:animLvl val="lvl"/>
          <dgm:resizeHandles/>
        </dgm:presLayoutVars>
      </dgm:prSet>
      <dgm:spPr/>
    </dgm:pt>
    <dgm:pt modelId="{F54C4A6B-4571-47D3-BBBC-50079E74C6F9}" type="pres">
      <dgm:prSet presAssocID="{35415B60-8BBC-4339-91B9-77C67296F739}" presName="hierRoot1" presStyleCnt="0">
        <dgm:presLayoutVars>
          <dgm:hierBranch val="init"/>
        </dgm:presLayoutVars>
      </dgm:prSet>
      <dgm:spPr/>
    </dgm:pt>
    <dgm:pt modelId="{8F699E74-A630-4CD4-BD88-9BB49F88F95E}" type="pres">
      <dgm:prSet presAssocID="{35415B60-8BBC-4339-91B9-77C67296F739}" presName="rootComposite1" presStyleCnt="0"/>
      <dgm:spPr/>
    </dgm:pt>
    <dgm:pt modelId="{B1D6AB01-8C31-424E-AFDA-33C2BC39CC08}" type="pres">
      <dgm:prSet presAssocID="{35415B60-8BBC-4339-91B9-77C67296F739}" presName="rootText1" presStyleLbl="node0" presStyleIdx="0" presStyleCnt="1">
        <dgm:presLayoutVars>
          <dgm:chPref val="3"/>
        </dgm:presLayoutVars>
      </dgm:prSet>
      <dgm:spPr/>
    </dgm:pt>
    <dgm:pt modelId="{550B0327-4DA4-4137-8F77-BF8BF7978FCB}" type="pres">
      <dgm:prSet presAssocID="{35415B60-8BBC-4339-91B9-77C67296F739}" presName="rootConnector1" presStyleLbl="node1" presStyleIdx="0" presStyleCnt="0"/>
      <dgm:spPr/>
    </dgm:pt>
    <dgm:pt modelId="{18A3682E-170B-4BA2-93F7-6BE29A3C1866}" type="pres">
      <dgm:prSet presAssocID="{35415B60-8BBC-4339-91B9-77C67296F739}" presName="hierChild2" presStyleCnt="0"/>
      <dgm:spPr/>
    </dgm:pt>
    <dgm:pt modelId="{29E7BCA7-D578-414D-A7F0-9D095B179D9C}" type="pres">
      <dgm:prSet presAssocID="{2206FB99-BC96-47BF-95CC-16903F16A765}" presName="Name64" presStyleLbl="parChTrans1D2" presStyleIdx="0" presStyleCnt="6"/>
      <dgm:spPr/>
    </dgm:pt>
    <dgm:pt modelId="{4554370C-43E2-4116-AEC0-B40F85AFDE99}" type="pres">
      <dgm:prSet presAssocID="{9864A308-B990-4293-B9A4-3152F2B08AE2}" presName="hierRoot2" presStyleCnt="0">
        <dgm:presLayoutVars>
          <dgm:hierBranch val="init"/>
        </dgm:presLayoutVars>
      </dgm:prSet>
      <dgm:spPr/>
    </dgm:pt>
    <dgm:pt modelId="{A473DD3E-BD8D-4473-B650-947242FE5622}" type="pres">
      <dgm:prSet presAssocID="{9864A308-B990-4293-B9A4-3152F2B08AE2}" presName="rootComposite" presStyleCnt="0"/>
      <dgm:spPr/>
    </dgm:pt>
    <dgm:pt modelId="{DC57AF74-FB69-416A-898F-CB6FC71FEF93}" type="pres">
      <dgm:prSet presAssocID="{9864A308-B990-4293-B9A4-3152F2B08AE2}" presName="rootText" presStyleLbl="node2" presStyleIdx="0" presStyleCnt="6">
        <dgm:presLayoutVars>
          <dgm:chPref val="3"/>
        </dgm:presLayoutVars>
      </dgm:prSet>
      <dgm:spPr/>
    </dgm:pt>
    <dgm:pt modelId="{DFEE50EA-360E-4FF1-AB61-5E3F432F6CD0}" type="pres">
      <dgm:prSet presAssocID="{9864A308-B990-4293-B9A4-3152F2B08AE2}" presName="rootConnector" presStyleLbl="node2" presStyleIdx="0" presStyleCnt="6"/>
      <dgm:spPr/>
    </dgm:pt>
    <dgm:pt modelId="{0CDD954E-AA7E-4086-9812-2EC026C2D4E1}" type="pres">
      <dgm:prSet presAssocID="{9864A308-B990-4293-B9A4-3152F2B08AE2}" presName="hierChild4" presStyleCnt="0"/>
      <dgm:spPr/>
    </dgm:pt>
    <dgm:pt modelId="{3DEED765-A066-4A8F-ABA8-975EAF06F26E}" type="pres">
      <dgm:prSet presAssocID="{514DEE87-654C-4AFF-9162-23AB6D7D69F6}" presName="Name64" presStyleLbl="parChTrans1D3" presStyleIdx="0" presStyleCnt="2"/>
      <dgm:spPr/>
    </dgm:pt>
    <dgm:pt modelId="{B5F3CA58-58F5-4FBD-B61A-27109A4F2370}" type="pres">
      <dgm:prSet presAssocID="{AF4415CE-9779-427F-8726-7FCF9ED2D9CC}" presName="hierRoot2" presStyleCnt="0">
        <dgm:presLayoutVars>
          <dgm:hierBranch val="init"/>
        </dgm:presLayoutVars>
      </dgm:prSet>
      <dgm:spPr/>
    </dgm:pt>
    <dgm:pt modelId="{85B38447-0EA7-47C7-BF40-5F02B3D9913D}" type="pres">
      <dgm:prSet presAssocID="{AF4415CE-9779-427F-8726-7FCF9ED2D9CC}" presName="rootComposite" presStyleCnt="0"/>
      <dgm:spPr/>
    </dgm:pt>
    <dgm:pt modelId="{4590E43F-9580-4E5D-8FFB-098E29240EA7}" type="pres">
      <dgm:prSet presAssocID="{AF4415CE-9779-427F-8726-7FCF9ED2D9CC}" presName="rootText" presStyleLbl="node3" presStyleIdx="0" presStyleCnt="2" custScaleX="115282">
        <dgm:presLayoutVars>
          <dgm:chPref val="3"/>
        </dgm:presLayoutVars>
      </dgm:prSet>
      <dgm:spPr/>
    </dgm:pt>
    <dgm:pt modelId="{A32B4F2F-0DF7-4256-AF07-BCEACF1574F7}" type="pres">
      <dgm:prSet presAssocID="{AF4415CE-9779-427F-8726-7FCF9ED2D9CC}" presName="rootConnector" presStyleLbl="node3" presStyleIdx="0" presStyleCnt="2"/>
      <dgm:spPr/>
    </dgm:pt>
    <dgm:pt modelId="{3C23506A-711A-4FAD-ACBB-033B8255169F}" type="pres">
      <dgm:prSet presAssocID="{AF4415CE-9779-427F-8726-7FCF9ED2D9CC}" presName="hierChild4" presStyleCnt="0"/>
      <dgm:spPr/>
    </dgm:pt>
    <dgm:pt modelId="{9BE31C7E-AED7-40D9-8D70-5F9118F9CCBB}" type="pres">
      <dgm:prSet presAssocID="{AF4415CE-9779-427F-8726-7FCF9ED2D9CC}" presName="hierChild5" presStyleCnt="0"/>
      <dgm:spPr/>
    </dgm:pt>
    <dgm:pt modelId="{F1B98F57-F207-4501-9760-ADDF24217D61}" type="pres">
      <dgm:prSet presAssocID="{7EE8EFEA-557D-48DE-BDE6-E048CE2D7FB1}" presName="Name64" presStyleLbl="parChTrans1D3" presStyleIdx="1" presStyleCnt="2"/>
      <dgm:spPr/>
    </dgm:pt>
    <dgm:pt modelId="{F6BF46A8-8432-48CB-8F17-7AA58F9F0E0E}" type="pres">
      <dgm:prSet presAssocID="{5740AA07-8502-4AEF-A861-EBE796C2C1D8}" presName="hierRoot2" presStyleCnt="0">
        <dgm:presLayoutVars>
          <dgm:hierBranch val="init"/>
        </dgm:presLayoutVars>
      </dgm:prSet>
      <dgm:spPr/>
    </dgm:pt>
    <dgm:pt modelId="{48593E06-C39C-45D2-ADA2-2768183A6908}" type="pres">
      <dgm:prSet presAssocID="{5740AA07-8502-4AEF-A861-EBE796C2C1D8}" presName="rootComposite" presStyleCnt="0"/>
      <dgm:spPr/>
    </dgm:pt>
    <dgm:pt modelId="{1A1FA267-B3B4-4986-A8D9-F78B6D041D15}" type="pres">
      <dgm:prSet presAssocID="{5740AA07-8502-4AEF-A861-EBE796C2C1D8}" presName="rootText" presStyleLbl="node3" presStyleIdx="1" presStyleCnt="2">
        <dgm:presLayoutVars>
          <dgm:chPref val="3"/>
        </dgm:presLayoutVars>
      </dgm:prSet>
      <dgm:spPr/>
    </dgm:pt>
    <dgm:pt modelId="{DFC24655-E682-4EE6-86A2-EA1A229F0F2D}" type="pres">
      <dgm:prSet presAssocID="{5740AA07-8502-4AEF-A861-EBE796C2C1D8}" presName="rootConnector" presStyleLbl="node3" presStyleIdx="1" presStyleCnt="2"/>
      <dgm:spPr/>
    </dgm:pt>
    <dgm:pt modelId="{D32393B6-293F-46D0-B784-41402812917F}" type="pres">
      <dgm:prSet presAssocID="{5740AA07-8502-4AEF-A861-EBE796C2C1D8}" presName="hierChild4" presStyleCnt="0"/>
      <dgm:spPr/>
    </dgm:pt>
    <dgm:pt modelId="{5F29489A-6EAE-4B7F-8E4E-AFB38DA23501}" type="pres">
      <dgm:prSet presAssocID="{5740AA07-8502-4AEF-A861-EBE796C2C1D8}" presName="hierChild5" presStyleCnt="0"/>
      <dgm:spPr/>
    </dgm:pt>
    <dgm:pt modelId="{B4AE62FF-EB7B-4C38-999F-826E5396AD04}" type="pres">
      <dgm:prSet presAssocID="{9864A308-B990-4293-B9A4-3152F2B08AE2}" presName="hierChild5" presStyleCnt="0"/>
      <dgm:spPr/>
    </dgm:pt>
    <dgm:pt modelId="{F3850336-5486-488D-8DDC-90209014C9C4}" type="pres">
      <dgm:prSet presAssocID="{B4546A43-FBAD-4E5E-A9B6-979D648154A1}" presName="Name64" presStyleLbl="parChTrans1D2" presStyleIdx="1" presStyleCnt="6"/>
      <dgm:spPr/>
    </dgm:pt>
    <dgm:pt modelId="{D1ECF2F8-B63A-4BD2-BEDB-A778ACED08EC}" type="pres">
      <dgm:prSet presAssocID="{02447A8A-4B5F-445B-8189-8C2217108FBF}" presName="hierRoot2" presStyleCnt="0">
        <dgm:presLayoutVars>
          <dgm:hierBranch val="init"/>
        </dgm:presLayoutVars>
      </dgm:prSet>
      <dgm:spPr/>
    </dgm:pt>
    <dgm:pt modelId="{6E6B3F30-33CD-4C16-AEC1-502BCC9047DD}" type="pres">
      <dgm:prSet presAssocID="{02447A8A-4B5F-445B-8189-8C2217108FBF}" presName="rootComposite" presStyleCnt="0"/>
      <dgm:spPr/>
    </dgm:pt>
    <dgm:pt modelId="{895DF15B-A750-4836-BCB9-9049AE82236B}" type="pres">
      <dgm:prSet presAssocID="{02447A8A-4B5F-445B-8189-8C2217108FBF}" presName="rootText" presStyleLbl="node2" presStyleIdx="1" presStyleCnt="6">
        <dgm:presLayoutVars>
          <dgm:chPref val="3"/>
        </dgm:presLayoutVars>
      </dgm:prSet>
      <dgm:spPr/>
    </dgm:pt>
    <dgm:pt modelId="{229630FA-0C23-47AA-9D9C-B9ACD72250CA}" type="pres">
      <dgm:prSet presAssocID="{02447A8A-4B5F-445B-8189-8C2217108FBF}" presName="rootConnector" presStyleLbl="node2" presStyleIdx="1" presStyleCnt="6"/>
      <dgm:spPr/>
    </dgm:pt>
    <dgm:pt modelId="{93F01971-0010-4B4F-8291-2F780FBFE023}" type="pres">
      <dgm:prSet presAssocID="{02447A8A-4B5F-445B-8189-8C2217108FBF}" presName="hierChild4" presStyleCnt="0"/>
      <dgm:spPr/>
    </dgm:pt>
    <dgm:pt modelId="{1A36DE66-2844-4AF0-8D88-0A5F4E91EE59}" type="pres">
      <dgm:prSet presAssocID="{02447A8A-4B5F-445B-8189-8C2217108FBF}" presName="hierChild5" presStyleCnt="0"/>
      <dgm:spPr/>
    </dgm:pt>
    <dgm:pt modelId="{60F2499F-8A01-4B98-8E9D-02187A0E86A3}" type="pres">
      <dgm:prSet presAssocID="{2FA1AB17-F05E-4DDC-8BD5-3181AAD1A5F2}" presName="Name64" presStyleLbl="parChTrans1D2" presStyleIdx="2" presStyleCnt="6"/>
      <dgm:spPr/>
    </dgm:pt>
    <dgm:pt modelId="{AC684B72-554B-4D23-94D1-C217D6554BBE}" type="pres">
      <dgm:prSet presAssocID="{58BED49E-8C99-4226-A94A-D74DCFE9D870}" presName="hierRoot2" presStyleCnt="0">
        <dgm:presLayoutVars>
          <dgm:hierBranch val="init"/>
        </dgm:presLayoutVars>
      </dgm:prSet>
      <dgm:spPr/>
    </dgm:pt>
    <dgm:pt modelId="{52ED0707-1722-470C-9C5A-1E30B2D7B0A9}" type="pres">
      <dgm:prSet presAssocID="{58BED49E-8C99-4226-A94A-D74DCFE9D870}" presName="rootComposite" presStyleCnt="0"/>
      <dgm:spPr/>
    </dgm:pt>
    <dgm:pt modelId="{C502632D-EE6C-4D4E-A89B-673D7473978C}" type="pres">
      <dgm:prSet presAssocID="{58BED49E-8C99-4226-A94A-D74DCFE9D870}" presName="rootText" presStyleLbl="node2" presStyleIdx="2" presStyleCnt="6">
        <dgm:presLayoutVars>
          <dgm:chPref val="3"/>
        </dgm:presLayoutVars>
      </dgm:prSet>
      <dgm:spPr/>
    </dgm:pt>
    <dgm:pt modelId="{C6802058-D654-49DE-A86F-C926DFC90661}" type="pres">
      <dgm:prSet presAssocID="{58BED49E-8C99-4226-A94A-D74DCFE9D870}" presName="rootConnector" presStyleLbl="node2" presStyleIdx="2" presStyleCnt="6"/>
      <dgm:spPr/>
    </dgm:pt>
    <dgm:pt modelId="{1A37E929-20E6-4B1E-97A0-82CA7FAE524E}" type="pres">
      <dgm:prSet presAssocID="{58BED49E-8C99-4226-A94A-D74DCFE9D870}" presName="hierChild4" presStyleCnt="0"/>
      <dgm:spPr/>
    </dgm:pt>
    <dgm:pt modelId="{AA7AD57D-2A5C-45ED-950E-80D40FA1A556}" type="pres">
      <dgm:prSet presAssocID="{58BED49E-8C99-4226-A94A-D74DCFE9D870}" presName="hierChild5" presStyleCnt="0"/>
      <dgm:spPr/>
    </dgm:pt>
    <dgm:pt modelId="{202337E9-C514-4358-AA1E-AE63E4A35588}" type="pres">
      <dgm:prSet presAssocID="{0DFF04A6-6436-44FD-BE6C-B78EA0EFA9CB}" presName="Name64" presStyleLbl="parChTrans1D2" presStyleIdx="3" presStyleCnt="6"/>
      <dgm:spPr/>
    </dgm:pt>
    <dgm:pt modelId="{59C97080-4CB0-415B-89AF-ACA75ECFC685}" type="pres">
      <dgm:prSet presAssocID="{D6432AE0-9A97-4075-94C3-C768B1ADF31A}" presName="hierRoot2" presStyleCnt="0">
        <dgm:presLayoutVars>
          <dgm:hierBranch val="init"/>
        </dgm:presLayoutVars>
      </dgm:prSet>
      <dgm:spPr/>
    </dgm:pt>
    <dgm:pt modelId="{FBE64EC7-7463-48CE-AAF3-D700AA1A26D1}" type="pres">
      <dgm:prSet presAssocID="{D6432AE0-9A97-4075-94C3-C768B1ADF31A}" presName="rootComposite" presStyleCnt="0"/>
      <dgm:spPr/>
    </dgm:pt>
    <dgm:pt modelId="{9A4CD6F3-0268-47D1-A052-428ED4EDD267}" type="pres">
      <dgm:prSet presAssocID="{D6432AE0-9A97-4075-94C3-C768B1ADF31A}" presName="rootText" presStyleLbl="node2" presStyleIdx="3" presStyleCnt="6">
        <dgm:presLayoutVars>
          <dgm:chPref val="3"/>
        </dgm:presLayoutVars>
      </dgm:prSet>
      <dgm:spPr/>
    </dgm:pt>
    <dgm:pt modelId="{4D97680B-A9EB-4A92-9FE0-F62B0341E0C3}" type="pres">
      <dgm:prSet presAssocID="{D6432AE0-9A97-4075-94C3-C768B1ADF31A}" presName="rootConnector" presStyleLbl="node2" presStyleIdx="3" presStyleCnt="6"/>
      <dgm:spPr/>
    </dgm:pt>
    <dgm:pt modelId="{9BB75073-266D-47C6-AD89-99DEA327D3CB}" type="pres">
      <dgm:prSet presAssocID="{D6432AE0-9A97-4075-94C3-C768B1ADF31A}" presName="hierChild4" presStyleCnt="0"/>
      <dgm:spPr/>
    </dgm:pt>
    <dgm:pt modelId="{E518D10A-42FB-4157-BE54-6B493515434C}" type="pres">
      <dgm:prSet presAssocID="{D6432AE0-9A97-4075-94C3-C768B1ADF31A}" presName="hierChild5" presStyleCnt="0"/>
      <dgm:spPr/>
    </dgm:pt>
    <dgm:pt modelId="{B9D76EB2-B156-40DA-8BF9-2C98CEBAFB60}" type="pres">
      <dgm:prSet presAssocID="{67D8EC81-66FF-4DC4-BAA4-A469A503503C}" presName="Name64" presStyleLbl="parChTrans1D2" presStyleIdx="4" presStyleCnt="6"/>
      <dgm:spPr/>
    </dgm:pt>
    <dgm:pt modelId="{FAD4AF97-DAEF-4CC2-B3DB-56C229BED191}" type="pres">
      <dgm:prSet presAssocID="{756963C9-6A3A-4534-8D5A-4954DEC5D69E}" presName="hierRoot2" presStyleCnt="0">
        <dgm:presLayoutVars>
          <dgm:hierBranch val="init"/>
        </dgm:presLayoutVars>
      </dgm:prSet>
      <dgm:spPr/>
    </dgm:pt>
    <dgm:pt modelId="{E22208BC-A3E5-482B-A010-75BC91649107}" type="pres">
      <dgm:prSet presAssocID="{756963C9-6A3A-4534-8D5A-4954DEC5D69E}" presName="rootComposite" presStyleCnt="0"/>
      <dgm:spPr/>
    </dgm:pt>
    <dgm:pt modelId="{43333EDC-A9EA-459A-95D6-1C669826DE22}" type="pres">
      <dgm:prSet presAssocID="{756963C9-6A3A-4534-8D5A-4954DEC5D69E}" presName="rootText" presStyleLbl="node2" presStyleIdx="4" presStyleCnt="6">
        <dgm:presLayoutVars>
          <dgm:chPref val="3"/>
        </dgm:presLayoutVars>
      </dgm:prSet>
      <dgm:spPr/>
    </dgm:pt>
    <dgm:pt modelId="{288018BA-4335-427A-8EC4-F892800CB6FD}" type="pres">
      <dgm:prSet presAssocID="{756963C9-6A3A-4534-8D5A-4954DEC5D69E}" presName="rootConnector" presStyleLbl="node2" presStyleIdx="4" presStyleCnt="6"/>
      <dgm:spPr/>
    </dgm:pt>
    <dgm:pt modelId="{1DF86AF0-F23E-4B91-83E3-3ACCDD9880A8}" type="pres">
      <dgm:prSet presAssocID="{756963C9-6A3A-4534-8D5A-4954DEC5D69E}" presName="hierChild4" presStyleCnt="0"/>
      <dgm:spPr/>
    </dgm:pt>
    <dgm:pt modelId="{4969F517-DAD2-4168-802B-0D8CEC77ACD2}" type="pres">
      <dgm:prSet presAssocID="{756963C9-6A3A-4534-8D5A-4954DEC5D69E}" presName="hierChild5" presStyleCnt="0"/>
      <dgm:spPr/>
    </dgm:pt>
    <dgm:pt modelId="{C279B009-8B5B-4997-8D27-0D1ADA34AA4B}" type="pres">
      <dgm:prSet presAssocID="{9735CC39-1B8D-4DF1-8650-BAEB17541D3C}" presName="Name64" presStyleLbl="parChTrans1D2" presStyleIdx="5" presStyleCnt="6"/>
      <dgm:spPr/>
    </dgm:pt>
    <dgm:pt modelId="{8393F6DB-099A-40FD-8326-46F3969D4EC6}" type="pres">
      <dgm:prSet presAssocID="{9013ED3C-5986-4D15-961A-F1CF7F8B9F87}" presName="hierRoot2" presStyleCnt="0">
        <dgm:presLayoutVars>
          <dgm:hierBranch val="init"/>
        </dgm:presLayoutVars>
      </dgm:prSet>
      <dgm:spPr/>
    </dgm:pt>
    <dgm:pt modelId="{C7EB7EA3-4B69-4EF3-A03B-E54876E1FE8F}" type="pres">
      <dgm:prSet presAssocID="{9013ED3C-5986-4D15-961A-F1CF7F8B9F87}" presName="rootComposite" presStyleCnt="0"/>
      <dgm:spPr/>
    </dgm:pt>
    <dgm:pt modelId="{E4CB05CB-6A7C-4B23-8251-AB3986D5DA82}" type="pres">
      <dgm:prSet presAssocID="{9013ED3C-5986-4D15-961A-F1CF7F8B9F87}" presName="rootText" presStyleLbl="node2" presStyleIdx="5" presStyleCnt="6">
        <dgm:presLayoutVars>
          <dgm:chPref val="3"/>
        </dgm:presLayoutVars>
      </dgm:prSet>
      <dgm:spPr/>
    </dgm:pt>
    <dgm:pt modelId="{3E801B22-05CB-4977-9DC8-62309EC1AACF}" type="pres">
      <dgm:prSet presAssocID="{9013ED3C-5986-4D15-961A-F1CF7F8B9F87}" presName="rootConnector" presStyleLbl="node2" presStyleIdx="5" presStyleCnt="6"/>
      <dgm:spPr/>
    </dgm:pt>
    <dgm:pt modelId="{51887EF3-E3C5-46EA-9E41-F707ABAA2D0F}" type="pres">
      <dgm:prSet presAssocID="{9013ED3C-5986-4D15-961A-F1CF7F8B9F87}" presName="hierChild4" presStyleCnt="0"/>
      <dgm:spPr/>
    </dgm:pt>
    <dgm:pt modelId="{977BF2FA-EC1D-4B50-B369-A921258DD6C4}" type="pres">
      <dgm:prSet presAssocID="{9013ED3C-5986-4D15-961A-F1CF7F8B9F87}" presName="hierChild5" presStyleCnt="0"/>
      <dgm:spPr/>
    </dgm:pt>
    <dgm:pt modelId="{57799D17-5F66-44E1-9BC1-AB41302DC219}" type="pres">
      <dgm:prSet presAssocID="{35415B60-8BBC-4339-91B9-77C67296F739}" presName="hierChild3" presStyleCnt="0"/>
      <dgm:spPr/>
    </dgm:pt>
  </dgm:ptLst>
  <dgm:cxnLst>
    <dgm:cxn modelId="{087CFB03-D5AB-4623-A7B1-5F0A086718AD}" type="presOf" srcId="{D6432AE0-9A97-4075-94C3-C768B1ADF31A}" destId="{9A4CD6F3-0268-47D1-A052-428ED4EDD267}" srcOrd="0" destOrd="0" presId="urn:microsoft.com/office/officeart/2009/3/layout/HorizontalOrganizationChart"/>
    <dgm:cxn modelId="{0CFB0A06-C3C5-4390-805D-A85D2D6F928E}" type="presOf" srcId="{514DEE87-654C-4AFF-9162-23AB6D7D69F6}" destId="{3DEED765-A066-4A8F-ABA8-975EAF06F26E}" srcOrd="0" destOrd="0" presId="urn:microsoft.com/office/officeart/2009/3/layout/HorizontalOrganizationChart"/>
    <dgm:cxn modelId="{5941F109-0535-4601-8F9A-0636D303DEDF}" type="presOf" srcId="{02447A8A-4B5F-445B-8189-8C2217108FBF}" destId="{895DF15B-A750-4836-BCB9-9049AE82236B}" srcOrd="0" destOrd="0" presId="urn:microsoft.com/office/officeart/2009/3/layout/HorizontalOrganizationChart"/>
    <dgm:cxn modelId="{CA16060F-CD77-4BD4-93DB-916997074C67}" type="presOf" srcId="{9013ED3C-5986-4D15-961A-F1CF7F8B9F87}" destId="{E4CB05CB-6A7C-4B23-8251-AB3986D5DA82}" srcOrd="0" destOrd="0" presId="urn:microsoft.com/office/officeart/2009/3/layout/HorizontalOrganizationChart"/>
    <dgm:cxn modelId="{70149616-2213-44ED-9CA8-8F4EED0C7864}" srcId="{35415B60-8BBC-4339-91B9-77C67296F739}" destId="{D6432AE0-9A97-4075-94C3-C768B1ADF31A}" srcOrd="3" destOrd="0" parTransId="{0DFF04A6-6436-44FD-BE6C-B78EA0EFA9CB}" sibTransId="{ECEC6510-7850-47E7-A317-A5811ABA164B}"/>
    <dgm:cxn modelId="{8505961E-52C5-4F03-A012-A6E2DBDE2848}" type="presOf" srcId="{67D8EC81-66FF-4DC4-BAA4-A469A503503C}" destId="{B9D76EB2-B156-40DA-8BF9-2C98CEBAFB60}" srcOrd="0" destOrd="0" presId="urn:microsoft.com/office/officeart/2009/3/layout/HorizontalOrganizationChart"/>
    <dgm:cxn modelId="{8E279421-3714-492A-A8E5-E54896222B73}" type="presOf" srcId="{9735CC39-1B8D-4DF1-8650-BAEB17541D3C}" destId="{C279B009-8B5B-4997-8D27-0D1ADA34AA4B}" srcOrd="0" destOrd="0" presId="urn:microsoft.com/office/officeart/2009/3/layout/HorizontalOrganizationChart"/>
    <dgm:cxn modelId="{F5D3A026-18C4-47C8-9AC2-5DEC122CF9E3}" srcId="{35415B60-8BBC-4339-91B9-77C67296F739}" destId="{02447A8A-4B5F-445B-8189-8C2217108FBF}" srcOrd="1" destOrd="0" parTransId="{B4546A43-FBAD-4E5E-A9B6-979D648154A1}" sibTransId="{EBA8F037-B65B-46C2-A6B2-C81157CFA651}"/>
    <dgm:cxn modelId="{9FB47629-4446-4E36-923C-F789143FF6D8}" srcId="{55713008-AA22-4F86-92A9-7D6518B63F07}" destId="{35415B60-8BBC-4339-91B9-77C67296F739}" srcOrd="0" destOrd="0" parTransId="{F3BA8DC3-F837-40A5-B33F-5EAC710C6149}" sibTransId="{F0A6BF45-6E6D-4107-9AFE-04905884AE9A}"/>
    <dgm:cxn modelId="{B5205829-B04C-48BF-8B3A-6B1AA5DC9D44}" srcId="{35415B60-8BBC-4339-91B9-77C67296F739}" destId="{9013ED3C-5986-4D15-961A-F1CF7F8B9F87}" srcOrd="5" destOrd="0" parTransId="{9735CC39-1B8D-4DF1-8650-BAEB17541D3C}" sibTransId="{41F232C8-58B2-4D21-A8BE-801CDF939602}"/>
    <dgm:cxn modelId="{3C8DE732-7755-4401-BB63-18ED41DC85F7}" type="presOf" srcId="{9864A308-B990-4293-B9A4-3152F2B08AE2}" destId="{DC57AF74-FB69-416A-898F-CB6FC71FEF93}" srcOrd="0" destOrd="0" presId="urn:microsoft.com/office/officeart/2009/3/layout/HorizontalOrganizationChart"/>
    <dgm:cxn modelId="{B8B00160-A4A1-4461-BD29-B5E30A79D843}" srcId="{35415B60-8BBC-4339-91B9-77C67296F739}" destId="{58BED49E-8C99-4226-A94A-D74DCFE9D870}" srcOrd="2" destOrd="0" parTransId="{2FA1AB17-F05E-4DDC-8BD5-3181AAD1A5F2}" sibTransId="{614C8D0C-1681-42F3-89D0-C5E100D95B76}"/>
    <dgm:cxn modelId="{A33C796D-6F39-422A-BFEA-AB24A2C9B986}" type="presOf" srcId="{2FA1AB17-F05E-4DDC-8BD5-3181AAD1A5F2}" destId="{60F2499F-8A01-4B98-8E9D-02187A0E86A3}" srcOrd="0" destOrd="0" presId="urn:microsoft.com/office/officeart/2009/3/layout/HorizontalOrganizationChart"/>
    <dgm:cxn modelId="{6FCBC24F-5A59-4AD1-9183-DEAD8E25703F}" type="presOf" srcId="{AF4415CE-9779-427F-8726-7FCF9ED2D9CC}" destId="{4590E43F-9580-4E5D-8FFB-098E29240EA7}" srcOrd="0" destOrd="0" presId="urn:microsoft.com/office/officeart/2009/3/layout/HorizontalOrganizationChart"/>
    <dgm:cxn modelId="{9F85F06F-DA86-4989-8BC0-D6611F3B4C56}" type="presOf" srcId="{756963C9-6A3A-4534-8D5A-4954DEC5D69E}" destId="{288018BA-4335-427A-8EC4-F892800CB6FD}" srcOrd="1" destOrd="0" presId="urn:microsoft.com/office/officeart/2009/3/layout/HorizontalOrganizationChart"/>
    <dgm:cxn modelId="{52877051-91FB-42B8-AD4A-ADE6C881DA79}" type="presOf" srcId="{9013ED3C-5986-4D15-961A-F1CF7F8B9F87}" destId="{3E801B22-05CB-4977-9DC8-62309EC1AACF}" srcOrd="1" destOrd="0" presId="urn:microsoft.com/office/officeart/2009/3/layout/HorizontalOrganizationChart"/>
    <dgm:cxn modelId="{3FF20572-E419-44E1-8890-27D8DD108AD7}" type="presOf" srcId="{756963C9-6A3A-4534-8D5A-4954DEC5D69E}" destId="{43333EDC-A9EA-459A-95D6-1C669826DE22}" srcOrd="0" destOrd="0" presId="urn:microsoft.com/office/officeart/2009/3/layout/HorizontalOrganizationChart"/>
    <dgm:cxn modelId="{672F7F58-B14F-40F0-A4C4-527E0D1666A4}" srcId="{35415B60-8BBC-4339-91B9-77C67296F739}" destId="{9864A308-B990-4293-B9A4-3152F2B08AE2}" srcOrd="0" destOrd="0" parTransId="{2206FB99-BC96-47BF-95CC-16903F16A765}" sibTransId="{3452DE6F-254F-4D2B-8C90-5D58C545E359}"/>
    <dgm:cxn modelId="{9AE7B058-BE41-447A-AE52-2995DE63D1C3}" type="presOf" srcId="{AF4415CE-9779-427F-8726-7FCF9ED2D9CC}" destId="{A32B4F2F-0DF7-4256-AF07-BCEACF1574F7}" srcOrd="1" destOrd="0" presId="urn:microsoft.com/office/officeart/2009/3/layout/HorizontalOrganizationChart"/>
    <dgm:cxn modelId="{68595084-B66D-4C03-8276-F0384DFB63E0}" type="presOf" srcId="{9864A308-B990-4293-B9A4-3152F2B08AE2}" destId="{DFEE50EA-360E-4FF1-AB61-5E3F432F6CD0}" srcOrd="1" destOrd="0" presId="urn:microsoft.com/office/officeart/2009/3/layout/HorizontalOrganizationChart"/>
    <dgm:cxn modelId="{37145C88-0090-45B1-B5EB-CE72FA66704F}" type="presOf" srcId="{5740AA07-8502-4AEF-A861-EBE796C2C1D8}" destId="{DFC24655-E682-4EE6-86A2-EA1A229F0F2D}" srcOrd="1" destOrd="0" presId="urn:microsoft.com/office/officeart/2009/3/layout/HorizontalOrganizationChart"/>
    <dgm:cxn modelId="{2CDC6488-90F0-4E65-8A37-0BF79CB232AD}" type="presOf" srcId="{35415B60-8BBC-4339-91B9-77C67296F739}" destId="{550B0327-4DA4-4137-8F77-BF8BF7978FCB}" srcOrd="1" destOrd="0" presId="urn:microsoft.com/office/officeart/2009/3/layout/HorizontalOrganizationChart"/>
    <dgm:cxn modelId="{3776C98A-8479-4078-8315-A7B44C9A3779}" type="presOf" srcId="{55713008-AA22-4F86-92A9-7D6518B63F07}" destId="{F89FB225-9E05-4FFA-902B-2627BE59E6A4}" srcOrd="0" destOrd="0" presId="urn:microsoft.com/office/officeart/2009/3/layout/HorizontalOrganizationChart"/>
    <dgm:cxn modelId="{7723568D-FE69-487A-9344-36E016F69374}" srcId="{9864A308-B990-4293-B9A4-3152F2B08AE2}" destId="{AF4415CE-9779-427F-8726-7FCF9ED2D9CC}" srcOrd="0" destOrd="0" parTransId="{514DEE87-654C-4AFF-9162-23AB6D7D69F6}" sibTransId="{153E3DC3-FABC-4B3F-A562-FA35D6A1F657}"/>
    <dgm:cxn modelId="{631DB1AE-0482-44B3-8B67-6F7FBBB65E9E}" type="presOf" srcId="{35415B60-8BBC-4339-91B9-77C67296F739}" destId="{B1D6AB01-8C31-424E-AFDA-33C2BC39CC08}" srcOrd="0" destOrd="0" presId="urn:microsoft.com/office/officeart/2009/3/layout/HorizontalOrganizationChart"/>
    <dgm:cxn modelId="{9A9654AF-56F9-4752-9AF5-AE33B40E4117}" srcId="{9864A308-B990-4293-B9A4-3152F2B08AE2}" destId="{5740AA07-8502-4AEF-A861-EBE796C2C1D8}" srcOrd="1" destOrd="0" parTransId="{7EE8EFEA-557D-48DE-BDE6-E048CE2D7FB1}" sibTransId="{8F726C70-86B6-4F33-B8AB-81CF6244ECDF}"/>
    <dgm:cxn modelId="{723870B5-FE83-49C3-A26A-13D9692905FE}" srcId="{35415B60-8BBC-4339-91B9-77C67296F739}" destId="{756963C9-6A3A-4534-8D5A-4954DEC5D69E}" srcOrd="4" destOrd="0" parTransId="{67D8EC81-66FF-4DC4-BAA4-A469A503503C}" sibTransId="{DD457E63-3C67-44A0-9E10-48AC00A5C343}"/>
    <dgm:cxn modelId="{6BD47BC3-7792-4497-BF1F-8524AAE21C4C}" type="presOf" srcId="{7EE8EFEA-557D-48DE-BDE6-E048CE2D7FB1}" destId="{F1B98F57-F207-4501-9760-ADDF24217D61}" srcOrd="0" destOrd="0" presId="urn:microsoft.com/office/officeart/2009/3/layout/HorizontalOrganizationChart"/>
    <dgm:cxn modelId="{2B58C6CF-07BC-436A-BA21-BC1D51EB988A}" type="presOf" srcId="{58BED49E-8C99-4226-A94A-D74DCFE9D870}" destId="{C502632D-EE6C-4D4E-A89B-673D7473978C}" srcOrd="0" destOrd="0" presId="urn:microsoft.com/office/officeart/2009/3/layout/HorizontalOrganizationChart"/>
    <dgm:cxn modelId="{1B4C32D2-DF06-481A-9A9E-4F3C75057491}" type="presOf" srcId="{2206FB99-BC96-47BF-95CC-16903F16A765}" destId="{29E7BCA7-D578-414D-A7F0-9D095B179D9C}" srcOrd="0" destOrd="0" presId="urn:microsoft.com/office/officeart/2009/3/layout/HorizontalOrganizationChart"/>
    <dgm:cxn modelId="{219516D3-1045-4437-9724-FA6F0EE74694}" type="presOf" srcId="{58BED49E-8C99-4226-A94A-D74DCFE9D870}" destId="{C6802058-D654-49DE-A86F-C926DFC90661}" srcOrd="1" destOrd="0" presId="urn:microsoft.com/office/officeart/2009/3/layout/HorizontalOrganizationChart"/>
    <dgm:cxn modelId="{DFB51ED4-3CF0-4AB3-A69A-4FD14E7A4F71}" type="presOf" srcId="{D6432AE0-9A97-4075-94C3-C768B1ADF31A}" destId="{4D97680B-A9EB-4A92-9FE0-F62B0341E0C3}" srcOrd="1" destOrd="0" presId="urn:microsoft.com/office/officeart/2009/3/layout/HorizontalOrganizationChart"/>
    <dgm:cxn modelId="{9C9423DC-6B9A-46D7-92D2-0263AC0A4A07}" type="presOf" srcId="{0DFF04A6-6436-44FD-BE6C-B78EA0EFA9CB}" destId="{202337E9-C514-4358-AA1E-AE63E4A35588}" srcOrd="0" destOrd="0" presId="urn:microsoft.com/office/officeart/2009/3/layout/HorizontalOrganizationChart"/>
    <dgm:cxn modelId="{0F8DE8DD-8EE5-4941-8164-F35B41EBAD21}" type="presOf" srcId="{B4546A43-FBAD-4E5E-A9B6-979D648154A1}" destId="{F3850336-5486-488D-8DDC-90209014C9C4}" srcOrd="0" destOrd="0" presId="urn:microsoft.com/office/officeart/2009/3/layout/HorizontalOrganizationChart"/>
    <dgm:cxn modelId="{89C01AE2-6F0F-4753-A619-AF24D1CD5BF2}" type="presOf" srcId="{5740AA07-8502-4AEF-A861-EBE796C2C1D8}" destId="{1A1FA267-B3B4-4986-A8D9-F78B6D041D15}" srcOrd="0" destOrd="0" presId="urn:microsoft.com/office/officeart/2009/3/layout/HorizontalOrganizationChart"/>
    <dgm:cxn modelId="{995C7AE3-FF86-400E-8DDC-BD2EE3BA30CB}" type="presOf" srcId="{02447A8A-4B5F-445B-8189-8C2217108FBF}" destId="{229630FA-0C23-47AA-9D9C-B9ACD72250CA}" srcOrd="1" destOrd="0" presId="urn:microsoft.com/office/officeart/2009/3/layout/HorizontalOrganizationChart"/>
    <dgm:cxn modelId="{FCEC8EC3-B280-44DC-A1F1-E118BC81A370}" type="presParOf" srcId="{F89FB225-9E05-4FFA-902B-2627BE59E6A4}" destId="{F54C4A6B-4571-47D3-BBBC-50079E74C6F9}" srcOrd="0" destOrd="0" presId="urn:microsoft.com/office/officeart/2009/3/layout/HorizontalOrganizationChart"/>
    <dgm:cxn modelId="{1F687537-8B82-4CED-83BA-BADFDD39507F}" type="presParOf" srcId="{F54C4A6B-4571-47D3-BBBC-50079E74C6F9}" destId="{8F699E74-A630-4CD4-BD88-9BB49F88F95E}" srcOrd="0" destOrd="0" presId="urn:microsoft.com/office/officeart/2009/3/layout/HorizontalOrganizationChart"/>
    <dgm:cxn modelId="{740F0A45-2213-485E-AFDB-219B47FF1715}" type="presParOf" srcId="{8F699E74-A630-4CD4-BD88-9BB49F88F95E}" destId="{B1D6AB01-8C31-424E-AFDA-33C2BC39CC08}" srcOrd="0" destOrd="0" presId="urn:microsoft.com/office/officeart/2009/3/layout/HorizontalOrganizationChart"/>
    <dgm:cxn modelId="{7EA2FF89-35D3-429F-87CC-5178942C2677}" type="presParOf" srcId="{8F699E74-A630-4CD4-BD88-9BB49F88F95E}" destId="{550B0327-4DA4-4137-8F77-BF8BF7978FCB}" srcOrd="1" destOrd="0" presId="urn:microsoft.com/office/officeart/2009/3/layout/HorizontalOrganizationChart"/>
    <dgm:cxn modelId="{4C5D4ACC-DE40-4A88-9B23-8335218F355A}" type="presParOf" srcId="{F54C4A6B-4571-47D3-BBBC-50079E74C6F9}" destId="{18A3682E-170B-4BA2-93F7-6BE29A3C1866}" srcOrd="1" destOrd="0" presId="urn:microsoft.com/office/officeart/2009/3/layout/HorizontalOrganizationChart"/>
    <dgm:cxn modelId="{C9406B78-8DBB-4C3D-8982-71E79A537E4E}" type="presParOf" srcId="{18A3682E-170B-4BA2-93F7-6BE29A3C1866}" destId="{29E7BCA7-D578-414D-A7F0-9D095B179D9C}" srcOrd="0" destOrd="0" presId="urn:microsoft.com/office/officeart/2009/3/layout/HorizontalOrganizationChart"/>
    <dgm:cxn modelId="{8F70760E-3A85-4393-B5C1-09FF7F89E939}" type="presParOf" srcId="{18A3682E-170B-4BA2-93F7-6BE29A3C1866}" destId="{4554370C-43E2-4116-AEC0-B40F85AFDE99}" srcOrd="1" destOrd="0" presId="urn:microsoft.com/office/officeart/2009/3/layout/HorizontalOrganizationChart"/>
    <dgm:cxn modelId="{A0969177-9F11-4154-B264-1C71F500394B}" type="presParOf" srcId="{4554370C-43E2-4116-AEC0-B40F85AFDE99}" destId="{A473DD3E-BD8D-4473-B650-947242FE5622}" srcOrd="0" destOrd="0" presId="urn:microsoft.com/office/officeart/2009/3/layout/HorizontalOrganizationChart"/>
    <dgm:cxn modelId="{1D8911FA-B469-4DC3-98E5-EFF90B125A19}" type="presParOf" srcId="{A473DD3E-BD8D-4473-B650-947242FE5622}" destId="{DC57AF74-FB69-416A-898F-CB6FC71FEF93}" srcOrd="0" destOrd="0" presId="urn:microsoft.com/office/officeart/2009/3/layout/HorizontalOrganizationChart"/>
    <dgm:cxn modelId="{A6412817-CD42-4FF7-9518-8DFA5D4F9BC5}" type="presParOf" srcId="{A473DD3E-BD8D-4473-B650-947242FE5622}" destId="{DFEE50EA-360E-4FF1-AB61-5E3F432F6CD0}" srcOrd="1" destOrd="0" presId="urn:microsoft.com/office/officeart/2009/3/layout/HorizontalOrganizationChart"/>
    <dgm:cxn modelId="{3639B37A-0F5F-4675-B9F4-66724C9FFD2E}" type="presParOf" srcId="{4554370C-43E2-4116-AEC0-B40F85AFDE99}" destId="{0CDD954E-AA7E-4086-9812-2EC026C2D4E1}" srcOrd="1" destOrd="0" presId="urn:microsoft.com/office/officeart/2009/3/layout/HorizontalOrganizationChart"/>
    <dgm:cxn modelId="{65C25B49-18D4-4166-84DD-B4515A5DE6D3}" type="presParOf" srcId="{0CDD954E-AA7E-4086-9812-2EC026C2D4E1}" destId="{3DEED765-A066-4A8F-ABA8-975EAF06F26E}" srcOrd="0" destOrd="0" presId="urn:microsoft.com/office/officeart/2009/3/layout/HorizontalOrganizationChart"/>
    <dgm:cxn modelId="{1448C8A3-E5F0-4933-B335-69C7933EBEC7}" type="presParOf" srcId="{0CDD954E-AA7E-4086-9812-2EC026C2D4E1}" destId="{B5F3CA58-58F5-4FBD-B61A-27109A4F2370}" srcOrd="1" destOrd="0" presId="urn:microsoft.com/office/officeart/2009/3/layout/HorizontalOrganizationChart"/>
    <dgm:cxn modelId="{2D2608D5-6591-4BF3-829F-7899431F43A3}" type="presParOf" srcId="{B5F3CA58-58F5-4FBD-B61A-27109A4F2370}" destId="{85B38447-0EA7-47C7-BF40-5F02B3D9913D}" srcOrd="0" destOrd="0" presId="urn:microsoft.com/office/officeart/2009/3/layout/HorizontalOrganizationChart"/>
    <dgm:cxn modelId="{AAF8B744-5EB3-46C6-A57D-F6E5BBF395E6}" type="presParOf" srcId="{85B38447-0EA7-47C7-BF40-5F02B3D9913D}" destId="{4590E43F-9580-4E5D-8FFB-098E29240EA7}" srcOrd="0" destOrd="0" presId="urn:microsoft.com/office/officeart/2009/3/layout/HorizontalOrganizationChart"/>
    <dgm:cxn modelId="{EAF4816C-A5F7-4013-A6A1-8F9B374BEB29}" type="presParOf" srcId="{85B38447-0EA7-47C7-BF40-5F02B3D9913D}" destId="{A32B4F2F-0DF7-4256-AF07-BCEACF1574F7}" srcOrd="1" destOrd="0" presId="urn:microsoft.com/office/officeart/2009/3/layout/HorizontalOrganizationChart"/>
    <dgm:cxn modelId="{9EAAA7E7-BA36-4D34-B5D5-10A56ED06307}" type="presParOf" srcId="{B5F3CA58-58F5-4FBD-B61A-27109A4F2370}" destId="{3C23506A-711A-4FAD-ACBB-033B8255169F}" srcOrd="1" destOrd="0" presId="urn:microsoft.com/office/officeart/2009/3/layout/HorizontalOrganizationChart"/>
    <dgm:cxn modelId="{72ABE269-CD10-4A50-A875-6CA4727C53B2}" type="presParOf" srcId="{B5F3CA58-58F5-4FBD-B61A-27109A4F2370}" destId="{9BE31C7E-AED7-40D9-8D70-5F9118F9CCBB}" srcOrd="2" destOrd="0" presId="urn:microsoft.com/office/officeart/2009/3/layout/HorizontalOrganizationChart"/>
    <dgm:cxn modelId="{A846FCC1-38A2-45D7-B7A1-B144505BE92A}" type="presParOf" srcId="{0CDD954E-AA7E-4086-9812-2EC026C2D4E1}" destId="{F1B98F57-F207-4501-9760-ADDF24217D61}" srcOrd="2" destOrd="0" presId="urn:microsoft.com/office/officeart/2009/3/layout/HorizontalOrganizationChart"/>
    <dgm:cxn modelId="{E887EF35-3C46-4A43-BFA6-6B5869AE4B2A}" type="presParOf" srcId="{0CDD954E-AA7E-4086-9812-2EC026C2D4E1}" destId="{F6BF46A8-8432-48CB-8F17-7AA58F9F0E0E}" srcOrd="3" destOrd="0" presId="urn:microsoft.com/office/officeart/2009/3/layout/HorizontalOrganizationChart"/>
    <dgm:cxn modelId="{6ADDB0FF-4F7C-433E-ACAB-A6558B7488B8}" type="presParOf" srcId="{F6BF46A8-8432-48CB-8F17-7AA58F9F0E0E}" destId="{48593E06-C39C-45D2-ADA2-2768183A6908}" srcOrd="0" destOrd="0" presId="urn:microsoft.com/office/officeart/2009/3/layout/HorizontalOrganizationChart"/>
    <dgm:cxn modelId="{FE4AAB2F-5C43-44B1-A458-8D4EE697C925}" type="presParOf" srcId="{48593E06-C39C-45D2-ADA2-2768183A6908}" destId="{1A1FA267-B3B4-4986-A8D9-F78B6D041D15}" srcOrd="0" destOrd="0" presId="urn:microsoft.com/office/officeart/2009/3/layout/HorizontalOrganizationChart"/>
    <dgm:cxn modelId="{3FCF518B-2CE1-4DF6-B02C-CF630D7A2A14}" type="presParOf" srcId="{48593E06-C39C-45D2-ADA2-2768183A6908}" destId="{DFC24655-E682-4EE6-86A2-EA1A229F0F2D}" srcOrd="1" destOrd="0" presId="urn:microsoft.com/office/officeart/2009/3/layout/HorizontalOrganizationChart"/>
    <dgm:cxn modelId="{EA4611A5-1E7A-48EF-833F-942403D844BE}" type="presParOf" srcId="{F6BF46A8-8432-48CB-8F17-7AA58F9F0E0E}" destId="{D32393B6-293F-46D0-B784-41402812917F}" srcOrd="1" destOrd="0" presId="urn:microsoft.com/office/officeart/2009/3/layout/HorizontalOrganizationChart"/>
    <dgm:cxn modelId="{891F53EB-1D25-4F9F-A007-B117E68990B7}" type="presParOf" srcId="{F6BF46A8-8432-48CB-8F17-7AA58F9F0E0E}" destId="{5F29489A-6EAE-4B7F-8E4E-AFB38DA23501}" srcOrd="2" destOrd="0" presId="urn:microsoft.com/office/officeart/2009/3/layout/HorizontalOrganizationChart"/>
    <dgm:cxn modelId="{5E293F3D-C166-45D4-9369-3BFC752FA92A}" type="presParOf" srcId="{4554370C-43E2-4116-AEC0-B40F85AFDE99}" destId="{B4AE62FF-EB7B-4C38-999F-826E5396AD04}" srcOrd="2" destOrd="0" presId="urn:microsoft.com/office/officeart/2009/3/layout/HorizontalOrganizationChart"/>
    <dgm:cxn modelId="{C53F8C36-31B8-476A-967E-831F0C42ADA7}" type="presParOf" srcId="{18A3682E-170B-4BA2-93F7-6BE29A3C1866}" destId="{F3850336-5486-488D-8DDC-90209014C9C4}" srcOrd="2" destOrd="0" presId="urn:microsoft.com/office/officeart/2009/3/layout/HorizontalOrganizationChart"/>
    <dgm:cxn modelId="{39DFC41A-2C39-438D-9337-3E4C910799CF}" type="presParOf" srcId="{18A3682E-170B-4BA2-93F7-6BE29A3C1866}" destId="{D1ECF2F8-B63A-4BD2-BEDB-A778ACED08EC}" srcOrd="3" destOrd="0" presId="urn:microsoft.com/office/officeart/2009/3/layout/HorizontalOrganizationChart"/>
    <dgm:cxn modelId="{ED7E0933-575D-4C8B-BB00-877256451518}" type="presParOf" srcId="{D1ECF2F8-B63A-4BD2-BEDB-A778ACED08EC}" destId="{6E6B3F30-33CD-4C16-AEC1-502BCC9047DD}" srcOrd="0" destOrd="0" presId="urn:microsoft.com/office/officeart/2009/3/layout/HorizontalOrganizationChart"/>
    <dgm:cxn modelId="{A45BFFE5-2F95-4AF0-9B29-586E7E71691D}" type="presParOf" srcId="{6E6B3F30-33CD-4C16-AEC1-502BCC9047DD}" destId="{895DF15B-A750-4836-BCB9-9049AE82236B}" srcOrd="0" destOrd="0" presId="urn:microsoft.com/office/officeart/2009/3/layout/HorizontalOrganizationChart"/>
    <dgm:cxn modelId="{A17C9EFC-3BEA-4C39-A830-D03038FEE8F9}" type="presParOf" srcId="{6E6B3F30-33CD-4C16-AEC1-502BCC9047DD}" destId="{229630FA-0C23-47AA-9D9C-B9ACD72250CA}" srcOrd="1" destOrd="0" presId="urn:microsoft.com/office/officeart/2009/3/layout/HorizontalOrganizationChart"/>
    <dgm:cxn modelId="{1197E0D0-B759-4693-813E-9DAE835F46F3}" type="presParOf" srcId="{D1ECF2F8-B63A-4BD2-BEDB-A778ACED08EC}" destId="{93F01971-0010-4B4F-8291-2F780FBFE023}" srcOrd="1" destOrd="0" presId="urn:microsoft.com/office/officeart/2009/3/layout/HorizontalOrganizationChart"/>
    <dgm:cxn modelId="{8E84A6B9-6EB7-4CB9-BBDF-B786736BC070}" type="presParOf" srcId="{D1ECF2F8-B63A-4BD2-BEDB-A778ACED08EC}" destId="{1A36DE66-2844-4AF0-8D88-0A5F4E91EE59}" srcOrd="2" destOrd="0" presId="urn:microsoft.com/office/officeart/2009/3/layout/HorizontalOrganizationChart"/>
    <dgm:cxn modelId="{7D78C8A7-5599-45A2-B3C9-4C8088A6CED6}" type="presParOf" srcId="{18A3682E-170B-4BA2-93F7-6BE29A3C1866}" destId="{60F2499F-8A01-4B98-8E9D-02187A0E86A3}" srcOrd="4" destOrd="0" presId="urn:microsoft.com/office/officeart/2009/3/layout/HorizontalOrganizationChart"/>
    <dgm:cxn modelId="{3F68D874-B4BB-4EC1-98E9-3085F900F001}" type="presParOf" srcId="{18A3682E-170B-4BA2-93F7-6BE29A3C1866}" destId="{AC684B72-554B-4D23-94D1-C217D6554BBE}" srcOrd="5" destOrd="0" presId="urn:microsoft.com/office/officeart/2009/3/layout/HorizontalOrganizationChart"/>
    <dgm:cxn modelId="{E700E9CC-8C46-4B26-BE43-41FE45978976}" type="presParOf" srcId="{AC684B72-554B-4D23-94D1-C217D6554BBE}" destId="{52ED0707-1722-470C-9C5A-1E30B2D7B0A9}" srcOrd="0" destOrd="0" presId="urn:microsoft.com/office/officeart/2009/3/layout/HorizontalOrganizationChart"/>
    <dgm:cxn modelId="{B4F6A5B3-6C7A-4412-B57F-1A3A2CA373FE}" type="presParOf" srcId="{52ED0707-1722-470C-9C5A-1E30B2D7B0A9}" destId="{C502632D-EE6C-4D4E-A89B-673D7473978C}" srcOrd="0" destOrd="0" presId="urn:microsoft.com/office/officeart/2009/3/layout/HorizontalOrganizationChart"/>
    <dgm:cxn modelId="{835A13EB-E5D5-4319-AE73-1F95381C0484}" type="presParOf" srcId="{52ED0707-1722-470C-9C5A-1E30B2D7B0A9}" destId="{C6802058-D654-49DE-A86F-C926DFC90661}" srcOrd="1" destOrd="0" presId="urn:microsoft.com/office/officeart/2009/3/layout/HorizontalOrganizationChart"/>
    <dgm:cxn modelId="{C57664D9-34DA-453A-BB28-FDB47E145A20}" type="presParOf" srcId="{AC684B72-554B-4D23-94D1-C217D6554BBE}" destId="{1A37E929-20E6-4B1E-97A0-82CA7FAE524E}" srcOrd="1" destOrd="0" presId="urn:microsoft.com/office/officeart/2009/3/layout/HorizontalOrganizationChart"/>
    <dgm:cxn modelId="{BD6B298B-98BD-48AD-8098-28983AF17105}" type="presParOf" srcId="{AC684B72-554B-4D23-94D1-C217D6554BBE}" destId="{AA7AD57D-2A5C-45ED-950E-80D40FA1A556}" srcOrd="2" destOrd="0" presId="urn:microsoft.com/office/officeart/2009/3/layout/HorizontalOrganizationChart"/>
    <dgm:cxn modelId="{71F9959E-ABDC-4B45-A5FC-6861052BB49E}" type="presParOf" srcId="{18A3682E-170B-4BA2-93F7-6BE29A3C1866}" destId="{202337E9-C514-4358-AA1E-AE63E4A35588}" srcOrd="6" destOrd="0" presId="urn:microsoft.com/office/officeart/2009/3/layout/HorizontalOrganizationChart"/>
    <dgm:cxn modelId="{2A6EB08E-9725-449D-A106-CFA75F88D981}" type="presParOf" srcId="{18A3682E-170B-4BA2-93F7-6BE29A3C1866}" destId="{59C97080-4CB0-415B-89AF-ACA75ECFC685}" srcOrd="7" destOrd="0" presId="urn:microsoft.com/office/officeart/2009/3/layout/HorizontalOrganizationChart"/>
    <dgm:cxn modelId="{B7CAB7D4-FB52-450F-8F23-75EC43E8680C}" type="presParOf" srcId="{59C97080-4CB0-415B-89AF-ACA75ECFC685}" destId="{FBE64EC7-7463-48CE-AAF3-D700AA1A26D1}" srcOrd="0" destOrd="0" presId="urn:microsoft.com/office/officeart/2009/3/layout/HorizontalOrganizationChart"/>
    <dgm:cxn modelId="{D62FFA87-89EF-4972-B1B1-14491811B8CC}" type="presParOf" srcId="{FBE64EC7-7463-48CE-AAF3-D700AA1A26D1}" destId="{9A4CD6F3-0268-47D1-A052-428ED4EDD267}" srcOrd="0" destOrd="0" presId="urn:microsoft.com/office/officeart/2009/3/layout/HorizontalOrganizationChart"/>
    <dgm:cxn modelId="{082CA2B0-8567-4918-B649-A71A1BC0795B}" type="presParOf" srcId="{FBE64EC7-7463-48CE-AAF3-D700AA1A26D1}" destId="{4D97680B-A9EB-4A92-9FE0-F62B0341E0C3}" srcOrd="1" destOrd="0" presId="urn:microsoft.com/office/officeart/2009/3/layout/HorizontalOrganizationChart"/>
    <dgm:cxn modelId="{1D5D792F-1E9A-43C0-8129-95BC156F00F3}" type="presParOf" srcId="{59C97080-4CB0-415B-89AF-ACA75ECFC685}" destId="{9BB75073-266D-47C6-AD89-99DEA327D3CB}" srcOrd="1" destOrd="0" presId="urn:microsoft.com/office/officeart/2009/3/layout/HorizontalOrganizationChart"/>
    <dgm:cxn modelId="{F60C0D80-1AD7-484C-890C-DA01AF3A7308}" type="presParOf" srcId="{59C97080-4CB0-415B-89AF-ACA75ECFC685}" destId="{E518D10A-42FB-4157-BE54-6B493515434C}" srcOrd="2" destOrd="0" presId="urn:microsoft.com/office/officeart/2009/3/layout/HorizontalOrganizationChart"/>
    <dgm:cxn modelId="{F9CE4674-E0E1-4979-B69E-A66E442BB33C}" type="presParOf" srcId="{18A3682E-170B-4BA2-93F7-6BE29A3C1866}" destId="{B9D76EB2-B156-40DA-8BF9-2C98CEBAFB60}" srcOrd="8" destOrd="0" presId="urn:microsoft.com/office/officeart/2009/3/layout/HorizontalOrganizationChart"/>
    <dgm:cxn modelId="{595CF412-6C63-438D-BAAF-49AFAF6DCA10}" type="presParOf" srcId="{18A3682E-170B-4BA2-93F7-6BE29A3C1866}" destId="{FAD4AF97-DAEF-4CC2-B3DB-56C229BED191}" srcOrd="9" destOrd="0" presId="urn:microsoft.com/office/officeart/2009/3/layout/HorizontalOrganizationChart"/>
    <dgm:cxn modelId="{E6A37933-980F-459C-A19C-6403223B267F}" type="presParOf" srcId="{FAD4AF97-DAEF-4CC2-B3DB-56C229BED191}" destId="{E22208BC-A3E5-482B-A010-75BC91649107}" srcOrd="0" destOrd="0" presId="urn:microsoft.com/office/officeart/2009/3/layout/HorizontalOrganizationChart"/>
    <dgm:cxn modelId="{3FAE9A4D-4231-43A0-8129-DA8F14D70A0F}" type="presParOf" srcId="{E22208BC-A3E5-482B-A010-75BC91649107}" destId="{43333EDC-A9EA-459A-95D6-1C669826DE22}" srcOrd="0" destOrd="0" presId="urn:microsoft.com/office/officeart/2009/3/layout/HorizontalOrganizationChart"/>
    <dgm:cxn modelId="{80A1DBD4-86F3-45A0-8C32-7FE81E00F972}" type="presParOf" srcId="{E22208BC-A3E5-482B-A010-75BC91649107}" destId="{288018BA-4335-427A-8EC4-F892800CB6FD}" srcOrd="1" destOrd="0" presId="urn:microsoft.com/office/officeart/2009/3/layout/HorizontalOrganizationChart"/>
    <dgm:cxn modelId="{6C97C49F-5668-415F-A5FE-1477B97280D6}" type="presParOf" srcId="{FAD4AF97-DAEF-4CC2-B3DB-56C229BED191}" destId="{1DF86AF0-F23E-4B91-83E3-3ACCDD9880A8}" srcOrd="1" destOrd="0" presId="urn:microsoft.com/office/officeart/2009/3/layout/HorizontalOrganizationChart"/>
    <dgm:cxn modelId="{B77A4200-D966-4A09-BD10-33066BBC0F23}" type="presParOf" srcId="{FAD4AF97-DAEF-4CC2-B3DB-56C229BED191}" destId="{4969F517-DAD2-4168-802B-0D8CEC77ACD2}" srcOrd="2" destOrd="0" presId="urn:microsoft.com/office/officeart/2009/3/layout/HorizontalOrganizationChart"/>
    <dgm:cxn modelId="{5F33F391-ED18-4BF8-96D8-C527B76DCC17}" type="presParOf" srcId="{18A3682E-170B-4BA2-93F7-6BE29A3C1866}" destId="{C279B009-8B5B-4997-8D27-0D1ADA34AA4B}" srcOrd="10" destOrd="0" presId="urn:microsoft.com/office/officeart/2009/3/layout/HorizontalOrganizationChart"/>
    <dgm:cxn modelId="{2FA0FA52-1686-491F-AC82-DD90EB588173}" type="presParOf" srcId="{18A3682E-170B-4BA2-93F7-6BE29A3C1866}" destId="{8393F6DB-099A-40FD-8326-46F3969D4EC6}" srcOrd="11" destOrd="0" presId="urn:microsoft.com/office/officeart/2009/3/layout/HorizontalOrganizationChart"/>
    <dgm:cxn modelId="{BA27B203-1AA2-4CDD-8D23-E2074FCEC711}" type="presParOf" srcId="{8393F6DB-099A-40FD-8326-46F3969D4EC6}" destId="{C7EB7EA3-4B69-4EF3-A03B-E54876E1FE8F}" srcOrd="0" destOrd="0" presId="urn:microsoft.com/office/officeart/2009/3/layout/HorizontalOrganizationChart"/>
    <dgm:cxn modelId="{970DDFB5-0C4C-4D19-9661-27ECA1C22AD3}" type="presParOf" srcId="{C7EB7EA3-4B69-4EF3-A03B-E54876E1FE8F}" destId="{E4CB05CB-6A7C-4B23-8251-AB3986D5DA82}" srcOrd="0" destOrd="0" presId="urn:microsoft.com/office/officeart/2009/3/layout/HorizontalOrganizationChart"/>
    <dgm:cxn modelId="{C4C83F8D-CC70-4B55-9477-FFD8D2AE5DD0}" type="presParOf" srcId="{C7EB7EA3-4B69-4EF3-A03B-E54876E1FE8F}" destId="{3E801B22-05CB-4977-9DC8-62309EC1AACF}" srcOrd="1" destOrd="0" presId="urn:microsoft.com/office/officeart/2009/3/layout/HorizontalOrganizationChart"/>
    <dgm:cxn modelId="{6C0DCA80-0C95-4DDD-B8A8-7EE518BCDA17}" type="presParOf" srcId="{8393F6DB-099A-40FD-8326-46F3969D4EC6}" destId="{51887EF3-E3C5-46EA-9E41-F707ABAA2D0F}" srcOrd="1" destOrd="0" presId="urn:microsoft.com/office/officeart/2009/3/layout/HorizontalOrganizationChart"/>
    <dgm:cxn modelId="{A433A44A-778A-437B-8876-BAC5AD1AC07E}" type="presParOf" srcId="{8393F6DB-099A-40FD-8326-46F3969D4EC6}" destId="{977BF2FA-EC1D-4B50-B369-A921258DD6C4}" srcOrd="2" destOrd="0" presId="urn:microsoft.com/office/officeart/2009/3/layout/HorizontalOrganizationChart"/>
    <dgm:cxn modelId="{4B568BBB-16B6-46C5-93B1-5EEAD9E3188B}" type="presParOf" srcId="{F54C4A6B-4571-47D3-BBBC-50079E74C6F9}" destId="{57799D17-5F66-44E1-9BC1-AB41302DC21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5713008-AA22-4F86-92A9-7D6518B63F07}"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kumimoji="1" lang="ja-JP" altLang="en-US"/>
        </a:p>
      </dgm:t>
    </dgm:pt>
    <dgm:pt modelId="{7B438024-A642-40A0-BCD4-4859A29A9135}">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原子力災害</a:t>
          </a:r>
          <a:r>
            <a:rPr kumimoji="1" lang="en-US" altLang="ja-JP" sz="1600" dirty="0">
              <a:latin typeface="BIZ UDゴシック" panose="020B0400000000000000" pitchFamily="49" charset="-128"/>
              <a:ea typeface="BIZ UDゴシック" panose="020B0400000000000000" pitchFamily="49" charset="-128"/>
            </a:rPr>
            <a:t>(P16</a:t>
          </a:r>
          <a:r>
            <a:rPr kumimoji="1" lang="ja-JP" altLang="en-US" sz="1600" dirty="0">
              <a:latin typeface="BIZ UDゴシック" panose="020B0400000000000000" pitchFamily="49" charset="-128"/>
              <a:ea typeface="BIZ UDゴシック" panose="020B0400000000000000" pitchFamily="49" charset="-128"/>
            </a:rPr>
            <a:t>～</a:t>
          </a:r>
          <a:r>
            <a:rPr kumimoji="1" lang="en-US" altLang="ja-JP" sz="1600" dirty="0">
              <a:latin typeface="BIZ UDゴシック" panose="020B0400000000000000" pitchFamily="49" charset="-128"/>
              <a:ea typeface="BIZ UDゴシック" panose="020B0400000000000000" pitchFamily="49" charset="-128"/>
            </a:rPr>
            <a:t>P19)</a:t>
          </a:r>
          <a:endParaRPr kumimoji="1" lang="ja-JP" altLang="en-US" sz="1600" dirty="0">
            <a:latin typeface="BIZ UDゴシック" panose="020B0400000000000000" pitchFamily="49" charset="-128"/>
            <a:ea typeface="BIZ UDゴシック" panose="020B0400000000000000" pitchFamily="49" charset="-128"/>
          </a:endParaRPr>
        </a:p>
      </dgm:t>
    </dgm:pt>
    <dgm:pt modelId="{92A0EFFA-AA81-4DA7-8C23-35BF3DB894C0}" type="parTrans" cxnId="{CF929420-AE6D-4D70-A359-B28D92996191}">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BD767CF5-7C74-4C02-ACF3-BCC1634DEED2}" type="sibTrans" cxnId="{CF929420-AE6D-4D70-A359-B28D92996191}">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1C928414-4352-432D-8AE6-9262233DF6E8}">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危険物災害・火災</a:t>
          </a:r>
          <a:r>
            <a:rPr kumimoji="1" lang="en-US" altLang="ja-JP" sz="1600" dirty="0">
              <a:latin typeface="BIZ UDゴシック" panose="020B0400000000000000" pitchFamily="49" charset="-128"/>
              <a:ea typeface="BIZ UDゴシック" panose="020B0400000000000000" pitchFamily="49" charset="-128"/>
            </a:rPr>
            <a:t>(P20)</a:t>
          </a:r>
          <a:endParaRPr kumimoji="1" lang="ja-JP" altLang="en-US" sz="1600" dirty="0">
            <a:latin typeface="BIZ UDゴシック" panose="020B0400000000000000" pitchFamily="49" charset="-128"/>
            <a:ea typeface="BIZ UDゴシック" panose="020B0400000000000000" pitchFamily="49" charset="-128"/>
          </a:endParaRPr>
        </a:p>
      </dgm:t>
    </dgm:pt>
    <dgm:pt modelId="{491FD407-D498-4167-88E9-8E7819D90BDB}" type="parTrans" cxnId="{14B6A6C0-9B6B-4705-828F-FBA9BD079155}">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7AEBD82C-ADA0-4327-862D-86A03B0C9756}" type="sibTrans" cxnId="{14B6A6C0-9B6B-4705-828F-FBA9BD079155}">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D1DC2AA1-9513-4A92-9EFA-2E0FA37E95FB}">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武力攻撃・テロ</a:t>
          </a:r>
          <a:r>
            <a:rPr kumimoji="1" lang="en-US" altLang="ja-JP" sz="1600" dirty="0">
              <a:latin typeface="BIZ UDゴシック" panose="020B0400000000000000" pitchFamily="49" charset="-128"/>
              <a:ea typeface="BIZ UDゴシック" panose="020B0400000000000000" pitchFamily="49" charset="-128"/>
            </a:rPr>
            <a:t>(P21)</a:t>
          </a:r>
          <a:endParaRPr kumimoji="1" lang="ja-JP" altLang="en-US" sz="1600" dirty="0">
            <a:latin typeface="BIZ UDゴシック" panose="020B0400000000000000" pitchFamily="49" charset="-128"/>
            <a:ea typeface="BIZ UDゴシック" panose="020B0400000000000000" pitchFamily="49" charset="-128"/>
          </a:endParaRPr>
        </a:p>
      </dgm:t>
    </dgm:pt>
    <dgm:pt modelId="{AB4F447D-5B3E-427E-9F57-57E266216C22}" type="parTrans" cxnId="{F6E86972-1A10-4D5E-9BFC-9E07FDB2FE6B}">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1468D490-B16A-42F5-9B27-BE37F7AB007A}" type="sibTrans" cxnId="{F6E86972-1A10-4D5E-9BFC-9E07FDB2FE6B}">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9751C097-47F4-4513-8F98-2BAFB7D424FE}">
      <dgm:prSet custT="1"/>
      <dgm:spPr/>
      <dgm:t>
        <a:bodyPr/>
        <a:lstStyle/>
        <a:p>
          <a:r>
            <a:rPr kumimoji="1" lang="en-US" altLang="ja-JP" sz="1600" dirty="0">
              <a:latin typeface="BIZ UDゴシック" panose="020B0400000000000000" pitchFamily="49" charset="-128"/>
              <a:ea typeface="BIZ UDゴシック" panose="020B0400000000000000" pitchFamily="49" charset="-128"/>
            </a:rPr>
            <a:t>IT</a:t>
          </a:r>
          <a:r>
            <a:rPr kumimoji="1" lang="ja-JP" altLang="en-US" sz="1600" dirty="0">
              <a:latin typeface="BIZ UDゴシック" panose="020B0400000000000000" pitchFamily="49" charset="-128"/>
              <a:ea typeface="BIZ UDゴシック" panose="020B0400000000000000" pitchFamily="49" charset="-128"/>
            </a:rPr>
            <a:t>障害</a:t>
          </a:r>
          <a:r>
            <a:rPr kumimoji="1" lang="en-US" altLang="ja-JP" sz="1600" dirty="0">
              <a:latin typeface="BIZ UDゴシック" panose="020B0400000000000000" pitchFamily="49" charset="-128"/>
              <a:ea typeface="BIZ UDゴシック" panose="020B0400000000000000" pitchFamily="49" charset="-128"/>
            </a:rPr>
            <a:t>(P22)</a:t>
          </a:r>
          <a:endParaRPr kumimoji="1" lang="ja-JP" altLang="en-US" sz="1600" dirty="0">
            <a:latin typeface="BIZ UDゴシック" panose="020B0400000000000000" pitchFamily="49" charset="-128"/>
            <a:ea typeface="BIZ UDゴシック" panose="020B0400000000000000" pitchFamily="49" charset="-128"/>
          </a:endParaRPr>
        </a:p>
      </dgm:t>
    </dgm:pt>
    <dgm:pt modelId="{BC23070A-84F9-4E0F-A062-6B7190ECAC45}" type="parTrans" cxnId="{BFB30DE2-53D2-4BB4-8DDB-4CE4A825EC10}">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367DE484-52FE-418D-B693-E7ECD5AF637E}" type="sibTrans" cxnId="{BFB30DE2-53D2-4BB4-8DDB-4CE4A825EC10}">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FCA67285-FC98-49D6-94BA-CDBD41B19BD7}">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ライフライン支障</a:t>
          </a:r>
          <a:r>
            <a:rPr kumimoji="1" lang="en-US" altLang="ja-JP" sz="1600" dirty="0">
              <a:latin typeface="BIZ UDゴシック" panose="020B0400000000000000" pitchFamily="49" charset="-128"/>
              <a:ea typeface="BIZ UDゴシック" panose="020B0400000000000000" pitchFamily="49" charset="-128"/>
            </a:rPr>
            <a:t>(P23)</a:t>
          </a:r>
          <a:endParaRPr kumimoji="1" lang="ja-JP" altLang="en-US" sz="1600" dirty="0">
            <a:latin typeface="BIZ UDゴシック" panose="020B0400000000000000" pitchFamily="49" charset="-128"/>
            <a:ea typeface="BIZ UDゴシック" panose="020B0400000000000000" pitchFamily="49" charset="-128"/>
          </a:endParaRPr>
        </a:p>
      </dgm:t>
    </dgm:pt>
    <dgm:pt modelId="{069ED89A-1641-4A64-839F-56297625CD02}" type="parTrans" cxnId="{A277947A-180B-4F3F-B563-0A346ADE1AAE}">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EA77A944-6D23-42A5-B5EB-705D13AED278}" type="sibTrans" cxnId="{A277947A-180B-4F3F-B563-0A346ADE1AAE}">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C37BD029-97FE-4941-B7EE-9C5579E6752F}">
      <dgm:prSet custT="1"/>
      <dgm:spPr/>
      <dgm:t>
        <a:bodyPr/>
        <a:lstStyle/>
        <a:p>
          <a:r>
            <a:rPr kumimoji="1" lang="ja-JP" altLang="en-US" sz="1600" dirty="0">
              <a:latin typeface="BIZ UDゴシック" panose="020B0400000000000000" pitchFamily="49" charset="-128"/>
              <a:ea typeface="BIZ UDゴシック" panose="020B0400000000000000" pitchFamily="49" charset="-128"/>
            </a:rPr>
            <a:t>感染症等</a:t>
          </a:r>
          <a:r>
            <a:rPr kumimoji="1" lang="en-US" altLang="ja-JP" sz="1600" dirty="0">
              <a:latin typeface="BIZ UDゴシック" panose="020B0400000000000000" pitchFamily="49" charset="-128"/>
              <a:ea typeface="BIZ UDゴシック" panose="020B0400000000000000" pitchFamily="49" charset="-128"/>
            </a:rPr>
            <a:t>(P24)</a:t>
          </a:r>
          <a:endParaRPr kumimoji="1" lang="ja-JP" altLang="en-US" sz="1600" dirty="0">
            <a:latin typeface="BIZ UDゴシック" panose="020B0400000000000000" pitchFamily="49" charset="-128"/>
            <a:ea typeface="BIZ UDゴシック" panose="020B0400000000000000" pitchFamily="49" charset="-128"/>
          </a:endParaRPr>
        </a:p>
      </dgm:t>
    </dgm:pt>
    <dgm:pt modelId="{B0F353C8-AF14-4DA5-AF0D-7F8CEA2F4DD6}" type="parTrans" cxnId="{F20C1AD1-A5B1-4352-BB01-6CFB77E2ECD0}">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2E94EB9E-603C-486C-B146-B0F3ECA67CB1}" type="sibTrans" cxnId="{F20C1AD1-A5B1-4352-BB01-6CFB77E2ECD0}">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40FA05CD-E052-4B68-AC24-EF5C6C9B096F}">
      <dgm:prSet custT="1"/>
      <dgm:spPr/>
      <dgm:t>
        <a:bodyPr/>
        <a:lstStyle/>
        <a:p>
          <a:r>
            <a:rPr kumimoji="1" lang="ja-JP" altLang="en-US" sz="1600" dirty="0">
              <a:solidFill>
                <a:srgbClr val="FF0000"/>
              </a:solidFill>
              <a:latin typeface="BIZ UDゴシック" panose="020B0400000000000000" pitchFamily="49" charset="-128"/>
              <a:ea typeface="BIZ UDゴシック" panose="020B0400000000000000" pitchFamily="49" charset="-128"/>
            </a:rPr>
            <a:t>国際情勢悪化</a:t>
          </a:r>
        </a:p>
      </dgm:t>
    </dgm:pt>
    <dgm:pt modelId="{F9161A7D-B494-4218-BCB4-1E3DA437A6ED}" type="parTrans" cxnId="{DBAD63DB-F936-4882-9D38-9D079F8EB137}">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C5EE21DA-A6EA-4A91-B1C5-2DE154B28FE3}" type="sibTrans" cxnId="{DBAD63DB-F936-4882-9D38-9D079F8EB137}">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512291AC-7B5C-428F-AB02-12D33D8FEC8B}">
      <dgm:prSet custT="1"/>
      <dgm:spPr/>
      <dgm:t>
        <a:bodyPr/>
        <a:lstStyle/>
        <a:p>
          <a:r>
            <a:rPr kumimoji="1" lang="ja-JP" altLang="en-US" sz="1600" b="1" dirty="0">
              <a:latin typeface="BIZ UDゴシック" panose="020B0400000000000000" pitchFamily="49" charset="-128"/>
              <a:ea typeface="BIZ UDゴシック" panose="020B0400000000000000" pitchFamily="49" charset="-128"/>
            </a:rPr>
            <a:t>左記以外</a:t>
          </a:r>
        </a:p>
      </dgm:t>
    </dgm:pt>
    <dgm:pt modelId="{73EA4BA2-CC5B-455C-8CAB-BA04DA7BB4A6}" type="parTrans" cxnId="{8DC24C4E-A361-41F0-B5E6-47E9BE011195}">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5440A925-4E33-4072-AF9D-770D1AB27787}" type="sibTrans" cxnId="{8DC24C4E-A361-41F0-B5E6-47E9BE011195}">
      <dgm:prSet/>
      <dgm:spPr/>
      <dgm:t>
        <a:bodyPr/>
        <a:lstStyle/>
        <a:p>
          <a:endParaRPr kumimoji="1" lang="ja-JP" altLang="en-US" sz="1600">
            <a:latin typeface="BIZ UDゴシック" panose="020B0400000000000000" pitchFamily="49" charset="-128"/>
            <a:ea typeface="BIZ UDゴシック" panose="020B0400000000000000" pitchFamily="49" charset="-128"/>
          </a:endParaRPr>
        </a:p>
      </dgm:t>
    </dgm:pt>
    <dgm:pt modelId="{90373FCA-6EB7-4D0B-8AC8-F2C4DD79D0C8}">
      <dgm:prSet custT="1"/>
      <dgm:spPr/>
      <dgm:t>
        <a:bodyPr/>
        <a:lstStyle/>
        <a:p>
          <a:r>
            <a:rPr kumimoji="1" lang="ja-JP" altLang="en-US" sz="1600">
              <a:latin typeface="BIZ UDゴシック" panose="020B0400000000000000" pitchFamily="49" charset="-128"/>
              <a:ea typeface="BIZ UDゴシック" panose="020B0400000000000000" pitchFamily="49" charset="-128"/>
            </a:rPr>
            <a:t>その他</a:t>
          </a:r>
          <a:endParaRPr kumimoji="1" lang="ja-JP" altLang="en-US" sz="1600" dirty="0">
            <a:latin typeface="BIZ UDゴシック" panose="020B0400000000000000" pitchFamily="49" charset="-128"/>
            <a:ea typeface="BIZ UDゴシック" panose="020B0400000000000000" pitchFamily="49" charset="-128"/>
          </a:endParaRPr>
        </a:p>
      </dgm:t>
    </dgm:pt>
    <dgm:pt modelId="{2F2A1526-0159-43AB-8A2E-A6E43E063FB6}" type="parTrans" cxnId="{EECFE7F6-4BE5-49C1-8ECC-4A3D6CF935EF}">
      <dgm:prSet/>
      <dgm:spPr/>
      <dgm:t>
        <a:bodyPr/>
        <a:lstStyle/>
        <a:p>
          <a:endParaRPr kumimoji="1" lang="ja-JP" altLang="en-US"/>
        </a:p>
      </dgm:t>
    </dgm:pt>
    <dgm:pt modelId="{1AA55CE6-1AC1-4F6E-9102-08C5CEDD00B3}" type="sibTrans" cxnId="{EECFE7F6-4BE5-49C1-8ECC-4A3D6CF935EF}">
      <dgm:prSet/>
      <dgm:spPr/>
      <dgm:t>
        <a:bodyPr/>
        <a:lstStyle/>
        <a:p>
          <a:endParaRPr kumimoji="1" lang="ja-JP" altLang="en-US"/>
        </a:p>
      </dgm:t>
    </dgm:pt>
    <dgm:pt modelId="{DDF73089-8619-471B-B6EF-D127FCF45552}">
      <dgm:prSet/>
      <dgm:spPr/>
      <dgm:t>
        <a:bodyPr/>
        <a:lstStyle/>
        <a:p>
          <a:r>
            <a:rPr kumimoji="1" lang="ja-JP" altLang="en-US" dirty="0">
              <a:latin typeface="BIZ UDゴシック" panose="020B0400000000000000" pitchFamily="49" charset="-128"/>
              <a:ea typeface="BIZ UDゴシック" panose="020B0400000000000000" pitchFamily="49" charset="-128"/>
            </a:rPr>
            <a:t>サイバー攻撃</a:t>
          </a:r>
        </a:p>
      </dgm:t>
    </dgm:pt>
    <dgm:pt modelId="{565B148F-637D-4DD7-B052-9A59DE968D7E}" type="parTrans" cxnId="{D819C586-03F6-4979-A783-673D4688E2CE}">
      <dgm:prSet/>
      <dgm:spPr/>
      <dgm:t>
        <a:bodyPr/>
        <a:lstStyle/>
        <a:p>
          <a:endParaRPr kumimoji="1" lang="ja-JP" altLang="en-US"/>
        </a:p>
      </dgm:t>
    </dgm:pt>
    <dgm:pt modelId="{EFAEFF5A-BBFD-4808-BCED-45705BC97269}" type="sibTrans" cxnId="{D819C586-03F6-4979-A783-673D4688E2CE}">
      <dgm:prSet/>
      <dgm:spPr/>
      <dgm:t>
        <a:bodyPr/>
        <a:lstStyle/>
        <a:p>
          <a:endParaRPr kumimoji="1" lang="ja-JP" altLang="en-US"/>
        </a:p>
      </dgm:t>
    </dgm:pt>
    <dgm:pt modelId="{3F6B0B74-9149-4313-9F0B-F3F6DB7F81E6}">
      <dgm:prSet/>
      <dgm:spPr/>
      <dgm:t>
        <a:bodyPr/>
        <a:lstStyle/>
        <a:p>
          <a:r>
            <a:rPr kumimoji="1" lang="en-US" altLang="ja-JP" dirty="0">
              <a:latin typeface="BIZ UDゴシック" panose="020B0400000000000000" pitchFamily="49" charset="-128"/>
              <a:ea typeface="BIZ UDゴシック" panose="020B0400000000000000" pitchFamily="49" charset="-128"/>
            </a:rPr>
            <a:t>IT</a:t>
          </a:r>
          <a:r>
            <a:rPr kumimoji="1" lang="ja-JP" altLang="en-US" dirty="0">
              <a:latin typeface="BIZ UDゴシック" panose="020B0400000000000000" pitchFamily="49" charset="-128"/>
              <a:ea typeface="BIZ UDゴシック" panose="020B0400000000000000" pitchFamily="49" charset="-128"/>
            </a:rPr>
            <a:t>事故</a:t>
          </a:r>
        </a:p>
      </dgm:t>
    </dgm:pt>
    <dgm:pt modelId="{8370C67D-EF58-449B-93BF-676E3B9993E9}" type="parTrans" cxnId="{422A1F5E-D7E8-4E3E-9FFE-7333DC1EAF42}">
      <dgm:prSet/>
      <dgm:spPr/>
      <dgm:t>
        <a:bodyPr/>
        <a:lstStyle/>
        <a:p>
          <a:endParaRPr kumimoji="1" lang="ja-JP" altLang="en-US"/>
        </a:p>
      </dgm:t>
    </dgm:pt>
    <dgm:pt modelId="{170752FE-E416-4E57-8022-C7D5A7EC760A}" type="sibTrans" cxnId="{422A1F5E-D7E8-4E3E-9FFE-7333DC1EAF42}">
      <dgm:prSet/>
      <dgm:spPr/>
      <dgm:t>
        <a:bodyPr/>
        <a:lstStyle/>
        <a:p>
          <a:endParaRPr kumimoji="1" lang="ja-JP" altLang="en-US"/>
        </a:p>
      </dgm:t>
    </dgm:pt>
    <dgm:pt modelId="{E1E36D2D-E423-44FA-B891-4E805531B5EF}">
      <dgm:prSet/>
      <dgm:spPr/>
      <dgm:t>
        <a:bodyPr/>
        <a:lstStyle/>
        <a:p>
          <a:r>
            <a:rPr kumimoji="1" lang="ja-JP" altLang="en-US" dirty="0">
              <a:latin typeface="BIZ UDゴシック" panose="020B0400000000000000" pitchFamily="49" charset="-128"/>
              <a:ea typeface="BIZ UDゴシック" panose="020B0400000000000000" pitchFamily="49" charset="-128"/>
            </a:rPr>
            <a:t>大規模停電</a:t>
          </a:r>
        </a:p>
      </dgm:t>
    </dgm:pt>
    <dgm:pt modelId="{45130F85-CBA8-4FB5-B377-D4EB0FF9FDCB}" type="parTrans" cxnId="{B78DB1D1-9AC6-4BB1-9AF5-7785241B7DD1}">
      <dgm:prSet/>
      <dgm:spPr/>
      <dgm:t>
        <a:bodyPr/>
        <a:lstStyle/>
        <a:p>
          <a:endParaRPr kumimoji="1" lang="ja-JP" altLang="en-US"/>
        </a:p>
      </dgm:t>
    </dgm:pt>
    <dgm:pt modelId="{1E99B74F-C223-4107-9D54-8136A0810233}" type="sibTrans" cxnId="{B78DB1D1-9AC6-4BB1-9AF5-7785241B7DD1}">
      <dgm:prSet/>
      <dgm:spPr/>
      <dgm:t>
        <a:bodyPr/>
        <a:lstStyle/>
        <a:p>
          <a:endParaRPr kumimoji="1" lang="ja-JP" altLang="en-US"/>
        </a:p>
      </dgm:t>
    </dgm:pt>
    <dgm:pt modelId="{46F17FCD-B044-4C71-82E4-5DE42C41496E}">
      <dgm:prSet/>
      <dgm:spPr/>
      <dgm:t>
        <a:bodyPr/>
        <a:lstStyle/>
        <a:p>
          <a:r>
            <a:rPr kumimoji="1" lang="ja-JP" altLang="en-US" dirty="0">
              <a:latin typeface="BIZ UDゴシック" panose="020B0400000000000000" pitchFamily="49" charset="-128"/>
              <a:ea typeface="BIZ UDゴシック" panose="020B0400000000000000" pitchFamily="49" charset="-128"/>
            </a:rPr>
            <a:t>大規模通信障害</a:t>
          </a:r>
        </a:p>
      </dgm:t>
    </dgm:pt>
    <dgm:pt modelId="{8BFEBDB1-FB07-43FD-A7C0-0A1FF0DF2E73}" type="parTrans" cxnId="{84C950F6-8015-4283-8B6E-7F223A6774FB}">
      <dgm:prSet/>
      <dgm:spPr/>
      <dgm:t>
        <a:bodyPr/>
        <a:lstStyle/>
        <a:p>
          <a:endParaRPr kumimoji="1" lang="ja-JP" altLang="en-US"/>
        </a:p>
      </dgm:t>
    </dgm:pt>
    <dgm:pt modelId="{8A3C0B39-23DF-4447-A9E0-C3FF692BE1A4}" type="sibTrans" cxnId="{84C950F6-8015-4283-8B6E-7F223A6774FB}">
      <dgm:prSet/>
      <dgm:spPr/>
      <dgm:t>
        <a:bodyPr/>
        <a:lstStyle/>
        <a:p>
          <a:endParaRPr kumimoji="1" lang="ja-JP" altLang="en-US"/>
        </a:p>
      </dgm:t>
    </dgm:pt>
    <dgm:pt modelId="{F89FB225-9E05-4FFA-902B-2627BE59E6A4}" type="pres">
      <dgm:prSet presAssocID="{55713008-AA22-4F86-92A9-7D6518B63F07}" presName="hierChild1" presStyleCnt="0">
        <dgm:presLayoutVars>
          <dgm:orgChart val="1"/>
          <dgm:chPref val="1"/>
          <dgm:dir/>
          <dgm:animOne val="branch"/>
          <dgm:animLvl val="lvl"/>
          <dgm:resizeHandles/>
        </dgm:presLayoutVars>
      </dgm:prSet>
      <dgm:spPr/>
    </dgm:pt>
    <dgm:pt modelId="{AF0F35A5-2338-469E-BD53-34233B62D6CC}" type="pres">
      <dgm:prSet presAssocID="{512291AC-7B5C-428F-AB02-12D33D8FEC8B}" presName="hierRoot1" presStyleCnt="0">
        <dgm:presLayoutVars>
          <dgm:hierBranch val="init"/>
        </dgm:presLayoutVars>
      </dgm:prSet>
      <dgm:spPr/>
    </dgm:pt>
    <dgm:pt modelId="{3B01DC50-29B3-4B1B-8D2D-58D2D95D9B6E}" type="pres">
      <dgm:prSet presAssocID="{512291AC-7B5C-428F-AB02-12D33D8FEC8B}" presName="rootComposite1" presStyleCnt="0"/>
      <dgm:spPr/>
    </dgm:pt>
    <dgm:pt modelId="{01F3E28D-B81E-441A-A4AB-053EFEF40B8D}" type="pres">
      <dgm:prSet presAssocID="{512291AC-7B5C-428F-AB02-12D33D8FEC8B}" presName="rootText1" presStyleLbl="node0" presStyleIdx="0" presStyleCnt="1">
        <dgm:presLayoutVars>
          <dgm:chPref val="3"/>
        </dgm:presLayoutVars>
      </dgm:prSet>
      <dgm:spPr/>
    </dgm:pt>
    <dgm:pt modelId="{F75A5A4C-6DA7-414D-898B-865F69D0E91C}" type="pres">
      <dgm:prSet presAssocID="{512291AC-7B5C-428F-AB02-12D33D8FEC8B}" presName="rootConnector1" presStyleLbl="node1" presStyleIdx="0" presStyleCnt="0"/>
      <dgm:spPr/>
    </dgm:pt>
    <dgm:pt modelId="{700D398B-4749-4BFA-BA32-97F158902FA0}" type="pres">
      <dgm:prSet presAssocID="{512291AC-7B5C-428F-AB02-12D33D8FEC8B}" presName="hierChild2" presStyleCnt="0"/>
      <dgm:spPr/>
    </dgm:pt>
    <dgm:pt modelId="{8EF9DC21-B715-4ECC-865A-795CB1240A28}" type="pres">
      <dgm:prSet presAssocID="{92A0EFFA-AA81-4DA7-8C23-35BF3DB894C0}" presName="Name64" presStyleLbl="parChTrans1D2" presStyleIdx="0" presStyleCnt="8"/>
      <dgm:spPr/>
    </dgm:pt>
    <dgm:pt modelId="{22D00273-FDDF-46E6-9134-D101265B69CF}" type="pres">
      <dgm:prSet presAssocID="{7B438024-A642-40A0-BCD4-4859A29A9135}" presName="hierRoot2" presStyleCnt="0">
        <dgm:presLayoutVars>
          <dgm:hierBranch val="init"/>
        </dgm:presLayoutVars>
      </dgm:prSet>
      <dgm:spPr/>
    </dgm:pt>
    <dgm:pt modelId="{128CCAAE-80E8-423C-9019-E5E1A9A15F51}" type="pres">
      <dgm:prSet presAssocID="{7B438024-A642-40A0-BCD4-4859A29A9135}" presName="rootComposite" presStyleCnt="0"/>
      <dgm:spPr/>
    </dgm:pt>
    <dgm:pt modelId="{12BE2E99-E42F-4292-AF8F-2511D6205866}" type="pres">
      <dgm:prSet presAssocID="{7B438024-A642-40A0-BCD4-4859A29A9135}" presName="rootText" presStyleLbl="node2" presStyleIdx="0" presStyleCnt="8" custScaleX="171165" custScaleY="105991">
        <dgm:presLayoutVars>
          <dgm:chPref val="3"/>
        </dgm:presLayoutVars>
      </dgm:prSet>
      <dgm:spPr/>
    </dgm:pt>
    <dgm:pt modelId="{E4EB1B63-2769-4BDE-890D-BA2842FCA4E8}" type="pres">
      <dgm:prSet presAssocID="{7B438024-A642-40A0-BCD4-4859A29A9135}" presName="rootConnector" presStyleLbl="node2" presStyleIdx="0" presStyleCnt="8"/>
      <dgm:spPr/>
    </dgm:pt>
    <dgm:pt modelId="{4CA891D6-0B82-4DF9-A122-B52ADF72ADEB}" type="pres">
      <dgm:prSet presAssocID="{7B438024-A642-40A0-BCD4-4859A29A9135}" presName="hierChild4" presStyleCnt="0"/>
      <dgm:spPr/>
    </dgm:pt>
    <dgm:pt modelId="{6274DE76-C180-4AD6-8418-FF479B980A61}" type="pres">
      <dgm:prSet presAssocID="{7B438024-A642-40A0-BCD4-4859A29A9135}" presName="hierChild5" presStyleCnt="0"/>
      <dgm:spPr/>
    </dgm:pt>
    <dgm:pt modelId="{E6142C1B-B35F-4957-BC37-E85FC3F80B69}" type="pres">
      <dgm:prSet presAssocID="{491FD407-D498-4167-88E9-8E7819D90BDB}" presName="Name64" presStyleLbl="parChTrans1D2" presStyleIdx="1" presStyleCnt="8"/>
      <dgm:spPr/>
    </dgm:pt>
    <dgm:pt modelId="{84CAEC3C-4AD1-412D-A999-662C28CC1576}" type="pres">
      <dgm:prSet presAssocID="{1C928414-4352-432D-8AE6-9262233DF6E8}" presName="hierRoot2" presStyleCnt="0">
        <dgm:presLayoutVars>
          <dgm:hierBranch val="init"/>
        </dgm:presLayoutVars>
      </dgm:prSet>
      <dgm:spPr/>
    </dgm:pt>
    <dgm:pt modelId="{86EAD5A6-D4EA-4BCC-9286-5C838931E0B6}" type="pres">
      <dgm:prSet presAssocID="{1C928414-4352-432D-8AE6-9262233DF6E8}" presName="rootComposite" presStyleCnt="0"/>
      <dgm:spPr/>
    </dgm:pt>
    <dgm:pt modelId="{AA7BBA0B-8FC9-4A29-9477-D1A729B7E516}" type="pres">
      <dgm:prSet presAssocID="{1C928414-4352-432D-8AE6-9262233DF6E8}" presName="rootText" presStyleLbl="node2" presStyleIdx="1" presStyleCnt="8" custScaleX="161879">
        <dgm:presLayoutVars>
          <dgm:chPref val="3"/>
        </dgm:presLayoutVars>
      </dgm:prSet>
      <dgm:spPr/>
    </dgm:pt>
    <dgm:pt modelId="{9929CF58-1022-4562-9B4E-A472A88F36AF}" type="pres">
      <dgm:prSet presAssocID="{1C928414-4352-432D-8AE6-9262233DF6E8}" presName="rootConnector" presStyleLbl="node2" presStyleIdx="1" presStyleCnt="8"/>
      <dgm:spPr/>
    </dgm:pt>
    <dgm:pt modelId="{26E509D9-4EED-45A0-B665-60BBFDD7D8DF}" type="pres">
      <dgm:prSet presAssocID="{1C928414-4352-432D-8AE6-9262233DF6E8}" presName="hierChild4" presStyleCnt="0"/>
      <dgm:spPr/>
    </dgm:pt>
    <dgm:pt modelId="{E8D6B138-93DA-483F-9761-3F81A383F534}" type="pres">
      <dgm:prSet presAssocID="{1C928414-4352-432D-8AE6-9262233DF6E8}" presName="hierChild5" presStyleCnt="0"/>
      <dgm:spPr/>
    </dgm:pt>
    <dgm:pt modelId="{36EB6C45-FE65-48EB-A8ED-C8DF214BB259}" type="pres">
      <dgm:prSet presAssocID="{AB4F447D-5B3E-427E-9F57-57E266216C22}" presName="Name64" presStyleLbl="parChTrans1D2" presStyleIdx="2" presStyleCnt="8"/>
      <dgm:spPr/>
    </dgm:pt>
    <dgm:pt modelId="{0C3D7009-1438-4861-A4E8-9A5B1F45557F}" type="pres">
      <dgm:prSet presAssocID="{D1DC2AA1-9513-4A92-9EFA-2E0FA37E95FB}" presName="hierRoot2" presStyleCnt="0">
        <dgm:presLayoutVars>
          <dgm:hierBranch val="init"/>
        </dgm:presLayoutVars>
      </dgm:prSet>
      <dgm:spPr/>
    </dgm:pt>
    <dgm:pt modelId="{31873DD7-13DE-42EB-982B-12444811E396}" type="pres">
      <dgm:prSet presAssocID="{D1DC2AA1-9513-4A92-9EFA-2E0FA37E95FB}" presName="rootComposite" presStyleCnt="0"/>
      <dgm:spPr/>
    </dgm:pt>
    <dgm:pt modelId="{47E1C522-63F3-4A34-9150-8BB2BC6624CB}" type="pres">
      <dgm:prSet presAssocID="{D1DC2AA1-9513-4A92-9EFA-2E0FA37E95FB}" presName="rootText" presStyleLbl="node2" presStyleIdx="2" presStyleCnt="8" custScaleX="163196">
        <dgm:presLayoutVars>
          <dgm:chPref val="3"/>
        </dgm:presLayoutVars>
      </dgm:prSet>
      <dgm:spPr/>
    </dgm:pt>
    <dgm:pt modelId="{3B5CB1F8-C760-4D4B-B47C-E9A1B61E50B1}" type="pres">
      <dgm:prSet presAssocID="{D1DC2AA1-9513-4A92-9EFA-2E0FA37E95FB}" presName="rootConnector" presStyleLbl="node2" presStyleIdx="2" presStyleCnt="8"/>
      <dgm:spPr/>
    </dgm:pt>
    <dgm:pt modelId="{6BCE9917-DC49-4F0E-94B1-2D8B8B3E46C5}" type="pres">
      <dgm:prSet presAssocID="{D1DC2AA1-9513-4A92-9EFA-2E0FA37E95FB}" presName="hierChild4" presStyleCnt="0"/>
      <dgm:spPr/>
    </dgm:pt>
    <dgm:pt modelId="{523CE7F1-2CC0-4B90-8D27-D0CA0903DC69}" type="pres">
      <dgm:prSet presAssocID="{D1DC2AA1-9513-4A92-9EFA-2E0FA37E95FB}" presName="hierChild5" presStyleCnt="0"/>
      <dgm:spPr/>
    </dgm:pt>
    <dgm:pt modelId="{576F34F9-8BE6-4C75-A066-B1EC00DC2A12}" type="pres">
      <dgm:prSet presAssocID="{BC23070A-84F9-4E0F-A062-6B7190ECAC45}" presName="Name64" presStyleLbl="parChTrans1D2" presStyleIdx="3" presStyleCnt="8"/>
      <dgm:spPr/>
    </dgm:pt>
    <dgm:pt modelId="{1F002157-B0A4-4906-BE61-C0CBF68D4516}" type="pres">
      <dgm:prSet presAssocID="{9751C097-47F4-4513-8F98-2BAFB7D424FE}" presName="hierRoot2" presStyleCnt="0">
        <dgm:presLayoutVars>
          <dgm:hierBranch val="init"/>
        </dgm:presLayoutVars>
      </dgm:prSet>
      <dgm:spPr/>
    </dgm:pt>
    <dgm:pt modelId="{C45A5159-34B3-4E4D-9B70-FE540864C712}" type="pres">
      <dgm:prSet presAssocID="{9751C097-47F4-4513-8F98-2BAFB7D424FE}" presName="rootComposite" presStyleCnt="0"/>
      <dgm:spPr/>
    </dgm:pt>
    <dgm:pt modelId="{561C4EC8-578E-44E6-A331-6ADDF90BC490}" type="pres">
      <dgm:prSet presAssocID="{9751C097-47F4-4513-8F98-2BAFB7D424FE}" presName="rootText" presStyleLbl="node2" presStyleIdx="3" presStyleCnt="8" custScaleX="99001">
        <dgm:presLayoutVars>
          <dgm:chPref val="3"/>
        </dgm:presLayoutVars>
      </dgm:prSet>
      <dgm:spPr/>
    </dgm:pt>
    <dgm:pt modelId="{E322F20D-4481-4F57-AE1E-606AD3637657}" type="pres">
      <dgm:prSet presAssocID="{9751C097-47F4-4513-8F98-2BAFB7D424FE}" presName="rootConnector" presStyleLbl="node2" presStyleIdx="3" presStyleCnt="8"/>
      <dgm:spPr/>
    </dgm:pt>
    <dgm:pt modelId="{3FF8EB6C-CE65-42CD-B3A1-91FC7A68AADD}" type="pres">
      <dgm:prSet presAssocID="{9751C097-47F4-4513-8F98-2BAFB7D424FE}" presName="hierChild4" presStyleCnt="0"/>
      <dgm:spPr/>
    </dgm:pt>
    <dgm:pt modelId="{C2B22785-AA07-4A02-851B-9D87FE4A0C1F}" type="pres">
      <dgm:prSet presAssocID="{565B148F-637D-4DD7-B052-9A59DE968D7E}" presName="Name64" presStyleLbl="parChTrans1D3" presStyleIdx="0" presStyleCnt="4"/>
      <dgm:spPr/>
    </dgm:pt>
    <dgm:pt modelId="{1F25237E-1030-4A81-A320-67D55B9D073A}" type="pres">
      <dgm:prSet presAssocID="{DDF73089-8619-471B-B6EF-D127FCF45552}" presName="hierRoot2" presStyleCnt="0">
        <dgm:presLayoutVars>
          <dgm:hierBranch val="init"/>
        </dgm:presLayoutVars>
      </dgm:prSet>
      <dgm:spPr/>
    </dgm:pt>
    <dgm:pt modelId="{548CEBDD-065A-4BB0-A273-4A636D28B62C}" type="pres">
      <dgm:prSet presAssocID="{DDF73089-8619-471B-B6EF-D127FCF45552}" presName="rootComposite" presStyleCnt="0"/>
      <dgm:spPr/>
    </dgm:pt>
    <dgm:pt modelId="{74037826-2583-40CB-99DD-D4D04DCA608F}" type="pres">
      <dgm:prSet presAssocID="{DDF73089-8619-471B-B6EF-D127FCF45552}" presName="rootText" presStyleLbl="node3" presStyleIdx="0" presStyleCnt="4">
        <dgm:presLayoutVars>
          <dgm:chPref val="3"/>
        </dgm:presLayoutVars>
      </dgm:prSet>
      <dgm:spPr/>
    </dgm:pt>
    <dgm:pt modelId="{3D06973A-AEB0-44E7-AAE6-009AAA15E1F8}" type="pres">
      <dgm:prSet presAssocID="{DDF73089-8619-471B-B6EF-D127FCF45552}" presName="rootConnector" presStyleLbl="node3" presStyleIdx="0" presStyleCnt="4"/>
      <dgm:spPr/>
    </dgm:pt>
    <dgm:pt modelId="{772CCD13-FB10-49EE-9850-8EE7B38AA9DE}" type="pres">
      <dgm:prSet presAssocID="{DDF73089-8619-471B-B6EF-D127FCF45552}" presName="hierChild4" presStyleCnt="0"/>
      <dgm:spPr/>
    </dgm:pt>
    <dgm:pt modelId="{9736F6D2-074D-4879-A89F-9782942168BB}" type="pres">
      <dgm:prSet presAssocID="{DDF73089-8619-471B-B6EF-D127FCF45552}" presName="hierChild5" presStyleCnt="0"/>
      <dgm:spPr/>
    </dgm:pt>
    <dgm:pt modelId="{E41AD86E-1A1A-42AB-A284-965993D9C1B7}" type="pres">
      <dgm:prSet presAssocID="{8370C67D-EF58-449B-93BF-676E3B9993E9}" presName="Name64" presStyleLbl="parChTrans1D3" presStyleIdx="1" presStyleCnt="4"/>
      <dgm:spPr/>
    </dgm:pt>
    <dgm:pt modelId="{3513AEAB-AEDF-4255-B4B2-7E73EC257EF9}" type="pres">
      <dgm:prSet presAssocID="{3F6B0B74-9149-4313-9F0B-F3F6DB7F81E6}" presName="hierRoot2" presStyleCnt="0">
        <dgm:presLayoutVars>
          <dgm:hierBranch val="init"/>
        </dgm:presLayoutVars>
      </dgm:prSet>
      <dgm:spPr/>
    </dgm:pt>
    <dgm:pt modelId="{F7919555-90AF-45D2-A0C7-ED77791741A9}" type="pres">
      <dgm:prSet presAssocID="{3F6B0B74-9149-4313-9F0B-F3F6DB7F81E6}" presName="rootComposite" presStyleCnt="0"/>
      <dgm:spPr/>
    </dgm:pt>
    <dgm:pt modelId="{B688D50A-D440-483E-AD6A-3144B48DBE7D}" type="pres">
      <dgm:prSet presAssocID="{3F6B0B74-9149-4313-9F0B-F3F6DB7F81E6}" presName="rootText" presStyleLbl="node3" presStyleIdx="1" presStyleCnt="4">
        <dgm:presLayoutVars>
          <dgm:chPref val="3"/>
        </dgm:presLayoutVars>
      </dgm:prSet>
      <dgm:spPr/>
    </dgm:pt>
    <dgm:pt modelId="{32A58C7C-A0B8-48D4-9CC1-AE3B5AB97BEE}" type="pres">
      <dgm:prSet presAssocID="{3F6B0B74-9149-4313-9F0B-F3F6DB7F81E6}" presName="rootConnector" presStyleLbl="node3" presStyleIdx="1" presStyleCnt="4"/>
      <dgm:spPr/>
    </dgm:pt>
    <dgm:pt modelId="{AFD0C6B2-3DCF-4B5F-91F4-8B1DCA4B7711}" type="pres">
      <dgm:prSet presAssocID="{3F6B0B74-9149-4313-9F0B-F3F6DB7F81E6}" presName="hierChild4" presStyleCnt="0"/>
      <dgm:spPr/>
    </dgm:pt>
    <dgm:pt modelId="{0469C335-291F-47FB-BEC8-FF6C69A92928}" type="pres">
      <dgm:prSet presAssocID="{3F6B0B74-9149-4313-9F0B-F3F6DB7F81E6}" presName="hierChild5" presStyleCnt="0"/>
      <dgm:spPr/>
    </dgm:pt>
    <dgm:pt modelId="{BD7073C3-4599-447E-BA26-18C16EEF81B6}" type="pres">
      <dgm:prSet presAssocID="{9751C097-47F4-4513-8F98-2BAFB7D424FE}" presName="hierChild5" presStyleCnt="0"/>
      <dgm:spPr/>
    </dgm:pt>
    <dgm:pt modelId="{A081C297-872E-4D35-9D2F-CF12E7732DD0}" type="pres">
      <dgm:prSet presAssocID="{069ED89A-1641-4A64-839F-56297625CD02}" presName="Name64" presStyleLbl="parChTrans1D2" presStyleIdx="4" presStyleCnt="8"/>
      <dgm:spPr/>
    </dgm:pt>
    <dgm:pt modelId="{AC37AFC3-F907-4A58-AE37-CD37A64F9805}" type="pres">
      <dgm:prSet presAssocID="{FCA67285-FC98-49D6-94BA-CDBD41B19BD7}" presName="hierRoot2" presStyleCnt="0">
        <dgm:presLayoutVars>
          <dgm:hierBranch val="init"/>
        </dgm:presLayoutVars>
      </dgm:prSet>
      <dgm:spPr/>
    </dgm:pt>
    <dgm:pt modelId="{B2A7CF7B-358F-44C2-9A72-24930CA4C5A2}" type="pres">
      <dgm:prSet presAssocID="{FCA67285-FC98-49D6-94BA-CDBD41B19BD7}" presName="rootComposite" presStyleCnt="0"/>
      <dgm:spPr/>
    </dgm:pt>
    <dgm:pt modelId="{BA410527-BBCD-4EA1-A727-0AD7B67C4A43}" type="pres">
      <dgm:prSet presAssocID="{FCA67285-FC98-49D6-94BA-CDBD41B19BD7}" presName="rootText" presStyleLbl="node2" presStyleIdx="4" presStyleCnt="8" custScaleX="167147">
        <dgm:presLayoutVars>
          <dgm:chPref val="3"/>
        </dgm:presLayoutVars>
      </dgm:prSet>
      <dgm:spPr/>
    </dgm:pt>
    <dgm:pt modelId="{FB777C55-6A98-4749-A7ED-FEAB64AE4A6D}" type="pres">
      <dgm:prSet presAssocID="{FCA67285-FC98-49D6-94BA-CDBD41B19BD7}" presName="rootConnector" presStyleLbl="node2" presStyleIdx="4" presStyleCnt="8"/>
      <dgm:spPr/>
    </dgm:pt>
    <dgm:pt modelId="{032CBA1F-C68C-4A58-B08A-BB2BFB3C3D06}" type="pres">
      <dgm:prSet presAssocID="{FCA67285-FC98-49D6-94BA-CDBD41B19BD7}" presName="hierChild4" presStyleCnt="0"/>
      <dgm:spPr/>
    </dgm:pt>
    <dgm:pt modelId="{B68D9257-B22F-40F7-80B9-3F2D88CAA660}" type="pres">
      <dgm:prSet presAssocID="{45130F85-CBA8-4FB5-B377-D4EB0FF9FDCB}" presName="Name64" presStyleLbl="parChTrans1D3" presStyleIdx="2" presStyleCnt="4"/>
      <dgm:spPr/>
    </dgm:pt>
    <dgm:pt modelId="{B135BE40-7552-4E07-9AD2-7B797EB387E8}" type="pres">
      <dgm:prSet presAssocID="{E1E36D2D-E423-44FA-B891-4E805531B5EF}" presName="hierRoot2" presStyleCnt="0">
        <dgm:presLayoutVars>
          <dgm:hierBranch val="init"/>
        </dgm:presLayoutVars>
      </dgm:prSet>
      <dgm:spPr/>
    </dgm:pt>
    <dgm:pt modelId="{4C954906-9E47-427D-8C87-8C593AB2FD89}" type="pres">
      <dgm:prSet presAssocID="{E1E36D2D-E423-44FA-B891-4E805531B5EF}" presName="rootComposite" presStyleCnt="0"/>
      <dgm:spPr/>
    </dgm:pt>
    <dgm:pt modelId="{425C0E19-632A-4DA1-8D77-9264FB2E90D4}" type="pres">
      <dgm:prSet presAssocID="{E1E36D2D-E423-44FA-B891-4E805531B5EF}" presName="rootText" presStyleLbl="node3" presStyleIdx="2" presStyleCnt="4">
        <dgm:presLayoutVars>
          <dgm:chPref val="3"/>
        </dgm:presLayoutVars>
      </dgm:prSet>
      <dgm:spPr/>
    </dgm:pt>
    <dgm:pt modelId="{B7893CF7-795B-4FAE-8FAC-29EA6BE80E4F}" type="pres">
      <dgm:prSet presAssocID="{E1E36D2D-E423-44FA-B891-4E805531B5EF}" presName="rootConnector" presStyleLbl="node3" presStyleIdx="2" presStyleCnt="4"/>
      <dgm:spPr/>
    </dgm:pt>
    <dgm:pt modelId="{90174FB9-7243-43D9-88D0-78363C9802B0}" type="pres">
      <dgm:prSet presAssocID="{E1E36D2D-E423-44FA-B891-4E805531B5EF}" presName="hierChild4" presStyleCnt="0"/>
      <dgm:spPr/>
    </dgm:pt>
    <dgm:pt modelId="{FCCBE235-C7BC-4178-94B1-2E7C8AA783EA}" type="pres">
      <dgm:prSet presAssocID="{E1E36D2D-E423-44FA-B891-4E805531B5EF}" presName="hierChild5" presStyleCnt="0"/>
      <dgm:spPr/>
    </dgm:pt>
    <dgm:pt modelId="{D10DD94F-444B-49C2-AFDD-34978123CF35}" type="pres">
      <dgm:prSet presAssocID="{8BFEBDB1-FB07-43FD-A7C0-0A1FF0DF2E73}" presName="Name64" presStyleLbl="parChTrans1D3" presStyleIdx="3" presStyleCnt="4"/>
      <dgm:spPr/>
    </dgm:pt>
    <dgm:pt modelId="{A379E28F-EEF9-4715-A2CE-7911BF6561F4}" type="pres">
      <dgm:prSet presAssocID="{46F17FCD-B044-4C71-82E4-5DE42C41496E}" presName="hierRoot2" presStyleCnt="0">
        <dgm:presLayoutVars>
          <dgm:hierBranch val="init"/>
        </dgm:presLayoutVars>
      </dgm:prSet>
      <dgm:spPr/>
    </dgm:pt>
    <dgm:pt modelId="{C2A46039-D1F7-4AC4-9494-A878AB8F99E9}" type="pres">
      <dgm:prSet presAssocID="{46F17FCD-B044-4C71-82E4-5DE42C41496E}" presName="rootComposite" presStyleCnt="0"/>
      <dgm:spPr/>
    </dgm:pt>
    <dgm:pt modelId="{F05573FE-0E58-488E-8656-076055370AD4}" type="pres">
      <dgm:prSet presAssocID="{46F17FCD-B044-4C71-82E4-5DE42C41496E}" presName="rootText" presStyleLbl="node3" presStyleIdx="3" presStyleCnt="4">
        <dgm:presLayoutVars>
          <dgm:chPref val="3"/>
        </dgm:presLayoutVars>
      </dgm:prSet>
      <dgm:spPr/>
    </dgm:pt>
    <dgm:pt modelId="{2EB8CE2A-3F91-4E20-8D1F-DDA041FDEB20}" type="pres">
      <dgm:prSet presAssocID="{46F17FCD-B044-4C71-82E4-5DE42C41496E}" presName="rootConnector" presStyleLbl="node3" presStyleIdx="3" presStyleCnt="4"/>
      <dgm:spPr/>
    </dgm:pt>
    <dgm:pt modelId="{7D62BEB1-4683-4593-9868-14426B19C2C2}" type="pres">
      <dgm:prSet presAssocID="{46F17FCD-B044-4C71-82E4-5DE42C41496E}" presName="hierChild4" presStyleCnt="0"/>
      <dgm:spPr/>
    </dgm:pt>
    <dgm:pt modelId="{F88458D2-750C-40CD-9CCF-6180EB3E0354}" type="pres">
      <dgm:prSet presAssocID="{46F17FCD-B044-4C71-82E4-5DE42C41496E}" presName="hierChild5" presStyleCnt="0"/>
      <dgm:spPr/>
    </dgm:pt>
    <dgm:pt modelId="{B6E61D58-D8A5-44A5-90A3-FF175C3BDDDD}" type="pres">
      <dgm:prSet presAssocID="{FCA67285-FC98-49D6-94BA-CDBD41B19BD7}" presName="hierChild5" presStyleCnt="0"/>
      <dgm:spPr/>
    </dgm:pt>
    <dgm:pt modelId="{1A9447BB-8451-453A-8BD1-B60893EF3365}" type="pres">
      <dgm:prSet presAssocID="{B0F353C8-AF14-4DA5-AF0D-7F8CEA2F4DD6}" presName="Name64" presStyleLbl="parChTrans1D2" presStyleIdx="5" presStyleCnt="8"/>
      <dgm:spPr/>
    </dgm:pt>
    <dgm:pt modelId="{4B91D30C-288F-4574-B37F-1A5185034A81}" type="pres">
      <dgm:prSet presAssocID="{C37BD029-97FE-4941-B7EE-9C5579E6752F}" presName="hierRoot2" presStyleCnt="0">
        <dgm:presLayoutVars>
          <dgm:hierBranch val="init"/>
        </dgm:presLayoutVars>
      </dgm:prSet>
      <dgm:spPr/>
    </dgm:pt>
    <dgm:pt modelId="{C42DD4C0-A5C2-4530-BDB7-C9E6C0492B4C}" type="pres">
      <dgm:prSet presAssocID="{C37BD029-97FE-4941-B7EE-9C5579E6752F}" presName="rootComposite" presStyleCnt="0"/>
      <dgm:spPr/>
    </dgm:pt>
    <dgm:pt modelId="{20BD6F6B-8F8E-48B9-B170-2023EA48D26D}" type="pres">
      <dgm:prSet presAssocID="{C37BD029-97FE-4941-B7EE-9C5579E6752F}" presName="rootText" presStyleLbl="node2" presStyleIdx="5" presStyleCnt="8" custScaleX="116764">
        <dgm:presLayoutVars>
          <dgm:chPref val="3"/>
        </dgm:presLayoutVars>
      </dgm:prSet>
      <dgm:spPr/>
    </dgm:pt>
    <dgm:pt modelId="{6227C0BB-F782-42B1-B0AC-B2F55A87B701}" type="pres">
      <dgm:prSet presAssocID="{C37BD029-97FE-4941-B7EE-9C5579E6752F}" presName="rootConnector" presStyleLbl="node2" presStyleIdx="5" presStyleCnt="8"/>
      <dgm:spPr/>
    </dgm:pt>
    <dgm:pt modelId="{B37DEE6F-9D74-4FFC-8440-408792FB565E}" type="pres">
      <dgm:prSet presAssocID="{C37BD029-97FE-4941-B7EE-9C5579E6752F}" presName="hierChild4" presStyleCnt="0"/>
      <dgm:spPr/>
    </dgm:pt>
    <dgm:pt modelId="{8C57ED3E-28AA-477D-A4C4-460D0E9AF831}" type="pres">
      <dgm:prSet presAssocID="{C37BD029-97FE-4941-B7EE-9C5579E6752F}" presName="hierChild5" presStyleCnt="0"/>
      <dgm:spPr/>
    </dgm:pt>
    <dgm:pt modelId="{8C96AD6A-C0B6-4EF0-B71B-9DCC6DFE0A40}" type="pres">
      <dgm:prSet presAssocID="{F9161A7D-B494-4218-BCB4-1E3DA437A6ED}" presName="Name64" presStyleLbl="parChTrans1D2" presStyleIdx="6" presStyleCnt="8"/>
      <dgm:spPr/>
    </dgm:pt>
    <dgm:pt modelId="{A20AE2E9-B687-4CD9-BD01-0BEA97F37E96}" type="pres">
      <dgm:prSet presAssocID="{40FA05CD-E052-4B68-AC24-EF5C6C9B096F}" presName="hierRoot2" presStyleCnt="0">
        <dgm:presLayoutVars>
          <dgm:hierBranch val="init"/>
        </dgm:presLayoutVars>
      </dgm:prSet>
      <dgm:spPr/>
    </dgm:pt>
    <dgm:pt modelId="{EA037A60-F825-40C9-B678-182A7261BFC9}" type="pres">
      <dgm:prSet presAssocID="{40FA05CD-E052-4B68-AC24-EF5C6C9B096F}" presName="rootComposite" presStyleCnt="0"/>
      <dgm:spPr/>
    </dgm:pt>
    <dgm:pt modelId="{2B1F0AB8-35D5-4BEA-AABC-2F00F01D6234}" type="pres">
      <dgm:prSet presAssocID="{40FA05CD-E052-4B68-AC24-EF5C6C9B096F}" presName="rootText" presStyleLbl="node2" presStyleIdx="6" presStyleCnt="8" custScaleX="116764">
        <dgm:presLayoutVars>
          <dgm:chPref val="3"/>
        </dgm:presLayoutVars>
      </dgm:prSet>
      <dgm:spPr/>
    </dgm:pt>
    <dgm:pt modelId="{D82ADDE3-B065-4789-B2A9-5ED9845C734E}" type="pres">
      <dgm:prSet presAssocID="{40FA05CD-E052-4B68-AC24-EF5C6C9B096F}" presName="rootConnector" presStyleLbl="node2" presStyleIdx="6" presStyleCnt="8"/>
      <dgm:spPr/>
    </dgm:pt>
    <dgm:pt modelId="{944A998F-8D76-4AB6-A24B-7EBFE0479C17}" type="pres">
      <dgm:prSet presAssocID="{40FA05CD-E052-4B68-AC24-EF5C6C9B096F}" presName="hierChild4" presStyleCnt="0"/>
      <dgm:spPr/>
    </dgm:pt>
    <dgm:pt modelId="{F323BE20-02B9-4C6C-BEBF-34D74B4A9DE9}" type="pres">
      <dgm:prSet presAssocID="{40FA05CD-E052-4B68-AC24-EF5C6C9B096F}" presName="hierChild5" presStyleCnt="0"/>
      <dgm:spPr/>
    </dgm:pt>
    <dgm:pt modelId="{5BFD52FF-3BAB-4E79-82EE-C27A1299007D}" type="pres">
      <dgm:prSet presAssocID="{2F2A1526-0159-43AB-8A2E-A6E43E063FB6}" presName="Name64" presStyleLbl="parChTrans1D2" presStyleIdx="7" presStyleCnt="8"/>
      <dgm:spPr/>
    </dgm:pt>
    <dgm:pt modelId="{775ACE22-D2A9-468C-A745-F86DDC2E84E0}" type="pres">
      <dgm:prSet presAssocID="{90373FCA-6EB7-4D0B-8AC8-F2C4DD79D0C8}" presName="hierRoot2" presStyleCnt="0">
        <dgm:presLayoutVars>
          <dgm:hierBranch val="init"/>
        </dgm:presLayoutVars>
      </dgm:prSet>
      <dgm:spPr/>
    </dgm:pt>
    <dgm:pt modelId="{3E2843C5-D9A4-4929-B160-0DD66C5671B5}" type="pres">
      <dgm:prSet presAssocID="{90373FCA-6EB7-4D0B-8AC8-F2C4DD79D0C8}" presName="rootComposite" presStyleCnt="0"/>
      <dgm:spPr/>
    </dgm:pt>
    <dgm:pt modelId="{ACAFE287-D685-41D3-BFA2-80D6A5A53798}" type="pres">
      <dgm:prSet presAssocID="{90373FCA-6EB7-4D0B-8AC8-F2C4DD79D0C8}" presName="rootText" presStyleLbl="node2" presStyleIdx="7" presStyleCnt="8">
        <dgm:presLayoutVars>
          <dgm:chPref val="3"/>
        </dgm:presLayoutVars>
      </dgm:prSet>
      <dgm:spPr/>
    </dgm:pt>
    <dgm:pt modelId="{4609661F-B31C-4F09-B95E-93DCC92E5665}" type="pres">
      <dgm:prSet presAssocID="{90373FCA-6EB7-4D0B-8AC8-F2C4DD79D0C8}" presName="rootConnector" presStyleLbl="node2" presStyleIdx="7" presStyleCnt="8"/>
      <dgm:spPr/>
    </dgm:pt>
    <dgm:pt modelId="{F500C7FF-412E-47D9-BC96-C3BBA1F03343}" type="pres">
      <dgm:prSet presAssocID="{90373FCA-6EB7-4D0B-8AC8-F2C4DD79D0C8}" presName="hierChild4" presStyleCnt="0"/>
      <dgm:spPr/>
    </dgm:pt>
    <dgm:pt modelId="{6A3B936C-B86B-4649-BA3A-1D272DAAB24B}" type="pres">
      <dgm:prSet presAssocID="{90373FCA-6EB7-4D0B-8AC8-F2C4DD79D0C8}" presName="hierChild5" presStyleCnt="0"/>
      <dgm:spPr/>
    </dgm:pt>
    <dgm:pt modelId="{BF1707ED-9C6D-4B45-BCC4-30D6BEB4AA30}" type="pres">
      <dgm:prSet presAssocID="{512291AC-7B5C-428F-AB02-12D33D8FEC8B}" presName="hierChild3" presStyleCnt="0"/>
      <dgm:spPr/>
    </dgm:pt>
  </dgm:ptLst>
  <dgm:cxnLst>
    <dgm:cxn modelId="{D0F72F0A-FD2D-453D-934E-4741B15CDB64}" type="presOf" srcId="{AB4F447D-5B3E-427E-9F57-57E266216C22}" destId="{36EB6C45-FE65-48EB-A8ED-C8DF214BB259}" srcOrd="0" destOrd="0" presId="urn:microsoft.com/office/officeart/2009/3/layout/HorizontalOrganizationChart"/>
    <dgm:cxn modelId="{16CCD50F-566E-4875-8406-2562A562ADC9}" type="presOf" srcId="{3F6B0B74-9149-4313-9F0B-F3F6DB7F81E6}" destId="{32A58C7C-A0B8-48D4-9CC1-AE3B5AB97BEE}" srcOrd="1" destOrd="0" presId="urn:microsoft.com/office/officeart/2009/3/layout/HorizontalOrganizationChart"/>
    <dgm:cxn modelId="{EE292411-187C-4444-864F-40A829BE88C3}" type="presOf" srcId="{9751C097-47F4-4513-8F98-2BAFB7D424FE}" destId="{561C4EC8-578E-44E6-A331-6ADDF90BC490}" srcOrd="0" destOrd="0" presId="urn:microsoft.com/office/officeart/2009/3/layout/HorizontalOrganizationChart"/>
    <dgm:cxn modelId="{FA35CC14-68EC-4FC0-BC15-4EE9E9DFB575}" type="presOf" srcId="{C37BD029-97FE-4941-B7EE-9C5579E6752F}" destId="{6227C0BB-F782-42B1-B0AC-B2F55A87B701}" srcOrd="1" destOrd="0" presId="urn:microsoft.com/office/officeart/2009/3/layout/HorizontalOrganizationChart"/>
    <dgm:cxn modelId="{F63DF118-B07C-4A17-B209-3C5F46652BF6}" type="presOf" srcId="{7B438024-A642-40A0-BCD4-4859A29A9135}" destId="{E4EB1B63-2769-4BDE-890D-BA2842FCA4E8}" srcOrd="1" destOrd="0" presId="urn:microsoft.com/office/officeart/2009/3/layout/HorizontalOrganizationChart"/>
    <dgm:cxn modelId="{950CC91C-8D6C-40CE-AC15-D2CA137DC58C}" type="presOf" srcId="{DDF73089-8619-471B-B6EF-D127FCF45552}" destId="{3D06973A-AEB0-44E7-AAE6-009AAA15E1F8}" srcOrd="1" destOrd="0" presId="urn:microsoft.com/office/officeart/2009/3/layout/HorizontalOrganizationChart"/>
    <dgm:cxn modelId="{6118411E-EADD-4052-B0E1-D1618D029436}" type="presOf" srcId="{46F17FCD-B044-4C71-82E4-5DE42C41496E}" destId="{F05573FE-0E58-488E-8656-076055370AD4}" srcOrd="0" destOrd="0" presId="urn:microsoft.com/office/officeart/2009/3/layout/HorizontalOrganizationChart"/>
    <dgm:cxn modelId="{CF929420-AE6D-4D70-A359-B28D92996191}" srcId="{512291AC-7B5C-428F-AB02-12D33D8FEC8B}" destId="{7B438024-A642-40A0-BCD4-4859A29A9135}" srcOrd="0" destOrd="0" parTransId="{92A0EFFA-AA81-4DA7-8C23-35BF3DB894C0}" sibTransId="{BD767CF5-7C74-4C02-ACF3-BCC1634DEED2}"/>
    <dgm:cxn modelId="{7D327B21-4239-44FE-8671-1F90DEFE7943}" type="presOf" srcId="{565B148F-637D-4DD7-B052-9A59DE968D7E}" destId="{C2B22785-AA07-4A02-851B-9D87FE4A0C1F}" srcOrd="0" destOrd="0" presId="urn:microsoft.com/office/officeart/2009/3/layout/HorizontalOrganizationChart"/>
    <dgm:cxn modelId="{D7F65B22-E0D6-4B37-8C34-90B4B5625BA8}" type="presOf" srcId="{1C928414-4352-432D-8AE6-9262233DF6E8}" destId="{9929CF58-1022-4562-9B4E-A472A88F36AF}" srcOrd="1" destOrd="0" presId="urn:microsoft.com/office/officeart/2009/3/layout/HorizontalOrganizationChart"/>
    <dgm:cxn modelId="{67793026-DFED-4B88-8DAE-AFDA7DF27D59}" type="presOf" srcId="{E1E36D2D-E423-44FA-B891-4E805531B5EF}" destId="{B7893CF7-795B-4FAE-8FAC-29EA6BE80E4F}" srcOrd="1" destOrd="0" presId="urn:microsoft.com/office/officeart/2009/3/layout/HorizontalOrganizationChart"/>
    <dgm:cxn modelId="{3EFB1B27-4F69-4454-8752-EF24F57418DB}" type="presOf" srcId="{90373FCA-6EB7-4D0B-8AC8-F2C4DD79D0C8}" destId="{4609661F-B31C-4F09-B95E-93DCC92E5665}" srcOrd="1" destOrd="0" presId="urn:microsoft.com/office/officeart/2009/3/layout/HorizontalOrganizationChart"/>
    <dgm:cxn modelId="{985D472B-6976-481E-8781-E73CC610ABCA}" type="presOf" srcId="{90373FCA-6EB7-4D0B-8AC8-F2C4DD79D0C8}" destId="{ACAFE287-D685-41D3-BFA2-80D6A5A53798}" srcOrd="0" destOrd="0" presId="urn:microsoft.com/office/officeart/2009/3/layout/HorizontalOrganizationChart"/>
    <dgm:cxn modelId="{7BB9202E-7EEF-440D-AB92-B27EF7A600D1}" type="presOf" srcId="{491FD407-D498-4167-88E9-8E7819D90BDB}" destId="{E6142C1B-B35F-4957-BC37-E85FC3F80B69}" srcOrd="0" destOrd="0" presId="urn:microsoft.com/office/officeart/2009/3/layout/HorizontalOrganizationChart"/>
    <dgm:cxn modelId="{50581E31-AF1B-441D-8F9C-8ECF5BC1562F}" type="presOf" srcId="{FCA67285-FC98-49D6-94BA-CDBD41B19BD7}" destId="{FB777C55-6A98-4749-A7ED-FEAB64AE4A6D}" srcOrd="1" destOrd="0" presId="urn:microsoft.com/office/officeart/2009/3/layout/HorizontalOrganizationChart"/>
    <dgm:cxn modelId="{09440F5B-4C76-4DC8-ACA7-8CF7E7F0EDFC}" type="presOf" srcId="{92A0EFFA-AA81-4DA7-8C23-35BF3DB894C0}" destId="{8EF9DC21-B715-4ECC-865A-795CB1240A28}" srcOrd="0" destOrd="0" presId="urn:microsoft.com/office/officeart/2009/3/layout/HorizontalOrganizationChart"/>
    <dgm:cxn modelId="{422A1F5E-D7E8-4E3E-9FFE-7333DC1EAF42}" srcId="{9751C097-47F4-4513-8F98-2BAFB7D424FE}" destId="{3F6B0B74-9149-4313-9F0B-F3F6DB7F81E6}" srcOrd="1" destOrd="0" parTransId="{8370C67D-EF58-449B-93BF-676E3B9993E9}" sibTransId="{170752FE-E416-4E57-8022-C7D5A7EC760A}"/>
    <dgm:cxn modelId="{22810160-D96A-45F3-9911-6358BC96D5E4}" type="presOf" srcId="{512291AC-7B5C-428F-AB02-12D33D8FEC8B}" destId="{F75A5A4C-6DA7-414D-898B-865F69D0E91C}" srcOrd="1" destOrd="0" presId="urn:microsoft.com/office/officeart/2009/3/layout/HorizontalOrganizationChart"/>
    <dgm:cxn modelId="{46D29367-CD55-4AF7-9A82-80753353D541}" type="presOf" srcId="{512291AC-7B5C-428F-AB02-12D33D8FEC8B}" destId="{01F3E28D-B81E-441A-A4AB-053EFEF40B8D}" srcOrd="0" destOrd="0" presId="urn:microsoft.com/office/officeart/2009/3/layout/HorizontalOrganizationChart"/>
    <dgm:cxn modelId="{8DC24C4E-A361-41F0-B5E6-47E9BE011195}" srcId="{55713008-AA22-4F86-92A9-7D6518B63F07}" destId="{512291AC-7B5C-428F-AB02-12D33D8FEC8B}" srcOrd="0" destOrd="0" parTransId="{73EA4BA2-CC5B-455C-8CAB-BA04DA7BB4A6}" sibTransId="{5440A925-4E33-4072-AF9D-770D1AB27787}"/>
    <dgm:cxn modelId="{E5E54170-079C-4758-BCDF-9304F243BDB6}" type="presOf" srcId="{B0F353C8-AF14-4DA5-AF0D-7F8CEA2F4DD6}" destId="{1A9447BB-8451-453A-8BD1-B60893EF3365}" srcOrd="0" destOrd="0" presId="urn:microsoft.com/office/officeart/2009/3/layout/HorizontalOrganizationChart"/>
    <dgm:cxn modelId="{3171BA70-834F-44D4-BFB4-C1AA53698ECD}" type="presOf" srcId="{46F17FCD-B044-4C71-82E4-5DE42C41496E}" destId="{2EB8CE2A-3F91-4E20-8D1F-DDA041FDEB20}" srcOrd="1" destOrd="0" presId="urn:microsoft.com/office/officeart/2009/3/layout/HorizontalOrganizationChart"/>
    <dgm:cxn modelId="{F7F72952-088C-4FAF-ABC5-1ACD785E35B4}" type="presOf" srcId="{1C928414-4352-432D-8AE6-9262233DF6E8}" destId="{AA7BBA0B-8FC9-4A29-9477-D1A729B7E516}" srcOrd="0" destOrd="0" presId="urn:microsoft.com/office/officeart/2009/3/layout/HorizontalOrganizationChart"/>
    <dgm:cxn modelId="{F6E86972-1A10-4D5E-9BFC-9E07FDB2FE6B}" srcId="{512291AC-7B5C-428F-AB02-12D33D8FEC8B}" destId="{D1DC2AA1-9513-4A92-9EFA-2E0FA37E95FB}" srcOrd="2" destOrd="0" parTransId="{AB4F447D-5B3E-427E-9F57-57E266216C22}" sibTransId="{1468D490-B16A-42F5-9B27-BE37F7AB007A}"/>
    <dgm:cxn modelId="{179DD858-C9AF-488E-9E9E-F2441FC4E545}" type="presOf" srcId="{2F2A1526-0159-43AB-8A2E-A6E43E063FB6}" destId="{5BFD52FF-3BAB-4E79-82EE-C27A1299007D}" srcOrd="0" destOrd="0" presId="urn:microsoft.com/office/officeart/2009/3/layout/HorizontalOrganizationChart"/>
    <dgm:cxn modelId="{A277947A-180B-4F3F-B563-0A346ADE1AAE}" srcId="{512291AC-7B5C-428F-AB02-12D33D8FEC8B}" destId="{FCA67285-FC98-49D6-94BA-CDBD41B19BD7}" srcOrd="4" destOrd="0" parTransId="{069ED89A-1641-4A64-839F-56297625CD02}" sibTransId="{EA77A944-6D23-42A5-B5EB-705D13AED278}"/>
    <dgm:cxn modelId="{B559AF84-C7FB-4CC7-896D-99DEEAC35FB1}" type="presOf" srcId="{BC23070A-84F9-4E0F-A062-6B7190ECAC45}" destId="{576F34F9-8BE6-4C75-A066-B1EC00DC2A12}" srcOrd="0" destOrd="0" presId="urn:microsoft.com/office/officeart/2009/3/layout/HorizontalOrganizationChart"/>
    <dgm:cxn modelId="{D819C586-03F6-4979-A783-673D4688E2CE}" srcId="{9751C097-47F4-4513-8F98-2BAFB7D424FE}" destId="{DDF73089-8619-471B-B6EF-D127FCF45552}" srcOrd="0" destOrd="0" parTransId="{565B148F-637D-4DD7-B052-9A59DE968D7E}" sibTransId="{EFAEFF5A-BBFD-4808-BCED-45705BC97269}"/>
    <dgm:cxn modelId="{3776C98A-8479-4078-8315-A7B44C9A3779}" type="presOf" srcId="{55713008-AA22-4F86-92A9-7D6518B63F07}" destId="{F89FB225-9E05-4FFA-902B-2627BE59E6A4}" srcOrd="0" destOrd="0" presId="urn:microsoft.com/office/officeart/2009/3/layout/HorizontalOrganizationChart"/>
    <dgm:cxn modelId="{8CDBB68D-7F7B-41DD-8250-75D9691E5947}" type="presOf" srcId="{3F6B0B74-9149-4313-9F0B-F3F6DB7F81E6}" destId="{B688D50A-D440-483E-AD6A-3144B48DBE7D}" srcOrd="0" destOrd="0" presId="urn:microsoft.com/office/officeart/2009/3/layout/HorizontalOrganizationChart"/>
    <dgm:cxn modelId="{1A22938E-DC5B-48A2-BAF1-61A81F99CF6B}" type="presOf" srcId="{FCA67285-FC98-49D6-94BA-CDBD41B19BD7}" destId="{BA410527-BBCD-4EA1-A727-0AD7B67C4A43}" srcOrd="0" destOrd="0" presId="urn:microsoft.com/office/officeart/2009/3/layout/HorizontalOrganizationChart"/>
    <dgm:cxn modelId="{B073A090-7344-44A1-9943-54D1156891D1}" type="presOf" srcId="{45130F85-CBA8-4FB5-B377-D4EB0FF9FDCB}" destId="{B68D9257-B22F-40F7-80B9-3F2D88CAA660}" srcOrd="0" destOrd="0" presId="urn:microsoft.com/office/officeart/2009/3/layout/HorizontalOrganizationChart"/>
    <dgm:cxn modelId="{C3D6C399-19F6-4CBB-82D0-098C0F75B730}" type="presOf" srcId="{7B438024-A642-40A0-BCD4-4859A29A9135}" destId="{12BE2E99-E42F-4292-AF8F-2511D6205866}" srcOrd="0" destOrd="0" presId="urn:microsoft.com/office/officeart/2009/3/layout/HorizontalOrganizationChart"/>
    <dgm:cxn modelId="{7FA3C99D-7852-4E80-8867-98ACF77E67CF}" type="presOf" srcId="{9751C097-47F4-4513-8F98-2BAFB7D424FE}" destId="{E322F20D-4481-4F57-AE1E-606AD3637657}" srcOrd="1" destOrd="0" presId="urn:microsoft.com/office/officeart/2009/3/layout/HorizontalOrganizationChart"/>
    <dgm:cxn modelId="{3602B2A1-758A-40AF-A48C-95D3F822C1A6}" type="presOf" srcId="{069ED89A-1641-4A64-839F-56297625CD02}" destId="{A081C297-872E-4D35-9D2F-CF12E7732DD0}" srcOrd="0" destOrd="0" presId="urn:microsoft.com/office/officeart/2009/3/layout/HorizontalOrganizationChart"/>
    <dgm:cxn modelId="{8588CFA2-5DC9-4C4F-8DA6-AE162014BE2B}" type="presOf" srcId="{E1E36D2D-E423-44FA-B891-4E805531B5EF}" destId="{425C0E19-632A-4DA1-8D77-9264FB2E90D4}" srcOrd="0" destOrd="0" presId="urn:microsoft.com/office/officeart/2009/3/layout/HorizontalOrganizationChart"/>
    <dgm:cxn modelId="{85A9E8AB-0AE9-4743-8D76-3F196AA9DCFF}" type="presOf" srcId="{D1DC2AA1-9513-4A92-9EFA-2E0FA37E95FB}" destId="{47E1C522-63F3-4A34-9150-8BB2BC6624CB}" srcOrd="0" destOrd="0" presId="urn:microsoft.com/office/officeart/2009/3/layout/HorizontalOrganizationChart"/>
    <dgm:cxn modelId="{1DF344AE-A2D2-42EE-BBF8-A286970ADE28}" type="presOf" srcId="{40FA05CD-E052-4B68-AC24-EF5C6C9B096F}" destId="{2B1F0AB8-35D5-4BEA-AABC-2F00F01D6234}" srcOrd="0" destOrd="0" presId="urn:microsoft.com/office/officeart/2009/3/layout/HorizontalOrganizationChart"/>
    <dgm:cxn modelId="{7576EEAE-38D1-4E50-B599-174F356DFA54}" type="presOf" srcId="{DDF73089-8619-471B-B6EF-D127FCF45552}" destId="{74037826-2583-40CB-99DD-D4D04DCA608F}" srcOrd="0" destOrd="0" presId="urn:microsoft.com/office/officeart/2009/3/layout/HorizontalOrganizationChart"/>
    <dgm:cxn modelId="{13E94AB3-D9EB-476D-86BA-17ED62820DDF}" type="presOf" srcId="{40FA05CD-E052-4B68-AC24-EF5C6C9B096F}" destId="{D82ADDE3-B065-4789-B2A9-5ED9845C734E}" srcOrd="1" destOrd="0" presId="urn:microsoft.com/office/officeart/2009/3/layout/HorizontalOrganizationChart"/>
    <dgm:cxn modelId="{14B6A6C0-9B6B-4705-828F-FBA9BD079155}" srcId="{512291AC-7B5C-428F-AB02-12D33D8FEC8B}" destId="{1C928414-4352-432D-8AE6-9262233DF6E8}" srcOrd="1" destOrd="0" parTransId="{491FD407-D498-4167-88E9-8E7819D90BDB}" sibTransId="{7AEBD82C-ADA0-4327-862D-86A03B0C9756}"/>
    <dgm:cxn modelId="{804C36C2-51D4-46B7-B965-5F6DB31F0C57}" type="presOf" srcId="{C37BD029-97FE-4941-B7EE-9C5579E6752F}" destId="{20BD6F6B-8F8E-48B9-B170-2023EA48D26D}" srcOrd="0" destOrd="0" presId="urn:microsoft.com/office/officeart/2009/3/layout/HorizontalOrganizationChart"/>
    <dgm:cxn modelId="{C305FBC3-1773-4BA8-86EA-DB8C96E53323}" type="presOf" srcId="{8BFEBDB1-FB07-43FD-A7C0-0A1FF0DF2E73}" destId="{D10DD94F-444B-49C2-AFDD-34978123CF35}" srcOrd="0" destOrd="0" presId="urn:microsoft.com/office/officeart/2009/3/layout/HorizontalOrganizationChart"/>
    <dgm:cxn modelId="{F20C1AD1-A5B1-4352-BB01-6CFB77E2ECD0}" srcId="{512291AC-7B5C-428F-AB02-12D33D8FEC8B}" destId="{C37BD029-97FE-4941-B7EE-9C5579E6752F}" srcOrd="5" destOrd="0" parTransId="{B0F353C8-AF14-4DA5-AF0D-7F8CEA2F4DD6}" sibTransId="{2E94EB9E-603C-486C-B146-B0F3ECA67CB1}"/>
    <dgm:cxn modelId="{B78DB1D1-9AC6-4BB1-9AF5-7785241B7DD1}" srcId="{FCA67285-FC98-49D6-94BA-CDBD41B19BD7}" destId="{E1E36D2D-E423-44FA-B891-4E805531B5EF}" srcOrd="0" destOrd="0" parTransId="{45130F85-CBA8-4FB5-B377-D4EB0FF9FDCB}" sibTransId="{1E99B74F-C223-4107-9D54-8136A0810233}"/>
    <dgm:cxn modelId="{DBAD63DB-F936-4882-9D38-9D079F8EB137}" srcId="{512291AC-7B5C-428F-AB02-12D33D8FEC8B}" destId="{40FA05CD-E052-4B68-AC24-EF5C6C9B096F}" srcOrd="6" destOrd="0" parTransId="{F9161A7D-B494-4218-BCB4-1E3DA437A6ED}" sibTransId="{C5EE21DA-A6EA-4A91-B1C5-2DE154B28FE3}"/>
    <dgm:cxn modelId="{BFB30DE2-53D2-4BB4-8DDB-4CE4A825EC10}" srcId="{512291AC-7B5C-428F-AB02-12D33D8FEC8B}" destId="{9751C097-47F4-4513-8F98-2BAFB7D424FE}" srcOrd="3" destOrd="0" parTransId="{BC23070A-84F9-4E0F-A062-6B7190ECAC45}" sibTransId="{367DE484-52FE-418D-B693-E7ECD5AF637E}"/>
    <dgm:cxn modelId="{7A82D4E6-8126-4C2E-BF1B-E3D5C2D86AAD}" type="presOf" srcId="{F9161A7D-B494-4218-BCB4-1E3DA437A6ED}" destId="{8C96AD6A-C0B6-4EF0-B71B-9DCC6DFE0A40}" srcOrd="0" destOrd="0" presId="urn:microsoft.com/office/officeart/2009/3/layout/HorizontalOrganizationChart"/>
    <dgm:cxn modelId="{84C950F6-8015-4283-8B6E-7F223A6774FB}" srcId="{FCA67285-FC98-49D6-94BA-CDBD41B19BD7}" destId="{46F17FCD-B044-4C71-82E4-5DE42C41496E}" srcOrd="1" destOrd="0" parTransId="{8BFEBDB1-FB07-43FD-A7C0-0A1FF0DF2E73}" sibTransId="{8A3C0B39-23DF-4447-A9E0-C3FF692BE1A4}"/>
    <dgm:cxn modelId="{EECFE7F6-4BE5-49C1-8ECC-4A3D6CF935EF}" srcId="{512291AC-7B5C-428F-AB02-12D33D8FEC8B}" destId="{90373FCA-6EB7-4D0B-8AC8-F2C4DD79D0C8}" srcOrd="7" destOrd="0" parTransId="{2F2A1526-0159-43AB-8A2E-A6E43E063FB6}" sibTransId="{1AA55CE6-1AC1-4F6E-9102-08C5CEDD00B3}"/>
    <dgm:cxn modelId="{B17C23F9-9C33-4ED1-913A-F2DF01734D2C}" type="presOf" srcId="{D1DC2AA1-9513-4A92-9EFA-2E0FA37E95FB}" destId="{3B5CB1F8-C760-4D4B-B47C-E9A1B61E50B1}" srcOrd="1" destOrd="0" presId="urn:microsoft.com/office/officeart/2009/3/layout/HorizontalOrganizationChart"/>
    <dgm:cxn modelId="{8A22BCFC-260F-40B7-94E2-187E57E27476}" type="presOf" srcId="{8370C67D-EF58-449B-93BF-676E3B9993E9}" destId="{E41AD86E-1A1A-42AB-A284-965993D9C1B7}" srcOrd="0" destOrd="0" presId="urn:microsoft.com/office/officeart/2009/3/layout/HorizontalOrganizationChart"/>
    <dgm:cxn modelId="{9CA5F3D5-98E2-419B-8C6B-9773EC9D7ED2}" type="presParOf" srcId="{F89FB225-9E05-4FFA-902B-2627BE59E6A4}" destId="{AF0F35A5-2338-469E-BD53-34233B62D6CC}" srcOrd="0" destOrd="0" presId="urn:microsoft.com/office/officeart/2009/3/layout/HorizontalOrganizationChart"/>
    <dgm:cxn modelId="{73E049DB-61EA-47BF-9B38-788BCC01B6FB}" type="presParOf" srcId="{AF0F35A5-2338-469E-BD53-34233B62D6CC}" destId="{3B01DC50-29B3-4B1B-8D2D-58D2D95D9B6E}" srcOrd="0" destOrd="0" presId="urn:microsoft.com/office/officeart/2009/3/layout/HorizontalOrganizationChart"/>
    <dgm:cxn modelId="{C3DC1F4B-7690-4980-B0AC-28EACA350B85}" type="presParOf" srcId="{3B01DC50-29B3-4B1B-8D2D-58D2D95D9B6E}" destId="{01F3E28D-B81E-441A-A4AB-053EFEF40B8D}" srcOrd="0" destOrd="0" presId="urn:microsoft.com/office/officeart/2009/3/layout/HorizontalOrganizationChart"/>
    <dgm:cxn modelId="{3CE3C40B-17E8-4C84-B0DB-AE119D7E0B74}" type="presParOf" srcId="{3B01DC50-29B3-4B1B-8D2D-58D2D95D9B6E}" destId="{F75A5A4C-6DA7-414D-898B-865F69D0E91C}" srcOrd="1" destOrd="0" presId="urn:microsoft.com/office/officeart/2009/3/layout/HorizontalOrganizationChart"/>
    <dgm:cxn modelId="{B21362B0-47DF-43EC-A47D-EA9CD65D2215}" type="presParOf" srcId="{AF0F35A5-2338-469E-BD53-34233B62D6CC}" destId="{700D398B-4749-4BFA-BA32-97F158902FA0}" srcOrd="1" destOrd="0" presId="urn:microsoft.com/office/officeart/2009/3/layout/HorizontalOrganizationChart"/>
    <dgm:cxn modelId="{ED928739-A448-4533-9909-3E734E68106D}" type="presParOf" srcId="{700D398B-4749-4BFA-BA32-97F158902FA0}" destId="{8EF9DC21-B715-4ECC-865A-795CB1240A28}" srcOrd="0" destOrd="0" presId="urn:microsoft.com/office/officeart/2009/3/layout/HorizontalOrganizationChart"/>
    <dgm:cxn modelId="{B866C9CD-5D87-448E-B226-F1DB77482D33}" type="presParOf" srcId="{700D398B-4749-4BFA-BA32-97F158902FA0}" destId="{22D00273-FDDF-46E6-9134-D101265B69CF}" srcOrd="1" destOrd="0" presId="urn:microsoft.com/office/officeart/2009/3/layout/HorizontalOrganizationChart"/>
    <dgm:cxn modelId="{DDA6C405-3466-48BA-B4BB-881BA62FF999}" type="presParOf" srcId="{22D00273-FDDF-46E6-9134-D101265B69CF}" destId="{128CCAAE-80E8-423C-9019-E5E1A9A15F51}" srcOrd="0" destOrd="0" presId="urn:microsoft.com/office/officeart/2009/3/layout/HorizontalOrganizationChart"/>
    <dgm:cxn modelId="{40A2FBAD-E578-4D0C-962F-FBCD9E05475D}" type="presParOf" srcId="{128CCAAE-80E8-423C-9019-E5E1A9A15F51}" destId="{12BE2E99-E42F-4292-AF8F-2511D6205866}" srcOrd="0" destOrd="0" presId="urn:microsoft.com/office/officeart/2009/3/layout/HorizontalOrganizationChart"/>
    <dgm:cxn modelId="{CCC133CF-845A-45D4-ADFB-E18A760BE10C}" type="presParOf" srcId="{128CCAAE-80E8-423C-9019-E5E1A9A15F51}" destId="{E4EB1B63-2769-4BDE-890D-BA2842FCA4E8}" srcOrd="1" destOrd="0" presId="urn:microsoft.com/office/officeart/2009/3/layout/HorizontalOrganizationChart"/>
    <dgm:cxn modelId="{4302D6EE-918B-4CD8-8B23-2D420F8589AF}" type="presParOf" srcId="{22D00273-FDDF-46E6-9134-D101265B69CF}" destId="{4CA891D6-0B82-4DF9-A122-B52ADF72ADEB}" srcOrd="1" destOrd="0" presId="urn:microsoft.com/office/officeart/2009/3/layout/HorizontalOrganizationChart"/>
    <dgm:cxn modelId="{C9D14987-8D1E-4F83-858D-579A4C1C9699}" type="presParOf" srcId="{22D00273-FDDF-46E6-9134-D101265B69CF}" destId="{6274DE76-C180-4AD6-8418-FF479B980A61}" srcOrd="2" destOrd="0" presId="urn:microsoft.com/office/officeart/2009/3/layout/HorizontalOrganizationChart"/>
    <dgm:cxn modelId="{D1FEA780-979C-44C7-9FCC-4221EACB3D68}" type="presParOf" srcId="{700D398B-4749-4BFA-BA32-97F158902FA0}" destId="{E6142C1B-B35F-4957-BC37-E85FC3F80B69}" srcOrd="2" destOrd="0" presId="urn:microsoft.com/office/officeart/2009/3/layout/HorizontalOrganizationChart"/>
    <dgm:cxn modelId="{B49DAE0A-6675-40BE-ABE2-CE4842B8F865}" type="presParOf" srcId="{700D398B-4749-4BFA-BA32-97F158902FA0}" destId="{84CAEC3C-4AD1-412D-A999-662C28CC1576}" srcOrd="3" destOrd="0" presId="urn:microsoft.com/office/officeart/2009/3/layout/HorizontalOrganizationChart"/>
    <dgm:cxn modelId="{90DD98EA-621E-4F10-AA8D-BB16A51CAF9C}" type="presParOf" srcId="{84CAEC3C-4AD1-412D-A999-662C28CC1576}" destId="{86EAD5A6-D4EA-4BCC-9286-5C838931E0B6}" srcOrd="0" destOrd="0" presId="urn:microsoft.com/office/officeart/2009/3/layout/HorizontalOrganizationChart"/>
    <dgm:cxn modelId="{1A69C610-CC70-4872-9EF0-708B495A6E57}" type="presParOf" srcId="{86EAD5A6-D4EA-4BCC-9286-5C838931E0B6}" destId="{AA7BBA0B-8FC9-4A29-9477-D1A729B7E516}" srcOrd="0" destOrd="0" presId="urn:microsoft.com/office/officeart/2009/3/layout/HorizontalOrganizationChart"/>
    <dgm:cxn modelId="{64B8C2CD-1EC4-4B2B-966F-E49BE44E3D84}" type="presParOf" srcId="{86EAD5A6-D4EA-4BCC-9286-5C838931E0B6}" destId="{9929CF58-1022-4562-9B4E-A472A88F36AF}" srcOrd="1" destOrd="0" presId="urn:microsoft.com/office/officeart/2009/3/layout/HorizontalOrganizationChart"/>
    <dgm:cxn modelId="{2CDBA94C-4ACF-43CA-87A3-173D1DE555BE}" type="presParOf" srcId="{84CAEC3C-4AD1-412D-A999-662C28CC1576}" destId="{26E509D9-4EED-45A0-B665-60BBFDD7D8DF}" srcOrd="1" destOrd="0" presId="urn:microsoft.com/office/officeart/2009/3/layout/HorizontalOrganizationChart"/>
    <dgm:cxn modelId="{025E6F4B-328F-42EF-8244-6EF76F7E84DE}" type="presParOf" srcId="{84CAEC3C-4AD1-412D-A999-662C28CC1576}" destId="{E8D6B138-93DA-483F-9761-3F81A383F534}" srcOrd="2" destOrd="0" presId="urn:microsoft.com/office/officeart/2009/3/layout/HorizontalOrganizationChart"/>
    <dgm:cxn modelId="{5ECF581D-C143-48B1-A5A9-4495E56B24B2}" type="presParOf" srcId="{700D398B-4749-4BFA-BA32-97F158902FA0}" destId="{36EB6C45-FE65-48EB-A8ED-C8DF214BB259}" srcOrd="4" destOrd="0" presId="urn:microsoft.com/office/officeart/2009/3/layout/HorizontalOrganizationChart"/>
    <dgm:cxn modelId="{681D7914-A946-49A8-8995-67A5C44B1384}" type="presParOf" srcId="{700D398B-4749-4BFA-BA32-97F158902FA0}" destId="{0C3D7009-1438-4861-A4E8-9A5B1F45557F}" srcOrd="5" destOrd="0" presId="urn:microsoft.com/office/officeart/2009/3/layout/HorizontalOrganizationChart"/>
    <dgm:cxn modelId="{3BC6BBF1-5638-4C60-82B3-2D5B9D649FCB}" type="presParOf" srcId="{0C3D7009-1438-4861-A4E8-9A5B1F45557F}" destId="{31873DD7-13DE-42EB-982B-12444811E396}" srcOrd="0" destOrd="0" presId="urn:microsoft.com/office/officeart/2009/3/layout/HorizontalOrganizationChart"/>
    <dgm:cxn modelId="{40D0181F-EE44-405A-9419-CFC69D9AEBC0}" type="presParOf" srcId="{31873DD7-13DE-42EB-982B-12444811E396}" destId="{47E1C522-63F3-4A34-9150-8BB2BC6624CB}" srcOrd="0" destOrd="0" presId="urn:microsoft.com/office/officeart/2009/3/layout/HorizontalOrganizationChart"/>
    <dgm:cxn modelId="{05398B19-24C6-467A-A207-C63880E00CB9}" type="presParOf" srcId="{31873DD7-13DE-42EB-982B-12444811E396}" destId="{3B5CB1F8-C760-4D4B-B47C-E9A1B61E50B1}" srcOrd="1" destOrd="0" presId="urn:microsoft.com/office/officeart/2009/3/layout/HorizontalOrganizationChart"/>
    <dgm:cxn modelId="{A773B8AC-BF5B-4B3A-BF85-46D34E9AF106}" type="presParOf" srcId="{0C3D7009-1438-4861-A4E8-9A5B1F45557F}" destId="{6BCE9917-DC49-4F0E-94B1-2D8B8B3E46C5}" srcOrd="1" destOrd="0" presId="urn:microsoft.com/office/officeart/2009/3/layout/HorizontalOrganizationChart"/>
    <dgm:cxn modelId="{3282CDBF-BEA7-4D50-B45F-8EF5BA148271}" type="presParOf" srcId="{0C3D7009-1438-4861-A4E8-9A5B1F45557F}" destId="{523CE7F1-2CC0-4B90-8D27-D0CA0903DC69}" srcOrd="2" destOrd="0" presId="urn:microsoft.com/office/officeart/2009/3/layout/HorizontalOrganizationChart"/>
    <dgm:cxn modelId="{31B41C92-C1EA-47AC-AE3B-E3F6A1B4733F}" type="presParOf" srcId="{700D398B-4749-4BFA-BA32-97F158902FA0}" destId="{576F34F9-8BE6-4C75-A066-B1EC00DC2A12}" srcOrd="6" destOrd="0" presId="urn:microsoft.com/office/officeart/2009/3/layout/HorizontalOrganizationChart"/>
    <dgm:cxn modelId="{BDB8C5AB-0482-4998-8CEE-D68DEE1AA14B}" type="presParOf" srcId="{700D398B-4749-4BFA-BA32-97F158902FA0}" destId="{1F002157-B0A4-4906-BE61-C0CBF68D4516}" srcOrd="7" destOrd="0" presId="urn:microsoft.com/office/officeart/2009/3/layout/HorizontalOrganizationChart"/>
    <dgm:cxn modelId="{999BC42F-F929-4429-9079-7F648586CC86}" type="presParOf" srcId="{1F002157-B0A4-4906-BE61-C0CBF68D4516}" destId="{C45A5159-34B3-4E4D-9B70-FE540864C712}" srcOrd="0" destOrd="0" presId="urn:microsoft.com/office/officeart/2009/3/layout/HorizontalOrganizationChart"/>
    <dgm:cxn modelId="{05FDF3FE-C483-44B6-8981-EED59C876D91}" type="presParOf" srcId="{C45A5159-34B3-4E4D-9B70-FE540864C712}" destId="{561C4EC8-578E-44E6-A331-6ADDF90BC490}" srcOrd="0" destOrd="0" presId="urn:microsoft.com/office/officeart/2009/3/layout/HorizontalOrganizationChart"/>
    <dgm:cxn modelId="{A492B4AF-AA8D-482D-A2EB-870450E9CE0A}" type="presParOf" srcId="{C45A5159-34B3-4E4D-9B70-FE540864C712}" destId="{E322F20D-4481-4F57-AE1E-606AD3637657}" srcOrd="1" destOrd="0" presId="urn:microsoft.com/office/officeart/2009/3/layout/HorizontalOrganizationChart"/>
    <dgm:cxn modelId="{E70547D0-B26A-47C6-A0AD-A6357511F790}" type="presParOf" srcId="{1F002157-B0A4-4906-BE61-C0CBF68D4516}" destId="{3FF8EB6C-CE65-42CD-B3A1-91FC7A68AADD}" srcOrd="1" destOrd="0" presId="urn:microsoft.com/office/officeart/2009/3/layout/HorizontalOrganizationChart"/>
    <dgm:cxn modelId="{9A649B61-0402-4D54-ACD1-BA7555B5A0FB}" type="presParOf" srcId="{3FF8EB6C-CE65-42CD-B3A1-91FC7A68AADD}" destId="{C2B22785-AA07-4A02-851B-9D87FE4A0C1F}" srcOrd="0" destOrd="0" presId="urn:microsoft.com/office/officeart/2009/3/layout/HorizontalOrganizationChart"/>
    <dgm:cxn modelId="{4DF0B946-A842-41EF-96B3-3E64911B06A8}" type="presParOf" srcId="{3FF8EB6C-CE65-42CD-B3A1-91FC7A68AADD}" destId="{1F25237E-1030-4A81-A320-67D55B9D073A}" srcOrd="1" destOrd="0" presId="urn:microsoft.com/office/officeart/2009/3/layout/HorizontalOrganizationChart"/>
    <dgm:cxn modelId="{59134112-CB94-4141-8FB7-196EA8D6C137}" type="presParOf" srcId="{1F25237E-1030-4A81-A320-67D55B9D073A}" destId="{548CEBDD-065A-4BB0-A273-4A636D28B62C}" srcOrd="0" destOrd="0" presId="urn:microsoft.com/office/officeart/2009/3/layout/HorizontalOrganizationChart"/>
    <dgm:cxn modelId="{0E054587-0104-4335-AD0F-BC7BE60E8C10}" type="presParOf" srcId="{548CEBDD-065A-4BB0-A273-4A636D28B62C}" destId="{74037826-2583-40CB-99DD-D4D04DCA608F}" srcOrd="0" destOrd="0" presId="urn:microsoft.com/office/officeart/2009/3/layout/HorizontalOrganizationChart"/>
    <dgm:cxn modelId="{318BA446-264C-4058-9791-CB1C995E8FD9}" type="presParOf" srcId="{548CEBDD-065A-4BB0-A273-4A636D28B62C}" destId="{3D06973A-AEB0-44E7-AAE6-009AAA15E1F8}" srcOrd="1" destOrd="0" presId="urn:microsoft.com/office/officeart/2009/3/layout/HorizontalOrganizationChart"/>
    <dgm:cxn modelId="{BAB2FD6A-0826-4A22-ABC5-05A4A696B93D}" type="presParOf" srcId="{1F25237E-1030-4A81-A320-67D55B9D073A}" destId="{772CCD13-FB10-49EE-9850-8EE7B38AA9DE}" srcOrd="1" destOrd="0" presId="urn:microsoft.com/office/officeart/2009/3/layout/HorizontalOrganizationChart"/>
    <dgm:cxn modelId="{38778DF2-C5E2-40C6-A7B4-036CB5DDE19B}" type="presParOf" srcId="{1F25237E-1030-4A81-A320-67D55B9D073A}" destId="{9736F6D2-074D-4879-A89F-9782942168BB}" srcOrd="2" destOrd="0" presId="urn:microsoft.com/office/officeart/2009/3/layout/HorizontalOrganizationChart"/>
    <dgm:cxn modelId="{436E0F0F-96E4-467A-878C-6A4D40F8E6AB}" type="presParOf" srcId="{3FF8EB6C-CE65-42CD-B3A1-91FC7A68AADD}" destId="{E41AD86E-1A1A-42AB-A284-965993D9C1B7}" srcOrd="2" destOrd="0" presId="urn:microsoft.com/office/officeart/2009/3/layout/HorizontalOrganizationChart"/>
    <dgm:cxn modelId="{30827600-076D-4EE3-928C-62E0963349E3}" type="presParOf" srcId="{3FF8EB6C-CE65-42CD-B3A1-91FC7A68AADD}" destId="{3513AEAB-AEDF-4255-B4B2-7E73EC257EF9}" srcOrd="3" destOrd="0" presId="urn:microsoft.com/office/officeart/2009/3/layout/HorizontalOrganizationChart"/>
    <dgm:cxn modelId="{A5C45743-5782-4F5B-8A1E-4E8CE509FF5B}" type="presParOf" srcId="{3513AEAB-AEDF-4255-B4B2-7E73EC257EF9}" destId="{F7919555-90AF-45D2-A0C7-ED77791741A9}" srcOrd="0" destOrd="0" presId="urn:microsoft.com/office/officeart/2009/3/layout/HorizontalOrganizationChart"/>
    <dgm:cxn modelId="{D4D9B86C-D1DB-4633-BC73-9E662AD20B86}" type="presParOf" srcId="{F7919555-90AF-45D2-A0C7-ED77791741A9}" destId="{B688D50A-D440-483E-AD6A-3144B48DBE7D}" srcOrd="0" destOrd="0" presId="urn:microsoft.com/office/officeart/2009/3/layout/HorizontalOrganizationChart"/>
    <dgm:cxn modelId="{6D5A202C-EAD1-48E9-B83F-B0E459F290FF}" type="presParOf" srcId="{F7919555-90AF-45D2-A0C7-ED77791741A9}" destId="{32A58C7C-A0B8-48D4-9CC1-AE3B5AB97BEE}" srcOrd="1" destOrd="0" presId="urn:microsoft.com/office/officeart/2009/3/layout/HorizontalOrganizationChart"/>
    <dgm:cxn modelId="{7CA6765B-7131-43D4-BA1C-E9782D2E026E}" type="presParOf" srcId="{3513AEAB-AEDF-4255-B4B2-7E73EC257EF9}" destId="{AFD0C6B2-3DCF-4B5F-91F4-8B1DCA4B7711}" srcOrd="1" destOrd="0" presId="urn:microsoft.com/office/officeart/2009/3/layout/HorizontalOrganizationChart"/>
    <dgm:cxn modelId="{9B7CF5EE-03ED-439D-A38B-374F1EE926F0}" type="presParOf" srcId="{3513AEAB-AEDF-4255-B4B2-7E73EC257EF9}" destId="{0469C335-291F-47FB-BEC8-FF6C69A92928}" srcOrd="2" destOrd="0" presId="urn:microsoft.com/office/officeart/2009/3/layout/HorizontalOrganizationChart"/>
    <dgm:cxn modelId="{CB374A63-5B82-4399-9071-8EEB5CB88DEF}" type="presParOf" srcId="{1F002157-B0A4-4906-BE61-C0CBF68D4516}" destId="{BD7073C3-4599-447E-BA26-18C16EEF81B6}" srcOrd="2" destOrd="0" presId="urn:microsoft.com/office/officeart/2009/3/layout/HorizontalOrganizationChart"/>
    <dgm:cxn modelId="{B9A2ECDC-DFBB-4932-8099-4792A20DE626}" type="presParOf" srcId="{700D398B-4749-4BFA-BA32-97F158902FA0}" destId="{A081C297-872E-4D35-9D2F-CF12E7732DD0}" srcOrd="8" destOrd="0" presId="urn:microsoft.com/office/officeart/2009/3/layout/HorizontalOrganizationChart"/>
    <dgm:cxn modelId="{FA016E96-DB38-412B-9214-04974A6595B9}" type="presParOf" srcId="{700D398B-4749-4BFA-BA32-97F158902FA0}" destId="{AC37AFC3-F907-4A58-AE37-CD37A64F9805}" srcOrd="9" destOrd="0" presId="urn:microsoft.com/office/officeart/2009/3/layout/HorizontalOrganizationChart"/>
    <dgm:cxn modelId="{2FE6502B-CB36-4E1C-9094-3E797EEE9EF7}" type="presParOf" srcId="{AC37AFC3-F907-4A58-AE37-CD37A64F9805}" destId="{B2A7CF7B-358F-44C2-9A72-24930CA4C5A2}" srcOrd="0" destOrd="0" presId="urn:microsoft.com/office/officeart/2009/3/layout/HorizontalOrganizationChart"/>
    <dgm:cxn modelId="{39BE1585-71A6-456E-AF22-8D9FF9D04811}" type="presParOf" srcId="{B2A7CF7B-358F-44C2-9A72-24930CA4C5A2}" destId="{BA410527-BBCD-4EA1-A727-0AD7B67C4A43}" srcOrd="0" destOrd="0" presId="urn:microsoft.com/office/officeart/2009/3/layout/HorizontalOrganizationChart"/>
    <dgm:cxn modelId="{85BB335B-7A57-4799-913F-6965E390E6CB}" type="presParOf" srcId="{B2A7CF7B-358F-44C2-9A72-24930CA4C5A2}" destId="{FB777C55-6A98-4749-A7ED-FEAB64AE4A6D}" srcOrd="1" destOrd="0" presId="urn:microsoft.com/office/officeart/2009/3/layout/HorizontalOrganizationChart"/>
    <dgm:cxn modelId="{50EC01F8-384D-4EB3-9648-FC2A7661E641}" type="presParOf" srcId="{AC37AFC3-F907-4A58-AE37-CD37A64F9805}" destId="{032CBA1F-C68C-4A58-B08A-BB2BFB3C3D06}" srcOrd="1" destOrd="0" presId="urn:microsoft.com/office/officeart/2009/3/layout/HorizontalOrganizationChart"/>
    <dgm:cxn modelId="{1CB99589-005E-4B80-8091-34C795B84D3E}" type="presParOf" srcId="{032CBA1F-C68C-4A58-B08A-BB2BFB3C3D06}" destId="{B68D9257-B22F-40F7-80B9-3F2D88CAA660}" srcOrd="0" destOrd="0" presId="urn:microsoft.com/office/officeart/2009/3/layout/HorizontalOrganizationChart"/>
    <dgm:cxn modelId="{C5738723-84FC-4A82-A7AE-81E3C689E466}" type="presParOf" srcId="{032CBA1F-C68C-4A58-B08A-BB2BFB3C3D06}" destId="{B135BE40-7552-4E07-9AD2-7B797EB387E8}" srcOrd="1" destOrd="0" presId="urn:microsoft.com/office/officeart/2009/3/layout/HorizontalOrganizationChart"/>
    <dgm:cxn modelId="{8D71D569-3619-44D1-8027-18A841C72F58}" type="presParOf" srcId="{B135BE40-7552-4E07-9AD2-7B797EB387E8}" destId="{4C954906-9E47-427D-8C87-8C593AB2FD89}" srcOrd="0" destOrd="0" presId="urn:microsoft.com/office/officeart/2009/3/layout/HorizontalOrganizationChart"/>
    <dgm:cxn modelId="{C34FBD4C-5F60-4676-8387-434432CF4E20}" type="presParOf" srcId="{4C954906-9E47-427D-8C87-8C593AB2FD89}" destId="{425C0E19-632A-4DA1-8D77-9264FB2E90D4}" srcOrd="0" destOrd="0" presId="urn:microsoft.com/office/officeart/2009/3/layout/HorizontalOrganizationChart"/>
    <dgm:cxn modelId="{40A09DC2-EC3C-4E22-B7E6-BE317BB248DB}" type="presParOf" srcId="{4C954906-9E47-427D-8C87-8C593AB2FD89}" destId="{B7893CF7-795B-4FAE-8FAC-29EA6BE80E4F}" srcOrd="1" destOrd="0" presId="urn:microsoft.com/office/officeart/2009/3/layout/HorizontalOrganizationChart"/>
    <dgm:cxn modelId="{9D853AE0-0F65-48AF-AA73-9467E4A88CFC}" type="presParOf" srcId="{B135BE40-7552-4E07-9AD2-7B797EB387E8}" destId="{90174FB9-7243-43D9-88D0-78363C9802B0}" srcOrd="1" destOrd="0" presId="urn:microsoft.com/office/officeart/2009/3/layout/HorizontalOrganizationChart"/>
    <dgm:cxn modelId="{8656C802-EF61-4FE2-8216-2B9193110898}" type="presParOf" srcId="{B135BE40-7552-4E07-9AD2-7B797EB387E8}" destId="{FCCBE235-C7BC-4178-94B1-2E7C8AA783EA}" srcOrd="2" destOrd="0" presId="urn:microsoft.com/office/officeart/2009/3/layout/HorizontalOrganizationChart"/>
    <dgm:cxn modelId="{8132822D-31AE-44C4-BFEA-396BE61F4DDE}" type="presParOf" srcId="{032CBA1F-C68C-4A58-B08A-BB2BFB3C3D06}" destId="{D10DD94F-444B-49C2-AFDD-34978123CF35}" srcOrd="2" destOrd="0" presId="urn:microsoft.com/office/officeart/2009/3/layout/HorizontalOrganizationChart"/>
    <dgm:cxn modelId="{58482A5B-FA35-4E59-83D8-5DF82D586381}" type="presParOf" srcId="{032CBA1F-C68C-4A58-B08A-BB2BFB3C3D06}" destId="{A379E28F-EEF9-4715-A2CE-7911BF6561F4}" srcOrd="3" destOrd="0" presId="urn:microsoft.com/office/officeart/2009/3/layout/HorizontalOrganizationChart"/>
    <dgm:cxn modelId="{FE5A852A-EE78-42B5-BAA5-3AD0A6559654}" type="presParOf" srcId="{A379E28F-EEF9-4715-A2CE-7911BF6561F4}" destId="{C2A46039-D1F7-4AC4-9494-A878AB8F99E9}" srcOrd="0" destOrd="0" presId="urn:microsoft.com/office/officeart/2009/3/layout/HorizontalOrganizationChart"/>
    <dgm:cxn modelId="{3686EDB0-58E2-40D9-B903-EC4552A2E563}" type="presParOf" srcId="{C2A46039-D1F7-4AC4-9494-A878AB8F99E9}" destId="{F05573FE-0E58-488E-8656-076055370AD4}" srcOrd="0" destOrd="0" presId="urn:microsoft.com/office/officeart/2009/3/layout/HorizontalOrganizationChart"/>
    <dgm:cxn modelId="{99FD7A0E-38A7-4EE1-8BD6-D49952695CEC}" type="presParOf" srcId="{C2A46039-D1F7-4AC4-9494-A878AB8F99E9}" destId="{2EB8CE2A-3F91-4E20-8D1F-DDA041FDEB20}" srcOrd="1" destOrd="0" presId="urn:microsoft.com/office/officeart/2009/3/layout/HorizontalOrganizationChart"/>
    <dgm:cxn modelId="{6C3D6008-FED2-43D2-8659-C4BD204AE234}" type="presParOf" srcId="{A379E28F-EEF9-4715-A2CE-7911BF6561F4}" destId="{7D62BEB1-4683-4593-9868-14426B19C2C2}" srcOrd="1" destOrd="0" presId="urn:microsoft.com/office/officeart/2009/3/layout/HorizontalOrganizationChart"/>
    <dgm:cxn modelId="{A974FC66-3AEE-4E56-86AC-ACED1DC95412}" type="presParOf" srcId="{A379E28F-EEF9-4715-A2CE-7911BF6561F4}" destId="{F88458D2-750C-40CD-9CCF-6180EB3E0354}" srcOrd="2" destOrd="0" presId="urn:microsoft.com/office/officeart/2009/3/layout/HorizontalOrganizationChart"/>
    <dgm:cxn modelId="{2EC31374-638C-46EA-9DE5-11B6CBE53819}" type="presParOf" srcId="{AC37AFC3-F907-4A58-AE37-CD37A64F9805}" destId="{B6E61D58-D8A5-44A5-90A3-FF175C3BDDDD}" srcOrd="2" destOrd="0" presId="urn:microsoft.com/office/officeart/2009/3/layout/HorizontalOrganizationChart"/>
    <dgm:cxn modelId="{9D0C560A-AED7-45AC-9779-A16C942F1277}" type="presParOf" srcId="{700D398B-4749-4BFA-BA32-97F158902FA0}" destId="{1A9447BB-8451-453A-8BD1-B60893EF3365}" srcOrd="10" destOrd="0" presId="urn:microsoft.com/office/officeart/2009/3/layout/HorizontalOrganizationChart"/>
    <dgm:cxn modelId="{463C7FAE-3DCB-482E-9CD2-06095CE2D76C}" type="presParOf" srcId="{700D398B-4749-4BFA-BA32-97F158902FA0}" destId="{4B91D30C-288F-4574-B37F-1A5185034A81}" srcOrd="11" destOrd="0" presId="urn:microsoft.com/office/officeart/2009/3/layout/HorizontalOrganizationChart"/>
    <dgm:cxn modelId="{E06D237B-EB09-427A-A727-76C5D4687BE5}" type="presParOf" srcId="{4B91D30C-288F-4574-B37F-1A5185034A81}" destId="{C42DD4C0-A5C2-4530-BDB7-C9E6C0492B4C}" srcOrd="0" destOrd="0" presId="urn:microsoft.com/office/officeart/2009/3/layout/HorizontalOrganizationChart"/>
    <dgm:cxn modelId="{89395EC1-850C-4B30-8AE6-C82DF9849C6F}" type="presParOf" srcId="{C42DD4C0-A5C2-4530-BDB7-C9E6C0492B4C}" destId="{20BD6F6B-8F8E-48B9-B170-2023EA48D26D}" srcOrd="0" destOrd="0" presId="urn:microsoft.com/office/officeart/2009/3/layout/HorizontalOrganizationChart"/>
    <dgm:cxn modelId="{6F792E35-7DAB-4A24-BD9D-A1138794CEB4}" type="presParOf" srcId="{C42DD4C0-A5C2-4530-BDB7-C9E6C0492B4C}" destId="{6227C0BB-F782-42B1-B0AC-B2F55A87B701}" srcOrd="1" destOrd="0" presId="urn:microsoft.com/office/officeart/2009/3/layout/HorizontalOrganizationChart"/>
    <dgm:cxn modelId="{5E75BFF9-75E0-4B66-B237-2F5DC30A48F4}" type="presParOf" srcId="{4B91D30C-288F-4574-B37F-1A5185034A81}" destId="{B37DEE6F-9D74-4FFC-8440-408792FB565E}" srcOrd="1" destOrd="0" presId="urn:microsoft.com/office/officeart/2009/3/layout/HorizontalOrganizationChart"/>
    <dgm:cxn modelId="{2D4CA2C0-6406-4AFF-A896-9D60B0C8E966}" type="presParOf" srcId="{4B91D30C-288F-4574-B37F-1A5185034A81}" destId="{8C57ED3E-28AA-477D-A4C4-460D0E9AF831}" srcOrd="2" destOrd="0" presId="urn:microsoft.com/office/officeart/2009/3/layout/HorizontalOrganizationChart"/>
    <dgm:cxn modelId="{312CDF7C-6421-4356-943E-F3058BDFC2E2}" type="presParOf" srcId="{700D398B-4749-4BFA-BA32-97F158902FA0}" destId="{8C96AD6A-C0B6-4EF0-B71B-9DCC6DFE0A40}" srcOrd="12" destOrd="0" presId="urn:microsoft.com/office/officeart/2009/3/layout/HorizontalOrganizationChart"/>
    <dgm:cxn modelId="{7D9B82A9-1790-49AB-AD1F-98801C9DA125}" type="presParOf" srcId="{700D398B-4749-4BFA-BA32-97F158902FA0}" destId="{A20AE2E9-B687-4CD9-BD01-0BEA97F37E96}" srcOrd="13" destOrd="0" presId="urn:microsoft.com/office/officeart/2009/3/layout/HorizontalOrganizationChart"/>
    <dgm:cxn modelId="{64C34CA1-D599-411E-909F-C9FD7DFA9CB6}" type="presParOf" srcId="{A20AE2E9-B687-4CD9-BD01-0BEA97F37E96}" destId="{EA037A60-F825-40C9-B678-182A7261BFC9}" srcOrd="0" destOrd="0" presId="urn:microsoft.com/office/officeart/2009/3/layout/HorizontalOrganizationChart"/>
    <dgm:cxn modelId="{4B6AD21B-33C7-4BB5-B35B-F99DE5AA0B1A}" type="presParOf" srcId="{EA037A60-F825-40C9-B678-182A7261BFC9}" destId="{2B1F0AB8-35D5-4BEA-AABC-2F00F01D6234}" srcOrd="0" destOrd="0" presId="urn:microsoft.com/office/officeart/2009/3/layout/HorizontalOrganizationChart"/>
    <dgm:cxn modelId="{BBD4F54A-F525-4FE0-8DB5-575B1BAA000A}" type="presParOf" srcId="{EA037A60-F825-40C9-B678-182A7261BFC9}" destId="{D82ADDE3-B065-4789-B2A9-5ED9845C734E}" srcOrd="1" destOrd="0" presId="urn:microsoft.com/office/officeart/2009/3/layout/HorizontalOrganizationChart"/>
    <dgm:cxn modelId="{51829775-4FFA-4808-812C-07261B989279}" type="presParOf" srcId="{A20AE2E9-B687-4CD9-BD01-0BEA97F37E96}" destId="{944A998F-8D76-4AB6-A24B-7EBFE0479C17}" srcOrd="1" destOrd="0" presId="urn:microsoft.com/office/officeart/2009/3/layout/HorizontalOrganizationChart"/>
    <dgm:cxn modelId="{A6532284-C86B-451A-86DB-3EB5155BBAC3}" type="presParOf" srcId="{A20AE2E9-B687-4CD9-BD01-0BEA97F37E96}" destId="{F323BE20-02B9-4C6C-BEBF-34D74B4A9DE9}" srcOrd="2" destOrd="0" presId="urn:microsoft.com/office/officeart/2009/3/layout/HorizontalOrganizationChart"/>
    <dgm:cxn modelId="{D709C8DF-2F84-47A9-B904-0F9D4709F29D}" type="presParOf" srcId="{700D398B-4749-4BFA-BA32-97F158902FA0}" destId="{5BFD52FF-3BAB-4E79-82EE-C27A1299007D}" srcOrd="14" destOrd="0" presId="urn:microsoft.com/office/officeart/2009/3/layout/HorizontalOrganizationChart"/>
    <dgm:cxn modelId="{F6C314F6-8350-4959-9764-41C195F799C1}" type="presParOf" srcId="{700D398B-4749-4BFA-BA32-97F158902FA0}" destId="{775ACE22-D2A9-468C-A745-F86DDC2E84E0}" srcOrd="15" destOrd="0" presId="urn:microsoft.com/office/officeart/2009/3/layout/HorizontalOrganizationChart"/>
    <dgm:cxn modelId="{72BF5D09-4D11-43E6-9AAA-2D0AF2D37726}" type="presParOf" srcId="{775ACE22-D2A9-468C-A745-F86DDC2E84E0}" destId="{3E2843C5-D9A4-4929-B160-0DD66C5671B5}" srcOrd="0" destOrd="0" presId="urn:microsoft.com/office/officeart/2009/3/layout/HorizontalOrganizationChart"/>
    <dgm:cxn modelId="{3F9480C6-242C-4E0C-AD7F-ED23E16F911F}" type="presParOf" srcId="{3E2843C5-D9A4-4929-B160-0DD66C5671B5}" destId="{ACAFE287-D685-41D3-BFA2-80D6A5A53798}" srcOrd="0" destOrd="0" presId="urn:microsoft.com/office/officeart/2009/3/layout/HorizontalOrganizationChart"/>
    <dgm:cxn modelId="{0F42A977-2B3E-4BB7-804A-F486C8F2A7BE}" type="presParOf" srcId="{3E2843C5-D9A4-4929-B160-0DD66C5671B5}" destId="{4609661F-B31C-4F09-B95E-93DCC92E5665}" srcOrd="1" destOrd="0" presId="urn:microsoft.com/office/officeart/2009/3/layout/HorizontalOrganizationChart"/>
    <dgm:cxn modelId="{8E0DA6AF-C87D-43E1-B45E-70A6D36A9047}" type="presParOf" srcId="{775ACE22-D2A9-468C-A745-F86DDC2E84E0}" destId="{F500C7FF-412E-47D9-BC96-C3BBA1F03343}" srcOrd="1" destOrd="0" presId="urn:microsoft.com/office/officeart/2009/3/layout/HorizontalOrganizationChart"/>
    <dgm:cxn modelId="{B8DBC8A7-00B5-4E53-8153-BF577C111736}" type="presParOf" srcId="{775ACE22-D2A9-468C-A745-F86DDC2E84E0}" destId="{6A3B936C-B86B-4649-BA3A-1D272DAAB24B}" srcOrd="2" destOrd="0" presId="urn:microsoft.com/office/officeart/2009/3/layout/HorizontalOrganizationChart"/>
    <dgm:cxn modelId="{CF176209-D661-4BFC-91A8-6EEA0E0D4E2D}" type="presParOf" srcId="{AF0F35A5-2338-469E-BD53-34233B62D6CC}" destId="{BF1707ED-9C6D-4B45-BCC4-30D6BEB4AA30}"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9B009-8B5B-4997-8D27-0D1ADA34AA4B}">
      <dsp:nvSpPr>
        <dsp:cNvPr id="0" name=""/>
        <dsp:cNvSpPr/>
      </dsp:nvSpPr>
      <dsp:spPr>
        <a:xfrm>
          <a:off x="1880702" y="2619376"/>
          <a:ext cx="363077" cy="1951539"/>
        </a:xfrm>
        <a:custGeom>
          <a:avLst/>
          <a:gdLst/>
          <a:ahLst/>
          <a:cxnLst/>
          <a:rect l="0" t="0" r="0" b="0"/>
          <a:pathLst>
            <a:path>
              <a:moveTo>
                <a:pt x="0" y="0"/>
              </a:moveTo>
              <a:lnTo>
                <a:pt x="181538" y="0"/>
              </a:lnTo>
              <a:lnTo>
                <a:pt x="181538" y="1951539"/>
              </a:lnTo>
              <a:lnTo>
                <a:pt x="363077" y="19515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D76EB2-B156-40DA-8BF9-2C98CEBAFB60}">
      <dsp:nvSpPr>
        <dsp:cNvPr id="0" name=""/>
        <dsp:cNvSpPr/>
      </dsp:nvSpPr>
      <dsp:spPr>
        <a:xfrm>
          <a:off x="1880702" y="2619376"/>
          <a:ext cx="363077" cy="1170923"/>
        </a:xfrm>
        <a:custGeom>
          <a:avLst/>
          <a:gdLst/>
          <a:ahLst/>
          <a:cxnLst/>
          <a:rect l="0" t="0" r="0" b="0"/>
          <a:pathLst>
            <a:path>
              <a:moveTo>
                <a:pt x="0" y="0"/>
              </a:moveTo>
              <a:lnTo>
                <a:pt x="181538" y="0"/>
              </a:lnTo>
              <a:lnTo>
                <a:pt x="181538" y="1170923"/>
              </a:lnTo>
              <a:lnTo>
                <a:pt x="363077" y="11709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2337E9-C514-4358-AA1E-AE63E4A35588}">
      <dsp:nvSpPr>
        <dsp:cNvPr id="0" name=""/>
        <dsp:cNvSpPr/>
      </dsp:nvSpPr>
      <dsp:spPr>
        <a:xfrm>
          <a:off x="1880702" y="2619376"/>
          <a:ext cx="363077" cy="390307"/>
        </a:xfrm>
        <a:custGeom>
          <a:avLst/>
          <a:gdLst/>
          <a:ahLst/>
          <a:cxnLst/>
          <a:rect l="0" t="0" r="0" b="0"/>
          <a:pathLst>
            <a:path>
              <a:moveTo>
                <a:pt x="0" y="0"/>
              </a:moveTo>
              <a:lnTo>
                <a:pt x="181538" y="0"/>
              </a:lnTo>
              <a:lnTo>
                <a:pt x="181538" y="390307"/>
              </a:lnTo>
              <a:lnTo>
                <a:pt x="363077" y="3903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F2499F-8A01-4B98-8E9D-02187A0E86A3}">
      <dsp:nvSpPr>
        <dsp:cNvPr id="0" name=""/>
        <dsp:cNvSpPr/>
      </dsp:nvSpPr>
      <dsp:spPr>
        <a:xfrm>
          <a:off x="1880702" y="2229069"/>
          <a:ext cx="363077" cy="390307"/>
        </a:xfrm>
        <a:custGeom>
          <a:avLst/>
          <a:gdLst/>
          <a:ahLst/>
          <a:cxnLst/>
          <a:rect l="0" t="0" r="0" b="0"/>
          <a:pathLst>
            <a:path>
              <a:moveTo>
                <a:pt x="0" y="390307"/>
              </a:moveTo>
              <a:lnTo>
                <a:pt x="181538" y="390307"/>
              </a:lnTo>
              <a:lnTo>
                <a:pt x="181538" y="0"/>
              </a:lnTo>
              <a:lnTo>
                <a:pt x="3630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50336-5486-488D-8DDC-90209014C9C4}">
      <dsp:nvSpPr>
        <dsp:cNvPr id="0" name=""/>
        <dsp:cNvSpPr/>
      </dsp:nvSpPr>
      <dsp:spPr>
        <a:xfrm>
          <a:off x="1880702" y="1448453"/>
          <a:ext cx="363077" cy="1170923"/>
        </a:xfrm>
        <a:custGeom>
          <a:avLst/>
          <a:gdLst/>
          <a:ahLst/>
          <a:cxnLst/>
          <a:rect l="0" t="0" r="0" b="0"/>
          <a:pathLst>
            <a:path>
              <a:moveTo>
                <a:pt x="0" y="1170923"/>
              </a:moveTo>
              <a:lnTo>
                <a:pt x="181538" y="1170923"/>
              </a:lnTo>
              <a:lnTo>
                <a:pt x="181538" y="0"/>
              </a:lnTo>
              <a:lnTo>
                <a:pt x="3630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98F57-F207-4501-9760-ADDF24217D61}">
      <dsp:nvSpPr>
        <dsp:cNvPr id="0" name=""/>
        <dsp:cNvSpPr/>
      </dsp:nvSpPr>
      <dsp:spPr>
        <a:xfrm>
          <a:off x="4059165" y="667837"/>
          <a:ext cx="363077" cy="390307"/>
        </a:xfrm>
        <a:custGeom>
          <a:avLst/>
          <a:gdLst/>
          <a:ahLst/>
          <a:cxnLst/>
          <a:rect l="0" t="0" r="0" b="0"/>
          <a:pathLst>
            <a:path>
              <a:moveTo>
                <a:pt x="0" y="0"/>
              </a:moveTo>
              <a:lnTo>
                <a:pt x="181538" y="0"/>
              </a:lnTo>
              <a:lnTo>
                <a:pt x="181538" y="390307"/>
              </a:lnTo>
              <a:lnTo>
                <a:pt x="363077" y="3903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ED765-A066-4A8F-ABA8-975EAF06F26E}">
      <dsp:nvSpPr>
        <dsp:cNvPr id="0" name=""/>
        <dsp:cNvSpPr/>
      </dsp:nvSpPr>
      <dsp:spPr>
        <a:xfrm>
          <a:off x="4059165" y="277529"/>
          <a:ext cx="363077" cy="390307"/>
        </a:xfrm>
        <a:custGeom>
          <a:avLst/>
          <a:gdLst/>
          <a:ahLst/>
          <a:cxnLst/>
          <a:rect l="0" t="0" r="0" b="0"/>
          <a:pathLst>
            <a:path>
              <a:moveTo>
                <a:pt x="0" y="390307"/>
              </a:moveTo>
              <a:lnTo>
                <a:pt x="181538" y="390307"/>
              </a:lnTo>
              <a:lnTo>
                <a:pt x="181538" y="0"/>
              </a:lnTo>
              <a:lnTo>
                <a:pt x="3630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E7BCA7-D578-414D-A7F0-9D095B179D9C}">
      <dsp:nvSpPr>
        <dsp:cNvPr id="0" name=""/>
        <dsp:cNvSpPr/>
      </dsp:nvSpPr>
      <dsp:spPr>
        <a:xfrm>
          <a:off x="1880702" y="667837"/>
          <a:ext cx="363077" cy="1951539"/>
        </a:xfrm>
        <a:custGeom>
          <a:avLst/>
          <a:gdLst/>
          <a:ahLst/>
          <a:cxnLst/>
          <a:rect l="0" t="0" r="0" b="0"/>
          <a:pathLst>
            <a:path>
              <a:moveTo>
                <a:pt x="0" y="1951539"/>
              </a:moveTo>
              <a:lnTo>
                <a:pt x="181538" y="1951539"/>
              </a:lnTo>
              <a:lnTo>
                <a:pt x="181538" y="0"/>
              </a:lnTo>
              <a:lnTo>
                <a:pt x="3630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D6AB01-8C31-424E-AFDA-33C2BC39CC08}">
      <dsp:nvSpPr>
        <dsp:cNvPr id="0" name=""/>
        <dsp:cNvSpPr/>
      </dsp:nvSpPr>
      <dsp:spPr>
        <a:xfrm>
          <a:off x="65316" y="2342530"/>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BIZ UDゴシック" panose="020B0400000000000000" pitchFamily="49" charset="-128"/>
              <a:ea typeface="BIZ UDゴシック" panose="020B0400000000000000" pitchFamily="49" charset="-128"/>
            </a:rPr>
            <a:t>自然災害</a:t>
          </a:r>
        </a:p>
      </dsp:txBody>
      <dsp:txXfrm>
        <a:off x="65316" y="2342530"/>
        <a:ext cx="1815385" cy="553692"/>
      </dsp:txXfrm>
    </dsp:sp>
    <dsp:sp modelId="{DC57AF74-FB69-416A-898F-CB6FC71FEF93}">
      <dsp:nvSpPr>
        <dsp:cNvPr id="0" name=""/>
        <dsp:cNvSpPr/>
      </dsp:nvSpPr>
      <dsp:spPr>
        <a:xfrm>
          <a:off x="2243779" y="390990"/>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地震</a:t>
          </a:r>
        </a:p>
      </dsp:txBody>
      <dsp:txXfrm>
        <a:off x="2243779" y="390990"/>
        <a:ext cx="1815385" cy="553692"/>
      </dsp:txXfrm>
    </dsp:sp>
    <dsp:sp modelId="{4590E43F-9580-4E5D-8FFB-098E29240EA7}">
      <dsp:nvSpPr>
        <dsp:cNvPr id="0" name=""/>
        <dsp:cNvSpPr/>
      </dsp:nvSpPr>
      <dsp:spPr>
        <a:xfrm>
          <a:off x="4422242" y="682"/>
          <a:ext cx="2092813"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首都直下地震</a:t>
          </a:r>
          <a:r>
            <a:rPr kumimoji="1" lang="en-US" altLang="ja-JP" sz="1600" kern="1200" dirty="0">
              <a:latin typeface="BIZ UDゴシック" panose="020B0400000000000000" pitchFamily="49" charset="-128"/>
              <a:ea typeface="BIZ UDゴシック" panose="020B0400000000000000" pitchFamily="49" charset="-128"/>
            </a:rPr>
            <a:t>(P4,5)</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4422242" y="682"/>
        <a:ext cx="2092813" cy="553692"/>
      </dsp:txXfrm>
    </dsp:sp>
    <dsp:sp modelId="{1A1FA267-B3B4-4986-A8D9-F78B6D041D15}">
      <dsp:nvSpPr>
        <dsp:cNvPr id="0" name=""/>
        <dsp:cNvSpPr/>
      </dsp:nvSpPr>
      <dsp:spPr>
        <a:xfrm>
          <a:off x="4422242" y="781298"/>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その他</a:t>
          </a:r>
          <a:r>
            <a:rPr kumimoji="1" lang="en-US" altLang="ja-JP" sz="1600" kern="1200" dirty="0">
              <a:latin typeface="BIZ UDゴシック" panose="020B0400000000000000" pitchFamily="49" charset="-128"/>
              <a:ea typeface="BIZ UDゴシック" panose="020B0400000000000000" pitchFamily="49" charset="-128"/>
            </a:rPr>
            <a:t>(P6,7)</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4422242" y="781298"/>
        <a:ext cx="1815385" cy="553692"/>
      </dsp:txXfrm>
    </dsp:sp>
    <dsp:sp modelId="{895DF15B-A750-4836-BCB9-9049AE82236B}">
      <dsp:nvSpPr>
        <dsp:cNvPr id="0" name=""/>
        <dsp:cNvSpPr/>
      </dsp:nvSpPr>
      <dsp:spPr>
        <a:xfrm>
          <a:off x="2243779" y="1171606"/>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津波（</a:t>
          </a:r>
          <a:r>
            <a:rPr kumimoji="1" lang="en-US" altLang="ja-JP" sz="1600" kern="1200" dirty="0">
              <a:latin typeface="BIZ UDゴシック" panose="020B0400000000000000" pitchFamily="49" charset="-128"/>
              <a:ea typeface="BIZ UDゴシック" panose="020B0400000000000000" pitchFamily="49" charset="-128"/>
            </a:rPr>
            <a:t>P6,7</a:t>
          </a:r>
          <a:r>
            <a:rPr kumimoji="1" lang="ja-JP" altLang="en-US" sz="1600" kern="1200" dirty="0">
              <a:latin typeface="BIZ UDゴシック" panose="020B0400000000000000" pitchFamily="49" charset="-128"/>
              <a:ea typeface="BIZ UDゴシック" panose="020B0400000000000000" pitchFamily="49" charset="-128"/>
            </a:rPr>
            <a:t>）</a:t>
          </a:r>
        </a:p>
      </dsp:txBody>
      <dsp:txXfrm>
        <a:off x="2243779" y="1171606"/>
        <a:ext cx="1815385" cy="553692"/>
      </dsp:txXfrm>
    </dsp:sp>
    <dsp:sp modelId="{C502632D-EE6C-4D4E-A89B-673D7473978C}">
      <dsp:nvSpPr>
        <dsp:cNvPr id="0" name=""/>
        <dsp:cNvSpPr/>
      </dsp:nvSpPr>
      <dsp:spPr>
        <a:xfrm>
          <a:off x="2243779" y="1952222"/>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風水害（</a:t>
          </a:r>
          <a:r>
            <a:rPr kumimoji="1" lang="en-US" altLang="ja-JP" sz="1600" kern="1200" dirty="0">
              <a:latin typeface="BIZ UDゴシック" panose="020B0400000000000000" pitchFamily="49" charset="-128"/>
              <a:ea typeface="BIZ UDゴシック" panose="020B0400000000000000" pitchFamily="49" charset="-128"/>
            </a:rPr>
            <a:t>P8</a:t>
          </a:r>
          <a:r>
            <a:rPr kumimoji="1" lang="ja-JP" altLang="en-US" sz="1600" kern="1200" dirty="0">
              <a:latin typeface="BIZ UDゴシック" panose="020B0400000000000000" pitchFamily="49" charset="-128"/>
              <a:ea typeface="BIZ UDゴシック" panose="020B0400000000000000" pitchFamily="49" charset="-128"/>
            </a:rPr>
            <a:t>～</a:t>
          </a:r>
          <a:r>
            <a:rPr kumimoji="1" lang="en-US" altLang="ja-JP" sz="1600" kern="1200" dirty="0">
              <a:latin typeface="BIZ UDゴシック" panose="020B0400000000000000" pitchFamily="49" charset="-128"/>
              <a:ea typeface="BIZ UDゴシック" panose="020B0400000000000000" pitchFamily="49" charset="-128"/>
            </a:rPr>
            <a:t>13</a:t>
          </a:r>
          <a:r>
            <a:rPr kumimoji="1" lang="ja-JP" altLang="en-US" sz="1600" kern="1200" dirty="0">
              <a:latin typeface="BIZ UDゴシック" panose="020B0400000000000000" pitchFamily="49" charset="-128"/>
              <a:ea typeface="BIZ UDゴシック" panose="020B0400000000000000" pitchFamily="49" charset="-128"/>
            </a:rPr>
            <a:t>）</a:t>
          </a:r>
        </a:p>
      </dsp:txBody>
      <dsp:txXfrm>
        <a:off x="2243779" y="1952222"/>
        <a:ext cx="1815385" cy="553692"/>
      </dsp:txXfrm>
    </dsp:sp>
    <dsp:sp modelId="{9A4CD6F3-0268-47D1-A052-428ED4EDD267}">
      <dsp:nvSpPr>
        <dsp:cNvPr id="0" name=""/>
        <dsp:cNvSpPr/>
      </dsp:nvSpPr>
      <dsp:spPr>
        <a:xfrm>
          <a:off x="2243779" y="2732838"/>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火山災害（</a:t>
          </a:r>
          <a:r>
            <a:rPr kumimoji="1" lang="en-US" altLang="ja-JP" sz="1600" kern="1200" dirty="0">
              <a:latin typeface="BIZ UDゴシック" panose="020B0400000000000000" pitchFamily="49" charset="-128"/>
              <a:ea typeface="BIZ UDゴシック" panose="020B0400000000000000" pitchFamily="49" charset="-128"/>
            </a:rPr>
            <a:t>P14,15</a:t>
          </a:r>
          <a:r>
            <a:rPr kumimoji="1" lang="ja-JP" altLang="en-US" sz="1600" kern="1200" dirty="0">
              <a:latin typeface="BIZ UDゴシック" panose="020B0400000000000000" pitchFamily="49" charset="-128"/>
              <a:ea typeface="BIZ UDゴシック" panose="020B0400000000000000" pitchFamily="49" charset="-128"/>
            </a:rPr>
            <a:t>）</a:t>
          </a:r>
        </a:p>
      </dsp:txBody>
      <dsp:txXfrm>
        <a:off x="2243779" y="2732838"/>
        <a:ext cx="1815385" cy="553692"/>
      </dsp:txXfrm>
    </dsp:sp>
    <dsp:sp modelId="{43333EDC-A9EA-459A-95D6-1C669826DE22}">
      <dsp:nvSpPr>
        <dsp:cNvPr id="0" name=""/>
        <dsp:cNvSpPr/>
      </dsp:nvSpPr>
      <dsp:spPr>
        <a:xfrm>
          <a:off x="2243779" y="3513454"/>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雪害（想定不要）</a:t>
          </a:r>
        </a:p>
      </dsp:txBody>
      <dsp:txXfrm>
        <a:off x="2243779" y="3513454"/>
        <a:ext cx="1815385" cy="553692"/>
      </dsp:txXfrm>
    </dsp:sp>
    <dsp:sp modelId="{E4CB05CB-6A7C-4B23-8251-AB3986D5DA82}">
      <dsp:nvSpPr>
        <dsp:cNvPr id="0" name=""/>
        <dsp:cNvSpPr/>
      </dsp:nvSpPr>
      <dsp:spPr>
        <a:xfrm>
          <a:off x="2243779" y="4294070"/>
          <a:ext cx="1815385" cy="553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その他</a:t>
          </a:r>
        </a:p>
      </dsp:txBody>
      <dsp:txXfrm>
        <a:off x="2243779" y="4294070"/>
        <a:ext cx="1815385" cy="553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D52FF-3BAB-4E79-82EE-C27A1299007D}">
      <dsp:nvSpPr>
        <dsp:cNvPr id="0" name=""/>
        <dsp:cNvSpPr/>
      </dsp:nvSpPr>
      <dsp:spPr>
        <a:xfrm>
          <a:off x="1363676" y="2730308"/>
          <a:ext cx="272170" cy="2499388"/>
        </a:xfrm>
        <a:custGeom>
          <a:avLst/>
          <a:gdLst/>
          <a:ahLst/>
          <a:cxnLst/>
          <a:rect l="0" t="0" r="0" b="0"/>
          <a:pathLst>
            <a:path>
              <a:moveTo>
                <a:pt x="0" y="0"/>
              </a:moveTo>
              <a:lnTo>
                <a:pt x="136085" y="0"/>
              </a:lnTo>
              <a:lnTo>
                <a:pt x="136085" y="2499388"/>
              </a:lnTo>
              <a:lnTo>
                <a:pt x="272170" y="24993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6AD6A-C0B6-4EF0-B71B-9DCC6DFE0A40}">
      <dsp:nvSpPr>
        <dsp:cNvPr id="0" name=""/>
        <dsp:cNvSpPr/>
      </dsp:nvSpPr>
      <dsp:spPr>
        <a:xfrm>
          <a:off x="1363676" y="2730308"/>
          <a:ext cx="272170" cy="1914222"/>
        </a:xfrm>
        <a:custGeom>
          <a:avLst/>
          <a:gdLst/>
          <a:ahLst/>
          <a:cxnLst/>
          <a:rect l="0" t="0" r="0" b="0"/>
          <a:pathLst>
            <a:path>
              <a:moveTo>
                <a:pt x="0" y="0"/>
              </a:moveTo>
              <a:lnTo>
                <a:pt x="136085" y="0"/>
              </a:lnTo>
              <a:lnTo>
                <a:pt x="136085" y="1914222"/>
              </a:lnTo>
              <a:lnTo>
                <a:pt x="272170" y="1914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9447BB-8451-453A-8BD1-B60893EF3365}">
      <dsp:nvSpPr>
        <dsp:cNvPr id="0" name=""/>
        <dsp:cNvSpPr/>
      </dsp:nvSpPr>
      <dsp:spPr>
        <a:xfrm>
          <a:off x="1363676" y="2730308"/>
          <a:ext cx="272170" cy="1329056"/>
        </a:xfrm>
        <a:custGeom>
          <a:avLst/>
          <a:gdLst/>
          <a:ahLst/>
          <a:cxnLst/>
          <a:rect l="0" t="0" r="0" b="0"/>
          <a:pathLst>
            <a:path>
              <a:moveTo>
                <a:pt x="0" y="0"/>
              </a:moveTo>
              <a:lnTo>
                <a:pt x="136085" y="0"/>
              </a:lnTo>
              <a:lnTo>
                <a:pt x="136085" y="1329056"/>
              </a:lnTo>
              <a:lnTo>
                <a:pt x="272170" y="13290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0DD94F-444B-49C2-AFDD-34978123CF35}">
      <dsp:nvSpPr>
        <dsp:cNvPr id="0" name=""/>
        <dsp:cNvSpPr/>
      </dsp:nvSpPr>
      <dsp:spPr>
        <a:xfrm>
          <a:off x="3910468" y="3474199"/>
          <a:ext cx="272170" cy="292583"/>
        </a:xfrm>
        <a:custGeom>
          <a:avLst/>
          <a:gdLst/>
          <a:ahLst/>
          <a:cxnLst/>
          <a:rect l="0" t="0" r="0" b="0"/>
          <a:pathLst>
            <a:path>
              <a:moveTo>
                <a:pt x="0" y="0"/>
              </a:moveTo>
              <a:lnTo>
                <a:pt x="136085" y="0"/>
              </a:lnTo>
              <a:lnTo>
                <a:pt x="136085" y="292583"/>
              </a:lnTo>
              <a:lnTo>
                <a:pt x="272170" y="2925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8D9257-B22F-40F7-80B9-3F2D88CAA660}">
      <dsp:nvSpPr>
        <dsp:cNvPr id="0" name=""/>
        <dsp:cNvSpPr/>
      </dsp:nvSpPr>
      <dsp:spPr>
        <a:xfrm>
          <a:off x="3910468" y="3181616"/>
          <a:ext cx="272170" cy="292583"/>
        </a:xfrm>
        <a:custGeom>
          <a:avLst/>
          <a:gdLst/>
          <a:ahLst/>
          <a:cxnLst/>
          <a:rect l="0" t="0" r="0" b="0"/>
          <a:pathLst>
            <a:path>
              <a:moveTo>
                <a:pt x="0" y="292583"/>
              </a:moveTo>
              <a:lnTo>
                <a:pt x="136085" y="292583"/>
              </a:lnTo>
              <a:lnTo>
                <a:pt x="136085" y="0"/>
              </a:lnTo>
              <a:lnTo>
                <a:pt x="27217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1C297-872E-4D35-9D2F-CF12E7732DD0}">
      <dsp:nvSpPr>
        <dsp:cNvPr id="0" name=""/>
        <dsp:cNvSpPr/>
      </dsp:nvSpPr>
      <dsp:spPr>
        <a:xfrm>
          <a:off x="1363676" y="2730308"/>
          <a:ext cx="272170" cy="743890"/>
        </a:xfrm>
        <a:custGeom>
          <a:avLst/>
          <a:gdLst/>
          <a:ahLst/>
          <a:cxnLst/>
          <a:rect l="0" t="0" r="0" b="0"/>
          <a:pathLst>
            <a:path>
              <a:moveTo>
                <a:pt x="0" y="0"/>
              </a:moveTo>
              <a:lnTo>
                <a:pt x="136085" y="0"/>
              </a:lnTo>
              <a:lnTo>
                <a:pt x="136085" y="743890"/>
              </a:lnTo>
              <a:lnTo>
                <a:pt x="272170" y="743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1AD86E-1A1A-42AB-A284-965993D9C1B7}">
      <dsp:nvSpPr>
        <dsp:cNvPr id="0" name=""/>
        <dsp:cNvSpPr/>
      </dsp:nvSpPr>
      <dsp:spPr>
        <a:xfrm>
          <a:off x="2983102" y="2303867"/>
          <a:ext cx="272170" cy="292583"/>
        </a:xfrm>
        <a:custGeom>
          <a:avLst/>
          <a:gdLst/>
          <a:ahLst/>
          <a:cxnLst/>
          <a:rect l="0" t="0" r="0" b="0"/>
          <a:pathLst>
            <a:path>
              <a:moveTo>
                <a:pt x="0" y="0"/>
              </a:moveTo>
              <a:lnTo>
                <a:pt x="136085" y="0"/>
              </a:lnTo>
              <a:lnTo>
                <a:pt x="136085" y="292583"/>
              </a:lnTo>
              <a:lnTo>
                <a:pt x="272170" y="2925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22785-AA07-4A02-851B-9D87FE4A0C1F}">
      <dsp:nvSpPr>
        <dsp:cNvPr id="0" name=""/>
        <dsp:cNvSpPr/>
      </dsp:nvSpPr>
      <dsp:spPr>
        <a:xfrm>
          <a:off x="2983102" y="2011284"/>
          <a:ext cx="272170" cy="292583"/>
        </a:xfrm>
        <a:custGeom>
          <a:avLst/>
          <a:gdLst/>
          <a:ahLst/>
          <a:cxnLst/>
          <a:rect l="0" t="0" r="0" b="0"/>
          <a:pathLst>
            <a:path>
              <a:moveTo>
                <a:pt x="0" y="292583"/>
              </a:moveTo>
              <a:lnTo>
                <a:pt x="136085" y="292583"/>
              </a:lnTo>
              <a:lnTo>
                <a:pt x="136085" y="0"/>
              </a:lnTo>
              <a:lnTo>
                <a:pt x="27217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F34F9-8BE6-4C75-A066-B1EC00DC2A12}">
      <dsp:nvSpPr>
        <dsp:cNvPr id="0" name=""/>
        <dsp:cNvSpPr/>
      </dsp:nvSpPr>
      <dsp:spPr>
        <a:xfrm>
          <a:off x="1363676" y="2303867"/>
          <a:ext cx="272170" cy="426441"/>
        </a:xfrm>
        <a:custGeom>
          <a:avLst/>
          <a:gdLst/>
          <a:ahLst/>
          <a:cxnLst/>
          <a:rect l="0" t="0" r="0" b="0"/>
          <a:pathLst>
            <a:path>
              <a:moveTo>
                <a:pt x="0" y="426441"/>
              </a:moveTo>
              <a:lnTo>
                <a:pt x="136085" y="426441"/>
              </a:lnTo>
              <a:lnTo>
                <a:pt x="136085" y="0"/>
              </a:lnTo>
              <a:lnTo>
                <a:pt x="2721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EB6C45-FE65-48EB-A8ED-C8DF214BB259}">
      <dsp:nvSpPr>
        <dsp:cNvPr id="0" name=""/>
        <dsp:cNvSpPr/>
      </dsp:nvSpPr>
      <dsp:spPr>
        <a:xfrm>
          <a:off x="1363676" y="1426118"/>
          <a:ext cx="272170" cy="1304190"/>
        </a:xfrm>
        <a:custGeom>
          <a:avLst/>
          <a:gdLst/>
          <a:ahLst/>
          <a:cxnLst/>
          <a:rect l="0" t="0" r="0" b="0"/>
          <a:pathLst>
            <a:path>
              <a:moveTo>
                <a:pt x="0" y="1304190"/>
              </a:moveTo>
              <a:lnTo>
                <a:pt x="136085" y="1304190"/>
              </a:lnTo>
              <a:lnTo>
                <a:pt x="136085" y="0"/>
              </a:lnTo>
              <a:lnTo>
                <a:pt x="2721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142C1B-B35F-4957-BC37-E85FC3F80B69}">
      <dsp:nvSpPr>
        <dsp:cNvPr id="0" name=""/>
        <dsp:cNvSpPr/>
      </dsp:nvSpPr>
      <dsp:spPr>
        <a:xfrm>
          <a:off x="1363676" y="840952"/>
          <a:ext cx="272170" cy="1889356"/>
        </a:xfrm>
        <a:custGeom>
          <a:avLst/>
          <a:gdLst/>
          <a:ahLst/>
          <a:cxnLst/>
          <a:rect l="0" t="0" r="0" b="0"/>
          <a:pathLst>
            <a:path>
              <a:moveTo>
                <a:pt x="0" y="1889356"/>
              </a:moveTo>
              <a:lnTo>
                <a:pt x="136085" y="1889356"/>
              </a:lnTo>
              <a:lnTo>
                <a:pt x="136085" y="0"/>
              </a:lnTo>
              <a:lnTo>
                <a:pt x="2721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F9DC21-B715-4ECC-865A-795CB1240A28}">
      <dsp:nvSpPr>
        <dsp:cNvPr id="0" name=""/>
        <dsp:cNvSpPr/>
      </dsp:nvSpPr>
      <dsp:spPr>
        <a:xfrm>
          <a:off x="1363676" y="243352"/>
          <a:ext cx="272170" cy="2486955"/>
        </a:xfrm>
        <a:custGeom>
          <a:avLst/>
          <a:gdLst/>
          <a:ahLst/>
          <a:cxnLst/>
          <a:rect l="0" t="0" r="0" b="0"/>
          <a:pathLst>
            <a:path>
              <a:moveTo>
                <a:pt x="0" y="2486955"/>
              </a:moveTo>
              <a:lnTo>
                <a:pt x="136085" y="2486955"/>
              </a:lnTo>
              <a:lnTo>
                <a:pt x="136085" y="0"/>
              </a:lnTo>
              <a:lnTo>
                <a:pt x="2721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3E28D-B81E-441A-A4AB-053EFEF40B8D}">
      <dsp:nvSpPr>
        <dsp:cNvPr id="0" name=""/>
        <dsp:cNvSpPr/>
      </dsp:nvSpPr>
      <dsp:spPr>
        <a:xfrm>
          <a:off x="2825" y="2522778"/>
          <a:ext cx="1360851"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BIZ UDゴシック" panose="020B0400000000000000" pitchFamily="49" charset="-128"/>
              <a:ea typeface="BIZ UDゴシック" panose="020B0400000000000000" pitchFamily="49" charset="-128"/>
            </a:rPr>
            <a:t>左記以外</a:t>
          </a:r>
        </a:p>
      </dsp:txBody>
      <dsp:txXfrm>
        <a:off x="2825" y="2522778"/>
        <a:ext cx="1360851" cy="415059"/>
      </dsp:txXfrm>
    </dsp:sp>
    <dsp:sp modelId="{12BE2E99-E42F-4292-AF8F-2511D6205866}">
      <dsp:nvSpPr>
        <dsp:cNvPr id="0" name=""/>
        <dsp:cNvSpPr/>
      </dsp:nvSpPr>
      <dsp:spPr>
        <a:xfrm>
          <a:off x="1635846" y="23389"/>
          <a:ext cx="2329300" cy="4399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原子力災害</a:t>
          </a:r>
          <a:r>
            <a:rPr kumimoji="1" lang="en-US" altLang="ja-JP" sz="1600" kern="1200" dirty="0">
              <a:latin typeface="BIZ UDゴシック" panose="020B0400000000000000" pitchFamily="49" charset="-128"/>
              <a:ea typeface="BIZ UDゴシック" panose="020B0400000000000000" pitchFamily="49" charset="-128"/>
            </a:rPr>
            <a:t>(P16</a:t>
          </a:r>
          <a:r>
            <a:rPr kumimoji="1" lang="ja-JP" altLang="en-US" sz="1600" kern="1200" dirty="0">
              <a:latin typeface="BIZ UDゴシック" panose="020B0400000000000000" pitchFamily="49" charset="-128"/>
              <a:ea typeface="BIZ UDゴシック" panose="020B0400000000000000" pitchFamily="49" charset="-128"/>
            </a:rPr>
            <a:t>～</a:t>
          </a:r>
          <a:r>
            <a:rPr kumimoji="1" lang="en-US" altLang="ja-JP" sz="1600" kern="1200" dirty="0">
              <a:latin typeface="BIZ UDゴシック" panose="020B0400000000000000" pitchFamily="49" charset="-128"/>
              <a:ea typeface="BIZ UDゴシック" panose="020B0400000000000000" pitchFamily="49" charset="-128"/>
            </a:rPr>
            <a:t>P19)</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1635846" y="23389"/>
        <a:ext cx="2329300" cy="439925"/>
      </dsp:txXfrm>
    </dsp:sp>
    <dsp:sp modelId="{AA7BBA0B-8FC9-4A29-9477-D1A729B7E516}">
      <dsp:nvSpPr>
        <dsp:cNvPr id="0" name=""/>
        <dsp:cNvSpPr/>
      </dsp:nvSpPr>
      <dsp:spPr>
        <a:xfrm>
          <a:off x="1635846" y="633422"/>
          <a:ext cx="2202932"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危険物災害・火災</a:t>
          </a:r>
          <a:r>
            <a:rPr kumimoji="1" lang="en-US" altLang="ja-JP" sz="1600" kern="1200" dirty="0">
              <a:latin typeface="BIZ UDゴシック" panose="020B0400000000000000" pitchFamily="49" charset="-128"/>
              <a:ea typeface="BIZ UDゴシック" panose="020B0400000000000000" pitchFamily="49" charset="-128"/>
            </a:rPr>
            <a:t>(P20)</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1635846" y="633422"/>
        <a:ext cx="2202932" cy="415059"/>
      </dsp:txXfrm>
    </dsp:sp>
    <dsp:sp modelId="{47E1C522-63F3-4A34-9150-8BB2BC6624CB}">
      <dsp:nvSpPr>
        <dsp:cNvPr id="0" name=""/>
        <dsp:cNvSpPr/>
      </dsp:nvSpPr>
      <dsp:spPr>
        <a:xfrm>
          <a:off x="1635846" y="1218588"/>
          <a:ext cx="2220854"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武力攻撃・テロ</a:t>
          </a:r>
          <a:r>
            <a:rPr kumimoji="1" lang="en-US" altLang="ja-JP" sz="1600" kern="1200" dirty="0">
              <a:latin typeface="BIZ UDゴシック" panose="020B0400000000000000" pitchFamily="49" charset="-128"/>
              <a:ea typeface="BIZ UDゴシック" panose="020B0400000000000000" pitchFamily="49" charset="-128"/>
            </a:rPr>
            <a:t>(P21)</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1635846" y="1218588"/>
        <a:ext cx="2220854" cy="415059"/>
      </dsp:txXfrm>
    </dsp:sp>
    <dsp:sp modelId="{561C4EC8-578E-44E6-A331-6ADDF90BC490}">
      <dsp:nvSpPr>
        <dsp:cNvPr id="0" name=""/>
        <dsp:cNvSpPr/>
      </dsp:nvSpPr>
      <dsp:spPr>
        <a:xfrm>
          <a:off x="1635846" y="2096337"/>
          <a:ext cx="1347256"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latin typeface="BIZ UDゴシック" panose="020B0400000000000000" pitchFamily="49" charset="-128"/>
              <a:ea typeface="BIZ UDゴシック" panose="020B0400000000000000" pitchFamily="49" charset="-128"/>
            </a:rPr>
            <a:t>IT</a:t>
          </a:r>
          <a:r>
            <a:rPr kumimoji="1" lang="ja-JP" altLang="en-US" sz="1600" kern="1200" dirty="0">
              <a:latin typeface="BIZ UDゴシック" panose="020B0400000000000000" pitchFamily="49" charset="-128"/>
              <a:ea typeface="BIZ UDゴシック" panose="020B0400000000000000" pitchFamily="49" charset="-128"/>
            </a:rPr>
            <a:t>障害</a:t>
          </a:r>
          <a:r>
            <a:rPr kumimoji="1" lang="en-US" altLang="ja-JP" sz="1600" kern="1200" dirty="0">
              <a:latin typeface="BIZ UDゴシック" panose="020B0400000000000000" pitchFamily="49" charset="-128"/>
              <a:ea typeface="BIZ UDゴシック" panose="020B0400000000000000" pitchFamily="49" charset="-128"/>
            </a:rPr>
            <a:t>(P22)</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1635846" y="2096337"/>
        <a:ext cx="1347256" cy="415059"/>
      </dsp:txXfrm>
    </dsp:sp>
    <dsp:sp modelId="{74037826-2583-40CB-99DD-D4D04DCA608F}">
      <dsp:nvSpPr>
        <dsp:cNvPr id="0" name=""/>
        <dsp:cNvSpPr/>
      </dsp:nvSpPr>
      <dsp:spPr>
        <a:xfrm>
          <a:off x="3255273" y="1803754"/>
          <a:ext cx="1360851"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BIZ UDゴシック" panose="020B0400000000000000" pitchFamily="49" charset="-128"/>
              <a:ea typeface="BIZ UDゴシック" panose="020B0400000000000000" pitchFamily="49" charset="-128"/>
            </a:rPr>
            <a:t>サイバー攻撃</a:t>
          </a:r>
        </a:p>
      </dsp:txBody>
      <dsp:txXfrm>
        <a:off x="3255273" y="1803754"/>
        <a:ext cx="1360851" cy="415059"/>
      </dsp:txXfrm>
    </dsp:sp>
    <dsp:sp modelId="{B688D50A-D440-483E-AD6A-3144B48DBE7D}">
      <dsp:nvSpPr>
        <dsp:cNvPr id="0" name=""/>
        <dsp:cNvSpPr/>
      </dsp:nvSpPr>
      <dsp:spPr>
        <a:xfrm>
          <a:off x="3255273" y="2388920"/>
          <a:ext cx="1360851"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latin typeface="BIZ UDゴシック" panose="020B0400000000000000" pitchFamily="49" charset="-128"/>
              <a:ea typeface="BIZ UDゴシック" panose="020B0400000000000000" pitchFamily="49" charset="-128"/>
            </a:rPr>
            <a:t>IT</a:t>
          </a:r>
          <a:r>
            <a:rPr kumimoji="1" lang="ja-JP" altLang="en-US" sz="1500" kern="1200" dirty="0">
              <a:latin typeface="BIZ UDゴシック" panose="020B0400000000000000" pitchFamily="49" charset="-128"/>
              <a:ea typeface="BIZ UDゴシック" panose="020B0400000000000000" pitchFamily="49" charset="-128"/>
            </a:rPr>
            <a:t>事故</a:t>
          </a:r>
        </a:p>
      </dsp:txBody>
      <dsp:txXfrm>
        <a:off x="3255273" y="2388920"/>
        <a:ext cx="1360851" cy="415059"/>
      </dsp:txXfrm>
    </dsp:sp>
    <dsp:sp modelId="{BA410527-BBCD-4EA1-A727-0AD7B67C4A43}">
      <dsp:nvSpPr>
        <dsp:cNvPr id="0" name=""/>
        <dsp:cNvSpPr/>
      </dsp:nvSpPr>
      <dsp:spPr>
        <a:xfrm>
          <a:off x="1635846" y="3266669"/>
          <a:ext cx="2274621"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ライフライン支障</a:t>
          </a:r>
          <a:r>
            <a:rPr kumimoji="1" lang="en-US" altLang="ja-JP" sz="1600" kern="1200" dirty="0">
              <a:latin typeface="BIZ UDゴシック" panose="020B0400000000000000" pitchFamily="49" charset="-128"/>
              <a:ea typeface="BIZ UDゴシック" panose="020B0400000000000000" pitchFamily="49" charset="-128"/>
            </a:rPr>
            <a:t>(P23)</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1635846" y="3266669"/>
        <a:ext cx="2274621" cy="415059"/>
      </dsp:txXfrm>
    </dsp:sp>
    <dsp:sp modelId="{425C0E19-632A-4DA1-8D77-9264FB2E90D4}">
      <dsp:nvSpPr>
        <dsp:cNvPr id="0" name=""/>
        <dsp:cNvSpPr/>
      </dsp:nvSpPr>
      <dsp:spPr>
        <a:xfrm>
          <a:off x="4182638" y="2974086"/>
          <a:ext cx="1360851"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BIZ UDゴシック" panose="020B0400000000000000" pitchFamily="49" charset="-128"/>
              <a:ea typeface="BIZ UDゴシック" panose="020B0400000000000000" pitchFamily="49" charset="-128"/>
            </a:rPr>
            <a:t>大規模停電</a:t>
          </a:r>
        </a:p>
      </dsp:txBody>
      <dsp:txXfrm>
        <a:off x="4182638" y="2974086"/>
        <a:ext cx="1360851" cy="415059"/>
      </dsp:txXfrm>
    </dsp:sp>
    <dsp:sp modelId="{F05573FE-0E58-488E-8656-076055370AD4}">
      <dsp:nvSpPr>
        <dsp:cNvPr id="0" name=""/>
        <dsp:cNvSpPr/>
      </dsp:nvSpPr>
      <dsp:spPr>
        <a:xfrm>
          <a:off x="4182638" y="3559252"/>
          <a:ext cx="1360851"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BIZ UDゴシック" panose="020B0400000000000000" pitchFamily="49" charset="-128"/>
              <a:ea typeface="BIZ UDゴシック" panose="020B0400000000000000" pitchFamily="49" charset="-128"/>
            </a:rPr>
            <a:t>大規模通信障害</a:t>
          </a:r>
        </a:p>
      </dsp:txBody>
      <dsp:txXfrm>
        <a:off x="4182638" y="3559252"/>
        <a:ext cx="1360851" cy="415059"/>
      </dsp:txXfrm>
    </dsp:sp>
    <dsp:sp modelId="{20BD6F6B-8F8E-48B9-B170-2023EA48D26D}">
      <dsp:nvSpPr>
        <dsp:cNvPr id="0" name=""/>
        <dsp:cNvSpPr/>
      </dsp:nvSpPr>
      <dsp:spPr>
        <a:xfrm>
          <a:off x="1635846" y="3851835"/>
          <a:ext cx="1588984"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BIZ UDゴシック" panose="020B0400000000000000" pitchFamily="49" charset="-128"/>
              <a:ea typeface="BIZ UDゴシック" panose="020B0400000000000000" pitchFamily="49" charset="-128"/>
            </a:rPr>
            <a:t>感染症等</a:t>
          </a:r>
          <a:r>
            <a:rPr kumimoji="1" lang="en-US" altLang="ja-JP" sz="1600" kern="1200" dirty="0">
              <a:latin typeface="BIZ UDゴシック" panose="020B0400000000000000" pitchFamily="49" charset="-128"/>
              <a:ea typeface="BIZ UDゴシック" panose="020B0400000000000000" pitchFamily="49" charset="-128"/>
            </a:rPr>
            <a:t>(P24)</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1635846" y="3851835"/>
        <a:ext cx="1588984" cy="415059"/>
      </dsp:txXfrm>
    </dsp:sp>
    <dsp:sp modelId="{2B1F0AB8-35D5-4BEA-AABC-2F00F01D6234}">
      <dsp:nvSpPr>
        <dsp:cNvPr id="0" name=""/>
        <dsp:cNvSpPr/>
      </dsp:nvSpPr>
      <dsp:spPr>
        <a:xfrm>
          <a:off x="1635846" y="4437001"/>
          <a:ext cx="1588984"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rgbClr val="FF0000"/>
              </a:solidFill>
              <a:latin typeface="BIZ UDゴシック" panose="020B0400000000000000" pitchFamily="49" charset="-128"/>
              <a:ea typeface="BIZ UDゴシック" panose="020B0400000000000000" pitchFamily="49" charset="-128"/>
            </a:rPr>
            <a:t>国際情勢悪化</a:t>
          </a:r>
        </a:p>
      </dsp:txBody>
      <dsp:txXfrm>
        <a:off x="1635846" y="4437001"/>
        <a:ext cx="1588984" cy="415059"/>
      </dsp:txXfrm>
    </dsp:sp>
    <dsp:sp modelId="{ACAFE287-D685-41D3-BFA2-80D6A5A53798}">
      <dsp:nvSpPr>
        <dsp:cNvPr id="0" name=""/>
        <dsp:cNvSpPr/>
      </dsp:nvSpPr>
      <dsp:spPr>
        <a:xfrm>
          <a:off x="1635846" y="5022167"/>
          <a:ext cx="1360851" cy="4150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latin typeface="BIZ UDゴシック" panose="020B0400000000000000" pitchFamily="49" charset="-128"/>
              <a:ea typeface="BIZ UDゴシック" panose="020B0400000000000000" pitchFamily="49" charset="-128"/>
            </a:rPr>
            <a:t>その他</a:t>
          </a:r>
          <a:endParaRPr kumimoji="1" lang="ja-JP" altLang="en-US" sz="1600" kern="1200" dirty="0">
            <a:latin typeface="BIZ UDゴシック" panose="020B0400000000000000" pitchFamily="49" charset="-128"/>
            <a:ea typeface="BIZ UDゴシック" panose="020B0400000000000000" pitchFamily="49" charset="-128"/>
          </a:endParaRPr>
        </a:p>
      </dsp:txBody>
      <dsp:txXfrm>
        <a:off x="1635846" y="5022167"/>
        <a:ext cx="1360851" cy="41505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7"/>
          </a:xfrm>
          <a:prstGeom prst="rect">
            <a:avLst/>
          </a:prstGeom>
        </p:spPr>
        <p:txBody>
          <a:bodyPr vert="horz" lIns="91303" tIns="45651" rIns="91303" bIns="456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7"/>
          </a:xfrm>
          <a:prstGeom prst="rect">
            <a:avLst/>
          </a:prstGeom>
        </p:spPr>
        <p:txBody>
          <a:bodyPr vert="horz" lIns="91303" tIns="45651" rIns="91303" bIns="45651" rtlCol="0"/>
          <a:lstStyle>
            <a:lvl1pPr algn="r">
              <a:defRPr sz="1200"/>
            </a:lvl1pPr>
          </a:lstStyle>
          <a:p>
            <a:fld id="{5F702D4F-1947-4BB0-8D0D-553DDF689546}" type="datetimeFigureOut">
              <a:rPr kumimoji="1" lang="ja-JP" altLang="en-US" smtClean="0"/>
              <a:t>2026/7/10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03" tIns="45651" rIns="91303" bIns="45651"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3"/>
          </a:xfrm>
          <a:prstGeom prst="rect">
            <a:avLst/>
          </a:prstGeom>
        </p:spPr>
        <p:txBody>
          <a:bodyPr vert="horz" lIns="91303" tIns="45651" rIns="91303" bIns="456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5"/>
            <a:ext cx="2945659" cy="498055"/>
          </a:xfrm>
          <a:prstGeom prst="rect">
            <a:avLst/>
          </a:prstGeom>
        </p:spPr>
        <p:txBody>
          <a:bodyPr vert="horz" lIns="91303" tIns="45651" rIns="91303" bIns="456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303" tIns="45651" rIns="91303" bIns="45651" rtlCol="0" anchor="b"/>
          <a:lstStyle>
            <a:lvl1pPr algn="r">
              <a:defRPr sz="1200"/>
            </a:lvl1pPr>
          </a:lstStyle>
          <a:p>
            <a:fld id="{D87BE302-9F6A-40C4-BD7A-136F46E02A60}" type="slidenum">
              <a:rPr kumimoji="1" lang="ja-JP" altLang="en-US" smtClean="0"/>
              <a:t>‹#›</a:t>
            </a:fld>
            <a:endParaRPr kumimoji="1" lang="ja-JP" altLang="en-US"/>
          </a:p>
        </p:txBody>
      </p:sp>
    </p:spTree>
    <p:extLst>
      <p:ext uri="{BB962C8B-B14F-4D97-AF65-F5344CB8AC3E}">
        <p14:creationId xmlns:p14="http://schemas.microsoft.com/office/powerpoint/2010/main" val="19291644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次に確認するべきは、どのような災害・危機事象で首都中枢機能が止まり得るのか、どの機能をバックアップすべきなのかである。</a:t>
            </a:r>
          </a:p>
          <a:p>
            <a:pPr marL="171450" indent="-171450">
              <a:buFont typeface="Arial" panose="020B0604020202020204" pitchFamily="34" charset="0"/>
              <a:buChar char="•"/>
            </a:pPr>
            <a:r>
              <a:rPr kumimoji="1" lang="ja-JP" altLang="en-US" dirty="0"/>
              <a:t>資料</a:t>
            </a:r>
            <a:r>
              <a:rPr kumimoji="1" lang="en-US" altLang="ja-JP" dirty="0"/>
              <a:t>3</a:t>
            </a:r>
            <a:r>
              <a:rPr kumimoji="1" lang="ja-JP" altLang="en-US" dirty="0"/>
              <a:t>では、災害類型、被害想定、複合災害、ライフライン・交通インフラの支障期間を整理する。</a:t>
            </a:r>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0</a:t>
            </a:fld>
            <a:endParaRPr kumimoji="1" lang="ja-JP" altLang="en-US"/>
          </a:p>
        </p:txBody>
      </p:sp>
    </p:spTree>
    <p:extLst>
      <p:ext uri="{BB962C8B-B14F-4D97-AF65-F5344CB8AC3E}">
        <p14:creationId xmlns:p14="http://schemas.microsoft.com/office/powerpoint/2010/main" val="266149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電力、上下水道、ガス、情報通信の復旧期間は、いずれも「排水完了後」に復旧作業へ着手することを前提。</a:t>
            </a:r>
            <a:endParaRPr kumimoji="1" lang="en-US" altLang="ja-JP" dirty="0"/>
          </a:p>
          <a:p>
            <a:pPr marL="171450" indent="-171450">
              <a:buFont typeface="Arial" panose="020B0604020202020204" pitchFamily="34" charset="0"/>
              <a:buChar char="•"/>
            </a:pPr>
            <a:r>
              <a:rPr kumimoji="1" lang="ja-JP" altLang="en-US" dirty="0"/>
              <a:t>排水施設が稼働しない場合、１か月が経過しても、約</a:t>
            </a:r>
            <a:r>
              <a:rPr kumimoji="1" lang="en-US" altLang="ja-JP" dirty="0"/>
              <a:t>150</a:t>
            </a:r>
            <a:r>
              <a:rPr kumimoji="1" lang="ja-JP" altLang="en-US" dirty="0"/>
              <a:t>万人の居住地域が浸水。</a:t>
            </a:r>
            <a:endParaRPr kumimoji="1" lang="en-US" altLang="ja-JP" dirty="0"/>
          </a:p>
          <a:p>
            <a:pPr marL="171450" indent="-171450">
              <a:buFont typeface="Arial" panose="020B0604020202020204" pitchFamily="34" charset="0"/>
              <a:buChar char="•"/>
            </a:pPr>
            <a:r>
              <a:rPr kumimoji="1" lang="ja-JP" altLang="en-US" dirty="0"/>
              <a:t>排水施設が稼働する場合、１週間が経過した時点で約</a:t>
            </a:r>
            <a:r>
              <a:rPr kumimoji="1" lang="en-US" altLang="ja-JP" dirty="0"/>
              <a:t>20</a:t>
            </a:r>
            <a:r>
              <a:rPr kumimoji="1" lang="ja-JP" altLang="en-US" dirty="0"/>
              <a:t>万人の居住地域が浸水し、浸水面積の</a:t>
            </a:r>
            <a:r>
              <a:rPr kumimoji="1" lang="en-US" altLang="ja-JP" dirty="0"/>
              <a:t>95</a:t>
            </a:r>
            <a:r>
              <a:rPr kumimoji="1" lang="ja-JP" altLang="en-US" dirty="0"/>
              <a:t>％が排水完了するまで約３週間を要する。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9</a:t>
            </a:fld>
            <a:endParaRPr kumimoji="1" lang="ja-JP" altLang="en-US"/>
          </a:p>
        </p:txBody>
      </p:sp>
    </p:spTree>
    <p:extLst>
      <p:ext uri="{BB962C8B-B14F-4D97-AF65-F5344CB8AC3E}">
        <p14:creationId xmlns:p14="http://schemas.microsoft.com/office/powerpoint/2010/main" val="103110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次に荒川右岸低地氾濫について</a:t>
            </a:r>
            <a:endParaRPr kumimoji="1" lang="en-US" altLang="ja-JP"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10</a:t>
            </a:fld>
            <a:endParaRPr kumimoji="1" lang="ja-JP" altLang="en-US"/>
          </a:p>
        </p:txBody>
      </p:sp>
    </p:spTree>
    <p:extLst>
      <p:ext uri="{BB962C8B-B14F-4D97-AF65-F5344CB8AC3E}">
        <p14:creationId xmlns:p14="http://schemas.microsoft.com/office/powerpoint/2010/main" val="109806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こちらも、電力、上下水道、ガス、情報通信の復旧期間は、いずれも「排水完了後」に復旧作業へ着手することを前提。</a:t>
            </a:r>
            <a:endParaRPr kumimoji="1" lang="en-US" altLang="ja-JP" dirty="0"/>
          </a:p>
          <a:p>
            <a:pPr marL="171450" indent="-171450">
              <a:buFont typeface="Arial" panose="020B0604020202020204" pitchFamily="34" charset="0"/>
              <a:buChar char="•"/>
            </a:pPr>
            <a:r>
              <a:rPr kumimoji="1" lang="ja-JP" altLang="en-US" dirty="0"/>
              <a:t>排水施設が稼働しない場合、堤防決壊から１週間が経過した時点で約</a:t>
            </a:r>
            <a:r>
              <a:rPr kumimoji="1" lang="en-US" altLang="ja-JP" dirty="0"/>
              <a:t>91</a:t>
            </a:r>
            <a:r>
              <a:rPr kumimoji="1" lang="ja-JP" altLang="en-US" dirty="0"/>
              <a:t>万人の居住地域が浸水。</a:t>
            </a:r>
            <a:endParaRPr kumimoji="1" lang="en-US" altLang="ja-JP" dirty="0"/>
          </a:p>
          <a:p>
            <a:pPr marL="171450" indent="-171450">
              <a:buFont typeface="Arial" panose="020B0604020202020204" pitchFamily="34" charset="0"/>
              <a:buChar char="•"/>
            </a:pPr>
            <a:r>
              <a:rPr kumimoji="1" lang="ja-JP" altLang="en-US" dirty="0"/>
              <a:t>排水施設が稼働する場合、排水完了するまで約</a:t>
            </a:r>
            <a:r>
              <a:rPr kumimoji="1" lang="en-US" altLang="ja-JP" dirty="0"/>
              <a:t>22</a:t>
            </a:r>
            <a:r>
              <a:rPr kumimoji="1" lang="ja-JP" altLang="en-US" dirty="0"/>
              <a:t>日。</a:t>
            </a:r>
          </a:p>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11</a:t>
            </a:fld>
            <a:endParaRPr kumimoji="1" lang="ja-JP" altLang="en-US"/>
          </a:p>
        </p:txBody>
      </p:sp>
    </p:spTree>
    <p:extLst>
      <p:ext uri="{BB962C8B-B14F-4D97-AF65-F5344CB8AC3E}">
        <p14:creationId xmlns:p14="http://schemas.microsoft.com/office/powerpoint/2010/main" val="246998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続いて、東京湾高潮氾濫</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12</a:t>
            </a:fld>
            <a:endParaRPr kumimoji="1" lang="ja-JP" altLang="en-US"/>
          </a:p>
        </p:txBody>
      </p:sp>
    </p:spTree>
    <p:extLst>
      <p:ext uri="{BB962C8B-B14F-4D97-AF65-F5344CB8AC3E}">
        <p14:creationId xmlns:p14="http://schemas.microsoft.com/office/powerpoint/2010/main" val="3497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インフラ・ライフライン別の復旧期間を定量化した資料は確認できない。</a:t>
            </a:r>
            <a:endParaRPr kumimoji="1" lang="en-US" altLang="ja-JP" dirty="0"/>
          </a:p>
          <a:p>
            <a:pPr marL="171450" indent="-171450">
              <a:buFont typeface="Arial" panose="020B0604020202020204" pitchFamily="34" charset="0"/>
              <a:buChar char="•"/>
            </a:pPr>
            <a:r>
              <a:rPr kumimoji="1" lang="ja-JP" altLang="en-US" dirty="0"/>
              <a:t>ただし、港湾施設被害、危険物流出、港湾停止による経済被害、水害廃棄物の発生が想定される。</a:t>
            </a:r>
          </a:p>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13</a:t>
            </a:fld>
            <a:endParaRPr kumimoji="1" lang="ja-JP" altLang="en-US"/>
          </a:p>
        </p:txBody>
      </p:sp>
    </p:spTree>
    <p:extLst>
      <p:ext uri="{BB962C8B-B14F-4D97-AF65-F5344CB8AC3E}">
        <p14:creationId xmlns:p14="http://schemas.microsoft.com/office/powerpoint/2010/main" val="61686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次に火山災害。</a:t>
            </a:r>
            <a:endParaRPr kumimoji="1" lang="en-US" altLang="ja-JP" dirty="0"/>
          </a:p>
          <a:p>
            <a:pPr marL="171450" indent="-171450">
              <a:buFont typeface="Arial" panose="020B0604020202020204" pitchFamily="34" charset="0"/>
              <a:buChar char="•"/>
            </a:pPr>
            <a:r>
              <a:rPr kumimoji="1" lang="ja-JP" altLang="en-US" dirty="0"/>
              <a:t>富士山噴火・広域降灰について</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14</a:t>
            </a:fld>
            <a:endParaRPr kumimoji="1" lang="ja-JP" altLang="en-US"/>
          </a:p>
        </p:txBody>
      </p:sp>
    </p:spTree>
    <p:extLst>
      <p:ext uri="{BB962C8B-B14F-4D97-AF65-F5344CB8AC3E}">
        <p14:creationId xmlns:p14="http://schemas.microsoft.com/office/powerpoint/2010/main" val="262026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富士山噴火・広域降灰について、インフラ・ライフライン別の復旧期間を定量化した資料は確認できない。</a:t>
            </a:r>
          </a:p>
          <a:p>
            <a:pPr marL="171450" indent="-171450">
              <a:buFont typeface="Arial" panose="020B0604020202020204" pitchFamily="34" charset="0"/>
              <a:buChar char="•"/>
            </a:pPr>
            <a:r>
              <a:rPr kumimoji="1" lang="ja-JP" altLang="en-US" dirty="0"/>
              <a:t>宝永噴火（</a:t>
            </a:r>
            <a:r>
              <a:rPr kumimoji="1" lang="en-US" altLang="ja-JP" dirty="0"/>
              <a:t>1707</a:t>
            </a:r>
            <a:r>
              <a:rPr kumimoji="1" lang="ja-JP" altLang="en-US" dirty="0"/>
              <a:t>年）の文献値をもとに、</a:t>
            </a:r>
            <a:r>
              <a:rPr kumimoji="1" lang="en-US" altLang="ja-JP" dirty="0"/>
              <a:t>15</a:t>
            </a:r>
            <a:r>
              <a:rPr kumimoji="1" lang="ja-JP" altLang="en-US" dirty="0"/>
              <a:t>日間の風向・風速データを用いて降灰分布を作成。</a:t>
            </a:r>
            <a:br>
              <a:rPr kumimoji="1" lang="en-US" altLang="ja-JP" dirty="0"/>
            </a:br>
            <a:r>
              <a:rPr kumimoji="1" lang="ja-JP" altLang="en-US" dirty="0"/>
              <a:t>降灰量や降雨の有無に応じ、鉄道、道路、航空、電力、通信、上下水道等に支障が生じることが示されている。</a:t>
            </a:r>
            <a:endParaRPr kumimoji="1" lang="en-US" altLang="ja-JP" dirty="0"/>
          </a:p>
          <a:p>
            <a:pPr marL="171450" indent="-171450">
              <a:buFont typeface="Arial" panose="020B0604020202020204" pitchFamily="34" charset="0"/>
              <a:buChar char="•"/>
            </a:pPr>
            <a:r>
              <a:rPr kumimoji="1" lang="ja-JP" altLang="en-US" dirty="0"/>
              <a:t>微量の降灰でも地上鉄道の運行停止が生じ得るほか、降雨時３</a:t>
            </a:r>
            <a:r>
              <a:rPr kumimoji="1" lang="en-US" altLang="ja-JP" dirty="0"/>
              <a:t>mm</a:t>
            </a:r>
            <a:r>
              <a:rPr kumimoji="1" lang="ja-JP" altLang="en-US" dirty="0"/>
              <a:t>以上の降灰で停電、</a:t>
            </a:r>
            <a:br>
              <a:rPr kumimoji="1" lang="en-US" altLang="ja-JP" dirty="0"/>
            </a:br>
            <a:r>
              <a:rPr kumimoji="1" lang="ja-JP" altLang="en-US" dirty="0"/>
              <a:t>乾燥時</a:t>
            </a:r>
            <a:r>
              <a:rPr kumimoji="1" lang="en-US" altLang="ja-JP" dirty="0"/>
              <a:t>10cm</a:t>
            </a:r>
            <a:r>
              <a:rPr kumimoji="1" lang="ja-JP" altLang="en-US" dirty="0"/>
              <a:t>以上又は降雨時３</a:t>
            </a:r>
            <a:r>
              <a:rPr kumimoji="1" lang="en-US" altLang="ja-JP" dirty="0"/>
              <a:t>cm</a:t>
            </a:r>
            <a:r>
              <a:rPr kumimoji="1" lang="ja-JP" altLang="en-US" dirty="0"/>
              <a:t>以上で二輪駆動車の通行不能が想定。また、健康被害についても指摘されている。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15</a:t>
            </a:fld>
            <a:endParaRPr kumimoji="1" lang="ja-JP" altLang="en-US"/>
          </a:p>
        </p:txBody>
      </p:sp>
    </p:spTree>
    <p:extLst>
      <p:ext uri="{BB962C8B-B14F-4D97-AF65-F5344CB8AC3E}">
        <p14:creationId xmlns:p14="http://schemas.microsoft.com/office/powerpoint/2010/main" val="94710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次に自然災害以外。</a:t>
            </a:r>
            <a:endParaRPr kumimoji="1" lang="en-US" altLang="ja-JP" dirty="0"/>
          </a:p>
          <a:p>
            <a:pPr marL="171450" indent="-171450">
              <a:buFont typeface="Arial" panose="020B0604020202020204" pitchFamily="34" charset="0"/>
              <a:buChar char="•"/>
            </a:pPr>
            <a:r>
              <a:rPr kumimoji="1" lang="ja-JP" altLang="en-US" dirty="0"/>
              <a:t>まず、原子力災害について</a:t>
            </a:r>
            <a:endParaRPr kumimoji="1" lang="en-US" altLang="ja-JP" dirty="0"/>
          </a:p>
          <a:p>
            <a:pPr marL="171450" indent="-171450">
              <a:buFont typeface="Arial" panose="020B0604020202020204" pitchFamily="34" charset="0"/>
              <a:buChar char="•"/>
            </a:pPr>
            <a:r>
              <a:rPr kumimoji="1" lang="ja-JP" altLang="en-US" dirty="0"/>
              <a:t>東京都は、原子力災害対策重点区域に含まれていない。</a:t>
            </a:r>
          </a:p>
          <a:p>
            <a:pPr marL="171450" indent="-171450">
              <a:buFont typeface="Arial" panose="020B0604020202020204" pitchFamily="34" charset="0"/>
              <a:buChar char="•"/>
            </a:pPr>
            <a:r>
              <a:rPr kumimoji="1" lang="ja-JP" altLang="en-US" dirty="0"/>
              <a:t>浜岡原子力発電所については、大規模地震等複合災害時などの際に、東京都が避難先になり得る。</a:t>
            </a:r>
          </a:p>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16</a:t>
            </a:fld>
            <a:endParaRPr kumimoji="1" lang="ja-JP" altLang="en-US"/>
          </a:p>
        </p:txBody>
      </p:sp>
    </p:spTree>
    <p:extLst>
      <p:ext uri="{BB962C8B-B14F-4D97-AF65-F5344CB8AC3E}">
        <p14:creationId xmlns:p14="http://schemas.microsoft.com/office/powerpoint/2010/main" val="25709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東海第二発電所にかかる原子力災害対策重点区域を示している</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17</a:t>
            </a:fld>
            <a:endParaRPr kumimoji="1" lang="ja-JP" altLang="en-US"/>
          </a:p>
        </p:txBody>
      </p:sp>
    </p:spTree>
    <p:extLst>
      <p:ext uri="{BB962C8B-B14F-4D97-AF65-F5344CB8AC3E}">
        <p14:creationId xmlns:p14="http://schemas.microsoft.com/office/powerpoint/2010/main" val="335966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浜岡原子力発電所にかかる原子力災害対策重点区域を示している。</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18</a:t>
            </a:fld>
            <a:endParaRPr kumimoji="1" lang="ja-JP" altLang="en-US"/>
          </a:p>
        </p:txBody>
      </p:sp>
    </p:spTree>
    <p:extLst>
      <p:ext uri="{BB962C8B-B14F-4D97-AF65-F5344CB8AC3E}">
        <p14:creationId xmlns:p14="http://schemas.microsoft.com/office/powerpoint/2010/main" val="2469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資料</a:t>
            </a:r>
            <a:r>
              <a:rPr kumimoji="1" lang="en-US" altLang="ja-JP" dirty="0"/>
              <a:t>3</a:t>
            </a:r>
            <a:r>
              <a:rPr kumimoji="1" lang="ja-JP" altLang="en-US" dirty="0"/>
              <a:t>では、資料１で示した論点１について、</a:t>
            </a:r>
            <a:br>
              <a:rPr kumimoji="1" lang="en-US" altLang="ja-JP" dirty="0"/>
            </a:br>
            <a:r>
              <a:rPr kumimoji="1" lang="ja-JP" altLang="en-US" dirty="0"/>
              <a:t>自然災害、自然災害以外、複合災害、首都中枢機能への影響を整理する。</a:t>
            </a:r>
            <a:endParaRPr kumimoji="1" lang="en-US" altLang="ja-JP" dirty="0"/>
          </a:p>
          <a:p>
            <a:pPr marL="171450" indent="-171450">
              <a:buFont typeface="Arial" panose="020B0604020202020204" pitchFamily="34" charset="0"/>
              <a:buChar char="•"/>
            </a:pPr>
            <a:r>
              <a:rPr kumimoji="1" lang="ja-JP" altLang="en-US" dirty="0"/>
              <a:t>ライフラインは、電力、情報通信、上水道、下水道、ガス。</a:t>
            </a:r>
            <a:endParaRPr kumimoji="1" lang="en-US" altLang="ja-JP" dirty="0"/>
          </a:p>
          <a:p>
            <a:pPr marL="171450" indent="-171450">
              <a:buFont typeface="Arial" panose="020B0604020202020204" pitchFamily="34" charset="0"/>
              <a:buChar char="•"/>
            </a:pPr>
            <a:r>
              <a:rPr kumimoji="1" lang="ja-JP" altLang="en-US" dirty="0"/>
              <a:t>交通インフラは、道路、鉄道、港湾・空港。</a:t>
            </a:r>
            <a:endParaRPr kumimoji="1" lang="en-US" altLang="ja-JP" dirty="0"/>
          </a:p>
          <a:p>
            <a:pPr marL="171450" indent="-171450">
              <a:buFont typeface="Arial" panose="020B0604020202020204" pitchFamily="34" charset="0"/>
              <a:buChar char="•"/>
            </a:pPr>
            <a:r>
              <a:rPr kumimoji="1" lang="ja-JP" altLang="en-US" dirty="0"/>
              <a:t>自然災害は、可能な限り復旧期間を定量的に整理する。</a:t>
            </a:r>
            <a:endParaRPr kumimoji="1" lang="en-US" altLang="ja-JP" dirty="0"/>
          </a:p>
          <a:p>
            <a:pPr marL="171450" indent="-171450">
              <a:buFont typeface="Arial" panose="020B0604020202020204" pitchFamily="34" charset="0"/>
              <a:buChar char="•"/>
            </a:pPr>
            <a:r>
              <a:rPr kumimoji="1" lang="ja-JP" altLang="en-US" dirty="0"/>
              <a:t>自然災害以外は、発動条件又は複合災害として扱うべきかを検討するため、国資料を中心に事例を整理する。</a:t>
            </a:r>
            <a:endParaRPr kumimoji="1" lang="en-US" altLang="ja-JP" dirty="0"/>
          </a:p>
          <a:p>
            <a:pPr marL="171450" indent="-171450">
              <a:buFont typeface="Arial" panose="020B0604020202020204" pitchFamily="34" charset="0"/>
              <a:buChar char="•"/>
            </a:pPr>
            <a:r>
              <a:rPr kumimoji="1" lang="ja-JP" altLang="en-US" dirty="0"/>
              <a:t>複合災害では、首都直下ワーキングの検討結果や能登半島地震・大雨の実例を確認した。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a:t>
            </a:fld>
            <a:endParaRPr kumimoji="1" lang="ja-JP" altLang="en-US"/>
          </a:p>
        </p:txBody>
      </p:sp>
    </p:spTree>
    <p:extLst>
      <p:ext uri="{BB962C8B-B14F-4D97-AF65-F5344CB8AC3E}">
        <p14:creationId xmlns:p14="http://schemas.microsoft.com/office/powerpoint/2010/main" val="148663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東芝原子力技術研究所の概要などについて示している。</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19</a:t>
            </a:fld>
            <a:endParaRPr kumimoji="1" lang="ja-JP" altLang="en-US"/>
          </a:p>
        </p:txBody>
      </p:sp>
    </p:spTree>
    <p:extLst>
      <p:ext uri="{BB962C8B-B14F-4D97-AF65-F5344CB8AC3E}">
        <p14:creationId xmlns:p14="http://schemas.microsoft.com/office/powerpoint/2010/main" val="403629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次に危険物災害と火災について</a:t>
            </a:r>
            <a:endParaRPr kumimoji="1" lang="en-US" altLang="ja-JP" dirty="0"/>
          </a:p>
          <a:p>
            <a:pPr marL="171450" indent="-171450">
              <a:buFont typeface="Arial" panose="020B0604020202020204" pitchFamily="34" charset="0"/>
              <a:buChar char="•"/>
            </a:pPr>
            <a:r>
              <a:rPr kumimoji="1" lang="ja-JP" altLang="en-US" dirty="0"/>
              <a:t>東京都内では羽田空港地区が、石油コンビナート等災害防止法に基づく「特別防災区域」に指定</a:t>
            </a:r>
            <a:endParaRPr kumimoji="1" lang="en-US" altLang="ja-JP" dirty="0"/>
          </a:p>
          <a:p>
            <a:pPr marL="171450" indent="-171450">
              <a:buFont typeface="Arial" panose="020B0604020202020204" pitchFamily="34" charset="0"/>
              <a:buChar char="•"/>
            </a:pPr>
            <a:r>
              <a:rPr kumimoji="1" lang="ja-JP" altLang="en-US" dirty="0"/>
              <a:t>東京都は同区域を対象に「東京都石油コンビナート等防災計画」を策定している。</a:t>
            </a:r>
            <a:endParaRPr kumimoji="1" lang="en-US" altLang="ja-JP" dirty="0"/>
          </a:p>
          <a:p>
            <a:pPr marL="171450" indent="-171450">
              <a:buFont typeface="Arial" panose="020B0604020202020204" pitchFamily="34" charset="0"/>
              <a:buChar char="•"/>
            </a:pPr>
            <a:r>
              <a:rPr kumimoji="1" lang="ja-JP" altLang="en-US" dirty="0"/>
              <a:t>その他の火災について、霞が関周辺については延焼火災に巻き込まれる可能性は低い。</a:t>
            </a:r>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20</a:t>
            </a:fld>
            <a:endParaRPr kumimoji="1" lang="ja-JP" altLang="en-US"/>
          </a:p>
        </p:txBody>
      </p:sp>
    </p:spTree>
    <p:extLst>
      <p:ext uri="{BB962C8B-B14F-4D97-AF65-F5344CB8AC3E}">
        <p14:creationId xmlns:p14="http://schemas.microsoft.com/office/powerpoint/2010/main" val="1193396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次に武力攻撃、テロについてまとめている。</a:t>
            </a:r>
            <a:endParaRPr kumimoji="1" lang="en-US" altLang="ja-JP" dirty="0"/>
          </a:p>
          <a:p>
            <a:pPr marL="171450" indent="-171450">
              <a:buFont typeface="Arial" panose="020B0604020202020204" pitchFamily="34" charset="0"/>
              <a:buChar char="•"/>
            </a:pPr>
            <a:r>
              <a:rPr kumimoji="1" lang="ja-JP" altLang="en-US" dirty="0"/>
              <a:t>攻撃の各類型と、それぞれ攻撃の対象となりやすいものについて記載。</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21</a:t>
            </a:fld>
            <a:endParaRPr kumimoji="1" lang="ja-JP" altLang="en-US"/>
          </a:p>
        </p:txBody>
      </p:sp>
    </p:spTree>
    <p:extLst>
      <p:ext uri="{BB962C8B-B14F-4D97-AF65-F5344CB8AC3E}">
        <p14:creationId xmlns:p14="http://schemas.microsoft.com/office/powerpoint/2010/main" val="3994994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次にサイバー攻撃や</a:t>
            </a:r>
            <a:r>
              <a:rPr kumimoji="1" lang="en-US" altLang="ja-JP" dirty="0"/>
              <a:t>IT</a:t>
            </a:r>
            <a:r>
              <a:rPr kumimoji="1" lang="ja-JP" altLang="en-US" dirty="0"/>
              <a:t>事故について。</a:t>
            </a:r>
            <a:endParaRPr kumimoji="1" lang="en-US" altLang="ja-JP" dirty="0"/>
          </a:p>
          <a:p>
            <a:pPr marL="171450" indent="-171450">
              <a:buFont typeface="Arial" panose="020B0604020202020204" pitchFamily="34" charset="0"/>
              <a:buChar char="•"/>
            </a:pPr>
            <a:r>
              <a:rPr kumimoji="1" lang="ja-JP" altLang="en-US" dirty="0"/>
              <a:t>重要インフラサービスの継続的提供を不確かなものとする自然災害、管理不良、サイバー攻撃、重要インフラを取り巻く環境変化等を</a:t>
            </a:r>
            <a:br>
              <a:rPr kumimoji="1" lang="en-US" altLang="ja-JP" dirty="0"/>
            </a:br>
            <a:r>
              <a:rPr kumimoji="1" lang="ja-JP" altLang="en-US" dirty="0"/>
              <a:t>リスクとして捉える必要がある。</a:t>
            </a:r>
          </a:p>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22</a:t>
            </a:fld>
            <a:endParaRPr kumimoji="1" lang="ja-JP" altLang="en-US"/>
          </a:p>
        </p:txBody>
      </p:sp>
    </p:spTree>
    <p:extLst>
      <p:ext uri="{BB962C8B-B14F-4D97-AF65-F5344CB8AC3E}">
        <p14:creationId xmlns:p14="http://schemas.microsoft.com/office/powerpoint/2010/main" val="108385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次に大規模停電や大規模通信障害について。</a:t>
            </a:r>
            <a:endParaRPr kumimoji="1" lang="en-US" altLang="ja-JP" dirty="0"/>
          </a:p>
          <a:p>
            <a:pPr marL="171450" indent="-171450">
              <a:buFont typeface="Arial" panose="020B0604020202020204" pitchFamily="34" charset="0"/>
              <a:buChar char="•"/>
            </a:pPr>
            <a:r>
              <a:rPr kumimoji="1" lang="ja-JP" altLang="en-US" dirty="0"/>
              <a:t>大規模停電では北海道でのブラックアウトの事例を記載。復旧までに約２日。</a:t>
            </a:r>
            <a:endParaRPr kumimoji="1" lang="en-US" altLang="ja-JP" dirty="0"/>
          </a:p>
          <a:p>
            <a:pPr marL="171450" indent="-171450">
              <a:buFont typeface="Arial" panose="020B0604020202020204" pitchFamily="34" charset="0"/>
              <a:buChar char="•"/>
            </a:pPr>
            <a:r>
              <a:rPr kumimoji="1" lang="ja-JP" altLang="en-US" dirty="0"/>
              <a:t>大規模通信障害では、</a:t>
            </a:r>
            <a:r>
              <a:rPr kumimoji="1" lang="en-US" altLang="ja-JP" dirty="0"/>
              <a:t>KDDI</a:t>
            </a:r>
            <a:r>
              <a:rPr kumimoji="1" lang="ja-JP" altLang="en-US" dirty="0"/>
              <a:t>の事例を記載。</a:t>
            </a:r>
            <a:r>
              <a:rPr kumimoji="1" lang="en-US" altLang="ja-JP" dirty="0"/>
              <a:t>61</a:t>
            </a:r>
            <a:r>
              <a:rPr kumimoji="1" lang="ja-JP" altLang="en-US" dirty="0"/>
              <a:t>時間以上、支障あり。</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23</a:t>
            </a:fld>
            <a:endParaRPr kumimoji="1" lang="ja-JP" altLang="en-US"/>
          </a:p>
        </p:txBody>
      </p:sp>
    </p:spTree>
    <p:extLst>
      <p:ext uri="{BB962C8B-B14F-4D97-AF65-F5344CB8AC3E}">
        <p14:creationId xmlns:p14="http://schemas.microsoft.com/office/powerpoint/2010/main" val="1680658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感染症等について。</a:t>
            </a:r>
            <a:endParaRPr kumimoji="1" lang="en-US" altLang="ja-JP" dirty="0"/>
          </a:p>
          <a:p>
            <a:pPr marL="171450" indent="-171450">
              <a:buFont typeface="Arial" panose="020B0604020202020204" pitchFamily="34" charset="0"/>
              <a:buChar char="•"/>
            </a:pPr>
            <a:r>
              <a:rPr kumimoji="1" lang="ja-JP" altLang="en-US" dirty="0"/>
              <a:t>感染症等がまん延してから４週間後以降から、ライフライン等に支障が生じ始めるとしている。</a:t>
            </a:r>
            <a:endParaRPr kumimoji="1" lang="en-US" altLang="ja-JP"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24</a:t>
            </a:fld>
            <a:endParaRPr kumimoji="1" lang="ja-JP" altLang="en-US"/>
          </a:p>
        </p:txBody>
      </p:sp>
    </p:spTree>
    <p:extLst>
      <p:ext uri="{BB962C8B-B14F-4D97-AF65-F5344CB8AC3E}">
        <p14:creationId xmlns:p14="http://schemas.microsoft.com/office/powerpoint/2010/main" val="287479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これまでの各種災害についてまとめてきた被害想定をまとめた。</a:t>
            </a:r>
            <a:endParaRPr kumimoji="1" lang="en-US" altLang="ja-JP" dirty="0"/>
          </a:p>
          <a:p>
            <a:pPr marL="171450" indent="-171450">
              <a:buFont typeface="Arial" panose="020B0604020202020204" pitchFamily="34" charset="0"/>
              <a:buChar char="•"/>
            </a:pPr>
            <a:r>
              <a:rPr kumimoji="1" lang="ja-JP" altLang="en-US" dirty="0"/>
              <a:t>復旧期間、機能支障期間について定量化できたものを一覧化。</a:t>
            </a:r>
            <a:endParaRPr kumimoji="1" lang="en-US" altLang="ja-JP" dirty="0"/>
          </a:p>
          <a:p>
            <a:pPr marL="171450" indent="-171450">
              <a:buFont typeface="Arial" panose="020B0604020202020204" pitchFamily="34" charset="0"/>
              <a:buChar char="•"/>
            </a:pPr>
            <a:r>
              <a:rPr kumimoji="1" lang="ja-JP" altLang="en-US" dirty="0"/>
              <a:t>赤枠が、最も支障期間が長かったもの。</a:t>
            </a:r>
            <a:endParaRPr kumimoji="1" lang="en-US" altLang="ja-JP" dirty="0"/>
          </a:p>
          <a:p>
            <a:pPr marL="171450" indent="-171450">
              <a:buFont typeface="Arial" panose="020B0604020202020204" pitchFamily="34" charset="0"/>
              <a:buChar char="•"/>
            </a:pPr>
            <a:r>
              <a:rPr kumimoji="1" lang="ja-JP" altLang="en-US" dirty="0"/>
              <a:t>なお、自然災害以外では定量化ができなかったことや、例えば原子力災害と東京都心部への影響、感染症と東京都心部に限定した影響の考え方などを踏まえ、検討対象に組み込むべきかどうかなど、悩んでいる。</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25</a:t>
            </a:fld>
            <a:endParaRPr kumimoji="1" lang="ja-JP" altLang="en-US"/>
          </a:p>
        </p:txBody>
      </p:sp>
    </p:spTree>
    <p:extLst>
      <p:ext uri="{BB962C8B-B14F-4D97-AF65-F5344CB8AC3E}">
        <p14:creationId xmlns:p14="http://schemas.microsoft.com/office/powerpoint/2010/main" val="576997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次に複合災害について。</a:t>
            </a:r>
            <a:endParaRPr kumimoji="1" lang="en-US" altLang="ja-JP" dirty="0"/>
          </a:p>
          <a:p>
            <a:pPr marL="171450" indent="-171450">
              <a:buFont typeface="Arial" panose="020B0604020202020204" pitchFamily="34" charset="0"/>
              <a:buChar char="•"/>
            </a:pPr>
            <a:r>
              <a:rPr kumimoji="1" lang="ja-JP" altLang="en-US" dirty="0"/>
              <a:t>首都直下地震対策検討ワーキンググループ報告書で、複合災害の発生可能性が示されている。</a:t>
            </a:r>
          </a:p>
          <a:p>
            <a:pPr marL="171450" indent="-171450">
              <a:buFont typeface="Arial" panose="020B0604020202020204" pitchFamily="34" charset="0"/>
              <a:buChar char="•"/>
            </a:pPr>
            <a:r>
              <a:rPr kumimoji="1" lang="ja-JP" altLang="en-US" dirty="0"/>
              <a:t>また、令和６年能登半島地震の被災地域で、地震後の大雨により被害や災害対応上の制約が深刻化した実例がある。</a:t>
            </a:r>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26</a:t>
            </a:fld>
            <a:endParaRPr kumimoji="1" lang="ja-JP" altLang="en-US"/>
          </a:p>
        </p:txBody>
      </p:sp>
    </p:spTree>
    <p:extLst>
      <p:ext uri="{BB962C8B-B14F-4D97-AF65-F5344CB8AC3E}">
        <p14:creationId xmlns:p14="http://schemas.microsoft.com/office/powerpoint/2010/main" val="1960172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首都直下地震対策検討ワーキンググループ報告書で示された複合災害。これらについて、具体的にどういった被害想定を検討すべきか、悩んでいる。</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27</a:t>
            </a:fld>
            <a:endParaRPr kumimoji="1" lang="ja-JP" altLang="en-US"/>
          </a:p>
        </p:txBody>
      </p:sp>
    </p:spTree>
    <p:extLst>
      <p:ext uri="{BB962C8B-B14F-4D97-AF65-F5344CB8AC3E}">
        <p14:creationId xmlns:p14="http://schemas.microsoft.com/office/powerpoint/2010/main" val="286115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令和６年の能登半島地震と、その後の大雨被害による複合災害の例。</a:t>
            </a:r>
            <a:endParaRPr kumimoji="1" lang="en-US" altLang="ja-JP" dirty="0"/>
          </a:p>
          <a:p>
            <a:pPr marL="171450" indent="-171450">
              <a:buFont typeface="Arial" panose="020B0604020202020204" pitchFamily="34" charset="0"/>
              <a:buChar char="•"/>
            </a:pPr>
            <a:r>
              <a:rPr kumimoji="1" lang="ja-JP" altLang="en-US" dirty="0"/>
              <a:t>職員が直ちに被災現場に到達できず、エリア全体のリスクが把握できないことに伴う被害の拡大</a:t>
            </a:r>
            <a:endParaRPr kumimoji="1" lang="en-US" altLang="ja-JP" dirty="0"/>
          </a:p>
          <a:p>
            <a:pPr marL="171450" indent="-171450">
              <a:buFont typeface="Arial" panose="020B0604020202020204" pitchFamily="34" charset="0"/>
              <a:buChar char="•"/>
            </a:pPr>
            <a:r>
              <a:rPr kumimoji="1" lang="ja-JP" altLang="en-US" dirty="0"/>
              <a:t>先発災害の影響に伴う単発の災害と比べて被害範囲の拡大、小さな外力での被害の発生</a:t>
            </a:r>
            <a:endParaRPr kumimoji="1" lang="en-US" altLang="ja-JP" dirty="0"/>
          </a:p>
          <a:p>
            <a:pPr marL="171450" indent="-171450">
              <a:buFont typeface="Arial" panose="020B0604020202020204" pitchFamily="34" charset="0"/>
              <a:buChar char="•"/>
            </a:pPr>
            <a:r>
              <a:rPr kumimoji="1" lang="ja-JP" altLang="en-US" dirty="0"/>
              <a:t>限りある人員･資機材を投入すべき箇所がスクリーニング（優先順位付け）できないことに伴う被害の拡大</a:t>
            </a:r>
            <a:endParaRPr kumimoji="1" lang="en-US" altLang="ja-JP" dirty="0"/>
          </a:p>
          <a:p>
            <a:pPr marL="0" indent="0">
              <a:buFont typeface="Arial" panose="020B0604020202020204" pitchFamily="34" charset="0"/>
              <a:buNone/>
            </a:pPr>
            <a:r>
              <a:rPr kumimoji="1" lang="ja-JP" altLang="en-US" dirty="0"/>
              <a:t>といったことが課題としてまとめられている。</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28</a:t>
            </a:fld>
            <a:endParaRPr kumimoji="1" lang="ja-JP" altLang="en-US"/>
          </a:p>
        </p:txBody>
      </p:sp>
    </p:spTree>
    <p:extLst>
      <p:ext uri="{BB962C8B-B14F-4D97-AF65-F5344CB8AC3E}">
        <p14:creationId xmlns:p14="http://schemas.microsoft.com/office/powerpoint/2010/main" val="31015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本日ご確認いただきたい論点を記載。</a:t>
            </a:r>
            <a:endParaRPr kumimoji="1" lang="en-US" altLang="ja-JP" dirty="0"/>
          </a:p>
          <a:p>
            <a:pPr marL="171450" indent="-171450">
              <a:buFont typeface="Arial" panose="020B0604020202020204" pitchFamily="34" charset="0"/>
              <a:buChar char="•"/>
            </a:pPr>
            <a:r>
              <a:rPr kumimoji="1" lang="ja-JP" altLang="en-US" dirty="0"/>
              <a:t>大きく４点。まずは、１点目として、首都機能バックアップの検討対象として、副首都指定の要件として想定されている「首都直下地震と富士山噴火・広域降灰」以外に、どの災害を扱うべきか。</a:t>
            </a:r>
            <a:endParaRPr kumimoji="1" lang="en-US" altLang="ja-JP" dirty="0"/>
          </a:p>
          <a:p>
            <a:pPr marL="171450" indent="-171450">
              <a:buFont typeface="Arial" panose="020B0604020202020204" pitchFamily="34" charset="0"/>
              <a:buChar char="•"/>
            </a:pPr>
            <a:r>
              <a:rPr kumimoji="1" lang="ja-JP" altLang="en-US" dirty="0"/>
              <a:t>２点目として、首都中枢機能の継続に支障を及ぼす条件として、今回示したライフライン、交通インフラの機能支障期間をどのように取り扱い、検討を進めるべきか。</a:t>
            </a:r>
            <a:endParaRPr kumimoji="1" lang="en-US" altLang="ja-JP" dirty="0"/>
          </a:p>
          <a:p>
            <a:pPr marL="171450" indent="-171450">
              <a:buFont typeface="Arial" panose="020B0604020202020204" pitchFamily="34" charset="0"/>
              <a:buChar char="•"/>
            </a:pPr>
            <a:r>
              <a:rPr kumimoji="1" lang="ja-JP" altLang="en-US" dirty="0"/>
              <a:t>３点目として、各災害の過酷事象や複合災害について、被害想定の定量化も含めてどのように検討すべきか。</a:t>
            </a:r>
            <a:endParaRPr kumimoji="1" lang="en-US" altLang="ja-JP" dirty="0"/>
          </a:p>
          <a:p>
            <a:pPr marL="171450" indent="-171450">
              <a:buFont typeface="Arial" panose="020B0604020202020204" pitchFamily="34" charset="0"/>
              <a:buChar char="•"/>
            </a:pPr>
            <a:r>
              <a:rPr kumimoji="1" lang="ja-JP" altLang="en-US" dirty="0"/>
              <a:t>最後に、首都中枢機能の移行のトリガーとなる災害の種類や被害想定（被害の規模や期間など）について、次回は何をどのように深掘りしていくべきか。</a:t>
            </a:r>
            <a:endParaRPr kumimoji="1" lang="en-US" altLang="ja-JP" dirty="0"/>
          </a:p>
          <a:p>
            <a:pPr marL="0" indent="0">
              <a:buFont typeface="Arial" panose="020B0604020202020204" pitchFamily="34" charset="0"/>
              <a:buNone/>
            </a:pPr>
            <a:endParaRPr kumimoji="1" lang="en-US" altLang="ja-JP" dirty="0"/>
          </a:p>
          <a:p>
            <a:pPr marL="0" indent="0">
              <a:buFont typeface="Arial" panose="020B0604020202020204" pitchFamily="34" charset="0"/>
              <a:buNone/>
            </a:pPr>
            <a:endParaRPr kumimoji="1" lang="en-US" altLang="ja-JP" dirty="0"/>
          </a:p>
          <a:p>
            <a:pPr marL="0" indent="0">
              <a:buFont typeface="Arial" panose="020B0604020202020204" pitchFamily="34" charset="0"/>
              <a:buNone/>
            </a:pPr>
            <a:endParaRPr kumimoji="1" lang="en-US" altLang="ja-JP" dirty="0"/>
          </a:p>
          <a:p>
            <a:pPr marL="0" indent="0">
              <a:buFont typeface="Arial" panose="020B0604020202020204" pitchFamily="34" charset="0"/>
              <a:buNone/>
            </a:pPr>
            <a:r>
              <a:rPr kumimoji="1" lang="ja-JP" altLang="en-US" b="1" dirty="0">
                <a:effectLst>
                  <a:outerShdw blurRad="38100" dist="38100" dir="2700000" algn="tl">
                    <a:srgbClr val="000000">
                      <a:alpha val="43137"/>
                    </a:srgbClr>
                  </a:outerShdw>
                </a:effectLst>
              </a:rPr>
              <a:t>最後まで説明してから。</a:t>
            </a:r>
            <a:endParaRPr kumimoji="1" lang="en-US" altLang="ja-JP" b="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kumimoji="1" lang="ja-JP" altLang="en-US" dirty="0"/>
              <a:t>この検討会では、「東京圏がどういった規模、期間の被害を受けた場合に、首都中枢機能の一時的な移行も含めて、バックアップさせるべきと示すことができるか。その際に被害の大きさや発生頻度を含め、何について優先的に対応すべきか」といったことについて、深く考えたいと思っている。</a:t>
            </a:r>
            <a:endParaRPr kumimoji="1" lang="en-US" altLang="ja-JP" dirty="0"/>
          </a:p>
          <a:p>
            <a:pPr marL="0" indent="0">
              <a:buFont typeface="Arial" panose="020B0604020202020204" pitchFamily="34" charset="0"/>
              <a:buNone/>
            </a:pPr>
            <a:endParaRPr kumimoji="1" lang="en-US" altLang="ja-JP" dirty="0"/>
          </a:p>
          <a:p>
            <a:pPr marL="171450" indent="-171450">
              <a:buFont typeface="Arial" panose="020B0604020202020204" pitchFamily="34" charset="0"/>
              <a:buChar char="•"/>
            </a:pPr>
            <a:r>
              <a:rPr kumimoji="1" lang="ja-JP" altLang="en-US" dirty="0"/>
              <a:t>そのために相談させていただきたいこととして、</a:t>
            </a:r>
            <a:br>
              <a:rPr kumimoji="1" lang="en-US" altLang="ja-JP" dirty="0"/>
            </a:br>
            <a:r>
              <a:rPr kumimoji="1" lang="ja-JP" altLang="en-US" dirty="0"/>
              <a:t>今回の資料には霞が関や立川市がハザードマップ中に含まれない自然災害も資料中にまとめているが、どこまでの自然災害を深掘りして検討すべきかなど、ご所見をいただきたい。</a:t>
            </a:r>
            <a:endParaRPr kumimoji="1" lang="en-US" altLang="ja-JP" dirty="0"/>
          </a:p>
          <a:p>
            <a:pPr marL="171450" indent="-171450">
              <a:buFont typeface="Arial" panose="020B0604020202020204" pitchFamily="34" charset="0"/>
              <a:buChar char="•"/>
            </a:pPr>
            <a:r>
              <a:rPr kumimoji="1" lang="ja-JP" altLang="en-US" dirty="0"/>
              <a:t>また、被害想定として、今回はライフラインや交通インフラの機能支障期間を示したが、他に検討すべきものがあるか。</a:t>
            </a:r>
            <a:endParaRPr kumimoji="1" lang="en-US" altLang="ja-JP" dirty="0"/>
          </a:p>
          <a:p>
            <a:pPr marL="171450" indent="-171450">
              <a:buFont typeface="Arial" panose="020B0604020202020204" pitchFamily="34" charset="0"/>
              <a:buChar char="•"/>
            </a:pPr>
            <a:r>
              <a:rPr kumimoji="1" lang="ja-JP" altLang="en-US" dirty="0"/>
              <a:t>さらに、更なる過酷事象や複合災害についてもどこまで深掘りすべきか。検討対象をどのように明確化し、どのように被害を定量化できるか。複合災害については、どの組み合わせを検討すべきか。</a:t>
            </a:r>
            <a:endParaRPr kumimoji="1" lang="en-US" altLang="ja-JP" dirty="0"/>
          </a:p>
          <a:p>
            <a:pPr marL="171450" indent="-171450">
              <a:buFont typeface="Arial" panose="020B0604020202020204" pitchFamily="34" charset="0"/>
              <a:buChar char="•"/>
            </a:pPr>
            <a:r>
              <a:rPr kumimoji="1" lang="ja-JP" altLang="en-US" dirty="0"/>
              <a:t>以上を踏まえ、次回は、首都中枢機能の移行のトリガーとなる災害として、何を掘り下げて検討すべきか。</a:t>
            </a:r>
            <a:br>
              <a:rPr kumimoji="1" lang="en-US" altLang="ja-JP" dirty="0"/>
            </a:br>
            <a:r>
              <a:rPr kumimoji="1" lang="ja-JP" altLang="en-US" dirty="0"/>
              <a:t>といったことについて、ご意見をいただきたい。</a:t>
            </a:r>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a:t>
            </a:fld>
            <a:endParaRPr kumimoji="1" lang="ja-JP" altLang="en-US"/>
          </a:p>
        </p:txBody>
      </p:sp>
    </p:spTree>
    <p:extLst>
      <p:ext uri="{BB962C8B-B14F-4D97-AF65-F5344CB8AC3E}">
        <p14:creationId xmlns:p14="http://schemas.microsoft.com/office/powerpoint/2010/main" val="3957471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大規模地震や気候変動による大雨頻度の増加により、複合災害の検討の重要性についてまとめられている。</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資料の説明は以上。　➡　ｐ２に戻る。</a:t>
            </a:r>
            <a:endParaRPr kumimoji="1" lang="en-US" altLang="ja-JP"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29</a:t>
            </a:fld>
            <a:endParaRPr kumimoji="1" lang="ja-JP" altLang="en-US"/>
          </a:p>
        </p:txBody>
      </p:sp>
    </p:spTree>
    <p:extLst>
      <p:ext uri="{BB962C8B-B14F-4D97-AF65-F5344CB8AC3E}">
        <p14:creationId xmlns:p14="http://schemas.microsoft.com/office/powerpoint/2010/main" val="38860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「中央省庁業務継続ガイドライン」をもとに、災害類型を、自然災害と自然災害以外に分けて整理している。</a:t>
            </a:r>
            <a:endParaRPr kumimoji="1" lang="en-US" altLang="ja-JP" dirty="0"/>
          </a:p>
          <a:p>
            <a:pPr marL="171450" indent="-171450">
              <a:buFont typeface="Arial" panose="020B0604020202020204" pitchFamily="34" charset="0"/>
              <a:buChar char="•"/>
            </a:pPr>
            <a:r>
              <a:rPr kumimoji="1" lang="ja-JP" altLang="en-US" dirty="0"/>
              <a:t>自然災害は、地震、津波、風水害、火山災害など。</a:t>
            </a:r>
            <a:endParaRPr kumimoji="1" lang="en-US" altLang="ja-JP" dirty="0"/>
          </a:p>
          <a:p>
            <a:pPr marL="171450" indent="-171450">
              <a:buFont typeface="Arial" panose="020B0604020202020204" pitchFamily="34" charset="0"/>
              <a:buChar char="•"/>
            </a:pPr>
            <a:r>
              <a:rPr kumimoji="1" lang="ja-JP" altLang="en-US" dirty="0"/>
              <a:t>自然災害以外は、原子力災害、危険物災害・火災、武力攻撃・テロ、</a:t>
            </a:r>
            <a:r>
              <a:rPr kumimoji="1" lang="en-US" altLang="ja-JP" dirty="0"/>
              <a:t>IT</a:t>
            </a:r>
            <a:r>
              <a:rPr kumimoji="1" lang="ja-JP" altLang="en-US" dirty="0"/>
              <a:t>障害、ライフライン支障、感染症等。</a:t>
            </a:r>
          </a:p>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3</a:t>
            </a:fld>
            <a:endParaRPr kumimoji="1" lang="ja-JP" altLang="en-US"/>
          </a:p>
        </p:txBody>
      </p:sp>
    </p:spTree>
    <p:extLst>
      <p:ext uri="{BB962C8B-B14F-4D97-AF65-F5344CB8AC3E}">
        <p14:creationId xmlns:p14="http://schemas.microsoft.com/office/powerpoint/2010/main" val="374420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まずは地震。</a:t>
            </a:r>
            <a:endParaRPr kumimoji="1" lang="en-US" altLang="ja-JP" dirty="0"/>
          </a:p>
          <a:p>
            <a:pPr marL="171450" indent="-171450">
              <a:buFont typeface="Arial" panose="020B0604020202020204" pitchFamily="34" charset="0"/>
              <a:buChar char="•"/>
            </a:pPr>
            <a:r>
              <a:rPr kumimoji="1" lang="ja-JP" altLang="en-US" dirty="0"/>
              <a:t>首都直下地震の被害想定を記載している。</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4</a:t>
            </a:fld>
            <a:endParaRPr kumimoji="1" lang="ja-JP" altLang="en-US"/>
          </a:p>
        </p:txBody>
      </p:sp>
    </p:spTree>
    <p:extLst>
      <p:ext uri="{BB962C8B-B14F-4D97-AF65-F5344CB8AC3E}">
        <p14:creationId xmlns:p14="http://schemas.microsoft.com/office/powerpoint/2010/main" val="416957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ライフライン、交通インフラの被害想定を記載。</a:t>
            </a:r>
            <a:endParaRPr kumimoji="1" lang="en-US" altLang="ja-JP" dirty="0"/>
          </a:p>
          <a:p>
            <a:pPr marL="171450" indent="-171450">
              <a:buFont typeface="Arial" panose="020B0604020202020204" pitchFamily="34" charset="0"/>
              <a:buChar char="•"/>
            </a:pPr>
            <a:r>
              <a:rPr kumimoji="1" lang="ja-JP" altLang="en-US" dirty="0"/>
              <a:t>電力、上水道、下水道は</a:t>
            </a:r>
            <a:r>
              <a:rPr kumimoji="1" lang="en-US" altLang="ja-JP" dirty="0"/>
              <a:t>1</a:t>
            </a:r>
            <a:r>
              <a:rPr kumimoji="1" lang="ja-JP" altLang="en-US" dirty="0"/>
              <a:t>か月程度、ガスは約</a:t>
            </a:r>
            <a:r>
              <a:rPr kumimoji="1" lang="en-US" altLang="ja-JP" dirty="0"/>
              <a:t>5</a:t>
            </a:r>
            <a:r>
              <a:rPr kumimoji="1" lang="ja-JP" altLang="en-US" dirty="0"/>
              <a:t>週間程度で大部分の支障が解消。</a:t>
            </a:r>
          </a:p>
          <a:p>
            <a:pPr marL="171450" indent="-171450">
              <a:buFont typeface="Arial" panose="020B0604020202020204" pitchFamily="34" charset="0"/>
              <a:buChar char="•"/>
            </a:pPr>
            <a:r>
              <a:rPr kumimoji="1" lang="ja-JP" altLang="en-US" dirty="0"/>
              <a:t>鉄道は、</a:t>
            </a:r>
            <a:r>
              <a:rPr kumimoji="1" lang="en-US" altLang="ja-JP" dirty="0"/>
              <a:t>1</a:t>
            </a:r>
            <a:r>
              <a:rPr kumimoji="1" lang="ja-JP" altLang="en-US" dirty="0"/>
              <a:t>週間後に新幹線全線・地下鉄一部が再開。</a:t>
            </a:r>
          </a:p>
          <a:p>
            <a:pPr marL="171450" indent="-171450">
              <a:buFont typeface="Arial" panose="020B0604020202020204" pitchFamily="34" charset="0"/>
              <a:buChar char="•"/>
            </a:pPr>
            <a:r>
              <a:rPr kumimoji="1" lang="en-US" altLang="ja-JP" dirty="0"/>
              <a:t>JR</a:t>
            </a:r>
            <a:r>
              <a:rPr kumimoji="1" lang="ja-JP" altLang="en-US" dirty="0"/>
              <a:t>在来線・私鉄は、</a:t>
            </a:r>
            <a:r>
              <a:rPr kumimoji="1" lang="en-US" altLang="ja-JP" dirty="0"/>
              <a:t>1</a:t>
            </a:r>
            <a:r>
              <a:rPr kumimoji="1" lang="ja-JP" altLang="en-US" dirty="0"/>
              <a:t>か月後も一部区間の折返し運転にとどまる。</a:t>
            </a:r>
          </a:p>
          <a:p>
            <a:pPr marL="171450" indent="-171450">
              <a:buFont typeface="Arial" panose="020B0604020202020204" pitchFamily="34" charset="0"/>
              <a:buChar char="•"/>
            </a:pPr>
            <a:r>
              <a:rPr kumimoji="1" lang="ja-JP" altLang="en-US" dirty="0"/>
              <a:t>港湾は、本格復旧に</a:t>
            </a:r>
            <a:r>
              <a:rPr kumimoji="1" lang="en-US" altLang="ja-JP" dirty="0"/>
              <a:t>2</a:t>
            </a:r>
            <a:r>
              <a:rPr kumimoji="1" lang="ja-JP" altLang="en-US" dirty="0"/>
              <a:t>年以上を要する可能性がある。</a:t>
            </a:r>
          </a:p>
          <a:p>
            <a:pPr marL="171450" indent="-171450">
              <a:buFont typeface="Arial" panose="020B0604020202020204" pitchFamily="34" charset="0"/>
              <a:buChar char="•"/>
            </a:pPr>
            <a:r>
              <a:rPr kumimoji="1" lang="ja-JP" altLang="en-US" dirty="0"/>
              <a:t>事業者自身の被災、停電、通信途絶、燃料・資機材・応援要員不足により、復旧がさらに長期化する可能性がある。</a:t>
            </a:r>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5</a:t>
            </a:fld>
            <a:endParaRPr kumimoji="1" lang="ja-JP" altLang="en-US"/>
          </a:p>
        </p:txBody>
      </p:sp>
    </p:spTree>
    <p:extLst>
      <p:ext uri="{BB962C8B-B14F-4D97-AF65-F5344CB8AC3E}">
        <p14:creationId xmlns:p14="http://schemas.microsoft.com/office/powerpoint/2010/main" val="196391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次に、地震と津波</a:t>
            </a:r>
            <a:endParaRPr kumimoji="1" lang="en-US" altLang="ja-JP" dirty="0"/>
          </a:p>
          <a:p>
            <a:pPr marL="171450" indent="-171450">
              <a:buFont typeface="Arial" panose="020B0604020202020204" pitchFamily="34" charset="0"/>
              <a:buChar char="•"/>
            </a:pPr>
            <a:r>
              <a:rPr kumimoji="1" lang="ja-JP" altLang="en-US" dirty="0"/>
              <a:t>相模トラフ沿い地震の被害想定を記載。</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6</a:t>
            </a:fld>
            <a:endParaRPr kumimoji="1" lang="ja-JP" altLang="en-US"/>
          </a:p>
        </p:txBody>
      </p:sp>
    </p:spTree>
    <p:extLst>
      <p:ext uri="{BB962C8B-B14F-4D97-AF65-F5344CB8AC3E}">
        <p14:creationId xmlns:p14="http://schemas.microsoft.com/office/powerpoint/2010/main" val="413504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電力、上水道、下水道は１か月程度、都市ガスは約２週間程度で大部分の支障が解消</a:t>
            </a:r>
            <a:endParaRPr kumimoji="1" lang="en-US" altLang="ja-JP" dirty="0"/>
          </a:p>
          <a:p>
            <a:pPr marL="171450" indent="-171450">
              <a:buFont typeface="Arial" panose="020B0604020202020204" pitchFamily="34" charset="0"/>
              <a:buChar char="•"/>
            </a:pPr>
            <a:r>
              <a:rPr kumimoji="1" lang="ja-JP" altLang="en-US" dirty="0"/>
              <a:t>津波による大きな被害を受けた鉄道線区では復旧に数か月以上、大きな被害を受けた港湾では本格復旧に２年以上を要する可能性がある。</a:t>
            </a:r>
            <a:endParaRPr kumimoji="1" lang="en-US" altLang="ja-JP" dirty="0"/>
          </a:p>
          <a:p>
            <a:pPr marL="171450" indent="-171450">
              <a:buFont typeface="Arial" panose="020B0604020202020204" pitchFamily="34" charset="0"/>
              <a:buChar char="•"/>
            </a:pPr>
            <a:r>
              <a:rPr kumimoji="1" lang="ja-JP" altLang="en-US" dirty="0"/>
              <a:t>更に厳しい被害様相として、下表記載以外に、各インフラ、ライフラインに共通して、事業者自身の被災、停電、通信手段の途絶、燃料・資機材・応援要員不足等により、復旧がさらに長期化する可能性が示され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7</a:t>
            </a:fld>
            <a:endParaRPr kumimoji="1" lang="ja-JP" altLang="en-US"/>
          </a:p>
        </p:txBody>
      </p:sp>
    </p:spTree>
    <p:extLst>
      <p:ext uri="{BB962C8B-B14F-4D97-AF65-F5344CB8AC3E}">
        <p14:creationId xmlns:p14="http://schemas.microsoft.com/office/powerpoint/2010/main" val="57847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続いて風水害。</a:t>
            </a:r>
            <a:endParaRPr kumimoji="1" lang="en-US" altLang="ja-JP" dirty="0"/>
          </a:p>
          <a:p>
            <a:pPr marL="171450" indent="-171450">
              <a:buFont typeface="Arial" panose="020B0604020202020204" pitchFamily="34" charset="0"/>
              <a:buChar char="•"/>
            </a:pPr>
            <a:r>
              <a:rPr kumimoji="1" lang="ja-JP" altLang="en-US" dirty="0"/>
              <a:t>まず、利根川首都圏広域氾濫について</a:t>
            </a:r>
          </a:p>
        </p:txBody>
      </p:sp>
      <p:sp>
        <p:nvSpPr>
          <p:cNvPr id="4" name="スライド番号プレースホルダー 3"/>
          <p:cNvSpPr>
            <a:spLocks noGrp="1"/>
          </p:cNvSpPr>
          <p:nvPr>
            <p:ph type="sldNum" sz="quarter" idx="5"/>
          </p:nvPr>
        </p:nvSpPr>
        <p:spPr/>
        <p:txBody>
          <a:bodyPr/>
          <a:lstStyle/>
          <a:p>
            <a:fld id="{D87BE302-9F6A-40C4-BD7A-136F46E02A60}" type="slidenum">
              <a:rPr kumimoji="1" lang="ja-JP" altLang="en-US" smtClean="0"/>
              <a:t>8</a:t>
            </a:fld>
            <a:endParaRPr kumimoji="1" lang="ja-JP" altLang="en-US"/>
          </a:p>
        </p:txBody>
      </p:sp>
    </p:spTree>
    <p:extLst>
      <p:ext uri="{BB962C8B-B14F-4D97-AF65-F5344CB8AC3E}">
        <p14:creationId xmlns:p14="http://schemas.microsoft.com/office/powerpoint/2010/main" val="255757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E80180-3587-4D33-A2DC-666E37D1A5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AE048C-656A-4A16-82C2-DE8037926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E189174-43BB-4E26-ACA6-B85860F94B7F}"/>
              </a:ext>
            </a:extLst>
          </p:cNvPr>
          <p:cNvSpPr>
            <a:spLocks noGrp="1"/>
          </p:cNvSpPr>
          <p:nvPr>
            <p:ph type="dt" sz="half" idx="10"/>
          </p:nvPr>
        </p:nvSpPr>
        <p:spPr/>
        <p:txBody>
          <a:bodyPr/>
          <a:lstStyle/>
          <a:p>
            <a:fld id="{485AFE26-B1D6-45B3-8AE8-7AEE320FEC5E}"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E9B919ED-B3BB-432C-8BFE-5B78D03B41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29FE0B-CA0B-4C31-87C2-76F49695855D}"/>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23831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6DDA4F-C5B0-4A45-8B2A-CFBC293129B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B6B3B9-3673-4A1C-8578-2432FF7C39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8F54AB-3CAE-40E6-833B-181629C3A89E}"/>
              </a:ext>
            </a:extLst>
          </p:cNvPr>
          <p:cNvSpPr>
            <a:spLocks noGrp="1"/>
          </p:cNvSpPr>
          <p:nvPr>
            <p:ph type="dt" sz="half" idx="10"/>
          </p:nvPr>
        </p:nvSpPr>
        <p:spPr/>
        <p:txBody>
          <a:bodyPr/>
          <a:lstStyle/>
          <a:p>
            <a:fld id="{AF06240B-1267-4CC8-95A1-63764C37BB61}"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0D046365-965D-4DCF-A8CF-FABB218216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9B76A0-58A6-4E0F-885E-A74B0A5255CE}"/>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70183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4D415D-C2AB-4959-99A7-9350F894E0E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E971EA-AE8D-4CE9-9DE0-85460966906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D85C9F-4120-4F48-AA45-06A8EC4A76C0}"/>
              </a:ext>
            </a:extLst>
          </p:cNvPr>
          <p:cNvSpPr>
            <a:spLocks noGrp="1"/>
          </p:cNvSpPr>
          <p:nvPr>
            <p:ph type="dt" sz="half" idx="10"/>
          </p:nvPr>
        </p:nvSpPr>
        <p:spPr/>
        <p:txBody>
          <a:bodyPr/>
          <a:lstStyle/>
          <a:p>
            <a:fld id="{0DBB6612-2A7A-46C8-86D0-8DFAE2685654}"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92DA79D8-C04D-4193-955D-5484B01B23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9FE0C0-6E18-4275-9A62-95C36EBC475C}"/>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21893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FEEA00-6B77-4478-A928-A6D9903982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5BB67F-B010-4D5A-9647-86758E6E56E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A3C1CA-3A07-4E8D-8839-7BE97C0F18C4}"/>
              </a:ext>
            </a:extLst>
          </p:cNvPr>
          <p:cNvSpPr>
            <a:spLocks noGrp="1"/>
          </p:cNvSpPr>
          <p:nvPr>
            <p:ph type="dt" sz="half" idx="10"/>
          </p:nvPr>
        </p:nvSpPr>
        <p:spPr/>
        <p:txBody>
          <a:bodyPr/>
          <a:lstStyle/>
          <a:p>
            <a:fld id="{DA932E1C-31CB-43D1-9E1B-F981A2C5C436}"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AA8B1A5A-4A97-40C6-B111-348D6F6954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5A8CBD-CC6E-4E8B-B47F-6C5797EB463F}"/>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112826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B9334-E492-4C28-B2B1-4C63FCE5C1B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D19BEC-8E19-4750-B5D3-0BDA2C22D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7D808E-E50C-4392-B2AE-29AE12C13F37}"/>
              </a:ext>
            </a:extLst>
          </p:cNvPr>
          <p:cNvSpPr>
            <a:spLocks noGrp="1"/>
          </p:cNvSpPr>
          <p:nvPr>
            <p:ph type="dt" sz="half" idx="10"/>
          </p:nvPr>
        </p:nvSpPr>
        <p:spPr/>
        <p:txBody>
          <a:bodyPr/>
          <a:lstStyle/>
          <a:p>
            <a:fld id="{185CEFE4-ACBC-4FC8-BA4F-09C2C6FB165F}"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391F2B07-7DAE-48CE-A592-786E2ADEF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07FE71-3A43-4475-BF74-20B8B062DF56}"/>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429077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4D6FF0-FB38-47C6-8770-FF3EF04C47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A13408-093B-4467-A95D-18ECEA4765B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A47FB9E-5C12-4222-BB99-7A0ABA5FACD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E02AA6-19EA-45E5-8D03-79D842C4A3FD}"/>
              </a:ext>
            </a:extLst>
          </p:cNvPr>
          <p:cNvSpPr>
            <a:spLocks noGrp="1"/>
          </p:cNvSpPr>
          <p:nvPr>
            <p:ph type="dt" sz="half" idx="10"/>
          </p:nvPr>
        </p:nvSpPr>
        <p:spPr/>
        <p:txBody>
          <a:bodyPr/>
          <a:lstStyle/>
          <a:p>
            <a:fld id="{BF58ABC4-D332-4956-A78B-E57D9C9BC4AC}" type="datetime1">
              <a:rPr kumimoji="1" lang="ja-JP" altLang="en-US" smtClean="0"/>
              <a:t>2026/7/10</a:t>
            </a:fld>
            <a:endParaRPr kumimoji="1" lang="ja-JP" altLang="en-US"/>
          </a:p>
        </p:txBody>
      </p:sp>
      <p:sp>
        <p:nvSpPr>
          <p:cNvPr id="6" name="フッター プレースホルダー 5">
            <a:extLst>
              <a:ext uri="{FF2B5EF4-FFF2-40B4-BE49-F238E27FC236}">
                <a16:creationId xmlns:a16="http://schemas.microsoft.com/office/drawing/2014/main" id="{68D2DC1A-2F9A-4485-9219-45BB097D48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1532F8-8B14-4E02-8CA0-1036F86BF1D4}"/>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182826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AEE36-541B-4476-A79D-F0182BC401D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CD3709-1334-4011-9803-FA1FE0F11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E5A2DB2-EB4C-44B2-B6D6-9AA2324A582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25E75DE-675B-4620-ACFF-43857F2C8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ED0160-22B3-4701-A9A5-BB37A3D27AA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E0C51C4-2FDF-40AC-A370-DE7C1174DE2C}"/>
              </a:ext>
            </a:extLst>
          </p:cNvPr>
          <p:cNvSpPr>
            <a:spLocks noGrp="1"/>
          </p:cNvSpPr>
          <p:nvPr>
            <p:ph type="dt" sz="half" idx="10"/>
          </p:nvPr>
        </p:nvSpPr>
        <p:spPr/>
        <p:txBody>
          <a:bodyPr/>
          <a:lstStyle/>
          <a:p>
            <a:fld id="{631A73AD-0D97-45AF-8397-8CED65EBAB1C}" type="datetime1">
              <a:rPr kumimoji="1" lang="ja-JP" altLang="en-US" smtClean="0"/>
              <a:t>2026/7/10</a:t>
            </a:fld>
            <a:endParaRPr kumimoji="1" lang="ja-JP" altLang="en-US"/>
          </a:p>
        </p:txBody>
      </p:sp>
      <p:sp>
        <p:nvSpPr>
          <p:cNvPr id="8" name="フッター プレースホルダー 7">
            <a:extLst>
              <a:ext uri="{FF2B5EF4-FFF2-40B4-BE49-F238E27FC236}">
                <a16:creationId xmlns:a16="http://schemas.microsoft.com/office/drawing/2014/main" id="{6036E0D4-46A3-4CEA-A187-8C4203C9C7E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3A95A02-17F4-4091-B06C-BD9465735642}"/>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366684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A2C21-BC6C-4ECD-8F8F-92356070ADA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0640BE4-18DE-4D0F-AABB-5456CD532F1B}"/>
              </a:ext>
            </a:extLst>
          </p:cNvPr>
          <p:cNvSpPr>
            <a:spLocks noGrp="1"/>
          </p:cNvSpPr>
          <p:nvPr>
            <p:ph type="dt" sz="half" idx="10"/>
          </p:nvPr>
        </p:nvSpPr>
        <p:spPr/>
        <p:txBody>
          <a:bodyPr/>
          <a:lstStyle/>
          <a:p>
            <a:fld id="{F4E6C49D-B9C7-43DB-AB07-16415F6D70EC}" type="datetime1">
              <a:rPr kumimoji="1" lang="ja-JP" altLang="en-US" smtClean="0"/>
              <a:t>2026/7/10</a:t>
            </a:fld>
            <a:endParaRPr kumimoji="1" lang="ja-JP" altLang="en-US"/>
          </a:p>
        </p:txBody>
      </p:sp>
      <p:sp>
        <p:nvSpPr>
          <p:cNvPr id="4" name="フッター プレースホルダー 3">
            <a:extLst>
              <a:ext uri="{FF2B5EF4-FFF2-40B4-BE49-F238E27FC236}">
                <a16:creationId xmlns:a16="http://schemas.microsoft.com/office/drawing/2014/main" id="{A65AE628-57BD-4F1F-AB94-F920FDD1E1C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00A1C91-40AA-4BFC-B8E9-0E3F43B88B9E}"/>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5110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00129B-CA69-4E4B-B134-70A6464F5B9C}"/>
              </a:ext>
            </a:extLst>
          </p:cNvPr>
          <p:cNvSpPr>
            <a:spLocks noGrp="1"/>
          </p:cNvSpPr>
          <p:nvPr>
            <p:ph type="dt" sz="half" idx="10"/>
          </p:nvPr>
        </p:nvSpPr>
        <p:spPr/>
        <p:txBody>
          <a:bodyPr/>
          <a:lstStyle/>
          <a:p>
            <a:fld id="{AA0AFBE7-0803-4BD5-A315-44A2D4F0E7BB}" type="datetime1">
              <a:rPr kumimoji="1" lang="ja-JP" altLang="en-US" smtClean="0"/>
              <a:t>2026/7/10</a:t>
            </a:fld>
            <a:endParaRPr kumimoji="1" lang="ja-JP" altLang="en-US"/>
          </a:p>
        </p:txBody>
      </p:sp>
      <p:sp>
        <p:nvSpPr>
          <p:cNvPr id="3" name="フッター プレースホルダー 2">
            <a:extLst>
              <a:ext uri="{FF2B5EF4-FFF2-40B4-BE49-F238E27FC236}">
                <a16:creationId xmlns:a16="http://schemas.microsoft.com/office/drawing/2014/main" id="{DA771487-00B4-4C11-A699-C137E727382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854347-2B1B-408B-9C23-8F69FCEAE7CC}"/>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337499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BEA1E-3692-4FA4-81E3-0C01281B45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E4E4F10-9579-49AA-86FF-276AF77E6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C9B949-1B85-4A23-9A7F-681A77E73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2A52CD-CCB1-44AA-AAE7-874E7B2856F6}"/>
              </a:ext>
            </a:extLst>
          </p:cNvPr>
          <p:cNvSpPr>
            <a:spLocks noGrp="1"/>
          </p:cNvSpPr>
          <p:nvPr>
            <p:ph type="dt" sz="half" idx="10"/>
          </p:nvPr>
        </p:nvSpPr>
        <p:spPr/>
        <p:txBody>
          <a:bodyPr/>
          <a:lstStyle/>
          <a:p>
            <a:fld id="{A75CF09C-9159-4654-914C-19B3E6CD124C}" type="datetime1">
              <a:rPr kumimoji="1" lang="ja-JP" altLang="en-US" smtClean="0"/>
              <a:t>2026/7/10</a:t>
            </a:fld>
            <a:endParaRPr kumimoji="1" lang="ja-JP" altLang="en-US"/>
          </a:p>
        </p:txBody>
      </p:sp>
      <p:sp>
        <p:nvSpPr>
          <p:cNvPr id="6" name="フッター プレースホルダー 5">
            <a:extLst>
              <a:ext uri="{FF2B5EF4-FFF2-40B4-BE49-F238E27FC236}">
                <a16:creationId xmlns:a16="http://schemas.microsoft.com/office/drawing/2014/main" id="{E9B3ACE1-038D-4327-B2AE-7A76697D8E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E8EDCB-3B88-422E-99A7-70EBDB922F9F}"/>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62557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82CDB-BA45-4A0F-BB29-DF80C6E8C2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177F64-3E22-4684-B7AF-AD1952B1C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BB1823-35DA-4069-B1D6-0574A834C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D7D386-EFC1-4C2E-9227-710E9F33694C}"/>
              </a:ext>
            </a:extLst>
          </p:cNvPr>
          <p:cNvSpPr>
            <a:spLocks noGrp="1"/>
          </p:cNvSpPr>
          <p:nvPr>
            <p:ph type="dt" sz="half" idx="10"/>
          </p:nvPr>
        </p:nvSpPr>
        <p:spPr/>
        <p:txBody>
          <a:bodyPr/>
          <a:lstStyle/>
          <a:p>
            <a:fld id="{BFC20EB1-065E-400F-9A23-64B8E12778ED}" type="datetime1">
              <a:rPr kumimoji="1" lang="ja-JP" altLang="en-US" smtClean="0"/>
              <a:t>2026/7/10</a:t>
            </a:fld>
            <a:endParaRPr kumimoji="1" lang="ja-JP" altLang="en-US"/>
          </a:p>
        </p:txBody>
      </p:sp>
      <p:sp>
        <p:nvSpPr>
          <p:cNvPr id="6" name="フッター プレースホルダー 5">
            <a:extLst>
              <a:ext uri="{FF2B5EF4-FFF2-40B4-BE49-F238E27FC236}">
                <a16:creationId xmlns:a16="http://schemas.microsoft.com/office/drawing/2014/main" id="{F8DB7C6E-A313-4E04-AE42-58D1A5F924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CB6A27-43CD-4D12-A5E0-ADCEE00A2673}"/>
              </a:ext>
            </a:extLst>
          </p:cNvPr>
          <p:cNvSpPr>
            <a:spLocks noGrp="1"/>
          </p:cNvSpPr>
          <p:nvPr>
            <p:ph type="sldNum" sz="quarter" idx="12"/>
          </p:nvPr>
        </p:nvSpPr>
        <p:spPr/>
        <p:txBody>
          <a:body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209603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48D872D-9B85-4F1B-A5AC-D9DE27D5D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83899F-0AB1-4C6D-9276-EC3FD73C9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307271-0DC8-4900-89FD-2A88D136AB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C8FCF-072F-43D3-9A3C-7477852B3FEC}" type="datetime1">
              <a:rPr kumimoji="1" lang="ja-JP" altLang="en-US" smtClean="0"/>
              <a:t>2026/7/10</a:t>
            </a:fld>
            <a:endParaRPr kumimoji="1" lang="ja-JP" altLang="en-US"/>
          </a:p>
        </p:txBody>
      </p:sp>
      <p:sp>
        <p:nvSpPr>
          <p:cNvPr id="5" name="フッター プレースホルダー 4">
            <a:extLst>
              <a:ext uri="{FF2B5EF4-FFF2-40B4-BE49-F238E27FC236}">
                <a16:creationId xmlns:a16="http://schemas.microsoft.com/office/drawing/2014/main" id="{C0D703C5-083A-4DCA-AE47-677200E1D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9236473-9819-4FA3-B98C-1AF9658C3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61F5B-1BDF-4D77-A755-C8D0FF6D81B8}" type="slidenum">
              <a:rPr kumimoji="1" lang="ja-JP" altLang="en-US" smtClean="0"/>
              <a:t>‹#›</a:t>
            </a:fld>
            <a:endParaRPr kumimoji="1" lang="ja-JP" altLang="en-US"/>
          </a:p>
        </p:txBody>
      </p:sp>
    </p:spTree>
    <p:extLst>
      <p:ext uri="{BB962C8B-B14F-4D97-AF65-F5344CB8AC3E}">
        <p14:creationId xmlns:p14="http://schemas.microsoft.com/office/powerpoint/2010/main" val="128100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DE90524-F2DC-44A3-8FDF-28ACD7DFFFA3}"/>
              </a:ext>
            </a:extLst>
          </p:cNvPr>
          <p:cNvSpPr txBox="1"/>
          <p:nvPr/>
        </p:nvSpPr>
        <p:spPr>
          <a:xfrm>
            <a:off x="1135993" y="5236946"/>
            <a:ext cx="9913008" cy="552202"/>
          </a:xfrm>
          <a:prstGeom prst="rect">
            <a:avLst/>
          </a:prstGeom>
          <a:noFill/>
        </p:spPr>
        <p:txBody>
          <a:bodyPr wrap="square">
            <a:spAutoFit/>
          </a:bodyPr>
          <a:lstStyle/>
          <a:p>
            <a:pPr algn="ctr">
              <a:lnSpc>
                <a:spcPct val="150000"/>
              </a:lnSpc>
            </a:pPr>
            <a:r>
              <a:rPr kumimoji="0" lang="ja-JP" altLang="en-US" sz="2400" b="1">
                <a:solidFill>
                  <a:srgbClr val="002060"/>
                </a:solidFill>
                <a:latin typeface="BIZ UDPゴシック" panose="020B0400000000000000" pitchFamily="50" charset="-128"/>
                <a:ea typeface="BIZ UDPゴシック" panose="020B0400000000000000" pitchFamily="50" charset="-128"/>
              </a:rPr>
              <a:t>副首都推進局</a:t>
            </a:r>
            <a:endParaRPr kumimoji="0" lang="en-US" altLang="ja-JP" sz="2400" b="1" dirty="0">
              <a:solidFill>
                <a:srgbClr val="002060"/>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CB7205B6-8BCF-45BC-8326-A31C987E2ECF}"/>
              </a:ext>
            </a:extLst>
          </p:cNvPr>
          <p:cNvSpPr/>
          <p:nvPr/>
        </p:nvSpPr>
        <p:spPr>
          <a:xfrm>
            <a:off x="0" y="0"/>
            <a:ext cx="12192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7EAA0084-1B9C-4398-8253-75A7A130C693}"/>
              </a:ext>
            </a:extLst>
          </p:cNvPr>
          <p:cNvCxnSpPr>
            <a:cxnSpLocks/>
          </p:cNvCxnSpPr>
          <p:nvPr/>
        </p:nvCxnSpPr>
        <p:spPr>
          <a:xfrm>
            <a:off x="1256454" y="3777760"/>
            <a:ext cx="100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75BDAB99-A8CD-415C-9EF8-70DEB91E0760}"/>
              </a:ext>
            </a:extLst>
          </p:cNvPr>
          <p:cNvSpPr txBox="1">
            <a:spLocks/>
          </p:cNvSpPr>
          <p:nvPr/>
        </p:nvSpPr>
        <p:spPr>
          <a:xfrm>
            <a:off x="1106496" y="1870879"/>
            <a:ext cx="10331387" cy="18832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30000"/>
              </a:lnSpc>
              <a:spcBef>
                <a:spcPts val="0"/>
              </a:spcBef>
            </a:pPr>
            <a:r>
              <a:rPr lang="ja-JP" altLang="en-US" sz="3200" spc="200" dirty="0">
                <a:solidFill>
                  <a:srgbClr val="002060"/>
                </a:solidFill>
                <a:latin typeface="HGP創英角ｺﾞｼｯｸUB"/>
                <a:ea typeface="HGP創英角ｺﾞｼｯｸUB"/>
                <a:cs typeface="Meiryo UI" panose="020B0604030504040204" pitchFamily="50" charset="-128"/>
              </a:rPr>
              <a:t>首都機能バックアップの検討対象となる災害・被害想定</a:t>
            </a:r>
            <a:endParaRPr lang="en-US" altLang="ja-JP" sz="3200" spc="200" dirty="0">
              <a:solidFill>
                <a:srgbClr val="002060"/>
              </a:solidFill>
              <a:latin typeface="HGP創英角ｺﾞｼｯｸUB"/>
              <a:ea typeface="HGP創英角ｺﾞｼｯｸUB"/>
              <a:cs typeface="Meiryo UI" panose="020B0604030504040204" pitchFamily="50" charset="-128"/>
            </a:endParaRPr>
          </a:p>
        </p:txBody>
      </p:sp>
      <p:sp>
        <p:nvSpPr>
          <p:cNvPr id="8" name="テキスト ボックス 7">
            <a:extLst>
              <a:ext uri="{FF2B5EF4-FFF2-40B4-BE49-F238E27FC236}">
                <a16:creationId xmlns:a16="http://schemas.microsoft.com/office/drawing/2014/main" id="{3AA0A01E-7605-4468-B8CA-F8C7F4207C31}"/>
              </a:ext>
            </a:extLst>
          </p:cNvPr>
          <p:cNvSpPr txBox="1"/>
          <p:nvPr/>
        </p:nvSpPr>
        <p:spPr>
          <a:xfrm>
            <a:off x="4851133" y="429746"/>
            <a:ext cx="7340867" cy="489365"/>
          </a:xfrm>
          <a:prstGeom prst="rect">
            <a:avLst/>
          </a:prstGeom>
          <a:noFill/>
        </p:spPr>
        <p:txBody>
          <a:bodyPr wrap="square">
            <a:spAutoFit/>
          </a:bodyPr>
          <a:lstStyle/>
          <a:p>
            <a:pPr algn="r"/>
            <a:r>
              <a:rPr lang="en-US" altLang="ja-JP" sz="1290" dirty="0">
                <a:solidFill>
                  <a:sysClr val="windowText" lastClr="000000"/>
                </a:solidFill>
                <a:latin typeface="Meiryo UI" panose="020B0604030504040204" pitchFamily="50" charset="-128"/>
                <a:ea typeface="Meiryo UI" panose="020B0604030504040204" pitchFamily="50" charset="-128"/>
              </a:rPr>
              <a:t>2026.7.13</a:t>
            </a:r>
            <a:endParaRPr kumimoji="0" lang="en-US" altLang="ja-JP" sz="1290" dirty="0">
              <a:solidFill>
                <a:sysClr val="windowText" lastClr="000000"/>
              </a:solidFill>
              <a:latin typeface="Meiryo UI" panose="020B0604030504040204" pitchFamily="50" charset="-128"/>
              <a:ea typeface="Meiryo UI" panose="020B0604030504040204" pitchFamily="50" charset="-128"/>
            </a:endParaRPr>
          </a:p>
          <a:p>
            <a:pPr algn="r"/>
            <a:r>
              <a:rPr lang="ja-JP" altLang="en-US" sz="1290" dirty="0">
                <a:solidFill>
                  <a:sysClr val="windowText" lastClr="000000"/>
                </a:solidFill>
                <a:latin typeface="Meiryo UI" panose="020B0604030504040204" pitchFamily="50" charset="-128"/>
                <a:ea typeface="Meiryo UI" panose="020B0604030504040204" pitchFamily="50" charset="-128"/>
              </a:rPr>
              <a:t>第１回　首都機能バックアップに関する検討会議</a:t>
            </a:r>
            <a:endParaRPr kumimoji="0" lang="en-US" altLang="ja-JP" sz="1290" dirty="0">
              <a:solidFill>
                <a:sysClr val="windowText" lastClr="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49C270D-5CB7-4786-8468-2758A2F2771A}"/>
              </a:ext>
            </a:extLst>
          </p:cNvPr>
          <p:cNvSpPr/>
          <p:nvPr/>
        </p:nvSpPr>
        <p:spPr>
          <a:xfrm>
            <a:off x="10355158" y="909079"/>
            <a:ext cx="1387685" cy="38112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574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3E49-07B5-DC24-2F7E-54E39C9B585A}"/>
            </a:ext>
          </a:extLst>
        </p:cNvPr>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ABD23508-ABA6-D335-A933-0BCDA7ABA6F1}"/>
              </a:ext>
            </a:extLst>
          </p:cNvPr>
          <p:cNvGraphicFramePr>
            <a:graphicFrameLocks noGrp="1"/>
          </p:cNvGraphicFramePr>
          <p:nvPr>
            <p:extLst>
              <p:ext uri="{D42A27DB-BD31-4B8C-83A1-F6EECF244321}">
                <p14:modId xmlns:p14="http://schemas.microsoft.com/office/powerpoint/2010/main" val="4278922799"/>
              </p:ext>
            </p:extLst>
          </p:nvPr>
        </p:nvGraphicFramePr>
        <p:xfrm>
          <a:off x="304800" y="2505849"/>
          <a:ext cx="11582400" cy="3953194"/>
        </p:xfrm>
        <a:graphic>
          <a:graphicData uri="http://schemas.openxmlformats.org/drawingml/2006/table">
            <a:tbl>
              <a:tblPr>
                <a:tableStyleId>{5940675A-B579-460E-94D1-54222C63F5DA}</a:tableStyleId>
              </a:tblPr>
              <a:tblGrid>
                <a:gridCol w="1447800">
                  <a:extLst>
                    <a:ext uri="{9D8B030D-6E8A-4147-A177-3AD203B41FA5}">
                      <a16:colId xmlns:a16="http://schemas.microsoft.com/office/drawing/2014/main" val="2416777227"/>
                    </a:ext>
                  </a:extLst>
                </a:gridCol>
                <a:gridCol w="1447800">
                  <a:extLst>
                    <a:ext uri="{9D8B030D-6E8A-4147-A177-3AD203B41FA5}">
                      <a16:colId xmlns:a16="http://schemas.microsoft.com/office/drawing/2014/main" val="4106493740"/>
                    </a:ext>
                  </a:extLst>
                </a:gridCol>
                <a:gridCol w="1447800">
                  <a:extLst>
                    <a:ext uri="{9D8B030D-6E8A-4147-A177-3AD203B41FA5}">
                      <a16:colId xmlns:a16="http://schemas.microsoft.com/office/drawing/2014/main" val="3454673045"/>
                    </a:ext>
                  </a:extLst>
                </a:gridCol>
                <a:gridCol w="1447800">
                  <a:extLst>
                    <a:ext uri="{9D8B030D-6E8A-4147-A177-3AD203B41FA5}">
                      <a16:colId xmlns:a16="http://schemas.microsoft.com/office/drawing/2014/main" val="2520745739"/>
                    </a:ext>
                  </a:extLst>
                </a:gridCol>
                <a:gridCol w="1447800">
                  <a:extLst>
                    <a:ext uri="{9D8B030D-6E8A-4147-A177-3AD203B41FA5}">
                      <a16:colId xmlns:a16="http://schemas.microsoft.com/office/drawing/2014/main" val="3592588983"/>
                    </a:ext>
                  </a:extLst>
                </a:gridCol>
                <a:gridCol w="1447800">
                  <a:extLst>
                    <a:ext uri="{9D8B030D-6E8A-4147-A177-3AD203B41FA5}">
                      <a16:colId xmlns:a16="http://schemas.microsoft.com/office/drawing/2014/main" val="443079212"/>
                    </a:ext>
                  </a:extLst>
                </a:gridCol>
                <a:gridCol w="1447800">
                  <a:extLst>
                    <a:ext uri="{9D8B030D-6E8A-4147-A177-3AD203B41FA5}">
                      <a16:colId xmlns:a16="http://schemas.microsoft.com/office/drawing/2014/main" val="1412361067"/>
                    </a:ext>
                  </a:extLst>
                </a:gridCol>
                <a:gridCol w="1447800">
                  <a:extLst>
                    <a:ext uri="{9D8B030D-6E8A-4147-A177-3AD203B41FA5}">
                      <a16:colId xmlns:a16="http://schemas.microsoft.com/office/drawing/2014/main" val="164839900"/>
                    </a:ext>
                  </a:extLst>
                </a:gridCol>
              </a:tblGrid>
              <a:tr h="266384">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電力</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情報通信</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上水道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下水道</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ガス</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道路</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鉄道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港湾・空港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26022992"/>
                  </a:ext>
                </a:extLst>
              </a:tr>
              <a:tr h="23285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排水後、数週間程度</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停電軒数約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59</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万軒</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排水が完了した日から復旧作業に取りかかり、数週間程度は必要と見込まれる。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排水後、１日～数週間で仮復旧</a:t>
                      </a: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・固定電話の支障件数約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61</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万加入</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・携帯電話の支障件数約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40</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万在圏</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固定電話については、排水後に電力設備等の仮復旧を行い １日～数週間程度を要する。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携帯電話については、被災していない周辺基地局からのエリア補完、電源設備等の仮復旧により数日程度で復旧する。ただし、本復旧にはいずれも数か月の長期間を要する。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排水後、数か月程度</a:t>
                      </a:r>
                    </a:p>
                    <a:p>
                      <a:pPr algn="l" fontAlgn="ctr">
                        <a:buNone/>
                      </a:pP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14</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万人に影響</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復旧期間については、排水が完了した日から復旧作業に取りかかり、数か月程度と見込まれる。</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排水後、数か月程度</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最大約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180</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万人の汚水処理に影響</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排水が完了した日から復旧作業に取りかかり、数か月程度と見込まれる。</a:t>
                      </a:r>
                      <a:endParaRPr lang="ja-JP" altLang="en-US" sz="13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排水後、１週間程度</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都市ガスの供給支障件数約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26</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6</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万件</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排水が完了した日から復旧作業に取りかかり、１週間程度の見込み。ただし、ガス管内へ想定を越える大量の水が流入している場合には、道路下のガス管の修理が必要となるため、復旧期間が長期化する可能性がある</a:t>
                      </a:r>
                      <a:r>
                        <a:rPr lang="ja-JP" altLang="en-US" sz="13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ja-JP" altLang="en-US" sz="13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復旧期間の定量なし。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浸水面積約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530km²</a:t>
                      </a:r>
                    </a:p>
                    <a:p>
                      <a:pPr marL="0" marR="0" lvl="0" indent="0" algn="l" defTabSz="914400" rtl="0" eaLnBrk="1" fontAlgn="ctr" latinLnBrk="0" hangingPunct="1">
                        <a:lnSpc>
                          <a:spcPts val="1200"/>
                        </a:lnSpc>
                        <a:spcBef>
                          <a:spcPts val="0"/>
                        </a:spcBef>
                        <a:spcAft>
                          <a:spcPts val="0"/>
                        </a:spcAft>
                        <a:buClrTx/>
                        <a:buSzTx/>
                        <a:buFontTx/>
                        <a:buNone/>
                        <a:tabLst/>
                        <a:defRPr/>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120km²</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の範囲で ２週間以上浸水が継続する。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ja-JP" altLang="en-US" sz="13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300" b="1" i="0" u="none" strike="noStrike" dirty="0">
                          <a:solidFill>
                            <a:srgbClr val="000000"/>
                          </a:solidFill>
                          <a:effectLst/>
                          <a:latin typeface="BIZ UDゴシック" panose="020B0400000000000000" pitchFamily="49" charset="-128"/>
                          <a:ea typeface="BIZ UDゴシック" panose="020B0400000000000000" pitchFamily="49" charset="-128"/>
                        </a:rPr>
                        <a:t>復旧期間の定量なし。</a:t>
                      </a:r>
                      <a:endParaRPr lang="en-US" altLang="ja-JP" sz="13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3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300" b="1" i="0" u="none" strike="noStrike" dirty="0">
                          <a:solidFill>
                            <a:srgbClr val="000000"/>
                          </a:solidFill>
                          <a:effectLst/>
                          <a:latin typeface="BIZ UDゴシック" panose="020B0400000000000000" pitchFamily="49" charset="-128"/>
                          <a:ea typeface="BIZ UDゴシック" panose="020B0400000000000000" pitchFamily="49" charset="-128"/>
                        </a:rPr>
                        <a:t>復旧期間の定量なし。</a:t>
                      </a:r>
                      <a:endParaRPr lang="en-US" altLang="ja-JP" sz="13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ja-JP" altLang="en-US" sz="13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21433155"/>
                  </a:ext>
                </a:extLst>
              </a:tr>
            </a:tbl>
          </a:graphicData>
        </a:graphic>
      </p:graphicFrame>
      <p:sp>
        <p:nvSpPr>
          <p:cNvPr id="5" name="正方形/長方形 4">
            <a:extLst>
              <a:ext uri="{FF2B5EF4-FFF2-40B4-BE49-F238E27FC236}">
                <a16:creationId xmlns:a16="http://schemas.microsoft.com/office/drawing/2014/main" id="{0C841AAA-4EE1-D9CE-BB69-BC66C74C4D75}"/>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ー３　被害想定：利根川首都圏広域氾濫</a:t>
            </a:r>
          </a:p>
        </p:txBody>
      </p:sp>
      <p:sp>
        <p:nvSpPr>
          <p:cNvPr id="4" name="スライド番号プレースホルダー 1">
            <a:extLst>
              <a:ext uri="{FF2B5EF4-FFF2-40B4-BE49-F238E27FC236}">
                <a16:creationId xmlns:a16="http://schemas.microsoft.com/office/drawing/2014/main" id="{96C845AE-2370-A291-CEC9-F1C751E925C6}"/>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9</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Rectangle 3">
            <a:extLst>
              <a:ext uri="{FF2B5EF4-FFF2-40B4-BE49-F238E27FC236}">
                <a16:creationId xmlns:a16="http://schemas.microsoft.com/office/drawing/2014/main" id="{4BA6ED90-CA9C-E3B3-7874-53045B50B1B8}"/>
              </a:ext>
            </a:extLst>
          </p:cNvPr>
          <p:cNvSpPr>
            <a:spLocks noChangeArrowheads="1"/>
          </p:cNvSpPr>
          <p:nvPr/>
        </p:nvSpPr>
        <p:spPr bwMode="auto">
          <a:xfrm>
            <a:off x="-108098" y="6497692"/>
            <a:ext cx="119952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zh-TW"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中央防災会議</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「大規模水害対策に関する専門調査会報告」、「大規模水害対策に関する専門調査会報告　被害想定、アンケート調査集」（平成</a:t>
            </a:r>
            <a:r>
              <a:rPr kumimoji="0" lang="en-US" altLang="ja-JP"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４</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月）をもとに作成</a:t>
            </a:r>
          </a:p>
        </p:txBody>
      </p:sp>
      <p:sp>
        <p:nvSpPr>
          <p:cNvPr id="8" name="コンテンツ プレースホルダー 5">
            <a:extLst>
              <a:ext uri="{FF2B5EF4-FFF2-40B4-BE49-F238E27FC236}">
                <a16:creationId xmlns:a16="http://schemas.microsoft.com/office/drawing/2014/main" id="{6F16B3AD-814A-2879-5CE1-17349084B20A}"/>
              </a:ext>
            </a:extLst>
          </p:cNvPr>
          <p:cNvSpPr>
            <a:spLocks noGrp="1"/>
          </p:cNvSpPr>
          <p:nvPr>
            <p:ph idx="1"/>
          </p:nvPr>
        </p:nvSpPr>
        <p:spPr>
          <a:xfrm>
            <a:off x="393405" y="1056941"/>
            <a:ext cx="11798595" cy="1318614"/>
          </a:xfrm>
        </p:spPr>
        <p:txBody>
          <a:bodyPr>
            <a:noAutofit/>
          </a:bodyPr>
          <a:lstStyle/>
          <a:p>
            <a:pPr>
              <a:lnSpc>
                <a:spcPct val="100000"/>
              </a:lnSpc>
              <a:spcBef>
                <a:spcPts val="600"/>
              </a:spcBef>
            </a:pPr>
            <a:r>
              <a:rPr lang="ja-JP" altLang="en-US" sz="1400" dirty="0">
                <a:latin typeface="BIZ UDゴシック" panose="020B0400000000000000" pitchFamily="49" charset="-128"/>
                <a:ea typeface="BIZ UDゴシック" panose="020B0400000000000000" pitchFamily="49" charset="-128"/>
              </a:rPr>
              <a:t>利根川首都圏広域氾濫では、浸水面積約</a:t>
            </a:r>
            <a:r>
              <a:rPr lang="en-US" altLang="ja-JP" sz="1400" dirty="0">
                <a:latin typeface="BIZ UDゴシック" panose="020B0400000000000000" pitchFamily="49" charset="-128"/>
                <a:ea typeface="BIZ UDゴシック" panose="020B0400000000000000" pitchFamily="49" charset="-128"/>
              </a:rPr>
              <a:t>530km²</a:t>
            </a:r>
            <a:r>
              <a:rPr lang="ja-JP" altLang="en-US" sz="1400" dirty="0">
                <a:latin typeface="BIZ UDゴシック" panose="020B0400000000000000" pitchFamily="49" charset="-128"/>
                <a:ea typeface="BIZ UDゴシック" panose="020B0400000000000000" pitchFamily="49" charset="-128"/>
              </a:rPr>
              <a:t>、浸水区域内人口約</a:t>
            </a:r>
            <a:r>
              <a:rPr lang="en-US" altLang="ja-JP" sz="1400" dirty="0">
                <a:latin typeface="BIZ UDゴシック" panose="020B0400000000000000" pitchFamily="49" charset="-128"/>
                <a:ea typeface="BIZ UDゴシック" panose="020B0400000000000000" pitchFamily="49" charset="-128"/>
              </a:rPr>
              <a:t>230</a:t>
            </a:r>
            <a:r>
              <a:rPr lang="ja-JP" altLang="en-US" sz="1400" dirty="0">
                <a:latin typeface="BIZ UDゴシック" panose="020B0400000000000000" pitchFamily="49" charset="-128"/>
                <a:ea typeface="BIZ UDゴシック" panose="020B0400000000000000" pitchFamily="49" charset="-128"/>
              </a:rPr>
              <a:t>万人が想定され、排水施設が稼働しない場合、約</a:t>
            </a:r>
            <a:r>
              <a:rPr lang="en-US" altLang="ja-JP" sz="1400" dirty="0">
                <a:latin typeface="BIZ UDゴシック" panose="020B0400000000000000" pitchFamily="49" charset="-128"/>
                <a:ea typeface="BIZ UDゴシック" panose="020B0400000000000000" pitchFamily="49" charset="-128"/>
              </a:rPr>
              <a:t>120km²</a:t>
            </a:r>
            <a:r>
              <a:rPr lang="ja-JP" altLang="en-US" sz="1400" dirty="0">
                <a:latin typeface="BIZ UDゴシック" panose="020B0400000000000000" pitchFamily="49" charset="-128"/>
                <a:ea typeface="BIZ UDゴシック" panose="020B0400000000000000" pitchFamily="49" charset="-128"/>
              </a:rPr>
              <a:t>の範囲で</a:t>
            </a:r>
            <a:r>
              <a:rPr lang="en-US" altLang="ja-JP" sz="1400" dirty="0">
                <a:latin typeface="BIZ UDゴシック" panose="020B0400000000000000" pitchFamily="49" charset="-128"/>
                <a:ea typeface="BIZ UDゴシック" panose="020B0400000000000000" pitchFamily="49" charset="-128"/>
              </a:rPr>
              <a:t>2</a:t>
            </a:r>
            <a:r>
              <a:rPr lang="ja-JP" altLang="en-US" sz="1400" dirty="0">
                <a:latin typeface="BIZ UDゴシック" panose="020B0400000000000000" pitchFamily="49" charset="-128"/>
                <a:ea typeface="BIZ UDゴシック" panose="020B0400000000000000" pitchFamily="49" charset="-128"/>
              </a:rPr>
              <a:t>週間以上浸水が継続する。電力、上下水道、ガス、情報通信の復旧期間は、いずれも「排水完了後」に復旧作業へ着手することを前提。</a:t>
            </a:r>
            <a:endParaRPr lang="en-US" altLang="ja-JP" sz="1400" dirty="0">
              <a:latin typeface="BIZ UDゴシック" panose="020B0400000000000000" pitchFamily="49" charset="-128"/>
              <a:ea typeface="BIZ UDゴシック" panose="020B0400000000000000" pitchFamily="49" charset="-128"/>
            </a:endParaRPr>
          </a:p>
          <a:p>
            <a:pPr marL="285750" indent="-285750" fontAlgn="ctr">
              <a:lnSpc>
                <a:spcPct val="100000"/>
              </a:lnSpc>
              <a:spcBef>
                <a:spcPts val="600"/>
              </a:spcBef>
            </a:pPr>
            <a:r>
              <a:rPr lang="ja-JP" altLang="en-US" sz="1400" b="1" dirty="0">
                <a:highlight>
                  <a:srgbClr val="FFFF00"/>
                </a:highlight>
                <a:latin typeface="BIZ UDゴシック" panose="020B0400000000000000" pitchFamily="49" charset="-128"/>
                <a:ea typeface="BIZ UDゴシック" panose="020B0400000000000000" pitchFamily="49" charset="-128"/>
              </a:rPr>
              <a:t>排水施設が稼働しない場合、</a:t>
            </a:r>
            <a:r>
              <a:rPr lang="ja-JP" altLang="en-US" sz="1400" dirty="0">
                <a:latin typeface="BIZ UDゴシック" panose="020B0400000000000000" pitchFamily="49" charset="-128"/>
                <a:ea typeface="BIZ UDゴシック" panose="020B0400000000000000" pitchFamily="49" charset="-128"/>
              </a:rPr>
              <a:t>堤防決壊から１週間が経過した時点で約</a:t>
            </a:r>
            <a:r>
              <a:rPr lang="en-US" altLang="ja-JP" sz="1400" dirty="0">
                <a:latin typeface="BIZ UDゴシック" panose="020B0400000000000000" pitchFamily="49" charset="-128"/>
                <a:ea typeface="BIZ UDゴシック" panose="020B0400000000000000" pitchFamily="49" charset="-128"/>
              </a:rPr>
              <a:t>160</a:t>
            </a:r>
            <a:r>
              <a:rPr lang="ja-JP" altLang="en-US" sz="1400" dirty="0">
                <a:latin typeface="BIZ UDゴシック" panose="020B0400000000000000" pitchFamily="49" charset="-128"/>
                <a:ea typeface="BIZ UDゴシック" panose="020B0400000000000000" pitchFamily="49" charset="-128"/>
              </a:rPr>
              <a:t>万人の居住地域が浸水。排水が進まないため、</a:t>
            </a:r>
            <a:r>
              <a:rPr lang="ja-JP" altLang="en-US" sz="1400" b="1" dirty="0">
                <a:highlight>
                  <a:srgbClr val="FFFF00"/>
                </a:highlight>
                <a:latin typeface="BIZ UDゴシック" panose="020B0400000000000000" pitchFamily="49" charset="-128"/>
                <a:ea typeface="BIZ UDゴシック" panose="020B0400000000000000" pitchFamily="49" charset="-128"/>
              </a:rPr>
              <a:t>１か月が経過しても、約</a:t>
            </a:r>
            <a:r>
              <a:rPr lang="en-US" altLang="ja-JP" sz="1400" b="1" dirty="0">
                <a:highlight>
                  <a:srgbClr val="FFFF00"/>
                </a:highlight>
                <a:latin typeface="BIZ UDゴシック" panose="020B0400000000000000" pitchFamily="49" charset="-128"/>
                <a:ea typeface="BIZ UDゴシック" panose="020B0400000000000000" pitchFamily="49" charset="-128"/>
              </a:rPr>
              <a:t>150</a:t>
            </a:r>
            <a:r>
              <a:rPr lang="ja-JP" altLang="en-US" sz="1400" b="1" dirty="0">
                <a:highlight>
                  <a:srgbClr val="FFFF00"/>
                </a:highlight>
                <a:latin typeface="BIZ UDゴシック" panose="020B0400000000000000" pitchFamily="49" charset="-128"/>
                <a:ea typeface="BIZ UDゴシック" panose="020B0400000000000000" pitchFamily="49" charset="-128"/>
              </a:rPr>
              <a:t>万人の居住地域が浸水</a:t>
            </a:r>
            <a:r>
              <a:rPr lang="ja-JP" altLang="en-US" sz="1400" b="1" dirty="0">
                <a:latin typeface="BIZ UDゴシック" panose="020B0400000000000000" pitchFamily="49" charset="-128"/>
                <a:ea typeface="BIZ UDゴシック" panose="020B0400000000000000" pitchFamily="49" charset="-128"/>
              </a:rPr>
              <a:t>。</a:t>
            </a:r>
          </a:p>
          <a:p>
            <a:pPr marL="285750" indent="-285750" fontAlgn="ctr">
              <a:lnSpc>
                <a:spcPct val="100000"/>
              </a:lnSpc>
              <a:spcBef>
                <a:spcPts val="600"/>
              </a:spcBef>
            </a:pPr>
            <a:r>
              <a:rPr lang="ja-JP" altLang="en-US" sz="1400" b="1" dirty="0">
                <a:highlight>
                  <a:srgbClr val="FFFF00"/>
                </a:highlight>
                <a:latin typeface="BIZ UDゴシック" panose="020B0400000000000000" pitchFamily="49" charset="-128"/>
                <a:ea typeface="BIZ UDゴシック" panose="020B0400000000000000" pitchFamily="49" charset="-128"/>
              </a:rPr>
              <a:t>排水施設が稼働する場合、１週間が経過した時点で約</a:t>
            </a:r>
            <a:r>
              <a:rPr lang="en-US" altLang="ja-JP" sz="1400" b="1" dirty="0">
                <a:highlight>
                  <a:srgbClr val="FFFF00"/>
                </a:highlight>
                <a:latin typeface="BIZ UDゴシック" panose="020B0400000000000000" pitchFamily="49" charset="-128"/>
                <a:ea typeface="BIZ UDゴシック" panose="020B0400000000000000" pitchFamily="49" charset="-128"/>
              </a:rPr>
              <a:t>20</a:t>
            </a:r>
            <a:r>
              <a:rPr lang="ja-JP" altLang="en-US" sz="1400" b="1" dirty="0">
                <a:highlight>
                  <a:srgbClr val="FFFF00"/>
                </a:highlight>
                <a:latin typeface="BIZ UDゴシック" panose="020B0400000000000000" pitchFamily="49" charset="-128"/>
                <a:ea typeface="BIZ UDゴシック" panose="020B0400000000000000" pitchFamily="49" charset="-128"/>
              </a:rPr>
              <a:t>万人の居住地域が浸水し、浸水面積の</a:t>
            </a:r>
            <a:r>
              <a:rPr lang="en-US" altLang="ja-JP" sz="1400" b="1" dirty="0">
                <a:highlight>
                  <a:srgbClr val="FFFF00"/>
                </a:highlight>
                <a:latin typeface="BIZ UDゴシック" panose="020B0400000000000000" pitchFamily="49" charset="-128"/>
                <a:ea typeface="BIZ UDゴシック" panose="020B0400000000000000" pitchFamily="49" charset="-128"/>
              </a:rPr>
              <a:t>95</a:t>
            </a:r>
            <a:r>
              <a:rPr lang="ja-JP" altLang="en-US" sz="1400" b="1" dirty="0">
                <a:highlight>
                  <a:srgbClr val="FFFF00"/>
                </a:highlight>
                <a:latin typeface="BIZ UDゴシック" panose="020B0400000000000000" pitchFamily="49" charset="-128"/>
                <a:ea typeface="BIZ UDゴシック" panose="020B0400000000000000" pitchFamily="49" charset="-128"/>
              </a:rPr>
              <a:t>％が排水完了するまで約３週間を要する。</a:t>
            </a:r>
            <a:endParaRPr lang="en-US" altLang="ja-JP" sz="1400" b="1" dirty="0">
              <a:highlight>
                <a:srgbClr val="FFFF00"/>
              </a:highligh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C6ED4C76-CF96-56BC-EC34-5FB3CB3FE2BB}"/>
              </a:ext>
            </a:extLst>
          </p:cNvPr>
          <p:cNvGraphicFramePr>
            <a:graphicFrameLocks noGrp="1"/>
          </p:cNvGraphicFramePr>
          <p:nvPr>
            <p:extLst>
              <p:ext uri="{D42A27DB-BD31-4B8C-83A1-F6EECF244321}">
                <p14:modId xmlns:p14="http://schemas.microsoft.com/office/powerpoint/2010/main" val="2466778534"/>
              </p:ext>
            </p:extLst>
          </p:nvPr>
        </p:nvGraphicFramePr>
        <p:xfrm>
          <a:off x="269357" y="625192"/>
          <a:ext cx="3164959" cy="370840"/>
        </p:xfrm>
        <a:graphic>
          <a:graphicData uri="http://schemas.openxmlformats.org/drawingml/2006/table">
            <a:tbl>
              <a:tblPr firstRow="1" bandRow="1">
                <a:tableStyleId>{5C22544A-7EE6-4342-B048-85BDC9FD1C3A}</a:tableStyleId>
              </a:tblPr>
              <a:tblGrid>
                <a:gridCol w="3164959">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Tree>
    <p:extLst>
      <p:ext uri="{BB962C8B-B14F-4D97-AF65-F5344CB8AC3E}">
        <p14:creationId xmlns:p14="http://schemas.microsoft.com/office/powerpoint/2010/main" val="20823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8EEE-4DEE-42FF-3658-347E72D56963}"/>
            </a:ext>
          </a:extLst>
        </p:cNvPr>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A984F3CE-2C4F-FBD1-F9D6-72AA3191E88D}"/>
              </a:ext>
            </a:extLst>
          </p:cNvPr>
          <p:cNvSpPr txBox="1"/>
          <p:nvPr/>
        </p:nvSpPr>
        <p:spPr>
          <a:xfrm>
            <a:off x="115536" y="5497960"/>
            <a:ext cx="12076464" cy="1015663"/>
          </a:xfrm>
          <a:prstGeom prst="rect">
            <a:avLst/>
          </a:prstGeom>
          <a:noFill/>
        </p:spPr>
        <p:txBody>
          <a:bodyPr wrap="square" rtlCol="0">
            <a:spAutoFit/>
          </a:bodyPr>
          <a:lstStyle/>
          <a:p>
            <a:r>
              <a:rPr lang="en-US" altLang="ja-JP" sz="2000" dirty="0">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シナリオ条件</a:t>
            </a:r>
            <a:r>
              <a:rPr lang="en-US" altLang="ja-JP" sz="2000" dirty="0">
                <a:latin typeface="BIZ UDゴシック" panose="020B0400000000000000" pitchFamily="49" charset="-128"/>
                <a:ea typeface="BIZ UDゴシック" panose="020B0400000000000000" pitchFamily="49" charset="-128"/>
              </a:rPr>
              <a:t>】</a:t>
            </a:r>
          </a:p>
          <a:p>
            <a:r>
              <a:rPr lang="ja-JP" altLang="en-US" sz="2000" dirty="0">
                <a:latin typeface="BIZ UDゴシック" panose="020B0400000000000000" pitchFamily="49" charset="-128"/>
                <a:ea typeface="BIZ UDゴシック" panose="020B0400000000000000" pitchFamily="49" charset="-128"/>
              </a:rPr>
              <a:t>　・流域平均雨量：　約</a:t>
            </a:r>
            <a:r>
              <a:rPr lang="en-US" altLang="ja-JP" sz="2000" dirty="0">
                <a:latin typeface="BIZ UDゴシック" panose="020B0400000000000000" pitchFamily="49" charset="-128"/>
                <a:ea typeface="BIZ UDゴシック" panose="020B0400000000000000" pitchFamily="49" charset="-128"/>
              </a:rPr>
              <a:t>550</a:t>
            </a:r>
            <a:r>
              <a:rPr lang="ja-JP" altLang="en-US" sz="2000" dirty="0">
                <a:latin typeface="BIZ UDゴシック" panose="020B0400000000000000" pitchFamily="49" charset="-128"/>
                <a:ea typeface="BIZ UDゴシック" panose="020B0400000000000000" pitchFamily="49" charset="-128"/>
              </a:rPr>
              <a:t>ｍｍ／３日（流域面積約</a:t>
            </a:r>
            <a:r>
              <a:rPr lang="en-US" altLang="ja-JP" sz="2000" dirty="0">
                <a:latin typeface="BIZ UDゴシック" panose="020B0400000000000000" pitchFamily="49" charset="-128"/>
                <a:ea typeface="BIZ UDゴシック" panose="020B0400000000000000" pitchFamily="49" charset="-128"/>
              </a:rPr>
              <a:t>2,100</a:t>
            </a:r>
            <a:r>
              <a:rPr lang="ja-JP" altLang="en-US" sz="2000" dirty="0">
                <a:latin typeface="BIZ UDゴシック" panose="020B0400000000000000" pitchFamily="49" charset="-128"/>
                <a:ea typeface="BIZ UDゴシック" panose="020B0400000000000000" pitchFamily="49" charset="-128"/>
              </a:rPr>
              <a:t>㎢）</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・ポンプ運転　無、　燃料補給　無、　水門操作　無、　排水ポンプ車　無</a:t>
            </a:r>
            <a:endParaRPr lang="en-US" altLang="ja-JP" sz="20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636F5AA6-2749-7561-5E76-E9F4A6574AA9}"/>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ー４　被害想定：荒川右岸低地氾濫</a:t>
            </a:r>
          </a:p>
        </p:txBody>
      </p:sp>
      <p:sp>
        <p:nvSpPr>
          <p:cNvPr id="4" name="スライド番号プレースホルダー 1">
            <a:extLst>
              <a:ext uri="{FF2B5EF4-FFF2-40B4-BE49-F238E27FC236}">
                <a16:creationId xmlns:a16="http://schemas.microsoft.com/office/drawing/2014/main" id="{C6110A3E-370D-BBDF-D456-A204C4D9BC45}"/>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10</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Rectangle 3">
            <a:extLst>
              <a:ext uri="{FF2B5EF4-FFF2-40B4-BE49-F238E27FC236}">
                <a16:creationId xmlns:a16="http://schemas.microsoft.com/office/drawing/2014/main" id="{91F0490F-9B3E-DA86-7912-F27BE3D38D62}"/>
              </a:ext>
            </a:extLst>
          </p:cNvPr>
          <p:cNvSpPr>
            <a:spLocks noChangeArrowheads="1"/>
          </p:cNvSpPr>
          <p:nvPr/>
        </p:nvSpPr>
        <p:spPr bwMode="auto">
          <a:xfrm>
            <a:off x="1099799" y="6535006"/>
            <a:ext cx="108238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zh-TW"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中央防災会議</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「大規模水害対策に関する専門調査会報告」（平成</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４</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月）をもとに作成</a:t>
            </a:r>
          </a:p>
        </p:txBody>
      </p:sp>
      <p:sp>
        <p:nvSpPr>
          <p:cNvPr id="12" name="テキスト ボックス 11">
            <a:extLst>
              <a:ext uri="{FF2B5EF4-FFF2-40B4-BE49-F238E27FC236}">
                <a16:creationId xmlns:a16="http://schemas.microsoft.com/office/drawing/2014/main" id="{96242463-5FC6-8F6E-AEEC-4E9C1F56757B}"/>
              </a:ext>
            </a:extLst>
          </p:cNvPr>
          <p:cNvSpPr txBox="1"/>
          <p:nvPr/>
        </p:nvSpPr>
        <p:spPr>
          <a:xfrm>
            <a:off x="6896993" y="806200"/>
            <a:ext cx="4692500" cy="3426579"/>
          </a:xfrm>
          <a:prstGeom prst="rect">
            <a:avLst/>
          </a:prstGeom>
          <a:noFill/>
        </p:spPr>
        <p:txBody>
          <a:bodyPr wrap="square" rtlCol="0">
            <a:spAutoFit/>
          </a:bodyPr>
          <a:lstStyle/>
          <a:p>
            <a:pPr>
              <a:lnSpc>
                <a:spcPts val="2000"/>
              </a:lnSpc>
            </a:pPr>
            <a:r>
              <a:rPr lang="ja-JP" altLang="en-US" dirty="0">
                <a:latin typeface="BIZ UDゴシック" panose="020B0400000000000000" pitchFamily="49" charset="-128"/>
                <a:ea typeface="BIZ UDゴシック" panose="020B0400000000000000" pitchFamily="49" charset="-128"/>
              </a:rPr>
              <a:t>○死者数　　約２，０００人 </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　</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避難者０％の場合）</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○浸水面積　　約１１０㎢</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○浸水区域内人口</a:t>
            </a:r>
            <a:r>
              <a:rPr lang="ja-JP" altLang="en-US" dirty="0">
                <a:latin typeface="BIZ UDゴシック" panose="020B0400000000000000" pitchFamily="49" charset="-128"/>
                <a:ea typeface="BIZ UDゴシック" panose="020B0400000000000000" pitchFamily="49" charset="-128"/>
              </a:rPr>
              <a:t>　　約１２０万人</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endParaRPr lang="en-US" altLang="ja-JP" sz="1400"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○浸水世帯数</a:t>
            </a:r>
            <a:r>
              <a:rPr lang="ja-JP" altLang="en-US" dirty="0">
                <a:latin typeface="BIZ UDゴシック" panose="020B0400000000000000" pitchFamily="49" charset="-128"/>
                <a:ea typeface="BIZ UDゴシック" panose="020B0400000000000000" pitchFamily="49" charset="-128"/>
              </a:rPr>
              <a:t>　　約５１万世帯</a:t>
            </a:r>
            <a:endParaRPr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○孤立者数　　最大約８６万人</a:t>
            </a:r>
            <a:endParaRPr lang="en-US" altLang="ja-JP" dirty="0">
              <a:latin typeface="BIZ UDゴシック" panose="020B0400000000000000" pitchFamily="49" charset="-128"/>
              <a:ea typeface="BIZ UDゴシック" panose="020B0400000000000000" pitchFamily="49" charset="-128"/>
            </a:endParaRPr>
          </a:p>
        </p:txBody>
      </p:sp>
      <p:sp>
        <p:nvSpPr>
          <p:cNvPr id="13" name="大かっこ 12">
            <a:extLst>
              <a:ext uri="{FF2B5EF4-FFF2-40B4-BE49-F238E27FC236}">
                <a16:creationId xmlns:a16="http://schemas.microsoft.com/office/drawing/2014/main" id="{5A858CCB-A546-E681-7C94-C4EF6BDB2716}"/>
              </a:ext>
            </a:extLst>
          </p:cNvPr>
          <p:cNvSpPr/>
          <p:nvPr/>
        </p:nvSpPr>
        <p:spPr>
          <a:xfrm>
            <a:off x="8832088" y="2956377"/>
            <a:ext cx="2417194"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600" dirty="0"/>
              <a:t>床上浸水：約</a:t>
            </a:r>
            <a:r>
              <a:rPr lang="en-US" altLang="ja-JP" sz="1600" dirty="0"/>
              <a:t>45</a:t>
            </a:r>
            <a:r>
              <a:rPr kumimoji="1" lang="ja-JP" altLang="en-US" sz="1600" dirty="0"/>
              <a:t>万世帯</a:t>
            </a:r>
            <a:endParaRPr kumimoji="1" lang="en-US" altLang="ja-JP" sz="1600" dirty="0"/>
          </a:p>
          <a:p>
            <a:r>
              <a:rPr lang="ja-JP" altLang="en-US" sz="1600" dirty="0"/>
              <a:t>床下浸水：約６万世帯</a:t>
            </a:r>
            <a:endParaRPr kumimoji="1" lang="ja-JP" altLang="en-US" sz="1600" dirty="0"/>
          </a:p>
        </p:txBody>
      </p:sp>
      <p:pic>
        <p:nvPicPr>
          <p:cNvPr id="6" name="図 5">
            <a:extLst>
              <a:ext uri="{FF2B5EF4-FFF2-40B4-BE49-F238E27FC236}">
                <a16:creationId xmlns:a16="http://schemas.microsoft.com/office/drawing/2014/main" id="{4008EEDF-E670-FFA8-541C-1B5E480D6F06}"/>
              </a:ext>
            </a:extLst>
          </p:cNvPr>
          <p:cNvPicPr>
            <a:picLocks noChangeAspect="1"/>
          </p:cNvPicPr>
          <p:nvPr/>
        </p:nvPicPr>
        <p:blipFill>
          <a:blip r:embed="rId3"/>
          <a:stretch>
            <a:fillRect/>
          </a:stretch>
        </p:blipFill>
        <p:spPr>
          <a:xfrm>
            <a:off x="246312" y="643626"/>
            <a:ext cx="6186387" cy="4830141"/>
          </a:xfrm>
          <a:prstGeom prst="rect">
            <a:avLst/>
          </a:prstGeom>
        </p:spPr>
      </p:pic>
      <p:grpSp>
        <p:nvGrpSpPr>
          <p:cNvPr id="2" name="グループ化 1">
            <a:extLst>
              <a:ext uri="{FF2B5EF4-FFF2-40B4-BE49-F238E27FC236}">
                <a16:creationId xmlns:a16="http://schemas.microsoft.com/office/drawing/2014/main" id="{0FB2544E-015E-9711-1A2F-3F4E30DDA01F}"/>
              </a:ext>
            </a:extLst>
          </p:cNvPr>
          <p:cNvGrpSpPr/>
          <p:nvPr/>
        </p:nvGrpSpPr>
        <p:grpSpPr>
          <a:xfrm>
            <a:off x="3033195" y="3619087"/>
            <a:ext cx="1371598" cy="1107321"/>
            <a:chOff x="2081920" y="2150079"/>
            <a:chExt cx="689718" cy="615659"/>
          </a:xfrm>
        </p:grpSpPr>
        <p:sp>
          <p:nvSpPr>
            <p:cNvPr id="7" name="楕円 6">
              <a:extLst>
                <a:ext uri="{FF2B5EF4-FFF2-40B4-BE49-F238E27FC236}">
                  <a16:creationId xmlns:a16="http://schemas.microsoft.com/office/drawing/2014/main" id="{BF27E922-E606-35B0-1D18-977F69A61FC5}"/>
                </a:ext>
              </a:extLst>
            </p:cNvPr>
            <p:cNvSpPr/>
            <p:nvPr/>
          </p:nvSpPr>
          <p:spPr>
            <a:xfrm>
              <a:off x="2480800" y="2705101"/>
              <a:ext cx="56303" cy="60637"/>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吹き出し: 線 7">
              <a:extLst>
                <a:ext uri="{FF2B5EF4-FFF2-40B4-BE49-F238E27FC236}">
                  <a16:creationId xmlns:a16="http://schemas.microsoft.com/office/drawing/2014/main" id="{30D9BCCF-8BA0-6585-BB22-5B7CBA5C5E05}"/>
                </a:ext>
              </a:extLst>
            </p:cNvPr>
            <p:cNvSpPr/>
            <p:nvPr/>
          </p:nvSpPr>
          <p:spPr>
            <a:xfrm>
              <a:off x="2081920" y="2150079"/>
              <a:ext cx="689718" cy="203308"/>
            </a:xfrm>
            <a:prstGeom prst="borderCallout1">
              <a:avLst>
                <a:gd name="adj1" fmla="val 100431"/>
                <a:gd name="adj2" fmla="val 12818"/>
                <a:gd name="adj3" fmla="val 276644"/>
                <a:gd name="adj4" fmla="val 59022"/>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霞が関付近</a:t>
              </a:r>
            </a:p>
          </p:txBody>
        </p:sp>
      </p:grpSp>
    </p:spTree>
    <p:extLst>
      <p:ext uri="{BB962C8B-B14F-4D97-AF65-F5344CB8AC3E}">
        <p14:creationId xmlns:p14="http://schemas.microsoft.com/office/powerpoint/2010/main" val="95589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0270-0433-23D5-C2CB-64F54E20C9BD}"/>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CF800B1A-1902-EE95-C57A-4321FDEBBFC2}"/>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ー４　被害想定：荒川右岸低地氾濫</a:t>
            </a:r>
          </a:p>
        </p:txBody>
      </p:sp>
      <p:graphicFrame>
        <p:nvGraphicFramePr>
          <p:cNvPr id="7" name="表 6">
            <a:extLst>
              <a:ext uri="{FF2B5EF4-FFF2-40B4-BE49-F238E27FC236}">
                <a16:creationId xmlns:a16="http://schemas.microsoft.com/office/drawing/2014/main" id="{4F022FFC-58C7-1A53-0CDA-396E5B7B6A29}"/>
              </a:ext>
            </a:extLst>
          </p:cNvPr>
          <p:cNvGraphicFramePr>
            <a:graphicFrameLocks noGrp="1"/>
          </p:cNvGraphicFramePr>
          <p:nvPr>
            <p:extLst>
              <p:ext uri="{D42A27DB-BD31-4B8C-83A1-F6EECF244321}">
                <p14:modId xmlns:p14="http://schemas.microsoft.com/office/powerpoint/2010/main" val="4187299093"/>
              </p:ext>
            </p:extLst>
          </p:nvPr>
        </p:nvGraphicFramePr>
        <p:xfrm>
          <a:off x="269357" y="2454330"/>
          <a:ext cx="11582400" cy="4171577"/>
        </p:xfrm>
        <a:graphic>
          <a:graphicData uri="http://schemas.openxmlformats.org/drawingml/2006/table">
            <a:tbl>
              <a:tblPr>
                <a:tableStyleId>{5940675A-B579-460E-94D1-54222C63F5DA}</a:tableStyleId>
              </a:tblPr>
              <a:tblGrid>
                <a:gridCol w="1447800">
                  <a:extLst>
                    <a:ext uri="{9D8B030D-6E8A-4147-A177-3AD203B41FA5}">
                      <a16:colId xmlns:a16="http://schemas.microsoft.com/office/drawing/2014/main" val="2416777227"/>
                    </a:ext>
                  </a:extLst>
                </a:gridCol>
                <a:gridCol w="1447800">
                  <a:extLst>
                    <a:ext uri="{9D8B030D-6E8A-4147-A177-3AD203B41FA5}">
                      <a16:colId xmlns:a16="http://schemas.microsoft.com/office/drawing/2014/main" val="4106493740"/>
                    </a:ext>
                  </a:extLst>
                </a:gridCol>
                <a:gridCol w="1447800">
                  <a:extLst>
                    <a:ext uri="{9D8B030D-6E8A-4147-A177-3AD203B41FA5}">
                      <a16:colId xmlns:a16="http://schemas.microsoft.com/office/drawing/2014/main" val="3454673045"/>
                    </a:ext>
                  </a:extLst>
                </a:gridCol>
                <a:gridCol w="1447800">
                  <a:extLst>
                    <a:ext uri="{9D8B030D-6E8A-4147-A177-3AD203B41FA5}">
                      <a16:colId xmlns:a16="http://schemas.microsoft.com/office/drawing/2014/main" val="2520745739"/>
                    </a:ext>
                  </a:extLst>
                </a:gridCol>
                <a:gridCol w="1447800">
                  <a:extLst>
                    <a:ext uri="{9D8B030D-6E8A-4147-A177-3AD203B41FA5}">
                      <a16:colId xmlns:a16="http://schemas.microsoft.com/office/drawing/2014/main" val="3592588983"/>
                    </a:ext>
                  </a:extLst>
                </a:gridCol>
                <a:gridCol w="1447800">
                  <a:extLst>
                    <a:ext uri="{9D8B030D-6E8A-4147-A177-3AD203B41FA5}">
                      <a16:colId xmlns:a16="http://schemas.microsoft.com/office/drawing/2014/main" val="443079212"/>
                    </a:ext>
                  </a:extLst>
                </a:gridCol>
                <a:gridCol w="1447800">
                  <a:extLst>
                    <a:ext uri="{9D8B030D-6E8A-4147-A177-3AD203B41FA5}">
                      <a16:colId xmlns:a16="http://schemas.microsoft.com/office/drawing/2014/main" val="1412361067"/>
                    </a:ext>
                  </a:extLst>
                </a:gridCol>
                <a:gridCol w="1447800">
                  <a:extLst>
                    <a:ext uri="{9D8B030D-6E8A-4147-A177-3AD203B41FA5}">
                      <a16:colId xmlns:a16="http://schemas.microsoft.com/office/drawing/2014/main" val="164839900"/>
                    </a:ext>
                  </a:extLst>
                </a:gridCol>
              </a:tblGrid>
              <a:tr h="324747">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電力</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情報通信</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上水道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下水道</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ガス</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道路</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鉄道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港湾・空港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26022992"/>
                  </a:ext>
                </a:extLst>
              </a:tr>
              <a:tr h="23285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排水後、数週間程度</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停電軒数約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121</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万軒</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排水が完了した日から復旧作業に取りかかり、数週間程度は必要と見込まれる。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排水後、１日～数週間で仮復旧</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・固定電話の支障件数約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52</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万加入</a:t>
                      </a: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・携帯電話の支障件数約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93</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万在圏</a:t>
                      </a:r>
                    </a:p>
                    <a:p>
                      <a:pPr algn="l" fontAlgn="ctr">
                        <a:lnSpc>
                          <a:spcPts val="1200"/>
                        </a:lnSpc>
                        <a:buNone/>
                      </a:pP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固定電話については、排水後に電力設備等の仮復旧を行い １日～数週間程度を要する。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携帯電話については、被災していない周辺基地局からのエリア補完、電源設備等の仮復旧により数日程度で復旧する。ただし、本復旧にはいずれも数か月の長期間を要する。</a:t>
                      </a:r>
                    </a:p>
                    <a:p>
                      <a:pPr algn="l" fontAlgn="ctr">
                        <a:buNone/>
                      </a:pP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排水後、数か月程度</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164</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万人に影響</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復旧期間については、排水が完了した日から復旧作業に取りかかり、数か月程度と見込まれる。</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排水後、数か月程度</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最大約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175</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万人の汚水処理に影響</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排水が完了した日から復旧作業に取りかかり、数か月程度と見込まれる。</a:t>
                      </a:r>
                    </a:p>
                    <a:p>
                      <a:pPr algn="l" fontAlgn="ctr">
                        <a:buNone/>
                      </a:pP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排水後、１週間程度</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都市ガスの供給支障件数約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31.1</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万件</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排水が完了した日から復旧作業に取りかかり、１週間程度の見込み。ただし、ガス管内へ想定を越える大量の水が流入している場合には、道路下のガス管の修理が必要となるため、復旧期間が長期化する可能性があ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復旧期間の定量なし。</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浸水面積約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110km²</a:t>
                      </a:r>
                    </a:p>
                    <a:p>
                      <a:pPr algn="l" fontAlgn="ctr">
                        <a:lnSpc>
                          <a:spcPts val="1200"/>
                        </a:lnSpc>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約</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50km²</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を越える範囲で２週間以上浸水が継続する。</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復旧期間の定量なし。</a:t>
                      </a:r>
                      <a:endParaRPr lang="en-US" altLang="zh-TW"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zh-TW"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en-US" altLang="zh-TW" sz="1200" b="0" i="0" u="none" strike="noStrike" dirty="0">
                          <a:solidFill>
                            <a:srgbClr val="000000"/>
                          </a:solidFill>
                          <a:effectLst/>
                          <a:latin typeface="BIZ UDゴシック" panose="020B0400000000000000" pitchFamily="49" charset="-128"/>
                          <a:ea typeface="BIZ UDゴシック" panose="020B0400000000000000" pitchFamily="49" charset="-128"/>
                        </a:rPr>
                        <a:t>17</a:t>
                      </a:r>
                      <a:r>
                        <a:rPr lang="zh-TW"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路線、</a:t>
                      </a:r>
                      <a:r>
                        <a:rPr lang="en-US" altLang="zh-TW" sz="1200" b="0" i="0" u="none" strike="noStrike" dirty="0">
                          <a:solidFill>
                            <a:srgbClr val="000000"/>
                          </a:solidFill>
                          <a:effectLst/>
                          <a:latin typeface="BIZ UDゴシック" panose="020B0400000000000000" pitchFamily="49" charset="-128"/>
                          <a:ea typeface="BIZ UDゴシック" panose="020B0400000000000000" pitchFamily="49" charset="-128"/>
                        </a:rPr>
                        <a:t>97</a:t>
                      </a:r>
                      <a:r>
                        <a:rPr lang="zh-TW"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駅、 </a:t>
                      </a:r>
                    </a:p>
                    <a:p>
                      <a:pPr algn="l" fontAlgn="ctr">
                        <a:lnSpc>
                          <a:spcPts val="1200"/>
                        </a:lnSpc>
                        <a:buNone/>
                      </a:pPr>
                      <a:r>
                        <a:rPr lang="zh-TW"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約</a:t>
                      </a:r>
                      <a:r>
                        <a:rPr lang="en-US" altLang="zh-TW" sz="1200" b="0" i="0" u="none" strike="noStrike" dirty="0">
                          <a:solidFill>
                            <a:srgbClr val="000000"/>
                          </a:solidFill>
                          <a:effectLst/>
                          <a:latin typeface="BIZ UDゴシック" panose="020B0400000000000000" pitchFamily="49" charset="-128"/>
                          <a:ea typeface="BIZ UDゴシック" panose="020B0400000000000000" pitchFamily="49" charset="-128"/>
                        </a:rPr>
                        <a:t>147km</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が浸水</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21433155"/>
                  </a:ext>
                </a:extLst>
              </a:tr>
            </a:tbl>
          </a:graphicData>
        </a:graphic>
      </p:graphicFrame>
      <p:sp>
        <p:nvSpPr>
          <p:cNvPr id="2" name="Rectangle 3">
            <a:extLst>
              <a:ext uri="{FF2B5EF4-FFF2-40B4-BE49-F238E27FC236}">
                <a16:creationId xmlns:a16="http://schemas.microsoft.com/office/drawing/2014/main" id="{CDF9517C-C8FC-471B-CAAB-7A3B62527B1F}"/>
              </a:ext>
            </a:extLst>
          </p:cNvPr>
          <p:cNvSpPr>
            <a:spLocks noChangeArrowheads="1"/>
          </p:cNvSpPr>
          <p:nvPr/>
        </p:nvSpPr>
        <p:spPr bwMode="auto">
          <a:xfrm>
            <a:off x="-35442" y="6596390"/>
            <a:ext cx="1192264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zh-TW"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中央防災会議</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「大規模水害対策に関する専門調査会報告」、「大規模水害対策に関する専門調査会報告　被害想定、アンケート調査集」（平成</a:t>
            </a:r>
            <a:r>
              <a:rPr kumimoji="0"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22</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年４月）をもとに作成</a:t>
            </a:r>
            <a:endPar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コンテンツ プレースホルダー 5">
            <a:extLst>
              <a:ext uri="{FF2B5EF4-FFF2-40B4-BE49-F238E27FC236}">
                <a16:creationId xmlns:a16="http://schemas.microsoft.com/office/drawing/2014/main" id="{515F7235-B114-88D9-E1A0-99F6A7D87536}"/>
              </a:ext>
            </a:extLst>
          </p:cNvPr>
          <p:cNvSpPr>
            <a:spLocks noGrp="1"/>
          </p:cNvSpPr>
          <p:nvPr>
            <p:ph idx="1"/>
          </p:nvPr>
        </p:nvSpPr>
        <p:spPr>
          <a:xfrm>
            <a:off x="507996" y="1056941"/>
            <a:ext cx="11582403" cy="1397389"/>
          </a:xfrm>
        </p:spPr>
        <p:txBody>
          <a:bodyPr>
            <a:noAutofit/>
          </a:bodyPr>
          <a:lstStyle/>
          <a:p>
            <a:pPr>
              <a:lnSpc>
                <a:spcPct val="100000"/>
              </a:lnSpc>
              <a:spcBef>
                <a:spcPts val="600"/>
              </a:spcBef>
            </a:pPr>
            <a:r>
              <a:rPr lang="ja-JP" altLang="en-US" sz="1400" dirty="0">
                <a:latin typeface="BIZ UDゴシック" panose="020B0400000000000000" pitchFamily="49" charset="-128"/>
                <a:ea typeface="BIZ UDゴシック" panose="020B0400000000000000" pitchFamily="49" charset="-128"/>
              </a:rPr>
              <a:t>荒川右岸低地氾濫では、荒川右岸</a:t>
            </a:r>
            <a:r>
              <a:rPr lang="en-US" altLang="ja-JP" sz="1400" dirty="0">
                <a:latin typeface="BIZ UDゴシック" panose="020B0400000000000000" pitchFamily="49" charset="-128"/>
                <a:ea typeface="BIZ UDゴシック" panose="020B0400000000000000" pitchFamily="49" charset="-128"/>
              </a:rPr>
              <a:t>21.0km</a:t>
            </a:r>
            <a:r>
              <a:rPr lang="ja-JP" altLang="en-US" sz="1400" dirty="0">
                <a:latin typeface="BIZ UDゴシック" panose="020B0400000000000000" pitchFamily="49" charset="-128"/>
                <a:ea typeface="BIZ UDゴシック" panose="020B0400000000000000" pitchFamily="49" charset="-128"/>
              </a:rPr>
              <a:t>地点、東京都北区志茂地先での堤防決壊により、浸水面積約</a:t>
            </a:r>
            <a:r>
              <a:rPr lang="en-US" altLang="ja-JP" sz="1400" dirty="0">
                <a:latin typeface="BIZ UDゴシック" panose="020B0400000000000000" pitchFamily="49" charset="-128"/>
                <a:ea typeface="BIZ UDゴシック" panose="020B0400000000000000" pitchFamily="49" charset="-128"/>
              </a:rPr>
              <a:t>110km²</a:t>
            </a:r>
            <a:r>
              <a:rPr lang="ja-JP" altLang="en-US" sz="1400" dirty="0">
                <a:latin typeface="BIZ UDゴシック" panose="020B0400000000000000" pitchFamily="49" charset="-128"/>
                <a:ea typeface="BIZ UDゴシック" panose="020B0400000000000000" pitchFamily="49" charset="-128"/>
              </a:rPr>
              <a:t>、浸水区域内人口最大約</a:t>
            </a:r>
            <a:r>
              <a:rPr lang="en-US" altLang="ja-JP" sz="1400" dirty="0">
                <a:latin typeface="BIZ UDゴシック" panose="020B0400000000000000" pitchFamily="49" charset="-128"/>
                <a:ea typeface="BIZ UDゴシック" panose="020B0400000000000000" pitchFamily="49" charset="-128"/>
              </a:rPr>
              <a:t>120</a:t>
            </a:r>
            <a:r>
              <a:rPr lang="ja-JP" altLang="en-US" sz="1400" dirty="0">
                <a:latin typeface="BIZ UDゴシック" panose="020B0400000000000000" pitchFamily="49" charset="-128"/>
                <a:ea typeface="BIZ UDゴシック" panose="020B0400000000000000" pitchFamily="49" charset="-128"/>
              </a:rPr>
              <a:t>万人、孤立者数約</a:t>
            </a:r>
            <a:r>
              <a:rPr lang="en-US" altLang="ja-JP" sz="1400" dirty="0">
                <a:latin typeface="BIZ UDゴシック" panose="020B0400000000000000" pitchFamily="49" charset="-128"/>
                <a:ea typeface="BIZ UDゴシック" panose="020B0400000000000000" pitchFamily="49" charset="-128"/>
              </a:rPr>
              <a:t>86</a:t>
            </a:r>
            <a:r>
              <a:rPr lang="ja-JP" altLang="en-US" sz="1400" dirty="0">
                <a:latin typeface="BIZ UDゴシック" panose="020B0400000000000000" pitchFamily="49" charset="-128"/>
                <a:ea typeface="BIZ UDゴシック" panose="020B0400000000000000" pitchFamily="49" charset="-128"/>
              </a:rPr>
              <a:t>万人が想定。</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sz="1400" dirty="0">
                <a:latin typeface="BIZ UDゴシック" panose="020B0400000000000000" pitchFamily="49" charset="-128"/>
                <a:ea typeface="BIZ UDゴシック" panose="020B0400000000000000" pitchFamily="49" charset="-128"/>
              </a:rPr>
              <a:t>電力、上下水道、ガス、情報通信の復旧期間は、いずれも「排水完了後」に復旧作業へ着手することを前提。</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sz="1400" b="1" dirty="0">
                <a:highlight>
                  <a:srgbClr val="FFFF00"/>
                </a:highlight>
                <a:latin typeface="BIZ UDゴシック" panose="020B0400000000000000" pitchFamily="49" charset="-128"/>
                <a:ea typeface="BIZ UDゴシック" panose="020B0400000000000000" pitchFamily="49" charset="-128"/>
              </a:rPr>
              <a:t>排水施設が稼働しない場合、堤防決壊から１週間が経過した時点で約</a:t>
            </a:r>
            <a:r>
              <a:rPr lang="en-US" altLang="ja-JP" sz="1400" b="1" dirty="0">
                <a:highlight>
                  <a:srgbClr val="FFFF00"/>
                </a:highlight>
                <a:latin typeface="BIZ UDゴシック" panose="020B0400000000000000" pitchFamily="49" charset="-128"/>
                <a:ea typeface="BIZ UDゴシック" panose="020B0400000000000000" pitchFamily="49" charset="-128"/>
              </a:rPr>
              <a:t>91</a:t>
            </a:r>
            <a:r>
              <a:rPr lang="ja-JP" altLang="en-US" sz="1400" b="1" dirty="0">
                <a:highlight>
                  <a:srgbClr val="FFFF00"/>
                </a:highlight>
                <a:latin typeface="BIZ UDゴシック" panose="020B0400000000000000" pitchFamily="49" charset="-128"/>
                <a:ea typeface="BIZ UDゴシック" panose="020B0400000000000000" pitchFamily="49" charset="-128"/>
              </a:rPr>
              <a:t>万人の居住地域が浸水。</a:t>
            </a:r>
          </a:p>
          <a:p>
            <a:pPr>
              <a:lnSpc>
                <a:spcPct val="100000"/>
              </a:lnSpc>
              <a:spcBef>
                <a:spcPts val="600"/>
              </a:spcBef>
            </a:pPr>
            <a:r>
              <a:rPr lang="ja-JP" altLang="en-US" sz="1400" b="1" dirty="0">
                <a:highlight>
                  <a:srgbClr val="FFFF00"/>
                </a:highlight>
                <a:latin typeface="BIZ UDゴシック" panose="020B0400000000000000" pitchFamily="49" charset="-128"/>
                <a:ea typeface="BIZ UDゴシック" panose="020B0400000000000000" pitchFamily="49" charset="-128"/>
              </a:rPr>
              <a:t>排水施設が稼働する場合、排水完了するまで約</a:t>
            </a:r>
            <a:r>
              <a:rPr lang="en-US" altLang="ja-JP" sz="1400" b="1" dirty="0">
                <a:highlight>
                  <a:srgbClr val="FFFF00"/>
                </a:highlight>
                <a:latin typeface="BIZ UDゴシック" panose="020B0400000000000000" pitchFamily="49" charset="-128"/>
                <a:ea typeface="BIZ UDゴシック" panose="020B0400000000000000" pitchFamily="49" charset="-128"/>
              </a:rPr>
              <a:t>22</a:t>
            </a:r>
            <a:r>
              <a:rPr lang="ja-JP" altLang="en-US" sz="1400" b="1" dirty="0">
                <a:highlight>
                  <a:srgbClr val="FFFF00"/>
                </a:highlight>
                <a:latin typeface="BIZ UDゴシック" panose="020B0400000000000000" pitchFamily="49" charset="-128"/>
                <a:ea typeface="BIZ UDゴシック" panose="020B0400000000000000" pitchFamily="49" charset="-128"/>
              </a:rPr>
              <a:t>日。</a:t>
            </a:r>
            <a:endParaRPr lang="en-US" altLang="ja-JP" sz="1400" b="1" dirty="0">
              <a:highlight>
                <a:srgbClr val="FFFF00"/>
              </a:highlight>
              <a:latin typeface="BIZ UDゴシック" panose="020B0400000000000000" pitchFamily="49" charset="-128"/>
              <a:ea typeface="BIZ UDゴシック" panose="020B0400000000000000" pitchFamily="49" charset="-128"/>
            </a:endParaRPr>
          </a:p>
        </p:txBody>
      </p:sp>
      <p:graphicFrame>
        <p:nvGraphicFramePr>
          <p:cNvPr id="3" name="表 2">
            <a:extLst>
              <a:ext uri="{FF2B5EF4-FFF2-40B4-BE49-F238E27FC236}">
                <a16:creationId xmlns:a16="http://schemas.microsoft.com/office/drawing/2014/main" id="{DFEF1168-6B57-D1D7-B852-899090898A0D}"/>
              </a:ext>
            </a:extLst>
          </p:cNvPr>
          <p:cNvGraphicFramePr>
            <a:graphicFrameLocks noGrp="1"/>
          </p:cNvGraphicFramePr>
          <p:nvPr>
            <p:extLst>
              <p:ext uri="{D42A27DB-BD31-4B8C-83A1-F6EECF244321}">
                <p14:modId xmlns:p14="http://schemas.microsoft.com/office/powerpoint/2010/main" val="2466778534"/>
              </p:ext>
            </p:extLst>
          </p:nvPr>
        </p:nvGraphicFramePr>
        <p:xfrm>
          <a:off x="269357" y="625192"/>
          <a:ext cx="3164959" cy="370840"/>
        </p:xfrm>
        <a:graphic>
          <a:graphicData uri="http://schemas.openxmlformats.org/drawingml/2006/table">
            <a:tbl>
              <a:tblPr firstRow="1" bandRow="1">
                <a:tableStyleId>{5C22544A-7EE6-4342-B048-85BDC9FD1C3A}</a:tableStyleId>
              </a:tblPr>
              <a:tblGrid>
                <a:gridCol w="3164959">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4" name="スライド番号プレースホルダー 1">
            <a:extLst>
              <a:ext uri="{FF2B5EF4-FFF2-40B4-BE49-F238E27FC236}">
                <a16:creationId xmlns:a16="http://schemas.microsoft.com/office/drawing/2014/main" id="{08847D3D-0780-EDA4-5294-AE8A66DC715F}"/>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11</a:t>
            </a:fld>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6462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43A3-E028-0F60-4411-45288AEF7315}"/>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F0666001-FCA6-382A-49E0-18AE21756D49}"/>
              </a:ext>
            </a:extLst>
          </p:cNvPr>
          <p:cNvPicPr>
            <a:picLocks noChangeAspect="1"/>
          </p:cNvPicPr>
          <p:nvPr/>
        </p:nvPicPr>
        <p:blipFill>
          <a:blip r:embed="rId3"/>
          <a:stretch>
            <a:fillRect/>
          </a:stretch>
        </p:blipFill>
        <p:spPr>
          <a:xfrm>
            <a:off x="95472" y="961675"/>
            <a:ext cx="4409866" cy="5646135"/>
          </a:xfrm>
          <a:prstGeom prst="rect">
            <a:avLst/>
          </a:prstGeom>
        </p:spPr>
      </p:pic>
      <p:sp>
        <p:nvSpPr>
          <p:cNvPr id="5" name="正方形/長方形 4">
            <a:extLst>
              <a:ext uri="{FF2B5EF4-FFF2-40B4-BE49-F238E27FC236}">
                <a16:creationId xmlns:a16="http://schemas.microsoft.com/office/drawing/2014/main" id="{0C5C2070-585A-3B09-8206-BB57DBD3BBAD}"/>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ー５　被害想定：東京湾高潮氾濫</a:t>
            </a:r>
          </a:p>
        </p:txBody>
      </p:sp>
      <p:sp>
        <p:nvSpPr>
          <p:cNvPr id="4" name="コンテンツ プレースホルダー 5">
            <a:extLst>
              <a:ext uri="{FF2B5EF4-FFF2-40B4-BE49-F238E27FC236}">
                <a16:creationId xmlns:a16="http://schemas.microsoft.com/office/drawing/2014/main" id="{A76C7397-3D74-D27F-F434-1A27D1B8EF1D}"/>
              </a:ext>
            </a:extLst>
          </p:cNvPr>
          <p:cNvSpPr txBox="1">
            <a:spLocks/>
          </p:cNvSpPr>
          <p:nvPr/>
        </p:nvSpPr>
        <p:spPr>
          <a:xfrm>
            <a:off x="-20093" y="590256"/>
            <a:ext cx="3033912" cy="428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浸水範囲</a:t>
            </a:r>
            <a:r>
              <a:rPr lang="en-US" altLang="ja-JP" sz="1400" dirty="0">
                <a:latin typeface="BIZ UDPゴシック" panose="020B0400000000000000" pitchFamily="50" charset="-128"/>
                <a:ea typeface="BIZ UDPゴシック" panose="020B0400000000000000" pitchFamily="50" charset="-128"/>
              </a:rPr>
              <a:t>】</a:t>
            </a:r>
          </a:p>
        </p:txBody>
      </p:sp>
      <p:pic>
        <p:nvPicPr>
          <p:cNvPr id="20" name="図 19">
            <a:extLst>
              <a:ext uri="{FF2B5EF4-FFF2-40B4-BE49-F238E27FC236}">
                <a16:creationId xmlns:a16="http://schemas.microsoft.com/office/drawing/2014/main" id="{6877E63F-6B78-BD9B-99EC-D9CAFC9458F2}"/>
              </a:ext>
            </a:extLst>
          </p:cNvPr>
          <p:cNvPicPr>
            <a:picLocks noChangeAspect="1"/>
          </p:cNvPicPr>
          <p:nvPr/>
        </p:nvPicPr>
        <p:blipFill>
          <a:blip r:embed="rId4"/>
          <a:stretch>
            <a:fillRect/>
          </a:stretch>
        </p:blipFill>
        <p:spPr>
          <a:xfrm>
            <a:off x="4580020" y="994465"/>
            <a:ext cx="4351952" cy="5597591"/>
          </a:xfrm>
          <a:prstGeom prst="rect">
            <a:avLst/>
          </a:prstGeom>
        </p:spPr>
      </p:pic>
      <p:pic>
        <p:nvPicPr>
          <p:cNvPr id="22" name="図 21">
            <a:extLst>
              <a:ext uri="{FF2B5EF4-FFF2-40B4-BE49-F238E27FC236}">
                <a16:creationId xmlns:a16="http://schemas.microsoft.com/office/drawing/2014/main" id="{D6269A55-2111-7B58-A79B-E4275B5F175B}"/>
              </a:ext>
            </a:extLst>
          </p:cNvPr>
          <p:cNvPicPr>
            <a:picLocks noChangeAspect="1"/>
          </p:cNvPicPr>
          <p:nvPr/>
        </p:nvPicPr>
        <p:blipFill>
          <a:blip r:embed="rId5"/>
          <a:srcRect t="48063"/>
          <a:stretch>
            <a:fillRect/>
          </a:stretch>
        </p:blipFill>
        <p:spPr>
          <a:xfrm>
            <a:off x="7152085" y="4459894"/>
            <a:ext cx="1700341" cy="1238477"/>
          </a:xfrm>
          <a:prstGeom prst="rect">
            <a:avLst/>
          </a:prstGeom>
        </p:spPr>
      </p:pic>
      <p:sp>
        <p:nvSpPr>
          <p:cNvPr id="25" name="コンテンツ プレースホルダー 5">
            <a:extLst>
              <a:ext uri="{FF2B5EF4-FFF2-40B4-BE49-F238E27FC236}">
                <a16:creationId xmlns:a16="http://schemas.microsoft.com/office/drawing/2014/main" id="{A7E3C33C-6C6C-BBC5-81C1-CF02E0D66A79}"/>
              </a:ext>
            </a:extLst>
          </p:cNvPr>
          <p:cNvSpPr txBox="1">
            <a:spLocks/>
          </p:cNvSpPr>
          <p:nvPr/>
        </p:nvSpPr>
        <p:spPr>
          <a:xfrm>
            <a:off x="4422289" y="619433"/>
            <a:ext cx="3033912" cy="428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None/>
            </a:pPr>
            <a:r>
              <a:rPr lang="en-US" altLang="ja-JP" sz="1400" dirty="0">
                <a:latin typeface="BIZ UDPゴシック" panose="020B0400000000000000" pitchFamily="50" charset="-128"/>
                <a:ea typeface="BIZ UDPゴシック" panose="020B0400000000000000" pitchFamily="50" charset="-128"/>
              </a:rPr>
              <a:t>【</a:t>
            </a:r>
            <a:r>
              <a:rPr lang="zh-TW" altLang="en-US" sz="1400" dirty="0">
                <a:latin typeface="BIZ UDPゴシック" panose="020B0400000000000000" pitchFamily="50" charset="-128"/>
                <a:ea typeface="BIZ UDPゴシック" panose="020B0400000000000000" pitchFamily="50" charset="-128"/>
              </a:rPr>
              <a:t>浸水継続時間</a:t>
            </a:r>
            <a:r>
              <a:rPr lang="en-US" altLang="ja-JP" sz="1400" dirty="0">
                <a:latin typeface="BIZ UDPゴシック" panose="020B0400000000000000" pitchFamily="50" charset="-128"/>
                <a:ea typeface="BIZ UDPゴシック" panose="020B0400000000000000" pitchFamily="50" charset="-128"/>
              </a:rPr>
              <a:t>】</a:t>
            </a:r>
          </a:p>
        </p:txBody>
      </p:sp>
      <p:pic>
        <p:nvPicPr>
          <p:cNvPr id="2" name="図 1">
            <a:extLst>
              <a:ext uri="{FF2B5EF4-FFF2-40B4-BE49-F238E27FC236}">
                <a16:creationId xmlns:a16="http://schemas.microsoft.com/office/drawing/2014/main" id="{2B13745A-EE94-7E8C-B56A-482C9DAD555B}"/>
              </a:ext>
            </a:extLst>
          </p:cNvPr>
          <p:cNvPicPr>
            <a:picLocks noChangeAspect="1"/>
          </p:cNvPicPr>
          <p:nvPr/>
        </p:nvPicPr>
        <p:blipFill>
          <a:blip r:embed="rId4"/>
          <a:srcRect l="41369" t="66152"/>
          <a:stretch>
            <a:fillRect/>
          </a:stretch>
        </p:blipFill>
        <p:spPr>
          <a:xfrm>
            <a:off x="1923067" y="4698937"/>
            <a:ext cx="2551593" cy="1894695"/>
          </a:xfrm>
          <a:prstGeom prst="rect">
            <a:avLst/>
          </a:prstGeom>
        </p:spPr>
      </p:pic>
      <p:pic>
        <p:nvPicPr>
          <p:cNvPr id="18" name="図 17">
            <a:extLst>
              <a:ext uri="{FF2B5EF4-FFF2-40B4-BE49-F238E27FC236}">
                <a16:creationId xmlns:a16="http://schemas.microsoft.com/office/drawing/2014/main" id="{6F6A21B7-CD0D-171F-2973-0C59378B51CC}"/>
              </a:ext>
            </a:extLst>
          </p:cNvPr>
          <p:cNvPicPr>
            <a:picLocks noChangeAspect="1"/>
          </p:cNvPicPr>
          <p:nvPr/>
        </p:nvPicPr>
        <p:blipFill>
          <a:blip r:embed="rId6"/>
          <a:stretch>
            <a:fillRect/>
          </a:stretch>
        </p:blipFill>
        <p:spPr>
          <a:xfrm>
            <a:off x="2848808" y="4418591"/>
            <a:ext cx="1648695" cy="2360290"/>
          </a:xfrm>
          <a:prstGeom prst="rect">
            <a:avLst/>
          </a:prstGeom>
        </p:spPr>
      </p:pic>
      <p:sp>
        <p:nvSpPr>
          <p:cNvPr id="6" name="コンテンツ プレースホルダー 5">
            <a:extLst>
              <a:ext uri="{FF2B5EF4-FFF2-40B4-BE49-F238E27FC236}">
                <a16:creationId xmlns:a16="http://schemas.microsoft.com/office/drawing/2014/main" id="{C3B38B49-8DB2-126C-C14C-C5E4F7330760}"/>
              </a:ext>
            </a:extLst>
          </p:cNvPr>
          <p:cNvSpPr txBox="1">
            <a:spLocks/>
          </p:cNvSpPr>
          <p:nvPr/>
        </p:nvSpPr>
        <p:spPr>
          <a:xfrm>
            <a:off x="8931972" y="4698937"/>
            <a:ext cx="3260028" cy="2052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シナリオ条件</a:t>
            </a:r>
            <a:r>
              <a:rPr lang="en-US" altLang="ja-JP" sz="1400" dirty="0">
                <a:latin typeface="BIZ UDゴシック" panose="020B0400000000000000" pitchFamily="49" charset="-128"/>
                <a:ea typeface="BIZ UDゴシック" panose="020B0400000000000000" pitchFamily="49" charset="-128"/>
              </a:rPr>
              <a:t>】</a:t>
            </a:r>
          </a:p>
          <a:p>
            <a:pPr>
              <a:lnSpc>
                <a:spcPct val="100000"/>
              </a:lnSpc>
              <a:spcBef>
                <a:spcPts val="0"/>
              </a:spcBef>
            </a:pPr>
            <a:r>
              <a:rPr lang="ja-JP" altLang="en-US" sz="1400" dirty="0">
                <a:latin typeface="BIZ UDゴシック" panose="020B0400000000000000" pitchFamily="49" charset="-128"/>
                <a:ea typeface="BIZ UDゴシック" panose="020B0400000000000000" pitchFamily="49" charset="-128"/>
              </a:rPr>
              <a:t>想定台風の規模：室戸台風級（</a:t>
            </a:r>
            <a:r>
              <a:rPr lang="en-US" altLang="ja-JP" sz="1400" dirty="0">
                <a:latin typeface="BIZ UDゴシック" panose="020B0400000000000000" pitchFamily="49" charset="-128"/>
                <a:ea typeface="BIZ UDゴシック" panose="020B0400000000000000" pitchFamily="49" charset="-128"/>
              </a:rPr>
              <a:t>911hPa</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0"/>
              </a:spcBef>
            </a:pPr>
            <a:r>
              <a:rPr lang="ja-JP" altLang="en-US" sz="1400" dirty="0">
                <a:latin typeface="BIZ UDゴシック" panose="020B0400000000000000" pitchFamily="49" charset="-128"/>
                <a:ea typeface="BIZ UDゴシック" panose="020B0400000000000000" pitchFamily="49" charset="-128"/>
              </a:rPr>
              <a:t>潮位の初期条件：朔望平均満潮位＋地球温暖化による海面水位の上昇量（</a:t>
            </a:r>
            <a:r>
              <a:rPr lang="en-US" altLang="ja-JP" sz="1400" dirty="0">
                <a:latin typeface="BIZ UDゴシック" panose="020B0400000000000000" pitchFamily="49" charset="-128"/>
                <a:ea typeface="BIZ UDゴシック" panose="020B0400000000000000" pitchFamily="49" charset="-128"/>
              </a:rPr>
              <a:t>0.6m</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0"/>
              </a:spcBef>
            </a:pPr>
            <a:r>
              <a:rPr lang="ja-JP" altLang="en-US" sz="1400" dirty="0">
                <a:latin typeface="BIZ UDゴシック" panose="020B0400000000000000" pitchFamily="49" charset="-128"/>
                <a:ea typeface="BIZ UDゴシック" panose="020B0400000000000000" pitchFamily="49" charset="-128"/>
              </a:rPr>
              <a:t>海岸保全施設の条件：漂流物等により海岸保全施設が損傷、全水門開放</a:t>
            </a:r>
            <a:endParaRPr lang="en-US" altLang="ja-JP" sz="1400" dirty="0">
              <a:latin typeface="BIZ UDゴシック" panose="020B0400000000000000" pitchFamily="49" charset="-128"/>
              <a:ea typeface="BIZ UDゴシック" panose="020B0400000000000000" pitchFamily="49" charset="-128"/>
            </a:endParaRPr>
          </a:p>
        </p:txBody>
      </p:sp>
      <p:sp>
        <p:nvSpPr>
          <p:cNvPr id="7" name="コンテンツ プレースホルダー 5">
            <a:extLst>
              <a:ext uri="{FF2B5EF4-FFF2-40B4-BE49-F238E27FC236}">
                <a16:creationId xmlns:a16="http://schemas.microsoft.com/office/drawing/2014/main" id="{AC8AD08B-73AC-BB8C-3DC7-A00677CC29C3}"/>
              </a:ext>
            </a:extLst>
          </p:cNvPr>
          <p:cNvSpPr txBox="1">
            <a:spLocks/>
          </p:cNvSpPr>
          <p:nvPr/>
        </p:nvSpPr>
        <p:spPr>
          <a:xfrm>
            <a:off x="8931972" y="691444"/>
            <a:ext cx="3260028" cy="3599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被害想定</a:t>
            </a:r>
            <a:r>
              <a:rPr lang="en-US" altLang="ja-JP" sz="1600" dirty="0">
                <a:latin typeface="BIZ UDゴシック" panose="020B0400000000000000" pitchFamily="49" charset="-128"/>
                <a:ea typeface="BIZ UDゴシック" panose="020B0400000000000000" pitchFamily="49" charset="-128"/>
              </a:rPr>
              <a:t>】</a:t>
            </a:r>
          </a:p>
          <a:p>
            <a:pPr marL="0" indent="0">
              <a:lnSpc>
                <a:spcPct val="100000"/>
              </a:lnSpc>
              <a:spcBef>
                <a:spcPts val="0"/>
              </a:spcBef>
              <a:buNone/>
            </a:pPr>
            <a:r>
              <a:rPr lang="ja-JP" altLang="en-US" sz="1600" dirty="0">
                <a:latin typeface="BIZ UDゴシック" panose="020B0400000000000000" pitchFamily="49" charset="-128"/>
                <a:ea typeface="BIZ UDゴシック" panose="020B0400000000000000" pitchFamily="49" charset="-128"/>
              </a:rPr>
              <a:t>○死者数　　最大約</a:t>
            </a:r>
            <a:r>
              <a:rPr lang="en-US" altLang="ja-JP" sz="1600" dirty="0">
                <a:latin typeface="BIZ UDゴシック" panose="020B0400000000000000" pitchFamily="49" charset="-128"/>
                <a:ea typeface="BIZ UDゴシック" panose="020B0400000000000000" pitchFamily="49" charset="-128"/>
              </a:rPr>
              <a:t>7,600</a:t>
            </a:r>
            <a:r>
              <a:rPr lang="ja-JP" altLang="en-US" sz="1600" dirty="0">
                <a:latin typeface="BIZ UDゴシック" panose="020B0400000000000000" pitchFamily="49" charset="-128"/>
                <a:ea typeface="BIZ UDゴシック" panose="020B0400000000000000" pitchFamily="49" charset="-128"/>
              </a:rPr>
              <a:t>人</a:t>
            </a:r>
            <a:endParaRPr lang="en-US" altLang="ja-JP" sz="1600" dirty="0">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endParaRPr lang="en-US" altLang="ja-JP" sz="1600" dirty="0">
              <a:solidFill>
                <a:srgbClr val="000000"/>
              </a:solidFill>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r>
              <a:rPr lang="ja-JP" altLang="en-US" sz="1600" dirty="0">
                <a:solidFill>
                  <a:srgbClr val="000000"/>
                </a:solidFill>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浸水区域内人口　　約</a:t>
            </a:r>
            <a:r>
              <a:rPr lang="en-US" altLang="ja-JP" sz="1600" dirty="0">
                <a:latin typeface="BIZ UDゴシック" panose="020B0400000000000000" pitchFamily="49" charset="-128"/>
                <a:ea typeface="BIZ UDゴシック" panose="020B0400000000000000" pitchFamily="49" charset="-128"/>
              </a:rPr>
              <a:t>140</a:t>
            </a:r>
            <a:r>
              <a:rPr lang="ja-JP" altLang="en-US" sz="1600" dirty="0">
                <a:latin typeface="BIZ UDゴシック" panose="020B0400000000000000" pitchFamily="49" charset="-128"/>
                <a:ea typeface="BIZ UDゴシック" panose="020B0400000000000000" pitchFamily="49" charset="-128"/>
              </a:rPr>
              <a:t>万人</a:t>
            </a:r>
            <a:endParaRPr lang="en-US" altLang="ja-JP" sz="1600" dirty="0">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endParaRPr lang="en-US" altLang="ja-JP" sz="1600" dirty="0">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r>
              <a:rPr lang="ja-JP" altLang="en-US" sz="1600" dirty="0">
                <a:latin typeface="BIZ UDゴシック" panose="020B0400000000000000" pitchFamily="49" charset="-128"/>
                <a:ea typeface="BIZ UDゴシック" panose="020B0400000000000000" pitchFamily="49" charset="-128"/>
              </a:rPr>
              <a:t>○浸水面積　　約</a:t>
            </a:r>
            <a:r>
              <a:rPr lang="en-US" altLang="ja-JP" sz="1600" dirty="0">
                <a:latin typeface="BIZ UDゴシック" panose="020B0400000000000000" pitchFamily="49" charset="-128"/>
                <a:ea typeface="BIZ UDゴシック" panose="020B0400000000000000" pitchFamily="49" charset="-128"/>
              </a:rPr>
              <a:t>280km²</a:t>
            </a:r>
            <a:endParaRPr lang="en-US" altLang="ja-JP" sz="1600" dirty="0">
              <a:solidFill>
                <a:srgbClr val="000000"/>
              </a:solidFill>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endParaRPr lang="en-US" altLang="ja-JP" sz="1600" dirty="0">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r>
              <a:rPr lang="ja-JP" altLang="en-US" sz="1600" dirty="0">
                <a:latin typeface="BIZ UDゴシック" panose="020B0400000000000000" pitchFamily="49" charset="-128"/>
                <a:ea typeface="BIZ UDゴシック" panose="020B0400000000000000" pitchFamily="49" charset="-128"/>
              </a:rPr>
              <a:t>○浸水継続時間が２週間以上と</a:t>
            </a:r>
            <a:endParaRPr lang="en-US" altLang="ja-JP" sz="1600" dirty="0">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r>
              <a:rPr lang="ja-JP" altLang="en-US" sz="1600" dirty="0">
                <a:latin typeface="BIZ UDゴシック" panose="020B0400000000000000" pitchFamily="49" charset="-128"/>
                <a:ea typeface="BIZ UDゴシック" panose="020B0400000000000000" pitchFamily="49" charset="-128"/>
              </a:rPr>
              <a:t>　なるのは、</a:t>
            </a:r>
            <a:br>
              <a:rPr lang="en-US" altLang="ja-JP" sz="1600" dirty="0">
                <a:latin typeface="BIZ UDゴシック" panose="020B0400000000000000" pitchFamily="49" charset="-128"/>
                <a:ea typeface="BIZ UDゴシック" panose="020B0400000000000000" pitchFamily="49" charset="-128"/>
              </a:rPr>
            </a:br>
            <a:r>
              <a:rPr lang="ja-JP" altLang="en-US" sz="1600" dirty="0">
                <a:latin typeface="BIZ UDゴシック" panose="020B0400000000000000" pitchFamily="49" charset="-128"/>
                <a:ea typeface="BIZ UDゴシック" panose="020B0400000000000000" pitchFamily="49" charset="-128"/>
              </a:rPr>
              <a:t>　東京湾全体で約５１</a:t>
            </a:r>
            <a:r>
              <a:rPr lang="en-US" altLang="ja-JP" sz="1600" dirty="0">
                <a:latin typeface="BIZ UDゴシック" panose="020B0400000000000000" pitchFamily="49" charset="-128"/>
                <a:ea typeface="BIZ UDゴシック" panose="020B0400000000000000" pitchFamily="49" charset="-128"/>
              </a:rPr>
              <a:t>km²</a:t>
            </a:r>
          </a:p>
          <a:p>
            <a:pPr marL="0" indent="0">
              <a:lnSpc>
                <a:spcPct val="100000"/>
              </a:lnSpc>
              <a:spcBef>
                <a:spcPts val="0"/>
              </a:spcBef>
              <a:buNone/>
            </a:pPr>
            <a:endParaRPr lang="en-US" altLang="ja-JP" sz="1600" dirty="0">
              <a:latin typeface="BIZ UDゴシック" panose="020B0400000000000000" pitchFamily="49" charset="-128"/>
              <a:ea typeface="BIZ UDゴシック" panose="020B0400000000000000" pitchFamily="49" charset="-128"/>
            </a:endParaRPr>
          </a:p>
          <a:p>
            <a:pPr marL="0" indent="0">
              <a:lnSpc>
                <a:spcPct val="100000"/>
              </a:lnSpc>
              <a:spcBef>
                <a:spcPts val="0"/>
              </a:spcBef>
              <a:buNone/>
            </a:pPr>
            <a:r>
              <a:rPr lang="ja-JP" altLang="en-US" sz="1600" dirty="0">
                <a:latin typeface="BIZ UDゴシック" panose="020B0400000000000000" pitchFamily="49" charset="-128"/>
                <a:ea typeface="BIZ UDゴシック" panose="020B0400000000000000" pitchFamily="49" charset="-128"/>
              </a:rPr>
              <a:t>○孤立者数　　最大約</a:t>
            </a:r>
            <a:r>
              <a:rPr lang="en-US" altLang="ja-JP" sz="1600" dirty="0">
                <a:latin typeface="BIZ UDゴシック" panose="020B0400000000000000" pitchFamily="49" charset="-128"/>
                <a:ea typeface="BIZ UDゴシック" panose="020B0400000000000000" pitchFamily="49" charset="-128"/>
              </a:rPr>
              <a:t>80</a:t>
            </a:r>
            <a:r>
              <a:rPr lang="ja-JP" altLang="en-US" sz="1600" dirty="0">
                <a:latin typeface="BIZ UDゴシック" panose="020B0400000000000000" pitchFamily="49" charset="-128"/>
                <a:ea typeface="BIZ UDゴシック" panose="020B0400000000000000" pitchFamily="49" charset="-128"/>
              </a:rPr>
              <a:t>万人（高</a:t>
            </a:r>
            <a:br>
              <a:rPr lang="en-US" altLang="ja-JP" sz="1600" dirty="0">
                <a:latin typeface="BIZ UDゴシック" panose="020B0400000000000000" pitchFamily="49" charset="-128"/>
                <a:ea typeface="BIZ UDゴシック" panose="020B0400000000000000" pitchFamily="49" charset="-128"/>
              </a:rPr>
            </a:br>
            <a:r>
              <a:rPr lang="ja-JP" altLang="en-US" sz="1600" dirty="0">
                <a:latin typeface="BIZ UDゴシック" panose="020B0400000000000000" pitchFamily="49" charset="-128"/>
                <a:ea typeface="BIZ UDゴシック" panose="020B0400000000000000" pitchFamily="49" charset="-128"/>
              </a:rPr>
              <a:t>　潮ピークから</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時間後）</a:t>
            </a:r>
            <a:endParaRPr lang="en-US" altLang="ja-JP" sz="1600" dirty="0">
              <a:latin typeface="BIZ UDゴシック" panose="020B0400000000000000" pitchFamily="49" charset="-128"/>
              <a:ea typeface="BIZ UDゴシック" panose="020B0400000000000000" pitchFamily="49" charset="-128"/>
            </a:endParaRPr>
          </a:p>
        </p:txBody>
      </p:sp>
      <p:sp>
        <p:nvSpPr>
          <p:cNvPr id="11" name="スライド番号プレースホルダー 1">
            <a:extLst>
              <a:ext uri="{FF2B5EF4-FFF2-40B4-BE49-F238E27FC236}">
                <a16:creationId xmlns:a16="http://schemas.microsoft.com/office/drawing/2014/main" id="{3329C5C0-C4A4-F46C-D4B1-3D82816AF81E}"/>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12</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15" name="Rectangle 3">
            <a:extLst>
              <a:ext uri="{FF2B5EF4-FFF2-40B4-BE49-F238E27FC236}">
                <a16:creationId xmlns:a16="http://schemas.microsoft.com/office/drawing/2014/main" id="{B5C1187E-DECC-E7A2-0C91-9A9736F4BABA}"/>
              </a:ext>
            </a:extLst>
          </p:cNvPr>
          <p:cNvSpPr>
            <a:spLocks noChangeArrowheads="1"/>
          </p:cNvSpPr>
          <p:nvPr/>
        </p:nvSpPr>
        <p:spPr bwMode="auto">
          <a:xfrm>
            <a:off x="4100660" y="6577827"/>
            <a:ext cx="776553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zh-TW"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中央防災会議</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「大規模水害対策に関する専門調査会報告」（平成</a:t>
            </a:r>
            <a:r>
              <a:rPr kumimoji="0" lang="en-US" altLang="ja-JP"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４</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月）をもとに作成</a:t>
            </a:r>
          </a:p>
        </p:txBody>
      </p:sp>
      <p:grpSp>
        <p:nvGrpSpPr>
          <p:cNvPr id="14" name="グループ化 13">
            <a:extLst>
              <a:ext uri="{FF2B5EF4-FFF2-40B4-BE49-F238E27FC236}">
                <a16:creationId xmlns:a16="http://schemas.microsoft.com/office/drawing/2014/main" id="{13FD861C-896C-D64B-600B-C1489D2E4744}"/>
              </a:ext>
            </a:extLst>
          </p:cNvPr>
          <p:cNvGrpSpPr/>
          <p:nvPr/>
        </p:nvGrpSpPr>
        <p:grpSpPr>
          <a:xfrm>
            <a:off x="394636" y="1661955"/>
            <a:ext cx="1019998" cy="570808"/>
            <a:chOff x="882951" y="2025605"/>
            <a:chExt cx="1019998" cy="570808"/>
          </a:xfrm>
        </p:grpSpPr>
        <p:sp>
          <p:nvSpPr>
            <p:cNvPr id="16" name="楕円 15">
              <a:extLst>
                <a:ext uri="{FF2B5EF4-FFF2-40B4-BE49-F238E27FC236}">
                  <a16:creationId xmlns:a16="http://schemas.microsoft.com/office/drawing/2014/main" id="{9A88A783-54A0-4CDF-6A7B-9470FE0F67B5}"/>
                </a:ext>
              </a:extLst>
            </p:cNvPr>
            <p:cNvSpPr/>
            <p:nvPr/>
          </p:nvSpPr>
          <p:spPr>
            <a:xfrm>
              <a:off x="1836910" y="2520213"/>
              <a:ext cx="66039" cy="76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線 16">
              <a:extLst>
                <a:ext uri="{FF2B5EF4-FFF2-40B4-BE49-F238E27FC236}">
                  <a16:creationId xmlns:a16="http://schemas.microsoft.com/office/drawing/2014/main" id="{B781E799-8178-A4DD-32FB-A2FF842977BC}"/>
                </a:ext>
              </a:extLst>
            </p:cNvPr>
            <p:cNvSpPr/>
            <p:nvPr/>
          </p:nvSpPr>
          <p:spPr>
            <a:xfrm>
              <a:off x="882951" y="2025605"/>
              <a:ext cx="1019998" cy="262805"/>
            </a:xfrm>
            <a:prstGeom prst="borderCallout1">
              <a:avLst>
                <a:gd name="adj1" fmla="val 105289"/>
                <a:gd name="adj2" fmla="val 50698"/>
                <a:gd name="adj3" fmla="val 187499"/>
                <a:gd name="adj4" fmla="val 9163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霞が関付近</a:t>
              </a:r>
            </a:p>
          </p:txBody>
        </p:sp>
      </p:grpSp>
      <p:grpSp>
        <p:nvGrpSpPr>
          <p:cNvPr id="19" name="グループ化 18">
            <a:extLst>
              <a:ext uri="{FF2B5EF4-FFF2-40B4-BE49-F238E27FC236}">
                <a16:creationId xmlns:a16="http://schemas.microsoft.com/office/drawing/2014/main" id="{68A82CAE-F634-96FB-D211-386DCD3C5759}"/>
              </a:ext>
            </a:extLst>
          </p:cNvPr>
          <p:cNvGrpSpPr/>
          <p:nvPr/>
        </p:nvGrpSpPr>
        <p:grpSpPr>
          <a:xfrm>
            <a:off x="4919134" y="1695950"/>
            <a:ext cx="950553" cy="554983"/>
            <a:chOff x="943930" y="2151493"/>
            <a:chExt cx="950553" cy="554983"/>
          </a:xfrm>
        </p:grpSpPr>
        <p:sp>
          <p:nvSpPr>
            <p:cNvPr id="21" name="楕円 20">
              <a:extLst>
                <a:ext uri="{FF2B5EF4-FFF2-40B4-BE49-F238E27FC236}">
                  <a16:creationId xmlns:a16="http://schemas.microsoft.com/office/drawing/2014/main" id="{D08D32E6-5319-EF9F-DD2E-1CCDBDB78220}"/>
                </a:ext>
              </a:extLst>
            </p:cNvPr>
            <p:cNvSpPr/>
            <p:nvPr/>
          </p:nvSpPr>
          <p:spPr>
            <a:xfrm>
              <a:off x="1824211" y="2630276"/>
              <a:ext cx="66039" cy="76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吹き出し: 線 25">
              <a:extLst>
                <a:ext uri="{FF2B5EF4-FFF2-40B4-BE49-F238E27FC236}">
                  <a16:creationId xmlns:a16="http://schemas.microsoft.com/office/drawing/2014/main" id="{98246682-28AC-DD75-B5D0-5601C8CF6739}"/>
                </a:ext>
              </a:extLst>
            </p:cNvPr>
            <p:cNvSpPr/>
            <p:nvPr/>
          </p:nvSpPr>
          <p:spPr>
            <a:xfrm>
              <a:off x="943930" y="2151493"/>
              <a:ext cx="950553" cy="262499"/>
            </a:xfrm>
            <a:prstGeom prst="borderCallout1">
              <a:avLst>
                <a:gd name="adj1" fmla="val 105289"/>
                <a:gd name="adj2" fmla="val 50698"/>
                <a:gd name="adj3" fmla="val 187499"/>
                <a:gd name="adj4" fmla="val 9163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霞が関付近</a:t>
              </a:r>
            </a:p>
          </p:txBody>
        </p:sp>
      </p:grpSp>
    </p:spTree>
    <p:extLst>
      <p:ext uri="{BB962C8B-B14F-4D97-AF65-F5344CB8AC3E}">
        <p14:creationId xmlns:p14="http://schemas.microsoft.com/office/powerpoint/2010/main" val="243532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7F2EA-3324-1CC6-F3C3-27F7D3422F75}"/>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A1FE5742-CB27-15EF-7815-B8B0EAA66015}"/>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ー５　被害想定：東京湾高潮氾濫</a:t>
            </a:r>
          </a:p>
        </p:txBody>
      </p:sp>
      <p:sp>
        <p:nvSpPr>
          <p:cNvPr id="15" name="Rectangle 3">
            <a:extLst>
              <a:ext uri="{FF2B5EF4-FFF2-40B4-BE49-F238E27FC236}">
                <a16:creationId xmlns:a16="http://schemas.microsoft.com/office/drawing/2014/main" id="{E2EBE9FD-BC8A-D989-5EF0-66DC5D487F73}"/>
              </a:ext>
            </a:extLst>
          </p:cNvPr>
          <p:cNvSpPr>
            <a:spLocks noChangeArrowheads="1"/>
          </p:cNvSpPr>
          <p:nvPr/>
        </p:nvSpPr>
        <p:spPr bwMode="auto">
          <a:xfrm>
            <a:off x="392481" y="6493952"/>
            <a:ext cx="11473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zh-TW"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中央防災会議</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「大規模水害対策に関する専門調査会報告」（平成</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４</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月）をもとに作成</a:t>
            </a:r>
          </a:p>
        </p:txBody>
      </p:sp>
      <p:sp>
        <p:nvSpPr>
          <p:cNvPr id="3" name="コンテンツ プレースホルダー 5">
            <a:extLst>
              <a:ext uri="{FF2B5EF4-FFF2-40B4-BE49-F238E27FC236}">
                <a16:creationId xmlns:a16="http://schemas.microsoft.com/office/drawing/2014/main" id="{459512A0-9F74-EB9A-9C43-B66F4A63792F}"/>
              </a:ext>
            </a:extLst>
          </p:cNvPr>
          <p:cNvSpPr>
            <a:spLocks noGrp="1"/>
          </p:cNvSpPr>
          <p:nvPr>
            <p:ph idx="1"/>
          </p:nvPr>
        </p:nvSpPr>
        <p:spPr>
          <a:xfrm>
            <a:off x="507996" y="1056942"/>
            <a:ext cx="11582403" cy="963239"/>
          </a:xfrm>
        </p:spPr>
        <p:txBody>
          <a:bodyPr>
            <a:noAutofit/>
          </a:bodyPr>
          <a:lstStyle/>
          <a:p>
            <a:pPr>
              <a:lnSpc>
                <a:spcPct val="100000"/>
              </a:lnSpc>
              <a:spcBef>
                <a:spcPts val="600"/>
              </a:spcBef>
            </a:pPr>
            <a:r>
              <a:rPr lang="ja-JP" altLang="en-US" sz="1400" dirty="0">
                <a:latin typeface="BIZ UDゴシック" panose="020B0400000000000000" pitchFamily="49" charset="-128"/>
                <a:ea typeface="BIZ UDゴシック" panose="020B0400000000000000" pitchFamily="49" charset="-128"/>
              </a:rPr>
              <a:t>中央防災会議「大規模水害対策に関する専門調査会報告」（平成</a:t>
            </a:r>
            <a:r>
              <a:rPr lang="en-US" altLang="ja-JP" sz="1400" dirty="0">
                <a:latin typeface="BIZ UDゴシック" panose="020B0400000000000000" pitchFamily="49" charset="-128"/>
                <a:ea typeface="BIZ UDゴシック" panose="020B0400000000000000" pitchFamily="49" charset="-128"/>
              </a:rPr>
              <a:t>22</a:t>
            </a:r>
            <a:r>
              <a:rPr lang="ja-JP" altLang="en-US" sz="1400" dirty="0">
                <a:latin typeface="BIZ UDゴシック" panose="020B0400000000000000" pitchFamily="49" charset="-128"/>
                <a:ea typeface="BIZ UDゴシック" panose="020B0400000000000000" pitchFamily="49" charset="-128"/>
              </a:rPr>
              <a:t>年</a:t>
            </a:r>
            <a:r>
              <a:rPr lang="en-US" altLang="ja-JP" sz="1400" dirty="0">
                <a:latin typeface="BIZ UDゴシック" panose="020B0400000000000000" pitchFamily="49" charset="-128"/>
                <a:ea typeface="BIZ UDゴシック" panose="020B0400000000000000" pitchFamily="49" charset="-128"/>
              </a:rPr>
              <a:t>4</a:t>
            </a:r>
            <a:r>
              <a:rPr lang="ja-JP" altLang="en-US" sz="1400" dirty="0">
                <a:latin typeface="BIZ UDゴシック" panose="020B0400000000000000" pitchFamily="49" charset="-128"/>
                <a:ea typeface="BIZ UDゴシック" panose="020B0400000000000000" pitchFamily="49" charset="-128"/>
              </a:rPr>
              <a:t>月）において、浸水範囲、浸水継続時間、死者数、孤立者数、港湾・危険物・水害廃棄物等の被害様相が整理されている。</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sz="1400" b="1" dirty="0">
                <a:highlight>
                  <a:srgbClr val="FFFF00"/>
                </a:highlight>
                <a:latin typeface="BIZ UDゴシック" panose="020B0400000000000000" pitchFamily="49" charset="-128"/>
                <a:ea typeface="BIZ UDゴシック" panose="020B0400000000000000" pitchFamily="49" charset="-128"/>
              </a:rPr>
              <a:t>東京湾全体で約</a:t>
            </a:r>
            <a:r>
              <a:rPr lang="en-US" altLang="ja-JP" sz="1400" b="1" dirty="0">
                <a:highlight>
                  <a:srgbClr val="FFFF00"/>
                </a:highlight>
                <a:latin typeface="BIZ UDゴシック" panose="020B0400000000000000" pitchFamily="49" charset="-128"/>
                <a:ea typeface="BIZ UDゴシック" panose="020B0400000000000000" pitchFamily="49" charset="-128"/>
              </a:rPr>
              <a:t>51km²</a:t>
            </a:r>
            <a:r>
              <a:rPr lang="ja-JP" altLang="en-US" sz="1400" b="1" dirty="0">
                <a:highlight>
                  <a:srgbClr val="FFFF00"/>
                </a:highlight>
                <a:latin typeface="BIZ UDゴシック" panose="020B0400000000000000" pitchFamily="49" charset="-128"/>
                <a:ea typeface="BIZ UDゴシック" panose="020B0400000000000000" pitchFamily="49" charset="-128"/>
              </a:rPr>
              <a:t>において、浸水継続時間が２週間以上となる。</a:t>
            </a:r>
            <a:r>
              <a:rPr lang="ja-JP" altLang="en-US" sz="1400" dirty="0">
                <a:latin typeface="BIZ UDゴシック" panose="020B0400000000000000" pitchFamily="49" charset="-128"/>
                <a:ea typeface="BIZ UDゴシック" panose="020B0400000000000000" pitchFamily="49" charset="-128"/>
              </a:rPr>
              <a:t>インフラ・ライフライン別の復旧期間を定量化した資料は確認できない。</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4" name="表 3">
            <a:extLst>
              <a:ext uri="{FF2B5EF4-FFF2-40B4-BE49-F238E27FC236}">
                <a16:creationId xmlns:a16="http://schemas.microsoft.com/office/drawing/2014/main" id="{076DD002-6A67-92FC-5E3C-FA946103DC98}"/>
              </a:ext>
            </a:extLst>
          </p:cNvPr>
          <p:cNvGraphicFramePr>
            <a:graphicFrameLocks noGrp="1"/>
          </p:cNvGraphicFramePr>
          <p:nvPr>
            <p:extLst>
              <p:ext uri="{D42A27DB-BD31-4B8C-83A1-F6EECF244321}">
                <p14:modId xmlns:p14="http://schemas.microsoft.com/office/powerpoint/2010/main" val="2466778534"/>
              </p:ext>
            </p:extLst>
          </p:nvPr>
        </p:nvGraphicFramePr>
        <p:xfrm>
          <a:off x="269357" y="625192"/>
          <a:ext cx="3164959" cy="370840"/>
        </p:xfrm>
        <a:graphic>
          <a:graphicData uri="http://schemas.openxmlformats.org/drawingml/2006/table">
            <a:tbl>
              <a:tblPr firstRow="1" bandRow="1">
                <a:tableStyleId>{5C22544A-7EE6-4342-B048-85BDC9FD1C3A}</a:tableStyleId>
              </a:tblPr>
              <a:tblGrid>
                <a:gridCol w="3164959">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16" name="コンテンツ プレースホルダー 5">
            <a:extLst>
              <a:ext uri="{FF2B5EF4-FFF2-40B4-BE49-F238E27FC236}">
                <a16:creationId xmlns:a16="http://schemas.microsoft.com/office/drawing/2014/main" id="{557F5C20-9A9E-55CA-3627-7A69A8AAC1BF}"/>
              </a:ext>
            </a:extLst>
          </p:cNvPr>
          <p:cNvSpPr txBox="1">
            <a:spLocks/>
          </p:cNvSpPr>
          <p:nvPr/>
        </p:nvSpPr>
        <p:spPr>
          <a:xfrm>
            <a:off x="357040" y="2385636"/>
            <a:ext cx="11582403" cy="40811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１</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越波や漂流物の発生等による港湾施設被害の発生</a:t>
            </a:r>
            <a:endParaRPr lang="en-US" altLang="ja-JP" sz="1300" b="1"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a:t>
            </a:r>
            <a:r>
              <a:rPr lang="ja-JP" altLang="en-US" sz="1300" b="1" dirty="0">
                <a:latin typeface="BIZ UDPゴシック" panose="020B0400000000000000" pitchFamily="50" charset="-128"/>
                <a:ea typeface="BIZ UDPゴシック" panose="020B0400000000000000" pitchFamily="50" charset="-128"/>
              </a:rPr>
              <a:t>越波に伴い、倉庫、上屋等の施設や受電・配電設備等が被災</a:t>
            </a:r>
            <a:r>
              <a:rPr lang="ja-JP" altLang="en-US" sz="1300" dirty="0">
                <a:latin typeface="BIZ UDPゴシック" panose="020B0400000000000000" pitchFamily="50" charset="-128"/>
                <a:ea typeface="BIZ UDPゴシック" panose="020B0400000000000000" pitchFamily="50" charset="-128"/>
              </a:rPr>
              <a:t>する恐れがある。</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また、</a:t>
            </a:r>
            <a:r>
              <a:rPr lang="ja-JP" altLang="en-US" sz="1300" b="1" dirty="0">
                <a:latin typeface="BIZ UDPゴシック" panose="020B0400000000000000" pitchFamily="50" charset="-128"/>
                <a:ea typeface="BIZ UDPゴシック" panose="020B0400000000000000" pitchFamily="50" charset="-128"/>
              </a:rPr>
              <a:t>港湾地区内に大量に集積している空コンテナや木材等の港湾資材、停留している小型船舶等が漂流</a:t>
            </a:r>
            <a:r>
              <a:rPr lang="ja-JP" altLang="en-US" sz="1300" dirty="0">
                <a:latin typeface="BIZ UDPゴシック" panose="020B0400000000000000" pitchFamily="50" charset="-128"/>
                <a:ea typeface="BIZ UDPゴシック" panose="020B0400000000000000" pitchFamily="50" charset="-128"/>
              </a:rPr>
              <a:t>する可能性があり、</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海岸堤防や水門等への衝突による施設被害の発生や港湾資材等の散乱による</a:t>
            </a:r>
            <a:r>
              <a:rPr lang="ja-JP" altLang="en-US" sz="1300" b="1" dirty="0">
                <a:latin typeface="BIZ UDPゴシック" panose="020B0400000000000000" pitchFamily="50" charset="-128"/>
                <a:ea typeface="BIZ UDPゴシック" panose="020B0400000000000000" pitchFamily="50" charset="-128"/>
              </a:rPr>
              <a:t>港湾機能支障の原因</a:t>
            </a:r>
            <a:r>
              <a:rPr lang="ja-JP" altLang="en-US" sz="1300" dirty="0">
                <a:latin typeface="BIZ UDPゴシック" panose="020B0400000000000000" pitchFamily="50" charset="-128"/>
                <a:ea typeface="BIZ UDPゴシック" panose="020B0400000000000000" pitchFamily="50" charset="-128"/>
              </a:rPr>
              <a:t>となる可能性がある。 </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また、台風接近に伴う</a:t>
            </a:r>
            <a:r>
              <a:rPr lang="ja-JP" altLang="en-US" sz="1300" b="1" dirty="0">
                <a:latin typeface="BIZ UDPゴシック" panose="020B0400000000000000" pitchFamily="50" charset="-128"/>
                <a:ea typeface="BIZ UDPゴシック" panose="020B0400000000000000" pitchFamily="50" charset="-128"/>
              </a:rPr>
              <a:t>強風により空コンテナが飛散・転倒したり、ビルの窓ガラス等の破損等</a:t>
            </a:r>
            <a:r>
              <a:rPr lang="ja-JP" altLang="en-US" sz="1300" dirty="0">
                <a:latin typeface="BIZ UDPゴシック" panose="020B0400000000000000" pitchFamily="50" charset="-128"/>
                <a:ea typeface="BIZ UDPゴシック" panose="020B0400000000000000" pitchFamily="50" charset="-128"/>
              </a:rPr>
              <a:t>の被害が生じる可能性もある。 </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２</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危険物の流出の発生</a:t>
            </a:r>
            <a:endParaRPr lang="en-US" altLang="ja-JP" sz="1300" b="1"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臨海部には、</a:t>
            </a:r>
            <a:r>
              <a:rPr lang="ja-JP" altLang="en-US" sz="1300" b="1" dirty="0">
                <a:latin typeface="BIZ UDPゴシック" panose="020B0400000000000000" pitchFamily="50" charset="-128"/>
                <a:ea typeface="BIZ UDPゴシック" panose="020B0400000000000000" pitchFamily="50" charset="-128"/>
              </a:rPr>
              <a:t>石油タンク等の危険物貯蔵施設が多数立地しており、高潮により流出</a:t>
            </a:r>
            <a:r>
              <a:rPr lang="ja-JP" altLang="en-US" sz="1300" dirty="0">
                <a:latin typeface="BIZ UDPゴシック" panose="020B0400000000000000" pitchFamily="50" charset="-128"/>
                <a:ea typeface="BIZ UDPゴシック" panose="020B0400000000000000" pitchFamily="50" charset="-128"/>
              </a:rPr>
              <a:t>し、港湾機能や環境へ大きな影響を与える可能性がある。</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３</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港湾機能等の停止に伴う経済被害の発生</a:t>
            </a:r>
            <a:endParaRPr lang="en-US" altLang="ja-JP" sz="1300" b="1"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浸水や風による施設被害や貨物の劣化等の直接被害や、</a:t>
            </a:r>
            <a:r>
              <a:rPr lang="ja-JP" altLang="en-US" sz="1300" b="1" dirty="0">
                <a:latin typeface="BIZ UDPゴシック" panose="020B0400000000000000" pitchFamily="50" charset="-128"/>
                <a:ea typeface="BIZ UDPゴシック" panose="020B0400000000000000" pitchFamily="50" charset="-128"/>
              </a:rPr>
              <a:t>港湾や空港へのアクセス道路や鉄道の途絶による人流・物流機能の支障</a:t>
            </a:r>
            <a:r>
              <a:rPr lang="ja-JP" altLang="en-US" sz="1300" dirty="0">
                <a:latin typeface="BIZ UDPゴシック" panose="020B0400000000000000" pitchFamily="50" charset="-128"/>
                <a:ea typeface="BIZ UDPゴシック" panose="020B0400000000000000" pitchFamily="50" charset="-128"/>
              </a:rPr>
              <a:t>により、</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港湾機能の停止に伴う機会損失や代替輸送費の発生等の波及影響が生じる。</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４</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水害廃棄物の発生</a:t>
            </a:r>
            <a:endParaRPr lang="en-US" altLang="ja-JP" sz="1300" b="1"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高潮氾濫時においても河川氾濫と同様に、</a:t>
            </a:r>
            <a:r>
              <a:rPr lang="ja-JP" altLang="en-US" sz="1300" b="1" dirty="0">
                <a:latin typeface="BIZ UDPゴシック" panose="020B0400000000000000" pitchFamily="50" charset="-128"/>
                <a:ea typeface="BIZ UDPゴシック" panose="020B0400000000000000" pitchFamily="50" charset="-128"/>
              </a:rPr>
              <a:t>浸水に伴う家屋被害、漂流物の発生等に伴い、膨大な水害廃棄物の発生</a:t>
            </a:r>
            <a:r>
              <a:rPr lang="ja-JP" altLang="en-US" sz="1300" dirty="0">
                <a:latin typeface="BIZ UDPゴシック" panose="020B0400000000000000" pitchFamily="50" charset="-128"/>
                <a:ea typeface="BIZ UDPゴシック" panose="020B0400000000000000" pitchFamily="50" charset="-128"/>
              </a:rPr>
              <a:t>が想定され、排水後の復旧、</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300" dirty="0">
                <a:latin typeface="BIZ UDPゴシック" panose="020B0400000000000000" pitchFamily="50" charset="-128"/>
                <a:ea typeface="BIZ UDPゴシック" panose="020B0400000000000000" pitchFamily="50" charset="-128"/>
              </a:rPr>
              <a:t>　　復興活動の妨げとなる。 また、廃棄物の仮置き場所の不足やリサイクル等の中間処理及び最終処分能力の不足等の問題が生じる可能性がある。</a:t>
            </a:r>
            <a:endParaRPr lang="en-US" altLang="ja-JP" sz="13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endParaRPr lang="en-US" altLang="ja-JP" sz="1300" dirty="0">
              <a:latin typeface="BIZ UDPゴシック" panose="020B0400000000000000" pitchFamily="50" charset="-128"/>
              <a:ea typeface="BIZ UDPゴシック" panose="020B0400000000000000" pitchFamily="50" charset="-128"/>
            </a:endParaRPr>
          </a:p>
        </p:txBody>
      </p:sp>
      <p:sp>
        <p:nvSpPr>
          <p:cNvPr id="17" name="コンテンツ プレースホルダー 5">
            <a:extLst>
              <a:ext uri="{FF2B5EF4-FFF2-40B4-BE49-F238E27FC236}">
                <a16:creationId xmlns:a16="http://schemas.microsoft.com/office/drawing/2014/main" id="{1D17B35F-86FF-929E-04F0-F9FE2E8262F8}"/>
              </a:ext>
            </a:extLst>
          </p:cNvPr>
          <p:cNvSpPr txBox="1">
            <a:spLocks/>
          </p:cNvSpPr>
          <p:nvPr/>
        </p:nvSpPr>
        <p:spPr>
          <a:xfrm>
            <a:off x="269357" y="2020181"/>
            <a:ext cx="6649296" cy="428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その他の被害の様相</a:t>
            </a:r>
            <a:r>
              <a:rPr lang="en-US" altLang="ja-JP" sz="1600" dirty="0">
                <a:latin typeface="BIZ UDPゴシック" panose="020B0400000000000000" pitchFamily="50" charset="-128"/>
                <a:ea typeface="BIZ UDPゴシック" panose="020B0400000000000000" pitchFamily="50" charset="-128"/>
              </a:rPr>
              <a:t>】</a:t>
            </a:r>
          </a:p>
        </p:txBody>
      </p:sp>
      <p:sp>
        <p:nvSpPr>
          <p:cNvPr id="2" name="スライド番号プレースホルダー 1">
            <a:extLst>
              <a:ext uri="{FF2B5EF4-FFF2-40B4-BE49-F238E27FC236}">
                <a16:creationId xmlns:a16="http://schemas.microsoft.com/office/drawing/2014/main" id="{D3B61F5E-7068-1C06-19D4-C4550666DE8E}"/>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13</a:t>
            </a:fld>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167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257D-97FB-293D-1079-0B60C42044A2}"/>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0EF12486-A781-7552-BE47-A3394DEBC5DD}"/>
              </a:ext>
            </a:extLst>
          </p:cNvPr>
          <p:cNvPicPr>
            <a:picLocks noChangeAspect="1"/>
          </p:cNvPicPr>
          <p:nvPr/>
        </p:nvPicPr>
        <p:blipFill>
          <a:blip r:embed="rId3"/>
          <a:stretch>
            <a:fillRect/>
          </a:stretch>
        </p:blipFill>
        <p:spPr>
          <a:xfrm>
            <a:off x="0" y="4311700"/>
            <a:ext cx="4036397" cy="2447602"/>
          </a:xfrm>
          <a:prstGeom prst="rect">
            <a:avLst/>
          </a:prstGeom>
        </p:spPr>
      </p:pic>
      <p:pic>
        <p:nvPicPr>
          <p:cNvPr id="7" name="図 6">
            <a:extLst>
              <a:ext uri="{FF2B5EF4-FFF2-40B4-BE49-F238E27FC236}">
                <a16:creationId xmlns:a16="http://schemas.microsoft.com/office/drawing/2014/main" id="{8E3F05FD-7FC7-9C1A-4451-4B4478364F7B}"/>
              </a:ext>
            </a:extLst>
          </p:cNvPr>
          <p:cNvPicPr>
            <a:picLocks noChangeAspect="1"/>
          </p:cNvPicPr>
          <p:nvPr/>
        </p:nvPicPr>
        <p:blipFill>
          <a:blip r:embed="rId4"/>
          <a:stretch>
            <a:fillRect/>
          </a:stretch>
        </p:blipFill>
        <p:spPr>
          <a:xfrm>
            <a:off x="4036157" y="4305566"/>
            <a:ext cx="4024128" cy="2453736"/>
          </a:xfrm>
          <a:prstGeom prst="rect">
            <a:avLst/>
          </a:prstGeom>
        </p:spPr>
      </p:pic>
      <p:pic>
        <p:nvPicPr>
          <p:cNvPr id="8" name="図 7">
            <a:extLst>
              <a:ext uri="{FF2B5EF4-FFF2-40B4-BE49-F238E27FC236}">
                <a16:creationId xmlns:a16="http://schemas.microsoft.com/office/drawing/2014/main" id="{44BE8D1F-2DA6-29B9-D813-88B646C1ED99}"/>
              </a:ext>
            </a:extLst>
          </p:cNvPr>
          <p:cNvPicPr>
            <a:picLocks noChangeAspect="1"/>
          </p:cNvPicPr>
          <p:nvPr/>
        </p:nvPicPr>
        <p:blipFill>
          <a:blip r:embed="rId5"/>
          <a:stretch>
            <a:fillRect/>
          </a:stretch>
        </p:blipFill>
        <p:spPr>
          <a:xfrm>
            <a:off x="8139791" y="4273645"/>
            <a:ext cx="3956651" cy="2472140"/>
          </a:xfrm>
          <a:prstGeom prst="rect">
            <a:avLst/>
          </a:prstGeom>
        </p:spPr>
      </p:pic>
      <p:pic>
        <p:nvPicPr>
          <p:cNvPr id="24" name="図 23">
            <a:extLst>
              <a:ext uri="{FF2B5EF4-FFF2-40B4-BE49-F238E27FC236}">
                <a16:creationId xmlns:a16="http://schemas.microsoft.com/office/drawing/2014/main" id="{28EFA534-7D2A-58E5-AAD2-F5F0346D1178}"/>
              </a:ext>
            </a:extLst>
          </p:cNvPr>
          <p:cNvPicPr>
            <a:picLocks noChangeAspect="1"/>
          </p:cNvPicPr>
          <p:nvPr/>
        </p:nvPicPr>
        <p:blipFill>
          <a:blip r:embed="rId3"/>
          <a:stretch>
            <a:fillRect/>
          </a:stretch>
        </p:blipFill>
        <p:spPr>
          <a:xfrm>
            <a:off x="0" y="4275903"/>
            <a:ext cx="4036397" cy="2447602"/>
          </a:xfrm>
          <a:prstGeom prst="rect">
            <a:avLst/>
          </a:prstGeom>
        </p:spPr>
      </p:pic>
      <p:pic>
        <p:nvPicPr>
          <p:cNvPr id="26" name="図 25">
            <a:extLst>
              <a:ext uri="{FF2B5EF4-FFF2-40B4-BE49-F238E27FC236}">
                <a16:creationId xmlns:a16="http://schemas.microsoft.com/office/drawing/2014/main" id="{797BC484-F292-BE6C-768E-ABE20FE1EFF1}"/>
              </a:ext>
            </a:extLst>
          </p:cNvPr>
          <p:cNvPicPr>
            <a:picLocks noChangeAspect="1"/>
          </p:cNvPicPr>
          <p:nvPr/>
        </p:nvPicPr>
        <p:blipFill>
          <a:blip r:embed="rId4"/>
          <a:stretch>
            <a:fillRect/>
          </a:stretch>
        </p:blipFill>
        <p:spPr>
          <a:xfrm>
            <a:off x="4036157" y="4269769"/>
            <a:ext cx="4024128" cy="2453736"/>
          </a:xfrm>
          <a:prstGeom prst="rect">
            <a:avLst/>
          </a:prstGeom>
        </p:spPr>
      </p:pic>
      <p:pic>
        <p:nvPicPr>
          <p:cNvPr id="28" name="図 27">
            <a:extLst>
              <a:ext uri="{FF2B5EF4-FFF2-40B4-BE49-F238E27FC236}">
                <a16:creationId xmlns:a16="http://schemas.microsoft.com/office/drawing/2014/main" id="{3C91284B-B877-4544-ADE0-382BC937C7A9}"/>
              </a:ext>
            </a:extLst>
          </p:cNvPr>
          <p:cNvPicPr>
            <a:picLocks noChangeAspect="1"/>
          </p:cNvPicPr>
          <p:nvPr/>
        </p:nvPicPr>
        <p:blipFill>
          <a:blip r:embed="rId5"/>
          <a:stretch>
            <a:fillRect/>
          </a:stretch>
        </p:blipFill>
        <p:spPr>
          <a:xfrm>
            <a:off x="8139791" y="4237848"/>
            <a:ext cx="3956651" cy="2472140"/>
          </a:xfrm>
          <a:prstGeom prst="rect">
            <a:avLst/>
          </a:prstGeom>
        </p:spPr>
      </p:pic>
      <p:pic>
        <p:nvPicPr>
          <p:cNvPr id="21" name="図 20">
            <a:extLst>
              <a:ext uri="{FF2B5EF4-FFF2-40B4-BE49-F238E27FC236}">
                <a16:creationId xmlns:a16="http://schemas.microsoft.com/office/drawing/2014/main" id="{245B215B-7C0C-9282-E648-E153BC6FD211}"/>
              </a:ext>
            </a:extLst>
          </p:cNvPr>
          <p:cNvPicPr>
            <a:picLocks noChangeAspect="1"/>
          </p:cNvPicPr>
          <p:nvPr/>
        </p:nvPicPr>
        <p:blipFill>
          <a:blip r:embed="rId6"/>
          <a:srcRect l="996" t="9830" r="563" b="2720"/>
          <a:stretch>
            <a:fillRect/>
          </a:stretch>
        </p:blipFill>
        <p:spPr>
          <a:xfrm>
            <a:off x="179586" y="903111"/>
            <a:ext cx="9938530" cy="3031543"/>
          </a:xfrm>
          <a:prstGeom prst="rect">
            <a:avLst/>
          </a:prstGeom>
        </p:spPr>
      </p:pic>
      <p:sp>
        <p:nvSpPr>
          <p:cNvPr id="4" name="スライド番号プレースホルダー 1">
            <a:extLst>
              <a:ext uri="{FF2B5EF4-FFF2-40B4-BE49-F238E27FC236}">
                <a16:creationId xmlns:a16="http://schemas.microsoft.com/office/drawing/2014/main" id="{853324E6-078F-D75D-D5A7-4A592B7FEB27}"/>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14</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9" name="Rectangle 3">
            <a:extLst>
              <a:ext uri="{FF2B5EF4-FFF2-40B4-BE49-F238E27FC236}">
                <a16:creationId xmlns:a16="http://schemas.microsoft.com/office/drawing/2014/main" id="{553DA0FA-291A-4554-319B-D74A24C0D4A5}"/>
              </a:ext>
            </a:extLst>
          </p:cNvPr>
          <p:cNvSpPr>
            <a:spLocks noChangeArrowheads="1"/>
          </p:cNvSpPr>
          <p:nvPr/>
        </p:nvSpPr>
        <p:spPr bwMode="auto">
          <a:xfrm>
            <a:off x="95557" y="3881416"/>
            <a:ext cx="1215120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出典：中央防災</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会議「大規模噴火時の広域降灰対策について</a:t>
            </a:r>
            <a:r>
              <a:rPr kumimoji="0" lang="en-US" altLang="ja-JP" sz="1050" dirty="0">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首都圏における降灰の影響と対策</a:t>
            </a:r>
            <a:r>
              <a:rPr kumimoji="0" lang="en-US" altLang="ja-JP" sz="1050" dirty="0">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～富士山噴火をモデルケースに～（報告） </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概要版」（令和</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年４月）をもとに副首都推進局作成</a:t>
            </a:r>
          </a:p>
        </p:txBody>
      </p:sp>
      <p:sp>
        <p:nvSpPr>
          <p:cNvPr id="5" name="正方形/長方形 4">
            <a:extLst>
              <a:ext uri="{FF2B5EF4-FFF2-40B4-BE49-F238E27FC236}">
                <a16:creationId xmlns:a16="http://schemas.microsoft.com/office/drawing/2014/main" id="{911B5D4C-1A64-7C18-9F92-3388E405D5AE}"/>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ー６　被害想定：富士山噴火・広域降灰</a:t>
            </a:r>
          </a:p>
        </p:txBody>
      </p:sp>
      <p:sp>
        <p:nvSpPr>
          <p:cNvPr id="29" name="Rectangle 3">
            <a:extLst>
              <a:ext uri="{FF2B5EF4-FFF2-40B4-BE49-F238E27FC236}">
                <a16:creationId xmlns:a16="http://schemas.microsoft.com/office/drawing/2014/main" id="{224E1BFD-C7BF-D1B4-F469-D58E9DFE6F01}"/>
              </a:ext>
            </a:extLst>
          </p:cNvPr>
          <p:cNvSpPr>
            <a:spLocks noChangeArrowheads="1"/>
          </p:cNvSpPr>
          <p:nvPr/>
        </p:nvSpPr>
        <p:spPr bwMode="auto">
          <a:xfrm>
            <a:off x="-516259" y="6612693"/>
            <a:ext cx="1224675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出典：中央防災会議「大規模噴火時の広域降灰対策について</a:t>
            </a:r>
            <a:r>
              <a:rPr kumimoji="0" lang="en-US" altLang="ja-JP" sz="1050" dirty="0">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首都圏における降灰の影響と対策</a:t>
            </a:r>
            <a:r>
              <a:rPr kumimoji="0" lang="en-US" altLang="ja-JP" sz="1050" dirty="0">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～富士山噴火をモデルケースに～（報告）別添資料１」 （</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年４月）をもとに作成</a:t>
            </a:r>
          </a:p>
        </p:txBody>
      </p:sp>
      <p:sp>
        <p:nvSpPr>
          <p:cNvPr id="3" name="テキスト ボックス 2">
            <a:extLst>
              <a:ext uri="{FF2B5EF4-FFF2-40B4-BE49-F238E27FC236}">
                <a16:creationId xmlns:a16="http://schemas.microsoft.com/office/drawing/2014/main" id="{9B32D642-E76B-99AF-E03B-0E0CE01AA4D6}"/>
              </a:ext>
            </a:extLst>
          </p:cNvPr>
          <p:cNvSpPr txBox="1"/>
          <p:nvPr/>
        </p:nvSpPr>
        <p:spPr>
          <a:xfrm>
            <a:off x="95558" y="4108110"/>
            <a:ext cx="3232873"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○主な地域における降灰の状況</a:t>
            </a:r>
          </a:p>
        </p:txBody>
      </p:sp>
      <p:sp>
        <p:nvSpPr>
          <p:cNvPr id="10" name="テキスト ボックス 9">
            <a:extLst>
              <a:ext uri="{FF2B5EF4-FFF2-40B4-BE49-F238E27FC236}">
                <a16:creationId xmlns:a16="http://schemas.microsoft.com/office/drawing/2014/main" id="{3336F67D-0399-AEC5-251E-4ABB9F20A134}"/>
              </a:ext>
            </a:extLst>
          </p:cNvPr>
          <p:cNvSpPr txBox="1"/>
          <p:nvPr/>
        </p:nvSpPr>
        <p:spPr>
          <a:xfrm>
            <a:off x="95557" y="615161"/>
            <a:ext cx="8803346"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○降灰の影響（影響下の⼈⼝・資産が⼤きくなる「西南西風卓越ケースの場合、降雨時」）</a:t>
            </a:r>
          </a:p>
        </p:txBody>
      </p:sp>
      <p:sp>
        <p:nvSpPr>
          <p:cNvPr id="27" name="楕円 26">
            <a:extLst>
              <a:ext uri="{FF2B5EF4-FFF2-40B4-BE49-F238E27FC236}">
                <a16:creationId xmlns:a16="http://schemas.microsoft.com/office/drawing/2014/main" id="{B2183FFF-976E-8FA2-F3B6-E82AA40E8092}"/>
              </a:ext>
            </a:extLst>
          </p:cNvPr>
          <p:cNvSpPr/>
          <p:nvPr/>
        </p:nvSpPr>
        <p:spPr>
          <a:xfrm>
            <a:off x="1769533" y="1565275"/>
            <a:ext cx="56084" cy="66675"/>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C71C8AFD-A4E0-165A-2F51-D1ECB9D2136D}"/>
              </a:ext>
            </a:extLst>
          </p:cNvPr>
          <p:cNvSpPr/>
          <p:nvPr/>
        </p:nvSpPr>
        <p:spPr>
          <a:xfrm>
            <a:off x="2215625" y="1678935"/>
            <a:ext cx="56084" cy="66675"/>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A480EBA1-26D7-6ED6-4704-4B4F0365B024}"/>
              </a:ext>
            </a:extLst>
          </p:cNvPr>
          <p:cNvSpPr/>
          <p:nvPr/>
        </p:nvSpPr>
        <p:spPr>
          <a:xfrm>
            <a:off x="5097997" y="1567454"/>
            <a:ext cx="56084" cy="66675"/>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EEA7434-5532-24C2-0460-9CDA027C2F5F}"/>
              </a:ext>
            </a:extLst>
          </p:cNvPr>
          <p:cNvSpPr/>
          <p:nvPr/>
        </p:nvSpPr>
        <p:spPr>
          <a:xfrm>
            <a:off x="5537740" y="1694450"/>
            <a:ext cx="56084" cy="66675"/>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844D9046-D4F9-EFD5-6A17-36894A75B6F0}"/>
              </a:ext>
            </a:extLst>
          </p:cNvPr>
          <p:cNvSpPr/>
          <p:nvPr/>
        </p:nvSpPr>
        <p:spPr>
          <a:xfrm>
            <a:off x="8404198" y="1596025"/>
            <a:ext cx="56084" cy="66675"/>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7CE27881-C728-A962-5A09-43F63BDCA96C}"/>
              </a:ext>
            </a:extLst>
          </p:cNvPr>
          <p:cNvSpPr/>
          <p:nvPr/>
        </p:nvSpPr>
        <p:spPr>
          <a:xfrm>
            <a:off x="8842348" y="1723025"/>
            <a:ext cx="56084" cy="66675"/>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吹き出し: 線 46">
            <a:extLst>
              <a:ext uri="{FF2B5EF4-FFF2-40B4-BE49-F238E27FC236}">
                <a16:creationId xmlns:a16="http://schemas.microsoft.com/office/drawing/2014/main" id="{6430394E-CB43-A8E4-020A-330AE398077C}"/>
              </a:ext>
            </a:extLst>
          </p:cNvPr>
          <p:cNvSpPr/>
          <p:nvPr/>
        </p:nvSpPr>
        <p:spPr>
          <a:xfrm>
            <a:off x="428626" y="2673211"/>
            <a:ext cx="980082" cy="304801"/>
          </a:xfrm>
          <a:prstGeom prst="borderCallout1">
            <a:avLst>
              <a:gd name="adj1" fmla="val -3044"/>
              <a:gd name="adj2" fmla="val 59337"/>
              <a:gd name="adj3" fmla="val -338055"/>
              <a:gd name="adj4" fmla="val 137418"/>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立川市</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付近</a:t>
            </a:r>
          </a:p>
        </p:txBody>
      </p:sp>
      <p:sp>
        <p:nvSpPr>
          <p:cNvPr id="48" name="吹き出し: 線 47">
            <a:extLst>
              <a:ext uri="{FF2B5EF4-FFF2-40B4-BE49-F238E27FC236}">
                <a16:creationId xmlns:a16="http://schemas.microsoft.com/office/drawing/2014/main" id="{AE247B98-CCB6-CBC5-AAC4-0D30A83BB9F6}"/>
              </a:ext>
            </a:extLst>
          </p:cNvPr>
          <p:cNvSpPr/>
          <p:nvPr/>
        </p:nvSpPr>
        <p:spPr>
          <a:xfrm>
            <a:off x="3781426" y="2657251"/>
            <a:ext cx="980082" cy="304801"/>
          </a:xfrm>
          <a:prstGeom prst="borderCallout1">
            <a:avLst>
              <a:gd name="adj1" fmla="val -3044"/>
              <a:gd name="adj2" fmla="val 59337"/>
              <a:gd name="adj3" fmla="val -336388"/>
              <a:gd name="adj4" fmla="val 13638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立川市</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付近</a:t>
            </a:r>
          </a:p>
        </p:txBody>
      </p:sp>
      <p:sp>
        <p:nvSpPr>
          <p:cNvPr id="49" name="吹き出し: 線 48">
            <a:extLst>
              <a:ext uri="{FF2B5EF4-FFF2-40B4-BE49-F238E27FC236}">
                <a16:creationId xmlns:a16="http://schemas.microsoft.com/office/drawing/2014/main" id="{F6DC3B8C-8CCF-DE0C-E789-FB634228AFF0}"/>
              </a:ext>
            </a:extLst>
          </p:cNvPr>
          <p:cNvSpPr/>
          <p:nvPr/>
        </p:nvSpPr>
        <p:spPr>
          <a:xfrm>
            <a:off x="7080203" y="2665787"/>
            <a:ext cx="980082" cy="304801"/>
          </a:xfrm>
          <a:prstGeom prst="borderCallout1">
            <a:avLst>
              <a:gd name="adj1" fmla="val -3044"/>
              <a:gd name="adj2" fmla="val 59337"/>
              <a:gd name="adj3" fmla="val -326388"/>
              <a:gd name="adj4" fmla="val 134826"/>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立川市</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付近</a:t>
            </a:r>
          </a:p>
        </p:txBody>
      </p:sp>
      <p:sp>
        <p:nvSpPr>
          <p:cNvPr id="50" name="吹き出し: 線 49">
            <a:extLst>
              <a:ext uri="{FF2B5EF4-FFF2-40B4-BE49-F238E27FC236}">
                <a16:creationId xmlns:a16="http://schemas.microsoft.com/office/drawing/2014/main" id="{56F8BC74-DC7A-6EB6-BBC6-F32DB5C4F66A}"/>
              </a:ext>
            </a:extLst>
          </p:cNvPr>
          <p:cNvSpPr/>
          <p:nvPr/>
        </p:nvSpPr>
        <p:spPr>
          <a:xfrm>
            <a:off x="2272773" y="2681867"/>
            <a:ext cx="977759" cy="275166"/>
          </a:xfrm>
          <a:prstGeom prst="borderCallout1">
            <a:avLst>
              <a:gd name="adj1" fmla="val -8558"/>
              <a:gd name="adj2" fmla="val 52307"/>
              <a:gd name="adj3" fmla="val -339296"/>
              <a:gd name="adj4" fmla="val -93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霞が関付近</a:t>
            </a:r>
          </a:p>
        </p:txBody>
      </p:sp>
      <p:sp>
        <p:nvSpPr>
          <p:cNvPr id="51" name="吹き出し: 線 50">
            <a:extLst>
              <a:ext uri="{FF2B5EF4-FFF2-40B4-BE49-F238E27FC236}">
                <a16:creationId xmlns:a16="http://schemas.microsoft.com/office/drawing/2014/main" id="{A7C745B3-FA0A-53C9-BDB3-9CEAC55BDD9E}"/>
              </a:ext>
            </a:extLst>
          </p:cNvPr>
          <p:cNvSpPr/>
          <p:nvPr/>
        </p:nvSpPr>
        <p:spPr>
          <a:xfrm>
            <a:off x="5607120" y="2692124"/>
            <a:ext cx="977759" cy="275166"/>
          </a:xfrm>
          <a:prstGeom prst="borderCallout1">
            <a:avLst>
              <a:gd name="adj1" fmla="val -8558"/>
              <a:gd name="adj2" fmla="val 52307"/>
              <a:gd name="adj3" fmla="val -339296"/>
              <a:gd name="adj4" fmla="val -93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霞が関付近</a:t>
            </a:r>
          </a:p>
        </p:txBody>
      </p:sp>
      <p:sp>
        <p:nvSpPr>
          <p:cNvPr id="52" name="吹き出し: 線 51">
            <a:extLst>
              <a:ext uri="{FF2B5EF4-FFF2-40B4-BE49-F238E27FC236}">
                <a16:creationId xmlns:a16="http://schemas.microsoft.com/office/drawing/2014/main" id="{0E097A97-BA80-88ED-1C0C-26B27DD67F4C}"/>
              </a:ext>
            </a:extLst>
          </p:cNvPr>
          <p:cNvSpPr/>
          <p:nvPr/>
        </p:nvSpPr>
        <p:spPr>
          <a:xfrm>
            <a:off x="8899140" y="2716100"/>
            <a:ext cx="977759" cy="275166"/>
          </a:xfrm>
          <a:prstGeom prst="borderCallout1">
            <a:avLst>
              <a:gd name="adj1" fmla="val -8558"/>
              <a:gd name="adj2" fmla="val 52307"/>
              <a:gd name="adj3" fmla="val -339296"/>
              <a:gd name="adj4" fmla="val -93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霞が関付近</a:t>
            </a:r>
          </a:p>
        </p:txBody>
      </p:sp>
    </p:spTree>
    <p:extLst>
      <p:ext uri="{BB962C8B-B14F-4D97-AF65-F5344CB8AC3E}">
        <p14:creationId xmlns:p14="http://schemas.microsoft.com/office/powerpoint/2010/main" val="19832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563D-2963-CF25-4A7B-4EFB32105985}"/>
            </a:ext>
          </a:extLst>
        </p:cNvPr>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306AE262-8D48-B16A-BBD2-C5A921A03961}"/>
              </a:ext>
            </a:extLst>
          </p:cNvPr>
          <p:cNvGraphicFramePr>
            <a:graphicFrameLocks noGrp="1"/>
          </p:cNvGraphicFramePr>
          <p:nvPr>
            <p:extLst>
              <p:ext uri="{D42A27DB-BD31-4B8C-83A1-F6EECF244321}">
                <p14:modId xmlns:p14="http://schemas.microsoft.com/office/powerpoint/2010/main" val="4257398922"/>
              </p:ext>
            </p:extLst>
          </p:nvPr>
        </p:nvGraphicFramePr>
        <p:xfrm>
          <a:off x="269357" y="2961914"/>
          <a:ext cx="11582401" cy="3609340"/>
        </p:xfrm>
        <a:graphic>
          <a:graphicData uri="http://schemas.openxmlformats.org/drawingml/2006/table">
            <a:tbl>
              <a:tblPr>
                <a:tableStyleId>{5940675A-B579-460E-94D1-54222C63F5DA}</a:tableStyleId>
              </a:tblPr>
              <a:tblGrid>
                <a:gridCol w="1660168">
                  <a:extLst>
                    <a:ext uri="{9D8B030D-6E8A-4147-A177-3AD203B41FA5}">
                      <a16:colId xmlns:a16="http://schemas.microsoft.com/office/drawing/2014/main" val="2416777227"/>
                    </a:ext>
                  </a:extLst>
                </a:gridCol>
                <a:gridCol w="1344891">
                  <a:extLst>
                    <a:ext uri="{9D8B030D-6E8A-4147-A177-3AD203B41FA5}">
                      <a16:colId xmlns:a16="http://schemas.microsoft.com/office/drawing/2014/main" val="4106493740"/>
                    </a:ext>
                  </a:extLst>
                </a:gridCol>
                <a:gridCol w="1228627">
                  <a:extLst>
                    <a:ext uri="{9D8B030D-6E8A-4147-A177-3AD203B41FA5}">
                      <a16:colId xmlns:a16="http://schemas.microsoft.com/office/drawing/2014/main" val="3454673045"/>
                    </a:ext>
                  </a:extLst>
                </a:gridCol>
                <a:gridCol w="1282046">
                  <a:extLst>
                    <a:ext uri="{9D8B030D-6E8A-4147-A177-3AD203B41FA5}">
                      <a16:colId xmlns:a16="http://schemas.microsoft.com/office/drawing/2014/main" val="2520745739"/>
                    </a:ext>
                  </a:extLst>
                </a:gridCol>
                <a:gridCol w="1291472">
                  <a:extLst>
                    <a:ext uri="{9D8B030D-6E8A-4147-A177-3AD203B41FA5}">
                      <a16:colId xmlns:a16="http://schemas.microsoft.com/office/drawing/2014/main" val="3592588983"/>
                    </a:ext>
                  </a:extLst>
                </a:gridCol>
                <a:gridCol w="1310326">
                  <a:extLst>
                    <a:ext uri="{9D8B030D-6E8A-4147-A177-3AD203B41FA5}">
                      <a16:colId xmlns:a16="http://schemas.microsoft.com/office/drawing/2014/main" val="443079212"/>
                    </a:ext>
                  </a:extLst>
                </a:gridCol>
                <a:gridCol w="1414020">
                  <a:extLst>
                    <a:ext uri="{9D8B030D-6E8A-4147-A177-3AD203B41FA5}">
                      <a16:colId xmlns:a16="http://schemas.microsoft.com/office/drawing/2014/main" val="1412361067"/>
                    </a:ext>
                  </a:extLst>
                </a:gridCol>
                <a:gridCol w="2050851">
                  <a:extLst>
                    <a:ext uri="{9D8B030D-6E8A-4147-A177-3AD203B41FA5}">
                      <a16:colId xmlns:a16="http://schemas.microsoft.com/office/drawing/2014/main" val="164839900"/>
                    </a:ext>
                  </a:extLst>
                </a:gridCol>
              </a:tblGrid>
              <a:tr h="238503">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電力</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情報通信</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上水道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下水道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ガス</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道路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鉄道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港湾・空港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26022992"/>
                  </a:ext>
                </a:extLst>
              </a:tr>
              <a:tr h="2800731">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復旧期間の</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降雨時</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0.3cm</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以上で碍子の絶縁低下による停電。</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数</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cm</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以上で火力発電所の吸気フィルタの交換頻度の増加等による発電量の低下。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電力供給量の低下が著しく、必要な供給力が確保しきれない場合停電に至る。</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復旧期間の</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利用者増による輻輳。</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降雨時に、基地局等の通信アンテナへ火山灰が付着すると通信阻害。</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停電エリアで非常用発電設備の燃料切れが生じると通信障害。</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復旧期間の</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原水の水質が悪化し、浄水施設の処理能力を超えることで、水道水が飲用不適または断水。</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停電エリアでは浄水場及び配水施設等が運転停止し、断水。</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復旧期間の</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降雨時、下水管路（雨水）の閉塞により、閉塞上流から雨水があふれる。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停電エリアで非常用発電設備の燃料切れが生じると下水道の使用制限。</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復旧期間の</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0" indent="0" algn="l" fontAlgn="ctr">
                        <a:buFont typeface="Arial" panose="020B0604020202020204" pitchFamily="34" charset="0"/>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資料では、ガスを独立項目とした影響閾値は確認できない。</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視界低下による安全通行困難、道路上の火山灰や交通量増等による速度低下や渋滞。</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乾燥時</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10cm</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以上、降雨時</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3cm</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以上の降灰で二輪駆動車が通行不能。</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微量の降灰で地上路線の運行が停止。大部分が地下の路線でも、地上路線の運行停止による需要増、車両・</a:t>
                      </a: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作業員の不足等により運行停止や輸送力低下。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停電エリアでは地上、地下路線ともに運行が停止。</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船舶では、降灰中、東京湾の特定航路において視界不良により巨大船・危険物積載船等が航路外待機となる可能性。停電時には港湾の荷役機械が使用不可となる可能性。</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航空では</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0.04</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rPr>
                        <a:t>0.2cm</a:t>
                      </a: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以上で、除灰作業等が行われるまで滑走路が使用不可となる可能性。航空機は微量の火山灰でも火山灰が存在する空域を迂回し、到着空港変更や運航可能便数の制限が生じる可能性。</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21433155"/>
                  </a:ext>
                </a:extLst>
              </a:tr>
            </a:tbl>
          </a:graphicData>
        </a:graphic>
      </p:graphicFrame>
      <p:sp>
        <p:nvSpPr>
          <p:cNvPr id="5" name="正方形/長方形 4">
            <a:extLst>
              <a:ext uri="{FF2B5EF4-FFF2-40B4-BE49-F238E27FC236}">
                <a16:creationId xmlns:a16="http://schemas.microsoft.com/office/drawing/2014/main" id="{A959C70D-9503-8915-D5F1-12604EAC420A}"/>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ー６　被害想定：富士山噴火・広域降灰</a:t>
            </a:r>
          </a:p>
        </p:txBody>
      </p:sp>
      <p:sp>
        <p:nvSpPr>
          <p:cNvPr id="4" name="スライド番号プレースホルダー 1">
            <a:extLst>
              <a:ext uri="{FF2B5EF4-FFF2-40B4-BE49-F238E27FC236}">
                <a16:creationId xmlns:a16="http://schemas.microsoft.com/office/drawing/2014/main" id="{E3F745F2-5C7A-D168-186E-ECC6AAB57FEA}"/>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15</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Rectangle 3">
            <a:extLst>
              <a:ext uri="{FF2B5EF4-FFF2-40B4-BE49-F238E27FC236}">
                <a16:creationId xmlns:a16="http://schemas.microsoft.com/office/drawing/2014/main" id="{09D6D6B5-5650-3E26-425D-E01C173C1172}"/>
              </a:ext>
            </a:extLst>
          </p:cNvPr>
          <p:cNvSpPr>
            <a:spLocks noChangeArrowheads="1"/>
          </p:cNvSpPr>
          <p:nvPr/>
        </p:nvSpPr>
        <p:spPr bwMode="auto">
          <a:xfrm>
            <a:off x="-129947" y="6571254"/>
            <a:ext cx="1198170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r>
              <a:rPr kumimoji="0" lang="ja-JP" altLang="en-US"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出典：中央防災会議「大規模噴火時の広域降灰対策について</a:t>
            </a:r>
            <a:r>
              <a:rPr kumimoji="0" lang="en-US" altLang="ja-JP"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首都圏における降灰の影響と対策</a:t>
            </a:r>
            <a:r>
              <a:rPr kumimoji="0" lang="en-US" altLang="ja-JP"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a:t>
            </a:r>
            <a:r>
              <a:rPr kumimoji="0" lang="en-US" altLang="ja-JP"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kumimoji="0" lang="ja-JP" altLang="en-US"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en-US" altLang="ja-JP"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kumimoji="0" lang="ja-JP" altLang="en-US"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月）、内閣府防災「首都圏における広域降灰対策ガイドライン」（令和</a:t>
            </a:r>
            <a:r>
              <a:rPr kumimoji="0" lang="en-US" altLang="ja-JP"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kumimoji="0" lang="ja-JP" altLang="en-US"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en-US" altLang="ja-JP"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kumimoji="0" lang="ja-JP" altLang="en-US" sz="9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月）をもとに作成</a:t>
            </a:r>
          </a:p>
        </p:txBody>
      </p:sp>
      <p:sp>
        <p:nvSpPr>
          <p:cNvPr id="8" name="コンテンツ プレースホルダー 5">
            <a:extLst>
              <a:ext uri="{FF2B5EF4-FFF2-40B4-BE49-F238E27FC236}">
                <a16:creationId xmlns:a16="http://schemas.microsoft.com/office/drawing/2014/main" id="{33D83B95-9B28-FF75-5694-934BE2BEAD96}"/>
              </a:ext>
            </a:extLst>
          </p:cNvPr>
          <p:cNvSpPr txBox="1">
            <a:spLocks/>
          </p:cNvSpPr>
          <p:nvPr/>
        </p:nvSpPr>
        <p:spPr>
          <a:xfrm>
            <a:off x="507996" y="1047515"/>
            <a:ext cx="11582403" cy="1774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pPr>
            <a:r>
              <a:rPr lang="ja-JP" altLang="en-US" sz="1400" dirty="0">
                <a:latin typeface="BIZ UDゴシック" panose="020B0400000000000000" pitchFamily="49" charset="-128"/>
                <a:ea typeface="BIZ UDゴシック" panose="020B0400000000000000" pitchFamily="49" charset="-128"/>
              </a:rPr>
              <a:t>富士山噴火・広域降灰について、インフラ・ライフライン別の復旧期間を定量化した資料は確認できない。</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sz="1400" dirty="0">
                <a:latin typeface="BIZ UDゴシック" panose="020B0400000000000000" pitchFamily="49" charset="-128"/>
                <a:ea typeface="BIZ UDゴシック" panose="020B0400000000000000" pitchFamily="49" charset="-128"/>
              </a:rPr>
              <a:t>国のガイドラインでは、富士山の宝永規模の噴火を前提に、大規模噴火時の広域降灰対策検討ワーキンググループの報告で示された３ケースのうち、影響下の人口・資産が大きくなる「西南西風卓越ケース」をモデルケースとしている。</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sz="1400" dirty="0">
                <a:latin typeface="BIZ UDゴシック" panose="020B0400000000000000" pitchFamily="49" charset="-128"/>
                <a:ea typeface="BIZ UDゴシック" panose="020B0400000000000000" pitchFamily="49" charset="-128"/>
              </a:rPr>
              <a:t>宝永噴火（</a:t>
            </a:r>
            <a:r>
              <a:rPr lang="en-US" altLang="ja-JP" sz="1400" dirty="0">
                <a:latin typeface="BIZ UDゴシック" panose="020B0400000000000000" pitchFamily="49" charset="-128"/>
                <a:ea typeface="BIZ UDゴシック" panose="020B0400000000000000" pitchFamily="49" charset="-128"/>
              </a:rPr>
              <a:t>1707</a:t>
            </a:r>
            <a:r>
              <a:rPr lang="ja-JP" altLang="en-US" sz="1400" dirty="0">
                <a:latin typeface="BIZ UDゴシック" panose="020B0400000000000000" pitchFamily="49" charset="-128"/>
                <a:ea typeface="BIZ UDゴシック" panose="020B0400000000000000" pitchFamily="49" charset="-128"/>
              </a:rPr>
              <a:t>年）の文献値をもとに、噴火の総噴出量、噴出率、継続時間を設定し、</a:t>
            </a:r>
            <a:r>
              <a:rPr lang="en-US" altLang="ja-JP" sz="1400" b="1" dirty="0">
                <a:highlight>
                  <a:srgbClr val="FFFF00"/>
                </a:highlight>
                <a:latin typeface="BIZ UDゴシック" panose="020B0400000000000000" pitchFamily="49" charset="-128"/>
                <a:ea typeface="BIZ UDゴシック" panose="020B0400000000000000" pitchFamily="49" charset="-128"/>
              </a:rPr>
              <a:t>15</a:t>
            </a:r>
            <a:r>
              <a:rPr lang="ja-JP" altLang="en-US" sz="1400" b="1" dirty="0">
                <a:highlight>
                  <a:srgbClr val="FFFF00"/>
                </a:highlight>
                <a:latin typeface="BIZ UDゴシック" panose="020B0400000000000000" pitchFamily="49" charset="-128"/>
                <a:ea typeface="BIZ UDゴシック" panose="020B0400000000000000" pitchFamily="49" charset="-128"/>
              </a:rPr>
              <a:t>日間</a:t>
            </a:r>
            <a:r>
              <a:rPr lang="ja-JP" altLang="en-US" sz="1400" dirty="0">
                <a:latin typeface="BIZ UDゴシック" panose="020B0400000000000000" pitchFamily="49" charset="-128"/>
                <a:ea typeface="BIZ UDゴシック" panose="020B0400000000000000" pitchFamily="49" charset="-128"/>
              </a:rPr>
              <a:t>の風向・風速データを用いて降灰分布を作成。降灰量や降雨の有無に応じ、</a:t>
            </a:r>
            <a:r>
              <a:rPr lang="ja-JP" altLang="en-US" sz="1400" b="1" dirty="0">
                <a:highlight>
                  <a:srgbClr val="FFFF00"/>
                </a:highlight>
                <a:latin typeface="BIZ UDゴシック" panose="020B0400000000000000" pitchFamily="49" charset="-128"/>
                <a:ea typeface="BIZ UDゴシック" panose="020B0400000000000000" pitchFamily="49" charset="-128"/>
              </a:rPr>
              <a:t>鉄道、道路、航空、電力、通信、上下水道等に支障</a:t>
            </a:r>
            <a:r>
              <a:rPr lang="ja-JP" altLang="en-US" sz="1400" dirty="0">
                <a:latin typeface="BIZ UDゴシック" panose="020B0400000000000000" pitchFamily="49" charset="-128"/>
                <a:ea typeface="BIZ UDゴシック" panose="020B0400000000000000" pitchFamily="49" charset="-128"/>
              </a:rPr>
              <a:t>が生じることが示されている。</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sz="1400" b="1" dirty="0">
                <a:highlight>
                  <a:srgbClr val="FFFF00"/>
                </a:highlight>
                <a:latin typeface="BIZ UDゴシック" panose="020B0400000000000000" pitchFamily="49" charset="-128"/>
                <a:ea typeface="BIZ UDゴシック" panose="020B0400000000000000" pitchFamily="49" charset="-128"/>
              </a:rPr>
              <a:t>微量の降灰でも地上鉄道の運行停止が生じ得る</a:t>
            </a:r>
            <a:r>
              <a:rPr lang="ja-JP" altLang="en-US" sz="1400" dirty="0">
                <a:latin typeface="BIZ UDゴシック" panose="020B0400000000000000" pitchFamily="49" charset="-128"/>
                <a:ea typeface="BIZ UDゴシック" panose="020B0400000000000000" pitchFamily="49" charset="-128"/>
              </a:rPr>
              <a:t>ほか、</a:t>
            </a:r>
            <a:r>
              <a:rPr lang="ja-JP" altLang="en-US" sz="1400" b="1" dirty="0">
                <a:highlight>
                  <a:srgbClr val="FFFF00"/>
                </a:highlight>
                <a:latin typeface="BIZ UDゴシック" panose="020B0400000000000000" pitchFamily="49" charset="-128"/>
                <a:ea typeface="BIZ UDゴシック" panose="020B0400000000000000" pitchFamily="49" charset="-128"/>
              </a:rPr>
              <a:t>降雨時３</a:t>
            </a:r>
            <a:r>
              <a:rPr lang="en-US" altLang="ja-JP" sz="1400" b="1" dirty="0">
                <a:highlight>
                  <a:srgbClr val="FFFF00"/>
                </a:highlight>
                <a:latin typeface="BIZ UDゴシック" panose="020B0400000000000000" pitchFamily="49" charset="-128"/>
                <a:ea typeface="BIZ UDゴシック" panose="020B0400000000000000" pitchFamily="49" charset="-128"/>
              </a:rPr>
              <a:t>mm</a:t>
            </a:r>
            <a:r>
              <a:rPr lang="ja-JP" altLang="en-US" sz="1400" b="1" dirty="0">
                <a:highlight>
                  <a:srgbClr val="FFFF00"/>
                </a:highlight>
                <a:latin typeface="BIZ UDゴシック" panose="020B0400000000000000" pitchFamily="49" charset="-128"/>
                <a:ea typeface="BIZ UDゴシック" panose="020B0400000000000000" pitchFamily="49" charset="-128"/>
              </a:rPr>
              <a:t>以上の降灰で停電</a:t>
            </a:r>
            <a:r>
              <a:rPr lang="ja-JP" altLang="en-US" sz="1400" dirty="0">
                <a:latin typeface="BIZ UDゴシック" panose="020B0400000000000000" pitchFamily="49" charset="-128"/>
                <a:ea typeface="BIZ UDゴシック" panose="020B0400000000000000" pitchFamily="49" charset="-128"/>
              </a:rPr>
              <a:t>、</a:t>
            </a:r>
            <a:r>
              <a:rPr lang="ja-JP" altLang="en-US" sz="1400" b="1" dirty="0">
                <a:highlight>
                  <a:srgbClr val="FFFF00"/>
                </a:highlight>
                <a:latin typeface="BIZ UDゴシック" panose="020B0400000000000000" pitchFamily="49" charset="-128"/>
                <a:ea typeface="BIZ UDゴシック" panose="020B0400000000000000" pitchFamily="49" charset="-128"/>
              </a:rPr>
              <a:t>乾燥時</a:t>
            </a:r>
            <a:r>
              <a:rPr lang="en-US" altLang="ja-JP" sz="1400" b="1" dirty="0">
                <a:highlight>
                  <a:srgbClr val="FFFF00"/>
                </a:highlight>
                <a:latin typeface="BIZ UDゴシック" panose="020B0400000000000000" pitchFamily="49" charset="-128"/>
                <a:ea typeface="BIZ UDゴシック" panose="020B0400000000000000" pitchFamily="49" charset="-128"/>
              </a:rPr>
              <a:t>10cm</a:t>
            </a:r>
            <a:r>
              <a:rPr lang="ja-JP" altLang="en-US" sz="1400" b="1" dirty="0">
                <a:highlight>
                  <a:srgbClr val="FFFF00"/>
                </a:highlight>
                <a:latin typeface="BIZ UDゴシック" panose="020B0400000000000000" pitchFamily="49" charset="-128"/>
                <a:ea typeface="BIZ UDゴシック" panose="020B0400000000000000" pitchFamily="49" charset="-128"/>
              </a:rPr>
              <a:t>以上又は降雨時３</a:t>
            </a:r>
            <a:r>
              <a:rPr lang="en-US" altLang="ja-JP" sz="1400" b="1" dirty="0">
                <a:highlight>
                  <a:srgbClr val="FFFF00"/>
                </a:highlight>
                <a:latin typeface="BIZ UDゴシック" panose="020B0400000000000000" pitchFamily="49" charset="-128"/>
                <a:ea typeface="BIZ UDゴシック" panose="020B0400000000000000" pitchFamily="49" charset="-128"/>
              </a:rPr>
              <a:t>cm</a:t>
            </a:r>
            <a:r>
              <a:rPr lang="ja-JP" altLang="en-US" sz="1400" b="1" dirty="0">
                <a:highlight>
                  <a:srgbClr val="FFFF00"/>
                </a:highlight>
                <a:latin typeface="BIZ UDゴシック" panose="020B0400000000000000" pitchFamily="49" charset="-128"/>
                <a:ea typeface="BIZ UDゴシック" panose="020B0400000000000000" pitchFamily="49" charset="-128"/>
              </a:rPr>
              <a:t>以上で二輪駆動車の通行不能</a:t>
            </a:r>
            <a:r>
              <a:rPr lang="ja-JP" altLang="en-US" sz="1400" dirty="0">
                <a:latin typeface="BIZ UDゴシック" panose="020B0400000000000000" pitchFamily="49" charset="-128"/>
                <a:ea typeface="BIZ UDゴシック" panose="020B0400000000000000" pitchFamily="49" charset="-128"/>
              </a:rPr>
              <a:t>が想定</a:t>
            </a:r>
            <a:r>
              <a:rPr lang="ja-JP" altLang="en-US" sz="1400" b="1"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また、健康被害についても指摘されている。</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2" name="表 1">
            <a:extLst>
              <a:ext uri="{FF2B5EF4-FFF2-40B4-BE49-F238E27FC236}">
                <a16:creationId xmlns:a16="http://schemas.microsoft.com/office/drawing/2014/main" id="{85ACDB0B-C4B0-7772-A2CA-2EE9F0318D2D}"/>
              </a:ext>
            </a:extLst>
          </p:cNvPr>
          <p:cNvGraphicFramePr>
            <a:graphicFrameLocks noGrp="1"/>
          </p:cNvGraphicFramePr>
          <p:nvPr>
            <p:extLst>
              <p:ext uri="{D42A27DB-BD31-4B8C-83A1-F6EECF244321}">
                <p14:modId xmlns:p14="http://schemas.microsoft.com/office/powerpoint/2010/main" val="2466778534"/>
              </p:ext>
            </p:extLst>
          </p:nvPr>
        </p:nvGraphicFramePr>
        <p:xfrm>
          <a:off x="269357" y="625192"/>
          <a:ext cx="3164959" cy="370840"/>
        </p:xfrm>
        <a:graphic>
          <a:graphicData uri="http://schemas.openxmlformats.org/drawingml/2006/table">
            <a:tbl>
              <a:tblPr firstRow="1" bandRow="1">
                <a:tableStyleId>{5C22544A-7EE6-4342-B048-85BDC9FD1C3A}</a:tableStyleId>
              </a:tblPr>
              <a:tblGrid>
                <a:gridCol w="3164959">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Tree>
    <p:extLst>
      <p:ext uri="{BB962C8B-B14F-4D97-AF65-F5344CB8AC3E}">
        <p14:creationId xmlns:p14="http://schemas.microsoft.com/office/powerpoint/2010/main" val="111092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EB4DD-0214-478A-9D14-D02B14AC8569}"/>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C3870D0-4F55-B19E-E575-6E353912A960}"/>
              </a:ext>
            </a:extLst>
          </p:cNvPr>
          <p:cNvPicPr>
            <a:picLocks noChangeAspect="1"/>
          </p:cNvPicPr>
          <p:nvPr/>
        </p:nvPicPr>
        <p:blipFill>
          <a:blip r:embed="rId3"/>
          <a:srcRect t="4541"/>
          <a:stretch>
            <a:fillRect/>
          </a:stretch>
        </p:blipFill>
        <p:spPr>
          <a:xfrm>
            <a:off x="8022290" y="3073292"/>
            <a:ext cx="4169709" cy="3636519"/>
          </a:xfrm>
          <a:prstGeom prst="rect">
            <a:avLst/>
          </a:prstGeom>
        </p:spPr>
      </p:pic>
      <p:sp>
        <p:nvSpPr>
          <p:cNvPr id="22" name="コンテンツ プレースホルダー 5">
            <a:extLst>
              <a:ext uri="{FF2B5EF4-FFF2-40B4-BE49-F238E27FC236}">
                <a16:creationId xmlns:a16="http://schemas.microsoft.com/office/drawing/2014/main" id="{28CBFB6D-28BC-2D6F-07BB-96D1A407FA27}"/>
              </a:ext>
            </a:extLst>
          </p:cNvPr>
          <p:cNvSpPr>
            <a:spLocks noGrp="1"/>
          </p:cNvSpPr>
          <p:nvPr>
            <p:ph idx="1"/>
          </p:nvPr>
        </p:nvSpPr>
        <p:spPr>
          <a:xfrm>
            <a:off x="358219" y="674559"/>
            <a:ext cx="11833781" cy="892784"/>
          </a:xfrm>
          <a:solidFill>
            <a:schemeClr val="accent5">
              <a:lumMod val="40000"/>
              <a:lumOff val="60000"/>
            </a:schemeClr>
          </a:solidFill>
        </p:spPr>
        <p:txBody>
          <a:bodyPr>
            <a:noAutofit/>
          </a:bodyPr>
          <a:lstStyle/>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原子力災害とは、原子力施設の事故等に起因する放射性物質又は放射線の異常な放出により生じる被害。</a:t>
            </a: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東京都は、原子力災害対策重点区域に含まれていない。</a:t>
            </a: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浜岡原子力発電所については、大規模地震等複合災害時などの際に、東京都が避難先になり得る。</a:t>
            </a:r>
            <a:endParaRPr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7F57E052-83B5-82F0-28CD-71E8508F8E84}"/>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ー１　被害想定：原子力災害</a:t>
            </a:r>
          </a:p>
        </p:txBody>
      </p:sp>
      <p:sp>
        <p:nvSpPr>
          <p:cNvPr id="4" name="スライド番号プレースホルダー 1">
            <a:extLst>
              <a:ext uri="{FF2B5EF4-FFF2-40B4-BE49-F238E27FC236}">
                <a16:creationId xmlns:a16="http://schemas.microsoft.com/office/drawing/2014/main" id="{F5FF9DD0-6871-324F-E560-FD567CAB2E94}"/>
              </a:ext>
            </a:extLst>
          </p:cNvPr>
          <p:cNvSpPr>
            <a:spLocks noGrp="1"/>
          </p:cNvSpPr>
          <p:nvPr>
            <p:ph type="sldNum" sz="quarter" idx="12"/>
          </p:nvPr>
        </p:nvSpPr>
        <p:spPr>
          <a:xfrm>
            <a:off x="9448800" y="63941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61F5B-1BDF-4D77-A755-C8D0FF6D81B8}" type="slidenum">
              <a:rPr kumimoji="1" lang="ja-JP" altLang="en-US" sz="14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4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151E70DE-E60C-C768-F202-169218A4C0E4}"/>
              </a:ext>
            </a:extLst>
          </p:cNvPr>
          <p:cNvSpPr txBox="1"/>
          <p:nvPr/>
        </p:nvSpPr>
        <p:spPr>
          <a:xfrm>
            <a:off x="454269" y="1572406"/>
            <a:ext cx="11450032" cy="1938992"/>
          </a:xfrm>
          <a:prstGeom prst="rect">
            <a:avLst/>
          </a:prstGeom>
          <a:noFill/>
        </p:spPr>
        <p:txBody>
          <a:bodyPr wrap="square">
            <a:spAutoFit/>
          </a:bodyPr>
          <a:lstStyle/>
          <a:p>
            <a:pPr marL="263525" indent="-263525"/>
            <a:r>
              <a:rPr lang="ja-JP" altLang="en-US" sz="1200" u="sng" dirty="0">
                <a:latin typeface="BIZ UDゴシック" panose="020B0400000000000000" pitchFamily="49" charset="-128"/>
                <a:ea typeface="BIZ UDゴシック" panose="020B0400000000000000" pitchFamily="49" charset="-128"/>
              </a:rPr>
              <a:t>原子力災害対策重点区域　（出典：横浜市ウェブサイト）</a:t>
            </a:r>
            <a:endParaRPr lang="en-US" altLang="ja-JP" sz="1200" u="sng" dirty="0">
              <a:latin typeface="BIZ UDゴシック" panose="020B0400000000000000" pitchFamily="49" charset="-128"/>
              <a:ea typeface="BIZ UDゴシック" panose="020B0400000000000000" pitchFamily="49" charset="-128"/>
            </a:endParaRPr>
          </a:p>
          <a:p>
            <a:pPr marL="263525" indent="-263525"/>
            <a:r>
              <a:rPr lang="ja-JP" altLang="en-US" sz="1200" dirty="0">
                <a:latin typeface="BIZ UDゴシック" panose="020B0400000000000000" pitchFamily="49" charset="-128"/>
                <a:ea typeface="BIZ UDゴシック" panose="020B0400000000000000" pitchFamily="49" charset="-128"/>
              </a:rPr>
              <a:t>　・原子力施設での災害に備え、その影響の及ぶ可能性がある範囲を定め、重点的に原子力災害に特有な対策を講じておく区域。</a:t>
            </a:r>
            <a:endParaRPr lang="en-US" altLang="ja-JP" sz="1200" dirty="0">
              <a:latin typeface="BIZ UDゴシック" panose="020B0400000000000000" pitchFamily="49" charset="-128"/>
              <a:ea typeface="BIZ UDゴシック" panose="020B0400000000000000" pitchFamily="49" charset="-128"/>
            </a:endParaRPr>
          </a:p>
          <a:p>
            <a:pPr marL="263525" indent="-263525"/>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PAZ</a:t>
            </a:r>
            <a:r>
              <a:rPr lang="ja-JP" altLang="en-US" sz="1200" dirty="0">
                <a:latin typeface="BIZ UDゴシック" panose="020B0400000000000000" pitchFamily="49" charset="-128"/>
                <a:ea typeface="BIZ UDゴシック" panose="020B0400000000000000" pitchFamily="49" charset="-128"/>
              </a:rPr>
              <a:t>と</a:t>
            </a:r>
            <a:r>
              <a:rPr lang="en-US" altLang="ja-JP" sz="1200" dirty="0">
                <a:latin typeface="BIZ UDゴシック" panose="020B0400000000000000" pitchFamily="49" charset="-128"/>
                <a:ea typeface="BIZ UDゴシック" panose="020B0400000000000000" pitchFamily="49" charset="-128"/>
              </a:rPr>
              <a:t>UPZ</a:t>
            </a:r>
            <a:r>
              <a:rPr lang="ja-JP" altLang="en-US" sz="1200" dirty="0">
                <a:latin typeface="BIZ UDゴシック" panose="020B0400000000000000" pitchFamily="49" charset="-128"/>
                <a:ea typeface="BIZ UDゴシック" panose="020B0400000000000000" pitchFamily="49" charset="-128"/>
              </a:rPr>
              <a:t>に分かれる。</a:t>
            </a:r>
            <a:endParaRPr lang="en-US" altLang="ja-JP" sz="1200" dirty="0">
              <a:latin typeface="BIZ UDゴシック" panose="020B0400000000000000" pitchFamily="49" charset="-128"/>
              <a:ea typeface="BIZ UDゴシック" panose="020B0400000000000000" pitchFamily="49" charset="-128"/>
            </a:endParaRPr>
          </a:p>
          <a:p>
            <a:pPr marL="263525" indent="-263525"/>
            <a:r>
              <a:rPr lang="en-US" altLang="ja-JP" sz="1200" u="sng" dirty="0">
                <a:latin typeface="BIZ UDゴシック" panose="020B0400000000000000" pitchFamily="49" charset="-128"/>
                <a:ea typeface="BIZ UDゴシック" panose="020B0400000000000000" pitchFamily="49" charset="-128"/>
              </a:rPr>
              <a:t>PAZ(Precautionary Action Zone)</a:t>
            </a:r>
            <a:r>
              <a:rPr lang="ja-JP" altLang="en-US" sz="1200" u="sng" dirty="0">
                <a:latin typeface="BIZ UDゴシック" panose="020B0400000000000000" pitchFamily="49" charset="-128"/>
                <a:ea typeface="BIZ UDゴシック" panose="020B0400000000000000" pitchFamily="49" charset="-128"/>
              </a:rPr>
              <a:t>　（出典：内閣府ウェブサイト）</a:t>
            </a:r>
            <a:endParaRPr lang="en-US" altLang="ja-JP" sz="1200" u="sng" dirty="0">
              <a:latin typeface="BIZ UDゴシック" panose="020B0400000000000000" pitchFamily="49" charset="-128"/>
              <a:ea typeface="BIZ UDゴシック" panose="020B0400000000000000" pitchFamily="49" charset="-128"/>
            </a:endParaRPr>
          </a:p>
          <a:p>
            <a:pPr marL="263525" indent="-263525"/>
            <a:r>
              <a:rPr lang="ja-JP" altLang="en-US" sz="1200" dirty="0">
                <a:latin typeface="BIZ UDゴシック" panose="020B0400000000000000" pitchFamily="49" charset="-128"/>
                <a:ea typeface="BIZ UDゴシック" panose="020B0400000000000000" pitchFamily="49" charset="-128"/>
              </a:rPr>
              <a:t>　・発電用原子炉の場合、原子力施設から概ね半径５㎞圏内。放射性物質が放出される前の段階から予防的に避難等を行う。</a:t>
            </a:r>
            <a:endParaRPr lang="en-US" altLang="ja-JP" sz="1200" dirty="0">
              <a:latin typeface="BIZ UDゴシック" panose="020B0400000000000000" pitchFamily="49" charset="-128"/>
              <a:ea typeface="BIZ UDゴシック" panose="020B0400000000000000" pitchFamily="49" charset="-128"/>
            </a:endParaRPr>
          </a:p>
          <a:p>
            <a:pPr marL="263525" indent="-263525"/>
            <a:r>
              <a:rPr lang="en-US" altLang="ja-JP" sz="1200" u="sng" dirty="0">
                <a:latin typeface="BIZ UDゴシック" panose="020B0400000000000000" pitchFamily="49" charset="-128"/>
                <a:ea typeface="BIZ UDゴシック" panose="020B0400000000000000" pitchFamily="49" charset="-128"/>
              </a:rPr>
              <a:t>UPZ(Urgent Protective action planning Zone)</a:t>
            </a:r>
            <a:r>
              <a:rPr lang="ja-JP" altLang="en-US" sz="1200" u="sng" dirty="0">
                <a:latin typeface="BIZ UDゴシック" panose="020B0400000000000000" pitchFamily="49" charset="-128"/>
                <a:ea typeface="BIZ UDゴシック" panose="020B0400000000000000" pitchFamily="49" charset="-128"/>
              </a:rPr>
              <a:t>　（出典：内閣府ウェブサイト）</a:t>
            </a:r>
            <a:endParaRPr lang="en-US" altLang="ja-JP" sz="1200" u="sng" dirty="0">
              <a:latin typeface="BIZ UDゴシック" panose="020B0400000000000000" pitchFamily="49" charset="-128"/>
              <a:ea typeface="BIZ UDゴシック" panose="020B0400000000000000" pitchFamily="49" charset="-128"/>
            </a:endParaRPr>
          </a:p>
          <a:p>
            <a:pPr marL="263525" indent="-263525"/>
            <a:r>
              <a:rPr lang="ja-JP" altLang="en-US" sz="1200" dirty="0">
                <a:latin typeface="BIZ UDゴシック" panose="020B0400000000000000" pitchFamily="49" charset="-128"/>
                <a:ea typeface="BIZ UDゴシック" panose="020B0400000000000000" pitchFamily="49" charset="-128"/>
              </a:rPr>
              <a:t>　・全面緊急事態となった場合、放射性物質の放出前の段階において、住民の屋内退避を実施。</a:t>
            </a:r>
            <a:endParaRPr lang="en-US" altLang="ja-JP" sz="1200" dirty="0">
              <a:latin typeface="BIZ UDゴシック" panose="020B0400000000000000" pitchFamily="49" charset="-128"/>
              <a:ea typeface="BIZ UDゴシック" panose="020B0400000000000000" pitchFamily="49" charset="-128"/>
            </a:endParaRPr>
          </a:p>
          <a:p>
            <a:pPr marL="263525" indent="-263525"/>
            <a:r>
              <a:rPr lang="ja-JP" altLang="en-US" sz="1200" dirty="0">
                <a:latin typeface="BIZ UDゴシック" panose="020B0400000000000000" pitchFamily="49" charset="-128"/>
                <a:ea typeface="BIZ UDゴシック" panose="020B0400000000000000" pitchFamily="49" charset="-128"/>
              </a:rPr>
              <a:t>　・発電用原子炉の場合、原子力施設から概ね半径</a:t>
            </a:r>
            <a:r>
              <a:rPr lang="en-US" altLang="ja-JP" sz="1200" dirty="0">
                <a:latin typeface="BIZ UDゴシック" panose="020B0400000000000000" pitchFamily="49" charset="-128"/>
                <a:ea typeface="BIZ UDゴシック" panose="020B0400000000000000" pitchFamily="49" charset="-128"/>
              </a:rPr>
              <a:t>30</a:t>
            </a:r>
            <a:r>
              <a:rPr lang="ja-JP" altLang="en-US" sz="1200" dirty="0">
                <a:latin typeface="BIZ UDゴシック" panose="020B0400000000000000" pitchFamily="49" charset="-128"/>
                <a:ea typeface="BIZ UDゴシック" panose="020B0400000000000000" pitchFamily="49" charset="-128"/>
              </a:rPr>
              <a:t>㎞圏内。</a:t>
            </a:r>
            <a:endParaRPr lang="en-US" altLang="ja-JP" sz="1200" dirty="0">
              <a:latin typeface="BIZ UDゴシック" panose="020B0400000000000000" pitchFamily="49" charset="-128"/>
              <a:ea typeface="BIZ UDゴシック" panose="020B0400000000000000" pitchFamily="49" charset="-128"/>
            </a:endParaRPr>
          </a:p>
          <a:p>
            <a:pPr marL="263525" indent="-263525"/>
            <a:r>
              <a:rPr lang="ja-JP" altLang="en-US" sz="1200" dirty="0">
                <a:latin typeface="BIZ UDゴシック" panose="020B0400000000000000" pitchFamily="49" charset="-128"/>
                <a:ea typeface="BIZ UDゴシック" panose="020B0400000000000000" pitchFamily="49" charset="-128"/>
              </a:rPr>
              <a:t>　・放射性物質の放出後、原子力災害対策本部が緊急時モニタリングの結果に基づき空間放射線量率が</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一定値以上となる区域を特定し、総理大臣の指示を受け一時移転等を実施。　</a:t>
            </a:r>
            <a:r>
              <a:rPr lang="en-US" altLang="ja-JP" sz="1200" dirty="0">
                <a:latin typeface="BIZ UDゴシック" panose="020B0400000000000000" pitchFamily="49" charset="-128"/>
                <a:ea typeface="BIZ UDゴシック" panose="020B0400000000000000" pitchFamily="49" charset="-128"/>
              </a:rPr>
              <a:t> </a:t>
            </a:r>
          </a:p>
        </p:txBody>
      </p:sp>
      <p:graphicFrame>
        <p:nvGraphicFramePr>
          <p:cNvPr id="8" name="表 7">
            <a:extLst>
              <a:ext uri="{FF2B5EF4-FFF2-40B4-BE49-F238E27FC236}">
                <a16:creationId xmlns:a16="http://schemas.microsoft.com/office/drawing/2014/main" id="{F44F80E3-3019-C53C-9CB8-C54A46B3A9B3}"/>
              </a:ext>
            </a:extLst>
          </p:cNvPr>
          <p:cNvGraphicFramePr>
            <a:graphicFrameLocks noGrp="1"/>
          </p:cNvGraphicFramePr>
          <p:nvPr>
            <p:extLst>
              <p:ext uri="{D42A27DB-BD31-4B8C-83A1-F6EECF244321}">
                <p14:modId xmlns:p14="http://schemas.microsoft.com/office/powerpoint/2010/main" val="4221030206"/>
              </p:ext>
            </p:extLst>
          </p:nvPr>
        </p:nvGraphicFramePr>
        <p:xfrm>
          <a:off x="366382" y="3604437"/>
          <a:ext cx="7195565" cy="3114117"/>
        </p:xfrm>
        <a:graphic>
          <a:graphicData uri="http://schemas.openxmlformats.org/drawingml/2006/table">
            <a:tbl>
              <a:tblPr>
                <a:tableStyleId>{5940675A-B579-460E-94D1-54222C63F5DA}</a:tableStyleId>
              </a:tblPr>
              <a:tblGrid>
                <a:gridCol w="1271066">
                  <a:extLst>
                    <a:ext uri="{9D8B030D-6E8A-4147-A177-3AD203B41FA5}">
                      <a16:colId xmlns:a16="http://schemas.microsoft.com/office/drawing/2014/main" val="3482434513"/>
                    </a:ext>
                  </a:extLst>
                </a:gridCol>
                <a:gridCol w="5924499">
                  <a:extLst>
                    <a:ext uri="{9D8B030D-6E8A-4147-A177-3AD203B41FA5}">
                      <a16:colId xmlns:a16="http://schemas.microsoft.com/office/drawing/2014/main" val="1316164816"/>
                    </a:ext>
                  </a:extLst>
                </a:gridCol>
              </a:tblGrid>
              <a:tr h="370917">
                <a:tc>
                  <a:txBody>
                    <a:bodyPr/>
                    <a:lstStyle/>
                    <a:p>
                      <a:pPr algn="ctr">
                        <a:buNone/>
                      </a:pPr>
                      <a:r>
                        <a:rPr lang="ja-JP" altLang="en-US" sz="1600" b="1" dirty="0">
                          <a:latin typeface="BIZ UDゴシック" panose="020B0400000000000000" pitchFamily="49" charset="-128"/>
                          <a:ea typeface="BIZ UDゴシック" panose="020B0400000000000000" pitchFamily="49" charset="-128"/>
                        </a:rPr>
                        <a:t>施設</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buNone/>
                      </a:pPr>
                      <a:r>
                        <a:rPr lang="ja-JP" altLang="en-US" sz="1600" b="1" dirty="0">
                          <a:latin typeface="BIZ UDゴシック" panose="020B0400000000000000" pitchFamily="49" charset="-128"/>
                          <a:ea typeface="BIZ UDゴシック" panose="020B0400000000000000" pitchFamily="49" charset="-128"/>
                        </a:rPr>
                        <a:t>確認できること</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9831339"/>
                  </a:ext>
                </a:extLst>
              </a:tr>
              <a:tr h="586013">
                <a:tc>
                  <a:txBody>
                    <a:bodyPr/>
                    <a:lstStyle/>
                    <a:p>
                      <a:pPr>
                        <a:buNone/>
                      </a:pPr>
                      <a:r>
                        <a:rPr lang="zh-TW" altLang="en-US" sz="1400" b="1" dirty="0">
                          <a:latin typeface="BIZ UDゴシック" panose="020B0400000000000000" pitchFamily="49" charset="-128"/>
                          <a:ea typeface="BIZ UDゴシック" panose="020B0400000000000000" pitchFamily="49" charset="-128"/>
                        </a:rPr>
                        <a:t>東海第二</a:t>
                      </a:r>
                      <a:endParaRPr lang="en-US" altLang="zh-TW" sz="1400" b="1" dirty="0">
                        <a:latin typeface="BIZ UDゴシック" panose="020B0400000000000000" pitchFamily="49" charset="-128"/>
                        <a:ea typeface="BIZ UDゴシック" panose="020B0400000000000000" pitchFamily="49" charset="-128"/>
                      </a:endParaRPr>
                    </a:p>
                    <a:p>
                      <a:pPr>
                        <a:buNone/>
                      </a:pPr>
                      <a:r>
                        <a:rPr lang="zh-TW" altLang="en-US" sz="1400" b="1" dirty="0">
                          <a:latin typeface="BIZ UDゴシック" panose="020B0400000000000000" pitchFamily="49" charset="-128"/>
                          <a:ea typeface="BIZ UDゴシック" panose="020B0400000000000000" pitchFamily="49" charset="-128"/>
                        </a:rPr>
                        <a:t>発電所</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東京都は原子力災害対策重点区域に含まれない。</a:t>
                      </a: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茨城県の「原子力災害時の広域避難に関する協定」の「第一の避難先」にも東京都は含まれていない。第二の避難先については非公表。</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（出典：「原子力災害時の避難計画に係る検証委員会資料」）</a:t>
                      </a:r>
                      <a:endParaRPr lang="ja-JP" altLang="en-US" sz="1400" dirty="0">
                        <a:latin typeface="BIZ UDゴシック" panose="020B0400000000000000" pitchFamily="49" charset="-128"/>
                        <a:ea typeface="BIZ UDゴシック" panose="020B0400000000000000" pitchFamily="49"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92749017"/>
                  </a:ext>
                </a:extLst>
              </a:tr>
              <a:tr h="622519">
                <a:tc>
                  <a:txBody>
                    <a:bodyPr/>
                    <a:lstStyle/>
                    <a:p>
                      <a:pPr>
                        <a:buNone/>
                      </a:pPr>
                      <a:r>
                        <a:rPr lang="zh-TW" altLang="en-US" sz="1400" b="1" dirty="0">
                          <a:latin typeface="BIZ UDゴシック" panose="020B0400000000000000" pitchFamily="49" charset="-128"/>
                          <a:ea typeface="BIZ UDゴシック" panose="020B0400000000000000" pitchFamily="49" charset="-128"/>
                        </a:rPr>
                        <a:t>浜岡原子力</a:t>
                      </a:r>
                      <a:endParaRPr lang="en-US" altLang="zh-TW" sz="1400" b="1" dirty="0">
                        <a:latin typeface="BIZ UDゴシック" panose="020B0400000000000000" pitchFamily="49" charset="-128"/>
                        <a:ea typeface="BIZ UDゴシック" panose="020B0400000000000000" pitchFamily="49" charset="-128"/>
                      </a:endParaRPr>
                    </a:p>
                    <a:p>
                      <a:pPr>
                        <a:buNone/>
                      </a:pPr>
                      <a:r>
                        <a:rPr lang="zh-TW" altLang="en-US" sz="1400" b="1" dirty="0">
                          <a:latin typeface="BIZ UDゴシック" panose="020B0400000000000000" pitchFamily="49" charset="-128"/>
                          <a:ea typeface="BIZ UDゴシック" panose="020B0400000000000000" pitchFamily="49" charset="-128"/>
                        </a:rPr>
                        <a:t>発電所</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東京都は</a:t>
                      </a:r>
                      <a:r>
                        <a:rPr lang="zh-CN" altLang="en-US" sz="1400" dirty="0">
                          <a:latin typeface="BIZ UDゴシック" panose="020B0400000000000000" pitchFamily="49" charset="-128"/>
                          <a:ea typeface="BIZ UDゴシック" panose="020B0400000000000000" pitchFamily="49" charset="-128"/>
                        </a:rPr>
                        <a:t>原子力災害対策重点区域</a:t>
                      </a:r>
                      <a:r>
                        <a:rPr lang="ja-JP" altLang="en-US" sz="1400" dirty="0">
                          <a:latin typeface="BIZ UDゴシック" panose="020B0400000000000000" pitchFamily="49" charset="-128"/>
                          <a:ea typeface="BIZ UDゴシック" panose="020B0400000000000000" pitchFamily="49" charset="-128"/>
                        </a:rPr>
                        <a:t>に含まれない。</a:t>
                      </a: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「避難先１（原子力災害が単独で発生した場合等）」にも含まれないが、複合災害時の避難先２</a:t>
                      </a: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（大規模地震等複合災害時などで避難先１に避難できない場合）</a:t>
                      </a:r>
                      <a:r>
                        <a:rPr lang="ja-JP" altLang="en-US" sz="1400" dirty="0">
                          <a:latin typeface="BIZ UDゴシック" panose="020B0400000000000000" pitchFamily="49" charset="-128"/>
                          <a:ea typeface="BIZ UDゴシック" panose="020B0400000000000000" pitchFamily="49" charset="-128"/>
                        </a:rPr>
                        <a:t>に含まれる。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03541171"/>
                  </a:ext>
                </a:extLst>
              </a:tr>
              <a:tr h="642560">
                <a:tc>
                  <a:txBody>
                    <a:bodyPr/>
                    <a:lstStyle/>
                    <a:p>
                      <a:pPr>
                        <a:buNone/>
                      </a:pPr>
                      <a:r>
                        <a:rPr lang="zh-TW" altLang="en-US" sz="1400" b="1" dirty="0">
                          <a:latin typeface="BIZ UDゴシック" panose="020B0400000000000000" pitchFamily="49" charset="-128"/>
                          <a:ea typeface="BIZ UDゴシック" panose="020B0400000000000000" pitchFamily="49" charset="-128"/>
                        </a:rPr>
                        <a:t>東芝原子力</a:t>
                      </a:r>
                      <a:endParaRPr lang="en-US" altLang="zh-TW" sz="1400" b="1" dirty="0">
                        <a:latin typeface="BIZ UDゴシック" panose="020B0400000000000000" pitchFamily="49" charset="-128"/>
                        <a:ea typeface="BIZ UDゴシック" panose="020B0400000000000000" pitchFamily="49" charset="-128"/>
                      </a:endParaRPr>
                    </a:p>
                    <a:p>
                      <a:pPr>
                        <a:buNone/>
                      </a:pPr>
                      <a:r>
                        <a:rPr lang="zh-TW" altLang="en-US" sz="1400" b="1" dirty="0">
                          <a:latin typeface="BIZ UDゴシック" panose="020B0400000000000000" pitchFamily="49" charset="-128"/>
                          <a:ea typeface="BIZ UDゴシック" panose="020B0400000000000000" pitchFamily="49" charset="-128"/>
                        </a:rPr>
                        <a:t>技術研究所</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臨海実験装置と</a:t>
                      </a:r>
                      <a:r>
                        <a:rPr lang="zh-TW" altLang="en-US" sz="1400" dirty="0">
                          <a:latin typeface="BIZ UDゴシック" panose="020B0400000000000000" pitchFamily="49" charset="-128"/>
                          <a:ea typeface="BIZ UDゴシック" panose="020B0400000000000000" pitchFamily="49" charset="-128"/>
                        </a:rPr>
                        <a:t>教育訓練用原子炉</a:t>
                      </a:r>
                      <a:r>
                        <a:rPr lang="ja-JP" altLang="en-US" sz="1400" dirty="0">
                          <a:latin typeface="BIZ UDゴシック" panose="020B0400000000000000" pitchFamily="49" charset="-128"/>
                          <a:ea typeface="BIZ UDゴシック" panose="020B0400000000000000" pitchFamily="49" charset="-128"/>
                        </a:rPr>
                        <a:t>あり。ただしいずれも運転終了。</a:t>
                      </a: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上記２施設と異なり重点区域設定を要しない施設であるが、臨界実験装置では、核燃料はまだ搬出されていない。</a:t>
                      </a:r>
                      <a:r>
                        <a:rPr lang="ja-JP" altLang="en-US" sz="1100" dirty="0">
                          <a:latin typeface="BIZ UDゴシック" panose="020B0400000000000000" pitchFamily="49" charset="-128"/>
                          <a:ea typeface="BIZ UDゴシック" panose="020B0400000000000000" pitchFamily="49" charset="-128"/>
                        </a:rPr>
                        <a:t>（出典：川崎市ウェブサイトより副首都推進局作成）</a:t>
                      </a:r>
                      <a:endParaRPr lang="ja-JP" altLang="en-US" sz="1400" dirty="0">
                        <a:latin typeface="BIZ UDゴシック" panose="020B0400000000000000" pitchFamily="49" charset="-128"/>
                        <a:ea typeface="BIZ UDゴシック" panose="020B0400000000000000" pitchFamily="49"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9489322"/>
                  </a:ext>
                </a:extLst>
              </a:tr>
            </a:tbl>
          </a:graphicData>
        </a:graphic>
      </p:graphicFrame>
      <p:sp>
        <p:nvSpPr>
          <p:cNvPr id="14" name="テキスト ボックス 13">
            <a:extLst>
              <a:ext uri="{FF2B5EF4-FFF2-40B4-BE49-F238E27FC236}">
                <a16:creationId xmlns:a16="http://schemas.microsoft.com/office/drawing/2014/main" id="{9A97979D-238F-877A-4FA1-23B267D2BB6C}"/>
              </a:ext>
            </a:extLst>
          </p:cNvPr>
          <p:cNvSpPr txBox="1"/>
          <p:nvPr/>
        </p:nvSpPr>
        <p:spPr>
          <a:xfrm>
            <a:off x="11188047" y="3233394"/>
            <a:ext cx="942680" cy="523220"/>
          </a:xfrm>
          <a:prstGeom prst="rect">
            <a:avLst/>
          </a:prstGeom>
          <a:solidFill>
            <a:schemeClr val="bg1"/>
          </a:solid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東海第二</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発電所</a:t>
            </a:r>
          </a:p>
        </p:txBody>
      </p:sp>
      <p:sp>
        <p:nvSpPr>
          <p:cNvPr id="15" name="テキスト ボックス 14">
            <a:extLst>
              <a:ext uri="{FF2B5EF4-FFF2-40B4-BE49-F238E27FC236}">
                <a16:creationId xmlns:a16="http://schemas.microsoft.com/office/drawing/2014/main" id="{EFB90725-FE24-CD27-3617-84DB54F52ED0}"/>
              </a:ext>
            </a:extLst>
          </p:cNvPr>
          <p:cNvSpPr txBox="1"/>
          <p:nvPr/>
        </p:nvSpPr>
        <p:spPr>
          <a:xfrm>
            <a:off x="10820400" y="5719618"/>
            <a:ext cx="1091939" cy="523220"/>
          </a:xfrm>
          <a:prstGeom prst="rect">
            <a:avLst/>
          </a:prstGeom>
          <a:solidFill>
            <a:schemeClr val="bg1"/>
          </a:solidFill>
        </p:spPr>
        <p:txBody>
          <a:bodyPr wrap="square" rtlCol="0">
            <a:spAutoFit/>
          </a:bodyPr>
          <a:lstStyle/>
          <a:p>
            <a:pPr>
              <a:buNone/>
            </a:pPr>
            <a:r>
              <a:rPr lang="zh-TW" altLang="en-US" sz="1400" dirty="0">
                <a:latin typeface="BIZ UDゴシック" panose="020B0400000000000000" pitchFamily="49" charset="-128"/>
                <a:ea typeface="BIZ UDゴシック" panose="020B0400000000000000" pitchFamily="49" charset="-128"/>
              </a:rPr>
              <a:t>東芝原子力技術研究所</a:t>
            </a:r>
          </a:p>
        </p:txBody>
      </p:sp>
      <p:sp>
        <p:nvSpPr>
          <p:cNvPr id="16" name="テキスト ボックス 15">
            <a:extLst>
              <a:ext uri="{FF2B5EF4-FFF2-40B4-BE49-F238E27FC236}">
                <a16:creationId xmlns:a16="http://schemas.microsoft.com/office/drawing/2014/main" id="{DEA62A0E-EAE8-41B9-661A-E58000951EC4}"/>
              </a:ext>
            </a:extLst>
          </p:cNvPr>
          <p:cNvSpPr txBox="1"/>
          <p:nvPr/>
        </p:nvSpPr>
        <p:spPr>
          <a:xfrm>
            <a:off x="7623220" y="6071904"/>
            <a:ext cx="798137" cy="738664"/>
          </a:xfrm>
          <a:prstGeom prst="rect">
            <a:avLst/>
          </a:prstGeom>
          <a:solidFill>
            <a:schemeClr val="bg1"/>
          </a:solidFill>
        </p:spPr>
        <p:txBody>
          <a:bodyPr wrap="square" rtlCol="0">
            <a:spAutoFit/>
          </a:bodyPr>
          <a:lstStyle/>
          <a:p>
            <a:pPr>
              <a:buNone/>
            </a:pPr>
            <a:r>
              <a:rPr lang="zh-TW" altLang="en-US" sz="1400" dirty="0">
                <a:latin typeface="BIZ UDゴシック" panose="020B0400000000000000" pitchFamily="49" charset="-128"/>
                <a:ea typeface="BIZ UDゴシック" panose="020B0400000000000000" pitchFamily="49" charset="-128"/>
              </a:rPr>
              <a:t>浜岡</a:t>
            </a:r>
            <a:endParaRPr lang="en-US" altLang="zh-TW" sz="1400" dirty="0">
              <a:latin typeface="BIZ UDゴシック" panose="020B0400000000000000" pitchFamily="49" charset="-128"/>
              <a:ea typeface="BIZ UDゴシック" panose="020B0400000000000000" pitchFamily="49" charset="-128"/>
            </a:endParaRPr>
          </a:p>
          <a:p>
            <a:pPr>
              <a:buNone/>
            </a:pPr>
            <a:r>
              <a:rPr lang="zh-TW" altLang="en-US" sz="1400" dirty="0">
                <a:latin typeface="BIZ UDゴシック" panose="020B0400000000000000" pitchFamily="49" charset="-128"/>
                <a:ea typeface="BIZ UDゴシック" panose="020B0400000000000000" pitchFamily="49" charset="-128"/>
              </a:rPr>
              <a:t>原子力</a:t>
            </a:r>
            <a:endParaRPr lang="en-US" altLang="zh-TW" sz="1400" dirty="0">
              <a:latin typeface="BIZ UDゴシック" panose="020B0400000000000000" pitchFamily="49" charset="-128"/>
              <a:ea typeface="BIZ UDゴシック" panose="020B0400000000000000" pitchFamily="49" charset="-128"/>
            </a:endParaRPr>
          </a:p>
          <a:p>
            <a:pPr>
              <a:buNone/>
            </a:pPr>
            <a:r>
              <a:rPr lang="zh-TW" altLang="en-US" sz="1400" dirty="0">
                <a:latin typeface="BIZ UDゴシック" panose="020B0400000000000000" pitchFamily="49" charset="-128"/>
                <a:ea typeface="BIZ UDゴシック" panose="020B0400000000000000" pitchFamily="49" charset="-128"/>
              </a:rPr>
              <a:t>発電所</a:t>
            </a:r>
          </a:p>
        </p:txBody>
      </p:sp>
      <p:cxnSp>
        <p:nvCxnSpPr>
          <p:cNvPr id="18" name="直線コネクタ 17">
            <a:extLst>
              <a:ext uri="{FF2B5EF4-FFF2-40B4-BE49-F238E27FC236}">
                <a16:creationId xmlns:a16="http://schemas.microsoft.com/office/drawing/2014/main" id="{DFB337E5-B004-7212-4669-2815620A3D25}"/>
              </a:ext>
            </a:extLst>
          </p:cNvPr>
          <p:cNvCxnSpPr/>
          <p:nvPr/>
        </p:nvCxnSpPr>
        <p:spPr>
          <a:xfrm>
            <a:off x="10264219" y="4980725"/>
            <a:ext cx="556181" cy="67620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93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889E3E-1531-939E-E38C-7267DE8ABFA8}"/>
              </a:ext>
            </a:extLst>
          </p:cNvPr>
          <p:cNvSpPr>
            <a:spLocks noGrp="1"/>
          </p:cNvSpPr>
          <p:nvPr>
            <p:ph type="sldNum" sz="quarter" idx="12"/>
          </p:nvPr>
        </p:nvSpPr>
        <p:spPr>
          <a:xfrm>
            <a:off x="9359537" y="6423412"/>
            <a:ext cx="2743200" cy="365125"/>
          </a:xfrm>
        </p:spPr>
        <p:txBody>
          <a:bodyPr vert="horz" lIns="91440" tIns="45720" rIns="91440" bIns="45720" rtlCol="0" anchor="ctr"/>
          <a:lstStyle/>
          <a:p>
            <a:fld id="{07461F5B-1BDF-4D77-A755-C8D0FF6D81B8}" type="slidenum">
              <a:rPr lang="ja-JP" altLang="en-US" sz="1400">
                <a:solidFill>
                  <a:prstClr val="black">
                    <a:tint val="75000"/>
                  </a:prstClr>
                </a:solidFill>
                <a:latin typeface="BIZ UDPゴシック" panose="020B0400000000000000" pitchFamily="50" charset="-128"/>
                <a:ea typeface="BIZ UDPゴシック" panose="020B0400000000000000" pitchFamily="50" charset="-128"/>
              </a:rPr>
              <a:pPr/>
              <a:t>17</a:t>
            </a:fld>
            <a:endParaRPr lang="ja-JP" altLang="en-US" sz="1400" dirty="0">
              <a:solidFill>
                <a:prstClr val="black">
                  <a:tint val="75000"/>
                </a:prstClr>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3EC004D3-6A66-787B-6430-1D4534BDBBBE}"/>
              </a:ext>
            </a:extLst>
          </p:cNvPr>
          <p:cNvPicPr>
            <a:picLocks noChangeAspect="1"/>
          </p:cNvPicPr>
          <p:nvPr/>
        </p:nvPicPr>
        <p:blipFill>
          <a:blip r:embed="rId3"/>
          <a:stretch>
            <a:fillRect/>
          </a:stretch>
        </p:blipFill>
        <p:spPr>
          <a:xfrm>
            <a:off x="966787" y="234261"/>
            <a:ext cx="10258425" cy="6233214"/>
          </a:xfrm>
          <a:prstGeom prst="rect">
            <a:avLst/>
          </a:prstGeom>
        </p:spPr>
      </p:pic>
      <p:sp>
        <p:nvSpPr>
          <p:cNvPr id="7" name="Rectangle 3">
            <a:extLst>
              <a:ext uri="{FF2B5EF4-FFF2-40B4-BE49-F238E27FC236}">
                <a16:creationId xmlns:a16="http://schemas.microsoft.com/office/drawing/2014/main" id="{1492DC64-A32F-4317-92FE-56B803B729B1}"/>
              </a:ext>
            </a:extLst>
          </p:cNvPr>
          <p:cNvSpPr>
            <a:spLocks noChangeArrowheads="1"/>
          </p:cNvSpPr>
          <p:nvPr/>
        </p:nvSpPr>
        <p:spPr bwMode="auto">
          <a:xfrm>
            <a:off x="191589" y="6351006"/>
            <a:ext cx="11473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出典：第</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回茨城県原子力災害時の避難計画に係る検証委員会　資料２（令和６年</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17</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日）をもとに作成</a:t>
            </a:r>
          </a:p>
        </p:txBody>
      </p:sp>
      <p:sp>
        <p:nvSpPr>
          <p:cNvPr id="9" name="正方形/長方形 8">
            <a:extLst>
              <a:ext uri="{FF2B5EF4-FFF2-40B4-BE49-F238E27FC236}">
                <a16:creationId xmlns:a16="http://schemas.microsoft.com/office/drawing/2014/main" id="{C2046639-E64D-282B-2E33-62083C178C85}"/>
              </a:ext>
            </a:extLst>
          </p:cNvPr>
          <p:cNvSpPr/>
          <p:nvPr/>
        </p:nvSpPr>
        <p:spPr>
          <a:xfrm>
            <a:off x="10911840" y="5791200"/>
            <a:ext cx="313372" cy="399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396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B9E2647-627A-F755-1539-CA2B645B3CE4}"/>
              </a:ext>
            </a:extLst>
          </p:cNvPr>
          <p:cNvSpPr>
            <a:spLocks noGrp="1"/>
          </p:cNvSpPr>
          <p:nvPr>
            <p:ph type="sldNum" sz="quarter" idx="12"/>
          </p:nvPr>
        </p:nvSpPr>
        <p:spPr>
          <a:xfrm>
            <a:off x="9448800" y="6443540"/>
            <a:ext cx="2743200" cy="365125"/>
          </a:xfrm>
        </p:spPr>
        <p:txBody>
          <a:bodyPr vert="horz" lIns="91440" tIns="45720" rIns="91440" bIns="45720" rtlCol="0" anchor="ctr"/>
          <a:lstStyle/>
          <a:p>
            <a:fld id="{07461F5B-1BDF-4D77-A755-C8D0FF6D81B8}" type="slidenum">
              <a:rPr lang="ja-JP" altLang="en-US" sz="1400">
                <a:solidFill>
                  <a:prstClr val="black">
                    <a:tint val="75000"/>
                  </a:prstClr>
                </a:solidFill>
                <a:latin typeface="BIZ UDPゴシック" panose="020B0400000000000000" pitchFamily="50" charset="-128"/>
                <a:ea typeface="BIZ UDPゴシック" panose="020B0400000000000000" pitchFamily="50" charset="-128"/>
              </a:rPr>
              <a:pPr/>
              <a:t>18</a:t>
            </a:fld>
            <a:endParaRPr lang="ja-JP" altLang="en-US" sz="1400" dirty="0">
              <a:solidFill>
                <a:prstClr val="black">
                  <a:tint val="75000"/>
                </a:prstClr>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13356FEC-ABCE-7B2B-F49E-74EFAEA89DA6}"/>
              </a:ext>
            </a:extLst>
          </p:cNvPr>
          <p:cNvPicPr>
            <a:picLocks noChangeAspect="1"/>
          </p:cNvPicPr>
          <p:nvPr/>
        </p:nvPicPr>
        <p:blipFill>
          <a:blip r:embed="rId3"/>
          <a:stretch>
            <a:fillRect/>
          </a:stretch>
        </p:blipFill>
        <p:spPr>
          <a:xfrm>
            <a:off x="1909150" y="414460"/>
            <a:ext cx="8373700" cy="6443540"/>
          </a:xfrm>
          <a:prstGeom prst="rect">
            <a:avLst/>
          </a:prstGeom>
        </p:spPr>
      </p:pic>
      <p:sp>
        <p:nvSpPr>
          <p:cNvPr id="7" name="Rectangle 3">
            <a:extLst>
              <a:ext uri="{FF2B5EF4-FFF2-40B4-BE49-F238E27FC236}">
                <a16:creationId xmlns:a16="http://schemas.microsoft.com/office/drawing/2014/main" id="{85CD9498-8498-8347-8036-BE1452256BE9}"/>
              </a:ext>
            </a:extLst>
          </p:cNvPr>
          <p:cNvSpPr>
            <a:spLocks noChangeArrowheads="1"/>
          </p:cNvSpPr>
          <p:nvPr/>
        </p:nvSpPr>
        <p:spPr bwMode="auto">
          <a:xfrm>
            <a:off x="625513" y="6305040"/>
            <a:ext cx="110975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zh-TW"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浜岡地域原子力災害広域避難計画</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（令和７年８月修正）</a:t>
            </a:r>
          </a:p>
        </p:txBody>
      </p:sp>
      <p:sp>
        <p:nvSpPr>
          <p:cNvPr id="2" name="テキスト ボックス 1">
            <a:extLst>
              <a:ext uri="{FF2B5EF4-FFF2-40B4-BE49-F238E27FC236}">
                <a16:creationId xmlns:a16="http://schemas.microsoft.com/office/drawing/2014/main" id="{44D90FC4-3656-5311-4C76-03D4BB15F9FC}"/>
              </a:ext>
            </a:extLst>
          </p:cNvPr>
          <p:cNvSpPr txBox="1"/>
          <p:nvPr/>
        </p:nvSpPr>
        <p:spPr>
          <a:xfrm>
            <a:off x="1658679" y="202019"/>
            <a:ext cx="8803758" cy="400110"/>
          </a:xfrm>
          <a:prstGeom prst="rect">
            <a:avLst/>
          </a:prstGeom>
          <a:noFill/>
        </p:spPr>
        <p:txBody>
          <a:bodyPr wrap="square" rtlCol="0">
            <a:spAutoFit/>
          </a:bodyPr>
          <a:lstStyle/>
          <a:p>
            <a:r>
              <a:rPr kumimoji="1" lang="ja-JP" altLang="en-US" sz="2000" dirty="0">
                <a:latin typeface="BIZ UDゴシック" panose="020B0400000000000000" pitchFamily="49" charset="-128"/>
                <a:ea typeface="BIZ UDゴシック" panose="020B0400000000000000" pitchFamily="49" charset="-128"/>
              </a:rPr>
              <a:t>浜岡原子力発電所に係る原子力災害対策重点区域</a:t>
            </a:r>
          </a:p>
        </p:txBody>
      </p:sp>
    </p:spTree>
    <p:extLst>
      <p:ext uri="{BB962C8B-B14F-4D97-AF65-F5344CB8AC3E}">
        <p14:creationId xmlns:p14="http://schemas.microsoft.com/office/powerpoint/2010/main" val="225090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418D-5F19-2214-DD21-5C100DB9E1B9}"/>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437BBDCF-38ED-E8EC-7B8D-178935601A06}"/>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BIZ UDPゴシック" panose="020B0400000000000000" pitchFamily="50" charset="-128"/>
                <a:ea typeface="BIZ UDPゴシック" panose="020B0400000000000000" pitchFamily="50" charset="-128"/>
              </a:rPr>
              <a:t>概要</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16079586-8E5A-2446-A72E-953D3DC8C4CB}"/>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1</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7E8DA36-5322-4097-08D3-6435D3E228D3}"/>
              </a:ext>
            </a:extLst>
          </p:cNvPr>
          <p:cNvSpPr txBox="1"/>
          <p:nvPr/>
        </p:nvSpPr>
        <p:spPr>
          <a:xfrm>
            <a:off x="499730" y="715126"/>
            <a:ext cx="11692270" cy="5770811"/>
          </a:xfrm>
          <a:prstGeom prst="rect">
            <a:avLst/>
          </a:prstGeom>
          <a:noFill/>
        </p:spPr>
        <p:txBody>
          <a:bodyPr wrap="square">
            <a:spAutoFit/>
          </a:bodyPr>
          <a:lstStyle/>
          <a:p>
            <a:pPr>
              <a:spcBef>
                <a:spcPts val="600"/>
              </a:spcBef>
              <a:buNone/>
            </a:pPr>
            <a:r>
              <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Ⅰ</a:t>
            </a:r>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　災害の種類</a:t>
            </a:r>
            <a:endPar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buNone/>
            </a:pPr>
            <a:r>
              <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Ⅱ</a:t>
            </a:r>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　被害想定（自然災害）</a:t>
            </a:r>
            <a:endPar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buNone/>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　１　（地震）首都直下地震</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　２　（地震・津波）相模トラフ沿い地震</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３　（風水害）利根川首都圏広域氾濫</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４　（風水害）荒川右岸低地氾濫</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５　（風水害）東京湾高潮氾濫</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６　（火山災害）富士山噴火・広域降灰</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buNone/>
            </a:pPr>
            <a:r>
              <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Ⅲ</a:t>
            </a:r>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　被害想定（自然災害以外）</a:t>
            </a:r>
            <a:endPar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buNone/>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　１　原子力災害</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２　危険物災害・火災</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３　武力攻撃・テロ</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４　</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IT</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障害</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　５　ライフライン支障</a:t>
            </a:r>
            <a:b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６　感染症等</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pPr>
            <a:r>
              <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Ⅳ</a:t>
            </a:r>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　被害想定まとめ</a:t>
            </a:r>
            <a:endParaRPr lang="en-US" altLang="ja-JP" sz="2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buNone/>
            </a:pPr>
            <a:r>
              <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Ⅴ</a:t>
            </a:r>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　複合災害</a:t>
            </a:r>
            <a:endPar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buNone/>
            </a:pPr>
            <a:endPar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右中かっこ 2">
            <a:extLst>
              <a:ext uri="{FF2B5EF4-FFF2-40B4-BE49-F238E27FC236}">
                <a16:creationId xmlns:a16="http://schemas.microsoft.com/office/drawing/2014/main" id="{39C4522B-294C-D640-658A-795625A1C8EE}"/>
              </a:ext>
            </a:extLst>
          </p:cNvPr>
          <p:cNvSpPr/>
          <p:nvPr/>
        </p:nvSpPr>
        <p:spPr>
          <a:xfrm>
            <a:off x="5137608" y="1671832"/>
            <a:ext cx="188536" cy="1630837"/>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90C97C6-959E-051B-3106-48EE3BF4DDA7}"/>
              </a:ext>
            </a:extLst>
          </p:cNvPr>
          <p:cNvSpPr txBox="1"/>
          <p:nvPr/>
        </p:nvSpPr>
        <p:spPr>
          <a:xfrm>
            <a:off x="5453406" y="1825530"/>
            <a:ext cx="6611332" cy="1323439"/>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ライフラインと交通インフラの復旧期間（機能支障期間）を調査。</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285750" indent="-285750">
              <a:buFont typeface="Arial" panose="020B0604020202020204" pitchFamily="34" charset="0"/>
              <a:buChar char="•"/>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中央防災会議「首都直下地震における被害様相の横断的整理」（令和７年</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19</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日）を参考に、</a:t>
            </a:r>
            <a:b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ライフラインとは「電力、情報通信、上水道、下水道、ガス」、</a:t>
            </a:r>
            <a:b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交通インフラとは「道路、鉄道、港湾・空港」とする。</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9" name="右中かっこ 8">
            <a:extLst>
              <a:ext uri="{FF2B5EF4-FFF2-40B4-BE49-F238E27FC236}">
                <a16:creationId xmlns:a16="http://schemas.microsoft.com/office/drawing/2014/main" id="{C2CA667C-B396-294D-786E-E1F39A5053BC}"/>
              </a:ext>
            </a:extLst>
          </p:cNvPr>
          <p:cNvSpPr/>
          <p:nvPr/>
        </p:nvSpPr>
        <p:spPr>
          <a:xfrm>
            <a:off x="5143895" y="3600984"/>
            <a:ext cx="175962" cy="1534691"/>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FDDCD07-1A46-27C2-38C2-E4FB607908DA}"/>
              </a:ext>
            </a:extLst>
          </p:cNvPr>
          <p:cNvSpPr txBox="1"/>
          <p:nvPr/>
        </p:nvSpPr>
        <p:spPr>
          <a:xfrm>
            <a:off x="5450262" y="3705709"/>
            <a:ext cx="6611332" cy="1323439"/>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自然災害のようにライフライン・交通インフラ別の復旧期間を定量的に整理することは困難。</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285750" indent="-285750">
              <a:buFont typeface="Arial" panose="020B0604020202020204" pitchFamily="34" charset="0"/>
              <a:buChar char="•"/>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「首都機能バックアップの発動条件になり得るか、又は自然災害との複合災害として考えるべきか。」の検討につながるよう、国の資料を中心に事例を洗い出す。</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81FEDBBD-A273-E200-2B47-BFEF828D9634}"/>
              </a:ext>
            </a:extLst>
          </p:cNvPr>
          <p:cNvSpPr txBox="1"/>
          <p:nvPr/>
        </p:nvSpPr>
        <p:spPr>
          <a:xfrm>
            <a:off x="5448690" y="5564991"/>
            <a:ext cx="6614476" cy="584775"/>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国の資料等から、想定される複合災害や能登半島地震と大雨の実例を確認。</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11" name="直線コネクタ 10">
            <a:extLst>
              <a:ext uri="{FF2B5EF4-FFF2-40B4-BE49-F238E27FC236}">
                <a16:creationId xmlns:a16="http://schemas.microsoft.com/office/drawing/2014/main" id="{13F28D82-788E-6700-105A-4FCD6E2798FE}"/>
              </a:ext>
            </a:extLst>
          </p:cNvPr>
          <p:cNvCxnSpPr>
            <a:cxnSpLocks/>
          </p:cNvCxnSpPr>
          <p:nvPr/>
        </p:nvCxnSpPr>
        <p:spPr>
          <a:xfrm>
            <a:off x="2464473" y="5855241"/>
            <a:ext cx="2951078"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64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2ED4D-59FD-6EC0-864D-25AC7E5AFB0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6B44570-6F34-3732-94EB-4171E89352A9}"/>
              </a:ext>
            </a:extLst>
          </p:cNvPr>
          <p:cNvSpPr>
            <a:spLocks noGrp="1"/>
          </p:cNvSpPr>
          <p:nvPr>
            <p:ph type="sldNum" sz="quarter" idx="12"/>
          </p:nvPr>
        </p:nvSpPr>
        <p:spPr>
          <a:xfrm>
            <a:off x="9448800" y="6492875"/>
            <a:ext cx="2743200" cy="365125"/>
          </a:xfrm>
        </p:spPr>
        <p:txBody>
          <a:bodyPr vert="horz" lIns="91440" tIns="45720" rIns="91440" bIns="45720" rtlCol="0" anchor="ctr"/>
          <a:lstStyle/>
          <a:p>
            <a:fld id="{07461F5B-1BDF-4D77-A755-C8D0FF6D81B8}" type="slidenum">
              <a:rPr lang="ja-JP" altLang="en-US" sz="1400">
                <a:solidFill>
                  <a:prstClr val="black">
                    <a:tint val="75000"/>
                  </a:prstClr>
                </a:solidFill>
                <a:latin typeface="BIZ UDPゴシック" panose="020B0400000000000000" pitchFamily="50" charset="-128"/>
                <a:ea typeface="BIZ UDPゴシック" panose="020B0400000000000000" pitchFamily="50" charset="-128"/>
              </a:rPr>
              <a:pPr/>
              <a:t>19</a:t>
            </a:fld>
            <a:endParaRPr lang="ja-JP" altLang="en-US" sz="1400" dirty="0">
              <a:solidFill>
                <a:prstClr val="black">
                  <a:tint val="75000"/>
                </a:prstClr>
              </a:solidFill>
              <a:latin typeface="BIZ UDPゴシック" panose="020B0400000000000000" pitchFamily="50" charset="-128"/>
              <a:ea typeface="BIZ UDPゴシック" panose="020B0400000000000000" pitchFamily="50" charset="-128"/>
            </a:endParaRPr>
          </a:p>
        </p:txBody>
      </p:sp>
      <p:sp>
        <p:nvSpPr>
          <p:cNvPr id="10" name="Rectangle 3">
            <a:extLst>
              <a:ext uri="{FF2B5EF4-FFF2-40B4-BE49-F238E27FC236}">
                <a16:creationId xmlns:a16="http://schemas.microsoft.com/office/drawing/2014/main" id="{2FCC5AF4-9442-A96A-755E-557599EE1173}"/>
              </a:ext>
            </a:extLst>
          </p:cNvPr>
          <p:cNvSpPr>
            <a:spLocks noChangeArrowheads="1"/>
          </p:cNvSpPr>
          <p:nvPr/>
        </p:nvSpPr>
        <p:spPr bwMode="auto">
          <a:xfrm>
            <a:off x="1391346" y="6396335"/>
            <a:ext cx="12679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出典：原子力規制庁「試験研究用等原子炉設置者である東芝エネルギーシステムズ株式会社の株式会社東芝への合併の認可に関する審査の概要（案）」</a:t>
            </a:r>
            <a:endPar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en-US" altLang="zh-TW"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zh-TW"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７</a:t>
            </a:r>
            <a:r>
              <a:rPr kumimoji="0"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年度</a:t>
            </a:r>
            <a:r>
              <a:rPr kumimoji="0" lang="en-US" altLang="zh-TW"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をもとに作成</a:t>
            </a:r>
          </a:p>
        </p:txBody>
      </p:sp>
      <p:pic>
        <p:nvPicPr>
          <p:cNvPr id="3" name="図 2">
            <a:extLst>
              <a:ext uri="{FF2B5EF4-FFF2-40B4-BE49-F238E27FC236}">
                <a16:creationId xmlns:a16="http://schemas.microsoft.com/office/drawing/2014/main" id="{51653E45-6599-3EC6-DE0A-2CC072409D5D}"/>
              </a:ext>
            </a:extLst>
          </p:cNvPr>
          <p:cNvPicPr>
            <a:picLocks noChangeAspect="1"/>
          </p:cNvPicPr>
          <p:nvPr/>
        </p:nvPicPr>
        <p:blipFill>
          <a:blip r:embed="rId3"/>
          <a:srcRect b="3324"/>
          <a:stretch>
            <a:fillRect/>
          </a:stretch>
        </p:blipFill>
        <p:spPr>
          <a:xfrm>
            <a:off x="310610" y="101951"/>
            <a:ext cx="8634967" cy="6325607"/>
          </a:xfrm>
          <a:prstGeom prst="rect">
            <a:avLst/>
          </a:prstGeom>
        </p:spPr>
      </p:pic>
      <p:sp>
        <p:nvSpPr>
          <p:cNvPr id="7" name="テキスト ボックス 6">
            <a:extLst>
              <a:ext uri="{FF2B5EF4-FFF2-40B4-BE49-F238E27FC236}">
                <a16:creationId xmlns:a16="http://schemas.microsoft.com/office/drawing/2014/main" id="{1F2E492C-D92B-4B6E-A8E1-0FDA65AFB5AA}"/>
              </a:ext>
            </a:extLst>
          </p:cNvPr>
          <p:cNvSpPr txBox="1"/>
          <p:nvPr/>
        </p:nvSpPr>
        <p:spPr>
          <a:xfrm>
            <a:off x="9027041" y="642188"/>
            <a:ext cx="3062178" cy="3046988"/>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原子力災害対策指針（原子力規制委員会）　一部抜粋</a:t>
            </a:r>
            <a:endParaRPr lang="en-US" altLang="ja-JP" sz="1600" b="1"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「次に掲げる原子力施設については、原子力災害対策重点区域を設定することは要しない。」</a:t>
            </a:r>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sz="1600" dirty="0">
                <a:latin typeface="BIZ UDゴシック" panose="020B0400000000000000" pitchFamily="49" charset="-128"/>
                <a:ea typeface="BIZ UDゴシック" panose="020B0400000000000000" pitchFamily="49" charset="-128"/>
              </a:rPr>
              <a:t>熱出力（一定の熱出力で継続して運転する場合におけるその熱出力）の最大値が</a:t>
            </a:r>
            <a:r>
              <a:rPr lang="ja-JP" altLang="en-US" sz="1600" dirty="0">
                <a:highlight>
                  <a:srgbClr val="FFFF00"/>
                </a:highlight>
                <a:latin typeface="BIZ UDゴシック" panose="020B0400000000000000" pitchFamily="49" charset="-128"/>
                <a:ea typeface="BIZ UDゴシック" panose="020B0400000000000000" pitchFamily="49" charset="-128"/>
              </a:rPr>
              <a:t>２ＭＷ以下</a:t>
            </a:r>
            <a:r>
              <a:rPr lang="ja-JP" altLang="en-US" sz="1600" dirty="0">
                <a:latin typeface="BIZ UDゴシック" panose="020B0400000000000000" pitchFamily="49" charset="-128"/>
                <a:ea typeface="BIZ UDゴシック" panose="020B0400000000000000" pitchFamily="49" charset="-128"/>
              </a:rPr>
              <a:t>の試験研究用等原子炉施設 </a:t>
            </a:r>
          </a:p>
        </p:txBody>
      </p:sp>
      <p:sp>
        <p:nvSpPr>
          <p:cNvPr id="9" name="正方形/長方形 8">
            <a:extLst>
              <a:ext uri="{FF2B5EF4-FFF2-40B4-BE49-F238E27FC236}">
                <a16:creationId xmlns:a16="http://schemas.microsoft.com/office/drawing/2014/main" id="{2918F9E4-8FAA-D22D-EC6C-40E486293BBA}"/>
              </a:ext>
            </a:extLst>
          </p:cNvPr>
          <p:cNvSpPr/>
          <p:nvPr/>
        </p:nvSpPr>
        <p:spPr>
          <a:xfrm>
            <a:off x="3051544" y="1350335"/>
            <a:ext cx="1190847" cy="2445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0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6CBF-B5AC-2143-BDB1-BF566106972E}"/>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2F3E9E42-387F-1C93-EDEC-BE68BA103030}"/>
              </a:ext>
            </a:extLst>
          </p:cNvPr>
          <p:cNvPicPr>
            <a:picLocks noChangeAspect="1"/>
          </p:cNvPicPr>
          <p:nvPr/>
        </p:nvPicPr>
        <p:blipFill>
          <a:blip r:embed="rId3"/>
          <a:stretch>
            <a:fillRect/>
          </a:stretch>
        </p:blipFill>
        <p:spPr>
          <a:xfrm>
            <a:off x="7635711" y="1932244"/>
            <a:ext cx="4556289" cy="4727762"/>
          </a:xfrm>
          <a:prstGeom prst="rect">
            <a:avLst/>
          </a:prstGeom>
        </p:spPr>
      </p:pic>
      <p:sp>
        <p:nvSpPr>
          <p:cNvPr id="5" name="正方形/長方形 4">
            <a:extLst>
              <a:ext uri="{FF2B5EF4-FFF2-40B4-BE49-F238E27FC236}">
                <a16:creationId xmlns:a16="http://schemas.microsoft.com/office/drawing/2014/main" id="{97366C46-8ED6-DA04-15CC-59F9B51A52EC}"/>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ー２　被害想定：危険物災害・火災</a:t>
            </a:r>
          </a:p>
        </p:txBody>
      </p:sp>
      <p:sp>
        <p:nvSpPr>
          <p:cNvPr id="4" name="スライド番号プレースホルダー 1">
            <a:extLst>
              <a:ext uri="{FF2B5EF4-FFF2-40B4-BE49-F238E27FC236}">
                <a16:creationId xmlns:a16="http://schemas.microsoft.com/office/drawing/2014/main" id="{0DA1FB00-30FF-0C21-65AD-F6CFBA2396C1}"/>
              </a:ext>
            </a:extLst>
          </p:cNvPr>
          <p:cNvSpPr>
            <a:spLocks noGrp="1"/>
          </p:cNvSpPr>
          <p:nvPr>
            <p:ph type="sldNum" sz="quarter" idx="12"/>
          </p:nvPr>
        </p:nvSpPr>
        <p:spPr>
          <a:xfrm>
            <a:off x="9448800" y="63941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61F5B-1BDF-4D77-A755-C8D0FF6D81B8}" type="slidenum">
              <a:rPr kumimoji="1" lang="ja-JP" altLang="en-US" sz="14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4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コンテンツ プレースホルダー 5">
            <a:extLst>
              <a:ext uri="{FF2B5EF4-FFF2-40B4-BE49-F238E27FC236}">
                <a16:creationId xmlns:a16="http://schemas.microsoft.com/office/drawing/2014/main" id="{F315175D-3D21-7B09-ACE9-5F56D5B7DDD0}"/>
              </a:ext>
            </a:extLst>
          </p:cNvPr>
          <p:cNvSpPr txBox="1">
            <a:spLocks/>
          </p:cNvSpPr>
          <p:nvPr/>
        </p:nvSpPr>
        <p:spPr>
          <a:xfrm>
            <a:off x="507993" y="2574990"/>
            <a:ext cx="6967464" cy="1007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東京都の「東京都石油コンビナート等防災計画」では「特別防災区域」として「東京国際空港地区」のみが指定されており、羽田空港地区、臨海部、航空・物流への波及影響について確認が必要。</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コンテンツ プレースホルダー 5">
            <a:extLst>
              <a:ext uri="{FF2B5EF4-FFF2-40B4-BE49-F238E27FC236}">
                <a16:creationId xmlns:a16="http://schemas.microsoft.com/office/drawing/2014/main" id="{29D3CB3B-F0FC-D858-6D12-A1AB4C1BCCC8}"/>
              </a:ext>
            </a:extLst>
          </p:cNvPr>
          <p:cNvSpPr txBox="1">
            <a:spLocks/>
          </p:cNvSpPr>
          <p:nvPr/>
        </p:nvSpPr>
        <p:spPr>
          <a:xfrm>
            <a:off x="269359" y="2107997"/>
            <a:ext cx="3921642" cy="61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東京都石油コンビナート</a:t>
            </a:r>
            <a:endParaRPr kumimoji="1" lang="zh-TW"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コンテンツ プレースホルダー 5">
            <a:extLst>
              <a:ext uri="{FF2B5EF4-FFF2-40B4-BE49-F238E27FC236}">
                <a16:creationId xmlns:a16="http://schemas.microsoft.com/office/drawing/2014/main" id="{10CA1551-08EA-1C1C-68CF-280FE01D2979}"/>
              </a:ext>
            </a:extLst>
          </p:cNvPr>
          <p:cNvSpPr>
            <a:spLocks noGrp="1"/>
          </p:cNvSpPr>
          <p:nvPr>
            <p:ph idx="1"/>
          </p:nvPr>
        </p:nvSpPr>
        <p:spPr>
          <a:xfrm>
            <a:off x="358219" y="695826"/>
            <a:ext cx="11833781" cy="1117262"/>
          </a:xfrm>
          <a:solidFill>
            <a:schemeClr val="accent5">
              <a:lumMod val="40000"/>
              <a:lumOff val="60000"/>
            </a:schemeClr>
          </a:solidFill>
        </p:spPr>
        <p:txBody>
          <a:bodyPr>
            <a:noAutofit/>
          </a:bodyPr>
          <a:lstStyle/>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大量の石油・高圧ガス等が集積し、火災等により大きな被害が懸念される区域として、石油コンビナート等災害防止法に基づき「特別防災区域」が指定されている。</a:t>
            </a: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東京都内では羽田空港地区が指定されており、東京都は同区域を対象に「東京都石油コンビナート等防災計画」を策定している。</a:t>
            </a:r>
            <a:endParaRPr lang="en-US" altLang="ja-JP" sz="1600" dirty="0">
              <a:latin typeface="BIZ UDゴシック" panose="020B0400000000000000" pitchFamily="49" charset="-128"/>
              <a:ea typeface="BIZ UDゴシック" panose="020B0400000000000000" pitchFamily="49" charset="-128"/>
            </a:endParaRPr>
          </a:p>
        </p:txBody>
      </p:sp>
      <p:sp>
        <p:nvSpPr>
          <p:cNvPr id="8" name="Rectangle 3">
            <a:extLst>
              <a:ext uri="{FF2B5EF4-FFF2-40B4-BE49-F238E27FC236}">
                <a16:creationId xmlns:a16="http://schemas.microsoft.com/office/drawing/2014/main" id="{63158186-2445-6AEC-DF0F-41C1EEFC9E78}"/>
              </a:ext>
            </a:extLst>
          </p:cNvPr>
          <p:cNvSpPr>
            <a:spLocks noChangeArrowheads="1"/>
          </p:cNvSpPr>
          <p:nvPr/>
        </p:nvSpPr>
        <p:spPr bwMode="auto">
          <a:xfrm>
            <a:off x="8328985" y="6518352"/>
            <a:ext cx="32405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出典：東京都石油コンビナート等防災計画</a:t>
            </a:r>
          </a:p>
        </p:txBody>
      </p:sp>
      <p:sp>
        <p:nvSpPr>
          <p:cNvPr id="11" name="テキスト ボックス 10">
            <a:extLst>
              <a:ext uri="{FF2B5EF4-FFF2-40B4-BE49-F238E27FC236}">
                <a16:creationId xmlns:a16="http://schemas.microsoft.com/office/drawing/2014/main" id="{7C7C5D3F-D49E-257F-F7B8-C53033B990F6}"/>
              </a:ext>
            </a:extLst>
          </p:cNvPr>
          <p:cNvSpPr txBox="1"/>
          <p:nvPr/>
        </p:nvSpPr>
        <p:spPr>
          <a:xfrm>
            <a:off x="1018095" y="3648759"/>
            <a:ext cx="6346254" cy="830997"/>
          </a:xfrm>
          <a:prstGeom prst="rect">
            <a:avLst/>
          </a:prstGeom>
          <a:noFill/>
        </p:spPr>
        <p:txBody>
          <a:bodyPr wrap="square">
            <a:spAutoFit/>
          </a:bodyPr>
          <a:lstStyle/>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特別防災区域</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（石油コンビナート等災害防止法）</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一定量以上の石油又は高圧ガスを大量に集積しており、災害の発生及び拡大の防止のための特別の措置を講じさせるとともに当該区域について一体として防災体制を確立することが緊要であるとして政令で指定された区域。</a:t>
            </a:r>
          </a:p>
        </p:txBody>
      </p:sp>
      <p:sp>
        <p:nvSpPr>
          <p:cNvPr id="9" name="コンテンツ プレースホルダー 5">
            <a:extLst>
              <a:ext uri="{FF2B5EF4-FFF2-40B4-BE49-F238E27FC236}">
                <a16:creationId xmlns:a16="http://schemas.microsoft.com/office/drawing/2014/main" id="{015B9011-7362-08B3-57EA-F4AE871B243C}"/>
              </a:ext>
            </a:extLst>
          </p:cNvPr>
          <p:cNvSpPr txBox="1">
            <a:spLocks/>
          </p:cNvSpPr>
          <p:nvPr/>
        </p:nvSpPr>
        <p:spPr>
          <a:xfrm>
            <a:off x="269359" y="4689481"/>
            <a:ext cx="1602984" cy="61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その他</a:t>
            </a:r>
            <a:endParaRPr kumimoji="1" lang="zh-TW"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2" name="コンテンツ プレースホルダー 5">
            <a:extLst>
              <a:ext uri="{FF2B5EF4-FFF2-40B4-BE49-F238E27FC236}">
                <a16:creationId xmlns:a16="http://schemas.microsoft.com/office/drawing/2014/main" id="{AEA9F8A8-8F0A-DBBF-9CBE-54B9925019D9}"/>
              </a:ext>
            </a:extLst>
          </p:cNvPr>
          <p:cNvSpPr txBox="1">
            <a:spLocks/>
          </p:cNvSpPr>
          <p:nvPr/>
        </p:nvSpPr>
        <p:spPr>
          <a:xfrm>
            <a:off x="507991" y="5166147"/>
            <a:ext cx="6967465" cy="616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prstClr val="black"/>
                </a:solidFill>
                <a:latin typeface="BIZ UDゴシック" panose="020B0400000000000000" pitchFamily="49" charset="-128"/>
                <a:ea typeface="BIZ UDゴシック" panose="020B0400000000000000" pitchFamily="49" charset="-128"/>
              </a:rPr>
              <a:t>（庁舎外部）霞が関周辺は、不燃化率が高く、延焼火災に巻き込まれる可能性は低い。</a:t>
            </a:r>
            <a:endParaRPr lang="en-US" altLang="ja-JP" sz="1600" dirty="0">
              <a:solidFill>
                <a:prstClr val="black"/>
              </a:solidFill>
              <a:latin typeface="BIZ UDゴシック" panose="020B0400000000000000" pitchFamily="49" charset="-128"/>
              <a:ea typeface="BIZ UDゴシック" panose="020B0400000000000000" pitchFamily="49" charset="-128"/>
            </a:endParaRPr>
          </a:p>
        </p:txBody>
      </p:sp>
      <p:sp>
        <p:nvSpPr>
          <p:cNvPr id="13" name="Rectangle 3">
            <a:extLst>
              <a:ext uri="{FF2B5EF4-FFF2-40B4-BE49-F238E27FC236}">
                <a16:creationId xmlns:a16="http://schemas.microsoft.com/office/drawing/2014/main" id="{FBD4E6F0-407C-708B-97F7-68224A0B0DF4}"/>
              </a:ext>
            </a:extLst>
          </p:cNvPr>
          <p:cNvSpPr>
            <a:spLocks noChangeArrowheads="1"/>
          </p:cNvSpPr>
          <p:nvPr/>
        </p:nvSpPr>
        <p:spPr bwMode="auto">
          <a:xfrm>
            <a:off x="2117269" y="5801561"/>
            <a:ext cx="551844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出典：内閣府防災「中央省庁業務継続</a:t>
            </a:r>
            <a:r>
              <a:rPr kumimoji="0" lang="ja-JP" altLang="en-US" sz="1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ガイドライン」をもとに作成</a:t>
            </a:r>
            <a:endPar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05007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F77C-9B64-A26C-1BC4-2D35C0CC250E}"/>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633B7767-792F-20A1-79E5-15C72FEFC1ED}"/>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ー３　被害想定：武力攻撃・テロ</a:t>
            </a:r>
          </a:p>
        </p:txBody>
      </p:sp>
      <p:sp>
        <p:nvSpPr>
          <p:cNvPr id="4" name="スライド番号プレースホルダー 1">
            <a:extLst>
              <a:ext uri="{FF2B5EF4-FFF2-40B4-BE49-F238E27FC236}">
                <a16:creationId xmlns:a16="http://schemas.microsoft.com/office/drawing/2014/main" id="{FD567ACC-4A18-2E45-92AD-3CB69A5C95DF}"/>
              </a:ext>
            </a:extLst>
          </p:cNvPr>
          <p:cNvSpPr>
            <a:spLocks noGrp="1"/>
          </p:cNvSpPr>
          <p:nvPr>
            <p:ph type="sldNum" sz="quarter" idx="12"/>
          </p:nvPr>
        </p:nvSpPr>
        <p:spPr>
          <a:xfrm>
            <a:off x="9448800" y="63941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61F5B-1BDF-4D77-A755-C8D0FF6D81B8}" type="slidenum">
              <a:rPr kumimoji="1" lang="ja-JP" altLang="en-US" sz="14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4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Rectangle 3">
            <a:extLst>
              <a:ext uri="{FF2B5EF4-FFF2-40B4-BE49-F238E27FC236}">
                <a16:creationId xmlns:a16="http://schemas.microsoft.com/office/drawing/2014/main" id="{7386C96A-A784-7326-7994-34B40D984503}"/>
              </a:ext>
            </a:extLst>
          </p:cNvPr>
          <p:cNvSpPr>
            <a:spLocks noChangeArrowheads="1"/>
          </p:cNvSpPr>
          <p:nvPr/>
        </p:nvSpPr>
        <p:spPr bwMode="auto">
          <a:xfrm>
            <a:off x="156147" y="660210"/>
            <a:ext cx="11473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出典：国民の保護に関する基本指針</a:t>
            </a:r>
          </a:p>
        </p:txBody>
      </p:sp>
      <p:sp>
        <p:nvSpPr>
          <p:cNvPr id="9" name="コンテンツ プレースホルダー 5">
            <a:extLst>
              <a:ext uri="{FF2B5EF4-FFF2-40B4-BE49-F238E27FC236}">
                <a16:creationId xmlns:a16="http://schemas.microsoft.com/office/drawing/2014/main" id="{ED92BCB9-96DE-5726-9D37-4DB28BE9FF78}"/>
              </a:ext>
            </a:extLst>
          </p:cNvPr>
          <p:cNvSpPr>
            <a:spLocks noGrp="1"/>
          </p:cNvSpPr>
          <p:nvPr>
            <p:ph idx="1"/>
          </p:nvPr>
        </p:nvSpPr>
        <p:spPr>
          <a:xfrm>
            <a:off x="358219" y="695827"/>
            <a:ext cx="11833781" cy="619434"/>
          </a:xfrm>
          <a:solidFill>
            <a:schemeClr val="accent5">
              <a:lumMod val="40000"/>
              <a:lumOff val="60000"/>
            </a:schemeClr>
          </a:solidFill>
        </p:spPr>
        <p:txBody>
          <a:bodyPr>
            <a:noAutofit/>
          </a:bodyPr>
          <a:lstStyle/>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武力攻撃・テロ等については、発生場所、攻撃手段、弾頭・剤の種類等により被害様相が大きく異なる。</a:t>
            </a: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ここでは、国民保護に関する基本指針等に示された主な被害様相を整理。</a:t>
            </a: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18" name="表 17">
            <a:extLst>
              <a:ext uri="{FF2B5EF4-FFF2-40B4-BE49-F238E27FC236}">
                <a16:creationId xmlns:a16="http://schemas.microsoft.com/office/drawing/2014/main" id="{33347C3E-F22B-F4F9-4B7F-B4581F2F0132}"/>
              </a:ext>
            </a:extLst>
          </p:cNvPr>
          <p:cNvGraphicFramePr>
            <a:graphicFrameLocks noGrp="1"/>
          </p:cNvGraphicFramePr>
          <p:nvPr>
            <p:extLst>
              <p:ext uri="{D42A27DB-BD31-4B8C-83A1-F6EECF244321}">
                <p14:modId xmlns:p14="http://schemas.microsoft.com/office/powerpoint/2010/main" val="3966519380"/>
              </p:ext>
            </p:extLst>
          </p:nvPr>
        </p:nvGraphicFramePr>
        <p:xfrm>
          <a:off x="513760" y="1391655"/>
          <a:ext cx="11522697" cy="5049184"/>
        </p:xfrm>
        <a:graphic>
          <a:graphicData uri="http://schemas.openxmlformats.org/drawingml/2006/table">
            <a:tbl>
              <a:tblPr>
                <a:tableStyleId>{5940675A-B579-460E-94D1-54222C63F5DA}</a:tableStyleId>
              </a:tblPr>
              <a:tblGrid>
                <a:gridCol w="1746957">
                  <a:extLst>
                    <a:ext uri="{9D8B030D-6E8A-4147-A177-3AD203B41FA5}">
                      <a16:colId xmlns:a16="http://schemas.microsoft.com/office/drawing/2014/main" val="4182963489"/>
                    </a:ext>
                  </a:extLst>
                </a:gridCol>
                <a:gridCol w="7255641">
                  <a:extLst>
                    <a:ext uri="{9D8B030D-6E8A-4147-A177-3AD203B41FA5}">
                      <a16:colId xmlns:a16="http://schemas.microsoft.com/office/drawing/2014/main" val="3944229708"/>
                    </a:ext>
                  </a:extLst>
                </a:gridCol>
                <a:gridCol w="2520099">
                  <a:extLst>
                    <a:ext uri="{9D8B030D-6E8A-4147-A177-3AD203B41FA5}">
                      <a16:colId xmlns:a16="http://schemas.microsoft.com/office/drawing/2014/main" val="2435736326"/>
                    </a:ext>
                  </a:extLst>
                </a:gridCol>
              </a:tblGrid>
              <a:tr h="107440">
                <a:tc>
                  <a:txBody>
                    <a:bodyPr/>
                    <a:lstStyle/>
                    <a:p>
                      <a:pPr algn="ctr">
                        <a:buNone/>
                      </a:pPr>
                      <a:r>
                        <a:rPr lang="ja-JP" altLang="en-US" sz="1400" b="1" dirty="0">
                          <a:latin typeface="BIZ UDゴシック" panose="020B0400000000000000" pitchFamily="49" charset="-128"/>
                          <a:ea typeface="BIZ UDゴシック" panose="020B0400000000000000" pitchFamily="49" charset="-128"/>
                        </a:rPr>
                        <a:t>類型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buNone/>
                      </a:pPr>
                      <a:r>
                        <a:rPr lang="ja-JP" altLang="en-US" sz="1400" b="1" dirty="0">
                          <a:latin typeface="BIZ UDゴシック" panose="020B0400000000000000" pitchFamily="49" charset="-128"/>
                          <a:ea typeface="BIZ UDゴシック" panose="020B0400000000000000" pitchFamily="49" charset="-128"/>
                        </a:rPr>
                        <a:t>概要</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buNone/>
                      </a:pPr>
                      <a:r>
                        <a:rPr lang="ja-JP" altLang="en-US" sz="1400" b="1" dirty="0">
                          <a:latin typeface="BIZ UDゴシック" panose="020B0400000000000000" pitchFamily="49" charset="-128"/>
                          <a:ea typeface="BIZ UDゴシック" panose="020B0400000000000000" pitchFamily="49" charset="-128"/>
                        </a:rPr>
                        <a:t>出典</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1730383"/>
                  </a:ext>
                </a:extLst>
              </a:tr>
              <a:tr h="590922">
                <a:tc>
                  <a:txBody>
                    <a:bodyPr/>
                    <a:lstStyle/>
                    <a:p>
                      <a:pPr>
                        <a:buNone/>
                      </a:pPr>
                      <a:r>
                        <a:rPr lang="ja-JP" altLang="en-US" sz="1400" b="1" dirty="0">
                          <a:latin typeface="BIZ UDゴシック" panose="020B0400000000000000" pitchFamily="49" charset="-128"/>
                          <a:ea typeface="BIZ UDゴシック" panose="020B0400000000000000" pitchFamily="49" charset="-128"/>
                        </a:rPr>
                        <a:t>着上陸侵攻</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船舶による場合は</a:t>
                      </a:r>
                      <a:r>
                        <a:rPr lang="ja-JP" altLang="en-US" sz="1400" b="1" dirty="0">
                          <a:highlight>
                            <a:srgbClr val="FFFF00"/>
                          </a:highlight>
                          <a:latin typeface="BIZ UDゴシック" panose="020B0400000000000000" pitchFamily="49" charset="-128"/>
                          <a:ea typeface="BIZ UDゴシック" panose="020B0400000000000000" pitchFamily="49" charset="-128"/>
                        </a:rPr>
                        <a:t>接岸しやすい沿岸部</a:t>
                      </a:r>
                      <a:r>
                        <a:rPr lang="ja-JP" altLang="en-US" sz="1400" dirty="0">
                          <a:latin typeface="BIZ UDゴシック" panose="020B0400000000000000" pitchFamily="49" charset="-128"/>
                          <a:ea typeface="BIZ UDゴシック" panose="020B0400000000000000" pitchFamily="49" charset="-128"/>
                        </a:rPr>
                        <a:t>、航空機による場合は大型輸送機が離着陸可能な</a:t>
                      </a:r>
                      <a:r>
                        <a:rPr lang="ja-JP" altLang="en-US" sz="1400" b="1" dirty="0">
                          <a:highlight>
                            <a:srgbClr val="FFFF00"/>
                          </a:highlight>
                          <a:latin typeface="BIZ UDゴシック" panose="020B0400000000000000" pitchFamily="49" charset="-128"/>
                          <a:ea typeface="BIZ UDゴシック" panose="020B0400000000000000" pitchFamily="49" charset="-128"/>
                        </a:rPr>
                        <a:t>空港周辺が目標となりやすい。</a:t>
                      </a:r>
                      <a:r>
                        <a:rPr lang="ja-JP" altLang="en-US" sz="1400" dirty="0">
                          <a:latin typeface="BIZ UDゴシック" panose="020B0400000000000000" pitchFamily="49" charset="-128"/>
                          <a:ea typeface="BIZ UDゴシック" panose="020B0400000000000000" pitchFamily="49" charset="-128"/>
                        </a:rPr>
                        <a:t>爆弾・砲弾等による施設破壊、火災、攻撃対象によっては二次被害が想定される。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7">
                  <a:txBody>
                    <a:bodyPr/>
                    <a:lstStyle/>
                    <a:p>
                      <a:pPr>
                        <a:buNone/>
                      </a:pPr>
                      <a:r>
                        <a:rPr lang="ja-JP" altLang="en-US" sz="1400" dirty="0">
                          <a:latin typeface="BIZ UDゴシック" panose="020B0400000000000000" pitchFamily="49" charset="-128"/>
                          <a:ea typeface="BIZ UDゴシック" panose="020B0400000000000000" pitchFamily="49" charset="-128"/>
                        </a:rPr>
                        <a:t>国民の保護に関する基本指針</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53138911"/>
                  </a:ext>
                </a:extLst>
              </a:tr>
              <a:tr h="590922">
                <a:tc>
                  <a:txBody>
                    <a:bodyPr/>
                    <a:lstStyle/>
                    <a:p>
                      <a:pPr>
                        <a:buNone/>
                      </a:pPr>
                      <a:r>
                        <a:rPr lang="ja-JP" altLang="en-US" sz="1400" b="1" dirty="0">
                          <a:latin typeface="BIZ UDゴシック" panose="020B0400000000000000" pitchFamily="49" charset="-128"/>
                          <a:ea typeface="BIZ UDゴシック" panose="020B0400000000000000" pitchFamily="49" charset="-128"/>
                        </a:rPr>
                        <a:t>ゲリラや特殊部隊による攻撃</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事前察知が困難で、突発的に被害が生じ得る。</a:t>
                      </a:r>
                      <a:r>
                        <a:rPr lang="ja-JP" altLang="en-US" sz="1400" b="1" dirty="0">
                          <a:highlight>
                            <a:srgbClr val="FFFF00"/>
                          </a:highlight>
                          <a:latin typeface="BIZ UDゴシック" panose="020B0400000000000000" pitchFamily="49" charset="-128"/>
                          <a:ea typeface="BIZ UDゴシック" panose="020B0400000000000000" pitchFamily="49" charset="-128"/>
                        </a:rPr>
                        <a:t>都市部の政治・経済中枢、鉄道、橋梁、ダム、原子力関連施設等が対象となる可能性</a:t>
                      </a:r>
                      <a:r>
                        <a:rPr lang="ja-JP" altLang="en-US" sz="1400" dirty="0">
                          <a:latin typeface="BIZ UDゴシック" panose="020B0400000000000000" pitchFamily="49" charset="-128"/>
                          <a:ea typeface="BIZ UDゴシック" panose="020B0400000000000000" pitchFamily="49" charset="-128"/>
                        </a:rPr>
                        <a:t>があり、攻撃対象によっては被害が拡大するおそれがある。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76320652"/>
                  </a:ext>
                </a:extLst>
              </a:tr>
              <a:tr h="590922">
                <a:tc>
                  <a:txBody>
                    <a:bodyPr/>
                    <a:lstStyle/>
                    <a:p>
                      <a:pPr>
                        <a:buNone/>
                      </a:pPr>
                      <a:r>
                        <a:rPr lang="ja-JP" altLang="en-US" sz="1400" b="1" dirty="0">
                          <a:latin typeface="BIZ UDゴシック" panose="020B0400000000000000" pitchFamily="49" charset="-128"/>
                          <a:ea typeface="BIZ UDゴシック" panose="020B0400000000000000" pitchFamily="49" charset="-128"/>
                        </a:rPr>
                        <a:t>弾道ミサイル攻撃</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極めて短時間で着弾することが予想され、着弾前に通常弾頭か</a:t>
                      </a:r>
                      <a:r>
                        <a:rPr lang="en-US" altLang="ja-JP" sz="1400" dirty="0">
                          <a:latin typeface="BIZ UDゴシック" panose="020B0400000000000000" pitchFamily="49" charset="-128"/>
                          <a:ea typeface="BIZ UDゴシック" panose="020B0400000000000000" pitchFamily="49" charset="-128"/>
                        </a:rPr>
                        <a:t>NBC</a:t>
                      </a:r>
                      <a:r>
                        <a:rPr lang="ja-JP" altLang="en-US" sz="1400" dirty="0">
                          <a:latin typeface="BIZ UDゴシック" panose="020B0400000000000000" pitchFamily="49" charset="-128"/>
                          <a:ea typeface="BIZ UDゴシック" panose="020B0400000000000000" pitchFamily="49" charset="-128"/>
                        </a:rPr>
                        <a:t>弾頭かを特定することは困難。</a:t>
                      </a:r>
                      <a:r>
                        <a:rPr lang="ja-JP" altLang="en-US" sz="1400" b="1" dirty="0">
                          <a:highlight>
                            <a:srgbClr val="FFFF00"/>
                          </a:highlight>
                          <a:latin typeface="BIZ UDゴシック" panose="020B0400000000000000" pitchFamily="49" charset="-128"/>
                          <a:ea typeface="BIZ UDゴシック" panose="020B0400000000000000" pitchFamily="49" charset="-128"/>
                        </a:rPr>
                        <a:t>弾頭の種類により被害様相・対応が大きく異なり、</a:t>
                      </a:r>
                      <a:r>
                        <a:rPr lang="ja-JP" altLang="en-US" sz="1400" dirty="0">
                          <a:latin typeface="BIZ UDゴシック" panose="020B0400000000000000" pitchFamily="49" charset="-128"/>
                          <a:ea typeface="BIZ UDゴシック" panose="020B0400000000000000" pitchFamily="49" charset="-128"/>
                        </a:rPr>
                        <a:t>通常弾頭では施設破壊、火災等が想定される。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09131897"/>
                  </a:ext>
                </a:extLst>
              </a:tr>
              <a:tr h="510342">
                <a:tc>
                  <a:txBody>
                    <a:bodyPr/>
                    <a:lstStyle/>
                    <a:p>
                      <a:pPr>
                        <a:buNone/>
                      </a:pPr>
                      <a:r>
                        <a:rPr lang="ja-JP" altLang="en-US" sz="1400" b="1">
                          <a:latin typeface="BIZ UDゴシック" panose="020B0400000000000000" pitchFamily="49" charset="-128"/>
                          <a:ea typeface="BIZ UDゴシック" panose="020B0400000000000000" pitchFamily="49" charset="-128"/>
                        </a:rPr>
                        <a:t>航空攻撃</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攻撃側の意図や弾薬の種類により被害様相は異なる。</a:t>
                      </a:r>
                      <a:r>
                        <a:rPr lang="ja-JP" altLang="en-US" sz="1400" b="1" dirty="0">
                          <a:highlight>
                            <a:srgbClr val="FFFF00"/>
                          </a:highlight>
                          <a:latin typeface="BIZ UDゴシック" panose="020B0400000000000000" pitchFamily="49" charset="-128"/>
                          <a:ea typeface="BIZ UDゴシック" panose="020B0400000000000000" pitchFamily="49" charset="-128"/>
                        </a:rPr>
                        <a:t>都市部やライフラインのインフラ施設が目標となる可能性</a:t>
                      </a:r>
                      <a:r>
                        <a:rPr lang="ja-JP" altLang="en-US" sz="1400" dirty="0">
                          <a:latin typeface="BIZ UDゴシック" panose="020B0400000000000000" pitchFamily="49" charset="-128"/>
                          <a:ea typeface="BIZ UDゴシック" panose="020B0400000000000000" pitchFamily="49" charset="-128"/>
                        </a:rPr>
                        <a:t>があり、通常弾頭では施設破壊、火災等が想定される。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6863323"/>
                  </a:ext>
                </a:extLst>
              </a:tr>
              <a:tr h="510342">
                <a:tc>
                  <a:txBody>
                    <a:bodyPr/>
                    <a:lstStyle/>
                    <a:p>
                      <a:pPr>
                        <a:buNone/>
                      </a:pPr>
                      <a:r>
                        <a:rPr lang="en-US" sz="1400" b="1" dirty="0">
                          <a:latin typeface="BIZ UDゴシック" panose="020B0400000000000000" pitchFamily="49" charset="-128"/>
                          <a:ea typeface="BIZ UDゴシック" panose="020B0400000000000000" pitchFamily="49" charset="-128"/>
                        </a:rPr>
                        <a:t>NBC</a:t>
                      </a:r>
                      <a:r>
                        <a:rPr lang="ja-JP" altLang="en-US" sz="1400" b="1" dirty="0">
                          <a:latin typeface="BIZ UDゴシック" panose="020B0400000000000000" pitchFamily="49" charset="-128"/>
                          <a:ea typeface="BIZ UDゴシック" panose="020B0400000000000000" pitchFamily="49" charset="-128"/>
                        </a:rPr>
                        <a:t>攻撃：核兵器等</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a:latin typeface="BIZ UDゴシック" panose="020B0400000000000000" pitchFamily="49" charset="-128"/>
                          <a:ea typeface="BIZ UDゴシック" panose="020B0400000000000000" pitchFamily="49" charset="-128"/>
                        </a:rPr>
                        <a:t>核爆発により、熱線、爆風、初期核放射線、放射能汚染が短時間で発生する。放射性降下物は風下方向に拡散・降下し、熱線や爆風より広範囲に被害を拡大させることが想定される。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91397163"/>
                  </a:ext>
                </a:extLst>
              </a:tr>
              <a:tr h="510342">
                <a:tc>
                  <a:txBody>
                    <a:bodyPr/>
                    <a:lstStyle/>
                    <a:p>
                      <a:pPr>
                        <a:buNone/>
                      </a:pPr>
                      <a:r>
                        <a:rPr lang="en-US" sz="1400" b="1" dirty="0">
                          <a:latin typeface="BIZ UDゴシック" panose="020B0400000000000000" pitchFamily="49" charset="-128"/>
                          <a:ea typeface="BIZ UDゴシック" panose="020B0400000000000000" pitchFamily="49" charset="-128"/>
                        </a:rPr>
                        <a:t>NBC</a:t>
                      </a:r>
                      <a:r>
                        <a:rPr lang="ja-JP" altLang="en-US" sz="1400" b="1" dirty="0">
                          <a:latin typeface="BIZ UDゴシック" panose="020B0400000000000000" pitchFamily="49" charset="-128"/>
                          <a:ea typeface="BIZ UDゴシック" panose="020B0400000000000000" pitchFamily="49" charset="-128"/>
                        </a:rPr>
                        <a:t>攻撃：生物兵器</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生物剤は秘匿して散布され得るうえ、潜伏期間中の感染者移動により、判明時には被害が拡大している可能性がある。剤の特性や感染力、ワクチンの有無等により被害範囲が異なる。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52542302"/>
                  </a:ext>
                </a:extLst>
              </a:tr>
              <a:tr h="429762">
                <a:tc>
                  <a:txBody>
                    <a:bodyPr/>
                    <a:lstStyle/>
                    <a:p>
                      <a:pPr>
                        <a:buNone/>
                      </a:pPr>
                      <a:r>
                        <a:rPr lang="en-US" altLang="zh-CN" sz="1400" b="1" dirty="0">
                          <a:latin typeface="BIZ UDゴシック" panose="020B0400000000000000" pitchFamily="49" charset="-128"/>
                          <a:ea typeface="BIZ UDゴシック" panose="020B0400000000000000" pitchFamily="49" charset="-128"/>
                        </a:rPr>
                        <a:t>NBC</a:t>
                      </a:r>
                      <a:r>
                        <a:rPr lang="zh-CN" altLang="en-US" sz="1400" b="1" dirty="0">
                          <a:latin typeface="BIZ UDゴシック" panose="020B0400000000000000" pitchFamily="49" charset="-128"/>
                          <a:ea typeface="BIZ UDゴシック" panose="020B0400000000000000" pitchFamily="49" charset="-128"/>
                        </a:rPr>
                        <a:t>攻撃：化学兵器</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a:latin typeface="BIZ UDゴシック" panose="020B0400000000000000" pitchFamily="49" charset="-128"/>
                          <a:ea typeface="BIZ UDゴシック" panose="020B0400000000000000" pitchFamily="49" charset="-128"/>
                        </a:rPr>
                        <a:t>化学剤は地形・気象の影響を受け、風下方向に拡散する。サリン等は低い場所に広がりやすい。汚染地域では除染により原因物質を取り除くことが重要となる。</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dirty="0"/>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58978237"/>
                  </a:ext>
                </a:extLst>
              </a:tr>
              <a:tr h="510342">
                <a:tc>
                  <a:txBody>
                    <a:bodyPr/>
                    <a:lstStyle/>
                    <a:p>
                      <a:pPr>
                        <a:buNone/>
                      </a:pPr>
                      <a:r>
                        <a:rPr lang="ja-JP" altLang="en-US" sz="1400" b="1" dirty="0">
                          <a:latin typeface="BIZ UDゴシック" panose="020B0400000000000000" pitchFamily="49" charset="-128"/>
                          <a:ea typeface="BIZ UDゴシック" panose="020B0400000000000000" pitchFamily="49" charset="-128"/>
                        </a:rPr>
                        <a:t>大規模テロ等</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非国家組織等による攻撃、突発的な発生、発生当初は事故との判別が困難であることが特徴。</a:t>
                      </a:r>
                      <a:r>
                        <a:rPr lang="ja-JP" altLang="en-US" sz="1400" b="1" dirty="0">
                          <a:highlight>
                            <a:srgbClr val="FFFF00"/>
                          </a:highlight>
                          <a:latin typeface="BIZ UDゴシック" panose="020B0400000000000000" pitchFamily="49" charset="-128"/>
                          <a:ea typeface="BIZ UDゴシック" panose="020B0400000000000000" pitchFamily="49" charset="-128"/>
                        </a:rPr>
                        <a:t>不特定多数が利用する列車、地下鉄、劇場等で発生する可能性</a:t>
                      </a:r>
                      <a:r>
                        <a:rPr lang="ja-JP" altLang="en-US" sz="1400" dirty="0">
                          <a:latin typeface="BIZ UDゴシック" panose="020B0400000000000000" pitchFamily="49" charset="-128"/>
                          <a:ea typeface="BIZ UDゴシック" panose="020B0400000000000000" pitchFamily="49" charset="-128"/>
                        </a:rPr>
                        <a:t>が高い。</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None/>
                      </a:pPr>
                      <a:r>
                        <a:rPr lang="zh-TW" altLang="en-US" sz="1400" dirty="0">
                          <a:latin typeface="BIZ UDゴシック" panose="020B0400000000000000" pitchFamily="49" charset="-128"/>
                          <a:ea typeface="BIZ UDゴシック" panose="020B0400000000000000" pitchFamily="49" charset="-128"/>
                        </a:rPr>
                        <a:t>東京都国民保護計画</a:t>
                      </a:r>
                    </a:p>
                  </a:txBody>
                  <a:tcPr marL="26860" marR="26860" marT="13430" marB="1343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68964792"/>
                  </a:ext>
                </a:extLst>
              </a:tr>
            </a:tbl>
          </a:graphicData>
        </a:graphic>
      </p:graphicFrame>
    </p:spTree>
    <p:extLst>
      <p:ext uri="{BB962C8B-B14F-4D97-AF65-F5344CB8AC3E}">
        <p14:creationId xmlns:p14="http://schemas.microsoft.com/office/powerpoint/2010/main" val="88717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950D-96BF-015C-222C-EC196070A7A6}"/>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FBBCAB43-E1ED-F695-4495-DC946F7739BD}"/>
              </a:ext>
            </a:extLst>
          </p:cNvPr>
          <p:cNvGraphicFramePr>
            <a:graphicFrameLocks noGrp="1"/>
          </p:cNvGraphicFramePr>
          <p:nvPr>
            <p:extLst>
              <p:ext uri="{D42A27DB-BD31-4B8C-83A1-F6EECF244321}">
                <p14:modId xmlns:p14="http://schemas.microsoft.com/office/powerpoint/2010/main" val="457623477"/>
              </p:ext>
            </p:extLst>
          </p:nvPr>
        </p:nvGraphicFramePr>
        <p:xfrm>
          <a:off x="304800" y="1928323"/>
          <a:ext cx="11582400" cy="4415417"/>
        </p:xfrm>
        <a:graphic>
          <a:graphicData uri="http://schemas.openxmlformats.org/drawingml/2006/table">
            <a:tbl>
              <a:tblPr>
                <a:tableStyleId>{5940675A-B579-460E-94D1-54222C63F5DA}</a:tableStyleId>
              </a:tblPr>
              <a:tblGrid>
                <a:gridCol w="1447800">
                  <a:extLst>
                    <a:ext uri="{9D8B030D-6E8A-4147-A177-3AD203B41FA5}">
                      <a16:colId xmlns:a16="http://schemas.microsoft.com/office/drawing/2014/main" val="2416777227"/>
                    </a:ext>
                  </a:extLst>
                </a:gridCol>
                <a:gridCol w="1447800">
                  <a:extLst>
                    <a:ext uri="{9D8B030D-6E8A-4147-A177-3AD203B41FA5}">
                      <a16:colId xmlns:a16="http://schemas.microsoft.com/office/drawing/2014/main" val="4106493740"/>
                    </a:ext>
                  </a:extLst>
                </a:gridCol>
                <a:gridCol w="1447800">
                  <a:extLst>
                    <a:ext uri="{9D8B030D-6E8A-4147-A177-3AD203B41FA5}">
                      <a16:colId xmlns:a16="http://schemas.microsoft.com/office/drawing/2014/main" val="3454673045"/>
                    </a:ext>
                  </a:extLst>
                </a:gridCol>
                <a:gridCol w="1447800">
                  <a:extLst>
                    <a:ext uri="{9D8B030D-6E8A-4147-A177-3AD203B41FA5}">
                      <a16:colId xmlns:a16="http://schemas.microsoft.com/office/drawing/2014/main" val="2520745739"/>
                    </a:ext>
                  </a:extLst>
                </a:gridCol>
                <a:gridCol w="1447800">
                  <a:extLst>
                    <a:ext uri="{9D8B030D-6E8A-4147-A177-3AD203B41FA5}">
                      <a16:colId xmlns:a16="http://schemas.microsoft.com/office/drawing/2014/main" val="3592588983"/>
                    </a:ext>
                  </a:extLst>
                </a:gridCol>
                <a:gridCol w="1447800">
                  <a:extLst>
                    <a:ext uri="{9D8B030D-6E8A-4147-A177-3AD203B41FA5}">
                      <a16:colId xmlns:a16="http://schemas.microsoft.com/office/drawing/2014/main" val="443079212"/>
                    </a:ext>
                  </a:extLst>
                </a:gridCol>
                <a:gridCol w="1447800">
                  <a:extLst>
                    <a:ext uri="{9D8B030D-6E8A-4147-A177-3AD203B41FA5}">
                      <a16:colId xmlns:a16="http://schemas.microsoft.com/office/drawing/2014/main" val="1412361067"/>
                    </a:ext>
                  </a:extLst>
                </a:gridCol>
                <a:gridCol w="1447800">
                  <a:extLst>
                    <a:ext uri="{9D8B030D-6E8A-4147-A177-3AD203B41FA5}">
                      <a16:colId xmlns:a16="http://schemas.microsoft.com/office/drawing/2014/main" val="164839900"/>
                    </a:ext>
                  </a:extLst>
                </a:gridCol>
              </a:tblGrid>
              <a:tr h="324747">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電力</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情報通信</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上水道</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400" b="1" u="none" strike="noStrike">
                          <a:effectLst/>
                          <a:latin typeface="BIZ UDゴシック" panose="020B0400000000000000" pitchFamily="49" charset="-128"/>
                          <a:ea typeface="BIZ UDゴシック" panose="020B0400000000000000" pitchFamily="49" charset="-128"/>
                        </a:rPr>
                        <a:t>下水道</a:t>
                      </a:r>
                      <a:endParaRPr lang="ja-JP" altLang="en-US" sz="14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ガス</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道路（自動車）</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鉄道</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港湾・空港</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extLst>
                  <a:ext uri="{0D108BD9-81ED-4DB2-BD59-A6C34878D82A}">
                    <a16:rowId xmlns:a16="http://schemas.microsoft.com/office/drawing/2014/main" val="3826022992"/>
                  </a:ext>
                </a:extLst>
              </a:tr>
              <a:tr h="2328505">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285750" indent="-2857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電力供給の停止</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285750" indent="-2857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電力プラントの安全運用に対する支障</a:t>
                      </a:r>
                    </a:p>
                  </a:txBody>
                  <a:tcPr marL="114300" marR="6350" marT="6350" marB="0"/>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電気通信サービスの停止 </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電気通信サービスの安全・安定供給に対する支障</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放送サービスの停止</a:t>
                      </a:r>
                    </a:p>
                  </a:txBody>
                  <a:tcPr marL="114300" marR="6350" marT="6350" marB="0"/>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水道による水の供給の停止 </a:t>
                      </a: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不適当な水質の水の供給</a:t>
                      </a:r>
                    </a:p>
                  </a:txBody>
                  <a:tcPr marL="114300" marR="6350" marT="6350" marB="0"/>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水道による水の供給の停止 </a:t>
                      </a:r>
                    </a:p>
                    <a:p>
                      <a:pPr algn="l" fontAlgn="ctr">
                        <a:buNone/>
                      </a:pP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tc>
                <a:tc>
                  <a:txBody>
                    <a:bodyPr/>
                    <a:lstStyle/>
                    <a:p>
                      <a:pPr algn="l" fontAlgn="ctr">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2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ガスの供給の停止</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ガスプラントの安全運用に対する支障 </a:t>
                      </a:r>
                    </a:p>
                  </a:txBody>
                  <a:tcPr marL="114300" marR="6350" marT="6350" marB="0"/>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貨物自動車運送事業による輸送の遅延・停止</a:t>
                      </a: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貨物の所在追跡困難</a:t>
                      </a:r>
                    </a:p>
                  </a:txBody>
                  <a:tcPr marL="114300" marR="6350" marT="6350" marB="0"/>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列車運行の遅延・運休 </a:t>
                      </a:r>
                    </a:p>
                    <a:p>
                      <a:pPr algn="l" fontAlgn="ctr">
                        <a:buNone/>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列車の安全安定輸送に対する支障</a:t>
                      </a:r>
                    </a:p>
                  </a:txBody>
                  <a:tcPr marL="114300" marR="6350" marT="6350" marB="0"/>
                </a:tc>
                <a:tc>
                  <a:txBody>
                    <a:bodyPr/>
                    <a:lstStyle/>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復旧期間は</a:t>
                      </a: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定量なし</a:t>
                      </a:r>
                      <a:endPar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（港湾）荷捌きの効率低下、停止によるコンテナ貨物の搬入・搬出の停滞、停止</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警戒警備等に支障が発生することによる空港のセキュリティの低下 </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情報提供等に支障が発生することによる利便性の低下</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marL="171450" indent="-171450" algn="l" fontAlgn="ctr">
                        <a:buFont typeface="Arial" panose="020B0604020202020204" pitchFamily="34" charset="0"/>
                        <a:buChar char="•"/>
                      </a:pPr>
                      <a:r>
                        <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rPr>
                        <a:t>航空機への受託手荷物の検査及び搬送の遅延・停止 </a:t>
                      </a:r>
                    </a:p>
                  </a:txBody>
                  <a:tcPr marL="114300" marR="6350" marT="6350" marB="0"/>
                </a:tc>
                <a:extLst>
                  <a:ext uri="{0D108BD9-81ED-4DB2-BD59-A6C34878D82A}">
                    <a16:rowId xmlns:a16="http://schemas.microsoft.com/office/drawing/2014/main" val="2921433155"/>
                  </a:ext>
                </a:extLst>
              </a:tr>
            </a:tbl>
          </a:graphicData>
        </a:graphic>
      </p:graphicFrame>
      <p:sp>
        <p:nvSpPr>
          <p:cNvPr id="5" name="正方形/長方形 4">
            <a:extLst>
              <a:ext uri="{FF2B5EF4-FFF2-40B4-BE49-F238E27FC236}">
                <a16:creationId xmlns:a16="http://schemas.microsoft.com/office/drawing/2014/main" id="{3B7174AA-EA87-450E-FE4D-BDBA94F60B18}"/>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ー４　被害想定：</a:t>
            </a:r>
            <a:r>
              <a:rPr lang="en-US" altLang="ja-JP" sz="2400" b="1" dirty="0">
                <a:solidFill>
                  <a:schemeClr val="bg1"/>
                </a:solidFill>
                <a:latin typeface="BIZ UDPゴシック" panose="020B0400000000000000" pitchFamily="50" charset="-128"/>
                <a:ea typeface="BIZ UDPゴシック" panose="020B0400000000000000" pitchFamily="50" charset="-128"/>
              </a:rPr>
              <a:t>IT</a:t>
            </a:r>
            <a:r>
              <a:rPr lang="ja-JP" altLang="en-US" sz="2400" b="1" dirty="0">
                <a:solidFill>
                  <a:schemeClr val="bg1"/>
                </a:solidFill>
                <a:latin typeface="BIZ UDPゴシック" panose="020B0400000000000000" pitchFamily="50" charset="-128"/>
                <a:ea typeface="BIZ UDPゴシック" panose="020B0400000000000000" pitchFamily="50" charset="-128"/>
              </a:rPr>
              <a:t>障害（サイバー攻撃、</a:t>
            </a:r>
            <a:r>
              <a:rPr lang="en-US" altLang="ja-JP" sz="2400" b="1" dirty="0">
                <a:solidFill>
                  <a:schemeClr val="bg1"/>
                </a:solidFill>
                <a:latin typeface="BIZ UDPゴシック" panose="020B0400000000000000" pitchFamily="50" charset="-128"/>
                <a:ea typeface="BIZ UDPゴシック" panose="020B0400000000000000" pitchFamily="50" charset="-128"/>
              </a:rPr>
              <a:t>IT</a:t>
            </a:r>
            <a:r>
              <a:rPr lang="ja-JP" altLang="en-US" sz="2400" b="1" dirty="0">
                <a:solidFill>
                  <a:schemeClr val="bg1"/>
                </a:solidFill>
                <a:latin typeface="BIZ UDPゴシック" panose="020B0400000000000000" pitchFamily="50" charset="-128"/>
                <a:ea typeface="BIZ UDPゴシック" panose="020B0400000000000000" pitchFamily="50" charset="-128"/>
              </a:rPr>
              <a:t>事故）</a:t>
            </a:r>
          </a:p>
        </p:txBody>
      </p:sp>
      <p:sp>
        <p:nvSpPr>
          <p:cNvPr id="4" name="スライド番号プレースホルダー 1">
            <a:extLst>
              <a:ext uri="{FF2B5EF4-FFF2-40B4-BE49-F238E27FC236}">
                <a16:creationId xmlns:a16="http://schemas.microsoft.com/office/drawing/2014/main" id="{025C3712-3C9A-A5BE-E1DD-92CF6151D6E6}"/>
              </a:ext>
            </a:extLst>
          </p:cNvPr>
          <p:cNvSpPr>
            <a:spLocks noGrp="1"/>
          </p:cNvSpPr>
          <p:nvPr>
            <p:ph type="sldNum" sz="quarter" idx="12"/>
          </p:nvPr>
        </p:nvSpPr>
        <p:spPr>
          <a:xfrm>
            <a:off x="9448800" y="63941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61F5B-1BDF-4D77-A755-C8D0FF6D81B8}" type="slidenum">
              <a:rPr kumimoji="1" lang="ja-JP" altLang="en-US" sz="14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4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Rectangle 3">
            <a:extLst>
              <a:ext uri="{FF2B5EF4-FFF2-40B4-BE49-F238E27FC236}">
                <a16:creationId xmlns:a16="http://schemas.microsoft.com/office/drawing/2014/main" id="{016810AF-1413-9225-1F9B-00962B68FE15}"/>
              </a:ext>
            </a:extLst>
          </p:cNvPr>
          <p:cNvSpPr>
            <a:spLocks noChangeArrowheads="1"/>
          </p:cNvSpPr>
          <p:nvPr/>
        </p:nvSpPr>
        <p:spPr bwMode="auto">
          <a:xfrm>
            <a:off x="413491" y="6343740"/>
            <a:ext cx="11473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出典：内閣官房国家サイバー統括室「重要インフラのサイバーセキュリティに係る行動計画</a:t>
            </a:r>
            <a:r>
              <a:rPr kumimoji="0" lang="ja-JP" altLang="en-US" sz="12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をもとに作成</a:t>
            </a:r>
          </a:p>
        </p:txBody>
      </p:sp>
      <p:graphicFrame>
        <p:nvGraphicFramePr>
          <p:cNvPr id="7" name="表 6">
            <a:extLst>
              <a:ext uri="{FF2B5EF4-FFF2-40B4-BE49-F238E27FC236}">
                <a16:creationId xmlns:a16="http://schemas.microsoft.com/office/drawing/2014/main" id="{7798BF4F-B275-B038-1F95-68ADD7A4CDCC}"/>
              </a:ext>
            </a:extLst>
          </p:cNvPr>
          <p:cNvGraphicFramePr>
            <a:graphicFrameLocks noGrp="1"/>
          </p:cNvGraphicFramePr>
          <p:nvPr>
            <p:extLst>
              <p:ext uri="{D42A27DB-BD31-4B8C-83A1-F6EECF244321}">
                <p14:modId xmlns:p14="http://schemas.microsoft.com/office/powerpoint/2010/main" val="2736428167"/>
              </p:ext>
            </p:extLst>
          </p:nvPr>
        </p:nvGraphicFramePr>
        <p:xfrm>
          <a:off x="222223" y="1373808"/>
          <a:ext cx="3164959" cy="370840"/>
        </p:xfrm>
        <a:graphic>
          <a:graphicData uri="http://schemas.openxmlformats.org/drawingml/2006/table">
            <a:tbl>
              <a:tblPr firstRow="1" bandRow="1">
                <a:tableStyleId>{5C22544A-7EE6-4342-B048-85BDC9FD1C3A}</a:tableStyleId>
              </a:tblPr>
              <a:tblGrid>
                <a:gridCol w="3164959">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8" name="コンテンツ プレースホルダー 5">
            <a:extLst>
              <a:ext uri="{FF2B5EF4-FFF2-40B4-BE49-F238E27FC236}">
                <a16:creationId xmlns:a16="http://schemas.microsoft.com/office/drawing/2014/main" id="{51E8B105-10F7-800C-F7B9-AB1CB648F024}"/>
              </a:ext>
            </a:extLst>
          </p:cNvPr>
          <p:cNvSpPr txBox="1">
            <a:spLocks/>
          </p:cNvSpPr>
          <p:nvPr/>
        </p:nvSpPr>
        <p:spPr>
          <a:xfrm>
            <a:off x="358219" y="695826"/>
            <a:ext cx="11833781" cy="619433"/>
          </a:xfrm>
          <a:prstGeom prst="rect">
            <a:avLst/>
          </a:prstGeom>
          <a:solidFill>
            <a:schemeClr val="accent5">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重要インフラサービスの継続的提供を不確かなものとする自然災害、管理不良、サイバー攻撃、重要インフラを取り巻く環境変化等をリスクとして捉える必要がある。</a:t>
            </a:r>
          </a:p>
        </p:txBody>
      </p:sp>
    </p:spTree>
    <p:extLst>
      <p:ext uri="{BB962C8B-B14F-4D97-AF65-F5344CB8AC3E}">
        <p14:creationId xmlns:p14="http://schemas.microsoft.com/office/powerpoint/2010/main" val="25207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1C38-A29F-DE1F-FEC0-6A76079ADDA0}"/>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CDB4D2FB-EB02-2790-072C-DB91F9D4A2B2}"/>
              </a:ext>
            </a:extLst>
          </p:cNvPr>
          <p:cNvSpPr>
            <a:spLocks noGrp="1"/>
          </p:cNvSpPr>
          <p:nvPr>
            <p:ph idx="1"/>
          </p:nvPr>
        </p:nvSpPr>
        <p:spPr>
          <a:xfrm>
            <a:off x="358219" y="695826"/>
            <a:ext cx="11833781" cy="1117262"/>
          </a:xfrm>
          <a:solidFill>
            <a:schemeClr val="accent5">
              <a:lumMod val="40000"/>
              <a:lumOff val="60000"/>
            </a:schemeClr>
          </a:solidFill>
        </p:spPr>
        <p:txBody>
          <a:bodyPr>
            <a:noAutofit/>
          </a:bodyPr>
          <a:lstStyle/>
          <a:p>
            <a:pPr>
              <a:lnSpc>
                <a:spcPct val="100000"/>
              </a:lnSpc>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ブラックアウトとは、大手電力会社の管轄する地域のすべてで停電が起こる現象（全域停電）のこと。平成</a:t>
            </a:r>
            <a:r>
              <a:rPr lang="en-US" altLang="ja-JP" sz="1600" dirty="0">
                <a:latin typeface="BIZ UDゴシック" panose="020B0400000000000000" pitchFamily="49" charset="-128"/>
                <a:ea typeface="BIZ UDゴシック" panose="020B0400000000000000" pitchFamily="49" charset="-128"/>
              </a:rPr>
              <a:t>30</a:t>
            </a:r>
            <a:r>
              <a:rPr lang="ja-JP" altLang="en-US" sz="1600" dirty="0">
                <a:latin typeface="BIZ UDゴシック" panose="020B0400000000000000" pitchFamily="49" charset="-128"/>
                <a:ea typeface="BIZ UDゴシック" panose="020B0400000000000000" pitchFamily="49" charset="-128"/>
              </a:rPr>
              <a:t>年北海道胆振東部地震（最大震度７）に伴う北海道全域停電では、復旧までに約２日を要し、電力需給の安定には約</a:t>
            </a:r>
            <a:r>
              <a:rPr lang="en-US" altLang="ja-JP" sz="1600" dirty="0">
                <a:latin typeface="BIZ UDゴシック" panose="020B0400000000000000" pitchFamily="49" charset="-128"/>
                <a:ea typeface="BIZ UDゴシック" panose="020B0400000000000000" pitchFamily="49" charset="-128"/>
              </a:rPr>
              <a:t>12</a:t>
            </a:r>
            <a:r>
              <a:rPr lang="ja-JP" altLang="en-US" sz="1600" dirty="0">
                <a:latin typeface="BIZ UDゴシック" panose="020B0400000000000000" pitchFamily="49" charset="-128"/>
                <a:ea typeface="BIZ UDゴシック" panose="020B0400000000000000" pitchFamily="49" charset="-128"/>
              </a:rPr>
              <a:t>日を要した。</a:t>
            </a: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大規模通信障害として、令和４（</a:t>
            </a:r>
            <a:r>
              <a:rPr lang="en-US" altLang="ja-JP" sz="1600" dirty="0">
                <a:latin typeface="BIZ UDゴシック" panose="020B0400000000000000" pitchFamily="49" charset="-128"/>
                <a:ea typeface="BIZ UDゴシック" panose="020B0400000000000000" pitchFamily="49" charset="-128"/>
              </a:rPr>
              <a:t>2022</a:t>
            </a:r>
            <a:r>
              <a:rPr lang="ja-JP" altLang="en-US" sz="1600" dirty="0">
                <a:latin typeface="BIZ UDゴシック" panose="020B0400000000000000" pitchFamily="49" charset="-128"/>
                <a:ea typeface="BIZ UDゴシック" panose="020B0400000000000000" pitchFamily="49" charset="-128"/>
              </a:rPr>
              <a:t>）年に、</a:t>
            </a:r>
            <a:r>
              <a:rPr lang="en-US" altLang="ja-JP" sz="1600" dirty="0">
                <a:latin typeface="BIZ UDゴシック" panose="020B0400000000000000" pitchFamily="49" charset="-128"/>
                <a:ea typeface="BIZ UDゴシック" panose="020B0400000000000000" pitchFamily="49" charset="-128"/>
              </a:rPr>
              <a:t>KDDI</a:t>
            </a:r>
            <a:r>
              <a:rPr lang="ja-JP" altLang="en-US" sz="1600" dirty="0">
                <a:latin typeface="BIZ UDゴシック" panose="020B0400000000000000" pitchFamily="49" charset="-128"/>
                <a:ea typeface="BIZ UDゴシック" panose="020B0400000000000000" pitchFamily="49" charset="-128"/>
              </a:rPr>
              <a:t>の事例あり。一般利用者に加え、物流・交通・金融・公共等の分野のサービスやＭＶＮＯにも多大な影響。</a:t>
            </a: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600"/>
              </a:spcBef>
              <a:buFont typeface="Wingdings" panose="05000000000000000000" pitchFamily="2" charset="2"/>
              <a:buChar char="u"/>
            </a:pP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600"/>
              </a:spcBef>
              <a:buFont typeface="Wingdings" panose="05000000000000000000" pitchFamily="2" charset="2"/>
              <a:buChar char="u"/>
            </a:pP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600"/>
              </a:spcBef>
              <a:buFont typeface="Wingdings" panose="05000000000000000000" pitchFamily="2" charset="2"/>
              <a:buChar char="u"/>
            </a:pPr>
            <a:endParaRPr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22A731E4-498F-AEB6-9F24-2FC86A459B61}"/>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ー５　被害想定：ライフライン支障（大規模停電・大規模通信障害）</a:t>
            </a:r>
          </a:p>
        </p:txBody>
      </p:sp>
      <p:sp>
        <p:nvSpPr>
          <p:cNvPr id="4" name="スライド番号プレースホルダー 1">
            <a:extLst>
              <a:ext uri="{FF2B5EF4-FFF2-40B4-BE49-F238E27FC236}">
                <a16:creationId xmlns:a16="http://schemas.microsoft.com/office/drawing/2014/main" id="{77AD388B-C784-C43F-952E-0F8DDFF8F769}"/>
              </a:ext>
            </a:extLst>
          </p:cNvPr>
          <p:cNvSpPr>
            <a:spLocks noGrp="1"/>
          </p:cNvSpPr>
          <p:nvPr>
            <p:ph type="sldNum" sz="quarter" idx="12"/>
          </p:nvPr>
        </p:nvSpPr>
        <p:spPr>
          <a:xfrm>
            <a:off x="9448800" y="63941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61F5B-1BDF-4D77-A755-C8D0FF6D81B8}" type="slidenum">
              <a:rPr kumimoji="1" lang="ja-JP" altLang="en-US" sz="14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4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7" name="表 6">
            <a:extLst>
              <a:ext uri="{FF2B5EF4-FFF2-40B4-BE49-F238E27FC236}">
                <a16:creationId xmlns:a16="http://schemas.microsoft.com/office/drawing/2014/main" id="{3D19E03E-5FC9-DC15-3F71-400756E8AE7C}"/>
              </a:ext>
            </a:extLst>
          </p:cNvPr>
          <p:cNvGraphicFramePr>
            <a:graphicFrameLocks noGrp="1"/>
          </p:cNvGraphicFramePr>
          <p:nvPr>
            <p:extLst>
              <p:ext uri="{D42A27DB-BD31-4B8C-83A1-F6EECF244321}">
                <p14:modId xmlns:p14="http://schemas.microsoft.com/office/powerpoint/2010/main" val="2437209892"/>
              </p:ext>
            </p:extLst>
          </p:nvPr>
        </p:nvGraphicFramePr>
        <p:xfrm>
          <a:off x="572305" y="1889481"/>
          <a:ext cx="4932948" cy="4535935"/>
        </p:xfrm>
        <a:graphic>
          <a:graphicData uri="http://schemas.openxmlformats.org/drawingml/2006/table">
            <a:tbl>
              <a:tblPr/>
              <a:tblGrid>
                <a:gridCol w="1181080">
                  <a:extLst>
                    <a:ext uri="{9D8B030D-6E8A-4147-A177-3AD203B41FA5}">
                      <a16:colId xmlns:a16="http://schemas.microsoft.com/office/drawing/2014/main" val="2358071821"/>
                    </a:ext>
                  </a:extLst>
                </a:gridCol>
                <a:gridCol w="3751868">
                  <a:extLst>
                    <a:ext uri="{9D8B030D-6E8A-4147-A177-3AD203B41FA5}">
                      <a16:colId xmlns:a16="http://schemas.microsoft.com/office/drawing/2014/main" val="3830183918"/>
                    </a:ext>
                  </a:extLst>
                </a:gridCol>
              </a:tblGrid>
              <a:tr h="310810">
                <a:tc>
                  <a:txBody>
                    <a:bodyPr/>
                    <a:lstStyle/>
                    <a:p>
                      <a:pPr algn="ctr">
                        <a:buNone/>
                      </a:pPr>
                      <a:r>
                        <a:rPr lang="ja-JP" altLang="en-US" sz="1400" b="1" dirty="0">
                          <a:latin typeface="BIZ UDゴシック" panose="020B0400000000000000" pitchFamily="49" charset="-128"/>
                          <a:ea typeface="BIZ UDゴシック" panose="020B0400000000000000" pitchFamily="49" charset="-128"/>
                        </a:rPr>
                        <a:t>項目</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buNone/>
                      </a:pPr>
                      <a:r>
                        <a:rPr lang="ja-JP" altLang="en-US" sz="1600" b="1">
                          <a:latin typeface="BIZ UDゴシック" panose="020B0400000000000000" pitchFamily="49" charset="-128"/>
                          <a:ea typeface="BIZ UDゴシック" panose="020B0400000000000000" pitchFamily="49" charset="-128"/>
                        </a:rPr>
                        <a:t>大規模停電　</a:t>
                      </a:r>
                      <a:r>
                        <a:rPr lang="ja-JP" altLang="en-US" sz="1400" b="1">
                          <a:latin typeface="BIZ UDゴシック" panose="020B0400000000000000" pitchFamily="49" charset="-128"/>
                          <a:ea typeface="BIZ UDゴシック" panose="020B0400000000000000" pitchFamily="49" charset="-128"/>
                        </a:rPr>
                        <a:t>内容</a:t>
                      </a:r>
                      <a:endParaRPr lang="ja-JP" altLang="en-US" sz="1400" b="1" dirty="0">
                        <a:latin typeface="BIZ UDゴシック" panose="020B0400000000000000" pitchFamily="49" charset="-128"/>
                        <a:ea typeface="BIZ UDゴシック" panose="020B0400000000000000" pitchFamily="49" charset="-128"/>
                      </a:endParaRP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794701474"/>
                  </a:ext>
                </a:extLst>
              </a:tr>
              <a:tr h="310810">
                <a:tc>
                  <a:txBody>
                    <a:bodyPr/>
                    <a:lstStyle/>
                    <a:p>
                      <a:pPr>
                        <a:buNone/>
                      </a:pPr>
                      <a:r>
                        <a:rPr lang="ja-JP" altLang="en-US" sz="1400" b="1" dirty="0">
                          <a:latin typeface="BIZ UDゴシック" panose="020B0400000000000000" pitchFamily="49" charset="-128"/>
                          <a:ea typeface="BIZ UDゴシック" panose="020B0400000000000000" pitchFamily="49" charset="-128"/>
                        </a:rPr>
                        <a:t>発生日時</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zh-TW" altLang="en-US" sz="1400" dirty="0">
                          <a:latin typeface="BIZ UDゴシック" panose="020B0400000000000000" pitchFamily="49" charset="-128"/>
                          <a:ea typeface="BIZ UDゴシック" panose="020B0400000000000000" pitchFamily="49" charset="-128"/>
                        </a:rPr>
                        <a:t>平成</a:t>
                      </a:r>
                      <a:r>
                        <a:rPr lang="en-US" altLang="zh-TW" sz="1400" dirty="0">
                          <a:latin typeface="BIZ UDゴシック" panose="020B0400000000000000" pitchFamily="49" charset="-128"/>
                          <a:ea typeface="BIZ UDゴシック" panose="020B0400000000000000" pitchFamily="49" charset="-128"/>
                        </a:rPr>
                        <a:t>30</a:t>
                      </a:r>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2018</a:t>
                      </a:r>
                      <a:r>
                        <a:rPr lang="ja-JP" altLang="en-US" sz="1400" dirty="0">
                          <a:latin typeface="BIZ UDゴシック" panose="020B0400000000000000" pitchFamily="49" charset="-128"/>
                          <a:ea typeface="BIZ UDゴシック" panose="020B0400000000000000" pitchFamily="49" charset="-128"/>
                        </a:rPr>
                        <a:t>）</a:t>
                      </a:r>
                      <a:r>
                        <a:rPr lang="zh-TW" altLang="en-US" sz="1400" dirty="0">
                          <a:latin typeface="BIZ UDゴシック" panose="020B0400000000000000" pitchFamily="49" charset="-128"/>
                          <a:ea typeface="BIZ UDゴシック" panose="020B0400000000000000" pitchFamily="49" charset="-128"/>
                        </a:rPr>
                        <a:t>年</a:t>
                      </a:r>
                      <a:r>
                        <a:rPr lang="ja-JP" altLang="en-US" sz="1400" dirty="0">
                          <a:latin typeface="BIZ UDゴシック" panose="020B0400000000000000" pitchFamily="49" charset="-128"/>
                          <a:ea typeface="BIZ UDゴシック" panose="020B0400000000000000" pitchFamily="49" charset="-128"/>
                        </a:rPr>
                        <a:t>９</a:t>
                      </a:r>
                      <a:r>
                        <a:rPr lang="zh-TW" altLang="en-US" sz="1400" dirty="0">
                          <a:latin typeface="BIZ UDゴシック" panose="020B0400000000000000" pitchFamily="49" charset="-128"/>
                          <a:ea typeface="BIZ UDゴシック" panose="020B0400000000000000" pitchFamily="49" charset="-128"/>
                        </a:rPr>
                        <a:t>月</a:t>
                      </a:r>
                      <a:r>
                        <a:rPr lang="ja-JP" altLang="en-US" sz="1400" dirty="0">
                          <a:latin typeface="BIZ UDゴシック" panose="020B0400000000000000" pitchFamily="49" charset="-128"/>
                          <a:ea typeface="BIZ UDゴシック" panose="020B0400000000000000" pitchFamily="49" charset="-128"/>
                        </a:rPr>
                        <a:t>６</a:t>
                      </a:r>
                      <a:r>
                        <a:rPr lang="zh-TW" altLang="en-US" sz="1400" dirty="0">
                          <a:latin typeface="BIZ UDゴシック" panose="020B0400000000000000" pitchFamily="49" charset="-128"/>
                          <a:ea typeface="BIZ UDゴシック" panose="020B0400000000000000" pitchFamily="49" charset="-128"/>
                        </a:rPr>
                        <a:t>日</a:t>
                      </a:r>
                      <a:r>
                        <a:rPr lang="ja-JP" altLang="en-US" sz="1400" dirty="0">
                          <a:latin typeface="BIZ UDゴシック" panose="020B0400000000000000" pitchFamily="49" charset="-128"/>
                          <a:ea typeface="BIZ UDゴシック" panose="020B0400000000000000" pitchFamily="49" charset="-128"/>
                        </a:rPr>
                        <a:t>３</a:t>
                      </a:r>
                      <a:r>
                        <a:rPr lang="zh-TW" altLang="en-US" sz="1400" dirty="0">
                          <a:latin typeface="BIZ UDゴシック" panose="020B0400000000000000" pitchFamily="49" charset="-128"/>
                          <a:ea typeface="BIZ UDゴシック" panose="020B0400000000000000" pitchFamily="49" charset="-128"/>
                        </a:rPr>
                        <a:t>時</a:t>
                      </a:r>
                      <a:r>
                        <a:rPr lang="en-US" altLang="zh-TW" sz="1400" dirty="0">
                          <a:latin typeface="BIZ UDゴシック" panose="020B0400000000000000" pitchFamily="49" charset="-128"/>
                          <a:ea typeface="BIZ UDゴシック" panose="020B0400000000000000" pitchFamily="49" charset="-128"/>
                        </a:rPr>
                        <a:t>25</a:t>
                      </a:r>
                      <a:r>
                        <a:rPr lang="zh-TW" altLang="en-US" sz="1400" dirty="0">
                          <a:latin typeface="BIZ UDゴシック" panose="020B0400000000000000" pitchFamily="49" charset="-128"/>
                          <a:ea typeface="BIZ UDゴシック" panose="020B0400000000000000" pitchFamily="49" charset="-128"/>
                        </a:rPr>
                        <a:t>分</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33311751"/>
                  </a:ext>
                </a:extLst>
              </a:tr>
              <a:tr h="543917">
                <a:tc>
                  <a:txBody>
                    <a:bodyPr/>
                    <a:lstStyle/>
                    <a:p>
                      <a:pPr>
                        <a:buNone/>
                      </a:pPr>
                      <a:r>
                        <a:rPr lang="ja-JP" altLang="en-US" sz="1400" b="1" dirty="0">
                          <a:latin typeface="BIZ UDゴシック" panose="020B0400000000000000" pitchFamily="49" charset="-128"/>
                          <a:ea typeface="BIZ UDゴシック" panose="020B0400000000000000" pitchFamily="49" charset="-128"/>
                        </a:rPr>
                        <a:t>発生要因</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同日３時７分に北海道胆振東部で最大震度７の地震が発生。地震後、北海道エリア全域で停電が発生。</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48454720"/>
                  </a:ext>
                </a:extLst>
              </a:tr>
              <a:tr h="543917">
                <a:tc>
                  <a:txBody>
                    <a:bodyPr/>
                    <a:lstStyle/>
                    <a:p>
                      <a:pPr>
                        <a:buNone/>
                      </a:pPr>
                      <a:r>
                        <a:rPr lang="ja-JP" altLang="en-US" sz="1400" b="1" dirty="0">
                          <a:latin typeface="BIZ UDゴシック" panose="020B0400000000000000" pitchFamily="49" charset="-128"/>
                          <a:ea typeface="BIZ UDゴシック" panose="020B0400000000000000" pitchFamily="49" charset="-128"/>
                        </a:rPr>
                        <a:t>位置付け</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日本で初めてとなるエリア全域に及ぶ大規模停電（ブラックアウト）。</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185103804"/>
                  </a:ext>
                </a:extLst>
              </a:tr>
              <a:tr h="310810">
                <a:tc>
                  <a:txBody>
                    <a:bodyPr/>
                    <a:lstStyle/>
                    <a:p>
                      <a:pPr>
                        <a:buNone/>
                      </a:pPr>
                      <a:r>
                        <a:rPr lang="ja-JP" altLang="en-US" sz="1400" b="1" dirty="0">
                          <a:latin typeface="BIZ UDゴシック" panose="020B0400000000000000" pitchFamily="49" charset="-128"/>
                          <a:ea typeface="BIZ UDゴシック" panose="020B0400000000000000" pitchFamily="49" charset="-128"/>
                        </a:rPr>
                        <a:t>停電規模</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b="1" dirty="0">
                          <a:highlight>
                            <a:srgbClr val="FFFF00"/>
                          </a:highlight>
                          <a:latin typeface="BIZ UDゴシック" panose="020B0400000000000000" pitchFamily="49" charset="-128"/>
                          <a:ea typeface="BIZ UDゴシック" panose="020B0400000000000000" pitchFamily="49" charset="-128"/>
                        </a:rPr>
                        <a:t>最大約</a:t>
                      </a:r>
                      <a:r>
                        <a:rPr lang="en-US" altLang="ja-JP" sz="1400" b="1" dirty="0">
                          <a:highlight>
                            <a:srgbClr val="FFFF00"/>
                          </a:highlight>
                          <a:latin typeface="BIZ UDゴシック" panose="020B0400000000000000" pitchFamily="49" charset="-128"/>
                          <a:ea typeface="BIZ UDゴシック" panose="020B0400000000000000" pitchFamily="49" charset="-128"/>
                        </a:rPr>
                        <a:t>295</a:t>
                      </a:r>
                      <a:r>
                        <a:rPr lang="ja-JP" altLang="en-US" sz="1400" b="1" dirty="0">
                          <a:highlight>
                            <a:srgbClr val="FFFF00"/>
                          </a:highlight>
                          <a:latin typeface="BIZ UDゴシック" panose="020B0400000000000000" pitchFamily="49" charset="-128"/>
                          <a:ea typeface="BIZ UDゴシック" panose="020B0400000000000000" pitchFamily="49" charset="-128"/>
                        </a:rPr>
                        <a:t>万戸</a:t>
                      </a:r>
                      <a:r>
                        <a:rPr lang="ja-JP" altLang="en-US" sz="1400" dirty="0">
                          <a:latin typeface="BIZ UDゴシック" panose="020B0400000000000000" pitchFamily="49" charset="-128"/>
                          <a:ea typeface="BIZ UDゴシック" panose="020B0400000000000000" pitchFamily="49" charset="-128"/>
                        </a:rPr>
                        <a:t>が停電。</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855054030"/>
                  </a:ext>
                </a:extLst>
              </a:tr>
              <a:tr h="1010132">
                <a:tc>
                  <a:txBody>
                    <a:bodyPr/>
                    <a:lstStyle/>
                    <a:p>
                      <a:pPr>
                        <a:buNone/>
                      </a:pPr>
                      <a:r>
                        <a:rPr lang="ja-JP" altLang="en-US" sz="1400" b="1" dirty="0">
                          <a:latin typeface="BIZ UDゴシック" panose="020B0400000000000000" pitchFamily="49" charset="-128"/>
                          <a:ea typeface="BIZ UDゴシック" panose="020B0400000000000000" pitchFamily="49" charset="-128"/>
                        </a:rPr>
                        <a:t>発生経緯</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苫東厚真火力発電所２号機・４号機の停止、風力発電の停止、水力発電の停止、苫東厚真火力発電所１号機の停止が重なり、供給力が段階的に失われた。</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226619761"/>
                  </a:ext>
                </a:extLst>
              </a:tr>
              <a:tr h="543917">
                <a:tc>
                  <a:txBody>
                    <a:bodyPr/>
                    <a:lstStyle/>
                    <a:p>
                      <a:pPr>
                        <a:buNone/>
                      </a:pPr>
                      <a:r>
                        <a:rPr lang="ja-JP" altLang="en-US" sz="1400" b="1" dirty="0">
                          <a:latin typeface="BIZ UDゴシック" panose="020B0400000000000000" pitchFamily="49" charset="-128"/>
                          <a:ea typeface="BIZ UDゴシック" panose="020B0400000000000000" pitchFamily="49" charset="-128"/>
                        </a:rPr>
                        <a:t>復旧</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地震発生後から</a:t>
                      </a:r>
                      <a:r>
                        <a:rPr lang="ja-JP" altLang="en-US" sz="1400" b="1" dirty="0">
                          <a:highlight>
                            <a:srgbClr val="FFFF00"/>
                          </a:highlight>
                          <a:latin typeface="BIZ UDゴシック" panose="020B0400000000000000" pitchFamily="49" charset="-128"/>
                          <a:ea typeface="BIZ UDゴシック" panose="020B0400000000000000" pitchFamily="49" charset="-128"/>
                        </a:rPr>
                        <a:t>約２日</a:t>
                      </a:r>
                      <a:r>
                        <a:rPr lang="ja-JP" altLang="en-US" sz="1400" dirty="0">
                          <a:latin typeface="BIZ UDゴシック" panose="020B0400000000000000" pitchFamily="49" charset="-128"/>
                          <a:ea typeface="BIZ UDゴシック" panose="020B0400000000000000" pitchFamily="49" charset="-128"/>
                        </a:rPr>
                        <a:t>で、停電戸数の約</a:t>
                      </a:r>
                      <a:r>
                        <a:rPr lang="en-US" altLang="ja-JP" sz="1400" dirty="0">
                          <a:latin typeface="BIZ UDゴシック" panose="020B0400000000000000" pitchFamily="49" charset="-128"/>
                          <a:ea typeface="BIZ UDゴシック" panose="020B0400000000000000" pitchFamily="49" charset="-128"/>
                        </a:rPr>
                        <a:t>99</a:t>
                      </a:r>
                      <a:r>
                        <a:rPr lang="ja-JP" altLang="en-US" sz="1400" dirty="0">
                          <a:latin typeface="BIZ UDゴシック" panose="020B0400000000000000" pitchFamily="49" charset="-128"/>
                          <a:ea typeface="BIZ UDゴシック" panose="020B0400000000000000" pitchFamily="49" charset="-128"/>
                        </a:rPr>
                        <a:t>％が復旧。</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460540334"/>
                  </a:ext>
                </a:extLst>
              </a:tr>
              <a:tr h="777025">
                <a:tc>
                  <a:txBody>
                    <a:bodyPr/>
                    <a:lstStyle/>
                    <a:p>
                      <a:pPr>
                        <a:buNone/>
                      </a:pPr>
                      <a:r>
                        <a:rPr lang="ja-JP" altLang="en-US" sz="1400" b="1">
                          <a:latin typeface="BIZ UDゴシック" panose="020B0400000000000000" pitchFamily="49" charset="-128"/>
                          <a:ea typeface="BIZ UDゴシック" panose="020B0400000000000000" pitchFamily="49" charset="-128"/>
                        </a:rPr>
                        <a:t>需給安定化</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９月８日時点ではなお供給力が不足し、平日需要に備えて節電要請。９月</a:t>
                      </a:r>
                      <a:r>
                        <a:rPr lang="en-US" altLang="ja-JP" sz="1400" dirty="0">
                          <a:latin typeface="BIZ UDゴシック" panose="020B0400000000000000" pitchFamily="49" charset="-128"/>
                          <a:ea typeface="BIZ UDゴシック" panose="020B0400000000000000" pitchFamily="49" charset="-128"/>
                        </a:rPr>
                        <a:t>19</a:t>
                      </a:r>
                      <a:r>
                        <a:rPr lang="ja-JP" altLang="en-US" sz="1400" dirty="0">
                          <a:latin typeface="BIZ UDゴシック" panose="020B0400000000000000" pitchFamily="49" charset="-128"/>
                          <a:ea typeface="BIZ UDゴシック" panose="020B0400000000000000" pitchFamily="49" charset="-128"/>
                        </a:rPr>
                        <a:t>日に苫東厚真火力発電所１号機が復旧し、需給が安定化。</a:t>
                      </a:r>
                    </a:p>
                  </a:txBody>
                  <a:tcPr marL="77702" marR="77702" marT="38851" marB="38851"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07024047"/>
                  </a:ext>
                </a:extLst>
              </a:tr>
            </a:tbl>
          </a:graphicData>
        </a:graphic>
      </p:graphicFrame>
      <p:sp>
        <p:nvSpPr>
          <p:cNvPr id="8" name="Rectangle 3">
            <a:extLst>
              <a:ext uri="{FF2B5EF4-FFF2-40B4-BE49-F238E27FC236}">
                <a16:creationId xmlns:a16="http://schemas.microsoft.com/office/drawing/2014/main" id="{4A3ECDE1-36CF-5453-E525-38916DF86F32}"/>
              </a:ext>
            </a:extLst>
          </p:cNvPr>
          <p:cNvSpPr>
            <a:spLocks noChangeArrowheads="1"/>
          </p:cNvSpPr>
          <p:nvPr/>
        </p:nvSpPr>
        <p:spPr bwMode="auto">
          <a:xfrm>
            <a:off x="358220" y="6393413"/>
            <a:ext cx="546754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ja-JP" altLang="en-US" sz="105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資源エネルギー庁ウェブサイト「日本初の“ブラックアウト”、その時一体何が起きたのか」をもとに作成</a:t>
            </a:r>
            <a:endPar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9" name="表 8">
            <a:extLst>
              <a:ext uri="{FF2B5EF4-FFF2-40B4-BE49-F238E27FC236}">
                <a16:creationId xmlns:a16="http://schemas.microsoft.com/office/drawing/2014/main" id="{3D182D3B-2F71-9B79-5823-F3333E8039BC}"/>
              </a:ext>
            </a:extLst>
          </p:cNvPr>
          <p:cNvGraphicFramePr>
            <a:graphicFrameLocks noGrp="1"/>
          </p:cNvGraphicFramePr>
          <p:nvPr>
            <p:extLst>
              <p:ext uri="{D42A27DB-BD31-4B8C-83A1-F6EECF244321}">
                <p14:modId xmlns:p14="http://schemas.microsoft.com/office/powerpoint/2010/main" val="4043212643"/>
              </p:ext>
            </p:extLst>
          </p:nvPr>
        </p:nvGraphicFramePr>
        <p:xfrm>
          <a:off x="6039851" y="1889481"/>
          <a:ext cx="5744066" cy="4869819"/>
        </p:xfrm>
        <a:graphic>
          <a:graphicData uri="http://schemas.openxmlformats.org/drawingml/2006/table">
            <a:tbl>
              <a:tblPr/>
              <a:tblGrid>
                <a:gridCol w="1168079">
                  <a:extLst>
                    <a:ext uri="{9D8B030D-6E8A-4147-A177-3AD203B41FA5}">
                      <a16:colId xmlns:a16="http://schemas.microsoft.com/office/drawing/2014/main" val="1847178730"/>
                    </a:ext>
                  </a:extLst>
                </a:gridCol>
                <a:gridCol w="4575987">
                  <a:extLst>
                    <a:ext uri="{9D8B030D-6E8A-4147-A177-3AD203B41FA5}">
                      <a16:colId xmlns:a16="http://schemas.microsoft.com/office/drawing/2014/main" val="453110245"/>
                    </a:ext>
                  </a:extLst>
                </a:gridCol>
              </a:tblGrid>
              <a:tr h="288680">
                <a:tc>
                  <a:txBody>
                    <a:bodyPr/>
                    <a:lstStyle/>
                    <a:p>
                      <a:pPr algn="ctr">
                        <a:buNone/>
                      </a:pPr>
                      <a:r>
                        <a:rPr lang="ja-JP" altLang="en-US" sz="1400" b="1" dirty="0">
                          <a:latin typeface="BIZ UDゴシック" panose="020B0400000000000000" pitchFamily="49" charset="-128"/>
                          <a:ea typeface="BIZ UDゴシック" panose="020B0400000000000000" pitchFamily="49" charset="-128"/>
                        </a:rPr>
                        <a:t>項目</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buNone/>
                      </a:pPr>
                      <a:r>
                        <a:rPr lang="ja-JP" altLang="en-US" sz="1600" b="1">
                          <a:latin typeface="BIZ UDゴシック" panose="020B0400000000000000" pitchFamily="49" charset="-128"/>
                          <a:ea typeface="BIZ UDゴシック" panose="020B0400000000000000" pitchFamily="49" charset="-128"/>
                        </a:rPr>
                        <a:t>大規模通信障害　</a:t>
                      </a:r>
                      <a:r>
                        <a:rPr lang="ja-JP" altLang="en-US" sz="1400" b="1">
                          <a:latin typeface="BIZ UDゴシック" panose="020B0400000000000000" pitchFamily="49" charset="-128"/>
                          <a:ea typeface="BIZ UDゴシック" panose="020B0400000000000000" pitchFamily="49" charset="-128"/>
                        </a:rPr>
                        <a:t>内容</a:t>
                      </a:r>
                      <a:endParaRPr lang="ja-JP" altLang="en-US" sz="1400" b="1" dirty="0">
                        <a:latin typeface="BIZ UDゴシック" panose="020B0400000000000000" pitchFamily="49" charset="-128"/>
                        <a:ea typeface="BIZ UDゴシック" panose="020B0400000000000000" pitchFamily="49" charset="-128"/>
                      </a:endParaRP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448902611"/>
                  </a:ext>
                </a:extLst>
              </a:tr>
              <a:tr h="257010">
                <a:tc>
                  <a:txBody>
                    <a:bodyPr/>
                    <a:lstStyle/>
                    <a:p>
                      <a:pPr>
                        <a:buNone/>
                      </a:pPr>
                      <a:r>
                        <a:rPr lang="ja-JP" altLang="en-US" sz="1400" b="1" dirty="0">
                          <a:latin typeface="BIZ UDゴシック" panose="020B0400000000000000" pitchFamily="49" charset="-128"/>
                          <a:ea typeface="BIZ UDゴシック" panose="020B0400000000000000" pitchFamily="49" charset="-128"/>
                        </a:rPr>
                        <a:t>発生日時</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令和４（</a:t>
                      </a:r>
                      <a:r>
                        <a:rPr lang="en-US" altLang="ja-JP" sz="1400" dirty="0">
                          <a:latin typeface="BIZ UDゴシック" panose="020B0400000000000000" pitchFamily="49" charset="-128"/>
                          <a:ea typeface="BIZ UDゴシック" panose="020B0400000000000000" pitchFamily="49" charset="-128"/>
                        </a:rPr>
                        <a:t>2022</a:t>
                      </a:r>
                      <a:r>
                        <a:rPr lang="ja-JP" altLang="en-US" sz="1400" dirty="0">
                          <a:latin typeface="BIZ UDゴシック" panose="020B0400000000000000" pitchFamily="49" charset="-128"/>
                          <a:ea typeface="BIZ UDゴシック" panose="020B0400000000000000" pitchFamily="49" charset="-128"/>
                        </a:rPr>
                        <a:t>）年７月２日　１時</a:t>
                      </a:r>
                      <a:r>
                        <a:rPr lang="en-US" altLang="ja-JP" sz="1400" dirty="0">
                          <a:latin typeface="BIZ UDゴシック" panose="020B0400000000000000" pitchFamily="49" charset="-128"/>
                          <a:ea typeface="BIZ UDゴシック" panose="020B0400000000000000" pitchFamily="49" charset="-128"/>
                        </a:rPr>
                        <a:t>35</a:t>
                      </a:r>
                      <a:r>
                        <a:rPr lang="ja-JP" altLang="en-US" sz="1400" dirty="0">
                          <a:latin typeface="BIZ UDゴシック" panose="020B0400000000000000" pitchFamily="49" charset="-128"/>
                          <a:ea typeface="BIZ UDゴシック" panose="020B0400000000000000" pitchFamily="49" charset="-128"/>
                        </a:rPr>
                        <a:t>分頃から発生。</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477277154"/>
                  </a:ext>
                </a:extLst>
              </a:tr>
              <a:tr h="827068">
                <a:tc>
                  <a:txBody>
                    <a:bodyPr/>
                    <a:lstStyle/>
                    <a:p>
                      <a:pPr>
                        <a:buNone/>
                      </a:pPr>
                      <a:r>
                        <a:rPr lang="ja-JP" altLang="en-US" sz="1400" b="1" dirty="0">
                          <a:latin typeface="BIZ UDゴシック" panose="020B0400000000000000" pitchFamily="49" charset="-128"/>
                          <a:ea typeface="BIZ UDゴシック" panose="020B0400000000000000" pitchFamily="49" charset="-128"/>
                        </a:rPr>
                        <a:t>継続時間</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en-US" altLang="ja-JP" sz="1400" dirty="0">
                          <a:highlight>
                            <a:srgbClr val="FFFF00"/>
                          </a:highlight>
                          <a:latin typeface="BIZ UDゴシック" panose="020B0400000000000000" pitchFamily="49" charset="-128"/>
                          <a:ea typeface="BIZ UDゴシック" panose="020B0400000000000000" pitchFamily="49" charset="-128"/>
                        </a:rPr>
                        <a:t>61</a:t>
                      </a:r>
                      <a:r>
                        <a:rPr lang="ja-JP" altLang="en-US" sz="1400" dirty="0">
                          <a:highlight>
                            <a:srgbClr val="FFFF00"/>
                          </a:highlight>
                          <a:latin typeface="BIZ UDゴシック" panose="020B0400000000000000" pitchFamily="49" charset="-128"/>
                          <a:ea typeface="BIZ UDゴシック" panose="020B0400000000000000" pitchFamily="49" charset="-128"/>
                        </a:rPr>
                        <a:t>時間</a:t>
                      </a:r>
                      <a:r>
                        <a:rPr lang="en-US" altLang="ja-JP" sz="1400" dirty="0">
                          <a:highlight>
                            <a:srgbClr val="FFFF00"/>
                          </a:highlight>
                          <a:latin typeface="BIZ UDゴシック" panose="020B0400000000000000" pitchFamily="49" charset="-128"/>
                          <a:ea typeface="BIZ UDゴシック" panose="020B0400000000000000" pitchFamily="49" charset="-128"/>
                        </a:rPr>
                        <a:t>25</a:t>
                      </a:r>
                      <a:r>
                        <a:rPr lang="ja-JP" altLang="en-US" sz="1400" dirty="0">
                          <a:highlight>
                            <a:srgbClr val="FFFF00"/>
                          </a:highlight>
                          <a:latin typeface="BIZ UDゴシック" panose="020B0400000000000000" pitchFamily="49" charset="-128"/>
                          <a:ea typeface="BIZ UDゴシック" panose="020B0400000000000000" pitchFamily="49" charset="-128"/>
                        </a:rPr>
                        <a:t>分</a:t>
                      </a:r>
                      <a:r>
                        <a:rPr lang="ja-JP" altLang="en-US" sz="1400" dirty="0">
                          <a:latin typeface="BIZ UDゴシック" panose="020B0400000000000000" pitchFamily="49" charset="-128"/>
                          <a:ea typeface="BIZ UDゴシック" panose="020B0400000000000000" pitchFamily="49" charset="-128"/>
                        </a:rPr>
                        <a:t>の間、音声伝送役務及びデータ伝送役務が利用しづらい事象が発生。</a:t>
                      </a:r>
                      <a:endParaRPr lang="en-US" altLang="ja-JP" sz="1400" dirty="0">
                        <a:latin typeface="BIZ UDゴシック" panose="020B0400000000000000" pitchFamily="49" charset="-128"/>
                        <a:ea typeface="BIZ UDゴシック" panose="020B0400000000000000" pitchFamily="49" charset="-128"/>
                      </a:endParaRPr>
                    </a:p>
                    <a:p>
                      <a:pPr>
                        <a:buNone/>
                      </a:pPr>
                      <a:r>
                        <a:rPr lang="ja-JP" altLang="en-US" sz="1100" dirty="0">
                          <a:latin typeface="BIZ UDゴシック" panose="020B0400000000000000" pitchFamily="49" charset="-128"/>
                          <a:ea typeface="BIZ UDゴシック" panose="020B0400000000000000" pitchFamily="49" charset="-128"/>
                        </a:rPr>
                        <a:t>（出典：総務省「総務省におけるサイバーセキュリティ施策の取組状況について」）</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544946251"/>
                  </a:ext>
                </a:extLst>
              </a:tr>
              <a:tr h="447030">
                <a:tc>
                  <a:txBody>
                    <a:bodyPr/>
                    <a:lstStyle/>
                    <a:p>
                      <a:pPr>
                        <a:buNone/>
                      </a:pPr>
                      <a:r>
                        <a:rPr lang="ja-JP" altLang="en-US" sz="1400" b="1" dirty="0">
                          <a:latin typeface="BIZ UDゴシック" panose="020B0400000000000000" pitchFamily="49" charset="-128"/>
                          <a:ea typeface="BIZ UDゴシック" panose="020B0400000000000000" pitchFamily="49" charset="-128"/>
                        </a:rPr>
                        <a:t>位置付け</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長時間かつ大規模な通信障害（</a:t>
                      </a:r>
                      <a:r>
                        <a:rPr lang="ja-JP" altLang="en-US" sz="1200" dirty="0">
                          <a:latin typeface="BIZ UDゴシック" panose="020B0400000000000000" pitchFamily="49" charset="-128"/>
                          <a:ea typeface="BIZ UDゴシック" panose="020B0400000000000000" pitchFamily="49" charset="-128"/>
                        </a:rPr>
                        <a:t>令和４年８月３日に総務大臣名で行政指導を実施）</a:t>
                      </a:r>
                      <a:endParaRPr lang="en-US" altLang="ja-JP" sz="1400" dirty="0">
                        <a:latin typeface="BIZ UDゴシック" panose="020B0400000000000000" pitchFamily="49" charset="-128"/>
                        <a:ea typeface="BIZ UDゴシック" panose="020B0400000000000000" pitchFamily="49" charset="-128"/>
                      </a:endParaRP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6796597"/>
                  </a:ext>
                </a:extLst>
              </a:tr>
              <a:tr h="1096262">
                <a:tc>
                  <a:txBody>
                    <a:bodyPr/>
                    <a:lstStyle/>
                    <a:p>
                      <a:pPr>
                        <a:buNone/>
                      </a:pPr>
                      <a:r>
                        <a:rPr lang="ja-JP" altLang="en-US" sz="1400" b="1" dirty="0">
                          <a:latin typeface="BIZ UDゴシック" panose="020B0400000000000000" pitchFamily="49" charset="-128"/>
                          <a:ea typeface="BIZ UDゴシック" panose="020B0400000000000000" pitchFamily="49" charset="-128"/>
                        </a:rPr>
                        <a:t>発生要因</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メンテナンス作業時のルータ経路誤設定により通信断が発生。その後、位置登録要求の再送が大量に発生し、</a:t>
                      </a:r>
                      <a:r>
                        <a:rPr lang="en-US" altLang="ja-JP" sz="1400" dirty="0">
                          <a:latin typeface="BIZ UDゴシック" panose="020B0400000000000000" pitchFamily="49" charset="-128"/>
                          <a:ea typeface="BIZ UDゴシック" panose="020B0400000000000000" pitchFamily="49" charset="-128"/>
                        </a:rPr>
                        <a:t>VoLTE</a:t>
                      </a:r>
                      <a:r>
                        <a:rPr lang="ja-JP" altLang="en-US" sz="1400" dirty="0">
                          <a:latin typeface="BIZ UDゴシック" panose="020B0400000000000000" pitchFamily="49" charset="-128"/>
                          <a:ea typeface="BIZ UDゴシック" panose="020B0400000000000000" pitchFamily="49" charset="-128"/>
                        </a:rPr>
                        <a:t>交換機、加入者データベースの輻輳、データ不一致が連鎖的に発生。</a:t>
                      </a:r>
                      <a:endParaRPr lang="en-US" altLang="ja-JP" sz="1400" dirty="0">
                        <a:latin typeface="BIZ UDゴシック" panose="020B0400000000000000" pitchFamily="49" charset="-128"/>
                        <a:ea typeface="BIZ UDゴシック" panose="020B0400000000000000" pitchFamily="49" charset="-128"/>
                      </a:endParaRPr>
                    </a:p>
                    <a:p>
                      <a:pPr>
                        <a:buNone/>
                      </a:pPr>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KDDI</a:t>
                      </a:r>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2022</a:t>
                      </a:r>
                      <a:r>
                        <a:rPr lang="ja-JP" altLang="en-US" sz="1100" dirty="0">
                          <a:latin typeface="BIZ UDゴシック" panose="020B0400000000000000" pitchFamily="49" charset="-128"/>
                          <a:ea typeface="BIZ UDゴシック" panose="020B0400000000000000" pitchFamily="49" charset="-128"/>
                        </a:rPr>
                        <a:t>年</a:t>
                      </a:r>
                      <a:r>
                        <a:rPr lang="en-US" altLang="ja-JP" sz="1100" dirty="0">
                          <a:latin typeface="BIZ UDゴシック" panose="020B0400000000000000" pitchFamily="49" charset="-128"/>
                          <a:ea typeface="BIZ UDゴシック" panose="020B0400000000000000" pitchFamily="49" charset="-128"/>
                        </a:rPr>
                        <a:t>7</a:t>
                      </a:r>
                      <a:r>
                        <a:rPr lang="ja-JP" altLang="en-US" sz="1100" dirty="0">
                          <a:latin typeface="BIZ UDゴシック" panose="020B0400000000000000" pitchFamily="49" charset="-128"/>
                          <a:ea typeface="BIZ UDゴシック" panose="020B0400000000000000" pitchFamily="49" charset="-128"/>
                        </a:rPr>
                        <a:t>月</a:t>
                      </a:r>
                      <a:r>
                        <a:rPr lang="en-US" altLang="ja-JP" sz="11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日に発生した通信障害について」）</a:t>
                      </a:r>
                      <a:endParaRPr lang="en-US" altLang="ja-JP" sz="1100" dirty="0">
                        <a:latin typeface="BIZ UDゴシック" panose="020B0400000000000000" pitchFamily="49" charset="-128"/>
                        <a:ea typeface="BIZ UDゴシック" panose="020B0400000000000000" pitchFamily="49" charset="-128"/>
                      </a:endParaRP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852827630"/>
                  </a:ext>
                </a:extLst>
              </a:tr>
              <a:tr h="652884">
                <a:tc>
                  <a:txBody>
                    <a:bodyPr/>
                    <a:lstStyle/>
                    <a:p>
                      <a:pPr>
                        <a:buNone/>
                      </a:pPr>
                      <a:r>
                        <a:rPr lang="ja-JP" altLang="en-US" sz="1400" b="1" dirty="0">
                          <a:latin typeface="BIZ UDゴシック" panose="020B0400000000000000" pitchFamily="49" charset="-128"/>
                          <a:ea typeface="BIZ UDゴシック" panose="020B0400000000000000" pitchFamily="49" charset="-128"/>
                        </a:rPr>
                        <a:t>影響規模</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en-US" altLang="ja-JP" sz="1400" dirty="0">
                          <a:latin typeface="BIZ UDゴシック" panose="020B0400000000000000" pitchFamily="49" charset="-128"/>
                          <a:ea typeface="BIZ UDゴシック" panose="020B0400000000000000" pitchFamily="49" charset="-128"/>
                        </a:rPr>
                        <a:t>KDDI</a:t>
                      </a:r>
                      <a:r>
                        <a:rPr lang="ja-JP" altLang="en-US" sz="1400" dirty="0">
                          <a:latin typeface="BIZ UDゴシック" panose="020B0400000000000000" pitchFamily="49" charset="-128"/>
                          <a:ea typeface="BIZ UDゴシック" panose="020B0400000000000000" pitchFamily="49" charset="-128"/>
                        </a:rPr>
                        <a:t>・沖縄セルラーを合わせ、</a:t>
                      </a:r>
                      <a:r>
                        <a:rPr lang="ja-JP" altLang="en-US" sz="1400" b="1" dirty="0">
                          <a:highlight>
                            <a:srgbClr val="FFFF00"/>
                          </a:highlight>
                          <a:latin typeface="BIZ UDゴシック" panose="020B0400000000000000" pitchFamily="49" charset="-128"/>
                          <a:ea typeface="BIZ UDゴシック" panose="020B0400000000000000" pitchFamily="49" charset="-128"/>
                        </a:rPr>
                        <a:t>音声通信で約</a:t>
                      </a:r>
                      <a:r>
                        <a:rPr lang="en-US" altLang="ja-JP" sz="1400" b="1" dirty="0">
                          <a:highlight>
                            <a:srgbClr val="FFFF00"/>
                          </a:highlight>
                          <a:latin typeface="BIZ UDゴシック" panose="020B0400000000000000" pitchFamily="49" charset="-128"/>
                          <a:ea typeface="BIZ UDゴシック" panose="020B0400000000000000" pitchFamily="49" charset="-128"/>
                        </a:rPr>
                        <a:t>2,316</a:t>
                      </a:r>
                      <a:r>
                        <a:rPr lang="ja-JP" altLang="en-US" sz="1400" b="1" dirty="0">
                          <a:highlight>
                            <a:srgbClr val="FFFF00"/>
                          </a:highlight>
                          <a:latin typeface="BIZ UDゴシック" panose="020B0400000000000000" pitchFamily="49" charset="-128"/>
                          <a:ea typeface="BIZ UDゴシック" panose="020B0400000000000000" pitchFamily="49" charset="-128"/>
                        </a:rPr>
                        <a:t>万人、データ通信で</a:t>
                      </a:r>
                      <a:r>
                        <a:rPr lang="en-US" altLang="ja-JP" sz="1400" b="1" dirty="0">
                          <a:highlight>
                            <a:srgbClr val="FFFF00"/>
                          </a:highlight>
                          <a:latin typeface="BIZ UDゴシック" panose="020B0400000000000000" pitchFamily="49" charset="-128"/>
                          <a:ea typeface="BIZ UDゴシック" panose="020B0400000000000000" pitchFamily="49" charset="-128"/>
                        </a:rPr>
                        <a:t>775</a:t>
                      </a:r>
                      <a:r>
                        <a:rPr lang="ja-JP" altLang="en-US" sz="1400" b="1" dirty="0">
                          <a:highlight>
                            <a:srgbClr val="FFFF00"/>
                          </a:highlight>
                          <a:latin typeface="BIZ UDゴシック" panose="020B0400000000000000" pitchFamily="49" charset="-128"/>
                          <a:ea typeface="BIZ UDゴシック" panose="020B0400000000000000" pitchFamily="49" charset="-128"/>
                        </a:rPr>
                        <a:t>万人以上</a:t>
                      </a:r>
                      <a:r>
                        <a:rPr lang="ja-JP" altLang="en-US" sz="1400" dirty="0">
                          <a:latin typeface="BIZ UDゴシック" panose="020B0400000000000000" pitchFamily="49" charset="-128"/>
                          <a:ea typeface="BIZ UDゴシック" panose="020B0400000000000000" pitchFamily="49" charset="-128"/>
                        </a:rPr>
                        <a:t>に影響。</a:t>
                      </a:r>
                      <a:endParaRPr lang="en-US" altLang="ja-JP" sz="1400" dirty="0">
                        <a:latin typeface="BIZ UDゴシック" panose="020B0400000000000000" pitchFamily="49" charset="-128"/>
                        <a:ea typeface="BIZ UDゴシック" panose="020B0400000000000000" pitchFamily="49" charset="-128"/>
                      </a:endParaRPr>
                    </a:p>
                    <a:p>
                      <a:pPr>
                        <a:buNone/>
                      </a:pPr>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KDDI</a:t>
                      </a:r>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2022</a:t>
                      </a:r>
                      <a:r>
                        <a:rPr lang="ja-JP" altLang="en-US" sz="1100" dirty="0">
                          <a:latin typeface="BIZ UDゴシック" panose="020B0400000000000000" pitchFamily="49" charset="-128"/>
                          <a:ea typeface="BIZ UDゴシック" panose="020B0400000000000000" pitchFamily="49" charset="-128"/>
                        </a:rPr>
                        <a:t>年</a:t>
                      </a:r>
                      <a:r>
                        <a:rPr lang="en-US" altLang="ja-JP" sz="1100" dirty="0">
                          <a:latin typeface="BIZ UDゴシック" panose="020B0400000000000000" pitchFamily="49" charset="-128"/>
                          <a:ea typeface="BIZ UDゴシック" panose="020B0400000000000000" pitchFamily="49" charset="-128"/>
                        </a:rPr>
                        <a:t>7</a:t>
                      </a:r>
                      <a:r>
                        <a:rPr lang="ja-JP" altLang="en-US" sz="1100" dirty="0">
                          <a:latin typeface="BIZ UDゴシック" panose="020B0400000000000000" pitchFamily="49" charset="-128"/>
                          <a:ea typeface="BIZ UDゴシック" panose="020B0400000000000000" pitchFamily="49" charset="-128"/>
                        </a:rPr>
                        <a:t>月</a:t>
                      </a:r>
                      <a:r>
                        <a:rPr lang="en-US" altLang="ja-JP" sz="11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日に発生した通信障害について」）</a:t>
                      </a:r>
                      <a:endParaRPr lang="en-US" altLang="ja-JP" sz="1100" dirty="0">
                        <a:latin typeface="BIZ UDゴシック" panose="020B0400000000000000" pitchFamily="49" charset="-128"/>
                        <a:ea typeface="BIZ UDゴシック" panose="020B0400000000000000" pitchFamily="49" charset="-128"/>
                      </a:endParaRP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144688455"/>
                  </a:ext>
                </a:extLst>
              </a:tr>
              <a:tr h="827068">
                <a:tc>
                  <a:txBody>
                    <a:bodyPr/>
                    <a:lstStyle/>
                    <a:p>
                      <a:pPr>
                        <a:buNone/>
                      </a:pPr>
                      <a:r>
                        <a:rPr lang="ja-JP" altLang="en-US" sz="1400" b="1" dirty="0">
                          <a:latin typeface="BIZ UDゴシック" panose="020B0400000000000000" pitchFamily="49" charset="-128"/>
                          <a:ea typeface="BIZ UDゴシック" panose="020B0400000000000000" pitchFamily="49" charset="-128"/>
                        </a:rPr>
                        <a:t>波及影響</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一般利用者に加え、</a:t>
                      </a:r>
                      <a:r>
                        <a:rPr lang="ja-JP" altLang="en-US" sz="1400" b="1" dirty="0">
                          <a:highlight>
                            <a:srgbClr val="FFFF00"/>
                          </a:highlight>
                          <a:latin typeface="BIZ UDゴシック" panose="020B0400000000000000" pitchFamily="49" charset="-128"/>
                          <a:ea typeface="BIZ UDゴシック" panose="020B0400000000000000" pitchFamily="49" charset="-128"/>
                        </a:rPr>
                        <a:t>物流・交通・金融・公共等の分野のサービスや</a:t>
                      </a:r>
                      <a:r>
                        <a:rPr lang="en-US" altLang="ja-JP" sz="1400" b="1" dirty="0">
                          <a:highlight>
                            <a:srgbClr val="FFFF00"/>
                          </a:highlight>
                          <a:latin typeface="BIZ UDゴシック" panose="020B0400000000000000" pitchFamily="49" charset="-128"/>
                          <a:ea typeface="BIZ UDゴシック" panose="020B0400000000000000" pitchFamily="49" charset="-128"/>
                        </a:rPr>
                        <a:t>MVNO</a:t>
                      </a:r>
                      <a:r>
                        <a:rPr lang="ja-JP" altLang="en-US" sz="1400" b="1" dirty="0">
                          <a:highlight>
                            <a:srgbClr val="FFFF00"/>
                          </a:highlight>
                          <a:latin typeface="BIZ UDゴシック" panose="020B0400000000000000" pitchFamily="49" charset="-128"/>
                          <a:ea typeface="BIZ UDゴシック" panose="020B0400000000000000" pitchFamily="49" charset="-128"/>
                        </a:rPr>
                        <a:t>（</a:t>
                      </a:r>
                      <a:r>
                        <a:rPr lang="zh-TW" altLang="en-US" sz="1100" b="1" dirty="0">
                          <a:highlight>
                            <a:srgbClr val="FFFF00"/>
                          </a:highlight>
                          <a:latin typeface="BIZ UDゴシック" panose="020B0400000000000000" pitchFamily="49" charset="-128"/>
                          <a:ea typeface="BIZ UDゴシック" panose="020B0400000000000000" pitchFamily="49" charset="-128"/>
                        </a:rPr>
                        <a:t>仮想移動体通信事業者</a:t>
                      </a:r>
                      <a:r>
                        <a:rPr lang="ja-JP" altLang="en-US" sz="1100" b="1" dirty="0">
                          <a:highlight>
                            <a:srgbClr val="FFFF00"/>
                          </a:highlight>
                          <a:latin typeface="BIZ UDゴシック" panose="020B0400000000000000" pitchFamily="49" charset="-128"/>
                          <a:ea typeface="BIZ UDゴシック" panose="020B0400000000000000" pitchFamily="49" charset="-128"/>
                        </a:rPr>
                        <a:t>）</a:t>
                      </a:r>
                      <a:r>
                        <a:rPr lang="ja-JP" altLang="en-US" sz="1400" b="1" dirty="0">
                          <a:highlight>
                            <a:srgbClr val="FFFF00"/>
                          </a:highlight>
                          <a:latin typeface="BIZ UDゴシック" panose="020B0400000000000000" pitchFamily="49" charset="-128"/>
                          <a:ea typeface="BIZ UDゴシック" panose="020B0400000000000000" pitchFamily="49" charset="-128"/>
                        </a:rPr>
                        <a:t>にも多大な影響</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a:buNone/>
                      </a:pPr>
                      <a:r>
                        <a:rPr lang="ja-JP" altLang="en-US" sz="1100" dirty="0">
                          <a:latin typeface="BIZ UDゴシック" panose="020B0400000000000000" pitchFamily="49" charset="-128"/>
                          <a:ea typeface="BIZ UDゴシック" panose="020B0400000000000000" pitchFamily="49" charset="-128"/>
                        </a:rPr>
                        <a:t>（出典：総務省「総務省におけるサイバーセキュリティ施策の取組状況について」）</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62278870"/>
                  </a:ext>
                </a:extLst>
              </a:tr>
              <a:tr h="473817">
                <a:tc>
                  <a:txBody>
                    <a:bodyPr/>
                    <a:lstStyle/>
                    <a:p>
                      <a:pPr>
                        <a:buNone/>
                      </a:pPr>
                      <a:r>
                        <a:rPr lang="ja-JP" altLang="en-US" sz="1400" b="1" dirty="0">
                          <a:latin typeface="BIZ UDゴシック" panose="020B0400000000000000" pitchFamily="49" charset="-128"/>
                          <a:ea typeface="BIZ UDゴシック" panose="020B0400000000000000" pitchFamily="49" charset="-128"/>
                        </a:rPr>
                        <a:t>復旧</a:t>
                      </a: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７月４日に回復。</a:t>
                      </a:r>
                      <a:endParaRPr lang="en-US" altLang="ja-JP" sz="1400" dirty="0">
                        <a:latin typeface="BIZ UDゴシック" panose="020B0400000000000000" pitchFamily="49" charset="-128"/>
                        <a:ea typeface="BIZ UDゴシック" panose="020B0400000000000000" pitchFamily="49" charset="-128"/>
                      </a:endParaRPr>
                    </a:p>
                    <a:p>
                      <a:pPr>
                        <a:buNone/>
                      </a:pPr>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KDDI</a:t>
                      </a:r>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2022</a:t>
                      </a:r>
                      <a:r>
                        <a:rPr lang="ja-JP" altLang="en-US" sz="1100" dirty="0">
                          <a:latin typeface="BIZ UDゴシック" panose="020B0400000000000000" pitchFamily="49" charset="-128"/>
                          <a:ea typeface="BIZ UDゴシック" panose="020B0400000000000000" pitchFamily="49" charset="-128"/>
                        </a:rPr>
                        <a:t>年</a:t>
                      </a:r>
                      <a:r>
                        <a:rPr lang="en-US" altLang="ja-JP" sz="1100" dirty="0">
                          <a:latin typeface="BIZ UDゴシック" panose="020B0400000000000000" pitchFamily="49" charset="-128"/>
                          <a:ea typeface="BIZ UDゴシック" panose="020B0400000000000000" pitchFamily="49" charset="-128"/>
                        </a:rPr>
                        <a:t>7</a:t>
                      </a:r>
                      <a:r>
                        <a:rPr lang="ja-JP" altLang="en-US" sz="1100" dirty="0">
                          <a:latin typeface="BIZ UDゴシック" panose="020B0400000000000000" pitchFamily="49" charset="-128"/>
                          <a:ea typeface="BIZ UDゴシック" panose="020B0400000000000000" pitchFamily="49" charset="-128"/>
                        </a:rPr>
                        <a:t>月</a:t>
                      </a:r>
                      <a:r>
                        <a:rPr lang="en-US" altLang="ja-JP" sz="11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日に発生した通信障害について」）</a:t>
                      </a:r>
                      <a:endParaRPr lang="en-US" altLang="ja-JP" sz="1100" dirty="0">
                        <a:latin typeface="BIZ UDゴシック" panose="020B0400000000000000" pitchFamily="49" charset="-128"/>
                        <a:ea typeface="BIZ UDゴシック" panose="020B0400000000000000" pitchFamily="49" charset="-128"/>
                      </a:endParaRPr>
                    </a:p>
                  </a:txBody>
                  <a:tcPr marL="33995" marR="33995" marT="16997" marB="1699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960912178"/>
                  </a:ext>
                </a:extLst>
              </a:tr>
            </a:tbl>
          </a:graphicData>
        </a:graphic>
      </p:graphicFrame>
    </p:spTree>
    <p:extLst>
      <p:ext uri="{BB962C8B-B14F-4D97-AF65-F5344CB8AC3E}">
        <p14:creationId xmlns:p14="http://schemas.microsoft.com/office/powerpoint/2010/main" val="145336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F2409-F324-161E-F217-F2DB75E15BB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915FE602-8A81-C7BA-5783-E68AE53CE4AD}"/>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Ⅲ</a:t>
            </a:r>
            <a:r>
              <a:rPr lang="ja-JP" altLang="en-US" sz="2400" b="1" dirty="0">
                <a:solidFill>
                  <a:schemeClr val="bg1"/>
                </a:solidFill>
                <a:latin typeface="BIZ UDPゴシック" panose="020B0400000000000000" pitchFamily="50" charset="-128"/>
                <a:ea typeface="BIZ UDPゴシック" panose="020B0400000000000000" pitchFamily="50" charset="-128"/>
              </a:rPr>
              <a:t>ー６　被害想定：感染症等</a:t>
            </a:r>
          </a:p>
        </p:txBody>
      </p:sp>
      <p:sp>
        <p:nvSpPr>
          <p:cNvPr id="4" name="スライド番号プレースホルダー 1">
            <a:extLst>
              <a:ext uri="{FF2B5EF4-FFF2-40B4-BE49-F238E27FC236}">
                <a16:creationId xmlns:a16="http://schemas.microsoft.com/office/drawing/2014/main" id="{5E59A93D-C0E2-F99D-E564-DF99469DFE3C}"/>
              </a:ext>
            </a:extLst>
          </p:cNvPr>
          <p:cNvSpPr>
            <a:spLocks noGrp="1"/>
          </p:cNvSpPr>
          <p:nvPr>
            <p:ph type="sldNum" sz="quarter" idx="12"/>
          </p:nvPr>
        </p:nvSpPr>
        <p:spPr>
          <a:xfrm>
            <a:off x="9448800" y="644198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61F5B-1BDF-4D77-A755-C8D0FF6D81B8}" type="slidenum">
              <a:rPr kumimoji="1" lang="ja-JP" altLang="en-US" sz="14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4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Rectangle 3">
            <a:extLst>
              <a:ext uri="{FF2B5EF4-FFF2-40B4-BE49-F238E27FC236}">
                <a16:creationId xmlns:a16="http://schemas.microsoft.com/office/drawing/2014/main" id="{35AE51AD-B2BC-4359-56D2-0AE9039B4998}"/>
              </a:ext>
            </a:extLst>
          </p:cNvPr>
          <p:cNvSpPr>
            <a:spLocks noChangeArrowheads="1"/>
          </p:cNvSpPr>
          <p:nvPr/>
        </p:nvSpPr>
        <p:spPr bwMode="auto">
          <a:xfrm>
            <a:off x="412564" y="6356981"/>
            <a:ext cx="11473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出典：厚生労働省「新型インフルエンザ対策ガイドライン（新型インフルエンザ及び鳥インフルエンザに関する関係省庁対策会議）」をもとに作成 </a:t>
            </a:r>
          </a:p>
        </p:txBody>
      </p:sp>
      <p:graphicFrame>
        <p:nvGraphicFramePr>
          <p:cNvPr id="12" name="表 11">
            <a:extLst>
              <a:ext uri="{FF2B5EF4-FFF2-40B4-BE49-F238E27FC236}">
                <a16:creationId xmlns:a16="http://schemas.microsoft.com/office/drawing/2014/main" id="{DE44B79F-26E0-6EBF-2DF0-CB87F5C9C842}"/>
              </a:ext>
            </a:extLst>
          </p:cNvPr>
          <p:cNvGraphicFramePr>
            <a:graphicFrameLocks noGrp="1"/>
          </p:cNvGraphicFramePr>
          <p:nvPr>
            <p:extLst>
              <p:ext uri="{D42A27DB-BD31-4B8C-83A1-F6EECF244321}">
                <p14:modId xmlns:p14="http://schemas.microsoft.com/office/powerpoint/2010/main" val="351689177"/>
              </p:ext>
            </p:extLst>
          </p:nvPr>
        </p:nvGraphicFramePr>
        <p:xfrm>
          <a:off x="358219" y="2874662"/>
          <a:ext cx="11582400" cy="3389631"/>
        </p:xfrm>
        <a:graphic>
          <a:graphicData uri="http://schemas.openxmlformats.org/drawingml/2006/table">
            <a:tbl>
              <a:tblPr>
                <a:tableStyleId>{5940675A-B579-460E-94D1-54222C63F5DA}</a:tableStyleId>
              </a:tblPr>
              <a:tblGrid>
                <a:gridCol w="1447800">
                  <a:extLst>
                    <a:ext uri="{9D8B030D-6E8A-4147-A177-3AD203B41FA5}">
                      <a16:colId xmlns:a16="http://schemas.microsoft.com/office/drawing/2014/main" val="2416777227"/>
                    </a:ext>
                  </a:extLst>
                </a:gridCol>
                <a:gridCol w="1447800">
                  <a:extLst>
                    <a:ext uri="{9D8B030D-6E8A-4147-A177-3AD203B41FA5}">
                      <a16:colId xmlns:a16="http://schemas.microsoft.com/office/drawing/2014/main" val="4106493740"/>
                    </a:ext>
                  </a:extLst>
                </a:gridCol>
                <a:gridCol w="1447800">
                  <a:extLst>
                    <a:ext uri="{9D8B030D-6E8A-4147-A177-3AD203B41FA5}">
                      <a16:colId xmlns:a16="http://schemas.microsoft.com/office/drawing/2014/main" val="3454673045"/>
                    </a:ext>
                  </a:extLst>
                </a:gridCol>
                <a:gridCol w="1447800">
                  <a:extLst>
                    <a:ext uri="{9D8B030D-6E8A-4147-A177-3AD203B41FA5}">
                      <a16:colId xmlns:a16="http://schemas.microsoft.com/office/drawing/2014/main" val="2520745739"/>
                    </a:ext>
                  </a:extLst>
                </a:gridCol>
                <a:gridCol w="1447800">
                  <a:extLst>
                    <a:ext uri="{9D8B030D-6E8A-4147-A177-3AD203B41FA5}">
                      <a16:colId xmlns:a16="http://schemas.microsoft.com/office/drawing/2014/main" val="3592588983"/>
                    </a:ext>
                  </a:extLst>
                </a:gridCol>
                <a:gridCol w="1447800">
                  <a:extLst>
                    <a:ext uri="{9D8B030D-6E8A-4147-A177-3AD203B41FA5}">
                      <a16:colId xmlns:a16="http://schemas.microsoft.com/office/drawing/2014/main" val="443079212"/>
                    </a:ext>
                  </a:extLst>
                </a:gridCol>
                <a:gridCol w="1447800">
                  <a:extLst>
                    <a:ext uri="{9D8B030D-6E8A-4147-A177-3AD203B41FA5}">
                      <a16:colId xmlns:a16="http://schemas.microsoft.com/office/drawing/2014/main" val="1412361067"/>
                    </a:ext>
                  </a:extLst>
                </a:gridCol>
                <a:gridCol w="1447800">
                  <a:extLst>
                    <a:ext uri="{9D8B030D-6E8A-4147-A177-3AD203B41FA5}">
                      <a16:colId xmlns:a16="http://schemas.microsoft.com/office/drawing/2014/main" val="164839900"/>
                    </a:ext>
                  </a:extLst>
                </a:gridCol>
              </a:tblGrid>
              <a:tr h="365761">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電力</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情報通信</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上水道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下水道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ガス</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道路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鉄道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港湾・空港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solidFill>
                      <a:schemeClr val="accent5">
                        <a:lumMod val="40000"/>
                        <a:lumOff val="60000"/>
                      </a:schemeClr>
                    </a:solidFill>
                  </a:tcPr>
                </a:tc>
                <a:extLst>
                  <a:ext uri="{0D108BD9-81ED-4DB2-BD59-A6C34878D82A}">
                    <a16:rowId xmlns:a16="http://schemas.microsoft.com/office/drawing/2014/main" val="3826022992"/>
                  </a:ext>
                </a:extLst>
              </a:tr>
              <a:tr h="2706792">
                <a:tc>
                  <a:txBody>
                    <a:bodyPr/>
                    <a:lstStyle/>
                    <a:p>
                      <a:pPr algn="l" fontAlgn="ctr">
                        <a:buNone/>
                      </a:pPr>
                      <a:r>
                        <a:rPr kumimoji="1" lang="ja-JP" altLang="en-US" sz="1600" b="1"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４週間後～ </a:t>
                      </a:r>
                      <a:endParaRPr kumimoji="1" lang="en-US" altLang="ja-JP" sz="1600" b="1"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endParaRPr>
                    </a:p>
                    <a:p>
                      <a:pPr algn="l" fontAlgn="ctr">
                        <a:buNone/>
                      </a:pPr>
                      <a:endParaRPr kumimoji="1" lang="en-US" altLang="ja-JP" sz="14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endParaRPr>
                    </a:p>
                    <a:p>
                      <a:pPr algn="l" fontAlgn="ctr">
                        <a:buNone/>
                      </a:pPr>
                      <a:r>
                        <a:rPr kumimoji="1" lang="ja-JP" altLang="en-US" sz="14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感染防止の観点から、窓口業務やカスタマーサービス業務 等を中断</a:t>
                      </a:r>
                      <a:endParaRPr kumimoji="1" lang="en-US" altLang="ja-JP" sz="14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endParaRPr>
                    </a:p>
                    <a:p>
                      <a:pPr algn="l" fontAlgn="ctr">
                        <a:buNone/>
                      </a:pPr>
                      <a:r>
                        <a:rPr kumimoji="1" lang="ja-JP" altLang="en-US" sz="14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保守・運用の従業員不足により地域的・一時的に停電等が 生じるおそれ </a:t>
                      </a:r>
                    </a:p>
                  </a:txBody>
                  <a:tcPr marL="114300" marR="6350" marT="6350" marB="0"/>
                </a:tc>
                <a:tc>
                  <a:txBody>
                    <a:bodyPr/>
                    <a:lstStyle/>
                    <a:p>
                      <a:pPr algn="l" fontAlgn="ctr">
                        <a:buNone/>
                      </a:pPr>
                      <a:r>
                        <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rPr>
                        <a:t>４週間後～ </a:t>
                      </a:r>
                      <a:endParaRPr lang="en-US" altLang="ja-JP" sz="1600" b="1"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外出自粛や在宅勤務体制への移行等により、電話・インターネットの通信需要が増加 </a:t>
                      </a: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通信需要増に伴う一時的な通信速度の低下 </a:t>
                      </a: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窓口業務、カスタマーサービスの中断</a:t>
                      </a:r>
                    </a:p>
                  </a:txBody>
                  <a:tcPr marL="114300" marR="6350" marT="6350" marB="0"/>
                </a:tc>
                <a:tc>
                  <a:txBody>
                    <a:bodyPr/>
                    <a:lstStyle/>
                    <a:p>
                      <a:pPr algn="l" fontAlgn="ctr">
                        <a:buNone/>
                      </a:pPr>
                      <a:r>
                        <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rPr>
                        <a:t>４週間後～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感染防止の観点から、窓口業務やカスタマーサービス業務 等を中断</a:t>
                      </a: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保守・運用の従業員不足により地域的・一時的に停電等が 生じるおそれ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tc>
                <a:tc>
                  <a:txBody>
                    <a:bodyPr/>
                    <a:lstStyle/>
                    <a:p>
                      <a:pPr algn="l" fontAlgn="ctr">
                        <a:buNone/>
                      </a:pPr>
                      <a:r>
                        <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rPr>
                        <a:t>４週間後～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感染防止の観点から、窓口業務やカスタマーサービス業務 等を中断</a:t>
                      </a: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保守・運用の従業員不足により地域的・一時的に停電等が 生じるおそれ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tc>
                <a:tc>
                  <a:txBody>
                    <a:bodyPr/>
                    <a:lstStyle/>
                    <a:p>
                      <a:pPr algn="l" fontAlgn="ctr">
                        <a:buNone/>
                      </a:pPr>
                      <a:r>
                        <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rPr>
                        <a:t>４週間後～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感染防止の観点から、窓口業務やカスタマーサービス業務 等を中断</a:t>
                      </a: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保守・運用の従業員不足により地域的・一時的に停電等が 生じるおそれ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tc>
                <a:tc>
                  <a:txBody>
                    <a:bodyPr/>
                    <a:lstStyle/>
                    <a:p>
                      <a:pPr algn="l" fontAlgn="ctr">
                        <a:buNone/>
                      </a:pPr>
                      <a:r>
                        <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rPr>
                        <a:t>想定なし</a:t>
                      </a:r>
                    </a:p>
                  </a:txBody>
                  <a:tcPr marL="114300" marR="6350" marT="6350" marB="0"/>
                </a:tc>
                <a:tc>
                  <a:txBody>
                    <a:bodyPr/>
                    <a:lstStyle/>
                    <a:p>
                      <a:pPr algn="l" fontAlgn="ctr">
                        <a:buNone/>
                      </a:pPr>
                      <a:r>
                        <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rPr>
                        <a:t>４週間後～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従業員不足により、運行本数が減少 </a:t>
                      </a: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外出自粛・通勤手段の変更により、公共交通機関への需要が大幅減少</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tc>
                <a:tc>
                  <a:txBody>
                    <a:bodyPr/>
                    <a:lstStyle/>
                    <a:p>
                      <a:pPr algn="l" fontAlgn="ctr">
                        <a:buNone/>
                      </a:pPr>
                      <a:r>
                        <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rPr>
                        <a:t>４週間後～ </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従業員不足により、運行本数が減少 </a:t>
                      </a:r>
                    </a:p>
                    <a:p>
                      <a:pPr algn="l" fontAlgn="ctr">
                        <a:buNone/>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外出自粛・通勤手段の変更により、公共交通機関への需要が大幅減少</a:t>
                      </a:r>
                    </a:p>
                    <a:p>
                      <a:pPr algn="l" fontAlgn="ctr">
                        <a:buNone/>
                      </a:pP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14300" marR="6350" marT="6350" marB="0"/>
                </a:tc>
                <a:extLst>
                  <a:ext uri="{0D108BD9-81ED-4DB2-BD59-A6C34878D82A}">
                    <a16:rowId xmlns:a16="http://schemas.microsoft.com/office/drawing/2014/main" val="2921433155"/>
                  </a:ext>
                </a:extLst>
              </a:tr>
            </a:tbl>
          </a:graphicData>
        </a:graphic>
      </p:graphicFrame>
      <p:graphicFrame>
        <p:nvGraphicFramePr>
          <p:cNvPr id="2" name="表 1">
            <a:extLst>
              <a:ext uri="{FF2B5EF4-FFF2-40B4-BE49-F238E27FC236}">
                <a16:creationId xmlns:a16="http://schemas.microsoft.com/office/drawing/2014/main" id="{EF22F689-CAF2-F5E3-DB82-E56E6524A234}"/>
              </a:ext>
            </a:extLst>
          </p:cNvPr>
          <p:cNvGraphicFramePr>
            <a:graphicFrameLocks noGrp="1"/>
          </p:cNvGraphicFramePr>
          <p:nvPr>
            <p:extLst>
              <p:ext uri="{D42A27DB-BD31-4B8C-83A1-F6EECF244321}">
                <p14:modId xmlns:p14="http://schemas.microsoft.com/office/powerpoint/2010/main" val="1008724650"/>
              </p:ext>
            </p:extLst>
          </p:nvPr>
        </p:nvGraphicFramePr>
        <p:xfrm>
          <a:off x="269359" y="2272634"/>
          <a:ext cx="7853237" cy="370840"/>
        </p:xfrm>
        <a:graphic>
          <a:graphicData uri="http://schemas.openxmlformats.org/drawingml/2006/table">
            <a:tbl>
              <a:tblPr firstRow="1" bandRow="1">
                <a:tableStyleId>{5C22544A-7EE6-4342-B048-85BDC9FD1C3A}</a:tableStyleId>
              </a:tblPr>
              <a:tblGrid>
                <a:gridCol w="7853237">
                  <a:extLst>
                    <a:ext uri="{9D8B030D-6E8A-4147-A177-3AD203B41FA5}">
                      <a16:colId xmlns:a16="http://schemas.microsoft.com/office/drawing/2014/main" val="3666785507"/>
                    </a:ext>
                  </a:extLst>
                </a:gridCol>
              </a:tblGrid>
              <a:tr h="370840">
                <a:tc>
                  <a:txBody>
                    <a:bodyPr/>
                    <a:lstStyle/>
                    <a:p>
                      <a:pPr algn="l"/>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ライフライン・交通インフラ（復旧期間ではなく、影響が出始める時期）</a:t>
                      </a:r>
                      <a:endParaRPr kumimoji="1" lang="en-US" altLang="ja-JP" sz="1800" dirty="0">
                        <a:solidFill>
                          <a:schemeClr val="tx1"/>
                        </a:solidFill>
                        <a:latin typeface="BIZ UDゴシック" panose="020B0400000000000000" pitchFamily="49" charset="-128"/>
                        <a:ea typeface="BIZ UDゴシック" panose="020B0400000000000000" pitchFamily="49" charset="-128"/>
                      </a:endParaRP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6" name="コンテンツ プレースホルダー 5">
            <a:extLst>
              <a:ext uri="{FF2B5EF4-FFF2-40B4-BE49-F238E27FC236}">
                <a16:creationId xmlns:a16="http://schemas.microsoft.com/office/drawing/2014/main" id="{0F4BC7AA-90BB-5E24-69B7-D6A969441F5E}"/>
              </a:ext>
            </a:extLst>
          </p:cNvPr>
          <p:cNvSpPr txBox="1">
            <a:spLocks/>
          </p:cNvSpPr>
          <p:nvPr/>
        </p:nvSpPr>
        <p:spPr>
          <a:xfrm>
            <a:off x="358219" y="695826"/>
            <a:ext cx="11833781" cy="1189535"/>
          </a:xfrm>
          <a:prstGeom prst="rect">
            <a:avLst/>
          </a:prstGeom>
          <a:solidFill>
            <a:schemeClr val="accent5">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新型インフルエンザ等及び新型インフルエンザ等のまん延の防止に関する措置により、国民生活及び社会経済活動に大きな影響が及ぶ可能性がある。</a:t>
            </a:r>
            <a:endParaRPr lang="en-US" altLang="ja-JP" sz="1600" dirty="0">
              <a:latin typeface="BIZ UDゴシック" panose="020B0400000000000000" pitchFamily="49" charset="-128"/>
              <a:ea typeface="BIZ UDゴシック" panose="020B0400000000000000" pitchFamily="49" charset="-128"/>
            </a:endParaRPr>
          </a:p>
          <a:p>
            <a:pPr>
              <a:lnSpc>
                <a:spcPct val="100000"/>
              </a:lnSpc>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国及び地方公共団体は、自ら必要な準備を行いながら、事業者や国民等に対し、適切な情報提供・共有を行い、必要な準備を行うことを勧奨することとされている。（出典：「新型インフルエンザ等対策政府行動計画（内閣感染症危機管理統括庁）」</a:t>
            </a:r>
          </a:p>
        </p:txBody>
      </p:sp>
    </p:spTree>
    <p:extLst>
      <p:ext uri="{BB962C8B-B14F-4D97-AF65-F5344CB8AC3E}">
        <p14:creationId xmlns:p14="http://schemas.microsoft.com/office/powerpoint/2010/main" val="70087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5690-4CDE-3105-624E-0B84C708DDB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3A373F03-FCA7-66D3-05CF-1414D8D6B99E}"/>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Ⅳ</a:t>
            </a:r>
            <a:r>
              <a:rPr lang="ja-JP" altLang="en-US" sz="2400" b="1" dirty="0">
                <a:solidFill>
                  <a:schemeClr val="bg1"/>
                </a:solidFill>
                <a:latin typeface="BIZ UDPゴシック" panose="020B0400000000000000" pitchFamily="50" charset="-128"/>
                <a:ea typeface="BIZ UDPゴシック" panose="020B0400000000000000" pitchFamily="50" charset="-128"/>
              </a:rPr>
              <a:t>　被害想定まとめ</a:t>
            </a:r>
          </a:p>
        </p:txBody>
      </p:sp>
      <p:sp>
        <p:nvSpPr>
          <p:cNvPr id="4" name="スライド番号プレースホルダー 1">
            <a:extLst>
              <a:ext uri="{FF2B5EF4-FFF2-40B4-BE49-F238E27FC236}">
                <a16:creationId xmlns:a16="http://schemas.microsoft.com/office/drawing/2014/main" id="{3DEF1B52-D51A-89A5-9485-A0E53912695E}"/>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25</a:t>
            </a:fld>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5ED227F1-7A93-D19C-954A-CAE4E03D6232}"/>
              </a:ext>
            </a:extLst>
          </p:cNvPr>
          <p:cNvGraphicFramePr>
            <a:graphicFrameLocks noGrp="1"/>
          </p:cNvGraphicFramePr>
          <p:nvPr>
            <p:extLst>
              <p:ext uri="{D42A27DB-BD31-4B8C-83A1-F6EECF244321}">
                <p14:modId xmlns:p14="http://schemas.microsoft.com/office/powerpoint/2010/main" val="2173783146"/>
              </p:ext>
            </p:extLst>
          </p:nvPr>
        </p:nvGraphicFramePr>
        <p:xfrm>
          <a:off x="350833" y="1203580"/>
          <a:ext cx="7301252" cy="370840"/>
        </p:xfrm>
        <a:graphic>
          <a:graphicData uri="http://schemas.openxmlformats.org/drawingml/2006/table">
            <a:tbl>
              <a:tblPr firstRow="1" bandRow="1">
                <a:tableStyleId>{5C22544A-7EE6-4342-B048-85BDC9FD1C3A}</a:tableStyleId>
              </a:tblPr>
              <a:tblGrid>
                <a:gridCol w="7301252">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復旧期間（機能支障期間）</a:t>
                      </a:r>
                      <a:r>
                        <a:rPr kumimoji="1" lang="ja-JP" altLang="en-US" sz="1400" dirty="0">
                          <a:solidFill>
                            <a:schemeClr val="tx1"/>
                          </a:solidFill>
                          <a:latin typeface="BIZ UDゴシック" panose="020B0400000000000000" pitchFamily="49" charset="-128"/>
                          <a:ea typeface="BIZ UDゴシック" panose="020B0400000000000000" pitchFamily="49" charset="-128"/>
                        </a:rPr>
                        <a:t>（本資料で復旧期間を定量的に示したものに限る）</a:t>
                      </a:r>
                      <a:endParaRPr kumimoji="1" lang="ja-JP" altLang="en-US" sz="1800" dirty="0">
                        <a:solidFill>
                          <a:schemeClr val="tx1"/>
                        </a:solidFill>
                        <a:latin typeface="BIZ UDゴシック" panose="020B0400000000000000" pitchFamily="49" charset="-128"/>
                        <a:ea typeface="BIZ UDゴシック" panose="020B0400000000000000" pitchFamily="49" charset="-128"/>
                      </a:endParaRP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7" name="テキスト ボックス 6">
            <a:extLst>
              <a:ext uri="{FF2B5EF4-FFF2-40B4-BE49-F238E27FC236}">
                <a16:creationId xmlns:a16="http://schemas.microsoft.com/office/drawing/2014/main" id="{CBF3D3F0-25D7-9F61-B567-9C66F0011BE0}"/>
              </a:ext>
            </a:extLst>
          </p:cNvPr>
          <p:cNvSpPr txBox="1"/>
          <p:nvPr/>
        </p:nvSpPr>
        <p:spPr>
          <a:xfrm>
            <a:off x="551291" y="6374781"/>
            <a:ext cx="11378441" cy="461665"/>
          </a:xfrm>
          <a:prstGeom prst="rect">
            <a:avLst/>
          </a:prstGeom>
          <a:noFill/>
        </p:spPr>
        <p:txBody>
          <a:bodyPr wrap="square">
            <a:spAutoFit/>
          </a:bodyPr>
          <a:lstStyle/>
          <a:p>
            <a:pPr marL="174625" indent="-174625"/>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水害については、電力、情報通信、上下水道、ガスの復旧が「排水完了後」に着手する前提。排水施設が稼働しない場合、１か月経過後も浸水が残るため、「排水後の復旧期間」と表記。</a:t>
            </a:r>
          </a:p>
        </p:txBody>
      </p:sp>
      <p:sp>
        <p:nvSpPr>
          <p:cNvPr id="14" name="テキスト ボックス 13">
            <a:extLst>
              <a:ext uri="{FF2B5EF4-FFF2-40B4-BE49-F238E27FC236}">
                <a16:creationId xmlns:a16="http://schemas.microsoft.com/office/drawing/2014/main" id="{AC780A3A-1BA1-15AC-E6FF-8A88AAC05C7C}"/>
              </a:ext>
            </a:extLst>
          </p:cNvPr>
          <p:cNvSpPr txBox="1"/>
          <p:nvPr/>
        </p:nvSpPr>
        <p:spPr>
          <a:xfrm>
            <a:off x="287079" y="622638"/>
            <a:ext cx="11904921" cy="584775"/>
          </a:xfrm>
          <a:prstGeom prst="rect">
            <a:avLst/>
          </a:prstGeom>
          <a:solidFill>
            <a:schemeClr val="accent5">
              <a:lumMod val="40000"/>
              <a:lumOff val="60000"/>
            </a:schemeClr>
          </a:solidFill>
        </p:spPr>
        <p:txBody>
          <a:bodyPr wrap="square">
            <a:spAutoFit/>
          </a:bodyPr>
          <a:lstStyle/>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復旧期間が定量的にわかっているものに限ると、電力、情報通信、上下水道は</a:t>
            </a:r>
            <a:r>
              <a:rPr lang="ja-JP" altLang="en-US" sz="1600" b="1" dirty="0">
                <a:latin typeface="BIZ UDゴシック" panose="020B0400000000000000" pitchFamily="49" charset="-128"/>
                <a:ea typeface="BIZ UDゴシック" panose="020B0400000000000000" pitchFamily="49" charset="-128"/>
              </a:rPr>
              <a:t>河川氾濫</a:t>
            </a:r>
            <a:r>
              <a:rPr lang="ja-JP" altLang="en-US" sz="1600" dirty="0">
                <a:latin typeface="BIZ UDゴシック" panose="020B0400000000000000" pitchFamily="49" charset="-128"/>
                <a:ea typeface="BIZ UDゴシック" panose="020B0400000000000000" pitchFamily="49" charset="-128"/>
              </a:rPr>
              <a:t>、ガス、道路（高速道路）は</a:t>
            </a:r>
            <a:r>
              <a:rPr lang="ja-JP" altLang="en-US" sz="1600" b="1" dirty="0">
                <a:latin typeface="BIZ UDゴシック" panose="020B0400000000000000" pitchFamily="49" charset="-128"/>
                <a:ea typeface="BIZ UDゴシック" panose="020B0400000000000000" pitchFamily="49" charset="-128"/>
              </a:rPr>
              <a:t>首都直下地震</a:t>
            </a:r>
            <a:r>
              <a:rPr lang="ja-JP" altLang="en-US" sz="1600" dirty="0">
                <a:latin typeface="BIZ UDゴシック" panose="020B0400000000000000" pitchFamily="49" charset="-128"/>
                <a:ea typeface="BIZ UDゴシック" panose="020B0400000000000000" pitchFamily="49" charset="-128"/>
              </a:rPr>
              <a:t>、鉄道は</a:t>
            </a:r>
            <a:r>
              <a:rPr lang="ja-JP" altLang="en-US" sz="1600" b="1" dirty="0">
                <a:latin typeface="BIZ UDゴシック" panose="020B0400000000000000" pitchFamily="49" charset="-128"/>
                <a:ea typeface="BIZ UDゴシック" panose="020B0400000000000000" pitchFamily="49" charset="-128"/>
              </a:rPr>
              <a:t>相模トラフ沿い地震</a:t>
            </a:r>
            <a:r>
              <a:rPr lang="ja-JP" altLang="en-US" sz="1600" dirty="0">
                <a:latin typeface="BIZ UDゴシック" panose="020B0400000000000000" pitchFamily="49" charset="-128"/>
                <a:ea typeface="BIZ UDゴシック" panose="020B0400000000000000" pitchFamily="49" charset="-128"/>
              </a:rPr>
              <a:t>、港湾・空港は</a:t>
            </a:r>
            <a:r>
              <a:rPr lang="ja-JP" altLang="en-US" sz="1600" b="1" dirty="0">
                <a:latin typeface="BIZ UDゴシック" panose="020B0400000000000000" pitchFamily="49" charset="-128"/>
                <a:ea typeface="BIZ UDゴシック" panose="020B0400000000000000" pitchFamily="49" charset="-128"/>
              </a:rPr>
              <a:t>地震</a:t>
            </a:r>
            <a:r>
              <a:rPr lang="ja-JP" altLang="en-US" sz="1600" dirty="0">
                <a:latin typeface="BIZ UDゴシック" panose="020B0400000000000000" pitchFamily="49" charset="-128"/>
                <a:ea typeface="BIZ UDゴシック" panose="020B0400000000000000" pitchFamily="49" charset="-128"/>
              </a:rPr>
              <a:t>で、</a:t>
            </a:r>
            <a:r>
              <a:rPr lang="ja-JP" altLang="en-US" sz="1600" b="1" dirty="0">
                <a:latin typeface="BIZ UDゴシック" panose="020B0400000000000000" pitchFamily="49" charset="-128"/>
                <a:ea typeface="BIZ UDゴシック" panose="020B0400000000000000" pitchFamily="49" charset="-128"/>
              </a:rPr>
              <a:t>機能支障の期間が最も長い。</a:t>
            </a:r>
            <a:endParaRPr lang="en-US" altLang="ja-JP" sz="1600" b="1" dirty="0">
              <a:latin typeface="BIZ UDゴシック" panose="020B0400000000000000" pitchFamily="49" charset="-128"/>
              <a:ea typeface="BIZ UDゴシック" panose="020B0400000000000000" pitchFamily="49" charset="-128"/>
            </a:endParaRPr>
          </a:p>
        </p:txBody>
      </p:sp>
      <p:graphicFrame>
        <p:nvGraphicFramePr>
          <p:cNvPr id="6" name="表 5">
            <a:extLst>
              <a:ext uri="{FF2B5EF4-FFF2-40B4-BE49-F238E27FC236}">
                <a16:creationId xmlns:a16="http://schemas.microsoft.com/office/drawing/2014/main" id="{639A11A4-F956-142A-EE24-F19AE096FCE7}"/>
              </a:ext>
            </a:extLst>
          </p:cNvPr>
          <p:cNvGraphicFramePr>
            <a:graphicFrameLocks noGrp="1"/>
          </p:cNvGraphicFramePr>
          <p:nvPr>
            <p:extLst>
              <p:ext uri="{D42A27DB-BD31-4B8C-83A1-F6EECF244321}">
                <p14:modId xmlns:p14="http://schemas.microsoft.com/office/powerpoint/2010/main" val="2706916158"/>
              </p:ext>
            </p:extLst>
          </p:nvPr>
        </p:nvGraphicFramePr>
        <p:xfrm>
          <a:off x="551291" y="1657299"/>
          <a:ext cx="11538036" cy="4776234"/>
        </p:xfrm>
        <a:graphic>
          <a:graphicData uri="http://schemas.openxmlformats.org/drawingml/2006/table">
            <a:tbl>
              <a:tblPr firstRow="1" firstCol="1" bandRow="1">
                <a:tableStyleId>{5940675A-B579-460E-94D1-54222C63F5DA}</a:tableStyleId>
              </a:tblPr>
              <a:tblGrid>
                <a:gridCol w="1369660">
                  <a:extLst>
                    <a:ext uri="{9D8B030D-6E8A-4147-A177-3AD203B41FA5}">
                      <a16:colId xmlns:a16="http://schemas.microsoft.com/office/drawing/2014/main" val="985583870"/>
                    </a:ext>
                  </a:extLst>
                </a:gridCol>
                <a:gridCol w="1043630">
                  <a:extLst>
                    <a:ext uri="{9D8B030D-6E8A-4147-A177-3AD203B41FA5}">
                      <a16:colId xmlns:a16="http://schemas.microsoft.com/office/drawing/2014/main" val="1166845121"/>
                    </a:ext>
                  </a:extLst>
                </a:gridCol>
                <a:gridCol w="1498464">
                  <a:extLst>
                    <a:ext uri="{9D8B030D-6E8A-4147-A177-3AD203B41FA5}">
                      <a16:colId xmlns:a16="http://schemas.microsoft.com/office/drawing/2014/main" val="1280974706"/>
                    </a:ext>
                  </a:extLst>
                </a:gridCol>
                <a:gridCol w="1032980">
                  <a:extLst>
                    <a:ext uri="{9D8B030D-6E8A-4147-A177-3AD203B41FA5}">
                      <a16:colId xmlns:a16="http://schemas.microsoft.com/office/drawing/2014/main" val="4101341399"/>
                    </a:ext>
                  </a:extLst>
                </a:gridCol>
                <a:gridCol w="1058779">
                  <a:extLst>
                    <a:ext uri="{9D8B030D-6E8A-4147-A177-3AD203B41FA5}">
                      <a16:colId xmlns:a16="http://schemas.microsoft.com/office/drawing/2014/main" val="726675901"/>
                    </a:ext>
                  </a:extLst>
                </a:gridCol>
                <a:gridCol w="1010653">
                  <a:extLst>
                    <a:ext uri="{9D8B030D-6E8A-4147-A177-3AD203B41FA5}">
                      <a16:colId xmlns:a16="http://schemas.microsoft.com/office/drawing/2014/main" val="2158938825"/>
                    </a:ext>
                  </a:extLst>
                </a:gridCol>
                <a:gridCol w="1981776">
                  <a:extLst>
                    <a:ext uri="{9D8B030D-6E8A-4147-A177-3AD203B41FA5}">
                      <a16:colId xmlns:a16="http://schemas.microsoft.com/office/drawing/2014/main" val="3722264326"/>
                    </a:ext>
                  </a:extLst>
                </a:gridCol>
                <a:gridCol w="1271047">
                  <a:extLst>
                    <a:ext uri="{9D8B030D-6E8A-4147-A177-3AD203B41FA5}">
                      <a16:colId xmlns:a16="http://schemas.microsoft.com/office/drawing/2014/main" val="768966965"/>
                    </a:ext>
                  </a:extLst>
                </a:gridCol>
                <a:gridCol w="1271047">
                  <a:extLst>
                    <a:ext uri="{9D8B030D-6E8A-4147-A177-3AD203B41FA5}">
                      <a16:colId xmlns:a16="http://schemas.microsoft.com/office/drawing/2014/main" val="1624014150"/>
                    </a:ext>
                  </a:extLst>
                </a:gridCol>
              </a:tblGrid>
              <a:tr h="257832">
                <a:tc>
                  <a:txBody>
                    <a:bodyPr/>
                    <a:lstStyle/>
                    <a:p>
                      <a:pPr algn="ctr">
                        <a:spcAft>
                          <a:spcPts val="900"/>
                        </a:spcAft>
                        <a:buNone/>
                      </a:pPr>
                      <a:r>
                        <a:rPr lang="ja-JP" sz="1400" b="1" dirty="0">
                          <a:effectLst/>
                          <a:latin typeface="BIZ UDゴシック" panose="020B0400000000000000" pitchFamily="49" charset="-128"/>
                          <a:ea typeface="BIZ UDゴシック" panose="020B0400000000000000" pitchFamily="49" charset="-128"/>
                        </a:rPr>
                        <a:t>災害・事象</a:t>
                      </a:r>
                      <a:endParaRPr lang="ja-JP" sz="1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電力</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情報通信</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上水道</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下水道</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ガス</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B w="38100" cap="flat" cmpd="sng" algn="ctr">
                      <a:solidFill>
                        <a:srgbClr val="FF0000"/>
                      </a:solidFill>
                      <a:prstDash val="solid"/>
                      <a:round/>
                      <a:headEnd type="none" w="med" len="med"/>
                      <a:tailEnd type="none" w="med" len="med"/>
                    </a:lnB>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道路</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B w="38100" cap="flat" cmpd="sng" algn="ctr">
                      <a:solidFill>
                        <a:srgbClr val="FF0000"/>
                      </a:solidFill>
                      <a:prstDash val="solid"/>
                      <a:round/>
                      <a:headEnd type="none" w="med" len="med"/>
                      <a:tailEnd type="none" w="med" len="med"/>
                    </a:lnB>
                  </a:tcP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鉄道</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ctr" fontAlgn="ctr">
                        <a:buNone/>
                      </a:pPr>
                      <a:r>
                        <a:rPr lang="ja-JP" altLang="en-US" sz="1400" b="1" u="none" strike="noStrike" dirty="0">
                          <a:effectLst/>
                          <a:latin typeface="BIZ UDゴシック" panose="020B0400000000000000" pitchFamily="49" charset="-128"/>
                          <a:ea typeface="BIZ UDゴシック" panose="020B0400000000000000" pitchFamily="49" charset="-128"/>
                        </a:rPr>
                        <a:t>港湾・空港</a:t>
                      </a:r>
                      <a:endPar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148461357"/>
                  </a:ext>
                </a:extLst>
              </a:tr>
              <a:tr h="893789">
                <a:tc>
                  <a:txBody>
                    <a:bodyPr/>
                    <a:lstStyle/>
                    <a:p>
                      <a:pPr>
                        <a:spcAft>
                          <a:spcPts val="900"/>
                        </a:spcAft>
                        <a:buNone/>
                      </a:pPr>
                      <a:r>
                        <a:rPr lang="ja-JP" sz="1400" b="1" dirty="0">
                          <a:effectLst/>
                          <a:latin typeface="BIZ UDゴシック" panose="020B0400000000000000" pitchFamily="49" charset="-128"/>
                          <a:ea typeface="BIZ UDゴシック" panose="020B0400000000000000" pitchFamily="49" charset="-128"/>
                        </a:rPr>
                        <a:t>首都直下地震</a:t>
                      </a:r>
                      <a:r>
                        <a:rPr lang="ja-JP" altLang="en-US" sz="1400" b="1" dirty="0">
                          <a:effectLst/>
                          <a:latin typeface="BIZ UDゴシック" panose="020B0400000000000000" pitchFamily="49" charset="-128"/>
                          <a:ea typeface="BIZ UDゴシック" panose="020B0400000000000000" pitchFamily="49" charset="-128"/>
                        </a:rPr>
                        <a:t>（都心南部直下地震）</a:t>
                      </a:r>
                      <a:endParaRPr lang="ja-JP" sz="1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か月程度</a:t>
                      </a:r>
                      <a:endParaRPr lang="ja-JP" altLang="en-US" sz="1400" dirty="0">
                        <a:effectLst/>
                        <a:latin typeface="BIZ UDゴシック" panose="020B0400000000000000" pitchFamily="49" charset="-128"/>
                        <a:ea typeface="BIZ UDゴシック" panose="020B0400000000000000" pitchFamily="49" charset="-128"/>
                      </a:endParaRPr>
                    </a:p>
                  </a:txBody>
                  <a:tcPr marL="69362" marR="69362" marT="46242" marB="46242" anchor="ct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数日〜</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週間</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か月程度</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か月程度</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R w="38100" cap="flat" cmpd="sng" algn="ctr">
                      <a:solidFill>
                        <a:srgbClr val="FF0000"/>
                      </a:solidFill>
                      <a:prstDash val="solid"/>
                      <a:round/>
                      <a:headEnd type="none" w="med" len="med"/>
                      <a:tailEnd type="none" w="med" len="med"/>
                    </a:lnR>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約</a:t>
                      </a:r>
                      <a:r>
                        <a:rPr lang="ja-JP" altLang="en-US" sz="1400" dirty="0">
                          <a:effectLst/>
                          <a:highlight>
                            <a:srgbClr val="FFFF00"/>
                          </a:highlight>
                          <a:latin typeface="BIZ UDゴシック" panose="020B0400000000000000" pitchFamily="49" charset="-128"/>
                          <a:ea typeface="BIZ UDゴシック" panose="020B0400000000000000" pitchFamily="49" charset="-128"/>
                        </a:rPr>
                        <a:t>５</a:t>
                      </a:r>
                      <a:r>
                        <a:rPr lang="ja-JP" sz="1400" dirty="0">
                          <a:effectLst/>
                          <a:highlight>
                            <a:srgbClr val="FFFF00"/>
                          </a:highlight>
                          <a:latin typeface="BIZ UDゴシック" panose="020B0400000000000000" pitchFamily="49" charset="-128"/>
                          <a:ea typeface="BIZ UDゴシック" panose="020B0400000000000000" pitchFamily="49" charset="-128"/>
                        </a:rPr>
                        <a:t>週間</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日〜数日</a:t>
                      </a:r>
                      <a:endParaRPr lang="en-US" altLang="ja-JP" sz="1400" dirty="0">
                        <a:effectLst/>
                        <a:latin typeface="BIZ UDゴシック" panose="020B0400000000000000" pitchFamily="49" charset="-128"/>
                        <a:ea typeface="BIZ UDゴシック" panose="020B0400000000000000" pitchFamily="49" charset="-128"/>
                      </a:endParaRPr>
                    </a:p>
                    <a:p>
                      <a:pPr>
                        <a:spcAft>
                          <a:spcPts val="900"/>
                        </a:spcAft>
                        <a:buNone/>
                      </a:pPr>
                      <a:r>
                        <a:rPr lang="en-US" sz="1400" dirty="0">
                          <a:effectLst/>
                          <a:latin typeface="BIZ UDゴシック" panose="020B0400000000000000" pitchFamily="49" charset="-128"/>
                          <a:ea typeface="BIZ UDゴシック" panose="020B0400000000000000" pitchFamily="49" charset="-128"/>
                        </a:rPr>
                        <a:t>※</a:t>
                      </a:r>
                      <a:r>
                        <a:rPr lang="ja-JP" sz="1400" dirty="0">
                          <a:effectLst/>
                          <a:latin typeface="BIZ UDゴシック" panose="020B0400000000000000" pitchFamily="49" charset="-128"/>
                          <a:ea typeface="BIZ UDゴシック" panose="020B0400000000000000" pitchFamily="49" charset="-128"/>
                        </a:rPr>
                        <a:t>緊急輸送道路</a:t>
                      </a:r>
                      <a:br>
                        <a:rPr lang="en-US" altLang="ja-JP" sz="1400" dirty="0">
                          <a:effectLst/>
                          <a:latin typeface="BIZ UDゴシック" panose="020B0400000000000000" pitchFamily="49" charset="-128"/>
                          <a:ea typeface="BIZ UDゴシック" panose="020B0400000000000000" pitchFamily="49" charset="-128"/>
                        </a:rPr>
                      </a:br>
                      <a:r>
                        <a:rPr lang="en-US" altLang="ja-JP" sz="1400" dirty="0">
                          <a:effectLst/>
                          <a:highlight>
                            <a:srgbClr val="FFFF00"/>
                          </a:highlight>
                          <a:latin typeface="BIZ UDゴシック" panose="020B0400000000000000" pitchFamily="49" charset="-128"/>
                          <a:ea typeface="BIZ UDゴシック" panose="020B0400000000000000" pitchFamily="49" charset="-128"/>
                        </a:rPr>
                        <a:t>※</a:t>
                      </a:r>
                      <a:r>
                        <a:rPr lang="ja-JP" altLang="en-US" sz="1400" dirty="0">
                          <a:effectLst/>
                          <a:highlight>
                            <a:srgbClr val="FFFF00"/>
                          </a:highlight>
                          <a:latin typeface="BIZ UDゴシック" panose="020B0400000000000000" pitchFamily="49" charset="-128"/>
                          <a:ea typeface="BIZ UDゴシック" panose="020B0400000000000000" pitchFamily="49" charset="-128"/>
                        </a:rPr>
                        <a:t>高速道路の高架に大変形が生じた場合等には、３か月以上通行不能。</a:t>
                      </a: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約</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週間</a:t>
                      </a:r>
                      <a:endParaRPr lang="en-US" altLang="ja-JP" sz="1400" dirty="0">
                        <a:effectLst/>
                        <a:latin typeface="BIZ UDゴシック" panose="020B0400000000000000" pitchFamily="49" charset="-128"/>
                        <a:ea typeface="BIZ UDゴシック" panose="020B0400000000000000" pitchFamily="49" charset="-128"/>
                      </a:endParaRPr>
                    </a:p>
                    <a:p>
                      <a:pPr>
                        <a:spcAft>
                          <a:spcPts val="900"/>
                        </a:spcAft>
                        <a:buNone/>
                      </a:pPr>
                      <a:r>
                        <a:rPr lang="en-US" sz="1400" dirty="0">
                          <a:effectLst/>
                          <a:latin typeface="BIZ UDゴシック" panose="020B0400000000000000" pitchFamily="49" charset="-128"/>
                          <a:ea typeface="BIZ UDゴシック" panose="020B0400000000000000" pitchFamily="49" charset="-128"/>
                        </a:rPr>
                        <a:t>※</a:t>
                      </a:r>
                      <a:r>
                        <a:rPr lang="ja-JP" sz="1400" dirty="0">
                          <a:effectLst/>
                          <a:latin typeface="BIZ UDゴシック" panose="020B0400000000000000" pitchFamily="49" charset="-128"/>
                          <a:ea typeface="BIZ UDゴシック" panose="020B0400000000000000" pitchFamily="49" charset="-128"/>
                        </a:rPr>
                        <a:t>新幹線・地下鉄一部</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港湾：</a:t>
                      </a:r>
                      <a:r>
                        <a:rPr lang="ja-JP" altLang="en-US" sz="1400" dirty="0">
                          <a:effectLst/>
                          <a:highlight>
                            <a:srgbClr val="FFFF00"/>
                          </a:highlight>
                          <a:latin typeface="BIZ UDゴシック" panose="020B0400000000000000" pitchFamily="49" charset="-128"/>
                          <a:ea typeface="BIZ UDゴシック" panose="020B0400000000000000" pitchFamily="49" charset="-128"/>
                        </a:rPr>
                        <a:t>２</a:t>
                      </a:r>
                      <a:r>
                        <a:rPr lang="ja-JP" sz="1400" dirty="0">
                          <a:effectLst/>
                          <a:highlight>
                            <a:srgbClr val="FFFF00"/>
                          </a:highlight>
                          <a:latin typeface="BIZ UDゴシック" panose="020B0400000000000000" pitchFamily="49" charset="-128"/>
                          <a:ea typeface="BIZ UDゴシック" panose="020B0400000000000000" pitchFamily="49" charset="-128"/>
                        </a:rPr>
                        <a:t>年以上の可能性</a:t>
                      </a:r>
                      <a:endParaRPr lang="en-US" altLang="ja-JP" sz="1400" dirty="0">
                        <a:effectLst/>
                        <a:highlight>
                          <a:srgbClr val="FFFF00"/>
                        </a:highlight>
                        <a:latin typeface="BIZ UDゴシック" panose="020B0400000000000000" pitchFamily="49" charset="-128"/>
                        <a:ea typeface="BIZ UDゴシック" panose="020B0400000000000000" pitchFamily="49" charset="-128"/>
                      </a:endParaRPr>
                    </a:p>
                    <a:p>
                      <a:pPr>
                        <a:spcAft>
                          <a:spcPts val="900"/>
                        </a:spcAft>
                        <a:buNone/>
                      </a:pPr>
                      <a:r>
                        <a:rPr lang="ja-JP" sz="1400" dirty="0">
                          <a:effectLst/>
                          <a:latin typeface="BIZ UDゴシック" panose="020B0400000000000000" pitchFamily="49" charset="-128"/>
                          <a:ea typeface="BIZ UDゴシック" panose="020B0400000000000000" pitchFamily="49" charset="-128"/>
                        </a:rPr>
                        <a:t>空港：点検後順次</a:t>
                      </a:r>
                      <a:endParaRPr lang="ja-JP" altLang="en-US" sz="1400" dirty="0">
                        <a:effectLst/>
                        <a:latin typeface="BIZ UDゴシック" panose="020B0400000000000000" pitchFamily="49" charset="-128"/>
                        <a:ea typeface="BIZ UDゴシック" panose="020B0400000000000000" pitchFamily="49"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0968400"/>
                  </a:ext>
                </a:extLst>
              </a:tr>
              <a:tr h="893789">
                <a:tc>
                  <a:txBody>
                    <a:bodyPr/>
                    <a:lstStyle/>
                    <a:p>
                      <a:pPr>
                        <a:spcAft>
                          <a:spcPts val="900"/>
                        </a:spcAft>
                        <a:buNone/>
                      </a:pPr>
                      <a:r>
                        <a:rPr lang="ja-JP" sz="1400" b="1" dirty="0">
                          <a:effectLst/>
                          <a:latin typeface="BIZ UDゴシック" panose="020B0400000000000000" pitchFamily="49" charset="-128"/>
                          <a:ea typeface="BIZ UDゴシック" panose="020B0400000000000000" pitchFamily="49" charset="-128"/>
                        </a:rPr>
                        <a:t>相模トラフ沿い地震</a:t>
                      </a:r>
                      <a:r>
                        <a:rPr lang="ja-JP" altLang="en-US" sz="1400" b="1" dirty="0">
                          <a:effectLst/>
                          <a:latin typeface="BIZ UDゴシック" panose="020B0400000000000000" pitchFamily="49" charset="-128"/>
                          <a:ea typeface="BIZ UDゴシック" panose="020B0400000000000000" pitchFamily="49" charset="-128"/>
                        </a:rPr>
                        <a:t>（大正関東地震タイプ）</a:t>
                      </a:r>
                      <a:endParaRPr lang="ja-JP" sz="1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か月程度</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数日〜</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週間</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B w="38100" cap="flat" cmpd="sng" algn="ctr">
                      <a:solidFill>
                        <a:srgbClr val="FF0000"/>
                      </a:solidFill>
                      <a:prstDash val="solid"/>
                      <a:round/>
                      <a:headEnd type="none" w="med" len="med"/>
                      <a:tailEnd type="none" w="med" len="med"/>
                    </a:lnB>
                  </a:tcP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か月程度</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B w="38100" cap="flat" cmpd="sng" algn="ctr">
                      <a:solidFill>
                        <a:srgbClr val="FF0000"/>
                      </a:solidFill>
                      <a:prstDash val="solid"/>
                      <a:round/>
                      <a:headEnd type="none" w="med" len="med"/>
                      <a:tailEnd type="none" w="med" len="med"/>
                    </a:lnB>
                  </a:tcP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か月程度</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約</a:t>
                      </a:r>
                      <a:r>
                        <a:rPr lang="ja-JP" altLang="en-US" sz="1400" dirty="0">
                          <a:effectLst/>
                          <a:latin typeface="BIZ UDゴシック" panose="020B0400000000000000" pitchFamily="49" charset="-128"/>
                          <a:ea typeface="BIZ UDゴシック" panose="020B0400000000000000" pitchFamily="49" charset="-128"/>
                        </a:rPr>
                        <a:t>２</a:t>
                      </a:r>
                      <a:r>
                        <a:rPr lang="ja-JP" sz="1400" dirty="0">
                          <a:effectLst/>
                          <a:latin typeface="BIZ UDゴシック" panose="020B0400000000000000" pitchFamily="49" charset="-128"/>
                          <a:ea typeface="BIZ UDゴシック" panose="020B0400000000000000" pitchFamily="49" charset="-128"/>
                        </a:rPr>
                        <a:t>週間</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T w="38100" cap="flat" cmpd="sng" algn="ctr">
                      <a:solidFill>
                        <a:srgbClr val="FF0000"/>
                      </a:solidFill>
                      <a:prstDash val="solid"/>
                      <a:round/>
                      <a:headEnd type="none" w="med" len="med"/>
                      <a:tailEnd type="none" w="med" len="med"/>
                    </a:lnT>
                  </a:tcPr>
                </a:tc>
                <a:tc>
                  <a:txBody>
                    <a:bodyPr/>
                    <a:lstStyle/>
                    <a:p>
                      <a:pPr>
                        <a:spcAft>
                          <a:spcPts val="900"/>
                        </a:spcAft>
                        <a:buNone/>
                      </a:pP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日〜数日</a:t>
                      </a:r>
                      <a:endParaRPr lang="en-US" altLang="ja-JP" sz="1400" dirty="0">
                        <a:effectLst/>
                        <a:latin typeface="BIZ UDゴシック" panose="020B0400000000000000" pitchFamily="49" charset="-128"/>
                        <a:ea typeface="BIZ UDゴシック" panose="020B0400000000000000" pitchFamily="49" charset="-128"/>
                      </a:endParaRPr>
                    </a:p>
                    <a:p>
                      <a:pPr>
                        <a:spcAft>
                          <a:spcPts val="900"/>
                        </a:spcAft>
                        <a:buNone/>
                      </a:pPr>
                      <a:r>
                        <a:rPr lang="en-US" sz="1400" dirty="0">
                          <a:effectLst/>
                          <a:latin typeface="BIZ UDゴシック" panose="020B0400000000000000" pitchFamily="49" charset="-128"/>
                          <a:ea typeface="BIZ UDゴシック" panose="020B0400000000000000" pitchFamily="49" charset="-128"/>
                        </a:rPr>
                        <a:t>※</a:t>
                      </a:r>
                      <a:r>
                        <a:rPr lang="ja-JP" sz="1400" dirty="0">
                          <a:effectLst/>
                          <a:latin typeface="BIZ UDゴシック" panose="020B0400000000000000" pitchFamily="49" charset="-128"/>
                          <a:ea typeface="BIZ UDゴシック" panose="020B0400000000000000" pitchFamily="49" charset="-128"/>
                        </a:rPr>
                        <a:t>緊急輸送道路</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約</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週間</a:t>
                      </a:r>
                      <a:br>
                        <a:rPr lang="en-US" altLang="ja-JP" sz="1400" dirty="0">
                          <a:effectLst/>
                          <a:latin typeface="BIZ UDゴシック" panose="020B0400000000000000" pitchFamily="49" charset="-128"/>
                          <a:ea typeface="BIZ UDゴシック" panose="020B0400000000000000" pitchFamily="49" charset="-128"/>
                        </a:rPr>
                      </a:br>
                      <a:r>
                        <a:rPr lang="en-US" sz="1400" dirty="0">
                          <a:effectLst/>
                          <a:highlight>
                            <a:srgbClr val="FFFF00"/>
                          </a:highlight>
                          <a:latin typeface="BIZ UDゴシック" panose="020B0400000000000000" pitchFamily="49" charset="-128"/>
                          <a:ea typeface="BIZ UDゴシック" panose="020B0400000000000000" pitchFamily="49" charset="-128"/>
                        </a:rPr>
                        <a:t>※</a:t>
                      </a:r>
                      <a:r>
                        <a:rPr lang="ja-JP" sz="1400" dirty="0">
                          <a:effectLst/>
                          <a:highlight>
                            <a:srgbClr val="FFFF00"/>
                          </a:highlight>
                          <a:latin typeface="BIZ UDゴシック" panose="020B0400000000000000" pitchFamily="49" charset="-128"/>
                          <a:ea typeface="BIZ UDゴシック" panose="020B0400000000000000" pitchFamily="49" charset="-128"/>
                        </a:rPr>
                        <a:t>津波被害線区は数か月以上</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港湾：</a:t>
                      </a:r>
                      <a:r>
                        <a:rPr lang="ja-JP" altLang="en-US" sz="1400" dirty="0">
                          <a:effectLst/>
                          <a:highlight>
                            <a:srgbClr val="FFFF00"/>
                          </a:highlight>
                          <a:latin typeface="BIZ UDゴシック" panose="020B0400000000000000" pitchFamily="49" charset="-128"/>
                          <a:ea typeface="BIZ UDゴシック" panose="020B0400000000000000" pitchFamily="49" charset="-128"/>
                        </a:rPr>
                        <a:t>２</a:t>
                      </a:r>
                      <a:r>
                        <a:rPr lang="ja-JP" sz="1400" dirty="0">
                          <a:effectLst/>
                          <a:highlight>
                            <a:srgbClr val="FFFF00"/>
                          </a:highlight>
                          <a:latin typeface="BIZ UDゴシック" panose="020B0400000000000000" pitchFamily="49" charset="-128"/>
                          <a:ea typeface="BIZ UDゴシック" panose="020B0400000000000000" pitchFamily="49" charset="-128"/>
                        </a:rPr>
                        <a:t>年以上の可能性</a:t>
                      </a:r>
                      <a:endParaRPr lang="en-US" altLang="ja-JP" sz="1400" dirty="0">
                        <a:effectLst/>
                        <a:highlight>
                          <a:srgbClr val="FFFF00"/>
                        </a:highlight>
                        <a:latin typeface="BIZ UDゴシック" panose="020B0400000000000000" pitchFamily="49" charset="-128"/>
                        <a:ea typeface="BIZ UDゴシック" panose="020B0400000000000000" pitchFamily="49" charset="-128"/>
                      </a:endParaRPr>
                    </a:p>
                    <a:p>
                      <a:pPr>
                        <a:spcAft>
                          <a:spcPts val="900"/>
                        </a:spcAft>
                        <a:buNone/>
                      </a:pPr>
                      <a:r>
                        <a:rPr lang="ja-JP" sz="1400" dirty="0">
                          <a:effectLst/>
                          <a:latin typeface="BIZ UDゴシック" panose="020B0400000000000000" pitchFamily="49" charset="-128"/>
                          <a:ea typeface="BIZ UDゴシック" panose="020B0400000000000000" pitchFamily="49" charset="-128"/>
                        </a:rPr>
                        <a:t>空港：点検後順次</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143919251"/>
                  </a:ext>
                </a:extLst>
              </a:tr>
              <a:tr h="977298">
                <a:tc>
                  <a:txBody>
                    <a:bodyPr/>
                    <a:lstStyle/>
                    <a:p>
                      <a:pPr>
                        <a:spcAft>
                          <a:spcPts val="900"/>
                        </a:spcAft>
                        <a:buNone/>
                      </a:pPr>
                      <a:r>
                        <a:rPr lang="ja-JP" sz="1400" b="1" dirty="0">
                          <a:effectLst/>
                          <a:latin typeface="BIZ UDゴシック" panose="020B0400000000000000" pitchFamily="49" charset="-128"/>
                          <a:ea typeface="BIZ UDゴシック" panose="020B0400000000000000" pitchFamily="49" charset="-128"/>
                        </a:rPr>
                        <a:t>利根川首都圏広域氾濫</a:t>
                      </a:r>
                      <a:endParaRPr lang="ja-JP" sz="1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R w="38100" cap="flat" cmpd="sng" algn="ctr">
                      <a:solidFill>
                        <a:srgbClr val="FF0000"/>
                      </a:solidFill>
                      <a:prstDash val="solid"/>
                      <a:round/>
                      <a:headEnd type="none" w="med" len="med"/>
                      <a:tailEnd type="none" w="med" len="med"/>
                    </a:lnR>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排水後、数週間程度</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排水後、</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日〜数週間で仮復旧</a:t>
                      </a:r>
                      <a:br>
                        <a:rPr lang="en-US" altLang="ja-JP" sz="1400" dirty="0">
                          <a:effectLst/>
                          <a:latin typeface="BIZ UDゴシック" panose="020B0400000000000000" pitchFamily="49" charset="-128"/>
                          <a:ea typeface="BIZ UDゴシック" panose="020B0400000000000000" pitchFamily="49" charset="-128"/>
                        </a:rPr>
                      </a:br>
                      <a:r>
                        <a:rPr lang="en-US" sz="1400" dirty="0">
                          <a:effectLst/>
                          <a:highlight>
                            <a:srgbClr val="FFFF00"/>
                          </a:highlight>
                          <a:latin typeface="BIZ UDゴシック" panose="020B0400000000000000" pitchFamily="49" charset="-128"/>
                          <a:ea typeface="BIZ UDゴシック" panose="020B0400000000000000" pitchFamily="49" charset="-128"/>
                        </a:rPr>
                        <a:t>※</a:t>
                      </a:r>
                      <a:r>
                        <a:rPr lang="ja-JP" sz="1400" dirty="0">
                          <a:effectLst/>
                          <a:highlight>
                            <a:srgbClr val="FFFF00"/>
                          </a:highlight>
                          <a:latin typeface="BIZ UDゴシック" panose="020B0400000000000000" pitchFamily="49" charset="-128"/>
                          <a:ea typeface="BIZ UDゴシック" panose="020B0400000000000000" pitchFamily="49" charset="-128"/>
                        </a:rPr>
                        <a:t>本復旧は数か月</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排水後、数か月程度</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排水後、数か月程度</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排水後、</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週間程度</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復旧期間の定量なし</a:t>
                      </a:r>
                      <a:br>
                        <a:rPr lang="en-US" altLang="ja-JP" sz="1400" dirty="0">
                          <a:effectLst/>
                          <a:latin typeface="BIZ UDゴシック" panose="020B0400000000000000" pitchFamily="49" charset="-128"/>
                          <a:ea typeface="BIZ UDゴシック" panose="020B0400000000000000" pitchFamily="49" charset="-128"/>
                        </a:rPr>
                      </a:br>
                      <a:r>
                        <a:rPr lang="en-US" sz="1400" dirty="0">
                          <a:effectLst/>
                          <a:latin typeface="BIZ UDゴシック" panose="020B0400000000000000" pitchFamily="49" charset="-128"/>
                          <a:ea typeface="BIZ UDゴシック" panose="020B0400000000000000" pitchFamily="49" charset="-128"/>
                        </a:rPr>
                        <a:t>※</a:t>
                      </a:r>
                      <a:r>
                        <a:rPr lang="ja-JP" altLang="en-US" sz="1400" dirty="0">
                          <a:effectLst/>
                          <a:latin typeface="BIZ UDゴシック" panose="020B0400000000000000" pitchFamily="49" charset="-128"/>
                          <a:ea typeface="BIZ UDゴシック" panose="020B0400000000000000" pitchFamily="49" charset="-128"/>
                        </a:rPr>
                        <a:t>２</a:t>
                      </a:r>
                      <a:r>
                        <a:rPr lang="ja-JP" sz="1400" dirty="0">
                          <a:effectLst/>
                          <a:latin typeface="BIZ UDゴシック" panose="020B0400000000000000" pitchFamily="49" charset="-128"/>
                          <a:ea typeface="BIZ UDゴシック" panose="020B0400000000000000" pitchFamily="49" charset="-128"/>
                        </a:rPr>
                        <a:t>週間以上浸水継続あり</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定量なし</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T w="38100" cap="flat" cmpd="sng" algn="ctr">
                      <a:solidFill>
                        <a:srgbClr val="FF0000"/>
                      </a:solidFill>
                      <a:prstDash val="solid"/>
                      <a:round/>
                      <a:headEnd type="none" w="med" len="med"/>
                      <a:tailEnd type="none" w="med" len="med"/>
                    </a:lnT>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定量なし</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919687504"/>
                  </a:ext>
                </a:extLst>
              </a:tr>
              <a:tr h="797432">
                <a:tc>
                  <a:txBody>
                    <a:bodyPr/>
                    <a:lstStyle/>
                    <a:p>
                      <a:pPr>
                        <a:spcAft>
                          <a:spcPts val="900"/>
                        </a:spcAft>
                        <a:buNone/>
                      </a:pPr>
                      <a:r>
                        <a:rPr lang="ja-JP" sz="1400" b="1" dirty="0">
                          <a:effectLst/>
                          <a:latin typeface="BIZ UDゴシック" panose="020B0400000000000000" pitchFamily="49" charset="-128"/>
                          <a:ea typeface="BIZ UDゴシック" panose="020B0400000000000000" pitchFamily="49" charset="-128"/>
                        </a:rPr>
                        <a:t>荒川右岸低地氾濫</a:t>
                      </a:r>
                      <a:endParaRPr lang="ja-JP" sz="1400" b="1"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R w="38100" cap="flat" cmpd="sng" algn="ctr">
                      <a:solidFill>
                        <a:srgbClr val="FF0000"/>
                      </a:solidFill>
                      <a:prstDash val="solid"/>
                      <a:round/>
                      <a:headEnd type="none" w="med" len="med"/>
                      <a:tailEnd type="none" w="med" len="med"/>
                    </a:lnR>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排水後、数週間程度</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排水後、</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日〜数週間で仮復旧</a:t>
                      </a:r>
                      <a:br>
                        <a:rPr lang="en-US" altLang="ja-JP" sz="1400" dirty="0">
                          <a:effectLst/>
                          <a:latin typeface="BIZ UDゴシック" panose="020B0400000000000000" pitchFamily="49" charset="-128"/>
                          <a:ea typeface="BIZ UDゴシック" panose="020B0400000000000000" pitchFamily="49" charset="-128"/>
                        </a:rPr>
                      </a:br>
                      <a:r>
                        <a:rPr lang="en-US" sz="1400" dirty="0">
                          <a:effectLst/>
                          <a:highlight>
                            <a:srgbClr val="FFFF00"/>
                          </a:highlight>
                          <a:latin typeface="BIZ UDゴシック" panose="020B0400000000000000" pitchFamily="49" charset="-128"/>
                          <a:ea typeface="BIZ UDゴシック" panose="020B0400000000000000" pitchFamily="49" charset="-128"/>
                        </a:rPr>
                        <a:t>※</a:t>
                      </a:r>
                      <a:r>
                        <a:rPr lang="ja-JP" sz="1400" dirty="0">
                          <a:effectLst/>
                          <a:highlight>
                            <a:srgbClr val="FFFF00"/>
                          </a:highlight>
                          <a:latin typeface="BIZ UDゴシック" panose="020B0400000000000000" pitchFamily="49" charset="-128"/>
                          <a:ea typeface="BIZ UDゴシック" panose="020B0400000000000000" pitchFamily="49" charset="-128"/>
                        </a:rPr>
                        <a:t>本復旧は数か月</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排水後、数か月程度</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highlight>
                            <a:srgbClr val="FFFF00"/>
                          </a:highlight>
                          <a:latin typeface="BIZ UDゴシック" panose="020B0400000000000000" pitchFamily="49" charset="-128"/>
                          <a:ea typeface="BIZ UDゴシック" panose="020B0400000000000000" pitchFamily="49" charset="-128"/>
                        </a:rPr>
                        <a:t>排水後、数か月程度</a:t>
                      </a:r>
                      <a:endParaRPr lang="ja-JP" sz="1400" dirty="0">
                        <a:effectLst/>
                        <a:highlight>
                          <a:srgbClr val="FFFF00"/>
                        </a:highligh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排水後、</a:t>
                      </a:r>
                      <a:r>
                        <a:rPr lang="ja-JP" altLang="en-US" sz="1400" dirty="0">
                          <a:effectLst/>
                          <a:latin typeface="BIZ UDゴシック" panose="020B0400000000000000" pitchFamily="49" charset="-128"/>
                          <a:ea typeface="BIZ UDゴシック" panose="020B0400000000000000" pitchFamily="49" charset="-128"/>
                        </a:rPr>
                        <a:t>１</a:t>
                      </a:r>
                      <a:r>
                        <a:rPr lang="ja-JP" sz="1400" dirty="0">
                          <a:effectLst/>
                          <a:latin typeface="BIZ UDゴシック" panose="020B0400000000000000" pitchFamily="49" charset="-128"/>
                          <a:ea typeface="BIZ UDゴシック" panose="020B0400000000000000" pitchFamily="49" charset="-128"/>
                        </a:rPr>
                        <a:t>週間程度</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lnL w="38100" cap="flat" cmpd="sng" algn="ctr">
                      <a:solidFill>
                        <a:srgbClr val="FF0000"/>
                      </a:solidFill>
                      <a:prstDash val="solid"/>
                      <a:round/>
                      <a:headEnd type="none" w="med" len="med"/>
                      <a:tailEnd type="none" w="med" len="med"/>
                    </a:lnL>
                  </a:tcP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復旧期間の定量なし</a:t>
                      </a:r>
                      <a:br>
                        <a:rPr lang="en-US" altLang="ja-JP" sz="1400" dirty="0">
                          <a:effectLst/>
                          <a:latin typeface="BIZ UDゴシック" panose="020B0400000000000000" pitchFamily="49" charset="-128"/>
                          <a:ea typeface="BIZ UDゴシック" panose="020B0400000000000000" pitchFamily="49" charset="-128"/>
                        </a:rPr>
                      </a:br>
                      <a:r>
                        <a:rPr lang="en-US" sz="1400" dirty="0">
                          <a:effectLst/>
                          <a:latin typeface="BIZ UDゴシック" panose="020B0400000000000000" pitchFamily="49" charset="-128"/>
                          <a:ea typeface="BIZ UDゴシック" panose="020B0400000000000000" pitchFamily="49" charset="-128"/>
                        </a:rPr>
                        <a:t>※</a:t>
                      </a:r>
                      <a:r>
                        <a:rPr lang="ja-JP" altLang="en-US" sz="1400" dirty="0">
                          <a:effectLst/>
                          <a:latin typeface="BIZ UDゴシック" panose="020B0400000000000000" pitchFamily="49" charset="-128"/>
                          <a:ea typeface="BIZ UDゴシック" panose="020B0400000000000000" pitchFamily="49" charset="-128"/>
                        </a:rPr>
                        <a:t>２</a:t>
                      </a:r>
                      <a:r>
                        <a:rPr lang="ja-JP" sz="1400" dirty="0">
                          <a:effectLst/>
                          <a:latin typeface="BIZ UDゴシック" panose="020B0400000000000000" pitchFamily="49" charset="-128"/>
                          <a:ea typeface="BIZ UDゴシック" panose="020B0400000000000000" pitchFamily="49" charset="-128"/>
                        </a:rPr>
                        <a:t>週間以上浸水継続あり</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定量なし</a:t>
                      </a:r>
                      <a:br>
                        <a:rPr lang="en-US" altLang="ja-JP" sz="1400" dirty="0">
                          <a:effectLst/>
                          <a:latin typeface="BIZ UDゴシック" panose="020B0400000000000000" pitchFamily="49" charset="-128"/>
                          <a:ea typeface="BIZ UDゴシック" panose="020B0400000000000000" pitchFamily="49" charset="-128"/>
                        </a:rPr>
                      </a:br>
                      <a:r>
                        <a:rPr lang="en-US" sz="1400" dirty="0">
                          <a:effectLst/>
                          <a:latin typeface="BIZ UDゴシック" panose="020B0400000000000000" pitchFamily="49" charset="-128"/>
                          <a:ea typeface="BIZ UDゴシック" panose="020B0400000000000000" pitchFamily="49" charset="-128"/>
                        </a:rPr>
                        <a:t>※17</a:t>
                      </a:r>
                      <a:r>
                        <a:rPr lang="ja-JP" sz="1400" dirty="0">
                          <a:effectLst/>
                          <a:latin typeface="BIZ UDゴシック" panose="020B0400000000000000" pitchFamily="49" charset="-128"/>
                          <a:ea typeface="BIZ UDゴシック" panose="020B0400000000000000" pitchFamily="49" charset="-128"/>
                        </a:rPr>
                        <a:t>路線・</a:t>
                      </a:r>
                      <a:r>
                        <a:rPr lang="en-US" sz="1400" dirty="0">
                          <a:effectLst/>
                          <a:latin typeface="BIZ UDゴシック" panose="020B0400000000000000" pitchFamily="49" charset="-128"/>
                          <a:ea typeface="BIZ UDゴシック" panose="020B0400000000000000" pitchFamily="49" charset="-128"/>
                        </a:rPr>
                        <a:t>97</a:t>
                      </a:r>
                      <a:r>
                        <a:rPr lang="ja-JP" sz="1400" dirty="0">
                          <a:effectLst/>
                          <a:latin typeface="BIZ UDゴシック" panose="020B0400000000000000" pitchFamily="49" charset="-128"/>
                          <a:ea typeface="BIZ UDゴシック" panose="020B0400000000000000" pitchFamily="49" charset="-128"/>
                        </a:rPr>
                        <a:t>駅浸水</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tc>
                  <a:txBody>
                    <a:bodyPr/>
                    <a:lstStyle/>
                    <a:p>
                      <a:pPr>
                        <a:spcAft>
                          <a:spcPts val="900"/>
                        </a:spcAft>
                        <a:buNone/>
                      </a:pPr>
                      <a:r>
                        <a:rPr lang="ja-JP" sz="1400" dirty="0">
                          <a:effectLst/>
                          <a:latin typeface="BIZ UDゴシック" panose="020B0400000000000000" pitchFamily="49" charset="-128"/>
                          <a:ea typeface="BIZ UDゴシック" panose="020B0400000000000000" pitchFamily="49" charset="-128"/>
                        </a:rPr>
                        <a:t>定量なし</a:t>
                      </a:r>
                      <a:endParaRPr lang="ja-JP" sz="1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9362" marR="69362" marT="46242" marB="46242" anchor="ctr"/>
                </a:tc>
                <a:extLst>
                  <a:ext uri="{0D108BD9-81ED-4DB2-BD59-A6C34878D82A}">
                    <a16:rowId xmlns:a16="http://schemas.microsoft.com/office/drawing/2014/main" val="1018111652"/>
                  </a:ext>
                </a:extLst>
              </a:tr>
            </a:tbl>
          </a:graphicData>
        </a:graphic>
      </p:graphicFrame>
    </p:spTree>
    <p:extLst>
      <p:ext uri="{BB962C8B-B14F-4D97-AF65-F5344CB8AC3E}">
        <p14:creationId xmlns:p14="http://schemas.microsoft.com/office/powerpoint/2010/main" val="120935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34F1-67DF-B07E-CDB4-A5E7C4C69E19}"/>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33112CE-4859-303C-A5A3-FC81F5350DBD}"/>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Ⅴ</a:t>
            </a:r>
            <a:r>
              <a:rPr lang="ja-JP" altLang="en-US" sz="2400" b="1" dirty="0">
                <a:solidFill>
                  <a:schemeClr val="bg1"/>
                </a:solidFill>
                <a:latin typeface="BIZ UDPゴシック" panose="020B0400000000000000" pitchFamily="50" charset="-128"/>
                <a:ea typeface="BIZ UDPゴシック" panose="020B0400000000000000" pitchFamily="50" charset="-128"/>
              </a:rPr>
              <a:t>　複合災害</a:t>
            </a:r>
          </a:p>
        </p:txBody>
      </p:sp>
      <p:sp>
        <p:nvSpPr>
          <p:cNvPr id="4" name="スライド番号プレースホルダー 1">
            <a:extLst>
              <a:ext uri="{FF2B5EF4-FFF2-40B4-BE49-F238E27FC236}">
                <a16:creationId xmlns:a16="http://schemas.microsoft.com/office/drawing/2014/main" id="{7ACE50F7-3C2E-4616-3CC6-0F6F10C4FC90}"/>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26</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E2DA6D4-1F31-0B8A-0F8B-2608F73DDB08}"/>
              </a:ext>
            </a:extLst>
          </p:cNvPr>
          <p:cNvSpPr txBox="1"/>
          <p:nvPr/>
        </p:nvSpPr>
        <p:spPr>
          <a:xfrm>
            <a:off x="287079" y="622638"/>
            <a:ext cx="11904921" cy="1477328"/>
          </a:xfrm>
          <a:prstGeom prst="rect">
            <a:avLst/>
          </a:prstGeom>
          <a:solidFill>
            <a:schemeClr val="accent5">
              <a:lumMod val="40000"/>
              <a:lumOff val="60000"/>
            </a:schemeClr>
          </a:solidFill>
        </p:spPr>
        <p:txBody>
          <a:bodyPr wrap="square">
            <a:spAutoFit/>
          </a:bodyPr>
          <a:lstStyle/>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複合災害とは、同時又は連続して２以上の災害が発生し、それらの影響が複合化することにより、被害が深刻化し、災害応急対応が困難になる事象　（出典：防災基本計画）</a:t>
            </a:r>
            <a:endParaRPr lang="en-US" altLang="ja-JP" sz="1600" dirty="0">
              <a:solidFill>
                <a:srgbClr val="FF0000"/>
              </a:solidFill>
              <a:latin typeface="BIZ UDゴシック" panose="020B0400000000000000" pitchFamily="49" charset="-128"/>
              <a:ea typeface="BIZ UDゴシック" panose="020B0400000000000000" pitchFamily="49" charset="-128"/>
            </a:endParaRPr>
          </a:p>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国土強靱化基本計画では複合災害を想定することの重要性、防災基本計画では複合災害への対応の方針、首都直下地震対策検討ワーキンググループ報告書では複合災害の発生可能性が示されている。</a:t>
            </a:r>
            <a:endParaRPr lang="en-US" altLang="ja-JP" sz="1600" dirty="0">
              <a:latin typeface="BIZ UDゴシック" panose="020B0400000000000000" pitchFamily="49" charset="-128"/>
              <a:ea typeface="BIZ UDゴシック" panose="020B0400000000000000" pitchFamily="49" charset="-128"/>
            </a:endParaRPr>
          </a:p>
          <a:p>
            <a:pPr marL="285750" indent="-285750">
              <a:spcBef>
                <a:spcPts val="600"/>
              </a:spcBef>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令和６年能登半島地震の被災地域で、地震後の大雨により被害や災害対応上の制約が深刻化した実例がある。</a:t>
            </a: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3" name="表 2">
            <a:extLst>
              <a:ext uri="{FF2B5EF4-FFF2-40B4-BE49-F238E27FC236}">
                <a16:creationId xmlns:a16="http://schemas.microsoft.com/office/drawing/2014/main" id="{445E45DB-41B4-BD72-1539-638AA1EA90E4}"/>
              </a:ext>
            </a:extLst>
          </p:cNvPr>
          <p:cNvGraphicFramePr>
            <a:graphicFrameLocks noGrp="1"/>
          </p:cNvGraphicFramePr>
          <p:nvPr>
            <p:extLst>
              <p:ext uri="{D42A27DB-BD31-4B8C-83A1-F6EECF244321}">
                <p14:modId xmlns:p14="http://schemas.microsoft.com/office/powerpoint/2010/main" val="1187145739"/>
              </p:ext>
            </p:extLst>
          </p:nvPr>
        </p:nvGraphicFramePr>
        <p:xfrm>
          <a:off x="287079" y="2259485"/>
          <a:ext cx="11748976" cy="4134692"/>
        </p:xfrm>
        <a:graphic>
          <a:graphicData uri="http://schemas.openxmlformats.org/drawingml/2006/table">
            <a:tbl>
              <a:tblPr/>
              <a:tblGrid>
                <a:gridCol w="3723793">
                  <a:extLst>
                    <a:ext uri="{9D8B030D-6E8A-4147-A177-3AD203B41FA5}">
                      <a16:colId xmlns:a16="http://schemas.microsoft.com/office/drawing/2014/main" val="1665143621"/>
                    </a:ext>
                  </a:extLst>
                </a:gridCol>
                <a:gridCol w="8025183">
                  <a:extLst>
                    <a:ext uri="{9D8B030D-6E8A-4147-A177-3AD203B41FA5}">
                      <a16:colId xmlns:a16="http://schemas.microsoft.com/office/drawing/2014/main" val="2102354244"/>
                    </a:ext>
                  </a:extLst>
                </a:gridCol>
              </a:tblGrid>
              <a:tr h="279804">
                <a:tc>
                  <a:txBody>
                    <a:bodyPr/>
                    <a:lstStyle/>
                    <a:p>
                      <a:pPr algn="ctr">
                        <a:buNone/>
                      </a:pPr>
                      <a:r>
                        <a:rPr lang="ja-JP" altLang="en-US" sz="1400" b="1" dirty="0">
                          <a:latin typeface="BIZ UDゴシック" panose="020B0400000000000000" pitchFamily="49" charset="-128"/>
                          <a:ea typeface="BIZ UDゴシック" panose="020B0400000000000000" pitchFamily="49" charset="-128"/>
                        </a:rPr>
                        <a:t>複合災害</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buNone/>
                      </a:pPr>
                      <a:r>
                        <a:rPr lang="ja-JP" altLang="en-US" sz="1400" b="1" dirty="0">
                          <a:latin typeface="BIZ UDゴシック" panose="020B0400000000000000" pitchFamily="49" charset="-128"/>
                          <a:ea typeface="BIZ UDゴシック" panose="020B0400000000000000" pitchFamily="49" charset="-128"/>
                        </a:rPr>
                        <a:t>記載の要旨</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37037768"/>
                  </a:ext>
                </a:extLst>
              </a:tr>
              <a:tr h="586394">
                <a:tc>
                  <a:txBody>
                    <a:bodyPr/>
                    <a:lstStyle/>
                    <a:p>
                      <a:pPr>
                        <a:buNone/>
                      </a:pPr>
                      <a:r>
                        <a:rPr lang="ja-JP" altLang="en-US" sz="1400" b="1" dirty="0">
                          <a:latin typeface="BIZ UDゴシック" panose="020B0400000000000000" pitchFamily="49" charset="-128"/>
                          <a:ea typeface="BIZ UDゴシック" panose="020B0400000000000000" pitchFamily="49" charset="-128"/>
                        </a:rPr>
                        <a:t>大規模地震 </a:t>
                      </a:r>
                      <a:r>
                        <a:rPr lang="en-US" altLang="ja-JP" sz="1400" b="1" dirty="0">
                          <a:latin typeface="BIZ UDゴシック" panose="020B0400000000000000" pitchFamily="49" charset="-128"/>
                          <a:ea typeface="BIZ UDゴシック" panose="020B0400000000000000" pitchFamily="49" charset="-128"/>
                        </a:rPr>
                        <a:t>× </a:t>
                      </a:r>
                      <a:r>
                        <a:rPr lang="ja-JP" altLang="en-US" sz="1400" b="1" dirty="0">
                          <a:latin typeface="BIZ UDゴシック" panose="020B0400000000000000" pitchFamily="49" charset="-128"/>
                          <a:ea typeface="BIZ UDゴシック" panose="020B0400000000000000" pitchFamily="49" charset="-128"/>
                        </a:rPr>
                        <a:t>火山噴火・風水害等</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国土強靱化基本計画では、大規模地震後の復旧には相応の時間が必要であり、その間に火山噴火や風水害等が発生する可能性を踏まえ、複合災害を想定した事前防災の重要性が示されている。</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649959387"/>
                  </a:ext>
                </a:extLst>
              </a:tr>
              <a:tr h="510903">
                <a:tc>
                  <a:txBody>
                    <a:bodyPr/>
                    <a:lstStyle/>
                    <a:p>
                      <a:pPr>
                        <a:buNone/>
                      </a:pPr>
                      <a:r>
                        <a:rPr lang="zh-TW" altLang="en-US" sz="1400" b="1" dirty="0">
                          <a:latin typeface="BIZ UDゴシック" panose="020B0400000000000000" pitchFamily="49" charset="-128"/>
                          <a:ea typeface="BIZ UDゴシック" panose="020B0400000000000000" pitchFamily="49" charset="-128"/>
                        </a:rPr>
                        <a:t>大規模地震 </a:t>
                      </a:r>
                      <a:r>
                        <a:rPr lang="en-US" altLang="zh-TW" sz="1400" b="1" dirty="0">
                          <a:latin typeface="BIZ UDゴシック" panose="020B0400000000000000" pitchFamily="49" charset="-128"/>
                          <a:ea typeface="BIZ UDゴシック" panose="020B0400000000000000" pitchFamily="49" charset="-128"/>
                        </a:rPr>
                        <a:t>× </a:t>
                      </a:r>
                      <a:r>
                        <a:rPr lang="zh-TW" altLang="en-US" sz="1400" b="1" dirty="0">
                          <a:latin typeface="BIZ UDゴシック" panose="020B0400000000000000" pitchFamily="49" charset="-128"/>
                          <a:ea typeface="BIZ UDゴシック" panose="020B0400000000000000" pitchFamily="49" charset="-128"/>
                        </a:rPr>
                        <a:t>水害等</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防災基本計画では、大規模地震後の水害等の複合災害を念頭に置き、関係者が一体となって事前防災に取り組むことが示されている。</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775250102"/>
                  </a:ext>
                </a:extLst>
              </a:tr>
              <a:tr h="748896">
                <a:tc>
                  <a:txBody>
                    <a:bodyPr/>
                    <a:lstStyle/>
                    <a:p>
                      <a:pPr>
                        <a:buNone/>
                      </a:pPr>
                      <a:r>
                        <a:rPr lang="zh-TW" altLang="en-US" sz="1400" b="1" dirty="0">
                          <a:latin typeface="BIZ UDゴシック" panose="020B0400000000000000" pitchFamily="49" charset="-128"/>
                          <a:ea typeface="BIZ UDゴシック" panose="020B0400000000000000" pitchFamily="49" charset="-128"/>
                        </a:rPr>
                        <a:t>自然災害 </a:t>
                      </a:r>
                      <a:r>
                        <a:rPr lang="en-US" altLang="zh-TW" sz="1400" b="1" dirty="0">
                          <a:latin typeface="BIZ UDゴシック" panose="020B0400000000000000" pitchFamily="49" charset="-128"/>
                          <a:ea typeface="BIZ UDゴシック" panose="020B0400000000000000" pitchFamily="49" charset="-128"/>
                        </a:rPr>
                        <a:t>× </a:t>
                      </a:r>
                      <a:r>
                        <a:rPr lang="zh-TW" altLang="en-US" sz="1400" b="1" dirty="0">
                          <a:latin typeface="BIZ UDゴシック" panose="020B0400000000000000" pitchFamily="49" charset="-128"/>
                          <a:ea typeface="BIZ UDゴシック" panose="020B0400000000000000" pitchFamily="49" charset="-128"/>
                        </a:rPr>
                        <a:t>原子力災害</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防災基本計画では、自然災害及び原子力災害の複合災害が発生した場合、自然災害に対応する政府本部及び原子力災害に対応する原子力災害対策本部との情報収集、意思決定、指示・調整を一元化することが示されている。</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68747073"/>
                  </a:ext>
                </a:extLst>
              </a:tr>
              <a:tr h="510903">
                <a:tc>
                  <a:txBody>
                    <a:bodyPr/>
                    <a:lstStyle/>
                    <a:p>
                      <a:pPr>
                        <a:buNone/>
                      </a:pPr>
                      <a:r>
                        <a:rPr lang="ja-JP" altLang="en-US" sz="1400" b="1" dirty="0">
                          <a:latin typeface="BIZ UDゴシック" panose="020B0400000000000000" pitchFamily="49" charset="-128"/>
                          <a:ea typeface="BIZ UDゴシック" panose="020B0400000000000000" pitchFamily="49" charset="-128"/>
                        </a:rPr>
                        <a:t>首都直下地震 </a:t>
                      </a:r>
                      <a:r>
                        <a:rPr lang="en-US" altLang="ja-JP" sz="1400" b="1" dirty="0">
                          <a:latin typeface="BIZ UDゴシック" panose="020B0400000000000000" pitchFamily="49" charset="-128"/>
                          <a:ea typeface="BIZ UDゴシック" panose="020B0400000000000000" pitchFamily="49" charset="-128"/>
                        </a:rPr>
                        <a:t>× </a:t>
                      </a:r>
                      <a:r>
                        <a:rPr lang="ja-JP" altLang="en-US" sz="1400" b="1" dirty="0">
                          <a:latin typeface="BIZ UDゴシック" panose="020B0400000000000000" pitchFamily="49" charset="-128"/>
                          <a:ea typeface="BIZ UDゴシック" panose="020B0400000000000000" pitchFamily="49" charset="-128"/>
                        </a:rPr>
                        <a:t>地震・風害・水害・火山災害・酷暑／厳冬</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首都直下地震対策検討ワーキンググループ報告書では、首都直下地震後に、地震、風害、水害、火山災害、酷暑・厳冬等が同時期に発生するおそれが示されている。</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138841437"/>
                  </a:ext>
                </a:extLst>
              </a:tr>
              <a:tr h="748896">
                <a:tc>
                  <a:txBody>
                    <a:bodyPr/>
                    <a:lstStyle/>
                    <a:p>
                      <a:pPr>
                        <a:buNone/>
                      </a:pPr>
                      <a:r>
                        <a:rPr lang="ja-JP" altLang="en-US" sz="1400" b="1" dirty="0">
                          <a:latin typeface="BIZ UDゴシック" panose="020B0400000000000000" pitchFamily="49" charset="-128"/>
                          <a:ea typeface="BIZ UDゴシック" panose="020B0400000000000000" pitchFamily="49" charset="-128"/>
                        </a:rPr>
                        <a:t>首都直下地震 </a:t>
                      </a:r>
                      <a:r>
                        <a:rPr lang="en-US" altLang="ja-JP" sz="1400" b="1" dirty="0">
                          <a:latin typeface="BIZ UDゴシック" panose="020B0400000000000000" pitchFamily="49" charset="-128"/>
                          <a:ea typeface="BIZ UDゴシック" panose="020B0400000000000000" pitchFamily="49" charset="-128"/>
                        </a:rPr>
                        <a:t>× </a:t>
                      </a:r>
                      <a:r>
                        <a:rPr lang="ja-JP" altLang="en-US" sz="1400" b="1" dirty="0">
                          <a:latin typeface="BIZ UDゴシック" panose="020B0400000000000000" pitchFamily="49" charset="-128"/>
                          <a:ea typeface="BIZ UDゴシック" panose="020B0400000000000000" pitchFamily="49" charset="-128"/>
                        </a:rPr>
                        <a:t>サイバー攻撃</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a:latin typeface="BIZ UDゴシック" panose="020B0400000000000000" pitchFamily="49" charset="-128"/>
                          <a:ea typeface="BIZ UDゴシック" panose="020B0400000000000000" pitchFamily="49" charset="-128"/>
                        </a:rPr>
                        <a:t>首都直下地震対策検討ワーキンググループ報告書では、首都直下地震後の社会混乱に乗じたサイバー攻撃により、電力、ガス、水道、交通、通信等の重要インフラや、政府・地方公共団体の情報システムに支障が生じる可能性が示されている。</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909353968"/>
                  </a:ext>
                </a:extLst>
              </a:tr>
              <a:tr h="748896">
                <a:tc>
                  <a:txBody>
                    <a:bodyPr/>
                    <a:lstStyle/>
                    <a:p>
                      <a:pPr>
                        <a:buNone/>
                      </a:pPr>
                      <a:r>
                        <a:rPr lang="zh-TW" altLang="en-US" sz="1400" b="1" dirty="0">
                          <a:latin typeface="BIZ UDゴシック" panose="020B0400000000000000" pitchFamily="49" charset="-128"/>
                          <a:ea typeface="BIZ UDゴシック" panose="020B0400000000000000" pitchFamily="49" charset="-128"/>
                        </a:rPr>
                        <a:t>令和</a:t>
                      </a:r>
                      <a:r>
                        <a:rPr lang="ja-JP" altLang="en-US" sz="1400" b="1" dirty="0">
                          <a:latin typeface="BIZ UDゴシック" panose="020B0400000000000000" pitchFamily="49" charset="-128"/>
                          <a:ea typeface="BIZ UDゴシック" panose="020B0400000000000000" pitchFamily="49" charset="-128"/>
                        </a:rPr>
                        <a:t>６</a:t>
                      </a:r>
                      <a:r>
                        <a:rPr lang="zh-TW" altLang="en-US" sz="1400" b="1" dirty="0">
                          <a:latin typeface="BIZ UDゴシック" panose="020B0400000000000000" pitchFamily="49" charset="-128"/>
                          <a:ea typeface="BIZ UDゴシック" panose="020B0400000000000000" pitchFamily="49" charset="-128"/>
                        </a:rPr>
                        <a:t>年能登半島地震 </a:t>
                      </a:r>
                      <a:r>
                        <a:rPr lang="en-US" altLang="zh-TW" sz="1400" b="1" dirty="0">
                          <a:latin typeface="BIZ UDゴシック" panose="020B0400000000000000" pitchFamily="49" charset="-128"/>
                          <a:ea typeface="BIZ UDゴシック" panose="020B0400000000000000" pitchFamily="49" charset="-128"/>
                        </a:rPr>
                        <a:t>× </a:t>
                      </a:r>
                      <a:r>
                        <a:rPr lang="zh-TW" altLang="en-US" sz="1400" b="1" dirty="0">
                          <a:latin typeface="BIZ UDゴシック" panose="020B0400000000000000" pitchFamily="49" charset="-128"/>
                          <a:ea typeface="BIZ UDゴシック" panose="020B0400000000000000" pitchFamily="49" charset="-128"/>
                        </a:rPr>
                        <a:t>大雨</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buNone/>
                      </a:pPr>
                      <a:r>
                        <a:rPr lang="ja-JP" altLang="en-US" sz="1400" dirty="0">
                          <a:latin typeface="BIZ UDゴシック" panose="020B0400000000000000" pitchFamily="49" charset="-128"/>
                          <a:ea typeface="BIZ UDゴシック" panose="020B0400000000000000" pitchFamily="49" charset="-128"/>
                        </a:rPr>
                        <a:t>令和６年能登半島地震の被災地域では、その後の大雨により、河川氾濫、土砂・流木による河道埋塞、避難困難等が発生しており、復旧途上に別の災害が重なることで、被害や災害対応上の制約が深刻化することが確認されている。</a:t>
                      </a:r>
                    </a:p>
                  </a:txBody>
                  <a:tcPr marL="31305" marR="31305" marT="15652" marB="1565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662255964"/>
                  </a:ext>
                </a:extLst>
              </a:tr>
            </a:tbl>
          </a:graphicData>
        </a:graphic>
      </p:graphicFrame>
    </p:spTree>
    <p:extLst>
      <p:ext uri="{BB962C8B-B14F-4D97-AF65-F5344CB8AC3E}">
        <p14:creationId xmlns:p14="http://schemas.microsoft.com/office/powerpoint/2010/main" val="328924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BEE7C-56FE-A902-BA7E-F346949B543E}"/>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8CF72C09-AC77-B208-4570-0D064C0092F8}"/>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Ⅴ</a:t>
            </a:r>
            <a:r>
              <a:rPr lang="ja-JP" altLang="en-US" sz="2400" b="1" dirty="0">
                <a:solidFill>
                  <a:schemeClr val="bg1"/>
                </a:solidFill>
                <a:latin typeface="BIZ UDPゴシック" panose="020B0400000000000000" pitchFamily="50" charset="-128"/>
                <a:ea typeface="BIZ UDPゴシック" panose="020B0400000000000000" pitchFamily="50" charset="-128"/>
              </a:rPr>
              <a:t>　複合災害</a:t>
            </a:r>
          </a:p>
        </p:txBody>
      </p:sp>
      <p:sp>
        <p:nvSpPr>
          <p:cNvPr id="4" name="スライド番号プレースホルダー 1">
            <a:extLst>
              <a:ext uri="{FF2B5EF4-FFF2-40B4-BE49-F238E27FC236}">
                <a16:creationId xmlns:a16="http://schemas.microsoft.com/office/drawing/2014/main" id="{0B5FB0F3-08E3-0F73-C252-A837DA3E896E}"/>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27</a:t>
            </a:fld>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12" name="表 11">
            <a:extLst>
              <a:ext uri="{FF2B5EF4-FFF2-40B4-BE49-F238E27FC236}">
                <a16:creationId xmlns:a16="http://schemas.microsoft.com/office/drawing/2014/main" id="{0D62DEBC-3ED1-A500-7973-C69DF0636F3E}"/>
              </a:ext>
            </a:extLst>
          </p:cNvPr>
          <p:cNvGraphicFramePr>
            <a:graphicFrameLocks noGrp="1"/>
          </p:cNvGraphicFramePr>
          <p:nvPr>
            <p:extLst>
              <p:ext uri="{D42A27DB-BD31-4B8C-83A1-F6EECF244321}">
                <p14:modId xmlns:p14="http://schemas.microsoft.com/office/powerpoint/2010/main" val="1450145416"/>
              </p:ext>
            </p:extLst>
          </p:nvPr>
        </p:nvGraphicFramePr>
        <p:xfrm>
          <a:off x="565824" y="1774633"/>
          <a:ext cx="11626175" cy="4328160"/>
        </p:xfrm>
        <a:graphic>
          <a:graphicData uri="http://schemas.openxmlformats.org/drawingml/2006/table">
            <a:tbl>
              <a:tblPr/>
              <a:tblGrid>
                <a:gridCol w="3646253">
                  <a:extLst>
                    <a:ext uri="{9D8B030D-6E8A-4147-A177-3AD203B41FA5}">
                      <a16:colId xmlns:a16="http://schemas.microsoft.com/office/drawing/2014/main" val="3550890411"/>
                    </a:ext>
                  </a:extLst>
                </a:gridCol>
                <a:gridCol w="7979922">
                  <a:extLst>
                    <a:ext uri="{9D8B030D-6E8A-4147-A177-3AD203B41FA5}">
                      <a16:colId xmlns:a16="http://schemas.microsoft.com/office/drawing/2014/main" val="3509154256"/>
                    </a:ext>
                  </a:extLst>
                </a:gridCol>
              </a:tblGrid>
              <a:tr h="0">
                <a:tc>
                  <a:txBody>
                    <a:bodyPr/>
                    <a:lstStyle/>
                    <a:p>
                      <a:pPr algn="ctr">
                        <a:buNone/>
                      </a:pPr>
                      <a:r>
                        <a:rPr lang="ja-JP" altLang="en-US" b="1" dirty="0">
                          <a:latin typeface="BIZ UDゴシック" panose="020B0400000000000000" pitchFamily="49" charset="-128"/>
                          <a:ea typeface="BIZ UDゴシック" panose="020B0400000000000000" pitchFamily="49" charset="-128"/>
                        </a:rPr>
                        <a:t>類型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buNone/>
                      </a:pPr>
                      <a:r>
                        <a:rPr lang="ja-JP" altLang="en-US" b="1" dirty="0">
                          <a:latin typeface="BIZ UDゴシック" panose="020B0400000000000000" pitchFamily="49" charset="-128"/>
                          <a:ea typeface="BIZ UDゴシック" panose="020B0400000000000000" pitchFamily="49" charset="-128"/>
                        </a:rPr>
                        <a:t>主な被害・支障</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404100139"/>
                  </a:ext>
                </a:extLst>
              </a:tr>
              <a:tr h="0">
                <a:tc>
                  <a:txBody>
                    <a:bodyPr/>
                    <a:lstStyle/>
                    <a:p>
                      <a:pPr>
                        <a:buNone/>
                      </a:pPr>
                      <a:r>
                        <a:rPr lang="ja-JP" altLang="en-US" b="1" dirty="0">
                          <a:latin typeface="BIZ UDゴシック" panose="020B0400000000000000" pitchFamily="49" charset="-128"/>
                          <a:ea typeface="BIZ UDゴシック" panose="020B0400000000000000" pitchFamily="49" charset="-128"/>
                        </a:rPr>
                        <a:t>地震 </a:t>
                      </a:r>
                      <a:r>
                        <a:rPr lang="en-US" altLang="ja-JP" b="1"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地震</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285750" indent="-285750">
                        <a:spcBef>
                          <a:spcPts val="600"/>
                        </a:spcBef>
                        <a:buFont typeface="Arial" panose="020B0604020202020204" pitchFamily="34" charset="0"/>
                        <a:buChar char="•"/>
                      </a:pPr>
                      <a:r>
                        <a:rPr lang="ja-JP" altLang="en-US" sz="1800" dirty="0">
                          <a:latin typeface="BIZ UDゴシック" panose="020B0400000000000000" pitchFamily="49" charset="-128"/>
                          <a:ea typeface="BIZ UDゴシック" panose="020B0400000000000000" pitchFamily="49" charset="-128"/>
                        </a:rPr>
                        <a:t>地震学上、Ｍ８クラスの地震が発生した場合、その後にＭ７程度の地震が発生する可能性が高い。</a:t>
                      </a:r>
                      <a:endParaRPr lang="en-US" altLang="ja-JP" sz="1800" dirty="0">
                        <a:latin typeface="BIZ UDゴシック" panose="020B0400000000000000" pitchFamily="49" charset="-128"/>
                        <a:ea typeface="BIZ UDゴシック" panose="020B0400000000000000" pitchFamily="49" charset="-128"/>
                      </a:endParaRPr>
                    </a:p>
                    <a:p>
                      <a:pPr marL="285750" indent="-285750">
                        <a:spcBef>
                          <a:spcPts val="600"/>
                        </a:spcBef>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先発地震で損傷した建物が後発地震で倒壊。</a:t>
                      </a:r>
                      <a:endParaRPr lang="en-US" altLang="ja-JP" dirty="0">
                        <a:latin typeface="BIZ UDゴシック" panose="020B0400000000000000" pitchFamily="49" charset="-128"/>
                        <a:ea typeface="BIZ UDゴシック" panose="020B0400000000000000" pitchFamily="49"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849791476"/>
                  </a:ext>
                </a:extLst>
              </a:tr>
              <a:tr h="0">
                <a:tc>
                  <a:txBody>
                    <a:bodyPr/>
                    <a:lstStyle/>
                    <a:p>
                      <a:pPr>
                        <a:buNone/>
                      </a:pPr>
                      <a:r>
                        <a:rPr lang="ja-JP" altLang="en-US" b="1" dirty="0">
                          <a:latin typeface="BIZ UDゴシック" panose="020B0400000000000000" pitchFamily="49" charset="-128"/>
                          <a:ea typeface="BIZ UDゴシック" panose="020B0400000000000000" pitchFamily="49" charset="-128"/>
                        </a:rPr>
                        <a:t>地震 </a:t>
                      </a:r>
                      <a:r>
                        <a:rPr lang="en-US" altLang="ja-JP" b="1"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風水害</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285750" indent="-285750">
                        <a:spcBef>
                          <a:spcPts val="600"/>
                        </a:spcBef>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地震で緩んだ斜面・造成宅地・河川堤防等が、通常より少ない降雨でも崩壊・被災。</a:t>
                      </a:r>
                      <a:endParaRPr lang="en-US" altLang="ja-JP" dirty="0">
                        <a:latin typeface="BIZ UDゴシック" panose="020B0400000000000000" pitchFamily="49" charset="-128"/>
                        <a:ea typeface="BIZ UDゴシック" panose="020B0400000000000000" pitchFamily="49" charset="-128"/>
                      </a:endParaRPr>
                    </a:p>
                    <a:p>
                      <a:pPr marL="285750" indent="-285750">
                        <a:spcBef>
                          <a:spcPts val="600"/>
                        </a:spcBef>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避難先・避難所が水害で使用不能となるおそれ。</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48032425"/>
                  </a:ext>
                </a:extLst>
              </a:tr>
              <a:tr h="0">
                <a:tc>
                  <a:txBody>
                    <a:bodyPr/>
                    <a:lstStyle/>
                    <a:p>
                      <a:pPr>
                        <a:buNone/>
                      </a:pPr>
                      <a:r>
                        <a:rPr lang="ja-JP" altLang="en-US" b="1">
                          <a:latin typeface="BIZ UDゴシック" panose="020B0400000000000000" pitchFamily="49" charset="-128"/>
                          <a:ea typeface="BIZ UDゴシック" panose="020B0400000000000000" pitchFamily="49" charset="-128"/>
                        </a:rPr>
                        <a:t>地震 </a:t>
                      </a:r>
                      <a:r>
                        <a:rPr lang="en-US" altLang="ja-JP"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火山災害・酷暑／厳冬</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285750" indent="-285750">
                        <a:spcBef>
                          <a:spcPts val="600"/>
                        </a:spcBef>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降灰により物資輸送、応急対策活動、在宅避難、広域避難が困難化。</a:t>
                      </a:r>
                      <a:endParaRPr lang="en-US" altLang="ja-JP" dirty="0">
                        <a:latin typeface="BIZ UDゴシック" panose="020B0400000000000000" pitchFamily="49" charset="-128"/>
                        <a:ea typeface="BIZ UDゴシック" panose="020B0400000000000000" pitchFamily="49" charset="-128"/>
                      </a:endParaRPr>
                    </a:p>
                    <a:p>
                      <a:pPr marL="285750" indent="-285750">
                        <a:spcBef>
                          <a:spcPts val="600"/>
                        </a:spcBef>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酷暑・厳冬では熱中症、低体温症、感染症等により避難所・医療リソースがひっ迫。</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34096020"/>
                  </a:ext>
                </a:extLst>
              </a:tr>
              <a:tr h="0">
                <a:tc>
                  <a:txBody>
                    <a:bodyPr/>
                    <a:lstStyle/>
                    <a:p>
                      <a:pPr>
                        <a:buNone/>
                      </a:pPr>
                      <a:r>
                        <a:rPr lang="ja-JP" altLang="en-US" b="1" dirty="0">
                          <a:latin typeface="BIZ UDゴシック" panose="020B0400000000000000" pitchFamily="49" charset="-128"/>
                          <a:ea typeface="BIZ UDゴシック" panose="020B0400000000000000" pitchFamily="49" charset="-128"/>
                        </a:rPr>
                        <a:t>地震 </a:t>
                      </a:r>
                      <a:r>
                        <a:rPr lang="en-US" altLang="ja-JP" b="1"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サイバー攻撃等</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285750" indent="-285750">
                        <a:spcBef>
                          <a:spcPts val="600"/>
                        </a:spcBef>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社会混乱に乗じたサイバー攻撃により、電力、ガス、水道、交通、通信、政府・自治体システムに支障。</a:t>
                      </a:r>
                      <a:endParaRPr lang="en-US" altLang="ja-JP" dirty="0">
                        <a:latin typeface="BIZ UDゴシック" panose="020B0400000000000000" pitchFamily="49" charset="-128"/>
                        <a:ea typeface="BIZ UDゴシック" panose="020B0400000000000000" pitchFamily="49" charset="-128"/>
                      </a:endParaRPr>
                    </a:p>
                    <a:p>
                      <a:pPr marL="285750" indent="-285750">
                        <a:spcBef>
                          <a:spcPts val="600"/>
                        </a:spcBef>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被害把握や支援物資手配が遅延するおそれ。</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142147551"/>
                  </a:ext>
                </a:extLst>
              </a:tr>
            </a:tbl>
          </a:graphicData>
        </a:graphic>
      </p:graphicFrame>
      <p:graphicFrame>
        <p:nvGraphicFramePr>
          <p:cNvPr id="14" name="表 13">
            <a:extLst>
              <a:ext uri="{FF2B5EF4-FFF2-40B4-BE49-F238E27FC236}">
                <a16:creationId xmlns:a16="http://schemas.microsoft.com/office/drawing/2014/main" id="{C323D089-0593-70D9-0455-671BB867AAFE}"/>
              </a:ext>
            </a:extLst>
          </p:cNvPr>
          <p:cNvGraphicFramePr>
            <a:graphicFrameLocks noGrp="1"/>
          </p:cNvGraphicFramePr>
          <p:nvPr>
            <p:extLst>
              <p:ext uri="{D42A27DB-BD31-4B8C-83A1-F6EECF244321}">
                <p14:modId xmlns:p14="http://schemas.microsoft.com/office/powerpoint/2010/main" val="2682422664"/>
              </p:ext>
            </p:extLst>
          </p:nvPr>
        </p:nvGraphicFramePr>
        <p:xfrm>
          <a:off x="162355" y="1179379"/>
          <a:ext cx="5071126" cy="370840"/>
        </p:xfrm>
        <a:graphic>
          <a:graphicData uri="http://schemas.openxmlformats.org/drawingml/2006/table">
            <a:tbl>
              <a:tblPr firstRow="1" bandRow="1">
                <a:tableStyleId>{5C22544A-7EE6-4342-B048-85BDC9FD1C3A}</a:tableStyleId>
              </a:tblPr>
              <a:tblGrid>
                <a:gridCol w="5071126">
                  <a:extLst>
                    <a:ext uri="{9D8B030D-6E8A-4147-A177-3AD203B41FA5}">
                      <a16:colId xmlns:a16="http://schemas.microsoft.com/office/drawing/2014/main" val="3666785507"/>
                    </a:ext>
                  </a:extLst>
                </a:gridCol>
              </a:tblGrid>
              <a:tr h="370840">
                <a:tc>
                  <a:txBody>
                    <a:bodyPr/>
                    <a:lstStyle/>
                    <a:p>
                      <a:pPr algn="l"/>
                      <a:r>
                        <a:rPr kumimoji="1" lang="ja-JP" altLang="en-US" sz="1800" dirty="0">
                          <a:solidFill>
                            <a:schemeClr val="tx1"/>
                          </a:solidFill>
                          <a:latin typeface="BIZ UDゴシック" panose="020B0400000000000000" pitchFamily="49" charset="-128"/>
                          <a:ea typeface="BIZ UDゴシック" panose="020B0400000000000000" pitchFamily="49" charset="-128"/>
                        </a:rPr>
                        <a:t>首都直下地震後に想定される複合災害等の事象</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16" name="Rectangle 3">
            <a:extLst>
              <a:ext uri="{FF2B5EF4-FFF2-40B4-BE49-F238E27FC236}">
                <a16:creationId xmlns:a16="http://schemas.microsoft.com/office/drawing/2014/main" id="{A0300CE1-B816-D8DE-5EB3-A0265DB59363}"/>
              </a:ext>
            </a:extLst>
          </p:cNvPr>
          <p:cNvSpPr>
            <a:spLocks noChangeArrowheads="1"/>
          </p:cNvSpPr>
          <p:nvPr/>
        </p:nvSpPr>
        <p:spPr bwMode="auto">
          <a:xfrm>
            <a:off x="269359" y="6264293"/>
            <a:ext cx="11473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ja-JP" altLang="en-US" sz="12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中央防災会議「首都直下地震の被害想定と対策について（報告書）」令和７年</a:t>
            </a:r>
            <a:r>
              <a:rPr kumimoji="0" lang="en-US" altLang="ja-JP" sz="12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12</a:t>
            </a:r>
            <a:r>
              <a:rPr kumimoji="0" lang="ja-JP" altLang="en-US" sz="12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月</a:t>
            </a:r>
            <a:r>
              <a:rPr kumimoji="0" lang="en-US" altLang="ja-JP" sz="12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19</a:t>
            </a:r>
            <a:r>
              <a:rPr kumimoji="0" lang="ja-JP" altLang="en-US" sz="12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日をもとに作成</a:t>
            </a:r>
          </a:p>
        </p:txBody>
      </p:sp>
    </p:spTree>
    <p:extLst>
      <p:ext uri="{BB962C8B-B14F-4D97-AF65-F5344CB8AC3E}">
        <p14:creationId xmlns:p14="http://schemas.microsoft.com/office/powerpoint/2010/main" val="3757830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4F1A-82F6-D608-CF34-DA0E6B3CB8E4}"/>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795DDED-14D4-4307-6F60-E70ADAE190DC}"/>
              </a:ext>
            </a:extLst>
          </p:cNvPr>
          <p:cNvGraphicFramePr>
            <a:graphicFrameLocks noGrp="1"/>
          </p:cNvGraphicFramePr>
          <p:nvPr>
            <p:extLst>
              <p:ext uri="{D42A27DB-BD31-4B8C-83A1-F6EECF244321}">
                <p14:modId xmlns:p14="http://schemas.microsoft.com/office/powerpoint/2010/main" val="4147290739"/>
              </p:ext>
            </p:extLst>
          </p:nvPr>
        </p:nvGraphicFramePr>
        <p:xfrm>
          <a:off x="54299" y="608798"/>
          <a:ext cx="4644161" cy="370840"/>
        </p:xfrm>
        <a:graphic>
          <a:graphicData uri="http://schemas.openxmlformats.org/drawingml/2006/table">
            <a:tbl>
              <a:tblPr firstRow="1" bandRow="1">
                <a:tableStyleId>{5C22544A-7EE6-4342-B048-85BDC9FD1C3A}</a:tableStyleId>
              </a:tblPr>
              <a:tblGrid>
                <a:gridCol w="4644161">
                  <a:extLst>
                    <a:ext uri="{9D8B030D-6E8A-4147-A177-3AD203B41FA5}">
                      <a16:colId xmlns:a16="http://schemas.microsoft.com/office/drawing/2014/main" val="3666785507"/>
                    </a:ext>
                  </a:extLst>
                </a:gridCol>
              </a:tblGrid>
              <a:tr h="370840">
                <a:tc>
                  <a:txBody>
                    <a:bodyPr/>
                    <a:lstStyle/>
                    <a:p>
                      <a:pPr algn="l"/>
                      <a:r>
                        <a:rPr kumimoji="1" lang="ja-JP" altLang="en-US" sz="1800" dirty="0">
                          <a:solidFill>
                            <a:schemeClr val="tx1"/>
                          </a:solidFill>
                          <a:latin typeface="BIZ UDゴシック" panose="020B0400000000000000" pitchFamily="49" charset="-128"/>
                          <a:ea typeface="BIZ UDゴシック" panose="020B0400000000000000" pitchFamily="49" charset="-128"/>
                        </a:rPr>
                        <a:t>能登半島での地震・大雨の被害の主な特徴</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5" name="正方形/長方形 4">
            <a:extLst>
              <a:ext uri="{FF2B5EF4-FFF2-40B4-BE49-F238E27FC236}">
                <a16:creationId xmlns:a16="http://schemas.microsoft.com/office/drawing/2014/main" id="{80A94ED4-A783-75FB-4E8A-1973837B6FEB}"/>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Ⅴ</a:t>
            </a:r>
            <a:r>
              <a:rPr lang="ja-JP" altLang="en-US" sz="2400" b="1" dirty="0">
                <a:solidFill>
                  <a:schemeClr val="bg1"/>
                </a:solidFill>
                <a:latin typeface="BIZ UDPゴシック" panose="020B0400000000000000" pitchFamily="50" charset="-128"/>
                <a:ea typeface="BIZ UDPゴシック" panose="020B0400000000000000" pitchFamily="50" charset="-128"/>
              </a:rPr>
              <a:t>　複合災害</a:t>
            </a:r>
          </a:p>
        </p:txBody>
      </p:sp>
      <p:sp>
        <p:nvSpPr>
          <p:cNvPr id="4" name="スライド番号プレースホルダー 1">
            <a:extLst>
              <a:ext uri="{FF2B5EF4-FFF2-40B4-BE49-F238E27FC236}">
                <a16:creationId xmlns:a16="http://schemas.microsoft.com/office/drawing/2014/main" id="{53B12B8C-553C-4782-9ECD-D4E474733707}"/>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28</a:t>
            </a:fld>
            <a:endParaRPr kumimoji="1" lang="ja-JP" altLang="en-US" sz="14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1D7FC716-CED7-4792-2293-96FDBF8FD089}"/>
              </a:ext>
            </a:extLst>
          </p:cNvPr>
          <p:cNvPicPr>
            <a:picLocks noChangeAspect="1"/>
          </p:cNvPicPr>
          <p:nvPr/>
        </p:nvPicPr>
        <p:blipFill>
          <a:blip r:embed="rId3"/>
          <a:stretch>
            <a:fillRect/>
          </a:stretch>
        </p:blipFill>
        <p:spPr>
          <a:xfrm>
            <a:off x="54299" y="3878702"/>
            <a:ext cx="3625891" cy="2370499"/>
          </a:xfrm>
          <a:prstGeom prst="rect">
            <a:avLst/>
          </a:prstGeom>
        </p:spPr>
      </p:pic>
      <p:pic>
        <p:nvPicPr>
          <p:cNvPr id="13" name="図 12">
            <a:extLst>
              <a:ext uri="{FF2B5EF4-FFF2-40B4-BE49-F238E27FC236}">
                <a16:creationId xmlns:a16="http://schemas.microsoft.com/office/drawing/2014/main" id="{64B0FD7C-C61E-1ABD-A59E-E9A509E7B77D}"/>
              </a:ext>
            </a:extLst>
          </p:cNvPr>
          <p:cNvPicPr>
            <a:picLocks noChangeAspect="1"/>
          </p:cNvPicPr>
          <p:nvPr/>
        </p:nvPicPr>
        <p:blipFill>
          <a:blip r:embed="rId4"/>
          <a:stretch>
            <a:fillRect/>
          </a:stretch>
        </p:blipFill>
        <p:spPr>
          <a:xfrm>
            <a:off x="3515361" y="3786163"/>
            <a:ext cx="4006850" cy="2651418"/>
          </a:xfrm>
          <a:prstGeom prst="rect">
            <a:avLst/>
          </a:prstGeom>
        </p:spPr>
      </p:pic>
      <p:pic>
        <p:nvPicPr>
          <p:cNvPr id="15" name="図 14">
            <a:extLst>
              <a:ext uri="{FF2B5EF4-FFF2-40B4-BE49-F238E27FC236}">
                <a16:creationId xmlns:a16="http://schemas.microsoft.com/office/drawing/2014/main" id="{2B1A5FD9-2114-AE16-4769-6C422695DDD7}"/>
              </a:ext>
            </a:extLst>
          </p:cNvPr>
          <p:cNvPicPr>
            <a:picLocks noChangeAspect="1"/>
          </p:cNvPicPr>
          <p:nvPr/>
        </p:nvPicPr>
        <p:blipFill>
          <a:blip r:embed="rId5"/>
          <a:stretch>
            <a:fillRect/>
          </a:stretch>
        </p:blipFill>
        <p:spPr>
          <a:xfrm>
            <a:off x="7522211" y="3782539"/>
            <a:ext cx="4319594" cy="2787223"/>
          </a:xfrm>
          <a:prstGeom prst="rect">
            <a:avLst/>
          </a:prstGeom>
        </p:spPr>
      </p:pic>
      <p:sp>
        <p:nvSpPr>
          <p:cNvPr id="11" name="テキスト ボックス 10">
            <a:extLst>
              <a:ext uri="{FF2B5EF4-FFF2-40B4-BE49-F238E27FC236}">
                <a16:creationId xmlns:a16="http://schemas.microsoft.com/office/drawing/2014/main" id="{81BACEB4-054C-FD5D-5CB7-DDABB5B70302}"/>
              </a:ext>
            </a:extLst>
          </p:cNvPr>
          <p:cNvSpPr txBox="1"/>
          <p:nvPr/>
        </p:nvSpPr>
        <p:spPr>
          <a:xfrm>
            <a:off x="350197" y="1072176"/>
            <a:ext cx="11658924" cy="2785378"/>
          </a:xfrm>
          <a:prstGeom prst="rect">
            <a:avLst/>
          </a:prstGeom>
          <a:solidFill>
            <a:schemeClr val="accent1">
              <a:lumMod val="20000"/>
              <a:lumOff val="80000"/>
            </a:schemeClr>
          </a:solidFill>
        </p:spPr>
        <p:txBody>
          <a:bodyPr wrap="square">
            <a:spAutoFit/>
          </a:bodyPr>
          <a:lstStyle/>
          <a:p>
            <a:pPr>
              <a:lnSpc>
                <a:spcPts val="1800"/>
              </a:lnSpc>
              <a:spcBef>
                <a:spcPts val="600"/>
              </a:spcBef>
            </a:pPr>
            <a:r>
              <a:rPr lang="ja-JP" altLang="en-US" sz="1600" dirty="0">
                <a:latin typeface="BIZ UDゴシック" panose="020B0400000000000000" pitchFamily="49" charset="-128"/>
                <a:ea typeface="BIZ UDゴシック" panose="020B0400000000000000" pitchFamily="49" charset="-128"/>
              </a:rPr>
              <a:t>〇令和６年能登半島地震（令和６年１月１日）による被害</a:t>
            </a:r>
            <a:br>
              <a:rPr lang="en-US" altLang="ja-JP" sz="1600" dirty="0">
                <a:latin typeface="BIZ UDゴシック" panose="020B0400000000000000" pitchFamily="49" charset="-128"/>
                <a:ea typeface="BIZ UDゴシック" panose="020B0400000000000000" pitchFamily="49" charset="-128"/>
              </a:rPr>
            </a:br>
            <a:r>
              <a:rPr lang="ja-JP" altLang="en-US" sz="1600" dirty="0">
                <a:latin typeface="BIZ UDゴシック" panose="020B0400000000000000" pitchFamily="49" charset="-128"/>
                <a:ea typeface="BIZ UDゴシック" panose="020B0400000000000000" pitchFamily="49" charset="-128"/>
              </a:rPr>
              <a:t>　・マグニチュード</a:t>
            </a:r>
            <a:r>
              <a:rPr lang="en-US" altLang="ja-JP" sz="1600" dirty="0">
                <a:latin typeface="BIZ UDゴシック" panose="020B0400000000000000" pitchFamily="49" charset="-128"/>
                <a:ea typeface="BIZ UDゴシック" panose="020B0400000000000000" pitchFamily="49" charset="-128"/>
              </a:rPr>
              <a:t>7.6</a:t>
            </a:r>
            <a:r>
              <a:rPr lang="ja-JP" altLang="en-US" sz="1600" dirty="0">
                <a:latin typeface="BIZ UDゴシック" panose="020B0400000000000000" pitchFamily="49" charset="-128"/>
                <a:ea typeface="BIZ UDゴシック" panose="020B0400000000000000" pitchFamily="49" charset="-128"/>
              </a:rPr>
              <a:t>、輪島市、志賀町で震度７を観測する地震が発生。</a:t>
            </a:r>
            <a:br>
              <a:rPr lang="en-US" altLang="ja-JP" sz="1600" dirty="0">
                <a:latin typeface="BIZ UDゴシック" panose="020B0400000000000000" pitchFamily="49" charset="-128"/>
                <a:ea typeface="BIZ UDゴシック" panose="020B0400000000000000" pitchFamily="49" charset="-128"/>
              </a:rPr>
            </a:b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・大規模な地すべり、地盤の隆起、河道閉塞（山地部）が発生。</a:t>
            </a:r>
            <a:endParaRPr lang="en-US" altLang="ja-JP" sz="1600" dirty="0">
              <a:latin typeface="BIZ UDゴシック" panose="020B0400000000000000" pitchFamily="49" charset="-128"/>
              <a:ea typeface="BIZ UDゴシック" panose="020B0400000000000000" pitchFamily="49" charset="-128"/>
            </a:endParaRPr>
          </a:p>
          <a:p>
            <a:pPr>
              <a:lnSpc>
                <a:spcPts val="1800"/>
              </a:lnSpc>
              <a:spcBef>
                <a:spcPts val="600"/>
              </a:spcBef>
            </a:pPr>
            <a:r>
              <a:rPr lang="ja-JP" altLang="en-US" sz="1600" dirty="0">
                <a:latin typeface="BIZ UDゴシック" panose="020B0400000000000000" pitchFamily="49" charset="-128"/>
                <a:ea typeface="BIZ UDゴシック" panose="020B0400000000000000" pitchFamily="49" charset="-128"/>
              </a:rPr>
              <a:t>〇能登半島での令和６年９月</a:t>
            </a:r>
            <a:r>
              <a:rPr lang="en-US" altLang="ja-JP" sz="1600" dirty="0">
                <a:latin typeface="BIZ UDゴシック" panose="020B0400000000000000" pitchFamily="49" charset="-128"/>
                <a:ea typeface="BIZ UDゴシック" panose="020B0400000000000000" pitchFamily="49" charset="-128"/>
              </a:rPr>
              <a:t>20</a:t>
            </a:r>
            <a:r>
              <a:rPr lang="ja-JP" altLang="en-US" sz="1600" dirty="0">
                <a:latin typeface="BIZ UDゴシック" panose="020B0400000000000000" pitchFamily="49" charset="-128"/>
                <a:ea typeface="BIZ UDゴシック" panose="020B0400000000000000" pitchFamily="49" charset="-128"/>
              </a:rPr>
              <a:t>日からの大雨による被害</a:t>
            </a:r>
            <a:br>
              <a:rPr lang="en-US" altLang="ja-JP" sz="1600" dirty="0">
                <a:latin typeface="BIZ UDゴシック" panose="020B0400000000000000" pitchFamily="49" charset="-128"/>
                <a:ea typeface="BIZ UDゴシック" panose="020B0400000000000000" pitchFamily="49" charset="-128"/>
              </a:rPr>
            </a:b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・河川の計画規模を上回る観測史上１位の降雨が発生。</a:t>
            </a:r>
            <a:br>
              <a:rPr lang="en-US" altLang="ja-JP" sz="1600" dirty="0">
                <a:latin typeface="BIZ UDゴシック" panose="020B0400000000000000" pitchFamily="49" charset="-128"/>
                <a:ea typeface="BIZ UDゴシック" panose="020B0400000000000000" pitchFamily="49" charset="-128"/>
              </a:rPr>
            </a:b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・洪水とともに流下した土砂・流木が橋梁で捕捉、河道が埋塞し、氾濫が発生。</a:t>
            </a:r>
            <a:br>
              <a:rPr lang="en-US" altLang="ja-JP" sz="1600" dirty="0">
                <a:latin typeface="BIZ UDゴシック" panose="020B0400000000000000" pitchFamily="49" charset="-128"/>
                <a:ea typeface="BIZ UDゴシック" panose="020B0400000000000000" pitchFamily="49" charset="-128"/>
              </a:rPr>
            </a:b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・大雨が予測されない中で短時間で水位が上昇する等、避難が困難な状況が発生。</a:t>
            </a:r>
            <a:endParaRPr lang="en-US" altLang="ja-JP" sz="1600" dirty="0">
              <a:latin typeface="BIZ UDゴシック" panose="020B0400000000000000" pitchFamily="49" charset="-128"/>
              <a:ea typeface="BIZ UDゴシック" panose="020B0400000000000000" pitchFamily="49" charset="-128"/>
            </a:endParaRPr>
          </a:p>
          <a:p>
            <a:pPr>
              <a:lnSpc>
                <a:spcPts val="1800"/>
              </a:lnSpc>
              <a:spcBef>
                <a:spcPts val="600"/>
              </a:spcBef>
            </a:pPr>
            <a:r>
              <a:rPr lang="ja-JP" altLang="en-US" sz="1600" b="1" dirty="0">
                <a:latin typeface="BIZ UDゴシック" panose="020B0400000000000000" pitchFamily="49" charset="-128"/>
                <a:ea typeface="BIZ UDゴシック" panose="020B0400000000000000" pitchFamily="49" charset="-128"/>
              </a:rPr>
              <a:t>○複合災害に備えるための先発の自然災害発生後の応急対応に係る課題</a:t>
            </a:r>
            <a:br>
              <a:rPr lang="en-US" altLang="ja-JP" sz="1600" dirty="0">
                <a:latin typeface="BIZ UDゴシック" panose="020B0400000000000000" pitchFamily="49" charset="-128"/>
                <a:ea typeface="BIZ UDゴシック" panose="020B0400000000000000" pitchFamily="49" charset="-128"/>
              </a:rPr>
            </a:b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職員が直ちに被災現場に到達できず</a:t>
            </a:r>
            <a:r>
              <a:rPr lang="ja-JP" altLang="en-US" sz="1600" dirty="0">
                <a:latin typeface="BIZ UDゴシック" panose="020B0400000000000000" pitchFamily="49" charset="-128"/>
                <a:ea typeface="BIZ UDゴシック" panose="020B0400000000000000" pitchFamily="49" charset="-128"/>
              </a:rPr>
              <a:t>、エリア全体の</a:t>
            </a:r>
            <a:r>
              <a:rPr lang="ja-JP" altLang="en-US" sz="1600" b="1" dirty="0">
                <a:latin typeface="BIZ UDゴシック" panose="020B0400000000000000" pitchFamily="49" charset="-128"/>
                <a:ea typeface="BIZ UDゴシック" panose="020B0400000000000000" pitchFamily="49" charset="-128"/>
              </a:rPr>
              <a:t>リスクが把握できない</a:t>
            </a:r>
            <a:r>
              <a:rPr lang="ja-JP" altLang="en-US" sz="1600" dirty="0">
                <a:latin typeface="BIZ UDゴシック" panose="020B0400000000000000" pitchFamily="49" charset="-128"/>
                <a:ea typeface="BIZ UDゴシック" panose="020B0400000000000000" pitchFamily="49" charset="-128"/>
              </a:rPr>
              <a:t>ことに伴う被害の拡大</a:t>
            </a:r>
            <a:br>
              <a:rPr lang="en-US" altLang="ja-JP" sz="1600" dirty="0">
                <a:latin typeface="BIZ UDゴシック" panose="020B0400000000000000" pitchFamily="49" charset="-128"/>
                <a:ea typeface="BIZ UDゴシック" panose="020B0400000000000000" pitchFamily="49" charset="-128"/>
              </a:rPr>
            </a:b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・先発災害の影響に伴う</a:t>
            </a:r>
            <a:r>
              <a:rPr lang="ja-JP" altLang="en-US" sz="1600" b="1" dirty="0">
                <a:latin typeface="BIZ UDゴシック" panose="020B0400000000000000" pitchFamily="49" charset="-128"/>
                <a:ea typeface="BIZ UDゴシック" panose="020B0400000000000000" pitchFamily="49" charset="-128"/>
              </a:rPr>
              <a:t>単発の災害と比べて被害範囲の拡大、小さな外力</a:t>
            </a:r>
            <a:r>
              <a:rPr lang="ja-JP" altLang="en-US" sz="1600" dirty="0">
                <a:latin typeface="BIZ UDゴシック" panose="020B0400000000000000" pitchFamily="49" charset="-128"/>
                <a:ea typeface="BIZ UDゴシック" panose="020B0400000000000000" pitchFamily="49" charset="-128"/>
              </a:rPr>
              <a:t>での被害の発生</a:t>
            </a:r>
            <a:br>
              <a:rPr lang="en-US" altLang="ja-JP" sz="1600" dirty="0">
                <a:latin typeface="BIZ UDゴシック" panose="020B0400000000000000" pitchFamily="49" charset="-128"/>
                <a:ea typeface="BIZ UDゴシック" panose="020B0400000000000000" pitchFamily="49" charset="-128"/>
              </a:rPr>
            </a:b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限りある人員･資機材を投入すべき箇所がスクリーニング（優先順位付け）できない</a:t>
            </a:r>
            <a:r>
              <a:rPr lang="ja-JP" altLang="en-US" sz="1600" dirty="0">
                <a:latin typeface="BIZ UDゴシック" panose="020B0400000000000000" pitchFamily="49" charset="-128"/>
                <a:ea typeface="BIZ UDゴシック" panose="020B0400000000000000" pitchFamily="49" charset="-128"/>
              </a:rPr>
              <a:t>ことに伴う被害の拡大</a:t>
            </a:r>
          </a:p>
        </p:txBody>
      </p:sp>
      <p:sp>
        <p:nvSpPr>
          <p:cNvPr id="9" name="テキスト ボックス 8">
            <a:extLst>
              <a:ext uri="{FF2B5EF4-FFF2-40B4-BE49-F238E27FC236}">
                <a16:creationId xmlns:a16="http://schemas.microsoft.com/office/drawing/2014/main" id="{BAF6717A-A37F-8B4E-FDCB-C7F41487E20D}"/>
              </a:ext>
            </a:extLst>
          </p:cNvPr>
          <p:cNvSpPr txBox="1"/>
          <p:nvPr/>
        </p:nvSpPr>
        <p:spPr>
          <a:xfrm>
            <a:off x="4118299" y="6569762"/>
            <a:ext cx="11061287" cy="261610"/>
          </a:xfrm>
          <a:prstGeom prst="rect">
            <a:avLst/>
          </a:prstGeom>
          <a:noFill/>
        </p:spPr>
        <p:txBody>
          <a:bodyPr wrap="square">
            <a:spAutoFit/>
          </a:bodyPr>
          <a:lstStyle/>
          <a:p>
            <a:r>
              <a:rPr lang="ja-JP" altLang="en-US" sz="1100" dirty="0">
                <a:latin typeface="BIZ UDゴシック" panose="020B0400000000000000" pitchFamily="49" charset="-128"/>
                <a:ea typeface="BIZ UDゴシック" panose="020B0400000000000000" pitchFamily="49" charset="-128"/>
              </a:rPr>
              <a:t>出典：国土交通省「能登半島での地震・大雨を踏まえた水害・土砂災害対策のあり方について 提言」をもとに作成</a:t>
            </a:r>
          </a:p>
        </p:txBody>
      </p:sp>
    </p:spTree>
    <p:extLst>
      <p:ext uri="{BB962C8B-B14F-4D97-AF65-F5344CB8AC3E}">
        <p14:creationId xmlns:p14="http://schemas.microsoft.com/office/powerpoint/2010/main" val="167752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32973-9E65-687E-F121-B1E40CBB67C7}"/>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3D36DA2-EA60-05C6-636F-A2BBEF186A87}"/>
              </a:ext>
            </a:extLst>
          </p:cNvPr>
          <p:cNvSpPr/>
          <p:nvPr/>
        </p:nvSpPr>
        <p:spPr>
          <a:xfrm>
            <a:off x="262647" y="894945"/>
            <a:ext cx="11702374" cy="5864357"/>
          </a:xfrm>
          <a:prstGeom prst="roundRect">
            <a:avLst>
              <a:gd name="adj" fmla="val 6754"/>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1A6C0E2-C807-AFAD-F2E4-29D775F30B0B}"/>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本日ご確認いただきたい論点</a:t>
            </a:r>
          </a:p>
        </p:txBody>
      </p:sp>
      <p:sp>
        <p:nvSpPr>
          <p:cNvPr id="4" name="スライド番号プレースホルダー 1">
            <a:extLst>
              <a:ext uri="{FF2B5EF4-FFF2-40B4-BE49-F238E27FC236}">
                <a16:creationId xmlns:a16="http://schemas.microsoft.com/office/drawing/2014/main" id="{473FA328-BAF9-81D5-DF5B-D1511A1A24FE}"/>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2</a:t>
            </a:fld>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95F7453A-DCCB-9342-53AC-5AF9D9247173}"/>
              </a:ext>
            </a:extLst>
          </p:cNvPr>
          <p:cNvGraphicFramePr>
            <a:graphicFrameLocks noGrp="1"/>
          </p:cNvGraphicFramePr>
          <p:nvPr>
            <p:extLst>
              <p:ext uri="{D42A27DB-BD31-4B8C-83A1-F6EECF244321}">
                <p14:modId xmlns:p14="http://schemas.microsoft.com/office/powerpoint/2010/main" val="811621334"/>
              </p:ext>
            </p:extLst>
          </p:nvPr>
        </p:nvGraphicFramePr>
        <p:xfrm>
          <a:off x="482338" y="1106722"/>
          <a:ext cx="11227323" cy="5517362"/>
        </p:xfrm>
        <a:graphic>
          <a:graphicData uri="http://schemas.openxmlformats.org/drawingml/2006/table">
            <a:tbl>
              <a:tblPr/>
              <a:tblGrid>
                <a:gridCol w="3638746">
                  <a:extLst>
                    <a:ext uri="{9D8B030D-6E8A-4147-A177-3AD203B41FA5}">
                      <a16:colId xmlns:a16="http://schemas.microsoft.com/office/drawing/2014/main" val="3590482964"/>
                    </a:ext>
                  </a:extLst>
                </a:gridCol>
                <a:gridCol w="7588577">
                  <a:extLst>
                    <a:ext uri="{9D8B030D-6E8A-4147-A177-3AD203B41FA5}">
                      <a16:colId xmlns:a16="http://schemas.microsoft.com/office/drawing/2014/main" val="2330838211"/>
                    </a:ext>
                  </a:extLst>
                </a:gridCol>
              </a:tblGrid>
              <a:tr h="547247">
                <a:tc>
                  <a:txBody>
                    <a:bodyPr/>
                    <a:lstStyle/>
                    <a:p>
                      <a:pPr algn="ctr">
                        <a:buNone/>
                      </a:pPr>
                      <a:r>
                        <a:rPr lang="ja-JP" altLang="en-US" sz="1800" b="1" dirty="0">
                          <a:latin typeface="BIZ UDゴシック" panose="020B0400000000000000" pitchFamily="49" charset="-128"/>
                          <a:ea typeface="BIZ UDゴシック" panose="020B0400000000000000" pitchFamily="49" charset="-128"/>
                        </a:rPr>
                        <a:t>論点</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buNone/>
                      </a:pPr>
                      <a:r>
                        <a:rPr lang="ja-JP" altLang="en-US" sz="1800" b="1" dirty="0">
                          <a:latin typeface="BIZ UDゴシック" panose="020B0400000000000000" pitchFamily="49" charset="-128"/>
                          <a:ea typeface="BIZ UDゴシック" panose="020B0400000000000000" pitchFamily="49" charset="-128"/>
                        </a:rPr>
                        <a:t>ご確認いただきたい事項</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206284293"/>
                  </a:ext>
                </a:extLst>
              </a:tr>
              <a:tr h="1615287">
                <a:tc>
                  <a:txBody>
                    <a:bodyPr/>
                    <a:lstStyle/>
                    <a:p>
                      <a:pPr>
                        <a:buNone/>
                      </a:pPr>
                      <a:r>
                        <a:rPr lang="ja-JP" altLang="en-US" sz="1800" b="1" dirty="0">
                          <a:latin typeface="BIZ UDゴシック" panose="020B0400000000000000" pitchFamily="49" charset="-128"/>
                          <a:ea typeface="BIZ UDゴシック" panose="020B0400000000000000" pitchFamily="49" charset="-128"/>
                        </a:rPr>
                        <a:t>１　対象とする自然災害類型</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buNone/>
                      </a:pPr>
                      <a:r>
                        <a:rPr lang="ja-JP" altLang="en-US" sz="1800" dirty="0">
                          <a:latin typeface="BIZ UDゴシック" panose="020B0400000000000000" pitchFamily="49" charset="-128"/>
                          <a:ea typeface="BIZ UDゴシック" panose="020B0400000000000000" pitchFamily="49" charset="-128"/>
                        </a:rPr>
                        <a:t>首都機能バックアップの検討対象として、首都直下地震と富士山噴火・広域降灰以外に、どの災害を扱うべきか。</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042288935"/>
                  </a:ext>
                </a:extLst>
              </a:tr>
              <a:tr h="1242529">
                <a:tc>
                  <a:txBody>
                    <a:bodyPr/>
                    <a:lstStyle/>
                    <a:p>
                      <a:pPr>
                        <a:buNone/>
                      </a:pPr>
                      <a:r>
                        <a:rPr lang="ja-JP" altLang="en-US" sz="1800" b="1" dirty="0">
                          <a:latin typeface="BIZ UDゴシック" panose="020B0400000000000000" pitchFamily="49" charset="-128"/>
                          <a:ea typeface="BIZ UDゴシック" panose="020B0400000000000000" pitchFamily="49" charset="-128"/>
                        </a:rPr>
                        <a:t>２　被害想定の使い方</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buNone/>
                      </a:pPr>
                      <a:r>
                        <a:rPr lang="ja-JP" altLang="en-US" sz="1800" dirty="0">
                          <a:latin typeface="BIZ UDゴシック" panose="020B0400000000000000" pitchFamily="49" charset="-128"/>
                          <a:ea typeface="BIZ UDゴシック" panose="020B0400000000000000" pitchFamily="49" charset="-128"/>
                        </a:rPr>
                        <a:t>首都中枢機能の継続に支障を及ぼす条件として、今回示した被害想定（ライフライン、交通インフラの機能支障期間）をどのように取り扱い、検討すべきか。</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541126513"/>
                  </a:ext>
                </a:extLst>
              </a:tr>
              <a:tr h="1242529">
                <a:tc>
                  <a:txBody>
                    <a:bodyPr/>
                    <a:lstStyle/>
                    <a:p>
                      <a:pPr>
                        <a:buNone/>
                      </a:pPr>
                      <a:r>
                        <a:rPr lang="ja-JP" altLang="en-US" sz="1800" b="1" dirty="0">
                          <a:latin typeface="BIZ UDゴシック" panose="020B0400000000000000" pitchFamily="49" charset="-128"/>
                          <a:ea typeface="BIZ UDゴシック" panose="020B0400000000000000" pitchFamily="49" charset="-128"/>
                        </a:rPr>
                        <a:t>３　過酷事象や複合災害の扱い</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buNone/>
                      </a:pPr>
                      <a:r>
                        <a:rPr lang="ja-JP" altLang="en-US" sz="1800" dirty="0">
                          <a:latin typeface="BIZ UDゴシック" panose="020B0400000000000000" pitchFamily="49" charset="-128"/>
                          <a:ea typeface="BIZ UDゴシック" panose="020B0400000000000000" pitchFamily="49" charset="-128"/>
                        </a:rPr>
                        <a:t>各災害の過酷事象や、自然災害同士又は自然災害と自然災害以外の災害との複合災害について、どのように検討すべきか。</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82204173"/>
                  </a:ext>
                </a:extLst>
              </a:tr>
              <a:tr h="869770">
                <a:tc>
                  <a:txBody>
                    <a:bodyPr/>
                    <a:lstStyle/>
                    <a:p>
                      <a:pPr>
                        <a:buNone/>
                      </a:pPr>
                      <a:r>
                        <a:rPr lang="ja-JP" altLang="en-US" sz="1800" b="1" dirty="0">
                          <a:latin typeface="BIZ UDゴシック" panose="020B0400000000000000" pitchFamily="49" charset="-128"/>
                          <a:ea typeface="BIZ UDゴシック" panose="020B0400000000000000" pitchFamily="49" charset="-128"/>
                        </a:rPr>
                        <a:t>４　次回以降の深掘り対象</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buNone/>
                      </a:pPr>
                      <a:r>
                        <a:rPr lang="ja-JP" altLang="en-US" sz="1800" dirty="0">
                          <a:latin typeface="BIZ UDゴシック" panose="020B0400000000000000" pitchFamily="49" charset="-128"/>
                          <a:ea typeface="BIZ UDゴシック" panose="020B0400000000000000" pitchFamily="49" charset="-128"/>
                        </a:rPr>
                        <a:t>首都中枢機能の移行のトリガーとなる災害の種類（単発、複合）や被害想定について</a:t>
                      </a:r>
                    </a:p>
                  </a:txBody>
                  <a:tcPr marL="80580" marR="80580" marT="40290" marB="40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77212724"/>
                  </a:ext>
                </a:extLst>
              </a:tr>
            </a:tbl>
          </a:graphicData>
        </a:graphic>
      </p:graphicFrame>
    </p:spTree>
    <p:extLst>
      <p:ext uri="{BB962C8B-B14F-4D97-AF65-F5344CB8AC3E}">
        <p14:creationId xmlns:p14="http://schemas.microsoft.com/office/powerpoint/2010/main" val="1758432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21FC0-D530-E44E-7793-2E7AE99E903B}"/>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559609FC-2983-3670-6214-DE47339C65CB}"/>
              </a:ext>
            </a:extLst>
          </p:cNvPr>
          <p:cNvPicPr>
            <a:picLocks noChangeAspect="1"/>
          </p:cNvPicPr>
          <p:nvPr/>
        </p:nvPicPr>
        <p:blipFill>
          <a:blip r:embed="rId3"/>
          <a:stretch>
            <a:fillRect/>
          </a:stretch>
        </p:blipFill>
        <p:spPr>
          <a:xfrm>
            <a:off x="73038" y="2514636"/>
            <a:ext cx="6554884" cy="3486847"/>
          </a:xfrm>
          <a:prstGeom prst="rect">
            <a:avLst/>
          </a:prstGeom>
        </p:spPr>
      </p:pic>
      <p:sp>
        <p:nvSpPr>
          <p:cNvPr id="5" name="正方形/長方形 4">
            <a:extLst>
              <a:ext uri="{FF2B5EF4-FFF2-40B4-BE49-F238E27FC236}">
                <a16:creationId xmlns:a16="http://schemas.microsoft.com/office/drawing/2014/main" id="{4028B96C-B604-32BD-2ACD-35905FDFAC99}"/>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Ⅴ</a:t>
            </a:r>
            <a:r>
              <a:rPr lang="ja-JP" altLang="en-US" sz="2400" b="1" dirty="0">
                <a:solidFill>
                  <a:schemeClr val="bg1"/>
                </a:solidFill>
                <a:latin typeface="BIZ UDPゴシック" panose="020B0400000000000000" pitchFamily="50" charset="-128"/>
                <a:ea typeface="BIZ UDPゴシック" panose="020B0400000000000000" pitchFamily="50" charset="-128"/>
              </a:rPr>
              <a:t>　複合災害</a:t>
            </a:r>
          </a:p>
        </p:txBody>
      </p:sp>
      <p:sp>
        <p:nvSpPr>
          <p:cNvPr id="4" name="スライド番号プレースホルダー 1">
            <a:extLst>
              <a:ext uri="{FF2B5EF4-FFF2-40B4-BE49-F238E27FC236}">
                <a16:creationId xmlns:a16="http://schemas.microsoft.com/office/drawing/2014/main" id="{2F8B4003-2260-8997-E704-C25CCF24EFAF}"/>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29</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2DDA820-1DB3-2EDD-E9DD-55BA83E2D28A}"/>
              </a:ext>
            </a:extLst>
          </p:cNvPr>
          <p:cNvSpPr txBox="1"/>
          <p:nvPr/>
        </p:nvSpPr>
        <p:spPr>
          <a:xfrm>
            <a:off x="428017" y="653489"/>
            <a:ext cx="11709684" cy="1077218"/>
          </a:xfrm>
          <a:prstGeom prst="rect">
            <a:avLst/>
          </a:prstGeom>
          <a:solidFill>
            <a:schemeClr val="accent5">
              <a:lumMod val="40000"/>
              <a:lumOff val="60000"/>
            </a:schemeClr>
          </a:solidFill>
          <a:ln w="38100">
            <a:noFill/>
          </a:ln>
        </p:spPr>
        <p:txBody>
          <a:bodyPr wrap="square">
            <a:spAutoFit/>
          </a:bodyPr>
          <a:lstStyle/>
          <a:p>
            <a:pPr marL="285750" indent="-285750">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南海トラフ地震、首都直下地震などの大規模地震は、近い将来の発生の切迫性が指摘。</a:t>
            </a:r>
            <a:endParaRPr lang="en-US" altLang="ja-JP" sz="16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u"/>
            </a:pPr>
            <a:r>
              <a:rPr lang="ja-JP" altLang="en-US" sz="1600" dirty="0">
                <a:latin typeface="BIZ UDゴシック" panose="020B0400000000000000" pitchFamily="49" charset="-128"/>
                <a:ea typeface="BIZ UDゴシック" panose="020B0400000000000000" pitchFamily="49" charset="-128"/>
              </a:rPr>
              <a:t>特に、関東から九州の広い範囲で強い揺れと高い津波が発生するとされる南海トラフ地震は、今後</a:t>
            </a:r>
            <a:r>
              <a:rPr lang="en-US" altLang="ja-JP" sz="1600" dirty="0">
                <a:latin typeface="BIZ UDゴシック" panose="020B0400000000000000" pitchFamily="49" charset="-128"/>
                <a:ea typeface="BIZ UDゴシック" panose="020B0400000000000000" pitchFamily="49" charset="-128"/>
              </a:rPr>
              <a:t>30</a:t>
            </a:r>
            <a:r>
              <a:rPr lang="ja-JP" altLang="en-US" sz="1600" dirty="0">
                <a:latin typeface="BIZ UDゴシック" panose="020B0400000000000000" pitchFamily="49" charset="-128"/>
                <a:ea typeface="BIZ UDゴシック" panose="020B0400000000000000" pitchFamily="49" charset="-128"/>
              </a:rPr>
              <a:t>年以内に発生する確率が</a:t>
            </a:r>
            <a:r>
              <a:rPr lang="en-US" altLang="ja-JP" sz="1600" dirty="0">
                <a:latin typeface="BIZ UDゴシック" panose="020B0400000000000000" pitchFamily="49" charset="-128"/>
                <a:ea typeface="BIZ UDゴシック" panose="020B0400000000000000" pitchFamily="49" charset="-128"/>
              </a:rPr>
              <a:t>80</a:t>
            </a:r>
            <a:r>
              <a:rPr lang="ja-JP" altLang="en-US" sz="1600" dirty="0">
                <a:latin typeface="BIZ UDゴシック" panose="020B0400000000000000" pitchFamily="49" charset="-128"/>
                <a:ea typeface="BIZ UDゴシック" panose="020B0400000000000000" pitchFamily="49" charset="-128"/>
              </a:rPr>
              <a:t>％程度、首都中枢機能への影響が懸念される首都直下地震は</a:t>
            </a:r>
            <a:r>
              <a:rPr lang="en-US" altLang="ja-JP" sz="1600" dirty="0">
                <a:latin typeface="BIZ UDゴシック" panose="020B0400000000000000" pitchFamily="49" charset="-128"/>
                <a:ea typeface="BIZ UDゴシック" panose="020B0400000000000000" pitchFamily="49" charset="-128"/>
              </a:rPr>
              <a:t>70</a:t>
            </a:r>
            <a:r>
              <a:rPr lang="ja-JP" altLang="en-US" sz="1600" dirty="0">
                <a:latin typeface="BIZ UDゴシック" panose="020B0400000000000000" pitchFamily="49" charset="-128"/>
                <a:ea typeface="BIZ UDゴシック" panose="020B0400000000000000" pitchFamily="49" charset="-128"/>
              </a:rPr>
              <a:t>％程度と予想。</a:t>
            </a:r>
            <a:endParaRPr lang="en-US" altLang="ja-JP" sz="16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u"/>
            </a:pPr>
            <a:r>
              <a:rPr lang="ja-JP" altLang="en-US" sz="1600" b="1" dirty="0">
                <a:latin typeface="BIZ UDゴシック" panose="020B0400000000000000" pitchFamily="49" charset="-128"/>
                <a:ea typeface="BIZ UDゴシック" panose="020B0400000000000000" pitchFamily="49" charset="-128"/>
              </a:rPr>
              <a:t>近年、時間雨量</a:t>
            </a:r>
            <a:r>
              <a:rPr lang="en-US" altLang="ja-JP" sz="1600" b="1" dirty="0">
                <a:latin typeface="BIZ UDゴシック" panose="020B0400000000000000" pitchFamily="49" charset="-128"/>
                <a:ea typeface="BIZ UDゴシック" panose="020B0400000000000000" pitchFamily="49" charset="-128"/>
              </a:rPr>
              <a:t>50mm</a:t>
            </a:r>
            <a:r>
              <a:rPr lang="ja-JP" altLang="en-US" sz="1600" b="1" dirty="0">
                <a:latin typeface="BIZ UDゴシック" panose="020B0400000000000000" pitchFamily="49" charset="-128"/>
                <a:ea typeface="BIZ UDゴシック" panose="020B0400000000000000" pitchFamily="49" charset="-128"/>
              </a:rPr>
              <a:t>を超える短時間強雨の発生件数が増加しており、大雨頻度が増加。</a:t>
            </a:r>
            <a:endParaRPr lang="en-US" altLang="ja-JP" sz="2000" b="1"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7B9A8EEC-7FF7-0431-DDCD-C7AD8E4234AE}"/>
              </a:ext>
            </a:extLst>
          </p:cNvPr>
          <p:cNvSpPr txBox="1"/>
          <p:nvPr/>
        </p:nvSpPr>
        <p:spPr>
          <a:xfrm>
            <a:off x="4460240" y="6445268"/>
            <a:ext cx="8662981" cy="261610"/>
          </a:xfrm>
          <a:prstGeom prst="rect">
            <a:avLst/>
          </a:prstGeom>
          <a:noFill/>
        </p:spPr>
        <p:txBody>
          <a:bodyPr wrap="square">
            <a:spAutoFit/>
          </a:bodyPr>
          <a:lstStyle/>
          <a:p>
            <a:r>
              <a:rPr lang="ja-JP" altLang="en-US" sz="1100" dirty="0">
                <a:latin typeface="BIZ UDゴシック" panose="020B0400000000000000" pitchFamily="49" charset="-128"/>
                <a:ea typeface="BIZ UDゴシック" panose="020B0400000000000000" pitchFamily="49" charset="-128"/>
              </a:rPr>
              <a:t>出典：国土交通省「能登半島での地震・大雨を踏まえた水害・土砂災害対策のあり方について 提言」をもとに作成</a:t>
            </a:r>
          </a:p>
        </p:txBody>
      </p:sp>
      <p:pic>
        <p:nvPicPr>
          <p:cNvPr id="17" name="図 16">
            <a:extLst>
              <a:ext uri="{FF2B5EF4-FFF2-40B4-BE49-F238E27FC236}">
                <a16:creationId xmlns:a16="http://schemas.microsoft.com/office/drawing/2014/main" id="{62975929-0558-703C-6520-5E8D89AD7648}"/>
              </a:ext>
            </a:extLst>
          </p:cNvPr>
          <p:cNvPicPr>
            <a:picLocks noChangeAspect="1"/>
          </p:cNvPicPr>
          <p:nvPr/>
        </p:nvPicPr>
        <p:blipFill>
          <a:blip r:embed="rId4"/>
          <a:stretch>
            <a:fillRect/>
          </a:stretch>
        </p:blipFill>
        <p:spPr>
          <a:xfrm>
            <a:off x="6901788" y="2305352"/>
            <a:ext cx="4959153" cy="3923382"/>
          </a:xfrm>
          <a:prstGeom prst="rect">
            <a:avLst/>
          </a:prstGeom>
        </p:spPr>
      </p:pic>
      <p:sp>
        <p:nvSpPr>
          <p:cNvPr id="20" name="乗算記号 19">
            <a:extLst>
              <a:ext uri="{FF2B5EF4-FFF2-40B4-BE49-F238E27FC236}">
                <a16:creationId xmlns:a16="http://schemas.microsoft.com/office/drawing/2014/main" id="{A3FE930F-36D0-E1DC-1417-2E94CEF6394D}"/>
              </a:ext>
            </a:extLst>
          </p:cNvPr>
          <p:cNvSpPr/>
          <p:nvPr/>
        </p:nvSpPr>
        <p:spPr>
          <a:xfrm>
            <a:off x="6096000" y="4135119"/>
            <a:ext cx="876908" cy="87571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2D03523-4B7F-0C76-67F5-7ECA25E1E4B9}"/>
              </a:ext>
            </a:extLst>
          </p:cNvPr>
          <p:cNvSpPr txBox="1"/>
          <p:nvPr/>
        </p:nvSpPr>
        <p:spPr>
          <a:xfrm>
            <a:off x="854655" y="1969893"/>
            <a:ext cx="4672385" cy="369332"/>
          </a:xfrm>
          <a:prstGeom prst="rect">
            <a:avLst/>
          </a:prstGeom>
          <a:noFill/>
        </p:spPr>
        <p:txBody>
          <a:bodyPr wrap="square">
            <a:spAutoFit/>
          </a:bodyPr>
          <a:lstStyle/>
          <a:p>
            <a:r>
              <a:rPr lang="ja-JP" altLang="en-US" dirty="0">
                <a:latin typeface="BIZ UDゴシック" panose="020B0400000000000000" pitchFamily="49" charset="-128"/>
                <a:ea typeface="BIZ UDゴシック" panose="020B0400000000000000" pitchFamily="49" charset="-128"/>
              </a:rPr>
              <a:t>◆首都直下地震、南海トラフ地震等が切迫</a:t>
            </a:r>
          </a:p>
        </p:txBody>
      </p:sp>
      <p:sp>
        <p:nvSpPr>
          <p:cNvPr id="24" name="テキスト ボックス 23">
            <a:extLst>
              <a:ext uri="{FF2B5EF4-FFF2-40B4-BE49-F238E27FC236}">
                <a16:creationId xmlns:a16="http://schemas.microsoft.com/office/drawing/2014/main" id="{0559A397-CEB7-9FC5-4E49-A2FEB9DAC985}"/>
              </a:ext>
            </a:extLst>
          </p:cNvPr>
          <p:cNvSpPr txBox="1"/>
          <p:nvPr/>
        </p:nvSpPr>
        <p:spPr>
          <a:xfrm>
            <a:off x="7110910" y="1969893"/>
            <a:ext cx="4792372" cy="369332"/>
          </a:xfrm>
          <a:prstGeom prst="rect">
            <a:avLst/>
          </a:prstGeom>
          <a:noFill/>
        </p:spPr>
        <p:txBody>
          <a:bodyPr wrap="square">
            <a:spAutoFit/>
          </a:bodyPr>
          <a:lstStyle/>
          <a:p>
            <a:r>
              <a:rPr lang="ja-JP" altLang="en-US" dirty="0">
                <a:latin typeface="BIZ UDゴシック" panose="020B0400000000000000" pitchFamily="49" charset="-128"/>
                <a:ea typeface="BIZ UDゴシック" panose="020B0400000000000000" pitchFamily="49" charset="-128"/>
              </a:rPr>
              <a:t>◆気候変動による大雨頻度の増加</a:t>
            </a:r>
          </a:p>
        </p:txBody>
      </p:sp>
    </p:spTree>
    <p:extLst>
      <p:ext uri="{BB962C8B-B14F-4D97-AF65-F5344CB8AC3E}">
        <p14:creationId xmlns:p14="http://schemas.microsoft.com/office/powerpoint/2010/main" val="149267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0ABF270-D12E-435F-AABF-D21DD949D4D4}"/>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Ⅰ</a:t>
            </a:r>
            <a:r>
              <a:rPr lang="ja-JP" altLang="en-US" sz="2400" b="1" dirty="0">
                <a:solidFill>
                  <a:schemeClr val="bg1"/>
                </a:solidFill>
                <a:latin typeface="BIZ UDPゴシック" panose="020B0400000000000000" pitchFamily="50" charset="-128"/>
                <a:ea typeface="BIZ UDPゴシック" panose="020B0400000000000000" pitchFamily="50" charset="-128"/>
              </a:rPr>
              <a:t>　災害の種類（自然災害／自然災害以外）</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1648C8EC-00E9-4E07-B99F-5A48DFF7CA88}"/>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3</a:t>
            </a:fld>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13" name="図表 12">
            <a:extLst>
              <a:ext uri="{FF2B5EF4-FFF2-40B4-BE49-F238E27FC236}">
                <a16:creationId xmlns:a16="http://schemas.microsoft.com/office/drawing/2014/main" id="{8DD7E457-D29E-4589-2850-731000C7AF2C}"/>
              </a:ext>
            </a:extLst>
          </p:cNvPr>
          <p:cNvGraphicFramePr/>
          <p:nvPr>
            <p:extLst>
              <p:ext uri="{D42A27DB-BD31-4B8C-83A1-F6EECF244321}">
                <p14:modId xmlns:p14="http://schemas.microsoft.com/office/powerpoint/2010/main" val="427544356"/>
              </p:ext>
            </p:extLst>
          </p:nvPr>
        </p:nvGraphicFramePr>
        <p:xfrm>
          <a:off x="65314" y="1545731"/>
          <a:ext cx="6580372" cy="484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図表 13">
            <a:extLst>
              <a:ext uri="{FF2B5EF4-FFF2-40B4-BE49-F238E27FC236}">
                <a16:creationId xmlns:a16="http://schemas.microsoft.com/office/drawing/2014/main" id="{E9573714-3C6E-EF2E-B76B-400E075AB5FE}"/>
              </a:ext>
            </a:extLst>
          </p:cNvPr>
          <p:cNvGraphicFramePr/>
          <p:nvPr>
            <p:extLst>
              <p:ext uri="{D42A27DB-BD31-4B8C-83A1-F6EECF244321}">
                <p14:modId xmlns:p14="http://schemas.microsoft.com/office/powerpoint/2010/main" val="3251119972"/>
              </p:ext>
            </p:extLst>
          </p:nvPr>
        </p:nvGraphicFramePr>
        <p:xfrm>
          <a:off x="6580371" y="1082417"/>
          <a:ext cx="5546315" cy="54606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テキスト ボックス 16">
            <a:extLst>
              <a:ext uri="{FF2B5EF4-FFF2-40B4-BE49-F238E27FC236}">
                <a16:creationId xmlns:a16="http://schemas.microsoft.com/office/drawing/2014/main" id="{C825EEE2-741F-EC92-4242-EB26DB9E54E2}"/>
              </a:ext>
            </a:extLst>
          </p:cNvPr>
          <p:cNvSpPr txBox="1"/>
          <p:nvPr/>
        </p:nvSpPr>
        <p:spPr>
          <a:xfrm>
            <a:off x="6493894" y="6543028"/>
            <a:ext cx="6580372"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出典：内閣府防災「中央省庁業務継続ガイドライン」をもとに作成</a:t>
            </a:r>
          </a:p>
        </p:txBody>
      </p:sp>
      <p:sp>
        <p:nvSpPr>
          <p:cNvPr id="2" name="テキスト ボックス 1">
            <a:extLst>
              <a:ext uri="{FF2B5EF4-FFF2-40B4-BE49-F238E27FC236}">
                <a16:creationId xmlns:a16="http://schemas.microsoft.com/office/drawing/2014/main" id="{E71DFCA6-B180-6E86-9634-2E6A22203E96}"/>
              </a:ext>
            </a:extLst>
          </p:cNvPr>
          <p:cNvSpPr txBox="1"/>
          <p:nvPr/>
        </p:nvSpPr>
        <p:spPr>
          <a:xfrm>
            <a:off x="287079" y="666259"/>
            <a:ext cx="11904921" cy="369332"/>
          </a:xfrm>
          <a:prstGeom prst="rect">
            <a:avLst/>
          </a:prstGeom>
          <a:solidFill>
            <a:schemeClr val="accent5">
              <a:lumMod val="40000"/>
              <a:lumOff val="60000"/>
            </a:schemeClr>
          </a:solidFill>
        </p:spPr>
        <p:txBody>
          <a:bodyPr wrap="square">
            <a:spAutoFit/>
          </a:bodyPr>
          <a:lstStyle/>
          <a:p>
            <a:pPr marL="285750" indent="-285750">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中央省庁の業務継続に支障を及ぼす可能性のある事象は以下のとおり。</a:t>
            </a:r>
            <a:endParaRPr lang="en-US" altLang="ja-JP"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C088E694-CE66-9947-DA6A-58110D223009}"/>
              </a:ext>
            </a:extLst>
          </p:cNvPr>
          <p:cNvSpPr txBox="1"/>
          <p:nvPr/>
        </p:nvSpPr>
        <p:spPr>
          <a:xfrm>
            <a:off x="2288289" y="6352481"/>
            <a:ext cx="2700477" cy="505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ja-JP" sz="1200" kern="1200" dirty="0">
                <a:latin typeface="BIZ UDゴシック" panose="020B0400000000000000" pitchFamily="49" charset="-128"/>
                <a:ea typeface="BIZ UDゴシック" panose="020B0400000000000000" pitchFamily="49" charset="-128"/>
              </a:rPr>
              <a:t>()</a:t>
            </a:r>
            <a:r>
              <a:rPr kumimoji="1" lang="ja-JP" altLang="en-US" sz="1200" kern="1200" dirty="0">
                <a:latin typeface="BIZ UDゴシック" panose="020B0400000000000000" pitchFamily="49" charset="-128"/>
                <a:ea typeface="BIZ UDゴシック" panose="020B0400000000000000" pitchFamily="49" charset="-128"/>
              </a:rPr>
              <a:t>内は次頁以降の被害想定を示す</a:t>
            </a:r>
            <a:endParaRPr kumimoji="1" lang="en-US" altLang="ja-JP" sz="1200" kern="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0923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7F095-692C-571F-0472-F4771ECADA5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FAA47A9-C555-1DDD-9AF9-369CD977D16A}"/>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ー１　被害想定：首都直下地震（都心南部直下地震）</a:t>
            </a:r>
          </a:p>
        </p:txBody>
      </p:sp>
      <p:sp>
        <p:nvSpPr>
          <p:cNvPr id="4" name="スライド番号プレースホルダー 1">
            <a:extLst>
              <a:ext uri="{FF2B5EF4-FFF2-40B4-BE49-F238E27FC236}">
                <a16:creationId xmlns:a16="http://schemas.microsoft.com/office/drawing/2014/main" id="{14ED7BDD-FA6C-9B82-CDF3-6C0926D86A1E}"/>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4</a:t>
            </a:fld>
            <a:endParaRPr kumimoji="1" lang="ja-JP" altLang="en-US" sz="14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D1D6A2BE-D2D0-26F4-FBD0-AEF6AB10A4A2}"/>
              </a:ext>
            </a:extLst>
          </p:cNvPr>
          <p:cNvPicPr>
            <a:picLocks noChangeAspect="1"/>
          </p:cNvPicPr>
          <p:nvPr/>
        </p:nvPicPr>
        <p:blipFill>
          <a:blip r:embed="rId3"/>
          <a:stretch>
            <a:fillRect/>
          </a:stretch>
        </p:blipFill>
        <p:spPr>
          <a:xfrm>
            <a:off x="0" y="619433"/>
            <a:ext cx="4923500" cy="4796647"/>
          </a:xfrm>
          <a:prstGeom prst="rect">
            <a:avLst/>
          </a:prstGeom>
        </p:spPr>
      </p:pic>
      <p:sp>
        <p:nvSpPr>
          <p:cNvPr id="2" name="テキスト ボックス 1">
            <a:extLst>
              <a:ext uri="{FF2B5EF4-FFF2-40B4-BE49-F238E27FC236}">
                <a16:creationId xmlns:a16="http://schemas.microsoft.com/office/drawing/2014/main" id="{52E615A6-B7F5-AB62-79A4-437455B35643}"/>
              </a:ext>
            </a:extLst>
          </p:cNvPr>
          <p:cNvSpPr txBox="1"/>
          <p:nvPr/>
        </p:nvSpPr>
        <p:spPr>
          <a:xfrm>
            <a:off x="563526" y="5677936"/>
            <a:ext cx="4497572" cy="369332"/>
          </a:xfrm>
          <a:prstGeom prst="rect">
            <a:avLst/>
          </a:prstGeom>
          <a:noFill/>
        </p:spPr>
        <p:txBody>
          <a:bodyPr wrap="square" rtlCol="0">
            <a:spAutoFit/>
          </a:bodyPr>
          <a:lstStyle/>
          <a:p>
            <a:pPr algn="ctr"/>
            <a:r>
              <a:rPr kumimoji="1" lang="ja-JP" altLang="en-US" dirty="0">
                <a:latin typeface="BIZ UDゴシック" panose="020B0400000000000000" pitchFamily="49" charset="-128"/>
                <a:ea typeface="BIZ UDゴシック" panose="020B0400000000000000" pitchFamily="49" charset="-128"/>
              </a:rPr>
              <a:t>震度分布（都心南部直下地震）</a:t>
            </a:r>
          </a:p>
        </p:txBody>
      </p:sp>
      <p:sp>
        <p:nvSpPr>
          <p:cNvPr id="12" name="テキスト ボックス 11">
            <a:extLst>
              <a:ext uri="{FF2B5EF4-FFF2-40B4-BE49-F238E27FC236}">
                <a16:creationId xmlns:a16="http://schemas.microsoft.com/office/drawing/2014/main" id="{4F6621CB-E00A-F6F4-7EDF-10226CB115C8}"/>
              </a:ext>
            </a:extLst>
          </p:cNvPr>
          <p:cNvSpPr txBox="1"/>
          <p:nvPr/>
        </p:nvSpPr>
        <p:spPr>
          <a:xfrm>
            <a:off x="5481966" y="5941486"/>
            <a:ext cx="6296247" cy="523220"/>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それぞれの数値については、被害が最大と見込まれるケースにおける値で</a:t>
            </a:r>
            <a:br>
              <a:rPr lang="en-US" altLang="ja-JP" sz="1400" dirty="0">
                <a:latin typeface="BIZ UDゴシック" panose="020B0400000000000000" pitchFamily="49" charset="-128"/>
                <a:ea typeface="BIZ UDゴシック" panose="020B0400000000000000" pitchFamily="49" charset="-128"/>
              </a:rPr>
            </a:br>
            <a:r>
              <a:rPr lang="ja-JP" altLang="en-US" sz="1400" dirty="0">
                <a:latin typeface="BIZ UDゴシック" panose="020B0400000000000000" pitchFamily="49" charset="-128"/>
                <a:ea typeface="BIZ UDゴシック" panose="020B0400000000000000" pitchFamily="49" charset="-128"/>
              </a:rPr>
              <a:t>　あり、同一のケースではない。</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4FC6D7AB-E960-1D7F-A96B-10EBD4FC06FA}"/>
              </a:ext>
            </a:extLst>
          </p:cNvPr>
          <p:cNvSpPr txBox="1"/>
          <p:nvPr/>
        </p:nvSpPr>
        <p:spPr>
          <a:xfrm>
            <a:off x="6207760" y="6564424"/>
            <a:ext cx="955009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中央防災会議「都心南部直下地震の被害想定」（令和７年</a:t>
            </a:r>
            <a:r>
              <a:rPr kumimoji="0"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12</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月</a:t>
            </a:r>
            <a:r>
              <a:rPr kumimoji="0"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19</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日）をもとに作成</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5AE37C65-65BB-0B5E-8CC2-B0182D983910}"/>
              </a:ext>
            </a:extLst>
          </p:cNvPr>
          <p:cNvSpPr txBox="1"/>
          <p:nvPr/>
        </p:nvSpPr>
        <p:spPr>
          <a:xfrm>
            <a:off x="5064639" y="725761"/>
            <a:ext cx="7130902" cy="5078313"/>
          </a:xfrm>
          <a:prstGeom prst="rect">
            <a:avLst/>
          </a:prstGeom>
          <a:noFill/>
        </p:spPr>
        <p:txBody>
          <a:bodyPr wrap="square" rtlCol="0">
            <a:spAutoFit/>
          </a:bodyPr>
          <a:lstStyle/>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都心南部直下地震</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　Ｍ７．３</a:t>
            </a:r>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○死者数</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最大　約１．８万人 </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冬・夕方、風速８ｍ</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ｓ）</a:t>
            </a:r>
            <a:endParaRPr lang="en-US" altLang="ja-JP" sz="1400"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a:t>
            </a:r>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○建物全壊・焼失棟数</a:t>
            </a:r>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最大　約４０．２万棟</a:t>
            </a:r>
            <a:r>
              <a:rPr kumimoji="1" lang="ja-JP" altLang="en-US" sz="1400" dirty="0">
                <a:latin typeface="BIZ UDゴシック" panose="020B0400000000000000" pitchFamily="49" charset="-128"/>
                <a:ea typeface="BIZ UDゴシック" panose="020B0400000000000000" pitchFamily="49" charset="-128"/>
              </a:rPr>
              <a:t>（冬・夕方、風速８ｍ／ｓ）</a:t>
            </a:r>
            <a:endParaRPr kumimoji="1"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○要救助者</a:t>
            </a:r>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a:t>
            </a:r>
            <a:r>
              <a:rPr kumimoji="1" lang="ja-JP" altLang="en-US" dirty="0">
                <a:latin typeface="BIZ UDゴシック" panose="020B0400000000000000" pitchFamily="49" charset="-128"/>
                <a:ea typeface="BIZ UDゴシック" panose="020B0400000000000000" pitchFamily="49" charset="-128"/>
              </a:rPr>
              <a:t>最大　約４．８万人</a:t>
            </a:r>
            <a:r>
              <a:rPr lang="ja-JP" altLang="en-US" sz="1400" dirty="0">
                <a:latin typeface="BIZ UDゴシック" panose="020B0400000000000000" pitchFamily="49" charset="-128"/>
                <a:ea typeface="BIZ UDゴシック" panose="020B0400000000000000" pitchFamily="49" charset="-128"/>
              </a:rPr>
              <a:t>（冬・深夜）</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○被害額</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約８３兆円</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p:txBody>
      </p:sp>
      <p:sp>
        <p:nvSpPr>
          <p:cNvPr id="15" name="大かっこ 14">
            <a:extLst>
              <a:ext uri="{FF2B5EF4-FFF2-40B4-BE49-F238E27FC236}">
                <a16:creationId xmlns:a16="http://schemas.microsoft.com/office/drawing/2014/main" id="{5E9270AF-87F1-9635-9FF7-F49DF81F0607}"/>
              </a:ext>
            </a:extLst>
          </p:cNvPr>
          <p:cNvSpPr/>
          <p:nvPr/>
        </p:nvSpPr>
        <p:spPr>
          <a:xfrm>
            <a:off x="6648892" y="3088458"/>
            <a:ext cx="3083442"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600" dirty="0"/>
              <a:t>うち約７割が火災、</a:t>
            </a:r>
            <a:endParaRPr lang="en-US" altLang="ja-JP" sz="1600" dirty="0"/>
          </a:p>
          <a:p>
            <a:r>
              <a:rPr kumimoji="1" lang="ja-JP" altLang="en-US" sz="1600" dirty="0"/>
              <a:t>　　約</a:t>
            </a:r>
            <a:r>
              <a:rPr lang="ja-JP" altLang="en-US" sz="1600" dirty="0"/>
              <a:t>３割</a:t>
            </a:r>
            <a:r>
              <a:rPr kumimoji="1" lang="ja-JP" altLang="en-US" sz="1600" dirty="0"/>
              <a:t>が揺れによるもの</a:t>
            </a:r>
          </a:p>
        </p:txBody>
      </p:sp>
      <p:sp>
        <p:nvSpPr>
          <p:cNvPr id="16" name="大かっこ 15">
            <a:extLst>
              <a:ext uri="{FF2B5EF4-FFF2-40B4-BE49-F238E27FC236}">
                <a16:creationId xmlns:a16="http://schemas.microsoft.com/office/drawing/2014/main" id="{B6A08616-84EE-1435-6840-317F33074AE7}"/>
              </a:ext>
            </a:extLst>
          </p:cNvPr>
          <p:cNvSpPr/>
          <p:nvPr/>
        </p:nvSpPr>
        <p:spPr>
          <a:xfrm>
            <a:off x="6648891" y="5307775"/>
            <a:ext cx="3268104"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600" dirty="0"/>
              <a:t>資産額等の被害　　約</a:t>
            </a:r>
            <a:r>
              <a:rPr lang="en-US" altLang="ja-JP" sz="1600" dirty="0"/>
              <a:t>45.1</a:t>
            </a:r>
            <a:r>
              <a:rPr lang="ja-JP" altLang="en-US" sz="1600" dirty="0"/>
              <a:t>兆円</a:t>
            </a:r>
            <a:endParaRPr lang="en-US" altLang="ja-JP" sz="1600" dirty="0"/>
          </a:p>
          <a:p>
            <a:r>
              <a:rPr kumimoji="1" lang="ja-JP" altLang="en-US" sz="1600" dirty="0"/>
              <a:t>経済活動への影響　約</a:t>
            </a:r>
            <a:r>
              <a:rPr kumimoji="1" lang="en-US" altLang="ja-JP" sz="1600" dirty="0"/>
              <a:t>37.5</a:t>
            </a:r>
            <a:r>
              <a:rPr kumimoji="1" lang="ja-JP" altLang="en-US" sz="1600" dirty="0"/>
              <a:t>兆円　　</a:t>
            </a:r>
          </a:p>
        </p:txBody>
      </p:sp>
      <p:sp>
        <p:nvSpPr>
          <p:cNvPr id="17" name="大かっこ 16">
            <a:extLst>
              <a:ext uri="{FF2B5EF4-FFF2-40B4-BE49-F238E27FC236}">
                <a16:creationId xmlns:a16="http://schemas.microsoft.com/office/drawing/2014/main" id="{604BED03-7001-DCB1-913F-995A08033147}"/>
              </a:ext>
            </a:extLst>
          </p:cNvPr>
          <p:cNvSpPr/>
          <p:nvPr/>
        </p:nvSpPr>
        <p:spPr>
          <a:xfrm>
            <a:off x="6648891" y="1724305"/>
            <a:ext cx="3083443"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600" dirty="0"/>
              <a:t>うち約７割が火災、</a:t>
            </a:r>
            <a:endParaRPr lang="en-US" altLang="ja-JP" sz="1600" dirty="0"/>
          </a:p>
          <a:p>
            <a:r>
              <a:rPr kumimoji="1" lang="ja-JP" altLang="en-US" sz="1600" dirty="0"/>
              <a:t>　　約</a:t>
            </a:r>
            <a:r>
              <a:rPr lang="ja-JP" altLang="en-US" sz="1600" dirty="0"/>
              <a:t>３割</a:t>
            </a:r>
            <a:r>
              <a:rPr kumimoji="1" lang="ja-JP" altLang="en-US" sz="1600" dirty="0"/>
              <a:t>が揺れによるもの</a:t>
            </a:r>
          </a:p>
        </p:txBody>
      </p:sp>
      <p:grpSp>
        <p:nvGrpSpPr>
          <p:cNvPr id="18" name="グループ化 17">
            <a:extLst>
              <a:ext uri="{FF2B5EF4-FFF2-40B4-BE49-F238E27FC236}">
                <a16:creationId xmlns:a16="http://schemas.microsoft.com/office/drawing/2014/main" id="{0E408D95-177E-F094-0D0C-7F0650A7AF8C}"/>
              </a:ext>
            </a:extLst>
          </p:cNvPr>
          <p:cNvGrpSpPr/>
          <p:nvPr/>
        </p:nvGrpSpPr>
        <p:grpSpPr>
          <a:xfrm>
            <a:off x="2480800" y="2429934"/>
            <a:ext cx="1138700" cy="351366"/>
            <a:chOff x="2480800" y="2429934"/>
            <a:chExt cx="1138700" cy="351366"/>
          </a:xfrm>
        </p:grpSpPr>
        <p:sp>
          <p:nvSpPr>
            <p:cNvPr id="3" name="楕円 2">
              <a:extLst>
                <a:ext uri="{FF2B5EF4-FFF2-40B4-BE49-F238E27FC236}">
                  <a16:creationId xmlns:a16="http://schemas.microsoft.com/office/drawing/2014/main" id="{FD783AA8-399B-05A7-A4E5-337DC36166F0}"/>
                </a:ext>
              </a:extLst>
            </p:cNvPr>
            <p:cNvSpPr/>
            <p:nvPr/>
          </p:nvSpPr>
          <p:spPr>
            <a:xfrm>
              <a:off x="2480800" y="2705100"/>
              <a:ext cx="66039" cy="76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吹き出し: 線 6">
              <a:extLst>
                <a:ext uri="{FF2B5EF4-FFF2-40B4-BE49-F238E27FC236}">
                  <a16:creationId xmlns:a16="http://schemas.microsoft.com/office/drawing/2014/main" id="{EE1A3AED-8B5C-DA67-1FC5-ACDD6CFA0086}"/>
                </a:ext>
              </a:extLst>
            </p:cNvPr>
            <p:cNvSpPr/>
            <p:nvPr/>
          </p:nvSpPr>
          <p:spPr>
            <a:xfrm>
              <a:off x="2641741" y="2429934"/>
              <a:ext cx="977759" cy="275166"/>
            </a:xfrm>
            <a:prstGeom prst="borderCallout1">
              <a:avLst>
                <a:gd name="adj1" fmla="val 43750"/>
                <a:gd name="adj2" fmla="val -515"/>
                <a:gd name="adj3" fmla="val 109936"/>
                <a:gd name="adj4" fmla="val -1305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霞が関付近</a:t>
              </a:r>
            </a:p>
          </p:txBody>
        </p:sp>
      </p:grpSp>
      <p:grpSp>
        <p:nvGrpSpPr>
          <p:cNvPr id="20" name="グループ化 19">
            <a:extLst>
              <a:ext uri="{FF2B5EF4-FFF2-40B4-BE49-F238E27FC236}">
                <a16:creationId xmlns:a16="http://schemas.microsoft.com/office/drawing/2014/main" id="{D75FD041-A9FD-4E27-F8B6-F3A4B6295E6D}"/>
              </a:ext>
            </a:extLst>
          </p:cNvPr>
          <p:cNvGrpSpPr/>
          <p:nvPr/>
        </p:nvGrpSpPr>
        <p:grpSpPr>
          <a:xfrm>
            <a:off x="945093" y="1960965"/>
            <a:ext cx="980082" cy="635448"/>
            <a:chOff x="945093" y="1960965"/>
            <a:chExt cx="980082" cy="635448"/>
          </a:xfrm>
        </p:grpSpPr>
        <p:sp>
          <p:nvSpPr>
            <p:cNvPr id="9" name="楕円 8">
              <a:extLst>
                <a:ext uri="{FF2B5EF4-FFF2-40B4-BE49-F238E27FC236}">
                  <a16:creationId xmlns:a16="http://schemas.microsoft.com/office/drawing/2014/main" id="{92B5CC48-F308-8EDB-9B4D-FF41D60597D6}"/>
                </a:ext>
              </a:extLst>
            </p:cNvPr>
            <p:cNvSpPr/>
            <p:nvPr/>
          </p:nvSpPr>
          <p:spPr>
            <a:xfrm>
              <a:off x="1836910" y="2520213"/>
              <a:ext cx="66039" cy="76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線 10">
              <a:extLst>
                <a:ext uri="{FF2B5EF4-FFF2-40B4-BE49-F238E27FC236}">
                  <a16:creationId xmlns:a16="http://schemas.microsoft.com/office/drawing/2014/main" id="{42B3A698-C22A-EEF8-AF76-11B910C92AA2}"/>
                </a:ext>
              </a:extLst>
            </p:cNvPr>
            <p:cNvSpPr/>
            <p:nvPr/>
          </p:nvSpPr>
          <p:spPr>
            <a:xfrm>
              <a:off x="945093" y="1960965"/>
              <a:ext cx="980082" cy="304801"/>
            </a:xfrm>
            <a:prstGeom prst="borderCallout1">
              <a:avLst>
                <a:gd name="adj1" fmla="val 105289"/>
                <a:gd name="adj2" fmla="val 50698"/>
                <a:gd name="adj3" fmla="val 187499"/>
                <a:gd name="adj4" fmla="val 91632"/>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立川市</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付近</a:t>
              </a:r>
            </a:p>
          </p:txBody>
        </p:sp>
      </p:grpSp>
    </p:spTree>
    <p:extLst>
      <p:ext uri="{BB962C8B-B14F-4D97-AF65-F5344CB8AC3E}">
        <p14:creationId xmlns:p14="http://schemas.microsoft.com/office/powerpoint/2010/main" val="13346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986A-D1CB-5DEE-4B50-20066ACA12E6}"/>
            </a:ext>
          </a:extLst>
        </p:cNvPr>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BB73E45D-C3A2-363E-018E-11F1B553BE4D}"/>
              </a:ext>
            </a:extLst>
          </p:cNvPr>
          <p:cNvGraphicFramePr>
            <a:graphicFrameLocks noGrp="1"/>
          </p:cNvGraphicFramePr>
          <p:nvPr>
            <p:extLst>
              <p:ext uri="{D42A27DB-BD31-4B8C-83A1-F6EECF244321}">
                <p14:modId xmlns:p14="http://schemas.microsoft.com/office/powerpoint/2010/main" val="4007695088"/>
              </p:ext>
            </p:extLst>
          </p:nvPr>
        </p:nvGraphicFramePr>
        <p:xfrm>
          <a:off x="304801" y="2210778"/>
          <a:ext cx="11582397" cy="4453890"/>
        </p:xfrm>
        <a:graphic>
          <a:graphicData uri="http://schemas.openxmlformats.org/drawingml/2006/table">
            <a:tbl>
              <a:tblPr>
                <a:tableStyleId>{5940675A-B579-460E-94D1-54222C63F5DA}</a:tableStyleId>
              </a:tblPr>
              <a:tblGrid>
                <a:gridCol w="1294297">
                  <a:extLst>
                    <a:ext uri="{9D8B030D-6E8A-4147-A177-3AD203B41FA5}">
                      <a16:colId xmlns:a16="http://schemas.microsoft.com/office/drawing/2014/main" val="2416777227"/>
                    </a:ext>
                  </a:extLst>
                </a:gridCol>
                <a:gridCol w="1294297">
                  <a:extLst>
                    <a:ext uri="{9D8B030D-6E8A-4147-A177-3AD203B41FA5}">
                      <a16:colId xmlns:a16="http://schemas.microsoft.com/office/drawing/2014/main" val="4106493740"/>
                    </a:ext>
                  </a:extLst>
                </a:gridCol>
                <a:gridCol w="1294297">
                  <a:extLst>
                    <a:ext uri="{9D8B030D-6E8A-4147-A177-3AD203B41FA5}">
                      <a16:colId xmlns:a16="http://schemas.microsoft.com/office/drawing/2014/main" val="3454673045"/>
                    </a:ext>
                  </a:extLst>
                </a:gridCol>
                <a:gridCol w="1294297">
                  <a:extLst>
                    <a:ext uri="{9D8B030D-6E8A-4147-A177-3AD203B41FA5}">
                      <a16:colId xmlns:a16="http://schemas.microsoft.com/office/drawing/2014/main" val="2520745739"/>
                    </a:ext>
                  </a:extLst>
                </a:gridCol>
                <a:gridCol w="1294297">
                  <a:extLst>
                    <a:ext uri="{9D8B030D-6E8A-4147-A177-3AD203B41FA5}">
                      <a16:colId xmlns:a16="http://schemas.microsoft.com/office/drawing/2014/main" val="3592588983"/>
                    </a:ext>
                  </a:extLst>
                </a:gridCol>
                <a:gridCol w="1478604">
                  <a:extLst>
                    <a:ext uri="{9D8B030D-6E8A-4147-A177-3AD203B41FA5}">
                      <a16:colId xmlns:a16="http://schemas.microsoft.com/office/drawing/2014/main" val="443079212"/>
                    </a:ext>
                  </a:extLst>
                </a:gridCol>
                <a:gridCol w="1605063">
                  <a:extLst>
                    <a:ext uri="{9D8B030D-6E8A-4147-A177-3AD203B41FA5}">
                      <a16:colId xmlns:a16="http://schemas.microsoft.com/office/drawing/2014/main" val="1412361067"/>
                    </a:ext>
                  </a:extLst>
                </a:gridCol>
                <a:gridCol w="2027245">
                  <a:extLst>
                    <a:ext uri="{9D8B030D-6E8A-4147-A177-3AD203B41FA5}">
                      <a16:colId xmlns:a16="http://schemas.microsoft.com/office/drawing/2014/main" val="164839900"/>
                    </a:ext>
                  </a:extLst>
                </a:gridCol>
              </a:tblGrid>
              <a:tr h="298450">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電力</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情報通信</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上水道</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下水道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ガス</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道路</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鉄道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港湾・空港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26022992"/>
                  </a:ext>
                </a:extLst>
              </a:tr>
              <a:tr h="407131">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１か月程度</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ja-JP" altLang="en-US" sz="1100" dirty="0">
                          <a:latin typeface="BIZ UDゴシック" panose="020B0400000000000000" pitchFamily="49" charset="-128"/>
                          <a:ea typeface="BIZ UDゴシック" panose="020B0400000000000000" pitchFamily="49" charset="-128"/>
                        </a:rPr>
                        <a:t>最大</a:t>
                      </a:r>
                      <a:r>
                        <a:rPr lang="en-US" altLang="ja-JP" sz="1100" dirty="0">
                          <a:latin typeface="BIZ UDゴシック" panose="020B0400000000000000" pitchFamily="49" charset="-128"/>
                          <a:ea typeface="BIZ UDゴシック" panose="020B0400000000000000" pitchFamily="49" charset="-128"/>
                        </a:rPr>
                        <a:t>1,600</a:t>
                      </a:r>
                      <a:r>
                        <a:rPr lang="ja-JP" altLang="en-US" sz="1100" dirty="0">
                          <a:latin typeface="BIZ UDゴシック" panose="020B0400000000000000" pitchFamily="49" charset="-128"/>
                          <a:ea typeface="BIZ UDゴシック" panose="020B0400000000000000" pitchFamily="49" charset="-128"/>
                        </a:rPr>
                        <a:t>万軒（全体の約５割）が停電。</a:t>
                      </a:r>
                      <a:endParaRPr lang="en-US" altLang="ja-JP" sz="1100" dirty="0">
                        <a:latin typeface="BIZ UDゴシック" panose="020B0400000000000000" pitchFamily="49" charset="-128"/>
                        <a:ea typeface="BIZ UDゴシック" panose="020B0400000000000000" pitchFamily="49" charset="-128"/>
                      </a:endParaRPr>
                    </a:p>
                    <a:p>
                      <a:pPr algn="l" fontAlgn="ctr">
                        <a:lnSpc>
                          <a:spcPts val="1100"/>
                        </a:lnSpc>
                        <a:buNone/>
                      </a:pPr>
                      <a:endParaRPr lang="en-US" altLang="ja-JP" sz="1100" dirty="0">
                        <a:latin typeface="BIZ UDゴシック" panose="020B0400000000000000" pitchFamily="49" charset="-128"/>
                        <a:ea typeface="BIZ UDゴシック" panose="020B0400000000000000" pitchFamily="49" charset="-128"/>
                      </a:endParaRPr>
                    </a:p>
                    <a:p>
                      <a:pPr algn="l" fontAlgn="ctr">
                        <a:lnSpc>
                          <a:spcPts val="1100"/>
                        </a:lnSpc>
                        <a:buNone/>
                      </a:pPr>
                      <a:r>
                        <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港湾被害等による　液化天然ガス（ＬＮＧ）の備蓄不足→火力発電所の運転に支障。</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燃料、資機材等の調達先企業の操業停止、輸送経路の障害長期化。</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希少部品の調達に数か月を要する可能性。</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計画停電</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ブラックアウトの発生。</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数日～１週間</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固定電話・インターネット（メタル回線・光回線）は、最大で約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760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万回線（全体の約５割）での支障。</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停電長期化。</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交換機バックアップの移動電源車等の燃料不足。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通信ケーブル調達不足。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携帯電話の基地局が直接被災→カバーエリアの携帯電話端末は長期間の利用支障。</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通信ビル・データセンター被災。</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発災に乗じてサイバー攻撃被害。</a:t>
                      </a:r>
                    </a:p>
                    <a:p>
                      <a:pPr algn="l" fontAlgn="ctr">
                        <a:lnSpc>
                          <a:spcPts val="1200"/>
                        </a:lnSpc>
                        <a:buNone/>
                      </a:pPr>
                      <a:endParaRPr lang="ja-JP" altLang="en-US" sz="12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１か月程度</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1,400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万人（全体の約３割）が断水。</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2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停電が長期化し非常用発電機の燃料が確保できない場合、断水が長期化。</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希少部品の調達に数か月を要する可能性。</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高層マンションでは、停電→ポンプ機能停止→断水発生の可能性。</a:t>
                      </a:r>
                    </a:p>
                    <a:p>
                      <a:pPr algn="l" fontAlgn="ctr">
                        <a:lnSpc>
                          <a:spcPts val="1200"/>
                        </a:lnSpc>
                        <a:buNone/>
                      </a:pPr>
                      <a:endParaRPr lang="ja-JP" altLang="en-US" sz="12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１か月程度</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200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万人（全体の約５％）が利用困難。</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2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停電が長期化し非常用発電機の燃料が確保できない場合、下水が処理できない状態が長期化。</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ja-JP" altLang="en-US" sz="12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約５週間</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供給停止戸数は最大で約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140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万戸（全体の１割）</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2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震度６強等の強い余震が発生した場合、追加で低圧ガスの供給停止が発生し、低圧ガスの復旧作業が長期化。</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ja-JP" altLang="en-US" sz="12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１日～数日（緊急輸送道路）</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r>
                        <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一般交通は別途制約</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1.1</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万か所で被害。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2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市街地延焼火災の影響による鋼桁汚損傷。</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高速道路の高架に大変形が生じた場合等には、３か月以上通行不能。</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渋滞発生時間帯に発災すれば、高速道路の仮復旧に１週間以上を要する。</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大規模交通事故が発生した場合、道路補修等に２か月程度を要する。</a:t>
                      </a:r>
                      <a:endParaRPr lang="ja-JP" altLang="en-US" sz="11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約１週間</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r>
                        <a:rPr lang="ja-JP" altLang="en-US" sz="1400" b="1" i="0" u="none" strike="noStrike" spc="0" dirty="0">
                          <a:solidFill>
                            <a:schemeClr val="tx1"/>
                          </a:solidFill>
                          <a:effectLst/>
                          <a:latin typeface="BIZ UDゴシック" panose="020B0400000000000000" pitchFamily="49" charset="-128"/>
                          <a:ea typeface="BIZ UDゴシック" panose="020B0400000000000000" pitchFamily="49" charset="-128"/>
                        </a:rPr>
                        <a:t>（新幹線、地下鉄一部）</a:t>
                      </a:r>
                      <a:endParaRPr lang="en-US" altLang="ja-JP" sz="1400" b="1" i="0" u="none" strike="noStrike" spc="0"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r>
                        <a:rPr lang="en-US" altLang="ja-JP" sz="1400" b="1" i="0" u="none" strike="noStrike" spc="-150" dirty="0">
                          <a:solidFill>
                            <a:schemeClr val="tx1"/>
                          </a:solidFill>
                          <a:effectLst/>
                          <a:latin typeface="BIZ UDゴシック" panose="020B0400000000000000" pitchFamily="49" charset="-128"/>
                          <a:ea typeface="BIZ UDゴシック" panose="020B0400000000000000" pitchFamily="49" charset="-128"/>
                        </a:rPr>
                        <a:t>※</a:t>
                      </a:r>
                      <a:r>
                        <a:rPr lang="ja-JP" altLang="en-US" sz="1400" b="1" i="0" u="none" strike="noStrike" spc="-150" dirty="0">
                          <a:solidFill>
                            <a:schemeClr val="tx1"/>
                          </a:solidFill>
                          <a:effectLst/>
                          <a:latin typeface="BIZ UDゴシック" panose="020B0400000000000000" pitchFamily="49" charset="-128"/>
                          <a:ea typeface="BIZ UDゴシック" panose="020B0400000000000000" pitchFamily="49" charset="-128"/>
                        </a:rPr>
                        <a:t>ＪＲ在来線・私鉄は１か月後に折り返し運転開始</a:t>
                      </a:r>
                      <a:endParaRPr lang="en-US" altLang="ja-JP" sz="1400" b="1" i="0" u="none" strike="noStrike" spc="-150"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spc="-150"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2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短期的には耐荷力に影響のない損傷が首都地域内の鉄道で約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880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か所発生。</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2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鉄道施設被害（線路変状、路盤陥没等）は、約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6,300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か所で発生</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2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高架部の直下での大規模な地盤変位。</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新幹線において脱線が発生した場合、復旧まで２か月を要する。</a:t>
                      </a:r>
                    </a:p>
                    <a:p>
                      <a:pPr algn="l" fontAlgn="ctr">
                        <a:lnSpc>
                          <a:spcPts val="1200"/>
                        </a:lnSpc>
                        <a:buNone/>
                      </a:pPr>
                      <a:endParaRPr lang="ja-JP" altLang="en-US" sz="1200" b="1" i="0" u="none" strike="noStrike" spc="-150"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港湾は本格復旧に２年以上の可能性</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空港は点検後順次運用</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2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2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対象港湾にある</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931</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の岸壁のうち、約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310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の岸壁が被害。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2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対象港湾にある</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822</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の係留施設のうち、約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300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の施設が被害。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2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（羽田）液状化により４本中１本の滑走路の一部について使用不能となる可能性</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2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ctr">
                        <a:lnSpc>
                          <a:spcPts val="1200"/>
                        </a:lnSpc>
                        <a:buNone/>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◇港湾</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防波堤被災による高潮の湾内侵入</a:t>
                      </a: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、火災発生、石油流出による機能規制。</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200"/>
                        </a:lnSpc>
                        <a:buNone/>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◇空港</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液状化（羽田）盛土・切土崩壊（成田）→滑走路等の使用不能。</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2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コンビナート火災等の発生（羽田）→離発着に支障</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27771040"/>
                  </a:ext>
                </a:extLst>
              </a:tr>
            </a:tbl>
          </a:graphicData>
        </a:graphic>
      </p:graphicFrame>
      <p:sp>
        <p:nvSpPr>
          <p:cNvPr id="5" name="正方形/長方形 4">
            <a:extLst>
              <a:ext uri="{FF2B5EF4-FFF2-40B4-BE49-F238E27FC236}">
                <a16:creationId xmlns:a16="http://schemas.microsoft.com/office/drawing/2014/main" id="{8C74E0DF-1EDC-A0B3-CA0F-29C5E0D15CAC}"/>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ー１　被害想定：首都直下地震（都心南部直下地震）</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E91CC0D9-A0D1-1538-2932-A43CCF3CD4B7}"/>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5</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コンテンツ プレースホルダー 5">
            <a:extLst>
              <a:ext uri="{FF2B5EF4-FFF2-40B4-BE49-F238E27FC236}">
                <a16:creationId xmlns:a16="http://schemas.microsoft.com/office/drawing/2014/main" id="{97825CF6-BFBC-5578-B32B-C05113661663}"/>
              </a:ext>
            </a:extLst>
          </p:cNvPr>
          <p:cNvSpPr>
            <a:spLocks noGrp="1"/>
          </p:cNvSpPr>
          <p:nvPr>
            <p:ph idx="1"/>
          </p:nvPr>
        </p:nvSpPr>
        <p:spPr>
          <a:xfrm>
            <a:off x="507996" y="1048115"/>
            <a:ext cx="11582403" cy="1169794"/>
          </a:xfrm>
        </p:spPr>
        <p:txBody>
          <a:bodyPr>
            <a:noAutofit/>
          </a:bodyPr>
          <a:lstStyle/>
          <a:p>
            <a:pPr>
              <a:lnSpc>
                <a:spcPct val="100000"/>
              </a:lnSpc>
              <a:spcBef>
                <a:spcPts val="0"/>
              </a:spcBef>
            </a:pPr>
            <a:r>
              <a:rPr lang="ja-JP" altLang="en-US" sz="1400" dirty="0">
                <a:latin typeface="BIZ UDゴシック" panose="020B0400000000000000" pitchFamily="49" charset="-128"/>
                <a:ea typeface="BIZ UDゴシック" panose="020B0400000000000000" pitchFamily="49" charset="-128"/>
              </a:rPr>
              <a:t>主要インフラやライフラインは、</a:t>
            </a:r>
            <a:r>
              <a:rPr lang="ja-JP" altLang="en-US" sz="1400" b="1" dirty="0">
                <a:highlight>
                  <a:srgbClr val="FFFF00"/>
                </a:highlight>
                <a:latin typeface="BIZ UDゴシック" panose="020B0400000000000000" pitchFamily="49" charset="-128"/>
                <a:ea typeface="BIZ UDゴシック" panose="020B0400000000000000" pitchFamily="49" charset="-128"/>
              </a:rPr>
              <a:t>電力、上水道、下水道では１か月程度、ガスでは約５週間程度</a:t>
            </a:r>
            <a:r>
              <a:rPr lang="ja-JP" altLang="en-US" sz="1400" dirty="0">
                <a:latin typeface="BIZ UDゴシック" panose="020B0400000000000000" pitchFamily="49" charset="-128"/>
                <a:ea typeface="BIZ UDゴシック" panose="020B0400000000000000" pitchFamily="49" charset="-128"/>
              </a:rPr>
              <a:t>で大部分の支障が解消。</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0"/>
              </a:spcBef>
            </a:pPr>
            <a:r>
              <a:rPr lang="ja-JP" altLang="en-US" sz="1400" b="1" dirty="0">
                <a:highlight>
                  <a:srgbClr val="FFFF00"/>
                </a:highlight>
                <a:latin typeface="BIZ UDゴシック" panose="020B0400000000000000" pitchFamily="49" charset="-128"/>
                <a:ea typeface="BIZ UDゴシック" panose="020B0400000000000000" pitchFamily="49" charset="-128"/>
              </a:rPr>
              <a:t>鉄道は１週間後に新幹線全線・地下鉄一部</a:t>
            </a:r>
            <a:r>
              <a:rPr lang="ja-JP" altLang="en-US" sz="1400" dirty="0">
                <a:latin typeface="BIZ UDゴシック" panose="020B0400000000000000" pitchFamily="49" charset="-128"/>
                <a:ea typeface="BIZ UDゴシック" panose="020B0400000000000000" pitchFamily="49" charset="-128"/>
              </a:rPr>
              <a:t>が再開。</a:t>
            </a:r>
            <a:r>
              <a:rPr lang="ja-JP" altLang="en-US" sz="1400" b="1" dirty="0">
                <a:highlight>
                  <a:srgbClr val="FFFF00"/>
                </a:highlight>
                <a:latin typeface="BIZ UDゴシック" panose="020B0400000000000000" pitchFamily="49" charset="-128"/>
                <a:ea typeface="BIZ UDゴシック" panose="020B0400000000000000" pitchFamily="49" charset="-128"/>
              </a:rPr>
              <a:t>ＪＲ在来線・私鉄は、１か月後も一部区間の折返し運転</a:t>
            </a:r>
            <a:r>
              <a:rPr lang="ja-JP" altLang="en-US" sz="1400" dirty="0">
                <a:highlight>
                  <a:srgbClr val="FFFF00"/>
                </a:highlight>
                <a:latin typeface="BIZ UDゴシック" panose="020B0400000000000000" pitchFamily="49" charset="-128"/>
                <a:ea typeface="BIZ UDゴシック" panose="020B0400000000000000" pitchFamily="49" charset="-128"/>
              </a:rPr>
              <a:t>に</a:t>
            </a:r>
            <a:r>
              <a:rPr lang="ja-JP" altLang="en-US" sz="1400" dirty="0">
                <a:latin typeface="BIZ UDゴシック" panose="020B0400000000000000" pitchFamily="49" charset="-128"/>
                <a:ea typeface="BIZ UDゴシック" panose="020B0400000000000000" pitchFamily="49" charset="-128"/>
              </a:rPr>
              <a:t>とどまる。</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0"/>
              </a:spcBef>
            </a:pPr>
            <a:r>
              <a:rPr lang="ja-JP" altLang="en-US" sz="1400" dirty="0">
                <a:latin typeface="BIZ UDゴシック" panose="020B0400000000000000" pitchFamily="49" charset="-128"/>
                <a:ea typeface="BIZ UDゴシック" panose="020B0400000000000000" pitchFamily="49" charset="-128"/>
              </a:rPr>
              <a:t>大きな被害を受けた</a:t>
            </a:r>
            <a:r>
              <a:rPr lang="ja-JP" altLang="en-US" sz="1400" b="1" dirty="0">
                <a:highlight>
                  <a:srgbClr val="FFFF00"/>
                </a:highlight>
                <a:latin typeface="BIZ UDゴシック" panose="020B0400000000000000" pitchFamily="49" charset="-128"/>
                <a:ea typeface="BIZ UDゴシック" panose="020B0400000000000000" pitchFamily="49" charset="-128"/>
              </a:rPr>
              <a:t>港湾は、本格復旧に２年以上</a:t>
            </a:r>
            <a:r>
              <a:rPr lang="ja-JP" altLang="en-US" sz="1400" dirty="0">
                <a:latin typeface="BIZ UDゴシック" panose="020B0400000000000000" pitchFamily="49" charset="-128"/>
                <a:ea typeface="BIZ UDゴシック" panose="020B0400000000000000" pitchFamily="49" charset="-128"/>
              </a:rPr>
              <a:t>を要する可能性がある。</a:t>
            </a:r>
            <a:endParaRPr lang="en-US" altLang="ja-JP" sz="1400" dirty="0">
              <a:latin typeface="BIZ UDゴシック" panose="020B0400000000000000" pitchFamily="49" charset="-128"/>
              <a:ea typeface="BIZ UDゴシック" panose="020B0400000000000000" pitchFamily="49" charset="-128"/>
            </a:endParaRPr>
          </a:p>
          <a:p>
            <a:pPr>
              <a:lnSpc>
                <a:spcPct val="100000"/>
              </a:lnSpc>
              <a:spcBef>
                <a:spcPts val="0"/>
              </a:spcBef>
            </a:pPr>
            <a:r>
              <a:rPr lang="ja-JP" altLang="en-US" sz="1400" dirty="0">
                <a:latin typeface="BIZ UDゴシック" panose="020B0400000000000000" pitchFamily="49" charset="-128"/>
                <a:ea typeface="BIZ UDゴシック" panose="020B0400000000000000" pitchFamily="49" charset="-128"/>
              </a:rPr>
              <a:t>更に厳しい被害様相として、下表記載以外に、各インフラ、ライフラインに共通して、</a:t>
            </a:r>
            <a:r>
              <a:rPr lang="ja-JP" altLang="en-US" sz="1400" b="1" dirty="0">
                <a:highlight>
                  <a:srgbClr val="FFFF00"/>
                </a:highlight>
                <a:latin typeface="BIZ UDゴシック" panose="020B0400000000000000" pitchFamily="49" charset="-128"/>
                <a:ea typeface="BIZ UDゴシック" panose="020B0400000000000000" pitchFamily="49" charset="-128"/>
              </a:rPr>
              <a:t>事業者自身の被災、停電、通信手段の途絶、燃料・資機材・応援要員不足等により、復旧がさらに長期化する可能性</a:t>
            </a:r>
            <a:r>
              <a:rPr lang="ja-JP" altLang="en-US" sz="1400" dirty="0">
                <a:latin typeface="BIZ UDゴシック" panose="020B0400000000000000" pitchFamily="49" charset="-128"/>
                <a:ea typeface="BIZ UDゴシック" panose="020B0400000000000000" pitchFamily="49" charset="-128"/>
              </a:rPr>
              <a:t>が示されている。</a:t>
            </a:r>
          </a:p>
        </p:txBody>
      </p:sp>
      <p:sp>
        <p:nvSpPr>
          <p:cNvPr id="3" name="Rectangle 3">
            <a:extLst>
              <a:ext uri="{FF2B5EF4-FFF2-40B4-BE49-F238E27FC236}">
                <a16:creationId xmlns:a16="http://schemas.microsoft.com/office/drawing/2014/main" id="{2DA1731C-C7A3-5BC1-7E14-E26E1FDA3ED1}"/>
              </a:ext>
            </a:extLst>
          </p:cNvPr>
          <p:cNvSpPr>
            <a:spLocks noChangeArrowheads="1"/>
          </p:cNvSpPr>
          <p:nvPr/>
        </p:nvSpPr>
        <p:spPr bwMode="auto">
          <a:xfrm>
            <a:off x="4009671" y="6639368"/>
            <a:ext cx="796897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ja-JP" altLang="en-US" sz="1050" dirty="0">
                <a:latin typeface="BIZ UDゴシック" panose="020B0400000000000000" pitchFamily="49" charset="-128"/>
                <a:ea typeface="BIZ UDゴシック" panose="020B0400000000000000" pitchFamily="49" charset="-128"/>
                <a:cs typeface="Times New Roman" panose="02020603050405020304" pitchFamily="18" charset="0"/>
              </a:rPr>
              <a:t>中央防災会議</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「都心南部直下地震の被害想定」（令和７年</a:t>
            </a:r>
            <a:r>
              <a:rPr kumimoji="0" lang="en-US" altLang="ja-JP" sz="1050" dirty="0">
                <a:latin typeface="BIZ UDゴシック" panose="020B0400000000000000" pitchFamily="49" charset="-128"/>
                <a:ea typeface="BIZ UDゴシック" panose="020B0400000000000000" pitchFamily="49" charset="-128"/>
                <a:cs typeface="Times New Roman" panose="02020603050405020304" pitchFamily="18" charset="0"/>
              </a:rPr>
              <a:t>12</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kumimoji="0" lang="en-US" altLang="ja-JP" sz="1050" dirty="0">
                <a:latin typeface="BIZ UDゴシック" panose="020B0400000000000000" pitchFamily="49" charset="-128"/>
                <a:ea typeface="BIZ UDゴシック" panose="020B0400000000000000" pitchFamily="49" charset="-128"/>
                <a:cs typeface="Times New Roman" panose="02020603050405020304" pitchFamily="18" charset="0"/>
              </a:rPr>
              <a:t>19</a:t>
            </a:r>
            <a:r>
              <a:rPr kumimoji="0" lang="ja-JP" altLang="en-US" sz="105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日）をもとに作成</a:t>
            </a:r>
          </a:p>
        </p:txBody>
      </p:sp>
      <p:graphicFrame>
        <p:nvGraphicFramePr>
          <p:cNvPr id="2" name="表 1">
            <a:extLst>
              <a:ext uri="{FF2B5EF4-FFF2-40B4-BE49-F238E27FC236}">
                <a16:creationId xmlns:a16="http://schemas.microsoft.com/office/drawing/2014/main" id="{40426637-3E73-0483-DE04-88A12A0DB55A}"/>
              </a:ext>
            </a:extLst>
          </p:cNvPr>
          <p:cNvGraphicFramePr>
            <a:graphicFrameLocks noGrp="1"/>
          </p:cNvGraphicFramePr>
          <p:nvPr>
            <p:extLst>
              <p:ext uri="{D42A27DB-BD31-4B8C-83A1-F6EECF244321}">
                <p14:modId xmlns:p14="http://schemas.microsoft.com/office/powerpoint/2010/main" val="804069388"/>
              </p:ext>
            </p:extLst>
          </p:nvPr>
        </p:nvGraphicFramePr>
        <p:xfrm>
          <a:off x="269357" y="625192"/>
          <a:ext cx="3164959" cy="370840"/>
        </p:xfrm>
        <a:graphic>
          <a:graphicData uri="http://schemas.openxmlformats.org/drawingml/2006/table">
            <a:tbl>
              <a:tblPr firstRow="1" bandRow="1">
                <a:tableStyleId>{5C22544A-7EE6-4342-B048-85BDC9FD1C3A}</a:tableStyleId>
              </a:tblPr>
              <a:tblGrid>
                <a:gridCol w="3164959">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Tree>
    <p:extLst>
      <p:ext uri="{BB962C8B-B14F-4D97-AF65-F5344CB8AC3E}">
        <p14:creationId xmlns:p14="http://schemas.microsoft.com/office/powerpoint/2010/main" val="348964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A64D-9314-F63F-5135-EFA4BB6355EC}"/>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923D84C3-4B5C-2731-EAA6-B0AA282BFA21}"/>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ー２　被害想定：相模トラフ沿い地震（大正関東地震タイプ）</a:t>
            </a:r>
          </a:p>
        </p:txBody>
      </p:sp>
      <p:sp>
        <p:nvSpPr>
          <p:cNvPr id="4" name="スライド番号プレースホルダー 1">
            <a:extLst>
              <a:ext uri="{FF2B5EF4-FFF2-40B4-BE49-F238E27FC236}">
                <a16:creationId xmlns:a16="http://schemas.microsoft.com/office/drawing/2014/main" id="{A85CFD6C-E985-66A4-2EC1-C0B96FE94A4A}"/>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6</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9EC964C-5F43-DC94-5DE1-C3B578190A8D}"/>
              </a:ext>
            </a:extLst>
          </p:cNvPr>
          <p:cNvSpPr txBox="1"/>
          <p:nvPr/>
        </p:nvSpPr>
        <p:spPr>
          <a:xfrm>
            <a:off x="563526" y="5677936"/>
            <a:ext cx="4497572" cy="369332"/>
          </a:xfrm>
          <a:prstGeom prst="rect">
            <a:avLst/>
          </a:prstGeom>
          <a:noFill/>
        </p:spPr>
        <p:txBody>
          <a:bodyPr wrap="square" rtlCol="0">
            <a:spAutoFit/>
          </a:bodyPr>
          <a:lstStyle/>
          <a:p>
            <a:pPr algn="ctr"/>
            <a:r>
              <a:rPr kumimoji="1" lang="ja-JP" altLang="en-US" dirty="0">
                <a:latin typeface="BIZ UDゴシック" panose="020B0400000000000000" pitchFamily="49" charset="-128"/>
                <a:ea typeface="BIZ UDゴシック" panose="020B0400000000000000" pitchFamily="49" charset="-128"/>
              </a:rPr>
              <a:t>震度分布（大正関東地震）</a:t>
            </a:r>
          </a:p>
        </p:txBody>
      </p:sp>
      <p:sp>
        <p:nvSpPr>
          <p:cNvPr id="3" name="テキスト ボックス 2">
            <a:extLst>
              <a:ext uri="{FF2B5EF4-FFF2-40B4-BE49-F238E27FC236}">
                <a16:creationId xmlns:a16="http://schemas.microsoft.com/office/drawing/2014/main" id="{5EF946F4-652B-F9C9-9A23-E0EE755D44BE}"/>
              </a:ext>
            </a:extLst>
          </p:cNvPr>
          <p:cNvSpPr txBox="1"/>
          <p:nvPr/>
        </p:nvSpPr>
        <p:spPr>
          <a:xfrm>
            <a:off x="5061098" y="631831"/>
            <a:ext cx="7130902" cy="5478423"/>
          </a:xfrm>
          <a:prstGeom prst="rect">
            <a:avLst/>
          </a:prstGeom>
          <a:noFill/>
        </p:spPr>
        <p:txBody>
          <a:bodyPr wrap="square" rtlCol="0">
            <a:spAutoFit/>
          </a:bodyPr>
          <a:lstStyle/>
          <a:p>
            <a:pPr>
              <a:lnSpc>
                <a:spcPts val="2000"/>
              </a:lnSpc>
            </a:pP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大正関東地震タイプ</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　Ｍ８．２</a:t>
            </a:r>
            <a:endParaRPr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○死者数</a:t>
            </a:r>
            <a:endParaRPr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最大　約２．２～２．３万人 </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冬・夕方、風速８ｍ</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ｓ）</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　</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　○建物全壊・焼失棟数</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　　　最大　約４１．４万棟</a:t>
            </a:r>
            <a:r>
              <a:rPr kumimoji="1" lang="ja-JP" altLang="en-US" sz="1400" dirty="0">
                <a:latin typeface="BIZ UDゴシック" panose="020B0400000000000000" pitchFamily="49" charset="-128"/>
                <a:ea typeface="BIZ UDゴシック" panose="020B0400000000000000" pitchFamily="49" charset="-128"/>
              </a:rPr>
              <a:t>（冬・夕方、風速８ｍ／ｓ）</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　○揺れによる要救助者</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a:t>
            </a:r>
            <a:r>
              <a:rPr kumimoji="1" lang="ja-JP" altLang="en-US" dirty="0">
                <a:latin typeface="BIZ UDゴシック" panose="020B0400000000000000" pitchFamily="49" charset="-128"/>
                <a:ea typeface="BIZ UDゴシック" panose="020B0400000000000000" pitchFamily="49" charset="-128"/>
              </a:rPr>
              <a:t>最大　約４．６万人</a:t>
            </a:r>
            <a:r>
              <a:rPr lang="ja-JP" altLang="en-US" sz="1400" dirty="0">
                <a:latin typeface="BIZ UDゴシック" panose="020B0400000000000000" pitchFamily="49" charset="-128"/>
                <a:ea typeface="BIZ UDゴシック" panose="020B0400000000000000" pitchFamily="49" charset="-128"/>
              </a:rPr>
              <a:t>（冬・深夜）</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endParaRPr lang="en-US" altLang="ja-JP" sz="1400"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　○津波による要救助者</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最大　約２，３００人</a:t>
            </a:r>
            <a:r>
              <a:rPr lang="ja-JP" altLang="en-US" sz="1400" dirty="0">
                <a:latin typeface="BIZ UDゴシック" panose="020B0400000000000000" pitchFamily="49" charset="-128"/>
                <a:ea typeface="BIZ UDゴシック" panose="020B0400000000000000" pitchFamily="49" charset="-128"/>
              </a:rPr>
              <a:t>（夏・昼、冬・夕）</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○被害額</a:t>
            </a:r>
            <a:endParaRPr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約６０．５兆円</a:t>
            </a:r>
            <a:endParaRPr lang="en-US" altLang="ja-JP"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kumimoji="1" lang="ja-JP" altLang="en-US" dirty="0">
              <a:latin typeface="BIZ UDゴシック" panose="020B0400000000000000" pitchFamily="49" charset="-128"/>
              <a:ea typeface="BIZ UDゴシック" panose="020B0400000000000000" pitchFamily="49" charset="-128"/>
            </a:endParaRPr>
          </a:p>
        </p:txBody>
      </p:sp>
      <p:sp>
        <p:nvSpPr>
          <p:cNvPr id="6" name="大かっこ 5">
            <a:extLst>
              <a:ext uri="{FF2B5EF4-FFF2-40B4-BE49-F238E27FC236}">
                <a16:creationId xmlns:a16="http://schemas.microsoft.com/office/drawing/2014/main" id="{09E78908-9608-FED8-864D-803F46576D94}"/>
              </a:ext>
            </a:extLst>
          </p:cNvPr>
          <p:cNvSpPr/>
          <p:nvPr/>
        </p:nvSpPr>
        <p:spPr>
          <a:xfrm>
            <a:off x="6645351" y="2746233"/>
            <a:ext cx="3668230"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600" dirty="0"/>
              <a:t>うち約</a:t>
            </a:r>
            <a:r>
              <a:rPr lang="en-US" altLang="ja-JP" sz="1600" dirty="0"/>
              <a:t>60</a:t>
            </a:r>
            <a:r>
              <a:rPr lang="ja-JP" altLang="en-US" sz="1600" dirty="0"/>
              <a:t>％が火災、約</a:t>
            </a:r>
            <a:r>
              <a:rPr lang="en-US" altLang="ja-JP" sz="1600" dirty="0"/>
              <a:t>34</a:t>
            </a:r>
            <a:r>
              <a:rPr lang="ja-JP" altLang="en-US" sz="1600" dirty="0"/>
              <a:t>％が揺れ、</a:t>
            </a:r>
            <a:br>
              <a:rPr lang="en-US" altLang="ja-JP" sz="1600" dirty="0"/>
            </a:br>
            <a:r>
              <a:rPr kumimoji="1" lang="ja-JP" altLang="en-US" sz="1600" dirty="0"/>
              <a:t>約５</a:t>
            </a:r>
            <a:r>
              <a:rPr lang="ja-JP" altLang="en-US" sz="1600" dirty="0"/>
              <a:t>％</a:t>
            </a:r>
            <a:r>
              <a:rPr kumimoji="1" lang="ja-JP" altLang="en-US" sz="1600" dirty="0"/>
              <a:t>が液状化によるもの</a:t>
            </a:r>
          </a:p>
        </p:txBody>
      </p:sp>
      <p:sp>
        <p:nvSpPr>
          <p:cNvPr id="7" name="大かっこ 6">
            <a:extLst>
              <a:ext uri="{FF2B5EF4-FFF2-40B4-BE49-F238E27FC236}">
                <a16:creationId xmlns:a16="http://schemas.microsoft.com/office/drawing/2014/main" id="{811107A7-61EB-DFCC-A4E1-B5C87B1D01F9}"/>
              </a:ext>
            </a:extLst>
          </p:cNvPr>
          <p:cNvSpPr/>
          <p:nvPr/>
        </p:nvSpPr>
        <p:spPr>
          <a:xfrm>
            <a:off x="6180696" y="5556496"/>
            <a:ext cx="3268104"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600" dirty="0"/>
              <a:t>資産額等の被害　　約</a:t>
            </a:r>
            <a:r>
              <a:rPr lang="en-US" altLang="ja-JP" sz="1600" dirty="0"/>
              <a:t>40.2</a:t>
            </a:r>
            <a:r>
              <a:rPr lang="ja-JP" altLang="en-US" sz="1600" dirty="0"/>
              <a:t>兆円</a:t>
            </a:r>
            <a:endParaRPr lang="en-US" altLang="ja-JP" sz="1600" dirty="0"/>
          </a:p>
          <a:p>
            <a:r>
              <a:rPr kumimoji="1" lang="ja-JP" altLang="en-US" sz="1600" dirty="0"/>
              <a:t>経済活動への影響　約</a:t>
            </a:r>
            <a:r>
              <a:rPr lang="en-US" altLang="ja-JP" sz="1600" dirty="0"/>
              <a:t>20.3</a:t>
            </a:r>
            <a:r>
              <a:rPr kumimoji="1" lang="ja-JP" altLang="en-US" sz="1600" dirty="0"/>
              <a:t>兆円　　</a:t>
            </a:r>
          </a:p>
        </p:txBody>
      </p:sp>
      <p:sp>
        <p:nvSpPr>
          <p:cNvPr id="11" name="大かっこ 10">
            <a:extLst>
              <a:ext uri="{FF2B5EF4-FFF2-40B4-BE49-F238E27FC236}">
                <a16:creationId xmlns:a16="http://schemas.microsoft.com/office/drawing/2014/main" id="{3F3EB261-172D-7EBB-29D4-8EE57C1205C0}"/>
              </a:ext>
            </a:extLst>
          </p:cNvPr>
          <p:cNvSpPr/>
          <p:nvPr/>
        </p:nvSpPr>
        <p:spPr>
          <a:xfrm>
            <a:off x="6645350" y="1413972"/>
            <a:ext cx="3668230"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600" dirty="0"/>
              <a:t>うち約</a:t>
            </a:r>
            <a:r>
              <a:rPr lang="en-US" altLang="ja-JP" sz="1600" dirty="0"/>
              <a:t>57</a:t>
            </a:r>
            <a:r>
              <a:rPr lang="ja-JP" altLang="en-US" sz="1600" dirty="0"/>
              <a:t>％が火災、</a:t>
            </a:r>
            <a:r>
              <a:rPr kumimoji="1" lang="ja-JP" altLang="en-US" sz="1600" dirty="0"/>
              <a:t>約</a:t>
            </a:r>
            <a:r>
              <a:rPr kumimoji="1" lang="en-US" altLang="ja-JP" sz="1600" dirty="0"/>
              <a:t>27</a:t>
            </a:r>
            <a:r>
              <a:rPr kumimoji="1" lang="ja-JP" altLang="en-US" sz="1600" dirty="0"/>
              <a:t>％が揺れ、</a:t>
            </a:r>
            <a:br>
              <a:rPr kumimoji="1" lang="en-US" altLang="ja-JP" sz="1600" dirty="0"/>
            </a:br>
            <a:r>
              <a:rPr lang="ja-JP" altLang="en-US" sz="1600" dirty="0"/>
              <a:t>約</a:t>
            </a:r>
            <a:r>
              <a:rPr lang="en-US" altLang="ja-JP" sz="1600" dirty="0"/>
              <a:t>15</a:t>
            </a:r>
            <a:r>
              <a:rPr lang="ja-JP" altLang="en-US" sz="1600" dirty="0"/>
              <a:t>％が津波</a:t>
            </a:r>
            <a:r>
              <a:rPr kumimoji="1" lang="ja-JP" altLang="en-US" sz="1600" dirty="0"/>
              <a:t>によるもの</a:t>
            </a:r>
          </a:p>
        </p:txBody>
      </p:sp>
      <p:sp>
        <p:nvSpPr>
          <p:cNvPr id="12" name="テキスト ボックス 11">
            <a:extLst>
              <a:ext uri="{FF2B5EF4-FFF2-40B4-BE49-F238E27FC236}">
                <a16:creationId xmlns:a16="http://schemas.microsoft.com/office/drawing/2014/main" id="{E56EEDEF-0008-7BD9-09F5-80698EF0FAB4}"/>
              </a:ext>
            </a:extLst>
          </p:cNvPr>
          <p:cNvSpPr txBox="1"/>
          <p:nvPr/>
        </p:nvSpPr>
        <p:spPr>
          <a:xfrm>
            <a:off x="5439266" y="6114372"/>
            <a:ext cx="6912990" cy="523220"/>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それぞれの数値については、被害が最大と見込まれるケースにおける値であり、</a:t>
            </a:r>
            <a:br>
              <a:rPr lang="en-US" altLang="ja-JP" sz="1400" dirty="0">
                <a:latin typeface="BIZ UDゴシック" panose="020B0400000000000000" pitchFamily="49" charset="-128"/>
                <a:ea typeface="BIZ UDゴシック" panose="020B0400000000000000" pitchFamily="49" charset="-128"/>
              </a:rPr>
            </a:br>
            <a:r>
              <a:rPr lang="ja-JP" altLang="en-US" sz="1400" dirty="0">
                <a:latin typeface="BIZ UDゴシック" panose="020B0400000000000000" pitchFamily="49" charset="-128"/>
                <a:ea typeface="BIZ UDゴシック" panose="020B0400000000000000" pitchFamily="49" charset="-128"/>
              </a:rPr>
              <a:t>　同一のケースではない。</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AC0F93C0-A23C-AB79-A401-61F32C06558D}"/>
              </a:ext>
            </a:extLst>
          </p:cNvPr>
          <p:cNvSpPr txBox="1"/>
          <p:nvPr/>
        </p:nvSpPr>
        <p:spPr>
          <a:xfrm>
            <a:off x="5672946" y="6564217"/>
            <a:ext cx="772129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中央防災会議「大正関東地震タイプの地震の被害想定」（令和７年</a:t>
            </a:r>
            <a:r>
              <a:rPr kumimoji="0"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12</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月</a:t>
            </a:r>
            <a:r>
              <a:rPr kumimoji="0"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19</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日）をもとに作成</a:t>
            </a:r>
            <a:endParaRPr kumimoji="1" lang="ja-JP" altLang="en-US" sz="11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BA8E07E8-68F9-4938-9AC2-BFD92AE3B18F}"/>
              </a:ext>
            </a:extLst>
          </p:cNvPr>
          <p:cNvPicPr>
            <a:picLocks noChangeAspect="1"/>
          </p:cNvPicPr>
          <p:nvPr/>
        </p:nvPicPr>
        <p:blipFill>
          <a:blip r:embed="rId3"/>
          <a:stretch>
            <a:fillRect/>
          </a:stretch>
        </p:blipFill>
        <p:spPr>
          <a:xfrm>
            <a:off x="0" y="619433"/>
            <a:ext cx="4963147" cy="4747358"/>
          </a:xfrm>
          <a:prstGeom prst="rect">
            <a:avLst/>
          </a:prstGeom>
        </p:spPr>
      </p:pic>
      <p:sp>
        <p:nvSpPr>
          <p:cNvPr id="10" name="楕円 9">
            <a:extLst>
              <a:ext uri="{FF2B5EF4-FFF2-40B4-BE49-F238E27FC236}">
                <a16:creationId xmlns:a16="http://schemas.microsoft.com/office/drawing/2014/main" id="{1698565F-EABA-67A1-2191-21AE0FC992D8}"/>
              </a:ext>
            </a:extLst>
          </p:cNvPr>
          <p:cNvSpPr/>
          <p:nvPr/>
        </p:nvSpPr>
        <p:spPr>
          <a:xfrm>
            <a:off x="2076940" y="2621119"/>
            <a:ext cx="66039" cy="897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754AB201-9ECE-9CD4-709D-2710B393397B}"/>
              </a:ext>
            </a:extLst>
          </p:cNvPr>
          <p:cNvSpPr/>
          <p:nvPr/>
        </p:nvSpPr>
        <p:spPr>
          <a:xfrm>
            <a:off x="1521950" y="2482113"/>
            <a:ext cx="66039" cy="76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線 17">
            <a:extLst>
              <a:ext uri="{FF2B5EF4-FFF2-40B4-BE49-F238E27FC236}">
                <a16:creationId xmlns:a16="http://schemas.microsoft.com/office/drawing/2014/main" id="{11889B19-69F8-99BB-19DC-0C9DA059FA39}"/>
              </a:ext>
            </a:extLst>
          </p:cNvPr>
          <p:cNvSpPr/>
          <p:nvPr/>
        </p:nvSpPr>
        <p:spPr>
          <a:xfrm>
            <a:off x="616373" y="1920739"/>
            <a:ext cx="980082" cy="304801"/>
          </a:xfrm>
          <a:prstGeom prst="borderCallout1">
            <a:avLst>
              <a:gd name="adj1" fmla="val 105289"/>
              <a:gd name="adj2" fmla="val 50698"/>
              <a:gd name="adj3" fmla="val 187499"/>
              <a:gd name="adj4" fmla="val 91632"/>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立川市</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付近</a:t>
            </a:r>
          </a:p>
        </p:txBody>
      </p:sp>
      <p:sp>
        <p:nvSpPr>
          <p:cNvPr id="19" name="吹き出し: 線 18">
            <a:extLst>
              <a:ext uri="{FF2B5EF4-FFF2-40B4-BE49-F238E27FC236}">
                <a16:creationId xmlns:a16="http://schemas.microsoft.com/office/drawing/2014/main" id="{8A85C1FA-90D0-52D9-1044-85786E8BE3EE}"/>
              </a:ext>
            </a:extLst>
          </p:cNvPr>
          <p:cNvSpPr/>
          <p:nvPr/>
        </p:nvSpPr>
        <p:spPr>
          <a:xfrm>
            <a:off x="2281102" y="2323365"/>
            <a:ext cx="977759" cy="275166"/>
          </a:xfrm>
          <a:prstGeom prst="borderCallout1">
            <a:avLst>
              <a:gd name="adj1" fmla="val 43750"/>
              <a:gd name="adj2" fmla="val -515"/>
              <a:gd name="adj3" fmla="val 109936"/>
              <a:gd name="adj4" fmla="val -1305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霞が関付近</a:t>
            </a:r>
          </a:p>
        </p:txBody>
      </p:sp>
    </p:spTree>
    <p:extLst>
      <p:ext uri="{BB962C8B-B14F-4D97-AF65-F5344CB8AC3E}">
        <p14:creationId xmlns:p14="http://schemas.microsoft.com/office/powerpoint/2010/main" val="55115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454C1-811B-ADBD-C162-0462A905F055}"/>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D6916371-314F-290E-F403-01BBC1F06B1C}"/>
              </a:ext>
            </a:extLst>
          </p:cNvPr>
          <p:cNvGraphicFramePr>
            <a:graphicFrameLocks noGrp="1"/>
          </p:cNvGraphicFramePr>
          <p:nvPr>
            <p:extLst>
              <p:ext uri="{D42A27DB-BD31-4B8C-83A1-F6EECF244321}">
                <p14:modId xmlns:p14="http://schemas.microsoft.com/office/powerpoint/2010/main" val="1824026274"/>
              </p:ext>
            </p:extLst>
          </p:nvPr>
        </p:nvGraphicFramePr>
        <p:xfrm>
          <a:off x="336483" y="2070185"/>
          <a:ext cx="11582401" cy="4526280"/>
        </p:xfrm>
        <a:graphic>
          <a:graphicData uri="http://schemas.openxmlformats.org/drawingml/2006/table">
            <a:tbl>
              <a:tblPr>
                <a:tableStyleId>{5940675A-B579-460E-94D1-54222C63F5DA}</a:tableStyleId>
              </a:tblPr>
              <a:tblGrid>
                <a:gridCol w="1248498">
                  <a:extLst>
                    <a:ext uri="{9D8B030D-6E8A-4147-A177-3AD203B41FA5}">
                      <a16:colId xmlns:a16="http://schemas.microsoft.com/office/drawing/2014/main" val="2416777227"/>
                    </a:ext>
                  </a:extLst>
                </a:gridCol>
                <a:gridCol w="1248498">
                  <a:extLst>
                    <a:ext uri="{9D8B030D-6E8A-4147-A177-3AD203B41FA5}">
                      <a16:colId xmlns:a16="http://schemas.microsoft.com/office/drawing/2014/main" val="4106493740"/>
                    </a:ext>
                  </a:extLst>
                </a:gridCol>
                <a:gridCol w="1248498">
                  <a:extLst>
                    <a:ext uri="{9D8B030D-6E8A-4147-A177-3AD203B41FA5}">
                      <a16:colId xmlns:a16="http://schemas.microsoft.com/office/drawing/2014/main" val="3454673045"/>
                    </a:ext>
                  </a:extLst>
                </a:gridCol>
                <a:gridCol w="1100595">
                  <a:extLst>
                    <a:ext uri="{9D8B030D-6E8A-4147-A177-3AD203B41FA5}">
                      <a16:colId xmlns:a16="http://schemas.microsoft.com/office/drawing/2014/main" val="2520745739"/>
                    </a:ext>
                  </a:extLst>
                </a:gridCol>
                <a:gridCol w="1206631">
                  <a:extLst>
                    <a:ext uri="{9D8B030D-6E8A-4147-A177-3AD203B41FA5}">
                      <a16:colId xmlns:a16="http://schemas.microsoft.com/office/drawing/2014/main" val="3592588983"/>
                    </a:ext>
                  </a:extLst>
                </a:gridCol>
                <a:gridCol w="1498862">
                  <a:extLst>
                    <a:ext uri="{9D8B030D-6E8A-4147-A177-3AD203B41FA5}">
                      <a16:colId xmlns:a16="http://schemas.microsoft.com/office/drawing/2014/main" val="443079212"/>
                    </a:ext>
                  </a:extLst>
                </a:gridCol>
                <a:gridCol w="1743959">
                  <a:extLst>
                    <a:ext uri="{9D8B030D-6E8A-4147-A177-3AD203B41FA5}">
                      <a16:colId xmlns:a16="http://schemas.microsoft.com/office/drawing/2014/main" val="1412361067"/>
                    </a:ext>
                  </a:extLst>
                </a:gridCol>
                <a:gridCol w="2286860">
                  <a:extLst>
                    <a:ext uri="{9D8B030D-6E8A-4147-A177-3AD203B41FA5}">
                      <a16:colId xmlns:a16="http://schemas.microsoft.com/office/drawing/2014/main" val="164839900"/>
                    </a:ext>
                  </a:extLst>
                </a:gridCol>
              </a:tblGrid>
              <a:tr h="298450">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電力</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情報通信</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上水道</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下水道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ガス</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a:effectLst/>
                          <a:latin typeface="BIZ UDゴシック" panose="020B0400000000000000" pitchFamily="49" charset="-128"/>
                          <a:ea typeface="BIZ UDゴシック" panose="020B0400000000000000" pitchFamily="49" charset="-128"/>
                        </a:rPr>
                        <a:t>道路</a:t>
                      </a:r>
                      <a:endParaRPr lang="ja-JP" altLang="en-US" sz="1600" b="1"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鉄道</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tc>
                  <a:txBody>
                    <a:bodyPr/>
                    <a:lstStyle/>
                    <a:p>
                      <a:pPr algn="ctr" fontAlgn="ctr">
                        <a:buNone/>
                      </a:pPr>
                      <a:r>
                        <a:rPr lang="ja-JP" altLang="en-US" sz="1600" u="none" strike="noStrike" dirty="0">
                          <a:effectLst/>
                          <a:latin typeface="BIZ UDゴシック" panose="020B0400000000000000" pitchFamily="49" charset="-128"/>
                          <a:ea typeface="BIZ UDゴシック" panose="020B0400000000000000" pitchFamily="49" charset="-128"/>
                        </a:rPr>
                        <a:t>港湾・空港</a:t>
                      </a:r>
                      <a:endParaRPr lang="ja-JP" altLang="en-US" sz="16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350" marR="6350" marT="635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26022992"/>
                  </a:ext>
                </a:extLst>
              </a:tr>
              <a:tr h="407131">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１か月程度</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最大約</a:t>
                      </a:r>
                      <a:r>
                        <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rPr>
                        <a:t>1,600</a:t>
                      </a: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万軒（全体の約５割）が停電。</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震度６強等の強い揺れや津波を伴う地震の頻発。</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燃料、資機材等の調達先企業の操業停止、輸送経路の障害長期化。</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工業用水、上水停止の長期化。</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希少部品の調達に数か月を要する可能性。</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計画停電。</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ブラックアウトの発生。</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数日～１週間</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固定電話・インターネット（メタル回線・光回線）は、最大で約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750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万回線（全体の５割）での支障</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停電長期化。</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交換機バックアップの移動電源車等の燃料不足。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通信ケーブル調達不足。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携帯電話の基地局が直接被災→カバーエリアの携帯電話端末は長期間の利用支障。</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通信ビル・データセンター被災。</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発災に乗じてサイバー攻撃被害</a:t>
                      </a: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１か月程度</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990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万人</a:t>
                      </a:r>
                    </a:p>
                    <a:p>
                      <a:pPr algn="l" fontAlgn="ctr">
                        <a:lnSpc>
                          <a:spcPts val="1100"/>
                        </a:lnSpc>
                        <a:buNone/>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（全体の約２割）が断水。</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震度６強等の強い揺れや津波を伴う地震の頻発。</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希少部品の調達に数か月を要する可能性。</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高層マンションでは、停電→ポンプ機能停止→断水発生の可能性。</a:t>
                      </a:r>
                    </a:p>
                    <a:p>
                      <a:pPr algn="l" fontAlgn="ctr">
                        <a:lnSpc>
                          <a:spcPct val="100000"/>
                        </a:lnSpc>
                        <a:buNone/>
                      </a:pPr>
                      <a:endPar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１か月程度</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170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万人（全体の約４％）が利用困難。</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震度６強等の強い揺れや津波を伴う地震の頻発。</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約２週間</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供給停止戸数は最大で約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27</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万戸（全体の３％）</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震度６強等の強い揺れや津波を伴う地震の頻発。</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震度６強等の強い余震が発生した場合、追加で低圧ガスの供給停止の可能性→低圧の復旧作業長期化。</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１日～数日（緊急輸送道路）</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一般交通は別途制約</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9,800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か所で被害。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市街地延焼火災の影響による鋼桁汚損傷。</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高速道路の高架に大変形が生じた場合等には、３か月以上通行不能</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中山間地で大規模な地盤災害の発生</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渋滞発生時間帯に発災すれば、高速道路の仮復旧に１週間以上を要する。</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大規模交通事故が発生した場合、道路補修等に２か月程度を要する。</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約１週間</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r>
                        <a:rPr lang="ja-JP" altLang="en-US" sz="1400" b="1" i="0" u="none" strike="noStrike" spc="0" dirty="0">
                          <a:solidFill>
                            <a:schemeClr val="tx1"/>
                          </a:solidFill>
                          <a:effectLst/>
                          <a:latin typeface="BIZ UDゴシック" panose="020B0400000000000000" pitchFamily="49" charset="-128"/>
                          <a:ea typeface="BIZ UDゴシック" panose="020B0400000000000000" pitchFamily="49" charset="-128"/>
                        </a:rPr>
                        <a:t>（新幹線、地下鉄一部）</a:t>
                      </a:r>
                      <a:endParaRPr lang="en-US" altLang="ja-JP" sz="1400" b="1" i="0" u="none" strike="noStrike" spc="0"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r>
                        <a:rPr lang="en-US" altLang="ja-JP" sz="1400" b="1" i="0" u="none" strike="noStrike" spc="-150" dirty="0">
                          <a:solidFill>
                            <a:schemeClr val="tx1"/>
                          </a:solidFill>
                          <a:effectLst/>
                          <a:latin typeface="BIZ UDゴシック" panose="020B0400000000000000" pitchFamily="49" charset="-128"/>
                          <a:ea typeface="BIZ UDゴシック" panose="020B0400000000000000" pitchFamily="49" charset="-128"/>
                        </a:rPr>
                        <a:t>※</a:t>
                      </a:r>
                      <a:r>
                        <a:rPr lang="ja-JP" altLang="en-US" sz="1400" b="1" i="0" u="none" strike="noStrike" spc="-150" dirty="0">
                          <a:solidFill>
                            <a:schemeClr val="tx1"/>
                          </a:solidFill>
                          <a:effectLst/>
                          <a:latin typeface="BIZ UDゴシック" panose="020B0400000000000000" pitchFamily="49" charset="-128"/>
                          <a:ea typeface="BIZ UDゴシック" panose="020B0400000000000000" pitchFamily="49" charset="-128"/>
                        </a:rPr>
                        <a:t>津波による大きな被害を受けた線区は数か月以上</a:t>
                      </a:r>
                      <a:endParaRPr lang="en-US" altLang="ja-JP" sz="1400" b="1" i="0" u="none" strike="noStrike" spc="-150"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spc="-150"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短期的には耐荷力に影響のない損傷が首都地域内の鉄道で約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450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か所発生。</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鉄道施設被害（線路変状、路盤陥没等）は約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5,300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か所で発生</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Tx/>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高架部の直下で大規模な地盤変位。</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中山間地で大規模な地盤災害の発生</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dirty="0">
                          <a:latin typeface="BIZ UDゴシック" panose="020B0400000000000000" pitchFamily="49" charset="-128"/>
                          <a:ea typeface="BIZ UDゴシック" panose="020B0400000000000000" pitchFamily="49" charset="-128"/>
                        </a:rPr>
                        <a:t>橋梁・トンネル等で非構造部材の被害が多発</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新幹線において脱線が発生した場合、復旧まで２か月を要する</a:t>
                      </a:r>
                    </a:p>
                    <a:p>
                      <a:pPr algn="l" fontAlgn="ctr">
                        <a:lnSpc>
                          <a:spcPct val="100000"/>
                        </a:lnSpc>
                        <a:buNone/>
                      </a:pPr>
                      <a:endParaRPr lang="ja-JP" altLang="en-US" sz="1400" b="1" i="0" u="none" strike="noStrike" spc="-150"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港湾は本格復旧に２年以上の可能性</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r>
                        <a:rPr lang="ja-JP" altLang="en-US" sz="1400" b="1" i="0" u="none" strike="noStrike" dirty="0">
                          <a:solidFill>
                            <a:schemeClr val="tx1"/>
                          </a:solidFill>
                          <a:effectLst/>
                          <a:latin typeface="BIZ UDゴシック" panose="020B0400000000000000" pitchFamily="49" charset="-128"/>
                          <a:ea typeface="BIZ UDゴシック" panose="020B0400000000000000" pitchFamily="49" charset="-128"/>
                        </a:rPr>
                        <a:t>空港は点検後順次運用</a:t>
                      </a: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ct val="100000"/>
                        </a:lnSpc>
                        <a:buNone/>
                      </a:pPr>
                      <a:endParaRPr lang="en-US" altLang="ja-JP" sz="14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対象港湾にある</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931</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の岸壁のうち、約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370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の岸壁が被害。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対象港湾にある</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822</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の係留施設のうち、約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390</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の施設が被害。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対象防波堤延長約</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63km</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のうち約９</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km</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で被害。</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（羽田）液状化により４本中１本の滑走路の一部について使用不能となる可能性。</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100"/>
                        </a:lnSpc>
                        <a:spcBef>
                          <a:spcPts val="0"/>
                        </a:spcBef>
                        <a:spcAft>
                          <a:spcPts val="0"/>
                        </a:spcAft>
                        <a:buClrTx/>
                        <a:buSzTx/>
                        <a:buFont typeface="Arial" panose="020B0604020202020204" pitchFamily="34" charset="0"/>
                        <a:buNone/>
                        <a:tabLst/>
                        <a:defRPr/>
                      </a:pP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厳しい想定</a:t>
                      </a:r>
                      <a:r>
                        <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ctr">
                        <a:lnSpc>
                          <a:spcPts val="1100"/>
                        </a:lnSpc>
                        <a:buNone/>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◇港湾</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津波漂流物の湾内滞留。</a:t>
                      </a:r>
                      <a:endParaRPr lang="en-US" altLang="ja-JP" sz="1100" b="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indent="-171450" algn="l" fontAlgn="ctr">
                        <a:lnSpc>
                          <a:spcPts val="1100"/>
                        </a:lnSpc>
                        <a:buFont typeface="Arial" panose="020B0604020202020204" pitchFamily="34" charset="0"/>
                        <a:buChar char="•"/>
                      </a:pPr>
                      <a:r>
                        <a:rPr lang="ja-JP" altLang="en-US" sz="1100" b="0" u="none" strike="noStrike" dirty="0">
                          <a:solidFill>
                            <a:schemeClr val="tx1"/>
                          </a:solidFill>
                          <a:effectLst/>
                          <a:latin typeface="BIZ UDゴシック" panose="020B0400000000000000" pitchFamily="49" charset="-128"/>
                          <a:ea typeface="BIZ UDゴシック" panose="020B0400000000000000" pitchFamily="49" charset="-128"/>
                        </a:rPr>
                        <a:t>防波堤被災による高潮の湾内侵入</a:t>
                      </a: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、火災発生、石油流出による機能規制。</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lnSpc>
                          <a:spcPts val="1100"/>
                        </a:lnSpc>
                        <a:buNone/>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◇空港</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震度６強等の強い揺れや津波を伴う地震の頻発→点検閉鎖。</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液状化（羽田）盛土・切土崩壊（成田）→滑走路等の使用不能。</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171450" marR="0" lvl="0" indent="-171450" algn="l" defTabSz="914400" rtl="0" eaLnBrk="1" fontAlgn="ctr" latinLnBrk="0" hangingPunct="1">
                        <a:lnSpc>
                          <a:spcPts val="1100"/>
                        </a:lnSpc>
                        <a:spcBef>
                          <a:spcPts val="0"/>
                        </a:spcBef>
                        <a:spcAft>
                          <a:spcPts val="0"/>
                        </a:spcAft>
                        <a:buClrTx/>
                        <a:buSzTx/>
                        <a:buFont typeface="Arial" panose="020B0604020202020204" pitchFamily="34" charset="0"/>
                        <a:buChar char="•"/>
                        <a:tabLst/>
                        <a:defRPr/>
                      </a:pPr>
                      <a:r>
                        <a:rPr lang="ja-JP" altLang="en-US" sz="1100" b="0" i="0" u="none" strike="noStrike" dirty="0">
                          <a:solidFill>
                            <a:schemeClr val="tx1"/>
                          </a:solidFill>
                          <a:effectLst/>
                          <a:latin typeface="BIZ UDゴシック" panose="020B0400000000000000" pitchFamily="49" charset="-128"/>
                          <a:ea typeface="BIZ UDゴシック" panose="020B0400000000000000" pitchFamily="49" charset="-128"/>
                        </a:rPr>
                        <a:t>コンビナート火災等の発生（羽田）→離発着に支障</a:t>
                      </a:r>
                      <a:endParaRPr lang="en-US" altLang="ja-JP" sz="11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14300" marR="6350" marT="63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27771040"/>
                  </a:ext>
                </a:extLst>
              </a:tr>
            </a:tbl>
          </a:graphicData>
        </a:graphic>
      </p:graphicFrame>
      <p:sp>
        <p:nvSpPr>
          <p:cNvPr id="5" name="正方形/長方形 4">
            <a:extLst>
              <a:ext uri="{FF2B5EF4-FFF2-40B4-BE49-F238E27FC236}">
                <a16:creationId xmlns:a16="http://schemas.microsoft.com/office/drawing/2014/main" id="{B680D34D-9B4C-5AC9-B5D2-A28EC50C0843}"/>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ー２　被害想定：相模トラフ沿い地震（大正関東地震タイプ）</a:t>
            </a:r>
          </a:p>
        </p:txBody>
      </p:sp>
      <p:sp>
        <p:nvSpPr>
          <p:cNvPr id="4" name="スライド番号プレースホルダー 1">
            <a:extLst>
              <a:ext uri="{FF2B5EF4-FFF2-40B4-BE49-F238E27FC236}">
                <a16:creationId xmlns:a16="http://schemas.microsoft.com/office/drawing/2014/main" id="{A0BA5D36-4DEC-0F41-AF0E-478B31848C36}"/>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7</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コンテンツ プレースホルダー 5">
            <a:extLst>
              <a:ext uri="{FF2B5EF4-FFF2-40B4-BE49-F238E27FC236}">
                <a16:creationId xmlns:a16="http://schemas.microsoft.com/office/drawing/2014/main" id="{BEC6D3B6-F363-CA21-D5A0-49164D166149}"/>
              </a:ext>
            </a:extLst>
          </p:cNvPr>
          <p:cNvSpPr>
            <a:spLocks noGrp="1"/>
          </p:cNvSpPr>
          <p:nvPr>
            <p:ph idx="1"/>
          </p:nvPr>
        </p:nvSpPr>
        <p:spPr>
          <a:xfrm>
            <a:off x="473039" y="989636"/>
            <a:ext cx="11582403" cy="1092867"/>
          </a:xfrm>
        </p:spPr>
        <p:txBody>
          <a:bodyPr>
            <a:noAutofit/>
          </a:bodyPr>
          <a:lstStyle/>
          <a:p>
            <a:pPr>
              <a:lnSpc>
                <a:spcPct val="100000"/>
              </a:lnSpc>
              <a:spcBef>
                <a:spcPts val="0"/>
              </a:spcBef>
            </a:pPr>
            <a:r>
              <a:rPr lang="ja-JP" altLang="en-US" sz="1300" dirty="0">
                <a:latin typeface="BIZ UDゴシック" panose="020B0400000000000000" pitchFamily="49" charset="-128"/>
                <a:ea typeface="BIZ UDゴシック" panose="020B0400000000000000" pitchFamily="49" charset="-128"/>
              </a:rPr>
              <a:t>相模トラフ沿いのＭ８クラスの海溝型地震である大正関東地震タイプでは、</a:t>
            </a:r>
            <a:r>
              <a:rPr lang="ja-JP" altLang="en-US" sz="1300" b="1" dirty="0">
                <a:highlight>
                  <a:srgbClr val="FFFF00"/>
                </a:highlight>
                <a:latin typeface="BIZ UDゴシック" panose="020B0400000000000000" pitchFamily="49" charset="-128"/>
                <a:ea typeface="BIZ UDゴシック" panose="020B0400000000000000" pitchFamily="49" charset="-128"/>
              </a:rPr>
              <a:t>電力、上水道、下水道は１か月程度</a:t>
            </a:r>
            <a:r>
              <a:rPr lang="ja-JP" altLang="en-US" sz="1300" dirty="0">
                <a:highlight>
                  <a:srgbClr val="FFFF00"/>
                </a:highlight>
                <a:latin typeface="BIZ UDゴシック" panose="020B0400000000000000" pitchFamily="49" charset="-128"/>
                <a:ea typeface="BIZ UDゴシック" panose="020B0400000000000000" pitchFamily="49" charset="-128"/>
              </a:rPr>
              <a:t>、</a:t>
            </a:r>
            <a:r>
              <a:rPr lang="ja-JP" altLang="en-US" sz="1300" b="1" dirty="0">
                <a:highlight>
                  <a:srgbClr val="FFFF00"/>
                </a:highlight>
                <a:latin typeface="BIZ UDゴシック" panose="020B0400000000000000" pitchFamily="49" charset="-128"/>
                <a:ea typeface="BIZ UDゴシック" panose="020B0400000000000000" pitchFamily="49" charset="-128"/>
              </a:rPr>
              <a:t>都市ガスは約２週間程度</a:t>
            </a:r>
            <a:r>
              <a:rPr lang="ja-JP" altLang="en-US" sz="1300" dirty="0">
                <a:latin typeface="BIZ UDゴシック" panose="020B0400000000000000" pitchFamily="49" charset="-128"/>
                <a:ea typeface="BIZ UDゴシック" panose="020B0400000000000000" pitchFamily="49" charset="-128"/>
              </a:rPr>
              <a:t>で大部分の支障が解消</a:t>
            </a:r>
            <a:endParaRPr lang="en-US" altLang="ja-JP" sz="1300" dirty="0">
              <a:latin typeface="BIZ UDゴシック" panose="020B0400000000000000" pitchFamily="49" charset="-128"/>
              <a:ea typeface="BIZ UDゴシック" panose="020B0400000000000000" pitchFamily="49" charset="-128"/>
            </a:endParaRPr>
          </a:p>
          <a:p>
            <a:pPr>
              <a:lnSpc>
                <a:spcPct val="100000"/>
              </a:lnSpc>
              <a:spcBef>
                <a:spcPts val="0"/>
              </a:spcBef>
            </a:pPr>
            <a:r>
              <a:rPr lang="ja-JP" altLang="en-US" sz="1300" b="1" dirty="0">
                <a:highlight>
                  <a:srgbClr val="FFFF00"/>
                </a:highlight>
                <a:latin typeface="BIZ UDゴシック" panose="020B0400000000000000" pitchFamily="49" charset="-128"/>
                <a:ea typeface="BIZ UDゴシック" panose="020B0400000000000000" pitchFamily="49" charset="-128"/>
              </a:rPr>
              <a:t>津波による大きな被害を受けた鉄道線区</a:t>
            </a:r>
            <a:r>
              <a:rPr lang="ja-JP" altLang="en-US" sz="1300" dirty="0">
                <a:latin typeface="BIZ UDゴシック" panose="020B0400000000000000" pitchFamily="49" charset="-128"/>
                <a:ea typeface="BIZ UDゴシック" panose="020B0400000000000000" pitchFamily="49" charset="-128"/>
              </a:rPr>
              <a:t>では復旧に</a:t>
            </a:r>
            <a:r>
              <a:rPr lang="ja-JP" altLang="en-US" sz="1300" b="1" dirty="0">
                <a:highlight>
                  <a:srgbClr val="FFFF00"/>
                </a:highlight>
                <a:latin typeface="BIZ UDゴシック" panose="020B0400000000000000" pitchFamily="49" charset="-128"/>
                <a:ea typeface="BIZ UDゴシック" panose="020B0400000000000000" pitchFamily="49" charset="-128"/>
              </a:rPr>
              <a:t>数か月以上</a:t>
            </a:r>
            <a:r>
              <a:rPr lang="ja-JP" altLang="en-US" sz="1300" dirty="0">
                <a:latin typeface="BIZ UDゴシック" panose="020B0400000000000000" pitchFamily="49" charset="-128"/>
                <a:ea typeface="BIZ UDゴシック" panose="020B0400000000000000" pitchFamily="49" charset="-128"/>
              </a:rPr>
              <a:t>、大きな被害を受けた</a:t>
            </a:r>
            <a:r>
              <a:rPr lang="ja-JP" altLang="en-US" sz="1300" b="1" dirty="0">
                <a:highlight>
                  <a:srgbClr val="FFFF00"/>
                </a:highlight>
                <a:latin typeface="BIZ UDゴシック" panose="020B0400000000000000" pitchFamily="49" charset="-128"/>
                <a:ea typeface="BIZ UDゴシック" panose="020B0400000000000000" pitchFamily="49" charset="-128"/>
              </a:rPr>
              <a:t>港湾では本格復旧に２年以上</a:t>
            </a:r>
            <a:r>
              <a:rPr lang="ja-JP" altLang="en-US" sz="1300" b="1" dirty="0">
                <a:latin typeface="BIZ UDゴシック" panose="020B0400000000000000" pitchFamily="49" charset="-128"/>
                <a:ea typeface="BIZ UDゴシック" panose="020B0400000000000000" pitchFamily="49" charset="-128"/>
              </a:rPr>
              <a:t>を</a:t>
            </a:r>
            <a:r>
              <a:rPr lang="ja-JP" altLang="en-US" sz="1300" dirty="0">
                <a:latin typeface="BIZ UDゴシック" panose="020B0400000000000000" pitchFamily="49" charset="-128"/>
                <a:ea typeface="BIZ UDゴシック" panose="020B0400000000000000" pitchFamily="49" charset="-128"/>
              </a:rPr>
              <a:t>要する可能性がある。</a:t>
            </a:r>
            <a:endParaRPr lang="en-US" altLang="ja-JP" sz="1300" dirty="0">
              <a:latin typeface="BIZ UDゴシック" panose="020B0400000000000000" pitchFamily="49" charset="-128"/>
              <a:ea typeface="BIZ UDゴシック" panose="020B0400000000000000" pitchFamily="49" charset="-128"/>
            </a:endParaRPr>
          </a:p>
          <a:p>
            <a:pPr>
              <a:lnSpc>
                <a:spcPct val="100000"/>
              </a:lnSpc>
              <a:spcBef>
                <a:spcPts val="0"/>
              </a:spcBef>
            </a:pPr>
            <a:r>
              <a:rPr lang="ja-JP" altLang="en-US" sz="1300" dirty="0">
                <a:latin typeface="BIZ UDゴシック" panose="020B0400000000000000" pitchFamily="49" charset="-128"/>
                <a:ea typeface="BIZ UDゴシック" panose="020B0400000000000000" pitchFamily="49" charset="-128"/>
              </a:rPr>
              <a:t>更に厳しい被害様相として、下表記載以外に、各インフラ、ライフラインに共通して、</a:t>
            </a:r>
            <a:r>
              <a:rPr lang="ja-JP" altLang="en-US" sz="1300" b="1" dirty="0">
                <a:highlight>
                  <a:srgbClr val="FFFF00"/>
                </a:highlight>
                <a:latin typeface="BIZ UDゴシック" panose="020B0400000000000000" pitchFamily="49" charset="-128"/>
                <a:ea typeface="BIZ UDゴシック" panose="020B0400000000000000" pitchFamily="49" charset="-128"/>
              </a:rPr>
              <a:t>事業者自身の被災、停電、通信手段の途絶、燃料・資機材・応援要員不足等により、復旧がさらに長期化する可能性</a:t>
            </a:r>
            <a:r>
              <a:rPr lang="ja-JP" altLang="en-US" sz="1300" dirty="0">
                <a:latin typeface="BIZ UDゴシック" panose="020B0400000000000000" pitchFamily="49" charset="-128"/>
                <a:ea typeface="BIZ UDゴシック" panose="020B0400000000000000" pitchFamily="49" charset="-128"/>
              </a:rPr>
              <a:t>が示されている。</a:t>
            </a:r>
          </a:p>
        </p:txBody>
      </p:sp>
      <p:graphicFrame>
        <p:nvGraphicFramePr>
          <p:cNvPr id="7" name="表 6">
            <a:extLst>
              <a:ext uri="{FF2B5EF4-FFF2-40B4-BE49-F238E27FC236}">
                <a16:creationId xmlns:a16="http://schemas.microsoft.com/office/drawing/2014/main" id="{74E17EB4-82F6-1FAA-2FCF-A5F954907A80}"/>
              </a:ext>
            </a:extLst>
          </p:cNvPr>
          <p:cNvGraphicFramePr>
            <a:graphicFrameLocks noGrp="1"/>
          </p:cNvGraphicFramePr>
          <p:nvPr>
            <p:extLst>
              <p:ext uri="{D42A27DB-BD31-4B8C-83A1-F6EECF244321}">
                <p14:modId xmlns:p14="http://schemas.microsoft.com/office/powerpoint/2010/main" val="3954969177"/>
              </p:ext>
            </p:extLst>
          </p:nvPr>
        </p:nvGraphicFramePr>
        <p:xfrm>
          <a:off x="336483" y="625518"/>
          <a:ext cx="3164959" cy="370840"/>
        </p:xfrm>
        <a:graphic>
          <a:graphicData uri="http://schemas.openxmlformats.org/drawingml/2006/table">
            <a:tbl>
              <a:tblPr firstRow="1" bandRow="1">
                <a:tableStyleId>{5C22544A-7EE6-4342-B048-85BDC9FD1C3A}</a:tableStyleId>
              </a:tblPr>
              <a:tblGrid>
                <a:gridCol w="3164959">
                  <a:extLst>
                    <a:ext uri="{9D8B030D-6E8A-4147-A177-3AD203B41FA5}">
                      <a16:colId xmlns:a16="http://schemas.microsoft.com/office/drawing/2014/main" val="3666785507"/>
                    </a:ext>
                  </a:extLst>
                </a:gridCol>
              </a:tblGrid>
              <a:tr h="370840">
                <a:tc>
                  <a:txBody>
                    <a:bodyPr/>
                    <a:lstStyle/>
                    <a:p>
                      <a:pPr algn="ctr"/>
                      <a:r>
                        <a:rPr kumimoji="1" lang="ja-JP" altLang="en-US" sz="1800" dirty="0">
                          <a:solidFill>
                            <a:schemeClr val="tx1"/>
                          </a:solidFill>
                          <a:latin typeface="BIZ UDゴシック" panose="020B0400000000000000" pitchFamily="49" charset="-128"/>
                          <a:ea typeface="BIZ UDゴシック" panose="020B0400000000000000" pitchFamily="49" charset="-128"/>
                        </a:rPr>
                        <a:t>ライフライン・交通インフラ</a:t>
                      </a:r>
                    </a:p>
                  </a:txBody>
                  <a:tcPr>
                    <a:lnB w="76200" cap="flat" cmpd="sng" algn="ctr">
                      <a:solidFill>
                        <a:srgbClr val="FFC000"/>
                      </a:solidFill>
                      <a:prstDash val="solid"/>
                      <a:round/>
                      <a:headEnd type="none" w="med" len="med"/>
                      <a:tailEnd type="none" w="med" len="med"/>
                    </a:lnB>
                    <a:gradFill>
                      <a:gsLst>
                        <a:gs pos="75000">
                          <a:srgbClr val="FFC000"/>
                        </a:gs>
                        <a:gs pos="92000">
                          <a:srgbClr val="FFC000"/>
                        </a:gs>
                        <a:gs pos="58000">
                          <a:schemeClr val="bg1">
                            <a:alpha val="0"/>
                          </a:schemeClr>
                        </a:gs>
                        <a:gs pos="100000">
                          <a:srgbClr val="FFC000"/>
                        </a:gs>
                      </a:gsLst>
                      <a:lin ang="5400000" scaled="1"/>
                    </a:gradFill>
                  </a:tcPr>
                </a:tc>
                <a:extLst>
                  <a:ext uri="{0D108BD9-81ED-4DB2-BD59-A6C34878D82A}">
                    <a16:rowId xmlns:a16="http://schemas.microsoft.com/office/drawing/2014/main" val="1741538960"/>
                  </a:ext>
                </a:extLst>
              </a:tr>
            </a:tbl>
          </a:graphicData>
        </a:graphic>
      </p:graphicFrame>
      <p:sp>
        <p:nvSpPr>
          <p:cNvPr id="2" name="テキスト ボックス 1">
            <a:extLst>
              <a:ext uri="{FF2B5EF4-FFF2-40B4-BE49-F238E27FC236}">
                <a16:creationId xmlns:a16="http://schemas.microsoft.com/office/drawing/2014/main" id="{B988DD5E-4D35-4195-1299-0E17F47B45BE}"/>
              </a:ext>
            </a:extLst>
          </p:cNvPr>
          <p:cNvSpPr txBox="1"/>
          <p:nvPr/>
        </p:nvSpPr>
        <p:spPr>
          <a:xfrm>
            <a:off x="5683106" y="6566282"/>
            <a:ext cx="772129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中央防災会議「大正関東地震タイプの地震の被害想定」（令和７年</a:t>
            </a:r>
            <a:r>
              <a:rPr kumimoji="0"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12</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月</a:t>
            </a:r>
            <a:r>
              <a:rPr kumimoji="0"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19</a:t>
            </a:r>
            <a:r>
              <a:rPr kumimoji="0"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日）をもとに作成</a:t>
            </a:r>
            <a:endParaRPr kumimoji="1" lang="ja-JP" altLang="en-US"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9031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F751-475C-9172-9851-EFA79D98B41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11FCFBBB-8153-78DF-AE07-CAD810C99EEA}"/>
              </a:ext>
            </a:extLst>
          </p:cNvPr>
          <p:cNvSpPr/>
          <p:nvPr/>
        </p:nvSpPr>
        <p:spPr>
          <a:xfrm>
            <a:off x="0" y="0"/>
            <a:ext cx="12192000" cy="6194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BIZ UDPゴシック" panose="020B0400000000000000" pitchFamily="50" charset="-128"/>
                <a:ea typeface="BIZ UDPゴシック" panose="020B0400000000000000" pitchFamily="50" charset="-128"/>
              </a:rPr>
              <a:t>Ⅱ</a:t>
            </a:r>
            <a:r>
              <a:rPr lang="ja-JP" altLang="en-US" sz="2400" b="1" dirty="0">
                <a:solidFill>
                  <a:schemeClr val="bg1"/>
                </a:solidFill>
                <a:latin typeface="BIZ UDPゴシック" panose="020B0400000000000000" pitchFamily="50" charset="-128"/>
                <a:ea typeface="BIZ UDPゴシック" panose="020B0400000000000000" pitchFamily="50" charset="-128"/>
              </a:rPr>
              <a:t>ー３　被害想定：利根川首都圏広域氾濫</a:t>
            </a:r>
          </a:p>
        </p:txBody>
      </p:sp>
      <p:sp>
        <p:nvSpPr>
          <p:cNvPr id="4" name="スライド番号プレースホルダー 1">
            <a:extLst>
              <a:ext uri="{FF2B5EF4-FFF2-40B4-BE49-F238E27FC236}">
                <a16:creationId xmlns:a16="http://schemas.microsoft.com/office/drawing/2014/main" id="{FC9CA657-F366-DD39-A9E1-1A85C3615CC0}"/>
              </a:ext>
            </a:extLst>
          </p:cNvPr>
          <p:cNvSpPr>
            <a:spLocks noGrp="1"/>
          </p:cNvSpPr>
          <p:nvPr>
            <p:ph type="sldNum" sz="quarter" idx="12"/>
          </p:nvPr>
        </p:nvSpPr>
        <p:spPr>
          <a:xfrm>
            <a:off x="9448800" y="6394177"/>
            <a:ext cx="2743200" cy="365125"/>
          </a:xfrm>
        </p:spPr>
        <p:txBody>
          <a:bodyPr/>
          <a:lstStyle/>
          <a:p>
            <a:fld id="{07461F5B-1BDF-4D77-A755-C8D0FF6D81B8}" type="slidenum">
              <a:rPr kumimoji="1" lang="ja-JP" altLang="en-US" sz="1400" smtClean="0">
                <a:latin typeface="BIZ UDPゴシック" panose="020B0400000000000000" pitchFamily="50" charset="-128"/>
                <a:ea typeface="BIZ UDPゴシック" panose="020B0400000000000000" pitchFamily="50" charset="-128"/>
              </a:rPr>
              <a:t>8</a:t>
            </a:fld>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Rectangle 3">
            <a:extLst>
              <a:ext uri="{FF2B5EF4-FFF2-40B4-BE49-F238E27FC236}">
                <a16:creationId xmlns:a16="http://schemas.microsoft.com/office/drawing/2014/main" id="{CDF60D06-5935-D76D-12A1-1DE3CD2CD2A6}"/>
              </a:ext>
            </a:extLst>
          </p:cNvPr>
          <p:cNvSpPr>
            <a:spLocks noChangeArrowheads="1"/>
          </p:cNvSpPr>
          <p:nvPr/>
        </p:nvSpPr>
        <p:spPr bwMode="auto">
          <a:xfrm>
            <a:off x="514648" y="6509856"/>
            <a:ext cx="11473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出典：</a:t>
            </a:r>
            <a:r>
              <a:rPr kumimoji="0" lang="zh-TW"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中央防災会議</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「大規模水害対策に関する専門調査会報告」（平成</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４</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月）をもとに作成</a:t>
            </a:r>
          </a:p>
        </p:txBody>
      </p:sp>
      <p:pic>
        <p:nvPicPr>
          <p:cNvPr id="11" name="図 10">
            <a:extLst>
              <a:ext uri="{FF2B5EF4-FFF2-40B4-BE49-F238E27FC236}">
                <a16:creationId xmlns:a16="http://schemas.microsoft.com/office/drawing/2014/main" id="{D8356858-8AC5-767E-3D13-AC2AD163BB66}"/>
              </a:ext>
            </a:extLst>
          </p:cNvPr>
          <p:cNvPicPr>
            <a:picLocks noChangeAspect="1"/>
          </p:cNvPicPr>
          <p:nvPr/>
        </p:nvPicPr>
        <p:blipFill>
          <a:blip r:embed="rId3"/>
          <a:stretch>
            <a:fillRect/>
          </a:stretch>
        </p:blipFill>
        <p:spPr>
          <a:xfrm>
            <a:off x="49588" y="824222"/>
            <a:ext cx="8991661" cy="4220868"/>
          </a:xfrm>
          <a:prstGeom prst="rect">
            <a:avLst/>
          </a:prstGeom>
        </p:spPr>
      </p:pic>
      <p:sp>
        <p:nvSpPr>
          <p:cNvPr id="12" name="テキスト ボックス 11">
            <a:extLst>
              <a:ext uri="{FF2B5EF4-FFF2-40B4-BE49-F238E27FC236}">
                <a16:creationId xmlns:a16="http://schemas.microsoft.com/office/drawing/2014/main" id="{96D38A08-A280-6B79-D6C0-6A5203A43492}"/>
              </a:ext>
            </a:extLst>
          </p:cNvPr>
          <p:cNvSpPr txBox="1"/>
          <p:nvPr/>
        </p:nvSpPr>
        <p:spPr>
          <a:xfrm>
            <a:off x="9044763" y="873866"/>
            <a:ext cx="3101163" cy="4965462"/>
          </a:xfrm>
          <a:prstGeom prst="rect">
            <a:avLst/>
          </a:prstGeom>
          <a:noFill/>
        </p:spPr>
        <p:txBody>
          <a:bodyPr wrap="square" rtlCol="0">
            <a:spAutoFit/>
          </a:bodyPr>
          <a:lstStyle/>
          <a:p>
            <a:pPr>
              <a:lnSpc>
                <a:spcPts val="2000"/>
              </a:lnSpc>
            </a:pPr>
            <a:r>
              <a:rPr lang="ja-JP" altLang="en-US" dirty="0">
                <a:latin typeface="BIZ UDゴシック" panose="020B0400000000000000" pitchFamily="49" charset="-128"/>
                <a:ea typeface="BIZ UDゴシック" panose="020B0400000000000000" pitchFamily="49" charset="-128"/>
              </a:rPr>
              <a:t>○死者数</a:t>
            </a:r>
            <a:endParaRPr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約</a:t>
            </a:r>
            <a:r>
              <a:rPr lang="en-US" altLang="ja-JP" dirty="0">
                <a:latin typeface="BIZ UDゴシック" panose="020B0400000000000000" pitchFamily="49" charset="-128"/>
                <a:ea typeface="BIZ UDゴシック" panose="020B0400000000000000" pitchFamily="49" charset="-128"/>
              </a:rPr>
              <a:t>2,600</a:t>
            </a:r>
            <a:r>
              <a:rPr lang="ja-JP" altLang="en-US" dirty="0">
                <a:latin typeface="BIZ UDゴシック" panose="020B0400000000000000" pitchFamily="49" charset="-128"/>
                <a:ea typeface="BIZ UDゴシック" panose="020B0400000000000000" pitchFamily="49" charset="-128"/>
              </a:rPr>
              <a:t>人 </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　　　</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避難者０％の場合）</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○浸水面積</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　　約５３０㎢</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○浸水区域内人口</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約２３０万人</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endParaRPr lang="en-US" altLang="ja-JP" sz="1400" dirty="0">
              <a:latin typeface="BIZ UDゴシック" panose="020B0400000000000000" pitchFamily="49" charset="-128"/>
              <a:ea typeface="BIZ UDゴシック" panose="020B0400000000000000" pitchFamily="49" charset="-128"/>
            </a:endParaRPr>
          </a:p>
          <a:p>
            <a:pPr>
              <a:lnSpc>
                <a:spcPts val="2000"/>
              </a:lnSpc>
            </a:pPr>
            <a:r>
              <a:rPr kumimoji="1" lang="ja-JP" altLang="en-US" dirty="0">
                <a:latin typeface="BIZ UDゴシック" panose="020B0400000000000000" pitchFamily="49" charset="-128"/>
                <a:ea typeface="BIZ UDゴシック" panose="020B0400000000000000" pitchFamily="49" charset="-128"/>
              </a:rPr>
              <a:t>○浸水世帯数</a:t>
            </a: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約８６万世帯</a:t>
            </a:r>
            <a:endParaRPr lang="en-US" altLang="ja-JP"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endParaRPr lang="en-US" altLang="ja-JP" dirty="0">
              <a:latin typeface="BIZ UDゴシック" panose="020B0400000000000000" pitchFamily="49" charset="-128"/>
              <a:ea typeface="BIZ UDゴシック" panose="020B0400000000000000" pitchFamily="49" charset="-128"/>
            </a:endParaRPr>
          </a:p>
          <a:p>
            <a:pPr>
              <a:lnSpc>
                <a:spcPts val="2000"/>
              </a:lnSpc>
            </a:pPr>
            <a:endParaRPr kumimoji="1"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○孤立者数</a:t>
            </a:r>
            <a:endParaRPr lang="en-US" altLang="ja-JP" dirty="0">
              <a:latin typeface="BIZ UDゴシック" panose="020B0400000000000000" pitchFamily="49" charset="-128"/>
              <a:ea typeface="BIZ UDゴシック" panose="020B0400000000000000" pitchFamily="49" charset="-128"/>
            </a:endParaRPr>
          </a:p>
          <a:p>
            <a:pPr>
              <a:lnSpc>
                <a:spcPts val="2000"/>
              </a:lnSpc>
            </a:pPr>
            <a:r>
              <a:rPr lang="ja-JP" altLang="en-US" dirty="0">
                <a:latin typeface="BIZ UDゴシック" panose="020B0400000000000000" pitchFamily="49" charset="-128"/>
                <a:ea typeface="BIZ UDゴシック" panose="020B0400000000000000" pitchFamily="49" charset="-128"/>
              </a:rPr>
              <a:t>　　最大約１１０万人</a:t>
            </a:r>
            <a:endParaRPr lang="en-US" altLang="ja-JP" dirty="0">
              <a:latin typeface="BIZ UDゴシック" panose="020B0400000000000000" pitchFamily="49" charset="-128"/>
              <a:ea typeface="BIZ UDゴシック" panose="020B0400000000000000" pitchFamily="49" charset="-128"/>
            </a:endParaRPr>
          </a:p>
        </p:txBody>
      </p:sp>
      <p:sp>
        <p:nvSpPr>
          <p:cNvPr id="13" name="大かっこ 12">
            <a:extLst>
              <a:ext uri="{FF2B5EF4-FFF2-40B4-BE49-F238E27FC236}">
                <a16:creationId xmlns:a16="http://schemas.microsoft.com/office/drawing/2014/main" id="{F5B453C9-E50E-1A16-B120-131B305F854A}"/>
              </a:ext>
            </a:extLst>
          </p:cNvPr>
          <p:cNvSpPr/>
          <p:nvPr/>
        </p:nvSpPr>
        <p:spPr>
          <a:xfrm>
            <a:off x="9611803" y="4560921"/>
            <a:ext cx="2417194" cy="6166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600" dirty="0"/>
              <a:t>床上浸水：約</a:t>
            </a:r>
            <a:r>
              <a:rPr kumimoji="1" lang="en-US" altLang="ja-JP" sz="1600" dirty="0"/>
              <a:t>68</a:t>
            </a:r>
            <a:r>
              <a:rPr kumimoji="1" lang="ja-JP" altLang="en-US" sz="1600" dirty="0"/>
              <a:t>万世帯</a:t>
            </a:r>
            <a:endParaRPr kumimoji="1" lang="en-US" altLang="ja-JP" sz="1600" dirty="0"/>
          </a:p>
          <a:p>
            <a:r>
              <a:rPr lang="ja-JP" altLang="en-US" sz="1600" dirty="0"/>
              <a:t>床下浸水：約</a:t>
            </a:r>
            <a:r>
              <a:rPr lang="en-US" altLang="ja-JP" sz="1600" dirty="0"/>
              <a:t>18</a:t>
            </a:r>
            <a:r>
              <a:rPr lang="ja-JP" altLang="en-US" sz="1600" dirty="0"/>
              <a:t>万世帯</a:t>
            </a:r>
            <a:endParaRPr kumimoji="1" lang="ja-JP" altLang="en-US" sz="1600" dirty="0"/>
          </a:p>
        </p:txBody>
      </p:sp>
      <p:sp>
        <p:nvSpPr>
          <p:cNvPr id="16" name="テキスト ボックス 15">
            <a:extLst>
              <a:ext uri="{FF2B5EF4-FFF2-40B4-BE49-F238E27FC236}">
                <a16:creationId xmlns:a16="http://schemas.microsoft.com/office/drawing/2014/main" id="{970273C0-FBCA-87A7-9628-CEED562D7742}"/>
              </a:ext>
            </a:extLst>
          </p:cNvPr>
          <p:cNvSpPr txBox="1"/>
          <p:nvPr/>
        </p:nvSpPr>
        <p:spPr>
          <a:xfrm>
            <a:off x="275024" y="5177609"/>
            <a:ext cx="8766225" cy="1323439"/>
          </a:xfrm>
          <a:prstGeom prst="rect">
            <a:avLst/>
          </a:prstGeom>
          <a:noFill/>
        </p:spPr>
        <p:txBody>
          <a:bodyPr wrap="square" rtlCol="0">
            <a:spAutoFit/>
          </a:bodyPr>
          <a:lstStyle/>
          <a:p>
            <a:r>
              <a:rPr lang="en-US" altLang="ja-JP" sz="2000" dirty="0">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シナリオ条件</a:t>
            </a:r>
            <a:r>
              <a:rPr lang="en-US" altLang="ja-JP" sz="2000" dirty="0">
                <a:latin typeface="BIZ UDゴシック" panose="020B0400000000000000" pitchFamily="49" charset="-128"/>
                <a:ea typeface="BIZ UDゴシック" panose="020B0400000000000000" pitchFamily="49" charset="-128"/>
              </a:rPr>
              <a:t>】</a:t>
            </a:r>
          </a:p>
          <a:p>
            <a:r>
              <a:rPr lang="ja-JP" altLang="en-US" sz="2000" dirty="0">
                <a:latin typeface="BIZ UDゴシック" panose="020B0400000000000000" pitchFamily="49" charset="-128"/>
                <a:ea typeface="BIZ UDゴシック" panose="020B0400000000000000" pitchFamily="49" charset="-128"/>
              </a:rPr>
              <a:t>　・流域平均雨量：　約</a:t>
            </a:r>
            <a:r>
              <a:rPr lang="en-US" altLang="ja-JP" sz="2000" dirty="0">
                <a:latin typeface="BIZ UDゴシック" panose="020B0400000000000000" pitchFamily="49" charset="-128"/>
                <a:ea typeface="BIZ UDゴシック" panose="020B0400000000000000" pitchFamily="49" charset="-128"/>
              </a:rPr>
              <a:t>320</a:t>
            </a:r>
            <a:r>
              <a:rPr lang="ja-JP" altLang="en-US" sz="2000" dirty="0">
                <a:latin typeface="BIZ UDゴシック" panose="020B0400000000000000" pitchFamily="49" charset="-128"/>
                <a:ea typeface="BIZ UDゴシック" panose="020B0400000000000000" pitchFamily="49" charset="-128"/>
              </a:rPr>
              <a:t>ｍｍ／３日（流域面積約</a:t>
            </a:r>
            <a:r>
              <a:rPr lang="en-US" altLang="ja-JP" sz="2000" dirty="0">
                <a:latin typeface="BIZ UDゴシック" panose="020B0400000000000000" pitchFamily="49" charset="-128"/>
                <a:ea typeface="BIZ UDゴシック" panose="020B0400000000000000" pitchFamily="49" charset="-128"/>
              </a:rPr>
              <a:t>5,100</a:t>
            </a:r>
            <a:r>
              <a:rPr lang="ja-JP" altLang="en-US" sz="2000" dirty="0">
                <a:latin typeface="BIZ UDゴシック" panose="020B0400000000000000" pitchFamily="49" charset="-128"/>
                <a:ea typeface="BIZ UDゴシック" panose="020B0400000000000000" pitchFamily="49" charset="-128"/>
              </a:rPr>
              <a:t>㎢）</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・ポンプ運転　無、　燃料補給　無、　水門操作　無</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排水ポンプ車　無</a:t>
            </a:r>
            <a:endParaRPr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2760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11536</Words>
  <Application>Microsoft Office PowerPoint</Application>
  <PresentationFormat>ワイド画面</PresentationFormat>
  <Paragraphs>1012</Paragraphs>
  <Slides>30</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BIZ UDPゴシック</vt:lpstr>
      <vt:lpstr>BIZ UDゴシック</vt:lpstr>
      <vt:lpstr>HGP創英角ｺﾞｼｯｸUB</vt: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2026-07-10T09:17:33Z</dcterms:created>
  <dcterms:modified xsi:type="dcterms:W3CDTF">2026-07-10T09:18:17Z</dcterms:modified>
</cp:coreProperties>
</file>