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
  </p:sldMasterIdLst>
  <p:notesMasterIdLst>
    <p:notesMasterId r:id="rId15"/>
  </p:notesMasterIdLst>
  <p:sldIdLst>
    <p:sldId id="754" r:id="rId2"/>
    <p:sldId id="141170342" r:id="rId3"/>
    <p:sldId id="141170126" r:id="rId4"/>
    <p:sldId id="141170168" r:id="rId5"/>
    <p:sldId id="141170339" r:id="rId6"/>
    <p:sldId id="141170340" r:id="rId7"/>
    <p:sldId id="141170333" r:id="rId8"/>
    <p:sldId id="141170334" r:id="rId9"/>
    <p:sldId id="141170335" r:id="rId10"/>
    <p:sldId id="141170336" r:id="rId11"/>
    <p:sldId id="141170167" r:id="rId12"/>
    <p:sldId id="141169960" r:id="rId13"/>
    <p:sldId id="141170169" r:id="rId14"/>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C457"/>
    <a:srgbClr val="000000"/>
    <a:srgbClr val="FF8080"/>
    <a:srgbClr val="0C1A0C"/>
    <a:srgbClr val="BDD7EE"/>
    <a:srgbClr val="353C42"/>
    <a:srgbClr val="7030A0"/>
    <a:srgbClr val="00B0F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テーマ スタイル 2 - アクセント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26" autoAdjust="0"/>
    <p:restoredTop sz="93681" autoAdjust="0"/>
  </p:normalViewPr>
  <p:slideViewPr>
    <p:cSldViewPr snapToGrid="0">
      <p:cViewPr varScale="1">
        <p:scale>
          <a:sx n="76" d="100"/>
          <a:sy n="76" d="100"/>
        </p:scale>
        <p:origin x="40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5659" cy="498056"/>
          </a:xfrm>
          <a:prstGeom prst="rect">
            <a:avLst/>
          </a:prstGeom>
        </p:spPr>
        <p:txBody>
          <a:bodyPr vert="horz" lIns="91303" tIns="45651" rIns="91303" bIns="4565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303" tIns="45651" rIns="91303" bIns="45651" rtlCol="0"/>
          <a:lstStyle>
            <a:lvl1pPr algn="r">
              <a:defRPr sz="1200"/>
            </a:lvl1pPr>
          </a:lstStyle>
          <a:p>
            <a:fld id="{5F702D4F-1947-4BB0-8D0D-553DDF689546}" type="datetimeFigureOut">
              <a:rPr kumimoji="1" lang="ja-JP" altLang="en-US" smtClean="0"/>
              <a:t>2026/7/10</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303" tIns="45651" rIns="91303" bIns="45651"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3"/>
          </a:xfrm>
          <a:prstGeom prst="rect">
            <a:avLst/>
          </a:prstGeom>
        </p:spPr>
        <p:txBody>
          <a:bodyPr vert="horz" lIns="91303" tIns="45651" rIns="91303" bIns="4565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28584"/>
            <a:ext cx="2945659" cy="498055"/>
          </a:xfrm>
          <a:prstGeom prst="rect">
            <a:avLst/>
          </a:prstGeom>
        </p:spPr>
        <p:txBody>
          <a:bodyPr vert="horz" lIns="91303" tIns="45651" rIns="91303" bIns="4565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303" tIns="45651" rIns="91303" bIns="45651" rtlCol="0" anchor="b"/>
          <a:lstStyle>
            <a:lvl1pPr algn="r">
              <a:defRPr sz="1200"/>
            </a:lvl1pPr>
          </a:lstStyle>
          <a:p>
            <a:fld id="{D87BE302-9F6A-40C4-BD7A-136F46E02A60}" type="slidenum">
              <a:rPr kumimoji="1" lang="ja-JP" altLang="en-US" smtClean="0"/>
              <a:t>‹#›</a:t>
            </a:fld>
            <a:endParaRPr kumimoji="1" lang="ja-JP" altLang="en-US"/>
          </a:p>
        </p:txBody>
      </p:sp>
    </p:spTree>
    <p:extLst>
      <p:ext uri="{BB962C8B-B14F-4D97-AF65-F5344CB8AC3E}">
        <p14:creationId xmlns:p14="http://schemas.microsoft.com/office/powerpoint/2010/main" val="192916441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87BE302-9F6A-40C4-BD7A-136F46E02A60}" type="slidenum">
              <a:rPr kumimoji="1" lang="ja-JP" altLang="en-US" smtClean="0"/>
              <a:t>0</a:t>
            </a:fld>
            <a:endParaRPr kumimoji="1" lang="ja-JP" altLang="en-US"/>
          </a:p>
        </p:txBody>
      </p:sp>
    </p:spTree>
    <p:extLst>
      <p:ext uri="{BB962C8B-B14F-4D97-AF65-F5344CB8AC3E}">
        <p14:creationId xmlns:p14="http://schemas.microsoft.com/office/powerpoint/2010/main" val="2661493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E1AD2-584E-C9FC-7215-2976B977797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4607A5D-266C-7AD0-4C36-DB5593CAA4B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B5B60BF-794D-7DC2-63DA-20A8DAE5305B}"/>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2FEC4EA-BA4D-C15A-05A7-94C465D22092}"/>
              </a:ext>
            </a:extLst>
          </p:cNvPr>
          <p:cNvSpPr>
            <a:spLocks noGrp="1"/>
          </p:cNvSpPr>
          <p:nvPr>
            <p:ph type="sldNum" sz="quarter" idx="10"/>
          </p:nvPr>
        </p:nvSpPr>
        <p:spPr/>
        <p:txBody>
          <a:bodyPr/>
          <a:lstStyle/>
          <a:p>
            <a:pPr defTabSz="452506">
              <a:defRPr/>
            </a:pPr>
            <a:fld id="{F69BF6C2-1A91-4C55-8810-75A890F093AD}" type="slidenum">
              <a:rPr kumimoji="1" lang="ja-JP" altLang="en-US">
                <a:solidFill>
                  <a:prstClr val="black"/>
                </a:solidFill>
                <a:latin typeface="游ゴシック" panose="020F0502020204030204"/>
                <a:ea typeface="游ゴシック" panose="020B0400000000000000" pitchFamily="50" charset="-128"/>
              </a:rPr>
              <a:pPr defTabSz="452506">
                <a:defRPr/>
              </a:pPr>
              <a:t>8</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11850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2506">
              <a:defRPr/>
            </a:pPr>
            <a:fld id="{F69BF6C2-1A91-4C55-8810-75A890F093AD}" type="slidenum">
              <a:rPr kumimoji="1" lang="ja-JP" altLang="en-US">
                <a:solidFill>
                  <a:prstClr val="black"/>
                </a:solidFill>
                <a:latin typeface="游ゴシック" panose="020F0502020204030204"/>
                <a:ea typeface="游ゴシック" panose="020B0400000000000000" pitchFamily="50" charset="-128"/>
              </a:rPr>
              <a:pPr defTabSz="452506">
                <a:defRPr/>
              </a:pPr>
              <a:t>11</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142913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4046C-05D9-621F-2186-0A3AD18F7C9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388D813-761B-2A11-38D4-A9DC72E0218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F8CDE9B-D6E7-5197-3C24-978A30B62F64}"/>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670E524-352B-5DD7-1742-AE08AA6EC4E7}"/>
              </a:ext>
            </a:extLst>
          </p:cNvPr>
          <p:cNvSpPr>
            <a:spLocks noGrp="1"/>
          </p:cNvSpPr>
          <p:nvPr>
            <p:ph type="sldNum" sz="quarter" idx="10"/>
          </p:nvPr>
        </p:nvSpPr>
        <p:spPr/>
        <p:txBody>
          <a:bodyPr/>
          <a:lstStyle/>
          <a:p>
            <a:pPr defTabSz="452506">
              <a:defRPr/>
            </a:pPr>
            <a:fld id="{F69BF6C2-1A91-4C55-8810-75A890F093AD}" type="slidenum">
              <a:rPr kumimoji="1" lang="ja-JP" altLang="en-US">
                <a:solidFill>
                  <a:prstClr val="black"/>
                </a:solidFill>
                <a:latin typeface="游ゴシック" panose="020F0502020204030204"/>
                <a:ea typeface="游ゴシック" panose="020B0400000000000000" pitchFamily="50" charset="-128"/>
              </a:rPr>
              <a:pPr defTabSz="452506">
                <a:defRPr/>
              </a:pPr>
              <a:t>12</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915962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E80180-3587-4D33-A2DC-666E37D1A57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1AE048C-656A-4A16-82C2-DE8037926F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E189174-43BB-4E26-ACA6-B85860F94B7F}"/>
              </a:ext>
            </a:extLst>
          </p:cNvPr>
          <p:cNvSpPr>
            <a:spLocks noGrp="1"/>
          </p:cNvSpPr>
          <p:nvPr>
            <p:ph type="dt" sz="half" idx="10"/>
          </p:nvPr>
        </p:nvSpPr>
        <p:spPr/>
        <p:txBody>
          <a:bodyPr/>
          <a:lstStyle/>
          <a:p>
            <a:fld id="{485AFE26-B1D6-45B3-8AE8-7AEE320FEC5E}" type="datetime1">
              <a:rPr kumimoji="1" lang="ja-JP" altLang="en-US" smtClean="0"/>
              <a:t>2026/7/10</a:t>
            </a:fld>
            <a:endParaRPr kumimoji="1" lang="ja-JP" altLang="en-US"/>
          </a:p>
        </p:txBody>
      </p:sp>
      <p:sp>
        <p:nvSpPr>
          <p:cNvPr id="5" name="フッター プレースホルダー 4">
            <a:extLst>
              <a:ext uri="{FF2B5EF4-FFF2-40B4-BE49-F238E27FC236}">
                <a16:creationId xmlns:a16="http://schemas.microsoft.com/office/drawing/2014/main" id="{E9B919ED-B3BB-432C-8BFE-5B78D03B412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229FE0B-CA0B-4C31-87C2-76F49695855D}"/>
              </a:ext>
            </a:extLst>
          </p:cNvPr>
          <p:cNvSpPr>
            <a:spLocks noGrp="1"/>
          </p:cNvSpPr>
          <p:nvPr>
            <p:ph type="sldNum" sz="quarter" idx="12"/>
          </p:nvPr>
        </p:nvSpPr>
        <p:spPr/>
        <p:txBody>
          <a:bodyPr/>
          <a:lstStyle/>
          <a:p>
            <a:fld id="{07461F5B-1BDF-4D77-A755-C8D0FF6D81B8}" type="slidenum">
              <a:rPr kumimoji="1" lang="ja-JP" altLang="en-US" smtClean="0"/>
              <a:t>‹#›</a:t>
            </a:fld>
            <a:endParaRPr kumimoji="1" lang="ja-JP" altLang="en-US"/>
          </a:p>
        </p:txBody>
      </p:sp>
    </p:spTree>
    <p:extLst>
      <p:ext uri="{BB962C8B-B14F-4D97-AF65-F5344CB8AC3E}">
        <p14:creationId xmlns:p14="http://schemas.microsoft.com/office/powerpoint/2010/main" val="2383103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6DDA4F-C5B0-4A45-8B2A-CFBC293129B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0B6B3B9-3673-4A1C-8578-2432FF7C39A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D8F54AB-3CAE-40E6-833B-181629C3A89E}"/>
              </a:ext>
            </a:extLst>
          </p:cNvPr>
          <p:cNvSpPr>
            <a:spLocks noGrp="1"/>
          </p:cNvSpPr>
          <p:nvPr>
            <p:ph type="dt" sz="half" idx="10"/>
          </p:nvPr>
        </p:nvSpPr>
        <p:spPr/>
        <p:txBody>
          <a:bodyPr/>
          <a:lstStyle/>
          <a:p>
            <a:fld id="{AF06240B-1267-4CC8-95A1-63764C37BB61}" type="datetime1">
              <a:rPr kumimoji="1" lang="ja-JP" altLang="en-US" smtClean="0"/>
              <a:t>2026/7/10</a:t>
            </a:fld>
            <a:endParaRPr kumimoji="1" lang="ja-JP" altLang="en-US"/>
          </a:p>
        </p:txBody>
      </p:sp>
      <p:sp>
        <p:nvSpPr>
          <p:cNvPr id="5" name="フッター プレースホルダー 4">
            <a:extLst>
              <a:ext uri="{FF2B5EF4-FFF2-40B4-BE49-F238E27FC236}">
                <a16:creationId xmlns:a16="http://schemas.microsoft.com/office/drawing/2014/main" id="{0D046365-965D-4DCF-A8CF-FABB218216A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09B76A0-58A6-4E0F-885E-A74B0A5255CE}"/>
              </a:ext>
            </a:extLst>
          </p:cNvPr>
          <p:cNvSpPr>
            <a:spLocks noGrp="1"/>
          </p:cNvSpPr>
          <p:nvPr>
            <p:ph type="sldNum" sz="quarter" idx="12"/>
          </p:nvPr>
        </p:nvSpPr>
        <p:spPr/>
        <p:txBody>
          <a:bodyPr/>
          <a:lstStyle/>
          <a:p>
            <a:fld id="{07461F5B-1BDF-4D77-A755-C8D0FF6D81B8}" type="slidenum">
              <a:rPr kumimoji="1" lang="ja-JP" altLang="en-US" smtClean="0"/>
              <a:t>‹#›</a:t>
            </a:fld>
            <a:endParaRPr kumimoji="1" lang="ja-JP" altLang="en-US"/>
          </a:p>
        </p:txBody>
      </p:sp>
    </p:spTree>
    <p:extLst>
      <p:ext uri="{BB962C8B-B14F-4D97-AF65-F5344CB8AC3E}">
        <p14:creationId xmlns:p14="http://schemas.microsoft.com/office/powerpoint/2010/main" val="701834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04D415D-C2AB-4959-99A7-9350F894E0E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1E971EA-AE8D-4CE9-9DE0-85460966906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6D85C9F-4120-4F48-AA45-06A8EC4A76C0}"/>
              </a:ext>
            </a:extLst>
          </p:cNvPr>
          <p:cNvSpPr>
            <a:spLocks noGrp="1"/>
          </p:cNvSpPr>
          <p:nvPr>
            <p:ph type="dt" sz="half" idx="10"/>
          </p:nvPr>
        </p:nvSpPr>
        <p:spPr/>
        <p:txBody>
          <a:bodyPr/>
          <a:lstStyle/>
          <a:p>
            <a:fld id="{0DBB6612-2A7A-46C8-86D0-8DFAE2685654}" type="datetime1">
              <a:rPr kumimoji="1" lang="ja-JP" altLang="en-US" smtClean="0"/>
              <a:t>2026/7/10</a:t>
            </a:fld>
            <a:endParaRPr kumimoji="1" lang="ja-JP" altLang="en-US"/>
          </a:p>
        </p:txBody>
      </p:sp>
      <p:sp>
        <p:nvSpPr>
          <p:cNvPr id="5" name="フッター プレースホルダー 4">
            <a:extLst>
              <a:ext uri="{FF2B5EF4-FFF2-40B4-BE49-F238E27FC236}">
                <a16:creationId xmlns:a16="http://schemas.microsoft.com/office/drawing/2014/main" id="{92DA79D8-C04D-4193-955D-5484B01B235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49FE0C0-6E18-4275-9A62-95C36EBC475C}"/>
              </a:ext>
            </a:extLst>
          </p:cNvPr>
          <p:cNvSpPr>
            <a:spLocks noGrp="1"/>
          </p:cNvSpPr>
          <p:nvPr>
            <p:ph type="sldNum" sz="quarter" idx="12"/>
          </p:nvPr>
        </p:nvSpPr>
        <p:spPr/>
        <p:txBody>
          <a:bodyPr/>
          <a:lstStyle/>
          <a:p>
            <a:fld id="{07461F5B-1BDF-4D77-A755-C8D0FF6D81B8}" type="slidenum">
              <a:rPr kumimoji="1" lang="ja-JP" altLang="en-US" smtClean="0"/>
              <a:t>‹#›</a:t>
            </a:fld>
            <a:endParaRPr kumimoji="1" lang="ja-JP" altLang="en-US"/>
          </a:p>
        </p:txBody>
      </p:sp>
    </p:spTree>
    <p:extLst>
      <p:ext uri="{BB962C8B-B14F-4D97-AF65-F5344CB8AC3E}">
        <p14:creationId xmlns:p14="http://schemas.microsoft.com/office/powerpoint/2010/main" val="2189356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FEEA00-6B77-4478-A928-A6D99039822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F5BB67F-B010-4D5A-9647-86758E6E56E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EA3C1CA-3A07-4E8D-8839-7BE97C0F18C4}"/>
              </a:ext>
            </a:extLst>
          </p:cNvPr>
          <p:cNvSpPr>
            <a:spLocks noGrp="1"/>
          </p:cNvSpPr>
          <p:nvPr>
            <p:ph type="dt" sz="half" idx="10"/>
          </p:nvPr>
        </p:nvSpPr>
        <p:spPr/>
        <p:txBody>
          <a:bodyPr/>
          <a:lstStyle/>
          <a:p>
            <a:fld id="{DA932E1C-31CB-43D1-9E1B-F981A2C5C436}" type="datetime1">
              <a:rPr kumimoji="1" lang="ja-JP" altLang="en-US" smtClean="0"/>
              <a:t>2026/7/10</a:t>
            </a:fld>
            <a:endParaRPr kumimoji="1" lang="ja-JP" altLang="en-US"/>
          </a:p>
        </p:txBody>
      </p:sp>
      <p:sp>
        <p:nvSpPr>
          <p:cNvPr id="5" name="フッター プレースホルダー 4">
            <a:extLst>
              <a:ext uri="{FF2B5EF4-FFF2-40B4-BE49-F238E27FC236}">
                <a16:creationId xmlns:a16="http://schemas.microsoft.com/office/drawing/2014/main" id="{AA8B1A5A-4A97-40C6-B111-348D6F69547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25A8CBD-CC6E-4E8B-B47F-6C5797EB463F}"/>
              </a:ext>
            </a:extLst>
          </p:cNvPr>
          <p:cNvSpPr>
            <a:spLocks noGrp="1"/>
          </p:cNvSpPr>
          <p:nvPr>
            <p:ph type="sldNum" sz="quarter" idx="12"/>
          </p:nvPr>
        </p:nvSpPr>
        <p:spPr/>
        <p:txBody>
          <a:bodyPr/>
          <a:lstStyle/>
          <a:p>
            <a:fld id="{07461F5B-1BDF-4D77-A755-C8D0FF6D81B8}" type="slidenum">
              <a:rPr kumimoji="1" lang="ja-JP" altLang="en-US" smtClean="0"/>
              <a:t>‹#›</a:t>
            </a:fld>
            <a:endParaRPr kumimoji="1" lang="ja-JP" altLang="en-US"/>
          </a:p>
        </p:txBody>
      </p:sp>
    </p:spTree>
    <p:extLst>
      <p:ext uri="{BB962C8B-B14F-4D97-AF65-F5344CB8AC3E}">
        <p14:creationId xmlns:p14="http://schemas.microsoft.com/office/powerpoint/2010/main" val="112826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6B9334-E492-4C28-B2B1-4C63FCE5C1B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9D19BEC-8E19-4750-B5D3-0BDA2C22DF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F7D808E-E50C-4392-B2AE-29AE12C13F37}"/>
              </a:ext>
            </a:extLst>
          </p:cNvPr>
          <p:cNvSpPr>
            <a:spLocks noGrp="1"/>
          </p:cNvSpPr>
          <p:nvPr>
            <p:ph type="dt" sz="half" idx="10"/>
          </p:nvPr>
        </p:nvSpPr>
        <p:spPr/>
        <p:txBody>
          <a:bodyPr/>
          <a:lstStyle/>
          <a:p>
            <a:fld id="{185CEFE4-ACBC-4FC8-BA4F-09C2C6FB165F}" type="datetime1">
              <a:rPr kumimoji="1" lang="ja-JP" altLang="en-US" smtClean="0"/>
              <a:t>2026/7/10</a:t>
            </a:fld>
            <a:endParaRPr kumimoji="1" lang="ja-JP" altLang="en-US"/>
          </a:p>
        </p:txBody>
      </p:sp>
      <p:sp>
        <p:nvSpPr>
          <p:cNvPr id="5" name="フッター プレースホルダー 4">
            <a:extLst>
              <a:ext uri="{FF2B5EF4-FFF2-40B4-BE49-F238E27FC236}">
                <a16:creationId xmlns:a16="http://schemas.microsoft.com/office/drawing/2014/main" id="{391F2B07-7DAE-48CE-A592-786E2ADEFC2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F07FE71-3A43-4475-BF74-20B8B062DF56}"/>
              </a:ext>
            </a:extLst>
          </p:cNvPr>
          <p:cNvSpPr>
            <a:spLocks noGrp="1"/>
          </p:cNvSpPr>
          <p:nvPr>
            <p:ph type="sldNum" sz="quarter" idx="12"/>
          </p:nvPr>
        </p:nvSpPr>
        <p:spPr/>
        <p:txBody>
          <a:bodyPr/>
          <a:lstStyle/>
          <a:p>
            <a:fld id="{07461F5B-1BDF-4D77-A755-C8D0FF6D81B8}" type="slidenum">
              <a:rPr kumimoji="1" lang="ja-JP" altLang="en-US" smtClean="0"/>
              <a:t>‹#›</a:t>
            </a:fld>
            <a:endParaRPr kumimoji="1" lang="ja-JP" altLang="en-US"/>
          </a:p>
        </p:txBody>
      </p:sp>
    </p:spTree>
    <p:extLst>
      <p:ext uri="{BB962C8B-B14F-4D97-AF65-F5344CB8AC3E}">
        <p14:creationId xmlns:p14="http://schemas.microsoft.com/office/powerpoint/2010/main" val="4290771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4D6FF0-FB38-47C6-8770-FF3EF04C47E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CA13408-093B-4467-A95D-18ECEA4765B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A47FB9E-5C12-4222-BB99-7A0ABA5FACD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AE02AA6-19EA-45E5-8D03-79D842C4A3FD}"/>
              </a:ext>
            </a:extLst>
          </p:cNvPr>
          <p:cNvSpPr>
            <a:spLocks noGrp="1"/>
          </p:cNvSpPr>
          <p:nvPr>
            <p:ph type="dt" sz="half" idx="10"/>
          </p:nvPr>
        </p:nvSpPr>
        <p:spPr/>
        <p:txBody>
          <a:bodyPr/>
          <a:lstStyle/>
          <a:p>
            <a:fld id="{BF58ABC4-D332-4956-A78B-E57D9C9BC4AC}" type="datetime1">
              <a:rPr kumimoji="1" lang="ja-JP" altLang="en-US" smtClean="0"/>
              <a:t>2026/7/10</a:t>
            </a:fld>
            <a:endParaRPr kumimoji="1" lang="ja-JP" altLang="en-US"/>
          </a:p>
        </p:txBody>
      </p:sp>
      <p:sp>
        <p:nvSpPr>
          <p:cNvPr id="6" name="フッター プレースホルダー 5">
            <a:extLst>
              <a:ext uri="{FF2B5EF4-FFF2-40B4-BE49-F238E27FC236}">
                <a16:creationId xmlns:a16="http://schemas.microsoft.com/office/drawing/2014/main" id="{68D2DC1A-2F9A-4485-9219-45BB097D481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01532F8-8B14-4E02-8CA0-1036F86BF1D4}"/>
              </a:ext>
            </a:extLst>
          </p:cNvPr>
          <p:cNvSpPr>
            <a:spLocks noGrp="1"/>
          </p:cNvSpPr>
          <p:nvPr>
            <p:ph type="sldNum" sz="quarter" idx="12"/>
          </p:nvPr>
        </p:nvSpPr>
        <p:spPr/>
        <p:txBody>
          <a:bodyPr/>
          <a:lstStyle/>
          <a:p>
            <a:fld id="{07461F5B-1BDF-4D77-A755-C8D0FF6D81B8}" type="slidenum">
              <a:rPr kumimoji="1" lang="ja-JP" altLang="en-US" smtClean="0"/>
              <a:t>‹#›</a:t>
            </a:fld>
            <a:endParaRPr kumimoji="1" lang="ja-JP" altLang="en-US"/>
          </a:p>
        </p:txBody>
      </p:sp>
    </p:spTree>
    <p:extLst>
      <p:ext uri="{BB962C8B-B14F-4D97-AF65-F5344CB8AC3E}">
        <p14:creationId xmlns:p14="http://schemas.microsoft.com/office/powerpoint/2010/main" val="1828266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DAEE36-541B-4476-A79D-F0182BC401D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8CD3709-1334-4011-9803-FA1FE0F11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E5A2DB2-EB4C-44B2-B6D6-9AA2324A582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25E75DE-675B-4620-ACFF-43857F2C81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6ED0160-22B3-4701-A9A5-BB37A3D27AA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E0C51C4-2FDF-40AC-A370-DE7C1174DE2C}"/>
              </a:ext>
            </a:extLst>
          </p:cNvPr>
          <p:cNvSpPr>
            <a:spLocks noGrp="1"/>
          </p:cNvSpPr>
          <p:nvPr>
            <p:ph type="dt" sz="half" idx="10"/>
          </p:nvPr>
        </p:nvSpPr>
        <p:spPr/>
        <p:txBody>
          <a:bodyPr/>
          <a:lstStyle/>
          <a:p>
            <a:fld id="{631A73AD-0D97-45AF-8397-8CED65EBAB1C}" type="datetime1">
              <a:rPr kumimoji="1" lang="ja-JP" altLang="en-US" smtClean="0"/>
              <a:t>2026/7/10</a:t>
            </a:fld>
            <a:endParaRPr kumimoji="1" lang="ja-JP" altLang="en-US"/>
          </a:p>
        </p:txBody>
      </p:sp>
      <p:sp>
        <p:nvSpPr>
          <p:cNvPr id="8" name="フッター プレースホルダー 7">
            <a:extLst>
              <a:ext uri="{FF2B5EF4-FFF2-40B4-BE49-F238E27FC236}">
                <a16:creationId xmlns:a16="http://schemas.microsoft.com/office/drawing/2014/main" id="{6036E0D4-46A3-4CEA-A187-8C4203C9C7E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3A95A02-17F4-4091-B06C-BD9465735642}"/>
              </a:ext>
            </a:extLst>
          </p:cNvPr>
          <p:cNvSpPr>
            <a:spLocks noGrp="1"/>
          </p:cNvSpPr>
          <p:nvPr>
            <p:ph type="sldNum" sz="quarter" idx="12"/>
          </p:nvPr>
        </p:nvSpPr>
        <p:spPr/>
        <p:txBody>
          <a:bodyPr/>
          <a:lstStyle/>
          <a:p>
            <a:fld id="{07461F5B-1BDF-4D77-A755-C8D0FF6D81B8}" type="slidenum">
              <a:rPr kumimoji="1" lang="ja-JP" altLang="en-US" smtClean="0"/>
              <a:t>‹#›</a:t>
            </a:fld>
            <a:endParaRPr kumimoji="1" lang="ja-JP" altLang="en-US"/>
          </a:p>
        </p:txBody>
      </p:sp>
    </p:spTree>
    <p:extLst>
      <p:ext uri="{BB962C8B-B14F-4D97-AF65-F5344CB8AC3E}">
        <p14:creationId xmlns:p14="http://schemas.microsoft.com/office/powerpoint/2010/main" val="3666848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EA2C21-BC6C-4ECD-8F8F-92356070ADA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0640BE4-18DE-4D0F-AABB-5456CD532F1B}"/>
              </a:ext>
            </a:extLst>
          </p:cNvPr>
          <p:cNvSpPr>
            <a:spLocks noGrp="1"/>
          </p:cNvSpPr>
          <p:nvPr>
            <p:ph type="dt" sz="half" idx="10"/>
          </p:nvPr>
        </p:nvSpPr>
        <p:spPr/>
        <p:txBody>
          <a:bodyPr/>
          <a:lstStyle/>
          <a:p>
            <a:fld id="{F4E6C49D-B9C7-43DB-AB07-16415F6D70EC}" type="datetime1">
              <a:rPr kumimoji="1" lang="ja-JP" altLang="en-US" smtClean="0"/>
              <a:t>2026/7/10</a:t>
            </a:fld>
            <a:endParaRPr kumimoji="1" lang="ja-JP" altLang="en-US"/>
          </a:p>
        </p:txBody>
      </p:sp>
      <p:sp>
        <p:nvSpPr>
          <p:cNvPr id="4" name="フッター プレースホルダー 3">
            <a:extLst>
              <a:ext uri="{FF2B5EF4-FFF2-40B4-BE49-F238E27FC236}">
                <a16:creationId xmlns:a16="http://schemas.microsoft.com/office/drawing/2014/main" id="{A65AE628-57BD-4F1F-AB94-F920FDD1E1C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00A1C91-40AA-4BFC-B8E9-0E3F43B88B9E}"/>
              </a:ext>
            </a:extLst>
          </p:cNvPr>
          <p:cNvSpPr>
            <a:spLocks noGrp="1"/>
          </p:cNvSpPr>
          <p:nvPr>
            <p:ph type="sldNum" sz="quarter" idx="12"/>
          </p:nvPr>
        </p:nvSpPr>
        <p:spPr/>
        <p:txBody>
          <a:bodyPr/>
          <a:lstStyle/>
          <a:p>
            <a:fld id="{07461F5B-1BDF-4D77-A755-C8D0FF6D81B8}" type="slidenum">
              <a:rPr kumimoji="1" lang="ja-JP" altLang="en-US" smtClean="0"/>
              <a:t>‹#›</a:t>
            </a:fld>
            <a:endParaRPr kumimoji="1" lang="ja-JP" altLang="en-US"/>
          </a:p>
        </p:txBody>
      </p:sp>
    </p:spTree>
    <p:extLst>
      <p:ext uri="{BB962C8B-B14F-4D97-AF65-F5344CB8AC3E}">
        <p14:creationId xmlns:p14="http://schemas.microsoft.com/office/powerpoint/2010/main" val="51107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C00129B-CA69-4E4B-B134-70A6464F5B9C}"/>
              </a:ext>
            </a:extLst>
          </p:cNvPr>
          <p:cNvSpPr>
            <a:spLocks noGrp="1"/>
          </p:cNvSpPr>
          <p:nvPr>
            <p:ph type="dt" sz="half" idx="10"/>
          </p:nvPr>
        </p:nvSpPr>
        <p:spPr/>
        <p:txBody>
          <a:bodyPr/>
          <a:lstStyle/>
          <a:p>
            <a:fld id="{AA0AFBE7-0803-4BD5-A315-44A2D4F0E7BB}" type="datetime1">
              <a:rPr kumimoji="1" lang="ja-JP" altLang="en-US" smtClean="0"/>
              <a:t>2026/7/10</a:t>
            </a:fld>
            <a:endParaRPr kumimoji="1" lang="ja-JP" altLang="en-US"/>
          </a:p>
        </p:txBody>
      </p:sp>
      <p:sp>
        <p:nvSpPr>
          <p:cNvPr id="3" name="フッター プレースホルダー 2">
            <a:extLst>
              <a:ext uri="{FF2B5EF4-FFF2-40B4-BE49-F238E27FC236}">
                <a16:creationId xmlns:a16="http://schemas.microsoft.com/office/drawing/2014/main" id="{DA771487-00B4-4C11-A699-C137E727382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D854347-2B1B-408B-9C23-8F69FCEAE7CC}"/>
              </a:ext>
            </a:extLst>
          </p:cNvPr>
          <p:cNvSpPr>
            <a:spLocks noGrp="1"/>
          </p:cNvSpPr>
          <p:nvPr>
            <p:ph type="sldNum" sz="quarter" idx="12"/>
          </p:nvPr>
        </p:nvSpPr>
        <p:spPr/>
        <p:txBody>
          <a:bodyPr/>
          <a:lstStyle/>
          <a:p>
            <a:fld id="{07461F5B-1BDF-4D77-A755-C8D0FF6D81B8}" type="slidenum">
              <a:rPr kumimoji="1" lang="ja-JP" altLang="en-US" smtClean="0"/>
              <a:t>‹#›</a:t>
            </a:fld>
            <a:endParaRPr kumimoji="1" lang="ja-JP" altLang="en-US"/>
          </a:p>
        </p:txBody>
      </p:sp>
    </p:spTree>
    <p:extLst>
      <p:ext uri="{BB962C8B-B14F-4D97-AF65-F5344CB8AC3E}">
        <p14:creationId xmlns:p14="http://schemas.microsoft.com/office/powerpoint/2010/main" val="3374993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9BEA1E-3692-4FA4-81E3-0C01281B45B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E4E4F10-9579-49AA-86FF-276AF77E61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EC9B949-1B85-4A23-9A7F-681A77E738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A2A52CD-CCB1-44AA-AAE7-874E7B2856F6}"/>
              </a:ext>
            </a:extLst>
          </p:cNvPr>
          <p:cNvSpPr>
            <a:spLocks noGrp="1"/>
          </p:cNvSpPr>
          <p:nvPr>
            <p:ph type="dt" sz="half" idx="10"/>
          </p:nvPr>
        </p:nvSpPr>
        <p:spPr/>
        <p:txBody>
          <a:bodyPr/>
          <a:lstStyle/>
          <a:p>
            <a:fld id="{A75CF09C-9159-4654-914C-19B3E6CD124C}" type="datetime1">
              <a:rPr kumimoji="1" lang="ja-JP" altLang="en-US" smtClean="0"/>
              <a:t>2026/7/10</a:t>
            </a:fld>
            <a:endParaRPr kumimoji="1" lang="ja-JP" altLang="en-US"/>
          </a:p>
        </p:txBody>
      </p:sp>
      <p:sp>
        <p:nvSpPr>
          <p:cNvPr id="6" name="フッター プレースホルダー 5">
            <a:extLst>
              <a:ext uri="{FF2B5EF4-FFF2-40B4-BE49-F238E27FC236}">
                <a16:creationId xmlns:a16="http://schemas.microsoft.com/office/drawing/2014/main" id="{E9B3ACE1-038D-4327-B2AE-7A76697D8E8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AE8EDCB-3B88-422E-99A7-70EBDB922F9F}"/>
              </a:ext>
            </a:extLst>
          </p:cNvPr>
          <p:cNvSpPr>
            <a:spLocks noGrp="1"/>
          </p:cNvSpPr>
          <p:nvPr>
            <p:ph type="sldNum" sz="quarter" idx="12"/>
          </p:nvPr>
        </p:nvSpPr>
        <p:spPr/>
        <p:txBody>
          <a:bodyPr/>
          <a:lstStyle/>
          <a:p>
            <a:fld id="{07461F5B-1BDF-4D77-A755-C8D0FF6D81B8}" type="slidenum">
              <a:rPr kumimoji="1" lang="ja-JP" altLang="en-US" smtClean="0"/>
              <a:t>‹#›</a:t>
            </a:fld>
            <a:endParaRPr kumimoji="1" lang="ja-JP" altLang="en-US"/>
          </a:p>
        </p:txBody>
      </p:sp>
    </p:spTree>
    <p:extLst>
      <p:ext uri="{BB962C8B-B14F-4D97-AF65-F5344CB8AC3E}">
        <p14:creationId xmlns:p14="http://schemas.microsoft.com/office/powerpoint/2010/main" val="625570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582CDB-BA45-4A0F-BB29-DF80C6E8C20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2177F64-3E22-4684-B7AF-AD1952B1CD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ABB1823-35DA-4069-B1D6-0574A834C5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FD7D386-EFC1-4C2E-9227-710E9F33694C}"/>
              </a:ext>
            </a:extLst>
          </p:cNvPr>
          <p:cNvSpPr>
            <a:spLocks noGrp="1"/>
          </p:cNvSpPr>
          <p:nvPr>
            <p:ph type="dt" sz="half" idx="10"/>
          </p:nvPr>
        </p:nvSpPr>
        <p:spPr/>
        <p:txBody>
          <a:bodyPr/>
          <a:lstStyle/>
          <a:p>
            <a:fld id="{BFC20EB1-065E-400F-9A23-64B8E12778ED}" type="datetime1">
              <a:rPr kumimoji="1" lang="ja-JP" altLang="en-US" smtClean="0"/>
              <a:t>2026/7/10</a:t>
            </a:fld>
            <a:endParaRPr kumimoji="1" lang="ja-JP" altLang="en-US"/>
          </a:p>
        </p:txBody>
      </p:sp>
      <p:sp>
        <p:nvSpPr>
          <p:cNvPr id="6" name="フッター プレースホルダー 5">
            <a:extLst>
              <a:ext uri="{FF2B5EF4-FFF2-40B4-BE49-F238E27FC236}">
                <a16:creationId xmlns:a16="http://schemas.microsoft.com/office/drawing/2014/main" id="{F8DB7C6E-A313-4E04-AE42-58D1A5F924C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3CB6A27-43CD-4D12-A5E0-ADCEE00A2673}"/>
              </a:ext>
            </a:extLst>
          </p:cNvPr>
          <p:cNvSpPr>
            <a:spLocks noGrp="1"/>
          </p:cNvSpPr>
          <p:nvPr>
            <p:ph type="sldNum" sz="quarter" idx="12"/>
          </p:nvPr>
        </p:nvSpPr>
        <p:spPr/>
        <p:txBody>
          <a:bodyPr/>
          <a:lstStyle/>
          <a:p>
            <a:fld id="{07461F5B-1BDF-4D77-A755-C8D0FF6D81B8}" type="slidenum">
              <a:rPr kumimoji="1" lang="ja-JP" altLang="en-US" smtClean="0"/>
              <a:t>‹#›</a:t>
            </a:fld>
            <a:endParaRPr kumimoji="1" lang="ja-JP" altLang="en-US"/>
          </a:p>
        </p:txBody>
      </p:sp>
    </p:spTree>
    <p:extLst>
      <p:ext uri="{BB962C8B-B14F-4D97-AF65-F5344CB8AC3E}">
        <p14:creationId xmlns:p14="http://schemas.microsoft.com/office/powerpoint/2010/main" val="2096032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48D872D-9B85-4F1B-A5AC-D9DE27D5D4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A83899F-0AB1-4C6D-9276-EC3FD73C97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4307271-0DC8-4900-89FD-2A88D136AB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CC8FCF-072F-43D3-9A3C-7477852B3FEC}" type="datetime1">
              <a:rPr kumimoji="1" lang="ja-JP" altLang="en-US" smtClean="0"/>
              <a:t>2026/7/10</a:t>
            </a:fld>
            <a:endParaRPr kumimoji="1" lang="ja-JP" altLang="en-US"/>
          </a:p>
        </p:txBody>
      </p:sp>
      <p:sp>
        <p:nvSpPr>
          <p:cNvPr id="5" name="フッター プレースホルダー 4">
            <a:extLst>
              <a:ext uri="{FF2B5EF4-FFF2-40B4-BE49-F238E27FC236}">
                <a16:creationId xmlns:a16="http://schemas.microsoft.com/office/drawing/2014/main" id="{C0D703C5-083A-4DCA-AE47-677200E1DF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9236473-9819-4FA3-B98C-1AF9658C3A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61F5B-1BDF-4D77-A755-C8D0FF6D81B8}" type="slidenum">
              <a:rPr kumimoji="1" lang="ja-JP" altLang="en-US" smtClean="0"/>
              <a:t>‹#›</a:t>
            </a:fld>
            <a:endParaRPr kumimoji="1" lang="ja-JP" altLang="en-US"/>
          </a:p>
        </p:txBody>
      </p:sp>
    </p:spTree>
    <p:extLst>
      <p:ext uri="{BB962C8B-B14F-4D97-AF65-F5344CB8AC3E}">
        <p14:creationId xmlns:p14="http://schemas.microsoft.com/office/powerpoint/2010/main" val="1281006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DE90524-F2DC-44A3-8FDF-28ACD7DFFFA3}"/>
              </a:ext>
            </a:extLst>
          </p:cNvPr>
          <p:cNvSpPr txBox="1"/>
          <p:nvPr/>
        </p:nvSpPr>
        <p:spPr>
          <a:xfrm>
            <a:off x="1135993" y="5236946"/>
            <a:ext cx="9913008" cy="552202"/>
          </a:xfrm>
          <a:prstGeom prst="rect">
            <a:avLst/>
          </a:prstGeom>
          <a:noFill/>
        </p:spPr>
        <p:txBody>
          <a:bodyPr wrap="square">
            <a:spAutoFit/>
          </a:bodyPr>
          <a:lstStyle/>
          <a:p>
            <a:pPr algn="ctr">
              <a:lnSpc>
                <a:spcPct val="150000"/>
              </a:lnSpc>
            </a:pPr>
            <a:r>
              <a:rPr kumimoji="0" lang="ja-JP" altLang="en-US" sz="2400" b="1" dirty="0">
                <a:solidFill>
                  <a:srgbClr val="002060"/>
                </a:solidFill>
                <a:latin typeface="BIZ UDPゴシック" panose="020B0400000000000000" pitchFamily="50" charset="-128"/>
                <a:ea typeface="BIZ UDPゴシック" panose="020B0400000000000000" pitchFamily="50" charset="-128"/>
              </a:rPr>
              <a:t>副首都推進局</a:t>
            </a:r>
            <a:endParaRPr kumimoji="0" lang="en-US" altLang="ja-JP" sz="2400" b="1" dirty="0">
              <a:solidFill>
                <a:srgbClr val="002060"/>
              </a:solidFill>
              <a:latin typeface="BIZ UDPゴシック" panose="020B0400000000000000" pitchFamily="50" charset="-128"/>
              <a:ea typeface="BIZ UDPゴシック" panose="020B0400000000000000" pitchFamily="50" charset="-128"/>
            </a:endParaRPr>
          </a:p>
        </p:txBody>
      </p:sp>
      <p:sp>
        <p:nvSpPr>
          <p:cNvPr id="4" name="正方形/長方形 3">
            <a:extLst>
              <a:ext uri="{FF2B5EF4-FFF2-40B4-BE49-F238E27FC236}">
                <a16:creationId xmlns:a16="http://schemas.microsoft.com/office/drawing/2014/main" id="{CB7205B6-8BCF-45BC-8326-A31C987E2ECF}"/>
              </a:ext>
            </a:extLst>
          </p:cNvPr>
          <p:cNvSpPr/>
          <p:nvPr/>
        </p:nvSpPr>
        <p:spPr>
          <a:xfrm>
            <a:off x="0" y="0"/>
            <a:ext cx="12192000" cy="360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eiryo UI" panose="020B0604030504040204" pitchFamily="50" charset="-128"/>
              <a:ea typeface="Meiryo UI" panose="020B0604030504040204" pitchFamily="50" charset="-128"/>
            </a:endParaRPr>
          </a:p>
        </p:txBody>
      </p:sp>
      <p:cxnSp>
        <p:nvCxnSpPr>
          <p:cNvPr id="6" name="直線コネクタ 5">
            <a:extLst>
              <a:ext uri="{FF2B5EF4-FFF2-40B4-BE49-F238E27FC236}">
                <a16:creationId xmlns:a16="http://schemas.microsoft.com/office/drawing/2014/main" id="{7EAA0084-1B9C-4398-8253-75A7A130C693}"/>
              </a:ext>
            </a:extLst>
          </p:cNvPr>
          <p:cNvCxnSpPr>
            <a:cxnSpLocks/>
          </p:cNvCxnSpPr>
          <p:nvPr/>
        </p:nvCxnSpPr>
        <p:spPr>
          <a:xfrm>
            <a:off x="1256454" y="3777760"/>
            <a:ext cx="10044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タイトル 1">
            <a:extLst>
              <a:ext uri="{FF2B5EF4-FFF2-40B4-BE49-F238E27FC236}">
                <a16:creationId xmlns:a16="http://schemas.microsoft.com/office/drawing/2014/main" id="{75BDAB99-A8CD-415C-9EF8-70DEB91E0760}"/>
              </a:ext>
            </a:extLst>
          </p:cNvPr>
          <p:cNvSpPr txBox="1">
            <a:spLocks/>
          </p:cNvSpPr>
          <p:nvPr/>
        </p:nvSpPr>
        <p:spPr>
          <a:xfrm>
            <a:off x="1106496" y="1870879"/>
            <a:ext cx="10331387" cy="18832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30000"/>
              </a:lnSpc>
              <a:spcBef>
                <a:spcPts val="0"/>
              </a:spcBef>
            </a:pPr>
            <a:r>
              <a:rPr lang="ja-JP" altLang="en-US" sz="3200" spc="200" dirty="0">
                <a:solidFill>
                  <a:srgbClr val="002060"/>
                </a:solidFill>
                <a:latin typeface="HGP創英角ｺﾞｼｯｸUB"/>
                <a:ea typeface="HGP創英角ｺﾞｼｯｸUB"/>
                <a:cs typeface="Meiryo UI" panose="020B0604030504040204" pitchFamily="50" charset="-128"/>
              </a:rPr>
              <a:t>首都機能バックアップの考え方について</a:t>
            </a:r>
            <a:endParaRPr lang="en-US" altLang="ja-JP" sz="3200" spc="200" dirty="0">
              <a:solidFill>
                <a:srgbClr val="002060"/>
              </a:solidFill>
              <a:latin typeface="HGP創英角ｺﾞｼｯｸUB"/>
              <a:ea typeface="HGP創英角ｺﾞｼｯｸUB"/>
              <a:cs typeface="Meiryo UI" panose="020B0604030504040204" pitchFamily="50" charset="-128"/>
            </a:endParaRPr>
          </a:p>
        </p:txBody>
      </p:sp>
      <p:sp>
        <p:nvSpPr>
          <p:cNvPr id="8" name="テキスト ボックス 7">
            <a:extLst>
              <a:ext uri="{FF2B5EF4-FFF2-40B4-BE49-F238E27FC236}">
                <a16:creationId xmlns:a16="http://schemas.microsoft.com/office/drawing/2014/main" id="{3AA0A01E-7605-4468-B8CA-F8C7F4207C31}"/>
              </a:ext>
            </a:extLst>
          </p:cNvPr>
          <p:cNvSpPr txBox="1"/>
          <p:nvPr/>
        </p:nvSpPr>
        <p:spPr>
          <a:xfrm>
            <a:off x="4851133" y="429746"/>
            <a:ext cx="7340867" cy="489365"/>
          </a:xfrm>
          <a:prstGeom prst="rect">
            <a:avLst/>
          </a:prstGeom>
          <a:noFill/>
        </p:spPr>
        <p:txBody>
          <a:bodyPr wrap="square">
            <a:spAutoFit/>
          </a:bodyPr>
          <a:lstStyle/>
          <a:p>
            <a:pPr algn="r"/>
            <a:r>
              <a:rPr lang="en-US" altLang="ja-JP" sz="1290" dirty="0">
                <a:solidFill>
                  <a:sysClr val="windowText" lastClr="000000"/>
                </a:solidFill>
                <a:latin typeface="Meiryo UI" panose="020B0604030504040204" pitchFamily="50" charset="-128"/>
                <a:ea typeface="Meiryo UI" panose="020B0604030504040204" pitchFamily="50" charset="-128"/>
              </a:rPr>
              <a:t>2026.7.13</a:t>
            </a:r>
            <a:endParaRPr kumimoji="0" lang="en-US" altLang="ja-JP" sz="1290" dirty="0">
              <a:solidFill>
                <a:sysClr val="windowText" lastClr="000000"/>
              </a:solidFill>
              <a:latin typeface="Meiryo UI" panose="020B0604030504040204" pitchFamily="50" charset="-128"/>
              <a:ea typeface="Meiryo UI" panose="020B0604030504040204" pitchFamily="50" charset="-128"/>
            </a:endParaRPr>
          </a:p>
          <a:p>
            <a:pPr algn="r"/>
            <a:r>
              <a:rPr lang="ja-JP" altLang="en-US" sz="1290">
                <a:solidFill>
                  <a:sysClr val="windowText" lastClr="000000"/>
                </a:solidFill>
                <a:latin typeface="Meiryo UI" panose="020B0604030504040204" pitchFamily="50" charset="-128"/>
                <a:ea typeface="Meiryo UI" panose="020B0604030504040204" pitchFamily="50" charset="-128"/>
              </a:rPr>
              <a:t>第１回　首都機能バックアップに関する検討会議</a:t>
            </a:r>
            <a:endParaRPr kumimoji="0" lang="en-US" altLang="ja-JP" sz="1290" dirty="0">
              <a:solidFill>
                <a:sysClr val="windowText" lastClr="000000"/>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749C270D-5CB7-4786-8468-2758A2F2771A}"/>
              </a:ext>
            </a:extLst>
          </p:cNvPr>
          <p:cNvSpPr/>
          <p:nvPr/>
        </p:nvSpPr>
        <p:spPr>
          <a:xfrm>
            <a:off x="10355158" y="909079"/>
            <a:ext cx="1387685" cy="381124"/>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66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資料２</a:t>
            </a:r>
            <a:endParaRPr lang="en-US" altLang="ja-JP" sz="1662"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75740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D986A-D1CB-5DEE-4B50-20066ACA12E6}"/>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8C74E0DF-1EDC-A0B3-CA0F-29C5E0D15CAC}"/>
              </a:ext>
            </a:extLst>
          </p:cNvPr>
          <p:cNvSpPr/>
          <p:nvPr/>
        </p:nvSpPr>
        <p:spPr>
          <a:xfrm>
            <a:off x="0" y="0"/>
            <a:ext cx="12192000" cy="6194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b="1" dirty="0">
                <a:latin typeface="BIZ UDゴシック" panose="020B0400000000000000" pitchFamily="49" charset="-128"/>
                <a:ea typeface="BIZ UDゴシック" panose="020B0400000000000000" pitchFamily="49" charset="-128"/>
              </a:rPr>
              <a:t>Ⅱ</a:t>
            </a:r>
            <a:r>
              <a:rPr lang="ja-JP" altLang="en-US" sz="2400" b="1" dirty="0">
                <a:latin typeface="BIZ UDゴシック" panose="020B0400000000000000" pitchFamily="49" charset="-128"/>
                <a:ea typeface="BIZ UDゴシック" panose="020B0400000000000000" pitchFamily="49" charset="-128"/>
              </a:rPr>
              <a:t>ー４　</a:t>
            </a:r>
            <a:r>
              <a:rPr lang="ja-JP" altLang="ja-JP" sz="2400" b="1" dirty="0">
                <a:latin typeface="BIZ UDゴシック" panose="020B0400000000000000" pitchFamily="49" charset="-128"/>
                <a:ea typeface="BIZ UDゴシック" panose="020B0400000000000000" pitchFamily="49" charset="-128"/>
              </a:rPr>
              <a:t>経済財政運営と改革の基本方針</a:t>
            </a:r>
            <a:r>
              <a:rPr lang="en-US" altLang="ja-JP" sz="2400" b="1" dirty="0">
                <a:latin typeface="BIZ UDゴシック" panose="020B0400000000000000" pitchFamily="49" charset="-128"/>
                <a:ea typeface="BIZ UDゴシック" panose="020B0400000000000000" pitchFamily="49" charset="-128"/>
              </a:rPr>
              <a:t>2026 </a:t>
            </a:r>
            <a:r>
              <a:rPr lang="ja-JP" altLang="ja-JP" sz="2400" b="1" dirty="0">
                <a:latin typeface="BIZ UDゴシック" panose="020B0400000000000000" pitchFamily="49" charset="-128"/>
                <a:ea typeface="BIZ UDゴシック" panose="020B0400000000000000" pitchFamily="49" charset="-128"/>
              </a:rPr>
              <a:t>（原案）　抜粋</a:t>
            </a:r>
            <a:r>
              <a:rPr lang="en-US" altLang="ja-JP" sz="2400" b="1" dirty="0">
                <a:latin typeface="BIZ UDゴシック" panose="020B0400000000000000" pitchFamily="49" charset="-128"/>
                <a:ea typeface="BIZ UDゴシック" panose="020B0400000000000000" pitchFamily="49" charset="-128"/>
              </a:rPr>
              <a:t> </a:t>
            </a:r>
            <a:endParaRPr lang="ja-JP" altLang="ja-JP" sz="2400" b="1" dirty="0">
              <a:latin typeface="BIZ UDゴシック" panose="020B0400000000000000" pitchFamily="49" charset="-128"/>
              <a:ea typeface="BIZ UDゴシック" panose="020B0400000000000000" pitchFamily="49" charset="-128"/>
            </a:endParaRPr>
          </a:p>
        </p:txBody>
      </p:sp>
      <p:sp>
        <p:nvSpPr>
          <p:cNvPr id="4" name="スライド番号プレースホルダー 1">
            <a:extLst>
              <a:ext uri="{FF2B5EF4-FFF2-40B4-BE49-F238E27FC236}">
                <a16:creationId xmlns:a16="http://schemas.microsoft.com/office/drawing/2014/main" id="{E91CC0D9-A0D1-1538-2932-A43CCF3CD4B7}"/>
              </a:ext>
            </a:extLst>
          </p:cNvPr>
          <p:cNvSpPr>
            <a:spLocks noGrp="1"/>
          </p:cNvSpPr>
          <p:nvPr>
            <p:ph type="sldNum" sz="quarter" idx="12"/>
          </p:nvPr>
        </p:nvSpPr>
        <p:spPr>
          <a:xfrm>
            <a:off x="9448800" y="6394177"/>
            <a:ext cx="2743200" cy="365125"/>
          </a:xfrm>
        </p:spPr>
        <p:txBody>
          <a:bodyPr/>
          <a:lstStyle/>
          <a:p>
            <a:fld id="{07461F5B-1BDF-4D77-A755-C8D0FF6D81B8}" type="slidenum">
              <a:rPr kumimoji="1" lang="ja-JP" altLang="en-US" sz="1400" smtClean="0">
                <a:latin typeface="BIZ UDPゴシック" panose="020B0400000000000000" pitchFamily="50" charset="-128"/>
                <a:ea typeface="BIZ UDPゴシック" panose="020B0400000000000000" pitchFamily="50" charset="-128"/>
              </a:rPr>
              <a:t>9</a:t>
            </a:fld>
            <a:endParaRPr kumimoji="1" lang="ja-JP" altLang="en-US" sz="1400"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17DB9240-77E5-DA24-5044-C80A96BBC127}"/>
              </a:ext>
            </a:extLst>
          </p:cNvPr>
          <p:cNvSpPr txBox="1"/>
          <p:nvPr/>
        </p:nvSpPr>
        <p:spPr>
          <a:xfrm>
            <a:off x="379379" y="776096"/>
            <a:ext cx="11812621" cy="5816208"/>
          </a:xfrm>
          <a:prstGeom prst="rect">
            <a:avLst/>
          </a:prstGeom>
          <a:noFill/>
        </p:spPr>
        <p:txBody>
          <a:bodyPr wrap="square" rtlCol="0">
            <a:spAutoFit/>
          </a:bodyPr>
          <a:lstStyle/>
          <a:p>
            <a:pPr>
              <a:lnSpc>
                <a:spcPts val="2500"/>
              </a:lnSpc>
            </a:pPr>
            <a:endParaRPr lang="en-US" altLang="ja-JP" dirty="0">
              <a:latin typeface="BIZ UDゴシック" panose="020B0400000000000000" pitchFamily="49" charset="-128"/>
              <a:ea typeface="BIZ UDゴシック" panose="020B0400000000000000" pitchFamily="49" charset="-128"/>
            </a:endParaRPr>
          </a:p>
          <a:p>
            <a:pPr>
              <a:lnSpc>
                <a:spcPts val="2500"/>
              </a:lnSpc>
            </a:pPr>
            <a:r>
              <a:rPr lang="ja-JP" altLang="ja-JP" dirty="0">
                <a:latin typeface="BIZ UDゴシック" panose="020B0400000000000000" pitchFamily="49" charset="-128"/>
                <a:ea typeface="BIZ UDゴシック" panose="020B0400000000000000" pitchFamily="49" charset="-128"/>
              </a:rPr>
              <a:t>第２章 日本の成長力強化と安全・安心の確保</a:t>
            </a:r>
            <a:r>
              <a:rPr lang="en-US" altLang="ja-JP" dirty="0">
                <a:latin typeface="BIZ UDゴシック" panose="020B0400000000000000" pitchFamily="49" charset="-128"/>
                <a:ea typeface="BIZ UDゴシック" panose="020B0400000000000000" pitchFamily="49" charset="-128"/>
              </a:rPr>
              <a:t> </a:t>
            </a:r>
            <a:endParaRPr lang="ja-JP" altLang="ja-JP" dirty="0">
              <a:latin typeface="BIZ UDゴシック" panose="020B0400000000000000" pitchFamily="49" charset="-128"/>
              <a:ea typeface="BIZ UDゴシック" panose="020B0400000000000000" pitchFamily="49" charset="-128"/>
            </a:endParaRPr>
          </a:p>
          <a:p>
            <a:pPr>
              <a:lnSpc>
                <a:spcPts val="2500"/>
              </a:lnSpc>
            </a:pPr>
            <a:r>
              <a:rPr lang="ja-JP" altLang="ja-JP" dirty="0">
                <a:latin typeface="BIZ UDゴシック" panose="020B0400000000000000" pitchFamily="49" charset="-128"/>
                <a:ea typeface="BIZ UDゴシック" panose="020B0400000000000000" pitchFamily="49" charset="-128"/>
              </a:rPr>
              <a:t>３．国民の安全・安心の確保</a:t>
            </a:r>
            <a:r>
              <a:rPr lang="en-US" altLang="ja-JP" dirty="0">
                <a:latin typeface="BIZ UDゴシック" panose="020B0400000000000000" pitchFamily="49" charset="-128"/>
                <a:ea typeface="BIZ UDゴシック" panose="020B0400000000000000" pitchFamily="49" charset="-128"/>
              </a:rPr>
              <a:t> </a:t>
            </a:r>
            <a:endParaRPr lang="ja-JP" altLang="ja-JP" dirty="0">
              <a:latin typeface="BIZ UDゴシック" panose="020B0400000000000000" pitchFamily="49" charset="-128"/>
              <a:ea typeface="BIZ UDゴシック" panose="020B0400000000000000" pitchFamily="49" charset="-128"/>
            </a:endParaRPr>
          </a:p>
          <a:p>
            <a:pPr>
              <a:lnSpc>
                <a:spcPts val="2500"/>
              </a:lnSpc>
            </a:pPr>
            <a:r>
              <a:rPr lang="ja-JP" altLang="ja-JP" dirty="0">
                <a:latin typeface="BIZ UDゴシック" panose="020B0400000000000000" pitchFamily="49" charset="-128"/>
                <a:ea typeface="BIZ UDゴシック" panose="020B0400000000000000" pitchFamily="49" charset="-128"/>
              </a:rPr>
              <a:t>（１） 防災・減災・国土強靱化の推進</a:t>
            </a:r>
            <a:r>
              <a:rPr lang="en-US" altLang="ja-JP" dirty="0">
                <a:latin typeface="BIZ UDゴシック" panose="020B0400000000000000" pitchFamily="49" charset="-128"/>
                <a:ea typeface="BIZ UDゴシック" panose="020B0400000000000000" pitchFamily="49" charset="-128"/>
              </a:rPr>
              <a:t> </a:t>
            </a:r>
            <a:endParaRPr lang="ja-JP" altLang="ja-JP" dirty="0">
              <a:latin typeface="BIZ UDゴシック" panose="020B0400000000000000" pitchFamily="49" charset="-128"/>
              <a:ea typeface="BIZ UDゴシック" panose="020B0400000000000000" pitchFamily="49" charset="-128"/>
            </a:endParaRPr>
          </a:p>
          <a:p>
            <a:pPr>
              <a:lnSpc>
                <a:spcPts val="2500"/>
              </a:lnSpc>
            </a:pPr>
            <a:r>
              <a:rPr lang="ja-JP" altLang="ja-JP" dirty="0">
                <a:latin typeface="BIZ UDゴシック" panose="020B0400000000000000" pitchFamily="49" charset="-128"/>
                <a:ea typeface="BIZ UDゴシック" panose="020B0400000000000000" pitchFamily="49" charset="-128"/>
              </a:rPr>
              <a:t>（令和の国土強靱化対策、防災対策の推進）</a:t>
            </a:r>
            <a:r>
              <a:rPr lang="en-US" altLang="ja-JP" dirty="0">
                <a:latin typeface="BIZ UDゴシック" panose="020B0400000000000000" pitchFamily="49" charset="-128"/>
                <a:ea typeface="BIZ UDゴシック" panose="020B0400000000000000" pitchFamily="49" charset="-128"/>
              </a:rPr>
              <a:t> </a:t>
            </a:r>
            <a:endParaRPr lang="ja-JP" altLang="ja-JP" dirty="0">
              <a:latin typeface="BIZ UDゴシック" panose="020B0400000000000000" pitchFamily="49" charset="-128"/>
              <a:ea typeface="BIZ UDゴシック" panose="020B0400000000000000" pitchFamily="49" charset="-128"/>
            </a:endParaRPr>
          </a:p>
          <a:p>
            <a:pPr marL="534988" indent="-285750">
              <a:lnSpc>
                <a:spcPts val="2500"/>
              </a:lnSpc>
              <a:buFont typeface="Arial" panose="020B0604020202020204" pitchFamily="34" charset="0"/>
              <a:buChar char="•"/>
            </a:pPr>
            <a:r>
              <a:rPr lang="ja-JP" altLang="ja-JP" dirty="0">
                <a:latin typeface="BIZ UDゴシック" panose="020B0400000000000000" pitchFamily="49" charset="-128"/>
                <a:ea typeface="BIZ UDゴシック" panose="020B0400000000000000" pitchFamily="49" charset="-128"/>
              </a:rPr>
              <a:t>防災庁を設置し、徹底的な事前防災の推進及び発災時から復旧・復興まで一貫した政府全体の司令塔機能を強化する。</a:t>
            </a:r>
            <a:r>
              <a:rPr lang="ja-JP" altLang="ja-JP" dirty="0">
                <a:highlight>
                  <a:srgbClr val="FFFF00"/>
                </a:highlight>
                <a:latin typeface="BIZ UDゴシック" panose="020B0400000000000000" pitchFamily="49" charset="-128"/>
                <a:ea typeface="BIZ UDゴシック" panose="020B0400000000000000" pitchFamily="49" charset="-128"/>
              </a:rPr>
              <a:t>併せて設置する地方機関の防災局により、地域の防災力向上を支援</a:t>
            </a:r>
            <a:r>
              <a:rPr lang="ja-JP" altLang="ja-JP" dirty="0">
                <a:latin typeface="BIZ UDゴシック" panose="020B0400000000000000" pitchFamily="49" charset="-128"/>
                <a:ea typeface="BIZ UDゴシック" panose="020B0400000000000000" pitchFamily="49" charset="-128"/>
              </a:rPr>
              <a:t>する。</a:t>
            </a:r>
            <a:r>
              <a:rPr lang="en-US" altLang="ja-JP" dirty="0">
                <a:latin typeface="BIZ UDゴシック" panose="020B0400000000000000" pitchFamily="49" charset="-128"/>
                <a:ea typeface="BIZ UDゴシック" panose="020B0400000000000000" pitchFamily="49" charset="-128"/>
              </a:rPr>
              <a:t> </a:t>
            </a:r>
          </a:p>
          <a:p>
            <a:pPr marL="534988" indent="-285750">
              <a:lnSpc>
                <a:spcPts val="2500"/>
              </a:lnSpc>
              <a:buFont typeface="Arial" panose="020B0604020202020204" pitchFamily="34" charset="0"/>
              <a:buChar char="•"/>
            </a:pPr>
            <a:r>
              <a:rPr lang="ja-JP" altLang="ja-JP" dirty="0">
                <a:latin typeface="BIZ UDゴシック" panose="020B0400000000000000" pitchFamily="49" charset="-128"/>
                <a:ea typeface="BIZ UDゴシック" panose="020B0400000000000000" pitchFamily="49" charset="-128"/>
              </a:rPr>
              <a:t>千島海溝地震、日本海溝地震、首都直下地震及び南海トラフ地震の対策を推進するとともに、</a:t>
            </a:r>
            <a:r>
              <a:rPr lang="ja-JP" altLang="ja-JP" dirty="0">
                <a:highlight>
                  <a:srgbClr val="FFFF00"/>
                </a:highlight>
                <a:latin typeface="BIZ UDゴシック" panose="020B0400000000000000" pitchFamily="49" charset="-128"/>
                <a:ea typeface="BIZ UDゴシック" panose="020B0400000000000000" pitchFamily="49" charset="-128"/>
              </a:rPr>
              <a:t>富士山噴火等の火山災害への対策</a:t>
            </a:r>
            <a:r>
              <a:rPr lang="ja-JP" altLang="ja-JP" dirty="0">
                <a:latin typeface="BIZ UDゴシック" panose="020B0400000000000000" pitchFamily="49" charset="-128"/>
                <a:ea typeface="BIZ UDゴシック" panose="020B0400000000000000" pitchFamily="49" charset="-128"/>
              </a:rPr>
              <a:t>・調査研究・人材確保・育成に取り組む。</a:t>
            </a:r>
            <a:r>
              <a:rPr lang="en-US" altLang="ja-JP" dirty="0">
                <a:latin typeface="BIZ UDゴシック" panose="020B0400000000000000" pitchFamily="49" charset="-128"/>
                <a:ea typeface="BIZ UDゴシック" panose="020B0400000000000000" pitchFamily="49" charset="-128"/>
              </a:rPr>
              <a:t> </a:t>
            </a:r>
          </a:p>
          <a:p>
            <a:pPr marL="534988" indent="-285750">
              <a:lnSpc>
                <a:spcPts val="2500"/>
              </a:lnSpc>
              <a:buFont typeface="Arial" panose="020B0604020202020204" pitchFamily="34" charset="0"/>
              <a:buChar char="•"/>
            </a:pPr>
            <a:r>
              <a:rPr lang="ja-JP" altLang="ja-JP" dirty="0">
                <a:highlight>
                  <a:srgbClr val="FFFF00"/>
                </a:highlight>
                <a:latin typeface="BIZ UDゴシック" panose="020B0400000000000000" pitchFamily="49" charset="-128"/>
                <a:ea typeface="BIZ UDゴシック" panose="020B0400000000000000" pitchFamily="49" charset="-128"/>
              </a:rPr>
              <a:t>首都直下地震を始めとした大規模災害時においても政府が必要な意思決定機能を維持し、経済安全保障上のリスクを始め災害時の諸課題に適切に対応するため、政府の代替拠点及び首都中枢における防災性能を強化するための環境整備を進める。</a:t>
            </a:r>
            <a:r>
              <a:rPr lang="ja-JP" altLang="ja-JP" dirty="0">
                <a:latin typeface="BIZ UDゴシック" panose="020B0400000000000000" pitchFamily="49" charset="-128"/>
                <a:ea typeface="BIZ UDゴシック" panose="020B0400000000000000" pitchFamily="49" charset="-128"/>
              </a:rPr>
              <a:t>その際、新たな財政負担が生じないよう、官民連携・規制緩和により民間資金・民間活力を最大限活用する。</a:t>
            </a:r>
            <a:r>
              <a:rPr lang="en-US" altLang="ja-JP" dirty="0">
                <a:latin typeface="BIZ UDゴシック" panose="020B0400000000000000" pitchFamily="49" charset="-128"/>
                <a:ea typeface="BIZ UDゴシック" panose="020B0400000000000000" pitchFamily="49" charset="-128"/>
              </a:rPr>
              <a:t> </a:t>
            </a:r>
            <a:endParaRPr lang="ja-JP" altLang="ja-JP" dirty="0">
              <a:latin typeface="BIZ UDゴシック" panose="020B0400000000000000" pitchFamily="49" charset="-128"/>
              <a:ea typeface="BIZ UDゴシック" panose="020B0400000000000000" pitchFamily="49" charset="-128"/>
            </a:endParaRPr>
          </a:p>
          <a:p>
            <a:pPr>
              <a:lnSpc>
                <a:spcPts val="2500"/>
              </a:lnSpc>
            </a:pPr>
            <a:endParaRPr lang="en-US" altLang="ja-JP" dirty="0">
              <a:latin typeface="BIZ UDゴシック" panose="020B0400000000000000" pitchFamily="49" charset="-128"/>
              <a:ea typeface="BIZ UDゴシック" panose="020B0400000000000000" pitchFamily="49" charset="-128"/>
            </a:endParaRPr>
          </a:p>
          <a:p>
            <a:pPr>
              <a:lnSpc>
                <a:spcPts val="2500"/>
              </a:lnSpc>
            </a:pPr>
            <a:r>
              <a:rPr lang="ja-JP" altLang="ja-JP" dirty="0">
                <a:latin typeface="BIZ UDゴシック" panose="020B0400000000000000" pitchFamily="49" charset="-128"/>
                <a:ea typeface="BIZ UDゴシック" panose="020B0400000000000000" pitchFamily="49" charset="-128"/>
              </a:rPr>
              <a:t>（副首都等の整備）</a:t>
            </a:r>
            <a:r>
              <a:rPr lang="en-US" altLang="ja-JP" dirty="0">
                <a:latin typeface="BIZ UDゴシック" panose="020B0400000000000000" pitchFamily="49" charset="-128"/>
                <a:ea typeface="BIZ UDゴシック" panose="020B0400000000000000" pitchFamily="49" charset="-128"/>
              </a:rPr>
              <a:t> </a:t>
            </a:r>
            <a:endParaRPr lang="ja-JP" altLang="ja-JP" dirty="0">
              <a:latin typeface="BIZ UDゴシック" panose="020B0400000000000000" pitchFamily="49" charset="-128"/>
              <a:ea typeface="BIZ UDゴシック" panose="020B0400000000000000" pitchFamily="49" charset="-128"/>
            </a:endParaRPr>
          </a:p>
          <a:p>
            <a:pPr marL="534988" indent="-285750">
              <a:lnSpc>
                <a:spcPts val="2500"/>
              </a:lnSpc>
              <a:buFont typeface="Arial" panose="020B0604020202020204" pitchFamily="34" charset="0"/>
              <a:buChar char="•"/>
            </a:pPr>
            <a:r>
              <a:rPr lang="ja-JP" altLang="ja-JP" dirty="0">
                <a:highlight>
                  <a:srgbClr val="FFFF00"/>
                </a:highlight>
                <a:latin typeface="BIZ UDゴシック" panose="020B0400000000000000" pitchFamily="49" charset="-128"/>
                <a:ea typeface="BIZ UDゴシック" panose="020B0400000000000000" pitchFamily="49" charset="-128"/>
              </a:rPr>
              <a:t>国家社会機能の継続性の確保及び多極分散型経済圏を形成する観点から、法案が成立することを前提に、首都中枢機能代替地域及び副首都の整備のための取組を進める。</a:t>
            </a:r>
          </a:p>
          <a:p>
            <a:pPr>
              <a:lnSpc>
                <a:spcPts val="2500"/>
              </a:lnSpc>
            </a:pPr>
            <a:r>
              <a:rPr lang="en-US" altLang="ja-JP" dirty="0">
                <a:latin typeface="BIZ UDゴシック" panose="020B0400000000000000" pitchFamily="49" charset="-128"/>
                <a:ea typeface="BIZ UDゴシック" panose="020B0400000000000000" pitchFamily="49" charset="-128"/>
              </a:rPr>
              <a:t> </a:t>
            </a:r>
            <a:endParaRPr lang="ja-JP" altLang="ja-JP" dirty="0">
              <a:latin typeface="BIZ UDゴシック" panose="020B0400000000000000" pitchFamily="49" charset="-128"/>
              <a:ea typeface="BIZ UDゴシック" panose="020B0400000000000000" pitchFamily="49" charset="-128"/>
            </a:endParaRPr>
          </a:p>
        </p:txBody>
      </p:sp>
      <p:sp>
        <p:nvSpPr>
          <p:cNvPr id="3" name="テキスト ボックス 2">
            <a:extLst>
              <a:ext uri="{FF2B5EF4-FFF2-40B4-BE49-F238E27FC236}">
                <a16:creationId xmlns:a16="http://schemas.microsoft.com/office/drawing/2014/main" id="{A4C58C77-BDDB-7BD2-880D-2F6F95A6BDBC}"/>
              </a:ext>
            </a:extLst>
          </p:cNvPr>
          <p:cNvSpPr txBox="1"/>
          <p:nvPr/>
        </p:nvSpPr>
        <p:spPr>
          <a:xfrm>
            <a:off x="6624320" y="6453628"/>
            <a:ext cx="5264652" cy="246221"/>
          </a:xfrm>
          <a:prstGeom prst="rect">
            <a:avLst/>
          </a:prstGeom>
          <a:noFill/>
        </p:spPr>
        <p:txBody>
          <a:bodyPr wrap="square">
            <a:spAutoFit/>
          </a:bodyPr>
          <a:lstStyle/>
          <a:p>
            <a:pPr algn="r">
              <a:lnSpc>
                <a:spcPts val="1200"/>
              </a:lnSpc>
            </a:pPr>
            <a:r>
              <a:rPr kumimoji="1" lang="ja-JP" altLang="en-US" sz="1000" b="0" dirty="0">
                <a:latin typeface="BIZ UDPゴシック" panose="020B0400000000000000" pitchFamily="50" charset="-128"/>
                <a:ea typeface="BIZ UDPゴシック" panose="020B0400000000000000" pitchFamily="50" charset="-128"/>
              </a:rPr>
              <a:t>出典</a:t>
            </a:r>
            <a:r>
              <a:rPr lang="ja-JP" altLang="en-US" sz="1000" dirty="0">
                <a:latin typeface="BIZ UDPゴシック" panose="020B0400000000000000" pitchFamily="50" charset="-128"/>
                <a:ea typeface="BIZ UDPゴシック" panose="020B0400000000000000" pitchFamily="50" charset="-128"/>
              </a:rPr>
              <a:t>：内閣府「</a:t>
            </a:r>
            <a:r>
              <a:rPr lang="ja-JP" altLang="ja-JP" sz="1000" b="1" dirty="0">
                <a:latin typeface="BIZ UDゴシック" panose="020B0400000000000000" pitchFamily="49" charset="-128"/>
                <a:ea typeface="BIZ UDゴシック" panose="020B0400000000000000" pitchFamily="49" charset="-128"/>
              </a:rPr>
              <a:t>経済財政運営と改革の基本方針</a:t>
            </a:r>
            <a:r>
              <a:rPr lang="en-US" altLang="ja-JP" sz="1000" b="1" dirty="0">
                <a:latin typeface="BIZ UDゴシック" panose="020B0400000000000000" pitchFamily="49" charset="-128"/>
                <a:ea typeface="BIZ UDゴシック" panose="020B0400000000000000" pitchFamily="49" charset="-128"/>
              </a:rPr>
              <a:t>2026 </a:t>
            </a:r>
            <a:r>
              <a:rPr lang="ja-JP" altLang="ja-JP" sz="1000" b="1" dirty="0">
                <a:latin typeface="BIZ UDゴシック" panose="020B0400000000000000" pitchFamily="49" charset="-128"/>
                <a:ea typeface="BIZ UDゴシック" panose="020B0400000000000000" pitchFamily="49" charset="-128"/>
              </a:rPr>
              <a:t>（原案）</a:t>
            </a:r>
            <a:r>
              <a:rPr lang="ja-JP" altLang="en-US" sz="1000" b="1" dirty="0">
                <a:latin typeface="BIZ UDゴシック" panose="020B0400000000000000" pitchFamily="49" charset="-128"/>
                <a:ea typeface="BIZ UDゴシック" panose="020B0400000000000000" pitchFamily="49" charset="-128"/>
              </a:rPr>
              <a:t>」　</a:t>
            </a:r>
            <a:r>
              <a:rPr lang="en-US" altLang="ja-JP" sz="1000" b="1" dirty="0">
                <a:latin typeface="BIZ UDゴシック" panose="020B0400000000000000" pitchFamily="49" charset="-128"/>
                <a:ea typeface="BIZ UDゴシック" panose="020B0400000000000000" pitchFamily="49" charset="-128"/>
              </a:rPr>
              <a:t>※</a:t>
            </a:r>
            <a:r>
              <a:rPr lang="ja-JP" altLang="en-US" sz="1000" b="1" dirty="0">
                <a:latin typeface="BIZ UDゴシック" panose="020B0400000000000000" pitchFamily="49" charset="-128"/>
                <a:ea typeface="BIZ UDゴシック" panose="020B0400000000000000" pitchFamily="49" charset="-128"/>
              </a:rPr>
              <a:t>網掛けは副首都推進局</a:t>
            </a:r>
            <a:r>
              <a:rPr lang="ja-JP" altLang="ja-JP" sz="1000" b="1" dirty="0">
                <a:latin typeface="BIZ UDゴシック" panose="020B0400000000000000" pitchFamily="49" charset="-128"/>
                <a:ea typeface="BIZ UDゴシック" panose="020B0400000000000000" pitchFamily="49" charset="-128"/>
              </a:rPr>
              <a:t>　</a:t>
            </a:r>
            <a:endParaRPr kumimoji="1" lang="en-US" altLang="ja-JP" sz="1000" b="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04035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D986A-D1CB-5DEE-4B50-20066ACA12E6}"/>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8C74E0DF-1EDC-A0B3-CA0F-29C5E0D15CAC}"/>
              </a:ext>
            </a:extLst>
          </p:cNvPr>
          <p:cNvSpPr/>
          <p:nvPr/>
        </p:nvSpPr>
        <p:spPr>
          <a:xfrm>
            <a:off x="0" y="0"/>
            <a:ext cx="12192000" cy="6194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b="1" dirty="0">
                <a:solidFill>
                  <a:schemeClr val="bg1"/>
                </a:solidFill>
                <a:latin typeface="BIZ UDPゴシック" panose="020B0400000000000000" pitchFamily="50" charset="-128"/>
                <a:ea typeface="BIZ UDPゴシック" panose="020B0400000000000000" pitchFamily="50" charset="-128"/>
              </a:rPr>
              <a:t>Ⅲ</a:t>
            </a:r>
            <a:r>
              <a:rPr lang="ja-JP" altLang="en-US" sz="2400" b="1" dirty="0">
                <a:solidFill>
                  <a:schemeClr val="bg1"/>
                </a:solidFill>
                <a:latin typeface="BIZ UDPゴシック" panose="020B0400000000000000" pitchFamily="50" charset="-128"/>
                <a:ea typeface="BIZ UDPゴシック" panose="020B0400000000000000" pitchFamily="50" charset="-128"/>
              </a:rPr>
              <a:t>ー１　首都中枢機能の代替とは</a:t>
            </a:r>
            <a:endParaRPr kumimoji="1" lang="ja-JP" altLang="en-US" sz="2400" b="1" dirty="0">
              <a:solidFill>
                <a:schemeClr val="bg1"/>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1">
            <a:extLst>
              <a:ext uri="{FF2B5EF4-FFF2-40B4-BE49-F238E27FC236}">
                <a16:creationId xmlns:a16="http://schemas.microsoft.com/office/drawing/2014/main" id="{E91CC0D9-A0D1-1538-2932-A43CCF3CD4B7}"/>
              </a:ext>
            </a:extLst>
          </p:cNvPr>
          <p:cNvSpPr>
            <a:spLocks noGrp="1"/>
          </p:cNvSpPr>
          <p:nvPr>
            <p:ph type="sldNum" sz="quarter" idx="12"/>
          </p:nvPr>
        </p:nvSpPr>
        <p:spPr>
          <a:xfrm>
            <a:off x="9448800" y="6394177"/>
            <a:ext cx="2743200" cy="365125"/>
          </a:xfrm>
        </p:spPr>
        <p:txBody>
          <a:bodyPr/>
          <a:lstStyle/>
          <a:p>
            <a:fld id="{07461F5B-1BDF-4D77-A755-C8D0FF6D81B8}" type="slidenum">
              <a:rPr kumimoji="1" lang="ja-JP" altLang="en-US" sz="1400" smtClean="0">
                <a:latin typeface="BIZ UDPゴシック" panose="020B0400000000000000" pitchFamily="50" charset="-128"/>
                <a:ea typeface="BIZ UDPゴシック" panose="020B0400000000000000" pitchFamily="50" charset="-128"/>
              </a:rPr>
              <a:t>10</a:t>
            </a:fld>
            <a:endParaRPr kumimoji="1" lang="ja-JP" altLang="en-US" sz="1400"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17DB9240-77E5-DA24-5044-C80A96BBC127}"/>
              </a:ext>
            </a:extLst>
          </p:cNvPr>
          <p:cNvSpPr txBox="1"/>
          <p:nvPr/>
        </p:nvSpPr>
        <p:spPr>
          <a:xfrm>
            <a:off x="59535" y="1434675"/>
            <a:ext cx="8111736" cy="2616101"/>
          </a:xfrm>
          <a:prstGeom prst="rect">
            <a:avLst/>
          </a:prstGeom>
          <a:noFill/>
        </p:spPr>
        <p:txBody>
          <a:bodyPr wrap="square" rtlCol="0">
            <a:spAutoFit/>
          </a:bodyPr>
          <a:lstStyle/>
          <a:p>
            <a:pPr>
              <a:spcBef>
                <a:spcPts val="600"/>
              </a:spcBef>
            </a:pPr>
            <a:r>
              <a:rPr lang="ja-JP" altLang="en-US" b="1" dirty="0">
                <a:latin typeface="BIZ UDゴシック" panose="020B0400000000000000" pitchFamily="49" charset="-128"/>
                <a:ea typeface="BIZ UDゴシック" panose="020B0400000000000000" pitchFamily="49" charset="-128"/>
              </a:rPr>
              <a:t>１　</a:t>
            </a:r>
            <a:r>
              <a:rPr kumimoji="1" lang="ja-JP" altLang="en-US" b="1" dirty="0">
                <a:latin typeface="BIZ UDゴシック" panose="020B0400000000000000" pitchFamily="49" charset="-128"/>
                <a:ea typeface="BIZ UDゴシック" panose="020B0400000000000000" pitchFamily="49" charset="-128"/>
              </a:rPr>
              <a:t>首都直下地震対策特別措置法</a:t>
            </a:r>
            <a:endParaRPr kumimoji="1" lang="en-US" altLang="ja-JP" b="1" dirty="0">
              <a:latin typeface="BIZ UDゴシック" panose="020B0400000000000000" pitchFamily="49" charset="-128"/>
              <a:ea typeface="BIZ UDゴシック" panose="020B0400000000000000" pitchFamily="49" charset="-128"/>
            </a:endParaRPr>
          </a:p>
          <a:p>
            <a:pPr marL="722313" indent="-285750">
              <a:spcBef>
                <a:spcPts val="600"/>
              </a:spcBef>
              <a:buFont typeface="Wingdings" panose="05000000000000000000" pitchFamily="2" charset="2"/>
              <a:buChar char="Ø"/>
            </a:pPr>
            <a:r>
              <a:rPr lang="ja-JP" altLang="en-US" dirty="0">
                <a:latin typeface="BIZ UDゴシック" panose="020B0400000000000000" pitchFamily="49" charset="-128"/>
                <a:ea typeface="BIZ UDゴシック" panose="020B0400000000000000" pitchFamily="49" charset="-128"/>
              </a:rPr>
              <a:t>東京圏における政治、行政、経済等の中枢機能をいう。</a:t>
            </a:r>
            <a:endParaRPr lang="en-US" altLang="ja-JP" dirty="0">
              <a:latin typeface="BIZ UDゴシック" panose="020B0400000000000000" pitchFamily="49" charset="-128"/>
              <a:ea typeface="BIZ UDゴシック" panose="020B0400000000000000" pitchFamily="49" charset="-128"/>
            </a:endParaRPr>
          </a:p>
          <a:p>
            <a:pPr>
              <a:spcBef>
                <a:spcPts val="600"/>
              </a:spcBef>
            </a:pPr>
            <a:r>
              <a:rPr lang="ja-JP" altLang="en-US" dirty="0">
                <a:latin typeface="BIZ UDゴシック" panose="020B0400000000000000" pitchFamily="49" charset="-128"/>
                <a:ea typeface="BIZ UDゴシック" panose="020B0400000000000000" pitchFamily="49" charset="-128"/>
              </a:rPr>
              <a:t>　　　</a:t>
            </a:r>
            <a:r>
              <a:rPr lang="en-US" altLang="ja-JP" dirty="0">
                <a:latin typeface="BIZ UDゴシック" panose="020B0400000000000000" pitchFamily="49" charset="-128"/>
                <a:ea typeface="BIZ UDゴシック" panose="020B0400000000000000" pitchFamily="49" charset="-128"/>
              </a:rPr>
              <a:t>※</a:t>
            </a:r>
            <a:r>
              <a:rPr lang="ja-JP" altLang="en-US" dirty="0">
                <a:latin typeface="BIZ UDゴシック" panose="020B0400000000000000" pitchFamily="49" charset="-128"/>
                <a:ea typeface="BIZ UDゴシック" panose="020B0400000000000000" pitchFamily="49" charset="-128"/>
              </a:rPr>
              <a:t>東京圏：東京都、埼玉県、千葉県及び神奈川県の区域並びに茨城県</a:t>
            </a:r>
            <a:br>
              <a:rPr lang="en-US" altLang="ja-JP" dirty="0">
                <a:latin typeface="BIZ UDゴシック" panose="020B0400000000000000" pitchFamily="49" charset="-128"/>
                <a:ea typeface="BIZ UDゴシック" panose="020B0400000000000000" pitchFamily="49" charset="-128"/>
              </a:rPr>
            </a:br>
            <a:r>
              <a:rPr lang="ja-JP" altLang="en-US" dirty="0">
                <a:latin typeface="BIZ UDゴシック" panose="020B0400000000000000" pitchFamily="49" charset="-128"/>
                <a:ea typeface="BIZ UDゴシック" panose="020B0400000000000000" pitchFamily="49" charset="-128"/>
              </a:rPr>
              <a:t>　　　　の区域のうち政令で定める区域</a:t>
            </a:r>
            <a:endParaRPr kumimoji="1" lang="en-US" altLang="ja-JP" dirty="0">
              <a:latin typeface="BIZ UDゴシック" panose="020B0400000000000000" pitchFamily="49" charset="-128"/>
              <a:ea typeface="BIZ UDゴシック" panose="020B0400000000000000" pitchFamily="49" charset="-128"/>
            </a:endParaRPr>
          </a:p>
          <a:p>
            <a:pPr>
              <a:spcBef>
                <a:spcPts val="600"/>
              </a:spcBef>
            </a:pPr>
            <a:r>
              <a:rPr lang="ja-JP" altLang="en-US" b="1" dirty="0">
                <a:latin typeface="BIZ UDゴシック" panose="020B0400000000000000" pitchFamily="49" charset="-128"/>
                <a:ea typeface="BIZ UDゴシック" panose="020B0400000000000000" pitchFamily="49" charset="-128"/>
              </a:rPr>
              <a:t>２　副首都法案</a:t>
            </a:r>
            <a:endParaRPr lang="en-US" altLang="ja-JP" b="1" dirty="0">
              <a:latin typeface="BIZ UDゴシック" panose="020B0400000000000000" pitchFamily="49" charset="-128"/>
              <a:ea typeface="BIZ UDゴシック" panose="020B0400000000000000" pitchFamily="49" charset="-128"/>
            </a:endParaRPr>
          </a:p>
          <a:p>
            <a:pPr marL="712788" indent="-285750">
              <a:spcBef>
                <a:spcPts val="600"/>
              </a:spcBef>
              <a:buFont typeface="Wingdings" panose="05000000000000000000" pitchFamily="2" charset="2"/>
              <a:buChar char="Ø"/>
            </a:pPr>
            <a:r>
              <a:rPr lang="ja-JP" altLang="en-US" dirty="0">
                <a:latin typeface="BIZ UDゴシック" panose="020B0400000000000000" pitchFamily="49" charset="-128"/>
                <a:ea typeface="BIZ UDゴシック" panose="020B0400000000000000" pitchFamily="49" charset="-128"/>
              </a:rPr>
              <a:t>東京圏（首都直下地震対策特措法に規定する東京圏）における</a:t>
            </a:r>
            <a:br>
              <a:rPr lang="en-US" altLang="ja-JP" dirty="0">
                <a:latin typeface="BIZ UDゴシック" panose="020B0400000000000000" pitchFamily="49" charset="-128"/>
                <a:ea typeface="BIZ UDゴシック" panose="020B0400000000000000" pitchFamily="49" charset="-128"/>
              </a:rPr>
            </a:br>
            <a:r>
              <a:rPr lang="ja-JP" altLang="en-US" dirty="0">
                <a:latin typeface="BIZ UDゴシック" panose="020B0400000000000000" pitchFamily="49" charset="-128"/>
                <a:ea typeface="BIZ UDゴシック" panose="020B0400000000000000" pitchFamily="49" charset="-128"/>
              </a:rPr>
              <a:t>国家社会機能（我が国の政治、行政、司法及び経済に関する機能</a:t>
            </a:r>
            <a:br>
              <a:rPr lang="en-US" altLang="ja-JP" dirty="0">
                <a:latin typeface="BIZ UDゴシック" panose="020B0400000000000000" pitchFamily="49" charset="-128"/>
                <a:ea typeface="BIZ UDゴシック" panose="020B0400000000000000" pitchFamily="49" charset="-128"/>
              </a:rPr>
            </a:br>
            <a:r>
              <a:rPr lang="ja-JP" altLang="en-US" dirty="0">
                <a:latin typeface="BIZ UDゴシック" panose="020B0400000000000000" pitchFamily="49" charset="-128"/>
                <a:ea typeface="BIZ UDゴシック" panose="020B0400000000000000" pitchFamily="49" charset="-128"/>
              </a:rPr>
              <a:t>その他の国家及び社会の重要な機能）のうち中枢的なもの</a:t>
            </a:r>
            <a:endParaRPr lang="en-US" altLang="ja-JP" dirty="0">
              <a:latin typeface="BIZ UDゴシック" panose="020B0400000000000000" pitchFamily="49" charset="-128"/>
              <a:ea typeface="BIZ UDゴシック" panose="020B0400000000000000" pitchFamily="49" charset="-128"/>
            </a:endParaRPr>
          </a:p>
        </p:txBody>
      </p:sp>
      <p:sp>
        <p:nvSpPr>
          <p:cNvPr id="13" name="テキスト ボックス 12">
            <a:extLst>
              <a:ext uri="{FF2B5EF4-FFF2-40B4-BE49-F238E27FC236}">
                <a16:creationId xmlns:a16="http://schemas.microsoft.com/office/drawing/2014/main" id="{528224DD-8740-4F1F-46D5-607A0B6E8050}"/>
              </a:ext>
            </a:extLst>
          </p:cNvPr>
          <p:cNvSpPr txBox="1"/>
          <p:nvPr/>
        </p:nvSpPr>
        <p:spPr>
          <a:xfrm>
            <a:off x="67878" y="5062342"/>
            <a:ext cx="9650280" cy="923330"/>
          </a:xfrm>
          <a:prstGeom prst="rect">
            <a:avLst/>
          </a:prstGeom>
          <a:noFill/>
        </p:spPr>
        <p:txBody>
          <a:bodyPr wrap="square" rtlCol="0">
            <a:spAutoFit/>
          </a:bodyPr>
          <a:lstStyle/>
          <a:p>
            <a:pPr indent="265113">
              <a:spcBef>
                <a:spcPts val="600"/>
              </a:spcBef>
            </a:pPr>
            <a:r>
              <a:rPr lang="ja-JP" altLang="en-US" dirty="0">
                <a:solidFill>
                  <a:srgbClr val="000000"/>
                </a:solidFill>
                <a:latin typeface="BIZ UDPゴシック" panose="020B0400000000000000" pitchFamily="50" charset="-128"/>
                <a:ea typeface="BIZ UDPゴシック" panose="020B0400000000000000" pitchFamily="50" charset="-128"/>
              </a:rPr>
              <a:t>大規模災害が発生し、</a:t>
            </a:r>
            <a:r>
              <a:rPr lang="ja-JP" altLang="en-US" b="1" dirty="0">
                <a:solidFill>
                  <a:srgbClr val="FF0000"/>
                </a:solidFill>
                <a:latin typeface="BIZ UDPゴシック" panose="020B0400000000000000" pitchFamily="50" charset="-128"/>
                <a:ea typeface="BIZ UDPゴシック" panose="020B0400000000000000" pitchFamily="50" charset="-128"/>
              </a:rPr>
              <a:t>東京圏において首都中枢機能を維持することが困難となった場合</a:t>
            </a:r>
            <a:r>
              <a:rPr lang="ja-JP" altLang="en-US" dirty="0">
                <a:solidFill>
                  <a:srgbClr val="000000"/>
                </a:solidFill>
                <a:latin typeface="BIZ UDPゴシック" panose="020B0400000000000000" pitchFamily="50" charset="-128"/>
                <a:ea typeface="BIZ UDPゴシック" panose="020B0400000000000000" pitchFamily="50" charset="-128"/>
              </a:rPr>
              <a:t>に、</a:t>
            </a:r>
            <a:br>
              <a:rPr lang="en-US" altLang="ja-JP" dirty="0">
                <a:solidFill>
                  <a:srgbClr val="000000"/>
                </a:solidFill>
                <a:latin typeface="BIZ UDPゴシック" panose="020B0400000000000000" pitchFamily="50" charset="-128"/>
                <a:ea typeface="BIZ UDPゴシック" panose="020B0400000000000000" pitchFamily="50" charset="-128"/>
              </a:rPr>
            </a:br>
            <a:r>
              <a:rPr lang="ja-JP" altLang="en-US" dirty="0">
                <a:solidFill>
                  <a:srgbClr val="000000"/>
                </a:solidFill>
                <a:latin typeface="BIZ UDPゴシック" panose="020B0400000000000000" pitchFamily="50" charset="-128"/>
                <a:ea typeface="BIZ UDPゴシック" panose="020B0400000000000000" pitchFamily="50" charset="-128"/>
              </a:rPr>
              <a:t>　　</a:t>
            </a:r>
            <a:r>
              <a:rPr lang="ja-JP" altLang="en-US" b="1" dirty="0">
                <a:solidFill>
                  <a:srgbClr val="FF0000"/>
                </a:solidFill>
                <a:latin typeface="BIZ UDPゴシック" panose="020B0400000000000000" pitchFamily="50" charset="-128"/>
                <a:ea typeface="BIZ UDPゴシック" panose="020B0400000000000000" pitchFamily="50" charset="-128"/>
              </a:rPr>
              <a:t>東京圏との同時被災の可能性が低い区域で、</a:t>
            </a:r>
            <a:br>
              <a:rPr lang="en-US" altLang="ja-JP" b="1" dirty="0">
                <a:solidFill>
                  <a:srgbClr val="FF0000"/>
                </a:solidFill>
                <a:latin typeface="BIZ UDPゴシック" panose="020B0400000000000000" pitchFamily="50" charset="-128"/>
                <a:ea typeface="BIZ UDPゴシック" panose="020B0400000000000000" pitchFamily="50" charset="-128"/>
              </a:rPr>
            </a:br>
            <a:r>
              <a:rPr lang="ja-JP" altLang="en-US" b="1" dirty="0">
                <a:solidFill>
                  <a:srgbClr val="FF0000"/>
                </a:solidFill>
                <a:latin typeface="BIZ UDPゴシック" panose="020B0400000000000000" pitchFamily="50" charset="-128"/>
                <a:ea typeface="BIZ UDPゴシック" panose="020B0400000000000000" pitchFamily="50" charset="-128"/>
              </a:rPr>
              <a:t>　　一定期間、首都中枢機能を代替</a:t>
            </a:r>
            <a:r>
              <a:rPr lang="ja-JP" altLang="en-US" dirty="0">
                <a:solidFill>
                  <a:srgbClr val="000000"/>
                </a:solidFill>
                <a:latin typeface="BIZ UDPゴシック" panose="020B0400000000000000" pitchFamily="50" charset="-128"/>
                <a:ea typeface="BIZ UDPゴシック" panose="020B0400000000000000" pitchFamily="50" charset="-128"/>
              </a:rPr>
              <a:t>する機能を担うこと</a:t>
            </a:r>
            <a:endParaRPr lang="en-US" altLang="ja-JP" dirty="0">
              <a:latin typeface="BIZ UDゴシック" panose="020B0400000000000000" pitchFamily="49" charset="-128"/>
              <a:ea typeface="BIZ UDゴシック" panose="020B0400000000000000" pitchFamily="49" charset="-128"/>
            </a:endParaRPr>
          </a:p>
        </p:txBody>
      </p:sp>
      <p:graphicFrame>
        <p:nvGraphicFramePr>
          <p:cNvPr id="3" name="表 2">
            <a:extLst>
              <a:ext uri="{FF2B5EF4-FFF2-40B4-BE49-F238E27FC236}">
                <a16:creationId xmlns:a16="http://schemas.microsoft.com/office/drawing/2014/main" id="{AA9FB0AD-BD6E-BDAB-CDA5-4DDFE4F39BD9}"/>
              </a:ext>
            </a:extLst>
          </p:cNvPr>
          <p:cNvGraphicFramePr>
            <a:graphicFrameLocks noGrp="1"/>
          </p:cNvGraphicFramePr>
          <p:nvPr>
            <p:extLst>
              <p:ext uri="{D42A27DB-BD31-4B8C-83A1-F6EECF244321}">
                <p14:modId xmlns:p14="http://schemas.microsoft.com/office/powerpoint/2010/main" val="1549416915"/>
              </p:ext>
            </p:extLst>
          </p:nvPr>
        </p:nvGraphicFramePr>
        <p:xfrm>
          <a:off x="59535" y="1009600"/>
          <a:ext cx="2133601" cy="370840"/>
        </p:xfrm>
        <a:graphic>
          <a:graphicData uri="http://schemas.openxmlformats.org/drawingml/2006/table">
            <a:tbl>
              <a:tblPr firstRow="1" bandRow="1">
                <a:tableStyleId>{5C22544A-7EE6-4342-B048-85BDC9FD1C3A}</a:tableStyleId>
              </a:tblPr>
              <a:tblGrid>
                <a:gridCol w="2133601">
                  <a:extLst>
                    <a:ext uri="{9D8B030D-6E8A-4147-A177-3AD203B41FA5}">
                      <a16:colId xmlns:a16="http://schemas.microsoft.com/office/drawing/2014/main" val="3666785507"/>
                    </a:ext>
                  </a:extLst>
                </a:gridCol>
              </a:tblGrid>
              <a:tr h="370840">
                <a:tc>
                  <a:txBody>
                    <a:bodyPr/>
                    <a:lstStyle/>
                    <a:p>
                      <a:r>
                        <a:rPr kumimoji="1" lang="ja-JP" altLang="en-US" dirty="0">
                          <a:solidFill>
                            <a:schemeClr val="tx1"/>
                          </a:solidFill>
                          <a:latin typeface="BIZ UDゴシック" panose="020B0400000000000000" pitchFamily="49" charset="-128"/>
                          <a:ea typeface="BIZ UDゴシック" panose="020B0400000000000000" pitchFamily="49" charset="-128"/>
                        </a:rPr>
                        <a:t>首都中枢機能とは</a:t>
                      </a:r>
                    </a:p>
                  </a:txBody>
                  <a:tcPr>
                    <a:lnB w="76200" cap="flat" cmpd="sng" algn="ctr">
                      <a:solidFill>
                        <a:srgbClr val="FFC000"/>
                      </a:solidFill>
                      <a:prstDash val="solid"/>
                      <a:round/>
                      <a:headEnd type="none" w="med" len="med"/>
                      <a:tailEnd type="none" w="med" len="med"/>
                    </a:lnB>
                    <a:gradFill>
                      <a:gsLst>
                        <a:gs pos="75000">
                          <a:srgbClr val="FFC000"/>
                        </a:gs>
                        <a:gs pos="92000">
                          <a:srgbClr val="FFC000"/>
                        </a:gs>
                        <a:gs pos="58000">
                          <a:schemeClr val="bg1">
                            <a:alpha val="0"/>
                          </a:schemeClr>
                        </a:gs>
                        <a:gs pos="100000">
                          <a:srgbClr val="FFC000"/>
                        </a:gs>
                      </a:gsLst>
                      <a:lin ang="5400000" scaled="1"/>
                    </a:gradFill>
                  </a:tcPr>
                </a:tc>
                <a:extLst>
                  <a:ext uri="{0D108BD9-81ED-4DB2-BD59-A6C34878D82A}">
                    <a16:rowId xmlns:a16="http://schemas.microsoft.com/office/drawing/2014/main" val="1741538960"/>
                  </a:ext>
                </a:extLst>
              </a:tr>
            </a:tbl>
          </a:graphicData>
        </a:graphic>
      </p:graphicFrame>
      <p:graphicFrame>
        <p:nvGraphicFramePr>
          <p:cNvPr id="8" name="表 7">
            <a:extLst>
              <a:ext uri="{FF2B5EF4-FFF2-40B4-BE49-F238E27FC236}">
                <a16:creationId xmlns:a16="http://schemas.microsoft.com/office/drawing/2014/main" id="{45C3C683-98D4-448A-826D-326F15F11678}"/>
              </a:ext>
            </a:extLst>
          </p:cNvPr>
          <p:cNvGraphicFramePr>
            <a:graphicFrameLocks noGrp="1"/>
          </p:cNvGraphicFramePr>
          <p:nvPr>
            <p:extLst>
              <p:ext uri="{D42A27DB-BD31-4B8C-83A1-F6EECF244321}">
                <p14:modId xmlns:p14="http://schemas.microsoft.com/office/powerpoint/2010/main" val="1044508224"/>
              </p:ext>
            </p:extLst>
          </p:nvPr>
        </p:nvGraphicFramePr>
        <p:xfrm>
          <a:off x="59535" y="4599052"/>
          <a:ext cx="2800623" cy="370840"/>
        </p:xfrm>
        <a:graphic>
          <a:graphicData uri="http://schemas.openxmlformats.org/drawingml/2006/table">
            <a:tbl>
              <a:tblPr firstRow="1" bandRow="1">
                <a:tableStyleId>{5C22544A-7EE6-4342-B048-85BDC9FD1C3A}</a:tableStyleId>
              </a:tblPr>
              <a:tblGrid>
                <a:gridCol w="2800623">
                  <a:extLst>
                    <a:ext uri="{9D8B030D-6E8A-4147-A177-3AD203B41FA5}">
                      <a16:colId xmlns:a16="http://schemas.microsoft.com/office/drawing/2014/main" val="3666785507"/>
                    </a:ext>
                  </a:extLst>
                </a:gridCol>
              </a:tblGrid>
              <a:tr h="370840">
                <a:tc>
                  <a:txBody>
                    <a:bodyPr/>
                    <a:lstStyle/>
                    <a:p>
                      <a:r>
                        <a:rPr kumimoji="1" lang="ja-JP" altLang="en-US" dirty="0">
                          <a:solidFill>
                            <a:schemeClr val="tx1"/>
                          </a:solidFill>
                          <a:latin typeface="BIZ UDゴシック" panose="020B0400000000000000" pitchFamily="49" charset="-128"/>
                          <a:ea typeface="BIZ UDゴシック" panose="020B0400000000000000" pitchFamily="49" charset="-128"/>
                        </a:rPr>
                        <a:t>首都中枢機能の代替とは</a:t>
                      </a:r>
                    </a:p>
                  </a:txBody>
                  <a:tcPr>
                    <a:lnB w="76200" cap="flat" cmpd="sng" algn="ctr">
                      <a:solidFill>
                        <a:srgbClr val="FFC000"/>
                      </a:solidFill>
                      <a:prstDash val="solid"/>
                      <a:round/>
                      <a:headEnd type="none" w="med" len="med"/>
                      <a:tailEnd type="none" w="med" len="med"/>
                    </a:lnB>
                    <a:gradFill>
                      <a:gsLst>
                        <a:gs pos="75000">
                          <a:srgbClr val="FFC000"/>
                        </a:gs>
                        <a:gs pos="92000">
                          <a:srgbClr val="FFC000"/>
                        </a:gs>
                        <a:gs pos="58000">
                          <a:schemeClr val="bg1">
                            <a:alpha val="0"/>
                          </a:schemeClr>
                        </a:gs>
                        <a:gs pos="100000">
                          <a:srgbClr val="FFC000"/>
                        </a:gs>
                      </a:gsLst>
                      <a:lin ang="5400000" scaled="1"/>
                    </a:gradFill>
                  </a:tcPr>
                </a:tc>
                <a:extLst>
                  <a:ext uri="{0D108BD9-81ED-4DB2-BD59-A6C34878D82A}">
                    <a16:rowId xmlns:a16="http://schemas.microsoft.com/office/drawing/2014/main" val="1741538960"/>
                  </a:ext>
                </a:extLst>
              </a:tr>
            </a:tbl>
          </a:graphicData>
        </a:graphic>
      </p:graphicFrame>
      <p:pic>
        <p:nvPicPr>
          <p:cNvPr id="38" name="図 37">
            <a:extLst>
              <a:ext uri="{FF2B5EF4-FFF2-40B4-BE49-F238E27FC236}">
                <a16:creationId xmlns:a16="http://schemas.microsoft.com/office/drawing/2014/main" id="{642116E1-D0F7-21C0-5C82-F969D072E4B4}"/>
              </a:ext>
            </a:extLst>
          </p:cNvPr>
          <p:cNvPicPr>
            <a:picLocks noChangeAspect="1"/>
          </p:cNvPicPr>
          <p:nvPr/>
        </p:nvPicPr>
        <p:blipFill>
          <a:blip r:embed="rId2">
            <a:extLst>
              <a:ext uri="{28A0092B-C50C-407E-A947-70E740481C1C}">
                <a14:useLocalDpi xmlns:a14="http://schemas.microsoft.com/office/drawing/2010/main" val="0"/>
              </a:ext>
            </a:extLst>
          </a:blip>
          <a:srcRect l="4393" r="10289"/>
          <a:stretch>
            <a:fillRect/>
          </a:stretch>
        </p:blipFill>
        <p:spPr>
          <a:xfrm>
            <a:off x="8582724" y="1719014"/>
            <a:ext cx="3724324" cy="3572505"/>
          </a:xfrm>
          <a:prstGeom prst="rect">
            <a:avLst/>
          </a:prstGeom>
        </p:spPr>
      </p:pic>
      <p:sp>
        <p:nvSpPr>
          <p:cNvPr id="6" name="テキスト ボックス 5">
            <a:extLst>
              <a:ext uri="{FF2B5EF4-FFF2-40B4-BE49-F238E27FC236}">
                <a16:creationId xmlns:a16="http://schemas.microsoft.com/office/drawing/2014/main" id="{375C3394-CFBE-1DB8-385A-A8C0C99A5829}"/>
              </a:ext>
            </a:extLst>
          </p:cNvPr>
          <p:cNvSpPr txBox="1"/>
          <p:nvPr/>
        </p:nvSpPr>
        <p:spPr>
          <a:xfrm>
            <a:off x="9408566" y="1290814"/>
            <a:ext cx="1775637" cy="307777"/>
          </a:xfrm>
          <a:prstGeom prst="rect">
            <a:avLst/>
          </a:prstGeom>
          <a:noFill/>
        </p:spPr>
        <p:txBody>
          <a:bodyPr wrap="square" rtlCol="0">
            <a:spAutoFit/>
          </a:bodyPr>
          <a:lstStyle/>
          <a:p>
            <a:pPr algn="ctr"/>
            <a:r>
              <a:rPr kumimoji="1" lang="ja-JP" altLang="en-US" sz="1400" dirty="0">
                <a:latin typeface="BIZ UDゴシック" panose="020B0400000000000000" pitchFamily="49" charset="-128"/>
                <a:ea typeface="BIZ UDゴシック" panose="020B0400000000000000" pitchFamily="49" charset="-128"/>
              </a:rPr>
              <a:t>図：東京圏</a:t>
            </a:r>
          </a:p>
        </p:txBody>
      </p:sp>
    </p:spTree>
    <p:extLst>
      <p:ext uri="{BB962C8B-B14F-4D97-AF65-F5344CB8AC3E}">
        <p14:creationId xmlns:p14="http://schemas.microsoft.com/office/powerpoint/2010/main" val="3489641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4">
            <a:extLst>
              <a:ext uri="{FF2B5EF4-FFF2-40B4-BE49-F238E27FC236}">
                <a16:creationId xmlns:a16="http://schemas.microsoft.com/office/drawing/2014/main" id="{B7C66712-1A7B-4411-8464-87D39465A091}"/>
              </a:ext>
            </a:extLst>
          </p:cNvPr>
          <p:cNvGraphicFramePr>
            <a:graphicFrameLocks noGrp="1"/>
          </p:cNvGraphicFramePr>
          <p:nvPr>
            <p:extLst>
              <p:ext uri="{D42A27DB-BD31-4B8C-83A1-F6EECF244321}">
                <p14:modId xmlns:p14="http://schemas.microsoft.com/office/powerpoint/2010/main" val="1819647926"/>
              </p:ext>
            </p:extLst>
          </p:nvPr>
        </p:nvGraphicFramePr>
        <p:xfrm>
          <a:off x="108154" y="1856355"/>
          <a:ext cx="11728652" cy="3318367"/>
        </p:xfrm>
        <a:graphic>
          <a:graphicData uri="http://schemas.openxmlformats.org/drawingml/2006/table">
            <a:tbl>
              <a:tblPr firstRow="1" bandRow="1">
                <a:tableStyleId>{5940675A-B579-460E-94D1-54222C63F5DA}</a:tableStyleId>
              </a:tblPr>
              <a:tblGrid>
                <a:gridCol w="1199302">
                  <a:extLst>
                    <a:ext uri="{9D8B030D-6E8A-4147-A177-3AD203B41FA5}">
                      <a16:colId xmlns:a16="http://schemas.microsoft.com/office/drawing/2014/main" val="2260971255"/>
                    </a:ext>
                  </a:extLst>
                </a:gridCol>
                <a:gridCol w="2486331">
                  <a:extLst>
                    <a:ext uri="{9D8B030D-6E8A-4147-A177-3AD203B41FA5}">
                      <a16:colId xmlns:a16="http://schemas.microsoft.com/office/drawing/2014/main" val="1327636057"/>
                    </a:ext>
                  </a:extLst>
                </a:gridCol>
                <a:gridCol w="5786981">
                  <a:extLst>
                    <a:ext uri="{9D8B030D-6E8A-4147-A177-3AD203B41FA5}">
                      <a16:colId xmlns:a16="http://schemas.microsoft.com/office/drawing/2014/main" val="1585076324"/>
                    </a:ext>
                  </a:extLst>
                </a:gridCol>
                <a:gridCol w="2256038">
                  <a:extLst>
                    <a:ext uri="{9D8B030D-6E8A-4147-A177-3AD203B41FA5}">
                      <a16:colId xmlns:a16="http://schemas.microsoft.com/office/drawing/2014/main" val="4005549542"/>
                    </a:ext>
                  </a:extLst>
                </a:gridCol>
              </a:tblGrid>
              <a:tr h="350375">
                <a:tc>
                  <a:txBody>
                    <a:bodyPr/>
                    <a:lstStyle/>
                    <a:p>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marL="74295" marR="74295" marT="37148" marB="37148">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対策区域等</a:t>
                      </a:r>
                    </a:p>
                  </a:txBody>
                  <a:tcPr marL="74295" marR="74295" marT="37148" marB="37148" anchor="ctr">
                    <a:solidFill>
                      <a:schemeClr val="accent1">
                        <a:lumMod val="50000"/>
                      </a:schemeClr>
                    </a:solidFill>
                  </a:tcPr>
                </a:tc>
                <a:tc>
                  <a:txBody>
                    <a:bodyPr/>
                    <a:lstStyle/>
                    <a:p>
                      <a:pPr 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東京への影響</a:t>
                      </a:r>
                    </a:p>
                  </a:txBody>
                  <a:tcPr marL="74295" marR="74295" marT="37148" marB="37148" anchor="ctr">
                    <a:lnR w="12700" cap="flat" cmpd="sng" algn="ctr">
                      <a:solidFill>
                        <a:schemeClr val="bg1"/>
                      </a:solidFill>
                      <a:prstDash val="solid"/>
                      <a:round/>
                      <a:headEnd type="none" w="med" len="med"/>
                      <a:tailEnd type="none" w="med" len="med"/>
                    </a:lnR>
                    <a:solidFill>
                      <a:schemeClr val="accent1">
                        <a:lumMod val="50000"/>
                      </a:schemeClr>
                    </a:solidFill>
                  </a:tcPr>
                </a:tc>
                <a:tc>
                  <a:txBody>
                    <a:bodyPr/>
                    <a:lstStyle/>
                    <a:p>
                      <a:pPr 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大阪への影響</a:t>
                      </a:r>
                    </a:p>
                  </a:txBody>
                  <a:tcPr marL="74295" marR="74295" marT="37148" marB="37148" anchor="ctr">
                    <a:lnL w="12700" cap="flat" cmpd="sng" algn="ctr">
                      <a:solidFill>
                        <a:schemeClr val="bg1"/>
                      </a:solidFill>
                      <a:prstDash val="solid"/>
                      <a:round/>
                      <a:headEnd type="none" w="med" len="med"/>
                      <a:tailEnd type="none" w="med" len="med"/>
                    </a:lnL>
                    <a:solidFill>
                      <a:schemeClr val="accent1">
                        <a:lumMod val="50000"/>
                      </a:schemeClr>
                    </a:solidFill>
                  </a:tcPr>
                </a:tc>
                <a:extLst>
                  <a:ext uri="{0D108BD9-81ED-4DB2-BD59-A6C34878D82A}">
                    <a16:rowId xmlns:a16="http://schemas.microsoft.com/office/drawing/2014/main" val="2647004523"/>
                  </a:ext>
                </a:extLst>
              </a:tr>
              <a:tr h="1154431">
                <a:tc>
                  <a:txBody>
                    <a:bodyPr/>
                    <a:lstStyle/>
                    <a:p>
                      <a:pPr 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首都直下</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地震</a:t>
                      </a:r>
                      <a:endParaRPr kumimoji="1" lang="en-US" altLang="ja-JP" sz="800" b="1" dirty="0">
                        <a:solidFill>
                          <a:schemeClr val="bg1"/>
                        </a:solidFill>
                        <a:latin typeface="BIZ UDPゴシック" panose="020B0400000000000000" pitchFamily="50" charset="-128"/>
                        <a:ea typeface="BIZ UDPゴシック" panose="020B0400000000000000" pitchFamily="50" charset="-128"/>
                      </a:endParaRPr>
                    </a:p>
                    <a:p>
                      <a:pPr algn="ctr"/>
                      <a:r>
                        <a:rPr kumimoji="1" lang="en-US" altLang="ja-JP" sz="1200" b="1" dirty="0">
                          <a:solidFill>
                            <a:schemeClr val="bg1"/>
                          </a:solidFill>
                          <a:latin typeface="BIZ UDPゴシック" panose="020B0400000000000000" pitchFamily="50" charset="-128"/>
                          <a:ea typeface="BIZ UDPゴシック" panose="020B0400000000000000" pitchFamily="50" charset="-128"/>
                        </a:rPr>
                        <a:t>(</a:t>
                      </a:r>
                      <a:r>
                        <a:rPr kumimoji="1" lang="ja-JP" altLang="en-US" sz="1200" b="1" dirty="0">
                          <a:solidFill>
                            <a:schemeClr val="bg1"/>
                          </a:solidFill>
                          <a:latin typeface="BIZ UDPゴシック" panose="020B0400000000000000" pitchFamily="50" charset="-128"/>
                          <a:ea typeface="BIZ UDPゴシック" panose="020B0400000000000000" pitchFamily="50" charset="-128"/>
                        </a:rPr>
                        <a:t>今後３０年間の発生確率：</a:t>
                      </a:r>
                      <a:endParaRPr kumimoji="1" lang="en-US" altLang="ja-JP" sz="12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７０％程度）</a:t>
                      </a:r>
                      <a:endParaRPr kumimoji="1" lang="en-US" altLang="ja-JP" sz="12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000" b="0" dirty="0">
                          <a:solidFill>
                            <a:schemeClr val="bg1"/>
                          </a:solidFill>
                          <a:latin typeface="BIZ UDPゴシック" panose="020B0400000000000000" pitchFamily="50" charset="-128"/>
                          <a:ea typeface="BIZ UDPゴシック" panose="020B0400000000000000" pitchFamily="50" charset="-128"/>
                        </a:rPr>
                        <a:t>令和７年１月１日</a:t>
                      </a:r>
                      <a:endParaRPr kumimoji="1" lang="en-US" altLang="ja-JP" sz="1000" b="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000" b="0" dirty="0">
                          <a:solidFill>
                            <a:schemeClr val="bg1"/>
                          </a:solidFill>
                          <a:latin typeface="BIZ UDPゴシック" panose="020B0400000000000000" pitchFamily="50" charset="-128"/>
                          <a:ea typeface="BIZ UDPゴシック" panose="020B0400000000000000" pitchFamily="50" charset="-128"/>
                        </a:rPr>
                        <a:t>評価結果</a:t>
                      </a:r>
                      <a:endParaRPr kumimoji="1" lang="en-US" altLang="ja-JP" sz="1000" b="0" dirty="0">
                        <a:solidFill>
                          <a:schemeClr val="bg1"/>
                        </a:solidFill>
                        <a:latin typeface="BIZ UDPゴシック" panose="020B0400000000000000" pitchFamily="50" charset="-128"/>
                        <a:ea typeface="BIZ UDPゴシック" panose="020B0400000000000000" pitchFamily="50" charset="-128"/>
                      </a:endParaRPr>
                    </a:p>
                  </a:txBody>
                  <a:tcPr marL="74295" marR="74295" marT="37148" marB="37148"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marL="92075" indent="-92075"/>
                      <a:r>
                        <a:rPr kumimoji="1" lang="ja-JP" altLang="en-US" sz="1500" b="1" u="sng" dirty="0">
                          <a:latin typeface="BIZ UDPゴシック" panose="020B0400000000000000" pitchFamily="50" charset="-128"/>
                          <a:ea typeface="BIZ UDPゴシック" panose="020B0400000000000000" pitchFamily="50" charset="-128"/>
                        </a:rPr>
                        <a:t>首都直下地震緊急対策区域</a:t>
                      </a:r>
                      <a:endParaRPr kumimoji="1" lang="en-US" altLang="ja-JP" sz="1500" b="1" u="sng" dirty="0">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kumimoji="1" lang="ja-JP" altLang="en-US" sz="1500" b="1" u="none" dirty="0">
                          <a:latin typeface="BIZ UDPゴシック" panose="020B0400000000000000" pitchFamily="50" charset="-128"/>
                          <a:ea typeface="BIZ UDPゴシック" panose="020B0400000000000000" pitchFamily="50" charset="-128"/>
                        </a:rPr>
                        <a:t>茨城県、栃木県、群馬県、山梨県、長野県、静岡県　の一部</a:t>
                      </a:r>
                      <a:endParaRPr kumimoji="1" lang="en-US" altLang="ja-JP" sz="1500" b="1" u="none" dirty="0">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kumimoji="1" lang="ja-JP" altLang="en-US" sz="1500" b="1" u="none" dirty="0">
                          <a:latin typeface="BIZ UDPゴシック" panose="020B0400000000000000" pitchFamily="50" charset="-128"/>
                          <a:ea typeface="BIZ UDPゴシック" panose="020B0400000000000000" pitchFamily="50" charset="-128"/>
                        </a:rPr>
                        <a:t>埼玉県、千葉県、東京都、神奈川県　の全域</a:t>
                      </a:r>
                    </a:p>
                  </a:txBody>
                  <a:tcPr marL="74295" marR="74295" marT="37148" marB="37148"/>
                </a:tc>
                <a:tc>
                  <a:txBody>
                    <a:bodyPr/>
                    <a:lstStyle/>
                    <a:p>
                      <a:pPr marL="92075" indent="-92075"/>
                      <a:r>
                        <a:rPr kumimoji="1" lang="ja-JP" altLang="en-US" sz="1500" dirty="0">
                          <a:latin typeface="BIZ UDPゴシック" panose="020B0400000000000000" pitchFamily="50" charset="-128"/>
                          <a:ea typeface="BIZ UDPゴシック" panose="020B0400000000000000" pitchFamily="50" charset="-128"/>
                        </a:rPr>
                        <a:t>・東京都内で</a:t>
                      </a:r>
                      <a:r>
                        <a:rPr kumimoji="1" lang="ja-JP" altLang="en-US" sz="1500" b="1" dirty="0">
                          <a:solidFill>
                            <a:srgbClr val="FF0000"/>
                          </a:solidFill>
                          <a:latin typeface="BIZ UDPゴシック" panose="020B0400000000000000" pitchFamily="50" charset="-128"/>
                          <a:ea typeface="BIZ UDPゴシック" panose="020B0400000000000000" pitchFamily="50" charset="-128"/>
                        </a:rPr>
                        <a:t>最大震度７</a:t>
                      </a:r>
                      <a:endParaRPr kumimoji="1" lang="en-US" altLang="ja-JP" sz="1500" b="1" dirty="0">
                        <a:solidFill>
                          <a:srgbClr val="FF0000"/>
                        </a:solidFill>
                        <a:latin typeface="BIZ UDPゴシック" panose="020B0400000000000000" pitchFamily="50" charset="-128"/>
                        <a:ea typeface="BIZ UDPゴシック" panose="020B0400000000000000" pitchFamily="50" charset="-128"/>
                      </a:endParaRPr>
                    </a:p>
                    <a:p>
                      <a:pPr marL="92075" indent="-92075"/>
                      <a:r>
                        <a:rPr kumimoji="1" lang="ja-JP" altLang="en-US" sz="1500" dirty="0">
                          <a:latin typeface="BIZ UDPゴシック" panose="020B0400000000000000" pitchFamily="50" charset="-128"/>
                          <a:ea typeface="BIZ UDPゴシック" panose="020B0400000000000000" pitchFamily="50" charset="-128"/>
                        </a:rPr>
                        <a:t>・電力供給能力が５割程度に低下し、</a:t>
                      </a:r>
                      <a:r>
                        <a:rPr kumimoji="1" lang="ja-JP" altLang="en-US" sz="1500" b="1" dirty="0">
                          <a:solidFill>
                            <a:srgbClr val="FF0000"/>
                          </a:solidFill>
                          <a:latin typeface="BIZ UDPゴシック" panose="020B0400000000000000" pitchFamily="50" charset="-128"/>
                          <a:ea typeface="BIZ UDPゴシック" panose="020B0400000000000000" pitchFamily="50" charset="-128"/>
                        </a:rPr>
                        <a:t>広域で停電</a:t>
                      </a:r>
                      <a:r>
                        <a:rPr kumimoji="1" lang="ja-JP" altLang="en-US" sz="1500" dirty="0">
                          <a:latin typeface="BIZ UDPゴシック" panose="020B0400000000000000" pitchFamily="50" charset="-128"/>
                          <a:ea typeface="BIZ UDPゴシック" panose="020B0400000000000000" pitchFamily="50" charset="-128"/>
                        </a:rPr>
                        <a:t>が発生</a:t>
                      </a:r>
                      <a:br>
                        <a:rPr kumimoji="1" lang="en-US" altLang="ja-JP" sz="1500" dirty="0">
                          <a:latin typeface="BIZ UDPゴシック" panose="020B0400000000000000" pitchFamily="50" charset="-128"/>
                          <a:ea typeface="BIZ UDPゴシック" panose="020B0400000000000000" pitchFamily="50" charset="-128"/>
                        </a:rPr>
                      </a:br>
                      <a:r>
                        <a:rPr kumimoji="1" lang="ja-JP" altLang="en-US" sz="1500" dirty="0">
                          <a:latin typeface="BIZ UDPゴシック" panose="020B0400000000000000" pitchFamily="50" charset="-128"/>
                          <a:ea typeface="BIZ UDPゴシック" panose="020B0400000000000000" pitchFamily="50" charset="-128"/>
                        </a:rPr>
                        <a:t>最悪の場合</a:t>
                      </a:r>
                      <a:r>
                        <a:rPr kumimoji="1" lang="en-US" altLang="ja-JP" sz="1500" b="1" dirty="0">
                          <a:solidFill>
                            <a:srgbClr val="FF0000"/>
                          </a:solidFill>
                          <a:latin typeface="BIZ UDPゴシック" panose="020B0400000000000000" pitchFamily="50" charset="-128"/>
                          <a:ea typeface="BIZ UDPゴシック" panose="020B0400000000000000" pitchFamily="50" charset="-128"/>
                        </a:rPr>
                        <a:t>1</a:t>
                      </a:r>
                      <a:r>
                        <a:rPr kumimoji="1" lang="ja-JP" altLang="en-US" sz="1500" b="1" dirty="0">
                          <a:solidFill>
                            <a:srgbClr val="FF0000"/>
                          </a:solidFill>
                          <a:latin typeface="BIZ UDPゴシック" panose="020B0400000000000000" pitchFamily="50" charset="-128"/>
                          <a:ea typeface="BIZ UDPゴシック" panose="020B0400000000000000" pitchFamily="50" charset="-128"/>
                        </a:rPr>
                        <a:t>週間程度復旧せず</a:t>
                      </a:r>
                      <a:endParaRPr kumimoji="1" lang="en-US" altLang="ja-JP" sz="1500" b="1" dirty="0">
                        <a:solidFill>
                          <a:srgbClr val="FF0000"/>
                        </a:solidFill>
                        <a:latin typeface="BIZ UDPゴシック" panose="020B0400000000000000" pitchFamily="50" charset="-128"/>
                        <a:ea typeface="BIZ UDPゴシック" panose="020B0400000000000000" pitchFamily="50" charset="-128"/>
                      </a:endParaRPr>
                    </a:p>
                    <a:p>
                      <a:pPr marL="92075" indent="-92075"/>
                      <a:r>
                        <a:rPr kumimoji="1" lang="ja-JP" altLang="en-US" sz="1500" dirty="0">
                          <a:latin typeface="BIZ UDPゴシック" panose="020B0400000000000000" pitchFamily="50" charset="-128"/>
                          <a:ea typeface="BIZ UDPゴシック" panose="020B0400000000000000" pitchFamily="50" charset="-128"/>
                        </a:rPr>
                        <a:t>・鉄道においても</a:t>
                      </a:r>
                      <a:r>
                        <a:rPr kumimoji="1" lang="ja-JP" altLang="en-US" sz="1500" b="1" dirty="0">
                          <a:solidFill>
                            <a:srgbClr val="FF0000"/>
                          </a:solidFill>
                          <a:latin typeface="BIZ UDPゴシック" panose="020B0400000000000000" pitchFamily="50" charset="-128"/>
                          <a:ea typeface="BIZ UDPゴシック" panose="020B0400000000000000" pitchFamily="50" charset="-128"/>
                        </a:rPr>
                        <a:t>１週間～２か月程度運航できない可能性</a:t>
                      </a:r>
                      <a:endParaRPr kumimoji="1" lang="en-US" altLang="ja-JP" sz="1500" dirty="0">
                        <a:latin typeface="BIZ UDPゴシック" panose="020B0400000000000000" pitchFamily="50" charset="-128"/>
                        <a:ea typeface="BIZ UDPゴシック" panose="020B0400000000000000" pitchFamily="50" charset="-128"/>
                      </a:endParaRPr>
                    </a:p>
                    <a:p>
                      <a:pPr marL="92075" indent="-92075"/>
                      <a:r>
                        <a:rPr kumimoji="1" lang="ja-JP" altLang="en-US" sz="1500" dirty="0">
                          <a:latin typeface="BIZ UDPゴシック" panose="020B0400000000000000" pitchFamily="50" charset="-128"/>
                          <a:ea typeface="BIZ UDPゴシック" panose="020B0400000000000000" pitchFamily="50" charset="-128"/>
                        </a:rPr>
                        <a:t>・主要道路の開通に少なくとも１～２日、一般道においても激しい交通渋滞が継続する</a:t>
                      </a:r>
                      <a:endParaRPr kumimoji="1" lang="en-US" altLang="ja-JP" sz="1500" dirty="0">
                        <a:latin typeface="BIZ UDPゴシック" panose="020B0400000000000000" pitchFamily="50" charset="-128"/>
                        <a:ea typeface="BIZ UDPゴシック" panose="020B0400000000000000" pitchFamily="50" charset="-128"/>
                      </a:endParaRPr>
                    </a:p>
                    <a:p>
                      <a:pPr marL="92075" indent="-92075"/>
                      <a:endParaRPr kumimoji="1" lang="ja-JP" altLang="en-US" sz="150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r>
                        <a:rPr kumimoji="1" lang="ja-JP" altLang="en-US" sz="1500" dirty="0">
                          <a:latin typeface="BIZ UDPゴシック" panose="020B0400000000000000" pitchFamily="50" charset="-128"/>
                          <a:ea typeface="BIZ UDPゴシック" panose="020B0400000000000000" pitchFamily="50" charset="-128"/>
                        </a:rPr>
                        <a:t>政府の被害想定では西側は静岡県までであり、</a:t>
                      </a:r>
                      <a:endParaRPr kumimoji="1" lang="en-US" altLang="ja-JP" sz="1500" dirty="0">
                        <a:latin typeface="BIZ UDPゴシック" panose="020B0400000000000000" pitchFamily="50" charset="-128"/>
                        <a:ea typeface="BIZ UDPゴシック" panose="020B0400000000000000" pitchFamily="50" charset="-128"/>
                      </a:endParaRPr>
                    </a:p>
                    <a:p>
                      <a:pPr>
                        <a:spcBef>
                          <a:spcPts val="600"/>
                        </a:spcBef>
                      </a:pPr>
                      <a:r>
                        <a:rPr kumimoji="1" lang="ja-JP" altLang="en-US" sz="1800" b="1" dirty="0">
                          <a:latin typeface="BIZ UDPゴシック" panose="020B0400000000000000" pitchFamily="50" charset="-128"/>
                          <a:ea typeface="BIZ UDPゴシック" panose="020B0400000000000000" pitchFamily="50" charset="-128"/>
                        </a:rPr>
                        <a:t>地震における大阪への直接的な影響はない</a:t>
                      </a:r>
                      <a:endParaRPr kumimoji="1" lang="en-US" altLang="ja-JP" sz="1800" b="1" dirty="0">
                        <a:latin typeface="BIZ UDPゴシック" panose="020B0400000000000000" pitchFamily="50" charset="-128"/>
                        <a:ea typeface="BIZ UDPゴシック" panose="020B0400000000000000" pitchFamily="50" charset="-128"/>
                      </a:endParaRPr>
                    </a:p>
                  </a:txBody>
                  <a:tcPr marL="74295" marR="74295" marT="37148" marB="37148" anchor="ctr"/>
                </a:tc>
                <a:extLst>
                  <a:ext uri="{0D108BD9-81ED-4DB2-BD59-A6C34878D82A}">
                    <a16:rowId xmlns:a16="http://schemas.microsoft.com/office/drawing/2014/main" val="2378834654"/>
                  </a:ext>
                </a:extLst>
              </a:tr>
              <a:tr h="1154431">
                <a:tc>
                  <a:txBody>
                    <a:bodyPr/>
                    <a:lstStyle/>
                    <a:p>
                      <a:pPr 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富士山</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噴火</a:t>
                      </a:r>
                    </a:p>
                  </a:txBody>
                  <a:tcPr marL="74295" marR="74295" marT="37148" marB="37148"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marL="0" indent="0" algn="l"/>
                      <a:r>
                        <a:rPr kumimoji="1" lang="ja-JP" altLang="en-US" sz="1500" b="1" u="sng" dirty="0">
                          <a:latin typeface="BIZ UDPゴシック" panose="020B0400000000000000" pitchFamily="50" charset="-128"/>
                          <a:ea typeface="BIZ UDPゴシック" panose="020B0400000000000000" pitchFamily="50" charset="-128"/>
                        </a:rPr>
                        <a:t>富士山の火山災害警戒地域</a:t>
                      </a:r>
                      <a:endParaRPr kumimoji="1" lang="en-US" altLang="ja-JP" sz="1500" b="1" u="sng" dirty="0">
                        <a:latin typeface="BIZ UDPゴシック" panose="020B0400000000000000" pitchFamily="50" charset="-128"/>
                        <a:ea typeface="BIZ UDPゴシック" panose="020B0400000000000000" pitchFamily="50" charset="-128"/>
                      </a:endParaRPr>
                    </a:p>
                    <a:p>
                      <a:pPr marL="285750" indent="-285750" algn="l">
                        <a:buFont typeface="Arial" panose="020B0604020202020204" pitchFamily="34" charset="0"/>
                        <a:buChar char="•"/>
                      </a:pPr>
                      <a:r>
                        <a:rPr kumimoji="1" lang="ja-JP" altLang="en-US" sz="1500" b="1" u="none" dirty="0">
                          <a:latin typeface="BIZ UDPゴシック" panose="020B0400000000000000" pitchFamily="50" charset="-128"/>
                          <a:ea typeface="BIZ UDPゴシック" panose="020B0400000000000000" pitchFamily="50" charset="-128"/>
                        </a:rPr>
                        <a:t>神奈川県、山梨県、静岡県　の一部</a:t>
                      </a:r>
                    </a:p>
                  </a:txBody>
                  <a:tcPr marL="74295" marR="74295" marT="37148" marB="37148"/>
                </a:tc>
                <a:tc>
                  <a:txBody>
                    <a:bodyPr/>
                    <a:lstStyle/>
                    <a:p>
                      <a:pPr marL="0" indent="0">
                        <a:spcBef>
                          <a:spcPts val="0"/>
                        </a:spcBef>
                        <a:spcAft>
                          <a:spcPts val="600"/>
                        </a:spcAft>
                      </a:pPr>
                      <a:r>
                        <a:rPr kumimoji="1" lang="ja-JP" altLang="en-US" sz="1500" dirty="0">
                          <a:latin typeface="BIZ UDPゴシック" panose="020B0400000000000000" pitchFamily="50" charset="-128"/>
                          <a:ea typeface="BIZ UDPゴシック" panose="020B0400000000000000" pitchFamily="50" charset="-128"/>
                        </a:rPr>
                        <a:t>東京都内で降灰の影響により</a:t>
                      </a:r>
                      <a:endParaRPr kumimoji="1" lang="en-US" altLang="ja-JP" sz="1500" dirty="0">
                        <a:latin typeface="BIZ UDPゴシック" panose="020B0400000000000000" pitchFamily="50" charset="-128"/>
                        <a:ea typeface="BIZ UDPゴシック" panose="020B0400000000000000" pitchFamily="50" charset="-128"/>
                      </a:endParaRPr>
                    </a:p>
                    <a:p>
                      <a:pPr marL="173038" indent="0"/>
                      <a:r>
                        <a:rPr kumimoji="1" lang="ja-JP" altLang="en-US" sz="1500" dirty="0">
                          <a:latin typeface="BIZ UDPゴシック" panose="020B0400000000000000" pitchFamily="50" charset="-128"/>
                          <a:ea typeface="BIZ UDPゴシック" panose="020B0400000000000000" pitchFamily="50" charset="-128"/>
                        </a:rPr>
                        <a:t>・降雨時には</a:t>
                      </a:r>
                      <a:r>
                        <a:rPr kumimoji="1" lang="ja-JP" altLang="en-US" sz="1500" b="1" dirty="0">
                          <a:solidFill>
                            <a:srgbClr val="FF0000"/>
                          </a:solidFill>
                          <a:latin typeface="BIZ UDPゴシック" panose="020B0400000000000000" pitchFamily="50" charset="-128"/>
                          <a:ea typeface="BIZ UDPゴシック" panose="020B0400000000000000" pitchFamily="50" charset="-128"/>
                        </a:rPr>
                        <a:t>停電の可能性</a:t>
                      </a:r>
                      <a:endParaRPr kumimoji="1" lang="en-US" altLang="ja-JP" sz="1500" dirty="0">
                        <a:latin typeface="BIZ UDPゴシック" panose="020B0400000000000000" pitchFamily="50" charset="-128"/>
                        <a:ea typeface="BIZ UDPゴシック" panose="020B0400000000000000" pitchFamily="50" charset="-128"/>
                      </a:endParaRPr>
                    </a:p>
                    <a:p>
                      <a:pPr marL="173038" indent="0"/>
                      <a:r>
                        <a:rPr kumimoji="1" lang="ja-JP" altLang="en-US" sz="1500" dirty="0">
                          <a:latin typeface="BIZ UDPゴシック" panose="020B0400000000000000" pitchFamily="50" charset="-128"/>
                          <a:ea typeface="BIZ UDPゴシック" panose="020B0400000000000000" pitchFamily="50" charset="-128"/>
                        </a:rPr>
                        <a:t>・</a:t>
                      </a:r>
                      <a:r>
                        <a:rPr kumimoji="1" lang="ja-JP" altLang="en-US" sz="1500" b="1" dirty="0">
                          <a:solidFill>
                            <a:srgbClr val="FF0000"/>
                          </a:solidFill>
                          <a:latin typeface="BIZ UDPゴシック" panose="020B0400000000000000" pitchFamily="50" charset="-128"/>
                          <a:ea typeface="BIZ UDPゴシック" panose="020B0400000000000000" pitchFamily="50" charset="-128"/>
                        </a:rPr>
                        <a:t>地上路線の運航停止の可能性</a:t>
                      </a:r>
                      <a:r>
                        <a:rPr kumimoji="1" lang="ja-JP" altLang="en-US" sz="1500" dirty="0">
                          <a:latin typeface="BIZ UDPゴシック" panose="020B0400000000000000" pitchFamily="50" charset="-128"/>
                          <a:ea typeface="BIZ UDPゴシック" panose="020B0400000000000000" pitchFamily="50" charset="-128"/>
                        </a:rPr>
                        <a:t>がある</a:t>
                      </a:r>
                      <a:endParaRPr kumimoji="1" lang="en-US" altLang="ja-JP" sz="1500" dirty="0">
                        <a:latin typeface="BIZ UDPゴシック" panose="020B0400000000000000" pitchFamily="50" charset="-128"/>
                        <a:ea typeface="BIZ UDPゴシック" panose="020B0400000000000000" pitchFamily="50" charset="-128"/>
                      </a:endParaRPr>
                    </a:p>
                    <a:p>
                      <a:pPr marL="173038" indent="0"/>
                      <a:r>
                        <a:rPr kumimoji="1" lang="ja-JP" altLang="en-US" sz="1500" dirty="0">
                          <a:latin typeface="BIZ UDPゴシック" panose="020B0400000000000000" pitchFamily="50" charset="-128"/>
                          <a:ea typeface="BIZ UDPゴシック" panose="020B0400000000000000" pitchFamily="50" charset="-128"/>
                        </a:rPr>
                        <a:t>・</a:t>
                      </a:r>
                      <a:r>
                        <a:rPr kumimoji="1" lang="ja-JP" altLang="en-US" sz="1500" b="1" dirty="0">
                          <a:solidFill>
                            <a:srgbClr val="FF0000"/>
                          </a:solidFill>
                          <a:latin typeface="BIZ UDPゴシック" panose="020B0400000000000000" pitchFamily="50" charset="-128"/>
                          <a:ea typeface="BIZ UDPゴシック" panose="020B0400000000000000" pitchFamily="50" charset="-128"/>
                        </a:rPr>
                        <a:t>二輪駆動車が走行不能の可能性</a:t>
                      </a:r>
                      <a:r>
                        <a:rPr kumimoji="1" lang="ja-JP" altLang="en-US" sz="1500" dirty="0">
                          <a:latin typeface="BIZ UDPゴシック" panose="020B0400000000000000" pitchFamily="50" charset="-128"/>
                          <a:ea typeface="BIZ UDPゴシック" panose="020B0400000000000000" pitchFamily="50" charset="-128"/>
                        </a:rPr>
                        <a:t>がある</a:t>
                      </a:r>
                      <a:endParaRPr kumimoji="1" lang="en-US" altLang="ja-JP" sz="1500" dirty="0">
                        <a:latin typeface="BIZ UDPゴシック" panose="020B0400000000000000" pitchFamily="50" charset="-128"/>
                        <a:ea typeface="BIZ UDPゴシック" panose="020B0400000000000000" pitchFamily="50" charset="-128"/>
                      </a:endParaRPr>
                    </a:p>
                    <a:p>
                      <a:pPr marL="173038" indent="0"/>
                      <a:endParaRPr kumimoji="1" lang="ja-JP" altLang="en-US" sz="1500" dirty="0">
                        <a:latin typeface="BIZ UDPゴシック" panose="020B0400000000000000" pitchFamily="50" charset="-128"/>
                        <a:ea typeface="BIZ UDPゴシック" panose="020B0400000000000000" pitchFamily="50" charset="-128"/>
                      </a:endParaRPr>
                    </a:p>
                  </a:txBody>
                  <a:tcPr marL="74295" marR="74295" marT="37148" marB="3714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dirty="0">
                          <a:latin typeface="BIZ UDPゴシック" panose="020B0400000000000000" pitchFamily="50" charset="-128"/>
                          <a:ea typeface="BIZ UDPゴシック" panose="020B0400000000000000" pitchFamily="50" charset="-128"/>
                        </a:rPr>
                        <a:t>実際に起こった宝永噴火のケースを参考にすると、</a:t>
                      </a:r>
                      <a:endParaRPr kumimoji="1" lang="en-US" altLang="ja-JP" sz="150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800" b="1" dirty="0">
                          <a:latin typeface="BIZ UDPゴシック" panose="020B0400000000000000" pitchFamily="50" charset="-128"/>
                          <a:ea typeface="BIZ UDPゴシック" panose="020B0400000000000000" pitchFamily="50" charset="-128"/>
                        </a:rPr>
                        <a:t>降灰による大阪への直接的な影響はない</a:t>
                      </a:r>
                      <a:endParaRPr kumimoji="1" lang="en-US" altLang="ja-JP" sz="1800" b="1" dirty="0">
                        <a:latin typeface="BIZ UDPゴシック" panose="020B0400000000000000" pitchFamily="50" charset="-128"/>
                        <a:ea typeface="BIZ UDPゴシック" panose="020B0400000000000000" pitchFamily="50" charset="-128"/>
                      </a:endParaRPr>
                    </a:p>
                  </a:txBody>
                  <a:tcPr marL="74295" marR="74295" marT="37148" marB="37148" anchor="ctr"/>
                </a:tc>
                <a:extLst>
                  <a:ext uri="{0D108BD9-81ED-4DB2-BD59-A6C34878D82A}">
                    <a16:rowId xmlns:a16="http://schemas.microsoft.com/office/drawing/2014/main" val="3313131881"/>
                  </a:ext>
                </a:extLst>
              </a:tr>
            </a:tbl>
          </a:graphicData>
        </a:graphic>
      </p:graphicFrame>
      <p:sp>
        <p:nvSpPr>
          <p:cNvPr id="12" name="スライド番号プレースホルダー 2">
            <a:extLst>
              <a:ext uri="{FF2B5EF4-FFF2-40B4-BE49-F238E27FC236}">
                <a16:creationId xmlns:a16="http://schemas.microsoft.com/office/drawing/2014/main" id="{FF6BDC69-FDA2-492C-AA1A-06CFC105EF2A}"/>
              </a:ext>
            </a:extLst>
          </p:cNvPr>
          <p:cNvSpPr>
            <a:spLocks noGrp="1"/>
          </p:cNvSpPr>
          <p:nvPr>
            <p:ph type="sldNum" sz="quarter" idx="12"/>
          </p:nvPr>
        </p:nvSpPr>
        <p:spPr>
          <a:xfrm>
            <a:off x="9340646" y="6473959"/>
            <a:ext cx="2743200" cy="365125"/>
          </a:xfrm>
        </p:spPr>
        <p:txBody>
          <a:bodyPr/>
          <a:lstStyle/>
          <a:p>
            <a:fld id="{07461F5B-1BDF-4D77-A755-C8D0FF6D81B8}" type="slidenum">
              <a:rPr kumimoji="1" lang="ja-JP" altLang="en-US" sz="1400" b="1" smtClean="0">
                <a:latin typeface="BIZ UDPゴシック" panose="020B0400000000000000" pitchFamily="50" charset="-128"/>
                <a:ea typeface="BIZ UDPゴシック" panose="020B0400000000000000" pitchFamily="50" charset="-128"/>
              </a:rPr>
              <a:t>11</a:t>
            </a:fld>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15" name="二等辺三角形 14">
            <a:extLst>
              <a:ext uri="{FF2B5EF4-FFF2-40B4-BE49-F238E27FC236}">
                <a16:creationId xmlns:a16="http://schemas.microsoft.com/office/drawing/2014/main" id="{E2A8078E-F053-4B7D-9568-420B13A847D7}"/>
              </a:ext>
            </a:extLst>
          </p:cNvPr>
          <p:cNvSpPr/>
          <p:nvPr/>
        </p:nvSpPr>
        <p:spPr>
          <a:xfrm rot="10800000">
            <a:off x="5262880" y="5413001"/>
            <a:ext cx="1666240" cy="185004"/>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a:extLst>
              <a:ext uri="{FF2B5EF4-FFF2-40B4-BE49-F238E27FC236}">
                <a16:creationId xmlns:a16="http://schemas.microsoft.com/office/drawing/2014/main" id="{27EAD513-F06B-470E-8CAA-899711793AB4}"/>
              </a:ext>
            </a:extLst>
          </p:cNvPr>
          <p:cNvSpPr txBox="1"/>
          <p:nvPr/>
        </p:nvSpPr>
        <p:spPr>
          <a:xfrm>
            <a:off x="0" y="5805415"/>
            <a:ext cx="12192000" cy="400110"/>
          </a:xfrm>
          <a:prstGeom prst="rect">
            <a:avLst/>
          </a:prstGeom>
          <a:noFill/>
        </p:spPr>
        <p:txBody>
          <a:bodyPr wrap="square" rtlCol="0">
            <a:spAutoFit/>
          </a:bodyPr>
          <a:lstStyle/>
          <a:p>
            <a:pPr algn="ctr"/>
            <a:r>
              <a:rPr kumimoji="1" lang="ja-JP" altLang="en-US" sz="2000" b="1" dirty="0">
                <a:latin typeface="BIZ UDPゴシック" panose="020B0400000000000000" pitchFamily="50" charset="-128"/>
                <a:ea typeface="BIZ UDPゴシック" panose="020B0400000000000000" pitchFamily="50" charset="-128"/>
              </a:rPr>
              <a:t>大阪は、東京（首都）と</a:t>
            </a:r>
            <a:r>
              <a:rPr kumimoji="1" lang="ja-JP" altLang="en-US" sz="2000" b="1" dirty="0">
                <a:solidFill>
                  <a:srgbClr val="FF0000"/>
                </a:solidFill>
                <a:latin typeface="BIZ UDPゴシック" panose="020B0400000000000000" pitchFamily="50" charset="-128"/>
                <a:ea typeface="BIZ UDPゴシック" panose="020B0400000000000000" pitchFamily="50" charset="-128"/>
              </a:rPr>
              <a:t>同時被災の可能性が</a:t>
            </a:r>
            <a:r>
              <a:rPr lang="ja-JP" altLang="en-US" sz="2000" b="1" dirty="0">
                <a:solidFill>
                  <a:srgbClr val="FF0000"/>
                </a:solidFill>
                <a:latin typeface="BIZ UDPゴシック" panose="020B0400000000000000" pitchFamily="50" charset="-128"/>
                <a:ea typeface="BIZ UDPゴシック" panose="020B0400000000000000" pitchFamily="50" charset="-128"/>
              </a:rPr>
              <a:t>低い</a:t>
            </a:r>
            <a:endParaRPr lang="en-US" altLang="ja-JP" sz="2000" b="1" dirty="0">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71C525BA-54B1-489E-81BC-1DD256B348A1}"/>
              </a:ext>
            </a:extLst>
          </p:cNvPr>
          <p:cNvSpPr/>
          <p:nvPr/>
        </p:nvSpPr>
        <p:spPr>
          <a:xfrm>
            <a:off x="4143863" y="1652823"/>
            <a:ext cx="8458144" cy="1538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361950" indent="-361950">
              <a:tabLst>
                <a:tab pos="266700" algn="l"/>
              </a:tabLst>
            </a:pPr>
            <a:r>
              <a:rPr lang="ja-JP" altLang="en-US" sz="1000" dirty="0">
                <a:solidFill>
                  <a:schemeClr val="tx1"/>
                </a:solidFill>
                <a:latin typeface="BIZ UDゴシック" panose="020B0400000000000000" pitchFamily="49" charset="-128"/>
                <a:ea typeface="BIZ UDゴシック" panose="020B0400000000000000" pitchFamily="49" charset="-128"/>
              </a:rPr>
              <a:t>出典</a:t>
            </a:r>
            <a:r>
              <a:rPr lang="en-US" altLang="ja-JP" sz="1000" dirty="0">
                <a:solidFill>
                  <a:schemeClr val="tx1"/>
                </a:solidFill>
                <a:latin typeface="BIZ UDゴシック" panose="020B0400000000000000" pitchFamily="49" charset="-128"/>
                <a:ea typeface="BIZ UDゴシック" panose="020B0400000000000000" pitchFamily="49" charset="-128"/>
              </a:rPr>
              <a:t>	</a:t>
            </a:r>
            <a:r>
              <a:rPr lang="ja-JP" altLang="en-US" sz="1000" dirty="0">
                <a:solidFill>
                  <a:schemeClr val="tx1"/>
                </a:solidFill>
                <a:latin typeface="BIZ UDゴシック" panose="020B0400000000000000" pitchFamily="49" charset="-128"/>
                <a:ea typeface="BIZ UDゴシック" panose="020B0400000000000000" pitchFamily="49" charset="-128"/>
              </a:rPr>
              <a:t>：中央防災会議「首都直下地震の被害想定と対策について（報告書）」、「大規模噴火時の広域降灰対策について」をもとに作成</a:t>
            </a:r>
            <a:endParaRPr lang="en-US" altLang="ja-JP" sz="1000" dirty="0">
              <a:solidFill>
                <a:schemeClr val="tx1"/>
              </a:solidFill>
              <a:latin typeface="BIZ UDゴシック" panose="020B0400000000000000" pitchFamily="49" charset="-128"/>
              <a:ea typeface="BIZ UDゴシック" panose="020B0400000000000000" pitchFamily="49" charset="-128"/>
            </a:endParaRPr>
          </a:p>
        </p:txBody>
      </p:sp>
      <p:sp>
        <p:nvSpPr>
          <p:cNvPr id="24" name="正方形/長方形 23">
            <a:extLst>
              <a:ext uri="{FF2B5EF4-FFF2-40B4-BE49-F238E27FC236}">
                <a16:creationId xmlns:a16="http://schemas.microsoft.com/office/drawing/2014/main" id="{68062FEB-4A80-45C3-A64A-C2C26CB01DFE}"/>
              </a:ext>
            </a:extLst>
          </p:cNvPr>
          <p:cNvSpPr/>
          <p:nvPr/>
        </p:nvSpPr>
        <p:spPr>
          <a:xfrm>
            <a:off x="0" y="0"/>
            <a:ext cx="12192000" cy="6194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b="1" dirty="0">
                <a:solidFill>
                  <a:schemeClr val="bg1"/>
                </a:solidFill>
                <a:latin typeface="BIZ UDPゴシック" panose="020B0400000000000000" pitchFamily="50" charset="-128"/>
                <a:ea typeface="BIZ UDPゴシック" panose="020B0400000000000000" pitchFamily="50" charset="-128"/>
              </a:rPr>
              <a:t>Ⅲ</a:t>
            </a:r>
            <a:r>
              <a:rPr lang="ja-JP" altLang="en-US" sz="2400" b="1" dirty="0">
                <a:solidFill>
                  <a:schemeClr val="bg1"/>
                </a:solidFill>
                <a:latin typeface="BIZ UDPゴシック" panose="020B0400000000000000" pitchFamily="50" charset="-128"/>
                <a:ea typeface="BIZ UDPゴシック" panose="020B0400000000000000" pitchFamily="50" charset="-128"/>
              </a:rPr>
              <a:t>ー２　大規模災害における東京と大阪への影響</a:t>
            </a:r>
            <a:endParaRPr lang="en-US" altLang="ja-JP" sz="2400" b="1" dirty="0">
              <a:solidFill>
                <a:schemeClr val="bg1"/>
              </a:solidFill>
              <a:latin typeface="BIZ UDPゴシック" panose="020B0400000000000000" pitchFamily="50" charset="-128"/>
              <a:ea typeface="BIZ UDPゴシック" panose="020B0400000000000000" pitchFamily="50" charset="-128"/>
            </a:endParaRPr>
          </a:p>
        </p:txBody>
      </p:sp>
      <p:graphicFrame>
        <p:nvGraphicFramePr>
          <p:cNvPr id="2" name="表 1">
            <a:extLst>
              <a:ext uri="{FF2B5EF4-FFF2-40B4-BE49-F238E27FC236}">
                <a16:creationId xmlns:a16="http://schemas.microsoft.com/office/drawing/2014/main" id="{0DC523E8-F2FC-E5A4-F73E-8D3DC4A42FB0}"/>
              </a:ext>
            </a:extLst>
          </p:cNvPr>
          <p:cNvGraphicFramePr>
            <a:graphicFrameLocks noGrp="1"/>
          </p:cNvGraphicFramePr>
          <p:nvPr>
            <p:extLst>
              <p:ext uri="{D42A27DB-BD31-4B8C-83A1-F6EECF244321}">
                <p14:modId xmlns:p14="http://schemas.microsoft.com/office/powerpoint/2010/main" val="3995047295"/>
              </p:ext>
            </p:extLst>
          </p:nvPr>
        </p:nvGraphicFramePr>
        <p:xfrm>
          <a:off x="215158" y="1074574"/>
          <a:ext cx="6515664" cy="370840"/>
        </p:xfrm>
        <a:graphic>
          <a:graphicData uri="http://schemas.openxmlformats.org/drawingml/2006/table">
            <a:tbl>
              <a:tblPr firstRow="1" bandRow="1">
                <a:tableStyleId>{5C22544A-7EE6-4342-B048-85BDC9FD1C3A}</a:tableStyleId>
              </a:tblPr>
              <a:tblGrid>
                <a:gridCol w="6515664">
                  <a:extLst>
                    <a:ext uri="{9D8B030D-6E8A-4147-A177-3AD203B41FA5}">
                      <a16:colId xmlns:a16="http://schemas.microsoft.com/office/drawing/2014/main" val="3666785507"/>
                    </a:ext>
                  </a:extLst>
                </a:gridCol>
              </a:tblGrid>
              <a:tr h="370840">
                <a:tc>
                  <a:txBody>
                    <a:bodyPr/>
                    <a:lstStyle/>
                    <a:p>
                      <a:r>
                        <a:rPr kumimoji="1" lang="ja-JP" altLang="en-US"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「首都直下地震緊急対策区域」と「富士山の火山災害警戒地域」</a:t>
                      </a:r>
                      <a:endParaRPr kumimoji="1" lang="ja-JP" altLang="en-US" dirty="0">
                        <a:solidFill>
                          <a:schemeClr val="tx1"/>
                        </a:solidFill>
                        <a:latin typeface="BIZ UDゴシック" panose="020B0400000000000000" pitchFamily="49" charset="-128"/>
                        <a:ea typeface="BIZ UDゴシック" panose="020B0400000000000000" pitchFamily="49" charset="-128"/>
                      </a:endParaRPr>
                    </a:p>
                  </a:txBody>
                  <a:tcPr>
                    <a:lnB w="76200" cap="flat" cmpd="sng" algn="ctr">
                      <a:solidFill>
                        <a:srgbClr val="FFC000"/>
                      </a:solidFill>
                      <a:prstDash val="solid"/>
                      <a:round/>
                      <a:headEnd type="none" w="med" len="med"/>
                      <a:tailEnd type="none" w="med" len="med"/>
                    </a:lnB>
                    <a:gradFill>
                      <a:gsLst>
                        <a:gs pos="75000">
                          <a:srgbClr val="FFC000"/>
                        </a:gs>
                        <a:gs pos="92000">
                          <a:srgbClr val="FFC000"/>
                        </a:gs>
                        <a:gs pos="58000">
                          <a:schemeClr val="bg1">
                            <a:alpha val="0"/>
                          </a:schemeClr>
                        </a:gs>
                        <a:gs pos="100000">
                          <a:srgbClr val="FFC000"/>
                        </a:gs>
                      </a:gsLst>
                      <a:lin ang="5400000" scaled="1"/>
                    </a:gradFill>
                  </a:tcPr>
                </a:tc>
                <a:extLst>
                  <a:ext uri="{0D108BD9-81ED-4DB2-BD59-A6C34878D82A}">
                    <a16:rowId xmlns:a16="http://schemas.microsoft.com/office/drawing/2014/main" val="1741538960"/>
                  </a:ext>
                </a:extLst>
              </a:tr>
            </a:tbl>
          </a:graphicData>
        </a:graphic>
      </p:graphicFrame>
    </p:spTree>
    <p:extLst>
      <p:ext uri="{BB962C8B-B14F-4D97-AF65-F5344CB8AC3E}">
        <p14:creationId xmlns:p14="http://schemas.microsoft.com/office/powerpoint/2010/main" val="1922224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C4F16-E9DB-4720-8DD3-09343513B306}"/>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553D7572-4135-B5BA-4997-AF231B5D2E13}"/>
              </a:ext>
            </a:extLst>
          </p:cNvPr>
          <p:cNvPicPr>
            <a:picLocks noChangeAspect="1"/>
          </p:cNvPicPr>
          <p:nvPr/>
        </p:nvPicPr>
        <p:blipFill>
          <a:blip r:embed="rId3"/>
          <a:stretch>
            <a:fillRect/>
          </a:stretch>
        </p:blipFill>
        <p:spPr>
          <a:xfrm>
            <a:off x="15539" y="18917"/>
            <a:ext cx="11770061" cy="6603404"/>
          </a:xfrm>
          <a:prstGeom prst="rect">
            <a:avLst/>
          </a:prstGeom>
        </p:spPr>
      </p:pic>
      <p:sp>
        <p:nvSpPr>
          <p:cNvPr id="2" name="スライド番号プレースホルダー 2">
            <a:extLst>
              <a:ext uri="{FF2B5EF4-FFF2-40B4-BE49-F238E27FC236}">
                <a16:creationId xmlns:a16="http://schemas.microsoft.com/office/drawing/2014/main" id="{FA25A36D-3EE3-7259-6A31-FE4AC4E8A70D}"/>
              </a:ext>
            </a:extLst>
          </p:cNvPr>
          <p:cNvSpPr>
            <a:spLocks noGrp="1"/>
          </p:cNvSpPr>
          <p:nvPr>
            <p:ph type="sldNum" sz="quarter" idx="12"/>
          </p:nvPr>
        </p:nvSpPr>
        <p:spPr>
          <a:xfrm>
            <a:off x="9300006" y="6439758"/>
            <a:ext cx="2743200" cy="365125"/>
          </a:xfrm>
        </p:spPr>
        <p:txBody>
          <a:bodyPr/>
          <a:lstStyle/>
          <a:p>
            <a:fld id="{07461F5B-1BDF-4D77-A755-C8D0FF6D81B8}" type="slidenum">
              <a:rPr kumimoji="1" lang="ja-JP" altLang="en-US" sz="1400" b="1" smtClean="0">
                <a:latin typeface="BIZ UDPゴシック" panose="020B0400000000000000" pitchFamily="50" charset="-128"/>
                <a:ea typeface="BIZ UDPゴシック" panose="020B0400000000000000" pitchFamily="50" charset="-128"/>
              </a:rPr>
              <a:t>12</a:t>
            </a:fld>
            <a:endParaRPr kumimoji="1" lang="ja-JP" altLang="en-US" sz="14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40248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1613B-41D2-A0B5-3C6B-D5397840123E}"/>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4E46AD65-D37A-C923-97DD-9CD8C784CD4B}"/>
              </a:ext>
            </a:extLst>
          </p:cNvPr>
          <p:cNvSpPr/>
          <p:nvPr/>
        </p:nvSpPr>
        <p:spPr>
          <a:xfrm>
            <a:off x="0" y="0"/>
            <a:ext cx="12192000" cy="6194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bg1"/>
                </a:solidFill>
                <a:latin typeface="BIZ UDPゴシック" panose="020B0400000000000000" pitchFamily="50" charset="-128"/>
                <a:ea typeface="BIZ UDPゴシック" panose="020B0400000000000000" pitchFamily="50" charset="-128"/>
              </a:rPr>
              <a:t>概要</a:t>
            </a:r>
            <a:endParaRPr kumimoji="1" lang="ja-JP" altLang="en-US" sz="2400" b="1" dirty="0">
              <a:solidFill>
                <a:schemeClr val="bg1"/>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1">
            <a:extLst>
              <a:ext uri="{FF2B5EF4-FFF2-40B4-BE49-F238E27FC236}">
                <a16:creationId xmlns:a16="http://schemas.microsoft.com/office/drawing/2014/main" id="{5FE56A79-D124-D189-E41D-87BFF501D761}"/>
              </a:ext>
            </a:extLst>
          </p:cNvPr>
          <p:cNvSpPr>
            <a:spLocks noGrp="1"/>
          </p:cNvSpPr>
          <p:nvPr>
            <p:ph type="sldNum" sz="quarter" idx="12"/>
          </p:nvPr>
        </p:nvSpPr>
        <p:spPr>
          <a:xfrm>
            <a:off x="9448800" y="6394177"/>
            <a:ext cx="2743200" cy="365125"/>
          </a:xfrm>
        </p:spPr>
        <p:txBody>
          <a:bodyPr/>
          <a:lstStyle/>
          <a:p>
            <a:fld id="{07461F5B-1BDF-4D77-A755-C8D0FF6D81B8}" type="slidenum">
              <a:rPr kumimoji="1" lang="ja-JP" altLang="en-US" sz="1400" smtClean="0">
                <a:latin typeface="BIZ UDPゴシック" panose="020B0400000000000000" pitchFamily="50" charset="-128"/>
                <a:ea typeface="BIZ UDPゴシック" panose="020B0400000000000000" pitchFamily="50" charset="-128"/>
              </a:rPr>
              <a:t>1</a:t>
            </a:fld>
            <a:endParaRPr kumimoji="1" lang="ja-JP" altLang="en-US" sz="14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A49E1AFB-5B06-2189-1B8B-13B0E689638F}"/>
              </a:ext>
            </a:extLst>
          </p:cNvPr>
          <p:cNvSpPr txBox="1"/>
          <p:nvPr/>
        </p:nvSpPr>
        <p:spPr>
          <a:xfrm>
            <a:off x="478464" y="619433"/>
            <a:ext cx="11713535" cy="5940088"/>
          </a:xfrm>
          <a:prstGeom prst="rect">
            <a:avLst/>
          </a:prstGeom>
          <a:noFill/>
        </p:spPr>
        <p:txBody>
          <a:bodyPr wrap="square" rtlCol="0">
            <a:spAutoFit/>
          </a:bodyPr>
          <a:lstStyle/>
          <a:p>
            <a:pPr marL="514350" indent="-514350">
              <a:spcBef>
                <a:spcPts val="1200"/>
              </a:spcBef>
              <a:buFont typeface="+mj-lt"/>
              <a:buAutoNum type="romanUcPeriod"/>
            </a:pPr>
            <a:endParaRPr lang="en-US" altLang="ja-JP" sz="2000" b="1" dirty="0">
              <a:latin typeface="BIZ UDゴシック" panose="020B0400000000000000" pitchFamily="49" charset="-128"/>
              <a:ea typeface="BIZ UDゴシック" panose="020B0400000000000000" pitchFamily="49" charset="-128"/>
            </a:endParaRPr>
          </a:p>
          <a:p>
            <a:pPr marL="514350" indent="-514350">
              <a:spcBef>
                <a:spcPts val="1200"/>
              </a:spcBef>
              <a:buFont typeface="+mj-lt"/>
              <a:buAutoNum type="romanUcPeriod"/>
            </a:pPr>
            <a:r>
              <a:rPr lang="ja-JP" altLang="en-US" sz="2000" b="1" dirty="0">
                <a:latin typeface="BIZ UDゴシック" panose="020B0400000000000000" pitchFamily="49" charset="-128"/>
                <a:ea typeface="BIZ UDゴシック" panose="020B0400000000000000" pitchFamily="49" charset="-128"/>
              </a:rPr>
              <a:t>首都・副首都の機能（「大阪の副首都構想」令和８（</a:t>
            </a:r>
            <a:r>
              <a:rPr lang="en-US" altLang="ja-JP" sz="2000" b="1" dirty="0">
                <a:latin typeface="BIZ UDゴシック" panose="020B0400000000000000" pitchFamily="49" charset="-128"/>
                <a:ea typeface="BIZ UDゴシック" panose="020B0400000000000000" pitchFamily="49" charset="-128"/>
              </a:rPr>
              <a:t>2026</a:t>
            </a:r>
            <a:r>
              <a:rPr lang="ja-JP" altLang="en-US" sz="2000" b="1" dirty="0">
                <a:latin typeface="BIZ UDゴシック" panose="020B0400000000000000" pitchFamily="49" charset="-128"/>
                <a:ea typeface="BIZ UDゴシック" panose="020B0400000000000000" pitchFamily="49" charset="-128"/>
              </a:rPr>
              <a:t>）年２月</a:t>
            </a:r>
            <a:r>
              <a:rPr lang="en-US" altLang="ja-JP" sz="2000" b="1" dirty="0">
                <a:latin typeface="BIZ UDゴシック" panose="020B0400000000000000" pitchFamily="49" charset="-128"/>
                <a:ea typeface="BIZ UDゴシック" panose="020B0400000000000000" pitchFamily="49" charset="-128"/>
              </a:rPr>
              <a:t>12</a:t>
            </a:r>
            <a:r>
              <a:rPr lang="ja-JP" altLang="en-US" sz="2000" b="1" dirty="0">
                <a:latin typeface="BIZ UDゴシック" panose="020B0400000000000000" pitchFamily="49" charset="-128"/>
                <a:ea typeface="BIZ UDゴシック" panose="020B0400000000000000" pitchFamily="49" charset="-128"/>
              </a:rPr>
              <a:t>日）</a:t>
            </a:r>
            <a:endParaRPr lang="en-US" altLang="ja-JP" sz="2000" dirty="0">
              <a:latin typeface="BIZ UDゴシック" panose="020B0400000000000000" pitchFamily="49" charset="-128"/>
              <a:ea typeface="BIZ UDゴシック" panose="020B0400000000000000" pitchFamily="49" charset="-128"/>
            </a:endParaRPr>
          </a:p>
          <a:p>
            <a:pPr marL="514350" indent="-514350">
              <a:spcBef>
                <a:spcPts val="1200"/>
              </a:spcBef>
              <a:buFont typeface="+mj-lt"/>
              <a:buAutoNum type="romanUcPeriod"/>
            </a:pPr>
            <a:endParaRPr lang="en-US" altLang="ja-JP" sz="2000" dirty="0">
              <a:latin typeface="BIZ UDゴシック" panose="020B0400000000000000" pitchFamily="49" charset="-128"/>
              <a:ea typeface="BIZ UDゴシック" panose="020B0400000000000000" pitchFamily="49" charset="-128"/>
            </a:endParaRPr>
          </a:p>
          <a:p>
            <a:pPr marL="514350" indent="-514350">
              <a:spcBef>
                <a:spcPts val="1200"/>
              </a:spcBef>
              <a:buFont typeface="+mj-lt"/>
              <a:buAutoNum type="romanUcPeriod"/>
            </a:pPr>
            <a:r>
              <a:rPr lang="ja-JP" altLang="en-US" sz="2000" b="1" dirty="0">
                <a:latin typeface="BIZ UDゴシック" panose="020B0400000000000000" pitchFamily="49" charset="-128"/>
                <a:ea typeface="BIZ UDゴシック" panose="020B0400000000000000" pitchFamily="49" charset="-128"/>
              </a:rPr>
              <a:t>国の計画等</a:t>
            </a:r>
            <a:br>
              <a:rPr lang="en-US" altLang="ja-JP" sz="2000" dirty="0">
                <a:latin typeface="BIZ UDゴシック" panose="020B0400000000000000" pitchFamily="49" charset="-128"/>
                <a:ea typeface="BIZ UDゴシック" panose="020B0400000000000000" pitchFamily="49" charset="-128"/>
              </a:rPr>
            </a:br>
            <a:r>
              <a:rPr lang="ja-JP" altLang="en-US" sz="2000" dirty="0">
                <a:latin typeface="BIZ UDゴシック" panose="020B0400000000000000" pitchFamily="49" charset="-128"/>
                <a:ea typeface="BIZ UDゴシック" panose="020B0400000000000000" pitchFamily="49" charset="-128"/>
              </a:rPr>
              <a:t>１　政府業務継続計画（首都直下地震対策）（平成</a:t>
            </a:r>
            <a:r>
              <a:rPr lang="en-US" altLang="ja-JP" sz="2000" dirty="0">
                <a:latin typeface="BIZ UDゴシック" panose="020B0400000000000000" pitchFamily="49" charset="-128"/>
                <a:ea typeface="BIZ UDゴシック" panose="020B0400000000000000" pitchFamily="49" charset="-128"/>
              </a:rPr>
              <a:t>26</a:t>
            </a:r>
            <a:r>
              <a:rPr lang="ja-JP" altLang="en-US" sz="2000" dirty="0">
                <a:latin typeface="BIZ UDゴシック" panose="020B0400000000000000" pitchFamily="49" charset="-128"/>
                <a:ea typeface="BIZ UDゴシック" panose="020B0400000000000000" pitchFamily="49" charset="-128"/>
              </a:rPr>
              <a:t>（</a:t>
            </a:r>
            <a:r>
              <a:rPr lang="en-US" altLang="ja-JP" sz="2000" dirty="0">
                <a:latin typeface="BIZ UDゴシック" panose="020B0400000000000000" pitchFamily="49" charset="-128"/>
                <a:ea typeface="BIZ UDゴシック" panose="020B0400000000000000" pitchFamily="49" charset="-128"/>
              </a:rPr>
              <a:t>2014</a:t>
            </a:r>
            <a:r>
              <a:rPr lang="ja-JP" altLang="en-US" sz="2000" dirty="0">
                <a:latin typeface="BIZ UDゴシック" panose="020B0400000000000000" pitchFamily="49" charset="-128"/>
                <a:ea typeface="BIZ UDゴシック" panose="020B0400000000000000" pitchFamily="49" charset="-128"/>
              </a:rPr>
              <a:t>）年３月</a:t>
            </a:r>
            <a:r>
              <a:rPr lang="en-US" altLang="ja-JP" sz="2000" dirty="0">
                <a:latin typeface="BIZ UDゴシック" panose="020B0400000000000000" pitchFamily="49" charset="-128"/>
                <a:ea typeface="BIZ UDゴシック" panose="020B0400000000000000" pitchFamily="49" charset="-128"/>
              </a:rPr>
              <a:t>28</a:t>
            </a:r>
            <a:r>
              <a:rPr lang="ja-JP" altLang="en-US" sz="2000" dirty="0">
                <a:latin typeface="BIZ UDゴシック" panose="020B0400000000000000" pitchFamily="49" charset="-128"/>
                <a:ea typeface="BIZ UDゴシック" panose="020B0400000000000000" pitchFamily="49" charset="-128"/>
              </a:rPr>
              <a:t>日　閣議決定）</a:t>
            </a:r>
            <a:br>
              <a:rPr lang="en-US" altLang="ja-JP" sz="2000" dirty="0">
                <a:latin typeface="BIZ UDゴシック" panose="020B0400000000000000" pitchFamily="49" charset="-128"/>
                <a:ea typeface="BIZ UDゴシック" panose="020B0400000000000000" pitchFamily="49" charset="-128"/>
              </a:rPr>
            </a:br>
            <a:r>
              <a:rPr lang="ja-JP" altLang="en-US" sz="2000" dirty="0">
                <a:latin typeface="BIZ UDゴシック" panose="020B0400000000000000" pitchFamily="49" charset="-128"/>
                <a:ea typeface="BIZ UDゴシック" panose="020B0400000000000000" pitchFamily="49" charset="-128"/>
              </a:rPr>
              <a:t>　　　－　東京圏外の代替拠点となる都市は</a:t>
            </a:r>
            <a:br>
              <a:rPr lang="en-US" altLang="ja-JP" sz="2000" dirty="0">
                <a:latin typeface="BIZ UDゴシック" panose="020B0400000000000000" pitchFamily="49" charset="-128"/>
                <a:ea typeface="BIZ UDゴシック" panose="020B0400000000000000" pitchFamily="49" charset="-128"/>
              </a:rPr>
            </a:br>
            <a:r>
              <a:rPr lang="ja-JP" altLang="en-US" sz="2000" dirty="0">
                <a:latin typeface="BIZ UDゴシック" panose="020B0400000000000000" pitchFamily="49" charset="-128"/>
                <a:ea typeface="BIZ UDゴシック" panose="020B0400000000000000" pitchFamily="49" charset="-128"/>
              </a:rPr>
              <a:t>２　防災庁設置法案（令和８（</a:t>
            </a:r>
            <a:r>
              <a:rPr lang="en-US" altLang="ja-JP" sz="2000" dirty="0">
                <a:latin typeface="BIZ UDゴシック" panose="020B0400000000000000" pitchFamily="49" charset="-128"/>
                <a:ea typeface="BIZ UDゴシック" panose="020B0400000000000000" pitchFamily="49" charset="-128"/>
              </a:rPr>
              <a:t>2026</a:t>
            </a:r>
            <a:r>
              <a:rPr lang="ja-JP" altLang="en-US" sz="2000" dirty="0">
                <a:latin typeface="BIZ UDゴシック" panose="020B0400000000000000" pitchFamily="49" charset="-128"/>
                <a:ea typeface="BIZ UDゴシック" panose="020B0400000000000000" pitchFamily="49" charset="-128"/>
              </a:rPr>
              <a:t>）年３月６日提出　閣法）</a:t>
            </a:r>
            <a:br>
              <a:rPr lang="en-US" altLang="ja-JP" sz="2000" dirty="0">
                <a:latin typeface="BIZ UDゴシック" panose="020B0400000000000000" pitchFamily="49" charset="-128"/>
                <a:ea typeface="BIZ UDゴシック" panose="020B0400000000000000" pitchFamily="49" charset="-128"/>
              </a:rPr>
            </a:br>
            <a:r>
              <a:rPr lang="ja-JP" altLang="en-US" sz="2000" dirty="0">
                <a:latin typeface="BIZ UDゴシック" panose="020B0400000000000000" pitchFamily="49" charset="-128"/>
                <a:ea typeface="BIZ UDゴシック" panose="020B0400000000000000" pitchFamily="49" charset="-128"/>
              </a:rPr>
              <a:t>　　　－　防災局の設置が想定されている</a:t>
            </a:r>
            <a:br>
              <a:rPr lang="en-US" altLang="ja-JP" sz="2000" dirty="0">
                <a:latin typeface="BIZ UDゴシック" panose="020B0400000000000000" pitchFamily="49" charset="-128"/>
                <a:ea typeface="BIZ UDゴシック" panose="020B0400000000000000" pitchFamily="49" charset="-128"/>
              </a:rPr>
            </a:br>
            <a:r>
              <a:rPr lang="ja-JP" altLang="en-US" sz="2000" dirty="0">
                <a:latin typeface="BIZ UDゴシック" panose="020B0400000000000000" pitchFamily="49" charset="-128"/>
                <a:ea typeface="BIZ UDゴシック" panose="020B0400000000000000" pitchFamily="49" charset="-128"/>
              </a:rPr>
              <a:t>３　副首都法案概要（令和８（</a:t>
            </a:r>
            <a:r>
              <a:rPr lang="en-US" altLang="ja-JP" sz="2000" dirty="0">
                <a:latin typeface="BIZ UDゴシック" panose="020B0400000000000000" pitchFamily="49" charset="-128"/>
                <a:ea typeface="BIZ UDゴシック" panose="020B0400000000000000" pitchFamily="49" charset="-128"/>
              </a:rPr>
              <a:t>2026</a:t>
            </a:r>
            <a:r>
              <a:rPr lang="ja-JP" altLang="en-US" sz="2000" dirty="0">
                <a:latin typeface="BIZ UDゴシック" panose="020B0400000000000000" pitchFamily="49" charset="-128"/>
                <a:ea typeface="BIZ UDゴシック" panose="020B0400000000000000" pitchFamily="49" charset="-128"/>
              </a:rPr>
              <a:t>）年６月</a:t>
            </a:r>
            <a:r>
              <a:rPr lang="en-US" altLang="ja-JP" sz="2000" dirty="0">
                <a:latin typeface="BIZ UDゴシック" panose="020B0400000000000000" pitchFamily="49" charset="-128"/>
                <a:ea typeface="BIZ UDゴシック" panose="020B0400000000000000" pitchFamily="49" charset="-128"/>
              </a:rPr>
              <a:t>24</a:t>
            </a:r>
            <a:r>
              <a:rPr lang="ja-JP" altLang="en-US" sz="2000" dirty="0">
                <a:latin typeface="BIZ UDゴシック" panose="020B0400000000000000" pitchFamily="49" charset="-128"/>
                <a:ea typeface="BIZ UDゴシック" panose="020B0400000000000000" pitchFamily="49" charset="-128"/>
              </a:rPr>
              <a:t>日提出　衆法）</a:t>
            </a:r>
            <a:br>
              <a:rPr lang="en-US" altLang="ja-JP" sz="2000" dirty="0">
                <a:latin typeface="BIZ UDゴシック" panose="020B0400000000000000" pitchFamily="49" charset="-128"/>
                <a:ea typeface="BIZ UDゴシック" panose="020B0400000000000000" pitchFamily="49" charset="-128"/>
              </a:rPr>
            </a:br>
            <a:r>
              <a:rPr lang="ja-JP" altLang="en-US" sz="2000" dirty="0">
                <a:latin typeface="BIZ UDゴシック" panose="020B0400000000000000" pitchFamily="49" charset="-128"/>
                <a:ea typeface="BIZ UDゴシック" panose="020B0400000000000000" pitchFamily="49" charset="-128"/>
              </a:rPr>
              <a:t>　　　－　首都中枢機能代替地域／副首都　の定義</a:t>
            </a:r>
            <a:br>
              <a:rPr lang="en-US" altLang="ja-JP" sz="2000" dirty="0">
                <a:latin typeface="BIZ UDゴシック" panose="020B0400000000000000" pitchFamily="49" charset="-128"/>
                <a:ea typeface="BIZ UDゴシック" panose="020B0400000000000000" pitchFamily="49" charset="-128"/>
              </a:rPr>
            </a:br>
            <a:r>
              <a:rPr lang="ja-JP" altLang="en-US" sz="2000" dirty="0">
                <a:latin typeface="BIZ UDゴシック" panose="020B0400000000000000" pitchFamily="49" charset="-128"/>
                <a:ea typeface="BIZ UDゴシック" panose="020B0400000000000000" pitchFamily="49" charset="-128"/>
              </a:rPr>
              <a:t>４　経済財政運営と改革の基本方針</a:t>
            </a:r>
            <a:r>
              <a:rPr lang="en-US" altLang="ja-JP" sz="2000" dirty="0">
                <a:latin typeface="BIZ UDゴシック" panose="020B0400000000000000" pitchFamily="49" charset="-128"/>
                <a:ea typeface="BIZ UDゴシック" panose="020B0400000000000000" pitchFamily="49" charset="-128"/>
              </a:rPr>
              <a:t>2026</a:t>
            </a:r>
            <a:r>
              <a:rPr lang="ja-JP" altLang="en-US" sz="2000" dirty="0">
                <a:latin typeface="BIZ UDゴシック" panose="020B0400000000000000" pitchFamily="49" charset="-128"/>
                <a:ea typeface="BIZ UDゴシック" panose="020B0400000000000000" pitchFamily="49" charset="-128"/>
              </a:rPr>
              <a:t>（原案）（令和８（</a:t>
            </a:r>
            <a:r>
              <a:rPr lang="en-US" altLang="ja-JP" sz="2000" dirty="0">
                <a:latin typeface="BIZ UDゴシック" panose="020B0400000000000000" pitchFamily="49" charset="-128"/>
                <a:ea typeface="BIZ UDゴシック" panose="020B0400000000000000" pitchFamily="49" charset="-128"/>
              </a:rPr>
              <a:t>2026</a:t>
            </a:r>
            <a:r>
              <a:rPr lang="ja-JP" altLang="en-US" sz="2000" dirty="0">
                <a:latin typeface="BIZ UDゴシック" panose="020B0400000000000000" pitchFamily="49" charset="-128"/>
                <a:ea typeface="BIZ UDゴシック" panose="020B0400000000000000" pitchFamily="49" charset="-128"/>
              </a:rPr>
              <a:t>）年６月</a:t>
            </a:r>
            <a:r>
              <a:rPr lang="en-US" altLang="ja-JP" sz="2000" dirty="0">
                <a:latin typeface="BIZ UDゴシック" panose="020B0400000000000000" pitchFamily="49" charset="-128"/>
                <a:ea typeface="BIZ UDゴシック" panose="020B0400000000000000" pitchFamily="49" charset="-128"/>
              </a:rPr>
              <a:t>30</a:t>
            </a:r>
            <a:r>
              <a:rPr lang="ja-JP" altLang="en-US" sz="2000" dirty="0">
                <a:latin typeface="BIZ UDゴシック" panose="020B0400000000000000" pitchFamily="49" charset="-128"/>
                <a:ea typeface="BIZ UDゴシック" panose="020B0400000000000000" pitchFamily="49" charset="-128"/>
              </a:rPr>
              <a:t>日公表）</a:t>
            </a:r>
            <a:br>
              <a:rPr lang="en-US" altLang="ja-JP" sz="2000" dirty="0">
                <a:latin typeface="BIZ UDゴシック" panose="020B0400000000000000" pitchFamily="49" charset="-128"/>
                <a:ea typeface="BIZ UDゴシック" panose="020B0400000000000000" pitchFamily="49" charset="-128"/>
              </a:rPr>
            </a:br>
            <a:r>
              <a:rPr lang="ja-JP" altLang="en-US" sz="2000" dirty="0">
                <a:latin typeface="BIZ UDゴシック" panose="020B0400000000000000" pitchFamily="49" charset="-128"/>
                <a:ea typeface="BIZ UDゴシック" panose="020B0400000000000000" pitchFamily="49" charset="-128"/>
              </a:rPr>
              <a:t>　　　－　首都中枢機能の維持、副首都</a:t>
            </a:r>
            <a:br>
              <a:rPr lang="en-US" altLang="ja-JP" sz="2000" dirty="0">
                <a:latin typeface="BIZ UDゴシック" panose="020B0400000000000000" pitchFamily="49" charset="-128"/>
                <a:ea typeface="BIZ UDゴシック" panose="020B0400000000000000" pitchFamily="49" charset="-128"/>
              </a:rPr>
            </a:br>
            <a:endParaRPr lang="en-US" altLang="ja-JP" sz="2000" dirty="0">
              <a:latin typeface="BIZ UDゴシック" panose="020B0400000000000000" pitchFamily="49" charset="-128"/>
              <a:ea typeface="BIZ UDゴシック" panose="020B0400000000000000" pitchFamily="49" charset="-128"/>
            </a:endParaRPr>
          </a:p>
          <a:p>
            <a:pPr marL="342900" indent="-342900">
              <a:spcBef>
                <a:spcPts val="1200"/>
              </a:spcBef>
              <a:buFont typeface="+mj-lt"/>
              <a:buAutoNum type="romanUcPeriod"/>
            </a:pPr>
            <a:r>
              <a:rPr lang="ja-JP" altLang="en-US" sz="2000" b="1" dirty="0">
                <a:latin typeface="BIZ UDゴシック" panose="020B0400000000000000" pitchFamily="49" charset="-128"/>
                <a:ea typeface="BIZ UDゴシック" panose="020B0400000000000000" pitchFamily="49" charset="-128"/>
              </a:rPr>
              <a:t>首都中枢機能の代替とは</a:t>
            </a:r>
            <a:br>
              <a:rPr lang="en-US" altLang="ja-JP" sz="2000" b="1" dirty="0">
                <a:latin typeface="BIZ UDゴシック" panose="020B0400000000000000" pitchFamily="49" charset="-128"/>
                <a:ea typeface="BIZ UDゴシック" panose="020B0400000000000000" pitchFamily="49" charset="-128"/>
              </a:rPr>
            </a:br>
            <a:r>
              <a:rPr lang="ja-JP" altLang="en-US" sz="2000" b="1" dirty="0">
                <a:latin typeface="BIZ UDゴシック" panose="020B0400000000000000" pitchFamily="49" charset="-128"/>
                <a:ea typeface="BIZ UDゴシック" panose="020B0400000000000000" pitchFamily="49" charset="-128"/>
              </a:rPr>
              <a:t>　</a:t>
            </a:r>
            <a:r>
              <a:rPr lang="ja-JP" altLang="en-US" sz="2000" dirty="0">
                <a:latin typeface="BIZ UDゴシック" panose="020B0400000000000000" pitchFamily="49" charset="-128"/>
                <a:ea typeface="BIZ UDゴシック" panose="020B0400000000000000" pitchFamily="49" charset="-128"/>
              </a:rPr>
              <a:t>１　首都中枢機能の代替とは</a:t>
            </a:r>
            <a:br>
              <a:rPr lang="en-US" altLang="ja-JP" sz="2000" dirty="0">
                <a:latin typeface="BIZ UDゴシック" panose="020B0400000000000000" pitchFamily="49" charset="-128"/>
                <a:ea typeface="BIZ UDゴシック" panose="020B0400000000000000" pitchFamily="49" charset="-128"/>
              </a:rPr>
            </a:br>
            <a:r>
              <a:rPr lang="ja-JP" altLang="en-US" sz="2000" dirty="0">
                <a:latin typeface="BIZ UDゴシック" panose="020B0400000000000000" pitchFamily="49" charset="-128"/>
                <a:ea typeface="BIZ UDゴシック" panose="020B0400000000000000" pitchFamily="49" charset="-128"/>
              </a:rPr>
              <a:t>　２　大規模災害における東京と大阪の影響</a:t>
            </a:r>
            <a:br>
              <a:rPr lang="en-US" altLang="ja-JP" sz="2000" dirty="0">
                <a:latin typeface="BIZ UDゴシック" panose="020B0400000000000000" pitchFamily="49" charset="-128"/>
                <a:ea typeface="BIZ UDゴシック" panose="020B0400000000000000" pitchFamily="49" charset="-128"/>
              </a:rPr>
            </a:br>
            <a:r>
              <a:rPr lang="ja-JP" altLang="en-US" sz="2000" dirty="0">
                <a:latin typeface="BIZ UDゴシック" panose="020B0400000000000000" pitchFamily="49" charset="-128"/>
                <a:ea typeface="BIZ UDゴシック" panose="020B0400000000000000" pitchFamily="49" charset="-128"/>
              </a:rPr>
              <a:t>　</a:t>
            </a:r>
            <a:endParaRPr lang="en-US" altLang="ja-JP" sz="20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67942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30ABF270-D12E-435F-AABF-D21DD949D4D4}"/>
              </a:ext>
            </a:extLst>
          </p:cNvPr>
          <p:cNvSpPr/>
          <p:nvPr/>
        </p:nvSpPr>
        <p:spPr>
          <a:xfrm>
            <a:off x="0" y="0"/>
            <a:ext cx="12192000" cy="6194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b="1" dirty="0">
                <a:solidFill>
                  <a:schemeClr val="bg1"/>
                </a:solidFill>
                <a:latin typeface="BIZ UDPゴシック" panose="020B0400000000000000" pitchFamily="50" charset="-128"/>
                <a:ea typeface="BIZ UDPゴシック" panose="020B0400000000000000" pitchFamily="50" charset="-128"/>
              </a:rPr>
              <a:t>Ⅰ</a:t>
            </a:r>
            <a:r>
              <a:rPr kumimoji="1" lang="ja-JP" altLang="en-US" sz="2400" b="1" dirty="0">
                <a:solidFill>
                  <a:schemeClr val="bg1"/>
                </a:solidFill>
                <a:latin typeface="BIZ UDPゴシック" panose="020B0400000000000000" pitchFamily="50" charset="-128"/>
                <a:ea typeface="BIZ UDPゴシック" panose="020B0400000000000000" pitchFamily="50" charset="-128"/>
              </a:rPr>
              <a:t>　首都・副首都の機能</a:t>
            </a:r>
          </a:p>
        </p:txBody>
      </p:sp>
      <p:sp>
        <p:nvSpPr>
          <p:cNvPr id="4" name="スライド番号プレースホルダー 1">
            <a:extLst>
              <a:ext uri="{FF2B5EF4-FFF2-40B4-BE49-F238E27FC236}">
                <a16:creationId xmlns:a16="http://schemas.microsoft.com/office/drawing/2014/main" id="{1648C8EC-00E9-4E07-B99F-5A48DFF7CA88}"/>
              </a:ext>
            </a:extLst>
          </p:cNvPr>
          <p:cNvSpPr>
            <a:spLocks noGrp="1"/>
          </p:cNvSpPr>
          <p:nvPr>
            <p:ph type="sldNum" sz="quarter" idx="12"/>
          </p:nvPr>
        </p:nvSpPr>
        <p:spPr>
          <a:xfrm>
            <a:off x="9448800" y="6394177"/>
            <a:ext cx="2743200" cy="365125"/>
          </a:xfrm>
        </p:spPr>
        <p:txBody>
          <a:bodyPr/>
          <a:lstStyle/>
          <a:p>
            <a:fld id="{07461F5B-1BDF-4D77-A755-C8D0FF6D81B8}" type="slidenum">
              <a:rPr kumimoji="1" lang="ja-JP" altLang="en-US" sz="1400" smtClean="0">
                <a:latin typeface="BIZ UDPゴシック" panose="020B0400000000000000" pitchFamily="50" charset="-128"/>
                <a:ea typeface="BIZ UDPゴシック" panose="020B0400000000000000" pitchFamily="50" charset="-128"/>
              </a:rPr>
              <a:t>2</a:t>
            </a:fld>
            <a:endParaRPr kumimoji="1" lang="ja-JP" altLang="en-US" sz="1400" dirty="0">
              <a:latin typeface="BIZ UDPゴシック" panose="020B0400000000000000" pitchFamily="50" charset="-128"/>
              <a:ea typeface="BIZ UDPゴシック" panose="020B0400000000000000" pitchFamily="50" charset="-128"/>
            </a:endParaRPr>
          </a:p>
        </p:txBody>
      </p:sp>
      <p:sp>
        <p:nvSpPr>
          <p:cNvPr id="2" name="楕円 1">
            <a:extLst>
              <a:ext uri="{FF2B5EF4-FFF2-40B4-BE49-F238E27FC236}">
                <a16:creationId xmlns:a16="http://schemas.microsoft.com/office/drawing/2014/main" id="{D656C708-EF8E-C6F9-30E3-138398428FA2}"/>
              </a:ext>
            </a:extLst>
          </p:cNvPr>
          <p:cNvSpPr/>
          <p:nvPr/>
        </p:nvSpPr>
        <p:spPr>
          <a:xfrm>
            <a:off x="2599994" y="1577584"/>
            <a:ext cx="3346212" cy="528313"/>
          </a:xfrm>
          <a:prstGeom prst="ellipse">
            <a:avLst/>
          </a:prstGeom>
          <a:gradFill flip="none" rotWithShape="1">
            <a:gsLst>
              <a:gs pos="0">
                <a:schemeClr val="accent5">
                  <a:lumMod val="0"/>
                  <a:lumOff val="100000"/>
                </a:schemeClr>
              </a:gs>
              <a:gs pos="31000">
                <a:schemeClr val="accent5">
                  <a:alpha val="20000"/>
                </a:schemeClr>
              </a:gs>
              <a:gs pos="100000">
                <a:schemeClr val="accent5"/>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楕円 2">
            <a:extLst>
              <a:ext uri="{FF2B5EF4-FFF2-40B4-BE49-F238E27FC236}">
                <a16:creationId xmlns:a16="http://schemas.microsoft.com/office/drawing/2014/main" id="{25EAA34F-8B96-D45C-63C9-E4BF26F58C06}"/>
              </a:ext>
            </a:extLst>
          </p:cNvPr>
          <p:cNvSpPr/>
          <p:nvPr/>
        </p:nvSpPr>
        <p:spPr>
          <a:xfrm>
            <a:off x="7760288" y="1625485"/>
            <a:ext cx="3346212" cy="528313"/>
          </a:xfrm>
          <a:prstGeom prst="ellipse">
            <a:avLst/>
          </a:prstGeom>
          <a:gradFill flip="none" rotWithShape="1">
            <a:gsLst>
              <a:gs pos="0">
                <a:schemeClr val="accent5">
                  <a:lumMod val="0"/>
                  <a:lumOff val="100000"/>
                </a:schemeClr>
              </a:gs>
              <a:gs pos="31000">
                <a:schemeClr val="accent5">
                  <a:alpha val="20000"/>
                </a:schemeClr>
              </a:gs>
              <a:gs pos="100000">
                <a:schemeClr val="accent5"/>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AA8EF712-2D1A-219E-A910-D61A71FFE6E5}"/>
              </a:ext>
            </a:extLst>
          </p:cNvPr>
          <p:cNvSpPr/>
          <p:nvPr/>
        </p:nvSpPr>
        <p:spPr>
          <a:xfrm>
            <a:off x="2332181" y="4275564"/>
            <a:ext cx="3924000" cy="2348975"/>
          </a:xfrm>
          <a:prstGeom prst="rect">
            <a:avLst/>
          </a:prstGeom>
          <a:solidFill>
            <a:schemeClr val="accent4">
              <a:lumMod val="60000"/>
              <a:lumOff val="4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A0AD1CB3-0005-F4F1-47D9-F03DE3B449C9}"/>
              </a:ext>
            </a:extLst>
          </p:cNvPr>
          <p:cNvSpPr/>
          <p:nvPr/>
        </p:nvSpPr>
        <p:spPr>
          <a:xfrm>
            <a:off x="231673" y="665023"/>
            <a:ext cx="11728653" cy="864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buFont typeface="Wingdings" panose="05000000000000000000" pitchFamily="2" charset="2"/>
              <a:buChar char="u"/>
            </a:pPr>
            <a:r>
              <a:rPr lang="ja-JP" altLang="en-US" sz="1400" b="1" dirty="0">
                <a:solidFill>
                  <a:schemeClr val="tx1"/>
                </a:solidFill>
                <a:latin typeface="BIZ UDゴシック" panose="020B0400000000000000" pitchFamily="49" charset="-128"/>
                <a:ea typeface="BIZ UDゴシック" panose="020B0400000000000000" pitchFamily="49" charset="-128"/>
              </a:rPr>
              <a:t>我が国の法令上、</a:t>
            </a:r>
            <a:r>
              <a:rPr lang="ja-JP" altLang="en-US" sz="1400" b="1" dirty="0">
                <a:solidFill>
                  <a:srgbClr val="FF0000"/>
                </a:solidFill>
                <a:latin typeface="BIZ UDゴシック" panose="020B0400000000000000" pitchFamily="49" charset="-128"/>
                <a:ea typeface="BIZ UDゴシック" panose="020B0400000000000000" pitchFamily="49" charset="-128"/>
              </a:rPr>
              <a:t>「首都」については直接定義されていないが、「首都機能」については、三権の中枢機能、経済や文化の中枢・けん引機能とされている。「副首都」においても、こうした首都と並ぶ機能が求められる</a:t>
            </a:r>
            <a:endParaRPr lang="en-US" altLang="ja-JP" sz="1400" b="1" dirty="0">
              <a:solidFill>
                <a:srgbClr val="FF0000"/>
              </a:solidFill>
              <a:latin typeface="BIZ UDゴシック" panose="020B0400000000000000" pitchFamily="49" charset="-128"/>
              <a:ea typeface="BIZ UDゴシック" panose="020B0400000000000000" pitchFamily="49" charset="-128"/>
            </a:endParaRPr>
          </a:p>
          <a:p>
            <a:pPr marL="285750" indent="-285750">
              <a:spcBef>
                <a:spcPts val="600"/>
              </a:spcBef>
              <a:buFont typeface="Wingdings" panose="05000000000000000000" pitchFamily="2" charset="2"/>
              <a:buChar char="u"/>
            </a:pPr>
            <a:r>
              <a:rPr kumimoji="1" lang="ja-JP" altLang="en-US" sz="1400" b="1" dirty="0">
                <a:solidFill>
                  <a:schemeClr val="tx1"/>
                </a:solidFill>
                <a:latin typeface="BIZ UDゴシック" panose="020B0400000000000000" pitchFamily="49" charset="-128"/>
                <a:ea typeface="BIZ UDゴシック" panose="020B0400000000000000" pitchFamily="49" charset="-128"/>
              </a:rPr>
              <a:t>副首都における三権のバックアップについては、省庁等の移転は前提とせず、非常時にその機能を果たすための施設や体制の整備とする</a:t>
            </a:r>
            <a:endParaRPr kumimoji="1" lang="en-US" altLang="ja-JP" sz="1400" b="1" dirty="0">
              <a:solidFill>
                <a:schemeClr val="tx1"/>
              </a:solidFill>
              <a:latin typeface="BIZ UDゴシック" panose="020B0400000000000000" pitchFamily="49" charset="-128"/>
              <a:ea typeface="BIZ UDゴシック" panose="020B0400000000000000" pitchFamily="49" charset="-128"/>
            </a:endParaRPr>
          </a:p>
        </p:txBody>
      </p:sp>
      <p:cxnSp>
        <p:nvCxnSpPr>
          <p:cNvPr id="8" name="直線コネクタ 7">
            <a:extLst>
              <a:ext uri="{FF2B5EF4-FFF2-40B4-BE49-F238E27FC236}">
                <a16:creationId xmlns:a16="http://schemas.microsoft.com/office/drawing/2014/main" id="{570844E0-B43D-C257-67EB-7DE9A1262340}"/>
              </a:ext>
            </a:extLst>
          </p:cNvPr>
          <p:cNvCxnSpPr>
            <a:cxnSpLocks/>
          </p:cNvCxnSpPr>
          <p:nvPr/>
        </p:nvCxnSpPr>
        <p:spPr>
          <a:xfrm>
            <a:off x="216668" y="556061"/>
            <a:ext cx="11743658" cy="0"/>
          </a:xfrm>
          <a:prstGeom prst="line">
            <a:avLst/>
          </a:prstGeom>
        </p:spPr>
        <p:style>
          <a:lnRef idx="1">
            <a:schemeClr val="dk1"/>
          </a:lnRef>
          <a:fillRef idx="0">
            <a:schemeClr val="dk1"/>
          </a:fillRef>
          <a:effectRef idx="0">
            <a:schemeClr val="dk1"/>
          </a:effectRef>
          <a:fontRef idx="minor">
            <a:schemeClr val="tx1"/>
          </a:fontRef>
        </p:style>
      </p:cxnSp>
      <p:sp>
        <p:nvSpPr>
          <p:cNvPr id="9" name="四角形: 角を丸くする 8">
            <a:extLst>
              <a:ext uri="{FF2B5EF4-FFF2-40B4-BE49-F238E27FC236}">
                <a16:creationId xmlns:a16="http://schemas.microsoft.com/office/drawing/2014/main" id="{4FBA39FC-D3CE-2959-2D40-2789A1CCAC6B}"/>
              </a:ext>
            </a:extLst>
          </p:cNvPr>
          <p:cNvSpPr/>
          <p:nvPr/>
        </p:nvSpPr>
        <p:spPr>
          <a:xfrm>
            <a:off x="371000" y="2167519"/>
            <a:ext cx="1467634" cy="612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政治</a:t>
            </a:r>
          </a:p>
        </p:txBody>
      </p:sp>
      <p:sp>
        <p:nvSpPr>
          <p:cNvPr id="10" name="四角形: 角を丸くする 9">
            <a:extLst>
              <a:ext uri="{FF2B5EF4-FFF2-40B4-BE49-F238E27FC236}">
                <a16:creationId xmlns:a16="http://schemas.microsoft.com/office/drawing/2014/main" id="{0739A00F-0300-B1BB-3481-430F5DA04B1C}"/>
              </a:ext>
            </a:extLst>
          </p:cNvPr>
          <p:cNvSpPr/>
          <p:nvPr/>
        </p:nvSpPr>
        <p:spPr>
          <a:xfrm>
            <a:off x="356084" y="2848433"/>
            <a:ext cx="1467634" cy="612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BIZ UDPゴシック" panose="020B0400000000000000" pitchFamily="50" charset="-128"/>
                <a:ea typeface="BIZ UDPゴシック" panose="020B0400000000000000" pitchFamily="50" charset="-128"/>
              </a:rPr>
              <a:t>行政</a:t>
            </a:r>
            <a:endParaRPr kumimoji="1" lang="ja-JP" altLang="en-US" b="1" dirty="0">
              <a:solidFill>
                <a:schemeClr val="bg1"/>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10FAECCC-0CFF-3EA6-5D41-C9EAF4887EE1}"/>
              </a:ext>
            </a:extLst>
          </p:cNvPr>
          <p:cNvSpPr/>
          <p:nvPr/>
        </p:nvSpPr>
        <p:spPr>
          <a:xfrm>
            <a:off x="371000" y="4457375"/>
            <a:ext cx="1467634" cy="2167165"/>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経済</a:t>
            </a:r>
            <a:endParaRPr kumimoji="1" lang="en-US" altLang="ja-JP" b="1" dirty="0">
              <a:solidFill>
                <a:schemeClr val="bg1"/>
              </a:solidFill>
              <a:latin typeface="BIZ UDPゴシック" panose="020B0400000000000000" pitchFamily="50" charset="-128"/>
              <a:ea typeface="BIZ UDPゴシック" panose="020B0400000000000000" pitchFamily="50" charset="-128"/>
            </a:endParaRPr>
          </a:p>
          <a:p>
            <a:pPr algn="ctr"/>
            <a:endParaRPr lang="en-US" altLang="ja-JP" sz="8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a:t>
            </a:r>
            <a:endParaRPr kumimoji="1" lang="en-US" altLang="ja-JP" b="1" dirty="0">
              <a:solidFill>
                <a:schemeClr val="bg1"/>
              </a:solidFill>
              <a:latin typeface="BIZ UDPゴシック" panose="020B0400000000000000" pitchFamily="50" charset="-128"/>
              <a:ea typeface="BIZ UDPゴシック" panose="020B0400000000000000" pitchFamily="50" charset="-128"/>
            </a:endParaRPr>
          </a:p>
          <a:p>
            <a:pPr algn="ctr"/>
            <a:endParaRPr lang="en-US" altLang="ja-JP" sz="8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文化</a:t>
            </a:r>
            <a:endParaRPr kumimoji="1" lang="en-US" altLang="ja-JP" b="1"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400" b="1" dirty="0">
                <a:solidFill>
                  <a:schemeClr val="bg1"/>
                </a:solidFill>
                <a:latin typeface="BIZ UDPゴシック" panose="020B0400000000000000" pitchFamily="50" charset="-128"/>
                <a:ea typeface="BIZ UDPゴシック" panose="020B0400000000000000" pitchFamily="50" charset="-128"/>
              </a:rPr>
              <a:t>（情報発信）</a:t>
            </a:r>
            <a:endParaRPr kumimoji="1"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D24C42CA-2EB8-67C7-E0E9-5AC7A4B6393B}"/>
              </a:ext>
            </a:extLst>
          </p:cNvPr>
          <p:cNvSpPr/>
          <p:nvPr/>
        </p:nvSpPr>
        <p:spPr>
          <a:xfrm>
            <a:off x="356084" y="3533507"/>
            <a:ext cx="1467634" cy="612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BIZ UDPゴシック" panose="020B0400000000000000" pitchFamily="50" charset="-128"/>
                <a:ea typeface="BIZ UDPゴシック" panose="020B0400000000000000" pitchFamily="50" charset="-128"/>
              </a:rPr>
              <a:t>司法</a:t>
            </a:r>
            <a:endParaRPr kumimoji="1" lang="ja-JP" altLang="en-US" b="1" dirty="0">
              <a:solidFill>
                <a:schemeClr val="bg1"/>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99ED34B1-8456-7870-F1A6-FF5E47109BD5}"/>
              </a:ext>
            </a:extLst>
          </p:cNvPr>
          <p:cNvSpPr txBox="1"/>
          <p:nvPr/>
        </p:nvSpPr>
        <p:spPr>
          <a:xfrm>
            <a:off x="3188045" y="1563392"/>
            <a:ext cx="2060422" cy="400110"/>
          </a:xfrm>
          <a:prstGeom prst="rect">
            <a:avLst/>
          </a:prstGeom>
          <a:noFill/>
        </p:spPr>
        <p:txBody>
          <a:bodyPr wrap="square" rtlCol="0">
            <a:spAutoFit/>
          </a:bodyPr>
          <a:lstStyle/>
          <a:p>
            <a:pPr algn="ctr"/>
            <a:r>
              <a:rPr lang="en-US" altLang="ja-JP" sz="2000" b="1" dirty="0">
                <a:latin typeface="BIZ UDゴシック" panose="020B0400000000000000" pitchFamily="49" charset="-128"/>
                <a:ea typeface="BIZ UDゴシック" panose="020B0400000000000000" pitchFamily="49" charset="-128"/>
              </a:rPr>
              <a:t>【</a:t>
            </a:r>
            <a:r>
              <a:rPr lang="ja-JP" altLang="en-US" sz="2000" b="1" dirty="0">
                <a:latin typeface="BIZ UDゴシック" panose="020B0400000000000000" pitchFamily="49" charset="-128"/>
                <a:ea typeface="BIZ UDゴシック" panose="020B0400000000000000" pitchFamily="49" charset="-128"/>
              </a:rPr>
              <a:t>首都機能</a:t>
            </a:r>
            <a:r>
              <a:rPr lang="en-US" altLang="ja-JP" sz="2000" b="1" dirty="0">
                <a:latin typeface="BIZ UDゴシック" panose="020B0400000000000000" pitchFamily="49" charset="-128"/>
                <a:ea typeface="BIZ UDゴシック" panose="020B0400000000000000" pitchFamily="49" charset="-128"/>
              </a:rPr>
              <a:t>】</a:t>
            </a:r>
            <a:endParaRPr lang="ja-JP" altLang="en-US" sz="2000" dirty="0">
              <a:latin typeface="BIZ UDゴシック" panose="020B0400000000000000" pitchFamily="49" charset="-128"/>
              <a:ea typeface="BIZ UDゴシック" panose="020B0400000000000000" pitchFamily="49" charset="-128"/>
            </a:endParaRPr>
          </a:p>
        </p:txBody>
      </p:sp>
      <p:sp>
        <p:nvSpPr>
          <p:cNvPr id="15" name="テキスト ボックス 14">
            <a:extLst>
              <a:ext uri="{FF2B5EF4-FFF2-40B4-BE49-F238E27FC236}">
                <a16:creationId xmlns:a16="http://schemas.microsoft.com/office/drawing/2014/main" id="{0E07CB9D-29DB-32FF-0C12-B4F26B1459B1}"/>
              </a:ext>
            </a:extLst>
          </p:cNvPr>
          <p:cNvSpPr txBox="1"/>
          <p:nvPr/>
        </p:nvSpPr>
        <p:spPr>
          <a:xfrm>
            <a:off x="8063469" y="1541727"/>
            <a:ext cx="2587473" cy="400110"/>
          </a:xfrm>
          <a:prstGeom prst="rect">
            <a:avLst/>
          </a:prstGeom>
          <a:noFill/>
        </p:spPr>
        <p:txBody>
          <a:bodyPr wrap="square" rtlCol="0">
            <a:spAutoFit/>
          </a:bodyPr>
          <a:lstStyle/>
          <a:p>
            <a:pPr algn="ctr"/>
            <a:r>
              <a:rPr lang="en-US" altLang="ja-JP" sz="2000" b="1" dirty="0">
                <a:latin typeface="BIZ UDゴシック" panose="020B0400000000000000" pitchFamily="49" charset="-128"/>
                <a:ea typeface="BIZ UDゴシック" panose="020B0400000000000000" pitchFamily="49" charset="-128"/>
              </a:rPr>
              <a:t>【</a:t>
            </a:r>
            <a:r>
              <a:rPr lang="ja-JP" altLang="en-US" sz="2000" b="1" dirty="0">
                <a:latin typeface="BIZ UDゴシック" panose="020B0400000000000000" pitchFamily="49" charset="-128"/>
                <a:ea typeface="BIZ UDゴシック" panose="020B0400000000000000" pitchFamily="49" charset="-128"/>
              </a:rPr>
              <a:t>副首都機能</a:t>
            </a:r>
            <a:r>
              <a:rPr lang="en-US" altLang="ja-JP" sz="2000" b="1" dirty="0">
                <a:latin typeface="BIZ UDゴシック" panose="020B0400000000000000" pitchFamily="49" charset="-128"/>
                <a:ea typeface="BIZ UDゴシック" panose="020B0400000000000000" pitchFamily="49" charset="-128"/>
              </a:rPr>
              <a:t>】</a:t>
            </a:r>
            <a:endParaRPr lang="ja-JP" altLang="en-US" sz="2000" dirty="0">
              <a:latin typeface="BIZ UDゴシック" panose="020B0400000000000000" pitchFamily="49" charset="-128"/>
              <a:ea typeface="BIZ UDゴシック" panose="020B0400000000000000" pitchFamily="49" charset="-128"/>
            </a:endParaRPr>
          </a:p>
        </p:txBody>
      </p:sp>
      <p:sp>
        <p:nvSpPr>
          <p:cNvPr id="16" name="正方形/長方形 15">
            <a:extLst>
              <a:ext uri="{FF2B5EF4-FFF2-40B4-BE49-F238E27FC236}">
                <a16:creationId xmlns:a16="http://schemas.microsoft.com/office/drawing/2014/main" id="{35AB3A76-78D6-23E1-AC5A-15230C61DBFA}"/>
              </a:ext>
            </a:extLst>
          </p:cNvPr>
          <p:cNvSpPr/>
          <p:nvPr/>
        </p:nvSpPr>
        <p:spPr>
          <a:xfrm>
            <a:off x="2279746" y="1854648"/>
            <a:ext cx="4185598"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BIZ UDゴシック" panose="020B0400000000000000" pitchFamily="49" charset="-128"/>
                <a:ea typeface="BIZ UDゴシック" panose="020B0400000000000000" pitchFamily="49" charset="-128"/>
              </a:rPr>
              <a:t>三権の中枢機能、経済・文化の中枢・けん引機能</a:t>
            </a:r>
            <a:endParaRPr kumimoji="1" lang="en-US" altLang="ja-JP" sz="1400" b="1" dirty="0">
              <a:solidFill>
                <a:schemeClr val="tx1"/>
              </a:solidFill>
              <a:latin typeface="BIZ UDゴシック" panose="020B0400000000000000" pitchFamily="49" charset="-128"/>
              <a:ea typeface="BIZ UDゴシック" panose="020B0400000000000000" pitchFamily="49" charset="-128"/>
            </a:endParaRPr>
          </a:p>
        </p:txBody>
      </p:sp>
      <p:sp>
        <p:nvSpPr>
          <p:cNvPr id="17" name="正方形/長方形 16">
            <a:extLst>
              <a:ext uri="{FF2B5EF4-FFF2-40B4-BE49-F238E27FC236}">
                <a16:creationId xmlns:a16="http://schemas.microsoft.com/office/drawing/2014/main" id="{50F447D4-8099-814C-0169-C96B63DE94EE}"/>
              </a:ext>
            </a:extLst>
          </p:cNvPr>
          <p:cNvSpPr/>
          <p:nvPr/>
        </p:nvSpPr>
        <p:spPr>
          <a:xfrm>
            <a:off x="6465344" y="1806100"/>
            <a:ext cx="5525952" cy="456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FF0000"/>
                </a:solidFill>
                <a:latin typeface="BIZ UDゴシック" panose="020B0400000000000000" pitchFamily="49" charset="-128"/>
                <a:ea typeface="BIZ UDゴシック" panose="020B0400000000000000" pitchFamily="49" charset="-128"/>
              </a:rPr>
              <a:t>首都機能のバックアップ＋経済のけん引機能</a:t>
            </a:r>
            <a:endParaRPr kumimoji="1" lang="en-US" altLang="ja-JP" sz="1400" b="1" dirty="0">
              <a:solidFill>
                <a:srgbClr val="FF0000"/>
              </a:solidFill>
              <a:latin typeface="BIZ UDゴシック" panose="020B0400000000000000" pitchFamily="49" charset="-128"/>
              <a:ea typeface="BIZ UDゴシック" panose="020B0400000000000000" pitchFamily="49" charset="-128"/>
            </a:endParaRPr>
          </a:p>
        </p:txBody>
      </p:sp>
      <p:sp>
        <p:nvSpPr>
          <p:cNvPr id="18" name="正方形/長方形 17">
            <a:extLst>
              <a:ext uri="{FF2B5EF4-FFF2-40B4-BE49-F238E27FC236}">
                <a16:creationId xmlns:a16="http://schemas.microsoft.com/office/drawing/2014/main" id="{77A4F899-7CDE-9BFE-7F0A-197ECA97B22B}"/>
              </a:ext>
            </a:extLst>
          </p:cNvPr>
          <p:cNvSpPr/>
          <p:nvPr/>
        </p:nvSpPr>
        <p:spPr>
          <a:xfrm>
            <a:off x="2321310" y="2190160"/>
            <a:ext cx="3924000" cy="612000"/>
          </a:xfrm>
          <a:prstGeom prst="rect">
            <a:avLst/>
          </a:prstGeom>
          <a:solidFill>
            <a:schemeClr val="accent6">
              <a:lumMod val="60000"/>
              <a:lumOff val="4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国　　会</a:t>
            </a:r>
          </a:p>
        </p:txBody>
      </p:sp>
      <p:sp>
        <p:nvSpPr>
          <p:cNvPr id="19" name="正方形/長方形 18">
            <a:extLst>
              <a:ext uri="{FF2B5EF4-FFF2-40B4-BE49-F238E27FC236}">
                <a16:creationId xmlns:a16="http://schemas.microsoft.com/office/drawing/2014/main" id="{1884AC60-75A4-2B78-2E57-A66A3314BA44}"/>
              </a:ext>
            </a:extLst>
          </p:cNvPr>
          <p:cNvSpPr/>
          <p:nvPr/>
        </p:nvSpPr>
        <p:spPr>
          <a:xfrm>
            <a:off x="2321310" y="2882646"/>
            <a:ext cx="3924000" cy="612000"/>
          </a:xfrm>
          <a:prstGeom prst="rect">
            <a:avLst/>
          </a:prstGeom>
          <a:solidFill>
            <a:schemeClr val="accent6">
              <a:lumMod val="60000"/>
              <a:lumOff val="4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内閣、中央省庁</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5A0F2EB1-9122-4AF3-C8C4-4EAF02F12105}"/>
              </a:ext>
            </a:extLst>
          </p:cNvPr>
          <p:cNvSpPr/>
          <p:nvPr/>
        </p:nvSpPr>
        <p:spPr>
          <a:xfrm>
            <a:off x="2321310" y="3568538"/>
            <a:ext cx="3924000" cy="612000"/>
          </a:xfrm>
          <a:prstGeom prst="rect">
            <a:avLst/>
          </a:prstGeom>
          <a:solidFill>
            <a:schemeClr val="accent6">
              <a:lumMod val="60000"/>
              <a:lumOff val="4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最高裁判所</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34AA92DD-4EC1-9F2F-583B-D75355BB485C}"/>
              </a:ext>
            </a:extLst>
          </p:cNvPr>
          <p:cNvSpPr/>
          <p:nvPr/>
        </p:nvSpPr>
        <p:spPr>
          <a:xfrm>
            <a:off x="6639169" y="2190160"/>
            <a:ext cx="5292000" cy="612000"/>
          </a:xfrm>
          <a:prstGeom prst="rect">
            <a:avLst/>
          </a:prstGeom>
          <a:solidFill>
            <a:schemeClr val="accent6">
              <a:lumMod val="60000"/>
              <a:lumOff val="4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97E04B8A-C36A-EE2A-7C7F-1A5A0667750F}"/>
              </a:ext>
            </a:extLst>
          </p:cNvPr>
          <p:cNvSpPr txBox="1"/>
          <p:nvPr/>
        </p:nvSpPr>
        <p:spPr>
          <a:xfrm>
            <a:off x="7093810" y="2352703"/>
            <a:ext cx="3226311" cy="307777"/>
          </a:xfrm>
          <a:prstGeom prst="rect">
            <a:avLst/>
          </a:prstGeom>
          <a:noFill/>
        </p:spPr>
        <p:txBody>
          <a:bodyPr wrap="square" rtlCol="0">
            <a:spAutoFit/>
          </a:bodyPr>
          <a:lstStyle/>
          <a:p>
            <a:r>
              <a:rPr kumimoji="1" lang="ja-JP" altLang="en-US" sz="1400" b="1" dirty="0">
                <a:latin typeface="BIZ UDPゴシック" panose="020B0400000000000000" pitchFamily="50" charset="-128"/>
                <a:ea typeface="BIZ UDPゴシック" panose="020B0400000000000000" pitchFamily="50" charset="-128"/>
              </a:rPr>
              <a:t>国会が開催できる施設・体制</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73E8FF28-C568-F533-6B89-A79742600EC7}"/>
              </a:ext>
            </a:extLst>
          </p:cNvPr>
          <p:cNvSpPr/>
          <p:nvPr/>
        </p:nvSpPr>
        <p:spPr>
          <a:xfrm>
            <a:off x="6639169" y="2883971"/>
            <a:ext cx="5292000" cy="612000"/>
          </a:xfrm>
          <a:prstGeom prst="rect">
            <a:avLst/>
          </a:prstGeom>
          <a:solidFill>
            <a:schemeClr val="accent6">
              <a:lumMod val="60000"/>
              <a:lumOff val="4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513FDFA5-3F84-025B-D4CE-5EAE4BAC758C}"/>
              </a:ext>
            </a:extLst>
          </p:cNvPr>
          <p:cNvSpPr txBox="1"/>
          <p:nvPr/>
        </p:nvSpPr>
        <p:spPr>
          <a:xfrm>
            <a:off x="7093810" y="2927774"/>
            <a:ext cx="4158429" cy="523220"/>
          </a:xfrm>
          <a:prstGeom prst="rect">
            <a:avLst/>
          </a:prstGeom>
          <a:noFill/>
        </p:spPr>
        <p:txBody>
          <a:bodyPr wrap="square" rtlCol="0">
            <a:spAutoFit/>
          </a:bodyPr>
          <a:lstStyle/>
          <a:p>
            <a:r>
              <a:rPr lang="ja-JP" altLang="en-US" sz="1400" b="1" dirty="0">
                <a:latin typeface="BIZ UDPゴシック" panose="020B0400000000000000" pitchFamily="50" charset="-128"/>
                <a:ea typeface="BIZ UDPゴシック" panose="020B0400000000000000" pitchFamily="50" charset="-128"/>
              </a:rPr>
              <a:t>閣議や災害対策本部が開催できる施設・体制</a:t>
            </a:r>
            <a:endParaRPr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地方支分</a:t>
            </a:r>
            <a:r>
              <a:rPr lang="ja-JP" altLang="en-US" sz="1400" b="1" dirty="0">
                <a:latin typeface="BIZ UDPゴシック" panose="020B0400000000000000" pitchFamily="50" charset="-128"/>
                <a:ea typeface="BIZ UDPゴシック" panose="020B0400000000000000" pitchFamily="50" charset="-128"/>
              </a:rPr>
              <a:t>部</a:t>
            </a:r>
            <a:r>
              <a:rPr kumimoji="1" lang="ja-JP" altLang="en-US" sz="1400" b="1" dirty="0">
                <a:latin typeface="BIZ UDPゴシック" panose="020B0400000000000000" pitchFamily="50" charset="-128"/>
                <a:ea typeface="BIZ UDPゴシック" panose="020B0400000000000000" pitchFamily="50" charset="-128"/>
              </a:rPr>
              <a:t>局の機能強化</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18F3C70E-A20A-BDE8-117D-EE497C8C350F}"/>
              </a:ext>
            </a:extLst>
          </p:cNvPr>
          <p:cNvSpPr/>
          <p:nvPr/>
        </p:nvSpPr>
        <p:spPr>
          <a:xfrm>
            <a:off x="6639169" y="3554062"/>
            <a:ext cx="5292000" cy="612000"/>
          </a:xfrm>
          <a:prstGeom prst="rect">
            <a:avLst/>
          </a:prstGeom>
          <a:solidFill>
            <a:schemeClr val="accent6">
              <a:lumMod val="60000"/>
              <a:lumOff val="4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latin typeface="BIZ UDPゴシック" panose="020B0400000000000000" pitchFamily="50" charset="-128"/>
              <a:ea typeface="BIZ UDPゴシック" panose="020B0400000000000000" pitchFamily="50" charset="-128"/>
            </a:endParaRPr>
          </a:p>
        </p:txBody>
      </p:sp>
      <p:grpSp>
        <p:nvGrpSpPr>
          <p:cNvPr id="26" name="グループ化 25">
            <a:extLst>
              <a:ext uri="{FF2B5EF4-FFF2-40B4-BE49-F238E27FC236}">
                <a16:creationId xmlns:a16="http://schemas.microsoft.com/office/drawing/2014/main" id="{D8A80487-27A3-7842-F3EF-C6CFA2D16E45}"/>
              </a:ext>
            </a:extLst>
          </p:cNvPr>
          <p:cNvGrpSpPr/>
          <p:nvPr/>
        </p:nvGrpSpPr>
        <p:grpSpPr>
          <a:xfrm>
            <a:off x="2332181" y="4565790"/>
            <a:ext cx="3970468" cy="1911318"/>
            <a:chOff x="2332181" y="4675438"/>
            <a:chExt cx="3970468" cy="1911318"/>
          </a:xfrm>
        </p:grpSpPr>
        <p:sp>
          <p:nvSpPr>
            <p:cNvPr id="27" name="正方形/長方形 26">
              <a:extLst>
                <a:ext uri="{FF2B5EF4-FFF2-40B4-BE49-F238E27FC236}">
                  <a16:creationId xmlns:a16="http://schemas.microsoft.com/office/drawing/2014/main" id="{5CCFA1DD-F4EC-8D92-623B-724F04E5DACB}"/>
                </a:ext>
              </a:extLst>
            </p:cNvPr>
            <p:cNvSpPr/>
            <p:nvPr/>
          </p:nvSpPr>
          <p:spPr>
            <a:xfrm>
              <a:off x="2332181" y="4675438"/>
              <a:ext cx="1344228" cy="19113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lnSpc>
                  <a:spcPts val="2100"/>
                </a:lnSpc>
              </a:pPr>
              <a:r>
                <a:rPr kumimoji="1" lang="en-US" altLang="ja-JP" sz="1400" dirty="0">
                  <a:solidFill>
                    <a:schemeClr val="tx1"/>
                  </a:solidFill>
                  <a:latin typeface="BIZ UDPゴシック" panose="020B0400000000000000" pitchFamily="50" charset="-128"/>
                  <a:ea typeface="BIZ UDPゴシック" panose="020B0400000000000000" pitchFamily="50" charset="-128"/>
                </a:rPr>
                <a:t>【</a:t>
              </a:r>
              <a:r>
                <a:rPr kumimoji="1" lang="ja-JP" altLang="en-US" sz="1400" dirty="0">
                  <a:solidFill>
                    <a:schemeClr val="tx1"/>
                  </a:solidFill>
                  <a:latin typeface="BIZ UDPゴシック" panose="020B0400000000000000" pitchFamily="50" charset="-128"/>
                  <a:ea typeface="BIZ UDPゴシック" panose="020B0400000000000000" pitchFamily="50" charset="-128"/>
                </a:rPr>
                <a:t>企業</a:t>
              </a:r>
              <a:r>
                <a:rPr kumimoji="1" lang="en-US" altLang="ja-JP" sz="1400" dirty="0">
                  <a:solidFill>
                    <a:schemeClr val="tx1"/>
                  </a:solidFill>
                  <a:latin typeface="BIZ UDPゴシック" panose="020B0400000000000000" pitchFamily="50" charset="-128"/>
                  <a:ea typeface="BIZ UDPゴシック" panose="020B0400000000000000" pitchFamily="50" charset="-128"/>
                </a:rPr>
                <a:t>】</a:t>
              </a:r>
            </a:p>
            <a:p>
              <a:pPr algn="dist">
                <a:lnSpc>
                  <a:spcPts val="2100"/>
                </a:lnSpc>
              </a:pPr>
              <a:r>
                <a:rPr lang="en-US" altLang="ja-JP" sz="1400" dirty="0">
                  <a:solidFill>
                    <a:schemeClr val="tx1"/>
                  </a:solidFill>
                  <a:latin typeface="BIZ UDPゴシック" panose="020B0400000000000000" pitchFamily="50" charset="-128"/>
                  <a:ea typeface="BIZ UDPゴシック" panose="020B0400000000000000" pitchFamily="50" charset="-128"/>
                </a:rPr>
                <a:t>【</a:t>
              </a:r>
              <a:r>
                <a:rPr lang="ja-JP" altLang="en-US" sz="1400" dirty="0">
                  <a:solidFill>
                    <a:schemeClr val="tx1"/>
                  </a:solidFill>
                  <a:latin typeface="BIZ UDPゴシック" panose="020B0400000000000000" pitchFamily="50" charset="-128"/>
                  <a:ea typeface="BIZ UDPゴシック" panose="020B0400000000000000" pitchFamily="50" charset="-128"/>
                </a:rPr>
                <a:t>人口</a:t>
              </a:r>
              <a:r>
                <a:rPr lang="en-US" altLang="ja-JP" sz="1400" dirty="0">
                  <a:solidFill>
                    <a:schemeClr val="tx1"/>
                  </a:solidFill>
                  <a:latin typeface="BIZ UDPゴシック" panose="020B0400000000000000" pitchFamily="50" charset="-128"/>
                  <a:ea typeface="BIZ UDPゴシック" panose="020B0400000000000000" pitchFamily="50" charset="-128"/>
                </a:rPr>
                <a:t>】</a:t>
              </a:r>
            </a:p>
            <a:p>
              <a:pPr algn="dist">
                <a:lnSpc>
                  <a:spcPts val="2100"/>
                </a:lnSpc>
              </a:pPr>
              <a:r>
                <a:rPr kumimoji="1" lang="en-US" altLang="ja-JP" sz="1400" dirty="0">
                  <a:solidFill>
                    <a:schemeClr val="tx1"/>
                  </a:solidFill>
                  <a:latin typeface="BIZ UDPゴシック" panose="020B0400000000000000" pitchFamily="50" charset="-128"/>
                  <a:ea typeface="BIZ UDPゴシック" panose="020B0400000000000000" pitchFamily="50" charset="-128"/>
                </a:rPr>
                <a:t>【</a:t>
              </a:r>
              <a:r>
                <a:rPr kumimoji="1" lang="ja-JP" altLang="en-US" sz="1400" dirty="0">
                  <a:solidFill>
                    <a:schemeClr val="tx1"/>
                  </a:solidFill>
                  <a:latin typeface="BIZ UDPゴシック" panose="020B0400000000000000" pitchFamily="50" charset="-128"/>
                  <a:ea typeface="BIZ UDPゴシック" panose="020B0400000000000000" pitchFamily="50" charset="-128"/>
                </a:rPr>
                <a:t>金融機関</a:t>
              </a:r>
              <a:r>
                <a:rPr kumimoji="1" lang="en-US" altLang="ja-JP" sz="1400" dirty="0">
                  <a:solidFill>
                    <a:schemeClr val="tx1"/>
                  </a:solidFill>
                  <a:latin typeface="BIZ UDPゴシック" panose="020B0400000000000000" pitchFamily="50" charset="-128"/>
                  <a:ea typeface="BIZ UDPゴシック" panose="020B0400000000000000" pitchFamily="50" charset="-128"/>
                </a:rPr>
                <a:t>】</a:t>
              </a:r>
            </a:p>
            <a:p>
              <a:pPr algn="dist">
                <a:lnSpc>
                  <a:spcPts val="2100"/>
                </a:lnSpc>
              </a:pPr>
              <a:r>
                <a:rPr lang="en-US" altLang="ja-JP" sz="1400" dirty="0">
                  <a:solidFill>
                    <a:schemeClr val="tx1"/>
                  </a:solidFill>
                  <a:latin typeface="BIZ UDPゴシック" panose="020B0400000000000000" pitchFamily="50" charset="-128"/>
                  <a:ea typeface="BIZ UDPゴシック" panose="020B0400000000000000" pitchFamily="50" charset="-128"/>
                </a:rPr>
                <a:t>【</a:t>
              </a:r>
              <a:r>
                <a:rPr lang="ja-JP" altLang="en-US" sz="1400" dirty="0">
                  <a:solidFill>
                    <a:schemeClr val="tx1"/>
                  </a:solidFill>
                  <a:latin typeface="BIZ UDPゴシック" panose="020B0400000000000000" pitchFamily="50" charset="-128"/>
                  <a:ea typeface="BIZ UDPゴシック" panose="020B0400000000000000" pitchFamily="50" charset="-128"/>
                </a:rPr>
                <a:t>ライフライン</a:t>
              </a:r>
              <a:r>
                <a:rPr lang="en-US" altLang="ja-JP" sz="1400" dirty="0">
                  <a:solidFill>
                    <a:schemeClr val="tx1"/>
                  </a:solidFill>
                  <a:latin typeface="BIZ UDPゴシック" panose="020B0400000000000000" pitchFamily="50" charset="-128"/>
                  <a:ea typeface="BIZ UDPゴシック" panose="020B0400000000000000" pitchFamily="50" charset="-128"/>
                </a:rPr>
                <a:t>】</a:t>
              </a:r>
            </a:p>
            <a:p>
              <a:pPr algn="dist">
                <a:lnSpc>
                  <a:spcPts val="2100"/>
                </a:lnSpc>
              </a:pPr>
              <a:r>
                <a:rPr kumimoji="1" lang="en-US" altLang="ja-JP" sz="1400" dirty="0">
                  <a:solidFill>
                    <a:schemeClr val="tx1"/>
                  </a:solidFill>
                  <a:latin typeface="BIZ UDPゴシック" panose="020B0400000000000000" pitchFamily="50" charset="-128"/>
                  <a:ea typeface="BIZ UDPゴシック" panose="020B0400000000000000" pitchFamily="50" charset="-128"/>
                </a:rPr>
                <a:t>【</a:t>
              </a:r>
              <a:r>
                <a:rPr kumimoji="1" lang="ja-JP" altLang="en-US" sz="1400" dirty="0">
                  <a:solidFill>
                    <a:schemeClr val="tx1"/>
                  </a:solidFill>
                  <a:latin typeface="BIZ UDPゴシック" panose="020B0400000000000000" pitchFamily="50" charset="-128"/>
                  <a:ea typeface="BIZ UDPゴシック" panose="020B0400000000000000" pitchFamily="50" charset="-128"/>
                </a:rPr>
                <a:t>交通インフラ</a:t>
              </a:r>
              <a:r>
                <a:rPr kumimoji="1" lang="en-US" altLang="ja-JP" sz="1400" dirty="0">
                  <a:solidFill>
                    <a:schemeClr val="tx1"/>
                  </a:solidFill>
                  <a:latin typeface="BIZ UDPゴシック" panose="020B0400000000000000" pitchFamily="50" charset="-128"/>
                  <a:ea typeface="BIZ UDPゴシック" panose="020B0400000000000000" pitchFamily="50" charset="-128"/>
                </a:rPr>
                <a:t>】</a:t>
              </a:r>
            </a:p>
            <a:p>
              <a:pPr algn="dist">
                <a:lnSpc>
                  <a:spcPts val="2100"/>
                </a:lnSpc>
              </a:pP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gn="dist">
                <a:lnSpc>
                  <a:spcPts val="2100"/>
                </a:lnSpc>
              </a:pPr>
              <a:r>
                <a:rPr lang="en-US" altLang="ja-JP" sz="1400" dirty="0">
                  <a:solidFill>
                    <a:schemeClr val="tx1"/>
                  </a:solidFill>
                  <a:latin typeface="BIZ UDPゴシック" panose="020B0400000000000000" pitchFamily="50" charset="-128"/>
                  <a:ea typeface="BIZ UDPゴシック" panose="020B0400000000000000" pitchFamily="50" charset="-128"/>
                </a:rPr>
                <a:t>【</a:t>
              </a:r>
              <a:r>
                <a:rPr lang="ja-JP" altLang="en-US" sz="1400" dirty="0">
                  <a:solidFill>
                    <a:schemeClr val="tx1"/>
                  </a:solidFill>
                  <a:latin typeface="BIZ UDPゴシック" panose="020B0400000000000000" pitchFamily="50" charset="-128"/>
                  <a:ea typeface="BIZ UDPゴシック" panose="020B0400000000000000" pitchFamily="50" charset="-128"/>
                </a:rPr>
                <a:t>情報インフラ</a:t>
              </a:r>
              <a:r>
                <a:rPr lang="en-US" altLang="ja-JP" sz="1400" dirty="0">
                  <a:solidFill>
                    <a:schemeClr val="tx1"/>
                  </a:solidFill>
                  <a:latin typeface="BIZ UDPゴシック" panose="020B0400000000000000" pitchFamily="50" charset="-128"/>
                  <a:ea typeface="BIZ UDPゴシック" panose="020B0400000000000000" pitchFamily="50" charset="-128"/>
                </a:rPr>
                <a:t>】</a:t>
              </a:r>
            </a:p>
            <a:p>
              <a:pPr algn="dist"/>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28" name="正方形/長方形 27">
              <a:extLst>
                <a:ext uri="{FF2B5EF4-FFF2-40B4-BE49-F238E27FC236}">
                  <a16:creationId xmlns:a16="http://schemas.microsoft.com/office/drawing/2014/main" id="{0B54C509-EADB-8906-B9C1-6867ABDD0F66}"/>
                </a:ext>
              </a:extLst>
            </p:cNvPr>
            <p:cNvSpPr/>
            <p:nvPr/>
          </p:nvSpPr>
          <p:spPr>
            <a:xfrm>
              <a:off x="3547492" y="4742273"/>
              <a:ext cx="2755157" cy="1521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100"/>
                </a:lnSpc>
              </a:pPr>
              <a:r>
                <a:rPr kumimoji="1" lang="ja-JP" altLang="en-US" sz="1400" dirty="0">
                  <a:solidFill>
                    <a:schemeClr val="tx1"/>
                  </a:solidFill>
                  <a:latin typeface="BIZ UDPゴシック" panose="020B0400000000000000" pitchFamily="50" charset="-128"/>
                  <a:ea typeface="BIZ UDPゴシック" panose="020B0400000000000000" pitchFamily="50" charset="-128"/>
                </a:rPr>
                <a:t>企業の集積、本社機能の集積</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a:lnSpc>
                  <a:spcPts val="2100"/>
                </a:lnSpc>
              </a:pPr>
              <a:r>
                <a:rPr lang="ja-JP" altLang="en-US" sz="1400" dirty="0">
                  <a:solidFill>
                    <a:schemeClr val="tx1"/>
                  </a:solidFill>
                  <a:latin typeface="BIZ UDPゴシック" panose="020B0400000000000000" pitchFamily="50" charset="-128"/>
                  <a:ea typeface="BIZ UDPゴシック" panose="020B0400000000000000" pitchFamily="50" charset="-128"/>
                </a:rPr>
                <a:t>人口の集積</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nSpc>
                  <a:spcPts val="2100"/>
                </a:lnSpc>
              </a:pPr>
              <a:r>
                <a:rPr kumimoji="1" lang="ja-JP" altLang="en-US" sz="1400" dirty="0">
                  <a:solidFill>
                    <a:schemeClr val="tx1"/>
                  </a:solidFill>
                  <a:latin typeface="BIZ UDPゴシック" panose="020B0400000000000000" pitchFamily="50" charset="-128"/>
                  <a:ea typeface="BIZ UDPゴシック" panose="020B0400000000000000" pitchFamily="50" charset="-128"/>
                </a:rPr>
                <a:t>日本銀行、主要な金融機関</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a:lnSpc>
                  <a:spcPts val="2100"/>
                </a:lnSpc>
              </a:pPr>
              <a:r>
                <a:rPr lang="ja-JP" altLang="en-US" sz="1400" dirty="0">
                  <a:solidFill>
                    <a:schemeClr val="tx1"/>
                  </a:solidFill>
                  <a:latin typeface="BIZ UDPゴシック" panose="020B0400000000000000" pitchFamily="50" charset="-128"/>
                  <a:ea typeface="BIZ UDPゴシック" panose="020B0400000000000000" pitchFamily="50" charset="-128"/>
                </a:rPr>
                <a:t>電力、上下水道、ガス・石油、通信</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nSpc>
                  <a:spcPts val="2100"/>
                </a:lnSpc>
              </a:pPr>
              <a:r>
                <a:rPr kumimoji="1" lang="ja-JP" altLang="en-US" sz="1400" dirty="0">
                  <a:solidFill>
                    <a:schemeClr val="tx1"/>
                  </a:solidFill>
                  <a:latin typeface="BIZ UDPゴシック" panose="020B0400000000000000" pitchFamily="50" charset="-128"/>
                  <a:ea typeface="BIZ UDPゴシック" panose="020B0400000000000000" pitchFamily="50" charset="-128"/>
                </a:rPr>
                <a:t>道路（高速道路、国道、都道）、</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a:lnSpc>
                  <a:spcPts val="2100"/>
                </a:lnSpc>
              </a:pPr>
              <a:r>
                <a:rPr kumimoji="1" lang="ja-JP" altLang="en-US" sz="1400" dirty="0">
                  <a:solidFill>
                    <a:schemeClr val="tx1"/>
                  </a:solidFill>
                  <a:latin typeface="BIZ UDPゴシック" panose="020B0400000000000000" pitchFamily="50" charset="-128"/>
                  <a:ea typeface="BIZ UDPゴシック" panose="020B0400000000000000" pitchFamily="50" charset="-128"/>
                </a:rPr>
                <a:t>空港、鉄道、地下鉄、私鉄、港湾</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a:lnSpc>
                  <a:spcPts val="2100"/>
                </a:lnSpc>
              </a:pPr>
              <a:r>
                <a:rPr lang="en-US" altLang="ja-JP" sz="1400" dirty="0">
                  <a:solidFill>
                    <a:schemeClr val="tx1"/>
                  </a:solidFill>
                  <a:latin typeface="BIZ UDPゴシック" panose="020B0400000000000000" pitchFamily="50" charset="-128"/>
                  <a:ea typeface="BIZ UDPゴシック" panose="020B0400000000000000" pitchFamily="50" charset="-128"/>
                </a:rPr>
                <a:t>NHK</a:t>
              </a:r>
              <a:r>
                <a:rPr lang="ja-JP" altLang="en-US" sz="1400" dirty="0">
                  <a:solidFill>
                    <a:schemeClr val="tx1"/>
                  </a:solidFill>
                  <a:latin typeface="BIZ UDPゴシック" panose="020B0400000000000000" pitchFamily="50" charset="-128"/>
                  <a:ea typeface="BIZ UDPゴシック" panose="020B0400000000000000" pitchFamily="50" charset="-128"/>
                </a:rPr>
                <a:t>、在京テレビ局、出版</a:t>
              </a:r>
              <a:endParaRPr lang="en-US" altLang="ja-JP" sz="1400" dirty="0">
                <a:solidFill>
                  <a:schemeClr val="tx1"/>
                </a:solidFill>
                <a:latin typeface="BIZ UDPゴシック" panose="020B0400000000000000" pitchFamily="50" charset="-128"/>
                <a:ea typeface="BIZ UDPゴシック" panose="020B0400000000000000" pitchFamily="50" charset="-128"/>
              </a:endParaRPr>
            </a:p>
          </p:txBody>
        </p:sp>
      </p:grpSp>
      <p:cxnSp>
        <p:nvCxnSpPr>
          <p:cNvPr id="29" name="直線コネクタ 28">
            <a:extLst>
              <a:ext uri="{FF2B5EF4-FFF2-40B4-BE49-F238E27FC236}">
                <a16:creationId xmlns:a16="http://schemas.microsoft.com/office/drawing/2014/main" id="{35613EE7-DACB-2746-ACEF-5DB52FBBC3C1}"/>
              </a:ext>
            </a:extLst>
          </p:cNvPr>
          <p:cNvCxnSpPr/>
          <p:nvPr/>
        </p:nvCxnSpPr>
        <p:spPr>
          <a:xfrm>
            <a:off x="1104817" y="4191364"/>
            <a:ext cx="10238189" cy="13876"/>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30" name="正方形/長方形 29">
            <a:extLst>
              <a:ext uri="{FF2B5EF4-FFF2-40B4-BE49-F238E27FC236}">
                <a16:creationId xmlns:a16="http://schemas.microsoft.com/office/drawing/2014/main" id="{923E684B-904E-AE8F-4887-895C8C4CDBF5}"/>
              </a:ext>
            </a:extLst>
          </p:cNvPr>
          <p:cNvSpPr/>
          <p:nvPr/>
        </p:nvSpPr>
        <p:spPr>
          <a:xfrm>
            <a:off x="6676011" y="4310503"/>
            <a:ext cx="5241568" cy="2328025"/>
          </a:xfrm>
          <a:prstGeom prst="rect">
            <a:avLst/>
          </a:prstGeom>
          <a:solidFill>
            <a:schemeClr val="accent4">
              <a:lumMod val="60000"/>
              <a:lumOff val="40000"/>
              <a:alpha val="55000"/>
            </a:schemeClr>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0B9AF748-4B7F-D88F-C52E-D374098D01E7}"/>
              </a:ext>
            </a:extLst>
          </p:cNvPr>
          <p:cNvSpPr txBox="1"/>
          <p:nvPr/>
        </p:nvSpPr>
        <p:spPr>
          <a:xfrm>
            <a:off x="6686170" y="4690816"/>
            <a:ext cx="4067383" cy="1836400"/>
          </a:xfrm>
          <a:prstGeom prst="rect">
            <a:avLst/>
          </a:prstGeom>
          <a:noFill/>
        </p:spPr>
        <p:txBody>
          <a:bodyPr wrap="square" rtlCol="0">
            <a:spAutoFit/>
          </a:bodyPr>
          <a:lstStyle/>
          <a:p>
            <a:pPr marL="108000" indent="-108000">
              <a:lnSpc>
                <a:spcPts val="1600"/>
              </a:lnSpc>
              <a:spcAft>
                <a:spcPts val="600"/>
              </a:spcAft>
              <a:buFont typeface="BIZ UDPゴシック" panose="020B0400000000000000" pitchFamily="50" charset="-128"/>
              <a:buChar char="○"/>
            </a:pPr>
            <a:r>
              <a:rPr kumimoji="1" lang="ja-JP" altLang="en-US" sz="1400" b="1" dirty="0">
                <a:latin typeface="BIZ UDPゴシック" panose="020B0400000000000000" pitchFamily="50" charset="-128"/>
                <a:ea typeface="BIZ UDPゴシック" panose="020B0400000000000000" pitchFamily="50" charset="-128"/>
              </a:rPr>
              <a:t>成長をけん引する高い域内</a:t>
            </a:r>
            <a:r>
              <a:rPr kumimoji="1" lang="en-US" altLang="ja-JP" sz="1400" b="1" dirty="0">
                <a:latin typeface="BIZ UDPゴシック" panose="020B0400000000000000" pitchFamily="50" charset="-128"/>
                <a:ea typeface="BIZ UDPゴシック" panose="020B0400000000000000" pitchFamily="50" charset="-128"/>
              </a:rPr>
              <a:t>GDP</a:t>
            </a:r>
            <a:endParaRPr lang="en-US" altLang="ja-JP" sz="1400" b="1" dirty="0">
              <a:latin typeface="BIZ UDPゴシック" panose="020B0400000000000000" pitchFamily="50" charset="-128"/>
              <a:ea typeface="BIZ UDPゴシック" panose="020B0400000000000000" pitchFamily="50" charset="-128"/>
            </a:endParaRPr>
          </a:p>
          <a:p>
            <a:pPr marL="108000" indent="-108000">
              <a:lnSpc>
                <a:spcPts val="1600"/>
              </a:lnSpc>
              <a:spcAft>
                <a:spcPts val="600"/>
              </a:spcAft>
              <a:buFont typeface="BIZ UDPゴシック" panose="020B0400000000000000" pitchFamily="50" charset="-128"/>
              <a:buChar char="○"/>
            </a:pPr>
            <a:r>
              <a:rPr kumimoji="1" lang="ja-JP" altLang="en-US" sz="1400" b="1" dirty="0">
                <a:latin typeface="BIZ UDPゴシック" panose="020B0400000000000000" pitchFamily="50" charset="-128"/>
                <a:ea typeface="BIZ UDPゴシック" panose="020B0400000000000000" pitchFamily="50" charset="-128"/>
              </a:rPr>
              <a:t>チャレンジを促す経済政策</a:t>
            </a:r>
            <a:r>
              <a:rPr kumimoji="1" lang="ja-JP" altLang="en-US" sz="1200" dirty="0">
                <a:latin typeface="BIZ UDPゴシック" panose="020B0400000000000000" pitchFamily="50" charset="-128"/>
                <a:ea typeface="BIZ UDPゴシック" panose="020B0400000000000000" pitchFamily="50" charset="-128"/>
              </a:rPr>
              <a:t>（経済特区、規制改革等）</a:t>
            </a:r>
            <a:endParaRPr kumimoji="1" lang="en-US" altLang="ja-JP" sz="1400" b="1" dirty="0">
              <a:latin typeface="BIZ UDPゴシック" panose="020B0400000000000000" pitchFamily="50" charset="-128"/>
              <a:ea typeface="BIZ UDPゴシック" panose="020B0400000000000000" pitchFamily="50" charset="-128"/>
            </a:endParaRPr>
          </a:p>
          <a:p>
            <a:pPr marL="108000" indent="-108000">
              <a:lnSpc>
                <a:spcPts val="1600"/>
              </a:lnSpc>
              <a:spcAft>
                <a:spcPts val="600"/>
              </a:spcAft>
              <a:buFont typeface="BIZ UDPゴシック" panose="020B0400000000000000" pitchFamily="50" charset="-128"/>
              <a:buChar char="○"/>
            </a:pPr>
            <a:r>
              <a:rPr kumimoji="1" lang="ja-JP" altLang="en-US" sz="1400" b="1" dirty="0">
                <a:latin typeface="BIZ UDPゴシック" panose="020B0400000000000000" pitchFamily="50" charset="-128"/>
                <a:ea typeface="BIZ UDPゴシック" panose="020B0400000000000000" pitchFamily="50" charset="-128"/>
              </a:rPr>
              <a:t>成長を支える</a:t>
            </a:r>
            <a:r>
              <a:rPr lang="ja-JP" altLang="en-US" sz="1400" b="1" dirty="0">
                <a:latin typeface="BIZ UDPゴシック" panose="020B0400000000000000" pitchFamily="50" charset="-128"/>
                <a:ea typeface="BIZ UDPゴシック" panose="020B0400000000000000" pitchFamily="50" charset="-128"/>
              </a:rPr>
              <a:t>インフラ</a:t>
            </a:r>
            <a:r>
              <a:rPr kumimoji="1" lang="ja-JP" altLang="en-US" sz="1200" dirty="0">
                <a:latin typeface="BIZ UDPゴシック" panose="020B0400000000000000" pitchFamily="50" charset="-128"/>
                <a:ea typeface="BIZ UDPゴシック" panose="020B0400000000000000" pitchFamily="50" charset="-128"/>
              </a:rPr>
              <a:t>（交通ネットワーク、まちづくり、金融機能、ライフライン、データセンター</a:t>
            </a:r>
            <a:r>
              <a:rPr lang="ja-JP" altLang="en-US" sz="1200" dirty="0">
                <a:latin typeface="BIZ UDPゴシック" panose="020B0400000000000000" pitchFamily="50" charset="-128"/>
                <a:ea typeface="BIZ UDPゴシック" panose="020B0400000000000000" pitchFamily="50" charset="-128"/>
              </a:rPr>
              <a:t>等）</a:t>
            </a:r>
            <a:endParaRPr lang="en-US" altLang="ja-JP" sz="1200" dirty="0">
              <a:latin typeface="BIZ UDPゴシック" panose="020B0400000000000000" pitchFamily="50" charset="-128"/>
              <a:ea typeface="BIZ UDPゴシック" panose="020B0400000000000000" pitchFamily="50" charset="-128"/>
            </a:endParaRPr>
          </a:p>
          <a:p>
            <a:pPr marL="108000" indent="-108000">
              <a:lnSpc>
                <a:spcPts val="1600"/>
              </a:lnSpc>
              <a:spcAft>
                <a:spcPts val="600"/>
              </a:spcAft>
              <a:buFont typeface="BIZ UDPゴシック" panose="020B0400000000000000" pitchFamily="50" charset="-128"/>
              <a:buChar char="○"/>
            </a:pPr>
            <a:r>
              <a:rPr lang="ja-JP" altLang="en-US" sz="1400" b="1" dirty="0">
                <a:latin typeface="BIZ UDPゴシック" panose="020B0400000000000000" pitchFamily="50" charset="-128"/>
                <a:ea typeface="BIZ UDPゴシック" panose="020B0400000000000000" pitchFamily="50" charset="-128"/>
              </a:rPr>
              <a:t>企業のバックアップ体制整備</a:t>
            </a:r>
            <a:r>
              <a:rPr lang="ja-JP" altLang="en-US" sz="1200" dirty="0">
                <a:latin typeface="BIZ UDPゴシック" panose="020B0400000000000000" pitchFamily="50" charset="-128"/>
                <a:ea typeface="BIZ UDPゴシック" panose="020B0400000000000000" pitchFamily="50" charset="-128"/>
              </a:rPr>
              <a:t>（第二本社機能、主要システムのバックアップ等）</a:t>
            </a:r>
            <a:endParaRPr lang="en-US" altLang="ja-JP" sz="1200" dirty="0">
              <a:latin typeface="BIZ UDPゴシック" panose="020B0400000000000000" pitchFamily="50" charset="-128"/>
              <a:ea typeface="BIZ UDPゴシック" panose="020B0400000000000000" pitchFamily="50" charset="-128"/>
            </a:endParaRPr>
          </a:p>
          <a:p>
            <a:pPr marL="108000" indent="-108000">
              <a:lnSpc>
                <a:spcPts val="1600"/>
              </a:lnSpc>
              <a:spcAft>
                <a:spcPts val="600"/>
              </a:spcAft>
              <a:buFont typeface="BIZ UDPゴシック" panose="020B0400000000000000" pitchFamily="50" charset="-128"/>
              <a:buChar char="○"/>
            </a:pPr>
            <a:r>
              <a:rPr lang="en-US" altLang="ja-JP" sz="1400" b="1" dirty="0">
                <a:latin typeface="BIZ UDPゴシック" panose="020B0400000000000000" pitchFamily="50" charset="-128"/>
                <a:ea typeface="BIZ UDPゴシック" panose="020B0400000000000000" pitchFamily="50" charset="-128"/>
              </a:rPr>
              <a:t>NHK</a:t>
            </a:r>
            <a:r>
              <a:rPr lang="ja-JP" altLang="en-US" sz="1400" b="1" dirty="0">
                <a:latin typeface="BIZ UDPゴシック" panose="020B0400000000000000" pitchFamily="50" charset="-128"/>
                <a:ea typeface="BIZ UDPゴシック" panose="020B0400000000000000" pitchFamily="50" charset="-128"/>
              </a:rPr>
              <a:t>バックアップ放送、民放テレビ局、出版</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32" name="四角形: 角を丸くする 31">
            <a:extLst>
              <a:ext uri="{FF2B5EF4-FFF2-40B4-BE49-F238E27FC236}">
                <a16:creationId xmlns:a16="http://schemas.microsoft.com/office/drawing/2014/main" id="{85C15898-3C94-F4F9-008E-6A56F05BA184}"/>
              </a:ext>
            </a:extLst>
          </p:cNvPr>
          <p:cNvSpPr/>
          <p:nvPr/>
        </p:nvSpPr>
        <p:spPr>
          <a:xfrm>
            <a:off x="10743394" y="2299214"/>
            <a:ext cx="1169392" cy="1764824"/>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b="1" dirty="0">
              <a:solidFill>
                <a:schemeClr val="bg1"/>
              </a:solidFill>
              <a:latin typeface="BIZ UDPゴシック" panose="020B0400000000000000" pitchFamily="50" charset="-128"/>
              <a:ea typeface="BIZ UDPゴシック" panose="020B0400000000000000" pitchFamily="50" charset="-128"/>
            </a:endParaRPr>
          </a:p>
        </p:txBody>
      </p:sp>
      <p:sp>
        <p:nvSpPr>
          <p:cNvPr id="33" name="四角形: 角を丸くする 32">
            <a:extLst>
              <a:ext uri="{FF2B5EF4-FFF2-40B4-BE49-F238E27FC236}">
                <a16:creationId xmlns:a16="http://schemas.microsoft.com/office/drawing/2014/main" id="{B074FCD5-4C84-712B-59E7-14D9442E0644}"/>
              </a:ext>
            </a:extLst>
          </p:cNvPr>
          <p:cNvSpPr/>
          <p:nvPr/>
        </p:nvSpPr>
        <p:spPr>
          <a:xfrm>
            <a:off x="10631278" y="2350226"/>
            <a:ext cx="1411183" cy="17648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BIZ UDPゴシック" panose="020B0400000000000000" pitchFamily="50" charset="-128"/>
                <a:ea typeface="BIZ UDPゴシック" panose="020B0400000000000000" pitchFamily="50" charset="-128"/>
              </a:rPr>
              <a:t>国会、省庁等の移転は</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前提としない</a:t>
            </a:r>
          </a:p>
        </p:txBody>
      </p:sp>
      <p:sp>
        <p:nvSpPr>
          <p:cNvPr id="34" name="テキスト ボックス 33">
            <a:extLst>
              <a:ext uri="{FF2B5EF4-FFF2-40B4-BE49-F238E27FC236}">
                <a16:creationId xmlns:a16="http://schemas.microsoft.com/office/drawing/2014/main" id="{BFBA542F-518F-A1FC-0A28-8C9D353499F9}"/>
              </a:ext>
            </a:extLst>
          </p:cNvPr>
          <p:cNvSpPr txBox="1"/>
          <p:nvPr/>
        </p:nvSpPr>
        <p:spPr>
          <a:xfrm>
            <a:off x="6686170" y="4310503"/>
            <a:ext cx="2762630" cy="307777"/>
          </a:xfrm>
          <a:prstGeom prst="rect">
            <a:avLst/>
          </a:prstGeom>
          <a:solidFill>
            <a:srgbClr val="FF9900"/>
          </a:solidFill>
        </p:spPr>
        <p:txBody>
          <a:bodyPr wrap="square" rtlCol="0">
            <a:spAutoFit/>
          </a:bodyPr>
          <a:lstStyle/>
          <a:p>
            <a:r>
              <a:rPr lang="ja-JP" altLang="en-US" sz="1400" b="1" dirty="0">
                <a:solidFill>
                  <a:schemeClr val="bg1"/>
                </a:solidFill>
                <a:latin typeface="BIZ UDPゴシック" panose="020B0400000000000000" pitchFamily="50" charset="-128"/>
                <a:ea typeface="BIZ UDPゴシック" panose="020B0400000000000000" pitchFamily="50" charset="-128"/>
              </a:rPr>
              <a:t>経済のけん引</a:t>
            </a:r>
            <a:r>
              <a:rPr lang="ja-JP" altLang="en-US" sz="1200" b="1" dirty="0">
                <a:solidFill>
                  <a:schemeClr val="bg1"/>
                </a:solidFill>
                <a:latin typeface="BIZ UDPゴシック" panose="020B0400000000000000" pitchFamily="50" charset="-128"/>
                <a:ea typeface="BIZ UDPゴシック" panose="020B0400000000000000" pitchFamily="50" charset="-128"/>
              </a:rPr>
              <a:t>（バックアップ含む）</a:t>
            </a:r>
            <a:endParaRPr kumimoji="1"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35" name="正方形/長方形 34">
            <a:extLst>
              <a:ext uri="{FF2B5EF4-FFF2-40B4-BE49-F238E27FC236}">
                <a16:creationId xmlns:a16="http://schemas.microsoft.com/office/drawing/2014/main" id="{B033BED7-59C9-573A-3AFC-1C2FED68539C}"/>
              </a:ext>
            </a:extLst>
          </p:cNvPr>
          <p:cNvSpPr/>
          <p:nvPr/>
        </p:nvSpPr>
        <p:spPr>
          <a:xfrm>
            <a:off x="6643805" y="2174715"/>
            <a:ext cx="304215" cy="19614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b="1" dirty="0">
                <a:solidFill>
                  <a:schemeClr val="bg1"/>
                </a:solidFill>
                <a:latin typeface="BIZ UDPゴシック" panose="020B0400000000000000" pitchFamily="50" charset="-128"/>
                <a:ea typeface="BIZ UDPゴシック" panose="020B0400000000000000" pitchFamily="50" charset="-128"/>
              </a:rPr>
              <a:t>バックアップ</a:t>
            </a:r>
            <a:endParaRPr kumimoji="1"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36" name="四角形: 角を丸くする 35">
            <a:extLst>
              <a:ext uri="{FF2B5EF4-FFF2-40B4-BE49-F238E27FC236}">
                <a16:creationId xmlns:a16="http://schemas.microsoft.com/office/drawing/2014/main" id="{965D204F-D3C7-D8AA-0BF9-4DD12C98216E}"/>
              </a:ext>
            </a:extLst>
          </p:cNvPr>
          <p:cNvSpPr/>
          <p:nvPr/>
        </p:nvSpPr>
        <p:spPr>
          <a:xfrm>
            <a:off x="10684402" y="4405848"/>
            <a:ext cx="1151500" cy="2121367"/>
          </a:xfrm>
          <a:prstGeom prst="roundRect">
            <a:avLst/>
          </a:prstGeom>
          <a:solidFill>
            <a:schemeClr val="bg1"/>
          </a:solid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A6A525CC-ADE6-EF83-6781-348DDBA3402D}"/>
              </a:ext>
            </a:extLst>
          </p:cNvPr>
          <p:cNvSpPr txBox="1"/>
          <p:nvPr/>
        </p:nvSpPr>
        <p:spPr>
          <a:xfrm>
            <a:off x="10637718" y="4857217"/>
            <a:ext cx="1263616"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日本の成長をけん引し、</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非常時には</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日本経済を</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停滞させない</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A2C6E055-0B53-0BE7-07D6-6C3C72886C7B}"/>
              </a:ext>
            </a:extLst>
          </p:cNvPr>
          <p:cNvSpPr txBox="1"/>
          <p:nvPr/>
        </p:nvSpPr>
        <p:spPr>
          <a:xfrm>
            <a:off x="6948020" y="6622560"/>
            <a:ext cx="5094441" cy="246221"/>
          </a:xfrm>
          <a:prstGeom prst="rect">
            <a:avLst/>
          </a:prstGeom>
          <a:noFill/>
        </p:spPr>
        <p:txBody>
          <a:bodyPr wrap="square">
            <a:spAutoFit/>
          </a:bodyPr>
          <a:lstStyle/>
          <a:p>
            <a:pPr algn="r">
              <a:lnSpc>
                <a:spcPts val="1200"/>
              </a:lnSpc>
            </a:pPr>
            <a:r>
              <a:rPr kumimoji="1" lang="ja-JP" altLang="en-US" sz="1000" b="0" dirty="0">
                <a:latin typeface="BIZ UDPゴシック" panose="020B0400000000000000" pitchFamily="50" charset="-128"/>
                <a:ea typeface="BIZ UDPゴシック" panose="020B0400000000000000" pitchFamily="50" charset="-128"/>
              </a:rPr>
              <a:t>出典</a:t>
            </a:r>
            <a:r>
              <a:rPr lang="ja-JP" altLang="en-US" sz="1000" dirty="0">
                <a:latin typeface="BIZ UDPゴシック" panose="020B0400000000000000" pitchFamily="50" charset="-128"/>
                <a:ea typeface="BIZ UDPゴシック" panose="020B0400000000000000" pitchFamily="50" charset="-128"/>
              </a:rPr>
              <a:t>：「大阪の副首都構想」</a:t>
            </a:r>
            <a:endParaRPr lang="en-US" altLang="ja-JP" sz="1000" dirty="0">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10C56D31-F135-DED7-3AC4-F2A4A0DD675D}"/>
              </a:ext>
            </a:extLst>
          </p:cNvPr>
          <p:cNvSpPr txBox="1"/>
          <p:nvPr/>
        </p:nvSpPr>
        <p:spPr>
          <a:xfrm>
            <a:off x="7093809" y="3709491"/>
            <a:ext cx="3226311" cy="307777"/>
          </a:xfrm>
          <a:prstGeom prst="rect">
            <a:avLst/>
          </a:prstGeom>
          <a:noFill/>
        </p:spPr>
        <p:txBody>
          <a:bodyPr wrap="square" rtlCol="0">
            <a:spAutoFit/>
          </a:bodyPr>
          <a:lstStyle/>
          <a:p>
            <a:r>
              <a:rPr kumimoji="1" lang="ja-JP" altLang="en-US" sz="1400" b="1" dirty="0">
                <a:latin typeface="BIZ UDPゴシック" panose="020B0400000000000000" pitchFamily="50" charset="-128"/>
                <a:ea typeface="BIZ UDPゴシック" panose="020B0400000000000000" pitchFamily="50" charset="-128"/>
              </a:rPr>
              <a:t>最高裁判所の業務を担える施設・体制</a:t>
            </a:r>
            <a:endParaRPr kumimoji="1" lang="en-US" altLang="ja-JP" sz="14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19464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725D8-0602-AE6F-48B2-7BD5C836EF5F}"/>
            </a:ext>
          </a:extLst>
        </p:cNvPr>
        <p:cNvGrpSpPr/>
        <p:nvPr/>
      </p:nvGrpSpPr>
      <p:grpSpPr>
        <a:xfrm>
          <a:off x="0" y="0"/>
          <a:ext cx="0" cy="0"/>
          <a:chOff x="0" y="0"/>
          <a:chExt cx="0" cy="0"/>
        </a:xfrm>
      </p:grpSpPr>
      <p:sp>
        <p:nvSpPr>
          <p:cNvPr id="4" name="スライド番号プレースホルダー 1">
            <a:extLst>
              <a:ext uri="{FF2B5EF4-FFF2-40B4-BE49-F238E27FC236}">
                <a16:creationId xmlns:a16="http://schemas.microsoft.com/office/drawing/2014/main" id="{0FB95DE9-FED0-E161-2BFA-5BC042237F94}"/>
              </a:ext>
            </a:extLst>
          </p:cNvPr>
          <p:cNvSpPr>
            <a:spLocks noGrp="1"/>
          </p:cNvSpPr>
          <p:nvPr>
            <p:ph type="sldNum" sz="quarter" idx="12"/>
          </p:nvPr>
        </p:nvSpPr>
        <p:spPr>
          <a:xfrm>
            <a:off x="9448800" y="6394177"/>
            <a:ext cx="2743200" cy="365125"/>
          </a:xfrm>
        </p:spPr>
        <p:txBody>
          <a:bodyPr/>
          <a:lstStyle/>
          <a:p>
            <a:fld id="{07461F5B-1BDF-4D77-A755-C8D0FF6D81B8}" type="slidenum">
              <a:rPr kumimoji="1" lang="ja-JP" altLang="en-US" sz="1400" smtClean="0">
                <a:latin typeface="BIZ UDPゴシック" panose="020B0400000000000000" pitchFamily="50" charset="-128"/>
                <a:ea typeface="BIZ UDPゴシック" panose="020B0400000000000000" pitchFamily="50" charset="-128"/>
              </a:rPr>
              <a:t>3</a:t>
            </a:fld>
            <a:endParaRPr kumimoji="1" lang="ja-JP" altLang="en-US" sz="1400" dirty="0">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BD14FF2F-10D5-8E47-3182-69FC62A1503A}"/>
              </a:ext>
            </a:extLst>
          </p:cNvPr>
          <p:cNvSpPr/>
          <p:nvPr/>
        </p:nvSpPr>
        <p:spPr>
          <a:xfrm>
            <a:off x="303455" y="5342577"/>
            <a:ext cx="2304000" cy="10809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8" name="表 2">
            <a:extLst>
              <a:ext uri="{FF2B5EF4-FFF2-40B4-BE49-F238E27FC236}">
                <a16:creationId xmlns:a16="http://schemas.microsoft.com/office/drawing/2014/main" id="{FDD19177-A26A-3947-9D16-8ADC8C784094}"/>
              </a:ext>
            </a:extLst>
          </p:cNvPr>
          <p:cNvGraphicFramePr>
            <a:graphicFrameLocks noGrp="1"/>
          </p:cNvGraphicFramePr>
          <p:nvPr>
            <p:extLst>
              <p:ext uri="{D42A27DB-BD31-4B8C-83A1-F6EECF244321}">
                <p14:modId xmlns:p14="http://schemas.microsoft.com/office/powerpoint/2010/main" val="525687476"/>
              </p:ext>
            </p:extLst>
          </p:nvPr>
        </p:nvGraphicFramePr>
        <p:xfrm>
          <a:off x="399706" y="2171938"/>
          <a:ext cx="11556320" cy="2983999"/>
        </p:xfrm>
        <a:graphic>
          <a:graphicData uri="http://schemas.openxmlformats.org/drawingml/2006/table">
            <a:tbl>
              <a:tblPr firstRow="1" bandRow="1">
                <a:tableStyleId>{5940675A-B579-460E-94D1-54222C63F5DA}</a:tableStyleId>
              </a:tblPr>
              <a:tblGrid>
                <a:gridCol w="753976">
                  <a:extLst>
                    <a:ext uri="{9D8B030D-6E8A-4147-A177-3AD203B41FA5}">
                      <a16:colId xmlns:a16="http://schemas.microsoft.com/office/drawing/2014/main" val="1016770069"/>
                    </a:ext>
                  </a:extLst>
                </a:gridCol>
                <a:gridCol w="1298558">
                  <a:extLst>
                    <a:ext uri="{9D8B030D-6E8A-4147-A177-3AD203B41FA5}">
                      <a16:colId xmlns:a16="http://schemas.microsoft.com/office/drawing/2014/main" val="1476482593"/>
                    </a:ext>
                  </a:extLst>
                </a:gridCol>
                <a:gridCol w="9503786">
                  <a:extLst>
                    <a:ext uri="{9D8B030D-6E8A-4147-A177-3AD203B41FA5}">
                      <a16:colId xmlns:a16="http://schemas.microsoft.com/office/drawing/2014/main" val="850732040"/>
                    </a:ext>
                  </a:extLst>
                </a:gridCol>
              </a:tblGrid>
              <a:tr h="235489">
                <a:tc>
                  <a:txBody>
                    <a:bodyPr/>
                    <a:lstStyle/>
                    <a:p>
                      <a:pPr algn="ctr"/>
                      <a:r>
                        <a:rPr kumimoji="1" lang="ja-JP" altLang="en-US" sz="1200" b="1" dirty="0">
                          <a:latin typeface="BIZ UDゴシック" panose="020B0400000000000000" pitchFamily="49" charset="-128"/>
                          <a:ea typeface="BIZ UDゴシック" panose="020B0400000000000000" pitchFamily="49" charset="-128"/>
                        </a:rPr>
                        <a:t>用語</a:t>
                      </a:r>
                    </a:p>
                  </a:txBody>
                  <a:tcPr anchor="ctr">
                    <a:solidFill>
                      <a:schemeClr val="accent5">
                        <a:lumMod val="40000"/>
                        <a:lumOff val="60000"/>
                      </a:schemeClr>
                    </a:solidFill>
                  </a:tcPr>
                </a:tc>
                <a:tc>
                  <a:txBody>
                    <a:bodyPr/>
                    <a:lstStyle/>
                    <a:p>
                      <a:pPr algn="ctr"/>
                      <a:r>
                        <a:rPr kumimoji="1" lang="ja-JP" altLang="en-US" sz="1200" b="1" dirty="0">
                          <a:latin typeface="BIZ UDゴシック" panose="020B0400000000000000" pitchFamily="49" charset="-128"/>
                          <a:ea typeface="BIZ UDゴシック" panose="020B0400000000000000" pitchFamily="49" charset="-128"/>
                        </a:rPr>
                        <a:t>法律名</a:t>
                      </a:r>
                    </a:p>
                  </a:txBody>
                  <a:tcPr anchor="ctr">
                    <a:solidFill>
                      <a:schemeClr val="accent5">
                        <a:lumMod val="40000"/>
                        <a:lumOff val="60000"/>
                      </a:schemeClr>
                    </a:solidFill>
                  </a:tcPr>
                </a:tc>
                <a:tc>
                  <a:txBody>
                    <a:bodyPr/>
                    <a:lstStyle/>
                    <a:p>
                      <a:pPr algn="ctr"/>
                      <a:r>
                        <a:rPr kumimoji="1" lang="ja-JP" altLang="en-US" sz="1200" b="1" dirty="0">
                          <a:latin typeface="BIZ UDゴシック" panose="020B0400000000000000" pitchFamily="49" charset="-128"/>
                          <a:ea typeface="BIZ UDゴシック" panose="020B0400000000000000" pitchFamily="49" charset="-128"/>
                        </a:rPr>
                        <a:t>規定の内容</a:t>
                      </a:r>
                    </a:p>
                  </a:txBody>
                  <a:tcPr anchor="ctr">
                    <a:solidFill>
                      <a:schemeClr val="accent5">
                        <a:lumMod val="40000"/>
                        <a:lumOff val="60000"/>
                      </a:schemeClr>
                    </a:solidFill>
                  </a:tcPr>
                </a:tc>
                <a:extLst>
                  <a:ext uri="{0D108BD9-81ED-4DB2-BD59-A6C34878D82A}">
                    <a16:rowId xmlns:a16="http://schemas.microsoft.com/office/drawing/2014/main" val="1043938186"/>
                  </a:ext>
                </a:extLst>
              </a:tr>
              <a:tr h="361955">
                <a:tc rowSpan="2">
                  <a:txBody>
                    <a:bodyPr/>
                    <a:lstStyle/>
                    <a:p>
                      <a:pPr algn="ctr">
                        <a:lnSpc>
                          <a:spcPts val="1500"/>
                        </a:lnSpc>
                      </a:pPr>
                      <a:r>
                        <a:rPr kumimoji="1" lang="ja-JP" altLang="en-US" sz="1200" b="1" dirty="0">
                          <a:latin typeface="BIZ UDゴシック" panose="020B0400000000000000" pitchFamily="49" charset="-128"/>
                          <a:ea typeface="BIZ UDゴシック" panose="020B0400000000000000" pitchFamily="49" charset="-128"/>
                        </a:rPr>
                        <a:t>首都圏</a:t>
                      </a:r>
                    </a:p>
                  </a:txBody>
                  <a:tcPr anchor="ctr"/>
                </a:tc>
                <a:tc>
                  <a:txBody>
                    <a:bodyPr/>
                    <a:lstStyle/>
                    <a:p>
                      <a:pPr>
                        <a:lnSpc>
                          <a:spcPts val="1500"/>
                        </a:lnSpc>
                      </a:pPr>
                      <a:r>
                        <a:rPr kumimoji="1" lang="zh-TW" altLang="en-US" sz="1200" dirty="0">
                          <a:latin typeface="BIZ UDゴシック" panose="020B0400000000000000" pitchFamily="49" charset="-128"/>
                          <a:ea typeface="BIZ UDゴシック" panose="020B0400000000000000" pitchFamily="49" charset="-128"/>
                        </a:rPr>
                        <a:t>首都圏整備法</a:t>
                      </a:r>
                      <a:endParaRPr kumimoji="1" lang="ja-JP" altLang="en-US" sz="1200" dirty="0">
                        <a:latin typeface="BIZ UDゴシック" panose="020B0400000000000000" pitchFamily="49" charset="-128"/>
                        <a:ea typeface="BIZ UDゴシック" panose="020B0400000000000000" pitchFamily="49" charset="-128"/>
                      </a:endParaRPr>
                    </a:p>
                  </a:txBody>
                  <a:tcPr anchor="ctr"/>
                </a:tc>
                <a:tc>
                  <a:txBody>
                    <a:bodyPr/>
                    <a:lstStyle/>
                    <a:p>
                      <a:pPr marL="176213" indent="-176213" algn="l">
                        <a:lnSpc>
                          <a:spcPts val="1300"/>
                        </a:lnSpc>
                        <a:buFont typeface="Arial" panose="020B0604020202020204" pitchFamily="34" charset="0"/>
                        <a:buNone/>
                      </a:pPr>
                      <a:r>
                        <a:rPr kumimoji="1" lang="ja-JP" altLang="en-US" sz="1100" kern="1200" dirty="0">
                          <a:solidFill>
                            <a:schemeClr val="tx1"/>
                          </a:solidFill>
                          <a:effectLst/>
                          <a:latin typeface="BIZ UDゴシック" panose="020B0400000000000000" pitchFamily="49" charset="-128"/>
                          <a:ea typeface="BIZ UDゴシック" panose="020B0400000000000000" pitchFamily="49" charset="-128"/>
                          <a:cs typeface="+mn-cs"/>
                        </a:rPr>
                        <a:t>第１条　～（中略）</a:t>
                      </a:r>
                      <a:r>
                        <a:rPr kumimoji="1" lang="ja-JP" altLang="ja-JP" sz="1100" b="1" u="sng" kern="1200" dirty="0">
                          <a:solidFill>
                            <a:schemeClr val="tx1"/>
                          </a:solidFill>
                          <a:effectLst/>
                          <a:latin typeface="BIZ UDゴシック" panose="020B0400000000000000" pitchFamily="49" charset="-128"/>
                          <a:ea typeface="BIZ UDゴシック" panose="020B0400000000000000" pitchFamily="49" charset="-128"/>
                          <a:cs typeface="+mn-cs"/>
                        </a:rPr>
                        <a:t>わが国の</a:t>
                      </a:r>
                      <a:r>
                        <a:rPr kumimoji="1" lang="ja-JP" altLang="ja-JP" sz="1100" b="1" u="sng" kern="1200" dirty="0">
                          <a:solidFill>
                            <a:srgbClr val="FF0000"/>
                          </a:solidFill>
                          <a:effectLst/>
                          <a:latin typeface="BIZ UDゴシック" panose="020B0400000000000000" pitchFamily="49" charset="-128"/>
                          <a:ea typeface="BIZ UDゴシック" panose="020B0400000000000000" pitchFamily="49" charset="-128"/>
                          <a:cs typeface="+mn-cs"/>
                        </a:rPr>
                        <a:t>政治、経済、文化等の中心</a:t>
                      </a:r>
                      <a:r>
                        <a:rPr kumimoji="1" lang="ja-JP" altLang="ja-JP" sz="1100" b="1" u="sng" kern="1200" dirty="0">
                          <a:solidFill>
                            <a:schemeClr val="tx1"/>
                          </a:solidFill>
                          <a:effectLst/>
                          <a:latin typeface="BIZ UDゴシック" panose="020B0400000000000000" pitchFamily="49" charset="-128"/>
                          <a:ea typeface="BIZ UDゴシック" panose="020B0400000000000000" pitchFamily="49" charset="-128"/>
                          <a:cs typeface="+mn-cs"/>
                        </a:rPr>
                        <a:t>としてふさわしい</a:t>
                      </a:r>
                      <a:r>
                        <a:rPr kumimoji="1" lang="ja-JP" altLang="ja-JP" sz="1100" kern="1200" dirty="0">
                          <a:solidFill>
                            <a:schemeClr val="tx1"/>
                          </a:solidFill>
                          <a:effectLst/>
                          <a:latin typeface="BIZ UDゴシック" panose="020B0400000000000000" pitchFamily="49" charset="-128"/>
                          <a:ea typeface="BIZ UDゴシック" panose="020B0400000000000000" pitchFamily="49" charset="-128"/>
                          <a:cs typeface="+mn-cs"/>
                        </a:rPr>
                        <a:t>首都圏の建設とその秩序ある発展を図ることを目的とする。</a:t>
                      </a:r>
                      <a:endParaRPr kumimoji="1" lang="ja-JP" altLang="en-US" sz="1100" u="none"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1350413248"/>
                  </a:ext>
                </a:extLst>
              </a:tr>
              <a:tr h="361955">
                <a:tc vMerge="1">
                  <a:txBody>
                    <a:bodyPr/>
                    <a:lstStyle/>
                    <a:p>
                      <a:endParaRPr kumimoji="1" lang="ja-JP" altLang="en-US" sz="1100" dirty="0">
                        <a:latin typeface="BIZ UDゴシック" panose="020B0400000000000000" pitchFamily="49" charset="-128"/>
                        <a:ea typeface="BIZ UDゴシック" panose="020B0400000000000000" pitchFamily="49" charset="-128"/>
                      </a:endParaRPr>
                    </a:p>
                  </a:txBody>
                  <a:tcPr anchor="ctr"/>
                </a:tc>
                <a:tc>
                  <a:txBody>
                    <a:bodyPr/>
                    <a:lstStyle/>
                    <a:p>
                      <a:pPr>
                        <a:lnSpc>
                          <a:spcPts val="1500"/>
                        </a:lnSpc>
                      </a:pPr>
                      <a:r>
                        <a:rPr kumimoji="1" lang="ja-JP" altLang="en-US" sz="1200" dirty="0">
                          <a:latin typeface="BIZ UDゴシック" panose="020B0400000000000000" pitchFamily="49" charset="-128"/>
                          <a:ea typeface="BIZ UDゴシック" panose="020B0400000000000000" pitchFamily="49" charset="-128"/>
                        </a:rPr>
                        <a:t>近畿圏整備法</a:t>
                      </a:r>
                      <a:endParaRPr kumimoji="1" lang="en-US" altLang="ja-JP" sz="1200" dirty="0">
                        <a:latin typeface="BIZ UDゴシック" panose="020B0400000000000000" pitchFamily="49" charset="-128"/>
                        <a:ea typeface="BIZ UDゴシック" panose="020B0400000000000000" pitchFamily="49" charset="-128"/>
                      </a:endParaRPr>
                    </a:p>
                  </a:txBody>
                  <a:tcPr anchor="ctr"/>
                </a:tc>
                <a:tc>
                  <a:txBody>
                    <a:bodyPr/>
                    <a:lstStyle/>
                    <a:p>
                      <a:pPr marL="176213" indent="-176213" algn="l">
                        <a:lnSpc>
                          <a:spcPts val="1300"/>
                        </a:lnSpc>
                        <a:buFont typeface="Arial" panose="020B0604020202020204" pitchFamily="34" charset="0"/>
                        <a:buNone/>
                      </a:pPr>
                      <a:r>
                        <a:rPr kumimoji="1" lang="ja-JP" altLang="en-US" sz="1100" kern="1200" dirty="0">
                          <a:solidFill>
                            <a:schemeClr val="tx1"/>
                          </a:solidFill>
                          <a:effectLst/>
                          <a:latin typeface="BIZ UDゴシック" panose="020B0400000000000000" pitchFamily="49" charset="-128"/>
                          <a:ea typeface="BIZ UDゴシック" panose="020B0400000000000000" pitchFamily="49" charset="-128"/>
                          <a:cs typeface="+mn-cs"/>
                        </a:rPr>
                        <a:t>第１条　～（中略）</a:t>
                      </a:r>
                      <a:r>
                        <a:rPr kumimoji="1" lang="ja-JP" altLang="ja-JP" sz="1100" b="1" u="sng" kern="1200" dirty="0">
                          <a:solidFill>
                            <a:schemeClr val="tx1"/>
                          </a:solidFill>
                          <a:effectLst/>
                          <a:latin typeface="BIZ UDゴシック" panose="020B0400000000000000" pitchFamily="49" charset="-128"/>
                          <a:ea typeface="BIZ UDゴシック" panose="020B0400000000000000" pitchFamily="49" charset="-128"/>
                          <a:cs typeface="+mn-cs"/>
                        </a:rPr>
                        <a:t>首都圏と並ぶわが国の</a:t>
                      </a:r>
                      <a:r>
                        <a:rPr kumimoji="1" lang="ja-JP" altLang="ja-JP" sz="1100" b="1" u="sng" kern="1200" dirty="0">
                          <a:solidFill>
                            <a:srgbClr val="FF0000"/>
                          </a:solidFill>
                          <a:effectLst/>
                          <a:latin typeface="BIZ UDゴシック" panose="020B0400000000000000" pitchFamily="49" charset="-128"/>
                          <a:ea typeface="BIZ UDゴシック" panose="020B0400000000000000" pitchFamily="49" charset="-128"/>
                          <a:cs typeface="+mn-cs"/>
                        </a:rPr>
                        <a:t>経済、文化等の中心</a:t>
                      </a:r>
                      <a:r>
                        <a:rPr kumimoji="1" lang="ja-JP" altLang="ja-JP" sz="1100" b="1" u="sng" kern="1200" dirty="0">
                          <a:solidFill>
                            <a:schemeClr val="tx1"/>
                          </a:solidFill>
                          <a:effectLst/>
                          <a:latin typeface="BIZ UDゴシック" panose="020B0400000000000000" pitchFamily="49" charset="-128"/>
                          <a:ea typeface="BIZ UDゴシック" panose="020B0400000000000000" pitchFamily="49" charset="-128"/>
                          <a:cs typeface="+mn-cs"/>
                        </a:rPr>
                        <a:t>としてふさわしい</a:t>
                      </a:r>
                      <a:r>
                        <a:rPr kumimoji="1" lang="ja-JP" altLang="ja-JP" sz="1100" kern="1200" dirty="0">
                          <a:solidFill>
                            <a:schemeClr val="tx1"/>
                          </a:solidFill>
                          <a:effectLst/>
                          <a:latin typeface="BIZ UDゴシック" panose="020B0400000000000000" pitchFamily="49" charset="-128"/>
                          <a:ea typeface="BIZ UDゴシック" panose="020B0400000000000000" pitchFamily="49" charset="-128"/>
                          <a:cs typeface="+mn-cs"/>
                        </a:rPr>
                        <a:t>近畿圏の建設とその秩序ある発展を図ることを目的とする。</a:t>
                      </a:r>
                      <a:endParaRPr kumimoji="1" lang="ja-JP" altLang="en-US" sz="11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3260221174"/>
                  </a:ext>
                </a:extLst>
              </a:tr>
              <a:tr h="383541">
                <a:tc rowSpan="3">
                  <a:txBody>
                    <a:bodyPr/>
                    <a:lstStyle/>
                    <a:p>
                      <a:pPr algn="ctr">
                        <a:lnSpc>
                          <a:spcPts val="1500"/>
                        </a:lnSpc>
                      </a:pPr>
                      <a:r>
                        <a:rPr kumimoji="1" lang="ja-JP" altLang="en-US" sz="1200" b="1" dirty="0">
                          <a:latin typeface="BIZ UDゴシック" panose="020B0400000000000000" pitchFamily="49" charset="-128"/>
                          <a:ea typeface="BIZ UDゴシック" panose="020B0400000000000000" pitchFamily="49" charset="-128"/>
                        </a:rPr>
                        <a:t>東京圏</a:t>
                      </a:r>
                    </a:p>
                  </a:txBody>
                  <a:tcPr anchor="ctr"/>
                </a:tc>
                <a:tc>
                  <a:txBody>
                    <a:bodyPr/>
                    <a:lstStyle/>
                    <a:p>
                      <a:pPr>
                        <a:lnSpc>
                          <a:spcPts val="1500"/>
                        </a:lnSpc>
                      </a:pPr>
                      <a:r>
                        <a:rPr kumimoji="1" lang="ja-JP" altLang="en-US" sz="1200" dirty="0">
                          <a:latin typeface="BIZ UDゴシック" panose="020B0400000000000000" pitchFamily="49" charset="-128"/>
                          <a:ea typeface="BIZ UDゴシック" panose="020B0400000000000000" pitchFamily="49" charset="-128"/>
                        </a:rPr>
                        <a:t>首都直下地震</a:t>
                      </a:r>
                      <a:endParaRPr kumimoji="1" lang="en-US" altLang="ja-JP" sz="1200" dirty="0">
                        <a:latin typeface="BIZ UDゴシック" panose="020B0400000000000000" pitchFamily="49" charset="-128"/>
                        <a:ea typeface="BIZ UDゴシック" panose="020B0400000000000000" pitchFamily="49" charset="-128"/>
                      </a:endParaRPr>
                    </a:p>
                    <a:p>
                      <a:pPr>
                        <a:lnSpc>
                          <a:spcPts val="1500"/>
                        </a:lnSpc>
                      </a:pPr>
                      <a:r>
                        <a:rPr kumimoji="1" lang="ja-JP" altLang="en-US" sz="1200" dirty="0">
                          <a:latin typeface="BIZ UDゴシック" panose="020B0400000000000000" pitchFamily="49" charset="-128"/>
                          <a:ea typeface="BIZ UDゴシック" panose="020B0400000000000000" pitchFamily="49" charset="-128"/>
                        </a:rPr>
                        <a:t>対策特別措置法</a:t>
                      </a:r>
                    </a:p>
                  </a:txBody>
                  <a:tcPr anchor="ctr"/>
                </a:tc>
                <a:tc>
                  <a:txBody>
                    <a:bodyPr/>
                    <a:lstStyle/>
                    <a:p>
                      <a:pPr marL="176213" indent="-176213" algn="l">
                        <a:lnSpc>
                          <a:spcPts val="1300"/>
                        </a:lnSpc>
                        <a:buFont typeface="Arial" panose="020B0604020202020204" pitchFamily="34" charset="0"/>
                        <a:buNone/>
                      </a:pPr>
                      <a:r>
                        <a:rPr kumimoji="1" lang="ja-JP" altLang="en-US" sz="1100" dirty="0">
                          <a:latin typeface="BIZ UDゴシック" panose="020B0400000000000000" pitchFamily="49" charset="-128"/>
                          <a:ea typeface="BIZ UDゴシック" panose="020B0400000000000000" pitchFamily="49" charset="-128"/>
                        </a:rPr>
                        <a:t>第２条</a:t>
                      </a:r>
                      <a:endParaRPr kumimoji="1" lang="en-US" altLang="ja-JP" sz="1100" dirty="0">
                        <a:latin typeface="BIZ UDゴシック" panose="020B0400000000000000" pitchFamily="49" charset="-128"/>
                        <a:ea typeface="BIZ UDゴシック" panose="020B0400000000000000" pitchFamily="49" charset="-128"/>
                      </a:endParaRPr>
                    </a:p>
                    <a:p>
                      <a:pPr marL="176213" indent="-176213" algn="l">
                        <a:lnSpc>
                          <a:spcPts val="1300"/>
                        </a:lnSpc>
                        <a:buFont typeface="Arial" panose="020B0604020202020204" pitchFamily="34" charset="0"/>
                        <a:buNone/>
                      </a:pPr>
                      <a:r>
                        <a:rPr kumimoji="1" lang="ja-JP" altLang="en-US" sz="1100" dirty="0">
                          <a:latin typeface="BIZ UDゴシック" panose="020B0400000000000000" pitchFamily="49" charset="-128"/>
                          <a:ea typeface="BIZ UDゴシック" panose="020B0400000000000000" pitchFamily="49" charset="-128"/>
                        </a:rPr>
                        <a:t>２　</a:t>
                      </a:r>
                      <a:r>
                        <a:rPr kumimoji="1" lang="ja-JP" altLang="ja-JP" sz="1100" kern="1200" dirty="0">
                          <a:solidFill>
                            <a:schemeClr val="tx1"/>
                          </a:solidFill>
                          <a:effectLst/>
                          <a:latin typeface="BIZ UDゴシック" panose="020B0400000000000000" pitchFamily="49" charset="-128"/>
                          <a:ea typeface="BIZ UDゴシック" panose="020B0400000000000000" pitchFamily="49" charset="-128"/>
                          <a:cs typeface="+mn-cs"/>
                        </a:rPr>
                        <a:t>この法律において</a:t>
                      </a:r>
                      <a:r>
                        <a:rPr kumimoji="1" lang="ja-JP" altLang="ja-JP" sz="1100" b="1" u="sng" kern="1200" dirty="0">
                          <a:solidFill>
                            <a:schemeClr val="tx1"/>
                          </a:solidFill>
                          <a:effectLst/>
                          <a:latin typeface="BIZ UDゴシック" panose="020B0400000000000000" pitchFamily="49" charset="-128"/>
                          <a:ea typeface="BIZ UDゴシック" panose="020B0400000000000000" pitchFamily="49" charset="-128"/>
                          <a:cs typeface="+mn-cs"/>
                        </a:rPr>
                        <a:t>「首都中枢機能」とは、東京圏における</a:t>
                      </a:r>
                      <a:r>
                        <a:rPr kumimoji="1" lang="ja-JP" altLang="ja-JP" sz="1100" b="1" u="sng" kern="1200" dirty="0">
                          <a:solidFill>
                            <a:srgbClr val="FF0000"/>
                          </a:solidFill>
                          <a:effectLst/>
                          <a:latin typeface="BIZ UDゴシック" panose="020B0400000000000000" pitchFamily="49" charset="-128"/>
                          <a:ea typeface="BIZ UDゴシック" panose="020B0400000000000000" pitchFamily="49" charset="-128"/>
                          <a:cs typeface="+mn-cs"/>
                        </a:rPr>
                        <a:t>政治、行政、経済等の中枢機能</a:t>
                      </a:r>
                      <a:r>
                        <a:rPr kumimoji="1" lang="ja-JP" altLang="ja-JP" sz="1100" kern="1200" dirty="0">
                          <a:solidFill>
                            <a:schemeClr val="tx1"/>
                          </a:solidFill>
                          <a:effectLst/>
                          <a:latin typeface="BIZ UDゴシック" panose="020B0400000000000000" pitchFamily="49" charset="-128"/>
                          <a:ea typeface="BIZ UDゴシック" panose="020B0400000000000000" pitchFamily="49" charset="-128"/>
                          <a:cs typeface="+mn-cs"/>
                        </a:rPr>
                        <a:t>をいう。</a:t>
                      </a:r>
                      <a:endParaRPr kumimoji="1" lang="en-US" altLang="ja-JP" sz="11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4014496402"/>
                  </a:ext>
                </a:extLst>
              </a:tr>
              <a:tr h="787143">
                <a:tc vMerge="1">
                  <a:txBody>
                    <a:bodyPr/>
                    <a:lstStyle/>
                    <a:p>
                      <a:pPr algn="ctr">
                        <a:lnSpc>
                          <a:spcPts val="1500"/>
                        </a:lnSpc>
                      </a:pPr>
                      <a:endParaRPr kumimoji="1" lang="ja-JP" altLang="en-US" sz="1200" b="1" dirty="0">
                        <a:latin typeface="BIZ UDゴシック" panose="020B0400000000000000" pitchFamily="49" charset="-128"/>
                        <a:ea typeface="BIZ UDゴシック" panose="020B0400000000000000" pitchFamily="49" charset="-128"/>
                      </a:endParaRPr>
                    </a:p>
                  </a:txBody>
                  <a:tcPr anchor="ctr"/>
                </a:tc>
                <a:tc>
                  <a:txBody>
                    <a:bodyPr/>
                    <a:lstStyle/>
                    <a:p>
                      <a:pPr>
                        <a:lnSpc>
                          <a:spcPts val="1500"/>
                        </a:lnSpc>
                      </a:pPr>
                      <a:r>
                        <a:rPr kumimoji="1" lang="zh-TW" altLang="en-US" sz="1200" dirty="0">
                          <a:latin typeface="BIZ UDゴシック" panose="020B0400000000000000" pitchFamily="49" charset="-128"/>
                          <a:ea typeface="BIZ UDゴシック" panose="020B0400000000000000" pitchFamily="49" charset="-128"/>
                        </a:rPr>
                        <a:t>多極分散型国土形成促進法</a:t>
                      </a:r>
                      <a:endParaRPr kumimoji="1" lang="ja-JP" altLang="en-US" sz="1200" dirty="0">
                        <a:latin typeface="BIZ UDゴシック" panose="020B0400000000000000" pitchFamily="49" charset="-128"/>
                        <a:ea typeface="BIZ UDゴシック" panose="020B0400000000000000" pitchFamily="49" charset="-128"/>
                      </a:endParaRPr>
                    </a:p>
                  </a:txBody>
                  <a:tcPr anchor="ctr"/>
                </a:tc>
                <a:tc>
                  <a:txBody>
                    <a:bodyPr/>
                    <a:lstStyle/>
                    <a:p>
                      <a:pPr marL="176213" indent="-176213" algn="l">
                        <a:lnSpc>
                          <a:spcPts val="1300"/>
                        </a:lnSpc>
                        <a:buFont typeface="Arial" panose="020B0604020202020204" pitchFamily="34" charset="0"/>
                        <a:buNone/>
                      </a:pPr>
                      <a:r>
                        <a:rPr kumimoji="1" lang="ja-JP" altLang="en-US" sz="1100" dirty="0">
                          <a:latin typeface="BIZ UDゴシック" panose="020B0400000000000000" pitchFamily="49" charset="-128"/>
                          <a:ea typeface="BIZ UDゴシック" panose="020B0400000000000000" pitchFamily="49" charset="-128"/>
                        </a:rPr>
                        <a:t>第</a:t>
                      </a:r>
                      <a:r>
                        <a:rPr kumimoji="1" lang="en-US" altLang="ja-JP" sz="1100" dirty="0">
                          <a:latin typeface="BIZ UDゴシック" panose="020B0400000000000000" pitchFamily="49" charset="-128"/>
                          <a:ea typeface="BIZ UDゴシック" panose="020B0400000000000000" pitchFamily="49" charset="-128"/>
                        </a:rPr>
                        <a:t>22</a:t>
                      </a:r>
                      <a:r>
                        <a:rPr kumimoji="1" lang="ja-JP" altLang="en-US" sz="1100" dirty="0">
                          <a:latin typeface="BIZ UDゴシック" panose="020B0400000000000000" pitchFamily="49" charset="-128"/>
                          <a:ea typeface="BIZ UDゴシック" panose="020B0400000000000000" pitchFamily="49" charset="-128"/>
                        </a:rPr>
                        <a:t>条　国土交通大臣は、</a:t>
                      </a:r>
                      <a:r>
                        <a:rPr kumimoji="1" lang="ja-JP" altLang="en-US" sz="1100" b="1" u="sng" dirty="0">
                          <a:latin typeface="BIZ UDゴシック" panose="020B0400000000000000" pitchFamily="49" charset="-128"/>
                          <a:ea typeface="BIZ UDゴシック" panose="020B0400000000000000" pitchFamily="49" charset="-128"/>
                        </a:rPr>
                        <a:t>東京都区部における</a:t>
                      </a:r>
                      <a:r>
                        <a:rPr kumimoji="1" lang="ja-JP" altLang="en-US" sz="1100" b="1" u="sng" dirty="0">
                          <a:solidFill>
                            <a:srgbClr val="FF0000"/>
                          </a:solidFill>
                          <a:latin typeface="BIZ UDゴシック" panose="020B0400000000000000" pitchFamily="49" charset="-128"/>
                          <a:ea typeface="BIZ UDゴシック" panose="020B0400000000000000" pitchFamily="49" charset="-128"/>
                        </a:rPr>
                        <a:t>人口及び行政、経済、文化等に関する機能</a:t>
                      </a:r>
                      <a:r>
                        <a:rPr kumimoji="1" lang="ja-JP" altLang="en-US" sz="1100" dirty="0">
                          <a:latin typeface="BIZ UDゴシック" panose="020B0400000000000000" pitchFamily="49" charset="-128"/>
                          <a:ea typeface="BIZ UDゴシック" panose="020B0400000000000000" pitchFamily="49" charset="-128"/>
                        </a:rPr>
                        <a:t>の過度の集中を是正し、</a:t>
                      </a:r>
                      <a:r>
                        <a:rPr kumimoji="1" lang="ja-JP" altLang="en-US" sz="1100" kern="1200" dirty="0">
                          <a:solidFill>
                            <a:schemeClr val="tx1"/>
                          </a:solidFill>
                          <a:effectLst/>
                          <a:latin typeface="BIZ UDゴシック" panose="020B0400000000000000" pitchFamily="49" charset="-128"/>
                          <a:ea typeface="BIZ UDゴシック" panose="020B0400000000000000" pitchFamily="49" charset="-128"/>
                          <a:cs typeface="+mn-cs"/>
                        </a:rPr>
                        <a:t>～（中略）</a:t>
                      </a:r>
                      <a:r>
                        <a:rPr kumimoji="1" lang="ja-JP" altLang="en-US" sz="1100" dirty="0">
                          <a:latin typeface="BIZ UDゴシック" panose="020B0400000000000000" pitchFamily="49" charset="-128"/>
                          <a:ea typeface="BIZ UDゴシック" panose="020B0400000000000000" pitchFamily="49" charset="-128"/>
                        </a:rPr>
                        <a:t>定めなければならない。</a:t>
                      </a:r>
                      <a:endParaRPr kumimoji="1" lang="en-US" altLang="ja-JP" sz="11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2246350357"/>
                  </a:ext>
                </a:extLst>
              </a:tr>
              <a:tr h="645413">
                <a:tc vMerge="1">
                  <a:txBody>
                    <a:bodyPr/>
                    <a:lstStyle/>
                    <a:p>
                      <a:pPr algn="ctr">
                        <a:lnSpc>
                          <a:spcPts val="1500"/>
                        </a:lnSpc>
                      </a:pPr>
                      <a:endParaRPr kumimoji="1" lang="ja-JP" altLang="en-US" sz="1200" b="1" dirty="0">
                        <a:latin typeface="BIZ UDゴシック" panose="020B0400000000000000" pitchFamily="49" charset="-128"/>
                        <a:ea typeface="BIZ UDゴシック" panose="020B0400000000000000" pitchFamily="49" charset="-128"/>
                      </a:endParaRPr>
                    </a:p>
                  </a:txBody>
                  <a:tcPr anchor="ctr"/>
                </a:tc>
                <a:tc>
                  <a:txBody>
                    <a:bodyPr/>
                    <a:lstStyle/>
                    <a:p>
                      <a:pPr>
                        <a:lnSpc>
                          <a:spcPts val="1500"/>
                        </a:lnSpc>
                      </a:pPr>
                      <a:r>
                        <a:rPr kumimoji="1" lang="ja-JP" altLang="en-US" sz="1200" dirty="0">
                          <a:latin typeface="BIZ UDゴシック" panose="020B0400000000000000" pitchFamily="49" charset="-128"/>
                          <a:ea typeface="BIZ UDゴシック" panose="020B0400000000000000" pitchFamily="49" charset="-128"/>
                        </a:rPr>
                        <a:t>国会等の移転に関する法律</a:t>
                      </a:r>
                    </a:p>
                  </a:txBody>
                  <a:tcPr anchor="ctr"/>
                </a:tc>
                <a:tc>
                  <a:txBody>
                    <a:bodyPr/>
                    <a:lstStyle/>
                    <a:p>
                      <a:pPr marL="176213" indent="-176213" algn="l">
                        <a:lnSpc>
                          <a:spcPts val="1300"/>
                        </a:lnSpc>
                        <a:buFont typeface="Arial" panose="020B0604020202020204" pitchFamily="34" charset="0"/>
                        <a:buNone/>
                      </a:pPr>
                      <a:r>
                        <a:rPr kumimoji="1" lang="ja-JP" altLang="en-US" sz="1100" dirty="0">
                          <a:latin typeface="BIZ UDゴシック" panose="020B0400000000000000" pitchFamily="49" charset="-128"/>
                          <a:ea typeface="BIZ UDゴシック" panose="020B0400000000000000" pitchFamily="49" charset="-128"/>
                        </a:rPr>
                        <a:t>第１条　国は、</a:t>
                      </a:r>
                      <a:r>
                        <a:rPr kumimoji="1" lang="ja-JP" altLang="en-US" sz="1100" b="1" u="sng" dirty="0">
                          <a:solidFill>
                            <a:srgbClr val="FF0000"/>
                          </a:solidFill>
                          <a:latin typeface="BIZ UDゴシック" panose="020B0400000000000000" pitchFamily="49" charset="-128"/>
                          <a:ea typeface="BIZ UDゴシック" panose="020B0400000000000000" pitchFamily="49" charset="-128"/>
                        </a:rPr>
                        <a:t>国会並びにその活動に関連する行政に関する機能及び司法に関する機能のうち中枢的なもの</a:t>
                      </a:r>
                      <a:r>
                        <a:rPr kumimoji="1" lang="ja-JP" altLang="en-US" sz="1100" dirty="0">
                          <a:latin typeface="BIZ UDゴシック" panose="020B0400000000000000" pitchFamily="49" charset="-128"/>
                          <a:ea typeface="BIZ UDゴシック" panose="020B0400000000000000" pitchFamily="49" charset="-128"/>
                        </a:rPr>
                        <a:t>（以下「国会等」という。）の</a:t>
                      </a:r>
                      <a:r>
                        <a:rPr kumimoji="1" lang="ja-JP" altLang="en-US" sz="1100" b="1" u="sng" dirty="0">
                          <a:latin typeface="BIZ UDゴシック" panose="020B0400000000000000" pitchFamily="49" charset="-128"/>
                          <a:ea typeface="BIZ UDゴシック" panose="020B0400000000000000" pitchFamily="49" charset="-128"/>
                        </a:rPr>
                        <a:t>東京圏</a:t>
                      </a:r>
                      <a:r>
                        <a:rPr kumimoji="1" lang="ja-JP" altLang="en-US" sz="1100" dirty="0">
                          <a:latin typeface="BIZ UDゴシック" panose="020B0400000000000000" pitchFamily="49" charset="-128"/>
                          <a:ea typeface="BIZ UDゴシック" panose="020B0400000000000000" pitchFamily="49" charset="-128"/>
                        </a:rPr>
                        <a:t>以外の地域への移転（以下「国会等の移転」という。）の具体化に向けて積極的な検討を行う責務を有する。</a:t>
                      </a:r>
                      <a:endParaRPr kumimoji="1" lang="en-US" altLang="ja-JP" sz="1100" dirty="0">
                        <a:latin typeface="BIZ UDゴシック" panose="020B0400000000000000" pitchFamily="49" charset="-128"/>
                        <a:ea typeface="BIZ UDゴシック" panose="020B0400000000000000" pitchFamily="49" charset="-128"/>
                      </a:endParaRPr>
                    </a:p>
                    <a:p>
                      <a:pPr marL="176213" indent="-176213" algn="l">
                        <a:lnSpc>
                          <a:spcPts val="1300"/>
                        </a:lnSpc>
                        <a:buFont typeface="Arial" panose="020B0604020202020204" pitchFamily="34" charset="0"/>
                        <a:buNone/>
                      </a:pPr>
                      <a:r>
                        <a:rPr kumimoji="1" lang="ja-JP" altLang="en-US" sz="1100" dirty="0">
                          <a:latin typeface="BIZ UDゴシック" panose="020B0400000000000000" pitchFamily="49" charset="-128"/>
                          <a:ea typeface="BIZ UDゴシック" panose="020B0400000000000000" pitchFamily="49" charset="-128"/>
                        </a:rPr>
                        <a:t>第２条　この法律において「多極分散型国土」とは、多極分散型国土形成促進法第１条に規定する多極分散型国土をいう。</a:t>
                      </a:r>
                      <a:endParaRPr kumimoji="1" lang="en-US" altLang="ja-JP" sz="1100" dirty="0">
                        <a:latin typeface="BIZ UDゴシック" panose="020B0400000000000000" pitchFamily="49" charset="-128"/>
                        <a:ea typeface="BIZ UDゴシック" panose="020B0400000000000000" pitchFamily="49" charset="-128"/>
                      </a:endParaRPr>
                    </a:p>
                    <a:p>
                      <a:pPr marL="176213" indent="-176213" algn="l">
                        <a:lnSpc>
                          <a:spcPts val="1300"/>
                        </a:lnSpc>
                        <a:buFont typeface="Arial" panose="020B0604020202020204" pitchFamily="34" charset="0"/>
                        <a:buNone/>
                      </a:pPr>
                      <a:r>
                        <a:rPr kumimoji="1" lang="ja-JP" altLang="en-US" sz="1100" dirty="0">
                          <a:latin typeface="BIZ UDゴシック" panose="020B0400000000000000" pitchFamily="49" charset="-128"/>
                          <a:ea typeface="BIZ UDゴシック" panose="020B0400000000000000" pitchFamily="49" charset="-128"/>
                        </a:rPr>
                        <a:t>２　この法律において「東京圏」とは、多極分散型国土形成促進法第</a:t>
                      </a:r>
                      <a:r>
                        <a:rPr kumimoji="1" lang="en-US" altLang="ja-JP" sz="1100" dirty="0">
                          <a:latin typeface="BIZ UDゴシック" panose="020B0400000000000000" pitchFamily="49" charset="-128"/>
                          <a:ea typeface="BIZ UDゴシック" panose="020B0400000000000000" pitchFamily="49" charset="-128"/>
                        </a:rPr>
                        <a:t>22</a:t>
                      </a:r>
                      <a:r>
                        <a:rPr kumimoji="1" lang="ja-JP" altLang="en-US" sz="1100" dirty="0">
                          <a:latin typeface="BIZ UDゴシック" panose="020B0400000000000000" pitchFamily="49" charset="-128"/>
                          <a:ea typeface="BIZ UDゴシック" panose="020B0400000000000000" pitchFamily="49" charset="-128"/>
                        </a:rPr>
                        <a:t>条第１項に規定する東京圏をいう。</a:t>
                      </a:r>
                      <a:endParaRPr kumimoji="1" lang="en-US" altLang="ja-JP" sz="11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1340007380"/>
                  </a:ext>
                </a:extLst>
              </a:tr>
            </a:tbl>
          </a:graphicData>
        </a:graphic>
      </p:graphicFrame>
      <p:sp>
        <p:nvSpPr>
          <p:cNvPr id="9" name="正方形/長方形 8">
            <a:extLst>
              <a:ext uri="{FF2B5EF4-FFF2-40B4-BE49-F238E27FC236}">
                <a16:creationId xmlns:a16="http://schemas.microsoft.com/office/drawing/2014/main" id="{598C688D-DDD4-28D7-75B0-0DB94B45BDFF}"/>
              </a:ext>
            </a:extLst>
          </p:cNvPr>
          <p:cNvSpPr/>
          <p:nvPr/>
        </p:nvSpPr>
        <p:spPr>
          <a:xfrm>
            <a:off x="285924" y="1927211"/>
            <a:ext cx="3135768" cy="10809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3ECC72C2-7463-FA87-0A9D-47568A9F091D}"/>
              </a:ext>
            </a:extLst>
          </p:cNvPr>
          <p:cNvSpPr txBox="1"/>
          <p:nvPr/>
        </p:nvSpPr>
        <p:spPr>
          <a:xfrm>
            <a:off x="216668" y="1725591"/>
            <a:ext cx="3583172" cy="307777"/>
          </a:xfrm>
          <a:prstGeom prst="rect">
            <a:avLst/>
          </a:prstGeom>
          <a:noFill/>
        </p:spPr>
        <p:txBody>
          <a:bodyPr wrap="square" rtlCol="0">
            <a:spAutoFit/>
          </a:bodyPr>
          <a:lstStyle/>
          <a:p>
            <a:r>
              <a:rPr lang="ja-JP" altLang="en-US" sz="1400" b="1" dirty="0">
                <a:latin typeface="BIZ UDゴシック" panose="020B0400000000000000" pitchFamily="49" charset="-128"/>
                <a:ea typeface="BIZ UDゴシック" panose="020B0400000000000000" pitchFamily="49" charset="-128"/>
              </a:rPr>
              <a:t>■　「首都」の機能が類推される法律</a:t>
            </a:r>
            <a:endParaRPr lang="ja-JP" altLang="en-US" sz="1100" dirty="0">
              <a:latin typeface="BIZ UDゴシック" panose="020B0400000000000000" pitchFamily="49" charset="-128"/>
              <a:ea typeface="BIZ UDゴシック" panose="020B0400000000000000" pitchFamily="49" charset="-128"/>
            </a:endParaRPr>
          </a:p>
        </p:txBody>
      </p:sp>
      <p:graphicFrame>
        <p:nvGraphicFramePr>
          <p:cNvPr id="11" name="表 3">
            <a:extLst>
              <a:ext uri="{FF2B5EF4-FFF2-40B4-BE49-F238E27FC236}">
                <a16:creationId xmlns:a16="http://schemas.microsoft.com/office/drawing/2014/main" id="{5B51A481-C98E-E23B-D303-64287312202C}"/>
              </a:ext>
            </a:extLst>
          </p:cNvPr>
          <p:cNvGraphicFramePr>
            <a:graphicFrameLocks noGrp="1"/>
          </p:cNvGraphicFramePr>
          <p:nvPr>
            <p:extLst>
              <p:ext uri="{D42A27DB-BD31-4B8C-83A1-F6EECF244321}">
                <p14:modId xmlns:p14="http://schemas.microsoft.com/office/powerpoint/2010/main" val="887013419"/>
              </p:ext>
            </p:extLst>
          </p:nvPr>
        </p:nvGraphicFramePr>
        <p:xfrm>
          <a:off x="497053" y="612622"/>
          <a:ext cx="6744102" cy="961176"/>
        </p:xfrm>
        <a:graphic>
          <a:graphicData uri="http://schemas.openxmlformats.org/drawingml/2006/table">
            <a:tbl>
              <a:tblPr firstRow="1" bandRow="1">
                <a:tableStyleId>{5940675A-B579-460E-94D1-54222C63F5DA}</a:tableStyleId>
              </a:tblPr>
              <a:tblGrid>
                <a:gridCol w="2810043">
                  <a:extLst>
                    <a:ext uri="{9D8B030D-6E8A-4147-A177-3AD203B41FA5}">
                      <a16:colId xmlns:a16="http://schemas.microsoft.com/office/drawing/2014/main" val="2886332271"/>
                    </a:ext>
                  </a:extLst>
                </a:gridCol>
                <a:gridCol w="3934059">
                  <a:extLst>
                    <a:ext uri="{9D8B030D-6E8A-4147-A177-3AD203B41FA5}">
                      <a16:colId xmlns:a16="http://schemas.microsoft.com/office/drawing/2014/main" val="1572601206"/>
                    </a:ext>
                  </a:extLst>
                </a:gridCol>
              </a:tblGrid>
              <a:tr h="254704">
                <a:tc>
                  <a:txBody>
                    <a:bodyPr/>
                    <a:lstStyle/>
                    <a:p>
                      <a:endParaRPr kumimoji="1" lang="ja-JP" altLang="en-US" sz="1400" b="1" dirty="0">
                        <a:latin typeface="BIZ UDPゴシック" panose="020B0400000000000000" pitchFamily="50" charset="-128"/>
                        <a:ea typeface="BIZ UDPゴシック" panose="020B0400000000000000" pitchFamily="50" charset="-128"/>
                      </a:endParaRPr>
                    </a:p>
                  </a:txBody>
                  <a:tcPr anchor="ctr">
                    <a:solidFill>
                      <a:schemeClr val="accent1"/>
                    </a:solidFill>
                  </a:tcPr>
                </a:tc>
                <a:tc>
                  <a:txBody>
                    <a:bodyPr/>
                    <a:lstStyle/>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首　　都（現行法）</a:t>
                      </a:r>
                    </a:p>
                  </a:txBody>
                  <a:tcPr anchor="ctr">
                    <a:solidFill>
                      <a:schemeClr val="accent1"/>
                    </a:solidFill>
                  </a:tcPr>
                </a:tc>
                <a:extLst>
                  <a:ext uri="{0D108BD9-81ED-4DB2-BD59-A6C34878D82A}">
                    <a16:rowId xmlns:a16="http://schemas.microsoft.com/office/drawing/2014/main" val="3076243352"/>
                  </a:ext>
                </a:extLst>
              </a:tr>
              <a:tr h="229233">
                <a:tc>
                  <a:txBody>
                    <a:bodyPr/>
                    <a:lstStyle/>
                    <a:p>
                      <a:r>
                        <a:rPr kumimoji="1" lang="ja-JP" altLang="en-US" sz="1200" dirty="0">
                          <a:latin typeface="BIZ UDPゴシック" panose="020B0400000000000000" pitchFamily="50" charset="-128"/>
                          <a:ea typeface="BIZ UDPゴシック" panose="020B0400000000000000" pitchFamily="50" charset="-128"/>
                        </a:rPr>
                        <a:t>「首都」</a:t>
                      </a:r>
                    </a:p>
                  </a:txBody>
                  <a:tcPr anchor="ctr"/>
                </a:tc>
                <a:tc>
                  <a:txBody>
                    <a:bodyPr/>
                    <a:lstStyle/>
                    <a:p>
                      <a:r>
                        <a:rPr kumimoji="1" lang="ja-JP" altLang="en-US" sz="1200" dirty="0">
                          <a:latin typeface="BIZ UDPゴシック" panose="020B0400000000000000" pitchFamily="50" charset="-128"/>
                          <a:ea typeface="BIZ UDPゴシック" panose="020B0400000000000000" pitchFamily="50" charset="-128"/>
                        </a:rPr>
                        <a:t>定義の規定なし</a:t>
                      </a:r>
                    </a:p>
                  </a:txBody>
                  <a:tcPr anchor="ctr"/>
                </a:tc>
                <a:extLst>
                  <a:ext uri="{0D108BD9-81ED-4DB2-BD59-A6C34878D82A}">
                    <a16:rowId xmlns:a16="http://schemas.microsoft.com/office/drawing/2014/main" val="1497932667"/>
                  </a:ext>
                </a:extLst>
              </a:tr>
              <a:tr h="382056">
                <a:tc>
                  <a:txBody>
                    <a:bodyPr/>
                    <a:lstStyle/>
                    <a:p>
                      <a:r>
                        <a:rPr kumimoji="1" lang="ja-JP" altLang="en-US" sz="1200" dirty="0">
                          <a:latin typeface="BIZ UDPゴシック" panose="020B0400000000000000" pitchFamily="50" charset="-128"/>
                          <a:ea typeface="BIZ UDPゴシック" panose="020B0400000000000000" pitchFamily="50" charset="-128"/>
                        </a:rPr>
                        <a:t>「首都機能」</a:t>
                      </a:r>
                    </a:p>
                  </a:txBody>
                  <a:tcPr anchor="ctr"/>
                </a:tc>
                <a:tc>
                  <a:txBody>
                    <a:bodyPr/>
                    <a:lstStyle/>
                    <a:p>
                      <a:r>
                        <a:rPr kumimoji="1" lang="ja-JP" altLang="en-US" sz="1200" dirty="0">
                          <a:latin typeface="BIZ UDPゴシック" panose="020B0400000000000000" pitchFamily="50" charset="-128"/>
                          <a:ea typeface="BIZ UDPゴシック" panose="020B0400000000000000" pitchFamily="50" charset="-128"/>
                        </a:rPr>
                        <a:t>政治、行政、経済、文化の中枢機能</a:t>
                      </a:r>
                    </a:p>
                  </a:txBody>
                  <a:tcPr anchor="ctr"/>
                </a:tc>
                <a:extLst>
                  <a:ext uri="{0D108BD9-81ED-4DB2-BD59-A6C34878D82A}">
                    <a16:rowId xmlns:a16="http://schemas.microsoft.com/office/drawing/2014/main" val="1448117012"/>
                  </a:ext>
                </a:extLst>
              </a:tr>
            </a:tbl>
          </a:graphicData>
        </a:graphic>
      </p:graphicFrame>
      <p:sp>
        <p:nvSpPr>
          <p:cNvPr id="15" name="テキスト ボックス 14">
            <a:extLst>
              <a:ext uri="{FF2B5EF4-FFF2-40B4-BE49-F238E27FC236}">
                <a16:creationId xmlns:a16="http://schemas.microsoft.com/office/drawing/2014/main" id="{E3E95052-78E1-A69D-A52F-34D08BC5A8D4}"/>
              </a:ext>
            </a:extLst>
          </p:cNvPr>
          <p:cNvSpPr txBox="1"/>
          <p:nvPr/>
        </p:nvSpPr>
        <p:spPr>
          <a:xfrm>
            <a:off x="216668" y="5155982"/>
            <a:ext cx="11658806" cy="1488036"/>
          </a:xfrm>
          <a:prstGeom prst="rect">
            <a:avLst/>
          </a:prstGeom>
          <a:noFill/>
        </p:spPr>
        <p:txBody>
          <a:bodyPr wrap="square">
            <a:spAutoFit/>
          </a:bodyPr>
          <a:lstStyle/>
          <a:p>
            <a:pPr>
              <a:lnSpc>
                <a:spcPts val="2100"/>
              </a:lnSpc>
            </a:pPr>
            <a:r>
              <a:rPr lang="ja-JP" altLang="en-US" sz="1400" b="1" dirty="0">
                <a:latin typeface="BIZ UDゴシック" panose="020B0400000000000000" pitchFamily="49" charset="-128"/>
                <a:ea typeface="BIZ UDゴシック" panose="020B0400000000000000" pitchFamily="49" charset="-128"/>
              </a:rPr>
              <a:t>■　首都に関する国会答弁</a:t>
            </a:r>
            <a:endParaRPr lang="en-US" altLang="ja-JP" sz="1400" b="1" dirty="0">
              <a:latin typeface="BIZ UDゴシック" panose="020B0400000000000000" pitchFamily="49" charset="-128"/>
              <a:ea typeface="BIZ UDゴシック" panose="020B0400000000000000" pitchFamily="49" charset="-128"/>
            </a:endParaRPr>
          </a:p>
          <a:p>
            <a:pPr>
              <a:lnSpc>
                <a:spcPts val="1500"/>
              </a:lnSpc>
            </a:pPr>
            <a:r>
              <a:rPr lang="ja-JP" altLang="en-US" sz="1100" b="1" dirty="0">
                <a:latin typeface="BIZ UDゴシック" panose="020B0400000000000000" pitchFamily="49" charset="-128"/>
                <a:ea typeface="BIZ UDゴシック" panose="020B0400000000000000" pitchFamily="49" charset="-128"/>
              </a:rPr>
              <a:t>＜第</a:t>
            </a:r>
            <a:r>
              <a:rPr lang="en-US" altLang="ja-JP" sz="1100" b="1" dirty="0">
                <a:latin typeface="BIZ UDゴシック" panose="020B0400000000000000" pitchFamily="49" charset="-128"/>
                <a:ea typeface="BIZ UDゴシック" panose="020B0400000000000000" pitchFamily="49" charset="-128"/>
              </a:rPr>
              <a:t>142</a:t>
            </a:r>
            <a:r>
              <a:rPr lang="ja-JP" altLang="en-US" sz="1100" b="1" dirty="0">
                <a:latin typeface="BIZ UDゴシック" panose="020B0400000000000000" pitchFamily="49" charset="-128"/>
                <a:ea typeface="BIZ UDゴシック" panose="020B0400000000000000" pitchFamily="49" charset="-128"/>
              </a:rPr>
              <a:t>回国会　衆議院　国会等の移転に関する特別委員会　第２号　平成</a:t>
            </a:r>
            <a:r>
              <a:rPr lang="en-US" altLang="ja-JP" sz="1100" b="1" dirty="0">
                <a:latin typeface="BIZ UDゴシック" panose="020B0400000000000000" pitchFamily="49" charset="-128"/>
                <a:ea typeface="BIZ UDゴシック" panose="020B0400000000000000" pitchFamily="49" charset="-128"/>
              </a:rPr>
              <a:t>10</a:t>
            </a:r>
            <a:r>
              <a:rPr lang="ja-JP" altLang="en-US" sz="1100" b="1" dirty="0">
                <a:latin typeface="BIZ UDゴシック" panose="020B0400000000000000" pitchFamily="49" charset="-128"/>
                <a:ea typeface="BIZ UDゴシック" panose="020B0400000000000000" pitchFamily="49" charset="-128"/>
              </a:rPr>
              <a:t>年２月</a:t>
            </a:r>
            <a:r>
              <a:rPr lang="en-US" altLang="ja-JP" sz="1100" b="1" dirty="0">
                <a:latin typeface="BIZ UDゴシック" panose="020B0400000000000000" pitchFamily="49" charset="-128"/>
                <a:ea typeface="BIZ UDゴシック" panose="020B0400000000000000" pitchFamily="49" charset="-128"/>
              </a:rPr>
              <a:t>18</a:t>
            </a:r>
            <a:r>
              <a:rPr lang="ja-JP" altLang="en-US" sz="1100" b="1" dirty="0">
                <a:latin typeface="BIZ UDゴシック" panose="020B0400000000000000" pitchFamily="49" charset="-128"/>
                <a:ea typeface="BIZ UDゴシック" panose="020B0400000000000000" pitchFamily="49" charset="-128"/>
              </a:rPr>
              <a:t>日＞</a:t>
            </a:r>
            <a:endParaRPr lang="en-US" altLang="ja-JP" sz="1100" dirty="0">
              <a:latin typeface="BIZ UDゴシック" panose="020B0400000000000000" pitchFamily="49" charset="-128"/>
              <a:ea typeface="BIZ UDゴシック" panose="020B0400000000000000" pitchFamily="49" charset="-128"/>
            </a:endParaRPr>
          </a:p>
          <a:p>
            <a:pPr marL="180000">
              <a:lnSpc>
                <a:spcPts val="1500"/>
              </a:lnSpc>
            </a:pPr>
            <a:r>
              <a:rPr lang="ja-JP" altLang="en-US" sz="1100" dirty="0">
                <a:latin typeface="BIZ UDゴシック" panose="020B0400000000000000" pitchFamily="49" charset="-128"/>
                <a:ea typeface="BIZ UDゴシック" panose="020B0400000000000000" pitchFamily="49" charset="-128"/>
              </a:rPr>
              <a:t>亀井国務大臣　　</a:t>
            </a:r>
            <a:r>
              <a:rPr kumimoji="1" lang="ja-JP" altLang="en-US" sz="1100" kern="1200" dirty="0">
                <a:solidFill>
                  <a:schemeClr val="tx1"/>
                </a:solidFill>
                <a:effectLst/>
                <a:latin typeface="BIZ UDゴシック" panose="020B0400000000000000" pitchFamily="49" charset="-128"/>
                <a:ea typeface="BIZ UDゴシック" panose="020B0400000000000000" pitchFamily="49" charset="-128"/>
                <a:cs typeface="+mn-cs"/>
              </a:rPr>
              <a:t>～（中略）　</a:t>
            </a:r>
            <a:r>
              <a:rPr lang="ja-JP" altLang="en-US" sz="1100" b="1" u="sng" dirty="0">
                <a:latin typeface="BIZ UDゴシック" panose="020B0400000000000000" pitchFamily="49" charset="-128"/>
                <a:ea typeface="BIZ UDゴシック" panose="020B0400000000000000" pitchFamily="49" charset="-128"/>
              </a:rPr>
              <a:t>首都について法律で決められているということではないわけでございまして、東京が日本の首都であるということにつきましては、法律にはない</a:t>
            </a:r>
            <a:br>
              <a:rPr lang="en-US" altLang="ja-JP" sz="1100" b="1" u="sng" dirty="0">
                <a:latin typeface="BIZ UDゴシック" panose="020B0400000000000000" pitchFamily="49" charset="-128"/>
                <a:ea typeface="BIZ UDゴシック" panose="020B0400000000000000" pitchFamily="49" charset="-128"/>
              </a:rPr>
            </a:br>
            <a:r>
              <a:rPr kumimoji="1" lang="ja-JP" altLang="en-US" sz="1100" kern="1200" dirty="0">
                <a:solidFill>
                  <a:schemeClr val="tx1"/>
                </a:solidFill>
                <a:effectLst/>
                <a:latin typeface="BIZ UDゴシック" panose="020B0400000000000000" pitchFamily="49" charset="-128"/>
                <a:ea typeface="BIZ UDゴシック" panose="020B0400000000000000" pitchFamily="49" charset="-128"/>
                <a:cs typeface="+mn-cs"/>
              </a:rPr>
              <a:t>～（中略）　</a:t>
            </a:r>
            <a:r>
              <a:rPr lang="ja-JP" altLang="en-US" sz="1100" b="1" u="sng" dirty="0">
                <a:latin typeface="BIZ UDゴシック" panose="020B0400000000000000" pitchFamily="49" charset="-128"/>
                <a:ea typeface="BIZ UDゴシック" panose="020B0400000000000000" pitchFamily="49" charset="-128"/>
              </a:rPr>
              <a:t>国民の合意というものが自然に形成をされてきた結果</a:t>
            </a:r>
            <a:r>
              <a:rPr lang="ja-JP" altLang="en-US" sz="1100" dirty="0">
                <a:latin typeface="BIZ UDゴシック" panose="020B0400000000000000" pitchFamily="49" charset="-128"/>
                <a:ea typeface="BIZ UDゴシック" panose="020B0400000000000000" pitchFamily="49" charset="-128"/>
              </a:rPr>
              <a:t>ではないか。したがって、</a:t>
            </a:r>
            <a:r>
              <a:rPr lang="ja-JP" altLang="en-US" sz="1100" b="1" u="sng" dirty="0">
                <a:latin typeface="BIZ UDゴシック" panose="020B0400000000000000" pitchFamily="49" charset="-128"/>
                <a:ea typeface="BIZ UDゴシック" panose="020B0400000000000000" pitchFamily="49" charset="-128"/>
              </a:rPr>
              <a:t>改めて法律で決めるまでもない、そういうコンセンサスだと思います</a:t>
            </a:r>
            <a:r>
              <a:rPr lang="ja-JP" altLang="en-US" sz="1100" b="1" dirty="0">
                <a:latin typeface="BIZ UDゴシック" panose="020B0400000000000000" pitchFamily="49" charset="-128"/>
                <a:ea typeface="BIZ UDゴシック" panose="020B0400000000000000" pitchFamily="49" charset="-128"/>
              </a:rPr>
              <a:t>。</a:t>
            </a:r>
            <a:br>
              <a:rPr lang="en-US" altLang="ja-JP" sz="1100" b="1" dirty="0">
                <a:latin typeface="BIZ UDゴシック" panose="020B0400000000000000" pitchFamily="49" charset="-128"/>
                <a:ea typeface="BIZ UDゴシック" panose="020B0400000000000000" pitchFamily="49" charset="-128"/>
              </a:rPr>
            </a:br>
            <a:endParaRPr lang="en-US" altLang="ja-JP" sz="1100" b="1" dirty="0">
              <a:latin typeface="BIZ UDゴシック" panose="020B0400000000000000" pitchFamily="49" charset="-128"/>
              <a:ea typeface="BIZ UDゴシック" panose="020B0400000000000000" pitchFamily="49" charset="-128"/>
            </a:endParaRPr>
          </a:p>
          <a:p>
            <a:pPr>
              <a:lnSpc>
                <a:spcPts val="1500"/>
              </a:lnSpc>
            </a:pPr>
            <a:r>
              <a:rPr lang="ja-JP" altLang="en-US" sz="1100" b="1" dirty="0">
                <a:latin typeface="BIZ UDゴシック" panose="020B0400000000000000" pitchFamily="49" charset="-128"/>
                <a:ea typeface="BIZ UDゴシック" panose="020B0400000000000000" pitchFamily="49" charset="-128"/>
              </a:rPr>
              <a:t>＜衆議院議員逢坂誠二君提出日本の首都に関する質問に対する答弁書</a:t>
            </a:r>
            <a:r>
              <a:rPr lang="en-US" altLang="ja-JP" sz="1100" b="1" dirty="0">
                <a:latin typeface="BIZ UDゴシック" panose="020B0400000000000000" pitchFamily="49" charset="-128"/>
                <a:ea typeface="BIZ UDゴシック" panose="020B0400000000000000" pitchFamily="49" charset="-128"/>
              </a:rPr>
              <a:t> </a:t>
            </a:r>
            <a:r>
              <a:rPr lang="ja-JP" altLang="en-US" sz="1100" b="1" dirty="0">
                <a:latin typeface="BIZ UDゴシック" panose="020B0400000000000000" pitchFamily="49" charset="-128"/>
                <a:ea typeface="BIZ UDゴシック" panose="020B0400000000000000" pitchFamily="49" charset="-128"/>
              </a:rPr>
              <a:t>（平成三十年二月十三日内閣衆質一九六第四八号）＞</a:t>
            </a:r>
            <a:endParaRPr lang="ja-JP" altLang="en-US" sz="1100" dirty="0">
              <a:latin typeface="BIZ UDゴシック" panose="020B0400000000000000" pitchFamily="49" charset="-128"/>
              <a:ea typeface="BIZ UDゴシック" panose="020B0400000000000000" pitchFamily="49" charset="-128"/>
            </a:endParaRPr>
          </a:p>
          <a:p>
            <a:pPr marL="180000">
              <a:lnSpc>
                <a:spcPts val="1500"/>
              </a:lnSpc>
            </a:pPr>
            <a:r>
              <a:rPr lang="ja-JP" altLang="en-US" sz="1100" b="1" u="sng" dirty="0">
                <a:latin typeface="BIZ UDゴシック" panose="020B0400000000000000" pitchFamily="49" charset="-128"/>
                <a:ea typeface="BIZ UDゴシック" panose="020B0400000000000000" pitchFamily="49" charset="-128"/>
              </a:rPr>
              <a:t>首都を東京都であると直接規定した法令はない</a:t>
            </a:r>
            <a:r>
              <a:rPr lang="ja-JP" altLang="en-US" sz="1100" dirty="0">
                <a:latin typeface="BIZ UDゴシック" panose="020B0400000000000000" pitchFamily="49" charset="-128"/>
                <a:ea typeface="BIZ UDゴシック" panose="020B0400000000000000" pitchFamily="49" charset="-128"/>
              </a:rPr>
              <a:t>が、</a:t>
            </a:r>
            <a:r>
              <a:rPr lang="ja-JP" altLang="en-US" sz="1100" b="1" u="sng" dirty="0">
                <a:latin typeface="BIZ UDゴシック" panose="020B0400000000000000" pitchFamily="49" charset="-128"/>
                <a:ea typeface="BIZ UDゴシック" panose="020B0400000000000000" pitchFamily="49" charset="-128"/>
              </a:rPr>
              <a:t>東京都が日本の首都であることは、広く社会一般に受け入れられているもの</a:t>
            </a:r>
            <a:r>
              <a:rPr lang="ja-JP" altLang="en-US" sz="1100" dirty="0">
                <a:latin typeface="BIZ UDゴシック" panose="020B0400000000000000" pitchFamily="49" charset="-128"/>
                <a:ea typeface="BIZ UDゴシック" panose="020B0400000000000000" pitchFamily="49" charset="-128"/>
              </a:rPr>
              <a:t>と考えている。</a:t>
            </a:r>
          </a:p>
        </p:txBody>
      </p:sp>
      <p:grpSp>
        <p:nvGrpSpPr>
          <p:cNvPr id="6" name="グループ化 5">
            <a:extLst>
              <a:ext uri="{FF2B5EF4-FFF2-40B4-BE49-F238E27FC236}">
                <a16:creationId xmlns:a16="http://schemas.microsoft.com/office/drawing/2014/main" id="{EC51DA7F-2050-6BEA-45DE-F951860D0AF0}"/>
              </a:ext>
            </a:extLst>
          </p:cNvPr>
          <p:cNvGrpSpPr/>
          <p:nvPr/>
        </p:nvGrpSpPr>
        <p:grpSpPr>
          <a:xfrm>
            <a:off x="2893" y="48527"/>
            <a:ext cx="12189107" cy="401205"/>
            <a:chOff x="2893" y="48527"/>
            <a:chExt cx="12189107" cy="401205"/>
          </a:xfrm>
        </p:grpSpPr>
        <p:cxnSp>
          <p:nvCxnSpPr>
            <p:cNvPr id="5" name="直線コネクタ 4">
              <a:extLst>
                <a:ext uri="{FF2B5EF4-FFF2-40B4-BE49-F238E27FC236}">
                  <a16:creationId xmlns:a16="http://schemas.microsoft.com/office/drawing/2014/main" id="{DDB93634-2AE8-6C03-FC5E-FCF7E2998FC3}"/>
                </a:ext>
              </a:extLst>
            </p:cNvPr>
            <p:cNvCxnSpPr>
              <a:cxnSpLocks/>
            </p:cNvCxnSpPr>
            <p:nvPr/>
          </p:nvCxnSpPr>
          <p:spPr>
            <a:xfrm>
              <a:off x="216668" y="449732"/>
              <a:ext cx="11743658" cy="0"/>
            </a:xfrm>
            <a:prstGeom prst="line">
              <a:avLst/>
            </a:prstGeom>
          </p:spPr>
          <p:style>
            <a:lnRef idx="1">
              <a:schemeClr val="dk1"/>
            </a:lnRef>
            <a:fillRef idx="0">
              <a:schemeClr val="dk1"/>
            </a:fillRef>
            <a:effectRef idx="0">
              <a:schemeClr val="dk1"/>
            </a:effectRef>
            <a:fontRef idx="minor">
              <a:schemeClr val="tx1"/>
            </a:fontRef>
          </p:style>
        </p:cxnSp>
        <p:cxnSp>
          <p:nvCxnSpPr>
            <p:cNvPr id="16" name="直線コネクタ 15">
              <a:extLst>
                <a:ext uri="{FF2B5EF4-FFF2-40B4-BE49-F238E27FC236}">
                  <a16:creationId xmlns:a16="http://schemas.microsoft.com/office/drawing/2014/main" id="{88C5B676-1044-F29F-C87C-12B03370B7A6}"/>
                </a:ext>
              </a:extLst>
            </p:cNvPr>
            <p:cNvCxnSpPr>
              <a:cxnSpLocks/>
            </p:cNvCxnSpPr>
            <p:nvPr/>
          </p:nvCxnSpPr>
          <p:spPr>
            <a:xfrm>
              <a:off x="216668" y="449732"/>
              <a:ext cx="11743658" cy="0"/>
            </a:xfrm>
            <a:prstGeom prst="line">
              <a:avLst/>
            </a:prstGeom>
          </p:spPr>
          <p:style>
            <a:lnRef idx="1">
              <a:schemeClr val="dk1"/>
            </a:lnRef>
            <a:fillRef idx="0">
              <a:schemeClr val="dk1"/>
            </a:fillRef>
            <a:effectRef idx="0">
              <a:schemeClr val="dk1"/>
            </a:effectRef>
            <a:fontRef idx="minor">
              <a:schemeClr val="tx1"/>
            </a:fontRef>
          </p:style>
        </p:cxnSp>
        <p:sp>
          <p:nvSpPr>
            <p:cNvPr id="17" name="正方形/長方形 16">
              <a:extLst>
                <a:ext uri="{FF2B5EF4-FFF2-40B4-BE49-F238E27FC236}">
                  <a16:creationId xmlns:a16="http://schemas.microsoft.com/office/drawing/2014/main" id="{49FD337C-F528-5133-2047-DAE77D778FB1}"/>
                </a:ext>
              </a:extLst>
            </p:cNvPr>
            <p:cNvSpPr/>
            <p:nvPr/>
          </p:nvSpPr>
          <p:spPr>
            <a:xfrm>
              <a:off x="2893" y="48527"/>
              <a:ext cx="12189107" cy="369332"/>
            </a:xfrm>
            <a:prstGeom prst="rect">
              <a:avLst/>
            </a:prstGeom>
          </p:spPr>
          <p:txBody>
            <a:bodyPr wrap="square">
              <a:spAutoFit/>
            </a:bodyPr>
            <a:lstStyle/>
            <a:p>
              <a:r>
                <a:rPr lang="ja-JP" altLang="en-US" b="1" dirty="0">
                  <a:latin typeface="BIZ UDゴシック" panose="020B0400000000000000" pitchFamily="49" charset="-128"/>
                  <a:ea typeface="BIZ UDゴシック" panose="020B0400000000000000" pitchFamily="49" charset="-128"/>
                </a:rPr>
                <a:t>　参考資料：首都・副首都の法令上の位置付け</a:t>
              </a:r>
              <a:endParaRPr lang="en-US" altLang="ja-JP" b="1" dirty="0">
                <a:latin typeface="BIZ UDゴシック" panose="020B0400000000000000" pitchFamily="49" charset="-128"/>
                <a:ea typeface="BIZ UDゴシック" panose="020B0400000000000000" pitchFamily="49" charset="-128"/>
              </a:endParaRPr>
            </a:p>
          </p:txBody>
        </p:sp>
      </p:grpSp>
      <p:sp>
        <p:nvSpPr>
          <p:cNvPr id="3" name="テキスト ボックス 2">
            <a:extLst>
              <a:ext uri="{FF2B5EF4-FFF2-40B4-BE49-F238E27FC236}">
                <a16:creationId xmlns:a16="http://schemas.microsoft.com/office/drawing/2014/main" id="{ACE1F496-F826-FB4B-794E-DE2E42EC4B2F}"/>
              </a:ext>
            </a:extLst>
          </p:cNvPr>
          <p:cNvSpPr txBox="1"/>
          <p:nvPr/>
        </p:nvSpPr>
        <p:spPr>
          <a:xfrm>
            <a:off x="9448800" y="6631921"/>
            <a:ext cx="2507226" cy="246221"/>
          </a:xfrm>
          <a:prstGeom prst="rect">
            <a:avLst/>
          </a:prstGeom>
          <a:noFill/>
        </p:spPr>
        <p:txBody>
          <a:bodyPr wrap="square">
            <a:spAutoFit/>
          </a:bodyPr>
          <a:lstStyle/>
          <a:p>
            <a:pPr algn="r">
              <a:lnSpc>
                <a:spcPts val="1200"/>
              </a:lnSpc>
            </a:pPr>
            <a:r>
              <a:rPr kumimoji="1" lang="ja-JP" altLang="en-US" sz="1000" b="0" dirty="0">
                <a:latin typeface="BIZ UDPゴシック" panose="020B0400000000000000" pitchFamily="50" charset="-128"/>
                <a:ea typeface="BIZ UDPゴシック" panose="020B0400000000000000" pitchFamily="50" charset="-128"/>
              </a:rPr>
              <a:t>出典</a:t>
            </a:r>
            <a:r>
              <a:rPr lang="ja-JP" altLang="en-US" sz="1000" dirty="0">
                <a:latin typeface="BIZ UDPゴシック" panose="020B0400000000000000" pitchFamily="50" charset="-128"/>
                <a:ea typeface="BIZ UDPゴシック" panose="020B0400000000000000" pitchFamily="50" charset="-128"/>
              </a:rPr>
              <a:t>：「大阪の副首都構想」をもとに作成</a:t>
            </a:r>
            <a:endParaRPr kumimoji="1" lang="en-US" altLang="ja-JP" sz="1000" b="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78006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B10AC-C8E1-A193-EFC0-408EA1222111}"/>
            </a:ext>
          </a:extLst>
        </p:cNvPr>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E9A2CA5C-EB0B-D7CF-6C02-5260D3849AE9}"/>
              </a:ext>
            </a:extLst>
          </p:cNvPr>
          <p:cNvGraphicFramePr>
            <a:graphicFrameLocks noGrp="1"/>
          </p:cNvGraphicFramePr>
          <p:nvPr>
            <p:extLst>
              <p:ext uri="{D42A27DB-BD31-4B8C-83A1-F6EECF244321}">
                <p14:modId xmlns:p14="http://schemas.microsoft.com/office/powerpoint/2010/main" val="930743462"/>
              </p:ext>
            </p:extLst>
          </p:nvPr>
        </p:nvGraphicFramePr>
        <p:xfrm>
          <a:off x="275422" y="6011088"/>
          <a:ext cx="11670829" cy="640080"/>
        </p:xfrm>
        <a:graphic>
          <a:graphicData uri="http://schemas.openxmlformats.org/drawingml/2006/table">
            <a:tbl>
              <a:tblPr firstRow="1" bandRow="1">
                <a:tableStyleId>{5940675A-B579-460E-94D1-54222C63F5DA}</a:tableStyleId>
              </a:tblPr>
              <a:tblGrid>
                <a:gridCol w="11670829">
                  <a:extLst>
                    <a:ext uri="{9D8B030D-6E8A-4147-A177-3AD203B41FA5}">
                      <a16:colId xmlns:a16="http://schemas.microsoft.com/office/drawing/2014/main" val="2391301437"/>
                    </a:ext>
                  </a:extLst>
                </a:gridCol>
              </a:tblGrid>
              <a:tr h="370840">
                <a:tc>
                  <a:txBody>
                    <a:bodyPr/>
                    <a:lstStyle/>
                    <a:p>
                      <a:r>
                        <a:rPr kumimoji="1" lang="ja-JP" altLang="en-US" b="1" dirty="0">
                          <a:solidFill>
                            <a:srgbClr val="FF0000"/>
                          </a:solidFill>
                          <a:latin typeface="BIZ UDゴシック" panose="020B0400000000000000" pitchFamily="49" charset="-128"/>
                          <a:ea typeface="BIZ UDゴシック" panose="020B0400000000000000" pitchFamily="49" charset="-128"/>
                        </a:rPr>
                        <a:t>東京圏外の代替拠点として、「各府省等の地方支分部局が集積する都市（札幌市、仙台市、名古屋市、大阪市、広島市、福岡市等）」等を対象に検討することとされているが、いまだ代替拠点となる都市は示されていない。</a:t>
                      </a:r>
                    </a:p>
                  </a:txBody>
                  <a:tcPr/>
                </a:tc>
                <a:extLst>
                  <a:ext uri="{0D108BD9-81ED-4DB2-BD59-A6C34878D82A}">
                    <a16:rowId xmlns:a16="http://schemas.microsoft.com/office/drawing/2014/main" val="2069014733"/>
                  </a:ext>
                </a:extLst>
              </a:tr>
            </a:tbl>
          </a:graphicData>
        </a:graphic>
      </p:graphicFrame>
      <p:sp>
        <p:nvSpPr>
          <p:cNvPr id="14" name="テキスト ボックス 13">
            <a:extLst>
              <a:ext uri="{FF2B5EF4-FFF2-40B4-BE49-F238E27FC236}">
                <a16:creationId xmlns:a16="http://schemas.microsoft.com/office/drawing/2014/main" id="{67E5F536-77E0-7452-51D4-189BE4CEE16E}"/>
              </a:ext>
            </a:extLst>
          </p:cNvPr>
          <p:cNvSpPr txBox="1"/>
          <p:nvPr/>
        </p:nvSpPr>
        <p:spPr>
          <a:xfrm>
            <a:off x="1127050" y="3236655"/>
            <a:ext cx="10861741" cy="2677656"/>
          </a:xfrm>
          <a:prstGeom prst="rect">
            <a:avLst/>
          </a:prstGeom>
          <a:noFill/>
        </p:spPr>
        <p:txBody>
          <a:bodyPr wrap="square" rtlCol="0">
            <a:spAutoFit/>
          </a:bodyPr>
          <a:lstStyle/>
          <a:p>
            <a:pPr marL="457200" indent="-457200">
              <a:buFont typeface="+mj-lt"/>
              <a:buAutoNum type="arabicPeriod"/>
            </a:pPr>
            <a:r>
              <a:rPr kumimoji="1" lang="ja-JP" altLang="en-US" b="1" dirty="0">
                <a:latin typeface="BIZ UDゴシック" panose="020B0400000000000000" pitchFamily="49" charset="-128"/>
                <a:ea typeface="BIZ UDゴシック" panose="020B0400000000000000" pitchFamily="49" charset="-128"/>
              </a:rPr>
              <a:t>代替拠点への移転</a:t>
            </a:r>
            <a:br>
              <a:rPr lang="en-US" altLang="ja-JP" sz="2000" dirty="0">
                <a:latin typeface="BIZ UDゴシック" panose="020B0400000000000000" pitchFamily="49" charset="-128"/>
                <a:ea typeface="BIZ UDゴシック" panose="020B0400000000000000" pitchFamily="49" charset="-128"/>
              </a:rPr>
            </a:br>
            <a:r>
              <a:rPr lang="ja-JP" altLang="en-US" sz="2000" dirty="0">
                <a:latin typeface="BIZ UDゴシック" panose="020B0400000000000000" pitchFamily="49" charset="-128"/>
                <a:ea typeface="BIZ UDゴシック" panose="020B0400000000000000" pitchFamily="49" charset="-128"/>
              </a:rPr>
              <a:t>　</a:t>
            </a:r>
            <a:r>
              <a:rPr lang="ja-JP" altLang="en-US" sz="1600" dirty="0">
                <a:latin typeface="BIZ UDゴシック" panose="020B0400000000000000" pitchFamily="49" charset="-128"/>
                <a:ea typeface="BIZ UDゴシック" panose="020B0400000000000000" pitchFamily="49" charset="-128"/>
              </a:rPr>
              <a:t>総理大臣官邸が使用できない場合、①内閣府（中央合同庁舎第８号館）、</a:t>
            </a:r>
            <a:br>
              <a:rPr lang="en-US" altLang="ja-JP" sz="1600" dirty="0">
                <a:latin typeface="BIZ UDゴシック" panose="020B0400000000000000" pitchFamily="49" charset="-128"/>
                <a:ea typeface="BIZ UDゴシック" panose="020B0400000000000000" pitchFamily="49" charset="-128"/>
              </a:rPr>
            </a:br>
            <a:r>
              <a:rPr lang="ja-JP" altLang="en-US" sz="1600" dirty="0">
                <a:latin typeface="BIZ UDゴシック" panose="020B0400000000000000" pitchFamily="49" charset="-128"/>
                <a:ea typeface="BIZ UDゴシック" panose="020B0400000000000000" pitchFamily="49" charset="-128"/>
              </a:rPr>
              <a:t>　 ②防衛省、③立川広域防災基地の順序に移転し、体制を整備</a:t>
            </a:r>
            <a:br>
              <a:rPr lang="en-US" altLang="ja-JP" sz="1600" dirty="0">
                <a:latin typeface="BIZ UDゴシック" panose="020B0400000000000000" pitchFamily="49" charset="-128"/>
                <a:ea typeface="BIZ UDゴシック" panose="020B0400000000000000" pitchFamily="49" charset="-128"/>
              </a:rPr>
            </a:br>
            <a:r>
              <a:rPr lang="ja-JP" altLang="en-US" sz="1600" dirty="0">
                <a:latin typeface="BIZ UDゴシック" panose="020B0400000000000000" pitchFamily="49" charset="-128"/>
                <a:ea typeface="BIZ UDゴシック" panose="020B0400000000000000" pitchFamily="49" charset="-128"/>
              </a:rPr>
              <a:t> （官邸機能が回復した場合には、速やかに官邸に戻る。）</a:t>
            </a:r>
            <a:endParaRPr lang="en-US" altLang="ja-JP" sz="2000" dirty="0">
              <a:latin typeface="BIZ UDゴシック" panose="020B0400000000000000" pitchFamily="49" charset="-128"/>
              <a:ea typeface="BIZ UDゴシック" panose="020B0400000000000000" pitchFamily="49" charset="-128"/>
            </a:endParaRPr>
          </a:p>
          <a:p>
            <a:pPr marL="457200" indent="-457200">
              <a:buFont typeface="+mj-lt"/>
              <a:buAutoNum type="arabicPeriod"/>
            </a:pPr>
            <a:r>
              <a:rPr lang="ja-JP" altLang="en-US" b="1" dirty="0">
                <a:latin typeface="BIZ UDゴシック" panose="020B0400000000000000" pitchFamily="49" charset="-128"/>
                <a:ea typeface="BIZ UDゴシック" panose="020B0400000000000000" pitchFamily="49" charset="-128"/>
              </a:rPr>
              <a:t>各省庁の代替庁舎への移転</a:t>
            </a:r>
            <a:br>
              <a:rPr lang="en-US" altLang="ja-JP" sz="2000" dirty="0">
                <a:latin typeface="BIZ UDゴシック" panose="020B0400000000000000" pitchFamily="49" charset="-128"/>
                <a:ea typeface="BIZ UDゴシック" panose="020B0400000000000000" pitchFamily="49" charset="-128"/>
              </a:rPr>
            </a:br>
            <a:r>
              <a:rPr lang="ja-JP" altLang="en-US" sz="2000" dirty="0">
                <a:latin typeface="BIZ UDゴシック" panose="020B0400000000000000" pitchFamily="49" charset="-128"/>
                <a:ea typeface="BIZ UDゴシック" panose="020B0400000000000000" pitchFamily="49" charset="-128"/>
              </a:rPr>
              <a:t>　</a:t>
            </a:r>
            <a:r>
              <a:rPr lang="ja-JP" altLang="en-US" sz="1600" dirty="0">
                <a:latin typeface="BIZ UDゴシック" panose="020B0400000000000000" pitchFamily="49" charset="-128"/>
                <a:ea typeface="BIZ UDゴシック" panose="020B0400000000000000" pitchFamily="49" charset="-128"/>
              </a:rPr>
              <a:t>各省庁は、庁舎の使用が困難な場合、代替拠点に移転した場合等に、代替庁舎に移転</a:t>
            </a:r>
            <a:endParaRPr lang="en-US" altLang="ja-JP" sz="2000" dirty="0">
              <a:latin typeface="BIZ UDゴシック" panose="020B0400000000000000" pitchFamily="49" charset="-128"/>
              <a:ea typeface="BIZ UDゴシック" panose="020B0400000000000000" pitchFamily="49" charset="-128"/>
            </a:endParaRPr>
          </a:p>
          <a:p>
            <a:pPr marL="457200" indent="-457200">
              <a:buFont typeface="+mj-lt"/>
              <a:buAutoNum type="arabicPeriod"/>
            </a:pPr>
            <a:r>
              <a:rPr lang="ja-JP" altLang="en-US" b="1" dirty="0">
                <a:latin typeface="BIZ UDゴシック" panose="020B0400000000000000" pitchFamily="49" charset="-128"/>
                <a:ea typeface="BIZ UDゴシック" panose="020B0400000000000000" pitchFamily="49" charset="-128"/>
              </a:rPr>
              <a:t>今後の検討課題</a:t>
            </a:r>
            <a:br>
              <a:rPr lang="en-US" altLang="ja-JP" sz="2000" dirty="0">
                <a:latin typeface="BIZ UDゴシック" panose="020B0400000000000000" pitchFamily="49" charset="-128"/>
                <a:ea typeface="BIZ UDゴシック" panose="020B0400000000000000" pitchFamily="49" charset="-128"/>
              </a:rPr>
            </a:br>
            <a:r>
              <a:rPr lang="ja-JP" altLang="en-US" sz="2000" dirty="0">
                <a:latin typeface="BIZ UDゴシック" panose="020B0400000000000000" pitchFamily="49" charset="-128"/>
                <a:ea typeface="BIZ UDゴシック" panose="020B0400000000000000" pitchFamily="49" charset="-128"/>
              </a:rPr>
              <a:t>　</a:t>
            </a:r>
            <a:r>
              <a:rPr lang="ja-JP" altLang="en-US" sz="1600" b="1" dirty="0">
                <a:highlight>
                  <a:srgbClr val="FFFF00"/>
                </a:highlight>
                <a:latin typeface="BIZ UDゴシック" panose="020B0400000000000000" pitchFamily="49" charset="-128"/>
                <a:ea typeface="BIZ UDゴシック" panose="020B0400000000000000" pitchFamily="49" charset="-128"/>
              </a:rPr>
              <a:t>更なる過酷事象を踏まえた東京圏外における官邸及び中央省庁の代替拠点のあり方について、既存施設活用等を念頭に置き検討</a:t>
            </a:r>
            <a:endParaRPr lang="en-US" altLang="ja-JP" sz="2000" b="1" dirty="0">
              <a:highlight>
                <a:srgbClr val="FFFF00"/>
              </a:highlight>
              <a:latin typeface="BIZ UDゴシック" panose="020B0400000000000000" pitchFamily="49" charset="-128"/>
              <a:ea typeface="BIZ UDゴシック" panose="020B0400000000000000" pitchFamily="49" charset="-128"/>
            </a:endParaRPr>
          </a:p>
        </p:txBody>
      </p:sp>
      <p:pic>
        <p:nvPicPr>
          <p:cNvPr id="7" name="図 6">
            <a:extLst>
              <a:ext uri="{FF2B5EF4-FFF2-40B4-BE49-F238E27FC236}">
                <a16:creationId xmlns:a16="http://schemas.microsoft.com/office/drawing/2014/main" id="{127813DC-070D-13BA-E390-45B2E5FE65A3}"/>
              </a:ext>
            </a:extLst>
          </p:cNvPr>
          <p:cNvPicPr>
            <a:picLocks noChangeAspect="1"/>
          </p:cNvPicPr>
          <p:nvPr/>
        </p:nvPicPr>
        <p:blipFill>
          <a:blip r:embed="rId2"/>
          <a:srcRect l="73505" t="15451" r="1495" b="48358"/>
          <a:stretch>
            <a:fillRect/>
          </a:stretch>
        </p:blipFill>
        <p:spPr>
          <a:xfrm>
            <a:off x="9823134" y="2990434"/>
            <a:ext cx="2303367" cy="1727791"/>
          </a:xfrm>
          <a:prstGeom prst="rect">
            <a:avLst/>
          </a:prstGeom>
        </p:spPr>
      </p:pic>
      <p:sp>
        <p:nvSpPr>
          <p:cNvPr id="5" name="正方形/長方形 4">
            <a:extLst>
              <a:ext uri="{FF2B5EF4-FFF2-40B4-BE49-F238E27FC236}">
                <a16:creationId xmlns:a16="http://schemas.microsoft.com/office/drawing/2014/main" id="{3E3BFEB5-3098-508C-230E-5BB2EDCD5946}"/>
              </a:ext>
            </a:extLst>
          </p:cNvPr>
          <p:cNvSpPr/>
          <p:nvPr/>
        </p:nvSpPr>
        <p:spPr>
          <a:xfrm>
            <a:off x="0" y="0"/>
            <a:ext cx="12192000" cy="6194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b="1" dirty="0">
                <a:latin typeface="BIZ UDゴシック" panose="020B0400000000000000" pitchFamily="49" charset="-128"/>
                <a:ea typeface="BIZ UDゴシック" panose="020B0400000000000000" pitchFamily="49" charset="-128"/>
              </a:rPr>
              <a:t>Ⅱ</a:t>
            </a:r>
            <a:r>
              <a:rPr lang="ja-JP" altLang="en-US" sz="2400" b="1" dirty="0">
                <a:latin typeface="BIZ UDゴシック" panose="020B0400000000000000" pitchFamily="49" charset="-128"/>
                <a:ea typeface="BIZ UDゴシック" panose="020B0400000000000000" pitchFamily="49" charset="-128"/>
              </a:rPr>
              <a:t>ー１　政府業務継続計画（首都直下地震対策）</a:t>
            </a:r>
            <a:r>
              <a:rPr lang="en-US" altLang="ja-JP" sz="2400" b="1" dirty="0">
                <a:latin typeface="BIZ UDゴシック" panose="020B0400000000000000" pitchFamily="49" charset="-128"/>
                <a:ea typeface="BIZ UDゴシック" panose="020B0400000000000000" pitchFamily="49" charset="-128"/>
              </a:rPr>
              <a:t> </a:t>
            </a:r>
            <a:endParaRPr lang="ja-JP" altLang="ja-JP" sz="2400" b="1" dirty="0">
              <a:latin typeface="BIZ UDゴシック" panose="020B0400000000000000" pitchFamily="49" charset="-128"/>
              <a:ea typeface="BIZ UDゴシック" panose="020B0400000000000000" pitchFamily="49" charset="-128"/>
            </a:endParaRPr>
          </a:p>
        </p:txBody>
      </p:sp>
      <p:sp>
        <p:nvSpPr>
          <p:cNvPr id="4" name="スライド番号プレースホルダー 1">
            <a:extLst>
              <a:ext uri="{FF2B5EF4-FFF2-40B4-BE49-F238E27FC236}">
                <a16:creationId xmlns:a16="http://schemas.microsoft.com/office/drawing/2014/main" id="{CE6B9580-9032-1185-E35E-00BB4C2BA035}"/>
              </a:ext>
            </a:extLst>
          </p:cNvPr>
          <p:cNvSpPr>
            <a:spLocks noGrp="1"/>
          </p:cNvSpPr>
          <p:nvPr>
            <p:ph type="sldNum" sz="quarter" idx="12"/>
          </p:nvPr>
        </p:nvSpPr>
        <p:spPr>
          <a:xfrm>
            <a:off x="9448800" y="6394177"/>
            <a:ext cx="2743200" cy="365125"/>
          </a:xfrm>
        </p:spPr>
        <p:txBody>
          <a:bodyPr/>
          <a:lstStyle/>
          <a:p>
            <a:fld id="{07461F5B-1BDF-4D77-A755-C8D0FF6D81B8}" type="slidenum">
              <a:rPr kumimoji="1" lang="ja-JP" altLang="en-US" sz="1400" smtClean="0">
                <a:latin typeface="BIZ UDPゴシック" panose="020B0400000000000000" pitchFamily="50" charset="-128"/>
                <a:ea typeface="BIZ UDPゴシック" panose="020B0400000000000000" pitchFamily="50" charset="-128"/>
              </a:rPr>
              <a:t>4</a:t>
            </a:fld>
            <a:endParaRPr kumimoji="1" lang="ja-JP" altLang="en-US" sz="14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34896DA1-F8E9-A1B7-A0A3-68C606CCB4F0}"/>
              </a:ext>
            </a:extLst>
          </p:cNvPr>
          <p:cNvSpPr txBox="1"/>
          <p:nvPr/>
        </p:nvSpPr>
        <p:spPr>
          <a:xfrm>
            <a:off x="5263117" y="6608638"/>
            <a:ext cx="6683134" cy="246221"/>
          </a:xfrm>
          <a:prstGeom prst="rect">
            <a:avLst/>
          </a:prstGeom>
          <a:noFill/>
        </p:spPr>
        <p:txBody>
          <a:bodyPr wrap="square">
            <a:spAutoFit/>
          </a:bodyPr>
          <a:lstStyle/>
          <a:p>
            <a:pPr algn="r">
              <a:lnSpc>
                <a:spcPts val="1200"/>
              </a:lnSpc>
            </a:pPr>
            <a:r>
              <a:rPr kumimoji="1" lang="ja-JP" altLang="en-US" sz="1000" b="0" dirty="0">
                <a:latin typeface="BIZ UDゴシック" panose="020B0400000000000000" pitchFamily="49" charset="-128"/>
                <a:ea typeface="BIZ UDゴシック" panose="020B0400000000000000" pitchFamily="49" charset="-128"/>
              </a:rPr>
              <a:t>出典</a:t>
            </a:r>
            <a:r>
              <a:rPr lang="ja-JP" altLang="en-US" sz="1000" dirty="0">
                <a:latin typeface="BIZ UDゴシック" panose="020B0400000000000000" pitchFamily="49" charset="-128"/>
                <a:ea typeface="BIZ UDゴシック" panose="020B0400000000000000" pitchFamily="49" charset="-128"/>
              </a:rPr>
              <a:t>：内閣府防災「政府業務継続計画（首都直下地震対策）概要」をもとに作成</a:t>
            </a:r>
            <a:endParaRPr kumimoji="1" lang="en-US" altLang="ja-JP" sz="1000" b="0" dirty="0">
              <a:latin typeface="BIZ UDゴシック" panose="020B0400000000000000" pitchFamily="49" charset="-128"/>
              <a:ea typeface="BIZ UDゴシック" panose="020B0400000000000000" pitchFamily="49" charset="-128"/>
            </a:endParaRPr>
          </a:p>
        </p:txBody>
      </p:sp>
      <p:sp>
        <p:nvSpPr>
          <p:cNvPr id="12" name="二等辺三角形 11">
            <a:extLst>
              <a:ext uri="{FF2B5EF4-FFF2-40B4-BE49-F238E27FC236}">
                <a16:creationId xmlns:a16="http://schemas.microsoft.com/office/drawing/2014/main" id="{0DDD68B0-3B7E-769C-E488-95B531632709}"/>
              </a:ext>
            </a:extLst>
          </p:cNvPr>
          <p:cNvSpPr/>
          <p:nvPr/>
        </p:nvSpPr>
        <p:spPr>
          <a:xfrm flipV="1">
            <a:off x="5153905" y="5786134"/>
            <a:ext cx="1913861" cy="212651"/>
          </a:xfrm>
          <a:prstGeom prst="triangle">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D2B336F4-D26E-D69E-3DC1-F6CB6744017B}"/>
              </a:ext>
            </a:extLst>
          </p:cNvPr>
          <p:cNvSpPr txBox="1"/>
          <p:nvPr/>
        </p:nvSpPr>
        <p:spPr>
          <a:xfrm>
            <a:off x="203209" y="619433"/>
            <a:ext cx="12061003" cy="2706382"/>
          </a:xfrm>
          <a:prstGeom prst="rect">
            <a:avLst/>
          </a:prstGeom>
          <a:noFill/>
        </p:spPr>
        <p:txBody>
          <a:bodyPr wrap="square">
            <a:spAutoFit/>
          </a:bodyPr>
          <a:lstStyle/>
          <a:p>
            <a:pPr>
              <a:lnSpc>
                <a:spcPts val="2300"/>
              </a:lnSpc>
            </a:pPr>
            <a:r>
              <a:rPr lang="ja-JP" altLang="en-US" b="1" dirty="0">
                <a:latin typeface="BIZ UDゴシック" panose="020B0400000000000000" pitchFamily="49" charset="-128"/>
                <a:ea typeface="BIZ UDゴシック" panose="020B0400000000000000" pitchFamily="49" charset="-128"/>
              </a:rPr>
              <a:t>●位置付け</a:t>
            </a:r>
            <a:endParaRPr lang="en-US" altLang="ja-JP" b="1" dirty="0">
              <a:latin typeface="BIZ UDゴシック" panose="020B0400000000000000" pitchFamily="49" charset="-128"/>
              <a:ea typeface="BIZ UDゴシック" panose="020B0400000000000000" pitchFamily="49" charset="-128"/>
            </a:endParaRPr>
          </a:p>
          <a:p>
            <a:pPr>
              <a:lnSpc>
                <a:spcPts val="2300"/>
              </a:lnSpc>
            </a:pPr>
            <a:r>
              <a:rPr lang="ja-JP" altLang="en-US" dirty="0">
                <a:latin typeface="BIZ UDゴシック" panose="020B0400000000000000" pitchFamily="49" charset="-128"/>
                <a:ea typeface="BIZ UDゴシック" panose="020B0400000000000000" pitchFamily="49" charset="-128"/>
              </a:rPr>
              <a:t>　　首都直下地震対策特別措置法（平成２５年法律第８８号）第５条第１項の規定に基づく「行政中枢機能の維持</a:t>
            </a:r>
            <a:br>
              <a:rPr lang="en-US" altLang="ja-JP" dirty="0">
                <a:latin typeface="BIZ UDゴシック" panose="020B0400000000000000" pitchFamily="49" charset="-128"/>
                <a:ea typeface="BIZ UDゴシック" panose="020B0400000000000000" pitchFamily="49" charset="-128"/>
              </a:rPr>
            </a:br>
            <a:r>
              <a:rPr lang="ja-JP" altLang="en-US" dirty="0">
                <a:latin typeface="BIZ UDゴシック" panose="020B0400000000000000" pitchFamily="49" charset="-128"/>
                <a:ea typeface="BIZ UDゴシック" panose="020B0400000000000000" pitchFamily="49" charset="-128"/>
              </a:rPr>
              <a:t>　に係る緊急対策実施計画」として作成（平成</a:t>
            </a:r>
            <a:r>
              <a:rPr lang="en-US" altLang="ja-JP" dirty="0">
                <a:latin typeface="BIZ UDゴシック" panose="020B0400000000000000" pitchFamily="49" charset="-128"/>
                <a:ea typeface="BIZ UDゴシック" panose="020B0400000000000000" pitchFamily="49" charset="-128"/>
              </a:rPr>
              <a:t>26</a:t>
            </a:r>
            <a:r>
              <a:rPr lang="ja-JP" altLang="en-US" dirty="0">
                <a:latin typeface="BIZ UDゴシック" panose="020B0400000000000000" pitchFamily="49" charset="-128"/>
                <a:ea typeface="BIZ UDゴシック" panose="020B0400000000000000" pitchFamily="49" charset="-128"/>
              </a:rPr>
              <a:t>年</a:t>
            </a:r>
            <a:r>
              <a:rPr lang="en-US" altLang="ja-JP" dirty="0">
                <a:latin typeface="BIZ UDゴシック" panose="020B0400000000000000" pitchFamily="49" charset="-128"/>
                <a:ea typeface="BIZ UDゴシック" panose="020B0400000000000000" pitchFamily="49" charset="-128"/>
              </a:rPr>
              <a:t>3</a:t>
            </a:r>
            <a:r>
              <a:rPr lang="ja-JP" altLang="en-US" dirty="0">
                <a:latin typeface="BIZ UDゴシック" panose="020B0400000000000000" pitchFamily="49" charset="-128"/>
                <a:ea typeface="BIZ UDゴシック" panose="020B0400000000000000" pitchFamily="49" charset="-128"/>
              </a:rPr>
              <a:t>月</a:t>
            </a:r>
            <a:r>
              <a:rPr lang="en-US" altLang="ja-JP" dirty="0">
                <a:latin typeface="BIZ UDゴシック" panose="020B0400000000000000" pitchFamily="49" charset="-128"/>
                <a:ea typeface="BIZ UDゴシック" panose="020B0400000000000000" pitchFamily="49" charset="-128"/>
              </a:rPr>
              <a:t>28</a:t>
            </a:r>
            <a:r>
              <a:rPr lang="ja-JP" altLang="en-US" dirty="0">
                <a:latin typeface="BIZ UDゴシック" panose="020B0400000000000000" pitchFamily="49" charset="-128"/>
                <a:ea typeface="BIZ UDゴシック" panose="020B0400000000000000" pitchFamily="49" charset="-128"/>
              </a:rPr>
              <a:t>日閣議決定） </a:t>
            </a:r>
            <a:endParaRPr lang="en-US" altLang="ja-JP" dirty="0">
              <a:latin typeface="BIZ UDゴシック" panose="020B0400000000000000" pitchFamily="49" charset="-128"/>
              <a:ea typeface="BIZ UDゴシック" panose="020B0400000000000000" pitchFamily="49" charset="-128"/>
            </a:endParaRPr>
          </a:p>
          <a:p>
            <a:pPr>
              <a:lnSpc>
                <a:spcPts val="2300"/>
              </a:lnSpc>
            </a:pPr>
            <a:r>
              <a:rPr lang="ja-JP" altLang="en-US" b="1" dirty="0">
                <a:latin typeface="BIZ UDゴシック" panose="020B0400000000000000" pitchFamily="49" charset="-128"/>
                <a:ea typeface="BIZ UDゴシック" panose="020B0400000000000000" pitchFamily="49" charset="-128"/>
              </a:rPr>
              <a:t>●構成</a:t>
            </a:r>
            <a:endParaRPr lang="en-US" altLang="ja-JP" b="1" dirty="0">
              <a:latin typeface="BIZ UDゴシック" panose="020B0400000000000000" pitchFamily="49" charset="-128"/>
              <a:ea typeface="BIZ UDゴシック" panose="020B0400000000000000" pitchFamily="49" charset="-128"/>
            </a:endParaRPr>
          </a:p>
          <a:p>
            <a:pPr>
              <a:lnSpc>
                <a:spcPts val="2300"/>
              </a:lnSpc>
            </a:pPr>
            <a:r>
              <a:rPr lang="ja-JP" altLang="en-US" dirty="0">
                <a:latin typeface="BIZ UDゴシック" panose="020B0400000000000000" pitchFamily="49" charset="-128"/>
                <a:ea typeface="BIZ UDゴシック" panose="020B0400000000000000" pitchFamily="49" charset="-128"/>
              </a:rPr>
              <a:t>　 </a:t>
            </a:r>
            <a:r>
              <a:rPr lang="ja-JP" altLang="en-US" b="1" dirty="0">
                <a:latin typeface="BIZ UDゴシック" panose="020B0400000000000000" pitchFamily="49" charset="-128"/>
                <a:ea typeface="BIZ UDゴシック" panose="020B0400000000000000" pitchFamily="49" charset="-128"/>
              </a:rPr>
              <a:t>第１章 </a:t>
            </a:r>
            <a:r>
              <a:rPr lang="ja-JP" altLang="en-US" dirty="0">
                <a:latin typeface="BIZ UDゴシック" panose="020B0400000000000000" pitchFamily="49" charset="-128"/>
                <a:ea typeface="BIZ UDゴシック" panose="020B0400000000000000" pitchFamily="49" charset="-128"/>
              </a:rPr>
              <a:t>総則</a:t>
            </a:r>
            <a:endParaRPr lang="en-US" altLang="ja-JP" dirty="0">
              <a:latin typeface="BIZ UDゴシック" panose="020B0400000000000000" pitchFamily="49" charset="-128"/>
              <a:ea typeface="BIZ UDゴシック" panose="020B0400000000000000" pitchFamily="49" charset="-128"/>
            </a:endParaRPr>
          </a:p>
          <a:p>
            <a:pPr>
              <a:lnSpc>
                <a:spcPts val="2300"/>
              </a:lnSpc>
            </a:pPr>
            <a:r>
              <a:rPr lang="ja-JP" altLang="en-US" dirty="0">
                <a:latin typeface="BIZ UDゴシック" panose="020B0400000000000000" pitchFamily="49" charset="-128"/>
                <a:ea typeface="BIZ UDゴシック" panose="020B0400000000000000" pitchFamily="49" charset="-128"/>
              </a:rPr>
              <a:t>　 </a:t>
            </a:r>
            <a:r>
              <a:rPr lang="ja-JP" altLang="en-US" b="1" dirty="0">
                <a:latin typeface="BIZ UDゴシック" panose="020B0400000000000000" pitchFamily="49" charset="-128"/>
                <a:ea typeface="BIZ UDゴシック" panose="020B0400000000000000" pitchFamily="49" charset="-128"/>
              </a:rPr>
              <a:t>第２章 </a:t>
            </a:r>
            <a:r>
              <a:rPr lang="ja-JP" altLang="en-US" dirty="0">
                <a:latin typeface="BIZ UDゴシック" panose="020B0400000000000000" pitchFamily="49" charset="-128"/>
                <a:ea typeface="BIZ UDゴシック" panose="020B0400000000000000" pitchFamily="49" charset="-128"/>
              </a:rPr>
              <a:t>政府全体の見地からの政府の業務の継続及び各行政機関における業務の継続に係る計画の作成に関する　</a:t>
            </a:r>
            <a:br>
              <a:rPr lang="en-US" altLang="ja-JP" dirty="0">
                <a:latin typeface="BIZ UDゴシック" panose="020B0400000000000000" pitchFamily="49" charset="-128"/>
                <a:ea typeface="BIZ UDゴシック" panose="020B0400000000000000" pitchFamily="49" charset="-128"/>
              </a:rPr>
            </a:br>
            <a:r>
              <a:rPr lang="ja-JP" altLang="en-US" dirty="0">
                <a:latin typeface="BIZ UDゴシック" panose="020B0400000000000000" pitchFamily="49" charset="-128"/>
                <a:ea typeface="BIZ UDゴシック" panose="020B0400000000000000" pitchFamily="49" charset="-128"/>
              </a:rPr>
              <a:t>　　　　　事項</a:t>
            </a:r>
            <a:endParaRPr lang="en-US" altLang="ja-JP" dirty="0">
              <a:latin typeface="BIZ UDゴシック" panose="020B0400000000000000" pitchFamily="49" charset="-128"/>
              <a:ea typeface="BIZ UDゴシック" panose="020B0400000000000000" pitchFamily="49" charset="-128"/>
            </a:endParaRPr>
          </a:p>
          <a:p>
            <a:pPr>
              <a:lnSpc>
                <a:spcPts val="2300"/>
              </a:lnSpc>
            </a:pPr>
            <a:r>
              <a:rPr lang="ja-JP" altLang="en-US" b="1" dirty="0">
                <a:latin typeface="BIZ UDゴシック" panose="020B0400000000000000" pitchFamily="49" charset="-128"/>
                <a:ea typeface="BIZ UDゴシック" panose="020B0400000000000000" pitchFamily="49" charset="-128"/>
              </a:rPr>
              <a:t>　 第３章 行政中枢機能の全部又は一部を維持することが困難となった場合における当該行政中枢機能の一時的な</a:t>
            </a:r>
            <a:br>
              <a:rPr lang="en-US" altLang="ja-JP" b="1" dirty="0">
                <a:latin typeface="BIZ UDゴシック" panose="020B0400000000000000" pitchFamily="49" charset="-128"/>
                <a:ea typeface="BIZ UDゴシック" panose="020B0400000000000000" pitchFamily="49" charset="-128"/>
              </a:rPr>
            </a:br>
            <a:r>
              <a:rPr lang="ja-JP" altLang="en-US" b="1" dirty="0">
                <a:latin typeface="BIZ UDゴシック" panose="020B0400000000000000" pitchFamily="49" charset="-128"/>
                <a:ea typeface="BIZ UDゴシック" panose="020B0400000000000000" pitchFamily="49" charset="-128"/>
              </a:rPr>
              <a:t>　　　　　代替に関する事項</a:t>
            </a:r>
          </a:p>
        </p:txBody>
      </p:sp>
    </p:spTree>
    <p:extLst>
      <p:ext uri="{BB962C8B-B14F-4D97-AF65-F5344CB8AC3E}">
        <p14:creationId xmlns:p14="http://schemas.microsoft.com/office/powerpoint/2010/main" val="1745014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5B928-E10F-1434-017D-44B7AFB6B584}"/>
            </a:ext>
          </a:extLst>
        </p:cNvPr>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8ACE338F-78C0-90AE-9F9F-07E21D75E543}"/>
              </a:ext>
            </a:extLst>
          </p:cNvPr>
          <p:cNvGraphicFramePr>
            <a:graphicFrameLocks noGrp="1"/>
          </p:cNvGraphicFramePr>
          <p:nvPr>
            <p:extLst>
              <p:ext uri="{D42A27DB-BD31-4B8C-83A1-F6EECF244321}">
                <p14:modId xmlns:p14="http://schemas.microsoft.com/office/powerpoint/2010/main" val="1244688145"/>
              </p:ext>
            </p:extLst>
          </p:nvPr>
        </p:nvGraphicFramePr>
        <p:xfrm>
          <a:off x="415850" y="829146"/>
          <a:ext cx="8679683" cy="5845094"/>
        </p:xfrm>
        <a:graphic>
          <a:graphicData uri="http://schemas.openxmlformats.org/drawingml/2006/table">
            <a:tbl>
              <a:tblPr firstRow="1" bandRow="1">
                <a:tableStyleId>{5940675A-B579-460E-94D1-54222C63F5DA}</a:tableStyleId>
              </a:tblPr>
              <a:tblGrid>
                <a:gridCol w="8679683">
                  <a:extLst>
                    <a:ext uri="{9D8B030D-6E8A-4147-A177-3AD203B41FA5}">
                      <a16:colId xmlns:a16="http://schemas.microsoft.com/office/drawing/2014/main" val="213435579"/>
                    </a:ext>
                  </a:extLst>
                </a:gridCol>
              </a:tblGrid>
              <a:tr h="5845094">
                <a:tc>
                  <a:txBody>
                    <a:bodyPr/>
                    <a:lstStyle/>
                    <a:p>
                      <a:endParaRPr kumimoji="1" lang="en-US" altLang="ja-JP" sz="1500" dirty="0">
                        <a:latin typeface="BIZ UDゴシック" panose="020B0400000000000000" pitchFamily="49" charset="-128"/>
                        <a:ea typeface="BIZ UDゴシック" panose="020B0400000000000000" pitchFamily="49" charset="-128"/>
                      </a:endParaRPr>
                    </a:p>
                    <a:p>
                      <a:endParaRPr kumimoji="1" lang="en-US" altLang="ja-JP" sz="1500" dirty="0">
                        <a:latin typeface="BIZ UDゴシック" panose="020B0400000000000000" pitchFamily="49" charset="-128"/>
                        <a:ea typeface="BIZ UDゴシック" panose="020B0400000000000000" pitchFamily="49" charset="-128"/>
                      </a:endParaRPr>
                    </a:p>
                    <a:p>
                      <a:r>
                        <a:rPr kumimoji="1" lang="ja-JP" altLang="en-US" sz="1800" b="1" dirty="0">
                          <a:latin typeface="BIZ UDゴシック" panose="020B0400000000000000" pitchFamily="49" charset="-128"/>
                          <a:ea typeface="BIZ UDゴシック" panose="020B0400000000000000" pitchFamily="49" charset="-128"/>
                        </a:rPr>
                        <a:t>１　内閣に防災庁を設置（第２条）</a:t>
                      </a:r>
                      <a:endParaRPr kumimoji="1" lang="en-US" altLang="ja-JP" sz="1800" b="1" dirty="0">
                        <a:latin typeface="BIZ UDゴシック" panose="020B0400000000000000" pitchFamily="49" charset="-128"/>
                        <a:ea typeface="BIZ UDゴシック" panose="020B0400000000000000" pitchFamily="49" charset="-128"/>
                      </a:endParaRPr>
                    </a:p>
                    <a:p>
                      <a:r>
                        <a:rPr kumimoji="1" lang="ja-JP" altLang="en-US" sz="1800" b="1" dirty="0">
                          <a:latin typeface="BIZ UDゴシック" panose="020B0400000000000000" pitchFamily="49" charset="-128"/>
                          <a:ea typeface="BIZ UDゴシック" panose="020B0400000000000000" pitchFamily="49" charset="-128"/>
                        </a:rPr>
                        <a:t>２　防災庁の所掌事務</a:t>
                      </a:r>
                      <a:endParaRPr kumimoji="1" lang="en-US" altLang="ja-JP" sz="1800" b="1" dirty="0">
                        <a:latin typeface="BIZ UDゴシック" panose="020B0400000000000000" pitchFamily="49" charset="-128"/>
                        <a:ea typeface="BIZ UDゴシック" panose="020B0400000000000000" pitchFamily="49" charset="-128"/>
                      </a:endParaRPr>
                    </a:p>
                    <a:p>
                      <a:r>
                        <a:rPr kumimoji="1" lang="ja-JP" altLang="en-US" sz="1600" b="1" dirty="0">
                          <a:latin typeface="BIZ UDゴシック" panose="020B0400000000000000" pitchFamily="49" charset="-128"/>
                          <a:ea typeface="BIZ UDゴシック" panose="020B0400000000000000" pitchFamily="49" charset="-128"/>
                        </a:rPr>
                        <a:t>　⑴　内閣補助事務（内閣の重要政策に関する事務：第４条第１項）</a:t>
                      </a:r>
                      <a:endParaRPr kumimoji="1" lang="en-US" altLang="ja-JP" sz="1600" b="1" dirty="0">
                        <a:latin typeface="BIZ UDゴシック" panose="020B0400000000000000" pitchFamily="49" charset="-128"/>
                        <a:ea typeface="BIZ UDゴシック" panose="020B0400000000000000" pitchFamily="49" charset="-128"/>
                      </a:endParaRPr>
                    </a:p>
                    <a:p>
                      <a:r>
                        <a:rPr kumimoji="1" lang="ja-JP" altLang="en-US" sz="1500" dirty="0">
                          <a:latin typeface="BIZ UDゴシック" panose="020B0400000000000000" pitchFamily="49" charset="-128"/>
                          <a:ea typeface="BIZ UDゴシック" panose="020B0400000000000000" pitchFamily="49" charset="-128"/>
                        </a:rPr>
                        <a:t>　　・防災の施策に関する基本的な方針及び計画、大規模な災害への対処に関する企画立案・</a:t>
                      </a:r>
                      <a:br>
                        <a:rPr kumimoji="1" lang="en-US" altLang="ja-JP" sz="1500" dirty="0">
                          <a:latin typeface="BIZ UDゴシック" panose="020B0400000000000000" pitchFamily="49" charset="-128"/>
                          <a:ea typeface="BIZ UDゴシック" panose="020B0400000000000000" pitchFamily="49" charset="-128"/>
                        </a:rPr>
                      </a:br>
                      <a:r>
                        <a:rPr kumimoji="1" lang="ja-JP" altLang="en-US" sz="1500" dirty="0">
                          <a:latin typeface="BIZ UDゴシック" panose="020B0400000000000000" pitchFamily="49" charset="-128"/>
                          <a:ea typeface="BIZ UDゴシック" panose="020B0400000000000000" pitchFamily="49" charset="-128"/>
                        </a:rPr>
                        <a:t>　　　総合調整、関係行政機関が講ずる施策の実施の推進　等</a:t>
                      </a:r>
                      <a:endParaRPr kumimoji="1" lang="en-US" altLang="ja-JP" sz="1500" dirty="0">
                        <a:latin typeface="BIZ UDゴシック" panose="020B0400000000000000" pitchFamily="49" charset="-128"/>
                        <a:ea typeface="BIZ UDゴシック" panose="020B0400000000000000" pitchFamily="49" charset="-128"/>
                      </a:endParaRPr>
                    </a:p>
                    <a:p>
                      <a:r>
                        <a:rPr kumimoji="1" lang="ja-JP" altLang="en-US" sz="1600" b="1" dirty="0">
                          <a:latin typeface="BIZ UDゴシック" panose="020B0400000000000000" pitchFamily="49" charset="-128"/>
                          <a:ea typeface="BIZ UDゴシック" panose="020B0400000000000000" pitchFamily="49" charset="-128"/>
                        </a:rPr>
                        <a:t>　⑵　分担管理事務（自ら実施する事務：第４条第２項）</a:t>
                      </a:r>
                      <a:endParaRPr kumimoji="1" lang="en-US" altLang="ja-JP" sz="1600" b="1" dirty="0">
                        <a:latin typeface="BIZ UDゴシック" panose="020B0400000000000000" pitchFamily="49" charset="-128"/>
                        <a:ea typeface="BIZ UDゴシック" panose="020B0400000000000000" pitchFamily="49" charset="-128"/>
                      </a:endParaRPr>
                    </a:p>
                    <a:p>
                      <a:r>
                        <a:rPr kumimoji="1" lang="ja-JP" altLang="en-US" sz="1500" dirty="0">
                          <a:latin typeface="BIZ UDゴシック" panose="020B0400000000000000" pitchFamily="49" charset="-128"/>
                          <a:ea typeface="BIZ UDゴシック" panose="020B0400000000000000" pitchFamily="49" charset="-128"/>
                        </a:rPr>
                        <a:t>　　・中央防災会議、災害対策本部等の防災に関する組織の設置及び運営</a:t>
                      </a:r>
                      <a:endParaRPr kumimoji="1" lang="en-US" altLang="ja-JP" sz="1500" dirty="0">
                        <a:latin typeface="BIZ UDゴシック" panose="020B0400000000000000" pitchFamily="49" charset="-128"/>
                        <a:ea typeface="BIZ UDゴシック" panose="020B0400000000000000" pitchFamily="49" charset="-128"/>
                      </a:endParaRPr>
                    </a:p>
                    <a:p>
                      <a:r>
                        <a:rPr kumimoji="1" lang="ja-JP" altLang="en-US" sz="1500" dirty="0">
                          <a:latin typeface="BIZ UDゴシック" panose="020B0400000000000000" pitchFamily="49" charset="-128"/>
                          <a:ea typeface="BIZ UDゴシック" panose="020B0400000000000000" pitchFamily="49" charset="-128"/>
                        </a:rPr>
                        <a:t>　　・国・地方公共団体・民間事業者等が防災計画等に基づき実施する事前防災の推進</a:t>
                      </a:r>
                      <a:endParaRPr kumimoji="1" lang="en-US" altLang="ja-JP" sz="1500" dirty="0">
                        <a:latin typeface="BIZ UDゴシック" panose="020B0400000000000000" pitchFamily="49" charset="-128"/>
                        <a:ea typeface="BIZ UDゴシック" panose="020B0400000000000000" pitchFamily="49" charset="-128"/>
                      </a:endParaRPr>
                    </a:p>
                    <a:p>
                      <a:r>
                        <a:rPr kumimoji="1" lang="ja-JP" altLang="en-US" sz="1500" dirty="0">
                          <a:latin typeface="BIZ UDゴシック" panose="020B0400000000000000" pitchFamily="49" charset="-128"/>
                          <a:ea typeface="BIZ UDゴシック" panose="020B0400000000000000" pitchFamily="49" charset="-128"/>
                        </a:rPr>
                        <a:t>　　・被災者や被災自治体の支援</a:t>
                      </a:r>
                      <a:endParaRPr kumimoji="1" lang="en-US" altLang="ja-JP" sz="1500" dirty="0">
                        <a:latin typeface="BIZ UDゴシック" panose="020B0400000000000000" pitchFamily="49" charset="-128"/>
                        <a:ea typeface="BIZ UDゴシック" panose="020B0400000000000000" pitchFamily="49" charset="-128"/>
                      </a:endParaRPr>
                    </a:p>
                    <a:p>
                      <a:r>
                        <a:rPr kumimoji="1" lang="ja-JP" altLang="en-US" sz="1500" dirty="0">
                          <a:latin typeface="BIZ UDゴシック" panose="020B0400000000000000" pitchFamily="49" charset="-128"/>
                          <a:ea typeface="BIZ UDゴシック" panose="020B0400000000000000" pitchFamily="49" charset="-128"/>
                        </a:rPr>
                        <a:t>　　・千島海港地震、日本海溝地震、首都直下地震、南海トラフ地震等への対策　等</a:t>
                      </a:r>
                      <a:endParaRPr kumimoji="1" lang="en-US" altLang="ja-JP" sz="1500" dirty="0">
                        <a:latin typeface="BIZ UDゴシック" panose="020B0400000000000000" pitchFamily="49" charset="-128"/>
                        <a:ea typeface="BIZ UDゴシック" panose="020B0400000000000000" pitchFamily="49" charset="-128"/>
                      </a:endParaRPr>
                    </a:p>
                    <a:p>
                      <a:r>
                        <a:rPr kumimoji="1" lang="ja-JP" altLang="en-US" sz="1800" b="1" dirty="0">
                          <a:latin typeface="BIZ UDゴシック" panose="020B0400000000000000" pitchFamily="49" charset="-128"/>
                          <a:ea typeface="BIZ UDゴシック" panose="020B0400000000000000" pitchFamily="49" charset="-128"/>
                        </a:rPr>
                        <a:t>３　防災庁の組織</a:t>
                      </a:r>
                      <a:endParaRPr kumimoji="1" lang="en-US" altLang="ja-JP" sz="1800" b="1" dirty="0">
                        <a:latin typeface="BIZ UDゴシック" panose="020B0400000000000000" pitchFamily="49" charset="-128"/>
                        <a:ea typeface="BIZ UDゴシック" panose="020B0400000000000000" pitchFamily="49" charset="-128"/>
                      </a:endParaRPr>
                    </a:p>
                    <a:p>
                      <a:r>
                        <a:rPr kumimoji="1" lang="ja-JP" altLang="en-US" sz="1500" dirty="0">
                          <a:latin typeface="BIZ UDゴシック" panose="020B0400000000000000" pitchFamily="49" charset="-128"/>
                          <a:ea typeface="BIZ UDゴシック" panose="020B0400000000000000" pitchFamily="49" charset="-128"/>
                        </a:rPr>
                        <a:t>　⑴　防災庁の長及び主任の大臣を内閣総理大臣とし、防災庁の事務を統括する防災大臣を置く。　　　</a:t>
                      </a:r>
                      <a:br>
                        <a:rPr kumimoji="1" lang="en-US" altLang="ja-JP" sz="1500" dirty="0">
                          <a:latin typeface="BIZ UDゴシック" panose="020B0400000000000000" pitchFamily="49" charset="-128"/>
                          <a:ea typeface="BIZ UDゴシック" panose="020B0400000000000000" pitchFamily="49" charset="-128"/>
                        </a:rPr>
                      </a:br>
                      <a:r>
                        <a:rPr kumimoji="1" lang="ja-JP" altLang="en-US" sz="1500" dirty="0">
                          <a:latin typeface="BIZ UDゴシック" panose="020B0400000000000000" pitchFamily="49" charset="-128"/>
                          <a:ea typeface="BIZ UDゴシック" panose="020B0400000000000000" pitchFamily="49" charset="-128"/>
                        </a:rPr>
                        <a:t>　　　内閣補助事務を遂行するため、防災大臣に、関係行政機関の長に対する勧告権を付与し、</a:t>
                      </a:r>
                      <a:br>
                        <a:rPr kumimoji="1" lang="en-US" altLang="ja-JP" sz="1500" dirty="0">
                          <a:latin typeface="BIZ UDゴシック" panose="020B0400000000000000" pitchFamily="49" charset="-128"/>
                          <a:ea typeface="BIZ UDゴシック" panose="020B0400000000000000" pitchFamily="49" charset="-128"/>
                        </a:rPr>
                      </a:br>
                      <a:r>
                        <a:rPr kumimoji="1" lang="ja-JP" altLang="en-US" sz="1500" dirty="0">
                          <a:latin typeface="BIZ UDゴシック" panose="020B0400000000000000" pitchFamily="49" charset="-128"/>
                          <a:ea typeface="BIZ UDゴシック" panose="020B0400000000000000" pitchFamily="49" charset="-128"/>
                        </a:rPr>
                        <a:t>　　　当該勧告権に基づく勧告を受けた際の関係行政機関の長における尊重義務を規定する。</a:t>
                      </a:r>
                      <a:br>
                        <a:rPr kumimoji="1" lang="en-US" altLang="ja-JP" sz="1500" dirty="0">
                          <a:latin typeface="BIZ UDゴシック" panose="020B0400000000000000" pitchFamily="49" charset="-128"/>
                          <a:ea typeface="BIZ UDゴシック" panose="020B0400000000000000" pitchFamily="49" charset="-128"/>
                        </a:rPr>
                      </a:br>
                      <a:r>
                        <a:rPr kumimoji="1" lang="ja-JP" altLang="en-US" sz="1500" dirty="0">
                          <a:latin typeface="BIZ UDゴシック" panose="020B0400000000000000" pitchFamily="49" charset="-128"/>
                          <a:ea typeface="BIZ UDゴシック" panose="020B0400000000000000" pitchFamily="49" charset="-128"/>
                        </a:rPr>
                        <a:t>　　　（第６条～第８条）</a:t>
                      </a:r>
                      <a:endParaRPr kumimoji="1" lang="en-US" altLang="ja-JP" sz="1500" dirty="0">
                        <a:latin typeface="BIZ UDゴシック" panose="020B0400000000000000" pitchFamily="49" charset="-128"/>
                        <a:ea typeface="BIZ UDゴシック" panose="020B0400000000000000" pitchFamily="49" charset="-128"/>
                      </a:endParaRPr>
                    </a:p>
                    <a:p>
                      <a:r>
                        <a:rPr kumimoji="1" lang="ja-JP" altLang="en-US" sz="1500" dirty="0">
                          <a:latin typeface="BIZ UDゴシック" panose="020B0400000000000000" pitchFamily="49" charset="-128"/>
                          <a:ea typeface="BIZ UDゴシック" panose="020B0400000000000000" pitchFamily="49" charset="-128"/>
                        </a:rPr>
                        <a:t>　⑵　副大臣及び大臣政務官一人に加え、防災庁の庁務を整理し、各部局等の事務を監督する</a:t>
                      </a:r>
                    </a:p>
                    <a:p>
                      <a:r>
                        <a:rPr kumimoji="1" lang="ja-JP" altLang="en-US" sz="1500" dirty="0">
                          <a:latin typeface="BIZ UDゴシック" panose="020B0400000000000000" pitchFamily="49" charset="-128"/>
                          <a:ea typeface="BIZ UDゴシック" panose="020B0400000000000000" pitchFamily="49" charset="-128"/>
                        </a:rPr>
                        <a:t>　　　事務次官一人を置く。（第９条、第</a:t>
                      </a:r>
                      <a:r>
                        <a:rPr kumimoji="1" lang="en-US" altLang="ja-JP" sz="1500" dirty="0">
                          <a:latin typeface="BIZ UDゴシック" panose="020B0400000000000000" pitchFamily="49" charset="-128"/>
                          <a:ea typeface="BIZ UDゴシック" panose="020B0400000000000000" pitchFamily="49" charset="-128"/>
                        </a:rPr>
                        <a:t>10</a:t>
                      </a:r>
                      <a:r>
                        <a:rPr kumimoji="1" lang="ja-JP" altLang="en-US" sz="1500" dirty="0">
                          <a:latin typeface="BIZ UDゴシック" panose="020B0400000000000000" pitchFamily="49" charset="-128"/>
                          <a:ea typeface="BIZ UDゴシック" panose="020B0400000000000000" pitchFamily="49" charset="-128"/>
                        </a:rPr>
                        <a:t>条、第</a:t>
                      </a:r>
                      <a:r>
                        <a:rPr kumimoji="1" lang="en-US" altLang="ja-JP" sz="1500" dirty="0">
                          <a:latin typeface="BIZ UDゴシック" panose="020B0400000000000000" pitchFamily="49" charset="-128"/>
                          <a:ea typeface="BIZ UDゴシック" panose="020B0400000000000000" pitchFamily="49" charset="-128"/>
                        </a:rPr>
                        <a:t>12</a:t>
                      </a:r>
                      <a:r>
                        <a:rPr kumimoji="1" lang="ja-JP" altLang="en-US" sz="1500" dirty="0">
                          <a:latin typeface="BIZ UDゴシック" panose="020B0400000000000000" pitchFamily="49" charset="-128"/>
                          <a:ea typeface="BIZ UDゴシック" panose="020B0400000000000000" pitchFamily="49" charset="-128"/>
                        </a:rPr>
                        <a:t>条）</a:t>
                      </a:r>
                      <a:endParaRPr kumimoji="1" lang="en-US" altLang="ja-JP" sz="1500" dirty="0">
                        <a:latin typeface="BIZ UDゴシック" panose="020B0400000000000000" pitchFamily="49" charset="-128"/>
                        <a:ea typeface="BIZ UDゴシック" panose="020B0400000000000000" pitchFamily="49" charset="-128"/>
                      </a:endParaRPr>
                    </a:p>
                    <a:p>
                      <a:r>
                        <a:rPr kumimoji="1" lang="ja-JP" altLang="en-US" sz="1500" dirty="0">
                          <a:latin typeface="BIZ UDゴシック" panose="020B0400000000000000" pitchFamily="49" charset="-128"/>
                          <a:ea typeface="BIZ UDゴシック" panose="020B0400000000000000" pitchFamily="49" charset="-128"/>
                        </a:rPr>
                        <a:t>　⑶　防災に関する重要事項等を審議するとともに、重要政策等を推進する中央防災会議を内閣府　</a:t>
                      </a:r>
                      <a:br>
                        <a:rPr kumimoji="1" lang="en-US" altLang="ja-JP" sz="1500" dirty="0">
                          <a:latin typeface="BIZ UDゴシック" panose="020B0400000000000000" pitchFamily="49" charset="-128"/>
                          <a:ea typeface="BIZ UDゴシック" panose="020B0400000000000000" pitchFamily="49" charset="-128"/>
                        </a:rPr>
                      </a:br>
                      <a:r>
                        <a:rPr kumimoji="1" lang="ja-JP" altLang="en-US" sz="1500" dirty="0">
                          <a:latin typeface="BIZ UDゴシック" panose="020B0400000000000000" pitchFamily="49" charset="-128"/>
                          <a:ea typeface="BIZ UDゴシック" panose="020B0400000000000000" pitchFamily="49" charset="-128"/>
                        </a:rPr>
                        <a:t>　　　から防災庁に移管する。（第</a:t>
                      </a:r>
                      <a:r>
                        <a:rPr kumimoji="1" lang="en-US" altLang="ja-JP" sz="1500" dirty="0">
                          <a:latin typeface="BIZ UDゴシック" panose="020B0400000000000000" pitchFamily="49" charset="-128"/>
                          <a:ea typeface="BIZ UDゴシック" panose="020B0400000000000000" pitchFamily="49" charset="-128"/>
                        </a:rPr>
                        <a:t>14</a:t>
                      </a:r>
                      <a:r>
                        <a:rPr kumimoji="1" lang="ja-JP" altLang="en-US" sz="1500" dirty="0">
                          <a:latin typeface="BIZ UDゴシック" panose="020B0400000000000000" pitchFamily="49" charset="-128"/>
                          <a:ea typeface="BIZ UDゴシック" panose="020B0400000000000000" pitchFamily="49" charset="-128"/>
                        </a:rPr>
                        <a:t>条）</a:t>
                      </a:r>
                      <a:endParaRPr kumimoji="1" lang="en-US" altLang="ja-JP" sz="1500" dirty="0">
                        <a:latin typeface="BIZ UDゴシック" panose="020B0400000000000000" pitchFamily="49" charset="-128"/>
                        <a:ea typeface="BIZ UDゴシック" panose="020B0400000000000000" pitchFamily="49" charset="-128"/>
                      </a:endParaRPr>
                    </a:p>
                    <a:p>
                      <a:r>
                        <a:rPr kumimoji="1" lang="ja-JP" altLang="en-US" sz="1500" dirty="0">
                          <a:latin typeface="BIZ UDゴシック" panose="020B0400000000000000" pitchFamily="49" charset="-128"/>
                          <a:ea typeface="BIZ UDゴシック" panose="020B0400000000000000" pitchFamily="49" charset="-128"/>
                        </a:rPr>
                        <a:t>　⑷　研修及び研究を行う文教研修施設（防災大学校</a:t>
                      </a:r>
                      <a:r>
                        <a:rPr kumimoji="1" lang="en-US" altLang="ja-JP" sz="1500" dirty="0">
                          <a:latin typeface="BIZ UDゴシック" panose="020B0400000000000000" pitchFamily="49" charset="-128"/>
                          <a:ea typeface="BIZ UDゴシック" panose="020B0400000000000000" pitchFamily="49" charset="-128"/>
                        </a:rPr>
                        <a:t>(</a:t>
                      </a:r>
                      <a:r>
                        <a:rPr kumimoji="1" lang="ja-JP" altLang="en-US" sz="1500" dirty="0">
                          <a:latin typeface="BIZ UDゴシック" panose="020B0400000000000000" pitchFamily="49" charset="-128"/>
                          <a:ea typeface="BIZ UDゴシック" panose="020B0400000000000000" pitchFamily="49" charset="-128"/>
                        </a:rPr>
                        <a:t>仮称</a:t>
                      </a:r>
                      <a:r>
                        <a:rPr kumimoji="1" lang="en-US" altLang="ja-JP" sz="1500" dirty="0">
                          <a:latin typeface="BIZ UDゴシック" panose="020B0400000000000000" pitchFamily="49" charset="-128"/>
                          <a:ea typeface="BIZ UDゴシック" panose="020B0400000000000000" pitchFamily="49" charset="-128"/>
                        </a:rPr>
                        <a:t>)</a:t>
                      </a:r>
                      <a:r>
                        <a:rPr kumimoji="1" lang="ja-JP" altLang="en-US" sz="1500" dirty="0">
                          <a:latin typeface="BIZ UDゴシック" panose="020B0400000000000000" pitchFamily="49" charset="-128"/>
                          <a:ea typeface="BIZ UDゴシック" panose="020B0400000000000000" pitchFamily="49" charset="-128"/>
                        </a:rPr>
                        <a:t>）を置くことを可能とする。</a:t>
                      </a:r>
                      <a:br>
                        <a:rPr kumimoji="1" lang="en-US" altLang="ja-JP" sz="1500" dirty="0">
                          <a:latin typeface="BIZ UDゴシック" panose="020B0400000000000000" pitchFamily="49" charset="-128"/>
                          <a:ea typeface="BIZ UDゴシック" panose="020B0400000000000000" pitchFamily="49" charset="-128"/>
                        </a:rPr>
                      </a:br>
                      <a:r>
                        <a:rPr kumimoji="1" lang="ja-JP" altLang="en-US" sz="1500" dirty="0">
                          <a:latin typeface="BIZ UDゴシック" panose="020B0400000000000000" pitchFamily="49" charset="-128"/>
                          <a:ea typeface="BIZ UDゴシック" panose="020B0400000000000000" pitchFamily="49" charset="-128"/>
                        </a:rPr>
                        <a:t>　　　（第</a:t>
                      </a:r>
                      <a:r>
                        <a:rPr kumimoji="1" lang="en-US" altLang="ja-JP" sz="1500" dirty="0">
                          <a:latin typeface="BIZ UDゴシック" panose="020B0400000000000000" pitchFamily="49" charset="-128"/>
                          <a:ea typeface="BIZ UDゴシック" panose="020B0400000000000000" pitchFamily="49" charset="-128"/>
                        </a:rPr>
                        <a:t>15</a:t>
                      </a:r>
                      <a:r>
                        <a:rPr kumimoji="1" lang="ja-JP" altLang="en-US" sz="1500" dirty="0">
                          <a:latin typeface="BIZ UDゴシック" panose="020B0400000000000000" pitchFamily="49" charset="-128"/>
                          <a:ea typeface="BIZ UDゴシック" panose="020B0400000000000000" pitchFamily="49" charset="-128"/>
                        </a:rPr>
                        <a:t>条）</a:t>
                      </a:r>
                      <a:endParaRPr kumimoji="1" lang="en-US" altLang="ja-JP" sz="1500" dirty="0">
                        <a:latin typeface="BIZ UDゴシック" panose="020B0400000000000000" pitchFamily="49" charset="-128"/>
                        <a:ea typeface="BIZ UDゴシック" panose="020B0400000000000000" pitchFamily="49" charset="-128"/>
                      </a:endParaRPr>
                    </a:p>
                    <a:p>
                      <a:r>
                        <a:rPr kumimoji="1" lang="ja-JP" altLang="en-US" sz="1500" dirty="0">
                          <a:latin typeface="BIZ UDゴシック" panose="020B0400000000000000" pitchFamily="49" charset="-128"/>
                          <a:ea typeface="BIZ UDゴシック" panose="020B0400000000000000" pitchFamily="49" charset="-128"/>
                        </a:rPr>
                        <a:t>　⑸　</a:t>
                      </a:r>
                      <a:r>
                        <a:rPr kumimoji="1" lang="ja-JP" altLang="en-US" sz="1500" b="1" dirty="0">
                          <a:latin typeface="BIZ UDゴシック" panose="020B0400000000000000" pitchFamily="49" charset="-128"/>
                          <a:ea typeface="BIZ UDゴシック" panose="020B0400000000000000" pitchFamily="49" charset="-128"/>
                        </a:rPr>
                        <a:t>地方機関として防災局を置く。（第</a:t>
                      </a:r>
                      <a:r>
                        <a:rPr kumimoji="1" lang="en-US" altLang="ja-JP" sz="1500" b="1" dirty="0">
                          <a:latin typeface="BIZ UDゴシック" panose="020B0400000000000000" pitchFamily="49" charset="-128"/>
                          <a:ea typeface="BIZ UDゴシック" panose="020B0400000000000000" pitchFamily="49" charset="-128"/>
                        </a:rPr>
                        <a:t>16</a:t>
                      </a:r>
                      <a:r>
                        <a:rPr kumimoji="1" lang="ja-JP" altLang="en-US" sz="1500" b="1" dirty="0">
                          <a:latin typeface="BIZ UDゴシック" panose="020B0400000000000000" pitchFamily="49" charset="-128"/>
                          <a:ea typeface="BIZ UDゴシック" panose="020B0400000000000000" pitchFamily="49" charset="-128"/>
                        </a:rPr>
                        <a:t>条）</a:t>
                      </a:r>
                      <a:endParaRPr kumimoji="1" lang="en-US" altLang="ja-JP" sz="1500" b="1" dirty="0">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2731825856"/>
                  </a:ext>
                </a:extLst>
              </a:tr>
            </a:tbl>
          </a:graphicData>
        </a:graphic>
      </p:graphicFrame>
      <p:sp>
        <p:nvSpPr>
          <p:cNvPr id="5" name="正方形/長方形 4">
            <a:extLst>
              <a:ext uri="{FF2B5EF4-FFF2-40B4-BE49-F238E27FC236}">
                <a16:creationId xmlns:a16="http://schemas.microsoft.com/office/drawing/2014/main" id="{C952F3CB-A686-D3DB-28A6-C3C933F587E1}"/>
              </a:ext>
            </a:extLst>
          </p:cNvPr>
          <p:cNvSpPr/>
          <p:nvPr/>
        </p:nvSpPr>
        <p:spPr>
          <a:xfrm>
            <a:off x="0" y="0"/>
            <a:ext cx="12192000" cy="6194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b="1" dirty="0">
                <a:latin typeface="BIZ UDゴシック" panose="020B0400000000000000" pitchFamily="49" charset="-128"/>
                <a:ea typeface="BIZ UDゴシック" panose="020B0400000000000000" pitchFamily="49" charset="-128"/>
              </a:rPr>
              <a:t>Ⅱ</a:t>
            </a:r>
            <a:r>
              <a:rPr lang="ja-JP" altLang="en-US" sz="2400" b="1" dirty="0">
                <a:latin typeface="BIZ UDゴシック" panose="020B0400000000000000" pitchFamily="49" charset="-128"/>
                <a:ea typeface="BIZ UDゴシック" panose="020B0400000000000000" pitchFamily="49" charset="-128"/>
              </a:rPr>
              <a:t>ー２　防災庁設置法案</a:t>
            </a:r>
            <a:r>
              <a:rPr lang="en-US" altLang="ja-JP" sz="2400" b="1" dirty="0">
                <a:latin typeface="BIZ UDゴシック" panose="020B0400000000000000" pitchFamily="49" charset="-128"/>
                <a:ea typeface="BIZ UDゴシック" panose="020B0400000000000000" pitchFamily="49" charset="-128"/>
              </a:rPr>
              <a:t> </a:t>
            </a:r>
            <a:endParaRPr lang="ja-JP" altLang="ja-JP" sz="2400" b="1" dirty="0">
              <a:latin typeface="BIZ UDゴシック" panose="020B0400000000000000" pitchFamily="49" charset="-128"/>
              <a:ea typeface="BIZ UDゴシック" panose="020B0400000000000000" pitchFamily="49" charset="-128"/>
            </a:endParaRPr>
          </a:p>
        </p:txBody>
      </p:sp>
      <p:sp>
        <p:nvSpPr>
          <p:cNvPr id="4" name="スライド番号プレースホルダー 1">
            <a:extLst>
              <a:ext uri="{FF2B5EF4-FFF2-40B4-BE49-F238E27FC236}">
                <a16:creationId xmlns:a16="http://schemas.microsoft.com/office/drawing/2014/main" id="{045FDFE1-237B-FBB4-6F90-8CDB6AC19271}"/>
              </a:ext>
            </a:extLst>
          </p:cNvPr>
          <p:cNvSpPr>
            <a:spLocks noGrp="1"/>
          </p:cNvSpPr>
          <p:nvPr>
            <p:ph type="sldNum" sz="quarter" idx="12"/>
          </p:nvPr>
        </p:nvSpPr>
        <p:spPr>
          <a:xfrm>
            <a:off x="9448800" y="6394177"/>
            <a:ext cx="2743200" cy="365125"/>
          </a:xfrm>
        </p:spPr>
        <p:txBody>
          <a:bodyPr/>
          <a:lstStyle/>
          <a:p>
            <a:fld id="{07461F5B-1BDF-4D77-A755-C8D0FF6D81B8}" type="slidenum">
              <a:rPr kumimoji="1" lang="ja-JP" altLang="en-US" sz="1400" smtClean="0">
                <a:latin typeface="BIZ UDPゴシック" panose="020B0400000000000000" pitchFamily="50" charset="-128"/>
                <a:ea typeface="BIZ UDPゴシック" panose="020B0400000000000000" pitchFamily="50" charset="-128"/>
              </a:rPr>
              <a:t>5</a:t>
            </a:fld>
            <a:endParaRPr kumimoji="1" lang="ja-JP" altLang="en-US" sz="1400"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D7EAFB54-6348-67FE-389F-7F734196F85B}"/>
              </a:ext>
            </a:extLst>
          </p:cNvPr>
          <p:cNvSpPr txBox="1"/>
          <p:nvPr/>
        </p:nvSpPr>
        <p:spPr>
          <a:xfrm>
            <a:off x="9260958" y="638717"/>
            <a:ext cx="2931042" cy="1292662"/>
          </a:xfrm>
          <a:prstGeom prst="rect">
            <a:avLst/>
          </a:prstGeom>
          <a:noFill/>
        </p:spPr>
        <p:txBody>
          <a:bodyPr wrap="square" rtlCol="0">
            <a:spAutoFit/>
          </a:bodyPr>
          <a:lstStyle/>
          <a:p>
            <a:r>
              <a:rPr kumimoji="1" lang="ja-JP" altLang="en-US" dirty="0">
                <a:latin typeface="HGS創英角ｺﾞｼｯｸUB" panose="020B0900000000000000" pitchFamily="50" charset="-128"/>
                <a:ea typeface="HGS創英角ｺﾞｼｯｸUB" panose="020B0900000000000000" pitchFamily="50" charset="-128"/>
              </a:rPr>
              <a:t>施行期日</a:t>
            </a:r>
            <a:endParaRPr kumimoji="1" lang="en-US" altLang="ja-JP" dirty="0">
              <a:latin typeface="HGS創英角ｺﾞｼｯｸUB" panose="020B0900000000000000" pitchFamily="50" charset="-128"/>
              <a:ea typeface="HGS創英角ｺﾞｼｯｸUB" panose="020B0900000000000000" pitchFamily="50" charset="-128"/>
            </a:endParaRPr>
          </a:p>
          <a:p>
            <a:r>
              <a:rPr lang="ja-JP" altLang="en-US" dirty="0">
                <a:latin typeface="BIZ UDゴシック" panose="020B0400000000000000" pitchFamily="49" charset="-128"/>
                <a:ea typeface="BIZ UDゴシック" panose="020B0400000000000000" pitchFamily="49" charset="-128"/>
              </a:rPr>
              <a:t>　</a:t>
            </a:r>
            <a:r>
              <a:rPr lang="ja-JP" altLang="en-US" sz="1400" dirty="0">
                <a:latin typeface="BIZ UDPゴシック" panose="020B0400000000000000" pitchFamily="50" charset="-128"/>
                <a:ea typeface="BIZ UDPゴシック" panose="020B0400000000000000" pitchFamily="50" charset="-128"/>
              </a:rPr>
              <a:t>令和８年中において政令で定める日（</a:t>
            </a:r>
            <a:r>
              <a:rPr lang="ja-JP" altLang="en-US" sz="1400" dirty="0">
                <a:highlight>
                  <a:srgbClr val="FFFF00"/>
                </a:highlight>
                <a:latin typeface="BIZ UDPゴシック" panose="020B0400000000000000" pitchFamily="50" charset="-128"/>
                <a:ea typeface="BIZ UDPゴシック" panose="020B0400000000000000" pitchFamily="50" charset="-128"/>
              </a:rPr>
              <a:t>防災局に関する規定については公布の日から２年を超えない</a:t>
            </a:r>
          </a:p>
          <a:p>
            <a:r>
              <a:rPr lang="ja-JP" altLang="en-US" sz="1400" dirty="0">
                <a:highlight>
                  <a:srgbClr val="FFFF00"/>
                </a:highlight>
                <a:latin typeface="BIZ UDPゴシック" panose="020B0400000000000000" pitchFamily="50" charset="-128"/>
                <a:ea typeface="BIZ UDPゴシック" panose="020B0400000000000000" pitchFamily="50" charset="-128"/>
              </a:rPr>
              <a:t>範囲内において政令で定める日</a:t>
            </a:r>
            <a:r>
              <a:rPr lang="ja-JP" altLang="en-US"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1D0F598E-D8C8-61CC-FAA3-25162BDFEDFB}"/>
              </a:ext>
            </a:extLst>
          </p:cNvPr>
          <p:cNvSpPr txBox="1"/>
          <p:nvPr/>
        </p:nvSpPr>
        <p:spPr>
          <a:xfrm>
            <a:off x="9095533" y="6439217"/>
            <a:ext cx="2931041" cy="400110"/>
          </a:xfrm>
          <a:prstGeom prst="rect">
            <a:avLst/>
          </a:prstGeom>
          <a:noFill/>
        </p:spPr>
        <p:txBody>
          <a:bodyPr wrap="square">
            <a:spAutoFit/>
          </a:bodyPr>
          <a:lstStyle/>
          <a:p>
            <a:pPr>
              <a:lnSpc>
                <a:spcPts val="1200"/>
              </a:lnSpc>
            </a:pPr>
            <a:r>
              <a:rPr kumimoji="1" lang="ja-JP" altLang="en-US" sz="1000" b="0" dirty="0">
                <a:latin typeface="BIZ UDPゴシック" panose="020B0400000000000000" pitchFamily="50" charset="-128"/>
                <a:ea typeface="BIZ UDPゴシック" panose="020B0400000000000000" pitchFamily="50" charset="-128"/>
              </a:rPr>
              <a:t>出典</a:t>
            </a:r>
            <a:r>
              <a:rPr lang="ja-JP" altLang="en-US" sz="1000" dirty="0">
                <a:latin typeface="BIZ UDPゴシック" panose="020B0400000000000000" pitchFamily="50" charset="-128"/>
                <a:ea typeface="BIZ UDPゴシック" panose="020B0400000000000000" pitchFamily="50" charset="-128"/>
              </a:rPr>
              <a:t>：内閣官房防災庁設置準備室「法案概要」を</a:t>
            </a:r>
            <a:br>
              <a:rPr lang="en-US" altLang="ja-JP" sz="1000" dirty="0">
                <a:latin typeface="BIZ UDPゴシック" panose="020B0400000000000000" pitchFamily="50" charset="-128"/>
                <a:ea typeface="BIZ UDPゴシック" panose="020B0400000000000000" pitchFamily="50" charset="-128"/>
              </a:rPr>
            </a:br>
            <a:r>
              <a:rPr lang="ja-JP" altLang="en-US" sz="1000" dirty="0">
                <a:latin typeface="BIZ UDPゴシック" panose="020B0400000000000000" pitchFamily="50" charset="-128"/>
                <a:ea typeface="BIZ UDPゴシック" panose="020B0400000000000000" pitchFamily="50" charset="-128"/>
              </a:rPr>
              <a:t>　　　　もとに作成</a:t>
            </a:r>
            <a:endParaRPr kumimoji="1" lang="en-US" altLang="ja-JP" sz="1000" b="0" dirty="0">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2DD875B0-904C-BA01-3C1D-61B92012D10F}"/>
              </a:ext>
            </a:extLst>
          </p:cNvPr>
          <p:cNvSpPr/>
          <p:nvPr/>
        </p:nvSpPr>
        <p:spPr>
          <a:xfrm>
            <a:off x="574159" y="6316799"/>
            <a:ext cx="4061637" cy="23238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5D41F568-4D87-AC86-0EB7-FB96BB32E1BA}"/>
              </a:ext>
            </a:extLst>
          </p:cNvPr>
          <p:cNvSpPr txBox="1"/>
          <p:nvPr/>
        </p:nvSpPr>
        <p:spPr>
          <a:xfrm>
            <a:off x="9260958" y="3213058"/>
            <a:ext cx="2931042" cy="2800767"/>
          </a:xfrm>
          <a:prstGeom prst="rect">
            <a:avLst/>
          </a:prstGeom>
          <a:noFill/>
        </p:spPr>
        <p:txBody>
          <a:bodyPr wrap="square" rtlCol="0">
            <a:spAutoFit/>
          </a:bodyPr>
          <a:lstStyle/>
          <a:p>
            <a:r>
              <a:rPr lang="en-US" altLang="ja-JP" dirty="0">
                <a:latin typeface="HGS創英角ｺﾞｼｯｸUB" panose="020B0900000000000000" pitchFamily="50" charset="-128"/>
                <a:ea typeface="HGS創英角ｺﾞｼｯｸUB" panose="020B0900000000000000" pitchFamily="50" charset="-128"/>
              </a:rPr>
              <a:t>※</a:t>
            </a:r>
            <a:r>
              <a:rPr lang="ja-JP" altLang="en-US" dirty="0">
                <a:latin typeface="HGS創英角ｺﾞｼｯｸUB" panose="020B0900000000000000" pitchFamily="50" charset="-128"/>
                <a:ea typeface="HGS創英角ｺﾞｼｯｸUB" panose="020B0900000000000000" pitchFamily="50" charset="-128"/>
              </a:rPr>
              <a:t>地方機関について</a:t>
            </a:r>
            <a:endParaRPr kumimoji="1" lang="en-US" altLang="ja-JP" dirty="0">
              <a:latin typeface="HGS創英角ｺﾞｼｯｸUB" panose="020B0900000000000000" pitchFamily="50" charset="-128"/>
              <a:ea typeface="HGS創英角ｺﾞｼｯｸUB" panose="020B0900000000000000" pitchFamily="50" charset="-128"/>
            </a:endParaRPr>
          </a:p>
          <a:p>
            <a:r>
              <a:rPr lang="ja-JP" altLang="en-US" dirty="0">
                <a:latin typeface="BIZ UDゴシック" panose="020B0400000000000000" pitchFamily="49" charset="-128"/>
                <a:ea typeface="BIZ UDゴシック" panose="020B0400000000000000" pitchFamily="49" charset="-128"/>
              </a:rPr>
              <a:t>　</a:t>
            </a:r>
            <a:r>
              <a:rPr lang="ja-JP" altLang="en-US" sz="1400" dirty="0">
                <a:latin typeface="BIZ UDPゴシック" panose="020B0400000000000000" pitchFamily="50" charset="-128"/>
                <a:ea typeface="BIZ UDPゴシック" panose="020B0400000000000000" pitchFamily="50" charset="-128"/>
              </a:rPr>
              <a:t>地方機関は、</a:t>
            </a:r>
            <a:r>
              <a:rPr lang="ja-JP" altLang="en-US" sz="1400" dirty="0">
                <a:highlight>
                  <a:srgbClr val="FFFF00"/>
                </a:highlight>
                <a:latin typeface="BIZ UDPゴシック" panose="020B0400000000000000" pitchFamily="50" charset="-128"/>
                <a:ea typeface="BIZ UDPゴシック" panose="020B0400000000000000" pitchFamily="50" charset="-128"/>
              </a:rPr>
              <a:t>当面、「日本海溝・千島海港周辺海溝型地震」及び「南海トラフ地震」に対し、地域における事前防災の推進、大規模災害時の政府の災害対応の業務継続性などの観点から、地方機関の設置に向けた具体的検討を実施。</a:t>
            </a:r>
            <a:br>
              <a:rPr lang="en-US" altLang="ja-JP" sz="1400" dirty="0">
                <a:highlight>
                  <a:srgbClr val="FFFF00"/>
                </a:highlight>
                <a:latin typeface="BIZ UDPゴシック" panose="020B0400000000000000" pitchFamily="50" charset="-128"/>
                <a:ea typeface="BIZ UDPゴシック" panose="020B0400000000000000" pitchFamily="50" charset="-128"/>
              </a:rPr>
            </a:br>
            <a:r>
              <a:rPr lang="ja-JP" altLang="en-US" sz="1400" dirty="0">
                <a:latin typeface="BIZ UDPゴシック" panose="020B0400000000000000" pitchFamily="50" charset="-128"/>
                <a:ea typeface="BIZ UDPゴシック" panose="020B0400000000000000" pitchFamily="50" charset="-128"/>
              </a:rPr>
              <a:t>（上記出典：内閣官房防災庁設置準備室「防災立国の推進に向けた基本方針及び予算確保の方向性について」（令和８年３月２日））</a:t>
            </a:r>
            <a:endParaRPr lang="ja-JP" altLang="en-US" sz="1400" dirty="0">
              <a:highlight>
                <a:srgbClr val="FFFF00"/>
              </a:highlight>
              <a:latin typeface="BIZ UDPゴシック" panose="020B0400000000000000" pitchFamily="50" charset="-128"/>
              <a:ea typeface="BIZ UDPゴシック" panose="020B0400000000000000" pitchFamily="50" charset="-128"/>
            </a:endParaRPr>
          </a:p>
        </p:txBody>
      </p:sp>
      <p:sp>
        <p:nvSpPr>
          <p:cNvPr id="24" name="フリーフォーム: 図形 23">
            <a:extLst>
              <a:ext uri="{FF2B5EF4-FFF2-40B4-BE49-F238E27FC236}">
                <a16:creationId xmlns:a16="http://schemas.microsoft.com/office/drawing/2014/main" id="{0AD68BD6-CF0B-06A7-2554-4F3D51087C78}"/>
              </a:ext>
            </a:extLst>
          </p:cNvPr>
          <p:cNvSpPr/>
          <p:nvPr/>
        </p:nvSpPr>
        <p:spPr>
          <a:xfrm>
            <a:off x="4635796" y="6049926"/>
            <a:ext cx="5178055" cy="463155"/>
          </a:xfrm>
          <a:custGeom>
            <a:avLst/>
            <a:gdLst>
              <a:gd name="connsiteX0" fmla="*/ 0 w 5465135"/>
              <a:gd name="connsiteY0" fmla="*/ 563525 h 563525"/>
              <a:gd name="connsiteX1" fmla="*/ 5295014 w 5465135"/>
              <a:gd name="connsiteY1" fmla="*/ 393404 h 563525"/>
              <a:gd name="connsiteX2" fmla="*/ 5465135 w 5465135"/>
              <a:gd name="connsiteY2" fmla="*/ 0 h 563525"/>
            </a:gdLst>
            <a:ahLst/>
            <a:cxnLst>
              <a:cxn ang="0">
                <a:pos x="connsiteX0" y="connsiteY0"/>
              </a:cxn>
              <a:cxn ang="0">
                <a:pos x="connsiteX1" y="connsiteY1"/>
              </a:cxn>
              <a:cxn ang="0">
                <a:pos x="connsiteX2" y="connsiteY2"/>
              </a:cxn>
            </a:cxnLst>
            <a:rect l="l" t="t" r="r" b="b"/>
            <a:pathLst>
              <a:path w="5465135" h="563525">
                <a:moveTo>
                  <a:pt x="0" y="563525"/>
                </a:moveTo>
                <a:lnTo>
                  <a:pt x="5295014" y="393404"/>
                </a:lnTo>
                <a:lnTo>
                  <a:pt x="5465135" y="0"/>
                </a:lnTo>
              </a:path>
            </a:pathLst>
          </a:custGeom>
          <a:noFill/>
          <a:ln w="28575">
            <a:solidFill>
              <a:srgbClr val="FF0000"/>
            </a:solidFill>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7" name="表 6">
            <a:extLst>
              <a:ext uri="{FF2B5EF4-FFF2-40B4-BE49-F238E27FC236}">
                <a16:creationId xmlns:a16="http://schemas.microsoft.com/office/drawing/2014/main" id="{05D48B91-AD96-9675-DC68-141942D1B5FA}"/>
              </a:ext>
            </a:extLst>
          </p:cNvPr>
          <p:cNvGraphicFramePr>
            <a:graphicFrameLocks noGrp="1"/>
          </p:cNvGraphicFramePr>
          <p:nvPr>
            <p:extLst>
              <p:ext uri="{D42A27DB-BD31-4B8C-83A1-F6EECF244321}">
                <p14:modId xmlns:p14="http://schemas.microsoft.com/office/powerpoint/2010/main" val="1562368040"/>
              </p:ext>
            </p:extLst>
          </p:nvPr>
        </p:nvGraphicFramePr>
        <p:xfrm>
          <a:off x="415850" y="829146"/>
          <a:ext cx="1923314" cy="370840"/>
        </p:xfrm>
        <a:graphic>
          <a:graphicData uri="http://schemas.openxmlformats.org/drawingml/2006/table">
            <a:tbl>
              <a:tblPr firstRow="1" bandRow="1">
                <a:tableStyleId>{5C22544A-7EE6-4342-B048-85BDC9FD1C3A}</a:tableStyleId>
              </a:tblPr>
              <a:tblGrid>
                <a:gridCol w="1923314">
                  <a:extLst>
                    <a:ext uri="{9D8B030D-6E8A-4147-A177-3AD203B41FA5}">
                      <a16:colId xmlns:a16="http://schemas.microsoft.com/office/drawing/2014/main" val="1237054895"/>
                    </a:ext>
                  </a:extLst>
                </a:gridCol>
              </a:tblGrid>
              <a:tr h="370840">
                <a:tc>
                  <a:txBody>
                    <a:bodyPr/>
                    <a:lstStyle/>
                    <a:p>
                      <a:r>
                        <a:rPr kumimoji="1" lang="ja-JP" altLang="en-US" dirty="0">
                          <a:solidFill>
                            <a:schemeClr val="bg1"/>
                          </a:solidFill>
                          <a:latin typeface="BIZ UDゴシック" panose="020B0400000000000000" pitchFamily="49" charset="-128"/>
                          <a:ea typeface="BIZ UDゴシック" panose="020B0400000000000000" pitchFamily="49" charset="-128"/>
                        </a:rPr>
                        <a:t>防災庁設置法案</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377186154"/>
                  </a:ext>
                </a:extLst>
              </a:tr>
            </a:tbl>
          </a:graphicData>
        </a:graphic>
      </p:graphicFrame>
    </p:spTree>
    <p:extLst>
      <p:ext uri="{BB962C8B-B14F-4D97-AF65-F5344CB8AC3E}">
        <p14:creationId xmlns:p14="http://schemas.microsoft.com/office/powerpoint/2010/main" val="1670680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FFBC6-1F60-D1B3-23A4-E7728197A70A}"/>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E91D8078-23E6-40DD-149B-6776A1DDD8D4}"/>
              </a:ext>
            </a:extLst>
          </p:cNvPr>
          <p:cNvSpPr/>
          <p:nvPr/>
        </p:nvSpPr>
        <p:spPr>
          <a:xfrm>
            <a:off x="0" y="0"/>
            <a:ext cx="12192000" cy="6194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b="1" dirty="0">
                <a:latin typeface="BIZ UDゴシック" panose="020B0400000000000000" pitchFamily="49" charset="-128"/>
                <a:ea typeface="BIZ UDゴシック" panose="020B0400000000000000" pitchFamily="49" charset="-128"/>
              </a:rPr>
              <a:t>Ⅱ</a:t>
            </a:r>
            <a:r>
              <a:rPr lang="ja-JP" altLang="en-US" sz="2400" b="1" dirty="0">
                <a:latin typeface="BIZ UDゴシック" panose="020B0400000000000000" pitchFamily="49" charset="-128"/>
                <a:ea typeface="BIZ UDゴシック" panose="020B0400000000000000" pitchFamily="49" charset="-128"/>
              </a:rPr>
              <a:t>－３</a:t>
            </a:r>
            <a:r>
              <a:rPr lang="ja-JP" altLang="en-US" sz="2000" b="1" dirty="0">
                <a:latin typeface="BIZ UDゴシック" panose="020B0400000000000000" pitchFamily="49" charset="-128"/>
                <a:ea typeface="BIZ UDゴシック" panose="020B0400000000000000" pitchFamily="49" charset="-128"/>
              </a:rPr>
              <a:t>　国家社会機能継続性確保施策及び副首都の整備に係る施策の推進に関する法律案</a:t>
            </a:r>
            <a:r>
              <a:rPr lang="ja-JP" altLang="en-US" b="1" dirty="0">
                <a:latin typeface="BIZ UDゴシック" panose="020B0400000000000000" pitchFamily="49" charset="-128"/>
                <a:ea typeface="BIZ UDゴシック" panose="020B0400000000000000" pitchFamily="49" charset="-128"/>
              </a:rPr>
              <a:t>（副首都法案）</a:t>
            </a:r>
            <a:endParaRPr kumimoji="1" lang="ja-JP" altLang="en-US" sz="2000" b="1" dirty="0">
              <a:solidFill>
                <a:schemeClr val="bg1"/>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1">
            <a:extLst>
              <a:ext uri="{FF2B5EF4-FFF2-40B4-BE49-F238E27FC236}">
                <a16:creationId xmlns:a16="http://schemas.microsoft.com/office/drawing/2014/main" id="{04E930E9-D5CC-EE96-B5B9-C7F71DF61541}"/>
              </a:ext>
            </a:extLst>
          </p:cNvPr>
          <p:cNvSpPr>
            <a:spLocks noGrp="1"/>
          </p:cNvSpPr>
          <p:nvPr>
            <p:ph type="sldNum" sz="quarter" idx="12"/>
          </p:nvPr>
        </p:nvSpPr>
        <p:spPr>
          <a:xfrm>
            <a:off x="9448800" y="6394177"/>
            <a:ext cx="2743200" cy="365125"/>
          </a:xfrm>
        </p:spPr>
        <p:txBody>
          <a:bodyPr/>
          <a:lstStyle/>
          <a:p>
            <a:fld id="{07461F5B-1BDF-4D77-A755-C8D0FF6D81B8}" type="slidenum">
              <a:rPr kumimoji="1" lang="ja-JP" altLang="en-US" sz="1400" smtClean="0">
                <a:latin typeface="BIZ UDPゴシック" panose="020B0400000000000000" pitchFamily="50" charset="-128"/>
                <a:ea typeface="BIZ UDPゴシック" panose="020B0400000000000000" pitchFamily="50" charset="-128"/>
              </a:rPr>
              <a:t>6</a:t>
            </a:fld>
            <a:endParaRPr kumimoji="1" lang="ja-JP" altLang="en-US" sz="1400" dirty="0">
              <a:latin typeface="BIZ UDPゴシック" panose="020B0400000000000000" pitchFamily="50" charset="-128"/>
              <a:ea typeface="BIZ UDPゴシック" panose="020B0400000000000000" pitchFamily="50" charset="-128"/>
            </a:endParaRPr>
          </a:p>
        </p:txBody>
      </p:sp>
      <p:graphicFrame>
        <p:nvGraphicFramePr>
          <p:cNvPr id="3" name="表 2">
            <a:extLst>
              <a:ext uri="{FF2B5EF4-FFF2-40B4-BE49-F238E27FC236}">
                <a16:creationId xmlns:a16="http://schemas.microsoft.com/office/drawing/2014/main" id="{AE6FF853-D699-27BB-FA59-EDA35E54EECE}"/>
              </a:ext>
            </a:extLst>
          </p:cNvPr>
          <p:cNvGraphicFramePr>
            <a:graphicFrameLocks noGrp="1"/>
          </p:cNvGraphicFramePr>
          <p:nvPr>
            <p:extLst>
              <p:ext uri="{D42A27DB-BD31-4B8C-83A1-F6EECF244321}">
                <p14:modId xmlns:p14="http://schemas.microsoft.com/office/powerpoint/2010/main" val="736057434"/>
              </p:ext>
            </p:extLst>
          </p:nvPr>
        </p:nvGraphicFramePr>
        <p:xfrm>
          <a:off x="280026" y="637684"/>
          <a:ext cx="703409" cy="365760"/>
        </p:xfrm>
        <a:graphic>
          <a:graphicData uri="http://schemas.openxmlformats.org/drawingml/2006/table">
            <a:tbl>
              <a:tblPr firstRow="1" bandRow="1">
                <a:tableStyleId>{5C22544A-7EE6-4342-B048-85BDC9FD1C3A}</a:tableStyleId>
              </a:tblPr>
              <a:tblGrid>
                <a:gridCol w="703409">
                  <a:extLst>
                    <a:ext uri="{9D8B030D-6E8A-4147-A177-3AD203B41FA5}">
                      <a16:colId xmlns:a16="http://schemas.microsoft.com/office/drawing/2014/main" val="3666785507"/>
                    </a:ext>
                  </a:extLst>
                </a:gridCol>
              </a:tblGrid>
              <a:tr h="271434">
                <a:tc>
                  <a:txBody>
                    <a:bodyPr/>
                    <a:lstStyle/>
                    <a:p>
                      <a:r>
                        <a:rPr kumimoji="1" lang="ja-JP" altLang="en-US" dirty="0">
                          <a:solidFill>
                            <a:schemeClr val="tx1"/>
                          </a:solidFill>
                          <a:latin typeface="BIZ UDゴシック" panose="020B0400000000000000" pitchFamily="49" charset="-128"/>
                          <a:ea typeface="BIZ UDゴシック" panose="020B0400000000000000" pitchFamily="49" charset="-128"/>
                        </a:rPr>
                        <a:t>目的</a:t>
                      </a:r>
                    </a:p>
                  </a:txBody>
                  <a:tcPr>
                    <a:lnB w="76200" cap="flat" cmpd="sng" algn="ctr">
                      <a:solidFill>
                        <a:srgbClr val="FFC000"/>
                      </a:solidFill>
                      <a:prstDash val="solid"/>
                      <a:round/>
                      <a:headEnd type="none" w="med" len="med"/>
                      <a:tailEnd type="none" w="med" len="med"/>
                    </a:lnB>
                    <a:gradFill>
                      <a:gsLst>
                        <a:gs pos="75000">
                          <a:srgbClr val="FFC000"/>
                        </a:gs>
                        <a:gs pos="92000">
                          <a:srgbClr val="FFC000"/>
                        </a:gs>
                        <a:gs pos="58000">
                          <a:schemeClr val="bg1">
                            <a:alpha val="0"/>
                          </a:schemeClr>
                        </a:gs>
                        <a:gs pos="100000">
                          <a:srgbClr val="FFC000"/>
                        </a:gs>
                      </a:gsLst>
                      <a:lin ang="5400000" scaled="1"/>
                    </a:gradFill>
                  </a:tcPr>
                </a:tc>
                <a:extLst>
                  <a:ext uri="{0D108BD9-81ED-4DB2-BD59-A6C34878D82A}">
                    <a16:rowId xmlns:a16="http://schemas.microsoft.com/office/drawing/2014/main" val="1741538960"/>
                  </a:ext>
                </a:extLst>
              </a:tr>
            </a:tbl>
          </a:graphicData>
        </a:graphic>
      </p:graphicFrame>
      <p:sp>
        <p:nvSpPr>
          <p:cNvPr id="31" name="テキスト ボックス 30">
            <a:extLst>
              <a:ext uri="{FF2B5EF4-FFF2-40B4-BE49-F238E27FC236}">
                <a16:creationId xmlns:a16="http://schemas.microsoft.com/office/drawing/2014/main" id="{F93D25F6-8DA9-F032-D277-EF24DE657134}"/>
              </a:ext>
            </a:extLst>
          </p:cNvPr>
          <p:cNvSpPr txBox="1"/>
          <p:nvPr/>
        </p:nvSpPr>
        <p:spPr>
          <a:xfrm>
            <a:off x="3549292" y="6611779"/>
            <a:ext cx="8426824" cy="246221"/>
          </a:xfrm>
          <a:prstGeom prst="rect">
            <a:avLst/>
          </a:prstGeom>
          <a:noFill/>
        </p:spPr>
        <p:txBody>
          <a:bodyPr wrap="square">
            <a:spAutoFit/>
          </a:bodyPr>
          <a:lstStyle/>
          <a:p>
            <a:pPr algn="r">
              <a:lnSpc>
                <a:spcPts val="1200"/>
              </a:lnSpc>
            </a:pPr>
            <a:r>
              <a:rPr kumimoji="1" lang="ja-JP" altLang="en-US" sz="1000" b="0" dirty="0">
                <a:latin typeface="BIZ UDゴシック" panose="020B0400000000000000" pitchFamily="49" charset="-128"/>
                <a:ea typeface="BIZ UDゴシック" panose="020B0400000000000000" pitchFamily="49" charset="-128"/>
              </a:rPr>
              <a:t>出典</a:t>
            </a:r>
            <a:r>
              <a:rPr lang="ja-JP" altLang="en-US" sz="1000" dirty="0">
                <a:latin typeface="BIZ UDゴシック" panose="020B0400000000000000" pitchFamily="49" charset="-128"/>
                <a:ea typeface="BIZ UDゴシック" panose="020B0400000000000000" pitchFamily="49" charset="-128"/>
              </a:rPr>
              <a:t>：「国家社会機能継続性確保施策及び副首都の整備に係る施策の推進に関する法律案 概要」をもとに作成</a:t>
            </a:r>
            <a:endParaRPr kumimoji="1" lang="en-US" altLang="ja-JP" sz="1000" b="0" dirty="0">
              <a:latin typeface="BIZ UDゴシック" panose="020B0400000000000000" pitchFamily="49" charset="-128"/>
              <a:ea typeface="BIZ UDゴシック" panose="020B0400000000000000" pitchFamily="49" charset="-128"/>
            </a:endParaRPr>
          </a:p>
        </p:txBody>
      </p:sp>
      <p:graphicFrame>
        <p:nvGraphicFramePr>
          <p:cNvPr id="6" name="表 5">
            <a:extLst>
              <a:ext uri="{FF2B5EF4-FFF2-40B4-BE49-F238E27FC236}">
                <a16:creationId xmlns:a16="http://schemas.microsoft.com/office/drawing/2014/main" id="{45D2E459-FF4B-3749-7EB3-881D962D312F}"/>
              </a:ext>
            </a:extLst>
          </p:cNvPr>
          <p:cNvGraphicFramePr>
            <a:graphicFrameLocks noGrp="1"/>
          </p:cNvGraphicFramePr>
          <p:nvPr>
            <p:extLst>
              <p:ext uri="{D42A27DB-BD31-4B8C-83A1-F6EECF244321}">
                <p14:modId xmlns:p14="http://schemas.microsoft.com/office/powerpoint/2010/main" val="719780170"/>
              </p:ext>
            </p:extLst>
          </p:nvPr>
        </p:nvGraphicFramePr>
        <p:xfrm>
          <a:off x="280026" y="1918341"/>
          <a:ext cx="703409" cy="370840"/>
        </p:xfrm>
        <a:graphic>
          <a:graphicData uri="http://schemas.openxmlformats.org/drawingml/2006/table">
            <a:tbl>
              <a:tblPr firstRow="1" bandRow="1">
                <a:tableStyleId>{5C22544A-7EE6-4342-B048-85BDC9FD1C3A}</a:tableStyleId>
              </a:tblPr>
              <a:tblGrid>
                <a:gridCol w="703409">
                  <a:extLst>
                    <a:ext uri="{9D8B030D-6E8A-4147-A177-3AD203B41FA5}">
                      <a16:colId xmlns:a16="http://schemas.microsoft.com/office/drawing/2014/main" val="3666785507"/>
                    </a:ext>
                  </a:extLst>
                </a:gridCol>
              </a:tblGrid>
              <a:tr h="370840">
                <a:tc>
                  <a:txBody>
                    <a:bodyPr/>
                    <a:lstStyle/>
                    <a:p>
                      <a:r>
                        <a:rPr kumimoji="1" lang="ja-JP" altLang="en-US" dirty="0">
                          <a:solidFill>
                            <a:schemeClr val="tx1"/>
                          </a:solidFill>
                          <a:latin typeface="BIZ UDゴシック" panose="020B0400000000000000" pitchFamily="49" charset="-128"/>
                          <a:ea typeface="BIZ UDゴシック" panose="020B0400000000000000" pitchFamily="49" charset="-128"/>
                        </a:rPr>
                        <a:t>定義</a:t>
                      </a:r>
                    </a:p>
                  </a:txBody>
                  <a:tcPr>
                    <a:lnB w="76200" cap="flat" cmpd="sng" algn="ctr">
                      <a:solidFill>
                        <a:srgbClr val="FFC000"/>
                      </a:solidFill>
                      <a:prstDash val="solid"/>
                      <a:round/>
                      <a:headEnd type="none" w="med" len="med"/>
                      <a:tailEnd type="none" w="med" len="med"/>
                    </a:lnB>
                    <a:gradFill>
                      <a:gsLst>
                        <a:gs pos="75000">
                          <a:srgbClr val="FFC000"/>
                        </a:gs>
                        <a:gs pos="92000">
                          <a:srgbClr val="FFC000"/>
                        </a:gs>
                        <a:gs pos="58000">
                          <a:schemeClr val="bg1">
                            <a:alpha val="0"/>
                          </a:schemeClr>
                        </a:gs>
                        <a:gs pos="100000">
                          <a:srgbClr val="FFC000"/>
                        </a:gs>
                      </a:gsLst>
                      <a:lin ang="5400000" scaled="1"/>
                    </a:gradFill>
                  </a:tcPr>
                </a:tc>
                <a:extLst>
                  <a:ext uri="{0D108BD9-81ED-4DB2-BD59-A6C34878D82A}">
                    <a16:rowId xmlns:a16="http://schemas.microsoft.com/office/drawing/2014/main" val="1741538960"/>
                  </a:ext>
                </a:extLst>
              </a:tr>
            </a:tbl>
          </a:graphicData>
        </a:graphic>
      </p:graphicFrame>
      <p:sp>
        <p:nvSpPr>
          <p:cNvPr id="11" name="テキスト ボックス 10">
            <a:extLst>
              <a:ext uri="{FF2B5EF4-FFF2-40B4-BE49-F238E27FC236}">
                <a16:creationId xmlns:a16="http://schemas.microsoft.com/office/drawing/2014/main" id="{437A1160-3A97-17FB-BF34-AF8749EFD188}"/>
              </a:ext>
            </a:extLst>
          </p:cNvPr>
          <p:cNvSpPr txBox="1"/>
          <p:nvPr/>
        </p:nvSpPr>
        <p:spPr>
          <a:xfrm>
            <a:off x="3448175" y="2439336"/>
            <a:ext cx="8691291" cy="338554"/>
          </a:xfrm>
          <a:prstGeom prst="rect">
            <a:avLst/>
          </a:prstGeom>
          <a:noFill/>
        </p:spPr>
        <p:txBody>
          <a:bodyPr wrap="square" rtlCol="0">
            <a:spAutoFit/>
          </a:bodyPr>
          <a:lstStyle/>
          <a:p>
            <a:r>
              <a:rPr lang="ja-JP" altLang="en-US" sz="1600" dirty="0">
                <a:latin typeface="BIZ UDゴシック" panose="020B0400000000000000" pitchFamily="49" charset="-128"/>
                <a:ea typeface="BIZ UDゴシック" panose="020B0400000000000000" pitchFamily="49" charset="-128"/>
              </a:rPr>
              <a:t>我が国の</a:t>
            </a:r>
            <a:r>
              <a:rPr lang="ja-JP" altLang="en-US" sz="1600" b="1" dirty="0">
                <a:solidFill>
                  <a:srgbClr val="FF0000"/>
                </a:solidFill>
                <a:latin typeface="BIZ UDゴシック" panose="020B0400000000000000" pitchFamily="49" charset="-128"/>
                <a:ea typeface="BIZ UDゴシック" panose="020B0400000000000000" pitchFamily="49" charset="-128"/>
              </a:rPr>
              <a:t>政治、行政、司法及び経済に関する機能その他の国家及び社会の重要な機能</a:t>
            </a:r>
            <a:r>
              <a:rPr lang="ja-JP" altLang="en-US" sz="1600" dirty="0">
                <a:latin typeface="BIZ UDゴシック" panose="020B0400000000000000" pitchFamily="49" charset="-128"/>
                <a:ea typeface="BIZ UDゴシック" panose="020B0400000000000000" pitchFamily="49" charset="-128"/>
              </a:rPr>
              <a:t>をいう。</a:t>
            </a:r>
          </a:p>
        </p:txBody>
      </p:sp>
      <p:sp>
        <p:nvSpPr>
          <p:cNvPr id="13" name="テキスト ボックス 12">
            <a:extLst>
              <a:ext uri="{FF2B5EF4-FFF2-40B4-BE49-F238E27FC236}">
                <a16:creationId xmlns:a16="http://schemas.microsoft.com/office/drawing/2014/main" id="{99197BC6-3A41-5C50-CD42-B7E2123D6FBC}"/>
              </a:ext>
            </a:extLst>
          </p:cNvPr>
          <p:cNvSpPr txBox="1"/>
          <p:nvPr/>
        </p:nvSpPr>
        <p:spPr>
          <a:xfrm>
            <a:off x="3447384" y="2989094"/>
            <a:ext cx="8528732" cy="584775"/>
          </a:xfrm>
          <a:prstGeom prst="rect">
            <a:avLst/>
          </a:prstGeom>
          <a:noFill/>
        </p:spPr>
        <p:txBody>
          <a:bodyPr wrap="square" rtlCol="0">
            <a:spAutoFit/>
          </a:bodyPr>
          <a:lstStyle/>
          <a:p>
            <a:r>
              <a:rPr lang="ja-JP" altLang="en-US" sz="1600" b="1" dirty="0">
                <a:solidFill>
                  <a:srgbClr val="FF0000"/>
                </a:solidFill>
                <a:latin typeface="BIZ UDゴシック" panose="020B0400000000000000" pitchFamily="49" charset="-128"/>
                <a:ea typeface="BIZ UDゴシック" panose="020B0400000000000000" pitchFamily="49" charset="-128"/>
              </a:rPr>
              <a:t>東京圏（首都直下地震対策特別措置法第２条第１項に規定する東京圏をいう。）における</a:t>
            </a:r>
            <a:br>
              <a:rPr lang="en-US" altLang="ja-JP" sz="1600" b="1" dirty="0">
                <a:solidFill>
                  <a:srgbClr val="FF0000"/>
                </a:solidFill>
                <a:latin typeface="BIZ UDゴシック" panose="020B0400000000000000" pitchFamily="49" charset="-128"/>
                <a:ea typeface="BIZ UDゴシック" panose="020B0400000000000000" pitchFamily="49" charset="-128"/>
              </a:rPr>
            </a:br>
            <a:r>
              <a:rPr lang="ja-JP" altLang="en-US" sz="1600" b="1" dirty="0">
                <a:solidFill>
                  <a:srgbClr val="FF0000"/>
                </a:solidFill>
                <a:latin typeface="BIZ UDゴシック" panose="020B0400000000000000" pitchFamily="49" charset="-128"/>
                <a:ea typeface="BIZ UDゴシック" panose="020B0400000000000000" pitchFamily="49" charset="-128"/>
              </a:rPr>
              <a:t>国家社会機能のうち中枢的なもの</a:t>
            </a:r>
            <a:r>
              <a:rPr lang="ja-JP" altLang="en-US" sz="1600" dirty="0">
                <a:latin typeface="BIZ UDゴシック" panose="020B0400000000000000" pitchFamily="49" charset="-128"/>
                <a:ea typeface="BIZ UDゴシック" panose="020B0400000000000000" pitchFamily="49" charset="-128"/>
              </a:rPr>
              <a:t>をいう。 </a:t>
            </a:r>
          </a:p>
        </p:txBody>
      </p:sp>
      <p:sp>
        <p:nvSpPr>
          <p:cNvPr id="33" name="四角形: 角を丸くする 32">
            <a:extLst>
              <a:ext uri="{FF2B5EF4-FFF2-40B4-BE49-F238E27FC236}">
                <a16:creationId xmlns:a16="http://schemas.microsoft.com/office/drawing/2014/main" id="{104A886B-31B9-2C87-B062-95ABD966D81F}"/>
              </a:ext>
            </a:extLst>
          </p:cNvPr>
          <p:cNvSpPr/>
          <p:nvPr/>
        </p:nvSpPr>
        <p:spPr>
          <a:xfrm>
            <a:off x="282352" y="3722421"/>
            <a:ext cx="2929226" cy="531741"/>
          </a:xfrm>
          <a:prstGeom prst="roundRect">
            <a:avLst>
              <a:gd name="adj" fmla="val 0"/>
            </a:avLst>
          </a:prstGeom>
          <a:solidFill>
            <a:schemeClr val="accent6">
              <a:lumMod val="20000"/>
              <a:lumOff val="80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r>
              <a:rPr lang="ja-JP" altLang="en-US" b="1" dirty="0">
                <a:solidFill>
                  <a:srgbClr val="002060"/>
                </a:solidFill>
                <a:latin typeface="BIZ UDゴシック" panose="020B0400000000000000" pitchFamily="49" charset="-128"/>
                <a:ea typeface="BIZ UDゴシック" panose="020B0400000000000000" pitchFamily="49" charset="-128"/>
              </a:rPr>
              <a:t>３　首都中枢機能代替地域</a:t>
            </a:r>
            <a:endParaRPr kumimoji="1" lang="ja-JP" altLang="en-US" b="1" dirty="0">
              <a:solidFill>
                <a:srgbClr val="002060"/>
              </a:solidFill>
              <a:latin typeface="BIZ UDゴシック" panose="020B0400000000000000" pitchFamily="49" charset="-128"/>
              <a:ea typeface="BIZ UDゴシック" panose="020B0400000000000000" pitchFamily="49" charset="-128"/>
            </a:endParaRPr>
          </a:p>
        </p:txBody>
      </p:sp>
      <p:sp>
        <p:nvSpPr>
          <p:cNvPr id="34" name="四角形: 角を丸くする 33">
            <a:extLst>
              <a:ext uri="{FF2B5EF4-FFF2-40B4-BE49-F238E27FC236}">
                <a16:creationId xmlns:a16="http://schemas.microsoft.com/office/drawing/2014/main" id="{C85CB6C9-76C3-96D6-C30E-6E0C8D44AC45}"/>
              </a:ext>
            </a:extLst>
          </p:cNvPr>
          <p:cNvSpPr/>
          <p:nvPr/>
        </p:nvSpPr>
        <p:spPr>
          <a:xfrm>
            <a:off x="269356" y="2371401"/>
            <a:ext cx="2929225" cy="525151"/>
          </a:xfrm>
          <a:prstGeom prst="roundRect">
            <a:avLst/>
          </a:prstGeom>
          <a:solidFill>
            <a:schemeClr val="accent4">
              <a:lumMod val="20000"/>
              <a:lumOff val="80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r>
              <a:rPr kumimoji="1" lang="ja-JP" altLang="en-US" b="1" dirty="0">
                <a:solidFill>
                  <a:schemeClr val="accent2">
                    <a:lumMod val="50000"/>
                  </a:schemeClr>
                </a:solidFill>
                <a:latin typeface="BIZ UDゴシック" panose="020B0400000000000000" pitchFamily="49" charset="-128"/>
                <a:ea typeface="BIZ UDゴシック" panose="020B0400000000000000" pitchFamily="49" charset="-128"/>
              </a:rPr>
              <a:t>１　国家社会機能</a:t>
            </a:r>
          </a:p>
        </p:txBody>
      </p:sp>
      <p:sp>
        <p:nvSpPr>
          <p:cNvPr id="37" name="四角形: 角を丸くする 36">
            <a:extLst>
              <a:ext uri="{FF2B5EF4-FFF2-40B4-BE49-F238E27FC236}">
                <a16:creationId xmlns:a16="http://schemas.microsoft.com/office/drawing/2014/main" id="{922A585D-A0BB-29EA-FDEE-BD45CA5F4469}"/>
              </a:ext>
            </a:extLst>
          </p:cNvPr>
          <p:cNvSpPr/>
          <p:nvPr/>
        </p:nvSpPr>
        <p:spPr>
          <a:xfrm>
            <a:off x="280026" y="3054708"/>
            <a:ext cx="2929225" cy="495462"/>
          </a:xfrm>
          <a:prstGeom prst="roundRect">
            <a:avLst/>
          </a:prstGeom>
          <a:solidFill>
            <a:schemeClr val="accent4">
              <a:lumMod val="20000"/>
              <a:lumOff val="80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r>
              <a:rPr lang="ja-JP" altLang="en-US" b="1" dirty="0">
                <a:solidFill>
                  <a:schemeClr val="accent2">
                    <a:lumMod val="50000"/>
                  </a:schemeClr>
                </a:solidFill>
                <a:latin typeface="BIZ UDゴシック" panose="020B0400000000000000" pitchFamily="49" charset="-128"/>
                <a:ea typeface="BIZ UDゴシック" panose="020B0400000000000000" pitchFamily="49" charset="-128"/>
              </a:rPr>
              <a:t>２　</a:t>
            </a:r>
            <a:r>
              <a:rPr kumimoji="1" lang="ja-JP" altLang="en-US" b="1" dirty="0">
                <a:solidFill>
                  <a:schemeClr val="accent2">
                    <a:lumMod val="50000"/>
                  </a:schemeClr>
                </a:solidFill>
                <a:latin typeface="BIZ UDゴシック" panose="020B0400000000000000" pitchFamily="49" charset="-128"/>
                <a:ea typeface="BIZ UDゴシック" panose="020B0400000000000000" pitchFamily="49" charset="-128"/>
              </a:rPr>
              <a:t>首都中枢機能</a:t>
            </a:r>
          </a:p>
        </p:txBody>
      </p:sp>
      <p:sp>
        <p:nvSpPr>
          <p:cNvPr id="40" name="テキスト ボックス 39">
            <a:extLst>
              <a:ext uri="{FF2B5EF4-FFF2-40B4-BE49-F238E27FC236}">
                <a16:creationId xmlns:a16="http://schemas.microsoft.com/office/drawing/2014/main" id="{8A75F0B1-B54A-1DE9-A689-6D65695B0F45}"/>
              </a:ext>
            </a:extLst>
          </p:cNvPr>
          <p:cNvSpPr txBox="1"/>
          <p:nvPr/>
        </p:nvSpPr>
        <p:spPr>
          <a:xfrm>
            <a:off x="3447384" y="3685642"/>
            <a:ext cx="9161176" cy="584775"/>
          </a:xfrm>
          <a:prstGeom prst="rect">
            <a:avLst/>
          </a:prstGeom>
          <a:noFill/>
        </p:spPr>
        <p:txBody>
          <a:bodyPr wrap="square">
            <a:spAutoFit/>
          </a:bodyPr>
          <a:lstStyle/>
          <a:p>
            <a:r>
              <a:rPr lang="ja-JP" altLang="en-US" sz="1600" dirty="0">
                <a:latin typeface="BIZ UDゴシック" panose="020B0400000000000000" pitchFamily="49" charset="-128"/>
                <a:ea typeface="BIZ UDゴシック" panose="020B0400000000000000" pitchFamily="49" charset="-128"/>
              </a:rPr>
              <a:t>大規模災害が発生し、東京圏において首都中枢機能を維持することが困難となった場合に、</a:t>
            </a:r>
            <a:endParaRPr lang="en-US" altLang="ja-JP" sz="1600" dirty="0">
              <a:latin typeface="BIZ UDゴシック" panose="020B0400000000000000" pitchFamily="49" charset="-128"/>
              <a:ea typeface="BIZ UDゴシック" panose="020B0400000000000000" pitchFamily="49" charset="-128"/>
            </a:endParaRPr>
          </a:p>
          <a:p>
            <a:r>
              <a:rPr lang="ja-JP" altLang="en-US" sz="1600" dirty="0">
                <a:latin typeface="BIZ UDゴシック" panose="020B0400000000000000" pitchFamily="49" charset="-128"/>
                <a:ea typeface="BIZ UDゴシック" panose="020B0400000000000000" pitchFamily="49" charset="-128"/>
              </a:rPr>
              <a:t>必要に応じて、一定期間、</a:t>
            </a:r>
            <a:r>
              <a:rPr lang="ja-JP" altLang="en-US" sz="1600" b="1" dirty="0">
                <a:solidFill>
                  <a:srgbClr val="FF0000"/>
                </a:solidFill>
                <a:latin typeface="BIZ UDゴシック" panose="020B0400000000000000" pitchFamily="49" charset="-128"/>
                <a:ea typeface="BIZ UDゴシック" panose="020B0400000000000000" pitchFamily="49" charset="-128"/>
              </a:rPr>
              <a:t>首都中枢機能の一部を代替する機能を担う地域</a:t>
            </a:r>
            <a:r>
              <a:rPr lang="ja-JP" altLang="en-US" sz="1600" dirty="0">
                <a:latin typeface="BIZ UDゴシック" panose="020B0400000000000000" pitchFamily="49" charset="-128"/>
                <a:ea typeface="BIZ UDゴシック" panose="020B0400000000000000" pitchFamily="49" charset="-128"/>
              </a:rPr>
              <a:t>をいう。</a:t>
            </a:r>
            <a:r>
              <a:rPr lang="ja-JP" altLang="en-US" sz="1600" dirty="0"/>
              <a:t> </a:t>
            </a:r>
          </a:p>
        </p:txBody>
      </p:sp>
      <p:sp>
        <p:nvSpPr>
          <p:cNvPr id="41" name="四角形: 角を丸くする 40">
            <a:extLst>
              <a:ext uri="{FF2B5EF4-FFF2-40B4-BE49-F238E27FC236}">
                <a16:creationId xmlns:a16="http://schemas.microsoft.com/office/drawing/2014/main" id="{F8C0B364-7903-5B2F-D707-9068B449751B}"/>
              </a:ext>
            </a:extLst>
          </p:cNvPr>
          <p:cNvSpPr/>
          <p:nvPr/>
        </p:nvSpPr>
        <p:spPr>
          <a:xfrm>
            <a:off x="269356" y="4426413"/>
            <a:ext cx="2931550" cy="512894"/>
          </a:xfrm>
          <a:prstGeom prst="roundRect">
            <a:avLst>
              <a:gd name="adj" fmla="val 0"/>
            </a:avLst>
          </a:prstGeom>
          <a:solidFill>
            <a:schemeClr val="accent6">
              <a:lumMod val="20000"/>
              <a:lumOff val="80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r>
              <a:rPr kumimoji="1" lang="ja-JP" altLang="en-US" b="1" dirty="0">
                <a:solidFill>
                  <a:srgbClr val="002060"/>
                </a:solidFill>
                <a:latin typeface="BIZ UDゴシック" panose="020B0400000000000000" pitchFamily="49" charset="-128"/>
                <a:ea typeface="BIZ UDゴシック" panose="020B0400000000000000" pitchFamily="49" charset="-128"/>
              </a:rPr>
              <a:t>４　副首都</a:t>
            </a:r>
          </a:p>
        </p:txBody>
      </p:sp>
      <p:sp>
        <p:nvSpPr>
          <p:cNvPr id="43" name="テキスト ボックス 42">
            <a:extLst>
              <a:ext uri="{FF2B5EF4-FFF2-40B4-BE49-F238E27FC236}">
                <a16:creationId xmlns:a16="http://schemas.microsoft.com/office/drawing/2014/main" id="{4B73FB5F-9038-1496-02D8-2E6279B2FD68}"/>
              </a:ext>
            </a:extLst>
          </p:cNvPr>
          <p:cNvSpPr txBox="1"/>
          <p:nvPr/>
        </p:nvSpPr>
        <p:spPr>
          <a:xfrm>
            <a:off x="3447384" y="4301061"/>
            <a:ext cx="8922210" cy="830997"/>
          </a:xfrm>
          <a:prstGeom prst="rect">
            <a:avLst/>
          </a:prstGeom>
          <a:noFill/>
        </p:spPr>
        <p:txBody>
          <a:bodyPr wrap="square">
            <a:spAutoFit/>
          </a:bodyPr>
          <a:lstStyle/>
          <a:p>
            <a:r>
              <a:rPr lang="ja-JP" altLang="en-US" sz="1600" dirty="0">
                <a:latin typeface="BIZ UDゴシック" panose="020B0400000000000000" pitchFamily="49" charset="-128"/>
                <a:ea typeface="BIZ UDゴシック" panose="020B0400000000000000" pitchFamily="49" charset="-128"/>
              </a:rPr>
              <a:t>大規模災害が発生し、東京圏において首都中枢機能を維持することが困難となった場合に、</a:t>
            </a:r>
            <a:endParaRPr lang="en-US" altLang="ja-JP" sz="1600" dirty="0">
              <a:latin typeface="BIZ UDゴシック" panose="020B0400000000000000" pitchFamily="49" charset="-128"/>
              <a:ea typeface="BIZ UDゴシック" panose="020B0400000000000000" pitchFamily="49" charset="-128"/>
            </a:endParaRPr>
          </a:p>
          <a:p>
            <a:r>
              <a:rPr lang="ja-JP" altLang="en-US" sz="1600" dirty="0">
                <a:latin typeface="BIZ UDゴシック" panose="020B0400000000000000" pitchFamily="49" charset="-128"/>
                <a:ea typeface="BIZ UDゴシック" panose="020B0400000000000000" pitchFamily="49" charset="-128"/>
              </a:rPr>
              <a:t>必要に応じて、一定期間、</a:t>
            </a:r>
            <a:r>
              <a:rPr lang="ja-JP" altLang="en-US" sz="1600" b="1" dirty="0">
                <a:solidFill>
                  <a:srgbClr val="FF0000"/>
                </a:solidFill>
                <a:latin typeface="BIZ UDゴシック" panose="020B0400000000000000" pitchFamily="49" charset="-128"/>
                <a:ea typeface="BIZ UDゴシック" panose="020B0400000000000000" pitchFamily="49" charset="-128"/>
              </a:rPr>
              <a:t>首都中枢機能の全部又は大部分を代替する機能を担うとともに、</a:t>
            </a:r>
            <a:endParaRPr lang="en-US" altLang="ja-JP" sz="1600" b="1" dirty="0">
              <a:solidFill>
                <a:srgbClr val="FF0000"/>
              </a:solidFill>
              <a:latin typeface="BIZ UDゴシック" panose="020B0400000000000000" pitchFamily="49" charset="-128"/>
              <a:ea typeface="BIZ UDゴシック" panose="020B0400000000000000" pitchFamily="49" charset="-128"/>
            </a:endParaRPr>
          </a:p>
          <a:p>
            <a:r>
              <a:rPr lang="ja-JP" altLang="en-US" sz="1600" b="1" dirty="0">
                <a:solidFill>
                  <a:srgbClr val="FF0000"/>
                </a:solidFill>
                <a:latin typeface="BIZ UDゴシック" panose="020B0400000000000000" pitchFamily="49" charset="-128"/>
                <a:ea typeface="BIZ UDゴシック" panose="020B0400000000000000" pitchFamily="49" charset="-128"/>
              </a:rPr>
              <a:t>多極分散型経済圏の形成の中核となる機能をも担う道府県として、指定された道府県</a:t>
            </a:r>
            <a:r>
              <a:rPr lang="ja-JP" altLang="en-US" sz="1600" dirty="0">
                <a:latin typeface="BIZ UDゴシック" panose="020B0400000000000000" pitchFamily="49" charset="-128"/>
                <a:ea typeface="BIZ UDゴシック" panose="020B0400000000000000" pitchFamily="49" charset="-128"/>
              </a:rPr>
              <a:t>をいう。</a:t>
            </a:r>
          </a:p>
        </p:txBody>
      </p:sp>
      <p:graphicFrame>
        <p:nvGraphicFramePr>
          <p:cNvPr id="44" name="表 43">
            <a:extLst>
              <a:ext uri="{FF2B5EF4-FFF2-40B4-BE49-F238E27FC236}">
                <a16:creationId xmlns:a16="http://schemas.microsoft.com/office/drawing/2014/main" id="{8CA18669-062A-91FC-0F01-7EA702AE4271}"/>
              </a:ext>
            </a:extLst>
          </p:cNvPr>
          <p:cNvGraphicFramePr>
            <a:graphicFrameLocks noGrp="1"/>
          </p:cNvGraphicFramePr>
          <p:nvPr>
            <p:extLst>
              <p:ext uri="{D42A27DB-BD31-4B8C-83A1-F6EECF244321}">
                <p14:modId xmlns:p14="http://schemas.microsoft.com/office/powerpoint/2010/main" val="4111112172"/>
              </p:ext>
            </p:extLst>
          </p:nvPr>
        </p:nvGraphicFramePr>
        <p:xfrm>
          <a:off x="232185" y="5010320"/>
          <a:ext cx="2094455" cy="370840"/>
        </p:xfrm>
        <a:graphic>
          <a:graphicData uri="http://schemas.openxmlformats.org/drawingml/2006/table">
            <a:tbl>
              <a:tblPr firstRow="1" bandRow="1">
                <a:tableStyleId>{5C22544A-7EE6-4342-B048-85BDC9FD1C3A}</a:tableStyleId>
              </a:tblPr>
              <a:tblGrid>
                <a:gridCol w="2094455">
                  <a:extLst>
                    <a:ext uri="{9D8B030D-6E8A-4147-A177-3AD203B41FA5}">
                      <a16:colId xmlns:a16="http://schemas.microsoft.com/office/drawing/2014/main" val="3666785507"/>
                    </a:ext>
                  </a:extLst>
                </a:gridCol>
              </a:tblGrid>
              <a:tr h="370840">
                <a:tc>
                  <a:txBody>
                    <a:bodyPr/>
                    <a:lstStyle/>
                    <a:p>
                      <a:r>
                        <a:rPr kumimoji="1" lang="ja-JP" altLang="en-US" dirty="0">
                          <a:solidFill>
                            <a:schemeClr val="tx1"/>
                          </a:solidFill>
                          <a:latin typeface="BIZ UDゴシック" panose="020B0400000000000000" pitchFamily="49" charset="-128"/>
                          <a:ea typeface="BIZ UDゴシック" panose="020B0400000000000000" pitchFamily="49" charset="-128"/>
                        </a:rPr>
                        <a:t>上記３</a:t>
                      </a:r>
                      <a:r>
                        <a:rPr kumimoji="1" lang="en-US" altLang="ja-JP" dirty="0">
                          <a:solidFill>
                            <a:schemeClr val="tx1"/>
                          </a:solidFill>
                          <a:latin typeface="BIZ UDゴシック" panose="020B0400000000000000" pitchFamily="49" charset="-128"/>
                          <a:ea typeface="BIZ UDゴシック" panose="020B0400000000000000" pitchFamily="49" charset="-128"/>
                        </a:rPr>
                        <a:t>.</a:t>
                      </a:r>
                      <a:r>
                        <a:rPr kumimoji="1" lang="ja-JP" altLang="en-US" dirty="0">
                          <a:solidFill>
                            <a:schemeClr val="tx1"/>
                          </a:solidFill>
                          <a:latin typeface="BIZ UDゴシック" panose="020B0400000000000000" pitchFamily="49" charset="-128"/>
                          <a:ea typeface="BIZ UDゴシック" panose="020B0400000000000000" pitchFamily="49" charset="-128"/>
                        </a:rPr>
                        <a:t>４の要件</a:t>
                      </a:r>
                    </a:p>
                  </a:txBody>
                  <a:tcPr>
                    <a:lnB w="76200" cap="flat" cmpd="sng" algn="ctr">
                      <a:solidFill>
                        <a:srgbClr val="FFC000"/>
                      </a:solidFill>
                      <a:prstDash val="solid"/>
                      <a:round/>
                      <a:headEnd type="none" w="med" len="med"/>
                      <a:tailEnd type="none" w="med" len="med"/>
                    </a:lnB>
                    <a:gradFill>
                      <a:gsLst>
                        <a:gs pos="75000">
                          <a:srgbClr val="FFC000"/>
                        </a:gs>
                        <a:gs pos="92000">
                          <a:srgbClr val="FFC000"/>
                        </a:gs>
                        <a:gs pos="58000">
                          <a:schemeClr val="bg1">
                            <a:alpha val="0"/>
                          </a:schemeClr>
                        </a:gs>
                        <a:gs pos="100000">
                          <a:srgbClr val="FFC000"/>
                        </a:gs>
                      </a:gsLst>
                      <a:lin ang="5400000" scaled="1"/>
                    </a:gradFill>
                  </a:tcPr>
                </a:tc>
                <a:extLst>
                  <a:ext uri="{0D108BD9-81ED-4DB2-BD59-A6C34878D82A}">
                    <a16:rowId xmlns:a16="http://schemas.microsoft.com/office/drawing/2014/main" val="1741538960"/>
                  </a:ext>
                </a:extLst>
              </a:tr>
            </a:tbl>
          </a:graphicData>
        </a:graphic>
      </p:graphicFrame>
      <p:graphicFrame>
        <p:nvGraphicFramePr>
          <p:cNvPr id="45" name="表 44">
            <a:extLst>
              <a:ext uri="{FF2B5EF4-FFF2-40B4-BE49-F238E27FC236}">
                <a16:creationId xmlns:a16="http://schemas.microsoft.com/office/drawing/2014/main" id="{A6A8D45D-F126-B4F9-34D3-E06BC51C20A1}"/>
              </a:ext>
            </a:extLst>
          </p:cNvPr>
          <p:cNvGraphicFramePr>
            <a:graphicFrameLocks noGrp="1"/>
          </p:cNvGraphicFramePr>
          <p:nvPr>
            <p:extLst>
              <p:ext uri="{D42A27DB-BD31-4B8C-83A1-F6EECF244321}">
                <p14:modId xmlns:p14="http://schemas.microsoft.com/office/powerpoint/2010/main" val="1697835068"/>
              </p:ext>
            </p:extLst>
          </p:nvPr>
        </p:nvGraphicFramePr>
        <p:xfrm>
          <a:off x="483226" y="5414377"/>
          <a:ext cx="8521429" cy="370840"/>
        </p:xfrm>
        <a:graphic>
          <a:graphicData uri="http://schemas.openxmlformats.org/drawingml/2006/table">
            <a:tbl>
              <a:tblPr firstRow="1" bandRow="1">
                <a:tableStyleId>{5C22544A-7EE6-4342-B048-85BDC9FD1C3A}</a:tableStyleId>
              </a:tblPr>
              <a:tblGrid>
                <a:gridCol w="8521429">
                  <a:extLst>
                    <a:ext uri="{9D8B030D-6E8A-4147-A177-3AD203B41FA5}">
                      <a16:colId xmlns:a16="http://schemas.microsoft.com/office/drawing/2014/main" val="166682585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rgbClr val="FF0000"/>
                          </a:solidFill>
                          <a:latin typeface="BIZ UDPゴシック" panose="020B0400000000000000" pitchFamily="50" charset="-128"/>
                          <a:ea typeface="BIZ UDPゴシック" panose="020B0400000000000000" pitchFamily="50" charset="-128"/>
                        </a:rPr>
                        <a:t>東京圏との同時被災の可能性が低い　</a:t>
                      </a:r>
                      <a:r>
                        <a:rPr kumimoji="1" lang="ja-JP" altLang="en-US" sz="1400" dirty="0">
                          <a:solidFill>
                            <a:schemeClr val="tx1"/>
                          </a:solidFill>
                          <a:latin typeface="BIZ UDPゴシック" panose="020B0400000000000000" pitchFamily="50" charset="-128"/>
                          <a:ea typeface="BIZ UDPゴシック" panose="020B0400000000000000" pitchFamily="50" charset="-128"/>
                        </a:rPr>
                        <a:t>ものとして</a:t>
                      </a:r>
                      <a:r>
                        <a:rPr kumimoji="1" lang="ja-JP" altLang="en-US" sz="1800" dirty="0">
                          <a:solidFill>
                            <a:srgbClr val="FF0000"/>
                          </a:solidFill>
                          <a:latin typeface="BIZ UDPゴシック" panose="020B0400000000000000" pitchFamily="50" charset="-128"/>
                          <a:ea typeface="BIZ UDPゴシック" panose="020B0400000000000000" pitchFamily="50" charset="-128"/>
                        </a:rPr>
                        <a:t>　</a:t>
                      </a:r>
                      <a:r>
                        <a:rPr kumimoji="1" lang="ja-JP" altLang="en-US" sz="1800" dirty="0">
                          <a:solidFill>
                            <a:srgbClr val="00B050"/>
                          </a:solidFill>
                          <a:latin typeface="BIZ UDPゴシック" panose="020B0400000000000000" pitchFamily="50" charset="-128"/>
                          <a:ea typeface="BIZ UDPゴシック" panose="020B0400000000000000" pitchFamily="50" charset="-128"/>
                        </a:rPr>
                        <a:t>政令</a:t>
                      </a:r>
                      <a:r>
                        <a:rPr kumimoji="1" lang="ja-JP" altLang="en-US" sz="1800" dirty="0">
                          <a:solidFill>
                            <a:srgbClr val="FF0000"/>
                          </a:solidFill>
                          <a:latin typeface="BIZ UDPゴシック" panose="020B0400000000000000" pitchFamily="50" charset="-128"/>
                          <a:ea typeface="BIZ UDPゴシック" panose="020B0400000000000000" pitchFamily="50" charset="-128"/>
                        </a:rPr>
                        <a:t>　</a:t>
                      </a:r>
                      <a:r>
                        <a:rPr kumimoji="1" lang="ja-JP" altLang="en-US" sz="1400" dirty="0">
                          <a:solidFill>
                            <a:schemeClr val="tx1"/>
                          </a:solidFill>
                          <a:latin typeface="BIZ UDPゴシック" panose="020B0400000000000000" pitchFamily="50" charset="-128"/>
                          <a:ea typeface="BIZ UDPゴシック" panose="020B0400000000000000" pitchFamily="50" charset="-128"/>
                        </a:rPr>
                        <a:t>で定める要件に該当</a:t>
                      </a:r>
                    </a:p>
                  </a:txBody>
                  <a:tcPr>
                    <a:lnB w="1905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221858821"/>
                  </a:ext>
                </a:extLst>
              </a:tr>
            </a:tbl>
          </a:graphicData>
        </a:graphic>
      </p:graphicFrame>
      <p:sp>
        <p:nvSpPr>
          <p:cNvPr id="46" name="大かっこ 45">
            <a:extLst>
              <a:ext uri="{FF2B5EF4-FFF2-40B4-BE49-F238E27FC236}">
                <a16:creationId xmlns:a16="http://schemas.microsoft.com/office/drawing/2014/main" id="{E339BE38-7900-43E0-4E75-6B1A480B552B}"/>
              </a:ext>
            </a:extLst>
          </p:cNvPr>
          <p:cNvSpPr/>
          <p:nvPr/>
        </p:nvSpPr>
        <p:spPr>
          <a:xfrm>
            <a:off x="483226" y="5879628"/>
            <a:ext cx="10052694" cy="370840"/>
          </a:xfrm>
          <a:prstGeom prst="bracketPair">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400" dirty="0">
                <a:latin typeface="BIZ UDゴシック" panose="020B0400000000000000" pitchFamily="49" charset="-128"/>
                <a:ea typeface="BIZ UDゴシック" panose="020B0400000000000000" pitchFamily="49" charset="-128"/>
              </a:rPr>
              <a:t>政令：「</a:t>
            </a:r>
            <a:r>
              <a:rPr lang="ja-JP" altLang="en-US" sz="1600" b="1" dirty="0">
                <a:solidFill>
                  <a:srgbClr val="00B050"/>
                </a:solidFill>
                <a:latin typeface="BIZ UDゴシック" panose="020B0400000000000000" pitchFamily="49" charset="-128"/>
                <a:ea typeface="BIZ UDゴシック" panose="020B0400000000000000" pitchFamily="49" charset="-128"/>
              </a:rPr>
              <a:t>首都直下地震緊急対策区域</a:t>
            </a:r>
            <a:r>
              <a:rPr lang="ja-JP" altLang="en-US" sz="1600" b="1" dirty="0">
                <a:solidFill>
                  <a:srgbClr val="FF0000"/>
                </a:solidFill>
                <a:latin typeface="BIZ UDゴシック" panose="020B0400000000000000" pitchFamily="49" charset="-128"/>
                <a:ea typeface="BIZ UDゴシック" panose="020B0400000000000000" pitchFamily="49" charset="-128"/>
              </a:rPr>
              <a:t>　</a:t>
            </a:r>
            <a:r>
              <a:rPr lang="ja-JP" altLang="en-US" sz="1600" dirty="0">
                <a:latin typeface="BIZ UDゴシック" panose="020B0400000000000000" pitchFamily="49" charset="-128"/>
                <a:ea typeface="BIZ UDゴシック" panose="020B0400000000000000" pitchFamily="49" charset="-128"/>
              </a:rPr>
              <a:t>及び　</a:t>
            </a:r>
            <a:r>
              <a:rPr lang="ja-JP" altLang="en-US" sz="1600" b="1" dirty="0">
                <a:solidFill>
                  <a:srgbClr val="00B050"/>
                </a:solidFill>
                <a:latin typeface="BIZ UDゴシック" panose="020B0400000000000000" pitchFamily="49" charset="-128"/>
                <a:ea typeface="BIZ UDゴシック" panose="020B0400000000000000" pitchFamily="49" charset="-128"/>
              </a:rPr>
              <a:t>富士山の火山災害警戒地域</a:t>
            </a:r>
            <a:r>
              <a:rPr lang="ja-JP" altLang="en-US" sz="1600" b="1" dirty="0">
                <a:solidFill>
                  <a:srgbClr val="FF0000"/>
                </a:solidFill>
                <a:latin typeface="BIZ UDゴシック" panose="020B0400000000000000" pitchFamily="49" charset="-128"/>
                <a:ea typeface="BIZ UDゴシック" panose="020B0400000000000000" pitchFamily="49" charset="-128"/>
              </a:rPr>
              <a:t>のいずれにも該当しないこと</a:t>
            </a:r>
            <a:r>
              <a:rPr lang="ja-JP" altLang="en-US" sz="1400" dirty="0">
                <a:latin typeface="BIZ UDゴシック" panose="020B0400000000000000" pitchFamily="49" charset="-128"/>
                <a:ea typeface="BIZ UDゴシック" panose="020B0400000000000000" pitchFamily="49" charset="-128"/>
              </a:rPr>
              <a:t>」を想定</a:t>
            </a:r>
            <a:endParaRPr kumimoji="1" lang="ja-JP" altLang="en-US" sz="1400" dirty="0">
              <a:latin typeface="BIZ UDゴシック" panose="020B0400000000000000" pitchFamily="49" charset="-128"/>
              <a:ea typeface="BIZ UDゴシック" panose="020B0400000000000000" pitchFamily="49" charset="-128"/>
            </a:endParaRPr>
          </a:p>
        </p:txBody>
      </p:sp>
      <p:sp>
        <p:nvSpPr>
          <p:cNvPr id="50" name="テキスト ボックス 49">
            <a:extLst>
              <a:ext uri="{FF2B5EF4-FFF2-40B4-BE49-F238E27FC236}">
                <a16:creationId xmlns:a16="http://schemas.microsoft.com/office/drawing/2014/main" id="{B1319B22-905F-19D0-0C44-CCF548F85926}"/>
              </a:ext>
            </a:extLst>
          </p:cNvPr>
          <p:cNvSpPr txBox="1"/>
          <p:nvPr/>
        </p:nvSpPr>
        <p:spPr>
          <a:xfrm>
            <a:off x="414595" y="6276018"/>
            <a:ext cx="11724871" cy="307777"/>
          </a:xfrm>
          <a:prstGeom prst="rect">
            <a:avLst/>
          </a:prstGeom>
          <a:noFill/>
        </p:spPr>
        <p:txBody>
          <a:bodyPr wrap="square" rtlCol="0">
            <a:spAutoFit/>
          </a:bodyPr>
          <a:lstStyle/>
          <a:p>
            <a:r>
              <a:rPr lang="ja-JP" altLang="en-US" sz="1400" dirty="0">
                <a:latin typeface="BIZ UDゴシック" panose="020B0400000000000000" pitchFamily="49" charset="-128"/>
                <a:ea typeface="BIZ UDゴシック" panose="020B0400000000000000" pitchFamily="49" charset="-128"/>
              </a:rPr>
              <a:t>加えて、「４ 副首都」には、①国の行政機関の立地状況、②人口及び経済の集積状況、③必要な地方行政体制について政令で求める要件を具備</a:t>
            </a:r>
          </a:p>
        </p:txBody>
      </p:sp>
      <p:sp>
        <p:nvSpPr>
          <p:cNvPr id="2" name="テキスト ボックス 1">
            <a:extLst>
              <a:ext uri="{FF2B5EF4-FFF2-40B4-BE49-F238E27FC236}">
                <a16:creationId xmlns:a16="http://schemas.microsoft.com/office/drawing/2014/main" id="{F8DAB483-A2A2-3073-7174-2994CCB4A30E}"/>
              </a:ext>
            </a:extLst>
          </p:cNvPr>
          <p:cNvSpPr txBox="1"/>
          <p:nvPr/>
        </p:nvSpPr>
        <p:spPr>
          <a:xfrm>
            <a:off x="250771" y="1087716"/>
            <a:ext cx="11690458" cy="830997"/>
          </a:xfrm>
          <a:prstGeom prst="rect">
            <a:avLst/>
          </a:prstGeom>
          <a:solidFill>
            <a:schemeClr val="accent2">
              <a:lumMod val="20000"/>
              <a:lumOff val="80000"/>
            </a:schemeClr>
          </a:solidFill>
          <a:ln w="12700">
            <a:solidFill>
              <a:schemeClr val="tx1"/>
            </a:solidFill>
          </a:ln>
        </p:spPr>
        <p:txBody>
          <a:bodyPr wrap="square" rtlCol="0">
            <a:spAutoFit/>
          </a:bodyPr>
          <a:lstStyle/>
          <a:p>
            <a:pPr marL="285750" indent="-285750">
              <a:buFont typeface="Wingdings" panose="05000000000000000000" pitchFamily="2" charset="2"/>
              <a:buChar char="u"/>
            </a:pPr>
            <a:r>
              <a:rPr lang="ja-JP" altLang="en-US" sz="1600" dirty="0">
                <a:latin typeface="BIZ UDゴシック" panose="020B0400000000000000" pitchFamily="49" charset="-128"/>
                <a:ea typeface="BIZ UDゴシック" panose="020B0400000000000000" pitchFamily="49" charset="-128"/>
              </a:rPr>
              <a:t>大規模災害に備え、副首都の整備に係る施策その他国家社会機能の継続性が確保された国土形成を図るための施策</a:t>
            </a:r>
            <a:r>
              <a:rPr lang="en-US" altLang="ja-JP" sz="1600" dirty="0">
                <a:latin typeface="BIZ UDゴシック" panose="020B0400000000000000" pitchFamily="49" charset="-128"/>
                <a:ea typeface="BIZ UDゴシック" panose="020B0400000000000000" pitchFamily="49" charset="-128"/>
              </a:rPr>
              <a:t>(</a:t>
            </a:r>
            <a:r>
              <a:rPr lang="ja-JP" altLang="en-US" sz="1600" dirty="0">
                <a:latin typeface="BIZ UDゴシック" panose="020B0400000000000000" pitchFamily="49" charset="-128"/>
                <a:ea typeface="BIZ UDゴシック" panose="020B0400000000000000" pitchFamily="49" charset="-128"/>
              </a:rPr>
              <a:t>国家社会機能継続性確保施策</a:t>
            </a:r>
            <a:r>
              <a:rPr lang="en-US" altLang="ja-JP" sz="1600" dirty="0">
                <a:latin typeface="BIZ UDゴシック" panose="020B0400000000000000" pitchFamily="49" charset="-128"/>
                <a:ea typeface="BIZ UDゴシック" panose="020B0400000000000000" pitchFamily="49" charset="-128"/>
              </a:rPr>
              <a:t>)</a:t>
            </a:r>
            <a:r>
              <a:rPr lang="ja-JP" altLang="en-US" sz="1600" dirty="0">
                <a:latin typeface="BIZ UDゴシック" panose="020B0400000000000000" pitchFamily="49" charset="-128"/>
                <a:ea typeface="BIZ UDゴシック" panose="020B0400000000000000" pitchFamily="49" charset="-128"/>
              </a:rPr>
              <a:t>を総合的・計画的に推進し、公共の福祉の確保並びに国民生活の向上及び多極分散型経済圏の形成を通じた我が国経済の成長に資すること。</a:t>
            </a:r>
          </a:p>
        </p:txBody>
      </p:sp>
    </p:spTree>
    <p:extLst>
      <p:ext uri="{BB962C8B-B14F-4D97-AF65-F5344CB8AC3E}">
        <p14:creationId xmlns:p14="http://schemas.microsoft.com/office/powerpoint/2010/main" val="3170797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199F7-C492-4F7A-B125-3638470ACC8D}"/>
            </a:ext>
          </a:extLst>
        </p:cNvPr>
        <p:cNvGrpSpPr/>
        <p:nvPr/>
      </p:nvGrpSpPr>
      <p:grpSpPr>
        <a:xfrm>
          <a:off x="0" y="0"/>
          <a:ext cx="0" cy="0"/>
          <a:chOff x="0" y="0"/>
          <a:chExt cx="0" cy="0"/>
        </a:xfrm>
      </p:grpSpPr>
      <p:sp>
        <p:nvSpPr>
          <p:cNvPr id="4" name="スライド番号プレースホルダー 1">
            <a:extLst>
              <a:ext uri="{FF2B5EF4-FFF2-40B4-BE49-F238E27FC236}">
                <a16:creationId xmlns:a16="http://schemas.microsoft.com/office/drawing/2014/main" id="{284A0694-1163-6BA1-EE07-113F581FA772}"/>
              </a:ext>
            </a:extLst>
          </p:cNvPr>
          <p:cNvSpPr>
            <a:spLocks noGrp="1"/>
          </p:cNvSpPr>
          <p:nvPr>
            <p:ph type="sldNum" sz="quarter" idx="12"/>
          </p:nvPr>
        </p:nvSpPr>
        <p:spPr>
          <a:xfrm>
            <a:off x="9448800" y="6430201"/>
            <a:ext cx="2743200" cy="365125"/>
          </a:xfrm>
        </p:spPr>
        <p:txBody>
          <a:bodyPr/>
          <a:lstStyle/>
          <a:p>
            <a:fld id="{07461F5B-1BDF-4D77-A755-C8D0FF6D81B8}" type="slidenum">
              <a:rPr kumimoji="1" lang="ja-JP" altLang="en-US" sz="1400" smtClean="0">
                <a:latin typeface="BIZ UDPゴシック" panose="020B0400000000000000" pitchFamily="50" charset="-128"/>
                <a:ea typeface="BIZ UDPゴシック" panose="020B0400000000000000" pitchFamily="50" charset="-128"/>
              </a:rPr>
              <a:t>7</a:t>
            </a:fld>
            <a:endParaRPr kumimoji="1" lang="ja-JP" altLang="en-US" sz="1400"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360773A5-7E1B-101F-B4C8-D64B301DD13B}"/>
              </a:ext>
            </a:extLst>
          </p:cNvPr>
          <p:cNvSpPr txBox="1"/>
          <p:nvPr/>
        </p:nvSpPr>
        <p:spPr>
          <a:xfrm>
            <a:off x="584791" y="1454433"/>
            <a:ext cx="11607209" cy="1723549"/>
          </a:xfrm>
          <a:prstGeom prst="rect">
            <a:avLst/>
          </a:prstGeom>
          <a:noFill/>
        </p:spPr>
        <p:txBody>
          <a:bodyPr wrap="square" rtlCol="0">
            <a:spAutoFit/>
          </a:bodyPr>
          <a:lstStyle/>
          <a:p>
            <a:pPr marL="285750" indent="-285750">
              <a:spcBef>
                <a:spcPts val="600"/>
              </a:spcBef>
              <a:buFont typeface="Wingdings" panose="05000000000000000000" pitchFamily="2" charset="2"/>
              <a:buChar char="u"/>
            </a:pPr>
            <a:r>
              <a:rPr lang="ja-JP" altLang="en-US" sz="1600" dirty="0">
                <a:latin typeface="BIZ UDゴシック" panose="020B0400000000000000" pitchFamily="49" charset="-128"/>
                <a:ea typeface="BIZ UDゴシック" panose="020B0400000000000000" pitchFamily="49" charset="-128"/>
              </a:rPr>
              <a:t>首都直下地震が発生した場合に著しい地震災害が生ずるおそれがあるため、緊急に地震防災対策を推進する必要がある区域として、内閣総理大臣が指定。</a:t>
            </a:r>
            <a:r>
              <a:rPr lang="ja-JP" altLang="en-US" sz="1200" dirty="0">
                <a:latin typeface="BIZ UDゴシック" panose="020B0400000000000000" pitchFamily="49" charset="-128"/>
                <a:ea typeface="BIZ UDゴシック" panose="020B0400000000000000" pitchFamily="49" charset="-128"/>
              </a:rPr>
              <a:t>（首都直下地震緊急対策特別措置法第３条第１項）</a:t>
            </a:r>
            <a:endParaRPr lang="en-US" altLang="ja-JP" sz="1200" dirty="0">
              <a:latin typeface="BIZ UDゴシック" panose="020B0400000000000000" pitchFamily="49" charset="-128"/>
              <a:ea typeface="BIZ UDゴシック" panose="020B0400000000000000" pitchFamily="49" charset="-128"/>
            </a:endParaRPr>
          </a:p>
          <a:p>
            <a:pPr marL="285750" indent="-285750">
              <a:spcBef>
                <a:spcPts val="600"/>
              </a:spcBef>
              <a:buFont typeface="Wingdings" panose="05000000000000000000" pitchFamily="2" charset="2"/>
              <a:buChar char="u"/>
            </a:pPr>
            <a:r>
              <a:rPr lang="zh-TW" altLang="en-US" sz="1600" dirty="0">
                <a:latin typeface="BIZ UDゴシック" panose="020B0400000000000000" pitchFamily="49" charset="-128"/>
                <a:ea typeface="BIZ UDゴシック" panose="020B0400000000000000" pitchFamily="49" charset="-128"/>
              </a:rPr>
              <a:t>埼玉県、千葉県、東京都、神奈川県</a:t>
            </a:r>
            <a:r>
              <a:rPr lang="ja-JP" altLang="en-US" sz="1600" dirty="0">
                <a:latin typeface="BIZ UDゴシック" panose="020B0400000000000000" pitchFamily="49" charset="-128"/>
                <a:ea typeface="BIZ UDゴシック" panose="020B0400000000000000" pitchFamily="49" charset="-128"/>
              </a:rPr>
              <a:t>は全域を指定。</a:t>
            </a:r>
            <a:r>
              <a:rPr lang="zh-TW" altLang="en-US" sz="1600" dirty="0">
                <a:latin typeface="BIZ UDゴシック" panose="020B0400000000000000" pitchFamily="49" charset="-128"/>
                <a:ea typeface="BIZ UDゴシック" panose="020B0400000000000000" pitchFamily="49" charset="-128"/>
              </a:rPr>
              <a:t>茨城県、栃木県、群馬県、山梨県、長野県、静岡県</a:t>
            </a:r>
            <a:r>
              <a:rPr lang="ja-JP" altLang="en-US" sz="1600" dirty="0">
                <a:latin typeface="BIZ UDゴシック" panose="020B0400000000000000" pitchFamily="49" charset="-128"/>
                <a:ea typeface="BIZ UDゴシック" panose="020B0400000000000000" pitchFamily="49" charset="-128"/>
              </a:rPr>
              <a:t>は、それぞれ一部の市町村を指定。</a:t>
            </a:r>
            <a:endParaRPr lang="en-US" altLang="ja-JP" sz="1600" dirty="0">
              <a:latin typeface="BIZ UDゴシック" panose="020B0400000000000000" pitchFamily="49" charset="-128"/>
              <a:ea typeface="BIZ UDゴシック" panose="020B0400000000000000" pitchFamily="49" charset="-128"/>
            </a:endParaRPr>
          </a:p>
          <a:p>
            <a:pPr marL="285750" indent="-285750">
              <a:spcBef>
                <a:spcPts val="600"/>
              </a:spcBef>
              <a:buFont typeface="Wingdings" panose="05000000000000000000" pitchFamily="2" charset="2"/>
              <a:buChar char="u"/>
            </a:pPr>
            <a:r>
              <a:rPr lang="ja-JP" altLang="en-US" sz="1600" dirty="0">
                <a:latin typeface="BIZ UDゴシック" panose="020B0400000000000000" pitchFamily="49" charset="-128"/>
                <a:ea typeface="BIZ UDゴシック" panose="020B0400000000000000" pitchFamily="49" charset="-128"/>
              </a:rPr>
              <a:t>指定基準は「震度６弱以上の地域」、「津波高３ｍ以上で海岸堤防が低い地域」、</a:t>
            </a:r>
            <a:br>
              <a:rPr lang="en-US" altLang="ja-JP" sz="1600" dirty="0">
                <a:latin typeface="BIZ UDゴシック" panose="020B0400000000000000" pitchFamily="49" charset="-128"/>
                <a:ea typeface="BIZ UDゴシック" panose="020B0400000000000000" pitchFamily="49" charset="-128"/>
              </a:rPr>
            </a:br>
            <a:r>
              <a:rPr lang="ja-JP" altLang="en-US" sz="1600" dirty="0">
                <a:latin typeface="BIZ UDゴシック" panose="020B0400000000000000" pitchFamily="49" charset="-128"/>
                <a:ea typeface="BIZ UDゴシック" panose="020B0400000000000000" pitchFamily="49" charset="-128"/>
              </a:rPr>
              <a:t>「防災体制の確保、過去の被災履歴への配慮」</a:t>
            </a:r>
          </a:p>
        </p:txBody>
      </p:sp>
      <p:sp>
        <p:nvSpPr>
          <p:cNvPr id="13" name="テキスト ボックス 12">
            <a:extLst>
              <a:ext uri="{FF2B5EF4-FFF2-40B4-BE49-F238E27FC236}">
                <a16:creationId xmlns:a16="http://schemas.microsoft.com/office/drawing/2014/main" id="{9E550265-80C4-4B20-12B5-37C97BA74060}"/>
              </a:ext>
            </a:extLst>
          </p:cNvPr>
          <p:cNvSpPr txBox="1"/>
          <p:nvPr/>
        </p:nvSpPr>
        <p:spPr>
          <a:xfrm>
            <a:off x="584791" y="4176958"/>
            <a:ext cx="7738163" cy="2416046"/>
          </a:xfrm>
          <a:prstGeom prst="rect">
            <a:avLst/>
          </a:prstGeom>
          <a:noFill/>
        </p:spPr>
        <p:txBody>
          <a:bodyPr wrap="square" rtlCol="0">
            <a:spAutoFit/>
          </a:bodyPr>
          <a:lstStyle/>
          <a:p>
            <a:pPr marL="285750" indent="-285750">
              <a:spcBef>
                <a:spcPts val="600"/>
              </a:spcBef>
              <a:buFont typeface="Wingdings" panose="05000000000000000000" pitchFamily="2" charset="2"/>
              <a:buChar char="u"/>
            </a:pPr>
            <a:r>
              <a:rPr lang="ja-JP" altLang="en-US" sz="1600" dirty="0">
                <a:latin typeface="BIZ UDゴシック" panose="020B0400000000000000" pitchFamily="49" charset="-128"/>
                <a:ea typeface="BIZ UDゴシック" panose="020B0400000000000000" pitchFamily="49" charset="-128"/>
              </a:rPr>
              <a:t>火山が爆発した場合には住民等の生命又は身体に被害が生ずるおそれがあると認められる地域で、当該地域における火山の爆発による人的災害を防止するために警戒避難体制を特に整備すべき地域として、内閣総理大臣が指定。</a:t>
            </a:r>
            <a:br>
              <a:rPr lang="en-US" altLang="ja-JP" sz="1600" dirty="0">
                <a:latin typeface="BIZ UDゴシック" panose="020B0400000000000000" pitchFamily="49" charset="-128"/>
                <a:ea typeface="BIZ UDゴシック" panose="020B0400000000000000" pitchFamily="49" charset="-128"/>
              </a:rPr>
            </a:br>
            <a:r>
              <a:rPr lang="ja-JP" altLang="en-US" sz="1200" dirty="0">
                <a:latin typeface="BIZ UDゴシック" panose="020B0400000000000000" pitchFamily="49" charset="-128"/>
                <a:ea typeface="BIZ UDゴシック" panose="020B0400000000000000" pitchFamily="49" charset="-128"/>
              </a:rPr>
              <a:t>（活動火山対策特別措置法第３条第１項）</a:t>
            </a:r>
            <a:endParaRPr lang="en-US" altLang="ja-JP" sz="1600" dirty="0">
              <a:latin typeface="BIZ UDゴシック" panose="020B0400000000000000" pitchFamily="49" charset="-128"/>
              <a:ea typeface="BIZ UDゴシック" panose="020B0400000000000000" pitchFamily="49" charset="-128"/>
            </a:endParaRPr>
          </a:p>
          <a:p>
            <a:pPr marL="285750" indent="-285750">
              <a:spcBef>
                <a:spcPts val="600"/>
              </a:spcBef>
              <a:buFont typeface="Wingdings" panose="05000000000000000000" pitchFamily="2" charset="2"/>
              <a:buChar char="u"/>
            </a:pPr>
            <a:r>
              <a:rPr lang="ja-JP" altLang="en-US" sz="1600" dirty="0">
                <a:latin typeface="BIZ UDゴシック" panose="020B0400000000000000" pitchFamily="49" charset="-128"/>
                <a:ea typeface="BIZ UDゴシック" panose="020B0400000000000000" pitchFamily="49" charset="-128"/>
              </a:rPr>
              <a:t>大きな噴石、火砕流、融雪型火山泥流等、溶岩流、火山ガスといった火山現象を対象とすることを基本に設定。</a:t>
            </a:r>
            <a:br>
              <a:rPr lang="en-US" altLang="ja-JP" sz="1600" dirty="0">
                <a:latin typeface="BIZ UDゴシック" panose="020B0400000000000000" pitchFamily="49" charset="-128"/>
                <a:ea typeface="BIZ UDゴシック" panose="020B0400000000000000" pitchFamily="49" charset="-128"/>
              </a:rPr>
            </a:br>
            <a:r>
              <a:rPr lang="ja-JP" altLang="en-US" sz="1200" dirty="0">
                <a:latin typeface="BIZ UDゴシック" panose="020B0400000000000000" pitchFamily="49" charset="-128"/>
                <a:ea typeface="BIZ UDゴシック" panose="020B0400000000000000" pitchFamily="49" charset="-128"/>
              </a:rPr>
              <a:t>（活動火山対策の総合的な推進に関する基本的な指針　平成２８年２月</a:t>
            </a:r>
            <a:r>
              <a:rPr lang="en-US" altLang="ja-JP" sz="1200" dirty="0">
                <a:latin typeface="BIZ UDゴシック" panose="020B0400000000000000" pitchFamily="49" charset="-128"/>
                <a:ea typeface="BIZ UDゴシック" panose="020B0400000000000000" pitchFamily="49" charset="-128"/>
              </a:rPr>
              <a:t>22</a:t>
            </a:r>
            <a:r>
              <a:rPr lang="ja-JP" altLang="en-US" sz="1200" dirty="0">
                <a:latin typeface="BIZ UDゴシック" panose="020B0400000000000000" pitchFamily="49" charset="-128"/>
                <a:ea typeface="BIZ UDゴシック" panose="020B0400000000000000" pitchFamily="49" charset="-128"/>
              </a:rPr>
              <a:t>日内閣総理大臣決定）</a:t>
            </a:r>
            <a:endParaRPr lang="en-US" altLang="ja-JP" sz="1600" dirty="0">
              <a:latin typeface="BIZ UDゴシック" panose="020B0400000000000000" pitchFamily="49" charset="-128"/>
              <a:ea typeface="BIZ UDゴシック" panose="020B0400000000000000" pitchFamily="49" charset="-128"/>
            </a:endParaRPr>
          </a:p>
          <a:p>
            <a:pPr marL="285750" indent="-285750">
              <a:spcBef>
                <a:spcPts val="600"/>
              </a:spcBef>
              <a:buFont typeface="Wingdings" panose="05000000000000000000" pitchFamily="2" charset="2"/>
              <a:buChar char="u"/>
            </a:pPr>
            <a:r>
              <a:rPr lang="ja-JP" altLang="en-US" sz="1600" dirty="0">
                <a:latin typeface="BIZ UDゴシック" panose="020B0400000000000000" pitchFamily="49" charset="-128"/>
                <a:ea typeface="BIZ UDゴシック" panose="020B0400000000000000" pitchFamily="49" charset="-128"/>
              </a:rPr>
              <a:t>神奈川県、山梨県、静岡県それぞれの一部市町村が指定。</a:t>
            </a:r>
            <a:endParaRPr lang="en-US" altLang="ja-JP" sz="1600" dirty="0">
              <a:latin typeface="BIZ UDゴシック" panose="020B0400000000000000" pitchFamily="49" charset="-128"/>
              <a:ea typeface="BIZ UDゴシック" panose="020B0400000000000000" pitchFamily="49" charset="-128"/>
            </a:endParaRPr>
          </a:p>
          <a:p>
            <a:pPr>
              <a:spcBef>
                <a:spcPts val="600"/>
              </a:spcBef>
            </a:pPr>
            <a:r>
              <a:rPr lang="en-US" altLang="ja-JP" sz="1600" dirty="0">
                <a:latin typeface="BIZ UDゴシック" panose="020B0400000000000000" pitchFamily="49" charset="-128"/>
                <a:ea typeface="BIZ UDゴシック" panose="020B0400000000000000" pitchFamily="49" charset="-128"/>
              </a:rPr>
              <a:t>※</a:t>
            </a:r>
            <a:r>
              <a:rPr lang="ja-JP" altLang="en-US" sz="1600" dirty="0">
                <a:latin typeface="BIZ UDゴシック" panose="020B0400000000000000" pitchFamily="49" charset="-128"/>
                <a:ea typeface="BIZ UDゴシック" panose="020B0400000000000000" pitchFamily="49" charset="-128"/>
              </a:rPr>
              <a:t>　</a:t>
            </a:r>
            <a:r>
              <a:rPr lang="ja-JP" altLang="en-US" sz="1600" b="1" dirty="0">
                <a:solidFill>
                  <a:srgbClr val="FF0000"/>
                </a:solidFill>
                <a:latin typeface="BIZ UDゴシック" panose="020B0400000000000000" pitchFamily="49" charset="-128"/>
                <a:ea typeface="BIZ UDゴシック" panose="020B0400000000000000" pitchFamily="49" charset="-128"/>
              </a:rPr>
              <a:t>降灰の影響は、より広範囲にわたる</a:t>
            </a:r>
            <a:r>
              <a:rPr lang="ja-JP" altLang="en-US" sz="1600" dirty="0">
                <a:latin typeface="BIZ UDゴシック" panose="020B0400000000000000" pitchFamily="49" charset="-128"/>
                <a:ea typeface="BIZ UDゴシック" panose="020B0400000000000000" pitchFamily="49" charset="-128"/>
              </a:rPr>
              <a:t>と想定。</a:t>
            </a:r>
          </a:p>
        </p:txBody>
      </p:sp>
      <p:graphicFrame>
        <p:nvGraphicFramePr>
          <p:cNvPr id="3" name="表 2">
            <a:extLst>
              <a:ext uri="{FF2B5EF4-FFF2-40B4-BE49-F238E27FC236}">
                <a16:creationId xmlns:a16="http://schemas.microsoft.com/office/drawing/2014/main" id="{54DAC072-F7A7-F23B-BCC6-2AD2728D024C}"/>
              </a:ext>
            </a:extLst>
          </p:cNvPr>
          <p:cNvGraphicFramePr>
            <a:graphicFrameLocks noGrp="1"/>
          </p:cNvGraphicFramePr>
          <p:nvPr>
            <p:extLst>
              <p:ext uri="{D42A27DB-BD31-4B8C-83A1-F6EECF244321}">
                <p14:modId xmlns:p14="http://schemas.microsoft.com/office/powerpoint/2010/main" val="1521904485"/>
              </p:ext>
            </p:extLst>
          </p:nvPr>
        </p:nvGraphicFramePr>
        <p:xfrm>
          <a:off x="269357" y="1059418"/>
          <a:ext cx="2999137" cy="370840"/>
        </p:xfrm>
        <a:graphic>
          <a:graphicData uri="http://schemas.openxmlformats.org/drawingml/2006/table">
            <a:tbl>
              <a:tblPr firstRow="1" bandRow="1">
                <a:tableStyleId>{5C22544A-7EE6-4342-B048-85BDC9FD1C3A}</a:tableStyleId>
              </a:tblPr>
              <a:tblGrid>
                <a:gridCol w="2999137">
                  <a:extLst>
                    <a:ext uri="{9D8B030D-6E8A-4147-A177-3AD203B41FA5}">
                      <a16:colId xmlns:a16="http://schemas.microsoft.com/office/drawing/2014/main" val="3666785507"/>
                    </a:ext>
                  </a:extLst>
                </a:gridCol>
              </a:tblGrid>
              <a:tr h="370840">
                <a:tc>
                  <a:txBody>
                    <a:bodyPr/>
                    <a:lstStyle/>
                    <a:p>
                      <a:r>
                        <a:rPr lang="ja-JP" altLang="en-US" sz="1800" b="1" dirty="0">
                          <a:solidFill>
                            <a:schemeClr val="tx1"/>
                          </a:solidFill>
                          <a:latin typeface="BIZ UDゴシック" panose="020B0400000000000000" pitchFamily="49" charset="-128"/>
                          <a:ea typeface="BIZ UDゴシック" panose="020B0400000000000000" pitchFamily="49" charset="-128"/>
                        </a:rPr>
                        <a:t>首都直下地震緊急対策区域</a:t>
                      </a:r>
                      <a:endParaRPr lang="en-US" altLang="ja-JP" sz="1800" b="1" dirty="0">
                        <a:solidFill>
                          <a:schemeClr val="tx1"/>
                        </a:solidFill>
                        <a:latin typeface="BIZ UDゴシック" panose="020B0400000000000000" pitchFamily="49" charset="-128"/>
                        <a:ea typeface="BIZ UDゴシック" panose="020B0400000000000000" pitchFamily="49" charset="-128"/>
                      </a:endParaRPr>
                    </a:p>
                  </a:txBody>
                  <a:tcPr>
                    <a:lnB w="76200" cap="flat" cmpd="sng" algn="ctr">
                      <a:solidFill>
                        <a:srgbClr val="FFC000"/>
                      </a:solidFill>
                      <a:prstDash val="solid"/>
                      <a:round/>
                      <a:headEnd type="none" w="med" len="med"/>
                      <a:tailEnd type="none" w="med" len="med"/>
                    </a:lnB>
                    <a:gradFill>
                      <a:gsLst>
                        <a:gs pos="75000">
                          <a:srgbClr val="FFC000"/>
                        </a:gs>
                        <a:gs pos="92000">
                          <a:srgbClr val="FFC000"/>
                        </a:gs>
                        <a:gs pos="58000">
                          <a:schemeClr val="bg1">
                            <a:alpha val="0"/>
                          </a:schemeClr>
                        </a:gs>
                        <a:gs pos="100000">
                          <a:srgbClr val="FFC000"/>
                        </a:gs>
                      </a:gsLst>
                      <a:lin ang="5400000" scaled="1"/>
                    </a:gradFill>
                  </a:tcPr>
                </a:tc>
                <a:extLst>
                  <a:ext uri="{0D108BD9-81ED-4DB2-BD59-A6C34878D82A}">
                    <a16:rowId xmlns:a16="http://schemas.microsoft.com/office/drawing/2014/main" val="1741538960"/>
                  </a:ext>
                </a:extLst>
              </a:tr>
            </a:tbl>
          </a:graphicData>
        </a:graphic>
      </p:graphicFrame>
      <p:graphicFrame>
        <p:nvGraphicFramePr>
          <p:cNvPr id="8" name="表 7">
            <a:extLst>
              <a:ext uri="{FF2B5EF4-FFF2-40B4-BE49-F238E27FC236}">
                <a16:creationId xmlns:a16="http://schemas.microsoft.com/office/drawing/2014/main" id="{770AF5CA-1C15-7804-79EC-CBD5BF16BE73}"/>
              </a:ext>
            </a:extLst>
          </p:cNvPr>
          <p:cNvGraphicFramePr>
            <a:graphicFrameLocks noGrp="1"/>
          </p:cNvGraphicFramePr>
          <p:nvPr>
            <p:extLst>
              <p:ext uri="{D42A27DB-BD31-4B8C-83A1-F6EECF244321}">
                <p14:modId xmlns:p14="http://schemas.microsoft.com/office/powerpoint/2010/main" val="2326359845"/>
              </p:ext>
            </p:extLst>
          </p:nvPr>
        </p:nvGraphicFramePr>
        <p:xfrm>
          <a:off x="269357" y="3732175"/>
          <a:ext cx="2104192" cy="370840"/>
        </p:xfrm>
        <a:graphic>
          <a:graphicData uri="http://schemas.openxmlformats.org/drawingml/2006/table">
            <a:tbl>
              <a:tblPr firstRow="1" bandRow="1">
                <a:tableStyleId>{5C22544A-7EE6-4342-B048-85BDC9FD1C3A}</a:tableStyleId>
              </a:tblPr>
              <a:tblGrid>
                <a:gridCol w="2104192">
                  <a:extLst>
                    <a:ext uri="{9D8B030D-6E8A-4147-A177-3AD203B41FA5}">
                      <a16:colId xmlns:a16="http://schemas.microsoft.com/office/drawing/2014/main" val="3666785507"/>
                    </a:ext>
                  </a:extLst>
                </a:gridCol>
              </a:tblGrid>
              <a:tr h="370840">
                <a:tc>
                  <a:txBody>
                    <a:bodyPr/>
                    <a:lstStyle/>
                    <a:p>
                      <a:r>
                        <a:rPr lang="ja-JP" altLang="en-US" sz="1800" b="1" dirty="0">
                          <a:solidFill>
                            <a:schemeClr val="tx1"/>
                          </a:solidFill>
                          <a:latin typeface="BIZ UDゴシック" panose="020B0400000000000000" pitchFamily="49" charset="-128"/>
                          <a:ea typeface="BIZ UDゴシック" panose="020B0400000000000000" pitchFamily="49" charset="-128"/>
                        </a:rPr>
                        <a:t>火山災害警戒地域</a:t>
                      </a:r>
                      <a:endParaRPr kumimoji="1" lang="ja-JP" altLang="en-US" dirty="0">
                        <a:solidFill>
                          <a:schemeClr val="tx1"/>
                        </a:solidFill>
                        <a:latin typeface="BIZ UDゴシック" panose="020B0400000000000000" pitchFamily="49" charset="-128"/>
                        <a:ea typeface="BIZ UDゴシック" panose="020B0400000000000000" pitchFamily="49" charset="-128"/>
                      </a:endParaRPr>
                    </a:p>
                  </a:txBody>
                  <a:tcPr>
                    <a:lnB w="76200" cap="flat" cmpd="sng" algn="ctr">
                      <a:solidFill>
                        <a:srgbClr val="FFC000"/>
                      </a:solidFill>
                      <a:prstDash val="solid"/>
                      <a:round/>
                      <a:headEnd type="none" w="med" len="med"/>
                      <a:tailEnd type="none" w="med" len="med"/>
                    </a:lnB>
                    <a:gradFill>
                      <a:gsLst>
                        <a:gs pos="75000">
                          <a:srgbClr val="FFC000"/>
                        </a:gs>
                        <a:gs pos="92000">
                          <a:srgbClr val="FFC000"/>
                        </a:gs>
                        <a:gs pos="58000">
                          <a:schemeClr val="bg1">
                            <a:alpha val="0"/>
                          </a:schemeClr>
                        </a:gs>
                        <a:gs pos="100000">
                          <a:srgbClr val="FFC000"/>
                        </a:gs>
                      </a:gsLst>
                      <a:lin ang="5400000" scaled="1"/>
                    </a:gradFill>
                  </a:tcPr>
                </a:tc>
                <a:extLst>
                  <a:ext uri="{0D108BD9-81ED-4DB2-BD59-A6C34878D82A}">
                    <a16:rowId xmlns:a16="http://schemas.microsoft.com/office/drawing/2014/main" val="1741538960"/>
                  </a:ext>
                </a:extLst>
              </a:tr>
            </a:tbl>
          </a:graphicData>
        </a:graphic>
      </p:graphicFrame>
      <p:grpSp>
        <p:nvGrpSpPr>
          <p:cNvPr id="14" name="グループ化 13">
            <a:extLst>
              <a:ext uri="{FF2B5EF4-FFF2-40B4-BE49-F238E27FC236}">
                <a16:creationId xmlns:a16="http://schemas.microsoft.com/office/drawing/2014/main" id="{71F2D3A0-AFD9-EF88-1A90-734207614D39}"/>
              </a:ext>
            </a:extLst>
          </p:cNvPr>
          <p:cNvGrpSpPr/>
          <p:nvPr/>
        </p:nvGrpSpPr>
        <p:grpSpPr>
          <a:xfrm>
            <a:off x="8456737" y="2640068"/>
            <a:ext cx="3527515" cy="4134906"/>
            <a:chOff x="8664485" y="2452876"/>
            <a:chExt cx="3527515" cy="4134906"/>
          </a:xfrm>
        </p:grpSpPr>
        <p:pic>
          <p:nvPicPr>
            <p:cNvPr id="18" name="図 17">
              <a:extLst>
                <a:ext uri="{FF2B5EF4-FFF2-40B4-BE49-F238E27FC236}">
                  <a16:creationId xmlns:a16="http://schemas.microsoft.com/office/drawing/2014/main" id="{DF0EBBC6-209B-CFD3-D3F9-334EF0032D07}"/>
                </a:ext>
              </a:extLst>
            </p:cNvPr>
            <p:cNvPicPr>
              <a:picLocks noChangeAspect="1"/>
            </p:cNvPicPr>
            <p:nvPr/>
          </p:nvPicPr>
          <p:blipFill>
            <a:blip r:embed="rId2">
              <a:extLst>
                <a:ext uri="{28A0092B-C50C-407E-A947-70E740481C1C}">
                  <a14:useLocalDpi xmlns:a14="http://schemas.microsoft.com/office/drawing/2010/main" val="0"/>
                </a:ext>
              </a:extLst>
            </a:blip>
            <a:srcRect r="14221"/>
            <a:stretch>
              <a:fillRect/>
            </a:stretch>
          </p:blipFill>
          <p:spPr>
            <a:xfrm>
              <a:off x="8664485" y="2452876"/>
              <a:ext cx="3527515" cy="3266976"/>
            </a:xfrm>
            <a:prstGeom prst="rect">
              <a:avLst/>
            </a:prstGeom>
          </p:spPr>
        </p:pic>
        <p:grpSp>
          <p:nvGrpSpPr>
            <p:cNvPr id="26" name="グループ化 25">
              <a:extLst>
                <a:ext uri="{FF2B5EF4-FFF2-40B4-BE49-F238E27FC236}">
                  <a16:creationId xmlns:a16="http://schemas.microsoft.com/office/drawing/2014/main" id="{63E12201-BB25-3592-E726-A29856ADD47B}"/>
                </a:ext>
              </a:extLst>
            </p:cNvPr>
            <p:cNvGrpSpPr/>
            <p:nvPr/>
          </p:nvGrpSpPr>
          <p:grpSpPr>
            <a:xfrm>
              <a:off x="8800062" y="5343592"/>
              <a:ext cx="3122581" cy="752519"/>
              <a:chOff x="5232895" y="5117492"/>
              <a:chExt cx="3122581" cy="752519"/>
            </a:xfrm>
          </p:grpSpPr>
          <p:sp>
            <p:nvSpPr>
              <p:cNvPr id="20" name="テキスト ボックス 19">
                <a:extLst>
                  <a:ext uri="{FF2B5EF4-FFF2-40B4-BE49-F238E27FC236}">
                    <a16:creationId xmlns:a16="http://schemas.microsoft.com/office/drawing/2014/main" id="{CE53E7BB-0662-C953-07ED-E75BF954B097}"/>
                  </a:ext>
                </a:extLst>
              </p:cNvPr>
              <p:cNvSpPr txBox="1"/>
              <p:nvPr/>
            </p:nvSpPr>
            <p:spPr>
              <a:xfrm>
                <a:off x="5232897" y="5362830"/>
                <a:ext cx="3122579" cy="276999"/>
              </a:xfrm>
              <a:prstGeom prst="rect">
                <a:avLst/>
              </a:prstGeom>
              <a:no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　　　首都直下地震緊急対策区域</a:t>
                </a:r>
                <a:endParaRPr lang="en-US" altLang="ja-JP" sz="1200" dirty="0">
                  <a:latin typeface="BIZ UDゴシック" panose="020B0400000000000000" pitchFamily="49" charset="-128"/>
                  <a:ea typeface="BIZ UDゴシック" panose="020B0400000000000000" pitchFamily="49" charset="-128"/>
                </a:endParaRPr>
              </a:p>
            </p:txBody>
          </p:sp>
          <p:sp>
            <p:nvSpPr>
              <p:cNvPr id="21" name="正方形/長方形 20">
                <a:extLst>
                  <a:ext uri="{FF2B5EF4-FFF2-40B4-BE49-F238E27FC236}">
                    <a16:creationId xmlns:a16="http://schemas.microsoft.com/office/drawing/2014/main" id="{7B9FDA25-682E-A577-2D18-8D81FA5627CC}"/>
                  </a:ext>
                </a:extLst>
              </p:cNvPr>
              <p:cNvSpPr/>
              <p:nvPr/>
            </p:nvSpPr>
            <p:spPr>
              <a:xfrm>
                <a:off x="5398851" y="5439822"/>
                <a:ext cx="350196" cy="197211"/>
              </a:xfrm>
              <a:prstGeom prst="rect">
                <a:avLst/>
              </a:prstGeom>
              <a:solidFill>
                <a:srgbClr val="57C4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2" name="正方形/長方形 21">
                <a:extLst>
                  <a:ext uri="{FF2B5EF4-FFF2-40B4-BE49-F238E27FC236}">
                    <a16:creationId xmlns:a16="http://schemas.microsoft.com/office/drawing/2014/main" id="{9DFF2290-1A10-BBBB-D350-E1C894986192}"/>
                  </a:ext>
                </a:extLst>
              </p:cNvPr>
              <p:cNvSpPr/>
              <p:nvPr/>
            </p:nvSpPr>
            <p:spPr>
              <a:xfrm>
                <a:off x="5398851" y="5670607"/>
                <a:ext cx="350196" cy="197211"/>
              </a:xfrm>
              <a:prstGeom prst="rect">
                <a:avLst/>
              </a:prstGeom>
              <a:solidFill>
                <a:srgbClr val="FF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3" name="正方形/長方形 22">
                <a:extLst>
                  <a:ext uri="{FF2B5EF4-FFF2-40B4-BE49-F238E27FC236}">
                    <a16:creationId xmlns:a16="http://schemas.microsoft.com/office/drawing/2014/main" id="{2A88D87F-22FB-ACF5-8AE6-0CB758B0EFBF}"/>
                  </a:ext>
                </a:extLst>
              </p:cNvPr>
              <p:cNvSpPr/>
              <p:nvPr/>
            </p:nvSpPr>
            <p:spPr>
              <a:xfrm>
                <a:off x="5398851" y="5191998"/>
                <a:ext cx="350196" cy="197211"/>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4" name="テキスト ボックス 23">
                <a:extLst>
                  <a:ext uri="{FF2B5EF4-FFF2-40B4-BE49-F238E27FC236}">
                    <a16:creationId xmlns:a16="http://schemas.microsoft.com/office/drawing/2014/main" id="{3D7B3BAE-953C-C496-59DF-C95844337876}"/>
                  </a:ext>
                </a:extLst>
              </p:cNvPr>
              <p:cNvSpPr txBox="1"/>
              <p:nvPr/>
            </p:nvSpPr>
            <p:spPr>
              <a:xfrm>
                <a:off x="5232896" y="5593012"/>
                <a:ext cx="3122579" cy="276999"/>
              </a:xfrm>
              <a:prstGeom prst="rect">
                <a:avLst/>
              </a:prstGeom>
              <a:noFill/>
            </p:spPr>
            <p:txBody>
              <a:bodyPr wrap="square" rtlCol="0">
                <a:spAutoFit/>
              </a:bodyPr>
              <a:lstStyle/>
              <a:p>
                <a:r>
                  <a:rPr kumimoji="1" lang="ja-JP" altLang="en-US" sz="1200" dirty="0">
                    <a:latin typeface="BIZ UDゴシック" panose="020B0400000000000000" pitchFamily="49" charset="-128"/>
                    <a:ea typeface="BIZ UDゴシック" panose="020B0400000000000000" pitchFamily="49" charset="-128"/>
                  </a:rPr>
                  <a:t>　　　富士山の火山災害警戒地域</a:t>
                </a:r>
                <a:endParaRPr kumimoji="1" lang="en-US" altLang="ja-JP" sz="1200" dirty="0">
                  <a:latin typeface="BIZ UDゴシック" panose="020B0400000000000000" pitchFamily="49" charset="-128"/>
                  <a:ea typeface="BIZ UDゴシック" panose="020B0400000000000000" pitchFamily="49" charset="-128"/>
                </a:endParaRPr>
              </a:p>
            </p:txBody>
          </p:sp>
          <p:sp>
            <p:nvSpPr>
              <p:cNvPr id="25" name="テキスト ボックス 24">
                <a:extLst>
                  <a:ext uri="{FF2B5EF4-FFF2-40B4-BE49-F238E27FC236}">
                    <a16:creationId xmlns:a16="http://schemas.microsoft.com/office/drawing/2014/main" id="{B6BF785A-7F6E-EA15-EED9-F42FB71C1F1F}"/>
                  </a:ext>
                </a:extLst>
              </p:cNvPr>
              <p:cNvSpPr txBox="1"/>
              <p:nvPr/>
            </p:nvSpPr>
            <p:spPr>
              <a:xfrm>
                <a:off x="5232895" y="5117492"/>
                <a:ext cx="3122579" cy="276999"/>
              </a:xfrm>
              <a:prstGeom prst="rect">
                <a:avLst/>
              </a:prstGeom>
              <a:no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　　　下記両方に該当</a:t>
                </a:r>
                <a:endParaRPr kumimoji="1" lang="ja-JP" altLang="en-US" sz="1200" dirty="0">
                  <a:latin typeface="BIZ UDゴシック" panose="020B0400000000000000" pitchFamily="49" charset="-128"/>
                  <a:ea typeface="BIZ UDゴシック" panose="020B0400000000000000" pitchFamily="49" charset="-128"/>
                </a:endParaRPr>
              </a:p>
            </p:txBody>
          </p:sp>
        </p:grpSp>
        <p:sp>
          <p:nvSpPr>
            <p:cNvPr id="27" name="テキスト ボックス 26">
              <a:extLst>
                <a:ext uri="{FF2B5EF4-FFF2-40B4-BE49-F238E27FC236}">
                  <a16:creationId xmlns:a16="http://schemas.microsoft.com/office/drawing/2014/main" id="{784E4685-60C6-8629-6694-EF1B8F0B9898}"/>
                </a:ext>
              </a:extLst>
            </p:cNvPr>
            <p:cNvSpPr txBox="1"/>
            <p:nvPr/>
          </p:nvSpPr>
          <p:spPr>
            <a:xfrm>
              <a:off x="8664485" y="6187672"/>
              <a:ext cx="3527515" cy="400110"/>
            </a:xfrm>
            <a:prstGeom prst="rect">
              <a:avLst/>
            </a:prstGeom>
            <a:noFill/>
          </p:spPr>
          <p:txBody>
            <a:bodyPr wrap="square">
              <a:spAutoFit/>
            </a:bodyPr>
            <a:lstStyle/>
            <a:p>
              <a:pPr>
                <a:lnSpc>
                  <a:spcPts val="1200"/>
                </a:lnSpc>
              </a:pPr>
              <a:r>
                <a:rPr kumimoji="1" lang="ja-JP" altLang="en-US" sz="1000" b="0" dirty="0">
                  <a:latin typeface="BIZ UDPゴシック" panose="020B0400000000000000" pitchFamily="50" charset="-128"/>
                  <a:ea typeface="BIZ UDPゴシック" panose="020B0400000000000000" pitchFamily="50" charset="-128"/>
                </a:rPr>
                <a:t>出典</a:t>
              </a:r>
              <a:r>
                <a:rPr lang="ja-JP" altLang="en-US" sz="1000" dirty="0">
                  <a:latin typeface="BIZ UDPゴシック" panose="020B0400000000000000" pitchFamily="50" charset="-128"/>
                  <a:ea typeface="BIZ UDPゴシック" panose="020B0400000000000000" pitchFamily="50" charset="-128"/>
                </a:rPr>
                <a:t>：内閣府防災「首都直下地震緊急対策区域　市町村一覧」</a:t>
              </a:r>
              <a:endParaRPr lang="en-US" altLang="ja-JP" sz="1000" dirty="0">
                <a:latin typeface="BIZ UDPゴシック" panose="020B0400000000000000" pitchFamily="50" charset="-128"/>
                <a:ea typeface="BIZ UDPゴシック" panose="020B0400000000000000" pitchFamily="50" charset="-128"/>
              </a:endParaRPr>
            </a:p>
            <a:p>
              <a:pPr>
                <a:lnSpc>
                  <a:spcPts val="1200"/>
                </a:lnSpc>
              </a:pPr>
              <a:r>
                <a:rPr lang="ja-JP" altLang="en-US" sz="1000" dirty="0">
                  <a:latin typeface="BIZ UDPゴシック" panose="020B0400000000000000" pitchFamily="50" charset="-128"/>
                  <a:ea typeface="BIZ UDPゴシック" panose="020B0400000000000000" pitchFamily="50" charset="-128"/>
                </a:rPr>
                <a:t>　　　　及び「火山災害　警戒地域」をもとに作成</a:t>
              </a:r>
              <a:endParaRPr kumimoji="1" lang="en-US" altLang="ja-JP" sz="1000" b="0" dirty="0">
                <a:latin typeface="BIZ UDPゴシック" panose="020B0400000000000000" pitchFamily="50" charset="-128"/>
                <a:ea typeface="BIZ UDPゴシック" panose="020B0400000000000000" pitchFamily="50" charset="-128"/>
              </a:endParaRPr>
            </a:p>
          </p:txBody>
        </p:sp>
      </p:grpSp>
      <p:sp>
        <p:nvSpPr>
          <p:cNvPr id="6" name="テキスト ボックス 5">
            <a:extLst>
              <a:ext uri="{FF2B5EF4-FFF2-40B4-BE49-F238E27FC236}">
                <a16:creationId xmlns:a16="http://schemas.microsoft.com/office/drawing/2014/main" id="{9A1D5332-13CC-C937-18D4-A5AA88FB11C2}"/>
              </a:ext>
            </a:extLst>
          </p:cNvPr>
          <p:cNvSpPr txBox="1"/>
          <p:nvPr/>
        </p:nvSpPr>
        <p:spPr>
          <a:xfrm>
            <a:off x="8456737" y="2465827"/>
            <a:ext cx="1775637" cy="307777"/>
          </a:xfrm>
          <a:prstGeom prst="rect">
            <a:avLst/>
          </a:prstGeom>
          <a:noFill/>
        </p:spPr>
        <p:txBody>
          <a:bodyPr wrap="square" rtlCol="0">
            <a:spAutoFit/>
          </a:bodyPr>
          <a:lstStyle/>
          <a:p>
            <a:pPr algn="ctr"/>
            <a:r>
              <a:rPr kumimoji="1" lang="ja-JP" altLang="en-US" sz="1400" dirty="0">
                <a:latin typeface="BIZ UDゴシック" panose="020B0400000000000000" pitchFamily="49" charset="-128"/>
                <a:ea typeface="BIZ UDゴシック" panose="020B0400000000000000" pitchFamily="49" charset="-128"/>
              </a:rPr>
              <a:t>図：対象区域</a:t>
            </a:r>
            <a:r>
              <a:rPr kumimoji="1" lang="en-US" altLang="ja-JP" sz="1400" dirty="0">
                <a:latin typeface="BIZ UDゴシック" panose="020B0400000000000000" pitchFamily="49" charset="-128"/>
                <a:ea typeface="BIZ UDゴシック" panose="020B0400000000000000" pitchFamily="49" charset="-128"/>
              </a:rPr>
              <a:t>/</a:t>
            </a:r>
            <a:r>
              <a:rPr kumimoji="1" lang="ja-JP" altLang="en-US" sz="1400" dirty="0">
                <a:latin typeface="BIZ UDゴシック" panose="020B0400000000000000" pitchFamily="49" charset="-128"/>
                <a:ea typeface="BIZ UDゴシック" panose="020B0400000000000000" pitchFamily="49" charset="-128"/>
              </a:rPr>
              <a:t>地域</a:t>
            </a:r>
          </a:p>
        </p:txBody>
      </p:sp>
      <p:grpSp>
        <p:nvGrpSpPr>
          <p:cNvPr id="7" name="グループ化 6">
            <a:extLst>
              <a:ext uri="{FF2B5EF4-FFF2-40B4-BE49-F238E27FC236}">
                <a16:creationId xmlns:a16="http://schemas.microsoft.com/office/drawing/2014/main" id="{6BD0EEAD-665E-1D40-D173-38531EE0AE47}"/>
              </a:ext>
            </a:extLst>
          </p:cNvPr>
          <p:cNvGrpSpPr/>
          <p:nvPr/>
        </p:nvGrpSpPr>
        <p:grpSpPr>
          <a:xfrm>
            <a:off x="2893" y="48527"/>
            <a:ext cx="12189107" cy="401205"/>
            <a:chOff x="2893" y="48527"/>
            <a:chExt cx="12189107" cy="401205"/>
          </a:xfrm>
        </p:grpSpPr>
        <p:cxnSp>
          <p:nvCxnSpPr>
            <p:cNvPr id="9" name="直線コネクタ 8">
              <a:extLst>
                <a:ext uri="{FF2B5EF4-FFF2-40B4-BE49-F238E27FC236}">
                  <a16:creationId xmlns:a16="http://schemas.microsoft.com/office/drawing/2014/main" id="{3B3AD93E-155B-E3A3-8D72-2A8E16D7D0BC}"/>
                </a:ext>
              </a:extLst>
            </p:cNvPr>
            <p:cNvCxnSpPr>
              <a:cxnSpLocks/>
            </p:cNvCxnSpPr>
            <p:nvPr/>
          </p:nvCxnSpPr>
          <p:spPr>
            <a:xfrm>
              <a:off x="216668" y="449732"/>
              <a:ext cx="11743658" cy="0"/>
            </a:xfrm>
            <a:prstGeom prst="line">
              <a:avLst/>
            </a:prstGeom>
          </p:spPr>
          <p:style>
            <a:lnRef idx="1">
              <a:schemeClr val="dk1"/>
            </a:lnRef>
            <a:fillRef idx="0">
              <a:schemeClr val="dk1"/>
            </a:fillRef>
            <a:effectRef idx="0">
              <a:schemeClr val="dk1"/>
            </a:effectRef>
            <a:fontRef idx="minor">
              <a:schemeClr val="tx1"/>
            </a:fontRef>
          </p:style>
        </p:cxnSp>
        <p:cxnSp>
          <p:nvCxnSpPr>
            <p:cNvPr id="10" name="直線コネクタ 9">
              <a:extLst>
                <a:ext uri="{FF2B5EF4-FFF2-40B4-BE49-F238E27FC236}">
                  <a16:creationId xmlns:a16="http://schemas.microsoft.com/office/drawing/2014/main" id="{5C4708A7-C21E-F261-2F60-F18BB959FAB8}"/>
                </a:ext>
              </a:extLst>
            </p:cNvPr>
            <p:cNvCxnSpPr>
              <a:cxnSpLocks/>
            </p:cNvCxnSpPr>
            <p:nvPr/>
          </p:nvCxnSpPr>
          <p:spPr>
            <a:xfrm>
              <a:off x="216668" y="449732"/>
              <a:ext cx="11743658" cy="0"/>
            </a:xfrm>
            <a:prstGeom prst="line">
              <a:avLst/>
            </a:prstGeom>
          </p:spPr>
          <p:style>
            <a:lnRef idx="1">
              <a:schemeClr val="dk1"/>
            </a:lnRef>
            <a:fillRef idx="0">
              <a:schemeClr val="dk1"/>
            </a:fillRef>
            <a:effectRef idx="0">
              <a:schemeClr val="dk1"/>
            </a:effectRef>
            <a:fontRef idx="minor">
              <a:schemeClr val="tx1"/>
            </a:fontRef>
          </p:style>
        </p:cxnSp>
        <p:sp>
          <p:nvSpPr>
            <p:cNvPr id="11" name="正方形/長方形 10">
              <a:extLst>
                <a:ext uri="{FF2B5EF4-FFF2-40B4-BE49-F238E27FC236}">
                  <a16:creationId xmlns:a16="http://schemas.microsoft.com/office/drawing/2014/main" id="{332859E9-E8BA-EA2F-F8D1-399682681421}"/>
                </a:ext>
              </a:extLst>
            </p:cNvPr>
            <p:cNvSpPr/>
            <p:nvPr/>
          </p:nvSpPr>
          <p:spPr>
            <a:xfrm>
              <a:off x="2893" y="48527"/>
              <a:ext cx="12189107" cy="369332"/>
            </a:xfrm>
            <a:prstGeom prst="rect">
              <a:avLst/>
            </a:prstGeom>
          </p:spPr>
          <p:txBody>
            <a:bodyPr wrap="square">
              <a:spAutoFit/>
            </a:bodyPr>
            <a:lstStyle/>
            <a:p>
              <a:r>
                <a:rPr lang="ja-JP" altLang="en-US" b="1" dirty="0">
                  <a:latin typeface="BIZ UDゴシック" panose="020B0400000000000000" pitchFamily="49" charset="-128"/>
                  <a:ea typeface="BIZ UDゴシック" panose="020B0400000000000000" pitchFamily="49" charset="-128"/>
                </a:rPr>
                <a:t>　参考資料：首都直下地震緊急対策区域／火山災害警戒地域</a:t>
              </a:r>
              <a:endParaRPr lang="en-US" altLang="ja-JP" b="1" dirty="0">
                <a:latin typeface="BIZ UDゴシック" panose="020B0400000000000000" pitchFamily="49" charset="-128"/>
                <a:ea typeface="BIZ UDゴシック" panose="020B0400000000000000" pitchFamily="49" charset="-128"/>
              </a:endParaRPr>
            </a:p>
          </p:txBody>
        </p:sp>
      </p:grpSp>
    </p:spTree>
    <p:extLst>
      <p:ext uri="{BB962C8B-B14F-4D97-AF65-F5344CB8AC3E}">
        <p14:creationId xmlns:p14="http://schemas.microsoft.com/office/powerpoint/2010/main" val="3972616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19AF2-ABFB-8A82-7524-A8322F85642B}"/>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E88A00B6-0772-F5C7-E5A5-BCC3B8F93681}"/>
              </a:ext>
            </a:extLst>
          </p:cNvPr>
          <p:cNvPicPr>
            <a:picLocks noChangeAspect="1"/>
          </p:cNvPicPr>
          <p:nvPr/>
        </p:nvPicPr>
        <p:blipFill>
          <a:blip r:embed="rId3"/>
          <a:stretch>
            <a:fillRect/>
          </a:stretch>
        </p:blipFill>
        <p:spPr>
          <a:xfrm>
            <a:off x="835053" y="957952"/>
            <a:ext cx="10521894" cy="5072852"/>
          </a:xfrm>
          <a:prstGeom prst="rect">
            <a:avLst/>
          </a:prstGeom>
        </p:spPr>
      </p:pic>
      <p:cxnSp>
        <p:nvCxnSpPr>
          <p:cNvPr id="4" name="直線コネクタ 3">
            <a:extLst>
              <a:ext uri="{FF2B5EF4-FFF2-40B4-BE49-F238E27FC236}">
                <a16:creationId xmlns:a16="http://schemas.microsoft.com/office/drawing/2014/main" id="{3227029D-89F2-3EC8-9C3F-1F14681EF23B}"/>
              </a:ext>
            </a:extLst>
          </p:cNvPr>
          <p:cNvCxnSpPr>
            <a:cxnSpLocks/>
          </p:cNvCxnSpPr>
          <p:nvPr/>
        </p:nvCxnSpPr>
        <p:spPr>
          <a:xfrm>
            <a:off x="216668" y="449732"/>
            <a:ext cx="11743658" cy="0"/>
          </a:xfrm>
          <a:prstGeom prst="line">
            <a:avLst/>
          </a:prstGeom>
        </p:spPr>
        <p:style>
          <a:lnRef idx="1">
            <a:schemeClr val="dk1"/>
          </a:lnRef>
          <a:fillRef idx="0">
            <a:schemeClr val="dk1"/>
          </a:fillRef>
          <a:effectRef idx="0">
            <a:schemeClr val="dk1"/>
          </a:effectRef>
          <a:fontRef idx="minor">
            <a:schemeClr val="tx1"/>
          </a:fontRef>
        </p:style>
      </p:cxnSp>
      <p:cxnSp>
        <p:nvCxnSpPr>
          <p:cNvPr id="5" name="直線コネクタ 4">
            <a:extLst>
              <a:ext uri="{FF2B5EF4-FFF2-40B4-BE49-F238E27FC236}">
                <a16:creationId xmlns:a16="http://schemas.microsoft.com/office/drawing/2014/main" id="{BDD2C322-06A3-8249-B608-36D32BB8E846}"/>
              </a:ext>
            </a:extLst>
          </p:cNvPr>
          <p:cNvCxnSpPr>
            <a:cxnSpLocks/>
          </p:cNvCxnSpPr>
          <p:nvPr/>
        </p:nvCxnSpPr>
        <p:spPr>
          <a:xfrm>
            <a:off x="216668" y="449732"/>
            <a:ext cx="11743658" cy="0"/>
          </a:xfrm>
          <a:prstGeom prst="line">
            <a:avLst/>
          </a:prstGeom>
        </p:spPr>
        <p:style>
          <a:lnRef idx="1">
            <a:schemeClr val="dk1"/>
          </a:lnRef>
          <a:fillRef idx="0">
            <a:schemeClr val="dk1"/>
          </a:fillRef>
          <a:effectRef idx="0">
            <a:schemeClr val="dk1"/>
          </a:effectRef>
          <a:fontRef idx="minor">
            <a:schemeClr val="tx1"/>
          </a:fontRef>
        </p:style>
      </p:cxnSp>
      <p:sp>
        <p:nvSpPr>
          <p:cNvPr id="6" name="正方形/長方形 5">
            <a:extLst>
              <a:ext uri="{FF2B5EF4-FFF2-40B4-BE49-F238E27FC236}">
                <a16:creationId xmlns:a16="http://schemas.microsoft.com/office/drawing/2014/main" id="{505EC525-2044-1E22-C1E3-03B27A48C598}"/>
              </a:ext>
            </a:extLst>
          </p:cNvPr>
          <p:cNvSpPr/>
          <p:nvPr/>
        </p:nvSpPr>
        <p:spPr>
          <a:xfrm>
            <a:off x="2893" y="48527"/>
            <a:ext cx="11325197" cy="369332"/>
          </a:xfrm>
          <a:prstGeom prst="rect">
            <a:avLst/>
          </a:prstGeom>
        </p:spPr>
        <p:txBody>
          <a:bodyPr wrap="square">
            <a:spAutoFit/>
          </a:bodyPr>
          <a:lstStyle/>
          <a:p>
            <a:r>
              <a:rPr lang="ja-JP" altLang="en-US" b="1" dirty="0">
                <a:latin typeface="BIZ UDゴシック" panose="020B0400000000000000" pitchFamily="49" charset="-128"/>
                <a:ea typeface="BIZ UDゴシック" panose="020B0400000000000000" pitchFamily="49" charset="-128"/>
              </a:rPr>
              <a:t>　参考資料：火山災害警戒地域と降灰の影響が想定される地域の関係</a:t>
            </a:r>
            <a:endParaRPr lang="en-US" altLang="ja-JP" b="1" dirty="0">
              <a:latin typeface="BIZ UDゴシック" panose="020B0400000000000000" pitchFamily="49" charset="-128"/>
              <a:ea typeface="BIZ UDゴシック" panose="020B0400000000000000" pitchFamily="49" charset="-128"/>
            </a:endParaRPr>
          </a:p>
        </p:txBody>
      </p:sp>
      <p:sp>
        <p:nvSpPr>
          <p:cNvPr id="7" name="正方形/長方形 6">
            <a:extLst>
              <a:ext uri="{FF2B5EF4-FFF2-40B4-BE49-F238E27FC236}">
                <a16:creationId xmlns:a16="http://schemas.microsoft.com/office/drawing/2014/main" id="{A48DF4F0-13B2-8EC1-499C-6E7EE13F2E42}"/>
              </a:ext>
            </a:extLst>
          </p:cNvPr>
          <p:cNvSpPr/>
          <p:nvPr/>
        </p:nvSpPr>
        <p:spPr>
          <a:xfrm>
            <a:off x="6478620" y="6132558"/>
            <a:ext cx="5481705" cy="1538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361950" indent="-361950">
              <a:tabLst>
                <a:tab pos="266700" algn="l"/>
              </a:tabLst>
            </a:pPr>
            <a:r>
              <a:rPr lang="ja-JP" altLang="en-US" sz="1000" dirty="0">
                <a:solidFill>
                  <a:schemeClr val="tx1"/>
                </a:solidFill>
                <a:latin typeface="BIZ UDゴシック" panose="020B0400000000000000" pitchFamily="49" charset="-128"/>
                <a:ea typeface="BIZ UDゴシック" panose="020B0400000000000000" pitchFamily="49" charset="-128"/>
              </a:rPr>
              <a:t>出典</a:t>
            </a:r>
            <a:r>
              <a:rPr lang="en-US" altLang="ja-JP" sz="1000" dirty="0">
                <a:solidFill>
                  <a:schemeClr val="tx1"/>
                </a:solidFill>
                <a:latin typeface="BIZ UDゴシック" panose="020B0400000000000000" pitchFamily="49" charset="-128"/>
                <a:ea typeface="BIZ UDゴシック" panose="020B0400000000000000" pitchFamily="49" charset="-128"/>
              </a:rPr>
              <a:t>	</a:t>
            </a:r>
            <a:r>
              <a:rPr lang="ja-JP" altLang="en-US" sz="1000" dirty="0">
                <a:solidFill>
                  <a:schemeClr val="tx1"/>
                </a:solidFill>
                <a:latin typeface="BIZ UDゴシック" panose="020B0400000000000000" pitchFamily="49" charset="-128"/>
                <a:ea typeface="BIZ UDゴシック" panose="020B0400000000000000" pitchFamily="49" charset="-128"/>
              </a:rPr>
              <a:t>：内閣府防災「首都圏における広域降灰対策ガイドライン」（令和７年３月）</a:t>
            </a:r>
            <a:endParaRPr lang="en-US" altLang="ja-JP" sz="1000" dirty="0">
              <a:solidFill>
                <a:schemeClr val="tx1"/>
              </a:solidFill>
              <a:latin typeface="BIZ UDゴシック" panose="020B0400000000000000" pitchFamily="49" charset="-128"/>
              <a:ea typeface="BIZ UDゴシック" panose="020B0400000000000000" pitchFamily="49" charset="-128"/>
            </a:endParaRPr>
          </a:p>
        </p:txBody>
      </p:sp>
      <p:sp>
        <p:nvSpPr>
          <p:cNvPr id="3" name="スライド番号プレースホルダー 1">
            <a:extLst>
              <a:ext uri="{FF2B5EF4-FFF2-40B4-BE49-F238E27FC236}">
                <a16:creationId xmlns:a16="http://schemas.microsoft.com/office/drawing/2014/main" id="{391894D3-33FC-777A-1A06-1CAEB02847AD}"/>
              </a:ext>
            </a:extLst>
          </p:cNvPr>
          <p:cNvSpPr txBox="1">
            <a:spLocks/>
          </p:cNvSpPr>
          <p:nvPr/>
        </p:nvSpPr>
        <p:spPr>
          <a:xfrm>
            <a:off x="9448800" y="6394177"/>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7461F5B-1BDF-4D77-A755-C8D0FF6D81B8}" type="slidenum">
              <a:rPr lang="ja-JP" altLang="en-US" sz="1400" smtClean="0">
                <a:latin typeface="BIZ UDPゴシック" panose="020B0400000000000000" pitchFamily="50" charset="-128"/>
                <a:ea typeface="BIZ UDPゴシック" panose="020B0400000000000000" pitchFamily="50" charset="-128"/>
              </a:rPr>
              <a:pPr/>
              <a:t>8</a:t>
            </a:fld>
            <a:endParaRPr lang="ja-JP" altLang="en-US"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9481942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3605</Words>
  <Application>Microsoft Office PowerPoint</Application>
  <PresentationFormat>ワイド画面</PresentationFormat>
  <Paragraphs>242</Paragraphs>
  <Slides>13</Slides>
  <Notes>4</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13</vt:i4>
      </vt:variant>
    </vt:vector>
  </HeadingPairs>
  <TitlesOfParts>
    <vt:vector size="23" baseType="lpstr">
      <vt:lpstr>BIZ UDPゴシック</vt:lpstr>
      <vt:lpstr>BIZ UDゴシック</vt:lpstr>
      <vt:lpstr>HGP創英角ｺﾞｼｯｸUB</vt:lpstr>
      <vt:lpstr>HGS創英角ｺﾞｼｯｸUB</vt:lpstr>
      <vt:lpstr>Meiryo UI</vt:lpstr>
      <vt:lpstr>游ゴシック</vt:lpstr>
      <vt:lpstr>游ゴシック Light</vt:lpstr>
      <vt:lpstr>Arial</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2026-07-10T09:18:58Z</dcterms:created>
  <dcterms:modified xsi:type="dcterms:W3CDTF">2026-07-10T09:19:05Z</dcterms:modified>
</cp:coreProperties>
</file>