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6"/>
  </p:notesMasterIdLst>
  <p:sldIdLst>
    <p:sldId id="754" r:id="rId2"/>
    <p:sldId id="141170126" r:id="rId3"/>
    <p:sldId id="141170167" r:id="rId4"/>
    <p:sldId id="141170168" r:id="rId5"/>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a:srgbClr val="00B0F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904" autoAdjust="0"/>
    <p:restoredTop sz="93681" autoAdjust="0"/>
  </p:normalViewPr>
  <p:slideViewPr>
    <p:cSldViewPr snapToGrid="0">
      <p:cViewPr varScale="1">
        <p:scale>
          <a:sx n="76" d="100"/>
          <a:sy n="76" d="100"/>
        </p:scale>
        <p:origin x="64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5659" cy="498056"/>
          </a:xfrm>
          <a:prstGeom prst="rect">
            <a:avLst/>
          </a:prstGeom>
        </p:spPr>
        <p:txBody>
          <a:bodyPr vert="horz" lIns="91303" tIns="45651" rIns="91303" bIns="4565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303" tIns="45651" rIns="91303" bIns="45651" rtlCol="0"/>
          <a:lstStyle>
            <a:lvl1pPr algn="r">
              <a:defRPr sz="1200"/>
            </a:lvl1pPr>
          </a:lstStyle>
          <a:p>
            <a:fld id="{5F702D4F-1947-4BB0-8D0D-553DDF689546}" type="datetimeFigureOut">
              <a:rPr kumimoji="1" lang="ja-JP" altLang="en-US" smtClean="0"/>
              <a:t>2026/7/13</a:t>
            </a:fld>
            <a:endParaRPr kumimoji="1" lang="ja-JP" altLang="en-US"/>
          </a:p>
        </p:txBody>
      </p:sp>
      <p:sp>
        <p:nvSpPr>
          <p:cNvPr id="4" name="スライド イメージ プレースホルダー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303" tIns="45651" rIns="91303" bIns="45651" rtlCol="0" anchor="ctr"/>
          <a:lstStyle/>
          <a:p>
            <a:endParaRPr lang="ja-JP" altLang="en-US"/>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303" tIns="45651" rIns="91303" bIns="4565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584"/>
            <a:ext cx="2945659" cy="498055"/>
          </a:xfrm>
          <a:prstGeom prst="rect">
            <a:avLst/>
          </a:prstGeom>
        </p:spPr>
        <p:txBody>
          <a:bodyPr vert="horz" lIns="91303" tIns="45651" rIns="91303" bIns="4565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303" tIns="45651" rIns="91303" bIns="45651" rtlCol="0" anchor="b"/>
          <a:lstStyle>
            <a:lvl1pPr algn="r">
              <a:defRPr sz="1200"/>
            </a:lvl1pPr>
          </a:lstStyle>
          <a:p>
            <a:fld id="{D87BE302-9F6A-40C4-BD7A-136F46E02A60}" type="slidenum">
              <a:rPr kumimoji="1" lang="ja-JP" altLang="en-US" smtClean="0"/>
              <a:t>‹#›</a:t>
            </a:fld>
            <a:endParaRPr kumimoji="1" lang="ja-JP" altLang="en-US"/>
          </a:p>
        </p:txBody>
      </p:sp>
    </p:spTree>
    <p:extLst>
      <p:ext uri="{BB962C8B-B14F-4D97-AF65-F5344CB8AC3E}">
        <p14:creationId xmlns:p14="http://schemas.microsoft.com/office/powerpoint/2010/main" val="192916441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87BE302-9F6A-40C4-BD7A-136F46E02A60}" type="slidenum">
              <a:rPr kumimoji="1" lang="ja-JP" altLang="en-US" smtClean="0"/>
              <a:t>0</a:t>
            </a:fld>
            <a:endParaRPr kumimoji="1" lang="ja-JP" altLang="en-US"/>
          </a:p>
        </p:txBody>
      </p:sp>
    </p:spTree>
    <p:extLst>
      <p:ext uri="{BB962C8B-B14F-4D97-AF65-F5344CB8AC3E}">
        <p14:creationId xmlns:p14="http://schemas.microsoft.com/office/powerpoint/2010/main" val="2661493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E80180-3587-4D33-A2DC-666E37D1A57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1AE048C-656A-4A16-82C2-DE8037926F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E189174-43BB-4E26-ACA6-B85860F94B7F}"/>
              </a:ext>
            </a:extLst>
          </p:cNvPr>
          <p:cNvSpPr>
            <a:spLocks noGrp="1"/>
          </p:cNvSpPr>
          <p:nvPr>
            <p:ph type="dt" sz="half" idx="10"/>
          </p:nvPr>
        </p:nvSpPr>
        <p:spPr/>
        <p:txBody>
          <a:bodyPr/>
          <a:lstStyle/>
          <a:p>
            <a:fld id="{485AFE26-B1D6-45B3-8AE8-7AEE320FEC5E}" type="datetime1">
              <a:rPr kumimoji="1" lang="ja-JP" altLang="en-US" smtClean="0"/>
              <a:t>2026/7/13</a:t>
            </a:fld>
            <a:endParaRPr kumimoji="1" lang="ja-JP" altLang="en-US"/>
          </a:p>
        </p:txBody>
      </p:sp>
      <p:sp>
        <p:nvSpPr>
          <p:cNvPr id="5" name="フッター プレースホルダー 4">
            <a:extLst>
              <a:ext uri="{FF2B5EF4-FFF2-40B4-BE49-F238E27FC236}">
                <a16:creationId xmlns:a16="http://schemas.microsoft.com/office/drawing/2014/main" id="{E9B919ED-B3BB-432C-8BFE-5B78D03B412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229FE0B-CA0B-4C31-87C2-76F49695855D}"/>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2383103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6DDA4F-C5B0-4A45-8B2A-CFBC293129B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0B6B3B9-3673-4A1C-8578-2432FF7C39A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D8F54AB-3CAE-40E6-833B-181629C3A89E}"/>
              </a:ext>
            </a:extLst>
          </p:cNvPr>
          <p:cNvSpPr>
            <a:spLocks noGrp="1"/>
          </p:cNvSpPr>
          <p:nvPr>
            <p:ph type="dt" sz="half" idx="10"/>
          </p:nvPr>
        </p:nvSpPr>
        <p:spPr/>
        <p:txBody>
          <a:bodyPr/>
          <a:lstStyle/>
          <a:p>
            <a:fld id="{AF06240B-1267-4CC8-95A1-63764C37BB61}" type="datetime1">
              <a:rPr kumimoji="1" lang="ja-JP" altLang="en-US" smtClean="0"/>
              <a:t>2026/7/13</a:t>
            </a:fld>
            <a:endParaRPr kumimoji="1" lang="ja-JP" altLang="en-US"/>
          </a:p>
        </p:txBody>
      </p:sp>
      <p:sp>
        <p:nvSpPr>
          <p:cNvPr id="5" name="フッター プレースホルダー 4">
            <a:extLst>
              <a:ext uri="{FF2B5EF4-FFF2-40B4-BE49-F238E27FC236}">
                <a16:creationId xmlns:a16="http://schemas.microsoft.com/office/drawing/2014/main" id="{0D046365-965D-4DCF-A8CF-FABB218216A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09B76A0-58A6-4E0F-885E-A74B0A5255CE}"/>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701834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D04D415D-C2AB-4959-99A7-9350F894E0E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1E971EA-AE8D-4CE9-9DE0-85460966906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6D85C9F-4120-4F48-AA45-06A8EC4A76C0}"/>
              </a:ext>
            </a:extLst>
          </p:cNvPr>
          <p:cNvSpPr>
            <a:spLocks noGrp="1"/>
          </p:cNvSpPr>
          <p:nvPr>
            <p:ph type="dt" sz="half" idx="10"/>
          </p:nvPr>
        </p:nvSpPr>
        <p:spPr/>
        <p:txBody>
          <a:bodyPr/>
          <a:lstStyle/>
          <a:p>
            <a:fld id="{0DBB6612-2A7A-46C8-86D0-8DFAE2685654}" type="datetime1">
              <a:rPr kumimoji="1" lang="ja-JP" altLang="en-US" smtClean="0"/>
              <a:t>2026/7/13</a:t>
            </a:fld>
            <a:endParaRPr kumimoji="1" lang="ja-JP" altLang="en-US"/>
          </a:p>
        </p:txBody>
      </p:sp>
      <p:sp>
        <p:nvSpPr>
          <p:cNvPr id="5" name="フッター プレースホルダー 4">
            <a:extLst>
              <a:ext uri="{FF2B5EF4-FFF2-40B4-BE49-F238E27FC236}">
                <a16:creationId xmlns:a16="http://schemas.microsoft.com/office/drawing/2014/main" id="{92DA79D8-C04D-4193-955D-5484B01B235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49FE0C0-6E18-4275-9A62-95C36EBC475C}"/>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2189356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FEEA00-6B77-4478-A928-A6D99039822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F5BB67F-B010-4D5A-9647-86758E6E56ED}"/>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EA3C1CA-3A07-4E8D-8839-7BE97C0F18C4}"/>
              </a:ext>
            </a:extLst>
          </p:cNvPr>
          <p:cNvSpPr>
            <a:spLocks noGrp="1"/>
          </p:cNvSpPr>
          <p:nvPr>
            <p:ph type="dt" sz="half" idx="10"/>
          </p:nvPr>
        </p:nvSpPr>
        <p:spPr/>
        <p:txBody>
          <a:bodyPr/>
          <a:lstStyle/>
          <a:p>
            <a:fld id="{DA932E1C-31CB-43D1-9E1B-F981A2C5C436}" type="datetime1">
              <a:rPr kumimoji="1" lang="ja-JP" altLang="en-US" smtClean="0"/>
              <a:t>2026/7/13</a:t>
            </a:fld>
            <a:endParaRPr kumimoji="1" lang="ja-JP" altLang="en-US"/>
          </a:p>
        </p:txBody>
      </p:sp>
      <p:sp>
        <p:nvSpPr>
          <p:cNvPr id="5" name="フッター プレースホルダー 4">
            <a:extLst>
              <a:ext uri="{FF2B5EF4-FFF2-40B4-BE49-F238E27FC236}">
                <a16:creationId xmlns:a16="http://schemas.microsoft.com/office/drawing/2014/main" id="{AA8B1A5A-4A97-40C6-B111-348D6F6954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5A8CBD-CC6E-4E8B-B47F-6C5797EB463F}"/>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112826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6B9334-E492-4C28-B2B1-4C63FCE5C1B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9D19BEC-8E19-4750-B5D3-0BDA2C22DF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F7D808E-E50C-4392-B2AE-29AE12C13F37}"/>
              </a:ext>
            </a:extLst>
          </p:cNvPr>
          <p:cNvSpPr>
            <a:spLocks noGrp="1"/>
          </p:cNvSpPr>
          <p:nvPr>
            <p:ph type="dt" sz="half" idx="10"/>
          </p:nvPr>
        </p:nvSpPr>
        <p:spPr/>
        <p:txBody>
          <a:bodyPr/>
          <a:lstStyle/>
          <a:p>
            <a:fld id="{185CEFE4-ACBC-4FC8-BA4F-09C2C6FB165F}" type="datetime1">
              <a:rPr kumimoji="1" lang="ja-JP" altLang="en-US" smtClean="0"/>
              <a:t>2026/7/13</a:t>
            </a:fld>
            <a:endParaRPr kumimoji="1" lang="ja-JP" altLang="en-US"/>
          </a:p>
        </p:txBody>
      </p:sp>
      <p:sp>
        <p:nvSpPr>
          <p:cNvPr id="5" name="フッター プレースホルダー 4">
            <a:extLst>
              <a:ext uri="{FF2B5EF4-FFF2-40B4-BE49-F238E27FC236}">
                <a16:creationId xmlns:a16="http://schemas.microsoft.com/office/drawing/2014/main" id="{391F2B07-7DAE-48CE-A592-786E2ADEFC2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07FE71-3A43-4475-BF74-20B8B062DF56}"/>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4290771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4D6FF0-FB38-47C6-8770-FF3EF04C47E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CA13408-093B-4467-A95D-18ECEA4765B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A47FB9E-5C12-4222-BB99-7A0ABA5FACD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AE02AA6-19EA-45E5-8D03-79D842C4A3FD}"/>
              </a:ext>
            </a:extLst>
          </p:cNvPr>
          <p:cNvSpPr>
            <a:spLocks noGrp="1"/>
          </p:cNvSpPr>
          <p:nvPr>
            <p:ph type="dt" sz="half" idx="10"/>
          </p:nvPr>
        </p:nvSpPr>
        <p:spPr/>
        <p:txBody>
          <a:bodyPr/>
          <a:lstStyle/>
          <a:p>
            <a:fld id="{BF58ABC4-D332-4956-A78B-E57D9C9BC4AC}" type="datetime1">
              <a:rPr kumimoji="1" lang="ja-JP" altLang="en-US" smtClean="0"/>
              <a:t>2026/7/13</a:t>
            </a:fld>
            <a:endParaRPr kumimoji="1" lang="ja-JP" altLang="en-US"/>
          </a:p>
        </p:txBody>
      </p:sp>
      <p:sp>
        <p:nvSpPr>
          <p:cNvPr id="6" name="フッター プレースホルダー 5">
            <a:extLst>
              <a:ext uri="{FF2B5EF4-FFF2-40B4-BE49-F238E27FC236}">
                <a16:creationId xmlns:a16="http://schemas.microsoft.com/office/drawing/2014/main" id="{68D2DC1A-2F9A-4485-9219-45BB097D481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1532F8-8B14-4E02-8CA0-1036F86BF1D4}"/>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182826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FDAEE36-541B-4476-A79D-F0182BC401D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CD3709-1334-4011-9803-FA1FE0F117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E5A2DB2-EB4C-44B2-B6D6-9AA2324A582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725E75DE-675B-4620-ACFF-43857F2C818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6ED0160-22B3-4701-A9A5-BB37A3D27AA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E0C51C4-2FDF-40AC-A370-DE7C1174DE2C}"/>
              </a:ext>
            </a:extLst>
          </p:cNvPr>
          <p:cNvSpPr>
            <a:spLocks noGrp="1"/>
          </p:cNvSpPr>
          <p:nvPr>
            <p:ph type="dt" sz="half" idx="10"/>
          </p:nvPr>
        </p:nvSpPr>
        <p:spPr/>
        <p:txBody>
          <a:bodyPr/>
          <a:lstStyle/>
          <a:p>
            <a:fld id="{631A73AD-0D97-45AF-8397-8CED65EBAB1C}" type="datetime1">
              <a:rPr kumimoji="1" lang="ja-JP" altLang="en-US" smtClean="0"/>
              <a:t>2026/7/13</a:t>
            </a:fld>
            <a:endParaRPr kumimoji="1" lang="ja-JP" altLang="en-US"/>
          </a:p>
        </p:txBody>
      </p:sp>
      <p:sp>
        <p:nvSpPr>
          <p:cNvPr id="8" name="フッター プレースホルダー 7">
            <a:extLst>
              <a:ext uri="{FF2B5EF4-FFF2-40B4-BE49-F238E27FC236}">
                <a16:creationId xmlns:a16="http://schemas.microsoft.com/office/drawing/2014/main" id="{6036E0D4-46A3-4CEA-A187-8C4203C9C7E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3A95A02-17F4-4091-B06C-BD9465735642}"/>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3666848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EA2C21-BC6C-4ECD-8F8F-92356070ADA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0640BE4-18DE-4D0F-AABB-5456CD532F1B}"/>
              </a:ext>
            </a:extLst>
          </p:cNvPr>
          <p:cNvSpPr>
            <a:spLocks noGrp="1"/>
          </p:cNvSpPr>
          <p:nvPr>
            <p:ph type="dt" sz="half" idx="10"/>
          </p:nvPr>
        </p:nvSpPr>
        <p:spPr/>
        <p:txBody>
          <a:bodyPr/>
          <a:lstStyle/>
          <a:p>
            <a:fld id="{F4E6C49D-B9C7-43DB-AB07-16415F6D70EC}" type="datetime1">
              <a:rPr kumimoji="1" lang="ja-JP" altLang="en-US" smtClean="0"/>
              <a:t>2026/7/13</a:t>
            </a:fld>
            <a:endParaRPr kumimoji="1" lang="ja-JP" altLang="en-US"/>
          </a:p>
        </p:txBody>
      </p:sp>
      <p:sp>
        <p:nvSpPr>
          <p:cNvPr id="4" name="フッター プレースホルダー 3">
            <a:extLst>
              <a:ext uri="{FF2B5EF4-FFF2-40B4-BE49-F238E27FC236}">
                <a16:creationId xmlns:a16="http://schemas.microsoft.com/office/drawing/2014/main" id="{A65AE628-57BD-4F1F-AB94-F920FDD1E1CE}"/>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100A1C91-40AA-4BFC-B8E9-0E3F43B88B9E}"/>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51107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C00129B-CA69-4E4B-B134-70A6464F5B9C}"/>
              </a:ext>
            </a:extLst>
          </p:cNvPr>
          <p:cNvSpPr>
            <a:spLocks noGrp="1"/>
          </p:cNvSpPr>
          <p:nvPr>
            <p:ph type="dt" sz="half" idx="10"/>
          </p:nvPr>
        </p:nvSpPr>
        <p:spPr/>
        <p:txBody>
          <a:bodyPr/>
          <a:lstStyle/>
          <a:p>
            <a:fld id="{AA0AFBE7-0803-4BD5-A315-44A2D4F0E7BB}" type="datetime1">
              <a:rPr kumimoji="1" lang="ja-JP" altLang="en-US" smtClean="0"/>
              <a:t>2026/7/13</a:t>
            </a:fld>
            <a:endParaRPr kumimoji="1" lang="ja-JP" altLang="en-US"/>
          </a:p>
        </p:txBody>
      </p:sp>
      <p:sp>
        <p:nvSpPr>
          <p:cNvPr id="3" name="フッター プレースホルダー 2">
            <a:extLst>
              <a:ext uri="{FF2B5EF4-FFF2-40B4-BE49-F238E27FC236}">
                <a16:creationId xmlns:a16="http://schemas.microsoft.com/office/drawing/2014/main" id="{DA771487-00B4-4C11-A699-C137E727382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D854347-2B1B-408B-9C23-8F69FCEAE7CC}"/>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3374993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59BEA1E-3692-4FA4-81E3-0C01281B45B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E4E4F10-9579-49AA-86FF-276AF77E61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EC9B949-1B85-4A23-9A7F-681A77E738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A2A52CD-CCB1-44AA-AAE7-874E7B2856F6}"/>
              </a:ext>
            </a:extLst>
          </p:cNvPr>
          <p:cNvSpPr>
            <a:spLocks noGrp="1"/>
          </p:cNvSpPr>
          <p:nvPr>
            <p:ph type="dt" sz="half" idx="10"/>
          </p:nvPr>
        </p:nvSpPr>
        <p:spPr/>
        <p:txBody>
          <a:bodyPr/>
          <a:lstStyle/>
          <a:p>
            <a:fld id="{A75CF09C-9159-4654-914C-19B3E6CD124C}" type="datetime1">
              <a:rPr kumimoji="1" lang="ja-JP" altLang="en-US" smtClean="0"/>
              <a:t>2026/7/13</a:t>
            </a:fld>
            <a:endParaRPr kumimoji="1" lang="ja-JP" altLang="en-US"/>
          </a:p>
        </p:txBody>
      </p:sp>
      <p:sp>
        <p:nvSpPr>
          <p:cNvPr id="6" name="フッター プレースホルダー 5">
            <a:extLst>
              <a:ext uri="{FF2B5EF4-FFF2-40B4-BE49-F238E27FC236}">
                <a16:creationId xmlns:a16="http://schemas.microsoft.com/office/drawing/2014/main" id="{E9B3ACE1-038D-4327-B2AE-7A76697D8E8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AE8EDCB-3B88-422E-99A7-70EBDB922F9F}"/>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62557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582CDB-BA45-4A0F-BB29-DF80C6E8C20F}"/>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2177F64-3E22-4684-B7AF-AD1952B1CDB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BABB1823-35DA-4069-B1D6-0574A834C5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FD7D386-EFC1-4C2E-9227-710E9F33694C}"/>
              </a:ext>
            </a:extLst>
          </p:cNvPr>
          <p:cNvSpPr>
            <a:spLocks noGrp="1"/>
          </p:cNvSpPr>
          <p:nvPr>
            <p:ph type="dt" sz="half" idx="10"/>
          </p:nvPr>
        </p:nvSpPr>
        <p:spPr/>
        <p:txBody>
          <a:bodyPr/>
          <a:lstStyle/>
          <a:p>
            <a:fld id="{BFC20EB1-065E-400F-9A23-64B8E12778ED}" type="datetime1">
              <a:rPr kumimoji="1" lang="ja-JP" altLang="en-US" smtClean="0"/>
              <a:t>2026/7/13</a:t>
            </a:fld>
            <a:endParaRPr kumimoji="1" lang="ja-JP" altLang="en-US"/>
          </a:p>
        </p:txBody>
      </p:sp>
      <p:sp>
        <p:nvSpPr>
          <p:cNvPr id="6" name="フッター プレースホルダー 5">
            <a:extLst>
              <a:ext uri="{FF2B5EF4-FFF2-40B4-BE49-F238E27FC236}">
                <a16:creationId xmlns:a16="http://schemas.microsoft.com/office/drawing/2014/main" id="{F8DB7C6E-A313-4E04-AE42-58D1A5F924C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CB6A27-43CD-4D12-A5E0-ADCEE00A2673}"/>
              </a:ext>
            </a:extLst>
          </p:cNvPr>
          <p:cNvSpPr>
            <a:spLocks noGrp="1"/>
          </p:cNvSpPr>
          <p:nvPr>
            <p:ph type="sldNum" sz="quarter" idx="12"/>
          </p:nvPr>
        </p:nvSpPr>
        <p:spPr/>
        <p:txBody>
          <a:body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2096032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48D872D-9B85-4F1B-A5AC-D9DE27D5D4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A83899F-0AB1-4C6D-9276-EC3FD73C97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4307271-0DC8-4900-89FD-2A88D136AB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C8FCF-072F-43D3-9A3C-7477852B3FEC}" type="datetime1">
              <a:rPr kumimoji="1" lang="ja-JP" altLang="en-US" smtClean="0"/>
              <a:t>2026/7/13</a:t>
            </a:fld>
            <a:endParaRPr kumimoji="1" lang="ja-JP" altLang="en-US"/>
          </a:p>
        </p:txBody>
      </p:sp>
      <p:sp>
        <p:nvSpPr>
          <p:cNvPr id="5" name="フッター プレースホルダー 4">
            <a:extLst>
              <a:ext uri="{FF2B5EF4-FFF2-40B4-BE49-F238E27FC236}">
                <a16:creationId xmlns:a16="http://schemas.microsoft.com/office/drawing/2014/main" id="{C0D703C5-083A-4DCA-AE47-677200E1DF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9236473-9819-4FA3-B98C-1AF9658C3A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461F5B-1BDF-4D77-A755-C8D0FF6D81B8}" type="slidenum">
              <a:rPr kumimoji="1" lang="ja-JP" altLang="en-US" smtClean="0"/>
              <a:t>‹#›</a:t>
            </a:fld>
            <a:endParaRPr kumimoji="1" lang="ja-JP" altLang="en-US"/>
          </a:p>
        </p:txBody>
      </p:sp>
    </p:spTree>
    <p:extLst>
      <p:ext uri="{BB962C8B-B14F-4D97-AF65-F5344CB8AC3E}">
        <p14:creationId xmlns:p14="http://schemas.microsoft.com/office/powerpoint/2010/main" val="1281006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CDE90524-F2DC-44A3-8FDF-28ACD7DFFFA3}"/>
              </a:ext>
            </a:extLst>
          </p:cNvPr>
          <p:cNvSpPr txBox="1"/>
          <p:nvPr/>
        </p:nvSpPr>
        <p:spPr>
          <a:xfrm>
            <a:off x="1139496" y="5264950"/>
            <a:ext cx="9913008" cy="552202"/>
          </a:xfrm>
          <a:prstGeom prst="rect">
            <a:avLst/>
          </a:prstGeom>
          <a:noFill/>
        </p:spPr>
        <p:txBody>
          <a:bodyPr wrap="square">
            <a:spAutoFit/>
          </a:bodyPr>
          <a:lstStyle/>
          <a:p>
            <a:pPr algn="ctr">
              <a:lnSpc>
                <a:spcPct val="150000"/>
              </a:lnSpc>
            </a:pPr>
            <a:r>
              <a:rPr kumimoji="0" lang="ja-JP" altLang="en-US" sz="2400" b="1" dirty="0">
                <a:solidFill>
                  <a:schemeClr val="accent5">
                    <a:lumMod val="50000"/>
                  </a:schemeClr>
                </a:solidFill>
                <a:latin typeface="BIZ UDPゴシック" panose="020B0400000000000000" pitchFamily="50" charset="-128"/>
                <a:ea typeface="BIZ UDPゴシック" panose="020B0400000000000000" pitchFamily="50" charset="-128"/>
              </a:rPr>
              <a:t>副首都推進局</a:t>
            </a:r>
            <a:endParaRPr kumimoji="0" lang="en-US" altLang="ja-JP" sz="2400" b="1" dirty="0">
              <a:solidFill>
                <a:schemeClr val="accent5">
                  <a:lumMod val="50000"/>
                </a:schemeClr>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CB7205B6-8BCF-45BC-8326-A31C987E2ECF}"/>
              </a:ext>
            </a:extLst>
          </p:cNvPr>
          <p:cNvSpPr/>
          <p:nvPr/>
        </p:nvSpPr>
        <p:spPr>
          <a:xfrm>
            <a:off x="0" y="0"/>
            <a:ext cx="12192000" cy="3600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cxnSp>
        <p:nvCxnSpPr>
          <p:cNvPr id="6" name="直線コネクタ 5">
            <a:extLst>
              <a:ext uri="{FF2B5EF4-FFF2-40B4-BE49-F238E27FC236}">
                <a16:creationId xmlns:a16="http://schemas.microsoft.com/office/drawing/2014/main" id="{7EAA0084-1B9C-4398-8253-75A7A130C693}"/>
              </a:ext>
            </a:extLst>
          </p:cNvPr>
          <p:cNvCxnSpPr>
            <a:cxnSpLocks/>
          </p:cNvCxnSpPr>
          <p:nvPr/>
        </p:nvCxnSpPr>
        <p:spPr>
          <a:xfrm>
            <a:off x="1256454" y="3777760"/>
            <a:ext cx="1004400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タイトル 1">
            <a:extLst>
              <a:ext uri="{FF2B5EF4-FFF2-40B4-BE49-F238E27FC236}">
                <a16:creationId xmlns:a16="http://schemas.microsoft.com/office/drawing/2014/main" id="{75BDAB99-A8CD-415C-9EF8-70DEB91E0760}"/>
              </a:ext>
            </a:extLst>
          </p:cNvPr>
          <p:cNvSpPr txBox="1">
            <a:spLocks/>
          </p:cNvSpPr>
          <p:nvPr/>
        </p:nvSpPr>
        <p:spPr>
          <a:xfrm>
            <a:off x="1106496" y="1870879"/>
            <a:ext cx="10331387" cy="18832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30000"/>
              </a:lnSpc>
              <a:spcBef>
                <a:spcPts val="0"/>
              </a:spcBef>
            </a:pPr>
            <a:r>
              <a:rPr lang="ja-JP" altLang="en-US" sz="3200" spc="200" dirty="0">
                <a:solidFill>
                  <a:srgbClr val="002060"/>
                </a:solidFill>
                <a:latin typeface="HGP創英角ｺﾞｼｯｸUB"/>
                <a:ea typeface="HGP創英角ｺﾞｼｯｸUB"/>
                <a:cs typeface="Meiryo UI" panose="020B0604030504040204" pitchFamily="50" charset="-128"/>
              </a:rPr>
              <a:t>首都機能バックアップに関する検討会議について</a:t>
            </a:r>
            <a:endParaRPr lang="en-US" altLang="ja-JP" sz="3200" spc="200" dirty="0">
              <a:solidFill>
                <a:srgbClr val="002060"/>
              </a:solidFill>
              <a:latin typeface="HGP創英角ｺﾞｼｯｸUB"/>
              <a:ea typeface="HGP創英角ｺﾞｼｯｸUB"/>
              <a:cs typeface="Meiryo UI" panose="020B0604030504040204" pitchFamily="50" charset="-128"/>
            </a:endParaRPr>
          </a:p>
        </p:txBody>
      </p:sp>
      <p:sp>
        <p:nvSpPr>
          <p:cNvPr id="8" name="テキスト ボックス 7">
            <a:extLst>
              <a:ext uri="{FF2B5EF4-FFF2-40B4-BE49-F238E27FC236}">
                <a16:creationId xmlns:a16="http://schemas.microsoft.com/office/drawing/2014/main" id="{3AA0A01E-7605-4468-B8CA-F8C7F4207C31}"/>
              </a:ext>
            </a:extLst>
          </p:cNvPr>
          <p:cNvSpPr txBox="1"/>
          <p:nvPr/>
        </p:nvSpPr>
        <p:spPr>
          <a:xfrm>
            <a:off x="4851133" y="429746"/>
            <a:ext cx="7340867" cy="489365"/>
          </a:xfrm>
          <a:prstGeom prst="rect">
            <a:avLst/>
          </a:prstGeom>
          <a:noFill/>
        </p:spPr>
        <p:txBody>
          <a:bodyPr wrap="square">
            <a:spAutoFit/>
          </a:bodyPr>
          <a:lstStyle/>
          <a:p>
            <a:pPr algn="r"/>
            <a:r>
              <a:rPr lang="en-US" altLang="ja-JP" sz="1290" dirty="0">
                <a:solidFill>
                  <a:sysClr val="windowText" lastClr="000000"/>
                </a:solidFill>
                <a:latin typeface="Meiryo UI" panose="020B0604030504040204" pitchFamily="50" charset="-128"/>
                <a:ea typeface="Meiryo UI" panose="020B0604030504040204" pitchFamily="50" charset="-128"/>
              </a:rPr>
              <a:t>2026.7.13</a:t>
            </a:r>
            <a:endParaRPr kumimoji="0" lang="en-US" altLang="ja-JP" sz="1290" dirty="0">
              <a:solidFill>
                <a:sysClr val="windowText" lastClr="000000"/>
              </a:solidFill>
              <a:latin typeface="Meiryo UI" panose="020B0604030504040204" pitchFamily="50" charset="-128"/>
              <a:ea typeface="Meiryo UI" panose="020B0604030504040204" pitchFamily="50" charset="-128"/>
            </a:endParaRPr>
          </a:p>
          <a:p>
            <a:pPr algn="r"/>
            <a:r>
              <a:rPr lang="ja-JP" altLang="en-US" sz="1290" dirty="0">
                <a:solidFill>
                  <a:sysClr val="windowText" lastClr="000000"/>
                </a:solidFill>
                <a:latin typeface="Meiryo UI" panose="020B0604030504040204" pitchFamily="50" charset="-128"/>
                <a:ea typeface="Meiryo UI" panose="020B0604030504040204" pitchFamily="50" charset="-128"/>
              </a:rPr>
              <a:t>第１回　首都機能バックアップに関する検討会議</a:t>
            </a:r>
            <a:endParaRPr kumimoji="0" lang="en-US" altLang="ja-JP" sz="1290" dirty="0">
              <a:solidFill>
                <a:sysClr val="windowText" lastClr="000000"/>
              </a:solidFill>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49C270D-5CB7-4786-8468-2758A2F2771A}"/>
              </a:ext>
            </a:extLst>
          </p:cNvPr>
          <p:cNvSpPr/>
          <p:nvPr/>
        </p:nvSpPr>
        <p:spPr>
          <a:xfrm>
            <a:off x="10355158" y="909079"/>
            <a:ext cx="1387685" cy="381124"/>
          </a:xfrm>
          <a:prstGeom prst="rect">
            <a:avLst/>
          </a:prstGeom>
          <a:noFill/>
          <a:ln w="9525">
            <a:solidFill>
              <a:schemeClr val="tx1"/>
            </a:solidFill>
          </a:ln>
        </p:spPr>
        <p:style>
          <a:lnRef idx="2">
            <a:schemeClr val="dk1"/>
          </a:lnRef>
          <a:fillRef idx="1">
            <a:schemeClr val="lt1"/>
          </a:fillRef>
          <a:effectRef idx="0">
            <a:schemeClr val="dk1"/>
          </a:effectRef>
          <a:fontRef idx="minor">
            <a:schemeClr val="dk1"/>
          </a:fontRef>
        </p:style>
        <p:txBody>
          <a:bodyPr wrap="none" rtlCol="0" anchor="ctr"/>
          <a:lstStyle/>
          <a:p>
            <a:pPr algn="ctr"/>
            <a:r>
              <a:rPr lang="ja-JP" altLang="en-US" sz="1662"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資料１</a:t>
            </a:r>
            <a:endParaRPr lang="en-US" altLang="ja-JP" sz="1662"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875740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30ABF270-D12E-435F-AABF-D21DD949D4D4}"/>
              </a:ext>
            </a:extLst>
          </p:cNvPr>
          <p:cNvSpPr/>
          <p:nvPr/>
        </p:nvSpPr>
        <p:spPr>
          <a:xfrm>
            <a:off x="0" y="0"/>
            <a:ext cx="12192000" cy="6194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solidFill>
                <a:latin typeface="BIZ UDPゴシック" panose="020B0400000000000000" pitchFamily="50" charset="-128"/>
                <a:ea typeface="BIZ UDPゴシック" panose="020B0400000000000000" pitchFamily="50" charset="-128"/>
              </a:rPr>
              <a:t>目的・メンバー</a:t>
            </a:r>
            <a:endParaRPr kumimoji="1" lang="ja-JP" altLang="en-US" sz="2400" b="1" dirty="0">
              <a:solidFill>
                <a:schemeClr val="bg1"/>
              </a:solidFill>
              <a:latin typeface="BIZ UDPゴシック" panose="020B0400000000000000" pitchFamily="50" charset="-128"/>
              <a:ea typeface="BIZ UDPゴシック" panose="020B0400000000000000" pitchFamily="50" charset="-128"/>
            </a:endParaRPr>
          </a:p>
        </p:txBody>
      </p:sp>
      <p:sp>
        <p:nvSpPr>
          <p:cNvPr id="4" name="スライド番号プレースホルダー 1">
            <a:extLst>
              <a:ext uri="{FF2B5EF4-FFF2-40B4-BE49-F238E27FC236}">
                <a16:creationId xmlns:a16="http://schemas.microsoft.com/office/drawing/2014/main" id="{1648C8EC-00E9-4E07-B99F-5A48DFF7CA88}"/>
              </a:ext>
            </a:extLst>
          </p:cNvPr>
          <p:cNvSpPr>
            <a:spLocks noGrp="1"/>
          </p:cNvSpPr>
          <p:nvPr>
            <p:ph type="sldNum" sz="quarter" idx="12"/>
          </p:nvPr>
        </p:nvSpPr>
        <p:spPr>
          <a:xfrm>
            <a:off x="9448800" y="6394177"/>
            <a:ext cx="2743200" cy="365125"/>
          </a:xfrm>
        </p:spPr>
        <p:txBody>
          <a:bodyPr/>
          <a:lstStyle/>
          <a:p>
            <a:fld id="{07461F5B-1BDF-4D77-A755-C8D0FF6D81B8}" type="slidenum">
              <a:rPr kumimoji="1" lang="ja-JP" altLang="en-US" sz="1400" smtClean="0">
                <a:latin typeface="BIZ UDPゴシック" panose="020B0400000000000000" pitchFamily="50" charset="-128"/>
                <a:ea typeface="BIZ UDPゴシック" panose="020B0400000000000000" pitchFamily="50" charset="-128"/>
              </a:rPr>
              <a:t>1</a:t>
            </a:fld>
            <a:endParaRPr kumimoji="1" lang="ja-JP" altLang="en-US" sz="14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9A41A38F-092F-D533-7762-6FC0BAE7079E}"/>
              </a:ext>
            </a:extLst>
          </p:cNvPr>
          <p:cNvSpPr txBox="1"/>
          <p:nvPr/>
        </p:nvSpPr>
        <p:spPr>
          <a:xfrm>
            <a:off x="310115" y="1152076"/>
            <a:ext cx="11881883" cy="1015663"/>
          </a:xfrm>
          <a:prstGeom prst="rect">
            <a:avLst/>
          </a:prstGeom>
          <a:noFill/>
        </p:spPr>
        <p:txBody>
          <a:bodyPr wrap="square">
            <a:spAutoFit/>
          </a:bodyPr>
          <a:lstStyle/>
          <a:p>
            <a:pPr marL="342900" indent="-342900">
              <a:buFont typeface="Wingdings" panose="05000000000000000000" pitchFamily="2" charset="2"/>
              <a:buChar char="l"/>
            </a:pPr>
            <a:r>
              <a:rPr lang="ja-JP" altLang="en-US" sz="2000" dirty="0">
                <a:latin typeface="BIZ UDゴシック" panose="020B0400000000000000" pitchFamily="49" charset="-128"/>
                <a:ea typeface="BIZ UDゴシック" panose="020B0400000000000000" pitchFamily="49" charset="-128"/>
              </a:rPr>
              <a:t>副首都として首都機能バックアップに必要な仕組みや体制等を明らかにすることを目的に、首都機能の移行が必要となるような災害や被害想定、副首都として担う機能やそのために必要な施設などについて検討</a:t>
            </a:r>
            <a:endParaRPr lang="en-US" altLang="ja-JP" sz="2000" dirty="0">
              <a:latin typeface="BIZ UDゴシック" panose="020B0400000000000000" pitchFamily="49" charset="-128"/>
              <a:ea typeface="BIZ UDゴシック" panose="020B0400000000000000" pitchFamily="49" charset="-128"/>
            </a:endParaRPr>
          </a:p>
        </p:txBody>
      </p:sp>
      <p:graphicFrame>
        <p:nvGraphicFramePr>
          <p:cNvPr id="2" name="コンテンツ プレースホルダー 4">
            <a:extLst>
              <a:ext uri="{FF2B5EF4-FFF2-40B4-BE49-F238E27FC236}">
                <a16:creationId xmlns:a16="http://schemas.microsoft.com/office/drawing/2014/main" id="{5DE4AC77-8EB4-4D91-D355-5BD5D4953401}"/>
              </a:ext>
            </a:extLst>
          </p:cNvPr>
          <p:cNvGraphicFramePr>
            <a:graphicFrameLocks noGrp="1"/>
          </p:cNvGraphicFramePr>
          <p:nvPr>
            <p:ph idx="1"/>
            <p:extLst>
              <p:ext uri="{D42A27DB-BD31-4B8C-83A1-F6EECF244321}">
                <p14:modId xmlns:p14="http://schemas.microsoft.com/office/powerpoint/2010/main" val="375527205"/>
              </p:ext>
            </p:extLst>
          </p:nvPr>
        </p:nvGraphicFramePr>
        <p:xfrm>
          <a:off x="993257" y="3916869"/>
          <a:ext cx="10255990" cy="1478280"/>
        </p:xfrm>
        <a:graphic>
          <a:graphicData uri="http://schemas.openxmlformats.org/drawingml/2006/table">
            <a:tbl>
              <a:tblPr firstRow="1" bandRow="1">
                <a:tableStyleId>{5940675A-B579-460E-94D1-54222C63F5DA}</a:tableStyleId>
              </a:tblPr>
              <a:tblGrid>
                <a:gridCol w="2275226">
                  <a:extLst>
                    <a:ext uri="{9D8B030D-6E8A-4147-A177-3AD203B41FA5}">
                      <a16:colId xmlns:a16="http://schemas.microsoft.com/office/drawing/2014/main" val="1397959722"/>
                    </a:ext>
                  </a:extLst>
                </a:gridCol>
                <a:gridCol w="5210341">
                  <a:extLst>
                    <a:ext uri="{9D8B030D-6E8A-4147-A177-3AD203B41FA5}">
                      <a16:colId xmlns:a16="http://schemas.microsoft.com/office/drawing/2014/main" val="1518057974"/>
                    </a:ext>
                  </a:extLst>
                </a:gridCol>
                <a:gridCol w="2770423">
                  <a:extLst>
                    <a:ext uri="{9D8B030D-6E8A-4147-A177-3AD203B41FA5}">
                      <a16:colId xmlns:a16="http://schemas.microsoft.com/office/drawing/2014/main" val="2303447011"/>
                    </a:ext>
                  </a:extLst>
                </a:gridCol>
              </a:tblGrid>
              <a:tr h="370840">
                <a:tc>
                  <a:txBody>
                    <a:bodyPr/>
                    <a:lstStyle/>
                    <a:p>
                      <a:pPr algn="ctr"/>
                      <a:r>
                        <a:rPr kumimoji="1" lang="ja-JP" altLang="en-US" dirty="0">
                          <a:latin typeface="BIZ UDゴシック" panose="020B0400000000000000" pitchFamily="49" charset="-128"/>
                          <a:ea typeface="BIZ UDゴシック" panose="020B0400000000000000" pitchFamily="49" charset="-128"/>
                        </a:rPr>
                        <a:t>氏名</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dirty="0">
                          <a:latin typeface="BIZ UDゴシック" panose="020B0400000000000000" pitchFamily="49" charset="-128"/>
                          <a:ea typeface="BIZ UDゴシック" panose="020B0400000000000000" pitchFamily="49" charset="-128"/>
                        </a:rPr>
                        <a:t>職名</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dirty="0">
                          <a:latin typeface="BIZ UDゴシック" panose="020B0400000000000000" pitchFamily="49" charset="-128"/>
                          <a:ea typeface="BIZ UDゴシック" panose="020B0400000000000000" pitchFamily="49" charset="-128"/>
                        </a:rPr>
                        <a:t>専門分野等</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3275993262"/>
                  </a:ext>
                </a:extLst>
              </a:tr>
              <a:tr h="370840">
                <a:tc>
                  <a:txBody>
                    <a:bodyPr/>
                    <a:lstStyle/>
                    <a:p>
                      <a:r>
                        <a:rPr kumimoji="1" lang="ja-JP" altLang="en-US" dirty="0">
                          <a:latin typeface="BIZ UDゴシック" panose="020B0400000000000000" pitchFamily="49" charset="-128"/>
                          <a:ea typeface="BIZ UDゴシック" panose="020B0400000000000000" pitchFamily="49" charset="-128"/>
                        </a:rPr>
                        <a:t>稲継　裕昭</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kumimoji="1" lang="ja-JP" altLang="en-US" dirty="0">
                          <a:latin typeface="BIZ UDゴシック" panose="020B0400000000000000" pitchFamily="49" charset="-128"/>
                          <a:ea typeface="BIZ UDゴシック" panose="020B0400000000000000" pitchFamily="49" charset="-128"/>
                        </a:rPr>
                        <a:t>早稲田大学教授</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kumimoji="1" lang="ja-JP" altLang="en-US" dirty="0">
                          <a:latin typeface="BIZ UDゴシック" panose="020B0400000000000000" pitchFamily="49" charset="-128"/>
                          <a:ea typeface="BIZ UDゴシック" panose="020B0400000000000000" pitchFamily="49" charset="-128"/>
                        </a:rPr>
                        <a:t>公共政策</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169516159"/>
                  </a:ext>
                </a:extLst>
              </a:tr>
              <a:tr h="370840">
                <a:tc>
                  <a:txBody>
                    <a:bodyPr/>
                    <a:lstStyle/>
                    <a:p>
                      <a:r>
                        <a:rPr kumimoji="1" lang="ja-JP" altLang="en-US" dirty="0">
                          <a:latin typeface="BIZ UDゴシック" panose="020B0400000000000000" pitchFamily="49" charset="-128"/>
                          <a:ea typeface="BIZ UDゴシック" panose="020B0400000000000000" pitchFamily="49" charset="-128"/>
                        </a:rPr>
                        <a:t>指田　朝久</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kumimoji="1" lang="ja-JP" altLang="en-US" dirty="0">
                          <a:latin typeface="BIZ UDゴシック" panose="020B0400000000000000" pitchFamily="49" charset="-128"/>
                          <a:ea typeface="BIZ UDゴシック" panose="020B0400000000000000" pitchFamily="49" charset="-128"/>
                        </a:rPr>
                        <a:t>東京海上ディーアール（株）主幹研究員</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kumimoji="1" lang="ja-JP" altLang="en-US" dirty="0">
                          <a:latin typeface="BIZ UDゴシック" panose="020B0400000000000000" pitchFamily="49" charset="-128"/>
                          <a:ea typeface="BIZ UDゴシック" panose="020B0400000000000000" pitchFamily="49" charset="-128"/>
                        </a:rPr>
                        <a:t>ＢＣＰ</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3633807063"/>
                  </a:ext>
                </a:extLst>
              </a:tr>
              <a:tr h="263643">
                <a:tc>
                  <a:txBody>
                    <a:bodyPr/>
                    <a:lstStyle/>
                    <a:p>
                      <a:r>
                        <a:rPr kumimoji="1" lang="ja-JP" altLang="en-US" dirty="0">
                          <a:latin typeface="BIZ UDゴシック" panose="020B0400000000000000" pitchFamily="49" charset="-128"/>
                          <a:ea typeface="BIZ UDゴシック" panose="020B0400000000000000" pitchFamily="49" charset="-128"/>
                        </a:rPr>
                        <a:t>土屋　貴裕</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kumimoji="1" lang="ja-JP" altLang="en-US" dirty="0">
                          <a:latin typeface="BIZ UDゴシック" panose="020B0400000000000000" pitchFamily="49" charset="-128"/>
                          <a:ea typeface="BIZ UDゴシック" panose="020B0400000000000000" pitchFamily="49" charset="-128"/>
                        </a:rPr>
                        <a:t>京都外国語大学教授</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tc>
                  <a:txBody>
                    <a:bodyPr/>
                    <a:lstStyle/>
                    <a:p>
                      <a:r>
                        <a:rPr kumimoji="1" lang="ja-JP" altLang="en-US" dirty="0">
                          <a:latin typeface="BIZ UDゴシック" panose="020B0400000000000000" pitchFamily="49" charset="-128"/>
                          <a:ea typeface="BIZ UDゴシック" panose="020B0400000000000000" pitchFamily="49" charset="-128"/>
                        </a:rPr>
                        <a:t>危機事象全般</a:t>
                      </a:r>
                    </a:p>
                  </a:txBody>
                  <a:tcPr>
                    <a:lnL w="1905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tcPr>
                </a:tc>
                <a:extLst>
                  <a:ext uri="{0D108BD9-81ED-4DB2-BD59-A6C34878D82A}">
                    <a16:rowId xmlns:a16="http://schemas.microsoft.com/office/drawing/2014/main" val="875547561"/>
                  </a:ext>
                </a:extLst>
              </a:tr>
            </a:tbl>
          </a:graphicData>
        </a:graphic>
      </p:graphicFrame>
      <p:sp>
        <p:nvSpPr>
          <p:cNvPr id="6" name="タイトル 1">
            <a:extLst>
              <a:ext uri="{FF2B5EF4-FFF2-40B4-BE49-F238E27FC236}">
                <a16:creationId xmlns:a16="http://schemas.microsoft.com/office/drawing/2014/main" id="{F99A6C8B-96BF-D7B3-B579-C8D22FAD58A4}"/>
              </a:ext>
            </a:extLst>
          </p:cNvPr>
          <p:cNvSpPr txBox="1">
            <a:spLocks/>
          </p:cNvSpPr>
          <p:nvPr/>
        </p:nvSpPr>
        <p:spPr>
          <a:xfrm>
            <a:off x="993256" y="5401789"/>
            <a:ext cx="10515600" cy="60826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1600" dirty="0">
                <a:latin typeface="BIZ UDゴシック" panose="020B0400000000000000" pitchFamily="49" charset="-128"/>
                <a:ea typeface="BIZ UDゴシック" panose="020B0400000000000000" pitchFamily="49" charset="-128"/>
              </a:rPr>
              <a:t>　</a:t>
            </a:r>
            <a:r>
              <a:rPr lang="en-US" altLang="ja-JP" sz="1600" dirty="0">
                <a:latin typeface="BIZ UDゴシック" panose="020B0400000000000000" pitchFamily="49" charset="-128"/>
                <a:ea typeface="BIZ UDゴシック" panose="020B0400000000000000" pitchFamily="49" charset="-128"/>
              </a:rPr>
              <a:t>※ </a:t>
            </a:r>
            <a:r>
              <a:rPr lang="ja-JP" altLang="en-US" sz="1600" dirty="0">
                <a:latin typeface="BIZ UDゴシック" panose="020B0400000000000000" pitchFamily="49" charset="-128"/>
                <a:ea typeface="BIZ UDゴシック" panose="020B0400000000000000" pitchFamily="49" charset="-128"/>
              </a:rPr>
              <a:t>必要に応じて、別途助言をいただくための有識者等を招へい</a:t>
            </a:r>
            <a:endParaRPr lang="en-US" altLang="ja-JP" sz="1600" dirty="0">
              <a:latin typeface="BIZ UDゴシック" panose="020B0400000000000000" pitchFamily="49" charset="-128"/>
              <a:ea typeface="BIZ UDゴシック" panose="020B0400000000000000" pitchFamily="49" charset="-128"/>
            </a:endParaRPr>
          </a:p>
          <a:p>
            <a:endParaRPr lang="ja-JP" altLang="en-US" sz="1600" dirty="0">
              <a:latin typeface="BIZ UDゴシック" panose="020B0400000000000000" pitchFamily="49" charset="-128"/>
              <a:ea typeface="BIZ UDゴシック" panose="020B0400000000000000" pitchFamily="49" charset="-128"/>
            </a:endParaRPr>
          </a:p>
        </p:txBody>
      </p:sp>
      <p:sp>
        <p:nvSpPr>
          <p:cNvPr id="7" name="四角形: 角を丸くする 6">
            <a:extLst>
              <a:ext uri="{FF2B5EF4-FFF2-40B4-BE49-F238E27FC236}">
                <a16:creationId xmlns:a16="http://schemas.microsoft.com/office/drawing/2014/main" id="{75E7D5D9-A1B2-237A-AE5C-56239D8B9055}"/>
              </a:ext>
            </a:extLst>
          </p:cNvPr>
          <p:cNvSpPr/>
          <p:nvPr/>
        </p:nvSpPr>
        <p:spPr>
          <a:xfrm>
            <a:off x="106319" y="648585"/>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latin typeface="BIZ UDゴシック" panose="020B0400000000000000" pitchFamily="49" charset="-128"/>
                <a:ea typeface="BIZ UDゴシック" panose="020B0400000000000000" pitchFamily="49" charset="-128"/>
              </a:rPr>
              <a:t>目的</a:t>
            </a:r>
            <a:endParaRPr kumimoji="1" lang="ja-JP" altLang="en-US" b="1" dirty="0">
              <a:solidFill>
                <a:schemeClr val="bg1"/>
              </a:solidFill>
              <a:latin typeface="BIZ UDゴシック" panose="020B0400000000000000" pitchFamily="49" charset="-128"/>
              <a:ea typeface="BIZ UDゴシック" panose="020B0400000000000000" pitchFamily="49" charset="-128"/>
            </a:endParaRPr>
          </a:p>
        </p:txBody>
      </p:sp>
      <p:sp>
        <p:nvSpPr>
          <p:cNvPr id="9" name="四角形: 角を丸くする 8">
            <a:extLst>
              <a:ext uri="{FF2B5EF4-FFF2-40B4-BE49-F238E27FC236}">
                <a16:creationId xmlns:a16="http://schemas.microsoft.com/office/drawing/2014/main" id="{1CAB9DDD-4C12-B128-D5DC-1C5306E3F166}"/>
              </a:ext>
            </a:extLst>
          </p:cNvPr>
          <p:cNvSpPr/>
          <p:nvPr/>
        </p:nvSpPr>
        <p:spPr>
          <a:xfrm>
            <a:off x="106318" y="3280896"/>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BIZ UDゴシック" panose="020B0400000000000000" pitchFamily="49" charset="-128"/>
                <a:ea typeface="BIZ UDゴシック" panose="020B0400000000000000" pitchFamily="49" charset="-128"/>
              </a:rPr>
              <a:t>メンバー</a:t>
            </a:r>
          </a:p>
        </p:txBody>
      </p:sp>
    </p:spTree>
    <p:extLst>
      <p:ext uri="{BB962C8B-B14F-4D97-AF65-F5344CB8AC3E}">
        <p14:creationId xmlns:p14="http://schemas.microsoft.com/office/powerpoint/2010/main" val="17194646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D986A-D1CB-5DEE-4B50-20066ACA12E6}"/>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8C74E0DF-1EDC-A0B3-CA0F-29C5E0D15CAC}"/>
              </a:ext>
            </a:extLst>
          </p:cNvPr>
          <p:cNvSpPr/>
          <p:nvPr/>
        </p:nvSpPr>
        <p:spPr>
          <a:xfrm>
            <a:off x="0" y="0"/>
            <a:ext cx="12192000" cy="6194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solidFill>
                <a:latin typeface="BIZ UDPゴシック" panose="020B0400000000000000" pitchFamily="50" charset="-128"/>
                <a:ea typeface="BIZ UDPゴシック" panose="020B0400000000000000" pitchFamily="50" charset="-128"/>
              </a:rPr>
              <a:t>現時点で想定している検討項目</a:t>
            </a:r>
            <a:endParaRPr kumimoji="1" lang="ja-JP" altLang="en-US" sz="2400" b="1" dirty="0">
              <a:solidFill>
                <a:schemeClr val="bg1"/>
              </a:solidFill>
              <a:latin typeface="BIZ UDPゴシック" panose="020B0400000000000000" pitchFamily="50" charset="-128"/>
              <a:ea typeface="BIZ UDPゴシック" panose="020B0400000000000000" pitchFamily="50" charset="-128"/>
            </a:endParaRPr>
          </a:p>
        </p:txBody>
      </p:sp>
      <p:sp>
        <p:nvSpPr>
          <p:cNvPr id="4" name="スライド番号プレースホルダー 1">
            <a:extLst>
              <a:ext uri="{FF2B5EF4-FFF2-40B4-BE49-F238E27FC236}">
                <a16:creationId xmlns:a16="http://schemas.microsoft.com/office/drawing/2014/main" id="{E91CC0D9-A0D1-1538-2932-A43CCF3CD4B7}"/>
              </a:ext>
            </a:extLst>
          </p:cNvPr>
          <p:cNvSpPr>
            <a:spLocks noGrp="1"/>
          </p:cNvSpPr>
          <p:nvPr>
            <p:ph type="sldNum" sz="quarter" idx="12"/>
          </p:nvPr>
        </p:nvSpPr>
        <p:spPr>
          <a:xfrm>
            <a:off x="9448800" y="6394177"/>
            <a:ext cx="2743200" cy="365125"/>
          </a:xfrm>
        </p:spPr>
        <p:txBody>
          <a:bodyPr/>
          <a:lstStyle/>
          <a:p>
            <a:fld id="{07461F5B-1BDF-4D77-A755-C8D0FF6D81B8}" type="slidenum">
              <a:rPr kumimoji="1" lang="ja-JP" altLang="en-US" sz="1400" smtClean="0">
                <a:latin typeface="BIZ UDPゴシック" panose="020B0400000000000000" pitchFamily="50" charset="-128"/>
                <a:ea typeface="BIZ UDPゴシック" panose="020B0400000000000000" pitchFamily="50" charset="-128"/>
              </a:rPr>
              <a:t>2</a:t>
            </a:fld>
            <a:endParaRPr kumimoji="1" lang="ja-JP" altLang="en-US" sz="1400" dirty="0">
              <a:latin typeface="BIZ UDPゴシック" panose="020B0400000000000000" pitchFamily="50" charset="-128"/>
              <a:ea typeface="BIZ UDPゴシック" panose="020B0400000000000000" pitchFamily="50" charset="-128"/>
            </a:endParaRPr>
          </a:p>
        </p:txBody>
      </p:sp>
      <p:sp>
        <p:nvSpPr>
          <p:cNvPr id="14" name="正方形/長方形 13">
            <a:extLst>
              <a:ext uri="{FF2B5EF4-FFF2-40B4-BE49-F238E27FC236}">
                <a16:creationId xmlns:a16="http://schemas.microsoft.com/office/drawing/2014/main" id="{13F6F72E-FB4D-9495-EE73-415896547E9C}"/>
              </a:ext>
            </a:extLst>
          </p:cNvPr>
          <p:cNvSpPr/>
          <p:nvPr/>
        </p:nvSpPr>
        <p:spPr>
          <a:xfrm>
            <a:off x="399255" y="765542"/>
            <a:ext cx="3566689" cy="5993760"/>
          </a:xfrm>
          <a:prstGeom prst="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四角形: 角を丸くする 14">
            <a:extLst>
              <a:ext uri="{FF2B5EF4-FFF2-40B4-BE49-F238E27FC236}">
                <a16:creationId xmlns:a16="http://schemas.microsoft.com/office/drawing/2014/main" id="{879A2CB5-3577-FC2E-B012-8FAA606DEEA3}"/>
              </a:ext>
            </a:extLst>
          </p:cNvPr>
          <p:cNvSpPr/>
          <p:nvPr/>
        </p:nvSpPr>
        <p:spPr>
          <a:xfrm>
            <a:off x="399255" y="765543"/>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BIZ UDゴシック" panose="020B0400000000000000" pitchFamily="49" charset="-128"/>
                <a:ea typeface="BIZ UDゴシック" panose="020B0400000000000000" pitchFamily="49" charset="-128"/>
              </a:rPr>
              <a:t>論点１</a:t>
            </a:r>
          </a:p>
        </p:txBody>
      </p:sp>
      <p:graphicFrame>
        <p:nvGraphicFramePr>
          <p:cNvPr id="20" name="表 19">
            <a:extLst>
              <a:ext uri="{FF2B5EF4-FFF2-40B4-BE49-F238E27FC236}">
                <a16:creationId xmlns:a16="http://schemas.microsoft.com/office/drawing/2014/main" id="{38FA79A9-C17E-2FA4-EB86-3F4AAF831CF1}"/>
              </a:ext>
            </a:extLst>
          </p:cNvPr>
          <p:cNvGraphicFramePr>
            <a:graphicFrameLocks noGrp="1"/>
          </p:cNvGraphicFramePr>
          <p:nvPr>
            <p:extLst>
              <p:ext uri="{D42A27DB-BD31-4B8C-83A1-F6EECF244321}">
                <p14:modId xmlns:p14="http://schemas.microsoft.com/office/powerpoint/2010/main" val="2429931963"/>
              </p:ext>
            </p:extLst>
          </p:nvPr>
        </p:nvGraphicFramePr>
        <p:xfrm>
          <a:off x="532810" y="1371802"/>
          <a:ext cx="3337441" cy="914400"/>
        </p:xfrm>
        <a:graphic>
          <a:graphicData uri="http://schemas.openxmlformats.org/drawingml/2006/table">
            <a:tbl>
              <a:tblPr firstRow="1" bandRow="1">
                <a:tableStyleId>{5C22544A-7EE6-4342-B048-85BDC9FD1C3A}</a:tableStyleId>
              </a:tblPr>
              <a:tblGrid>
                <a:gridCol w="3337441">
                  <a:extLst>
                    <a:ext uri="{9D8B030D-6E8A-4147-A177-3AD203B41FA5}">
                      <a16:colId xmlns:a16="http://schemas.microsoft.com/office/drawing/2014/main" val="1666825852"/>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ゴシック" panose="020B0400000000000000" pitchFamily="49" charset="-128"/>
                          <a:ea typeface="BIZ UDゴシック" panose="020B0400000000000000" pitchFamily="49" charset="-128"/>
                        </a:rPr>
                        <a:t>首都機能バックアップが必要となるような条件の整理</a:t>
                      </a:r>
                      <a:endParaRPr lang="en-US" altLang="ja-JP"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ja-JP" altLang="en-US" dirty="0">
                        <a:solidFill>
                          <a:schemeClr val="tx1"/>
                        </a:solidFill>
                        <a:latin typeface="BIZ UDゴシック" panose="020B0400000000000000" pitchFamily="49" charset="-128"/>
                        <a:ea typeface="BIZ UDゴシック" panose="020B0400000000000000" pitchFamily="49" charset="-128"/>
                      </a:endParaRPr>
                    </a:p>
                  </a:txBody>
                  <a:tcPr>
                    <a:lnB w="190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21858821"/>
                  </a:ext>
                </a:extLst>
              </a:tr>
            </a:tbl>
          </a:graphicData>
        </a:graphic>
      </p:graphicFrame>
      <p:graphicFrame>
        <p:nvGraphicFramePr>
          <p:cNvPr id="21" name="表 20">
            <a:extLst>
              <a:ext uri="{FF2B5EF4-FFF2-40B4-BE49-F238E27FC236}">
                <a16:creationId xmlns:a16="http://schemas.microsoft.com/office/drawing/2014/main" id="{36BE8F1D-6713-F746-1CBE-C2DF79797346}"/>
              </a:ext>
            </a:extLst>
          </p:cNvPr>
          <p:cNvGraphicFramePr>
            <a:graphicFrameLocks noGrp="1"/>
          </p:cNvGraphicFramePr>
          <p:nvPr>
            <p:extLst>
              <p:ext uri="{D42A27DB-BD31-4B8C-83A1-F6EECF244321}">
                <p14:modId xmlns:p14="http://schemas.microsoft.com/office/powerpoint/2010/main" val="1558488069"/>
              </p:ext>
            </p:extLst>
          </p:nvPr>
        </p:nvGraphicFramePr>
        <p:xfrm>
          <a:off x="532810" y="2440644"/>
          <a:ext cx="3337441" cy="3505200"/>
        </p:xfrm>
        <a:graphic>
          <a:graphicData uri="http://schemas.openxmlformats.org/drawingml/2006/table">
            <a:tbl>
              <a:tblPr firstRow="1" bandRow="1">
                <a:tableStyleId>{5940675A-B579-460E-94D1-54222C63F5DA}</a:tableStyleId>
              </a:tblPr>
              <a:tblGrid>
                <a:gridCol w="3337441">
                  <a:extLst>
                    <a:ext uri="{9D8B030D-6E8A-4147-A177-3AD203B41FA5}">
                      <a16:colId xmlns:a16="http://schemas.microsoft.com/office/drawing/2014/main" val="2839131642"/>
                    </a:ext>
                  </a:extLst>
                </a:gridCol>
              </a:tblGrid>
              <a:tr h="370840">
                <a:tc>
                  <a:txBody>
                    <a:bodyPr/>
                    <a:lstStyle/>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災害の種類（類型、程度、期間を含む）</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被害想定（具体的な被害の状況、生じる影響の確認）</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首都機能の状況（複数事象の発生を想定したケースを含む）</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首都機能の移行が必要な状況とは何か</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移行期間（災害の内容により異なる）</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47470065"/>
                  </a:ext>
                </a:extLst>
              </a:tr>
            </a:tbl>
          </a:graphicData>
        </a:graphic>
      </p:graphicFrame>
      <p:sp>
        <p:nvSpPr>
          <p:cNvPr id="22" name="正方形/長方形 21">
            <a:extLst>
              <a:ext uri="{FF2B5EF4-FFF2-40B4-BE49-F238E27FC236}">
                <a16:creationId xmlns:a16="http://schemas.microsoft.com/office/drawing/2014/main" id="{F4A002D0-FB08-BEA3-8E60-A311A8A0D278}"/>
              </a:ext>
            </a:extLst>
          </p:cNvPr>
          <p:cNvSpPr/>
          <p:nvPr/>
        </p:nvSpPr>
        <p:spPr>
          <a:xfrm>
            <a:off x="4485701" y="765542"/>
            <a:ext cx="3566689" cy="5993760"/>
          </a:xfrm>
          <a:prstGeom prst="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四角形: 角を丸くする 22">
            <a:extLst>
              <a:ext uri="{FF2B5EF4-FFF2-40B4-BE49-F238E27FC236}">
                <a16:creationId xmlns:a16="http://schemas.microsoft.com/office/drawing/2014/main" id="{5D02141A-0B16-972B-A14F-AEDA6C32D76C}"/>
              </a:ext>
            </a:extLst>
          </p:cNvPr>
          <p:cNvSpPr/>
          <p:nvPr/>
        </p:nvSpPr>
        <p:spPr>
          <a:xfrm>
            <a:off x="4485701" y="765543"/>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BIZ UDゴシック" panose="020B0400000000000000" pitchFamily="49" charset="-128"/>
                <a:ea typeface="BIZ UDゴシック" panose="020B0400000000000000" pitchFamily="49" charset="-128"/>
              </a:rPr>
              <a:t>論点２</a:t>
            </a:r>
          </a:p>
        </p:txBody>
      </p:sp>
      <p:graphicFrame>
        <p:nvGraphicFramePr>
          <p:cNvPr id="24" name="表 23">
            <a:extLst>
              <a:ext uri="{FF2B5EF4-FFF2-40B4-BE49-F238E27FC236}">
                <a16:creationId xmlns:a16="http://schemas.microsoft.com/office/drawing/2014/main" id="{DC7D6AB1-B7DF-483E-3CB4-EF81237A7836}"/>
              </a:ext>
            </a:extLst>
          </p:cNvPr>
          <p:cNvGraphicFramePr>
            <a:graphicFrameLocks noGrp="1"/>
          </p:cNvGraphicFramePr>
          <p:nvPr>
            <p:extLst>
              <p:ext uri="{D42A27DB-BD31-4B8C-83A1-F6EECF244321}">
                <p14:modId xmlns:p14="http://schemas.microsoft.com/office/powerpoint/2010/main" val="862460187"/>
              </p:ext>
            </p:extLst>
          </p:nvPr>
        </p:nvGraphicFramePr>
        <p:xfrm>
          <a:off x="4619256" y="1358611"/>
          <a:ext cx="3337441" cy="914400"/>
        </p:xfrm>
        <a:graphic>
          <a:graphicData uri="http://schemas.openxmlformats.org/drawingml/2006/table">
            <a:tbl>
              <a:tblPr firstRow="1" bandRow="1">
                <a:tableStyleId>{5C22544A-7EE6-4342-B048-85BDC9FD1C3A}</a:tableStyleId>
              </a:tblPr>
              <a:tblGrid>
                <a:gridCol w="3337441">
                  <a:extLst>
                    <a:ext uri="{9D8B030D-6E8A-4147-A177-3AD203B41FA5}">
                      <a16:colId xmlns:a16="http://schemas.microsoft.com/office/drawing/2014/main" val="1666825852"/>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ゴシック" panose="020B0400000000000000" pitchFamily="49" charset="-128"/>
                          <a:ea typeface="BIZ UDゴシック" panose="020B0400000000000000" pitchFamily="49" charset="-128"/>
                        </a:rPr>
                        <a:t>首都機能バックアップが必要な首都中枢機能の内容や実施方法などに関する検討</a:t>
                      </a:r>
                      <a:endParaRPr lang="en-US" altLang="ja-JP" dirty="0">
                        <a:solidFill>
                          <a:schemeClr val="tx1"/>
                        </a:solidFill>
                        <a:latin typeface="BIZ UDゴシック" panose="020B0400000000000000" pitchFamily="49" charset="-128"/>
                        <a:ea typeface="BIZ UDゴシック" panose="020B0400000000000000" pitchFamily="49" charset="-128"/>
                      </a:endParaRPr>
                    </a:p>
                  </a:txBody>
                  <a:tcPr>
                    <a:lnB w="190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21858821"/>
                  </a:ext>
                </a:extLst>
              </a:tr>
            </a:tbl>
          </a:graphicData>
        </a:graphic>
      </p:graphicFrame>
      <p:graphicFrame>
        <p:nvGraphicFramePr>
          <p:cNvPr id="25" name="表 24">
            <a:extLst>
              <a:ext uri="{FF2B5EF4-FFF2-40B4-BE49-F238E27FC236}">
                <a16:creationId xmlns:a16="http://schemas.microsoft.com/office/drawing/2014/main" id="{075BCDCA-C6FD-EF99-017D-D0F27A1C4A51}"/>
              </a:ext>
            </a:extLst>
          </p:cNvPr>
          <p:cNvGraphicFramePr>
            <a:graphicFrameLocks noGrp="1"/>
          </p:cNvGraphicFramePr>
          <p:nvPr>
            <p:extLst>
              <p:ext uri="{D42A27DB-BD31-4B8C-83A1-F6EECF244321}">
                <p14:modId xmlns:p14="http://schemas.microsoft.com/office/powerpoint/2010/main" val="4132569726"/>
              </p:ext>
            </p:extLst>
          </p:nvPr>
        </p:nvGraphicFramePr>
        <p:xfrm>
          <a:off x="4619256" y="2440644"/>
          <a:ext cx="3337441" cy="4236720"/>
        </p:xfrm>
        <a:graphic>
          <a:graphicData uri="http://schemas.openxmlformats.org/drawingml/2006/table">
            <a:tbl>
              <a:tblPr firstRow="1" bandRow="1">
                <a:tableStyleId>{5940675A-B579-460E-94D1-54222C63F5DA}</a:tableStyleId>
              </a:tblPr>
              <a:tblGrid>
                <a:gridCol w="3337441">
                  <a:extLst>
                    <a:ext uri="{9D8B030D-6E8A-4147-A177-3AD203B41FA5}">
                      <a16:colId xmlns:a16="http://schemas.microsoft.com/office/drawing/2014/main" val="2839131642"/>
                    </a:ext>
                  </a:extLst>
                </a:gridCol>
              </a:tblGrid>
              <a:tr h="370840">
                <a:tc>
                  <a:txBody>
                    <a:bodyPr/>
                    <a:lstStyle/>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移行が必要な首都機能（特に行政中枢機能）の内容とその優先順位</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実施方法（指揮命令系統、人の移動の有無（移動方法を含む）、段階的移行（代替拠点との役割分担を含む）・帰還　など）</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ja-JP" altLang="en-US"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受入れのために必要となる環境、条件（人、施設（オフィス、宿泊所）、通信・システム・データ、法整備　など）</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ja-JP" altLang="en-US"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タイムライン</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大阪が持つポテンシャル・適性</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47470065"/>
                  </a:ext>
                </a:extLst>
              </a:tr>
            </a:tbl>
          </a:graphicData>
        </a:graphic>
      </p:graphicFrame>
      <p:sp>
        <p:nvSpPr>
          <p:cNvPr id="26" name="正方形/長方形 25">
            <a:extLst>
              <a:ext uri="{FF2B5EF4-FFF2-40B4-BE49-F238E27FC236}">
                <a16:creationId xmlns:a16="http://schemas.microsoft.com/office/drawing/2014/main" id="{339F893E-5A5D-8E25-701B-B05B22956664}"/>
              </a:ext>
            </a:extLst>
          </p:cNvPr>
          <p:cNvSpPr/>
          <p:nvPr/>
        </p:nvSpPr>
        <p:spPr>
          <a:xfrm>
            <a:off x="8572147" y="765542"/>
            <a:ext cx="3566689" cy="5993760"/>
          </a:xfrm>
          <a:prstGeom prst="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四角形: 角を丸くする 26">
            <a:extLst>
              <a:ext uri="{FF2B5EF4-FFF2-40B4-BE49-F238E27FC236}">
                <a16:creationId xmlns:a16="http://schemas.microsoft.com/office/drawing/2014/main" id="{5E8A3D96-675D-72D6-FFEB-C067322616A3}"/>
              </a:ext>
            </a:extLst>
          </p:cNvPr>
          <p:cNvSpPr/>
          <p:nvPr/>
        </p:nvSpPr>
        <p:spPr>
          <a:xfrm>
            <a:off x="8572147" y="765543"/>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kumimoji="1" lang="ja-JP" altLang="en-US" b="1" dirty="0">
                <a:solidFill>
                  <a:schemeClr val="bg1"/>
                </a:solidFill>
                <a:latin typeface="BIZ UDゴシック" panose="020B0400000000000000" pitchFamily="49" charset="-128"/>
                <a:ea typeface="BIZ UDゴシック" panose="020B0400000000000000" pitchFamily="49" charset="-128"/>
              </a:rPr>
              <a:t>論点３</a:t>
            </a:r>
          </a:p>
        </p:txBody>
      </p:sp>
      <p:graphicFrame>
        <p:nvGraphicFramePr>
          <p:cNvPr id="28" name="表 27">
            <a:extLst>
              <a:ext uri="{FF2B5EF4-FFF2-40B4-BE49-F238E27FC236}">
                <a16:creationId xmlns:a16="http://schemas.microsoft.com/office/drawing/2014/main" id="{945EE7CC-C437-3FF4-C09C-424933740109}"/>
              </a:ext>
            </a:extLst>
          </p:cNvPr>
          <p:cNvGraphicFramePr>
            <a:graphicFrameLocks noGrp="1"/>
          </p:cNvGraphicFramePr>
          <p:nvPr>
            <p:extLst>
              <p:ext uri="{D42A27DB-BD31-4B8C-83A1-F6EECF244321}">
                <p14:modId xmlns:p14="http://schemas.microsoft.com/office/powerpoint/2010/main" val="1007164722"/>
              </p:ext>
            </p:extLst>
          </p:nvPr>
        </p:nvGraphicFramePr>
        <p:xfrm>
          <a:off x="8705702" y="1342086"/>
          <a:ext cx="3337441" cy="914400"/>
        </p:xfrm>
        <a:graphic>
          <a:graphicData uri="http://schemas.openxmlformats.org/drawingml/2006/table">
            <a:tbl>
              <a:tblPr firstRow="1" bandRow="1">
                <a:tableStyleId>{5C22544A-7EE6-4342-B048-85BDC9FD1C3A}</a:tableStyleId>
              </a:tblPr>
              <a:tblGrid>
                <a:gridCol w="3337441">
                  <a:extLst>
                    <a:ext uri="{9D8B030D-6E8A-4147-A177-3AD203B41FA5}">
                      <a16:colId xmlns:a16="http://schemas.microsoft.com/office/drawing/2014/main" val="1666825852"/>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dirty="0">
                          <a:solidFill>
                            <a:schemeClr val="tx1"/>
                          </a:solidFill>
                          <a:latin typeface="BIZ UDゴシック" panose="020B0400000000000000" pitchFamily="49" charset="-128"/>
                          <a:ea typeface="BIZ UDゴシック" panose="020B0400000000000000" pitchFamily="49" charset="-128"/>
                        </a:rPr>
                        <a:t>国の連携・協力を要する事項や大阪に必要な事項に関する検討</a:t>
                      </a:r>
                    </a:p>
                  </a:txBody>
                  <a:tcPr>
                    <a:lnB w="1905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21858821"/>
                  </a:ext>
                </a:extLst>
              </a:tr>
            </a:tbl>
          </a:graphicData>
        </a:graphic>
      </p:graphicFrame>
      <p:graphicFrame>
        <p:nvGraphicFramePr>
          <p:cNvPr id="29" name="表 28">
            <a:extLst>
              <a:ext uri="{FF2B5EF4-FFF2-40B4-BE49-F238E27FC236}">
                <a16:creationId xmlns:a16="http://schemas.microsoft.com/office/drawing/2014/main" id="{60CFC2B6-D5EA-6A04-34CB-0DF1C0F37D8C}"/>
              </a:ext>
            </a:extLst>
          </p:cNvPr>
          <p:cNvGraphicFramePr>
            <a:graphicFrameLocks noGrp="1"/>
          </p:cNvGraphicFramePr>
          <p:nvPr>
            <p:extLst>
              <p:ext uri="{D42A27DB-BD31-4B8C-83A1-F6EECF244321}">
                <p14:modId xmlns:p14="http://schemas.microsoft.com/office/powerpoint/2010/main" val="3801937033"/>
              </p:ext>
            </p:extLst>
          </p:nvPr>
        </p:nvGraphicFramePr>
        <p:xfrm>
          <a:off x="8705702" y="2440644"/>
          <a:ext cx="3337441" cy="2773680"/>
        </p:xfrm>
        <a:graphic>
          <a:graphicData uri="http://schemas.openxmlformats.org/drawingml/2006/table">
            <a:tbl>
              <a:tblPr firstRow="1" bandRow="1">
                <a:tableStyleId>{5940675A-B579-460E-94D1-54222C63F5DA}</a:tableStyleId>
              </a:tblPr>
              <a:tblGrid>
                <a:gridCol w="3337441">
                  <a:extLst>
                    <a:ext uri="{9D8B030D-6E8A-4147-A177-3AD203B41FA5}">
                      <a16:colId xmlns:a16="http://schemas.microsoft.com/office/drawing/2014/main" val="2839131642"/>
                    </a:ext>
                  </a:extLst>
                </a:gridCol>
              </a:tblGrid>
              <a:tr h="0">
                <a:tc>
                  <a:txBody>
                    <a:bodyPr/>
                    <a:lstStyle/>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非常時を見据えた平時からの運用（ホットスタンバイ、訓練　など）</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国との連携・協力が必要となる事項（情報共有、予算措置、法整備　など）</a:t>
                      </a: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endParaRPr kumimoji="1" lang="en-US" altLang="ja-JP" sz="1600" dirty="0">
                        <a:latin typeface="BIZ UDゴシック" panose="020B0400000000000000" pitchFamily="49" charset="-128"/>
                        <a:ea typeface="BIZ UDゴシック" panose="020B0400000000000000" pitchFamily="49" charset="-128"/>
                      </a:endParaRPr>
                    </a:p>
                    <a:p>
                      <a:pPr marL="285750" indent="-285750">
                        <a:buFont typeface="Arial" panose="020B0604020202020204" pitchFamily="34" charset="0"/>
                        <a:buChar char="•"/>
                      </a:pPr>
                      <a:r>
                        <a:rPr kumimoji="1" lang="ja-JP" altLang="en-US" sz="1600" dirty="0">
                          <a:latin typeface="BIZ UDゴシック" panose="020B0400000000000000" pitchFamily="49" charset="-128"/>
                          <a:ea typeface="BIZ UDゴシック" panose="020B0400000000000000" pitchFamily="49" charset="-128"/>
                        </a:rPr>
                        <a:t>大阪に不足しているもの（例：政府システムのバックアップデータ　など）</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47470065"/>
                  </a:ext>
                </a:extLst>
              </a:tr>
            </a:tbl>
          </a:graphicData>
        </a:graphic>
      </p:graphicFrame>
    </p:spTree>
    <p:extLst>
      <p:ext uri="{BB962C8B-B14F-4D97-AF65-F5344CB8AC3E}">
        <p14:creationId xmlns:p14="http://schemas.microsoft.com/office/powerpoint/2010/main" val="3489641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8ACDF-B22C-CC4E-B8D0-2389E27BEC4A}"/>
            </a:ext>
          </a:extLst>
        </p:cNvPr>
        <p:cNvGrpSpPr/>
        <p:nvPr/>
      </p:nvGrpSpPr>
      <p:grpSpPr>
        <a:xfrm>
          <a:off x="0" y="0"/>
          <a:ext cx="0" cy="0"/>
          <a:chOff x="0" y="0"/>
          <a:chExt cx="0" cy="0"/>
        </a:xfrm>
      </p:grpSpPr>
      <p:sp>
        <p:nvSpPr>
          <p:cNvPr id="5" name="正方形/長方形 4">
            <a:extLst>
              <a:ext uri="{FF2B5EF4-FFF2-40B4-BE49-F238E27FC236}">
                <a16:creationId xmlns:a16="http://schemas.microsoft.com/office/drawing/2014/main" id="{FB531051-D5F0-61CB-7D81-AB9C017E98B8}"/>
              </a:ext>
            </a:extLst>
          </p:cNvPr>
          <p:cNvSpPr/>
          <p:nvPr/>
        </p:nvSpPr>
        <p:spPr>
          <a:xfrm>
            <a:off x="0" y="0"/>
            <a:ext cx="12192000" cy="6194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bg1"/>
                </a:solidFill>
                <a:latin typeface="BIZ UDPゴシック" panose="020B0400000000000000" pitchFamily="50" charset="-128"/>
                <a:ea typeface="BIZ UDPゴシック" panose="020B0400000000000000" pitchFamily="50" charset="-128"/>
              </a:rPr>
              <a:t>スケジュール</a:t>
            </a:r>
            <a:endParaRPr kumimoji="1" lang="ja-JP" altLang="en-US" sz="2400" b="1" dirty="0">
              <a:solidFill>
                <a:schemeClr val="bg1"/>
              </a:solidFill>
              <a:latin typeface="BIZ UDPゴシック" panose="020B0400000000000000" pitchFamily="50" charset="-128"/>
              <a:ea typeface="BIZ UDPゴシック" panose="020B0400000000000000" pitchFamily="50" charset="-128"/>
            </a:endParaRPr>
          </a:p>
        </p:txBody>
      </p:sp>
      <p:sp>
        <p:nvSpPr>
          <p:cNvPr id="4" name="スライド番号プレースホルダー 1">
            <a:extLst>
              <a:ext uri="{FF2B5EF4-FFF2-40B4-BE49-F238E27FC236}">
                <a16:creationId xmlns:a16="http://schemas.microsoft.com/office/drawing/2014/main" id="{69FB9EB4-7186-F3E0-D2E4-0D9BB50BFC18}"/>
              </a:ext>
            </a:extLst>
          </p:cNvPr>
          <p:cNvSpPr>
            <a:spLocks noGrp="1"/>
          </p:cNvSpPr>
          <p:nvPr>
            <p:ph type="sldNum" sz="quarter" idx="12"/>
          </p:nvPr>
        </p:nvSpPr>
        <p:spPr>
          <a:xfrm>
            <a:off x="9448800" y="6394177"/>
            <a:ext cx="2743200" cy="365125"/>
          </a:xfrm>
        </p:spPr>
        <p:txBody>
          <a:bodyPr/>
          <a:lstStyle/>
          <a:p>
            <a:fld id="{07461F5B-1BDF-4D77-A755-C8D0FF6D81B8}" type="slidenum">
              <a:rPr kumimoji="1" lang="ja-JP" altLang="en-US" sz="1400" smtClean="0">
                <a:latin typeface="BIZ UDPゴシック" panose="020B0400000000000000" pitchFamily="50" charset="-128"/>
                <a:ea typeface="BIZ UDPゴシック" panose="020B0400000000000000" pitchFamily="50" charset="-128"/>
              </a:rPr>
              <a:t>3</a:t>
            </a:fld>
            <a:endParaRPr kumimoji="1" lang="ja-JP" altLang="en-US" sz="1400" dirty="0">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C61CF2CC-A459-614C-6E3B-47AD10373E2B}"/>
              </a:ext>
            </a:extLst>
          </p:cNvPr>
          <p:cNvSpPr/>
          <p:nvPr/>
        </p:nvSpPr>
        <p:spPr>
          <a:xfrm>
            <a:off x="399256" y="765543"/>
            <a:ext cx="2608350" cy="5550198"/>
          </a:xfrm>
          <a:prstGeom prst="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四角形: 角を丸くする 2">
            <a:extLst>
              <a:ext uri="{FF2B5EF4-FFF2-40B4-BE49-F238E27FC236}">
                <a16:creationId xmlns:a16="http://schemas.microsoft.com/office/drawing/2014/main" id="{DB62ADA7-AC2E-FF91-C002-7FBADEC35205}"/>
              </a:ext>
            </a:extLst>
          </p:cNvPr>
          <p:cNvSpPr/>
          <p:nvPr/>
        </p:nvSpPr>
        <p:spPr>
          <a:xfrm>
            <a:off x="399255" y="765543"/>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latin typeface="BIZ UDゴシック" panose="020B0400000000000000" pitchFamily="49" charset="-128"/>
                <a:ea typeface="BIZ UDゴシック" panose="020B0400000000000000" pitchFamily="49" charset="-128"/>
              </a:rPr>
              <a:t>第１回</a:t>
            </a:r>
            <a:endParaRPr kumimoji="1" lang="ja-JP" altLang="en-US" b="1" dirty="0">
              <a:solidFill>
                <a:schemeClr val="bg1"/>
              </a:solidFill>
              <a:latin typeface="BIZ UDゴシック" panose="020B0400000000000000" pitchFamily="49" charset="-128"/>
              <a:ea typeface="BIZ UDゴシック" panose="020B0400000000000000" pitchFamily="49" charset="-128"/>
            </a:endParaRPr>
          </a:p>
        </p:txBody>
      </p:sp>
      <p:graphicFrame>
        <p:nvGraphicFramePr>
          <p:cNvPr id="7" name="表 6">
            <a:extLst>
              <a:ext uri="{FF2B5EF4-FFF2-40B4-BE49-F238E27FC236}">
                <a16:creationId xmlns:a16="http://schemas.microsoft.com/office/drawing/2014/main" id="{1DA4AC07-C1BE-DCB6-D962-EA52BF22BBF0}"/>
              </a:ext>
            </a:extLst>
          </p:cNvPr>
          <p:cNvGraphicFramePr>
            <a:graphicFrameLocks noGrp="1"/>
          </p:cNvGraphicFramePr>
          <p:nvPr>
            <p:extLst>
              <p:ext uri="{D42A27DB-BD31-4B8C-83A1-F6EECF244321}">
                <p14:modId xmlns:p14="http://schemas.microsoft.com/office/powerpoint/2010/main" val="2882963333"/>
              </p:ext>
            </p:extLst>
          </p:nvPr>
        </p:nvGraphicFramePr>
        <p:xfrm>
          <a:off x="571190" y="1240429"/>
          <a:ext cx="2493727" cy="3261360"/>
        </p:xfrm>
        <a:graphic>
          <a:graphicData uri="http://schemas.openxmlformats.org/drawingml/2006/table">
            <a:tbl>
              <a:tblPr firstRow="1" bandRow="1">
                <a:tableStyleId>{5940675A-B579-460E-94D1-54222C63F5DA}</a:tableStyleId>
              </a:tblPr>
              <a:tblGrid>
                <a:gridCol w="2493727">
                  <a:extLst>
                    <a:ext uri="{9D8B030D-6E8A-4147-A177-3AD203B41FA5}">
                      <a16:colId xmlns:a16="http://schemas.microsoft.com/office/drawing/2014/main" val="2839131642"/>
                    </a:ext>
                  </a:extLst>
                </a:gridCol>
              </a:tblGrid>
              <a:tr h="370840">
                <a:tc>
                  <a:txBody>
                    <a:bodyPr/>
                    <a:lstStyle/>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検討会の趣旨、</a:t>
                      </a:r>
                      <a:br>
                        <a:rPr kumimoji="1" lang="en-US" altLang="ja-JP" sz="1600" dirty="0">
                          <a:latin typeface="BIZ UDゴシック" panose="020B0400000000000000" pitchFamily="49" charset="-128"/>
                          <a:ea typeface="BIZ UDゴシック" panose="020B0400000000000000" pitchFamily="49" charset="-128"/>
                        </a:rPr>
                      </a:br>
                      <a:r>
                        <a:rPr kumimoji="1" lang="ja-JP" altLang="en-US" sz="1600" dirty="0">
                          <a:latin typeface="BIZ UDゴシック" panose="020B0400000000000000" pitchFamily="49" charset="-128"/>
                          <a:ea typeface="BIZ UDゴシック" panose="020B0400000000000000" pitchFamily="49" charset="-128"/>
                        </a:rPr>
                        <a:t>進め方の説明</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検討内容の全体構成の説明、論点整理・確認</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災害の種類（類型、程度、期間を含む）</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被害想定（具体的な被害の状況、生じる影響の確認）</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47470065"/>
                  </a:ext>
                </a:extLst>
              </a:tr>
            </a:tbl>
          </a:graphicData>
        </a:graphic>
      </p:graphicFrame>
      <p:sp>
        <p:nvSpPr>
          <p:cNvPr id="8" name="正方形/長方形 7">
            <a:extLst>
              <a:ext uri="{FF2B5EF4-FFF2-40B4-BE49-F238E27FC236}">
                <a16:creationId xmlns:a16="http://schemas.microsoft.com/office/drawing/2014/main" id="{19C06EDA-3572-D559-9B2D-23BAAFA816B7}"/>
              </a:ext>
            </a:extLst>
          </p:cNvPr>
          <p:cNvSpPr/>
          <p:nvPr/>
        </p:nvSpPr>
        <p:spPr>
          <a:xfrm>
            <a:off x="3122230" y="765543"/>
            <a:ext cx="2608350" cy="5550198"/>
          </a:xfrm>
          <a:prstGeom prst="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E5AD3302-A536-D5DD-C7D9-8737E0228E9D}"/>
              </a:ext>
            </a:extLst>
          </p:cNvPr>
          <p:cNvSpPr/>
          <p:nvPr/>
        </p:nvSpPr>
        <p:spPr>
          <a:xfrm>
            <a:off x="3122229" y="765543"/>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latin typeface="BIZ UDゴシック" panose="020B0400000000000000" pitchFamily="49" charset="-128"/>
                <a:ea typeface="BIZ UDゴシック" panose="020B0400000000000000" pitchFamily="49" charset="-128"/>
              </a:rPr>
              <a:t>第２回</a:t>
            </a:r>
            <a:endParaRPr kumimoji="1" lang="ja-JP" altLang="en-US" b="1" dirty="0">
              <a:solidFill>
                <a:schemeClr val="bg1"/>
              </a:solidFill>
              <a:latin typeface="BIZ UDゴシック" panose="020B0400000000000000" pitchFamily="49" charset="-128"/>
              <a:ea typeface="BIZ UDゴシック" panose="020B0400000000000000" pitchFamily="49" charset="-128"/>
            </a:endParaRPr>
          </a:p>
        </p:txBody>
      </p:sp>
      <p:graphicFrame>
        <p:nvGraphicFramePr>
          <p:cNvPr id="11" name="表 10">
            <a:extLst>
              <a:ext uri="{FF2B5EF4-FFF2-40B4-BE49-F238E27FC236}">
                <a16:creationId xmlns:a16="http://schemas.microsoft.com/office/drawing/2014/main" id="{472B447C-FF1B-1ACF-6DF0-09ECA8CEAFDE}"/>
              </a:ext>
            </a:extLst>
          </p:cNvPr>
          <p:cNvGraphicFramePr>
            <a:graphicFrameLocks noGrp="1"/>
          </p:cNvGraphicFramePr>
          <p:nvPr>
            <p:extLst>
              <p:ext uri="{D42A27DB-BD31-4B8C-83A1-F6EECF244321}">
                <p14:modId xmlns:p14="http://schemas.microsoft.com/office/powerpoint/2010/main" val="3631995753"/>
              </p:ext>
            </p:extLst>
          </p:nvPr>
        </p:nvGraphicFramePr>
        <p:xfrm>
          <a:off x="3215074" y="1965659"/>
          <a:ext cx="2493728" cy="2773680"/>
        </p:xfrm>
        <a:graphic>
          <a:graphicData uri="http://schemas.openxmlformats.org/drawingml/2006/table">
            <a:tbl>
              <a:tblPr firstRow="1" bandRow="1">
                <a:tableStyleId>{5940675A-B579-460E-94D1-54222C63F5DA}</a:tableStyleId>
              </a:tblPr>
              <a:tblGrid>
                <a:gridCol w="2493728">
                  <a:extLst>
                    <a:ext uri="{9D8B030D-6E8A-4147-A177-3AD203B41FA5}">
                      <a16:colId xmlns:a16="http://schemas.microsoft.com/office/drawing/2014/main" val="2839131642"/>
                    </a:ext>
                  </a:extLst>
                </a:gridCol>
              </a:tblGrid>
              <a:tr h="370840">
                <a:tc>
                  <a:txBody>
                    <a:bodyPr/>
                    <a:lstStyle/>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首都機能の状況（複数事象の発生を想定したケース（自然災害系</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自然災害系）を含む）</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ja-JP" altLang="en-US"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首都機能の移行が必要な状況とは何か</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ja-JP" altLang="en-US"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移行期間（災害の内容により異なる）</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47470065"/>
                  </a:ext>
                </a:extLst>
              </a:tr>
            </a:tbl>
          </a:graphicData>
        </a:graphic>
      </p:graphicFrame>
      <p:sp>
        <p:nvSpPr>
          <p:cNvPr id="13" name="正方形/長方形 12">
            <a:extLst>
              <a:ext uri="{FF2B5EF4-FFF2-40B4-BE49-F238E27FC236}">
                <a16:creationId xmlns:a16="http://schemas.microsoft.com/office/drawing/2014/main" id="{DB85EEDA-8A99-A934-F25C-7FB752E81F36}"/>
              </a:ext>
            </a:extLst>
          </p:cNvPr>
          <p:cNvSpPr/>
          <p:nvPr/>
        </p:nvSpPr>
        <p:spPr>
          <a:xfrm>
            <a:off x="5845204" y="765543"/>
            <a:ext cx="2608350" cy="5550198"/>
          </a:xfrm>
          <a:prstGeom prst="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4731596C-6D55-D603-039C-7E24D3F867D2}"/>
              </a:ext>
            </a:extLst>
          </p:cNvPr>
          <p:cNvSpPr/>
          <p:nvPr/>
        </p:nvSpPr>
        <p:spPr>
          <a:xfrm>
            <a:off x="5845203" y="765543"/>
            <a:ext cx="1339709"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latin typeface="BIZ UDゴシック" panose="020B0400000000000000" pitchFamily="49" charset="-128"/>
                <a:ea typeface="BIZ UDゴシック" panose="020B0400000000000000" pitchFamily="49" charset="-128"/>
              </a:rPr>
              <a:t>第３回</a:t>
            </a:r>
            <a:endParaRPr kumimoji="1" lang="ja-JP" altLang="en-US" b="1" dirty="0">
              <a:solidFill>
                <a:schemeClr val="bg1"/>
              </a:solidFill>
              <a:latin typeface="BIZ UDゴシック" panose="020B0400000000000000" pitchFamily="49" charset="-128"/>
              <a:ea typeface="BIZ UDゴシック" panose="020B0400000000000000" pitchFamily="49" charset="-128"/>
            </a:endParaRPr>
          </a:p>
        </p:txBody>
      </p:sp>
      <p:sp>
        <p:nvSpPr>
          <p:cNvPr id="16" name="正方形/長方形 15">
            <a:extLst>
              <a:ext uri="{FF2B5EF4-FFF2-40B4-BE49-F238E27FC236}">
                <a16:creationId xmlns:a16="http://schemas.microsoft.com/office/drawing/2014/main" id="{DFDB3A0E-A34B-64F3-13F0-CC7AA113F477}"/>
              </a:ext>
            </a:extLst>
          </p:cNvPr>
          <p:cNvSpPr/>
          <p:nvPr/>
        </p:nvSpPr>
        <p:spPr>
          <a:xfrm>
            <a:off x="8568178" y="765543"/>
            <a:ext cx="3433322" cy="5550198"/>
          </a:xfrm>
          <a:prstGeom prst="rect">
            <a:avLst/>
          </a:prstGeom>
          <a:noFill/>
          <a:ln w="1905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 角を丸くする 16">
            <a:extLst>
              <a:ext uri="{FF2B5EF4-FFF2-40B4-BE49-F238E27FC236}">
                <a16:creationId xmlns:a16="http://schemas.microsoft.com/office/drawing/2014/main" id="{A8817420-1B25-ADBD-ADE5-ABDE3DB02F94}"/>
              </a:ext>
            </a:extLst>
          </p:cNvPr>
          <p:cNvSpPr/>
          <p:nvPr/>
        </p:nvSpPr>
        <p:spPr>
          <a:xfrm>
            <a:off x="8568177" y="765542"/>
            <a:ext cx="2608350" cy="451817"/>
          </a:xfrm>
          <a:prstGeom prst="roundRect">
            <a:avLst/>
          </a:prstGeom>
          <a:solidFill>
            <a:srgbClr val="002060"/>
          </a:solidFill>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ja-JP" altLang="en-US" b="1" dirty="0">
                <a:solidFill>
                  <a:schemeClr val="bg1"/>
                </a:solidFill>
                <a:latin typeface="BIZ UDゴシック" panose="020B0400000000000000" pitchFamily="49" charset="-128"/>
                <a:ea typeface="BIZ UDゴシック" panose="020B0400000000000000" pitchFamily="49" charset="-128"/>
              </a:rPr>
              <a:t>第４回～第６回</a:t>
            </a:r>
            <a:r>
              <a:rPr lang="ja-JP" altLang="en-US" sz="1400" b="1" dirty="0">
                <a:solidFill>
                  <a:schemeClr val="bg1"/>
                </a:solidFill>
                <a:latin typeface="BIZ UDゴシック" panose="020B0400000000000000" pitchFamily="49" charset="-128"/>
                <a:ea typeface="BIZ UDゴシック" panose="020B0400000000000000" pitchFamily="49" charset="-128"/>
              </a:rPr>
              <a:t>（想定）</a:t>
            </a:r>
            <a:endParaRPr kumimoji="1" lang="ja-JP" altLang="en-US" b="1" dirty="0">
              <a:solidFill>
                <a:schemeClr val="bg1"/>
              </a:solidFill>
              <a:latin typeface="BIZ UDゴシック" panose="020B0400000000000000" pitchFamily="49" charset="-128"/>
              <a:ea typeface="BIZ UDゴシック" panose="020B0400000000000000" pitchFamily="49" charset="-128"/>
            </a:endParaRPr>
          </a:p>
        </p:txBody>
      </p:sp>
      <p:graphicFrame>
        <p:nvGraphicFramePr>
          <p:cNvPr id="20" name="表 19">
            <a:extLst>
              <a:ext uri="{FF2B5EF4-FFF2-40B4-BE49-F238E27FC236}">
                <a16:creationId xmlns:a16="http://schemas.microsoft.com/office/drawing/2014/main" id="{87E024E7-B506-2CE8-E342-AEA30625250D}"/>
              </a:ext>
            </a:extLst>
          </p:cNvPr>
          <p:cNvGraphicFramePr>
            <a:graphicFrameLocks noGrp="1"/>
          </p:cNvGraphicFramePr>
          <p:nvPr>
            <p:extLst>
              <p:ext uri="{D42A27DB-BD31-4B8C-83A1-F6EECF244321}">
                <p14:modId xmlns:p14="http://schemas.microsoft.com/office/powerpoint/2010/main" val="3415404408"/>
              </p:ext>
            </p:extLst>
          </p:nvPr>
        </p:nvGraphicFramePr>
        <p:xfrm>
          <a:off x="3258290" y="1240429"/>
          <a:ext cx="2323804" cy="579120"/>
        </p:xfrm>
        <a:graphic>
          <a:graphicData uri="http://schemas.openxmlformats.org/drawingml/2006/table">
            <a:tbl>
              <a:tblPr firstRow="1" bandRow="1">
                <a:tableStyleId>{5C22544A-7EE6-4342-B048-85BDC9FD1C3A}</a:tableStyleId>
              </a:tblPr>
              <a:tblGrid>
                <a:gridCol w="2323804">
                  <a:extLst>
                    <a:ext uri="{9D8B030D-6E8A-4147-A177-3AD203B41FA5}">
                      <a16:colId xmlns:a16="http://schemas.microsoft.com/office/drawing/2014/main" val="1666825852"/>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BIZ UDゴシック" panose="020B0400000000000000" pitchFamily="49" charset="-128"/>
                          <a:ea typeface="BIZ UDゴシック" panose="020B0400000000000000" pitchFamily="49" charset="-128"/>
                        </a:rPr>
                        <a:t>条件整理</a:t>
                      </a:r>
                      <a:endParaRPr lang="en-US" altLang="ja-JP" sz="160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BIZ UDゴシック" panose="020B0400000000000000" pitchFamily="49" charset="-128"/>
                          <a:ea typeface="BIZ UDゴシック" panose="020B0400000000000000" pitchFamily="49" charset="-128"/>
                        </a:rPr>
                        <a:t>（自然災害系）</a:t>
                      </a:r>
                      <a:endParaRPr lang="en-US" altLang="ja-JP" sz="1600" dirty="0">
                        <a:solidFill>
                          <a:schemeClr val="tx1"/>
                        </a:solidFill>
                        <a:latin typeface="BIZ UDゴシック" panose="020B0400000000000000" pitchFamily="49" charset="-128"/>
                        <a:ea typeface="BIZ UDゴシック" panose="020B0400000000000000" pitchFamily="49" charset="-128"/>
                      </a:endParaRPr>
                    </a:p>
                  </a:txBody>
                  <a:tcPr>
                    <a:lnB w="19050" cap="flat" cmpd="sng" algn="ctr">
                      <a:solidFill>
                        <a:srgbClr val="00206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21858821"/>
                  </a:ext>
                </a:extLst>
              </a:tr>
            </a:tbl>
          </a:graphicData>
        </a:graphic>
      </p:graphicFrame>
      <p:graphicFrame>
        <p:nvGraphicFramePr>
          <p:cNvPr id="21" name="表 20">
            <a:extLst>
              <a:ext uri="{FF2B5EF4-FFF2-40B4-BE49-F238E27FC236}">
                <a16:creationId xmlns:a16="http://schemas.microsoft.com/office/drawing/2014/main" id="{A8DE5C8D-33AD-5665-2A26-AF81EBD67837}"/>
              </a:ext>
            </a:extLst>
          </p:cNvPr>
          <p:cNvGraphicFramePr>
            <a:graphicFrameLocks noGrp="1"/>
          </p:cNvGraphicFramePr>
          <p:nvPr>
            <p:extLst>
              <p:ext uri="{D42A27DB-BD31-4B8C-83A1-F6EECF244321}">
                <p14:modId xmlns:p14="http://schemas.microsoft.com/office/powerpoint/2010/main" val="1443169222"/>
              </p:ext>
            </p:extLst>
          </p:nvPr>
        </p:nvGraphicFramePr>
        <p:xfrm>
          <a:off x="5959826" y="1965659"/>
          <a:ext cx="2493728" cy="3261360"/>
        </p:xfrm>
        <a:graphic>
          <a:graphicData uri="http://schemas.openxmlformats.org/drawingml/2006/table">
            <a:tbl>
              <a:tblPr firstRow="1" bandRow="1">
                <a:tableStyleId>{5940675A-B579-460E-94D1-54222C63F5DA}</a:tableStyleId>
              </a:tblPr>
              <a:tblGrid>
                <a:gridCol w="2493728">
                  <a:extLst>
                    <a:ext uri="{9D8B030D-6E8A-4147-A177-3AD203B41FA5}">
                      <a16:colId xmlns:a16="http://schemas.microsoft.com/office/drawing/2014/main" val="2839131642"/>
                    </a:ext>
                  </a:extLst>
                </a:gridCol>
              </a:tblGrid>
              <a:tr h="370840">
                <a:tc>
                  <a:txBody>
                    <a:bodyPr/>
                    <a:lstStyle/>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首都機能の状況（複数事象の発生を想定したケース（自然災害系以外</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自然災害系以外、自然災害系</a:t>
                      </a:r>
                      <a:r>
                        <a:rPr kumimoji="1" lang="en-US" altLang="ja-JP" sz="1600" dirty="0">
                          <a:latin typeface="BIZ UDゴシック" panose="020B0400000000000000" pitchFamily="49" charset="-128"/>
                          <a:ea typeface="BIZ UDゴシック" panose="020B0400000000000000" pitchFamily="49" charset="-128"/>
                        </a:rPr>
                        <a:t>×</a:t>
                      </a:r>
                      <a:r>
                        <a:rPr kumimoji="1" lang="ja-JP" altLang="en-US" sz="1600" dirty="0">
                          <a:latin typeface="BIZ UDゴシック" panose="020B0400000000000000" pitchFamily="49" charset="-128"/>
                          <a:ea typeface="BIZ UDゴシック" panose="020B0400000000000000" pitchFamily="49" charset="-128"/>
                        </a:rPr>
                        <a:t>自然災害系以外）を含む）</a:t>
                      </a: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首都機能の移行が必要な状況とは何か</a:t>
                      </a: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移行期間（災害の内容により異なる）</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47470065"/>
                  </a:ext>
                </a:extLst>
              </a:tr>
            </a:tbl>
          </a:graphicData>
        </a:graphic>
      </p:graphicFrame>
      <p:graphicFrame>
        <p:nvGraphicFramePr>
          <p:cNvPr id="22" name="表 21">
            <a:extLst>
              <a:ext uri="{FF2B5EF4-FFF2-40B4-BE49-F238E27FC236}">
                <a16:creationId xmlns:a16="http://schemas.microsoft.com/office/drawing/2014/main" id="{77A0B1A2-9259-919D-A4DD-061E36E4FCD3}"/>
              </a:ext>
            </a:extLst>
          </p:cNvPr>
          <p:cNvGraphicFramePr>
            <a:graphicFrameLocks noGrp="1"/>
          </p:cNvGraphicFramePr>
          <p:nvPr>
            <p:extLst>
              <p:ext uri="{D42A27DB-BD31-4B8C-83A1-F6EECF244321}">
                <p14:modId xmlns:p14="http://schemas.microsoft.com/office/powerpoint/2010/main" val="2416180979"/>
              </p:ext>
            </p:extLst>
          </p:nvPr>
        </p:nvGraphicFramePr>
        <p:xfrm>
          <a:off x="6003042" y="1240429"/>
          <a:ext cx="2323804" cy="579120"/>
        </p:xfrm>
        <a:graphic>
          <a:graphicData uri="http://schemas.openxmlformats.org/drawingml/2006/table">
            <a:tbl>
              <a:tblPr firstRow="1" bandRow="1">
                <a:tableStyleId>{5C22544A-7EE6-4342-B048-85BDC9FD1C3A}</a:tableStyleId>
              </a:tblPr>
              <a:tblGrid>
                <a:gridCol w="2323804">
                  <a:extLst>
                    <a:ext uri="{9D8B030D-6E8A-4147-A177-3AD203B41FA5}">
                      <a16:colId xmlns:a16="http://schemas.microsoft.com/office/drawing/2014/main" val="1666825852"/>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BIZ UDゴシック" panose="020B0400000000000000" pitchFamily="49" charset="-128"/>
                          <a:ea typeface="BIZ UDゴシック" panose="020B0400000000000000" pitchFamily="49" charset="-128"/>
                        </a:rPr>
                        <a:t>条件整理</a:t>
                      </a:r>
                      <a:endParaRPr lang="en-US" altLang="ja-JP" sz="1600" dirty="0">
                        <a:solidFill>
                          <a:schemeClr val="tx1"/>
                        </a:solidFill>
                        <a:latin typeface="BIZ UDゴシック" panose="020B0400000000000000" pitchFamily="49" charset="-128"/>
                        <a:ea typeface="BIZ UDゴシック" panose="020B0400000000000000" pitchFamily="49"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600" dirty="0">
                          <a:solidFill>
                            <a:schemeClr val="tx1"/>
                          </a:solidFill>
                          <a:latin typeface="BIZ UDゴシック" panose="020B0400000000000000" pitchFamily="49" charset="-128"/>
                          <a:ea typeface="BIZ UDゴシック" panose="020B0400000000000000" pitchFamily="49" charset="-128"/>
                        </a:rPr>
                        <a:t>（自然災害系以外）</a:t>
                      </a:r>
                      <a:endParaRPr lang="en-US" altLang="ja-JP" sz="1600" dirty="0">
                        <a:solidFill>
                          <a:schemeClr val="tx1"/>
                        </a:solidFill>
                        <a:latin typeface="BIZ UDゴシック" panose="020B0400000000000000" pitchFamily="49" charset="-128"/>
                        <a:ea typeface="BIZ UDゴシック" panose="020B0400000000000000" pitchFamily="49" charset="-128"/>
                      </a:endParaRPr>
                    </a:p>
                  </a:txBody>
                  <a:tcPr>
                    <a:lnB w="19050" cap="flat" cmpd="sng" algn="ctr">
                      <a:solidFill>
                        <a:srgbClr val="002060"/>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221858821"/>
                  </a:ext>
                </a:extLst>
              </a:tr>
            </a:tbl>
          </a:graphicData>
        </a:graphic>
      </p:graphicFrame>
      <p:graphicFrame>
        <p:nvGraphicFramePr>
          <p:cNvPr id="24" name="表 23">
            <a:extLst>
              <a:ext uri="{FF2B5EF4-FFF2-40B4-BE49-F238E27FC236}">
                <a16:creationId xmlns:a16="http://schemas.microsoft.com/office/drawing/2014/main" id="{89E463C7-1FB2-FA1B-0BBF-0FD848C2EB9A}"/>
              </a:ext>
            </a:extLst>
          </p:cNvPr>
          <p:cNvGraphicFramePr>
            <a:graphicFrameLocks noGrp="1"/>
          </p:cNvGraphicFramePr>
          <p:nvPr>
            <p:extLst>
              <p:ext uri="{D42A27DB-BD31-4B8C-83A1-F6EECF244321}">
                <p14:modId xmlns:p14="http://schemas.microsoft.com/office/powerpoint/2010/main" val="549340488"/>
              </p:ext>
            </p:extLst>
          </p:nvPr>
        </p:nvGraphicFramePr>
        <p:xfrm>
          <a:off x="8661022" y="1240429"/>
          <a:ext cx="3340478" cy="4968240"/>
        </p:xfrm>
        <a:graphic>
          <a:graphicData uri="http://schemas.openxmlformats.org/drawingml/2006/table">
            <a:tbl>
              <a:tblPr firstRow="1" bandRow="1">
                <a:tableStyleId>{5940675A-B579-460E-94D1-54222C63F5DA}</a:tableStyleId>
              </a:tblPr>
              <a:tblGrid>
                <a:gridCol w="3340478">
                  <a:extLst>
                    <a:ext uri="{9D8B030D-6E8A-4147-A177-3AD203B41FA5}">
                      <a16:colId xmlns:a16="http://schemas.microsoft.com/office/drawing/2014/main" val="2839131642"/>
                    </a:ext>
                  </a:extLst>
                </a:gridCol>
              </a:tblGrid>
              <a:tr h="370840">
                <a:tc>
                  <a:txBody>
                    <a:bodyPr/>
                    <a:lstStyle/>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移行が必要な首都機能の内容と優先順位</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実施方法</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受け入れのために必要となる環境、条件</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タイムライン</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大阪が持つポテンシャル・適性</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非常時を見据えた平時からの運用</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国との連携・協力が必要となる事項</a:t>
                      </a: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endParaRPr kumimoji="1" lang="en-US" altLang="ja-JP" sz="1600" dirty="0">
                        <a:latin typeface="BIZ UDゴシック" panose="020B0400000000000000" pitchFamily="49" charset="-128"/>
                        <a:ea typeface="BIZ UDゴシック" panose="020B0400000000000000" pitchFamily="49" charset="-128"/>
                      </a:endParaRPr>
                    </a:p>
                    <a:p>
                      <a:pPr marL="342900" indent="-342900">
                        <a:buFont typeface="+mj-lt"/>
                        <a:buAutoNum type="arabicPeriod"/>
                      </a:pPr>
                      <a:r>
                        <a:rPr kumimoji="1" lang="ja-JP" altLang="en-US" sz="1600" dirty="0">
                          <a:latin typeface="BIZ UDゴシック" panose="020B0400000000000000" pitchFamily="49" charset="-128"/>
                          <a:ea typeface="BIZ UDゴシック" panose="020B0400000000000000" pitchFamily="49" charset="-128"/>
                        </a:rPr>
                        <a:t>大阪に不足しているもの</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647470065"/>
                  </a:ext>
                </a:extLst>
              </a:tr>
            </a:tbl>
          </a:graphicData>
        </a:graphic>
      </p:graphicFrame>
      <p:sp>
        <p:nvSpPr>
          <p:cNvPr id="25" name="二等辺三角形 24">
            <a:extLst>
              <a:ext uri="{FF2B5EF4-FFF2-40B4-BE49-F238E27FC236}">
                <a16:creationId xmlns:a16="http://schemas.microsoft.com/office/drawing/2014/main" id="{E4E492C6-E843-ED7F-C5E4-4580696EBAB6}"/>
              </a:ext>
            </a:extLst>
          </p:cNvPr>
          <p:cNvSpPr/>
          <p:nvPr/>
        </p:nvSpPr>
        <p:spPr>
          <a:xfrm rot="5400000">
            <a:off x="2249045" y="3313806"/>
            <a:ext cx="1770323" cy="219266"/>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二等辺三角形 25">
            <a:extLst>
              <a:ext uri="{FF2B5EF4-FFF2-40B4-BE49-F238E27FC236}">
                <a16:creationId xmlns:a16="http://schemas.microsoft.com/office/drawing/2014/main" id="{25C6B389-6C32-B8CD-5ACF-6FAD435C6845}"/>
              </a:ext>
            </a:extLst>
          </p:cNvPr>
          <p:cNvSpPr/>
          <p:nvPr/>
        </p:nvSpPr>
        <p:spPr>
          <a:xfrm rot="5400000">
            <a:off x="4950819" y="3313806"/>
            <a:ext cx="1770323" cy="219266"/>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二等辺三角形 26">
            <a:extLst>
              <a:ext uri="{FF2B5EF4-FFF2-40B4-BE49-F238E27FC236}">
                <a16:creationId xmlns:a16="http://schemas.microsoft.com/office/drawing/2014/main" id="{5DB1D193-EAB8-F72D-02F1-BB92F1601F5D}"/>
              </a:ext>
            </a:extLst>
          </p:cNvPr>
          <p:cNvSpPr/>
          <p:nvPr/>
        </p:nvSpPr>
        <p:spPr>
          <a:xfrm rot="5400000">
            <a:off x="7666227" y="3319368"/>
            <a:ext cx="1770323" cy="219266"/>
          </a:xfrm>
          <a:prstGeom prst="triangle">
            <a:avLst/>
          </a:prstGeom>
          <a:solidFill>
            <a:srgbClr val="002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タイトル 1">
            <a:extLst>
              <a:ext uri="{FF2B5EF4-FFF2-40B4-BE49-F238E27FC236}">
                <a16:creationId xmlns:a16="http://schemas.microsoft.com/office/drawing/2014/main" id="{E3B39D66-25EC-C859-C41F-3D7E3934BBAB}"/>
              </a:ext>
            </a:extLst>
          </p:cNvPr>
          <p:cNvSpPr txBox="1">
            <a:spLocks/>
          </p:cNvSpPr>
          <p:nvPr/>
        </p:nvSpPr>
        <p:spPr>
          <a:xfrm>
            <a:off x="779206" y="6274522"/>
            <a:ext cx="10633588" cy="58924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00000"/>
              </a:lnSpc>
            </a:pPr>
            <a:r>
              <a:rPr lang="ja-JP" altLang="en-US" sz="1600" dirty="0">
                <a:latin typeface="BIZ UDゴシック" panose="020B0400000000000000" pitchFamily="49" charset="-128"/>
                <a:ea typeface="BIZ UDゴシック" panose="020B0400000000000000" pitchFamily="49" charset="-128"/>
              </a:rPr>
              <a:t>令和８年７月～</a:t>
            </a:r>
            <a:r>
              <a:rPr lang="en-US" altLang="ja-JP" sz="1600" dirty="0">
                <a:latin typeface="BIZ UDゴシック" panose="020B0400000000000000" pitchFamily="49" charset="-128"/>
                <a:ea typeface="BIZ UDゴシック" panose="020B0400000000000000" pitchFamily="49" charset="-128"/>
              </a:rPr>
              <a:t>11</a:t>
            </a:r>
            <a:r>
              <a:rPr lang="ja-JP" altLang="en-US" sz="1600" dirty="0">
                <a:latin typeface="BIZ UDゴシック" panose="020B0400000000000000" pitchFamily="49" charset="-128"/>
                <a:ea typeface="BIZ UDゴシック" panose="020B0400000000000000" pitchFamily="49" charset="-128"/>
              </a:rPr>
              <a:t>月頃（月１回、各回２時間程度）</a:t>
            </a:r>
            <a:endParaRPr lang="en-US" altLang="ja-JP" sz="1600" dirty="0">
              <a:latin typeface="BIZ UDゴシック" panose="020B0400000000000000" pitchFamily="49" charset="-128"/>
              <a:ea typeface="BIZ UDゴシック" panose="020B0400000000000000" pitchFamily="49" charset="-128"/>
            </a:endParaRPr>
          </a:p>
          <a:p>
            <a:pPr>
              <a:lnSpc>
                <a:spcPct val="100000"/>
              </a:lnSpc>
            </a:pPr>
            <a:r>
              <a:rPr lang="ja-JP" altLang="en-US" sz="1600" dirty="0">
                <a:latin typeface="BIZ UDゴシック" panose="020B0400000000000000" pitchFamily="49" charset="-128"/>
                <a:ea typeface="BIZ UDゴシック" panose="020B0400000000000000" pitchFamily="49" charset="-128"/>
              </a:rPr>
              <a:t>その後、副首都推進局において取りまとめを行い、国への働きかけ等に活用</a:t>
            </a:r>
          </a:p>
        </p:txBody>
      </p:sp>
    </p:spTree>
    <p:extLst>
      <p:ext uri="{BB962C8B-B14F-4D97-AF65-F5344CB8AC3E}">
        <p14:creationId xmlns:p14="http://schemas.microsoft.com/office/powerpoint/2010/main" val="293256775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663</Words>
  <Application>Microsoft Office PowerPoint</Application>
  <PresentationFormat>ワイド画面</PresentationFormat>
  <Paragraphs>99</Paragraphs>
  <Slides>4</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BIZ UDPゴシック</vt:lpstr>
      <vt:lpstr>BIZ UDゴシック</vt:lpstr>
      <vt:lpstr>HGP創英角ｺﾞｼｯｸUB</vt:lpstr>
      <vt:lpstr>Meiryo UI</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2026-07-13T02:47:25Z</dcterms:created>
  <dcterms:modified xsi:type="dcterms:W3CDTF">2026-07-13T02:47:38Z</dcterms:modified>
</cp:coreProperties>
</file>