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801600" cy="9601200" type="A3"/>
  <p:notesSz cx="6807200" cy="9939338"/>
  <p:defaultTextStyle>
    <a:defPPr>
      <a:defRPr lang="ja-JP"/>
    </a:defPPr>
    <a:lvl1pPr marL="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A43A"/>
    <a:srgbClr val="A3F94D"/>
    <a:srgbClr val="81DFFF"/>
    <a:srgbClr val="FF66CC"/>
    <a:srgbClr val="FF99CC"/>
    <a:srgbClr val="00FF00"/>
    <a:srgbClr val="41AF41"/>
    <a:srgbClr val="FFFFFF"/>
    <a:srgbClr val="00B05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00" autoAdjust="0"/>
    <p:restoredTop sz="94434" autoAdjust="0"/>
  </p:normalViewPr>
  <p:slideViewPr>
    <p:cSldViewPr>
      <p:cViewPr>
        <p:scale>
          <a:sx n="75" d="100"/>
          <a:sy n="75" d="100"/>
        </p:scale>
        <p:origin x="396" y="-166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9575" cy="496888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3" y="0"/>
            <a:ext cx="2949575" cy="496888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r">
              <a:defRPr sz="1200"/>
            </a:lvl1pPr>
          </a:lstStyle>
          <a:p>
            <a:fld id="{9EFDEC38-9E6E-4F38-A92F-57AC730FB332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2" tIns="45706" rIns="91412" bIns="457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3" y="4721225"/>
            <a:ext cx="5445125" cy="4471988"/>
          </a:xfrm>
          <a:prstGeom prst="rect">
            <a:avLst/>
          </a:prstGeom>
        </p:spPr>
        <p:txBody>
          <a:bodyPr vert="horz" lIns="91412" tIns="45706" rIns="91412" bIns="457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40863"/>
            <a:ext cx="2949575" cy="496887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3" y="9440863"/>
            <a:ext cx="2949575" cy="496887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r">
              <a:defRPr sz="1200"/>
            </a:lvl1pPr>
          </a:lstStyle>
          <a:p>
            <a:fld id="{E89182C8-D04B-4A1A-8523-950FC9621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460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82C8-D04B-4A1A-8523-950FC9621A7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2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706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37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72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03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42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20"/>
            </a:lvl1pPr>
            <a:lvl2pPr>
              <a:defRPr sz="3360"/>
            </a:lvl2pPr>
            <a:lvl3pPr>
              <a:defRPr sz="2800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20"/>
            </a:lvl1pPr>
            <a:lvl2pPr>
              <a:defRPr sz="3360"/>
            </a:lvl2pPr>
            <a:lvl3pPr>
              <a:defRPr sz="2800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17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360"/>
            </a:lvl1pPr>
            <a:lvl2pPr>
              <a:defRPr sz="2800"/>
            </a:lvl2pPr>
            <a:lvl3pPr>
              <a:defRPr sz="2520"/>
            </a:lvl3pPr>
            <a:lvl4pPr>
              <a:defRPr sz="2240"/>
            </a:lvl4pPr>
            <a:lvl5pPr>
              <a:defRPr sz="2240"/>
            </a:lvl5pPr>
            <a:lvl6pPr>
              <a:defRPr sz="2240"/>
            </a:lvl6pPr>
            <a:lvl7pPr>
              <a:defRPr sz="2240"/>
            </a:lvl7pPr>
            <a:lvl8pPr>
              <a:defRPr sz="2240"/>
            </a:lvl8pPr>
            <a:lvl9pPr>
              <a:defRPr sz="224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360"/>
            </a:lvl1pPr>
            <a:lvl2pPr>
              <a:defRPr sz="2800"/>
            </a:lvl2pPr>
            <a:lvl3pPr>
              <a:defRPr sz="2520"/>
            </a:lvl3pPr>
            <a:lvl4pPr>
              <a:defRPr sz="2240"/>
            </a:lvl4pPr>
            <a:lvl5pPr>
              <a:defRPr sz="2240"/>
            </a:lvl5pPr>
            <a:lvl6pPr>
              <a:defRPr sz="2240"/>
            </a:lvl6pPr>
            <a:lvl7pPr>
              <a:defRPr sz="2240"/>
            </a:lvl7pPr>
            <a:lvl8pPr>
              <a:defRPr sz="2240"/>
            </a:lvl8pPr>
            <a:lvl9pPr>
              <a:defRPr sz="224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56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08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2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196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20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6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82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A8B6C-6B1F-4BD3-B7F6-168A29555C89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1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0EB81648-8670-4592-9564-A17307E854FA}"/>
              </a:ext>
            </a:extLst>
          </p:cNvPr>
          <p:cNvSpPr/>
          <p:nvPr/>
        </p:nvSpPr>
        <p:spPr>
          <a:xfrm>
            <a:off x="2562587" y="2917067"/>
            <a:ext cx="10116061" cy="2180520"/>
          </a:xfrm>
          <a:prstGeom prst="rect">
            <a:avLst/>
          </a:prstGeom>
          <a:solidFill>
            <a:srgbClr val="D9F5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820F04F-232A-413C-A7F5-50D5C5EDC103}"/>
              </a:ext>
            </a:extLst>
          </p:cNvPr>
          <p:cNvGrpSpPr/>
          <p:nvPr/>
        </p:nvGrpSpPr>
        <p:grpSpPr>
          <a:xfrm>
            <a:off x="101967" y="6896502"/>
            <a:ext cx="8547666" cy="2590027"/>
            <a:chOff x="4378658" y="7808436"/>
            <a:chExt cx="2882587" cy="3202953"/>
          </a:xfrm>
        </p:grpSpPr>
        <p:sp>
          <p:nvSpPr>
            <p:cNvPr id="78" name="角丸四角形 77"/>
            <p:cNvSpPr/>
            <p:nvPr/>
          </p:nvSpPr>
          <p:spPr>
            <a:xfrm>
              <a:off x="4378658" y="8169145"/>
              <a:ext cx="2882587" cy="2842244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rgbClr val="339933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ja-JP" altLang="en-US" sz="1960" dirty="0"/>
            </a:p>
          </p:txBody>
        </p:sp>
        <p:sp>
          <p:nvSpPr>
            <p:cNvPr id="79" name="角丸四角形 78"/>
            <p:cNvSpPr/>
            <p:nvPr/>
          </p:nvSpPr>
          <p:spPr>
            <a:xfrm>
              <a:off x="4380924" y="7808436"/>
              <a:ext cx="2880321" cy="389611"/>
            </a:xfrm>
            <a:prstGeom prst="roundRect">
              <a:avLst>
                <a:gd name="adj" fmla="val 0"/>
              </a:avLst>
            </a:prstGeom>
            <a:solidFill>
              <a:srgbClr val="339933"/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tIns="36000" bIns="36000" rtlCol="0" anchor="ctr">
              <a:spAutoFit/>
            </a:bodyPr>
            <a:lstStyle/>
            <a:p>
              <a:r>
                <a:rPr lang="en-US" altLang="ja-JP" sz="1400" b="1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Ⅱ</a:t>
              </a:r>
              <a:r>
                <a:rPr lang="ja-JP" altLang="en-US" sz="1400" b="1" dirty="0" err="1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．</a:t>
              </a:r>
              <a:r>
                <a:rPr lang="ja-JP" altLang="en-US" sz="1400" b="1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大阪府生物多様性地域戦略部会における検証</a:t>
              </a:r>
            </a:p>
          </p:txBody>
        </p:sp>
      </p:grpSp>
      <p:sp>
        <p:nvSpPr>
          <p:cNvPr id="45" name="角丸四角形 44"/>
          <p:cNvSpPr/>
          <p:nvPr/>
        </p:nvSpPr>
        <p:spPr>
          <a:xfrm>
            <a:off x="1817793" y="4469902"/>
            <a:ext cx="4032000" cy="3144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142875"/>
            <a:endParaRPr lang="en-US" altLang="ja-JP" sz="9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8360141" y="1627730"/>
            <a:ext cx="4219860" cy="267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3513" indent="-136525">
              <a:lnSpc>
                <a:spcPts val="1500"/>
              </a:lnSpc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四角形: 角を丸くする 66">
            <a:extLst>
              <a:ext uri="{FF2B5EF4-FFF2-40B4-BE49-F238E27FC236}">
                <a16:creationId xmlns:a16="http://schemas.microsoft.com/office/drawing/2014/main" id="{028AA861-A4F5-47A5-B3F1-3ED58315271C}"/>
              </a:ext>
            </a:extLst>
          </p:cNvPr>
          <p:cNvSpPr/>
          <p:nvPr/>
        </p:nvSpPr>
        <p:spPr>
          <a:xfrm>
            <a:off x="8720286" y="7071850"/>
            <a:ext cx="3960196" cy="2396989"/>
          </a:xfrm>
          <a:prstGeom prst="roundRect">
            <a:avLst>
              <a:gd name="adj" fmla="val 8287"/>
            </a:avLst>
          </a:prstGeom>
          <a:noFill/>
          <a:ln>
            <a:solidFill>
              <a:srgbClr val="3AA43A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角丸四角形 59"/>
          <p:cNvSpPr/>
          <p:nvPr/>
        </p:nvSpPr>
        <p:spPr>
          <a:xfrm>
            <a:off x="97388" y="797874"/>
            <a:ext cx="12584344" cy="6016707"/>
          </a:xfrm>
          <a:prstGeom prst="roundRect">
            <a:avLst>
              <a:gd name="adj" fmla="val 0"/>
            </a:avLst>
          </a:prstGeom>
          <a:noFill/>
          <a:ln w="9525">
            <a:solidFill>
              <a:srgbClr val="339933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ja-JP" altLang="en-US" sz="196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9" name="角丸四角形 98"/>
          <p:cNvSpPr/>
          <p:nvPr/>
        </p:nvSpPr>
        <p:spPr>
          <a:xfrm>
            <a:off x="96682" y="596387"/>
            <a:ext cx="12583800" cy="288147"/>
          </a:xfrm>
          <a:prstGeom prst="roundRect">
            <a:avLst>
              <a:gd name="adj" fmla="val 0"/>
            </a:avLst>
          </a:prstGeom>
          <a:solidFill>
            <a:srgbClr val="3AA43A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tIns="36000" bIns="36000" rtlCol="0" anchor="ctr">
            <a:spAutoFit/>
          </a:bodyPr>
          <a:lstStyle/>
          <a:p>
            <a:r>
              <a:rPr lang="en-US" altLang="ja-JP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Ⅰ</a:t>
            </a:r>
            <a:r>
              <a:rPr lang="ja-JP" altLang="en-US" sz="1400" b="1" dirty="0" err="1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．</a:t>
            </a: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大阪府生物多様性地域戦略に基づく主な取組状況</a:t>
            </a:r>
          </a:p>
        </p:txBody>
      </p:sp>
      <p:sp>
        <p:nvSpPr>
          <p:cNvPr id="8" name="AutoShape 67"/>
          <p:cNvSpPr>
            <a:spLocks noChangeArrowheads="1"/>
          </p:cNvSpPr>
          <p:nvPr/>
        </p:nvSpPr>
        <p:spPr bwMode="auto">
          <a:xfrm>
            <a:off x="96682" y="68034"/>
            <a:ext cx="12588275" cy="463366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FF00">
                  <a:tint val="66000"/>
                  <a:satMod val="160000"/>
                </a:srgbClr>
              </a:gs>
              <a:gs pos="50000">
                <a:srgbClr val="00FF00">
                  <a:tint val="44500"/>
                  <a:satMod val="160000"/>
                </a:srgbClr>
              </a:gs>
              <a:gs pos="100000">
                <a:srgbClr val="00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 cmpd="dbl" algn="ctr">
            <a:solidFill>
              <a:srgbClr val="000000"/>
            </a:solidFill>
            <a:round/>
            <a:headEnd/>
            <a:tailEnd/>
          </a:ln>
        </p:spPr>
        <p:txBody>
          <a:bodyPr vert="horz" wrap="square" lIns="36000" tIns="0" rIns="36000" bIns="72000" numCol="1" anchor="ctr" anchorCtr="1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大阪府生物多様性地域戦略の進捗状況について</a:t>
            </a:r>
            <a:r>
              <a:rPr kumimoji="0" lang="en-US" altLang="ja-JP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生物多様性地域戦略部会報告様式案</a:t>
            </a:r>
            <a:r>
              <a:rPr kumimoji="0" lang="en-US" altLang="ja-JP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Text Box 2"/>
          <p:cNvSpPr txBox="1">
            <a:spLocks noChangeArrowheads="1"/>
          </p:cNvSpPr>
          <p:nvPr/>
        </p:nvSpPr>
        <p:spPr bwMode="auto">
          <a:xfrm>
            <a:off x="11303036" y="120452"/>
            <a:ext cx="1241857" cy="34162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ts val="2400"/>
              </a:lnSpc>
              <a:spcAft>
                <a:spcPts val="0"/>
              </a:spcAft>
            </a:pPr>
            <a:r>
              <a:rPr lang="ja-JP" sz="13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ゴシック" panose="020B0609070205080204" pitchFamily="49" charset="-128"/>
                <a:cs typeface="ＭＳ Ｐゴシック" panose="020B0600070205080204" pitchFamily="50" charset="-128"/>
              </a:rPr>
              <a:t>資料</a:t>
            </a:r>
            <a:r>
              <a:rPr lang="ja-JP" altLang="en-US" sz="13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ゴシック" panose="020B0609070205080204" pitchFamily="49" charset="-128"/>
                <a:cs typeface="ＭＳ Ｐゴシック" panose="020B0600070205080204" pitchFamily="50" charset="-128"/>
              </a:rPr>
              <a:t>２</a:t>
            </a:r>
            <a:endParaRPr lang="en-US" altLang="ja-JP" sz="1300" kern="1200" dirty="0">
              <a:solidFill>
                <a:srgbClr val="000000"/>
              </a:solidFill>
              <a:effectLst/>
              <a:latin typeface="ＭＳ Ｐゴシック" panose="020B0600070205080204" pitchFamily="50" charset="-128"/>
              <a:ea typeface="ＭＳ ゴシック" panose="020B0609070205080204" pitchFamily="49" charset="-128"/>
              <a:cs typeface="ＭＳ Ｐゴシック" panose="020B0600070205080204" pitchFamily="50" charset="-128"/>
            </a:endParaRPr>
          </a:p>
          <a:p>
            <a:pPr algn="ctr" fontAlgn="base">
              <a:lnSpc>
                <a:spcPts val="2400"/>
              </a:lnSpc>
              <a:spcAft>
                <a:spcPts val="0"/>
              </a:spcAft>
            </a:pPr>
            <a:endParaRPr lang="ja-JP" sz="13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1C1A2CEB-DF0B-4EF3-9648-2541BAE0F6C0}"/>
              </a:ext>
            </a:extLst>
          </p:cNvPr>
          <p:cNvSpPr/>
          <p:nvPr/>
        </p:nvSpPr>
        <p:spPr>
          <a:xfrm>
            <a:off x="2410429" y="1123127"/>
            <a:ext cx="10221565" cy="1764000"/>
          </a:xfrm>
          <a:prstGeom prst="rect">
            <a:avLst/>
          </a:prstGeom>
          <a:solidFill>
            <a:srgbClr val="FFE0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CEB29C51-69AE-44D1-9918-56FFEA5A9484}"/>
              </a:ext>
            </a:extLst>
          </p:cNvPr>
          <p:cNvSpPr/>
          <p:nvPr/>
        </p:nvSpPr>
        <p:spPr>
          <a:xfrm>
            <a:off x="2477549" y="5122287"/>
            <a:ext cx="10154446" cy="1605637"/>
          </a:xfrm>
          <a:prstGeom prst="rect">
            <a:avLst/>
          </a:prstGeom>
          <a:solidFill>
            <a:srgbClr val="D7FCB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3" name="四角形: 角を丸くする 10">
            <a:extLst>
              <a:ext uri="{FF2B5EF4-FFF2-40B4-BE49-F238E27FC236}">
                <a16:creationId xmlns:a16="http://schemas.microsoft.com/office/drawing/2014/main" id="{C95F949E-FB38-42E2-BA37-341BD28C46DD}"/>
              </a:ext>
            </a:extLst>
          </p:cNvPr>
          <p:cNvSpPr/>
          <p:nvPr/>
        </p:nvSpPr>
        <p:spPr>
          <a:xfrm>
            <a:off x="2701580" y="1201590"/>
            <a:ext cx="5859459" cy="1600405"/>
          </a:xfrm>
          <a:prstGeom prst="roundRect">
            <a:avLst>
              <a:gd name="adj" fmla="val 3128"/>
            </a:avLst>
          </a:prstGeom>
          <a:noFill/>
          <a:ln w="127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四角形: 角を丸くする 10">
            <a:extLst>
              <a:ext uri="{FF2B5EF4-FFF2-40B4-BE49-F238E27FC236}">
                <a16:creationId xmlns:a16="http://schemas.microsoft.com/office/drawing/2014/main" id="{C95F949E-FB38-42E2-BA37-341BD28C46DD}"/>
              </a:ext>
            </a:extLst>
          </p:cNvPr>
          <p:cNvSpPr/>
          <p:nvPr/>
        </p:nvSpPr>
        <p:spPr>
          <a:xfrm>
            <a:off x="8940489" y="1199011"/>
            <a:ext cx="3639512" cy="1600405"/>
          </a:xfrm>
          <a:prstGeom prst="roundRect">
            <a:avLst>
              <a:gd name="adj" fmla="val 3128"/>
            </a:avLst>
          </a:prstGeom>
          <a:noFill/>
          <a:ln w="127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矢印 9"/>
          <p:cNvSpPr/>
          <p:nvPr/>
        </p:nvSpPr>
        <p:spPr>
          <a:xfrm>
            <a:off x="8632391" y="1344831"/>
            <a:ext cx="288032" cy="1305681"/>
          </a:xfrm>
          <a:prstGeom prst="rightArrow">
            <a:avLst>
              <a:gd name="adj1" fmla="val 100000"/>
              <a:gd name="adj2" fmla="val 50000"/>
            </a:avLst>
          </a:prstGeom>
          <a:solidFill>
            <a:srgbClr val="FF99CC"/>
          </a:solidFill>
          <a:ln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正方形/長方形 94"/>
          <p:cNvSpPr/>
          <p:nvPr/>
        </p:nvSpPr>
        <p:spPr>
          <a:xfrm>
            <a:off x="8350467" y="3690506"/>
            <a:ext cx="4219860" cy="267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3513" indent="-136525">
              <a:lnSpc>
                <a:spcPts val="1500"/>
              </a:lnSpc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6" name="四角形: 角を丸くする 10">
            <a:extLst>
              <a:ext uri="{FF2B5EF4-FFF2-40B4-BE49-F238E27FC236}">
                <a16:creationId xmlns:a16="http://schemas.microsoft.com/office/drawing/2014/main" id="{C95F949E-FB38-42E2-BA37-341BD28C46DD}"/>
              </a:ext>
            </a:extLst>
          </p:cNvPr>
          <p:cNvSpPr/>
          <p:nvPr/>
        </p:nvSpPr>
        <p:spPr>
          <a:xfrm>
            <a:off x="2698462" y="2958115"/>
            <a:ext cx="5862577" cy="2091903"/>
          </a:xfrm>
          <a:prstGeom prst="roundRect">
            <a:avLst>
              <a:gd name="adj" fmla="val 3128"/>
            </a:avLst>
          </a:prstGeom>
          <a:noFill/>
          <a:ln w="12700">
            <a:solidFill>
              <a:srgbClr val="81D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四角形: 角を丸くする 10">
            <a:extLst>
              <a:ext uri="{FF2B5EF4-FFF2-40B4-BE49-F238E27FC236}">
                <a16:creationId xmlns:a16="http://schemas.microsoft.com/office/drawing/2014/main" id="{C95F949E-FB38-42E2-BA37-341BD28C46DD}"/>
              </a:ext>
            </a:extLst>
          </p:cNvPr>
          <p:cNvSpPr/>
          <p:nvPr/>
        </p:nvSpPr>
        <p:spPr>
          <a:xfrm>
            <a:off x="8945254" y="2974101"/>
            <a:ext cx="3686741" cy="2078024"/>
          </a:xfrm>
          <a:prstGeom prst="roundRect">
            <a:avLst>
              <a:gd name="adj" fmla="val 3128"/>
            </a:avLst>
          </a:prstGeom>
          <a:noFill/>
          <a:ln w="12700">
            <a:solidFill>
              <a:srgbClr val="81D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右矢印 99"/>
          <p:cNvSpPr/>
          <p:nvPr/>
        </p:nvSpPr>
        <p:spPr>
          <a:xfrm>
            <a:off x="8647314" y="3611385"/>
            <a:ext cx="288032" cy="1140383"/>
          </a:xfrm>
          <a:prstGeom prst="rightArrow">
            <a:avLst>
              <a:gd name="adj1" fmla="val 100000"/>
              <a:gd name="adj2" fmla="val 50000"/>
            </a:avLst>
          </a:prstGeom>
          <a:solidFill>
            <a:srgbClr val="81DFFF"/>
          </a:solidFill>
          <a:ln>
            <a:solidFill>
              <a:srgbClr val="81D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79CC1CF2-31C3-4311-B1C4-8451059EB012}"/>
              </a:ext>
            </a:extLst>
          </p:cNvPr>
          <p:cNvSpPr/>
          <p:nvPr/>
        </p:nvSpPr>
        <p:spPr>
          <a:xfrm>
            <a:off x="8930160" y="6934226"/>
            <a:ext cx="3491941" cy="261610"/>
          </a:xfrm>
          <a:prstGeom prst="rect">
            <a:avLst/>
          </a:prstGeom>
          <a:gradFill flip="none" rotWithShape="1">
            <a:gsLst>
              <a:gs pos="0">
                <a:srgbClr val="00FF00">
                  <a:tint val="66000"/>
                  <a:satMod val="160000"/>
                </a:srgbClr>
              </a:gs>
              <a:gs pos="50000">
                <a:srgbClr val="00FF00">
                  <a:tint val="44500"/>
                  <a:satMod val="160000"/>
                </a:srgbClr>
              </a:gs>
              <a:gs pos="100000">
                <a:srgbClr val="00FF0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163513" indent="-136525" algn="ctr"/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（参考）モニタリング指標</a:t>
            </a: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※3</a:t>
            </a: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350039" y="5520129"/>
            <a:ext cx="4219860" cy="267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3513" indent="-136525">
              <a:lnSpc>
                <a:spcPts val="1500"/>
              </a:lnSpc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3" name="四角形: 角を丸くする 10">
            <a:extLst>
              <a:ext uri="{FF2B5EF4-FFF2-40B4-BE49-F238E27FC236}">
                <a16:creationId xmlns:a16="http://schemas.microsoft.com/office/drawing/2014/main" id="{C95F949E-FB38-42E2-BA37-341BD28C46DD}"/>
              </a:ext>
            </a:extLst>
          </p:cNvPr>
          <p:cNvSpPr/>
          <p:nvPr/>
        </p:nvSpPr>
        <p:spPr>
          <a:xfrm>
            <a:off x="2698462" y="5242380"/>
            <a:ext cx="5877686" cy="1452014"/>
          </a:xfrm>
          <a:prstGeom prst="roundRect">
            <a:avLst>
              <a:gd name="adj" fmla="val 3128"/>
            </a:avLst>
          </a:prstGeom>
          <a:noFill/>
          <a:ln w="12700">
            <a:solidFill>
              <a:srgbClr val="A3F9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四角形: 角を丸くする 10">
            <a:extLst>
              <a:ext uri="{FF2B5EF4-FFF2-40B4-BE49-F238E27FC236}">
                <a16:creationId xmlns:a16="http://schemas.microsoft.com/office/drawing/2014/main" id="{C95F949E-FB38-42E2-BA37-341BD28C46DD}"/>
              </a:ext>
            </a:extLst>
          </p:cNvPr>
          <p:cNvSpPr/>
          <p:nvPr/>
        </p:nvSpPr>
        <p:spPr>
          <a:xfrm>
            <a:off x="9054874" y="5239802"/>
            <a:ext cx="3522516" cy="1452013"/>
          </a:xfrm>
          <a:prstGeom prst="roundRect">
            <a:avLst>
              <a:gd name="adj" fmla="val 3128"/>
            </a:avLst>
          </a:prstGeom>
          <a:noFill/>
          <a:ln w="12700">
            <a:solidFill>
              <a:srgbClr val="A3F9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右矢印 106"/>
          <p:cNvSpPr/>
          <p:nvPr/>
        </p:nvSpPr>
        <p:spPr>
          <a:xfrm>
            <a:off x="8676546" y="5318863"/>
            <a:ext cx="288032" cy="1335452"/>
          </a:xfrm>
          <a:prstGeom prst="rightArrow">
            <a:avLst>
              <a:gd name="adj1" fmla="val 100000"/>
              <a:gd name="adj2" fmla="val 50000"/>
            </a:avLst>
          </a:prstGeom>
          <a:solidFill>
            <a:srgbClr val="A3F94D"/>
          </a:solidFill>
          <a:ln>
            <a:solidFill>
              <a:srgbClr val="A3F9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/>
          <p:cNvGrpSpPr/>
          <p:nvPr/>
        </p:nvGrpSpPr>
        <p:grpSpPr>
          <a:xfrm>
            <a:off x="4660584" y="911904"/>
            <a:ext cx="2381660" cy="276999"/>
            <a:chOff x="4646726" y="1225005"/>
            <a:chExt cx="2381660" cy="357031"/>
          </a:xfrm>
        </p:grpSpPr>
        <p:sp>
          <p:nvSpPr>
            <p:cNvPr id="112" name="角丸四角形 111"/>
            <p:cNvSpPr/>
            <p:nvPr/>
          </p:nvSpPr>
          <p:spPr>
            <a:xfrm>
              <a:off x="4646726" y="1255714"/>
              <a:ext cx="2381660" cy="277026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79CC1CF2-31C3-4311-B1C4-8451059EB012}"/>
                </a:ext>
              </a:extLst>
            </p:cNvPr>
            <p:cNvSpPr/>
            <p:nvPr/>
          </p:nvSpPr>
          <p:spPr>
            <a:xfrm>
              <a:off x="4716776" y="1225005"/>
              <a:ext cx="2146251" cy="357031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>
              <a:spAutoFit/>
            </a:bodyPr>
            <a:lstStyle/>
            <a:p>
              <a:pPr marL="163513" indent="-136525"/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en-US" altLang="ja-JP" sz="12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2024</a:t>
              </a:r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年度の主な取組状況　</a:t>
              </a:r>
              <a:endPara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F4A93601-671A-4E74-BE5F-112380FA5B73}"/>
              </a:ext>
            </a:extLst>
          </p:cNvPr>
          <p:cNvSpPr txBox="1"/>
          <p:nvPr/>
        </p:nvSpPr>
        <p:spPr>
          <a:xfrm>
            <a:off x="227328" y="1123127"/>
            <a:ext cx="2372521" cy="1764000"/>
          </a:xfrm>
          <a:prstGeom prst="rect">
            <a:avLst/>
          </a:prstGeom>
          <a:solidFill>
            <a:srgbClr val="FF99CC"/>
          </a:solidFill>
          <a:ln w="38100">
            <a:noFill/>
          </a:ln>
        </p:spPr>
        <p:txBody>
          <a:bodyPr wrap="square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◆自然の恵みに関する意識の向上</a:t>
            </a:r>
            <a:endParaRPr kumimoji="0" lang="en-US" altLang="ja-JP" sz="12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◆自然環境に配慮した行動の推進</a:t>
            </a:r>
            <a:endParaRPr kumimoji="0" lang="en-US" altLang="ja-JP" sz="12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endParaRPr kumimoji="0" lang="en-US" altLang="ja-JP" sz="8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【</a:t>
            </a:r>
            <a:r>
              <a:rPr kumimoji="0" lang="ja-JP" altLang="en-US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取組方針１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>
              <a:defRPr/>
            </a:pPr>
            <a:r>
              <a:rPr kumimoji="0" lang="ja-JP" altLang="en-US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生物多様性の理解と</a:t>
            </a:r>
            <a:endParaRPr kumimoji="0" lang="en-US" altLang="ja-JP" sz="11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生物多様性に資する行動の促進</a:t>
            </a:r>
            <a:endParaRPr kumimoji="0" lang="en-US" altLang="ja-JP" sz="11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1" name="テキスト ボックス 129">
            <a:extLst>
              <a:ext uri="{FF2B5EF4-FFF2-40B4-BE49-F238E27FC236}">
                <a16:creationId xmlns:a16="http://schemas.microsoft.com/office/drawing/2014/main" id="{BFB28500-9D0E-438C-A30E-2F0BB8B08002}"/>
              </a:ext>
            </a:extLst>
          </p:cNvPr>
          <p:cNvSpPr txBox="1"/>
          <p:nvPr/>
        </p:nvSpPr>
        <p:spPr>
          <a:xfrm>
            <a:off x="243057" y="2921577"/>
            <a:ext cx="2360514" cy="2190353"/>
          </a:xfrm>
          <a:prstGeom prst="rect">
            <a:avLst/>
          </a:prstGeom>
          <a:solidFill>
            <a:srgbClr val="81DFFF"/>
          </a:solidFill>
          <a:ln w="38100">
            <a:noFill/>
          </a:ln>
        </p:spPr>
        <p:txBody>
          <a:bodyPr wrap="square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◆自然環境の持続的な保全の</a:t>
            </a:r>
            <a:endParaRPr kumimoji="0" lang="en-US" altLang="ja-JP" sz="12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推進</a:t>
            </a:r>
            <a:endParaRPr kumimoji="0" lang="en-US" altLang="ja-JP" sz="12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◆事業者等と連携した保全活動</a:t>
            </a:r>
            <a:endParaRPr kumimoji="0" lang="en-US" altLang="ja-JP" sz="12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en-US" altLang="ja-JP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の推進</a:t>
            </a:r>
            <a:endParaRPr kumimoji="0" lang="en-US" altLang="ja-JP" sz="12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◆特定外来生物の防除の推進</a:t>
            </a:r>
            <a:endParaRPr kumimoji="0" lang="en-US" altLang="ja-JP" sz="12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endParaRPr kumimoji="0" lang="en-US" altLang="ja-JP" sz="8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【</a:t>
            </a:r>
            <a:r>
              <a:rPr kumimoji="0" lang="ja-JP" altLang="en-US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取組方針２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>
              <a:defRPr/>
            </a:pPr>
            <a:r>
              <a:rPr kumimoji="0" lang="ja-JP" altLang="en-US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自然資本の持続可能な利用、</a:t>
            </a:r>
            <a:endParaRPr kumimoji="0" lang="en-US" altLang="ja-JP" sz="11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維持・充実</a:t>
            </a:r>
            <a:endParaRPr kumimoji="0" lang="en-US" altLang="ja-JP" sz="11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3" name="テキスト ボックス 125">
            <a:extLst>
              <a:ext uri="{FF2B5EF4-FFF2-40B4-BE49-F238E27FC236}">
                <a16:creationId xmlns:a16="http://schemas.microsoft.com/office/drawing/2014/main" id="{F4A93601-671A-4E74-BE5F-112380FA5B73}"/>
              </a:ext>
            </a:extLst>
          </p:cNvPr>
          <p:cNvSpPr txBox="1"/>
          <p:nvPr/>
        </p:nvSpPr>
        <p:spPr>
          <a:xfrm>
            <a:off x="224210" y="5157930"/>
            <a:ext cx="2357395" cy="1605637"/>
          </a:xfrm>
          <a:prstGeom prst="rect">
            <a:avLst/>
          </a:prstGeom>
          <a:solidFill>
            <a:srgbClr val="A3F94D"/>
          </a:solidFill>
          <a:ln w="38100">
            <a:noFill/>
          </a:ln>
        </p:spPr>
        <p:txBody>
          <a:bodyPr wrap="square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◆市町村や保全団体等と連携した　</a:t>
            </a:r>
            <a:endParaRPr kumimoji="0" lang="en-US" altLang="ja-JP" sz="12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モニタリング体制の構築</a:t>
            </a:r>
            <a:endParaRPr kumimoji="0" lang="en-US" altLang="ja-JP" sz="12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endParaRPr kumimoji="0" lang="en-US" altLang="ja-JP" sz="8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【</a:t>
            </a:r>
            <a:r>
              <a:rPr kumimoji="0" lang="ja-JP" altLang="en-US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取組方針３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>
              <a:defRPr/>
            </a:pPr>
            <a:r>
              <a:rPr kumimoji="0" lang="ja-JP" altLang="en-US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生物多様性保全に資する</a:t>
            </a:r>
            <a:endParaRPr kumimoji="0" lang="en-US" altLang="ja-JP" sz="11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1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仕組みづくりの推進</a:t>
            </a:r>
            <a:endParaRPr kumimoji="0" lang="en-US" altLang="ja-JP" sz="11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9742596" y="899736"/>
            <a:ext cx="2381660" cy="276999"/>
            <a:chOff x="9754761" y="1100039"/>
            <a:chExt cx="2381660" cy="355259"/>
          </a:xfrm>
        </p:grpSpPr>
        <p:sp>
          <p:nvSpPr>
            <p:cNvPr id="116" name="角丸四角形 115"/>
            <p:cNvSpPr/>
            <p:nvPr/>
          </p:nvSpPr>
          <p:spPr>
            <a:xfrm>
              <a:off x="9754761" y="1145965"/>
              <a:ext cx="2381660" cy="277026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" name="正方形/長方形 118">
              <a:extLst>
                <a:ext uri="{FF2B5EF4-FFF2-40B4-BE49-F238E27FC236}">
                  <a16:creationId xmlns:a16="http://schemas.microsoft.com/office/drawing/2014/main" id="{79CC1CF2-31C3-4311-B1C4-8451059EB012}"/>
                </a:ext>
              </a:extLst>
            </p:cNvPr>
            <p:cNvSpPr/>
            <p:nvPr/>
          </p:nvSpPr>
          <p:spPr>
            <a:xfrm>
              <a:off x="9918852" y="1100039"/>
              <a:ext cx="1981134" cy="355259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>
              <a:spAutoFit/>
            </a:bodyPr>
            <a:lstStyle/>
            <a:p>
              <a:pPr marL="163513" indent="-136525" algn="ctr"/>
              <a:r>
                <a:rPr lang="en-US" altLang="ja-JP" sz="12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2025</a:t>
              </a:r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年度の主な取組予定　</a:t>
              </a:r>
              <a:endPara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312908" y="917470"/>
            <a:ext cx="2207713" cy="276999"/>
            <a:chOff x="304370" y="1251578"/>
            <a:chExt cx="2207713" cy="276999"/>
          </a:xfrm>
        </p:grpSpPr>
        <p:sp>
          <p:nvSpPr>
            <p:cNvPr id="118" name="角丸四角形 117"/>
            <p:cNvSpPr/>
            <p:nvPr/>
          </p:nvSpPr>
          <p:spPr>
            <a:xfrm>
              <a:off x="304370" y="1281778"/>
              <a:ext cx="2207713" cy="2160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" name="正方形/長方形 119">
              <a:extLst>
                <a:ext uri="{FF2B5EF4-FFF2-40B4-BE49-F238E27FC236}">
                  <a16:creationId xmlns:a16="http://schemas.microsoft.com/office/drawing/2014/main" id="{79CC1CF2-31C3-4311-B1C4-8451059EB012}"/>
                </a:ext>
              </a:extLst>
            </p:cNvPr>
            <p:cNvSpPr/>
            <p:nvPr/>
          </p:nvSpPr>
          <p:spPr>
            <a:xfrm>
              <a:off x="453831" y="1251578"/>
              <a:ext cx="1908790" cy="276999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>
              <a:spAutoFit/>
            </a:bodyPr>
            <a:lstStyle/>
            <a:p>
              <a:pPr marL="163513" indent="-136525" algn="ctr"/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目標及び取組方針　</a:t>
              </a:r>
              <a:endPara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7BA2F273-06B7-4867-933D-0414A06994DD}"/>
              </a:ext>
            </a:extLst>
          </p:cNvPr>
          <p:cNvSpPr txBox="1"/>
          <p:nvPr/>
        </p:nvSpPr>
        <p:spPr>
          <a:xfrm>
            <a:off x="10168502" y="9224919"/>
            <a:ext cx="39358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※3 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取組内容を検証する際に活用する指標</a:t>
            </a: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635050"/>
              </p:ext>
            </p:extLst>
          </p:nvPr>
        </p:nvGraphicFramePr>
        <p:xfrm>
          <a:off x="8853612" y="7277753"/>
          <a:ext cx="3693543" cy="1975493"/>
        </p:xfrm>
        <a:graphic>
          <a:graphicData uri="http://schemas.openxmlformats.org/drawingml/2006/table">
            <a:tbl>
              <a:tblPr firstRow="1" firstCol="1" bandRow="1"/>
              <a:tblGrid>
                <a:gridCol w="1821335">
                  <a:extLst>
                    <a:ext uri="{9D8B030D-6E8A-4147-A177-3AD203B41FA5}">
                      <a16:colId xmlns:a16="http://schemas.microsoft.com/office/drawing/2014/main" val="7431604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31694768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547881373"/>
                    </a:ext>
                  </a:extLst>
                </a:gridCol>
              </a:tblGrid>
              <a:tr h="298635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モニタリング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指標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参考値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(2020</a:t>
                      </a: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2024</a:t>
                      </a: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284001"/>
                  </a:ext>
                </a:extLst>
              </a:tr>
              <a:tr h="39256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自然環境に配慮した行動をする</a:t>
                      </a: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府民の割合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18.6%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12.1%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75173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連携した取組を行う</a:t>
                      </a: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事業者・団体数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299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事業者・団体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309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事業者・団体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591588"/>
                  </a:ext>
                </a:extLst>
              </a:tr>
              <a:tr h="386710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府内で確認された特定外来生物</a:t>
                      </a: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のうち必要な対策がなされた割合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28.1%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(9</a:t>
                      </a: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種</a:t>
                      </a: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/32</a:t>
                      </a: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種</a:t>
                      </a: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28.5%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(10</a:t>
                      </a:r>
                      <a:r>
                        <a:rPr lang="zh-TW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種</a:t>
                      </a:r>
                      <a:r>
                        <a:rPr lang="en-US" altLang="zh-TW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/35</a:t>
                      </a:r>
                      <a:r>
                        <a:rPr lang="zh-TW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種</a:t>
                      </a:r>
                      <a:r>
                        <a:rPr lang="en-US" altLang="zh-TW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946412"/>
                  </a:ext>
                </a:extLst>
              </a:tr>
              <a:tr h="53754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法令等に基づく地域指定の割合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24.6%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(46,930ha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/190,532ha)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24.6%</a:t>
                      </a: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(46,942ha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/190,532ha)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3687969"/>
                  </a:ext>
                </a:extLst>
              </a:tr>
            </a:tbl>
          </a:graphicData>
        </a:graphic>
      </p:graphicFrame>
      <p:sp>
        <p:nvSpPr>
          <p:cNvPr id="57" name="角丸四角形 127">
            <a:extLst>
              <a:ext uri="{FF2B5EF4-FFF2-40B4-BE49-F238E27FC236}">
                <a16:creationId xmlns:a16="http://schemas.microsoft.com/office/drawing/2014/main" id="{75BD43ED-935C-2257-606B-1F33B174E185}"/>
              </a:ext>
            </a:extLst>
          </p:cNvPr>
          <p:cNvSpPr/>
          <p:nvPr/>
        </p:nvSpPr>
        <p:spPr>
          <a:xfrm>
            <a:off x="2677182" y="1326114"/>
            <a:ext cx="6293578" cy="148593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生物多様性の情報発信ウェブサイト「生物多様性くらしナビ　まいのち</a:t>
            </a:r>
            <a:r>
              <a:rPr lang="en-US" altLang="ja-JP" sz="12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osaka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」を開設</a:t>
            </a:r>
            <a:b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府内の生物多様性関連施設等と連携した普及啓発の実施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・生き物や自然関係イベントを取りまとめた府民向けチラシを作成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・「おおさかもん祭り」や「大阪自然史フェスティバル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」でのブース出展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生物多様性研修プログラムを活用した教員等に対する研修を実施（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回、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248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名）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生物多様性普及啓発動画の作成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角丸四角形 127">
            <a:extLst>
              <a:ext uri="{FF2B5EF4-FFF2-40B4-BE49-F238E27FC236}">
                <a16:creationId xmlns:a16="http://schemas.microsoft.com/office/drawing/2014/main" id="{C4141211-8D36-F250-BC2D-72F750D99D15}"/>
              </a:ext>
            </a:extLst>
          </p:cNvPr>
          <p:cNvSpPr/>
          <p:nvPr/>
        </p:nvSpPr>
        <p:spPr>
          <a:xfrm>
            <a:off x="2693507" y="2989155"/>
            <a:ext cx="6212377" cy="192434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保全団体等と連携した里地里山の保全等、多様な主体と連携した森・里・川・海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における取組みの推進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「おおさか生物多様性応援宣言」の周知（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年度末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団体）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堺第７－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区「共生の森」にて府民参加による森づくり活動を計４回実施すると共に、</a:t>
            </a:r>
            <a:b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自然観察会等のイベントを計３回開催等の大阪湾ベイエリアにおける自然環境の創出</a:t>
            </a:r>
            <a:b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外来生物に係る啓発及び特定外来生物の防除の推進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・「大阪府特定外来生物アラートリスト」の周知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・クビアカツヤカミキリ普及啓発チラシの作成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被害調査の実施、</a:t>
            </a:r>
            <a:b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防除対策研修会及びフォーラム開催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参加者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130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>
              <a:lnSpc>
                <a:spcPts val="1200"/>
              </a:lnSpc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" name="角丸四角形 127">
            <a:extLst>
              <a:ext uri="{FF2B5EF4-FFF2-40B4-BE49-F238E27FC236}">
                <a16:creationId xmlns:a16="http://schemas.microsoft.com/office/drawing/2014/main" id="{3D038FF0-6536-0914-0F06-202A5DD090CC}"/>
              </a:ext>
            </a:extLst>
          </p:cNvPr>
          <p:cNvSpPr/>
          <p:nvPr/>
        </p:nvSpPr>
        <p:spPr>
          <a:xfrm>
            <a:off x="8920313" y="1351892"/>
            <a:ext cx="3523577" cy="132856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ウェブサイト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「生物多様性くらしナビ</a:t>
            </a:r>
            <a:r>
              <a:rPr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まいのち</a:t>
            </a:r>
            <a:r>
              <a:rPr lang="en-US" altLang="ja-JP" sz="1200" b="1" dirty="0" err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osaka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の更新及び広報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府内の生物多様性関連施設等と連携した普及啓発の実施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府民の森や府営公園、水辺における生き物観察会等、各種プログラムの提供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改訂後の研修プログラムを活用した教育現場・企業等に対する研修の実施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" name="角丸四角形 127">
            <a:extLst>
              <a:ext uri="{FF2B5EF4-FFF2-40B4-BE49-F238E27FC236}">
                <a16:creationId xmlns:a16="http://schemas.microsoft.com/office/drawing/2014/main" id="{4F4B53CB-23E0-9BF7-1532-C58E23927E33}"/>
              </a:ext>
            </a:extLst>
          </p:cNvPr>
          <p:cNvSpPr/>
          <p:nvPr/>
        </p:nvSpPr>
        <p:spPr>
          <a:xfrm>
            <a:off x="8900118" y="3126643"/>
            <a:ext cx="3775447" cy="1705854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多様な主体と連携した森・里・川・海における取組みの推進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「おおさか生物多様性応援宣言」制度の推進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・登録制度の周知拡大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・研修会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や登録者間の交流促進等、取組支援を実施</a:t>
            </a:r>
          </a:p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外来生物に係る啓発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及び特定外来生物の防除推進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・府内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市町村で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クビアカツヤカミキリ捕獲大会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の実施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961" y="4287344"/>
            <a:ext cx="699541" cy="689243"/>
          </a:xfrm>
          <a:prstGeom prst="rect">
            <a:avLst/>
          </a:prstGeom>
        </p:spPr>
      </p:pic>
      <p:sp>
        <p:nvSpPr>
          <p:cNvPr id="84" name="角丸四角形 127">
            <a:extLst>
              <a:ext uri="{FF2B5EF4-FFF2-40B4-BE49-F238E27FC236}">
                <a16:creationId xmlns:a16="http://schemas.microsoft.com/office/drawing/2014/main" id="{130B18AF-F88F-B018-68A0-33902EE28A5C}"/>
              </a:ext>
            </a:extLst>
          </p:cNvPr>
          <p:cNvSpPr/>
          <p:nvPr/>
        </p:nvSpPr>
        <p:spPr>
          <a:xfrm>
            <a:off x="9107054" y="5303490"/>
            <a:ext cx="3418155" cy="1323041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「自然共生サイト」認定に向けた支援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年度の</a:t>
            </a:r>
            <a:r>
              <a:rPr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か年かけてレッドリストを改訂及び機運醸成を進める。</a:t>
            </a:r>
            <a:endParaRPr lang="en-US" altLang="ja-JP" sz="1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生物多様性保全に資する調査研究の推進</a:t>
            </a:r>
            <a:b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7" name="角丸四角形 127">
            <a:extLst>
              <a:ext uri="{FF2B5EF4-FFF2-40B4-BE49-F238E27FC236}">
                <a16:creationId xmlns:a16="http://schemas.microsoft.com/office/drawing/2014/main" id="{AA13B8B3-3537-16AC-2AD0-DEB7F9E06F2E}"/>
              </a:ext>
            </a:extLst>
          </p:cNvPr>
          <p:cNvSpPr/>
          <p:nvPr/>
        </p:nvSpPr>
        <p:spPr>
          <a:xfrm>
            <a:off x="2722909" y="5307269"/>
            <a:ext cx="5118051" cy="138454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「自然共生サイト」（環境省）への府私有地「堺第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－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区共生の森」の登録について関係機関との調整を進め、認定を受けた（府内では計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サイトが登録済み）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「大阪府レッドリスト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2014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」の活用を促進するとともに、関係機関と連携し、改訂に向けた検討を実施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生物多様性保全に資する調査研究の推進（外来生物の被害対策等）</a:t>
            </a:r>
            <a:b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・生物多様性センター等と連携し、外来生物の侵入状況や在来生物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および生態系に及ぼす影響、及びその防除対策について調査研究を実施</a:t>
            </a:r>
          </a:p>
          <a:p>
            <a:pPr>
              <a:lnSpc>
                <a:spcPts val="1200"/>
              </a:lnSpc>
              <a:spcBef>
                <a:spcPts val="600"/>
              </a:spcBef>
            </a:pPr>
            <a:b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8B047DD0-8567-47A4-97BF-D3BCE7A843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4724" y="5995639"/>
            <a:ext cx="1024162" cy="692218"/>
          </a:xfrm>
          <a:prstGeom prst="rect">
            <a:avLst/>
          </a:prstGeom>
        </p:spPr>
      </p:pic>
      <p:pic>
        <p:nvPicPr>
          <p:cNvPr id="62" name="図 61">
            <a:extLst>
              <a:ext uri="{FF2B5EF4-FFF2-40B4-BE49-F238E27FC236}">
                <a16:creationId xmlns:a16="http://schemas.microsoft.com/office/drawing/2014/main" id="{871BF760-0ADC-41CE-B2F3-60A1F92E856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0967" r="13712"/>
          <a:stretch/>
        </p:blipFill>
        <p:spPr>
          <a:xfrm>
            <a:off x="11064533" y="4335240"/>
            <a:ext cx="755672" cy="646884"/>
          </a:xfrm>
          <a:prstGeom prst="rect">
            <a:avLst/>
          </a:prstGeom>
        </p:spPr>
      </p:pic>
      <p:pic>
        <p:nvPicPr>
          <p:cNvPr id="63" name="図 62">
            <a:extLst>
              <a:ext uri="{FF2B5EF4-FFF2-40B4-BE49-F238E27FC236}">
                <a16:creationId xmlns:a16="http://schemas.microsoft.com/office/drawing/2014/main" id="{70AAC226-985F-48E3-9C6D-FA7D5C3E77B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6" t="7555" r="13971" b="16256"/>
          <a:stretch/>
        </p:blipFill>
        <p:spPr>
          <a:xfrm>
            <a:off x="7363738" y="1581976"/>
            <a:ext cx="1048324" cy="823024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D434F8CE-1A91-4AC0-978F-2F15172472C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735" y="3998678"/>
            <a:ext cx="717479" cy="1014886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7F653BE3-5B62-4460-82E6-A0638A1A4957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96" t="36956" r="15726" b="37485"/>
          <a:stretch/>
        </p:blipFill>
        <p:spPr>
          <a:xfrm rot="10800000" flipH="1" flipV="1">
            <a:off x="11038328" y="6250218"/>
            <a:ext cx="1505834" cy="41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386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849</Words>
  <Application>Microsoft Office PowerPoint</Application>
  <PresentationFormat>A3 297x420 mm</PresentationFormat>
  <Paragraphs>95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2020-01-27T08:11:08Z</dcterms:created>
  <dcterms:modified xsi:type="dcterms:W3CDTF">2025-10-15T04:58:14Z</dcterms:modified>
</cp:coreProperties>
</file>