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147476971" r:id="rId2"/>
    <p:sldId id="2147476984" r:id="rId3"/>
    <p:sldId id="2147476999" r:id="rId4"/>
    <p:sldId id="2147477000" r:id="rId5"/>
    <p:sldId id="2147477001" r:id="rId6"/>
    <p:sldId id="2147477002" r:id="rId7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850F"/>
    <a:srgbClr val="A3F94D"/>
    <a:srgbClr val="86E1F4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5" autoAdjust="0"/>
    <p:restoredTop sz="93508" autoAdjust="0"/>
  </p:normalViewPr>
  <p:slideViewPr>
    <p:cSldViewPr snapToGrid="0">
      <p:cViewPr varScale="1">
        <p:scale>
          <a:sx n="97" d="100"/>
          <a:sy n="97" d="100"/>
        </p:scale>
        <p:origin x="2340" y="90"/>
      </p:cViewPr>
      <p:guideLst/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ja-JP" b="1" dirty="0"/>
              <a:t>市町村生物多様性地域戦略の作成状況</a:t>
            </a:r>
          </a:p>
        </c:rich>
      </c:tx>
      <c:layout>
        <c:manualLayout>
          <c:xMode val="edge"/>
          <c:yMode val="edge"/>
          <c:x val="0.14524079548881136"/>
          <c:y val="8.601173196873675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売上高</c:v>
                </c:pt>
              </c:strCache>
            </c:strRef>
          </c:tx>
          <c:dPt>
            <c:idx val="0"/>
            <c:bubble3D val="0"/>
            <c:spPr>
              <a:solidFill>
                <a:schemeClr val="tx1">
                  <a:lumMod val="50000"/>
                  <a:lumOff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6D0-4C66-8C22-0317A5E90A85}"/>
              </c:ext>
            </c:extLst>
          </c:dPt>
          <c:dPt>
            <c:idx val="1"/>
            <c:bubble3D val="0"/>
            <c:spPr>
              <a:solidFill>
                <a:schemeClr val="bg1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86D0-4C66-8C22-0317A5E90A85}"/>
              </c:ext>
            </c:extLst>
          </c:dPt>
          <c:dPt>
            <c:idx val="2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6D0-4C66-8C22-0317A5E90A85}"/>
              </c:ext>
            </c:extLst>
          </c:dPt>
          <c:dPt>
            <c:idx val="3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86D0-4C66-8C22-0317A5E90A85}"/>
              </c:ext>
            </c:extLst>
          </c:dPt>
          <c:dLbls>
            <c:dLbl>
              <c:idx val="0"/>
              <c:layout>
                <c:manualLayout>
                  <c:x val="1.7447104021145233E-2"/>
                  <c:y val="5.9133176209245943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6D0-4C66-8C22-0317A5E90A85}"/>
                </c:ext>
              </c:extLst>
            </c:dLbl>
            <c:dLbl>
              <c:idx val="1"/>
              <c:layout>
                <c:manualLayout>
                  <c:x val="-3.1986357372099788E-2"/>
                  <c:y val="1.4381569848378198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66007683594708"/>
                      <c:h val="0.1390218418676563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86D0-4C66-8C22-0317A5E90A85}"/>
                </c:ext>
              </c:extLst>
            </c:dLbl>
            <c:dLbl>
              <c:idx val="2"/>
              <c:layout>
                <c:manualLayout>
                  <c:x val="-0.1090443115792752"/>
                  <c:y val="-0.106489665027699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1" i="0" u="none" strike="noStrike" kern="120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41000694449691549"/>
                      <c:h val="0.1390218418676563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86D0-4C66-8C22-0317A5E90A85}"/>
                </c:ext>
              </c:extLst>
            </c:dLbl>
            <c:dLbl>
              <c:idx val="3"/>
              <c:layout>
                <c:manualLayout>
                  <c:x val="-1.1631173716143873E-2"/>
                  <c:y val="0.16518008316740487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651515151515149"/>
                      <c:h val="0.2013419778772953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6D0-4C66-8C22-0317A5E90A8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outEnd"/>
            <c:showLegendKey val="0"/>
            <c:showVal val="0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作成済み</c:v>
                </c:pt>
                <c:pt idx="1">
                  <c:v>作成予定・検討中</c:v>
                </c:pt>
                <c:pt idx="2">
                  <c:v>未作成（作成予定なし）</c:v>
                </c:pt>
                <c:pt idx="3">
                  <c:v>未作成（未回答）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7</c:v>
                </c:pt>
                <c:pt idx="1">
                  <c:v>3</c:v>
                </c:pt>
                <c:pt idx="2">
                  <c:v>26</c:v>
                </c:pt>
                <c:pt idx="3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6D0-4C66-8C22-0317A5E90A85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000">
          <a:solidFill>
            <a:schemeClr val="tx1"/>
          </a:solidFill>
        </a:defRPr>
      </a:pPr>
      <a:endParaRPr lang="ja-JP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0.53813</cdr:x>
      <cdr:y>0.31999</cdr:y>
    </cdr:from>
    <cdr:to>
      <cdr:x>0.59375</cdr:x>
      <cdr:y>0.44876</cdr:y>
    </cdr:to>
    <cdr:sp macro="" textlink="">
      <cdr:nvSpPr>
        <cdr:cNvPr id="2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9D8B40E1-B3AB-4FF8-BE67-964F23BA916B}"/>
            </a:ext>
          </a:extLst>
        </cdr:cNvPr>
        <cdr:cNvSpPr txBox="1"/>
      </cdr:nvSpPr>
      <cdr:spPr>
        <a:xfrm xmlns:a="http://schemas.openxmlformats.org/drawingml/2006/main">
          <a:off x="1979129" y="601306"/>
          <a:ext cx="204558" cy="2419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ja-JP" altLang="en-US" sz="1100" dirty="0">
              <a:solidFill>
                <a:schemeClr val="bg1"/>
              </a:solidFill>
            </a:rPr>
            <a:t>７</a:t>
          </a:r>
        </a:p>
      </cdr:txBody>
    </cdr:sp>
  </cdr:relSizeAnchor>
  <cdr:relSizeAnchor xmlns:cdr="http://schemas.openxmlformats.org/drawingml/2006/chartDrawing">
    <cdr:from>
      <cdr:x>0.58443</cdr:x>
      <cdr:y>0.43109</cdr:y>
    </cdr:from>
    <cdr:to>
      <cdr:x>0.64005</cdr:x>
      <cdr:y>0.55986</cdr:y>
    </cdr:to>
    <cdr:sp macro="" textlink="">
      <cdr:nvSpPr>
        <cdr:cNvPr id="3" name="テキスト ボックス 2">
          <a:extLst xmlns:a="http://schemas.openxmlformats.org/drawingml/2006/main">
            <a:ext uri="{FF2B5EF4-FFF2-40B4-BE49-F238E27FC236}">
              <a16:creationId xmlns:a16="http://schemas.microsoft.com/office/drawing/2014/main" id="{08C8B8FA-695E-4B29-9259-A5A64F7B5978}"/>
            </a:ext>
          </a:extLst>
        </cdr:cNvPr>
        <cdr:cNvSpPr txBox="1"/>
      </cdr:nvSpPr>
      <cdr:spPr>
        <a:xfrm xmlns:a="http://schemas.openxmlformats.org/drawingml/2006/main">
          <a:off x="2149403" y="810073"/>
          <a:ext cx="204558" cy="2419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ja-JP" altLang="en-US" dirty="0">
              <a:solidFill>
                <a:schemeClr val="bg1"/>
              </a:solidFill>
            </a:rPr>
            <a:t>３</a:t>
          </a:r>
          <a:endParaRPr lang="ja-JP" altLang="en-US" sz="1100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0.45199</cdr:x>
      <cdr:y>0.69614</cdr:y>
    </cdr:from>
    <cdr:to>
      <cdr:x>0.54801</cdr:x>
      <cdr:y>0.82491</cdr:y>
    </cdr:to>
    <cdr:sp macro="" textlink="">
      <cdr:nvSpPr>
        <cdr:cNvPr id="5" name="テキスト ボックス 4">
          <a:extLst xmlns:a="http://schemas.openxmlformats.org/drawingml/2006/main">
            <a:ext uri="{FF2B5EF4-FFF2-40B4-BE49-F238E27FC236}">
              <a16:creationId xmlns:a16="http://schemas.microsoft.com/office/drawing/2014/main" id="{CEAF94AC-649A-4CA2-AE78-3203529482B2}"/>
            </a:ext>
          </a:extLst>
        </cdr:cNvPr>
        <cdr:cNvSpPr txBox="1"/>
      </cdr:nvSpPr>
      <cdr:spPr>
        <a:xfrm xmlns:a="http://schemas.openxmlformats.org/drawingml/2006/main">
          <a:off x="1662324" y="1308144"/>
          <a:ext cx="353141" cy="2419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altLang="ja-JP" dirty="0">
              <a:solidFill>
                <a:schemeClr val="bg1"/>
              </a:solidFill>
            </a:rPr>
            <a:t>26</a:t>
          </a:r>
          <a:endParaRPr lang="ja-JP" altLang="en-US" sz="1100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0.41273</cdr:x>
      <cdr:y>0.32941</cdr:y>
    </cdr:from>
    <cdr:to>
      <cdr:x>0.46835</cdr:x>
      <cdr:y>0.48444</cdr:y>
    </cdr:to>
    <cdr:sp macro="" textlink="">
      <cdr:nvSpPr>
        <cdr:cNvPr id="6" name="テキスト ボックス 5">
          <a:extLst xmlns:a="http://schemas.openxmlformats.org/drawingml/2006/main">
            <a:ext uri="{FF2B5EF4-FFF2-40B4-BE49-F238E27FC236}">
              <a16:creationId xmlns:a16="http://schemas.microsoft.com/office/drawing/2014/main" id="{487A513B-889A-45D0-BBCF-BF98D00CC0BD}"/>
            </a:ext>
          </a:extLst>
        </cdr:cNvPr>
        <cdr:cNvSpPr txBox="1"/>
      </cdr:nvSpPr>
      <cdr:spPr>
        <a:xfrm xmlns:a="http://schemas.openxmlformats.org/drawingml/2006/main">
          <a:off x="1517934" y="619007"/>
          <a:ext cx="204558" cy="2913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ja-JP" altLang="en-US" sz="1100" dirty="0">
              <a:solidFill>
                <a:schemeClr val="bg1"/>
              </a:solidFill>
            </a:rPr>
            <a:t>７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D5802-B843-4B0E-9626-1710F08670E8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A26FB0-E463-497E-8E41-F4F2027E00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01737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A26FB0-E463-497E-8E41-F4F2027E00E7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92740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A26FB0-E463-497E-8E41-F4F2027E00E7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905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A26FB0-E463-497E-8E41-F4F2027E00E7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83812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A26FB0-E463-497E-8E41-F4F2027E00E7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91391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A26FB0-E463-497E-8E41-F4F2027E00E7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24805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本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504000"/>
          </a:xfrm>
        </p:spPr>
        <p:txBody>
          <a:bodyPr>
            <a:normAutofit/>
          </a:bodyPr>
          <a:lstStyle>
            <a:lvl1pPr>
              <a:defRPr sz="2400"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r>
              <a:rPr kumimoji="1" lang="ja-JP" altLang="en-US" dirty="0"/>
              <a:t>タイトル</a:t>
            </a:r>
          </a:p>
        </p:txBody>
      </p:sp>
      <p:sp>
        <p:nvSpPr>
          <p:cNvPr id="8" name="テキスト プレースホルダー 7"/>
          <p:cNvSpPr>
            <a:spLocks noGrp="1"/>
          </p:cNvSpPr>
          <p:nvPr>
            <p:ph type="body" sz="quarter" idx="10" hasCustomPrompt="1"/>
          </p:nvPr>
        </p:nvSpPr>
        <p:spPr>
          <a:xfrm>
            <a:off x="127000" y="554572"/>
            <a:ext cx="8953626" cy="648000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kumimoji="1" lang="ja-JP" altLang="en-US" dirty="0"/>
              <a:t>メインメッセージ</a:t>
            </a:r>
          </a:p>
        </p:txBody>
      </p:sp>
    </p:spTree>
    <p:extLst>
      <p:ext uri="{BB962C8B-B14F-4D97-AF65-F5344CB8AC3E}">
        <p14:creationId xmlns:p14="http://schemas.microsoft.com/office/powerpoint/2010/main" val="1975375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D4A7D9C-730E-4421-B880-FCF773C449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5FC6A47-18C4-424D-91C0-F2507282F4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B21A9BC-B3D5-479B-B8D0-0C9E273A2B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37BE9-87D9-401E-976C-2ADE154D5B49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3FCE1F1-456C-4BC1-9CEB-87A72A3A0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F24345E-F7C7-4ED8-A925-DBE97230E9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977FD-2B4C-47E2-A225-CA29ACC569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6477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8AF41D5-F809-4B8A-8A52-294FBC785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37BE9-87D9-401E-976C-2ADE154D5B49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E48EB1AA-FAC3-4BF0-A8D3-725853E5E2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006888E-2EEA-4B41-B505-F80CED37CB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977FD-2B4C-47E2-A225-CA29ACC569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2707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810495B9-C7FD-409C-8EAD-77CD07EF97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16245C6-EE0D-467E-B9F7-D39686E61B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E6E81AE-BC7A-4EE9-BCC7-9CC13E79A5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E37BE9-87D9-401E-976C-2ADE154D5B49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7A3EA3F-8D85-4BFF-8F12-27B3390B22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7A64546-F09F-44E9-9759-91091AB1B1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4977FD-2B4C-47E2-A225-CA29ACC569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4566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49" r:id="rId2"/>
    <p:sldLayoutId id="214748365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1"/>
          <p:cNvSpPr>
            <a:spLocks noGrp="1"/>
          </p:cNvSpPr>
          <p:nvPr>
            <p:ph type="ctrTitle"/>
          </p:nvPr>
        </p:nvSpPr>
        <p:spPr>
          <a:xfrm>
            <a:off x="0" y="2484750"/>
            <a:ext cx="9144000" cy="1002789"/>
          </a:xfrm>
          <a:solidFill>
            <a:schemeClr val="accent1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 anchorCtr="0">
            <a:noAutofit/>
          </a:bodyPr>
          <a:lstStyle/>
          <a:p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大阪府生物多様性地域戦略</a:t>
            </a:r>
            <a:r>
              <a:rPr lang="ja-JP" altLang="en-US" sz="2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</a:t>
            </a:r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中間見直しのポイント</a:t>
            </a:r>
          </a:p>
        </p:txBody>
      </p:sp>
      <p:sp>
        <p:nvSpPr>
          <p:cNvPr id="5" name="サブタイトル 2"/>
          <p:cNvSpPr txBox="1">
            <a:spLocks/>
          </p:cNvSpPr>
          <p:nvPr/>
        </p:nvSpPr>
        <p:spPr>
          <a:xfrm>
            <a:off x="1780305" y="4616013"/>
            <a:ext cx="5583389" cy="864096"/>
          </a:xfrm>
          <a:prstGeom prst="rect">
            <a:avLst/>
          </a:prstGeom>
        </p:spPr>
        <p:txBody>
          <a:bodyPr vert="horz" lIns="84406" tIns="42203" rIns="84406" bIns="42203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ja-JP" sz="2216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2026</a:t>
            </a:r>
            <a:r>
              <a:rPr lang="ja-JP" altLang="en-US" sz="2216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2216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lang="ja-JP" altLang="en-US" sz="2216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2216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23</a:t>
            </a:r>
            <a:r>
              <a:rPr lang="ja-JP" altLang="en-US" sz="2216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</a:t>
            </a:r>
            <a:endParaRPr lang="en-US" altLang="ja-JP" sz="2216" kern="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fontAlgn="base">
              <a:spcBef>
                <a:spcPts val="0"/>
              </a:spcBef>
              <a:spcAft>
                <a:spcPct val="0"/>
              </a:spcAft>
              <a:defRPr/>
            </a:pPr>
            <a:r>
              <a:rPr kumimoji="0" lang="ja-JP" altLang="en-US" sz="2216" kern="0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大阪府環境農林部みどり推進室みどり企画課</a:t>
            </a:r>
            <a:endParaRPr lang="ja-JP" altLang="en-US" sz="2216" kern="0" dirty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サブタイトル 2"/>
          <p:cNvSpPr txBox="1">
            <a:spLocks/>
          </p:cNvSpPr>
          <p:nvPr/>
        </p:nvSpPr>
        <p:spPr bwMode="auto">
          <a:xfrm>
            <a:off x="7569661" y="371431"/>
            <a:ext cx="1462316" cy="376385"/>
          </a:xfrm>
          <a:prstGeom prst="rect">
            <a:avLst/>
          </a:prstGeom>
          <a:noFill/>
          <a:ln w="190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defTabSz="844073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ja-JP" altLang="en-US" sz="1846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資料３</a:t>
            </a:r>
            <a:endParaRPr lang="en-US" altLang="ja-JP" sz="1846" kern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09877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48FB369-E58E-4D4F-8B70-DEF08428A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重点取組項目の実施状況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12C11FE-EE1A-43E7-A7A0-2E09B0FD7900}"/>
              </a:ext>
            </a:extLst>
          </p:cNvPr>
          <p:cNvSpPr txBox="1"/>
          <p:nvPr/>
        </p:nvSpPr>
        <p:spPr>
          <a:xfrm>
            <a:off x="106878" y="534393"/>
            <a:ext cx="8930244" cy="369332"/>
          </a:xfrm>
          <a:prstGeom prst="rect">
            <a:avLst/>
          </a:prstGeom>
          <a:solidFill>
            <a:srgbClr val="FF99CC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取組方針１　生物多様性の理解と生物多様性に資する行動の促進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0FA06A0-1515-4B2C-844C-DBC697664E59}"/>
              </a:ext>
            </a:extLst>
          </p:cNvPr>
          <p:cNvSpPr txBox="1"/>
          <p:nvPr/>
        </p:nvSpPr>
        <p:spPr>
          <a:xfrm>
            <a:off x="106878" y="863253"/>
            <a:ext cx="89302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b="1" dirty="0"/>
              <a:t>1-1-1 </a:t>
            </a:r>
            <a:r>
              <a:rPr lang="ja-JP" altLang="en-US" sz="1600" b="1" dirty="0"/>
              <a:t>府民等の生物多様性配慮行動の促進</a:t>
            </a:r>
            <a:endParaRPr lang="en-US" altLang="ja-JP" sz="1600" b="1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00EA4E96-CC56-46A6-B0FA-E466B8971D0B}"/>
              </a:ext>
            </a:extLst>
          </p:cNvPr>
          <p:cNvSpPr txBox="1"/>
          <p:nvPr/>
        </p:nvSpPr>
        <p:spPr>
          <a:xfrm>
            <a:off x="327685" y="1095782"/>
            <a:ext cx="8680862" cy="76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indent="-180000" algn="l">
              <a:buFont typeface="Wingdings" panose="05000000000000000000" pitchFamily="2" charset="2"/>
              <a:buChar char="l"/>
            </a:pPr>
            <a:r>
              <a:rPr lang="ja-JP" altLang="en-US" sz="1400" dirty="0"/>
              <a:t>生物多様性くらしナビ「</a:t>
            </a:r>
            <a:r>
              <a:rPr lang="ja-JP" altLang="en-US" sz="1400" b="1" dirty="0">
                <a:solidFill>
                  <a:schemeClr val="accent1"/>
                </a:solidFill>
              </a:rPr>
              <a:t>まいのち</a:t>
            </a:r>
            <a:r>
              <a:rPr lang="en-US" altLang="ja-JP" sz="1400" b="1" dirty="0" err="1">
                <a:solidFill>
                  <a:schemeClr val="accent1"/>
                </a:solidFill>
              </a:rPr>
              <a:t>osaka</a:t>
            </a:r>
            <a:r>
              <a:rPr lang="ja-JP" altLang="en-US" sz="1400" dirty="0"/>
              <a:t>」開設</a:t>
            </a:r>
            <a:endParaRPr lang="en-US" altLang="ja-JP" sz="1400" dirty="0"/>
          </a:p>
          <a:p>
            <a:pPr marL="180000" indent="-180000" algn="l">
              <a:buFont typeface="Wingdings" panose="05000000000000000000" pitchFamily="2" charset="2"/>
              <a:buChar char="l"/>
            </a:pPr>
            <a:r>
              <a:rPr lang="ja-JP" altLang="ja-JP" sz="1400" kern="100" dirty="0">
                <a:effectLst/>
              </a:rPr>
              <a:t>普及啓発資料「</a:t>
            </a:r>
            <a:r>
              <a:rPr lang="ja-JP" altLang="ja-JP" sz="1400" b="1" kern="100" dirty="0">
                <a:solidFill>
                  <a:schemeClr val="accent1"/>
                </a:solidFill>
                <a:effectLst/>
              </a:rPr>
              <a:t>知ろう・伝えよう大阪の生物多様性</a:t>
            </a:r>
            <a:r>
              <a:rPr lang="ja-JP" altLang="ja-JP" sz="1400" kern="100" dirty="0">
                <a:effectLst/>
              </a:rPr>
              <a:t>」の改訂及び動画作成</a:t>
            </a:r>
          </a:p>
          <a:p>
            <a:pPr marL="180000" indent="-180000" algn="l">
              <a:buFont typeface="Wingdings" panose="05000000000000000000" pitchFamily="2" charset="2"/>
              <a:buChar char="l"/>
            </a:pPr>
            <a:r>
              <a:rPr lang="ja-JP" altLang="ja-JP" sz="1400" kern="100" dirty="0">
                <a:effectLst/>
              </a:rPr>
              <a:t>普及啓発イベント出展</a:t>
            </a:r>
            <a:endParaRPr lang="ja-JP" altLang="ja-JP" sz="1400" kern="100" dirty="0">
              <a:effectLst/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C59B89E-5393-4470-9E4F-C1BCB9D523C6}"/>
              </a:ext>
            </a:extLst>
          </p:cNvPr>
          <p:cNvSpPr txBox="1"/>
          <p:nvPr/>
        </p:nvSpPr>
        <p:spPr>
          <a:xfrm>
            <a:off x="106878" y="1730302"/>
            <a:ext cx="90371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b="1" dirty="0"/>
              <a:t>1-1-2 </a:t>
            </a:r>
            <a:r>
              <a:rPr kumimoji="1" lang="ja-JP" altLang="en-US" sz="1500" b="1" dirty="0"/>
              <a:t>「大阪生物多様性保全ネットワーク」</a:t>
            </a:r>
            <a:r>
              <a:rPr kumimoji="1" lang="ja-JP" altLang="en-US" sz="1200" b="1" dirty="0"/>
              <a:t>や</a:t>
            </a:r>
            <a:r>
              <a:rPr kumimoji="1" lang="ja-JP" altLang="en-US" sz="1500" b="1" dirty="0"/>
              <a:t>「おおさか生物多様性施設連絡会」</a:t>
            </a:r>
            <a:r>
              <a:rPr kumimoji="1" lang="ja-JP" altLang="en-US" sz="1200" b="1" dirty="0"/>
              <a:t>等と</a:t>
            </a:r>
            <a:r>
              <a:rPr kumimoji="1" lang="ja-JP" altLang="en-US" sz="1500" b="1" dirty="0"/>
              <a:t>連携</a:t>
            </a:r>
            <a:r>
              <a:rPr kumimoji="1" lang="ja-JP" altLang="en-US" sz="1200" b="1" dirty="0"/>
              <a:t>した</a:t>
            </a:r>
            <a:r>
              <a:rPr kumimoji="1" lang="ja-JP" altLang="en-US" sz="1500" b="1" dirty="0"/>
              <a:t>普及啓発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E782A0C6-E19C-48AA-A629-89A142AE3BC1}"/>
              </a:ext>
            </a:extLst>
          </p:cNvPr>
          <p:cNvSpPr txBox="1"/>
          <p:nvPr/>
        </p:nvSpPr>
        <p:spPr>
          <a:xfrm>
            <a:off x="327685" y="1967642"/>
            <a:ext cx="86808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indent="-180000" algn="l">
              <a:buFont typeface="Wingdings" panose="05000000000000000000" pitchFamily="2" charset="2"/>
              <a:buChar char="l"/>
            </a:pPr>
            <a:r>
              <a:rPr lang="ja-JP" altLang="en-US" sz="1400" kern="100" dirty="0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おおさか環農水研生物多様性センター</a:t>
            </a:r>
            <a:r>
              <a:rPr lang="ja-JP" altLang="en-US" sz="1400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とフォーラム開催（保全ネットワーク）</a:t>
            </a:r>
            <a:endParaRPr lang="en-US" altLang="ja-JP" sz="1400" kern="100" dirty="0">
              <a:effectLst/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marL="180000" indent="-180000" algn="l">
              <a:buFont typeface="Wingdings" panose="05000000000000000000" pitchFamily="2" charset="2"/>
              <a:buChar char="l"/>
            </a:pPr>
            <a:r>
              <a:rPr lang="ja-JP" altLang="en-US" sz="14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天王寺動物園と協働でイベント開催（施設連絡会）</a:t>
            </a:r>
            <a:endParaRPr lang="ja-JP" altLang="ja-JP" sz="1400" kern="100" dirty="0">
              <a:effectLst/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74BFBD7B-C029-46D6-9962-1845C201AE1D}"/>
              </a:ext>
            </a:extLst>
          </p:cNvPr>
          <p:cNvSpPr txBox="1"/>
          <p:nvPr/>
        </p:nvSpPr>
        <p:spPr>
          <a:xfrm>
            <a:off x="106878" y="2419000"/>
            <a:ext cx="89302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b="1" dirty="0"/>
              <a:t>1-1-3 </a:t>
            </a:r>
            <a:r>
              <a:rPr kumimoji="1" lang="ja-JP" altLang="en-US" sz="1600" b="1" dirty="0"/>
              <a:t>森・里・川・海における各種プログラムの提供</a:t>
            </a:r>
            <a:endParaRPr lang="en-US" altLang="ja-JP" sz="1600" b="1" dirty="0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8A1E46A4-D95C-409E-B621-8C823D36AA2A}"/>
              </a:ext>
            </a:extLst>
          </p:cNvPr>
          <p:cNvSpPr txBox="1"/>
          <p:nvPr/>
        </p:nvSpPr>
        <p:spPr>
          <a:xfrm>
            <a:off x="327685" y="2693945"/>
            <a:ext cx="86808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indent="-180000" algn="l">
              <a:buFont typeface="Wingdings" panose="05000000000000000000" pitchFamily="2" charset="2"/>
              <a:buChar char="l"/>
            </a:pPr>
            <a:r>
              <a:rPr lang="ja-JP" altLang="en-US" sz="1400" kern="100" dirty="0">
                <a:effectLst/>
              </a:rPr>
              <a:t>各部局において自然観察会などを実施</a:t>
            </a:r>
            <a:endParaRPr lang="ja-JP" altLang="ja-JP" sz="1400" kern="100" dirty="0">
              <a:effectLst/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98E55B6F-6750-4338-B002-66542B202320}"/>
              </a:ext>
            </a:extLst>
          </p:cNvPr>
          <p:cNvSpPr txBox="1"/>
          <p:nvPr/>
        </p:nvSpPr>
        <p:spPr>
          <a:xfrm>
            <a:off x="106878" y="3049814"/>
            <a:ext cx="8930244" cy="369332"/>
          </a:xfrm>
          <a:prstGeom prst="rect">
            <a:avLst/>
          </a:prstGeom>
          <a:solidFill>
            <a:srgbClr val="86E1F4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取組方針２　自然資本の持続可能な利用、維持・充実</a:t>
            </a: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249A07BB-7C17-4AFE-BB47-8240FAD8F40E}"/>
              </a:ext>
            </a:extLst>
          </p:cNvPr>
          <p:cNvSpPr txBox="1"/>
          <p:nvPr/>
        </p:nvSpPr>
        <p:spPr>
          <a:xfrm>
            <a:off x="106878" y="3367788"/>
            <a:ext cx="89302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b="1" dirty="0"/>
              <a:t>2-1-1 </a:t>
            </a:r>
            <a:r>
              <a:rPr kumimoji="1" lang="ja-JP" altLang="en-US" sz="1600" b="1" dirty="0"/>
              <a:t>森・里・川・海における保全・再生・創造</a:t>
            </a:r>
            <a:endParaRPr lang="en-US" altLang="ja-JP" sz="1600" b="1" dirty="0"/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EA9E1F38-B862-470F-BA25-C155D5799C34}"/>
              </a:ext>
            </a:extLst>
          </p:cNvPr>
          <p:cNvSpPr txBox="1"/>
          <p:nvPr/>
        </p:nvSpPr>
        <p:spPr>
          <a:xfrm>
            <a:off x="327685" y="3592309"/>
            <a:ext cx="86808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indent="-180000" algn="l">
              <a:buFont typeface="Wingdings" panose="05000000000000000000" pitchFamily="2" charset="2"/>
              <a:buChar char="l"/>
            </a:pPr>
            <a:r>
              <a:rPr lang="ja-JP" altLang="en-US" sz="1400" dirty="0">
                <a:solidFill>
                  <a:sysClr val="windowText" lastClr="000000"/>
                </a:solidFill>
              </a:rPr>
              <a:t>「三草山ゼフィルスの森」</a:t>
            </a:r>
            <a:r>
              <a:rPr lang="ja-JP" altLang="en-US" sz="1400" dirty="0"/>
              <a:t>など里地里山等の貴重な自然環境の保全</a:t>
            </a:r>
            <a:endParaRPr lang="en-US" altLang="ja-JP" sz="1400" dirty="0"/>
          </a:p>
          <a:p>
            <a:pPr marL="180000" indent="-180000" algn="l">
              <a:buFont typeface="Wingdings" panose="05000000000000000000" pitchFamily="2" charset="2"/>
              <a:buChar char="l"/>
            </a:pPr>
            <a:r>
              <a:rPr lang="ja-JP" altLang="en-US" sz="1400" kern="100" dirty="0">
                <a:effectLst/>
              </a:rPr>
              <a:t>堺第</a:t>
            </a:r>
            <a:r>
              <a:rPr lang="en-US" altLang="ja-JP" sz="1400" kern="100" dirty="0">
                <a:effectLst/>
              </a:rPr>
              <a:t>7‐3</a:t>
            </a:r>
            <a:r>
              <a:rPr lang="ja-JP" altLang="en-US" sz="1400" kern="100" dirty="0">
                <a:effectLst/>
              </a:rPr>
              <a:t>区「</a:t>
            </a:r>
            <a:r>
              <a:rPr lang="ja-JP" altLang="en-US" sz="1400" b="1" kern="100" dirty="0">
                <a:solidFill>
                  <a:schemeClr val="accent1"/>
                </a:solidFill>
                <a:effectLst/>
              </a:rPr>
              <a:t>共生の森</a:t>
            </a:r>
            <a:r>
              <a:rPr lang="ja-JP" altLang="en-US" sz="1400" kern="100" dirty="0">
                <a:effectLst/>
              </a:rPr>
              <a:t>」の森づくりや岬町</a:t>
            </a:r>
            <a:r>
              <a:rPr lang="ja-JP" altLang="en-US" sz="1400" b="1" kern="100" dirty="0">
                <a:solidFill>
                  <a:srgbClr val="0070C0"/>
                </a:solidFill>
                <a:effectLst/>
              </a:rPr>
              <a:t>「多奈川ビオトープ」</a:t>
            </a:r>
            <a:r>
              <a:rPr lang="ja-JP" altLang="en-US" sz="1400" kern="100" dirty="0">
                <a:effectLst/>
              </a:rPr>
              <a:t>での生態系保全活動</a:t>
            </a:r>
            <a:endParaRPr lang="ja-JP" altLang="ja-JP" sz="1400" kern="100" dirty="0">
              <a:effectLst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10100D5C-321C-4F4B-A2E3-1EB562D19F8E}"/>
              </a:ext>
            </a:extLst>
          </p:cNvPr>
          <p:cNvSpPr txBox="1"/>
          <p:nvPr/>
        </p:nvSpPr>
        <p:spPr>
          <a:xfrm>
            <a:off x="106878" y="4037913"/>
            <a:ext cx="89302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/>
              <a:t>2</a:t>
            </a:r>
            <a:r>
              <a:rPr kumimoji="1" lang="en-US" altLang="ja-JP" sz="1600" b="1" dirty="0"/>
              <a:t>-1-2 </a:t>
            </a:r>
            <a:r>
              <a:rPr kumimoji="1" lang="ja-JP" altLang="en-US" sz="1600" b="1" dirty="0"/>
              <a:t>事業者等の生物多様性保全に資する取組の促進</a:t>
            </a: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E05C3442-F661-4AD8-8C96-0342C1FC2213}"/>
              </a:ext>
            </a:extLst>
          </p:cNvPr>
          <p:cNvSpPr txBox="1"/>
          <p:nvPr/>
        </p:nvSpPr>
        <p:spPr>
          <a:xfrm>
            <a:off x="327685" y="4300371"/>
            <a:ext cx="86808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indent="-180000" algn="l">
              <a:buClr>
                <a:schemeClr val="tx1"/>
              </a:buClr>
              <a:buFont typeface="Wingdings" panose="05000000000000000000" pitchFamily="2" charset="2"/>
              <a:buChar char="l"/>
            </a:pPr>
            <a:r>
              <a:rPr lang="ja-JP" altLang="en-US" sz="1400" b="1" kern="100" dirty="0">
                <a:solidFill>
                  <a:schemeClr val="accent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おおさか生物多様性応援宣言</a:t>
            </a:r>
            <a:r>
              <a:rPr lang="ja-JP" altLang="en-US" sz="14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を創設</a:t>
            </a:r>
            <a:endParaRPr lang="en-US" altLang="ja-JP" sz="1400" kern="100" dirty="0"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marL="180000" indent="-180000" algn="l">
              <a:buClr>
                <a:schemeClr val="tx1"/>
              </a:buClr>
              <a:buFont typeface="Wingdings" panose="05000000000000000000" pitchFamily="2" charset="2"/>
              <a:buChar char="l"/>
            </a:pPr>
            <a:r>
              <a:rPr lang="ja-JP" altLang="en-US" sz="1400" b="1" kern="100" dirty="0">
                <a:solidFill>
                  <a:schemeClr val="accent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企業向けセミナー</a:t>
            </a:r>
            <a:r>
              <a:rPr lang="ja-JP" altLang="en-US" sz="1400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を開催、</a:t>
            </a:r>
            <a:r>
              <a:rPr lang="en-US" altLang="ja-JP" sz="14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EMIELD</a:t>
            </a:r>
            <a:r>
              <a:rPr lang="ja-JP" altLang="en-US" sz="14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（株）と事業連携協定</a:t>
            </a:r>
            <a:endParaRPr lang="ja-JP" altLang="ja-JP" sz="1400" kern="100" dirty="0">
              <a:effectLst/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8C6225D6-AEC2-4A7A-8BB7-FE2D3CE3677C}"/>
              </a:ext>
            </a:extLst>
          </p:cNvPr>
          <p:cNvSpPr txBox="1"/>
          <p:nvPr/>
        </p:nvSpPr>
        <p:spPr>
          <a:xfrm>
            <a:off x="106878" y="4735089"/>
            <a:ext cx="89302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/>
              <a:t>2</a:t>
            </a:r>
            <a:r>
              <a:rPr kumimoji="1" lang="en-US" altLang="ja-JP" sz="1600" b="1" dirty="0"/>
              <a:t>-3-2 </a:t>
            </a:r>
            <a:r>
              <a:rPr kumimoji="1" lang="ja-JP" altLang="en-US" sz="1600" b="1" dirty="0"/>
              <a:t>特定外来生物の防除</a:t>
            </a:r>
            <a:endParaRPr lang="en-US" altLang="ja-JP" sz="1600" b="1" dirty="0"/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C47360EA-7192-46B5-BB12-DD9C17F25E21}"/>
              </a:ext>
            </a:extLst>
          </p:cNvPr>
          <p:cNvSpPr txBox="1"/>
          <p:nvPr/>
        </p:nvSpPr>
        <p:spPr>
          <a:xfrm>
            <a:off x="327685" y="4968682"/>
            <a:ext cx="86808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indent="-180000" algn="l">
              <a:buClr>
                <a:schemeClr val="tx1"/>
              </a:buClr>
              <a:buFont typeface="Wingdings" panose="05000000000000000000" pitchFamily="2" charset="2"/>
              <a:buChar char="l"/>
            </a:pPr>
            <a:r>
              <a:rPr lang="ja-JP" altLang="en-US" sz="1400" b="1" kern="100" dirty="0">
                <a:solidFill>
                  <a:schemeClr val="accent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大阪府外来生物アラートリスト</a:t>
            </a:r>
            <a:r>
              <a:rPr lang="ja-JP" altLang="en-US" sz="1400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の作成</a:t>
            </a:r>
            <a:endParaRPr lang="en-US" altLang="ja-JP" sz="1400" kern="100" dirty="0">
              <a:effectLst/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marL="180000" indent="-180000" algn="l">
              <a:buClr>
                <a:schemeClr val="tx1"/>
              </a:buClr>
              <a:buFont typeface="Wingdings" panose="05000000000000000000" pitchFamily="2" charset="2"/>
              <a:buChar char="l"/>
            </a:pPr>
            <a:r>
              <a:rPr lang="ja-JP" altLang="en-US" sz="1400" b="1" kern="100" dirty="0">
                <a:solidFill>
                  <a:schemeClr val="accent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クビアカツヤカミキリ</a:t>
            </a:r>
            <a:r>
              <a:rPr lang="ja-JP" altLang="en-US" sz="14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の防除対策（フォーラム、啓発資料、捕獲イベント等）</a:t>
            </a:r>
            <a:endParaRPr lang="ja-JP" altLang="ja-JP" sz="1400" kern="100" dirty="0">
              <a:effectLst/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B186274D-9490-421D-83C2-F5D8427A1777}"/>
              </a:ext>
            </a:extLst>
          </p:cNvPr>
          <p:cNvSpPr txBox="1"/>
          <p:nvPr/>
        </p:nvSpPr>
        <p:spPr>
          <a:xfrm>
            <a:off x="106878" y="5507634"/>
            <a:ext cx="8930244" cy="369332"/>
          </a:xfrm>
          <a:prstGeom prst="rect">
            <a:avLst/>
          </a:prstGeom>
          <a:solidFill>
            <a:srgbClr val="A3F94D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取組方針</a:t>
            </a:r>
            <a:r>
              <a:rPr lang="ja-JP" altLang="en-US" b="1" dirty="0"/>
              <a:t>３</a:t>
            </a:r>
            <a:r>
              <a:rPr kumimoji="1" lang="ja-JP" altLang="en-US" b="1" dirty="0"/>
              <a:t>　生物多様性保全に資する仕組みづくりの推進</a:t>
            </a: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6F8A0DCE-E90B-4FAA-987D-7FC39FA6221D}"/>
              </a:ext>
            </a:extLst>
          </p:cNvPr>
          <p:cNvSpPr txBox="1"/>
          <p:nvPr/>
        </p:nvSpPr>
        <p:spPr>
          <a:xfrm>
            <a:off x="106878" y="5836494"/>
            <a:ext cx="89302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b="1" dirty="0"/>
              <a:t>3-1-1 </a:t>
            </a:r>
            <a:r>
              <a:rPr kumimoji="1" lang="ja-JP" altLang="en-US" sz="1600" b="1" dirty="0"/>
              <a:t>野生動植物のモニタリング体制の構築</a:t>
            </a:r>
            <a:endParaRPr lang="en-US" altLang="ja-JP" sz="1600" b="1" dirty="0"/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4B02114D-1599-4E5A-9B72-E421FE9D4804}"/>
              </a:ext>
            </a:extLst>
          </p:cNvPr>
          <p:cNvSpPr txBox="1"/>
          <p:nvPr/>
        </p:nvSpPr>
        <p:spPr>
          <a:xfrm>
            <a:off x="327685" y="6100929"/>
            <a:ext cx="86808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indent="-180000" algn="l">
              <a:buClr>
                <a:schemeClr val="tx1"/>
              </a:buClr>
              <a:buFont typeface="Wingdings" panose="05000000000000000000" pitchFamily="2" charset="2"/>
              <a:buChar char="l"/>
            </a:pPr>
            <a:r>
              <a:rPr lang="ja-JP" altLang="en-US" sz="1400" b="1" dirty="0">
                <a:solidFill>
                  <a:schemeClr val="accent1"/>
                </a:solidFill>
              </a:rPr>
              <a:t>大阪府いきもの資料館</a:t>
            </a:r>
            <a:r>
              <a:rPr lang="ja-JP" altLang="en-US" sz="1400" dirty="0"/>
              <a:t>を開設</a:t>
            </a:r>
            <a:endParaRPr lang="en-US" altLang="ja-JP" sz="1400" dirty="0"/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9B88738E-9439-4152-A276-4F32A52C17C6}"/>
              </a:ext>
            </a:extLst>
          </p:cNvPr>
          <p:cNvSpPr txBox="1"/>
          <p:nvPr/>
        </p:nvSpPr>
        <p:spPr>
          <a:xfrm>
            <a:off x="106878" y="6327142"/>
            <a:ext cx="89302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b="1" dirty="0"/>
              <a:t>3-1-2 </a:t>
            </a:r>
            <a:r>
              <a:rPr kumimoji="1" lang="ja-JP" altLang="en-US" sz="1600" b="1" dirty="0"/>
              <a:t>レッドリストの改訂及び活用</a:t>
            </a: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391F6110-A01E-4787-904B-6BF9B198AF88}"/>
              </a:ext>
            </a:extLst>
          </p:cNvPr>
          <p:cNvSpPr txBox="1"/>
          <p:nvPr/>
        </p:nvSpPr>
        <p:spPr>
          <a:xfrm>
            <a:off x="327685" y="6584896"/>
            <a:ext cx="54951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indent="-180000" algn="l">
              <a:buClr>
                <a:schemeClr val="tx1"/>
              </a:buClr>
              <a:buFont typeface="Wingdings" panose="05000000000000000000" pitchFamily="2" charset="2"/>
              <a:buChar char="l"/>
            </a:pPr>
            <a:r>
              <a:rPr lang="ja-JP" altLang="en-US" sz="1400" b="1" kern="100" dirty="0">
                <a:solidFill>
                  <a:schemeClr val="accent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レッドリストの改訂</a:t>
            </a:r>
            <a:r>
              <a:rPr lang="ja-JP" altLang="en-US" sz="1400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に着手（</a:t>
            </a:r>
            <a:r>
              <a:rPr lang="en-US" altLang="ja-JP" sz="1400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R</a:t>
            </a:r>
            <a:r>
              <a:rPr lang="ja-JP" altLang="en-US" sz="1400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８暫定版、</a:t>
            </a:r>
            <a:r>
              <a:rPr lang="en-US" altLang="ja-JP" sz="1400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R9</a:t>
            </a:r>
            <a:r>
              <a:rPr lang="ja-JP" altLang="en-US" sz="1400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改訂版策定予定）</a:t>
            </a:r>
            <a:endParaRPr lang="ja-JP" altLang="ja-JP" sz="1400" kern="100" dirty="0">
              <a:effectLst/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22" name="タイトル 1">
            <a:extLst>
              <a:ext uri="{FF2B5EF4-FFF2-40B4-BE49-F238E27FC236}">
                <a16:creationId xmlns:a16="http://schemas.microsoft.com/office/drawing/2014/main" id="{4C2EE697-9853-440A-9D0C-19C00CED92CF}"/>
              </a:ext>
            </a:extLst>
          </p:cNvPr>
          <p:cNvSpPr txBox="1">
            <a:spLocks/>
          </p:cNvSpPr>
          <p:nvPr/>
        </p:nvSpPr>
        <p:spPr>
          <a:xfrm>
            <a:off x="8465622" y="6606000"/>
            <a:ext cx="66675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400" kern="120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j-cs"/>
              </a:defRPr>
            </a:lvl1pPr>
          </a:lstStyle>
          <a:p>
            <a:pPr algn="r"/>
            <a:r>
              <a:rPr lang="en-US" altLang="ja-JP" sz="1000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1398538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48FB369-E58E-4D4F-8B70-DEF08428A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府の取組と課題への対応</a:t>
            </a:r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12C11FE-EE1A-43E7-A7A0-2E09B0FD7900}"/>
              </a:ext>
            </a:extLst>
          </p:cNvPr>
          <p:cNvSpPr txBox="1"/>
          <p:nvPr/>
        </p:nvSpPr>
        <p:spPr>
          <a:xfrm>
            <a:off x="106878" y="534393"/>
            <a:ext cx="8930244" cy="369332"/>
          </a:xfrm>
          <a:prstGeom prst="rect">
            <a:avLst/>
          </a:prstGeom>
          <a:solidFill>
            <a:srgbClr val="FF99CC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取組方針１　生物多様性の理解と生物多様性に資する行動の促進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0FA06A0-1515-4B2C-844C-DBC697664E59}"/>
              </a:ext>
            </a:extLst>
          </p:cNvPr>
          <p:cNvSpPr txBox="1"/>
          <p:nvPr/>
        </p:nvSpPr>
        <p:spPr>
          <a:xfrm>
            <a:off x="106878" y="910878"/>
            <a:ext cx="8930244" cy="44422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400"/>
              </a:spcBef>
              <a:buClr>
                <a:schemeClr val="tx1"/>
              </a:buClr>
            </a:pPr>
            <a:r>
              <a:rPr lang="ja-JP" altLang="en-US" sz="2400" b="1" kern="100" dirty="0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取組</a:t>
            </a:r>
            <a:endParaRPr lang="en-US" altLang="ja-JP" b="1" kern="100" dirty="0">
              <a:effectLst/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 marL="285750" indent="-285750">
              <a:spcBef>
                <a:spcPts val="400"/>
              </a:spcBef>
              <a:buClr>
                <a:schemeClr val="tx1"/>
              </a:buClr>
              <a:buFont typeface="Wingdings" panose="05000000000000000000" pitchFamily="2" charset="2"/>
              <a:buChar char="l"/>
            </a:pPr>
            <a:r>
              <a:rPr lang="ja-JP" altLang="en-US" kern="100" dirty="0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「大阪生物多様性保全ネットワーク」や「おおさか生物多様性施設連絡会」等と</a:t>
            </a:r>
            <a:br>
              <a:rPr lang="en-US" altLang="ja-JP" kern="100" dirty="0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</a:br>
            <a:r>
              <a:rPr lang="ja-JP" altLang="en-US" b="1" kern="100" dirty="0">
                <a:solidFill>
                  <a:schemeClr val="accent1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連携した普及啓発</a:t>
            </a:r>
            <a:endParaRPr lang="en-US" altLang="ja-JP" kern="100" dirty="0">
              <a:effectLst/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 marL="285750" indent="-285750">
              <a:spcBef>
                <a:spcPts val="400"/>
              </a:spcBef>
              <a:buClr>
                <a:schemeClr val="tx1"/>
              </a:buClr>
              <a:buFont typeface="Wingdings" panose="05000000000000000000" pitchFamily="2" charset="2"/>
              <a:buChar char="l"/>
            </a:pPr>
            <a:r>
              <a:rPr lang="en-US" altLang="ja-JP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Web</a:t>
            </a:r>
            <a:r>
              <a:rPr lang="ja-JP" altLang="en-US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サイト「</a:t>
            </a:r>
            <a:r>
              <a:rPr lang="ja-JP" altLang="ja-JP" kern="100" dirty="0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まいのち</a:t>
            </a:r>
            <a:r>
              <a:rPr lang="en-US" altLang="ja-JP" kern="100" dirty="0" err="1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osaka</a:t>
            </a:r>
            <a:r>
              <a:rPr lang="ja-JP" altLang="en-US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」</a:t>
            </a:r>
            <a:r>
              <a:rPr lang="ja-JP" altLang="ja-JP" kern="100" dirty="0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を</a:t>
            </a:r>
            <a:r>
              <a:rPr lang="ja-JP" altLang="en-US" kern="100" dirty="0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開設し、</a:t>
            </a:r>
            <a:r>
              <a:rPr lang="ja-JP" altLang="en-US" b="1" kern="100" dirty="0">
                <a:solidFill>
                  <a:schemeClr val="accent1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府民への情報発信</a:t>
            </a:r>
            <a:r>
              <a:rPr lang="ja-JP" altLang="en-US" kern="100" dirty="0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を開始</a:t>
            </a:r>
            <a:endParaRPr lang="en-US" altLang="ja-JP" kern="100" dirty="0">
              <a:effectLst/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>
              <a:spcBef>
                <a:spcPts val="400"/>
              </a:spcBef>
              <a:buClr>
                <a:schemeClr val="tx1"/>
              </a:buClr>
            </a:pPr>
            <a:endParaRPr lang="en-US" altLang="ja-JP" sz="2000" b="1" kern="100" dirty="0">
              <a:effectLst/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>
              <a:spcBef>
                <a:spcPts val="400"/>
              </a:spcBef>
              <a:buClr>
                <a:schemeClr val="tx1"/>
              </a:buClr>
            </a:pPr>
            <a:r>
              <a:rPr lang="ja-JP" altLang="en-US" sz="2400" b="1" kern="100" dirty="0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課題への対応</a:t>
            </a:r>
            <a:endParaRPr lang="en-US" altLang="ja-JP" sz="2400" b="1" kern="100" dirty="0">
              <a:effectLst/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 marL="285750" indent="-285750">
              <a:spcBef>
                <a:spcPts val="400"/>
              </a:spcBef>
              <a:buClr>
                <a:schemeClr val="tx1"/>
              </a:buClr>
              <a:buFont typeface="Wingdings" panose="05000000000000000000" pitchFamily="2" charset="2"/>
              <a:buChar char="l"/>
            </a:pPr>
            <a:r>
              <a:rPr lang="ja-JP" altLang="en-US" kern="100" dirty="0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府民の理解・行動変容</a:t>
            </a:r>
            <a:br>
              <a:rPr lang="en-US" altLang="ja-JP" kern="100" dirty="0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</a:br>
            <a:r>
              <a:rPr lang="ja-JP" altLang="en-US" sz="2000" kern="100" dirty="0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　⇒</a:t>
            </a:r>
            <a:r>
              <a:rPr lang="ja-JP" altLang="en-US" sz="2000" b="1" kern="100" dirty="0">
                <a:solidFill>
                  <a:schemeClr val="accent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自然共生サイトを府民の気づきの場</a:t>
            </a:r>
            <a:r>
              <a:rPr lang="ja-JP" altLang="en-US" sz="20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として活用</a:t>
            </a:r>
            <a:br>
              <a:rPr lang="en-US" altLang="ja-JP" sz="20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</a:br>
            <a:r>
              <a:rPr lang="ja-JP" altLang="en-US" sz="20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　　応援宣言企業に依頼し「まいのち</a:t>
            </a:r>
            <a:r>
              <a:rPr lang="en-US" altLang="ja-JP" sz="2000" kern="100" dirty="0" err="1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osaka</a:t>
            </a:r>
            <a:r>
              <a:rPr lang="ja-JP" altLang="en-US" sz="20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」を活用した</a:t>
            </a:r>
            <a:r>
              <a:rPr lang="ja-JP" altLang="en-US" sz="2000" b="1" kern="100" dirty="0">
                <a:solidFill>
                  <a:schemeClr val="accent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情報発信の強化</a:t>
            </a:r>
            <a:endParaRPr lang="en-US" altLang="ja-JP" sz="2000" kern="100" dirty="0">
              <a:effectLst/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 marL="285750" indent="-285750">
              <a:spcBef>
                <a:spcPts val="400"/>
              </a:spcBef>
              <a:buClr>
                <a:schemeClr val="tx1"/>
              </a:buClr>
              <a:buFont typeface="Wingdings" panose="05000000000000000000" pitchFamily="2" charset="2"/>
              <a:buChar char="l"/>
            </a:pPr>
            <a:r>
              <a:rPr lang="ja-JP" altLang="en-US" kern="100" dirty="0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市町村の地域戦略の策定状況</a:t>
            </a:r>
            <a:br>
              <a:rPr lang="en-US" altLang="ja-JP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</a:br>
            <a:r>
              <a:rPr lang="ja-JP" altLang="en-US" sz="20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　⇒策定済み・策定予定を併せて</a:t>
            </a:r>
            <a:r>
              <a:rPr lang="en-US" altLang="ja-JP" sz="20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10</a:t>
            </a:r>
            <a:r>
              <a:rPr lang="ja-JP" altLang="en-US" sz="20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％</a:t>
            </a:r>
            <a:endParaRPr lang="en-US" altLang="ja-JP" sz="2000" b="1" kern="100" dirty="0"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>
              <a:spcBef>
                <a:spcPts val="400"/>
              </a:spcBef>
              <a:buClr>
                <a:schemeClr val="tx1"/>
              </a:buClr>
            </a:pPr>
            <a:r>
              <a:rPr lang="ja-JP" altLang="en-US" sz="2000" b="1" kern="100" dirty="0">
                <a:solidFill>
                  <a:schemeClr val="accent1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　　　</a:t>
            </a:r>
            <a:r>
              <a:rPr lang="ja-JP" altLang="en-US" sz="2000" b="1" kern="100" dirty="0">
                <a:solidFill>
                  <a:srgbClr val="0070C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生物多様性施策の推進や地域戦略策定の働きかけを強化</a:t>
            </a:r>
            <a:endParaRPr lang="en-US" altLang="ja-JP" sz="2000" kern="100" dirty="0">
              <a:solidFill>
                <a:srgbClr val="0070C0"/>
              </a:solidFill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 marL="285750" indent="-285750">
              <a:spcBef>
                <a:spcPts val="400"/>
              </a:spcBef>
              <a:buClr>
                <a:schemeClr val="tx1"/>
              </a:buClr>
              <a:buFont typeface="Wingdings" panose="05000000000000000000" pitchFamily="2" charset="2"/>
              <a:buChar char="l"/>
            </a:pPr>
            <a:endParaRPr lang="ja-JP" altLang="ja-JP" kern="100" dirty="0">
              <a:solidFill>
                <a:sysClr val="windowText" lastClr="000000"/>
              </a:solidFill>
              <a:effectLst/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</p:txBody>
      </p: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0F9EF3E6-EDB7-48C9-9288-EB0ACA272E00}"/>
              </a:ext>
            </a:extLst>
          </p:cNvPr>
          <p:cNvGrpSpPr/>
          <p:nvPr/>
        </p:nvGrpSpPr>
        <p:grpSpPr>
          <a:xfrm>
            <a:off x="793635" y="4987808"/>
            <a:ext cx="3930626" cy="1720379"/>
            <a:chOff x="3584836" y="5230216"/>
            <a:chExt cx="3952407" cy="1627783"/>
          </a:xfrm>
        </p:grpSpPr>
        <p:pic>
          <p:nvPicPr>
            <p:cNvPr id="8" name="図 7">
              <a:extLst>
                <a:ext uri="{FF2B5EF4-FFF2-40B4-BE49-F238E27FC236}">
                  <a16:creationId xmlns:a16="http://schemas.microsoft.com/office/drawing/2014/main" id="{509A817B-0529-40A3-A801-B888EEA98BB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t="15772"/>
            <a:stretch/>
          </p:blipFill>
          <p:spPr>
            <a:xfrm>
              <a:off x="3584836" y="5562600"/>
              <a:ext cx="3713481" cy="1295399"/>
            </a:xfrm>
            <a:prstGeom prst="rect">
              <a:avLst/>
            </a:prstGeom>
            <a:noFill/>
          </p:spPr>
        </p:pic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B85A630D-AF77-4842-B1CA-E7594196DF4E}"/>
                </a:ext>
              </a:extLst>
            </p:cNvPr>
            <p:cNvSpPr txBox="1"/>
            <p:nvPr/>
          </p:nvSpPr>
          <p:spPr>
            <a:xfrm>
              <a:off x="3610701" y="5230216"/>
              <a:ext cx="3926542" cy="24517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1200" b="1" dirty="0"/>
                <a:t>自然環境に配慮した行動をする府民の割合</a:t>
              </a:r>
              <a:r>
                <a:rPr lang="ja-JP" altLang="en-US" sz="1200" b="1" dirty="0"/>
                <a:t>の経年変化</a:t>
              </a:r>
              <a:endParaRPr kumimoji="1" lang="en-US" altLang="ja-JP" sz="1200" b="1" dirty="0"/>
            </a:p>
          </p:txBody>
        </p:sp>
        <p:sp>
          <p:nvSpPr>
            <p:cNvPr id="11" name="楕円 10">
              <a:extLst>
                <a:ext uri="{FF2B5EF4-FFF2-40B4-BE49-F238E27FC236}">
                  <a16:creationId xmlns:a16="http://schemas.microsoft.com/office/drawing/2014/main" id="{C2744E59-800D-4BD2-B559-38970DC01DE9}"/>
                </a:ext>
              </a:extLst>
            </p:cNvPr>
            <p:cNvSpPr/>
            <p:nvPr/>
          </p:nvSpPr>
          <p:spPr>
            <a:xfrm>
              <a:off x="6750424" y="5880847"/>
              <a:ext cx="547893" cy="340659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aphicFrame>
        <p:nvGraphicFramePr>
          <p:cNvPr id="12" name="グラフ 11">
            <a:extLst>
              <a:ext uri="{FF2B5EF4-FFF2-40B4-BE49-F238E27FC236}">
                <a16:creationId xmlns:a16="http://schemas.microsoft.com/office/drawing/2014/main" id="{605E09E7-546F-4D00-8A66-E8681A2F301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10901938"/>
              </p:ext>
            </p:extLst>
          </p:nvPr>
        </p:nvGraphicFramePr>
        <p:xfrm>
          <a:off x="4886790" y="4869489"/>
          <a:ext cx="3677789" cy="18791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DE054104-AEEC-47C2-8F41-8569EECAFB5A}"/>
              </a:ext>
            </a:extLst>
          </p:cNvPr>
          <p:cNvSpPr txBox="1"/>
          <p:nvPr/>
        </p:nvSpPr>
        <p:spPr>
          <a:xfrm>
            <a:off x="5076360" y="6554492"/>
            <a:ext cx="2709375" cy="24198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lIns="36000" tIns="36000" rIns="36000" bIns="36000" rtlCol="0">
            <a:spAutoFit/>
          </a:bodyPr>
          <a:lstStyle/>
          <a:p>
            <a:r>
              <a:rPr lang="ja-JP" altLang="en-US" sz="900" dirty="0"/>
              <a:t>うち</a:t>
            </a:r>
            <a:r>
              <a:rPr lang="ja-JP" altLang="en-US" sz="1100" b="1" dirty="0">
                <a:solidFill>
                  <a:schemeClr val="accent1"/>
                </a:solidFill>
              </a:rPr>
              <a:t>４割が</a:t>
            </a:r>
            <a:r>
              <a:rPr kumimoji="1" lang="ja-JP" altLang="en-US" sz="1100" b="1" dirty="0">
                <a:solidFill>
                  <a:schemeClr val="accent1"/>
                </a:solidFill>
              </a:rPr>
              <a:t>作成する必要性を感じていない</a:t>
            </a:r>
          </a:p>
        </p:txBody>
      </p:sp>
      <p:sp>
        <p:nvSpPr>
          <p:cNvPr id="14" name="タイトル 1">
            <a:extLst>
              <a:ext uri="{FF2B5EF4-FFF2-40B4-BE49-F238E27FC236}">
                <a16:creationId xmlns:a16="http://schemas.microsoft.com/office/drawing/2014/main" id="{DA58230C-D6C7-42D4-94BB-BAB06C291F0F}"/>
              </a:ext>
            </a:extLst>
          </p:cNvPr>
          <p:cNvSpPr txBox="1">
            <a:spLocks/>
          </p:cNvSpPr>
          <p:nvPr/>
        </p:nvSpPr>
        <p:spPr>
          <a:xfrm>
            <a:off x="8465622" y="6606000"/>
            <a:ext cx="66675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400" kern="120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j-cs"/>
              </a:defRPr>
            </a:lvl1pPr>
          </a:lstStyle>
          <a:p>
            <a:pPr algn="r"/>
            <a:r>
              <a:rPr lang="en-US" altLang="ja-JP" sz="1000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681806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48FB369-E58E-4D4F-8B70-DEF08428A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府の取組と課題への対応</a:t>
            </a:r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12C11FE-EE1A-43E7-A7A0-2E09B0FD7900}"/>
              </a:ext>
            </a:extLst>
          </p:cNvPr>
          <p:cNvSpPr txBox="1"/>
          <p:nvPr/>
        </p:nvSpPr>
        <p:spPr>
          <a:xfrm>
            <a:off x="106878" y="534393"/>
            <a:ext cx="8930244" cy="369332"/>
          </a:xfrm>
          <a:prstGeom prst="rect">
            <a:avLst/>
          </a:prstGeom>
          <a:solidFill>
            <a:srgbClr val="86E1F4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取組方針２　自然資本の持続可能な利用、維持・充実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0FA06A0-1515-4B2C-844C-DBC697664E59}"/>
              </a:ext>
            </a:extLst>
          </p:cNvPr>
          <p:cNvSpPr txBox="1"/>
          <p:nvPr/>
        </p:nvSpPr>
        <p:spPr>
          <a:xfrm>
            <a:off x="106878" y="910878"/>
            <a:ext cx="8930244" cy="57656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ja-JP" altLang="en-US" sz="2400" b="1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取組</a:t>
            </a:r>
            <a:endParaRPr lang="en-US" altLang="ja-JP" b="1" kern="100" dirty="0"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lang="ja-JP" altLang="en-US" sz="1800" kern="100" dirty="0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（公財）大阪みどりのトラスト協会</a:t>
            </a:r>
            <a:r>
              <a:rPr lang="ja-JP" altLang="en-US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等</a:t>
            </a:r>
            <a:r>
              <a:rPr lang="ja-JP" altLang="en-US" sz="1800" kern="100" dirty="0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と連携し、自然環境保全地域、緑地環境保全地域、和泉葛城山ブナ林及び団体活動地における保全活動</a:t>
            </a:r>
            <a:endParaRPr lang="en-US" altLang="ja-JP" sz="1800" kern="100" dirty="0">
              <a:effectLst/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 marL="285750" indent="-285750">
              <a:spcBef>
                <a:spcPts val="600"/>
              </a:spcBef>
              <a:buClr>
                <a:schemeClr val="tx1"/>
              </a:buClr>
              <a:buFont typeface="Wingdings" panose="05000000000000000000" pitchFamily="2" charset="2"/>
              <a:buChar char="l"/>
            </a:pPr>
            <a:r>
              <a:rPr lang="ja-JP" altLang="en-US" sz="1800" b="1" kern="100" dirty="0">
                <a:solidFill>
                  <a:schemeClr val="accent1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「おおさか生物多様性応援宣言」制度</a:t>
            </a:r>
            <a:r>
              <a:rPr lang="ja-JP" altLang="en-US" sz="1800" kern="100" dirty="0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の設立や、事業者の</a:t>
            </a:r>
            <a:r>
              <a:rPr lang="ja-JP" altLang="en-US" sz="1800" b="1" kern="100" dirty="0">
                <a:solidFill>
                  <a:schemeClr val="accent1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取組支援に関する事業連携協定</a:t>
            </a:r>
            <a:r>
              <a:rPr lang="ja-JP" altLang="en-US" sz="1800" kern="100" dirty="0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の締結等により、事業者の取組支援を強化</a:t>
            </a:r>
            <a:endParaRPr lang="en-US" altLang="ja-JP" sz="1800" kern="100" dirty="0">
              <a:effectLst/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 marL="285750" indent="-285750">
              <a:spcBef>
                <a:spcPts val="600"/>
              </a:spcBef>
              <a:buClr>
                <a:schemeClr val="tx1"/>
              </a:buClr>
              <a:buFont typeface="Wingdings" panose="05000000000000000000" pitchFamily="2" charset="2"/>
              <a:buChar char="l"/>
            </a:pPr>
            <a:r>
              <a:rPr lang="ja-JP" altLang="en-US" sz="1800" b="1" kern="100" dirty="0">
                <a:solidFill>
                  <a:schemeClr val="accent1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特定外来生物アラートリスト</a:t>
            </a:r>
            <a:r>
              <a:rPr lang="ja-JP" altLang="en-US" sz="1800" kern="100" dirty="0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の作成や、</a:t>
            </a:r>
            <a:r>
              <a:rPr lang="ja-JP" altLang="en-US" sz="1800" b="1" kern="100" dirty="0">
                <a:solidFill>
                  <a:schemeClr val="accent1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クビアカツヤカミキリ・アライグマ・</a:t>
            </a:r>
            <a:br>
              <a:rPr lang="en-US" altLang="ja-JP" sz="1800" b="1" kern="100" dirty="0">
                <a:solidFill>
                  <a:schemeClr val="accent1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</a:br>
            <a:r>
              <a:rPr lang="ja-JP" altLang="en-US" sz="1800" b="1" kern="100" dirty="0">
                <a:solidFill>
                  <a:schemeClr val="accent1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アルゼンチンアリ</a:t>
            </a:r>
            <a:r>
              <a:rPr lang="ja-JP" altLang="en-US" sz="1800" b="1" kern="100" dirty="0">
                <a:solidFill>
                  <a:srgbClr val="0070C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等</a:t>
            </a:r>
            <a:r>
              <a:rPr lang="ja-JP" altLang="en-US" sz="1800" kern="100" dirty="0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の防除推進</a:t>
            </a:r>
            <a:br>
              <a:rPr lang="en-US" altLang="ja-JP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</a:br>
            <a:endParaRPr lang="en-US" altLang="ja-JP" kern="100" dirty="0"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>
              <a:spcBef>
                <a:spcPts val="400"/>
              </a:spcBef>
              <a:buClr>
                <a:schemeClr val="tx1"/>
              </a:buClr>
            </a:pPr>
            <a:r>
              <a:rPr lang="ja-JP" altLang="en-US" sz="2400" b="1" kern="100" dirty="0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課題への対応</a:t>
            </a:r>
            <a:endParaRPr lang="en-US" altLang="ja-JP" sz="2400" b="1" kern="100" dirty="0">
              <a:effectLst/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 marL="285750" indent="-285750">
              <a:spcBef>
                <a:spcPts val="400"/>
              </a:spcBef>
              <a:buClr>
                <a:schemeClr val="tx1"/>
              </a:buClr>
              <a:buFont typeface="Wingdings" panose="05000000000000000000" pitchFamily="2" charset="2"/>
              <a:buChar char="l"/>
            </a:pPr>
            <a:r>
              <a:rPr lang="ja-JP" altLang="en-US" b="1" kern="100" dirty="0">
                <a:solidFill>
                  <a:schemeClr val="accent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府域での</a:t>
            </a:r>
            <a:r>
              <a:rPr lang="en-US" altLang="ja-JP" b="1" kern="100" dirty="0">
                <a:solidFill>
                  <a:schemeClr val="accent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30by30</a:t>
            </a:r>
            <a:r>
              <a:rPr lang="ja-JP" altLang="en-US" b="1" kern="100" dirty="0">
                <a:solidFill>
                  <a:srgbClr val="0070C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の取組推進</a:t>
            </a:r>
            <a:br>
              <a:rPr lang="en-US" altLang="ja-JP" kern="100" dirty="0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</a:br>
            <a:r>
              <a:rPr lang="ja-JP" altLang="en-US" sz="2000" kern="100" dirty="0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　⇒</a:t>
            </a:r>
            <a:r>
              <a:rPr lang="ja-JP" altLang="en-US" sz="20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継続的に保全が図るための</a:t>
            </a:r>
            <a:r>
              <a:rPr lang="ja-JP" altLang="en-US" sz="2000" b="1" kern="100" dirty="0">
                <a:solidFill>
                  <a:schemeClr val="accent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実態把握</a:t>
            </a:r>
            <a:br>
              <a:rPr lang="en-US" altLang="ja-JP" sz="20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</a:br>
            <a:r>
              <a:rPr lang="ja-JP" altLang="en-US" sz="20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　　各保全</a:t>
            </a:r>
            <a:r>
              <a:rPr lang="ja-JP" altLang="en-US" sz="2000" b="1" kern="100" dirty="0">
                <a:solidFill>
                  <a:srgbClr val="0070C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活動地に適した活動支援</a:t>
            </a:r>
            <a:r>
              <a:rPr lang="ja-JP" altLang="en-US" sz="20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の強化</a:t>
            </a:r>
            <a:br>
              <a:rPr lang="en-US" altLang="ja-JP" sz="20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</a:br>
            <a:r>
              <a:rPr lang="ja-JP" altLang="en-US" sz="20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　　</a:t>
            </a:r>
            <a:r>
              <a:rPr lang="ja-JP" altLang="en-US" sz="2000" b="1" kern="100" dirty="0">
                <a:solidFill>
                  <a:schemeClr val="accent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自然共生サイトの新規認定</a:t>
            </a:r>
            <a:r>
              <a:rPr lang="ja-JP" altLang="en-US" sz="20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のための支援</a:t>
            </a:r>
            <a:br>
              <a:rPr lang="en-US" altLang="ja-JP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</a:br>
            <a:r>
              <a:rPr lang="ja-JP" altLang="en-US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　　</a:t>
            </a:r>
            <a:r>
              <a:rPr lang="en-US" altLang="ja-JP" sz="14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※</a:t>
            </a:r>
            <a:r>
              <a:rPr lang="ja-JP" altLang="en-US" sz="14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法令等に基づく地域指定の割合は現状維持 約</a:t>
            </a:r>
            <a:r>
              <a:rPr lang="en-US" altLang="ja-JP" sz="14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25</a:t>
            </a:r>
            <a:r>
              <a:rPr lang="ja-JP" altLang="en-US" sz="14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％</a:t>
            </a:r>
            <a:br>
              <a:rPr lang="en-US" altLang="ja-JP" sz="14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</a:br>
            <a:r>
              <a:rPr lang="en-US" altLang="ja-JP" sz="14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   </a:t>
            </a:r>
            <a:r>
              <a:rPr lang="ja-JP" altLang="en-US" sz="14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　</a:t>
            </a:r>
            <a:r>
              <a:rPr lang="en-US" altLang="ja-JP" sz="14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 </a:t>
            </a:r>
            <a:r>
              <a:rPr lang="ja-JP" altLang="en-US" sz="14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 うち、保安林等の国基準外の保護地域を除く地域指定 約</a:t>
            </a:r>
            <a:r>
              <a:rPr lang="en-US" altLang="ja-JP" sz="14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14</a:t>
            </a:r>
            <a:r>
              <a:rPr lang="ja-JP" altLang="en-US" sz="14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％</a:t>
            </a:r>
            <a:endParaRPr lang="en-US" altLang="ja-JP" kern="100" dirty="0">
              <a:effectLst/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 marL="285750" indent="-285750">
              <a:spcBef>
                <a:spcPts val="400"/>
              </a:spcBef>
              <a:buClr>
                <a:schemeClr val="tx1"/>
              </a:buClr>
              <a:buFont typeface="Wingdings" panose="05000000000000000000" pitchFamily="2" charset="2"/>
              <a:buChar char="l"/>
            </a:pPr>
            <a:r>
              <a:rPr lang="ja-JP" altLang="en-US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事業者の活動の促進</a:t>
            </a:r>
            <a:br>
              <a:rPr lang="en-US" altLang="ja-JP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</a:br>
            <a:r>
              <a:rPr lang="ja-JP" altLang="en-US" sz="20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　⇒</a:t>
            </a:r>
            <a:r>
              <a:rPr lang="ja-JP" altLang="en-US" sz="2000" b="1" kern="100" dirty="0">
                <a:solidFill>
                  <a:schemeClr val="accent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ネイチャーポジティブ</a:t>
            </a:r>
            <a:r>
              <a:rPr lang="ja-JP" altLang="en-US" sz="2000" b="1" kern="100" dirty="0">
                <a:solidFill>
                  <a:schemeClr val="accent1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経済</a:t>
            </a:r>
            <a:r>
              <a:rPr lang="ja-JP" altLang="en-US" sz="2000" kern="100" dirty="0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や</a:t>
            </a:r>
            <a:br>
              <a:rPr lang="en-US" altLang="ja-JP" sz="20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</a:br>
            <a:r>
              <a:rPr lang="ja-JP" altLang="en-US" sz="20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　　</a:t>
            </a:r>
            <a:r>
              <a:rPr lang="en-US" altLang="ja-JP" sz="2000" b="1" kern="100" dirty="0" err="1">
                <a:solidFill>
                  <a:schemeClr val="accent1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NbS</a:t>
            </a:r>
            <a:r>
              <a:rPr lang="ja-JP" altLang="en-US" sz="2000" kern="100" dirty="0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、</a:t>
            </a:r>
            <a:r>
              <a:rPr lang="ja-JP" altLang="en-US" sz="2000" b="1" kern="100" dirty="0">
                <a:solidFill>
                  <a:schemeClr val="accent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ランドスケープアプローチ</a:t>
            </a:r>
            <a:r>
              <a:rPr lang="ja-JP" altLang="en-US" sz="20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の導入</a:t>
            </a:r>
            <a:endParaRPr lang="en-US" altLang="ja-JP" sz="2000" kern="100" dirty="0"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818104A0-6F3A-4A43-BCEC-0671B0272AF2}"/>
              </a:ext>
            </a:extLst>
          </p:cNvPr>
          <p:cNvSpPr txBox="1"/>
          <p:nvPr/>
        </p:nvSpPr>
        <p:spPr>
          <a:xfrm>
            <a:off x="7756470" y="5803245"/>
            <a:ext cx="145749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050" dirty="0"/>
              <a:t>※</a:t>
            </a:r>
            <a:r>
              <a:rPr lang="ja-JP" altLang="en-US" sz="1050" dirty="0"/>
              <a:t>国基準の保護地域</a:t>
            </a:r>
            <a:endParaRPr lang="en-US" altLang="ja-JP" sz="1050" dirty="0"/>
          </a:p>
          <a:p>
            <a:r>
              <a:rPr lang="ja-JP" altLang="en-US" sz="1050" dirty="0"/>
              <a:t>　と</a:t>
            </a:r>
            <a:r>
              <a:rPr lang="en-US" altLang="ja-JP" sz="1050" dirty="0"/>
              <a:t>OECM</a:t>
            </a:r>
            <a:r>
              <a:rPr lang="ja-JP" altLang="en-US" sz="1050" dirty="0"/>
              <a:t>の面積割合</a:t>
            </a:r>
            <a:endParaRPr kumimoji="1" lang="ja-JP" altLang="en-US" sz="1050" dirty="0"/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EEDA394A-ED0C-4F42-9273-0F02AB328024}"/>
              </a:ext>
            </a:extLst>
          </p:cNvPr>
          <p:cNvGrpSpPr/>
          <p:nvPr/>
        </p:nvGrpSpPr>
        <p:grpSpPr>
          <a:xfrm>
            <a:off x="5526522" y="5761475"/>
            <a:ext cx="2294836" cy="985255"/>
            <a:chOff x="6032603" y="3235570"/>
            <a:chExt cx="2656663" cy="1282290"/>
          </a:xfrm>
        </p:grpSpPr>
        <p:grpSp>
          <p:nvGrpSpPr>
            <p:cNvPr id="16" name="グループ化 15">
              <a:extLst>
                <a:ext uri="{FF2B5EF4-FFF2-40B4-BE49-F238E27FC236}">
                  <a16:creationId xmlns:a16="http://schemas.microsoft.com/office/drawing/2014/main" id="{39C5562B-0C93-4DAD-AA31-23EB3664A2A7}"/>
                </a:ext>
              </a:extLst>
            </p:cNvPr>
            <p:cNvGrpSpPr/>
            <p:nvPr/>
          </p:nvGrpSpPr>
          <p:grpSpPr>
            <a:xfrm>
              <a:off x="6032603" y="3579764"/>
              <a:ext cx="2656663" cy="938096"/>
              <a:chOff x="69317" y="596193"/>
              <a:chExt cx="2656663" cy="975157"/>
            </a:xfrm>
          </p:grpSpPr>
          <p:sp>
            <p:nvSpPr>
              <p:cNvPr id="17" name="正方形/長方形 16">
                <a:extLst>
                  <a:ext uri="{FF2B5EF4-FFF2-40B4-BE49-F238E27FC236}">
                    <a16:creationId xmlns:a16="http://schemas.microsoft.com/office/drawing/2014/main" id="{64B59CAB-3B4A-4E2F-9490-C1EB23BA4713}"/>
                  </a:ext>
                </a:extLst>
              </p:cNvPr>
              <p:cNvSpPr/>
              <p:nvPr/>
            </p:nvSpPr>
            <p:spPr>
              <a:xfrm>
                <a:off x="69317" y="596193"/>
                <a:ext cx="2656663" cy="975157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200"/>
              </a:p>
            </p:txBody>
          </p:sp>
          <p:grpSp>
            <p:nvGrpSpPr>
              <p:cNvPr id="18" name="グループ化 17">
                <a:extLst>
                  <a:ext uri="{FF2B5EF4-FFF2-40B4-BE49-F238E27FC236}">
                    <a16:creationId xmlns:a16="http://schemas.microsoft.com/office/drawing/2014/main" id="{E42804AB-E32F-489D-9A17-D7FA352CFA19}"/>
                  </a:ext>
                </a:extLst>
              </p:cNvPr>
              <p:cNvGrpSpPr/>
              <p:nvPr/>
            </p:nvGrpSpPr>
            <p:grpSpPr>
              <a:xfrm>
                <a:off x="91534" y="596575"/>
                <a:ext cx="2622279" cy="856728"/>
                <a:chOff x="-2733675" y="676275"/>
                <a:chExt cx="2622279" cy="856728"/>
              </a:xfrm>
            </p:grpSpPr>
            <p:sp>
              <p:nvSpPr>
                <p:cNvPr id="19" name="テキスト ボックス 18">
                  <a:extLst>
                    <a:ext uri="{FF2B5EF4-FFF2-40B4-BE49-F238E27FC236}">
                      <a16:creationId xmlns:a16="http://schemas.microsoft.com/office/drawing/2014/main" id="{27EF6B48-08B1-492F-BAAB-B63C84A60582}"/>
                    </a:ext>
                  </a:extLst>
                </p:cNvPr>
                <p:cNvSpPr txBox="1"/>
                <p:nvPr/>
              </p:nvSpPr>
              <p:spPr>
                <a:xfrm>
                  <a:off x="-2733675" y="676275"/>
                  <a:ext cx="1209675" cy="31993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kumimoji="1" lang="en-US" altLang="ja-JP" sz="1400" b="1" dirty="0"/>
                    <a:t>2020</a:t>
                  </a:r>
                  <a:r>
                    <a:rPr kumimoji="1" lang="ja-JP" altLang="en-US" sz="1400" b="1" dirty="0"/>
                    <a:t>年度</a:t>
                  </a:r>
                </a:p>
              </p:txBody>
            </p:sp>
            <p:sp>
              <p:nvSpPr>
                <p:cNvPr id="20" name="テキスト ボックス 19">
                  <a:extLst>
                    <a:ext uri="{FF2B5EF4-FFF2-40B4-BE49-F238E27FC236}">
                      <a16:creationId xmlns:a16="http://schemas.microsoft.com/office/drawing/2014/main" id="{E0E6680B-20C3-4C14-B24B-F17D533031B0}"/>
                    </a:ext>
                  </a:extLst>
                </p:cNvPr>
                <p:cNvSpPr txBox="1"/>
                <p:nvPr/>
              </p:nvSpPr>
              <p:spPr>
                <a:xfrm>
                  <a:off x="-2733675" y="968375"/>
                  <a:ext cx="1209675" cy="31993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kumimoji="1" lang="en-US" altLang="ja-JP" sz="1400" dirty="0"/>
                    <a:t>24.6</a:t>
                  </a:r>
                  <a:r>
                    <a:rPr kumimoji="1" lang="ja-JP" altLang="en-US" sz="1050" dirty="0"/>
                    <a:t>％</a:t>
                  </a:r>
                  <a:endParaRPr kumimoji="1" lang="ja-JP" altLang="en-US" sz="1200" dirty="0"/>
                </a:p>
              </p:txBody>
            </p:sp>
            <p:sp>
              <p:nvSpPr>
                <p:cNvPr id="21" name="テキスト ボックス 20">
                  <a:extLst>
                    <a:ext uri="{FF2B5EF4-FFF2-40B4-BE49-F238E27FC236}">
                      <a16:creationId xmlns:a16="http://schemas.microsoft.com/office/drawing/2014/main" id="{5FFC97FE-0594-46F1-965C-2ED5EB366D23}"/>
                    </a:ext>
                  </a:extLst>
                </p:cNvPr>
                <p:cNvSpPr txBox="1"/>
                <p:nvPr/>
              </p:nvSpPr>
              <p:spPr>
                <a:xfrm>
                  <a:off x="-1321071" y="676275"/>
                  <a:ext cx="1209675" cy="31993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kumimoji="1" lang="en-US" altLang="ja-JP" sz="1400" b="1" dirty="0"/>
                    <a:t>2025</a:t>
                  </a:r>
                  <a:r>
                    <a:rPr kumimoji="1" lang="ja-JP" altLang="en-US" sz="1400" b="1" dirty="0"/>
                    <a:t>年度</a:t>
                  </a:r>
                </a:p>
              </p:txBody>
            </p:sp>
            <p:sp>
              <p:nvSpPr>
                <p:cNvPr id="22" name="二等辺三角形 21">
                  <a:extLst>
                    <a:ext uri="{FF2B5EF4-FFF2-40B4-BE49-F238E27FC236}">
                      <a16:creationId xmlns:a16="http://schemas.microsoft.com/office/drawing/2014/main" id="{079DC963-CE6D-4018-B3F2-DB8B95EE862E}"/>
                    </a:ext>
                  </a:extLst>
                </p:cNvPr>
                <p:cNvSpPr/>
                <p:nvPr/>
              </p:nvSpPr>
              <p:spPr>
                <a:xfrm rot="5400000">
                  <a:off x="-1638295" y="1035080"/>
                  <a:ext cx="461715" cy="197124"/>
                </a:xfrm>
                <a:prstGeom prst="triangle">
                  <a:avLst/>
                </a:prstGeom>
                <a:solidFill>
                  <a:schemeClr val="accent1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1200"/>
                </a:p>
              </p:txBody>
            </p:sp>
            <p:sp>
              <p:nvSpPr>
                <p:cNvPr id="23" name="テキスト ボックス 22">
                  <a:extLst>
                    <a:ext uri="{FF2B5EF4-FFF2-40B4-BE49-F238E27FC236}">
                      <a16:creationId xmlns:a16="http://schemas.microsoft.com/office/drawing/2014/main" id="{88718007-AF03-4D7E-BA2E-6D74688119FD}"/>
                    </a:ext>
                  </a:extLst>
                </p:cNvPr>
                <p:cNvSpPr txBox="1"/>
                <p:nvPr/>
              </p:nvSpPr>
              <p:spPr>
                <a:xfrm>
                  <a:off x="-2733675" y="1261058"/>
                  <a:ext cx="1209675" cy="27194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kumimoji="1" lang="en-US" altLang="ja-JP" sz="1100" dirty="0"/>
                    <a:t>(46,930</a:t>
                  </a:r>
                  <a:r>
                    <a:rPr kumimoji="1" lang="en-US" altLang="ja-JP" sz="900" dirty="0"/>
                    <a:t>ha</a:t>
                  </a:r>
                  <a:r>
                    <a:rPr kumimoji="1" lang="en-US" altLang="ja-JP" sz="1100" dirty="0"/>
                    <a:t>)</a:t>
                  </a:r>
                  <a:endParaRPr kumimoji="1" lang="ja-JP" altLang="en-US" sz="1200" dirty="0"/>
                </a:p>
              </p:txBody>
            </p:sp>
            <p:sp>
              <p:nvSpPr>
                <p:cNvPr id="24" name="テキスト ボックス 23">
                  <a:extLst>
                    <a:ext uri="{FF2B5EF4-FFF2-40B4-BE49-F238E27FC236}">
                      <a16:creationId xmlns:a16="http://schemas.microsoft.com/office/drawing/2014/main" id="{C93DEC2E-7362-42C1-AC78-A3E22BEBA675}"/>
                    </a:ext>
                  </a:extLst>
                </p:cNvPr>
                <p:cNvSpPr txBox="1"/>
                <p:nvPr/>
              </p:nvSpPr>
              <p:spPr>
                <a:xfrm>
                  <a:off x="-1321071" y="968375"/>
                  <a:ext cx="1209675" cy="31993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kumimoji="1" lang="en-US" altLang="ja-JP" sz="1400" b="1" dirty="0">
                      <a:solidFill>
                        <a:schemeClr val="accent1"/>
                      </a:solidFill>
                    </a:rPr>
                    <a:t>24.6</a:t>
                  </a:r>
                  <a:r>
                    <a:rPr kumimoji="1" lang="ja-JP" altLang="en-US" sz="1050" b="1" dirty="0">
                      <a:solidFill>
                        <a:schemeClr val="accent1"/>
                      </a:solidFill>
                    </a:rPr>
                    <a:t>％</a:t>
                  </a:r>
                  <a:endParaRPr kumimoji="1" lang="ja-JP" altLang="en-US" sz="1200" b="1" dirty="0">
                    <a:solidFill>
                      <a:schemeClr val="accent1"/>
                    </a:solidFill>
                  </a:endParaRPr>
                </a:p>
              </p:txBody>
            </p:sp>
            <p:sp>
              <p:nvSpPr>
                <p:cNvPr id="25" name="テキスト ボックス 24">
                  <a:extLst>
                    <a:ext uri="{FF2B5EF4-FFF2-40B4-BE49-F238E27FC236}">
                      <a16:creationId xmlns:a16="http://schemas.microsoft.com/office/drawing/2014/main" id="{70296C5D-44D4-4F88-9711-DE5FD59B3BA4}"/>
                    </a:ext>
                  </a:extLst>
                </p:cNvPr>
                <p:cNvSpPr txBox="1"/>
                <p:nvPr/>
              </p:nvSpPr>
              <p:spPr>
                <a:xfrm>
                  <a:off x="-1321071" y="1261058"/>
                  <a:ext cx="1209675" cy="27194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kumimoji="1" lang="en-US" altLang="ja-JP" sz="1100" dirty="0"/>
                    <a:t>(46,942</a:t>
                  </a:r>
                  <a:r>
                    <a:rPr kumimoji="1" lang="en-US" altLang="ja-JP" sz="900" dirty="0"/>
                    <a:t>ha</a:t>
                  </a:r>
                  <a:r>
                    <a:rPr kumimoji="1" lang="en-US" altLang="ja-JP" sz="1100" dirty="0"/>
                    <a:t>)</a:t>
                  </a:r>
                  <a:endParaRPr kumimoji="1" lang="ja-JP" altLang="en-US" sz="1200" dirty="0"/>
                </a:p>
              </p:txBody>
            </p:sp>
          </p:grpSp>
        </p:grpSp>
        <p:sp>
          <p:nvSpPr>
            <p:cNvPr id="28" name="テキスト ボックス 27">
              <a:extLst>
                <a:ext uri="{FF2B5EF4-FFF2-40B4-BE49-F238E27FC236}">
                  <a16:creationId xmlns:a16="http://schemas.microsoft.com/office/drawing/2014/main" id="{A496D261-8C89-40F9-B381-E8591D58F4CD}"/>
                </a:ext>
              </a:extLst>
            </p:cNvPr>
            <p:cNvSpPr txBox="1"/>
            <p:nvPr/>
          </p:nvSpPr>
          <p:spPr>
            <a:xfrm>
              <a:off x="6144756" y="3235570"/>
              <a:ext cx="2407459" cy="3204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000" b="1" dirty="0"/>
                <a:t>法令等に基づく地域指定の割合</a:t>
              </a:r>
            </a:p>
          </p:txBody>
        </p:sp>
      </p:grp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157CF1F-1592-476E-B8C2-5E130371CD4D}"/>
              </a:ext>
            </a:extLst>
          </p:cNvPr>
          <p:cNvGrpSpPr/>
          <p:nvPr/>
        </p:nvGrpSpPr>
        <p:grpSpPr>
          <a:xfrm>
            <a:off x="7728860" y="6230602"/>
            <a:ext cx="1201871" cy="506554"/>
            <a:chOff x="2776718" y="6138875"/>
            <a:chExt cx="1798524" cy="578025"/>
          </a:xfrm>
        </p:grpSpPr>
        <p:sp>
          <p:nvSpPr>
            <p:cNvPr id="27" name="テキスト ボックス 26">
              <a:extLst>
                <a:ext uri="{FF2B5EF4-FFF2-40B4-BE49-F238E27FC236}">
                  <a16:creationId xmlns:a16="http://schemas.microsoft.com/office/drawing/2014/main" id="{2BD27456-A744-42C8-9455-2AF27A78970D}"/>
                </a:ext>
              </a:extLst>
            </p:cNvPr>
            <p:cNvSpPr txBox="1"/>
            <p:nvPr/>
          </p:nvSpPr>
          <p:spPr>
            <a:xfrm>
              <a:off x="2776718" y="6138875"/>
              <a:ext cx="1798524" cy="3199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1400" b="1" dirty="0"/>
                <a:t>13.96</a:t>
              </a:r>
              <a:r>
                <a:rPr lang="en-US" altLang="ja-JP" sz="1050" dirty="0"/>
                <a:t>%</a:t>
              </a:r>
            </a:p>
          </p:txBody>
        </p:sp>
        <p:sp>
          <p:nvSpPr>
            <p:cNvPr id="29" name="テキスト ボックス 28">
              <a:extLst>
                <a:ext uri="{FF2B5EF4-FFF2-40B4-BE49-F238E27FC236}">
                  <a16:creationId xmlns:a16="http://schemas.microsoft.com/office/drawing/2014/main" id="{0EB732F3-13B1-472F-BD2C-C336E289A19F}"/>
                </a:ext>
              </a:extLst>
            </p:cNvPr>
            <p:cNvSpPr txBox="1"/>
            <p:nvPr/>
          </p:nvSpPr>
          <p:spPr>
            <a:xfrm>
              <a:off x="3048546" y="6418378"/>
              <a:ext cx="1356634" cy="2985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00" dirty="0"/>
                <a:t>(26,599</a:t>
              </a:r>
              <a:r>
                <a:rPr kumimoji="1" lang="en-US" altLang="ja-JP" sz="900" dirty="0"/>
                <a:t>ha</a:t>
              </a:r>
              <a:r>
                <a:rPr kumimoji="1" lang="en-US" altLang="ja-JP" sz="1100" dirty="0"/>
                <a:t>)</a:t>
              </a:r>
              <a:endParaRPr kumimoji="1" lang="ja-JP" altLang="en-US" sz="1200" dirty="0"/>
            </a:p>
          </p:txBody>
        </p:sp>
      </p:grp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F6F6AF8D-3281-4B4F-8736-2B92F4BDB3F9}"/>
              </a:ext>
            </a:extLst>
          </p:cNvPr>
          <p:cNvGrpSpPr/>
          <p:nvPr/>
        </p:nvGrpSpPr>
        <p:grpSpPr>
          <a:xfrm>
            <a:off x="6413851" y="3586591"/>
            <a:ext cx="2600960" cy="2010590"/>
            <a:chOff x="5476910" y="3609471"/>
            <a:chExt cx="3555838" cy="2748727"/>
          </a:xfrm>
        </p:grpSpPr>
        <p:pic>
          <p:nvPicPr>
            <p:cNvPr id="30" name="図 29">
              <a:extLst>
                <a:ext uri="{FF2B5EF4-FFF2-40B4-BE49-F238E27FC236}">
                  <a16:creationId xmlns:a16="http://schemas.microsoft.com/office/drawing/2014/main" id="{CA4848FF-1DF2-4223-80E1-629BACD53F7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7260" b="7237"/>
            <a:stretch/>
          </p:blipFill>
          <p:spPr>
            <a:xfrm>
              <a:off x="6263356" y="3609471"/>
              <a:ext cx="1982948" cy="2397592"/>
            </a:xfrm>
            <a:prstGeom prst="rect">
              <a:avLst/>
            </a:prstGeom>
          </p:spPr>
        </p:pic>
        <p:sp>
          <p:nvSpPr>
            <p:cNvPr id="31" name="テキスト ボックス 30">
              <a:extLst>
                <a:ext uri="{FF2B5EF4-FFF2-40B4-BE49-F238E27FC236}">
                  <a16:creationId xmlns:a16="http://schemas.microsoft.com/office/drawing/2014/main" id="{B4DA06D1-2CD6-432B-A1AC-46C347752894}"/>
                </a:ext>
              </a:extLst>
            </p:cNvPr>
            <p:cNvSpPr txBox="1"/>
            <p:nvPr/>
          </p:nvSpPr>
          <p:spPr>
            <a:xfrm>
              <a:off x="8113195" y="4777721"/>
              <a:ext cx="792923" cy="28612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tIns="0" bIns="0" rtlCol="0" anchor="ctr" anchorCtr="0">
              <a:noAutofit/>
            </a:bodyPr>
            <a:lstStyle/>
            <a:p>
              <a:r>
                <a:rPr kumimoji="1" lang="ja-JP" altLang="en-US" sz="800" dirty="0"/>
                <a:t>被害地</a:t>
              </a:r>
            </a:p>
          </p:txBody>
        </p:sp>
        <p:pic>
          <p:nvPicPr>
            <p:cNvPr id="32" name="図 31">
              <a:extLst>
                <a:ext uri="{FF2B5EF4-FFF2-40B4-BE49-F238E27FC236}">
                  <a16:creationId xmlns:a16="http://schemas.microsoft.com/office/drawing/2014/main" id="{786CC00A-3522-42F0-A042-B4C02F40F1D3}"/>
                </a:ext>
              </a:extLst>
            </p:cNvPr>
            <p:cNvPicPr>
              <a:picLocks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1628" t="93194" r="62048" b="4725"/>
            <a:stretch/>
          </p:blipFill>
          <p:spPr>
            <a:xfrm>
              <a:off x="8059195" y="4882889"/>
              <a:ext cx="108000" cy="108000"/>
            </a:xfrm>
            <a:prstGeom prst="rect">
              <a:avLst/>
            </a:prstGeom>
          </p:spPr>
        </p:pic>
        <p:sp>
          <p:nvSpPr>
            <p:cNvPr id="33" name="テキスト ボックス 32">
              <a:extLst>
                <a:ext uri="{FF2B5EF4-FFF2-40B4-BE49-F238E27FC236}">
                  <a16:creationId xmlns:a16="http://schemas.microsoft.com/office/drawing/2014/main" id="{1AB0D9FB-9555-4148-A023-50A46CD73FBF}"/>
                </a:ext>
              </a:extLst>
            </p:cNvPr>
            <p:cNvSpPr txBox="1"/>
            <p:nvPr/>
          </p:nvSpPr>
          <p:spPr>
            <a:xfrm>
              <a:off x="5476910" y="5998944"/>
              <a:ext cx="3555838" cy="35925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tIns="0" bIns="0" rtlCol="0" anchor="ctr" anchorCtr="0">
              <a:noAutofit/>
            </a:bodyPr>
            <a:lstStyle/>
            <a:p>
              <a:pPr algn="ctr"/>
              <a:r>
                <a:rPr kumimoji="1" lang="ja-JP" altLang="en-US" sz="1200" dirty="0"/>
                <a:t>クビアカツヤカミキリ被害分布図</a:t>
              </a:r>
              <a:endParaRPr kumimoji="1" lang="en-US" altLang="ja-JP" sz="1200" dirty="0"/>
            </a:p>
            <a:p>
              <a:pPr algn="ctr"/>
              <a:r>
                <a:rPr kumimoji="1" lang="ja-JP" altLang="en-US" sz="1200" dirty="0"/>
                <a:t>（</a:t>
              </a:r>
              <a:r>
                <a:rPr kumimoji="1" lang="en-US" altLang="ja-JP" sz="1200" dirty="0"/>
                <a:t>2024</a:t>
              </a:r>
              <a:r>
                <a:rPr kumimoji="1" lang="ja-JP" altLang="en-US" sz="1200" dirty="0"/>
                <a:t>年</a:t>
              </a:r>
              <a:r>
                <a:rPr kumimoji="1" lang="en-US" altLang="ja-JP" sz="1200" dirty="0"/>
                <a:t>10</a:t>
              </a:r>
              <a:r>
                <a:rPr kumimoji="1" lang="ja-JP" altLang="en-US" sz="1200" dirty="0"/>
                <a:t>月時点）</a:t>
              </a:r>
            </a:p>
          </p:txBody>
        </p:sp>
      </p:grpSp>
      <p:sp>
        <p:nvSpPr>
          <p:cNvPr id="34" name="タイトル 1">
            <a:extLst>
              <a:ext uri="{FF2B5EF4-FFF2-40B4-BE49-F238E27FC236}">
                <a16:creationId xmlns:a16="http://schemas.microsoft.com/office/drawing/2014/main" id="{99698CE1-148E-4BAE-8CB7-3BB2BA2F9ADB}"/>
              </a:ext>
            </a:extLst>
          </p:cNvPr>
          <p:cNvSpPr txBox="1">
            <a:spLocks/>
          </p:cNvSpPr>
          <p:nvPr/>
        </p:nvSpPr>
        <p:spPr>
          <a:xfrm>
            <a:off x="8465622" y="6606000"/>
            <a:ext cx="66675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400" kern="120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j-cs"/>
              </a:defRPr>
            </a:lvl1pPr>
          </a:lstStyle>
          <a:p>
            <a:pPr algn="r"/>
            <a:r>
              <a:rPr lang="en-US" altLang="ja-JP" sz="1000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8555459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48FB369-E58E-4D4F-8B70-DEF08428A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府の取組と課題への対応</a:t>
            </a:r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12C11FE-EE1A-43E7-A7A0-2E09B0FD7900}"/>
              </a:ext>
            </a:extLst>
          </p:cNvPr>
          <p:cNvSpPr txBox="1"/>
          <p:nvPr/>
        </p:nvSpPr>
        <p:spPr>
          <a:xfrm>
            <a:off x="106878" y="534393"/>
            <a:ext cx="8930244" cy="369332"/>
          </a:xfrm>
          <a:prstGeom prst="rect">
            <a:avLst/>
          </a:prstGeom>
          <a:solidFill>
            <a:srgbClr val="A3F94D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取組方針</a:t>
            </a:r>
            <a:r>
              <a:rPr lang="ja-JP" altLang="en-US" b="1" dirty="0"/>
              <a:t>３</a:t>
            </a:r>
            <a:r>
              <a:rPr kumimoji="1" lang="ja-JP" altLang="en-US" b="1" dirty="0"/>
              <a:t>　生物多様性保全に資する仕組みづくりの推進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0FA06A0-1515-4B2C-844C-DBC697664E59}"/>
              </a:ext>
            </a:extLst>
          </p:cNvPr>
          <p:cNvSpPr txBox="1"/>
          <p:nvPr/>
        </p:nvSpPr>
        <p:spPr>
          <a:xfrm>
            <a:off x="106878" y="1052140"/>
            <a:ext cx="8930244" cy="51193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ja-JP" altLang="en-US" sz="2400" b="1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取組</a:t>
            </a:r>
            <a:endParaRPr lang="en-US" altLang="ja-JP" b="1" kern="100" dirty="0"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lang="ja-JP" altLang="en-US" sz="1800" kern="100" dirty="0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おおさか環農水研生物多様性センターを中心に、その他の研究機関（大学、博物館等）や保全団体等と連携し</a:t>
            </a:r>
            <a:r>
              <a:rPr lang="ja-JP" altLang="en-US" sz="1800" b="1" kern="100" dirty="0">
                <a:solidFill>
                  <a:srgbClr val="0070C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野生動植物の</a:t>
            </a:r>
            <a:r>
              <a:rPr lang="ja-JP" altLang="en-US" sz="1800" b="1" kern="100" dirty="0">
                <a:solidFill>
                  <a:schemeClr val="accent1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モニタリング</a:t>
            </a:r>
            <a:r>
              <a:rPr lang="ja-JP" altLang="en-US" sz="1800" kern="100" dirty="0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を実施</a:t>
            </a:r>
            <a:endParaRPr lang="en-US" altLang="ja-JP" sz="1800" kern="100" dirty="0">
              <a:effectLst/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lang="ja-JP" altLang="en-US" sz="1800" kern="100" dirty="0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府</a:t>
            </a:r>
            <a:r>
              <a:rPr lang="en-US" altLang="ja-JP" sz="1800" kern="100" dirty="0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Web</a:t>
            </a:r>
            <a:r>
              <a:rPr lang="ja-JP" altLang="en-US" sz="1800" kern="100" dirty="0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サイト「大阪府いきもの資料館」を立ち上げ、既存行政資料を中心に集約</a:t>
            </a:r>
            <a:endParaRPr lang="en-US" altLang="ja-JP" sz="1800" kern="100" dirty="0">
              <a:effectLst/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lang="ja-JP" altLang="en-US" sz="1800" kern="100" dirty="0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大阪府レッドリストの改訂　</a:t>
            </a:r>
            <a:r>
              <a:rPr lang="en-US" altLang="ja-JP" sz="1800" kern="100" dirty="0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※ </a:t>
            </a:r>
            <a:r>
              <a:rPr lang="en-US" altLang="ja-JP" sz="1800" b="1" kern="100" dirty="0">
                <a:solidFill>
                  <a:schemeClr val="accent1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2027</a:t>
            </a:r>
            <a:r>
              <a:rPr lang="ja-JP" altLang="en-US" sz="1800" b="1" kern="100" dirty="0">
                <a:solidFill>
                  <a:schemeClr val="accent1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年</a:t>
            </a:r>
            <a:r>
              <a:rPr lang="en-US" altLang="ja-JP" sz="1800" b="1" kern="100" dirty="0">
                <a:solidFill>
                  <a:schemeClr val="accent1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3</a:t>
            </a:r>
            <a:r>
              <a:rPr lang="ja-JP" altLang="en-US" sz="1800" b="1" kern="100" dirty="0">
                <a:solidFill>
                  <a:schemeClr val="accent1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月に暫定版リス</a:t>
            </a:r>
            <a:r>
              <a:rPr lang="ja-JP" altLang="en-US" sz="1800" b="1" kern="100" dirty="0">
                <a:solidFill>
                  <a:srgbClr val="0070C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ト</a:t>
            </a:r>
            <a:r>
              <a:rPr lang="ja-JP" altLang="en-US" sz="1800" b="1" kern="100" dirty="0">
                <a:solidFill>
                  <a:schemeClr val="accent1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を公表予定</a:t>
            </a:r>
            <a:endParaRPr lang="en-US" altLang="ja-JP" sz="1800" b="1" kern="100" dirty="0">
              <a:solidFill>
                <a:schemeClr val="accent1"/>
              </a:solidFill>
              <a:effectLst/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 marL="285750" indent="-285750">
              <a:spcBef>
                <a:spcPts val="600"/>
              </a:spcBef>
              <a:buClr>
                <a:schemeClr val="tx1"/>
              </a:buClr>
              <a:buFont typeface="Wingdings" panose="05000000000000000000" pitchFamily="2" charset="2"/>
              <a:buChar char="l"/>
            </a:pPr>
            <a:r>
              <a:rPr lang="ja-JP" altLang="en-US" b="1" kern="100" dirty="0">
                <a:solidFill>
                  <a:schemeClr val="accent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自然共生サイトの認定</a:t>
            </a:r>
            <a:r>
              <a:rPr lang="ja-JP" altLang="en-US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に係る</a:t>
            </a:r>
            <a:r>
              <a:rPr lang="ja-JP" altLang="en-US" sz="18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相談対応</a:t>
            </a:r>
            <a:br>
              <a:rPr lang="en-US" altLang="ja-JP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</a:br>
            <a:endParaRPr lang="en-US" altLang="ja-JP" kern="100" dirty="0"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>
              <a:spcBef>
                <a:spcPts val="400"/>
              </a:spcBef>
              <a:buClr>
                <a:schemeClr val="tx1"/>
              </a:buClr>
            </a:pPr>
            <a:r>
              <a:rPr lang="ja-JP" altLang="en-US" sz="2400" b="1" kern="100" dirty="0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課題への対応</a:t>
            </a:r>
            <a:endParaRPr lang="en-US" altLang="ja-JP" sz="2400" b="1" kern="100" dirty="0">
              <a:effectLst/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 marL="285750" indent="-285750">
              <a:spcBef>
                <a:spcPts val="400"/>
              </a:spcBef>
              <a:buClr>
                <a:schemeClr val="tx1"/>
              </a:buClr>
              <a:buFont typeface="Wingdings" panose="05000000000000000000" pitchFamily="2" charset="2"/>
              <a:buChar char="l"/>
            </a:pPr>
            <a:r>
              <a:rPr lang="ja-JP" altLang="en-US" sz="1800" kern="100" dirty="0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データの集約・共有化</a:t>
            </a:r>
            <a:br>
              <a:rPr lang="en-US" altLang="ja-JP" sz="1800" b="1" kern="100" dirty="0">
                <a:solidFill>
                  <a:schemeClr val="accent1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</a:br>
            <a:r>
              <a:rPr lang="ja-JP" altLang="en-US" sz="2000" b="1" kern="100" dirty="0">
                <a:solidFill>
                  <a:schemeClr val="accent1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　</a:t>
            </a:r>
            <a:r>
              <a:rPr lang="ja-JP" altLang="en-US" sz="20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⇒研究機関等の調査データを含む</a:t>
            </a:r>
            <a:r>
              <a:rPr lang="ja-JP" altLang="en-US" sz="2000" b="1" kern="100" dirty="0">
                <a:solidFill>
                  <a:srgbClr val="0070C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データバンク体制の整備</a:t>
            </a:r>
            <a:endParaRPr lang="en-US" altLang="ja-JP" sz="2000" b="1" kern="100" dirty="0">
              <a:solidFill>
                <a:srgbClr val="0070C0"/>
              </a:solidFill>
              <a:effectLst/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 marL="285750" indent="-285750">
              <a:spcBef>
                <a:spcPts val="400"/>
              </a:spcBef>
              <a:buClr>
                <a:schemeClr val="tx1"/>
              </a:buClr>
              <a:buFont typeface="Wingdings" panose="05000000000000000000" pitchFamily="2" charset="2"/>
              <a:buChar char="l"/>
            </a:pPr>
            <a:r>
              <a:rPr lang="ja-JP" altLang="en-US" kern="100" dirty="0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レッドリストの活用</a:t>
            </a:r>
            <a:br>
              <a:rPr lang="en-US" altLang="ja-JP" kern="100" dirty="0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</a:br>
            <a:r>
              <a:rPr lang="ja-JP" altLang="en-US" sz="2000" kern="100" dirty="0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　⇒ホットスポットの保全のあり方の検討</a:t>
            </a:r>
            <a:r>
              <a:rPr lang="ja-JP" altLang="en-US" sz="20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等、</a:t>
            </a:r>
            <a:r>
              <a:rPr lang="ja-JP" altLang="en-US" sz="2000" b="1" kern="100" dirty="0">
                <a:solidFill>
                  <a:srgbClr val="0070C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行政</a:t>
            </a:r>
            <a:r>
              <a:rPr lang="ja-JP" altLang="en-US" sz="2000" b="1" kern="100" dirty="0">
                <a:solidFill>
                  <a:schemeClr val="accent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施策への活用</a:t>
            </a:r>
            <a:endParaRPr lang="en-US" altLang="ja-JP" sz="2000" kern="100" dirty="0">
              <a:effectLst/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lang="ja-JP" altLang="en-US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自然共生サイトの支援</a:t>
            </a:r>
            <a:br>
              <a:rPr lang="en-US" altLang="ja-JP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</a:br>
            <a:r>
              <a:rPr lang="ja-JP" altLang="en-US" sz="20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　⇒新たな認定に向けた</a:t>
            </a:r>
            <a:r>
              <a:rPr lang="ja-JP" altLang="en-US" sz="2000" b="1" kern="100" dirty="0">
                <a:solidFill>
                  <a:srgbClr val="0070C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計画作成等の支援</a:t>
            </a:r>
            <a:br>
              <a:rPr lang="en-US" altLang="ja-JP" sz="20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</a:br>
            <a:r>
              <a:rPr lang="ja-JP" altLang="en-US" sz="20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　　地域生物多様性増進法の施行を踏まえた</a:t>
            </a:r>
            <a:r>
              <a:rPr lang="ja-JP" altLang="en-US" sz="2000" b="1" kern="100" dirty="0">
                <a:solidFill>
                  <a:srgbClr val="0070C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既存活動の支援</a:t>
            </a:r>
            <a:endParaRPr lang="ja-JP" altLang="en-US" sz="2000" b="1" kern="100" dirty="0">
              <a:solidFill>
                <a:srgbClr val="0070C0"/>
              </a:solidFill>
              <a:effectLst/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</p:txBody>
      </p:sp>
      <p:sp>
        <p:nvSpPr>
          <p:cNvPr id="6" name="タイトル 1">
            <a:extLst>
              <a:ext uri="{FF2B5EF4-FFF2-40B4-BE49-F238E27FC236}">
                <a16:creationId xmlns:a16="http://schemas.microsoft.com/office/drawing/2014/main" id="{863686E8-81FC-4367-8210-05EB63AB322A}"/>
              </a:ext>
            </a:extLst>
          </p:cNvPr>
          <p:cNvSpPr txBox="1">
            <a:spLocks/>
          </p:cNvSpPr>
          <p:nvPr/>
        </p:nvSpPr>
        <p:spPr>
          <a:xfrm>
            <a:off x="8465622" y="6606000"/>
            <a:ext cx="66675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400" kern="120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j-cs"/>
              </a:defRPr>
            </a:lvl1pPr>
          </a:lstStyle>
          <a:p>
            <a:pPr algn="r"/>
            <a:r>
              <a:rPr lang="en-US" altLang="ja-JP" sz="1000" dirty="0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40583731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48FB369-E58E-4D4F-8B70-DEF08428A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地域戦略の中間見直しのポイント</a:t>
            </a:r>
            <a:endParaRPr kumimoji="1"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0FA06A0-1515-4B2C-844C-DBC697664E59}"/>
              </a:ext>
            </a:extLst>
          </p:cNvPr>
          <p:cNvSpPr txBox="1"/>
          <p:nvPr/>
        </p:nvSpPr>
        <p:spPr>
          <a:xfrm>
            <a:off x="106878" y="895891"/>
            <a:ext cx="8930244" cy="57990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500"/>
              </a:lnSpc>
              <a:spcBef>
                <a:spcPts val="600"/>
              </a:spcBef>
              <a:buClr>
                <a:schemeClr val="tx1"/>
              </a:buClr>
            </a:pPr>
            <a:r>
              <a:rPr lang="ja-JP" altLang="en-US" sz="2400" b="1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① 社会情勢の反映</a:t>
            </a:r>
            <a:endParaRPr lang="en-US" altLang="ja-JP" sz="2400" b="1" kern="100" dirty="0"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>
              <a:lnSpc>
                <a:spcPts val="2200"/>
              </a:lnSpc>
              <a:spcBef>
                <a:spcPts val="600"/>
              </a:spcBef>
              <a:buClr>
                <a:schemeClr val="tx1"/>
              </a:buClr>
            </a:pPr>
            <a:r>
              <a:rPr lang="ja-JP" altLang="en-US" sz="20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　  ［反映例］ </a:t>
            </a:r>
            <a:endParaRPr lang="en-US" altLang="ja-JP" sz="2000" kern="100" dirty="0"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>
              <a:lnSpc>
                <a:spcPts val="2200"/>
              </a:lnSpc>
              <a:spcBef>
                <a:spcPts val="600"/>
              </a:spcBef>
              <a:buClr>
                <a:schemeClr val="tx1"/>
              </a:buClr>
            </a:pPr>
            <a:r>
              <a:rPr lang="en-US" altLang="ja-JP" sz="20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  </a:t>
            </a:r>
            <a:r>
              <a:rPr lang="ja-JP" altLang="en-US" sz="20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　</a:t>
            </a:r>
            <a:r>
              <a:rPr lang="en-US" altLang="ja-JP" sz="20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  </a:t>
            </a:r>
            <a:r>
              <a:rPr lang="ja-JP" altLang="en-US" sz="20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➤</a:t>
            </a:r>
            <a:r>
              <a:rPr lang="ja-JP" altLang="en-US" sz="2000" b="1" kern="100" dirty="0">
                <a:solidFill>
                  <a:srgbClr val="0070C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ネイチャーポジティブ</a:t>
            </a:r>
            <a:endParaRPr lang="en-US" altLang="ja-JP" sz="2000" b="1" kern="100" dirty="0">
              <a:solidFill>
                <a:srgbClr val="0070C0"/>
              </a:solidFill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>
              <a:lnSpc>
                <a:spcPts val="2200"/>
              </a:lnSpc>
              <a:spcBef>
                <a:spcPts val="600"/>
              </a:spcBef>
              <a:buClr>
                <a:schemeClr val="tx1"/>
              </a:buClr>
            </a:pPr>
            <a:r>
              <a:rPr lang="ja-JP" altLang="en-US" sz="20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　　　➤</a:t>
            </a:r>
            <a:r>
              <a:rPr lang="en-US" altLang="ja-JP" sz="2000" b="1" kern="100" dirty="0">
                <a:solidFill>
                  <a:srgbClr val="0070C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30by30</a:t>
            </a:r>
          </a:p>
          <a:p>
            <a:pPr>
              <a:lnSpc>
                <a:spcPts val="2200"/>
              </a:lnSpc>
              <a:spcBef>
                <a:spcPts val="600"/>
              </a:spcBef>
              <a:buClr>
                <a:schemeClr val="tx1"/>
              </a:buClr>
            </a:pPr>
            <a:r>
              <a:rPr lang="ja-JP" altLang="en-US" sz="20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　　　➤</a:t>
            </a:r>
            <a:r>
              <a:rPr lang="en-US" altLang="ja-JP" sz="20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2025</a:t>
            </a:r>
            <a:r>
              <a:rPr lang="ja-JP" altLang="en-US" sz="20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年大阪・関西万博　など</a:t>
            </a:r>
            <a:endParaRPr lang="en-US" altLang="ja-JP" sz="2000" kern="100" dirty="0"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>
              <a:lnSpc>
                <a:spcPts val="2200"/>
              </a:lnSpc>
              <a:spcBef>
                <a:spcPts val="600"/>
              </a:spcBef>
              <a:buClr>
                <a:schemeClr val="tx1"/>
              </a:buClr>
            </a:pPr>
            <a:endParaRPr lang="en-US" altLang="ja-JP" sz="2000" kern="100" dirty="0"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>
              <a:lnSpc>
                <a:spcPts val="2200"/>
              </a:lnSpc>
              <a:spcBef>
                <a:spcPts val="600"/>
              </a:spcBef>
              <a:buClr>
                <a:schemeClr val="tx1"/>
              </a:buClr>
            </a:pPr>
            <a:r>
              <a:rPr lang="ja-JP" altLang="en-US" sz="2400" b="1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②「</a:t>
            </a:r>
            <a:r>
              <a:rPr lang="en-US" altLang="ja-JP" sz="2400" b="1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2030</a:t>
            </a:r>
            <a:r>
              <a:rPr lang="ja-JP" altLang="en-US" sz="2400" b="1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年の実現すべき姿」を、社会情勢や施策の進行状況</a:t>
            </a:r>
            <a:endParaRPr lang="en-US" altLang="ja-JP" sz="2400" b="1" kern="100" dirty="0"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>
              <a:lnSpc>
                <a:spcPts val="2200"/>
              </a:lnSpc>
              <a:spcBef>
                <a:spcPts val="600"/>
              </a:spcBef>
              <a:buClr>
                <a:schemeClr val="tx1"/>
              </a:buClr>
            </a:pPr>
            <a:r>
              <a:rPr lang="ja-JP" altLang="en-US" sz="2400" b="1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　より見直し</a:t>
            </a:r>
            <a:endParaRPr lang="en-US" altLang="ja-JP" sz="2400" b="1" kern="100" dirty="0"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>
              <a:lnSpc>
                <a:spcPts val="2200"/>
              </a:lnSpc>
              <a:spcBef>
                <a:spcPts val="600"/>
              </a:spcBef>
              <a:buClr>
                <a:schemeClr val="tx1"/>
              </a:buClr>
            </a:pPr>
            <a:r>
              <a:rPr lang="ja-JP" altLang="en-US" sz="2400" b="1" kern="100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 　</a:t>
            </a:r>
            <a:r>
              <a:rPr lang="ja-JP" altLang="en-US" sz="20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［見直し例］</a:t>
            </a:r>
            <a:endParaRPr lang="en-US" altLang="ja-JP" sz="2000" kern="100" dirty="0"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 lvl="1">
              <a:lnSpc>
                <a:spcPts val="2200"/>
              </a:lnSpc>
              <a:spcBef>
                <a:spcPts val="600"/>
              </a:spcBef>
              <a:buClr>
                <a:schemeClr val="tx1"/>
              </a:buClr>
            </a:pPr>
            <a:r>
              <a:rPr lang="ja-JP" altLang="en-US" sz="20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　➤</a:t>
            </a:r>
            <a:r>
              <a:rPr lang="ja-JP" altLang="en-US" sz="2000" kern="100" dirty="0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各取組方針に対する</a:t>
            </a:r>
            <a:r>
              <a:rPr lang="ja-JP" altLang="en-US" sz="2000" b="1" kern="100" dirty="0">
                <a:solidFill>
                  <a:srgbClr val="0070C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進捗状況の見える化</a:t>
            </a:r>
            <a:endParaRPr lang="en-US" altLang="ja-JP" sz="2000" b="1" kern="100" dirty="0">
              <a:solidFill>
                <a:srgbClr val="0070C0"/>
              </a:solidFill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 lvl="1">
              <a:lnSpc>
                <a:spcPts val="2200"/>
              </a:lnSpc>
              <a:spcBef>
                <a:spcPts val="600"/>
              </a:spcBef>
              <a:buClr>
                <a:schemeClr val="tx1"/>
              </a:buClr>
            </a:pPr>
            <a:r>
              <a:rPr lang="ja-JP" altLang="en-US" sz="20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　➤</a:t>
            </a:r>
            <a:r>
              <a:rPr lang="ja-JP" altLang="en-US" sz="2000" kern="100" dirty="0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府民や事業者、市町村など</a:t>
            </a:r>
            <a:r>
              <a:rPr lang="ja-JP" altLang="en-US" sz="2000" b="1" kern="100" dirty="0">
                <a:solidFill>
                  <a:srgbClr val="0070C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各主体が取組むべき方向性や行動</a:t>
            </a:r>
            <a:r>
              <a:rPr lang="ja-JP" altLang="en-US" sz="2000" kern="100" dirty="0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を</a:t>
            </a:r>
            <a:r>
              <a:rPr lang="ja-JP" altLang="en-US" sz="20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追記</a:t>
            </a:r>
            <a:endParaRPr lang="en-US" altLang="ja-JP" sz="2000" kern="100" dirty="0">
              <a:effectLst/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 lvl="1">
              <a:lnSpc>
                <a:spcPts val="2200"/>
              </a:lnSpc>
              <a:spcBef>
                <a:spcPts val="600"/>
              </a:spcBef>
              <a:buClr>
                <a:schemeClr val="tx1"/>
              </a:buClr>
            </a:pPr>
            <a:r>
              <a:rPr lang="ja-JP" altLang="en-US" sz="20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　➤重点取組項目の計画内容の時点修正及び追加</a:t>
            </a:r>
            <a:endParaRPr lang="en-US" altLang="ja-JP" sz="2000" kern="100" dirty="0">
              <a:effectLst/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 lvl="1">
              <a:lnSpc>
                <a:spcPts val="2200"/>
              </a:lnSpc>
              <a:spcBef>
                <a:spcPts val="600"/>
              </a:spcBef>
              <a:buClr>
                <a:schemeClr val="tx1"/>
              </a:buClr>
            </a:pPr>
            <a:r>
              <a:rPr lang="ja-JP" altLang="en-US" sz="20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　➤各地の自然環境の保全が図られる</a:t>
            </a:r>
            <a:r>
              <a:rPr lang="ja-JP" altLang="en-US" sz="2000" b="1" kern="100" dirty="0">
                <a:solidFill>
                  <a:srgbClr val="0070C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地域に根差した取り組み</a:t>
            </a:r>
            <a:r>
              <a:rPr lang="ja-JP" altLang="en-US" sz="20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を追加</a:t>
            </a:r>
            <a:endParaRPr lang="en-US" altLang="ja-JP" sz="2000" kern="100" dirty="0"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 lvl="1">
              <a:lnSpc>
                <a:spcPts val="2200"/>
              </a:lnSpc>
              <a:spcBef>
                <a:spcPts val="600"/>
              </a:spcBef>
              <a:buClr>
                <a:schemeClr val="tx1"/>
              </a:buClr>
            </a:pPr>
            <a:r>
              <a:rPr lang="ja-JP" altLang="en-US" sz="20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　　　　　　　　　　　　　　　　　　　　　　　　　　　　　　など</a:t>
            </a:r>
            <a:endParaRPr lang="en-US" altLang="ja-JP" sz="2000" kern="100" dirty="0"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 lvl="1">
              <a:lnSpc>
                <a:spcPts val="2200"/>
              </a:lnSpc>
              <a:spcBef>
                <a:spcPts val="600"/>
              </a:spcBef>
              <a:buClr>
                <a:schemeClr val="tx1"/>
              </a:buClr>
            </a:pPr>
            <a:endParaRPr lang="en-US" altLang="ja-JP" sz="2000" kern="100" dirty="0"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 lvl="1" algn="ctr">
              <a:lnSpc>
                <a:spcPts val="2200"/>
              </a:lnSpc>
              <a:spcBef>
                <a:spcPts val="600"/>
              </a:spcBef>
              <a:buClr>
                <a:schemeClr val="tx1"/>
              </a:buClr>
            </a:pPr>
            <a:r>
              <a:rPr lang="ja-JP" altLang="en-US" sz="2400" kern="100" dirty="0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上記のような視点で、中間見直しを検討</a:t>
            </a: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277D7D28-0387-479F-AF06-18AD7AD0B06E}"/>
              </a:ext>
            </a:extLst>
          </p:cNvPr>
          <p:cNvSpPr txBox="1">
            <a:spLocks/>
          </p:cNvSpPr>
          <p:nvPr/>
        </p:nvSpPr>
        <p:spPr>
          <a:xfrm>
            <a:off x="8465622" y="6606000"/>
            <a:ext cx="66675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400" kern="120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j-cs"/>
              </a:defRPr>
            </a:lvl1pPr>
          </a:lstStyle>
          <a:p>
            <a:pPr algn="r"/>
            <a:r>
              <a:rPr lang="en-US" altLang="ja-JP" sz="1000" dirty="0"/>
              <a:t>6</a:t>
            </a:r>
          </a:p>
          <a:p>
            <a:pPr algn="r"/>
            <a:endParaRPr lang="en-US" altLang="ja-JP" sz="1000" dirty="0"/>
          </a:p>
        </p:txBody>
      </p:sp>
    </p:spTree>
    <p:extLst>
      <p:ext uri="{BB962C8B-B14F-4D97-AF65-F5344CB8AC3E}">
        <p14:creationId xmlns:p14="http://schemas.microsoft.com/office/powerpoint/2010/main" val="23761513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ユーザー定義 1">
      <a:majorFont>
        <a:latin typeface="BIZ UDゴシック"/>
        <a:ea typeface="BIZ UDゴシック"/>
        <a:cs typeface=""/>
      </a:majorFont>
      <a:minorFont>
        <a:latin typeface="BIZ UDゴシック"/>
        <a:ea typeface="BIZ UD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20000"/>
            <a:lumOff val="80000"/>
          </a:schemeClr>
        </a:solidFill>
        <a:ln>
          <a:noFill/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2184</TotalTime>
  <Words>1117</Words>
  <Application>Microsoft Office PowerPoint</Application>
  <PresentationFormat>画面に合わせる (4:3)</PresentationFormat>
  <Paragraphs>108</Paragraphs>
  <Slides>6</Slides>
  <Notes>5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3" baseType="lpstr">
      <vt:lpstr>BIZ UDPゴシック</vt:lpstr>
      <vt:lpstr>BIZ UDゴシック</vt:lpstr>
      <vt:lpstr>Meiryo UI</vt:lpstr>
      <vt:lpstr>游ゴシック</vt:lpstr>
      <vt:lpstr>Arial</vt:lpstr>
      <vt:lpstr>Wingdings</vt:lpstr>
      <vt:lpstr>Office テーマ</vt:lpstr>
      <vt:lpstr> 大阪府生物多様性地域戦略の中間見直しのポイント</vt:lpstr>
      <vt:lpstr>重点取組項目の実施状況</vt:lpstr>
      <vt:lpstr>府の取組と課題への対応</vt:lpstr>
      <vt:lpstr>府の取組と課題への対応</vt:lpstr>
      <vt:lpstr>府の取組と課題への対応</vt:lpstr>
      <vt:lpstr>地域戦略の中間見直しのポイント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織田　智也</dc:creator>
  <cp:lastModifiedBy>織田　智也</cp:lastModifiedBy>
  <cp:revision>203</cp:revision>
  <dcterms:created xsi:type="dcterms:W3CDTF">2025-12-15T08:07:27Z</dcterms:created>
  <dcterms:modified xsi:type="dcterms:W3CDTF">2026-03-19T01:01:18Z</dcterms:modified>
</cp:coreProperties>
</file>