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74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C0ADBEA8-B563-431C-8770-EAF491C4FCDC}"/>
              </a:ext>
            </a:extLst>
          </p:cNvPr>
          <p:cNvSpPr txBox="1">
            <a:spLocks/>
          </p:cNvSpPr>
          <p:nvPr/>
        </p:nvSpPr>
        <p:spPr bwMode="auto">
          <a:xfrm>
            <a:off x="14528800" y="304800"/>
            <a:ext cx="1462316" cy="37638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844073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ja-JP" altLang="en-US" sz="1846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資料</a:t>
            </a:r>
            <a:r>
              <a:rPr lang="en-US" altLang="ja-JP" sz="1846" ker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lang="en-US" altLang="ja-JP" sz="1846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2146ED-A011-4669-839A-10AF827EE66E}"/>
              </a:ext>
            </a:extLst>
          </p:cNvPr>
          <p:cNvSpPr txBox="1"/>
          <p:nvPr/>
        </p:nvSpPr>
        <p:spPr>
          <a:xfrm>
            <a:off x="1168400" y="2971800"/>
            <a:ext cx="3429000" cy="830997"/>
          </a:xfrm>
          <a:prstGeom prst="rect">
            <a:avLst/>
          </a:prstGeom>
          <a:solidFill>
            <a:srgbClr val="F7F8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被害木を自然の攪乱と捉え、地域の在来樹種を中心とした自律的な天然生林への転換を図る。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78FB4E-6284-444E-B156-ECA40583CE87}"/>
              </a:ext>
            </a:extLst>
          </p:cNvPr>
          <p:cNvSpPr txBox="1"/>
          <p:nvPr/>
        </p:nvSpPr>
        <p:spPr>
          <a:xfrm>
            <a:off x="1182130" y="6248400"/>
            <a:ext cx="3429000" cy="830997"/>
          </a:xfrm>
          <a:prstGeom prst="rect">
            <a:avLst/>
          </a:prstGeom>
          <a:solidFill>
            <a:srgbClr val="F7F8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サクラへの強い感情的愛着を尊重。</a:t>
            </a:r>
            <a:endParaRPr kumimoji="1" lang="en-US" altLang="ja-JP" sz="1600" dirty="0"/>
          </a:p>
          <a:p>
            <a:r>
              <a:rPr kumimoji="1" lang="ja-JP" altLang="en-US" sz="1600" dirty="0"/>
              <a:t>住民自身をモニタリングの担い手とし、</a:t>
            </a:r>
            <a:endParaRPr kumimoji="1" lang="en-US" altLang="ja-JP" sz="1600" dirty="0"/>
          </a:p>
          <a:p>
            <a:r>
              <a:rPr kumimoji="1" lang="ja-JP" altLang="en-US" sz="1600" dirty="0"/>
              <a:t>合意形成プロセスを重視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E0DCF0-9D0D-469F-8D51-2564713313C1}"/>
              </a:ext>
            </a:extLst>
          </p:cNvPr>
          <p:cNvSpPr txBox="1"/>
          <p:nvPr/>
        </p:nvSpPr>
        <p:spPr>
          <a:xfrm>
            <a:off x="12166600" y="4580238"/>
            <a:ext cx="3429000" cy="830997"/>
          </a:xfrm>
          <a:prstGeom prst="rect">
            <a:avLst/>
          </a:prstGeom>
          <a:solidFill>
            <a:srgbClr val="F7F8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倒木リスク（ディスサービス）排除のため、被害が拡大する前にプロアクティブに伐採・更新。安全性を最優先。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7F3401-8079-464F-9044-09DF951ED507}"/>
              </a:ext>
            </a:extLst>
          </p:cNvPr>
          <p:cNvSpPr txBox="1"/>
          <p:nvPr/>
        </p:nvSpPr>
        <p:spPr>
          <a:xfrm>
            <a:off x="1041400" y="3581400"/>
            <a:ext cx="3429000" cy="830997"/>
          </a:xfrm>
          <a:prstGeom prst="rect">
            <a:avLst/>
          </a:prstGeom>
          <a:solidFill>
            <a:srgbClr val="F7F8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イタセンパラ等の希少種再生産。</a:t>
            </a:r>
            <a:endParaRPr kumimoji="1" lang="en-US" altLang="ja-JP" sz="1600" dirty="0"/>
          </a:p>
          <a:p>
            <a:r>
              <a:rPr kumimoji="1" lang="ja-JP" altLang="en-US" sz="1600" dirty="0"/>
              <a:t>推移変動の許容と外来種（ブルーギル等）の徹底防除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F84A3B-17FE-4E21-AF7B-776B96AD515C}"/>
              </a:ext>
            </a:extLst>
          </p:cNvPr>
          <p:cNvSpPr txBox="1"/>
          <p:nvPr/>
        </p:nvSpPr>
        <p:spPr>
          <a:xfrm>
            <a:off x="6146800" y="2750403"/>
            <a:ext cx="3429000" cy="830997"/>
          </a:xfrm>
          <a:prstGeom prst="rect">
            <a:avLst/>
          </a:prstGeom>
          <a:solidFill>
            <a:srgbClr val="F7F8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「流域治水」による水害リスク低減。</a:t>
            </a:r>
            <a:endParaRPr kumimoji="1" lang="en-US" altLang="ja-JP" sz="1600" dirty="0"/>
          </a:p>
          <a:p>
            <a:r>
              <a:rPr kumimoji="1" lang="ja-JP" altLang="en-US" sz="1600" dirty="0"/>
              <a:t>川風を活用した暑熱緩和（風の道ビジョン）。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82947A-73DA-4417-8453-646FD85E510B}"/>
              </a:ext>
            </a:extLst>
          </p:cNvPr>
          <p:cNvSpPr txBox="1"/>
          <p:nvPr/>
        </p:nvSpPr>
        <p:spPr>
          <a:xfrm>
            <a:off x="12623800" y="6553200"/>
            <a:ext cx="3124200" cy="830997"/>
          </a:xfrm>
          <a:prstGeom prst="rect">
            <a:avLst/>
          </a:prstGeom>
          <a:solidFill>
            <a:srgbClr val="F7F8F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「鵜殿のヨシ焼き」などの伝統行事の保存。淀川の恵み（食文化）の継承と教育プログラム。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147</Words>
  <Application>Microsoft Office PowerPoint</Application>
  <PresentationFormat>ユーザー設定</PresentationFormat>
  <Paragraphs>11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Meiryo UI</vt:lpstr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長谷川　颯馬</dc:creator>
  <cp:lastModifiedBy>長谷川　颯馬</cp:lastModifiedBy>
  <cp:revision>5</cp:revision>
  <dcterms:created xsi:type="dcterms:W3CDTF">2006-08-16T00:00:00Z</dcterms:created>
  <dcterms:modified xsi:type="dcterms:W3CDTF">2026-06-15T08:11:05Z</dcterms:modified>
</cp:coreProperties>
</file>