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147476971" r:id="rId2"/>
    <p:sldId id="261" r:id="rId3"/>
    <p:sldId id="2147476981" r:id="rId4"/>
    <p:sldId id="2147476978" r:id="rId5"/>
    <p:sldId id="2147476979" r:id="rId6"/>
    <p:sldId id="2147476982" r:id="rId7"/>
    <p:sldId id="2147476983" r:id="rId8"/>
    <p:sldId id="2147476993" r:id="rId9"/>
    <p:sldId id="2147476958" r:id="rId10"/>
    <p:sldId id="2147476984" r:id="rId11"/>
    <p:sldId id="2147476985" r:id="rId12"/>
    <p:sldId id="2147476986" r:id="rId13"/>
    <p:sldId id="2147476988" r:id="rId14"/>
    <p:sldId id="2147476989" r:id="rId15"/>
    <p:sldId id="2147476990" r:id="rId16"/>
    <p:sldId id="2147476991" r:id="rId17"/>
    <p:sldId id="2147476992"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94D"/>
    <a:srgbClr val="86E1F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0" autoAdjust="0"/>
    <p:restoredTop sz="94660"/>
  </p:normalViewPr>
  <p:slideViewPr>
    <p:cSldViewPr snapToGrid="0">
      <p:cViewPr varScale="1">
        <p:scale>
          <a:sx n="99" d="100"/>
          <a:sy n="99" d="100"/>
        </p:scale>
        <p:origin x="21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D5802-B843-4B0E-9626-1710F08670E8}"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6FB0-E463-497E-8E41-F4F2027E00E7}" type="slidenum">
              <a:rPr kumimoji="1" lang="ja-JP" altLang="en-US" smtClean="0"/>
              <a:t>‹#›</a:t>
            </a:fld>
            <a:endParaRPr kumimoji="1" lang="ja-JP" altLang="en-US"/>
          </a:p>
        </p:txBody>
      </p:sp>
    </p:spTree>
    <p:extLst>
      <p:ext uri="{BB962C8B-B14F-4D97-AF65-F5344CB8AC3E}">
        <p14:creationId xmlns:p14="http://schemas.microsoft.com/office/powerpoint/2010/main" val="42301737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A26FB0-E463-497E-8E41-F4F2027E00E7}" type="slidenum">
              <a:rPr kumimoji="1" lang="ja-JP" altLang="en-US" smtClean="0"/>
              <a:t>10</a:t>
            </a:fld>
            <a:endParaRPr kumimoji="1" lang="ja-JP" altLang="en-US"/>
          </a:p>
        </p:txBody>
      </p:sp>
    </p:spTree>
    <p:extLst>
      <p:ext uri="{BB962C8B-B14F-4D97-AF65-F5344CB8AC3E}">
        <p14:creationId xmlns:p14="http://schemas.microsoft.com/office/powerpoint/2010/main" val="391927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本文">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144000" cy="504000"/>
          </a:xfrm>
        </p:spPr>
        <p:txBody>
          <a:bodyPr>
            <a:normAutofit/>
          </a:bodyPr>
          <a:lstStyle>
            <a:lvl1pPr>
              <a:defRPr sz="2400">
                <a:latin typeface="BIZ UDPゴシック" panose="020B0400000000000000" pitchFamily="50" charset="-128"/>
                <a:ea typeface="BIZ UDPゴシック" panose="020B0400000000000000" pitchFamily="50" charset="-128"/>
              </a:defRPr>
            </a:lvl1pPr>
          </a:lstStyle>
          <a:p>
            <a:r>
              <a:rPr kumimoji="1" lang="ja-JP" altLang="en-US" dirty="0"/>
              <a:t>タイトル</a:t>
            </a:r>
          </a:p>
        </p:txBody>
      </p:sp>
      <p:sp>
        <p:nvSpPr>
          <p:cNvPr id="8" name="テキスト プレースホルダー 7"/>
          <p:cNvSpPr>
            <a:spLocks noGrp="1"/>
          </p:cNvSpPr>
          <p:nvPr>
            <p:ph type="body" sz="quarter" idx="10" hasCustomPrompt="1"/>
          </p:nvPr>
        </p:nvSpPr>
        <p:spPr>
          <a:xfrm>
            <a:off x="127000" y="554572"/>
            <a:ext cx="8953626" cy="648000"/>
          </a:xfrm>
        </p:spPr>
        <p:txBody>
          <a:bodyPr>
            <a:noAutofit/>
          </a:bodyPr>
          <a:lstStyle>
            <a:lvl1pPr marL="0" indent="0">
              <a:buNone/>
              <a:defRPr sz="2000"/>
            </a:lvl1pPr>
          </a:lstStyle>
          <a:p>
            <a:pPr lvl="0"/>
            <a:r>
              <a:rPr kumimoji="1" lang="ja-JP" altLang="en-US" dirty="0"/>
              <a:t>メインメッセージ</a:t>
            </a:r>
          </a:p>
        </p:txBody>
      </p:sp>
    </p:spTree>
    <p:extLst>
      <p:ext uri="{BB962C8B-B14F-4D97-AF65-F5344CB8AC3E}">
        <p14:creationId xmlns:p14="http://schemas.microsoft.com/office/powerpoint/2010/main" val="19753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A7D9C-730E-4421-B880-FCF773C44906}"/>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FC6A47-18C4-424D-91C0-F2507282F4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B21A9BC-B3D5-479B-B8D0-0C9E273A2B11}"/>
              </a:ext>
            </a:extLst>
          </p:cNvPr>
          <p:cNvSpPr>
            <a:spLocks noGrp="1"/>
          </p:cNvSpPr>
          <p:nvPr>
            <p:ph type="dt" sz="half" idx="10"/>
          </p:nvPr>
        </p:nvSpPr>
        <p:spPr/>
        <p:txBody>
          <a:bodyPr/>
          <a:lstStyle/>
          <a:p>
            <a:fld id="{27E37BE9-87D9-401E-976C-2ADE154D5B49}" type="datetimeFigureOut">
              <a:rPr kumimoji="1" lang="ja-JP" altLang="en-US" smtClean="0"/>
              <a:t>2026/6/15</a:t>
            </a:fld>
            <a:endParaRPr kumimoji="1" lang="ja-JP" altLang="en-US"/>
          </a:p>
        </p:txBody>
      </p:sp>
      <p:sp>
        <p:nvSpPr>
          <p:cNvPr id="5" name="フッター プレースホルダー 4">
            <a:extLst>
              <a:ext uri="{FF2B5EF4-FFF2-40B4-BE49-F238E27FC236}">
                <a16:creationId xmlns:a16="http://schemas.microsoft.com/office/drawing/2014/main" id="{03FCE1F1-456C-4BC1-9CEB-87A72A3A05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24345E-F7C7-4ED8-A925-DBE97230E9B7}"/>
              </a:ext>
            </a:extLst>
          </p:cNvPr>
          <p:cNvSpPr>
            <a:spLocks noGrp="1"/>
          </p:cNvSpPr>
          <p:nvPr>
            <p:ph type="sldNum" sz="quarter" idx="12"/>
          </p:nvPr>
        </p:nvSpPr>
        <p:spPr/>
        <p:txBody>
          <a:bodyPr/>
          <a:lstStyle/>
          <a:p>
            <a:fld id="{254977FD-2B4C-47E2-A225-CA29ACC5699B}" type="slidenum">
              <a:rPr kumimoji="1" lang="ja-JP" altLang="en-US" smtClean="0"/>
              <a:t>‹#›</a:t>
            </a:fld>
            <a:endParaRPr kumimoji="1" lang="ja-JP" altLang="en-US"/>
          </a:p>
        </p:txBody>
      </p:sp>
    </p:spTree>
    <p:extLst>
      <p:ext uri="{BB962C8B-B14F-4D97-AF65-F5344CB8AC3E}">
        <p14:creationId xmlns:p14="http://schemas.microsoft.com/office/powerpoint/2010/main" val="49647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8AF41D5-F809-4B8A-8A52-294FBC785B96}"/>
              </a:ext>
            </a:extLst>
          </p:cNvPr>
          <p:cNvSpPr>
            <a:spLocks noGrp="1"/>
          </p:cNvSpPr>
          <p:nvPr>
            <p:ph type="dt" sz="half" idx="10"/>
          </p:nvPr>
        </p:nvSpPr>
        <p:spPr/>
        <p:txBody>
          <a:bodyPr/>
          <a:lstStyle/>
          <a:p>
            <a:fld id="{27E37BE9-87D9-401E-976C-2ADE154D5B49}" type="datetimeFigureOut">
              <a:rPr kumimoji="1" lang="ja-JP" altLang="en-US" smtClean="0"/>
              <a:t>2026/6/15</a:t>
            </a:fld>
            <a:endParaRPr kumimoji="1" lang="ja-JP" altLang="en-US"/>
          </a:p>
        </p:txBody>
      </p:sp>
      <p:sp>
        <p:nvSpPr>
          <p:cNvPr id="3" name="フッター プレースホルダー 2">
            <a:extLst>
              <a:ext uri="{FF2B5EF4-FFF2-40B4-BE49-F238E27FC236}">
                <a16:creationId xmlns:a16="http://schemas.microsoft.com/office/drawing/2014/main" id="{E48EB1AA-FAC3-4BF0-A8D3-725853E5E22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06888E-2EEA-4B41-B505-F80CED37CB11}"/>
              </a:ext>
            </a:extLst>
          </p:cNvPr>
          <p:cNvSpPr>
            <a:spLocks noGrp="1"/>
          </p:cNvSpPr>
          <p:nvPr>
            <p:ph type="sldNum" sz="quarter" idx="12"/>
          </p:nvPr>
        </p:nvSpPr>
        <p:spPr/>
        <p:txBody>
          <a:bodyPr/>
          <a:lstStyle/>
          <a:p>
            <a:fld id="{254977FD-2B4C-47E2-A225-CA29ACC5699B}" type="slidenum">
              <a:rPr kumimoji="1" lang="ja-JP" altLang="en-US" smtClean="0"/>
              <a:t>‹#›</a:t>
            </a:fld>
            <a:endParaRPr kumimoji="1" lang="ja-JP" altLang="en-US"/>
          </a:p>
        </p:txBody>
      </p:sp>
    </p:spTree>
    <p:extLst>
      <p:ext uri="{BB962C8B-B14F-4D97-AF65-F5344CB8AC3E}">
        <p14:creationId xmlns:p14="http://schemas.microsoft.com/office/powerpoint/2010/main" val="310270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144000" cy="504000"/>
          </a:xfrm>
        </p:spPr>
        <p:txBody>
          <a:bodyPr>
            <a:normAutofit/>
          </a:bodyPr>
          <a:lstStyle>
            <a:lvl1pPr>
              <a:defRPr sz="2400">
                <a:latin typeface="BIZ UDPゴシック" panose="020B0400000000000000" pitchFamily="50" charset="-128"/>
                <a:ea typeface="BIZ UDPゴシック" panose="020B0400000000000000" pitchFamily="50" charset="-128"/>
              </a:defRPr>
            </a:lvl1pPr>
          </a:lstStyle>
          <a:p>
            <a:r>
              <a:rPr kumimoji="1" lang="ja-JP" altLang="en-US" dirty="0"/>
              <a:t>タイトル</a:t>
            </a:r>
          </a:p>
        </p:txBody>
      </p:sp>
      <p:sp>
        <p:nvSpPr>
          <p:cNvPr id="8" name="テキスト プレースホルダー 7"/>
          <p:cNvSpPr>
            <a:spLocks noGrp="1"/>
          </p:cNvSpPr>
          <p:nvPr>
            <p:ph type="body" sz="quarter" idx="10" hasCustomPrompt="1"/>
          </p:nvPr>
        </p:nvSpPr>
        <p:spPr>
          <a:xfrm>
            <a:off x="127000" y="554572"/>
            <a:ext cx="8953626" cy="648000"/>
          </a:xfrm>
        </p:spPr>
        <p:txBody>
          <a:bodyPr>
            <a:noAutofit/>
          </a:bodyPr>
          <a:lstStyle>
            <a:lvl1pPr marL="0" indent="0">
              <a:buNone/>
              <a:defRPr sz="2000"/>
            </a:lvl1pPr>
          </a:lstStyle>
          <a:p>
            <a:pPr lvl="0"/>
            <a:r>
              <a:rPr kumimoji="1" lang="ja-JP" altLang="en-US" dirty="0"/>
              <a:t>メインメッセージ</a:t>
            </a:r>
          </a:p>
        </p:txBody>
      </p:sp>
    </p:spTree>
    <p:extLst>
      <p:ext uri="{BB962C8B-B14F-4D97-AF65-F5344CB8AC3E}">
        <p14:creationId xmlns:p14="http://schemas.microsoft.com/office/powerpoint/2010/main" val="3035992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0495B9-C7FD-409C-8EAD-77CD07EF97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6245C6-EE0D-467E-B9F7-D39686E61B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6E81AE-BC7A-4EE9-BCC7-9CC13E79A5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37BE9-87D9-401E-976C-2ADE154D5B49}" type="datetimeFigureOut">
              <a:rPr kumimoji="1" lang="ja-JP" altLang="en-US" smtClean="0"/>
              <a:t>2026/6/15</a:t>
            </a:fld>
            <a:endParaRPr kumimoji="1" lang="ja-JP" altLang="en-US"/>
          </a:p>
        </p:txBody>
      </p:sp>
      <p:sp>
        <p:nvSpPr>
          <p:cNvPr id="5" name="フッター プレースホルダー 4">
            <a:extLst>
              <a:ext uri="{FF2B5EF4-FFF2-40B4-BE49-F238E27FC236}">
                <a16:creationId xmlns:a16="http://schemas.microsoft.com/office/drawing/2014/main" id="{B7A3EA3F-8D85-4BFF-8F12-27B3390B22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7A64546-F09F-44E9-9759-91091AB1B1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977FD-2B4C-47E2-A225-CA29ACC5699B}" type="slidenum">
              <a:rPr kumimoji="1" lang="ja-JP" altLang="en-US" smtClean="0"/>
              <a:t>‹#›</a:t>
            </a:fld>
            <a:endParaRPr kumimoji="1" lang="ja-JP" altLang="en-US"/>
          </a:p>
        </p:txBody>
      </p:sp>
    </p:spTree>
    <p:extLst>
      <p:ext uri="{BB962C8B-B14F-4D97-AF65-F5344CB8AC3E}">
        <p14:creationId xmlns:p14="http://schemas.microsoft.com/office/powerpoint/2010/main" val="1994566532"/>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5" r:id="rId3"/>
    <p:sldLayoutId id="2147483660"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2484750"/>
            <a:ext cx="9144000" cy="1002789"/>
          </a:xfrm>
          <a:solidFill>
            <a:schemeClr val="accent1"/>
          </a:solidFill>
        </p:spPr>
        <p:style>
          <a:lnRef idx="0">
            <a:schemeClr val="accent5"/>
          </a:lnRef>
          <a:fillRef idx="3">
            <a:schemeClr val="accent5"/>
          </a:fillRef>
          <a:effectRef idx="3">
            <a:schemeClr val="accent5"/>
          </a:effectRef>
          <a:fontRef idx="minor">
            <a:schemeClr val="lt1"/>
          </a:fontRef>
        </p:style>
        <p:txBody>
          <a:bodyPr>
            <a:noAutofit/>
          </a:bodyPr>
          <a:lstStyle/>
          <a:p>
            <a:r>
              <a:rPr lang="ja-JP" altLang="en-US" sz="2954" b="1" dirty="0">
                <a:latin typeface="Meiryo UI" panose="020B0604030504040204" pitchFamily="50" charset="-128"/>
                <a:ea typeface="Meiryo UI" panose="020B0604030504040204" pitchFamily="50" charset="-128"/>
              </a:rPr>
              <a:t> 大阪府生物多様性地域戦略に基づく</a:t>
            </a:r>
            <a:br>
              <a:rPr lang="en-US" altLang="ja-JP" sz="2954" b="1" dirty="0">
                <a:latin typeface="Meiryo UI" panose="020B0604030504040204" pitchFamily="50" charset="-128"/>
                <a:ea typeface="Meiryo UI" panose="020B0604030504040204" pitchFamily="50" charset="-128"/>
              </a:rPr>
            </a:br>
            <a:r>
              <a:rPr lang="ja-JP" altLang="en-US" sz="2954" b="1" dirty="0">
                <a:latin typeface="Meiryo UI" panose="020B0604030504040204" pitchFamily="50" charset="-128"/>
                <a:ea typeface="Meiryo UI" panose="020B0604030504040204" pitchFamily="50" charset="-128"/>
              </a:rPr>
              <a:t>取組状況について</a:t>
            </a:r>
          </a:p>
        </p:txBody>
      </p:sp>
      <p:sp>
        <p:nvSpPr>
          <p:cNvPr id="5" name="サブタイトル 2"/>
          <p:cNvSpPr txBox="1">
            <a:spLocks/>
          </p:cNvSpPr>
          <p:nvPr/>
        </p:nvSpPr>
        <p:spPr>
          <a:xfrm>
            <a:off x="1780305" y="4616013"/>
            <a:ext cx="5583389" cy="864096"/>
          </a:xfrm>
          <a:prstGeom prst="rect">
            <a:avLst/>
          </a:prstGeom>
        </p:spPr>
        <p:txBody>
          <a:bodyPr vert="horz" lIns="84406" tIns="42203" rIns="84406" bIns="42203"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base">
              <a:spcBef>
                <a:spcPts val="0"/>
              </a:spcBef>
              <a:spcAft>
                <a:spcPct val="0"/>
              </a:spcAft>
              <a:defRPr/>
            </a:pPr>
            <a:r>
              <a:rPr lang="en-US" altLang="ja-JP" sz="2216" kern="0" dirty="0">
                <a:solidFill>
                  <a:prstClr val="black"/>
                </a:solidFill>
                <a:latin typeface="Meiryo UI" panose="020B0604030504040204" pitchFamily="50" charset="-128"/>
                <a:ea typeface="Meiryo UI" panose="020B0604030504040204" pitchFamily="50" charset="-128"/>
              </a:rPr>
              <a:t>2026</a:t>
            </a:r>
            <a:r>
              <a:rPr lang="ja-JP" altLang="en-US" sz="2216" kern="0" dirty="0">
                <a:solidFill>
                  <a:prstClr val="black"/>
                </a:solidFill>
                <a:latin typeface="Meiryo UI" panose="020B0604030504040204" pitchFamily="50" charset="-128"/>
                <a:ea typeface="Meiryo UI" panose="020B0604030504040204" pitchFamily="50" charset="-128"/>
              </a:rPr>
              <a:t>年</a:t>
            </a:r>
            <a:r>
              <a:rPr lang="en-US" altLang="ja-JP" sz="2216" kern="0" dirty="0">
                <a:solidFill>
                  <a:prstClr val="black"/>
                </a:solidFill>
                <a:latin typeface="Meiryo UI" panose="020B0604030504040204" pitchFamily="50" charset="-128"/>
                <a:ea typeface="Meiryo UI" panose="020B0604030504040204" pitchFamily="50" charset="-128"/>
              </a:rPr>
              <a:t>3</a:t>
            </a:r>
            <a:r>
              <a:rPr lang="ja-JP" altLang="en-US" sz="2216" kern="0" dirty="0">
                <a:solidFill>
                  <a:prstClr val="black"/>
                </a:solidFill>
                <a:latin typeface="Meiryo UI" panose="020B0604030504040204" pitchFamily="50" charset="-128"/>
                <a:ea typeface="Meiryo UI" panose="020B0604030504040204" pitchFamily="50" charset="-128"/>
              </a:rPr>
              <a:t>月</a:t>
            </a:r>
            <a:r>
              <a:rPr lang="en-US" altLang="ja-JP" sz="2216" kern="0" dirty="0">
                <a:solidFill>
                  <a:prstClr val="black"/>
                </a:solidFill>
                <a:latin typeface="Meiryo UI" panose="020B0604030504040204" pitchFamily="50" charset="-128"/>
                <a:ea typeface="Meiryo UI" panose="020B0604030504040204" pitchFamily="50" charset="-128"/>
              </a:rPr>
              <a:t>23</a:t>
            </a:r>
            <a:r>
              <a:rPr lang="ja-JP" altLang="en-US" sz="2216" kern="0" dirty="0">
                <a:solidFill>
                  <a:prstClr val="black"/>
                </a:solidFill>
                <a:latin typeface="Meiryo UI" panose="020B0604030504040204" pitchFamily="50" charset="-128"/>
                <a:ea typeface="Meiryo UI" panose="020B0604030504040204" pitchFamily="50" charset="-128"/>
              </a:rPr>
              <a:t>日</a:t>
            </a:r>
            <a:endParaRPr lang="en-US" altLang="ja-JP" sz="2216" kern="0" dirty="0">
              <a:solidFill>
                <a:prstClr val="black"/>
              </a:solidFill>
              <a:latin typeface="Meiryo UI" panose="020B0604030504040204" pitchFamily="50" charset="-128"/>
              <a:ea typeface="Meiryo UI" panose="020B0604030504040204" pitchFamily="50" charset="-128"/>
            </a:endParaRPr>
          </a:p>
          <a:p>
            <a:pPr fontAlgn="base">
              <a:spcBef>
                <a:spcPts val="0"/>
              </a:spcBef>
              <a:spcAft>
                <a:spcPct val="0"/>
              </a:spcAft>
              <a:defRPr/>
            </a:pPr>
            <a:r>
              <a:rPr kumimoji="0" lang="ja-JP" altLang="en-US" sz="2216" kern="0" dirty="0">
                <a:solidFill>
                  <a:prstClr val="black"/>
                </a:solidFill>
                <a:latin typeface="Meiryo UI" panose="020B0604030504040204" pitchFamily="50" charset="-128"/>
                <a:ea typeface="Meiryo UI" panose="020B0604030504040204" pitchFamily="50" charset="-128"/>
              </a:rPr>
              <a:t>みどり企画課</a:t>
            </a:r>
            <a:endParaRPr lang="ja-JP" altLang="en-US" sz="2216" kern="0" dirty="0">
              <a:solidFill>
                <a:prstClr val="black"/>
              </a:solidFill>
              <a:latin typeface="Meiryo UI" panose="020B0604030504040204" pitchFamily="50" charset="-128"/>
              <a:ea typeface="Meiryo UI" panose="020B0604030504040204" pitchFamily="50" charset="-128"/>
            </a:endParaRPr>
          </a:p>
        </p:txBody>
      </p:sp>
      <p:sp>
        <p:nvSpPr>
          <p:cNvPr id="4" name="サブタイトル 2"/>
          <p:cNvSpPr txBox="1">
            <a:spLocks/>
          </p:cNvSpPr>
          <p:nvPr/>
        </p:nvSpPr>
        <p:spPr bwMode="auto">
          <a:xfrm>
            <a:off x="7601192" y="276838"/>
            <a:ext cx="1462316" cy="37638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844073" fontAlgn="base">
              <a:spcBef>
                <a:spcPct val="20000"/>
              </a:spcBef>
              <a:spcAft>
                <a:spcPct val="0"/>
              </a:spcAft>
              <a:defRPr/>
            </a:pPr>
            <a:r>
              <a:rPr lang="ja-JP" altLang="en-US" sz="1846" kern="0">
                <a:latin typeface="Meiryo UI" panose="020B0604030504040204" pitchFamily="50" charset="-128"/>
                <a:ea typeface="Meiryo UI" panose="020B0604030504040204" pitchFamily="50" charset="-128"/>
              </a:rPr>
              <a:t>参考資料４</a:t>
            </a:r>
            <a:endParaRPr lang="en-US" altLang="ja-JP" sz="1846"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8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8FB369-E58E-4D4F-8B70-DEF08428AA0F}"/>
              </a:ext>
            </a:extLst>
          </p:cNvPr>
          <p:cNvSpPr>
            <a:spLocks noGrp="1"/>
          </p:cNvSpPr>
          <p:nvPr>
            <p:ph type="title"/>
          </p:nvPr>
        </p:nvSpPr>
        <p:spPr/>
        <p:txBody>
          <a:bodyPr/>
          <a:lstStyle/>
          <a:p>
            <a:r>
              <a:rPr kumimoji="1" lang="ja-JP" altLang="en-US" dirty="0"/>
              <a:t>重点取組項目の実施状況</a:t>
            </a:r>
          </a:p>
        </p:txBody>
      </p:sp>
      <p:sp>
        <p:nvSpPr>
          <p:cNvPr id="4" name="テキスト ボックス 3">
            <a:extLst>
              <a:ext uri="{FF2B5EF4-FFF2-40B4-BE49-F238E27FC236}">
                <a16:creationId xmlns:a16="http://schemas.microsoft.com/office/drawing/2014/main" id="{212C11FE-EE1A-43E7-A7A0-2E09B0FD7900}"/>
              </a:ext>
            </a:extLst>
          </p:cNvPr>
          <p:cNvSpPr txBox="1"/>
          <p:nvPr/>
        </p:nvSpPr>
        <p:spPr>
          <a:xfrm>
            <a:off x="106878" y="534393"/>
            <a:ext cx="8930244" cy="369332"/>
          </a:xfrm>
          <a:prstGeom prst="rect">
            <a:avLst/>
          </a:prstGeom>
          <a:solidFill>
            <a:srgbClr val="FF99CC"/>
          </a:solidFill>
        </p:spPr>
        <p:txBody>
          <a:bodyPr wrap="square" rtlCol="0">
            <a:spAutoFit/>
          </a:bodyPr>
          <a:lstStyle/>
          <a:p>
            <a:r>
              <a:rPr kumimoji="1" lang="ja-JP" altLang="en-US" b="1" dirty="0"/>
              <a:t>取組方針１　生物多様性の理解と生物多様性に資する行動の促進</a:t>
            </a:r>
          </a:p>
        </p:txBody>
      </p:sp>
      <p:grpSp>
        <p:nvGrpSpPr>
          <p:cNvPr id="7" name="グループ化 6">
            <a:extLst>
              <a:ext uri="{FF2B5EF4-FFF2-40B4-BE49-F238E27FC236}">
                <a16:creationId xmlns:a16="http://schemas.microsoft.com/office/drawing/2014/main" id="{10EF7AB9-8D7E-4B5C-8FE5-CD614C73DF82}"/>
              </a:ext>
            </a:extLst>
          </p:cNvPr>
          <p:cNvGrpSpPr/>
          <p:nvPr/>
        </p:nvGrpSpPr>
        <p:grpSpPr>
          <a:xfrm>
            <a:off x="106878" y="863253"/>
            <a:ext cx="8930244" cy="1024871"/>
            <a:chOff x="106878" y="934503"/>
            <a:chExt cx="8930244" cy="1024871"/>
          </a:xfrm>
        </p:grpSpPr>
        <p:sp>
          <p:nvSpPr>
            <p:cNvPr id="5" name="テキスト ボックス 4">
              <a:extLst>
                <a:ext uri="{FF2B5EF4-FFF2-40B4-BE49-F238E27FC236}">
                  <a16:creationId xmlns:a16="http://schemas.microsoft.com/office/drawing/2014/main" id="{50FA06A0-1515-4B2C-844C-DBC697664E59}"/>
                </a:ext>
              </a:extLst>
            </p:cNvPr>
            <p:cNvSpPr txBox="1"/>
            <p:nvPr/>
          </p:nvSpPr>
          <p:spPr>
            <a:xfrm>
              <a:off x="106878" y="934503"/>
              <a:ext cx="8930244" cy="338554"/>
            </a:xfrm>
            <a:prstGeom prst="rect">
              <a:avLst/>
            </a:prstGeom>
            <a:noFill/>
          </p:spPr>
          <p:txBody>
            <a:bodyPr wrap="square" rtlCol="0">
              <a:spAutoFit/>
            </a:bodyPr>
            <a:lstStyle/>
            <a:p>
              <a:r>
                <a:rPr kumimoji="1" lang="en-US" altLang="ja-JP" sz="1600" b="1" dirty="0"/>
                <a:t>1-1-1 </a:t>
              </a:r>
              <a:r>
                <a:rPr lang="ja-JP" altLang="en-US" sz="1600" b="1" dirty="0"/>
                <a:t>府民等の生物多様性配慮行動の促進</a:t>
              </a:r>
              <a:endParaRPr lang="en-US" altLang="ja-JP" sz="1600" b="1" dirty="0"/>
            </a:p>
          </p:txBody>
        </p:sp>
        <p:sp>
          <p:nvSpPr>
            <p:cNvPr id="6" name="テキスト ボックス 5">
              <a:extLst>
                <a:ext uri="{FF2B5EF4-FFF2-40B4-BE49-F238E27FC236}">
                  <a16:creationId xmlns:a16="http://schemas.microsoft.com/office/drawing/2014/main" id="{00EA4E96-CC56-46A6-B0FA-E466B8971D0B}"/>
                </a:ext>
              </a:extLst>
            </p:cNvPr>
            <p:cNvSpPr txBox="1"/>
            <p:nvPr/>
          </p:nvSpPr>
          <p:spPr>
            <a:xfrm>
              <a:off x="356260" y="1220710"/>
              <a:ext cx="8680862" cy="738664"/>
            </a:xfrm>
            <a:prstGeom prst="rect">
              <a:avLst/>
            </a:prstGeom>
            <a:noFill/>
          </p:spPr>
          <p:txBody>
            <a:bodyPr wrap="square" rtlCol="0">
              <a:spAutoFit/>
            </a:bodyPr>
            <a:lstStyle/>
            <a:p>
              <a:pPr marL="180000" indent="-180000" algn="l">
                <a:buFont typeface="Arial" panose="020B0604020202020204" pitchFamily="34" charset="0"/>
                <a:buChar char="•"/>
              </a:pPr>
              <a:r>
                <a:rPr lang="ja-JP" altLang="en-US" sz="1400" dirty="0"/>
                <a:t>まいのち</a:t>
              </a:r>
              <a:r>
                <a:rPr lang="en-US" altLang="ja-JP" sz="1400" dirty="0" err="1"/>
                <a:t>osaka</a:t>
              </a:r>
              <a:r>
                <a:rPr lang="ja-JP" altLang="en-US" sz="1400" dirty="0"/>
                <a:t>開設</a:t>
              </a:r>
              <a:endParaRPr lang="en-US" altLang="ja-JP" sz="1400" dirty="0"/>
            </a:p>
            <a:p>
              <a:pPr marL="180000" indent="-180000" algn="l">
                <a:buFont typeface="Arial" panose="020B0604020202020204" pitchFamily="34" charset="0"/>
                <a:buChar char="•"/>
              </a:pPr>
              <a:r>
                <a:rPr lang="ja-JP" altLang="ja-JP" sz="1400" kern="100" dirty="0">
                  <a:effectLst/>
                </a:rPr>
                <a:t>普及啓発資料「知ろう・伝えよう大阪の生物多様性」の改訂及び動画作成</a:t>
              </a:r>
            </a:p>
            <a:p>
              <a:pPr marL="180000" indent="-180000" algn="l">
                <a:buFont typeface="Arial" panose="020B0604020202020204" pitchFamily="34" charset="0"/>
                <a:buChar char="•"/>
              </a:pPr>
              <a:r>
                <a:rPr lang="ja-JP" altLang="ja-JP" sz="1400" kern="100" dirty="0">
                  <a:effectLst/>
                </a:rPr>
                <a:t>普及啓発イベント出展</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8" name="グループ化 7">
            <a:extLst>
              <a:ext uri="{FF2B5EF4-FFF2-40B4-BE49-F238E27FC236}">
                <a16:creationId xmlns:a16="http://schemas.microsoft.com/office/drawing/2014/main" id="{8E12B0D2-47AF-4403-B8D3-0CFC913B1F53}"/>
              </a:ext>
            </a:extLst>
          </p:cNvPr>
          <p:cNvGrpSpPr/>
          <p:nvPr/>
        </p:nvGrpSpPr>
        <p:grpSpPr>
          <a:xfrm>
            <a:off x="106878" y="1805376"/>
            <a:ext cx="9037122" cy="750050"/>
            <a:chOff x="106878" y="934503"/>
            <a:chExt cx="9037122" cy="750050"/>
          </a:xfrm>
        </p:grpSpPr>
        <p:sp>
          <p:nvSpPr>
            <p:cNvPr id="9" name="テキスト ボックス 8">
              <a:extLst>
                <a:ext uri="{FF2B5EF4-FFF2-40B4-BE49-F238E27FC236}">
                  <a16:creationId xmlns:a16="http://schemas.microsoft.com/office/drawing/2014/main" id="{4C59B89E-5393-4470-9E4F-C1BCB9D523C6}"/>
                </a:ext>
              </a:extLst>
            </p:cNvPr>
            <p:cNvSpPr txBox="1"/>
            <p:nvPr/>
          </p:nvSpPr>
          <p:spPr>
            <a:xfrm>
              <a:off x="106878" y="934503"/>
              <a:ext cx="9037122" cy="338554"/>
            </a:xfrm>
            <a:prstGeom prst="rect">
              <a:avLst/>
            </a:prstGeom>
            <a:noFill/>
          </p:spPr>
          <p:txBody>
            <a:bodyPr wrap="square" rtlCol="0">
              <a:spAutoFit/>
            </a:bodyPr>
            <a:lstStyle/>
            <a:p>
              <a:r>
                <a:rPr kumimoji="1" lang="en-US" altLang="ja-JP" sz="1600" b="1" dirty="0"/>
                <a:t>1-1-2 </a:t>
              </a:r>
              <a:r>
                <a:rPr kumimoji="1" lang="ja-JP" altLang="en-US" sz="1500" b="1" dirty="0"/>
                <a:t>「大阪生物多様性保全ネットワーク」</a:t>
              </a:r>
              <a:r>
                <a:rPr kumimoji="1" lang="ja-JP" altLang="en-US" sz="1200" b="1" dirty="0"/>
                <a:t>や</a:t>
              </a:r>
              <a:r>
                <a:rPr kumimoji="1" lang="ja-JP" altLang="en-US" sz="1500" b="1" dirty="0"/>
                <a:t>「おおさか生物多様性施設連絡会」</a:t>
              </a:r>
              <a:r>
                <a:rPr kumimoji="1" lang="ja-JP" altLang="en-US" sz="1200" b="1" dirty="0"/>
                <a:t>等と</a:t>
              </a:r>
              <a:r>
                <a:rPr kumimoji="1" lang="ja-JP" altLang="en-US" sz="1500" b="1" dirty="0"/>
                <a:t>連携</a:t>
              </a:r>
              <a:r>
                <a:rPr kumimoji="1" lang="ja-JP" altLang="en-US" sz="1200" b="1" dirty="0"/>
                <a:t>した</a:t>
              </a:r>
              <a:r>
                <a:rPr kumimoji="1" lang="ja-JP" altLang="en-US" sz="1500" b="1" dirty="0"/>
                <a:t>普及啓発</a:t>
              </a:r>
            </a:p>
          </p:txBody>
        </p:sp>
        <p:sp>
          <p:nvSpPr>
            <p:cNvPr id="10" name="テキスト ボックス 9">
              <a:extLst>
                <a:ext uri="{FF2B5EF4-FFF2-40B4-BE49-F238E27FC236}">
                  <a16:creationId xmlns:a16="http://schemas.microsoft.com/office/drawing/2014/main" id="{E782A0C6-E19C-48AA-A629-89A142AE3BC1}"/>
                </a:ext>
              </a:extLst>
            </p:cNvPr>
            <p:cNvSpPr txBox="1"/>
            <p:nvPr/>
          </p:nvSpPr>
          <p:spPr>
            <a:xfrm>
              <a:off x="356260" y="1161333"/>
              <a:ext cx="8680862" cy="523220"/>
            </a:xfrm>
            <a:prstGeom prst="rect">
              <a:avLst/>
            </a:prstGeom>
            <a:noFill/>
          </p:spPr>
          <p:txBody>
            <a:bodyPr wrap="square" rtlCol="0">
              <a:spAutoFit/>
            </a:bodyPr>
            <a:lstStyle/>
            <a:p>
              <a:pPr marL="180000" indent="-180000" algn="l">
                <a:buFont typeface="Arial" panose="020B0604020202020204" pitchFamily="34" charset="0"/>
                <a:buChar char="•"/>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生物多様性センターとフォーラム開催（保全ネットワーク）</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80000" indent="-180000" algn="l">
                <a:buFont typeface="Arial" panose="020B0604020202020204" pitchFamily="34" charset="0"/>
                <a:buChar cha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天王寺動物園と協働でイベント開催（施設連絡会）</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12" name="グループ化 11">
            <a:extLst>
              <a:ext uri="{FF2B5EF4-FFF2-40B4-BE49-F238E27FC236}">
                <a16:creationId xmlns:a16="http://schemas.microsoft.com/office/drawing/2014/main" id="{70F95712-89A8-4232-A64E-E7867EB0F34A}"/>
              </a:ext>
            </a:extLst>
          </p:cNvPr>
          <p:cNvGrpSpPr/>
          <p:nvPr/>
        </p:nvGrpSpPr>
        <p:grpSpPr>
          <a:xfrm>
            <a:off x="106878" y="2472678"/>
            <a:ext cx="8930244" cy="593984"/>
            <a:chOff x="106878" y="566370"/>
            <a:chExt cx="8930244" cy="593984"/>
          </a:xfrm>
        </p:grpSpPr>
        <p:sp>
          <p:nvSpPr>
            <p:cNvPr id="13" name="テキスト ボックス 12">
              <a:extLst>
                <a:ext uri="{FF2B5EF4-FFF2-40B4-BE49-F238E27FC236}">
                  <a16:creationId xmlns:a16="http://schemas.microsoft.com/office/drawing/2014/main" id="{74BFBD7B-C029-46D6-9962-1845C201AE1D}"/>
                </a:ext>
              </a:extLst>
            </p:cNvPr>
            <p:cNvSpPr txBox="1"/>
            <p:nvPr/>
          </p:nvSpPr>
          <p:spPr>
            <a:xfrm>
              <a:off x="106878" y="566370"/>
              <a:ext cx="8930244" cy="338554"/>
            </a:xfrm>
            <a:prstGeom prst="rect">
              <a:avLst/>
            </a:prstGeom>
            <a:noFill/>
          </p:spPr>
          <p:txBody>
            <a:bodyPr wrap="square" rtlCol="0">
              <a:spAutoFit/>
            </a:bodyPr>
            <a:lstStyle/>
            <a:p>
              <a:r>
                <a:rPr kumimoji="1" lang="en-US" altLang="ja-JP" sz="1600" b="1" dirty="0"/>
                <a:t>1-1-3 </a:t>
              </a:r>
              <a:r>
                <a:rPr kumimoji="1" lang="ja-JP" altLang="en-US" sz="1600" b="1" dirty="0"/>
                <a:t>森・里・川・海における各種プログラムの提供</a:t>
              </a:r>
              <a:endParaRPr lang="en-US" altLang="ja-JP" sz="1600" b="1" dirty="0"/>
            </a:p>
          </p:txBody>
        </p:sp>
        <p:sp>
          <p:nvSpPr>
            <p:cNvPr id="14" name="テキスト ボックス 13">
              <a:extLst>
                <a:ext uri="{FF2B5EF4-FFF2-40B4-BE49-F238E27FC236}">
                  <a16:creationId xmlns:a16="http://schemas.microsoft.com/office/drawing/2014/main" id="{8A1E46A4-D95C-409E-B621-8C823D36AA2A}"/>
                </a:ext>
              </a:extLst>
            </p:cNvPr>
            <p:cNvSpPr txBox="1"/>
            <p:nvPr/>
          </p:nvSpPr>
          <p:spPr>
            <a:xfrm>
              <a:off x="356260" y="852577"/>
              <a:ext cx="8680862" cy="307777"/>
            </a:xfrm>
            <a:prstGeom prst="rect">
              <a:avLst/>
            </a:prstGeom>
            <a:noFill/>
          </p:spPr>
          <p:txBody>
            <a:bodyPr wrap="square" rtlCol="0">
              <a:spAutoFit/>
            </a:bodyPr>
            <a:lstStyle/>
            <a:p>
              <a:pPr marL="180000" indent="-180000" algn="l">
                <a:buFont typeface="Arial" panose="020B0604020202020204" pitchFamily="34" charset="0"/>
                <a:buChar char="•"/>
              </a:pPr>
              <a:r>
                <a:rPr lang="ja-JP" altLang="ja-JP" sz="1400" kern="100" dirty="0">
                  <a:effectLst/>
                </a:rPr>
                <a:t>庁内施設を活用した「おおさか森里川海巡り」を予定していたが、具体的な取組なし</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27" name="テキスト ボックス 26">
            <a:extLst>
              <a:ext uri="{FF2B5EF4-FFF2-40B4-BE49-F238E27FC236}">
                <a16:creationId xmlns:a16="http://schemas.microsoft.com/office/drawing/2014/main" id="{98E55B6F-6750-4338-B002-66542B202320}"/>
              </a:ext>
            </a:extLst>
          </p:cNvPr>
          <p:cNvSpPr txBox="1"/>
          <p:nvPr/>
        </p:nvSpPr>
        <p:spPr>
          <a:xfrm>
            <a:off x="106878" y="3060700"/>
            <a:ext cx="8930244" cy="369332"/>
          </a:xfrm>
          <a:prstGeom prst="rect">
            <a:avLst/>
          </a:prstGeom>
          <a:solidFill>
            <a:srgbClr val="86E1F4"/>
          </a:solidFill>
        </p:spPr>
        <p:txBody>
          <a:bodyPr wrap="square" rtlCol="0">
            <a:spAutoFit/>
          </a:bodyPr>
          <a:lstStyle/>
          <a:p>
            <a:r>
              <a:rPr kumimoji="1" lang="ja-JP" altLang="en-US" b="1" dirty="0"/>
              <a:t>取組方針２　自然資本の持続可能な利用、維持・充実</a:t>
            </a:r>
          </a:p>
        </p:txBody>
      </p:sp>
      <p:grpSp>
        <p:nvGrpSpPr>
          <p:cNvPr id="28" name="グループ化 27">
            <a:extLst>
              <a:ext uri="{FF2B5EF4-FFF2-40B4-BE49-F238E27FC236}">
                <a16:creationId xmlns:a16="http://schemas.microsoft.com/office/drawing/2014/main" id="{66B21027-3941-4E77-92A5-EADFF1EE3A3E}"/>
              </a:ext>
            </a:extLst>
          </p:cNvPr>
          <p:cNvGrpSpPr/>
          <p:nvPr/>
        </p:nvGrpSpPr>
        <p:grpSpPr>
          <a:xfrm>
            <a:off x="106878" y="3389560"/>
            <a:ext cx="8930244" cy="758627"/>
            <a:chOff x="106878" y="934503"/>
            <a:chExt cx="8930244" cy="758627"/>
          </a:xfrm>
        </p:grpSpPr>
        <p:sp>
          <p:nvSpPr>
            <p:cNvPr id="35" name="テキスト ボックス 34">
              <a:extLst>
                <a:ext uri="{FF2B5EF4-FFF2-40B4-BE49-F238E27FC236}">
                  <a16:creationId xmlns:a16="http://schemas.microsoft.com/office/drawing/2014/main" id="{249A07BB-7C17-4AFE-BB47-8240FAD8F40E}"/>
                </a:ext>
              </a:extLst>
            </p:cNvPr>
            <p:cNvSpPr txBox="1"/>
            <p:nvPr/>
          </p:nvSpPr>
          <p:spPr>
            <a:xfrm>
              <a:off x="106878" y="934503"/>
              <a:ext cx="8930244" cy="338554"/>
            </a:xfrm>
            <a:prstGeom prst="rect">
              <a:avLst/>
            </a:prstGeom>
            <a:noFill/>
          </p:spPr>
          <p:txBody>
            <a:bodyPr wrap="square" rtlCol="0">
              <a:spAutoFit/>
            </a:bodyPr>
            <a:lstStyle/>
            <a:p>
              <a:r>
                <a:rPr kumimoji="1" lang="en-US" altLang="ja-JP" sz="1600" b="1" dirty="0"/>
                <a:t>2-1-1 </a:t>
              </a:r>
              <a:r>
                <a:rPr kumimoji="1" lang="ja-JP" altLang="en-US" sz="1600" b="1" dirty="0"/>
                <a:t>森・里・川・海における保全・再生・創造</a:t>
              </a:r>
              <a:endParaRPr lang="en-US" altLang="ja-JP" sz="1600" b="1" dirty="0"/>
            </a:p>
          </p:txBody>
        </p:sp>
        <p:sp>
          <p:nvSpPr>
            <p:cNvPr id="36" name="テキスト ボックス 35">
              <a:extLst>
                <a:ext uri="{FF2B5EF4-FFF2-40B4-BE49-F238E27FC236}">
                  <a16:creationId xmlns:a16="http://schemas.microsoft.com/office/drawing/2014/main" id="{EA9E1F38-B862-470F-BA25-C155D5799C34}"/>
                </a:ext>
              </a:extLst>
            </p:cNvPr>
            <p:cNvSpPr txBox="1"/>
            <p:nvPr/>
          </p:nvSpPr>
          <p:spPr>
            <a:xfrm>
              <a:off x="356260" y="1169910"/>
              <a:ext cx="8680862" cy="523220"/>
            </a:xfrm>
            <a:prstGeom prst="rect">
              <a:avLst/>
            </a:prstGeom>
            <a:noFill/>
          </p:spPr>
          <p:txBody>
            <a:bodyPr wrap="square" rtlCol="0">
              <a:spAutoFit/>
            </a:bodyPr>
            <a:lstStyle/>
            <a:p>
              <a:pPr marL="180000" indent="-180000" algn="l">
                <a:buFont typeface="Arial" panose="020B0604020202020204" pitchFamily="34" charset="0"/>
                <a:buChar char="•"/>
              </a:pPr>
              <a:r>
                <a:rPr lang="ja-JP" altLang="en-US" sz="1400" dirty="0"/>
                <a:t>里地里山等の貴重な自然環境の保全</a:t>
              </a:r>
              <a:endParaRPr lang="en-US" altLang="ja-JP" sz="1400" dirty="0"/>
            </a:p>
            <a:p>
              <a:pPr marL="180000" indent="-180000" algn="l">
                <a:buFont typeface="Arial" panose="020B0604020202020204" pitchFamily="34" charset="0"/>
                <a:buChar char="•"/>
              </a:pPr>
              <a:r>
                <a:rPr lang="ja-JP" altLang="en-US" sz="1400" kern="100" dirty="0">
                  <a:effectLst/>
                </a:rPr>
                <a:t>堺第</a:t>
              </a:r>
              <a:r>
                <a:rPr lang="en-US" altLang="ja-JP" sz="1400" kern="100" dirty="0">
                  <a:effectLst/>
                </a:rPr>
                <a:t>7‐3</a:t>
              </a:r>
              <a:r>
                <a:rPr lang="ja-JP" altLang="en-US" sz="1400" kern="100" dirty="0">
                  <a:effectLst/>
                </a:rPr>
                <a:t>区「共生の森」の森づくり活動</a:t>
              </a:r>
              <a:endParaRPr lang="ja-JP" altLang="ja-JP" sz="1400" kern="100" dirty="0">
                <a:effectLst/>
              </a:endParaRPr>
            </a:p>
          </p:txBody>
        </p:sp>
      </p:grpSp>
      <p:grpSp>
        <p:nvGrpSpPr>
          <p:cNvPr id="29" name="グループ化 28">
            <a:extLst>
              <a:ext uri="{FF2B5EF4-FFF2-40B4-BE49-F238E27FC236}">
                <a16:creationId xmlns:a16="http://schemas.microsoft.com/office/drawing/2014/main" id="{C5E8481F-3372-44F9-AB8A-7739F8171ABB}"/>
              </a:ext>
            </a:extLst>
          </p:cNvPr>
          <p:cNvGrpSpPr/>
          <p:nvPr/>
        </p:nvGrpSpPr>
        <p:grpSpPr>
          <a:xfrm>
            <a:off x="106878" y="4059685"/>
            <a:ext cx="8930244" cy="785678"/>
            <a:chOff x="106878" y="673245"/>
            <a:chExt cx="8930244" cy="785678"/>
          </a:xfrm>
        </p:grpSpPr>
        <p:sp>
          <p:nvSpPr>
            <p:cNvPr id="33" name="テキスト ボックス 32">
              <a:extLst>
                <a:ext uri="{FF2B5EF4-FFF2-40B4-BE49-F238E27FC236}">
                  <a16:creationId xmlns:a16="http://schemas.microsoft.com/office/drawing/2014/main" id="{10100D5C-321C-4F4B-A2E3-1EB562D19F8E}"/>
                </a:ext>
              </a:extLst>
            </p:cNvPr>
            <p:cNvSpPr txBox="1"/>
            <p:nvPr/>
          </p:nvSpPr>
          <p:spPr>
            <a:xfrm>
              <a:off x="106878" y="673245"/>
              <a:ext cx="8930244" cy="338554"/>
            </a:xfrm>
            <a:prstGeom prst="rect">
              <a:avLst/>
            </a:prstGeom>
            <a:noFill/>
          </p:spPr>
          <p:txBody>
            <a:bodyPr wrap="square" rtlCol="0">
              <a:spAutoFit/>
            </a:bodyPr>
            <a:lstStyle/>
            <a:p>
              <a:r>
                <a:rPr lang="en-US" altLang="ja-JP" sz="1600" b="1" dirty="0"/>
                <a:t>2</a:t>
              </a:r>
              <a:r>
                <a:rPr kumimoji="1" lang="en-US" altLang="ja-JP" sz="1600" b="1" dirty="0"/>
                <a:t>-1-2 </a:t>
              </a:r>
              <a:r>
                <a:rPr kumimoji="1" lang="ja-JP" altLang="en-US" sz="1600" b="1" dirty="0"/>
                <a:t>事業者等の生物多様性保全に資する取組の促進</a:t>
              </a:r>
            </a:p>
          </p:txBody>
        </p:sp>
        <p:sp>
          <p:nvSpPr>
            <p:cNvPr id="34" name="テキスト ボックス 33">
              <a:extLst>
                <a:ext uri="{FF2B5EF4-FFF2-40B4-BE49-F238E27FC236}">
                  <a16:creationId xmlns:a16="http://schemas.microsoft.com/office/drawing/2014/main" id="{E05C3442-F661-4AD8-8C96-0342C1FC2213}"/>
                </a:ext>
              </a:extLst>
            </p:cNvPr>
            <p:cNvSpPr txBox="1"/>
            <p:nvPr/>
          </p:nvSpPr>
          <p:spPr>
            <a:xfrm>
              <a:off x="356260" y="935703"/>
              <a:ext cx="8680862" cy="523220"/>
            </a:xfrm>
            <a:prstGeom prst="rect">
              <a:avLst/>
            </a:prstGeom>
            <a:noFill/>
          </p:spPr>
          <p:txBody>
            <a:bodyPr wrap="square" rtlCol="0">
              <a:spAutoFit/>
            </a:bodyPr>
            <a:lstStyle/>
            <a:p>
              <a:pPr marL="180000" indent="-180000" algn="l">
                <a:buFont typeface="Arial" panose="020B0604020202020204" pitchFamily="34" charset="0"/>
                <a:buChar cha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おおさか生物多様性応援宣言を創設</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80000" indent="-180000" algn="l">
                <a:buFont typeface="Arial" panose="020B0604020202020204" pitchFamily="34" charset="0"/>
                <a:buChar char="•"/>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企業向けセミナーを開催、</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EMIELD</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（株）と事業連携協定を締結</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30" name="グループ化 29">
            <a:extLst>
              <a:ext uri="{FF2B5EF4-FFF2-40B4-BE49-F238E27FC236}">
                <a16:creationId xmlns:a16="http://schemas.microsoft.com/office/drawing/2014/main" id="{1A32630F-75D1-4AE7-9159-89FAC5C0ACC0}"/>
              </a:ext>
            </a:extLst>
          </p:cNvPr>
          <p:cNvGrpSpPr/>
          <p:nvPr/>
        </p:nvGrpSpPr>
        <p:grpSpPr>
          <a:xfrm>
            <a:off x="106878" y="4756861"/>
            <a:ext cx="8930244" cy="745927"/>
            <a:chOff x="106878" y="934503"/>
            <a:chExt cx="8930244" cy="745927"/>
          </a:xfrm>
        </p:grpSpPr>
        <p:sp>
          <p:nvSpPr>
            <p:cNvPr id="31" name="テキスト ボックス 30">
              <a:extLst>
                <a:ext uri="{FF2B5EF4-FFF2-40B4-BE49-F238E27FC236}">
                  <a16:creationId xmlns:a16="http://schemas.microsoft.com/office/drawing/2014/main" id="{8C6225D6-AEC2-4A7A-8BB7-FE2D3CE3677C}"/>
                </a:ext>
              </a:extLst>
            </p:cNvPr>
            <p:cNvSpPr txBox="1"/>
            <p:nvPr/>
          </p:nvSpPr>
          <p:spPr>
            <a:xfrm>
              <a:off x="106878" y="934503"/>
              <a:ext cx="8930244" cy="338554"/>
            </a:xfrm>
            <a:prstGeom prst="rect">
              <a:avLst/>
            </a:prstGeom>
            <a:noFill/>
          </p:spPr>
          <p:txBody>
            <a:bodyPr wrap="square" rtlCol="0">
              <a:spAutoFit/>
            </a:bodyPr>
            <a:lstStyle/>
            <a:p>
              <a:r>
                <a:rPr lang="en-US" altLang="ja-JP" sz="1600" b="1" dirty="0"/>
                <a:t>2</a:t>
              </a:r>
              <a:r>
                <a:rPr kumimoji="1" lang="en-US" altLang="ja-JP" sz="1600" b="1" dirty="0"/>
                <a:t>-3-2 </a:t>
              </a:r>
              <a:r>
                <a:rPr kumimoji="1" lang="ja-JP" altLang="en-US" sz="1600" b="1" dirty="0"/>
                <a:t>特定外来生物の防除</a:t>
              </a:r>
              <a:endParaRPr lang="en-US" altLang="ja-JP" sz="1600" b="1" dirty="0"/>
            </a:p>
          </p:txBody>
        </p:sp>
        <p:sp>
          <p:nvSpPr>
            <p:cNvPr id="32" name="テキスト ボックス 31">
              <a:extLst>
                <a:ext uri="{FF2B5EF4-FFF2-40B4-BE49-F238E27FC236}">
                  <a16:creationId xmlns:a16="http://schemas.microsoft.com/office/drawing/2014/main" id="{C47360EA-7192-46B5-BB12-DD9C17F25E21}"/>
                </a:ext>
              </a:extLst>
            </p:cNvPr>
            <p:cNvSpPr txBox="1"/>
            <p:nvPr/>
          </p:nvSpPr>
          <p:spPr>
            <a:xfrm>
              <a:off x="356260" y="1157210"/>
              <a:ext cx="8680862" cy="523220"/>
            </a:xfrm>
            <a:prstGeom prst="rect">
              <a:avLst/>
            </a:prstGeom>
            <a:noFill/>
          </p:spPr>
          <p:txBody>
            <a:bodyPr wrap="square" rtlCol="0">
              <a:spAutoFit/>
            </a:bodyPr>
            <a:lstStyle/>
            <a:p>
              <a:pPr marL="180000" indent="-180000" algn="l">
                <a:buFont typeface="Arial" panose="020B0604020202020204" pitchFamily="34" charset="0"/>
                <a:buChar char="•"/>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大阪府外来生物アラートリストの作成</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80000" indent="-180000" algn="l">
                <a:buFont typeface="Arial" panose="020B0604020202020204" pitchFamily="34" charset="0"/>
                <a:buChar cha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クビアカツヤカミキリの防除対策（フォーラム、啓発資料、捕獲イベント等）</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37" name="テキスト ボックス 36">
            <a:extLst>
              <a:ext uri="{FF2B5EF4-FFF2-40B4-BE49-F238E27FC236}">
                <a16:creationId xmlns:a16="http://schemas.microsoft.com/office/drawing/2014/main" id="{B186274D-9490-421D-83C2-F5D8427A1777}"/>
              </a:ext>
            </a:extLst>
          </p:cNvPr>
          <p:cNvSpPr txBox="1"/>
          <p:nvPr/>
        </p:nvSpPr>
        <p:spPr>
          <a:xfrm>
            <a:off x="106878" y="5475352"/>
            <a:ext cx="8930244" cy="369332"/>
          </a:xfrm>
          <a:prstGeom prst="rect">
            <a:avLst/>
          </a:prstGeom>
          <a:solidFill>
            <a:srgbClr val="A3F94D"/>
          </a:solidFill>
        </p:spPr>
        <p:txBody>
          <a:bodyPr wrap="square" rtlCol="0">
            <a:spAutoFit/>
          </a:bodyPr>
          <a:lstStyle/>
          <a:p>
            <a:r>
              <a:rPr kumimoji="1" lang="ja-JP" altLang="en-US" b="1" dirty="0"/>
              <a:t>取組方針</a:t>
            </a:r>
            <a:r>
              <a:rPr lang="ja-JP" altLang="en-US" b="1" dirty="0"/>
              <a:t>３</a:t>
            </a:r>
            <a:r>
              <a:rPr kumimoji="1" lang="ja-JP" altLang="en-US" b="1" dirty="0"/>
              <a:t>　生物多様性保全に資する仕組みづくりの推進</a:t>
            </a:r>
          </a:p>
        </p:txBody>
      </p:sp>
      <p:grpSp>
        <p:nvGrpSpPr>
          <p:cNvPr id="38" name="グループ化 37">
            <a:extLst>
              <a:ext uri="{FF2B5EF4-FFF2-40B4-BE49-F238E27FC236}">
                <a16:creationId xmlns:a16="http://schemas.microsoft.com/office/drawing/2014/main" id="{49BB4B2B-F285-417A-9B27-F5F7A270CDE0}"/>
              </a:ext>
            </a:extLst>
          </p:cNvPr>
          <p:cNvGrpSpPr/>
          <p:nvPr/>
        </p:nvGrpSpPr>
        <p:grpSpPr>
          <a:xfrm>
            <a:off x="106878" y="5804212"/>
            <a:ext cx="8930244" cy="593984"/>
            <a:chOff x="106878" y="934503"/>
            <a:chExt cx="8930244" cy="593984"/>
          </a:xfrm>
        </p:grpSpPr>
        <p:sp>
          <p:nvSpPr>
            <p:cNvPr id="39" name="テキスト ボックス 38">
              <a:extLst>
                <a:ext uri="{FF2B5EF4-FFF2-40B4-BE49-F238E27FC236}">
                  <a16:creationId xmlns:a16="http://schemas.microsoft.com/office/drawing/2014/main" id="{6F8A0DCE-E90B-4FAA-987D-7FC39FA6221D}"/>
                </a:ext>
              </a:extLst>
            </p:cNvPr>
            <p:cNvSpPr txBox="1"/>
            <p:nvPr/>
          </p:nvSpPr>
          <p:spPr>
            <a:xfrm>
              <a:off x="106878" y="934503"/>
              <a:ext cx="8930244" cy="338554"/>
            </a:xfrm>
            <a:prstGeom prst="rect">
              <a:avLst/>
            </a:prstGeom>
            <a:noFill/>
          </p:spPr>
          <p:txBody>
            <a:bodyPr wrap="square" rtlCol="0">
              <a:spAutoFit/>
            </a:bodyPr>
            <a:lstStyle/>
            <a:p>
              <a:r>
                <a:rPr kumimoji="1" lang="en-US" altLang="ja-JP" sz="1600" b="1" dirty="0"/>
                <a:t>3-1-1 </a:t>
              </a:r>
              <a:r>
                <a:rPr kumimoji="1" lang="ja-JP" altLang="en-US" sz="1600" b="1" dirty="0"/>
                <a:t>野生動植物のモニタリング体制の構築</a:t>
              </a:r>
              <a:endParaRPr lang="en-US" altLang="ja-JP" sz="1600" b="1" dirty="0"/>
            </a:p>
          </p:txBody>
        </p:sp>
        <p:sp>
          <p:nvSpPr>
            <p:cNvPr id="40" name="テキスト ボックス 39">
              <a:extLst>
                <a:ext uri="{FF2B5EF4-FFF2-40B4-BE49-F238E27FC236}">
                  <a16:creationId xmlns:a16="http://schemas.microsoft.com/office/drawing/2014/main" id="{4B02114D-1599-4E5A-9B72-E421FE9D4804}"/>
                </a:ext>
              </a:extLst>
            </p:cNvPr>
            <p:cNvSpPr txBox="1"/>
            <p:nvPr/>
          </p:nvSpPr>
          <p:spPr>
            <a:xfrm>
              <a:off x="356260" y="1220710"/>
              <a:ext cx="8680862" cy="307777"/>
            </a:xfrm>
            <a:prstGeom prst="rect">
              <a:avLst/>
            </a:prstGeom>
            <a:noFill/>
          </p:spPr>
          <p:txBody>
            <a:bodyPr wrap="square" rtlCol="0">
              <a:spAutoFit/>
            </a:bodyPr>
            <a:lstStyle/>
            <a:p>
              <a:pPr marL="180000" indent="-180000" algn="l">
                <a:buFont typeface="Arial" panose="020B0604020202020204" pitchFamily="34" charset="0"/>
                <a:buChar char="•"/>
              </a:pPr>
              <a:r>
                <a:rPr lang="ja-JP" altLang="en-US" sz="1400" dirty="0"/>
                <a:t>大阪府いきもの資料館を解説</a:t>
              </a:r>
              <a:endParaRPr lang="en-US" altLang="ja-JP" sz="1400" dirty="0"/>
            </a:p>
          </p:txBody>
        </p:sp>
      </p:grpSp>
      <p:grpSp>
        <p:nvGrpSpPr>
          <p:cNvPr id="41" name="グループ化 40">
            <a:extLst>
              <a:ext uri="{FF2B5EF4-FFF2-40B4-BE49-F238E27FC236}">
                <a16:creationId xmlns:a16="http://schemas.microsoft.com/office/drawing/2014/main" id="{404DE4D1-B05B-4B4A-AD86-C32C495653A0}"/>
              </a:ext>
            </a:extLst>
          </p:cNvPr>
          <p:cNvGrpSpPr/>
          <p:nvPr/>
        </p:nvGrpSpPr>
        <p:grpSpPr>
          <a:xfrm>
            <a:off x="106878" y="6306122"/>
            <a:ext cx="8930244" cy="570235"/>
            <a:chOff x="106878" y="673245"/>
            <a:chExt cx="8930244" cy="570235"/>
          </a:xfrm>
        </p:grpSpPr>
        <p:sp>
          <p:nvSpPr>
            <p:cNvPr id="42" name="テキスト ボックス 41">
              <a:extLst>
                <a:ext uri="{FF2B5EF4-FFF2-40B4-BE49-F238E27FC236}">
                  <a16:creationId xmlns:a16="http://schemas.microsoft.com/office/drawing/2014/main" id="{9B88738E-9439-4152-A276-4F32A52C17C6}"/>
                </a:ext>
              </a:extLst>
            </p:cNvPr>
            <p:cNvSpPr txBox="1"/>
            <p:nvPr/>
          </p:nvSpPr>
          <p:spPr>
            <a:xfrm>
              <a:off x="106878" y="673245"/>
              <a:ext cx="8930244" cy="338554"/>
            </a:xfrm>
            <a:prstGeom prst="rect">
              <a:avLst/>
            </a:prstGeom>
            <a:noFill/>
          </p:spPr>
          <p:txBody>
            <a:bodyPr wrap="square" rtlCol="0">
              <a:spAutoFit/>
            </a:bodyPr>
            <a:lstStyle/>
            <a:p>
              <a:r>
                <a:rPr kumimoji="1" lang="en-US" altLang="ja-JP" sz="1600" b="1" dirty="0"/>
                <a:t>3-1-2 </a:t>
              </a:r>
              <a:r>
                <a:rPr kumimoji="1" lang="ja-JP" altLang="en-US" sz="1600" b="1" dirty="0"/>
                <a:t>レッドリストの改訂及び活用</a:t>
              </a:r>
            </a:p>
          </p:txBody>
        </p:sp>
        <p:sp>
          <p:nvSpPr>
            <p:cNvPr id="43" name="テキスト ボックス 42">
              <a:extLst>
                <a:ext uri="{FF2B5EF4-FFF2-40B4-BE49-F238E27FC236}">
                  <a16:creationId xmlns:a16="http://schemas.microsoft.com/office/drawing/2014/main" id="{391F6110-A01E-4787-904B-6BF9B198AF88}"/>
                </a:ext>
              </a:extLst>
            </p:cNvPr>
            <p:cNvSpPr txBox="1"/>
            <p:nvPr/>
          </p:nvSpPr>
          <p:spPr>
            <a:xfrm>
              <a:off x="356260" y="935703"/>
              <a:ext cx="8680862" cy="307777"/>
            </a:xfrm>
            <a:prstGeom prst="rect">
              <a:avLst/>
            </a:prstGeom>
            <a:noFill/>
          </p:spPr>
          <p:txBody>
            <a:bodyPr wrap="square" rtlCol="0">
              <a:spAutoFit/>
            </a:bodyPr>
            <a:lstStyle/>
            <a:p>
              <a:pPr marL="180000" indent="-180000" algn="l">
                <a:buFont typeface="Arial" panose="020B0604020202020204" pitchFamily="34" charset="0"/>
                <a:buChar char="•"/>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レッドリストの改訂に着手</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113985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0970-F353-4D6E-A9FA-9EE04A34AC22}"/>
              </a:ext>
            </a:extLst>
          </p:cNvPr>
          <p:cNvSpPr>
            <a:spLocks noGrp="1"/>
          </p:cNvSpPr>
          <p:nvPr>
            <p:ph type="title"/>
          </p:nvPr>
        </p:nvSpPr>
        <p:spPr/>
        <p:txBody>
          <a:bodyPr/>
          <a:lstStyle/>
          <a:p>
            <a:r>
              <a:rPr kumimoji="1" lang="en-US" altLang="ja-JP" dirty="0"/>
              <a:t>1-1-1 </a:t>
            </a:r>
            <a:r>
              <a:rPr kumimoji="1" lang="ja-JP" altLang="en-US" dirty="0"/>
              <a:t>府民等の生物多様性配慮行動の促進</a:t>
            </a:r>
          </a:p>
        </p:txBody>
      </p:sp>
      <p:sp>
        <p:nvSpPr>
          <p:cNvPr id="4" name="テキスト ボックス 3">
            <a:extLst>
              <a:ext uri="{FF2B5EF4-FFF2-40B4-BE49-F238E27FC236}">
                <a16:creationId xmlns:a16="http://schemas.microsoft.com/office/drawing/2014/main" id="{4BD0EDCC-F7BB-4608-88CA-03CFB8F1266D}"/>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ウェブサイト「生物多様性多様性くらしナビ　まいのち</a:t>
            </a:r>
            <a:r>
              <a:rPr lang="en-US" altLang="ja-JP" sz="2000" b="1" dirty="0" err="1">
                <a:solidFill>
                  <a:prstClr val="black"/>
                </a:solidFill>
                <a:latin typeface="Meiryo UI" panose="020B0604030504040204" pitchFamily="50" charset="-128"/>
                <a:ea typeface="Meiryo UI" panose="020B0604030504040204" pitchFamily="50" charset="-128"/>
              </a:rPr>
              <a:t>osaka</a:t>
            </a:r>
            <a:r>
              <a:rPr lang="ja-JP" altLang="en-US" sz="2000" b="1" dirty="0">
                <a:solidFill>
                  <a:prstClr val="black"/>
                </a:solidFill>
                <a:latin typeface="Meiryo UI" panose="020B0604030504040204" pitchFamily="50" charset="-128"/>
                <a:ea typeface="Meiryo UI" panose="020B0604030504040204" pitchFamily="50" charset="-128"/>
              </a:rPr>
              <a:t>」</a:t>
            </a:r>
          </a:p>
        </p:txBody>
      </p:sp>
      <p:pic>
        <p:nvPicPr>
          <p:cNvPr id="5" name="図 4">
            <a:extLst>
              <a:ext uri="{FF2B5EF4-FFF2-40B4-BE49-F238E27FC236}">
                <a16:creationId xmlns:a16="http://schemas.microsoft.com/office/drawing/2014/main" id="{C23DC1DB-D8B7-4D19-B19C-26028922BA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841" y="2435510"/>
            <a:ext cx="3127692" cy="4427441"/>
          </a:xfrm>
          <a:prstGeom prst="rect">
            <a:avLst/>
          </a:prstGeom>
        </p:spPr>
      </p:pic>
      <p:pic>
        <p:nvPicPr>
          <p:cNvPr id="6" name="図 5">
            <a:extLst>
              <a:ext uri="{FF2B5EF4-FFF2-40B4-BE49-F238E27FC236}">
                <a16:creationId xmlns:a16="http://schemas.microsoft.com/office/drawing/2014/main" id="{D6E549BE-CE62-4F43-9498-86AFFE9233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2493" y="2447899"/>
            <a:ext cx="3721740" cy="4376515"/>
          </a:xfrm>
          <a:prstGeom prst="rect">
            <a:avLst/>
          </a:prstGeom>
        </p:spPr>
      </p:pic>
      <p:pic>
        <p:nvPicPr>
          <p:cNvPr id="7" name="図 6">
            <a:extLst>
              <a:ext uri="{FF2B5EF4-FFF2-40B4-BE49-F238E27FC236}">
                <a16:creationId xmlns:a16="http://schemas.microsoft.com/office/drawing/2014/main" id="{081F2F44-CAFC-40F9-AA42-3E8D11973E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90308" y="3615267"/>
            <a:ext cx="2798658" cy="3242733"/>
          </a:xfrm>
          <a:prstGeom prst="rect">
            <a:avLst/>
          </a:prstGeom>
        </p:spPr>
      </p:pic>
      <p:sp>
        <p:nvSpPr>
          <p:cNvPr id="10" name="テキスト ボックス 9">
            <a:extLst>
              <a:ext uri="{FF2B5EF4-FFF2-40B4-BE49-F238E27FC236}">
                <a16:creationId xmlns:a16="http://schemas.microsoft.com/office/drawing/2014/main" id="{2859BEE8-1533-4CBF-B5E7-3D293072FA40}"/>
              </a:ext>
            </a:extLst>
          </p:cNvPr>
          <p:cNvSpPr txBox="1"/>
          <p:nvPr/>
        </p:nvSpPr>
        <p:spPr>
          <a:xfrm>
            <a:off x="82860" y="916532"/>
            <a:ext cx="8963321" cy="1182568"/>
          </a:xfrm>
          <a:prstGeom prst="rect">
            <a:avLst/>
          </a:prstGeom>
          <a:noFill/>
          <a:ln>
            <a:noFill/>
          </a:ln>
        </p:spPr>
        <p:txBody>
          <a:bodyPr wrap="square" rtlCol="0">
            <a:spAutoFit/>
          </a:bodyPr>
          <a:lstStyle/>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b="1" dirty="0">
                <a:solidFill>
                  <a:srgbClr val="0070C0"/>
                </a:solidFill>
                <a:latin typeface="Meiryo UI" panose="020B0604030504040204" pitchFamily="50" charset="-128"/>
                <a:ea typeface="Meiryo UI" panose="020B0604030504040204" pitchFamily="50" charset="-128"/>
              </a:rPr>
              <a:t>日々の暮らしの中でできる生物多様性に配慮した行動</a:t>
            </a:r>
            <a:r>
              <a:rPr lang="ja-JP" altLang="en-US" sz="1600" dirty="0">
                <a:solidFill>
                  <a:prstClr val="black"/>
                </a:solidFill>
                <a:latin typeface="Meiryo UI" panose="020B0604030504040204" pitchFamily="50" charset="-128"/>
                <a:ea typeface="Meiryo UI" panose="020B0604030504040204" pitchFamily="50" charset="-128"/>
              </a:rPr>
              <a:t>”をわかりやすく学べるサイトを開設</a:t>
            </a:r>
            <a:r>
              <a:rPr lang="en-US" altLang="ja-JP" sz="1600" dirty="0">
                <a:solidFill>
                  <a:prstClr val="black"/>
                </a:solidFill>
                <a:latin typeface="Meiryo UI" panose="020B0604030504040204" pitchFamily="50" charset="-128"/>
                <a:ea typeface="Meiryo UI" panose="020B0604030504040204" pitchFamily="50" charset="-128"/>
              </a:rPr>
              <a:t>(2025.3)</a:t>
            </a: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地産地消（大阪産（もん）の活用）や省エネ、ゴミ削減といった</a:t>
            </a:r>
            <a:r>
              <a:rPr lang="ja-JP" altLang="en-US" sz="1600" b="1" dirty="0">
                <a:solidFill>
                  <a:srgbClr val="0070C0"/>
                </a:solidFill>
                <a:latin typeface="Meiryo UI" panose="020B0604030504040204" pitchFamily="50" charset="-128"/>
                <a:ea typeface="Meiryo UI" panose="020B0604030504040204" pitchFamily="50" charset="-128"/>
              </a:rPr>
              <a:t>身近な行動を提案</a:t>
            </a:r>
            <a:r>
              <a:rPr lang="ja-JP" altLang="en-US" sz="1600" dirty="0">
                <a:latin typeface="Meiryo UI" panose="020B0604030504040204" pitchFamily="50" charset="-128"/>
                <a:ea typeface="Meiryo UI" panose="020B0604030504040204" pitchFamily="50" charset="-128"/>
              </a:rPr>
              <a:t>（まいのち行動）</a:t>
            </a:r>
            <a:endParaRPr lang="en-US" altLang="ja-JP" sz="1400" dirty="0">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生物多様性保全や配慮した行動につながる大阪府内の</a:t>
            </a:r>
            <a:r>
              <a:rPr lang="ja-JP" altLang="en-US" sz="1600" b="1" dirty="0">
                <a:solidFill>
                  <a:srgbClr val="0070C0"/>
                </a:solidFill>
                <a:latin typeface="Meiryo UI" panose="020B0604030504040204" pitchFamily="50" charset="-128"/>
                <a:ea typeface="Meiryo UI" panose="020B0604030504040204" pitchFamily="50" charset="-128"/>
              </a:rPr>
              <a:t>施設・商品・取組を紹介</a:t>
            </a:r>
            <a:r>
              <a:rPr lang="ja-JP" altLang="en-US" sz="1600" dirty="0">
                <a:latin typeface="Meiryo UI" panose="020B0604030504040204" pitchFamily="50" charset="-128"/>
                <a:ea typeface="Meiryo UI" panose="020B0604030504040204" pitchFamily="50" charset="-128"/>
              </a:rPr>
              <a:t>（まいのち情報</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府内の自然観察会などの</a:t>
            </a:r>
            <a:r>
              <a:rPr lang="ja-JP" altLang="en-US" sz="1600" b="1" dirty="0">
                <a:solidFill>
                  <a:srgbClr val="0070C0"/>
                </a:solidFill>
                <a:latin typeface="Meiryo UI" panose="020B0604030504040204" pitchFamily="50" charset="-128"/>
                <a:ea typeface="Meiryo UI" panose="020B0604030504040204" pitchFamily="50" charset="-128"/>
              </a:rPr>
              <a:t>イベント情報を紹介</a:t>
            </a:r>
          </a:p>
        </p:txBody>
      </p:sp>
      <p:sp>
        <p:nvSpPr>
          <p:cNvPr id="11" name="テキスト ボックス 10">
            <a:extLst>
              <a:ext uri="{FF2B5EF4-FFF2-40B4-BE49-F238E27FC236}">
                <a16:creationId xmlns:a16="http://schemas.microsoft.com/office/drawing/2014/main" id="{20F1680B-370F-40E4-B23A-7ACF3C873BF3}"/>
              </a:ext>
            </a:extLst>
          </p:cNvPr>
          <p:cNvSpPr txBox="1"/>
          <p:nvPr/>
        </p:nvSpPr>
        <p:spPr>
          <a:xfrm>
            <a:off x="97818" y="2109413"/>
            <a:ext cx="372174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まいのち行動</a:t>
            </a:r>
            <a:r>
              <a:rPr lang="ja-JP" altLang="en-US" sz="1600" dirty="0">
                <a:solidFill>
                  <a:sysClr val="windowText" lastClr="000000"/>
                </a:solidFill>
                <a:latin typeface="Meiryo UI" panose="020B0604030504040204" pitchFamily="50" charset="-128"/>
                <a:ea typeface="Meiryo UI" panose="020B0604030504040204" pitchFamily="50" charset="-128"/>
              </a:rPr>
              <a:t>（身近な行動の提案）</a:t>
            </a:r>
          </a:p>
        </p:txBody>
      </p:sp>
      <p:sp>
        <p:nvSpPr>
          <p:cNvPr id="12" name="テキスト ボックス 11">
            <a:extLst>
              <a:ext uri="{FF2B5EF4-FFF2-40B4-BE49-F238E27FC236}">
                <a16:creationId xmlns:a16="http://schemas.microsoft.com/office/drawing/2014/main" id="{E4E5A807-D792-4AFF-9D46-C5842575800C}"/>
              </a:ext>
            </a:extLst>
          </p:cNvPr>
          <p:cNvSpPr txBox="1"/>
          <p:nvPr/>
        </p:nvSpPr>
        <p:spPr>
          <a:xfrm>
            <a:off x="3975986" y="2109413"/>
            <a:ext cx="507019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まいのち情報</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施設・商品・取組の紹介</a:t>
            </a:r>
            <a:r>
              <a:rPr lang="ja-JP" altLang="en-US" sz="1600" dirty="0">
                <a:solidFill>
                  <a:prstClr val="black"/>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398A7BE1-6D41-4549-9E03-4347CF8024A1}"/>
              </a:ext>
            </a:extLst>
          </p:cNvPr>
          <p:cNvSpPr/>
          <p:nvPr/>
        </p:nvSpPr>
        <p:spPr>
          <a:xfrm>
            <a:off x="7460519" y="-832"/>
            <a:ext cx="1683481" cy="45247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取組方針１</a:t>
            </a:r>
          </a:p>
        </p:txBody>
      </p:sp>
    </p:spTree>
    <p:extLst>
      <p:ext uri="{BB962C8B-B14F-4D97-AF65-F5344CB8AC3E}">
        <p14:creationId xmlns:p14="http://schemas.microsoft.com/office/powerpoint/2010/main" val="138042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0970-F353-4D6E-A9FA-9EE04A34AC22}"/>
              </a:ext>
            </a:extLst>
          </p:cNvPr>
          <p:cNvSpPr>
            <a:spLocks noGrp="1"/>
          </p:cNvSpPr>
          <p:nvPr>
            <p:ph type="title"/>
          </p:nvPr>
        </p:nvSpPr>
        <p:spPr/>
        <p:txBody>
          <a:bodyPr/>
          <a:lstStyle/>
          <a:p>
            <a:r>
              <a:rPr kumimoji="1" lang="en-US" altLang="ja-JP" dirty="0"/>
              <a:t>1-1-1 </a:t>
            </a:r>
            <a:r>
              <a:rPr kumimoji="1" lang="ja-JP" altLang="en-US" dirty="0"/>
              <a:t>府民等の生物多様性配慮行動の促進</a:t>
            </a:r>
          </a:p>
        </p:txBody>
      </p:sp>
      <p:sp>
        <p:nvSpPr>
          <p:cNvPr id="4" name="テキスト ボックス 3">
            <a:extLst>
              <a:ext uri="{FF2B5EF4-FFF2-40B4-BE49-F238E27FC236}">
                <a16:creationId xmlns:a16="http://schemas.microsoft.com/office/drawing/2014/main" id="{4BD0EDCC-F7BB-4608-88CA-03CFB8F1266D}"/>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普及啓発資料の公開</a:t>
            </a:r>
          </a:p>
        </p:txBody>
      </p:sp>
      <p:sp>
        <p:nvSpPr>
          <p:cNvPr id="10" name="テキスト ボックス 9">
            <a:extLst>
              <a:ext uri="{FF2B5EF4-FFF2-40B4-BE49-F238E27FC236}">
                <a16:creationId xmlns:a16="http://schemas.microsoft.com/office/drawing/2014/main" id="{2859BEE8-1533-4CBF-B5E7-3D293072FA40}"/>
              </a:ext>
            </a:extLst>
          </p:cNvPr>
          <p:cNvSpPr txBox="1"/>
          <p:nvPr/>
        </p:nvSpPr>
        <p:spPr>
          <a:xfrm>
            <a:off x="82861" y="916532"/>
            <a:ext cx="8626528" cy="877869"/>
          </a:xfrm>
          <a:prstGeom prst="rect">
            <a:avLst/>
          </a:prstGeom>
          <a:noFill/>
          <a:ln>
            <a:noFill/>
          </a:ln>
        </p:spPr>
        <p:txBody>
          <a:bodyPr wrap="square" rtlCol="0">
            <a:spAutoFit/>
          </a:bodyPr>
          <a:lstStyle/>
          <a:p>
            <a:pPr defTabSz="844073">
              <a:lnSpc>
                <a:spcPct val="110000"/>
              </a:lnSpc>
            </a:pPr>
            <a:r>
              <a:rPr lang="ja-JP" altLang="en-US" sz="1600" dirty="0">
                <a:latin typeface="Meiryo UI" panose="020B0604030504040204" pitchFamily="50" charset="-128"/>
                <a:ea typeface="Meiryo UI" panose="020B0604030504040204" pitchFamily="50" charset="-128"/>
              </a:rPr>
              <a:t>普及啓発資料「知ろう・伝えよう大阪の生物多様性」の</a:t>
            </a:r>
            <a:r>
              <a:rPr lang="ja-JP" altLang="en-US" sz="1600" b="1" dirty="0">
                <a:solidFill>
                  <a:srgbClr val="0070C0"/>
                </a:solidFill>
                <a:latin typeface="Meiryo UI" panose="020B0604030504040204" pitchFamily="50" charset="-128"/>
                <a:ea typeface="Meiryo UI" panose="020B0604030504040204" pitchFamily="50" charset="-128"/>
              </a:rPr>
              <a:t>改訂および動画作成</a:t>
            </a:r>
            <a:endParaRPr lang="en-US" altLang="ja-JP" sz="1600" b="1" dirty="0">
              <a:solidFill>
                <a:srgbClr val="0070C0"/>
              </a:solidFill>
              <a:latin typeface="Meiryo UI" panose="020B0604030504040204" pitchFamily="50" charset="-128"/>
              <a:ea typeface="Meiryo UI" panose="020B0604030504040204" pitchFamily="50" charset="-128"/>
            </a:endParaRPr>
          </a:p>
          <a:p>
            <a:pPr defTabSz="844073">
              <a:lnSpc>
                <a:spcPct val="110000"/>
              </a:lnSpc>
            </a:pPr>
            <a:r>
              <a:rPr lang="ja-JP" altLang="en-US" sz="1600" dirty="0">
                <a:latin typeface="Meiryo UI" panose="020B0604030504040204" pitchFamily="50" charset="-128"/>
                <a:ea typeface="Meiryo UI" panose="020B0604030504040204" pitchFamily="50" charset="-128"/>
              </a:rPr>
              <a:t>・「生物多様性の３つの階層」や「生態系サービス」など</a:t>
            </a:r>
            <a:r>
              <a:rPr lang="ja-JP" altLang="en-US" sz="1600" b="1" dirty="0">
                <a:solidFill>
                  <a:srgbClr val="0070C0"/>
                </a:solidFill>
                <a:latin typeface="Meiryo UI" panose="020B0604030504040204" pitchFamily="50" charset="-128"/>
                <a:ea typeface="Meiryo UI" panose="020B0604030504040204" pitchFamily="50" charset="-128"/>
              </a:rPr>
              <a:t>生物多様性の基礎を解説</a:t>
            </a:r>
            <a:endParaRPr lang="en-US" altLang="ja-JP" sz="1400" b="1" dirty="0">
              <a:solidFill>
                <a:srgbClr val="0070C0"/>
              </a:solidFill>
              <a:latin typeface="Meiryo UI" panose="020B0604030504040204" pitchFamily="50" charset="-128"/>
              <a:ea typeface="Meiryo UI" panose="020B0604030504040204" pitchFamily="50" charset="-128"/>
            </a:endParaRPr>
          </a:p>
          <a:p>
            <a:pPr defTabSz="844073">
              <a:lnSpc>
                <a:spcPct val="110000"/>
              </a:lnSpc>
            </a:pPr>
            <a:r>
              <a:rPr lang="ja-JP" altLang="en-US" sz="1600" dirty="0">
                <a:latin typeface="Meiryo UI" panose="020B0604030504040204" pitchFamily="50" charset="-128"/>
                <a:ea typeface="Meiryo UI" panose="020B0604030504040204" pitchFamily="50" charset="-128"/>
              </a:rPr>
              <a:t>・生態系の重要性を正しく理解し、</a:t>
            </a:r>
            <a:r>
              <a:rPr lang="ja-JP" altLang="en-US" sz="1600" b="1" dirty="0">
                <a:solidFill>
                  <a:srgbClr val="0070C0"/>
                </a:solidFill>
                <a:latin typeface="Meiryo UI" panose="020B0604030504040204" pitchFamily="50" charset="-128"/>
                <a:ea typeface="Meiryo UI" panose="020B0604030504040204" pitchFamily="50" charset="-128"/>
              </a:rPr>
              <a:t>他者へ伝えるための学習プログラムや実践シートを用意</a:t>
            </a:r>
            <a:endParaRPr lang="en-US" altLang="ja-JP" sz="1600" b="1" dirty="0">
              <a:solidFill>
                <a:srgbClr val="0070C0"/>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563D220D-FA8A-4677-8805-6252660C69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741" y="1810577"/>
            <a:ext cx="1726890" cy="2422061"/>
          </a:xfrm>
          <a:prstGeom prst="rect">
            <a:avLst/>
          </a:prstGeom>
          <a:ln>
            <a:solidFill>
              <a:schemeClr val="tx1"/>
            </a:solidFill>
          </a:ln>
        </p:spPr>
      </p:pic>
      <p:pic>
        <p:nvPicPr>
          <p:cNvPr id="14" name="図 13">
            <a:extLst>
              <a:ext uri="{FF2B5EF4-FFF2-40B4-BE49-F238E27FC236}">
                <a16:creationId xmlns:a16="http://schemas.microsoft.com/office/drawing/2014/main" id="{AF8D8A5C-DD39-4BF4-99BE-0F3156A4DF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4053" y="1799098"/>
            <a:ext cx="2178304" cy="2405117"/>
          </a:xfrm>
          <a:prstGeom prst="rect">
            <a:avLst/>
          </a:prstGeom>
          <a:ln>
            <a:solidFill>
              <a:schemeClr val="tx1"/>
            </a:solidFill>
          </a:ln>
        </p:spPr>
      </p:pic>
      <p:pic>
        <p:nvPicPr>
          <p:cNvPr id="15" name="図 14">
            <a:extLst>
              <a:ext uri="{FF2B5EF4-FFF2-40B4-BE49-F238E27FC236}">
                <a16:creationId xmlns:a16="http://schemas.microsoft.com/office/drawing/2014/main" id="{68FB25DF-24BB-4462-81AD-97B6751A99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1293" y="1788727"/>
            <a:ext cx="1891266" cy="2386414"/>
          </a:xfrm>
          <a:prstGeom prst="rect">
            <a:avLst/>
          </a:prstGeom>
          <a:ln>
            <a:solidFill>
              <a:schemeClr val="tx1"/>
            </a:solidFill>
          </a:ln>
        </p:spPr>
      </p:pic>
      <p:pic>
        <p:nvPicPr>
          <p:cNvPr id="16" name="図 15">
            <a:extLst>
              <a:ext uri="{FF2B5EF4-FFF2-40B4-BE49-F238E27FC236}">
                <a16:creationId xmlns:a16="http://schemas.microsoft.com/office/drawing/2014/main" id="{309D9B46-FCC9-4DCE-9BF9-1E745C25AB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8467" y="1827521"/>
            <a:ext cx="1917692" cy="2405117"/>
          </a:xfrm>
          <a:prstGeom prst="rect">
            <a:avLst/>
          </a:prstGeom>
          <a:ln>
            <a:solidFill>
              <a:schemeClr val="tx1"/>
            </a:solidFill>
          </a:ln>
        </p:spPr>
      </p:pic>
      <p:pic>
        <p:nvPicPr>
          <p:cNvPr id="17" name="図 16">
            <a:extLst>
              <a:ext uri="{FF2B5EF4-FFF2-40B4-BE49-F238E27FC236}">
                <a16:creationId xmlns:a16="http://schemas.microsoft.com/office/drawing/2014/main" id="{DBD8733E-DCB8-419F-A0AD-CA787C44824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89395" y="5366897"/>
            <a:ext cx="1584746" cy="1219861"/>
          </a:xfrm>
          <a:prstGeom prst="rect">
            <a:avLst/>
          </a:prstGeom>
        </p:spPr>
      </p:pic>
      <p:pic>
        <p:nvPicPr>
          <p:cNvPr id="18" name="図 17">
            <a:extLst>
              <a:ext uri="{FF2B5EF4-FFF2-40B4-BE49-F238E27FC236}">
                <a16:creationId xmlns:a16="http://schemas.microsoft.com/office/drawing/2014/main" id="{ECB2654B-7597-4F11-A5DD-AAF4127007B0}"/>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9709" y="5366897"/>
            <a:ext cx="1551922" cy="1216767"/>
          </a:xfrm>
          <a:prstGeom prst="rect">
            <a:avLst/>
          </a:prstGeom>
          <a:noFill/>
          <a:ln>
            <a:noFill/>
          </a:ln>
        </p:spPr>
      </p:pic>
      <p:sp>
        <p:nvSpPr>
          <p:cNvPr id="19" name="テキスト ボックス 18">
            <a:extLst>
              <a:ext uri="{FF2B5EF4-FFF2-40B4-BE49-F238E27FC236}">
                <a16:creationId xmlns:a16="http://schemas.microsoft.com/office/drawing/2014/main" id="{E7364F2D-84A2-4E4D-AD49-6DD7E648B7AB}"/>
              </a:ext>
            </a:extLst>
          </p:cNvPr>
          <p:cNvSpPr txBox="1"/>
          <p:nvPr/>
        </p:nvSpPr>
        <p:spPr>
          <a:xfrm>
            <a:off x="2255856" y="6603750"/>
            <a:ext cx="2955235" cy="2358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rPr>
              <a:t>釣った後は、外来種問題を易しく説明</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テキスト ボックス 16">
            <a:extLst>
              <a:ext uri="{FF2B5EF4-FFF2-40B4-BE49-F238E27FC236}">
                <a16:creationId xmlns:a16="http://schemas.microsoft.com/office/drawing/2014/main" id="{1A86466A-3878-4171-87AA-A7C79BEC820F}"/>
              </a:ext>
            </a:extLst>
          </p:cNvPr>
          <p:cNvSpPr txBox="1"/>
          <p:nvPr/>
        </p:nvSpPr>
        <p:spPr>
          <a:xfrm>
            <a:off x="261452" y="6591910"/>
            <a:ext cx="1803400" cy="311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rPr>
              <a:t>幼児～小学校低学年が中心</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1" name="図 20">
            <a:extLst>
              <a:ext uri="{FF2B5EF4-FFF2-40B4-BE49-F238E27FC236}">
                <a16:creationId xmlns:a16="http://schemas.microsoft.com/office/drawing/2014/main" id="{6E21A389-0BBB-4E63-8DD6-ED4DD278ECDF}"/>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01842" y="5363803"/>
            <a:ext cx="1626481" cy="1222955"/>
          </a:xfrm>
          <a:prstGeom prst="rect">
            <a:avLst/>
          </a:prstGeom>
          <a:noFill/>
          <a:ln>
            <a:noFill/>
          </a:ln>
        </p:spPr>
      </p:pic>
      <p:pic>
        <p:nvPicPr>
          <p:cNvPr id="22" name="図 21">
            <a:extLst>
              <a:ext uri="{FF2B5EF4-FFF2-40B4-BE49-F238E27FC236}">
                <a16:creationId xmlns:a16="http://schemas.microsoft.com/office/drawing/2014/main" id="{D64F79D6-899E-4B33-83BD-71F7DED500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83975" y="5363803"/>
            <a:ext cx="1626481" cy="1219861"/>
          </a:xfrm>
          <a:prstGeom prst="rect">
            <a:avLst/>
          </a:prstGeom>
        </p:spPr>
      </p:pic>
      <p:sp>
        <p:nvSpPr>
          <p:cNvPr id="23" name="テキスト ボックス 18">
            <a:extLst>
              <a:ext uri="{FF2B5EF4-FFF2-40B4-BE49-F238E27FC236}">
                <a16:creationId xmlns:a16="http://schemas.microsoft.com/office/drawing/2014/main" id="{55C0ADE8-5DB3-4A0E-8A42-5C57154C46E2}"/>
              </a:ext>
            </a:extLst>
          </p:cNvPr>
          <p:cNvSpPr txBox="1"/>
          <p:nvPr/>
        </p:nvSpPr>
        <p:spPr>
          <a:xfrm>
            <a:off x="4857172" y="6596650"/>
            <a:ext cx="3883175" cy="3152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50" kern="100" dirty="0">
                <a:solidFill>
                  <a:srgbClr val="000000"/>
                </a:solidFill>
                <a:latin typeface="游明朝" panose="02020400000000000000" pitchFamily="18" charset="-128"/>
                <a:ea typeface="Meiryo UI" panose="020B0604030504040204" pitchFamily="50" charset="-128"/>
                <a:cs typeface="Times New Roman" panose="02020603050405020304" pitchFamily="18" charset="0"/>
              </a:rPr>
              <a:t>外来生物クイズを通して、生物多様性の理解を深めていただきました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AB4C7FA1-C949-4137-9EAB-FEFB8E229816}"/>
              </a:ext>
            </a:extLst>
          </p:cNvPr>
          <p:cNvSpPr txBox="1"/>
          <p:nvPr/>
        </p:nvSpPr>
        <p:spPr>
          <a:xfrm>
            <a:off x="44450" y="4523737"/>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普及啓発イベントへの出展</a:t>
            </a:r>
          </a:p>
        </p:txBody>
      </p:sp>
      <p:sp>
        <p:nvSpPr>
          <p:cNvPr id="25" name="テキスト ボックス 24">
            <a:extLst>
              <a:ext uri="{FF2B5EF4-FFF2-40B4-BE49-F238E27FC236}">
                <a16:creationId xmlns:a16="http://schemas.microsoft.com/office/drawing/2014/main" id="{3A9D4F98-AD8B-45A0-AAF7-1D907490B2C8}"/>
              </a:ext>
            </a:extLst>
          </p:cNvPr>
          <p:cNvSpPr txBox="1"/>
          <p:nvPr/>
        </p:nvSpPr>
        <p:spPr>
          <a:xfrm>
            <a:off x="82861" y="4898219"/>
            <a:ext cx="8626528" cy="336182"/>
          </a:xfrm>
          <a:prstGeom prst="rect">
            <a:avLst/>
          </a:prstGeom>
          <a:noFill/>
          <a:ln>
            <a:noFill/>
          </a:ln>
        </p:spPr>
        <p:txBody>
          <a:bodyPr wrap="square" rtlCol="0">
            <a:spAutoFit/>
          </a:bodyPr>
          <a:lstStyle/>
          <a:p>
            <a:pPr defTabSz="844073">
              <a:lnSpc>
                <a:spcPct val="110000"/>
              </a:lnSpc>
            </a:pPr>
            <a:r>
              <a:rPr lang="ja-JP" altLang="en-US" sz="1600" dirty="0">
                <a:latin typeface="Meiryo UI" panose="020B0604030504040204" pitchFamily="50" charset="-128"/>
                <a:ea typeface="Meiryo UI" panose="020B0604030504040204" pitchFamily="50" charset="-128"/>
              </a:rPr>
              <a:t>クイズ・カルタ・マグネット魚釣りを通した外来種問題等の啓発を実施（年７回程度）</a:t>
            </a:r>
            <a:endParaRPr lang="en-US" altLang="ja-JP" sz="16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1FB2F33A-917C-476B-9769-727F216FF7DC}"/>
              </a:ext>
            </a:extLst>
          </p:cNvPr>
          <p:cNvSpPr/>
          <p:nvPr/>
        </p:nvSpPr>
        <p:spPr>
          <a:xfrm>
            <a:off x="7460519" y="-832"/>
            <a:ext cx="1683481" cy="45247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取組方針１</a:t>
            </a:r>
          </a:p>
        </p:txBody>
      </p:sp>
    </p:spTree>
    <p:extLst>
      <p:ext uri="{BB962C8B-B14F-4D97-AF65-F5344CB8AC3E}">
        <p14:creationId xmlns:p14="http://schemas.microsoft.com/office/powerpoint/2010/main" val="319681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0970-F353-4D6E-A9FA-9EE04A34AC22}"/>
              </a:ext>
            </a:extLst>
          </p:cNvPr>
          <p:cNvSpPr>
            <a:spLocks noGrp="1"/>
          </p:cNvSpPr>
          <p:nvPr>
            <p:ph type="title"/>
          </p:nvPr>
        </p:nvSpPr>
        <p:spPr>
          <a:xfrm>
            <a:off x="0" y="-1"/>
            <a:ext cx="9144000" cy="622679"/>
          </a:xfrm>
        </p:spPr>
        <p:txBody>
          <a:bodyPr>
            <a:normAutofit fontScale="90000"/>
          </a:bodyPr>
          <a:lstStyle/>
          <a:p>
            <a:r>
              <a:rPr kumimoji="1" lang="en-US" altLang="ja-JP" dirty="0"/>
              <a:t>1-1-2 </a:t>
            </a:r>
            <a:r>
              <a:rPr kumimoji="1" lang="ja-JP" altLang="en-US" sz="2200" dirty="0"/>
              <a:t>「大阪生物多様性保全ネットワーク」や</a:t>
            </a:r>
            <a:br>
              <a:rPr kumimoji="1" lang="en-US" altLang="ja-JP" sz="2200" dirty="0"/>
            </a:br>
            <a:r>
              <a:rPr kumimoji="1" lang="ja-JP" altLang="en-US" sz="2200" dirty="0"/>
              <a:t>　　　　　 「おおさか生物多様性施設連絡会」等と連携した普及啓発</a:t>
            </a:r>
          </a:p>
        </p:txBody>
      </p:sp>
      <p:sp>
        <p:nvSpPr>
          <p:cNvPr id="4" name="テキスト ボックス 3">
            <a:extLst>
              <a:ext uri="{FF2B5EF4-FFF2-40B4-BE49-F238E27FC236}">
                <a16:creationId xmlns:a16="http://schemas.microsoft.com/office/drawing/2014/main" id="{4BD0EDCC-F7BB-4608-88CA-03CFB8F1266D}"/>
              </a:ext>
            </a:extLst>
          </p:cNvPr>
          <p:cNvSpPr txBox="1"/>
          <p:nvPr/>
        </p:nvSpPr>
        <p:spPr>
          <a:xfrm>
            <a:off x="44450" y="70835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大阪生物多様性保全ネットワーク</a:t>
            </a:r>
          </a:p>
        </p:txBody>
      </p:sp>
      <p:sp>
        <p:nvSpPr>
          <p:cNvPr id="10" name="テキスト ボックス 9">
            <a:extLst>
              <a:ext uri="{FF2B5EF4-FFF2-40B4-BE49-F238E27FC236}">
                <a16:creationId xmlns:a16="http://schemas.microsoft.com/office/drawing/2014/main" id="{2859BEE8-1533-4CBF-B5E7-3D293072FA40}"/>
              </a:ext>
            </a:extLst>
          </p:cNvPr>
          <p:cNvSpPr txBox="1"/>
          <p:nvPr/>
        </p:nvSpPr>
        <p:spPr>
          <a:xfrm>
            <a:off x="82860" y="1094662"/>
            <a:ext cx="8918635" cy="877869"/>
          </a:xfrm>
          <a:prstGeom prst="rect">
            <a:avLst/>
          </a:prstGeom>
          <a:noFill/>
          <a:ln>
            <a:noFill/>
          </a:ln>
        </p:spPr>
        <p:txBody>
          <a:bodyPr wrap="square" rtlCol="0">
            <a:spAutoFit/>
          </a:bodyPr>
          <a:lstStyle/>
          <a:p>
            <a:pPr defTabSz="844073">
              <a:lnSpc>
                <a:spcPct val="110000"/>
              </a:lnSpc>
            </a:pPr>
            <a:r>
              <a:rPr lang="ja-JP" altLang="en-US" sz="1600" b="1" dirty="0">
                <a:solidFill>
                  <a:srgbClr val="0070C0"/>
                </a:solidFill>
                <a:latin typeface="Meiryo UI" panose="020B0604030504040204" pitchFamily="50" charset="-128"/>
                <a:ea typeface="Meiryo UI" panose="020B0604030504040204" pitchFamily="50" charset="-128"/>
              </a:rPr>
              <a:t>教育機関・研究機関・</a:t>
            </a:r>
            <a:r>
              <a:rPr lang="en-US" altLang="ja-JP" sz="1600" b="1" dirty="0">
                <a:solidFill>
                  <a:srgbClr val="0070C0"/>
                </a:solidFill>
                <a:latin typeface="Meiryo UI" panose="020B0604030504040204" pitchFamily="50" charset="-128"/>
                <a:ea typeface="Meiryo UI" panose="020B0604030504040204" pitchFamily="50" charset="-128"/>
              </a:rPr>
              <a:t>NPO</a:t>
            </a:r>
            <a:r>
              <a:rPr lang="ja-JP" altLang="en-US" sz="1600" b="1" dirty="0">
                <a:solidFill>
                  <a:srgbClr val="0070C0"/>
                </a:solidFill>
                <a:latin typeface="Meiryo UI" panose="020B0604030504040204" pitchFamily="50" charset="-128"/>
                <a:ea typeface="Meiryo UI" panose="020B0604030504040204" pitchFamily="50" charset="-128"/>
              </a:rPr>
              <a:t>・行政で構成</a:t>
            </a:r>
            <a:r>
              <a:rPr lang="ja-JP" altLang="en-US" sz="1600" dirty="0">
                <a:latin typeface="Meiryo UI" panose="020B0604030504040204" pitchFamily="50" charset="-128"/>
                <a:ea typeface="Meiryo UI" panose="020B0604030504040204" pitchFamily="50" charset="-128"/>
              </a:rPr>
              <a:t>され、相互の連携をはかり、生物多様性の保全に向けた取り組みを行うネットワーク。（事務局：</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法人大阪自然史センター）</a:t>
            </a:r>
            <a:endParaRPr lang="en-US" altLang="ja-JP" sz="1600" dirty="0">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「おおさか生物多様性フォーラム」 </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大阪市立自然史博物館</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2022.7</a:t>
            </a:r>
            <a:r>
              <a:rPr lang="ja-JP" altLang="en-US" sz="1600" dirty="0">
                <a:latin typeface="Meiryo UI" panose="020B0604030504040204" pitchFamily="50" charset="-128"/>
                <a:ea typeface="Meiryo UI" panose="020B0604030504040204" pitchFamily="50" charset="-128"/>
              </a:rPr>
              <a:t>　参加者：</a:t>
            </a:r>
            <a:r>
              <a:rPr lang="en-US" altLang="ja-JP" sz="1600" dirty="0">
                <a:latin typeface="Meiryo UI" panose="020B0604030504040204" pitchFamily="50" charset="-128"/>
                <a:ea typeface="Meiryo UI" panose="020B0604030504040204" pitchFamily="50" charset="-128"/>
              </a:rPr>
              <a:t>118</a:t>
            </a:r>
            <a:r>
              <a:rPr lang="ja-JP" altLang="en-US" sz="1600" dirty="0">
                <a:latin typeface="Meiryo UI" panose="020B0604030504040204" pitchFamily="50" charset="-128"/>
                <a:ea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1FB2F33A-917C-476B-9769-727F216FF7DC}"/>
              </a:ext>
            </a:extLst>
          </p:cNvPr>
          <p:cNvSpPr/>
          <p:nvPr/>
        </p:nvSpPr>
        <p:spPr>
          <a:xfrm>
            <a:off x="7460519" y="-832"/>
            <a:ext cx="1683481" cy="45247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取組方針１</a:t>
            </a:r>
          </a:p>
        </p:txBody>
      </p:sp>
      <p:sp>
        <p:nvSpPr>
          <p:cNvPr id="29" name="テキスト ボックス 28">
            <a:extLst>
              <a:ext uri="{FF2B5EF4-FFF2-40B4-BE49-F238E27FC236}">
                <a16:creationId xmlns:a16="http://schemas.microsoft.com/office/drawing/2014/main" id="{48AEDCFA-2DEC-40B4-BD33-D56DBF61D4FF}"/>
              </a:ext>
            </a:extLst>
          </p:cNvPr>
          <p:cNvSpPr txBox="1"/>
          <p:nvPr/>
        </p:nvSpPr>
        <p:spPr>
          <a:xfrm>
            <a:off x="102266" y="2881497"/>
            <a:ext cx="8851030" cy="1690399"/>
          </a:xfrm>
          <a:prstGeom prst="rect">
            <a:avLst/>
          </a:prstGeom>
          <a:noFill/>
          <a:ln>
            <a:noFill/>
          </a:ln>
        </p:spPr>
        <p:txBody>
          <a:bodyPr wrap="square" rtlCol="0">
            <a:spAutoFit/>
          </a:bodyPr>
          <a:lstStyle/>
          <a:p>
            <a:pPr defTabSz="844073">
              <a:lnSpc>
                <a:spcPct val="110000"/>
              </a:lnSpc>
            </a:pPr>
            <a:r>
              <a:rPr lang="ja-JP" altLang="en-US" sz="1600" dirty="0">
                <a:latin typeface="Meiryo UI" panose="020B0604030504040204" pitchFamily="50" charset="-128"/>
                <a:ea typeface="Meiryo UI" panose="020B0604030504040204" pitchFamily="50" charset="-128"/>
              </a:rPr>
              <a:t>府民が自然や生き物への理解を深められるよう、</a:t>
            </a:r>
            <a:r>
              <a:rPr lang="ja-JP" altLang="en-US" sz="1600" b="1" dirty="0">
                <a:solidFill>
                  <a:srgbClr val="0070C0"/>
                </a:solidFill>
                <a:latin typeface="Meiryo UI" panose="020B0604030504040204" pitchFamily="50" charset="-128"/>
                <a:ea typeface="Meiryo UI" panose="020B0604030504040204" pitchFamily="50" charset="-128"/>
              </a:rPr>
              <a:t>動物園、植物園、博物館、昆虫館等の施設で構成</a:t>
            </a:r>
            <a:r>
              <a:rPr lang="ja-JP" altLang="en-US" sz="1600" dirty="0">
                <a:latin typeface="Meiryo UI" panose="020B0604030504040204" pitchFamily="50" charset="-128"/>
                <a:ea typeface="Meiryo UI" panose="020B0604030504040204" pitchFamily="50" charset="-128"/>
              </a:rPr>
              <a:t>された連絡会。（事務局：大阪府）</a:t>
            </a:r>
            <a:endParaRPr lang="en-US" altLang="ja-JP" sz="1600" dirty="0">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天王寺動物園等と連携し普及啓発イベント（植樹体験・ガイドツアー）を開催</a:t>
            </a:r>
            <a:br>
              <a:rPr lang="en-US" altLang="ja-JP" sz="16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2024</a:t>
            </a:r>
            <a:r>
              <a:rPr lang="ja-JP" altLang="en-US" sz="1600" dirty="0">
                <a:solidFill>
                  <a:prstClr val="black"/>
                </a:solidFill>
                <a:latin typeface="Meiryo UI" panose="020B0604030504040204" pitchFamily="50" charset="-128"/>
                <a:ea typeface="Meiryo UI" panose="020B0604030504040204" pitchFamily="50" charset="-128"/>
              </a:rPr>
              <a:t>　参加者：計</a:t>
            </a:r>
            <a:r>
              <a:rPr lang="en-US" altLang="ja-JP" sz="1600" dirty="0">
                <a:solidFill>
                  <a:prstClr val="black"/>
                </a:solidFill>
                <a:latin typeface="Meiryo UI" panose="020B0604030504040204" pitchFamily="50" charset="-128"/>
                <a:ea typeface="Meiryo UI" panose="020B0604030504040204" pitchFamily="50" charset="-128"/>
              </a:rPr>
              <a:t>414</a:t>
            </a:r>
            <a:r>
              <a:rPr lang="ja-JP" altLang="en-US" sz="1600" dirty="0">
                <a:solidFill>
                  <a:prstClr val="black"/>
                </a:solidFill>
                <a:latin typeface="Meiryo UI" panose="020B0604030504040204" pitchFamily="50" charset="-128"/>
                <a:ea typeface="Meiryo UI" panose="020B0604030504040204" pitchFamily="50" charset="-128"/>
              </a:rPr>
              <a:t>名）</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各施設のイベントを取りまとめたチラシ作成及び「まいのち</a:t>
            </a:r>
            <a:r>
              <a:rPr lang="en-US" altLang="ja-JP" sz="1600" dirty="0" err="1">
                <a:solidFill>
                  <a:prstClr val="black"/>
                </a:solidFill>
                <a:latin typeface="Meiryo UI" panose="020B0604030504040204" pitchFamily="50" charset="-128"/>
                <a:ea typeface="Meiryo UI" panose="020B0604030504040204" pitchFamily="50" charset="-128"/>
              </a:rPr>
              <a:t>osaka</a:t>
            </a:r>
            <a:r>
              <a:rPr lang="ja-JP" altLang="en-US" sz="1600" dirty="0">
                <a:solidFill>
                  <a:prstClr val="black"/>
                </a:solidFill>
                <a:latin typeface="Meiryo UI" panose="020B0604030504040204" pitchFamily="50" charset="-128"/>
                <a:ea typeface="Meiryo UI" panose="020B0604030504040204" pitchFamily="50" charset="-128"/>
              </a:rPr>
              <a:t>」に掲載</a:t>
            </a:r>
            <a:endParaRPr lang="en-US" altLang="ja-JP" sz="1600" dirty="0">
              <a:solidFill>
                <a:prstClr val="black"/>
              </a:solidFill>
              <a:latin typeface="Meiryo UI" panose="020B0604030504040204" pitchFamily="50" charset="-128"/>
              <a:ea typeface="Meiryo UI" panose="020B0604030504040204" pitchFamily="50" charset="-128"/>
            </a:endParaRPr>
          </a:p>
          <a:p>
            <a:pPr marL="316528" indent="-316528" defTabSz="844073">
              <a:lnSpc>
                <a:spcPct val="110000"/>
              </a:lnSpc>
              <a:buFont typeface="Wingdings" panose="05000000000000000000" pitchFamily="2" charset="2"/>
              <a:buChar char="l"/>
            </a:pPr>
            <a:endParaRPr lang="en-US" altLang="ja-JP" sz="1600" dirty="0">
              <a:highlight>
                <a:srgbClr val="808080"/>
              </a:highlight>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9C7B83F8-FEB0-4745-9DC0-33FF33972D95}"/>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0610" y="4787575"/>
            <a:ext cx="2281842" cy="1643542"/>
          </a:xfrm>
          <a:prstGeom prst="rect">
            <a:avLst/>
          </a:prstGeom>
          <a:noFill/>
          <a:ln>
            <a:noFill/>
          </a:ln>
        </p:spPr>
      </p:pic>
      <p:sp>
        <p:nvSpPr>
          <p:cNvPr id="31" name="テキスト ボックス 2">
            <a:extLst>
              <a:ext uri="{FF2B5EF4-FFF2-40B4-BE49-F238E27FC236}">
                <a16:creationId xmlns:a16="http://schemas.microsoft.com/office/drawing/2014/main" id="{78CA61F6-C0A4-439A-913D-639D9AE332CF}"/>
              </a:ext>
            </a:extLst>
          </p:cNvPr>
          <p:cNvSpPr txBox="1">
            <a:spLocks noChangeArrowheads="1"/>
          </p:cNvSpPr>
          <p:nvPr/>
        </p:nvSpPr>
        <p:spPr bwMode="auto">
          <a:xfrm>
            <a:off x="323817" y="6404125"/>
            <a:ext cx="2345976" cy="405130"/>
          </a:xfrm>
          <a:prstGeom prst="rect">
            <a:avLst/>
          </a:prstGeom>
          <a:noFill/>
          <a:ln w="9525">
            <a:noFill/>
            <a:miter lim="800000"/>
            <a:headEnd/>
            <a:tailEnd/>
          </a:ln>
        </p:spPr>
        <p:txBody>
          <a:bodyPr rot="0" vert="horz" wrap="square" lIns="91440" tIns="45720" rIns="91440" bIns="45720" anchor="t" anchorCtr="0">
            <a:spAutoFit/>
          </a:bodyPr>
          <a:lstStyle/>
          <a:p>
            <a:pPr algn="just">
              <a:lnSpc>
                <a:spcPts val="12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動物のフンの堆肥を混ぜて、植樹体験</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植えた木は鉢植えで園内に</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設置</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32" name="図 31">
            <a:extLst>
              <a:ext uri="{FF2B5EF4-FFF2-40B4-BE49-F238E27FC236}">
                <a16:creationId xmlns:a16="http://schemas.microsoft.com/office/drawing/2014/main" id="{C2B71603-E966-4846-87CC-016B6969D086}"/>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108424" y="4771357"/>
            <a:ext cx="2237633" cy="1643542"/>
          </a:xfrm>
          <a:prstGeom prst="rect">
            <a:avLst/>
          </a:prstGeom>
          <a:noFill/>
          <a:ln>
            <a:noFill/>
          </a:ln>
        </p:spPr>
      </p:pic>
      <p:sp>
        <p:nvSpPr>
          <p:cNvPr id="33" name="テキスト ボックス 2">
            <a:extLst>
              <a:ext uri="{FF2B5EF4-FFF2-40B4-BE49-F238E27FC236}">
                <a16:creationId xmlns:a16="http://schemas.microsoft.com/office/drawing/2014/main" id="{D43FE694-D63E-4D00-A967-FEB48E14535C}"/>
              </a:ext>
            </a:extLst>
          </p:cNvPr>
          <p:cNvSpPr txBox="1">
            <a:spLocks noChangeArrowheads="1"/>
          </p:cNvSpPr>
          <p:nvPr/>
        </p:nvSpPr>
        <p:spPr bwMode="auto">
          <a:xfrm>
            <a:off x="3108424" y="6430331"/>
            <a:ext cx="2077510" cy="400110"/>
          </a:xfrm>
          <a:prstGeom prst="rect">
            <a:avLst/>
          </a:prstGeom>
          <a:noFill/>
          <a:ln w="9525">
            <a:noFill/>
            <a:miter lim="800000"/>
            <a:headEnd/>
            <a:tailEnd/>
          </a:ln>
        </p:spPr>
        <p:txBody>
          <a:bodyPr rot="0" vert="horz" wrap="square" lIns="91440" tIns="45720" rIns="91440" bIns="45720" anchor="t" anchorCtr="0">
            <a:spAutoFit/>
          </a:bodyPr>
          <a:lstStyle/>
          <a:p>
            <a:pPr algn="just">
              <a:lnSpc>
                <a:spcPts val="12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バックヤードで、動物が生きていく</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ために植物が必要という内容を説明</a:t>
            </a:r>
          </a:p>
        </p:txBody>
      </p:sp>
      <p:pic>
        <p:nvPicPr>
          <p:cNvPr id="34" name="図 33">
            <a:extLst>
              <a:ext uri="{FF2B5EF4-FFF2-40B4-BE49-F238E27FC236}">
                <a16:creationId xmlns:a16="http://schemas.microsoft.com/office/drawing/2014/main" id="{9B62DE7F-4D1A-4560-9220-EB707285AD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4043" y="4673037"/>
            <a:ext cx="3379347" cy="1894325"/>
          </a:xfrm>
          <a:prstGeom prst="rect">
            <a:avLst/>
          </a:prstGeom>
          <a:ln>
            <a:solidFill>
              <a:schemeClr val="tx1"/>
            </a:solidFill>
          </a:ln>
        </p:spPr>
      </p:pic>
      <p:sp>
        <p:nvSpPr>
          <p:cNvPr id="35" name="テキスト ボックス 34">
            <a:extLst>
              <a:ext uri="{FF2B5EF4-FFF2-40B4-BE49-F238E27FC236}">
                <a16:creationId xmlns:a16="http://schemas.microsoft.com/office/drawing/2014/main" id="{729E1F1A-E1B9-48DE-B572-EA09F738570F}"/>
              </a:ext>
            </a:extLst>
          </p:cNvPr>
          <p:cNvSpPr txBox="1"/>
          <p:nvPr/>
        </p:nvSpPr>
        <p:spPr>
          <a:xfrm>
            <a:off x="6440130" y="6567362"/>
            <a:ext cx="227125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主な拠点施設</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EA173E71-63A9-423E-8CBF-8A95DAD6EED1}"/>
              </a:ext>
            </a:extLst>
          </p:cNvPr>
          <p:cNvSpPr txBox="1"/>
          <p:nvPr/>
        </p:nvSpPr>
        <p:spPr>
          <a:xfrm>
            <a:off x="190704" y="4539756"/>
            <a:ext cx="1789047" cy="266561"/>
          </a:xfrm>
          <a:prstGeom prst="roundRect">
            <a:avLst>
              <a:gd name="adj" fmla="val 5770"/>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286"/>
              </a:lnSpc>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天王寺動物園イベント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0C47E6E4-B817-48E0-A889-026243F7F249}"/>
              </a:ext>
            </a:extLst>
          </p:cNvPr>
          <p:cNvSpPr txBox="1"/>
          <p:nvPr/>
        </p:nvSpPr>
        <p:spPr>
          <a:xfrm>
            <a:off x="44450" y="2454908"/>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おおさか生物多様性施設連絡会</a:t>
            </a:r>
          </a:p>
        </p:txBody>
      </p:sp>
    </p:spTree>
    <p:extLst>
      <p:ext uri="{BB962C8B-B14F-4D97-AF65-F5344CB8AC3E}">
        <p14:creationId xmlns:p14="http://schemas.microsoft.com/office/powerpoint/2010/main" val="1489123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0970-F353-4D6E-A9FA-9EE04A34AC22}"/>
              </a:ext>
            </a:extLst>
          </p:cNvPr>
          <p:cNvSpPr>
            <a:spLocks noGrp="1"/>
          </p:cNvSpPr>
          <p:nvPr>
            <p:ph type="title"/>
          </p:nvPr>
        </p:nvSpPr>
        <p:spPr/>
        <p:txBody>
          <a:bodyPr/>
          <a:lstStyle/>
          <a:p>
            <a:r>
              <a:rPr kumimoji="1" lang="en-US" altLang="ja-JP" dirty="0"/>
              <a:t>2-1-1</a:t>
            </a:r>
            <a:r>
              <a:rPr kumimoji="1" lang="ja-JP" altLang="en-US" dirty="0"/>
              <a:t> 森・里・川・海における保全・再生・創造　</a:t>
            </a:r>
          </a:p>
        </p:txBody>
      </p:sp>
      <p:grpSp>
        <p:nvGrpSpPr>
          <p:cNvPr id="5" name="グループ化 4">
            <a:extLst>
              <a:ext uri="{FF2B5EF4-FFF2-40B4-BE49-F238E27FC236}">
                <a16:creationId xmlns:a16="http://schemas.microsoft.com/office/drawing/2014/main" id="{42CCE14E-C739-4CC6-8561-C09B578983AE}"/>
              </a:ext>
            </a:extLst>
          </p:cNvPr>
          <p:cNvGrpSpPr/>
          <p:nvPr/>
        </p:nvGrpSpPr>
        <p:grpSpPr>
          <a:xfrm>
            <a:off x="44450" y="920750"/>
            <a:ext cx="8880475" cy="1264176"/>
            <a:chOff x="44450" y="530225"/>
            <a:chExt cx="8880475" cy="1264176"/>
          </a:xfrm>
        </p:grpSpPr>
        <p:sp>
          <p:nvSpPr>
            <p:cNvPr id="4" name="テキスト ボックス 3">
              <a:extLst>
                <a:ext uri="{FF2B5EF4-FFF2-40B4-BE49-F238E27FC236}">
                  <a16:creationId xmlns:a16="http://schemas.microsoft.com/office/drawing/2014/main" id="{4BD0EDCC-F7BB-4608-88CA-03CFB8F1266D}"/>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里地里山等の貴重な自然環境の保全</a:t>
              </a:r>
            </a:p>
          </p:txBody>
        </p:sp>
        <p:sp>
          <p:nvSpPr>
            <p:cNvPr id="10" name="テキスト ボックス 9">
              <a:extLst>
                <a:ext uri="{FF2B5EF4-FFF2-40B4-BE49-F238E27FC236}">
                  <a16:creationId xmlns:a16="http://schemas.microsoft.com/office/drawing/2014/main" id="{2859BEE8-1533-4CBF-B5E7-3D293072FA40}"/>
                </a:ext>
              </a:extLst>
            </p:cNvPr>
            <p:cNvSpPr txBox="1"/>
            <p:nvPr/>
          </p:nvSpPr>
          <p:spPr>
            <a:xfrm>
              <a:off x="82861" y="916532"/>
              <a:ext cx="8842064" cy="877869"/>
            </a:xfrm>
            <a:prstGeom prst="rect">
              <a:avLst/>
            </a:prstGeom>
            <a:noFill/>
            <a:ln>
              <a:noFill/>
            </a:ln>
          </p:spPr>
          <p:txBody>
            <a:bodyPr wrap="square" rtlCol="0">
              <a:spAutoFit/>
            </a:bodyPr>
            <a:lstStyle/>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（公財）大阪みどりのトラスト協会への補助を通して、府有地である</a:t>
              </a:r>
              <a:r>
                <a:rPr lang="ja-JP" altLang="en-US" sz="1600" b="1" dirty="0">
                  <a:solidFill>
                    <a:srgbClr val="0070C0"/>
                  </a:solidFill>
                  <a:latin typeface="Meiryo UI" panose="020B0604030504040204" pitchFamily="50" charset="-128"/>
                  <a:ea typeface="Meiryo UI" panose="020B0604030504040204" pitchFamily="50" charset="-128"/>
                </a:rPr>
                <a:t>和泉葛城山ブナ林</a:t>
              </a:r>
              <a:r>
                <a:rPr lang="ja-JP" altLang="en-US" sz="1600" dirty="0">
                  <a:solidFill>
                    <a:prstClr val="black"/>
                  </a:solidFill>
                  <a:latin typeface="Meiryo UI" panose="020B0604030504040204" pitchFamily="50" charset="-128"/>
                  <a:ea typeface="Meiryo UI" panose="020B0604030504040204" pitchFamily="50" charset="-128"/>
                </a:rPr>
                <a:t>（国天然記念物）の周辺保護樹林帯や、大阪府自然環境保全条例に基づき指定した</a:t>
              </a:r>
              <a:r>
                <a:rPr lang="ja-JP" altLang="en-US" sz="1600" b="1" dirty="0">
                  <a:solidFill>
                    <a:srgbClr val="0070C0"/>
                  </a:solidFill>
                  <a:latin typeface="Meiryo UI" panose="020B0604030504040204" pitchFamily="50" charset="-128"/>
                  <a:ea typeface="Meiryo UI" panose="020B0604030504040204" pitchFamily="50" charset="-128"/>
                </a:rPr>
                <a:t>自然環境保全地域</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箇所）及び</a:t>
              </a:r>
              <a:r>
                <a:rPr lang="ja-JP" altLang="en-US" sz="1600" b="1" dirty="0">
                  <a:solidFill>
                    <a:srgbClr val="0070C0"/>
                  </a:solidFill>
                  <a:latin typeface="Meiryo UI" panose="020B0604030504040204" pitchFamily="50" charset="-128"/>
                  <a:ea typeface="Meiryo UI" panose="020B0604030504040204" pitchFamily="50" charset="-128"/>
                </a:rPr>
                <a:t>緑地環境保全地域</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箇所</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の保全活動を実施。</a:t>
              </a:r>
              <a:endParaRPr lang="en-US" altLang="ja-JP" sz="1600" b="1" dirty="0">
                <a:solidFill>
                  <a:srgbClr val="0070C0"/>
                </a:solidFill>
                <a:latin typeface="Meiryo UI" panose="020B0604030504040204" pitchFamily="50" charset="-128"/>
                <a:ea typeface="Meiryo UI" panose="020B0604030504040204" pitchFamily="50" charset="-128"/>
              </a:endParaRPr>
            </a:p>
          </p:txBody>
        </p:sp>
      </p:grpSp>
      <p:grpSp>
        <p:nvGrpSpPr>
          <p:cNvPr id="3" name="グループ化 2">
            <a:extLst>
              <a:ext uri="{FF2B5EF4-FFF2-40B4-BE49-F238E27FC236}">
                <a16:creationId xmlns:a16="http://schemas.microsoft.com/office/drawing/2014/main" id="{8842F333-CB33-4CFB-933E-3D36FB0AAD00}"/>
              </a:ext>
            </a:extLst>
          </p:cNvPr>
          <p:cNvGrpSpPr/>
          <p:nvPr/>
        </p:nvGrpSpPr>
        <p:grpSpPr>
          <a:xfrm>
            <a:off x="44450" y="2399662"/>
            <a:ext cx="8664939" cy="3478730"/>
            <a:chOff x="44450" y="1961512"/>
            <a:chExt cx="8664939" cy="3478730"/>
          </a:xfrm>
        </p:grpSpPr>
        <p:sp>
          <p:nvSpPr>
            <p:cNvPr id="24" name="テキスト ボックス 23">
              <a:extLst>
                <a:ext uri="{FF2B5EF4-FFF2-40B4-BE49-F238E27FC236}">
                  <a16:creationId xmlns:a16="http://schemas.microsoft.com/office/drawing/2014/main" id="{AB4C7FA1-C949-4137-9EAB-FEFB8E229816}"/>
                </a:ext>
              </a:extLst>
            </p:cNvPr>
            <p:cNvSpPr txBox="1"/>
            <p:nvPr/>
          </p:nvSpPr>
          <p:spPr>
            <a:xfrm>
              <a:off x="44450" y="1961512"/>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堺第</a:t>
              </a:r>
              <a:r>
                <a:rPr lang="en-US" altLang="ja-JP" sz="2000" b="1" dirty="0">
                  <a:solidFill>
                    <a:prstClr val="black"/>
                  </a:solidFill>
                  <a:latin typeface="Meiryo UI" panose="020B0604030504040204" pitchFamily="50" charset="-128"/>
                  <a:ea typeface="Meiryo UI" panose="020B0604030504040204" pitchFamily="50" charset="-128"/>
                </a:rPr>
                <a:t>7‐3</a:t>
              </a:r>
              <a:r>
                <a:rPr lang="ja-JP" altLang="en-US" sz="2000" b="1" dirty="0">
                  <a:solidFill>
                    <a:prstClr val="black"/>
                  </a:solidFill>
                  <a:latin typeface="Meiryo UI" panose="020B0604030504040204" pitchFamily="50" charset="-128"/>
                  <a:ea typeface="Meiryo UI" panose="020B0604030504040204" pitchFamily="50" charset="-128"/>
                </a:rPr>
                <a:t>区 共生の森</a:t>
              </a:r>
            </a:p>
          </p:txBody>
        </p:sp>
        <p:sp>
          <p:nvSpPr>
            <p:cNvPr id="25" name="テキスト ボックス 24">
              <a:extLst>
                <a:ext uri="{FF2B5EF4-FFF2-40B4-BE49-F238E27FC236}">
                  <a16:creationId xmlns:a16="http://schemas.microsoft.com/office/drawing/2014/main" id="{3A9D4F98-AD8B-45A0-AAF7-1D907490B2C8}"/>
                </a:ext>
              </a:extLst>
            </p:cNvPr>
            <p:cNvSpPr txBox="1"/>
            <p:nvPr/>
          </p:nvSpPr>
          <p:spPr>
            <a:xfrm>
              <a:off x="82861" y="2335994"/>
              <a:ext cx="8626528" cy="3104248"/>
            </a:xfrm>
            <a:prstGeom prst="rect">
              <a:avLst/>
            </a:prstGeom>
            <a:noFill/>
            <a:ln>
              <a:noFill/>
            </a:ln>
          </p:spPr>
          <p:txBody>
            <a:bodyPr wrap="square" rtlCol="0">
              <a:spAutoFit/>
            </a:bodyPr>
            <a:lstStyle/>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平成</a:t>
              </a:r>
              <a:r>
                <a:rPr lang="en-US" altLang="ja-JP" sz="1600" dirty="0">
                  <a:solidFill>
                    <a:prstClr val="black"/>
                  </a:solidFill>
                  <a:latin typeface="Meiryo UI" panose="020B0604030504040204" pitchFamily="50" charset="-128"/>
                  <a:ea typeface="Meiryo UI" panose="020B0604030504040204" pitchFamily="50" charset="-128"/>
                </a:rPr>
                <a:t>16</a:t>
              </a:r>
              <a:r>
                <a:rPr lang="ja-JP" altLang="en-US" sz="1600" dirty="0">
                  <a:solidFill>
                    <a:prstClr val="black"/>
                  </a:solidFill>
                  <a:latin typeface="Meiryo UI" panose="020B0604030504040204" pitchFamily="50" charset="-128"/>
                  <a:ea typeface="Meiryo UI" panose="020B0604030504040204" pitchFamily="50" charset="-128"/>
                </a:rPr>
                <a:t>年より産業廃棄物処分場に自然環境を創出する取組みとして、府民・</a:t>
              </a:r>
              <a:r>
                <a:rPr lang="en-US" altLang="ja-JP" sz="1600" dirty="0">
                  <a:solidFill>
                    <a:prstClr val="black"/>
                  </a:solidFill>
                  <a:latin typeface="Meiryo UI" panose="020B0604030504040204" pitchFamily="50" charset="-128"/>
                  <a:ea typeface="Meiryo UI" panose="020B0604030504040204" pitchFamily="50" charset="-128"/>
                </a:rPr>
                <a:t>NPO</a:t>
              </a:r>
              <a:r>
                <a:rPr lang="ja-JP" altLang="en-US" sz="1600" dirty="0">
                  <a:solidFill>
                    <a:prstClr val="black"/>
                  </a:solidFill>
                  <a:latin typeface="Meiryo UI" panose="020B0604030504040204" pitchFamily="50" charset="-128"/>
                  <a:ea typeface="Meiryo UI" panose="020B0604030504040204" pitchFamily="50" charset="-128"/>
                </a:rPr>
                <a:t>・企業・行政が協働して、植樹活動を中心に森づくり活動を実施。</a:t>
              </a:r>
              <a:endParaRPr lang="en-US" altLang="ja-JP" sz="1600" dirty="0">
                <a:solidFill>
                  <a:prstClr val="black"/>
                </a:solidFill>
                <a:latin typeface="Meiryo UI" panose="020B0604030504040204" pitchFamily="50" charset="-128"/>
                <a:ea typeface="Meiryo UI" panose="020B0604030504040204" pitchFamily="50" charset="-128"/>
              </a:endParaRPr>
            </a:p>
            <a:p>
              <a:pPr marL="180000" indent="-180000" defTabSz="844073">
                <a:lnSpc>
                  <a:spcPct val="110000"/>
                </a:lnSpc>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府民参加による森づくりイベント（年８回程度）や</a:t>
              </a:r>
              <a:r>
                <a:rPr lang="ja-JP" altLang="en-US" sz="1600" b="1" dirty="0">
                  <a:solidFill>
                    <a:srgbClr val="0070C0"/>
                  </a:solidFill>
                  <a:latin typeface="Meiryo UI" panose="020B0604030504040204" pitchFamily="50" charset="-128"/>
                  <a:ea typeface="Meiryo UI" panose="020B0604030504040204" pitchFamily="50" charset="-128"/>
                </a:rPr>
                <a:t>植樹祭</a:t>
              </a:r>
              <a:r>
                <a:rPr lang="ja-JP" altLang="en-US" sz="1600" dirty="0">
                  <a:solidFill>
                    <a:prstClr val="black"/>
                  </a:solidFill>
                  <a:latin typeface="Meiryo UI" panose="020B0604030504040204" pitchFamily="50" charset="-128"/>
                  <a:ea typeface="Meiryo UI" panose="020B0604030504040204" pitchFamily="50" charset="-128"/>
                </a:rPr>
                <a:t>（年１回）を実施。</a:t>
              </a:r>
              <a:br>
                <a:rPr lang="en-US" altLang="ja-JP" sz="16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rPr>
                <a:t>植樹祭の植栽状況　　　　</a:t>
              </a:r>
              <a:r>
                <a:rPr lang="ja-JP" altLang="en-US" sz="1600" dirty="0">
                  <a:solidFill>
                    <a:prstClr val="black"/>
                  </a:solidFill>
                  <a:latin typeface="Meiryo UI" panose="020B0604030504040204" pitchFamily="50" charset="-128"/>
                  <a:ea typeface="Meiryo UI" panose="020B0604030504040204" pitchFamily="50" charset="-128"/>
                </a:rPr>
                <a:t>参加者：</a:t>
              </a:r>
              <a:r>
                <a:rPr lang="en-US" altLang="ja-JP" sz="1600" dirty="0">
                  <a:solidFill>
                    <a:prstClr val="black"/>
                  </a:solidFill>
                  <a:latin typeface="Meiryo UI" panose="020B0604030504040204" pitchFamily="50" charset="-128"/>
                  <a:ea typeface="Meiryo UI" panose="020B0604030504040204" pitchFamily="50" charset="-128"/>
                </a:rPr>
                <a:t>8</a:t>
              </a:r>
              <a:r>
                <a:rPr lang="ja-JP" altLang="en-US" sz="1600" dirty="0">
                  <a:solidFill>
                    <a:prstClr val="black"/>
                  </a:solidFill>
                  <a:latin typeface="Meiryo UI" panose="020B0604030504040204" pitchFamily="50" charset="-128"/>
                  <a:ea typeface="Meiryo UI" panose="020B0604030504040204" pitchFamily="50" charset="-128"/>
                </a:rPr>
                <a:t>千人　植栽本数：</a:t>
              </a:r>
              <a:r>
                <a:rPr lang="en-US" altLang="ja-JP" sz="1600" dirty="0">
                  <a:solidFill>
                    <a:prstClr val="black"/>
                  </a:solidFill>
                  <a:latin typeface="Meiryo UI" panose="020B0604030504040204" pitchFamily="50" charset="-128"/>
                  <a:ea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rPr>
                <a:t>万本　植栽面積：８</a:t>
              </a:r>
              <a:r>
                <a:rPr lang="en-US" altLang="ja-JP" sz="1600" dirty="0">
                  <a:solidFill>
                    <a:prstClr val="black"/>
                  </a:solidFill>
                  <a:latin typeface="Meiryo UI" panose="020B0604030504040204" pitchFamily="50" charset="-128"/>
                  <a:ea typeface="Meiryo UI" panose="020B0604030504040204" pitchFamily="50" charset="-128"/>
                </a:rPr>
                <a:t>ha</a:t>
              </a:r>
            </a:p>
            <a:p>
              <a:pPr marL="180000" indent="-180000" defTabSz="844073">
                <a:lnSpc>
                  <a:spcPct val="1100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企業</a:t>
              </a:r>
              <a:r>
                <a:rPr lang="ja-JP" altLang="en-US" sz="1600" dirty="0">
                  <a:solidFill>
                    <a:prstClr val="black"/>
                  </a:solidFill>
                  <a:latin typeface="Meiryo UI" panose="020B0604030504040204" pitchFamily="50" charset="-128"/>
                  <a:ea typeface="Meiryo UI" panose="020B0604030504040204" pitchFamily="50" charset="-128"/>
                </a:rPr>
                <a:t>参画制度として</a:t>
              </a:r>
              <a:r>
                <a:rPr lang="ja-JP" altLang="en-US" sz="1600" b="1" dirty="0">
                  <a:solidFill>
                    <a:srgbClr val="0070C0"/>
                  </a:solidFill>
                  <a:latin typeface="Meiryo UI" panose="020B0604030504040204" pitchFamily="50" charset="-128"/>
                  <a:ea typeface="Meiryo UI" panose="020B0604030504040204" pitchFamily="50" charset="-128"/>
                </a:rPr>
                <a:t>一定区間を貸出し、森づくり活動を実施</a:t>
              </a:r>
              <a:r>
                <a:rPr lang="ja-JP" altLang="en-US" sz="1600" dirty="0">
                  <a:latin typeface="Meiryo UI" panose="020B0604030504040204" pitchFamily="50" charset="-128"/>
                  <a:ea typeface="Meiryo UI" panose="020B0604030504040204" pitchFamily="50" charset="-128"/>
                </a:rPr>
                <a:t>する</a:t>
              </a:r>
              <a:r>
                <a:rPr lang="ja-JP" altLang="en-US" sz="1600" dirty="0">
                  <a:solidFill>
                    <a:prstClr val="black"/>
                  </a:solidFill>
                  <a:latin typeface="Meiryo UI" panose="020B0604030504040204" pitchFamily="50" charset="-128"/>
                  <a:ea typeface="Meiryo UI" panose="020B0604030504040204" pitchFamily="50" charset="-128"/>
                </a:rPr>
                <a:t>「企業の森づくり」制度を運用。</a:t>
              </a:r>
              <a:br>
                <a:rPr lang="en-US" altLang="ja-JP" sz="16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rPr>
                <a:t>企業の森づくり植栽状況　</a:t>
              </a:r>
              <a:r>
                <a:rPr lang="ja-JP" altLang="en-US" sz="1600" dirty="0">
                  <a:solidFill>
                    <a:prstClr val="black"/>
                  </a:solidFill>
                  <a:latin typeface="Meiryo UI" panose="020B0604030504040204" pitchFamily="50" charset="-128"/>
                  <a:ea typeface="Meiryo UI" panose="020B0604030504040204" pitchFamily="50" charset="-128"/>
                </a:rPr>
                <a:t>参加者：</a:t>
              </a:r>
              <a:r>
                <a:rPr lang="en-US" altLang="ja-JP" sz="1600" dirty="0">
                  <a:solidFill>
                    <a:prstClr val="black"/>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千人　植栽本数：</a:t>
              </a:r>
              <a:r>
                <a:rPr lang="en-US" altLang="ja-JP" sz="1600" dirty="0">
                  <a:solidFill>
                    <a:prstClr val="black"/>
                  </a:solidFill>
                  <a:latin typeface="Meiryo UI" panose="020B0604030504040204" pitchFamily="50" charset="-128"/>
                  <a:ea typeface="Meiryo UI" panose="020B0604030504040204" pitchFamily="50" charset="-128"/>
                </a:rPr>
                <a:t>8</a:t>
              </a:r>
              <a:r>
                <a:rPr lang="ja-JP" altLang="en-US" sz="1600" dirty="0">
                  <a:solidFill>
                    <a:prstClr val="black"/>
                  </a:solidFill>
                  <a:latin typeface="Meiryo UI" panose="020B0604030504040204" pitchFamily="50" charset="-128"/>
                  <a:ea typeface="Meiryo UI" panose="020B0604030504040204" pitchFamily="50" charset="-128"/>
                </a:rPr>
                <a:t>万本　植栽面積：</a:t>
              </a:r>
              <a:r>
                <a:rPr lang="en-US" altLang="ja-JP" sz="1600" dirty="0">
                  <a:solidFill>
                    <a:prstClr val="black"/>
                  </a:solidFill>
                  <a:latin typeface="Meiryo UI" panose="020B0604030504040204" pitchFamily="50" charset="-128"/>
                  <a:ea typeface="Meiryo UI" panose="020B0604030504040204" pitchFamily="50" charset="-128"/>
                </a:rPr>
                <a:t>9ha</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180000" indent="-180000" defTabSz="844073">
                <a:lnSpc>
                  <a:spcPct val="110000"/>
                </a:lnSpc>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「豊かな自然」と「継続した森づくり活動」が評価され、環境省の</a:t>
              </a:r>
              <a:r>
                <a:rPr lang="ja-JP" altLang="en-US" sz="1600" b="1" dirty="0">
                  <a:solidFill>
                    <a:srgbClr val="0070C0"/>
                  </a:solidFill>
                  <a:latin typeface="Meiryo UI" panose="020B0604030504040204" pitchFamily="50" charset="-128"/>
                  <a:ea typeface="Meiryo UI" panose="020B0604030504040204" pitchFamily="50" charset="-128"/>
                </a:rPr>
                <a:t>自然共生サイトに認定</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2024.10</a:t>
              </a:r>
              <a:r>
                <a:rPr lang="ja-JP" altLang="en-US" sz="1600" dirty="0">
                  <a:latin typeface="Meiryo UI" panose="020B0604030504040204" pitchFamily="50" charset="-128"/>
                  <a:ea typeface="Meiryo UI" panose="020B0604030504040204" pitchFamily="50" charset="-128"/>
                </a:rPr>
                <a:t>）。</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p>
              <a:pPr marL="263773" indent="-263773" defTabSz="844073">
                <a:lnSpc>
                  <a:spcPct val="110000"/>
                </a:lnSpc>
                <a:buFont typeface="Wingdings" panose="05000000000000000000" pitchFamily="2" charset="2"/>
                <a:buChar char="l"/>
              </a:pPr>
              <a:endParaRPr lang="en-US" altLang="ja-JP" sz="1800" dirty="0">
                <a:solidFill>
                  <a:schemeClr val="tx1"/>
                </a:solidFill>
                <a:latin typeface="Meiryo UI" panose="020B0604030504040204" pitchFamily="50" charset="-128"/>
                <a:ea typeface="Meiryo UI" panose="020B0604030504040204" pitchFamily="50" charset="-128"/>
              </a:endParaRPr>
            </a:p>
            <a:p>
              <a:pPr marL="263773" indent="-263773" defTabSz="844073">
                <a:lnSpc>
                  <a:spcPct val="110000"/>
                </a:lnSpc>
                <a:buFont typeface="Wingdings" panose="05000000000000000000" pitchFamily="2" charset="2"/>
                <a:buChar char="l"/>
              </a:pPr>
              <a:endParaRPr lang="en-US" altLang="ja-JP" sz="1661" dirty="0">
                <a:solidFill>
                  <a:prstClr val="black"/>
                </a:solidFill>
                <a:latin typeface="Meiryo UI" panose="020B0604030504040204" pitchFamily="50" charset="-128"/>
                <a:ea typeface="Meiryo UI" panose="020B0604030504040204" pitchFamily="50" charset="-128"/>
              </a:endParaRPr>
            </a:p>
            <a:p>
              <a:pPr marL="263773" indent="-263773" defTabSz="844073">
                <a:lnSpc>
                  <a:spcPct val="110000"/>
                </a:lnSpc>
                <a:buFont typeface="Wingdings" panose="05000000000000000000" pitchFamily="2" charset="2"/>
                <a:buChar char="l"/>
              </a:pPr>
              <a:endParaRPr lang="en-US" altLang="ja-JP" sz="1661" dirty="0">
                <a:solidFill>
                  <a:prstClr val="black"/>
                </a:solidFill>
                <a:latin typeface="Meiryo UI" panose="020B0604030504040204" pitchFamily="50" charset="-128"/>
                <a:ea typeface="Meiryo UI" panose="020B0604030504040204" pitchFamily="50" charset="-128"/>
              </a:endParaRPr>
            </a:p>
          </p:txBody>
        </p:sp>
      </p:grpSp>
      <p:sp>
        <p:nvSpPr>
          <p:cNvPr id="26" name="正方形/長方形 25">
            <a:extLst>
              <a:ext uri="{FF2B5EF4-FFF2-40B4-BE49-F238E27FC236}">
                <a16:creationId xmlns:a16="http://schemas.microsoft.com/office/drawing/2014/main" id="{1FB2F33A-917C-476B-9769-727F216FF7DC}"/>
              </a:ext>
            </a:extLst>
          </p:cNvPr>
          <p:cNvSpPr/>
          <p:nvPr/>
        </p:nvSpPr>
        <p:spPr>
          <a:xfrm>
            <a:off x="7460519" y="-832"/>
            <a:ext cx="1683481" cy="452470"/>
          </a:xfrm>
          <a:prstGeom prst="rect">
            <a:avLst/>
          </a:prstGeom>
          <a:solidFill>
            <a:srgbClr val="86E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取組方針２</a:t>
            </a:r>
          </a:p>
        </p:txBody>
      </p:sp>
      <p:grpSp>
        <p:nvGrpSpPr>
          <p:cNvPr id="6" name="グループ化 5">
            <a:extLst>
              <a:ext uri="{FF2B5EF4-FFF2-40B4-BE49-F238E27FC236}">
                <a16:creationId xmlns:a16="http://schemas.microsoft.com/office/drawing/2014/main" id="{D4BACF3D-8706-4804-B293-6FCAF10C5348}"/>
              </a:ext>
            </a:extLst>
          </p:cNvPr>
          <p:cNvGrpSpPr/>
          <p:nvPr/>
        </p:nvGrpSpPr>
        <p:grpSpPr>
          <a:xfrm>
            <a:off x="223781" y="4824912"/>
            <a:ext cx="8701145" cy="1672208"/>
            <a:chOff x="223781" y="5072562"/>
            <a:chExt cx="8701145" cy="1672208"/>
          </a:xfrm>
        </p:grpSpPr>
        <p:sp>
          <p:nvSpPr>
            <p:cNvPr id="34" name="テキスト ボックス 33">
              <a:extLst>
                <a:ext uri="{FF2B5EF4-FFF2-40B4-BE49-F238E27FC236}">
                  <a16:creationId xmlns:a16="http://schemas.microsoft.com/office/drawing/2014/main" id="{B98E1BE8-E1CD-4E59-BE35-455DFA3FCFCC}"/>
                </a:ext>
              </a:extLst>
            </p:cNvPr>
            <p:cNvSpPr txBox="1"/>
            <p:nvPr/>
          </p:nvSpPr>
          <p:spPr>
            <a:xfrm>
              <a:off x="4424517" y="6524057"/>
              <a:ext cx="2235970" cy="215444"/>
            </a:xfrm>
            <a:prstGeom prst="rect">
              <a:avLst/>
            </a:prstGeom>
            <a:solidFill>
              <a:schemeClr val="bg1">
                <a:alpha val="70000"/>
              </a:schemeClr>
            </a:solidFill>
          </p:spPr>
          <p:txBody>
            <a:bodyPr wrap="square" lIns="0" tIns="0" rIns="0" bIns="0" rtlCol="0">
              <a:spAutoFit/>
            </a:bodyPr>
            <a:lstStyle/>
            <a:p>
              <a:pPr algn="l"/>
              <a:r>
                <a:rPr kumimoji="1" lang="ja-JP" altLang="en-US" sz="1400" dirty="0">
                  <a:latin typeface="Meiryo UI" panose="020B0604030504040204" pitchFamily="50" charset="-128"/>
                  <a:ea typeface="Meiryo UI" panose="020B0604030504040204" pitchFamily="50" charset="-128"/>
                </a:rPr>
                <a:t>第</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回植樹祭</a:t>
              </a: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70811E5C-262B-41BD-B177-8EDC578CC1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0156" y="5101739"/>
              <a:ext cx="1875420" cy="1339856"/>
            </a:xfrm>
            <a:prstGeom prst="rect">
              <a:avLst/>
            </a:prstGeom>
          </p:spPr>
        </p:pic>
        <p:pic>
          <p:nvPicPr>
            <p:cNvPr id="36" name="図 35">
              <a:extLst>
                <a:ext uri="{FF2B5EF4-FFF2-40B4-BE49-F238E27FC236}">
                  <a16:creationId xmlns:a16="http://schemas.microsoft.com/office/drawing/2014/main" id="{FAE02A75-5689-4998-8C04-56E07EE3B7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6565" y="5101739"/>
              <a:ext cx="1674820" cy="1339856"/>
            </a:xfrm>
            <a:prstGeom prst="rect">
              <a:avLst/>
            </a:prstGeom>
          </p:spPr>
        </p:pic>
        <p:sp>
          <p:nvSpPr>
            <p:cNvPr id="37" name="テキスト ボックス 36">
              <a:extLst>
                <a:ext uri="{FF2B5EF4-FFF2-40B4-BE49-F238E27FC236}">
                  <a16:creationId xmlns:a16="http://schemas.microsoft.com/office/drawing/2014/main" id="{86BFA1A6-79AA-4067-B127-D49AB2F28604}"/>
                </a:ext>
              </a:extLst>
            </p:cNvPr>
            <p:cNvSpPr txBox="1"/>
            <p:nvPr/>
          </p:nvSpPr>
          <p:spPr>
            <a:xfrm>
              <a:off x="6817366" y="6524057"/>
              <a:ext cx="2107560" cy="215444"/>
            </a:xfrm>
            <a:prstGeom prst="rect">
              <a:avLst/>
            </a:prstGeom>
            <a:noFill/>
            <a:ln>
              <a:noFill/>
            </a:ln>
          </p:spPr>
          <p:txBody>
            <a:bodyPr wrap="square" lIns="0" tIns="0" rIns="0" bIns="0" rtlCol="0">
              <a:spAutoFit/>
            </a:bodyPr>
            <a:lstStyle/>
            <a:p>
              <a:pPr algn="l"/>
              <a:r>
                <a:rPr kumimoji="1" lang="ja-JP" altLang="en-US" sz="1400" dirty="0">
                  <a:latin typeface="Meiryo UI" panose="020B0604030504040204" pitchFamily="50" charset="-128"/>
                  <a:ea typeface="Meiryo UI" panose="020B0604030504040204" pitchFamily="50" charset="-128"/>
                </a:rPr>
                <a:t>大阪製鉄</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による森づくり</a:t>
              </a:r>
            </a:p>
          </p:txBody>
        </p:sp>
        <p:pic>
          <p:nvPicPr>
            <p:cNvPr id="38" name="Picture 3">
              <a:extLst>
                <a:ext uri="{FF2B5EF4-FFF2-40B4-BE49-F238E27FC236}">
                  <a16:creationId xmlns:a16="http://schemas.microsoft.com/office/drawing/2014/main" id="{AC610A8A-4D49-4523-836B-1ABD94B0C17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98285" y="5101739"/>
              <a:ext cx="1674820" cy="133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a:extLst>
                <a:ext uri="{FF2B5EF4-FFF2-40B4-BE49-F238E27FC236}">
                  <a16:creationId xmlns:a16="http://schemas.microsoft.com/office/drawing/2014/main" id="{D3F4866B-CBC5-4DF2-AA39-114FA93A0A94}"/>
                </a:ext>
              </a:extLst>
            </p:cNvPr>
            <p:cNvSpPr txBox="1"/>
            <p:nvPr/>
          </p:nvSpPr>
          <p:spPr>
            <a:xfrm>
              <a:off x="2877311" y="6529326"/>
              <a:ext cx="1426485" cy="215444"/>
            </a:xfrm>
            <a:prstGeom prst="rect">
              <a:avLst/>
            </a:prstGeom>
            <a:solidFill>
              <a:schemeClr val="bg1">
                <a:alpha val="70000"/>
              </a:schemeClr>
            </a:solidFill>
          </p:spPr>
          <p:txBody>
            <a:bodyPr wrap="square" lIns="0" tIns="0" rIns="0" bIns="0" rtlCol="0">
              <a:spAutoFit/>
            </a:bodyPr>
            <a:lstStyle/>
            <a:p>
              <a:pPr algn="l"/>
              <a:r>
                <a:rPr kumimoji="1" lang="ja-JP" altLang="en-US" sz="1400" dirty="0">
                  <a:latin typeface="Meiryo UI" panose="020B0604030504040204" pitchFamily="50" charset="-128"/>
                  <a:ea typeface="Meiryo UI" panose="020B0604030504040204" pitchFamily="50" charset="-128"/>
                </a:rPr>
                <a:t>リースづくり</a:t>
              </a:r>
            </a:p>
          </p:txBody>
        </p:sp>
        <p:sp>
          <p:nvSpPr>
            <p:cNvPr id="40" name="正方形/長方形 56">
              <a:extLst>
                <a:ext uri="{FF2B5EF4-FFF2-40B4-BE49-F238E27FC236}">
                  <a16:creationId xmlns:a16="http://schemas.microsoft.com/office/drawing/2014/main" id="{F4CE52AC-2E20-446C-901E-C3106BBD0698}"/>
                </a:ext>
              </a:extLst>
            </p:cNvPr>
            <p:cNvSpPr>
              <a:spLocks noChangeArrowheads="1"/>
            </p:cNvSpPr>
            <p:nvPr/>
          </p:nvSpPr>
          <p:spPr bwMode="auto">
            <a:xfrm>
              <a:off x="223781" y="5072562"/>
              <a:ext cx="1683406" cy="1369033"/>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6350" algn="ctr">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40">
              <a:extLst>
                <a:ext uri="{FF2B5EF4-FFF2-40B4-BE49-F238E27FC236}">
                  <a16:creationId xmlns:a16="http://schemas.microsoft.com/office/drawing/2014/main" id="{6F650970-F5DB-441D-80EE-E65E0A236DE6}"/>
                </a:ext>
              </a:extLst>
            </p:cNvPr>
            <p:cNvSpPr txBox="1"/>
            <p:nvPr/>
          </p:nvSpPr>
          <p:spPr>
            <a:xfrm>
              <a:off x="578777" y="6524057"/>
              <a:ext cx="1426485" cy="215444"/>
            </a:xfrm>
            <a:prstGeom prst="rect">
              <a:avLst/>
            </a:prstGeom>
            <a:solidFill>
              <a:schemeClr val="bg1">
                <a:alpha val="70000"/>
              </a:schemeClr>
            </a:solidFill>
          </p:spPr>
          <p:txBody>
            <a:bodyPr wrap="square" lIns="0" tIns="0" rIns="0" bIns="0" rtlCol="0">
              <a:spAutoFit/>
            </a:bodyPr>
            <a:lstStyle/>
            <a:p>
              <a:pPr algn="l"/>
              <a:r>
                <a:rPr kumimoji="1" lang="ja-JP" altLang="en-US" sz="1400" dirty="0">
                  <a:latin typeface="Meiryo UI" panose="020B0604030504040204" pitchFamily="50" charset="-128"/>
                  <a:ea typeface="Meiryo UI" panose="020B0604030504040204" pitchFamily="50" charset="-128"/>
                </a:rPr>
                <a:t>草刈イベント</a:t>
              </a:r>
            </a:p>
          </p:txBody>
        </p:sp>
      </p:grpSp>
    </p:spTree>
    <p:extLst>
      <p:ext uri="{BB962C8B-B14F-4D97-AF65-F5344CB8AC3E}">
        <p14:creationId xmlns:p14="http://schemas.microsoft.com/office/powerpoint/2010/main" val="375082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0970-F353-4D6E-A9FA-9EE04A34AC22}"/>
              </a:ext>
            </a:extLst>
          </p:cNvPr>
          <p:cNvSpPr>
            <a:spLocks noGrp="1"/>
          </p:cNvSpPr>
          <p:nvPr>
            <p:ph type="title"/>
          </p:nvPr>
        </p:nvSpPr>
        <p:spPr/>
        <p:txBody>
          <a:bodyPr/>
          <a:lstStyle/>
          <a:p>
            <a:r>
              <a:rPr kumimoji="1" lang="en-US" altLang="ja-JP" dirty="0"/>
              <a:t>2-1-2</a:t>
            </a:r>
            <a:r>
              <a:rPr kumimoji="1" lang="ja-JP" altLang="en-US" dirty="0"/>
              <a:t> 事業者等</a:t>
            </a:r>
            <a:r>
              <a:rPr kumimoji="1" lang="ja-JP" altLang="en-US" sz="2000" dirty="0"/>
              <a:t>の</a:t>
            </a:r>
            <a:r>
              <a:rPr kumimoji="1" lang="ja-JP" altLang="en-US" dirty="0"/>
              <a:t>生物多様性保全</a:t>
            </a:r>
            <a:r>
              <a:rPr kumimoji="1" lang="ja-JP" altLang="en-US" sz="2000" dirty="0"/>
              <a:t>に資する</a:t>
            </a:r>
            <a:r>
              <a:rPr kumimoji="1" lang="ja-JP" altLang="en-US" dirty="0"/>
              <a:t>取組</a:t>
            </a:r>
            <a:r>
              <a:rPr kumimoji="1" lang="ja-JP" altLang="en-US" sz="2000" dirty="0"/>
              <a:t>の</a:t>
            </a:r>
            <a:r>
              <a:rPr kumimoji="1" lang="ja-JP" altLang="en-US" dirty="0"/>
              <a:t>促進</a:t>
            </a:r>
          </a:p>
        </p:txBody>
      </p:sp>
      <p:sp>
        <p:nvSpPr>
          <p:cNvPr id="26" name="正方形/長方形 25">
            <a:extLst>
              <a:ext uri="{FF2B5EF4-FFF2-40B4-BE49-F238E27FC236}">
                <a16:creationId xmlns:a16="http://schemas.microsoft.com/office/drawing/2014/main" id="{1FB2F33A-917C-476B-9769-727F216FF7DC}"/>
              </a:ext>
            </a:extLst>
          </p:cNvPr>
          <p:cNvSpPr/>
          <p:nvPr/>
        </p:nvSpPr>
        <p:spPr>
          <a:xfrm>
            <a:off x="7460519" y="-832"/>
            <a:ext cx="1683481" cy="452470"/>
          </a:xfrm>
          <a:prstGeom prst="rect">
            <a:avLst/>
          </a:prstGeom>
          <a:solidFill>
            <a:srgbClr val="86E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取組方針２</a:t>
            </a:r>
          </a:p>
        </p:txBody>
      </p:sp>
      <p:grpSp>
        <p:nvGrpSpPr>
          <p:cNvPr id="5" name="グループ化 4">
            <a:extLst>
              <a:ext uri="{FF2B5EF4-FFF2-40B4-BE49-F238E27FC236}">
                <a16:creationId xmlns:a16="http://schemas.microsoft.com/office/drawing/2014/main" id="{42CCE14E-C739-4CC6-8561-C09B578983AE}"/>
              </a:ext>
            </a:extLst>
          </p:cNvPr>
          <p:cNvGrpSpPr/>
          <p:nvPr/>
        </p:nvGrpSpPr>
        <p:grpSpPr>
          <a:xfrm>
            <a:off x="44450" y="680119"/>
            <a:ext cx="8534400" cy="1535019"/>
            <a:chOff x="44450" y="530225"/>
            <a:chExt cx="8534400" cy="1535019"/>
          </a:xfrm>
        </p:grpSpPr>
        <p:sp>
          <p:nvSpPr>
            <p:cNvPr id="4" name="テキスト ボックス 3">
              <a:extLst>
                <a:ext uri="{FF2B5EF4-FFF2-40B4-BE49-F238E27FC236}">
                  <a16:creationId xmlns:a16="http://schemas.microsoft.com/office/drawing/2014/main" id="{4BD0EDCC-F7BB-4608-88CA-03CFB8F1266D}"/>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おおさか生物多様性応援宣言</a:t>
              </a:r>
            </a:p>
          </p:txBody>
        </p:sp>
        <p:sp>
          <p:nvSpPr>
            <p:cNvPr id="10" name="テキスト ボックス 9">
              <a:extLst>
                <a:ext uri="{FF2B5EF4-FFF2-40B4-BE49-F238E27FC236}">
                  <a16:creationId xmlns:a16="http://schemas.microsoft.com/office/drawing/2014/main" id="{2859BEE8-1533-4CBF-B5E7-3D293072FA40}"/>
                </a:ext>
              </a:extLst>
            </p:cNvPr>
            <p:cNvSpPr txBox="1"/>
            <p:nvPr/>
          </p:nvSpPr>
          <p:spPr>
            <a:xfrm>
              <a:off x="82861" y="916532"/>
              <a:ext cx="5841284" cy="1148712"/>
            </a:xfrm>
            <a:prstGeom prst="rect">
              <a:avLst/>
            </a:prstGeom>
            <a:noFill/>
            <a:ln>
              <a:noFill/>
            </a:ln>
          </p:spPr>
          <p:txBody>
            <a:bodyPr wrap="square" rtlCol="0">
              <a:spAutoFit/>
            </a:bodyPr>
            <a:lstStyle/>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生物多様性保全に積極的な事業者・団体に取組みを宣言（登録）いただき、府が</a:t>
              </a:r>
              <a:r>
                <a:rPr lang="en-US" altLang="ja-JP" sz="1600" dirty="0">
                  <a:solidFill>
                    <a:prstClr val="black"/>
                  </a:solidFill>
                  <a:latin typeface="Meiryo UI" panose="020B0604030504040204" pitchFamily="50" charset="-128"/>
                  <a:ea typeface="Meiryo UI" panose="020B0604030504040204" pitchFamily="50" charset="-128"/>
                </a:rPr>
                <a:t>PR</a:t>
              </a:r>
              <a:r>
                <a:rPr lang="ja-JP" altLang="en-US" sz="1600" dirty="0">
                  <a:solidFill>
                    <a:prstClr val="black"/>
                  </a:solidFill>
                  <a:latin typeface="Meiryo UI" panose="020B0604030504040204" pitchFamily="50" charset="-128"/>
                  <a:ea typeface="Meiryo UI" panose="020B0604030504040204" pitchFamily="50" charset="-128"/>
                </a:rPr>
                <a:t>等する制度（</a:t>
              </a:r>
              <a:r>
                <a:rPr lang="en-US" altLang="ja-JP" sz="1600" dirty="0">
                  <a:solidFill>
                    <a:prstClr val="black"/>
                  </a:solidFill>
                  <a:latin typeface="Meiryo UI" panose="020B0604030504040204" pitchFamily="50" charset="-128"/>
                  <a:ea typeface="Meiryo UI" panose="020B0604030504040204" pitchFamily="50" charset="-128"/>
                </a:rPr>
                <a:t>2023.4</a:t>
              </a:r>
              <a:r>
                <a:rPr lang="ja-JP" altLang="en-US" sz="1600" dirty="0">
                  <a:solidFill>
                    <a:prstClr val="black"/>
                  </a:solidFill>
                  <a:latin typeface="Meiryo UI" panose="020B0604030504040204" pitchFamily="50" charset="-128"/>
                  <a:ea typeface="Meiryo UI" panose="020B0604030504040204" pitchFamily="50" charset="-128"/>
                </a:rPr>
                <a:t>～ 登録開始）</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en-US" altLang="ja-JP" sz="1600" dirty="0">
                  <a:solidFill>
                    <a:prstClr val="black"/>
                  </a:solidFill>
                  <a:latin typeface="Meiryo UI" panose="020B0604030504040204" pitchFamily="50" charset="-128"/>
                  <a:ea typeface="Meiryo UI" panose="020B0604030504040204" pitchFamily="50" charset="-128"/>
                </a:rPr>
                <a:t>89</a:t>
              </a:r>
              <a:r>
                <a:rPr lang="ja-JP" altLang="en-US" sz="1600" dirty="0">
                  <a:solidFill>
                    <a:prstClr val="black"/>
                  </a:solidFill>
                  <a:latin typeface="Meiryo UI" panose="020B0604030504040204" pitchFamily="50" charset="-128"/>
                  <a:ea typeface="Meiryo UI" panose="020B0604030504040204" pitchFamily="50" charset="-128"/>
                </a:rPr>
                <a:t>事業者、</a:t>
              </a:r>
              <a:r>
                <a:rPr lang="en-US" altLang="ja-JP" sz="1600" dirty="0">
                  <a:solidFill>
                    <a:prstClr val="black"/>
                  </a:solidFill>
                  <a:latin typeface="Meiryo UI" panose="020B0604030504040204" pitchFamily="50" charset="-128"/>
                  <a:ea typeface="Meiryo UI" panose="020B0604030504040204" pitchFamily="50" charset="-128"/>
                </a:rPr>
                <a:t>40</a:t>
              </a:r>
              <a:r>
                <a:rPr lang="ja-JP" altLang="en-US" sz="1600" dirty="0">
                  <a:solidFill>
                    <a:prstClr val="black"/>
                  </a:solidFill>
                  <a:latin typeface="Meiryo UI" panose="020B0604030504040204" pitchFamily="50" charset="-128"/>
                  <a:ea typeface="Meiryo UI" panose="020B0604030504040204" pitchFamily="50" charset="-128"/>
                </a:rPr>
                <a:t>団体（計</a:t>
              </a:r>
              <a:r>
                <a:rPr lang="en-US" altLang="ja-JP" sz="1600" b="1" dirty="0">
                  <a:solidFill>
                    <a:srgbClr val="0070C0"/>
                  </a:solidFill>
                  <a:latin typeface="Meiryo UI" panose="020B0604030504040204" pitchFamily="50" charset="-128"/>
                  <a:ea typeface="Meiryo UI" panose="020B0604030504040204" pitchFamily="50" charset="-128"/>
                </a:rPr>
                <a:t>129</a:t>
              </a:r>
              <a:r>
                <a:rPr lang="ja-JP" altLang="en-US" sz="1600" dirty="0">
                  <a:solidFill>
                    <a:prstClr val="black"/>
                  </a:solidFill>
                  <a:latin typeface="Meiryo UI" panose="020B0604030504040204" pitchFamily="50" charset="-128"/>
                  <a:ea typeface="Meiryo UI" panose="020B0604030504040204" pitchFamily="50" charset="-128"/>
                </a:rPr>
                <a:t>）が登録済み（</a:t>
              </a:r>
              <a:r>
                <a:rPr lang="en-US" altLang="ja-JP" sz="1600" dirty="0">
                  <a:solidFill>
                    <a:prstClr val="black"/>
                  </a:solidFill>
                  <a:latin typeface="Meiryo UI" panose="020B0604030504040204" pitchFamily="50" charset="-128"/>
                  <a:ea typeface="Meiryo UI" panose="020B0604030504040204" pitchFamily="50" charset="-128"/>
                </a:rPr>
                <a:t>2026.3</a:t>
              </a:r>
              <a:r>
                <a:rPr lang="ja-JP" altLang="en-US" sz="1600" dirty="0">
                  <a:solidFill>
                    <a:prstClr val="black"/>
                  </a:solidFill>
                  <a:latin typeface="Meiryo UI" panose="020B0604030504040204" pitchFamily="50" charset="-128"/>
                  <a:ea typeface="Meiryo UI" panose="020B0604030504040204" pitchFamily="50" charset="-128"/>
                </a:rPr>
                <a:t>時点）</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en-US" altLang="ja-JP" sz="1600" dirty="0">
                  <a:solidFill>
                    <a:prstClr val="black"/>
                  </a:solidFill>
                  <a:latin typeface="Meiryo UI" panose="020B0604030504040204" pitchFamily="50" charset="-128"/>
                  <a:ea typeface="Meiryo UI" panose="020B0604030504040204" pitchFamily="50" charset="-128"/>
                </a:rPr>
                <a:t>HP</a:t>
              </a:r>
              <a:r>
                <a:rPr lang="ja-JP" altLang="en-US" sz="1600" dirty="0">
                  <a:solidFill>
                    <a:prstClr val="black"/>
                  </a:solidFill>
                  <a:latin typeface="Meiryo UI" panose="020B0604030504040204" pitchFamily="50" charset="-128"/>
                  <a:ea typeface="Meiryo UI" panose="020B0604030504040204" pitchFamily="50" charset="-128"/>
                </a:rPr>
                <a:t>等での</a:t>
              </a:r>
              <a:r>
                <a:rPr lang="en-US" altLang="ja-JP" sz="1600" dirty="0">
                  <a:solidFill>
                    <a:prstClr val="black"/>
                  </a:solidFill>
                  <a:latin typeface="Meiryo UI" panose="020B0604030504040204" pitchFamily="50" charset="-128"/>
                  <a:ea typeface="Meiryo UI" panose="020B0604030504040204" pitchFamily="50" charset="-128"/>
                </a:rPr>
                <a:t>PR</a:t>
              </a:r>
              <a:r>
                <a:rPr lang="ja-JP" altLang="en-US" sz="1600" dirty="0">
                  <a:solidFill>
                    <a:prstClr val="black"/>
                  </a:solidFill>
                  <a:latin typeface="Meiryo UI" panose="020B0604030504040204" pitchFamily="50" charset="-128"/>
                  <a:ea typeface="Meiryo UI" panose="020B0604030504040204" pitchFamily="50" charset="-128"/>
                </a:rPr>
                <a:t>、メルマガでの生物多様性に関する情報提供を実施</a:t>
              </a:r>
              <a:endParaRPr lang="en-US" altLang="ja-JP" sz="1600" dirty="0">
                <a:solidFill>
                  <a:prstClr val="black"/>
                </a:solidFill>
                <a:latin typeface="Meiryo UI" panose="020B0604030504040204" pitchFamily="50" charset="-128"/>
                <a:ea typeface="Meiryo UI" panose="020B0604030504040204" pitchFamily="50" charset="-128"/>
              </a:endParaRPr>
            </a:p>
          </p:txBody>
        </p:sp>
      </p:grpSp>
      <p:sp>
        <p:nvSpPr>
          <p:cNvPr id="20" name="テキスト ボックス 19">
            <a:extLst>
              <a:ext uri="{FF2B5EF4-FFF2-40B4-BE49-F238E27FC236}">
                <a16:creationId xmlns:a16="http://schemas.microsoft.com/office/drawing/2014/main" id="{27B22F82-7E58-4CD7-8298-650E71558723}"/>
              </a:ext>
            </a:extLst>
          </p:cNvPr>
          <p:cNvSpPr txBox="1"/>
          <p:nvPr/>
        </p:nvSpPr>
        <p:spPr>
          <a:xfrm>
            <a:off x="6887272" y="2476931"/>
            <a:ext cx="1617313" cy="317459"/>
          </a:xfrm>
          <a:prstGeom prst="rect">
            <a:avLst/>
          </a:prstGeom>
          <a:noFill/>
          <a:ln>
            <a:noFill/>
          </a:ln>
        </p:spPr>
        <p:txBody>
          <a:bodyPr wrap="square" rtlCol="0">
            <a:spAutoFit/>
          </a:bodyPr>
          <a:lstStyle/>
          <a:p>
            <a:pPr algn="ctr" defTabSz="844073">
              <a:lnSpc>
                <a:spcPct val="110000"/>
              </a:lnSpc>
            </a:pPr>
            <a:r>
              <a:rPr lang="ja-JP" altLang="en-US" sz="1400" dirty="0">
                <a:solidFill>
                  <a:prstClr val="black"/>
                </a:solidFill>
                <a:latin typeface="Meiryo UI" panose="020B0604030504040204" pitchFamily="50" charset="-128"/>
                <a:ea typeface="Meiryo UI" panose="020B0604030504040204" pitchFamily="50" charset="-128"/>
              </a:rPr>
              <a:t>登録証</a:t>
            </a:r>
            <a:endParaRPr lang="en-US" altLang="ja-JP" sz="1400" dirty="0">
              <a:solidFill>
                <a:prstClr val="black"/>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C86B8B80-4AA5-4891-9811-7CF1C6D1C9BD}"/>
              </a:ext>
            </a:extLst>
          </p:cNvPr>
          <p:cNvGrpSpPr/>
          <p:nvPr/>
        </p:nvGrpSpPr>
        <p:grpSpPr>
          <a:xfrm>
            <a:off x="44450" y="2331443"/>
            <a:ext cx="9030719" cy="2606568"/>
            <a:chOff x="44450" y="2399662"/>
            <a:chExt cx="9030719" cy="2606568"/>
          </a:xfrm>
        </p:grpSpPr>
        <p:grpSp>
          <p:nvGrpSpPr>
            <p:cNvPr id="3" name="グループ化 2">
              <a:extLst>
                <a:ext uri="{FF2B5EF4-FFF2-40B4-BE49-F238E27FC236}">
                  <a16:creationId xmlns:a16="http://schemas.microsoft.com/office/drawing/2014/main" id="{8842F333-CB33-4CFB-933E-3D36FB0AAD00}"/>
                </a:ext>
              </a:extLst>
            </p:cNvPr>
            <p:cNvGrpSpPr/>
            <p:nvPr/>
          </p:nvGrpSpPr>
          <p:grpSpPr>
            <a:xfrm>
              <a:off x="44450" y="2399662"/>
              <a:ext cx="8534400" cy="2606568"/>
              <a:chOff x="44450" y="1961512"/>
              <a:chExt cx="8534400" cy="2606568"/>
            </a:xfrm>
          </p:grpSpPr>
          <p:sp>
            <p:nvSpPr>
              <p:cNvPr id="24" name="テキスト ボックス 23">
                <a:extLst>
                  <a:ext uri="{FF2B5EF4-FFF2-40B4-BE49-F238E27FC236}">
                    <a16:creationId xmlns:a16="http://schemas.microsoft.com/office/drawing/2014/main" id="{AB4C7FA1-C949-4137-9EAB-FEFB8E229816}"/>
                  </a:ext>
                </a:extLst>
              </p:cNvPr>
              <p:cNvSpPr txBox="1"/>
              <p:nvPr/>
            </p:nvSpPr>
            <p:spPr>
              <a:xfrm>
                <a:off x="44450" y="1961512"/>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企業向けセミナー</a:t>
                </a:r>
              </a:p>
            </p:txBody>
          </p:sp>
          <p:sp>
            <p:nvSpPr>
              <p:cNvPr id="25" name="テキスト ボックス 24">
                <a:extLst>
                  <a:ext uri="{FF2B5EF4-FFF2-40B4-BE49-F238E27FC236}">
                    <a16:creationId xmlns:a16="http://schemas.microsoft.com/office/drawing/2014/main" id="{3A9D4F98-AD8B-45A0-AAF7-1D907490B2C8}"/>
                  </a:ext>
                </a:extLst>
              </p:cNvPr>
              <p:cNvSpPr txBox="1"/>
              <p:nvPr/>
            </p:nvSpPr>
            <p:spPr>
              <a:xfrm>
                <a:off x="82861" y="2335994"/>
                <a:ext cx="5998688" cy="2232086"/>
              </a:xfrm>
              <a:prstGeom prst="rect">
                <a:avLst/>
              </a:prstGeom>
              <a:noFill/>
              <a:ln>
                <a:noFill/>
              </a:ln>
            </p:spPr>
            <p:txBody>
              <a:bodyPr wrap="square" rtlCol="0">
                <a:spAutoFit/>
              </a:bodyPr>
              <a:lstStyle/>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企業と自然環境との関わりや、身近な一歩から始められる実践のヒントを届ける</a:t>
                </a:r>
                <a:r>
                  <a:rPr lang="ja-JP" altLang="en-US" sz="1600" b="1" dirty="0">
                    <a:solidFill>
                      <a:schemeClr val="accent1"/>
                    </a:solidFill>
                    <a:latin typeface="Meiryo UI" panose="020B0604030504040204" pitchFamily="50" charset="-128"/>
                    <a:ea typeface="Meiryo UI" panose="020B0604030504040204" pitchFamily="50" charset="-128"/>
                  </a:rPr>
                  <a:t>セミナー</a:t>
                </a:r>
                <a:r>
                  <a:rPr lang="ja-JP" altLang="en-US" sz="1600" dirty="0">
                    <a:solidFill>
                      <a:prstClr val="black"/>
                    </a:solidFill>
                    <a:latin typeface="Meiryo UI" panose="020B0604030504040204" pitchFamily="50" charset="-128"/>
                    <a:ea typeface="Meiryo UI" panose="020B0604030504040204" pitchFamily="50" charset="-128"/>
                  </a:rPr>
                  <a:t>を開催</a:t>
                </a:r>
              </a:p>
              <a:p>
                <a:pPr defTabSz="844073">
                  <a:lnSpc>
                    <a:spcPct val="110000"/>
                  </a:lnSpc>
                </a:pPr>
                <a:r>
                  <a:rPr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第１回</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lang="en-US" altLang="ja-JP" sz="1600" dirty="0">
                    <a:latin typeface="Meiryo UI" panose="020B0604030504040204" pitchFamily="50" charset="-128"/>
                    <a:ea typeface="Meiryo UI" panose="020B0604030504040204" pitchFamily="50" charset="-128"/>
                    <a:cs typeface="Microsoft Himalaya" panose="01010100010101010101" pitchFamily="2" charset="0"/>
                  </a:rPr>
                  <a:t>2025</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８）　参加者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127</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名</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defTabSz="844073">
                  <a:lnSpc>
                    <a:spcPct val="110000"/>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テーマ　：生物多様性への取り組みから企業価値を創る</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defTabSz="844073">
                  <a:lnSpc>
                    <a:spcPct val="110000"/>
                  </a:lnSpc>
                </a:pPr>
                <a:r>
                  <a:rPr lang="ja-JP" altLang="en-US" sz="1600" dirty="0">
                    <a:latin typeface="Meiryo UI" panose="020B0604030504040204" pitchFamily="50" charset="-128"/>
                    <a:ea typeface="Meiryo UI" panose="020B0604030504040204" pitchFamily="50" charset="-128"/>
                    <a:cs typeface="Microsoft Himalaya" panose="01010100010101010101" pitchFamily="2" charset="0"/>
                  </a:rPr>
                  <a:t>　　　　登壇者：サラヤ（株）、山形開発工業（株）</a:t>
                </a: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など</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defTabSz="844073">
                  <a:lnSpc>
                    <a:spcPct val="110000"/>
                  </a:lnSpc>
                </a:pPr>
                <a:r>
                  <a:rPr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第２回</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lang="en-US" altLang="ja-JP" sz="1600" dirty="0">
                    <a:latin typeface="Meiryo UI" panose="020B0604030504040204" pitchFamily="50" charset="-128"/>
                    <a:ea typeface="Meiryo UI" panose="020B0604030504040204" pitchFamily="50" charset="-128"/>
                    <a:cs typeface="Microsoft Himalaya" panose="01010100010101010101" pitchFamily="2" charset="0"/>
                  </a:rPr>
                  <a:t>2026.3</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参加者</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名</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defTabSz="844073">
                  <a:lnSpc>
                    <a:spcPct val="110000"/>
                  </a:lnSpc>
                </a:pPr>
                <a:r>
                  <a:rPr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テーマ　：自然共生サイトを通じた企業と地域の接点</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defTabSz="844073">
                  <a:lnSpc>
                    <a:spcPct val="110000"/>
                  </a:lnSpc>
                </a:pPr>
                <a:r>
                  <a:rPr lang="ja-JP" altLang="en-US" sz="1600" dirty="0">
                    <a:latin typeface="Meiryo UI" panose="020B0604030504040204" pitchFamily="50" charset="-128"/>
                    <a:ea typeface="Meiryo UI" panose="020B0604030504040204" pitchFamily="50" charset="-128"/>
                    <a:cs typeface="Microsoft Himalaya" panose="01010100010101010101" pitchFamily="2" charset="0"/>
                  </a:rPr>
                  <a:t>　　　　登壇者：エスペック（株）、御菓子司津村屋 </a:t>
                </a: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など</a:t>
                </a:r>
                <a:endPar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endParaRPr>
              </a:p>
            </p:txBody>
          </p:sp>
        </p:grpSp>
        <p:pic>
          <p:nvPicPr>
            <p:cNvPr id="21" name="図 20">
              <a:extLst>
                <a:ext uri="{FF2B5EF4-FFF2-40B4-BE49-F238E27FC236}">
                  <a16:creationId xmlns:a16="http://schemas.microsoft.com/office/drawing/2014/main" id="{78C3E10C-376B-4C14-8EFE-2C2F70D10F51}"/>
                </a:ext>
              </a:extLst>
            </p:cNvPr>
            <p:cNvPicPr>
              <a:picLocks noChangeAspect="1"/>
            </p:cNvPicPr>
            <p:nvPr/>
          </p:nvPicPr>
          <p:blipFill rotWithShape="1">
            <a:blip r:embed="rId2">
              <a:extLst>
                <a:ext uri="{28A0092B-C50C-407E-A947-70E740481C1C}">
                  <a14:useLocalDpi xmlns:a14="http://schemas.microsoft.com/office/drawing/2010/main" val="0"/>
                </a:ext>
              </a:extLst>
            </a:blip>
            <a:srcRect l="4088" t="22576" r="5401"/>
            <a:stretch/>
          </p:blipFill>
          <p:spPr>
            <a:xfrm>
              <a:off x="6476912" y="2999376"/>
              <a:ext cx="2263874" cy="1452405"/>
            </a:xfrm>
            <a:prstGeom prst="rect">
              <a:avLst/>
            </a:prstGeom>
          </p:spPr>
        </p:pic>
        <p:sp>
          <p:nvSpPr>
            <p:cNvPr id="22" name="テキスト ボックス 18">
              <a:extLst>
                <a:ext uri="{FF2B5EF4-FFF2-40B4-BE49-F238E27FC236}">
                  <a16:creationId xmlns:a16="http://schemas.microsoft.com/office/drawing/2014/main" id="{2BCE8F41-484D-46A2-9BBF-51ECCCACAD8B}"/>
                </a:ext>
              </a:extLst>
            </p:cNvPr>
            <p:cNvSpPr txBox="1"/>
            <p:nvPr/>
          </p:nvSpPr>
          <p:spPr>
            <a:xfrm>
              <a:off x="6243485" y="4488865"/>
              <a:ext cx="2831684" cy="2243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200" kern="100" dirty="0">
                  <a:solidFill>
                    <a:srgbClr val="000000"/>
                  </a:solidFill>
                  <a:latin typeface="游明朝" panose="02020400000000000000" pitchFamily="18" charset="-128"/>
                  <a:ea typeface="Meiryo UI" panose="020B0604030504040204" pitchFamily="50" charset="-128"/>
                  <a:cs typeface="Times New Roman" panose="02020603050405020304" pitchFamily="18" charset="0"/>
                </a:rPr>
                <a:t>サラヤ㈱よりサプライチェーン配慮事例を紹介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9" name="グループ化 8">
            <a:extLst>
              <a:ext uri="{FF2B5EF4-FFF2-40B4-BE49-F238E27FC236}">
                <a16:creationId xmlns:a16="http://schemas.microsoft.com/office/drawing/2014/main" id="{3405F307-BF10-4681-B7B1-7EBA026895F8}"/>
              </a:ext>
            </a:extLst>
          </p:cNvPr>
          <p:cNvGrpSpPr/>
          <p:nvPr/>
        </p:nvGrpSpPr>
        <p:grpSpPr>
          <a:xfrm>
            <a:off x="44450" y="4982179"/>
            <a:ext cx="8746814" cy="1902840"/>
            <a:chOff x="44450" y="4751173"/>
            <a:chExt cx="8746814" cy="1902840"/>
          </a:xfrm>
        </p:grpSpPr>
        <p:grpSp>
          <p:nvGrpSpPr>
            <p:cNvPr id="23" name="グループ化 22">
              <a:extLst>
                <a:ext uri="{FF2B5EF4-FFF2-40B4-BE49-F238E27FC236}">
                  <a16:creationId xmlns:a16="http://schemas.microsoft.com/office/drawing/2014/main" id="{4F94B6B7-4483-413A-9464-BB879CD5E373}"/>
                </a:ext>
              </a:extLst>
            </p:cNvPr>
            <p:cNvGrpSpPr/>
            <p:nvPr/>
          </p:nvGrpSpPr>
          <p:grpSpPr>
            <a:xfrm>
              <a:off x="44450" y="4751173"/>
              <a:ext cx="8534400" cy="1805863"/>
              <a:chOff x="44450" y="530225"/>
              <a:chExt cx="8534400" cy="1805863"/>
            </a:xfrm>
          </p:grpSpPr>
          <p:sp>
            <p:nvSpPr>
              <p:cNvPr id="27" name="テキスト ボックス 26">
                <a:extLst>
                  <a:ext uri="{FF2B5EF4-FFF2-40B4-BE49-F238E27FC236}">
                    <a16:creationId xmlns:a16="http://schemas.microsoft.com/office/drawing/2014/main" id="{D5754627-7831-4D4A-AA11-D54067CFA3A1}"/>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企業連携</a:t>
                </a:r>
              </a:p>
            </p:txBody>
          </p:sp>
          <p:sp>
            <p:nvSpPr>
              <p:cNvPr id="28" name="テキスト ボックス 27">
                <a:extLst>
                  <a:ext uri="{FF2B5EF4-FFF2-40B4-BE49-F238E27FC236}">
                    <a16:creationId xmlns:a16="http://schemas.microsoft.com/office/drawing/2014/main" id="{CE6637C8-C197-44AC-BF8B-35287795018C}"/>
                  </a:ext>
                </a:extLst>
              </p:cNvPr>
              <p:cNvSpPr txBox="1"/>
              <p:nvPr/>
            </p:nvSpPr>
            <p:spPr>
              <a:xfrm>
                <a:off x="82861" y="916532"/>
                <a:ext cx="5841284" cy="1419556"/>
              </a:xfrm>
              <a:prstGeom prst="rect">
                <a:avLst/>
              </a:prstGeom>
              <a:noFill/>
              <a:ln>
                <a:noFill/>
              </a:ln>
            </p:spPr>
            <p:txBody>
              <a:bodyPr wrap="square" rtlCol="0">
                <a:spAutoFit/>
              </a:bodyPr>
              <a:lstStyle/>
              <a:p>
                <a:pPr defTabSz="844073">
                  <a:lnSpc>
                    <a:spcPct val="110000"/>
                  </a:lnSpc>
                </a:pPr>
                <a:r>
                  <a:rPr lang="en-US" altLang="ja-JP" sz="1600" b="1" dirty="0">
                    <a:solidFill>
                      <a:schemeClr val="accent1"/>
                    </a:solidFill>
                    <a:latin typeface="Meiryo UI" panose="020B0604030504040204" pitchFamily="50" charset="-128"/>
                    <a:ea typeface="Meiryo UI" panose="020B0604030504040204" pitchFamily="50" charset="-128"/>
                  </a:rPr>
                  <a:t>EMIELD</a:t>
                </a:r>
                <a:r>
                  <a:rPr lang="ja-JP" altLang="en-US" sz="1600" b="1" dirty="0">
                    <a:solidFill>
                      <a:schemeClr val="accent1"/>
                    </a:solidFill>
                    <a:latin typeface="Meiryo UI" panose="020B0604030504040204" pitchFamily="50" charset="-128"/>
                    <a:ea typeface="Meiryo UI" panose="020B0604030504040204" pitchFamily="50" charset="-128"/>
                  </a:rPr>
                  <a:t>（株）</a:t>
                </a:r>
                <a:r>
                  <a:rPr lang="ja-JP" altLang="en-US" sz="1600" dirty="0">
                    <a:solidFill>
                      <a:prstClr val="black"/>
                    </a:solidFill>
                    <a:latin typeface="Meiryo UI" panose="020B0604030504040204" pitchFamily="50" charset="-128"/>
                    <a:ea typeface="Meiryo UI" panose="020B0604030504040204" pitchFamily="50" charset="-128"/>
                  </a:rPr>
                  <a:t>と</a:t>
                </a:r>
                <a:r>
                  <a:rPr lang="ja-JP" altLang="en-US" sz="1600" b="1" dirty="0">
                    <a:solidFill>
                      <a:schemeClr val="accent1"/>
                    </a:solidFill>
                    <a:latin typeface="Meiryo UI" panose="020B0604030504040204" pitchFamily="50" charset="-128"/>
                    <a:ea typeface="Meiryo UI" panose="020B0604030504040204" pitchFamily="50" charset="-128"/>
                  </a:rPr>
                  <a:t>事業連携協定</a:t>
                </a:r>
                <a:r>
                  <a:rPr lang="ja-JP" altLang="en-US" sz="1600" dirty="0">
                    <a:solidFill>
                      <a:prstClr val="black"/>
                    </a:solidFill>
                    <a:latin typeface="Meiryo UI" panose="020B0604030504040204" pitchFamily="50" charset="-128"/>
                    <a:ea typeface="Meiryo UI" panose="020B0604030504040204" pitchFamily="50" charset="-128"/>
                  </a:rPr>
                  <a:t>を締結（</a:t>
                </a:r>
                <a:r>
                  <a:rPr lang="en-US" altLang="ja-JP" sz="1600" dirty="0">
                    <a:solidFill>
                      <a:prstClr val="black"/>
                    </a:solidFill>
                    <a:latin typeface="Meiryo UI" panose="020B0604030504040204" pitchFamily="50" charset="-128"/>
                    <a:ea typeface="Meiryo UI" panose="020B0604030504040204" pitchFamily="50" charset="-128"/>
                  </a:rPr>
                  <a:t>2025.12</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協定事項</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ネイチャーポジティブに係る企業の取組支援</a:t>
                </a:r>
                <a:endParaRPr lang="en-US" altLang="ja-JP" sz="1600" b="1" dirty="0">
                  <a:solidFill>
                    <a:schemeClr val="accent1"/>
                  </a:solidFill>
                  <a:latin typeface="Meiryo UI" panose="020B0604030504040204" pitchFamily="50" charset="-128"/>
                  <a:ea typeface="Meiryo UI" panose="020B0604030504040204" pitchFamily="50" charset="-128"/>
                </a:endParaRPr>
              </a:p>
              <a:p>
                <a:pPr marL="360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セミナー、ワークショップの開催</a:t>
                </a:r>
                <a:endParaRPr lang="en-US" altLang="ja-JP" sz="1600" dirty="0">
                  <a:solidFill>
                    <a:prstClr val="black"/>
                  </a:solidFill>
                  <a:latin typeface="Meiryo UI" panose="020B0604030504040204" pitchFamily="50" charset="-128"/>
                  <a:ea typeface="Meiryo UI" panose="020B0604030504040204" pitchFamily="50" charset="-128"/>
                </a:endParaRPr>
              </a:p>
              <a:p>
                <a:pPr marL="360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生物多様性保全活動マッチングの広報</a:t>
                </a:r>
                <a:endParaRPr lang="en-US" altLang="ja-JP" sz="1600" dirty="0">
                  <a:solidFill>
                    <a:prstClr val="black"/>
                  </a:solidFill>
                  <a:latin typeface="Meiryo UI" panose="020B0604030504040204" pitchFamily="50" charset="-128"/>
                  <a:ea typeface="Meiryo UI" panose="020B0604030504040204" pitchFamily="50" charset="-128"/>
                </a:endParaRPr>
              </a:p>
              <a:p>
                <a:pPr marL="360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堺第</a:t>
                </a:r>
                <a:r>
                  <a:rPr lang="en-US" altLang="ja-JP" sz="1600" dirty="0">
                    <a:solidFill>
                      <a:prstClr val="black"/>
                    </a:solidFill>
                    <a:latin typeface="Meiryo UI" panose="020B0604030504040204" pitchFamily="50" charset="-128"/>
                    <a:ea typeface="Meiryo UI" panose="020B0604030504040204" pitchFamily="50" charset="-128"/>
                  </a:rPr>
                  <a:t>7‐3</a:t>
                </a:r>
                <a:r>
                  <a:rPr lang="ja-JP" altLang="en-US" sz="1600" dirty="0">
                    <a:solidFill>
                      <a:prstClr val="black"/>
                    </a:solidFill>
                    <a:latin typeface="Meiryo UI" panose="020B0604030504040204" pitchFamily="50" charset="-128"/>
                    <a:ea typeface="Meiryo UI" panose="020B0604030504040204" pitchFamily="50" charset="-128"/>
                  </a:rPr>
                  <a:t>区 共生の森等における保全活動のサポート</a:t>
                </a:r>
                <a:endParaRPr lang="en-US" altLang="ja-JP" sz="1600" dirty="0">
                  <a:solidFill>
                    <a:prstClr val="black"/>
                  </a:solidFill>
                  <a:latin typeface="Meiryo UI" panose="020B0604030504040204" pitchFamily="50" charset="-128"/>
                  <a:ea typeface="Meiryo UI" panose="020B0604030504040204" pitchFamily="50" charset="-128"/>
                </a:endParaRPr>
              </a:p>
            </p:txBody>
          </p:sp>
        </p:grpSp>
        <p:sp>
          <p:nvSpPr>
            <p:cNvPr id="29" name="テキスト ボックス 28">
              <a:extLst>
                <a:ext uri="{FF2B5EF4-FFF2-40B4-BE49-F238E27FC236}">
                  <a16:creationId xmlns:a16="http://schemas.microsoft.com/office/drawing/2014/main" id="{F3865A3C-CB84-4BD4-8256-299036175946}"/>
                </a:ext>
              </a:extLst>
            </p:cNvPr>
            <p:cNvSpPr txBox="1"/>
            <p:nvPr/>
          </p:nvSpPr>
          <p:spPr>
            <a:xfrm>
              <a:off x="6930456" y="6336554"/>
              <a:ext cx="1617313" cy="317459"/>
            </a:xfrm>
            <a:prstGeom prst="rect">
              <a:avLst/>
            </a:prstGeom>
            <a:noFill/>
            <a:ln>
              <a:noFill/>
            </a:ln>
          </p:spPr>
          <p:txBody>
            <a:bodyPr wrap="square" rtlCol="0">
              <a:spAutoFit/>
            </a:bodyPr>
            <a:lstStyle/>
            <a:p>
              <a:pPr algn="ctr" defTabSz="844073">
                <a:lnSpc>
                  <a:spcPct val="110000"/>
                </a:lnSpc>
              </a:pPr>
              <a:r>
                <a:rPr lang="ja-JP" altLang="en-US" sz="1477" dirty="0">
                  <a:solidFill>
                    <a:prstClr val="black"/>
                  </a:solidFill>
                  <a:latin typeface="Meiryo UI" panose="020B0604030504040204" pitchFamily="50" charset="-128"/>
                  <a:ea typeface="Meiryo UI" panose="020B0604030504040204" pitchFamily="50" charset="-128"/>
                </a:rPr>
                <a:t>協定締結式</a:t>
              </a:r>
              <a:endParaRPr lang="en-US" altLang="ja-JP" sz="1477" dirty="0">
                <a:solidFill>
                  <a:prstClr val="black"/>
                </a:solidFill>
                <a:latin typeface="Meiryo UI" panose="020B0604030504040204" pitchFamily="50" charset="-128"/>
                <a:ea typeface="Meiryo UI" panose="020B0604030504040204" pitchFamily="50" charset="-128"/>
              </a:endParaRPr>
            </a:p>
          </p:txBody>
        </p:sp>
        <p:pic>
          <p:nvPicPr>
            <p:cNvPr id="30" name="Picture 13">
              <a:extLst>
                <a:ext uri="{FF2B5EF4-FFF2-40B4-BE49-F238E27FC236}">
                  <a16:creationId xmlns:a16="http://schemas.microsoft.com/office/drawing/2014/main" id="{81C94F7C-1163-4081-81B3-3FEA9FF45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390" y="4866776"/>
              <a:ext cx="2263874" cy="1398276"/>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図 30">
            <a:extLst>
              <a:ext uri="{FF2B5EF4-FFF2-40B4-BE49-F238E27FC236}">
                <a16:creationId xmlns:a16="http://schemas.microsoft.com/office/drawing/2014/main" id="{6290B9A9-CF15-445B-AD5A-DAB5A13AB9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5549" y="504000"/>
            <a:ext cx="1440761" cy="2035075"/>
          </a:xfrm>
          <a:prstGeom prst="rect">
            <a:avLst/>
          </a:prstGeom>
        </p:spPr>
      </p:pic>
    </p:spTree>
    <p:extLst>
      <p:ext uri="{BB962C8B-B14F-4D97-AF65-F5344CB8AC3E}">
        <p14:creationId xmlns:p14="http://schemas.microsoft.com/office/powerpoint/2010/main" val="256600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0970-F353-4D6E-A9FA-9EE04A34AC22}"/>
              </a:ext>
            </a:extLst>
          </p:cNvPr>
          <p:cNvSpPr>
            <a:spLocks noGrp="1"/>
          </p:cNvSpPr>
          <p:nvPr>
            <p:ph type="title"/>
          </p:nvPr>
        </p:nvSpPr>
        <p:spPr/>
        <p:txBody>
          <a:bodyPr/>
          <a:lstStyle/>
          <a:p>
            <a:r>
              <a:rPr kumimoji="1" lang="en-US" altLang="ja-JP" dirty="0"/>
              <a:t>2-3-2</a:t>
            </a:r>
            <a:r>
              <a:rPr kumimoji="1" lang="ja-JP" altLang="en-US" dirty="0"/>
              <a:t> </a:t>
            </a:r>
            <a:r>
              <a:rPr lang="ja-JP" altLang="en-US" dirty="0"/>
              <a:t>特定外来生物の防除</a:t>
            </a:r>
            <a:endParaRPr kumimoji="1" lang="ja-JP" altLang="en-US" dirty="0"/>
          </a:p>
        </p:txBody>
      </p:sp>
      <p:sp>
        <p:nvSpPr>
          <p:cNvPr id="26" name="正方形/長方形 25">
            <a:extLst>
              <a:ext uri="{FF2B5EF4-FFF2-40B4-BE49-F238E27FC236}">
                <a16:creationId xmlns:a16="http://schemas.microsoft.com/office/drawing/2014/main" id="{1FB2F33A-917C-476B-9769-727F216FF7DC}"/>
              </a:ext>
            </a:extLst>
          </p:cNvPr>
          <p:cNvSpPr/>
          <p:nvPr/>
        </p:nvSpPr>
        <p:spPr>
          <a:xfrm>
            <a:off x="7460519" y="-832"/>
            <a:ext cx="1683481" cy="452470"/>
          </a:xfrm>
          <a:prstGeom prst="rect">
            <a:avLst/>
          </a:prstGeom>
          <a:solidFill>
            <a:srgbClr val="86E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取組方針２</a:t>
            </a:r>
          </a:p>
        </p:txBody>
      </p:sp>
      <p:grpSp>
        <p:nvGrpSpPr>
          <p:cNvPr id="5" name="グループ化 4">
            <a:extLst>
              <a:ext uri="{FF2B5EF4-FFF2-40B4-BE49-F238E27FC236}">
                <a16:creationId xmlns:a16="http://schemas.microsoft.com/office/drawing/2014/main" id="{42CCE14E-C739-4CC6-8561-C09B578983AE}"/>
              </a:ext>
            </a:extLst>
          </p:cNvPr>
          <p:cNvGrpSpPr/>
          <p:nvPr/>
        </p:nvGrpSpPr>
        <p:grpSpPr>
          <a:xfrm>
            <a:off x="44450" y="680119"/>
            <a:ext cx="8534400" cy="1535019"/>
            <a:chOff x="44450" y="530225"/>
            <a:chExt cx="8534400" cy="1535019"/>
          </a:xfrm>
        </p:grpSpPr>
        <p:sp>
          <p:nvSpPr>
            <p:cNvPr id="4" name="テキスト ボックス 3">
              <a:extLst>
                <a:ext uri="{FF2B5EF4-FFF2-40B4-BE49-F238E27FC236}">
                  <a16:creationId xmlns:a16="http://schemas.microsoft.com/office/drawing/2014/main" id="{4BD0EDCC-F7BB-4608-88CA-03CFB8F1266D}"/>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大阪府特定外来生物アラートリスト</a:t>
              </a:r>
            </a:p>
          </p:txBody>
        </p:sp>
        <p:sp>
          <p:nvSpPr>
            <p:cNvPr id="10" name="テキスト ボックス 9">
              <a:extLst>
                <a:ext uri="{FF2B5EF4-FFF2-40B4-BE49-F238E27FC236}">
                  <a16:creationId xmlns:a16="http://schemas.microsoft.com/office/drawing/2014/main" id="{2859BEE8-1533-4CBF-B5E7-3D293072FA40}"/>
                </a:ext>
              </a:extLst>
            </p:cNvPr>
            <p:cNvSpPr txBox="1"/>
            <p:nvPr/>
          </p:nvSpPr>
          <p:spPr>
            <a:xfrm>
              <a:off x="82861" y="916532"/>
              <a:ext cx="6279028" cy="1148712"/>
            </a:xfrm>
            <a:prstGeom prst="rect">
              <a:avLst/>
            </a:prstGeom>
            <a:noFill/>
            <a:ln>
              <a:noFill/>
            </a:ln>
          </p:spPr>
          <p:txBody>
            <a:bodyPr wrap="square" rtlCol="0">
              <a:spAutoFit/>
            </a:bodyPr>
            <a:lstStyle/>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府内で確認されている特定外来生物の生態系等への影響や分布状況等を示した資料（</a:t>
              </a:r>
              <a:r>
                <a:rPr lang="en-US" altLang="ja-JP" sz="1600" dirty="0">
                  <a:solidFill>
                    <a:prstClr val="black"/>
                  </a:solidFill>
                  <a:latin typeface="Meiryo UI" panose="020B0604030504040204" pitchFamily="50" charset="-128"/>
                  <a:ea typeface="Meiryo UI" panose="020B0604030504040204" pitchFamily="50" charset="-128"/>
                </a:rPr>
                <a:t>2023.6</a:t>
              </a:r>
              <a:r>
                <a:rPr lang="ja-JP" altLang="en-US" sz="1600" dirty="0">
                  <a:solidFill>
                    <a:prstClr val="black"/>
                  </a:solidFill>
                  <a:latin typeface="Meiryo UI" panose="020B0604030504040204" pitchFamily="50" charset="-128"/>
                  <a:ea typeface="Meiryo UI" panose="020B0604030504040204" pitchFamily="50" charset="-128"/>
                </a:rPr>
                <a:t> 作成）</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掲載種数 </a:t>
              </a:r>
              <a:r>
                <a:rPr lang="en-US" altLang="ja-JP" sz="1600" dirty="0">
                  <a:solidFill>
                    <a:prstClr val="black"/>
                  </a:solidFill>
                  <a:latin typeface="Meiryo UI" panose="020B0604030504040204" pitchFamily="50" charset="-128"/>
                  <a:ea typeface="Meiryo UI" panose="020B0604030504040204" pitchFamily="50" charset="-128"/>
                </a:rPr>
                <a:t>34</a:t>
              </a:r>
              <a:r>
                <a:rPr lang="ja-JP" altLang="en-US" sz="1600" dirty="0">
                  <a:solidFill>
                    <a:prstClr val="black"/>
                  </a:solidFill>
                  <a:latin typeface="Meiryo UI" panose="020B0604030504040204" pitchFamily="50" charset="-128"/>
                  <a:ea typeface="Meiryo UI" panose="020B0604030504040204" pitchFamily="50" charset="-128"/>
                </a:rPr>
                <a:t>種（条件付特定外来生物を含む）</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分布拡大状況を踏まえ、随時更新予定</a:t>
              </a:r>
              <a:endParaRPr lang="en-US" altLang="ja-JP" sz="1600" dirty="0">
                <a:solidFill>
                  <a:prstClr val="black"/>
                </a:solidFill>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AB4C7FA1-C949-4137-9EAB-FEFB8E229816}"/>
              </a:ext>
            </a:extLst>
          </p:cNvPr>
          <p:cNvSpPr txBox="1"/>
          <p:nvPr/>
        </p:nvSpPr>
        <p:spPr>
          <a:xfrm>
            <a:off x="44450" y="2331443"/>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クビアカツヤカミキリ対策</a:t>
            </a:r>
          </a:p>
        </p:txBody>
      </p:sp>
      <p:pic>
        <p:nvPicPr>
          <p:cNvPr id="7" name="図 6">
            <a:extLst>
              <a:ext uri="{FF2B5EF4-FFF2-40B4-BE49-F238E27FC236}">
                <a16:creationId xmlns:a16="http://schemas.microsoft.com/office/drawing/2014/main" id="{EA058B90-B71A-401F-9F80-E38CC0BA0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1" y="3537179"/>
            <a:ext cx="2113484" cy="2989557"/>
          </a:xfrm>
          <a:prstGeom prst="rect">
            <a:avLst/>
          </a:prstGeom>
        </p:spPr>
      </p:pic>
      <p:grpSp>
        <p:nvGrpSpPr>
          <p:cNvPr id="11" name="グループ化 10">
            <a:extLst>
              <a:ext uri="{FF2B5EF4-FFF2-40B4-BE49-F238E27FC236}">
                <a16:creationId xmlns:a16="http://schemas.microsoft.com/office/drawing/2014/main" id="{91CA868C-BAFD-4D72-8E48-F1A30CBA27A3}"/>
              </a:ext>
            </a:extLst>
          </p:cNvPr>
          <p:cNvGrpSpPr/>
          <p:nvPr/>
        </p:nvGrpSpPr>
        <p:grpSpPr>
          <a:xfrm>
            <a:off x="44450" y="2712560"/>
            <a:ext cx="3321320" cy="870785"/>
            <a:chOff x="44450" y="2712560"/>
            <a:chExt cx="3321320" cy="870785"/>
          </a:xfrm>
        </p:grpSpPr>
        <p:sp>
          <p:nvSpPr>
            <p:cNvPr id="32" name="テキスト ボックス 31">
              <a:extLst>
                <a:ext uri="{FF2B5EF4-FFF2-40B4-BE49-F238E27FC236}">
                  <a16:creationId xmlns:a16="http://schemas.microsoft.com/office/drawing/2014/main" id="{34DF6DAA-ACED-43F9-8C19-07EB5BE4BF5F}"/>
                </a:ext>
              </a:extLst>
            </p:cNvPr>
            <p:cNvSpPr txBox="1"/>
            <p:nvPr/>
          </p:nvSpPr>
          <p:spPr>
            <a:xfrm>
              <a:off x="44450" y="2712560"/>
              <a:ext cx="332132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普及啓発チラシ</a:t>
              </a:r>
            </a:p>
          </p:txBody>
        </p:sp>
        <p:sp>
          <p:nvSpPr>
            <p:cNvPr id="35" name="テキスト ボックス 34">
              <a:extLst>
                <a:ext uri="{FF2B5EF4-FFF2-40B4-BE49-F238E27FC236}">
                  <a16:creationId xmlns:a16="http://schemas.microsoft.com/office/drawing/2014/main" id="{AF1EBF0A-EC0C-436F-A0AE-81FCCE2F7EBC}"/>
                </a:ext>
              </a:extLst>
            </p:cNvPr>
            <p:cNvSpPr txBox="1"/>
            <p:nvPr/>
          </p:nvSpPr>
          <p:spPr>
            <a:xfrm>
              <a:off x="175098" y="2998570"/>
              <a:ext cx="3190672" cy="584775"/>
            </a:xfrm>
            <a:prstGeom prst="rect">
              <a:avLst/>
            </a:prstGeom>
            <a:noFill/>
          </p:spPr>
          <p:txBody>
            <a:bodyPr wrap="square" rtlCol="0">
              <a:spAutoFit/>
            </a:bodyPr>
            <a:lstStyle/>
            <a:p>
              <a:r>
                <a:rPr lang="en-US" altLang="ja-JP" sz="1600" dirty="0">
                  <a:solidFill>
                    <a:prstClr val="black"/>
                  </a:solidFill>
                  <a:latin typeface="Meiryo UI" panose="020B0604030504040204" pitchFamily="50" charset="-128"/>
                  <a:ea typeface="Meiryo UI" panose="020B0604030504040204" pitchFamily="50" charset="-128"/>
                </a:rPr>
                <a:t>2024.6</a:t>
              </a:r>
              <a:r>
                <a:rPr lang="ja-JP" altLang="en-US" sz="1600" dirty="0">
                  <a:solidFill>
                    <a:prstClr val="black"/>
                  </a:solidFill>
                  <a:latin typeface="Meiryo UI" panose="020B0604030504040204" pitchFamily="50" charset="-128"/>
                  <a:ea typeface="Meiryo UI" panose="020B0604030504040204" pitchFamily="50" charset="-128"/>
                </a:rPr>
                <a:t>作成</a:t>
              </a:r>
              <a:endParaRPr lang="en-US" altLang="ja-JP" sz="1600" dirty="0">
                <a:solidFill>
                  <a:prstClr val="black"/>
                </a:solidFill>
                <a:latin typeface="Meiryo UI" panose="020B0604030504040204" pitchFamily="50" charset="-128"/>
                <a:ea typeface="Meiryo UI" panose="020B0604030504040204" pitchFamily="50" charset="-128"/>
              </a:endParaRPr>
            </a:p>
            <a:p>
              <a:endParaRPr lang="ja-JP" altLang="en-US" sz="1600" dirty="0">
                <a:solidFill>
                  <a:prstClr val="black"/>
                </a:solidFill>
                <a:latin typeface="Meiryo UI" panose="020B0604030504040204" pitchFamily="50" charset="-128"/>
                <a:ea typeface="Meiryo UI" panose="020B0604030504040204" pitchFamily="50" charset="-128"/>
              </a:endParaRPr>
            </a:p>
          </p:txBody>
        </p:sp>
      </p:grpSp>
      <p:grpSp>
        <p:nvGrpSpPr>
          <p:cNvPr id="36" name="グループ化 35">
            <a:extLst>
              <a:ext uri="{FF2B5EF4-FFF2-40B4-BE49-F238E27FC236}">
                <a16:creationId xmlns:a16="http://schemas.microsoft.com/office/drawing/2014/main" id="{85DEE3EB-2332-4560-A518-BE91B714F37A}"/>
              </a:ext>
            </a:extLst>
          </p:cNvPr>
          <p:cNvGrpSpPr/>
          <p:nvPr/>
        </p:nvGrpSpPr>
        <p:grpSpPr>
          <a:xfrm>
            <a:off x="2203511" y="2712560"/>
            <a:ext cx="3321320" cy="870785"/>
            <a:chOff x="44450" y="2712560"/>
            <a:chExt cx="3321320" cy="870785"/>
          </a:xfrm>
        </p:grpSpPr>
        <p:sp>
          <p:nvSpPr>
            <p:cNvPr id="37" name="テキスト ボックス 36">
              <a:extLst>
                <a:ext uri="{FF2B5EF4-FFF2-40B4-BE49-F238E27FC236}">
                  <a16:creationId xmlns:a16="http://schemas.microsoft.com/office/drawing/2014/main" id="{1404ABB0-B7A7-4FBF-AE34-EB8E7E9AB4C8}"/>
                </a:ext>
              </a:extLst>
            </p:cNvPr>
            <p:cNvSpPr txBox="1"/>
            <p:nvPr/>
          </p:nvSpPr>
          <p:spPr>
            <a:xfrm>
              <a:off x="44450" y="2712560"/>
              <a:ext cx="332132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施設管理者向けフォーラム</a:t>
              </a:r>
            </a:p>
          </p:txBody>
        </p:sp>
        <p:sp>
          <p:nvSpPr>
            <p:cNvPr id="38" name="テキスト ボックス 37">
              <a:extLst>
                <a:ext uri="{FF2B5EF4-FFF2-40B4-BE49-F238E27FC236}">
                  <a16:creationId xmlns:a16="http://schemas.microsoft.com/office/drawing/2014/main" id="{79DA4F50-F2E0-4689-80D2-826264CDB1D5}"/>
                </a:ext>
              </a:extLst>
            </p:cNvPr>
            <p:cNvSpPr txBox="1"/>
            <p:nvPr/>
          </p:nvSpPr>
          <p:spPr>
            <a:xfrm>
              <a:off x="175098" y="2998570"/>
              <a:ext cx="3190672" cy="584775"/>
            </a:xfrm>
            <a:prstGeom prst="rect">
              <a:avLst/>
            </a:prstGeom>
            <a:noFill/>
          </p:spPr>
          <p:txBody>
            <a:bodyPr wrap="square" rtlCol="0">
              <a:spAutoFit/>
            </a:bodyPr>
            <a:lstStyle/>
            <a:p>
              <a:r>
                <a:rPr lang="en-US" altLang="ja-JP" sz="1600" dirty="0">
                  <a:solidFill>
                    <a:prstClr val="black"/>
                  </a:solidFill>
                  <a:latin typeface="Meiryo UI" panose="020B0604030504040204" pitchFamily="50" charset="-128"/>
                  <a:ea typeface="Meiryo UI" panose="020B0604030504040204" pitchFamily="50" charset="-128"/>
                </a:rPr>
                <a:t>2024.7</a:t>
              </a:r>
              <a:r>
                <a:rPr lang="ja-JP" altLang="en-US" sz="1600" dirty="0">
                  <a:solidFill>
                    <a:prstClr val="black"/>
                  </a:solidFill>
                  <a:latin typeface="Meiryo UI" panose="020B0604030504040204" pitchFamily="50" charset="-128"/>
                  <a:ea typeface="Meiryo UI" panose="020B0604030504040204" pitchFamily="50" charset="-128"/>
                </a:rPr>
                <a:t>開催</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参加者　</a:t>
              </a:r>
              <a:r>
                <a:rPr lang="en-US" altLang="ja-JP" sz="1600" dirty="0">
                  <a:solidFill>
                    <a:prstClr val="black"/>
                  </a:solidFill>
                  <a:latin typeface="Meiryo UI" panose="020B0604030504040204" pitchFamily="50" charset="-128"/>
                  <a:ea typeface="Meiryo UI" panose="020B0604030504040204" pitchFamily="50" charset="-128"/>
                </a:rPr>
                <a:t>130</a:t>
              </a:r>
              <a:r>
                <a:rPr lang="ja-JP" altLang="en-US" sz="1600" dirty="0">
                  <a:solidFill>
                    <a:prstClr val="black"/>
                  </a:solidFill>
                  <a:latin typeface="Meiryo UI" panose="020B0604030504040204" pitchFamily="50" charset="-128"/>
                  <a:ea typeface="Meiryo UI" panose="020B0604030504040204" pitchFamily="50" charset="-128"/>
                </a:rPr>
                <a:t>名</a:t>
              </a:r>
            </a:p>
          </p:txBody>
        </p:sp>
      </p:grpSp>
      <p:grpSp>
        <p:nvGrpSpPr>
          <p:cNvPr id="39" name="グループ化 38">
            <a:extLst>
              <a:ext uri="{FF2B5EF4-FFF2-40B4-BE49-F238E27FC236}">
                <a16:creationId xmlns:a16="http://schemas.microsoft.com/office/drawing/2014/main" id="{7C74200E-2E0A-480E-9246-CC10AD9F5EAB}"/>
              </a:ext>
            </a:extLst>
          </p:cNvPr>
          <p:cNvGrpSpPr/>
          <p:nvPr/>
        </p:nvGrpSpPr>
        <p:grpSpPr>
          <a:xfrm>
            <a:off x="4761267" y="2712560"/>
            <a:ext cx="4471762" cy="1363228"/>
            <a:chOff x="44450" y="2712560"/>
            <a:chExt cx="3321320" cy="1363228"/>
          </a:xfrm>
        </p:grpSpPr>
        <p:sp>
          <p:nvSpPr>
            <p:cNvPr id="40" name="テキスト ボックス 39">
              <a:extLst>
                <a:ext uri="{FF2B5EF4-FFF2-40B4-BE49-F238E27FC236}">
                  <a16:creationId xmlns:a16="http://schemas.microsoft.com/office/drawing/2014/main" id="{499C1D65-2F7F-4DE9-9B7C-0FF3DAD11424}"/>
                </a:ext>
              </a:extLst>
            </p:cNvPr>
            <p:cNvSpPr txBox="1"/>
            <p:nvPr/>
          </p:nvSpPr>
          <p:spPr>
            <a:xfrm>
              <a:off x="44450" y="2712560"/>
              <a:ext cx="332132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サクラを守れ！クビアカツヤカミキリ～夏の陣～</a:t>
              </a:r>
            </a:p>
          </p:txBody>
        </p:sp>
        <p:sp>
          <p:nvSpPr>
            <p:cNvPr id="41" name="テキスト ボックス 40">
              <a:extLst>
                <a:ext uri="{FF2B5EF4-FFF2-40B4-BE49-F238E27FC236}">
                  <a16:creationId xmlns:a16="http://schemas.microsoft.com/office/drawing/2014/main" id="{A4E692DD-86E7-47BE-9F31-3D199F565291}"/>
                </a:ext>
              </a:extLst>
            </p:cNvPr>
            <p:cNvSpPr txBox="1"/>
            <p:nvPr/>
          </p:nvSpPr>
          <p:spPr>
            <a:xfrm>
              <a:off x="175098" y="2998570"/>
              <a:ext cx="3190672" cy="1077218"/>
            </a:xfrm>
            <a:prstGeom prst="rect">
              <a:avLst/>
            </a:prstGeom>
            <a:noFill/>
          </p:spPr>
          <p:txBody>
            <a:bodyPr wrap="square" rIns="0" rtlCol="0">
              <a:spAutoFit/>
            </a:bodyPr>
            <a:lstStyle/>
            <a:p>
              <a:r>
                <a:rPr lang="ja-JP" altLang="en-US" sz="1600" dirty="0">
                  <a:solidFill>
                    <a:prstClr val="black"/>
                  </a:solidFill>
                  <a:latin typeface="Meiryo UI" panose="020B0604030504040204" pitchFamily="50" charset="-128"/>
                  <a:ea typeface="Meiryo UI" panose="020B0604030504040204" pitchFamily="50" charset="-128"/>
                </a:rPr>
                <a:t>府民参加型の捕獲イベント（</a:t>
              </a:r>
              <a:r>
                <a:rPr lang="en-US" altLang="ja-JP" sz="1600" dirty="0">
                  <a:solidFill>
                    <a:prstClr val="black"/>
                  </a:solidFill>
                  <a:latin typeface="Meiryo UI" panose="020B0604030504040204" pitchFamily="50" charset="-128"/>
                  <a:ea typeface="Meiryo UI" panose="020B0604030504040204" pitchFamily="50" charset="-128"/>
                </a:rPr>
                <a:t>2025.5~9 </a:t>
              </a:r>
              <a:r>
                <a:rPr lang="ja-JP" altLang="en-US" sz="1600" dirty="0">
                  <a:solidFill>
                    <a:prstClr val="black"/>
                  </a:solidFill>
                  <a:latin typeface="Meiryo UI" panose="020B0604030504040204" pitchFamily="50" charset="-128"/>
                  <a:ea typeface="Meiryo UI" panose="020B0604030504040204" pitchFamily="50" charset="-128"/>
                </a:rPr>
                <a:t>開催）</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・捕獲数競争（約</a:t>
              </a:r>
              <a:r>
                <a:rPr lang="en-US" altLang="ja-JP" sz="1600" dirty="0">
                  <a:solidFill>
                    <a:prstClr val="black"/>
                  </a:solidFill>
                  <a:latin typeface="Meiryo UI" panose="020B0604030504040204" pitchFamily="50" charset="-128"/>
                  <a:ea typeface="Meiryo UI" panose="020B0604030504040204" pitchFamily="50" charset="-128"/>
                </a:rPr>
                <a:t>3,300</a:t>
              </a:r>
              <a:r>
                <a:rPr lang="ja-JP" altLang="en-US" sz="1600" dirty="0">
                  <a:solidFill>
                    <a:prstClr val="black"/>
                  </a:solidFill>
                  <a:latin typeface="Meiryo UI" panose="020B0604030504040204" pitchFamily="50" charset="-128"/>
                  <a:ea typeface="Meiryo UI" panose="020B0604030504040204" pitchFamily="50" charset="-128"/>
                </a:rPr>
                <a:t>匹捕獲）</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・大会（</a:t>
              </a:r>
              <a:r>
                <a:rPr lang="en-US" altLang="ja-JP" sz="1600" dirty="0">
                  <a:solidFill>
                    <a:prstClr val="black"/>
                  </a:solidFill>
                  <a:latin typeface="Meiryo UI" panose="020B0604030504040204" pitchFamily="50" charset="-128"/>
                  <a:ea typeface="Meiryo UI" panose="020B0604030504040204" pitchFamily="50" charset="-128"/>
                </a:rPr>
                <a:t>8</a:t>
              </a:r>
              <a:r>
                <a:rPr lang="ja-JP" altLang="en-US" sz="1600" dirty="0">
                  <a:solidFill>
                    <a:prstClr val="black"/>
                  </a:solidFill>
                  <a:latin typeface="Meiryo UI" panose="020B0604030504040204" pitchFamily="50" charset="-128"/>
                  <a:ea typeface="Meiryo UI" panose="020B0604030504040204" pitchFamily="50" charset="-128"/>
                </a:rPr>
                <a:t>か所　参加者数 </a:t>
              </a:r>
              <a:r>
                <a:rPr lang="en-US" altLang="ja-JP" sz="1600" dirty="0">
                  <a:solidFill>
                    <a:prstClr val="black"/>
                  </a:solidFill>
                  <a:latin typeface="Meiryo UI" panose="020B0604030504040204" pitchFamily="50" charset="-128"/>
                  <a:ea typeface="Meiryo UI" panose="020B0604030504040204" pitchFamily="50" charset="-128"/>
                </a:rPr>
                <a:t>220</a:t>
              </a:r>
              <a:r>
                <a:rPr lang="ja-JP" altLang="en-US" sz="1600" dirty="0">
                  <a:solidFill>
                    <a:prstClr val="black"/>
                  </a:solidFill>
                  <a:latin typeface="Meiryo UI" panose="020B0604030504040204" pitchFamily="50" charset="-128"/>
                  <a:ea typeface="Meiryo UI" panose="020B0604030504040204" pitchFamily="50" charset="-128"/>
                </a:rPr>
                <a:t>名）</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捕獲や卵探し、講習会、標本作成を実施</a:t>
              </a:r>
            </a:p>
          </p:txBody>
        </p:sp>
      </p:grpSp>
      <p:pic>
        <p:nvPicPr>
          <p:cNvPr id="42" name="図 41">
            <a:extLst>
              <a:ext uri="{FF2B5EF4-FFF2-40B4-BE49-F238E27FC236}">
                <a16:creationId xmlns:a16="http://schemas.microsoft.com/office/drawing/2014/main" id="{0E1E9969-E9BD-42C2-AE92-67C62C6319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7169" y="4115577"/>
            <a:ext cx="2064000" cy="1548000"/>
          </a:xfrm>
          <a:prstGeom prst="rect">
            <a:avLst/>
          </a:prstGeom>
        </p:spPr>
      </p:pic>
      <p:sp>
        <p:nvSpPr>
          <p:cNvPr id="43" name="テキスト ボックス 42">
            <a:extLst>
              <a:ext uri="{FF2B5EF4-FFF2-40B4-BE49-F238E27FC236}">
                <a16:creationId xmlns:a16="http://schemas.microsoft.com/office/drawing/2014/main" id="{A8FBB63F-A359-44DE-9E28-E80536DD233E}"/>
              </a:ext>
            </a:extLst>
          </p:cNvPr>
          <p:cNvSpPr txBox="1"/>
          <p:nvPr/>
        </p:nvSpPr>
        <p:spPr>
          <a:xfrm>
            <a:off x="4867822" y="5660769"/>
            <a:ext cx="792000" cy="261610"/>
          </a:xfrm>
          <a:prstGeom prst="rect">
            <a:avLst/>
          </a:prstGeom>
          <a:solidFill>
            <a:schemeClr val="bg1">
              <a:alpha val="70000"/>
            </a:schemeClr>
          </a:solidFill>
        </p:spPr>
        <p:txBody>
          <a:bodyPr wrap="square" rtlCol="0">
            <a:spAutoFit/>
          </a:bodyPr>
          <a:lstStyle/>
          <a:p>
            <a:r>
              <a:rPr lang="ja-JP" altLang="en-US" sz="1100" dirty="0"/>
              <a:t>捕獲</a:t>
            </a:r>
            <a:endParaRPr kumimoji="1" lang="ja-JP" altLang="en-US" sz="1100" dirty="0"/>
          </a:p>
        </p:txBody>
      </p:sp>
      <p:pic>
        <p:nvPicPr>
          <p:cNvPr id="45" name="図 44">
            <a:extLst>
              <a:ext uri="{FF2B5EF4-FFF2-40B4-BE49-F238E27FC236}">
                <a16:creationId xmlns:a16="http://schemas.microsoft.com/office/drawing/2014/main" id="{DF2802D3-023E-4374-B81C-5B3E5CF84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5193" y="5141382"/>
            <a:ext cx="2055946" cy="1548000"/>
          </a:xfrm>
          <a:prstGeom prst="rect">
            <a:avLst/>
          </a:prstGeom>
        </p:spPr>
      </p:pic>
      <p:sp>
        <p:nvSpPr>
          <p:cNvPr id="46" name="テキスト ボックス 45">
            <a:extLst>
              <a:ext uri="{FF2B5EF4-FFF2-40B4-BE49-F238E27FC236}">
                <a16:creationId xmlns:a16="http://schemas.microsoft.com/office/drawing/2014/main" id="{D7B0156D-A233-44BF-8A9D-A3335E50AD49}"/>
              </a:ext>
            </a:extLst>
          </p:cNvPr>
          <p:cNvSpPr txBox="1"/>
          <p:nvPr/>
        </p:nvSpPr>
        <p:spPr>
          <a:xfrm>
            <a:off x="6213193" y="6443491"/>
            <a:ext cx="792000" cy="261610"/>
          </a:xfrm>
          <a:prstGeom prst="rect">
            <a:avLst/>
          </a:prstGeom>
          <a:solidFill>
            <a:schemeClr val="bg1">
              <a:alpha val="70000"/>
            </a:schemeClr>
          </a:solidFill>
        </p:spPr>
        <p:txBody>
          <a:bodyPr wrap="square" rtlCol="0">
            <a:spAutoFit/>
          </a:bodyPr>
          <a:lstStyle/>
          <a:p>
            <a:pPr algn="r"/>
            <a:r>
              <a:rPr kumimoji="1" lang="ja-JP" altLang="en-US" sz="1100" dirty="0"/>
              <a:t>標本作成</a:t>
            </a:r>
          </a:p>
        </p:txBody>
      </p:sp>
      <p:pic>
        <p:nvPicPr>
          <p:cNvPr id="48" name="図 47">
            <a:extLst>
              <a:ext uri="{FF2B5EF4-FFF2-40B4-BE49-F238E27FC236}">
                <a16:creationId xmlns:a16="http://schemas.microsoft.com/office/drawing/2014/main" id="{7C83ABF0-A476-456D-B27C-D6928F25FBD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5630" y="5235167"/>
            <a:ext cx="1849922" cy="1387799"/>
          </a:xfrm>
          <a:prstGeom prst="rect">
            <a:avLst/>
          </a:prstGeom>
          <a:noFill/>
          <a:ln>
            <a:noFill/>
          </a:ln>
        </p:spPr>
      </p:pic>
      <p:pic>
        <p:nvPicPr>
          <p:cNvPr id="49" name="図 48">
            <a:extLst>
              <a:ext uri="{FF2B5EF4-FFF2-40B4-BE49-F238E27FC236}">
                <a16:creationId xmlns:a16="http://schemas.microsoft.com/office/drawing/2014/main" id="{D2721D56-8A65-4E0F-BF40-3C71331B84F4}"/>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2372246" y="3569328"/>
            <a:ext cx="1849921" cy="1401485"/>
          </a:xfrm>
          <a:prstGeom prst="rect">
            <a:avLst/>
          </a:prstGeom>
          <a:noFill/>
          <a:ln>
            <a:noFill/>
          </a:ln>
          <a:extLst>
            <a:ext uri="{53640926-AAD7-44D8-BBD7-CCE9431645EC}">
              <a14:shadowObscured xmlns:a14="http://schemas.microsoft.com/office/drawing/2010/main"/>
            </a:ext>
          </a:extLst>
        </p:spPr>
      </p:pic>
      <p:sp>
        <p:nvSpPr>
          <p:cNvPr id="50" name="テキスト ボックス 49">
            <a:extLst>
              <a:ext uri="{FF2B5EF4-FFF2-40B4-BE49-F238E27FC236}">
                <a16:creationId xmlns:a16="http://schemas.microsoft.com/office/drawing/2014/main" id="{8C41C0C1-5958-48D1-99B3-FF2EBA6CEB16}"/>
              </a:ext>
            </a:extLst>
          </p:cNvPr>
          <p:cNvSpPr txBox="1"/>
          <p:nvPr/>
        </p:nvSpPr>
        <p:spPr>
          <a:xfrm>
            <a:off x="2334159" y="4934377"/>
            <a:ext cx="1759278" cy="261610"/>
          </a:xfrm>
          <a:prstGeom prst="rect">
            <a:avLst/>
          </a:prstGeom>
          <a:noFill/>
        </p:spPr>
        <p:txBody>
          <a:bodyPr wrap="square" rtlCol="0">
            <a:spAutoFit/>
          </a:bodyPr>
          <a:lstStyle/>
          <a:p>
            <a:r>
              <a:rPr kumimoji="1" lang="ja-JP" altLang="en-US" sz="1100" dirty="0"/>
              <a:t>パネルディスカッション</a:t>
            </a:r>
          </a:p>
        </p:txBody>
      </p:sp>
      <p:sp>
        <p:nvSpPr>
          <p:cNvPr id="51" name="テキスト ボックス 50">
            <a:extLst>
              <a:ext uri="{FF2B5EF4-FFF2-40B4-BE49-F238E27FC236}">
                <a16:creationId xmlns:a16="http://schemas.microsoft.com/office/drawing/2014/main" id="{F9173528-D014-4ED3-9F07-9142A20DC1FA}"/>
              </a:ext>
            </a:extLst>
          </p:cNvPr>
          <p:cNvSpPr txBox="1"/>
          <p:nvPr/>
        </p:nvSpPr>
        <p:spPr>
          <a:xfrm>
            <a:off x="2334159" y="6568030"/>
            <a:ext cx="1759278" cy="261610"/>
          </a:xfrm>
          <a:prstGeom prst="rect">
            <a:avLst/>
          </a:prstGeom>
          <a:noFill/>
        </p:spPr>
        <p:txBody>
          <a:bodyPr wrap="square" rtlCol="0">
            <a:spAutoFit/>
          </a:bodyPr>
          <a:lstStyle/>
          <a:p>
            <a:r>
              <a:rPr kumimoji="1" lang="ja-JP" altLang="en-US" sz="1100" dirty="0"/>
              <a:t>防除資材の紹介</a:t>
            </a:r>
          </a:p>
        </p:txBody>
      </p:sp>
      <p:pic>
        <p:nvPicPr>
          <p:cNvPr id="52" name="図 51">
            <a:extLst>
              <a:ext uri="{FF2B5EF4-FFF2-40B4-BE49-F238E27FC236}">
                <a16:creationId xmlns:a16="http://schemas.microsoft.com/office/drawing/2014/main" id="{D987BC2E-3BE6-475E-8A26-E4A6CD522E1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23829" y="596858"/>
            <a:ext cx="1532515" cy="2195402"/>
          </a:xfrm>
          <a:prstGeom prst="rect">
            <a:avLst/>
          </a:prstGeom>
        </p:spPr>
      </p:pic>
    </p:spTree>
    <p:extLst>
      <p:ext uri="{BB962C8B-B14F-4D97-AF65-F5344CB8AC3E}">
        <p14:creationId xmlns:p14="http://schemas.microsoft.com/office/powerpoint/2010/main" val="113233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0970-F353-4D6E-A9FA-9EE04A34AC22}"/>
              </a:ext>
            </a:extLst>
          </p:cNvPr>
          <p:cNvSpPr>
            <a:spLocks noGrp="1"/>
          </p:cNvSpPr>
          <p:nvPr>
            <p:ph type="title"/>
          </p:nvPr>
        </p:nvSpPr>
        <p:spPr/>
        <p:txBody>
          <a:bodyPr/>
          <a:lstStyle/>
          <a:p>
            <a:r>
              <a:rPr lang="en-US" altLang="ja-JP" dirty="0"/>
              <a:t>3</a:t>
            </a:r>
            <a:r>
              <a:rPr kumimoji="1" lang="en-US" altLang="ja-JP" dirty="0"/>
              <a:t>-1-1</a:t>
            </a:r>
            <a:r>
              <a:rPr kumimoji="1" lang="ja-JP" altLang="en-US" dirty="0"/>
              <a:t> 野生動植物のモニタリング体制の構築</a:t>
            </a:r>
          </a:p>
        </p:txBody>
      </p:sp>
      <p:sp>
        <p:nvSpPr>
          <p:cNvPr id="26" name="正方形/長方形 25">
            <a:extLst>
              <a:ext uri="{FF2B5EF4-FFF2-40B4-BE49-F238E27FC236}">
                <a16:creationId xmlns:a16="http://schemas.microsoft.com/office/drawing/2014/main" id="{1FB2F33A-917C-476B-9769-727F216FF7DC}"/>
              </a:ext>
            </a:extLst>
          </p:cNvPr>
          <p:cNvSpPr/>
          <p:nvPr/>
        </p:nvSpPr>
        <p:spPr>
          <a:xfrm>
            <a:off x="7460519" y="-832"/>
            <a:ext cx="1683481" cy="452470"/>
          </a:xfrm>
          <a:prstGeom prst="rect">
            <a:avLst/>
          </a:prstGeom>
          <a:solidFill>
            <a:srgbClr val="A3F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取組方針３</a:t>
            </a:r>
          </a:p>
        </p:txBody>
      </p:sp>
      <p:grpSp>
        <p:nvGrpSpPr>
          <p:cNvPr id="5" name="グループ化 4">
            <a:extLst>
              <a:ext uri="{FF2B5EF4-FFF2-40B4-BE49-F238E27FC236}">
                <a16:creationId xmlns:a16="http://schemas.microsoft.com/office/drawing/2014/main" id="{42CCE14E-C739-4CC6-8561-C09B578983AE}"/>
              </a:ext>
            </a:extLst>
          </p:cNvPr>
          <p:cNvGrpSpPr/>
          <p:nvPr/>
        </p:nvGrpSpPr>
        <p:grpSpPr>
          <a:xfrm>
            <a:off x="44450" y="680119"/>
            <a:ext cx="8534400" cy="1535019"/>
            <a:chOff x="44450" y="530225"/>
            <a:chExt cx="8534400" cy="1535019"/>
          </a:xfrm>
        </p:grpSpPr>
        <p:sp>
          <p:nvSpPr>
            <p:cNvPr id="4" name="テキスト ボックス 3">
              <a:extLst>
                <a:ext uri="{FF2B5EF4-FFF2-40B4-BE49-F238E27FC236}">
                  <a16:creationId xmlns:a16="http://schemas.microsoft.com/office/drawing/2014/main" id="{4BD0EDCC-F7BB-4608-88CA-03CFB8F1266D}"/>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大阪府いきもの資料館</a:t>
              </a:r>
            </a:p>
          </p:txBody>
        </p:sp>
        <p:sp>
          <p:nvSpPr>
            <p:cNvPr id="10" name="テキスト ボックス 9">
              <a:extLst>
                <a:ext uri="{FF2B5EF4-FFF2-40B4-BE49-F238E27FC236}">
                  <a16:creationId xmlns:a16="http://schemas.microsoft.com/office/drawing/2014/main" id="{2859BEE8-1533-4CBF-B5E7-3D293072FA40}"/>
                </a:ext>
              </a:extLst>
            </p:cNvPr>
            <p:cNvSpPr txBox="1"/>
            <p:nvPr/>
          </p:nvSpPr>
          <p:spPr>
            <a:xfrm>
              <a:off x="82861" y="916532"/>
              <a:ext cx="6279028" cy="1148712"/>
            </a:xfrm>
            <a:prstGeom prst="rect">
              <a:avLst/>
            </a:prstGeom>
            <a:noFill/>
            <a:ln>
              <a:noFill/>
            </a:ln>
          </p:spPr>
          <p:txBody>
            <a:bodyPr wrap="square" rtlCol="0">
              <a:spAutoFit/>
            </a:bodyPr>
            <a:lstStyle/>
            <a:p>
              <a:pPr defTabSz="844073">
                <a:lnSpc>
                  <a:spcPct val="110000"/>
                </a:lnSpc>
              </a:pPr>
              <a:r>
                <a:rPr lang="ja-JP" altLang="en-US" sz="1600" dirty="0">
                  <a:solidFill>
                    <a:prstClr val="black"/>
                  </a:solidFill>
                  <a:latin typeface="Meiryo UI" panose="020B0604030504040204" pitchFamily="50" charset="-128"/>
                  <a:ea typeface="Meiryo UI" panose="020B0604030504040204" pitchFamily="50" charset="-128"/>
                </a:rPr>
                <a:t>府</a:t>
              </a:r>
              <a:r>
                <a:rPr lang="en-US" altLang="ja-JP" sz="1600" dirty="0">
                  <a:solidFill>
                    <a:prstClr val="black"/>
                  </a:solidFill>
                  <a:latin typeface="Meiryo UI" panose="020B0604030504040204" pitchFamily="50" charset="-128"/>
                  <a:ea typeface="Meiryo UI" panose="020B0604030504040204" pitchFamily="50" charset="-128"/>
                </a:rPr>
                <a:t>HP</a:t>
              </a:r>
              <a:r>
                <a:rPr lang="ja-JP" altLang="en-US" sz="1600" dirty="0">
                  <a:solidFill>
                    <a:prstClr val="black"/>
                  </a:solidFill>
                  <a:latin typeface="Meiryo UI" panose="020B0604030504040204" pitchFamily="50" charset="-128"/>
                  <a:ea typeface="Meiryo UI" panose="020B0604030504040204" pitchFamily="50" charset="-128"/>
                </a:rPr>
                <a:t>上で、行政・研究機関等が作成する府内の生き物や自然に関するリーフレット・冊子及び各種調査資料リストを公表（</a:t>
              </a:r>
              <a:r>
                <a:rPr lang="en-US" altLang="ja-JP" sz="1600" dirty="0">
                  <a:solidFill>
                    <a:prstClr val="black"/>
                  </a:solidFill>
                  <a:latin typeface="Meiryo UI" panose="020B0604030504040204" pitchFamily="50" charset="-128"/>
                  <a:ea typeface="Meiryo UI" panose="020B0604030504040204" pitchFamily="50" charset="-128"/>
                </a:rPr>
                <a:t>2023.9</a:t>
              </a:r>
              <a:r>
                <a:rPr lang="ja-JP" altLang="en-US" sz="1600" dirty="0">
                  <a:solidFill>
                    <a:prstClr val="black"/>
                  </a:solidFill>
                  <a:latin typeface="Meiryo UI" panose="020B0604030504040204" pitchFamily="50" charset="-128"/>
                  <a:ea typeface="Meiryo UI" panose="020B0604030504040204" pitchFamily="50" charset="-128"/>
                </a:rPr>
                <a:t> 公開）</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リーフレット・冊子</a:t>
              </a:r>
              <a:r>
                <a:rPr lang="en-US" altLang="ja-JP" sz="1600" dirty="0">
                  <a:solidFill>
                    <a:prstClr val="black"/>
                  </a:solidFill>
                  <a:latin typeface="Meiryo UI" panose="020B0604030504040204" pitchFamily="50" charset="-128"/>
                  <a:ea typeface="Meiryo UI" panose="020B0604030504040204" pitchFamily="50" charset="-128"/>
                </a:rPr>
                <a:t>53</a:t>
              </a:r>
              <a:r>
                <a:rPr lang="ja-JP" altLang="en-US" sz="1600" dirty="0">
                  <a:solidFill>
                    <a:prstClr val="black"/>
                  </a:solidFill>
                  <a:latin typeface="Meiryo UI" panose="020B0604030504040204" pitchFamily="50" charset="-128"/>
                  <a:ea typeface="Meiryo UI" panose="020B0604030504040204" pitchFamily="50" charset="-128"/>
                </a:rPr>
                <a:t>点、調査資料</a:t>
              </a:r>
              <a:r>
                <a:rPr lang="en-US" altLang="ja-JP" sz="1600" dirty="0">
                  <a:solidFill>
                    <a:prstClr val="black"/>
                  </a:solidFill>
                  <a:latin typeface="Meiryo UI" panose="020B0604030504040204" pitchFamily="50" charset="-128"/>
                  <a:ea typeface="Meiryo UI" panose="020B0604030504040204" pitchFamily="50" charset="-128"/>
                </a:rPr>
                <a:t>57</a:t>
              </a:r>
              <a:r>
                <a:rPr lang="ja-JP" altLang="en-US" sz="1600" dirty="0">
                  <a:solidFill>
                    <a:prstClr val="black"/>
                  </a:solidFill>
                  <a:latin typeface="Meiryo UI" panose="020B0604030504040204" pitchFamily="50" charset="-128"/>
                  <a:ea typeface="Meiryo UI" panose="020B0604030504040204" pitchFamily="50" charset="-128"/>
                </a:rPr>
                <a:t>点を紹介</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学校教育、自然観察、学術研究等での活用を想定し、随時更新</a:t>
              </a:r>
              <a:endParaRPr lang="en-US" altLang="ja-JP" sz="1600" dirty="0">
                <a:solidFill>
                  <a:prstClr val="black"/>
                </a:solidFill>
                <a:latin typeface="Meiryo UI" panose="020B0604030504040204" pitchFamily="50" charset="-128"/>
                <a:ea typeface="Meiryo UI" panose="020B0604030504040204" pitchFamily="50" charset="-128"/>
              </a:endParaRPr>
            </a:p>
          </p:txBody>
        </p:sp>
      </p:grpSp>
      <p:pic>
        <p:nvPicPr>
          <p:cNvPr id="27" name="図 26">
            <a:extLst>
              <a:ext uri="{FF2B5EF4-FFF2-40B4-BE49-F238E27FC236}">
                <a16:creationId xmlns:a16="http://schemas.microsoft.com/office/drawing/2014/main" id="{E999FBC6-E4D2-4DA7-9FDE-45C7F7EFA9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72588" y="705540"/>
            <a:ext cx="1744673" cy="1786713"/>
          </a:xfrm>
          <a:prstGeom prst="rect">
            <a:avLst/>
          </a:prstGeom>
          <a:ln>
            <a:noFill/>
          </a:ln>
        </p:spPr>
      </p:pic>
      <p:sp>
        <p:nvSpPr>
          <p:cNvPr id="28" name="タイトル 1">
            <a:extLst>
              <a:ext uri="{FF2B5EF4-FFF2-40B4-BE49-F238E27FC236}">
                <a16:creationId xmlns:a16="http://schemas.microsoft.com/office/drawing/2014/main" id="{EB818CC1-3F3D-400F-AD2C-3ECA49A1F8BD}"/>
              </a:ext>
            </a:extLst>
          </p:cNvPr>
          <p:cNvSpPr txBox="1">
            <a:spLocks/>
          </p:cNvSpPr>
          <p:nvPr/>
        </p:nvSpPr>
        <p:spPr>
          <a:xfrm>
            <a:off x="0" y="2748881"/>
            <a:ext cx="9144000" cy="50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kern="1200">
                <a:solidFill>
                  <a:schemeClr val="tx1"/>
                </a:solidFill>
                <a:latin typeface="BIZ UDPゴシック" panose="020B0400000000000000" pitchFamily="50" charset="-128"/>
                <a:ea typeface="BIZ UDPゴシック" panose="020B0400000000000000" pitchFamily="50" charset="-128"/>
                <a:cs typeface="+mj-cs"/>
              </a:defRPr>
            </a:lvl1pPr>
          </a:lstStyle>
          <a:p>
            <a:r>
              <a:rPr lang="en-US" altLang="ja-JP" dirty="0"/>
              <a:t>3-1-2</a:t>
            </a:r>
            <a:r>
              <a:rPr lang="ja-JP" altLang="en-US" dirty="0"/>
              <a:t> レッドリストの改訂及び活用</a:t>
            </a:r>
          </a:p>
        </p:txBody>
      </p:sp>
      <p:sp>
        <p:nvSpPr>
          <p:cNvPr id="29" name="正方形/長方形 28">
            <a:extLst>
              <a:ext uri="{FF2B5EF4-FFF2-40B4-BE49-F238E27FC236}">
                <a16:creationId xmlns:a16="http://schemas.microsoft.com/office/drawing/2014/main" id="{2739B4E5-4CB0-4AEA-AC8F-FBD0690C883C}"/>
              </a:ext>
            </a:extLst>
          </p:cNvPr>
          <p:cNvSpPr/>
          <p:nvPr/>
        </p:nvSpPr>
        <p:spPr>
          <a:xfrm>
            <a:off x="7460519" y="2748049"/>
            <a:ext cx="1683481" cy="452470"/>
          </a:xfrm>
          <a:prstGeom prst="rect">
            <a:avLst/>
          </a:prstGeom>
          <a:solidFill>
            <a:srgbClr val="A3F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取組方針３</a:t>
            </a:r>
          </a:p>
        </p:txBody>
      </p:sp>
      <p:grpSp>
        <p:nvGrpSpPr>
          <p:cNvPr id="30" name="グループ化 29">
            <a:extLst>
              <a:ext uri="{FF2B5EF4-FFF2-40B4-BE49-F238E27FC236}">
                <a16:creationId xmlns:a16="http://schemas.microsoft.com/office/drawing/2014/main" id="{2EAAB27D-55B9-469A-BA0C-95E04955EA79}"/>
              </a:ext>
            </a:extLst>
          </p:cNvPr>
          <p:cNvGrpSpPr/>
          <p:nvPr/>
        </p:nvGrpSpPr>
        <p:grpSpPr>
          <a:xfrm>
            <a:off x="44450" y="3429000"/>
            <a:ext cx="8534400" cy="2076706"/>
            <a:chOff x="44450" y="530225"/>
            <a:chExt cx="8534400" cy="2076706"/>
          </a:xfrm>
        </p:grpSpPr>
        <p:sp>
          <p:nvSpPr>
            <p:cNvPr id="31" name="テキスト ボックス 30">
              <a:extLst>
                <a:ext uri="{FF2B5EF4-FFF2-40B4-BE49-F238E27FC236}">
                  <a16:creationId xmlns:a16="http://schemas.microsoft.com/office/drawing/2014/main" id="{2596D2A0-3446-4DE6-8B5F-1707AC775558}"/>
                </a:ext>
              </a:extLst>
            </p:cNvPr>
            <p:cNvSpPr txBox="1"/>
            <p:nvPr/>
          </p:nvSpPr>
          <p:spPr>
            <a:xfrm>
              <a:off x="44450" y="530225"/>
              <a:ext cx="8534400" cy="400110"/>
            </a:xfrm>
            <a:prstGeom prst="rect">
              <a:avLst/>
            </a:prstGeom>
            <a:noFill/>
          </p:spPr>
          <p:txBody>
            <a:bodyPr wrap="squar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大阪府レッドリスト</a:t>
              </a:r>
            </a:p>
          </p:txBody>
        </p:sp>
        <p:sp>
          <p:nvSpPr>
            <p:cNvPr id="33" name="テキスト ボックス 32">
              <a:extLst>
                <a:ext uri="{FF2B5EF4-FFF2-40B4-BE49-F238E27FC236}">
                  <a16:creationId xmlns:a16="http://schemas.microsoft.com/office/drawing/2014/main" id="{3CF8CF08-873C-45AF-AEDA-81B12E85FD65}"/>
                </a:ext>
              </a:extLst>
            </p:cNvPr>
            <p:cNvSpPr txBox="1"/>
            <p:nvPr/>
          </p:nvSpPr>
          <p:spPr>
            <a:xfrm>
              <a:off x="82861" y="916532"/>
              <a:ext cx="4906582" cy="1690399"/>
            </a:xfrm>
            <a:prstGeom prst="rect">
              <a:avLst/>
            </a:prstGeom>
            <a:noFill/>
            <a:ln>
              <a:noFill/>
            </a:ln>
          </p:spPr>
          <p:txBody>
            <a:bodyPr wrap="square" rtlCol="0">
              <a:spAutoFit/>
            </a:bodyPr>
            <a:lstStyle/>
            <a:p>
              <a:pPr defTabSz="844073">
                <a:lnSpc>
                  <a:spcPct val="110000"/>
                </a:lnSpc>
              </a:pPr>
              <a:r>
                <a:rPr lang="en-US" altLang="ja-JP" sz="1600" dirty="0">
                  <a:solidFill>
                    <a:prstClr val="black"/>
                  </a:solidFill>
                  <a:latin typeface="Meiryo UI" panose="020B0604030504040204" pitchFamily="50" charset="-128"/>
                  <a:ea typeface="Meiryo UI" panose="020B0604030504040204" pitchFamily="50" charset="-128"/>
                </a:rPr>
                <a:t>2025~2027</a:t>
              </a:r>
              <a:r>
                <a:rPr lang="ja-JP" altLang="en-US" sz="1600" dirty="0">
                  <a:solidFill>
                    <a:prstClr val="black"/>
                  </a:solidFill>
                  <a:latin typeface="Meiryo UI" panose="020B0604030504040204" pitchFamily="50" charset="-128"/>
                  <a:ea typeface="Meiryo UI" panose="020B0604030504040204" pitchFamily="50" charset="-128"/>
                </a:rPr>
                <a:t>年度の</a:t>
              </a:r>
              <a:r>
                <a:rPr lang="en-US" altLang="ja-JP" sz="1600" dirty="0">
                  <a:solidFill>
                    <a:prstClr val="black"/>
                  </a:solidFill>
                  <a:latin typeface="Meiryo UI" panose="020B0604030504040204" pitchFamily="50" charset="-128"/>
                  <a:ea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rPr>
                <a:t>か年をかけてレッドリストを改訂</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レッドリスト掲載種の選定は、大阪生物多様性保全ネットワーク内の</a:t>
              </a:r>
              <a:r>
                <a:rPr lang="en-US" altLang="ja-JP" sz="1600" dirty="0">
                  <a:solidFill>
                    <a:prstClr val="black"/>
                  </a:solidFill>
                  <a:latin typeface="Meiryo UI" panose="020B0604030504040204" pitchFamily="50" charset="-128"/>
                  <a:ea typeface="Meiryo UI" panose="020B0604030504040204" pitchFamily="50" charset="-128"/>
                </a:rPr>
                <a:t>RL</a:t>
              </a:r>
              <a:r>
                <a:rPr lang="ja-JP" altLang="en-US" sz="1600" dirty="0">
                  <a:solidFill>
                    <a:prstClr val="black"/>
                  </a:solidFill>
                  <a:latin typeface="Meiryo UI" panose="020B0604030504040204" pitchFamily="50" charset="-128"/>
                  <a:ea typeface="Meiryo UI" panose="020B0604030504040204" pitchFamily="50" charset="-128"/>
                </a:rPr>
                <a:t>専門部会にて実施</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リスト作成の根拠となる資料はデータベースとして整理</a:t>
              </a:r>
              <a:endParaRPr lang="en-US" altLang="ja-JP" sz="1600" dirty="0">
                <a:solidFill>
                  <a:prstClr val="black"/>
                </a:solidFill>
                <a:latin typeface="Meiryo UI" panose="020B0604030504040204" pitchFamily="50" charset="-128"/>
                <a:ea typeface="Meiryo UI" panose="020B0604030504040204" pitchFamily="50" charset="-128"/>
              </a:endParaRPr>
            </a:p>
            <a:p>
              <a:pPr marL="324000" indent="-180000" defTabSz="844073">
                <a:lnSpc>
                  <a:spcPct val="110000"/>
                </a:lnSpc>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改訂版のリストは、生息地保全のための行政施策への活用を検討</a:t>
              </a:r>
              <a:endParaRPr lang="en-US" altLang="ja-JP" sz="1600" dirty="0">
                <a:solidFill>
                  <a:prstClr val="black"/>
                </a:solidFill>
                <a:latin typeface="Meiryo UI" panose="020B0604030504040204" pitchFamily="50" charset="-128"/>
                <a:ea typeface="Meiryo UI" panose="020B0604030504040204" pitchFamily="50" charset="-128"/>
              </a:endParaRPr>
            </a:p>
          </p:txBody>
        </p:sp>
      </p:grpSp>
      <p:sp>
        <p:nvSpPr>
          <p:cNvPr id="58" name="テキスト ボックス 57">
            <a:extLst>
              <a:ext uri="{FF2B5EF4-FFF2-40B4-BE49-F238E27FC236}">
                <a16:creationId xmlns:a16="http://schemas.microsoft.com/office/drawing/2014/main" id="{37A8B690-BE7A-4F9B-BECB-75E1D5443EE8}"/>
              </a:ext>
            </a:extLst>
          </p:cNvPr>
          <p:cNvSpPr txBox="1"/>
          <p:nvPr/>
        </p:nvSpPr>
        <p:spPr>
          <a:xfrm>
            <a:off x="5367130" y="6136825"/>
            <a:ext cx="3776870" cy="513595"/>
          </a:xfrm>
          <a:prstGeom prst="rect">
            <a:avLst/>
          </a:prstGeom>
          <a:noFill/>
        </p:spPr>
        <p:txBody>
          <a:bodyPr wrap="square" lIns="25714" tIns="25714" rIns="25714" bIns="25714" rtlCol="0">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大阪生物多様性保全ネットワーク」</a:t>
            </a:r>
            <a:endParaRPr kumimoji="1" lang="en-US" altLang="ja-JP" sz="10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生物多様性</a:t>
            </a:r>
            <a:r>
              <a:rPr kumimoji="1" lang="ja-JP" altLang="en-US" sz="1000" dirty="0">
                <a:latin typeface="Meiryo UI" panose="020B0604030504040204" pitchFamily="50" charset="-128"/>
                <a:ea typeface="Meiryo UI" panose="020B0604030504040204" pitchFamily="50" charset="-128"/>
              </a:rPr>
              <a:t>に関する博物館や大学、</a:t>
            </a:r>
            <a:r>
              <a:rPr kumimoji="1" lang="en-US" altLang="ja-JP" sz="1000" dirty="0">
                <a:latin typeface="Meiryo UI" panose="020B0604030504040204" pitchFamily="50" charset="-128"/>
                <a:ea typeface="Meiryo UI" panose="020B0604030504040204" pitchFamily="50" charset="-128"/>
              </a:rPr>
              <a:t>NPO</a:t>
            </a:r>
            <a:r>
              <a:rPr kumimoji="1" lang="ja-JP" altLang="en-US" sz="1000" dirty="0">
                <a:latin typeface="Meiryo UI" panose="020B0604030504040204" pitchFamily="50" charset="-128"/>
                <a:ea typeface="Meiryo UI" panose="020B0604030504040204" pitchFamily="50" charset="-128"/>
              </a:rPr>
              <a:t>、行政等による団体で構成　 </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RL</a:t>
            </a:r>
            <a:r>
              <a:rPr kumimoji="1" lang="ja-JP" altLang="en-US" sz="1000" dirty="0">
                <a:latin typeface="Meiryo UI" panose="020B0604030504040204" pitchFamily="50" charset="-128"/>
                <a:ea typeface="Meiryo UI" panose="020B0604030504040204" pitchFamily="50" charset="-128"/>
              </a:rPr>
              <a:t>専門部会は各生物分類群の専門家で構成</a:t>
            </a:r>
          </a:p>
        </p:txBody>
      </p:sp>
      <p:grpSp>
        <p:nvGrpSpPr>
          <p:cNvPr id="3" name="グループ化 2">
            <a:extLst>
              <a:ext uri="{FF2B5EF4-FFF2-40B4-BE49-F238E27FC236}">
                <a16:creationId xmlns:a16="http://schemas.microsoft.com/office/drawing/2014/main" id="{1DAB7DDA-67C1-4EBB-9DE3-A03553F014B6}"/>
              </a:ext>
            </a:extLst>
          </p:cNvPr>
          <p:cNvGrpSpPr/>
          <p:nvPr/>
        </p:nvGrpSpPr>
        <p:grpSpPr>
          <a:xfrm>
            <a:off x="5243052" y="3883790"/>
            <a:ext cx="3595014" cy="2183846"/>
            <a:chOff x="4769028" y="4358240"/>
            <a:chExt cx="3595014" cy="2183846"/>
          </a:xfrm>
        </p:grpSpPr>
        <p:pic>
          <p:nvPicPr>
            <p:cNvPr id="57" name="図 56">
              <a:extLst>
                <a:ext uri="{FF2B5EF4-FFF2-40B4-BE49-F238E27FC236}">
                  <a16:creationId xmlns:a16="http://schemas.microsoft.com/office/drawing/2014/main" id="{8FEFFFD7-8AD9-4929-94A1-87EBC30770E9}"/>
                </a:ext>
              </a:extLst>
            </p:cNvPr>
            <p:cNvPicPr>
              <a:picLocks noChangeAspect="1"/>
            </p:cNvPicPr>
            <p:nvPr/>
          </p:nvPicPr>
          <p:blipFill>
            <a:blip r:embed="rId3"/>
            <a:stretch>
              <a:fillRect/>
            </a:stretch>
          </p:blipFill>
          <p:spPr>
            <a:xfrm>
              <a:off x="4819210" y="4545208"/>
              <a:ext cx="3544832" cy="1996878"/>
            </a:xfrm>
            <a:prstGeom prst="rect">
              <a:avLst/>
            </a:prstGeom>
          </p:spPr>
        </p:pic>
        <p:sp>
          <p:nvSpPr>
            <p:cNvPr id="59" name="テキスト ボックス 58">
              <a:extLst>
                <a:ext uri="{FF2B5EF4-FFF2-40B4-BE49-F238E27FC236}">
                  <a16:creationId xmlns:a16="http://schemas.microsoft.com/office/drawing/2014/main" id="{27302FAB-6832-48D3-AB01-883688759442}"/>
                </a:ext>
              </a:extLst>
            </p:cNvPr>
            <p:cNvSpPr txBox="1"/>
            <p:nvPr/>
          </p:nvSpPr>
          <p:spPr>
            <a:xfrm>
              <a:off x="4769028" y="4358240"/>
              <a:ext cx="1293634" cy="266561"/>
            </a:xfrm>
            <a:prstGeom prst="roundRect">
              <a:avLst>
                <a:gd name="adj" fmla="val 5770"/>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286"/>
                </a:lnSpc>
                <a:defRPr/>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改訂の体制</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89805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6ED3-1DB0-33D1-AE25-8B7DC30AC63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13658F-A2B0-8CEB-BB51-54AB00F4475D}"/>
              </a:ext>
            </a:extLst>
          </p:cNvPr>
          <p:cNvSpPr/>
          <p:nvPr/>
        </p:nvSpPr>
        <p:spPr>
          <a:xfrm>
            <a:off x="0" y="2971800"/>
            <a:ext cx="9144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モニタリング指標</a:t>
            </a:r>
            <a:endParaRPr kumimoji="1" lang="ja-JP" altLang="en-US" sz="2800" dirty="0"/>
          </a:p>
        </p:txBody>
      </p:sp>
    </p:spTree>
    <p:extLst>
      <p:ext uri="{BB962C8B-B14F-4D97-AF65-F5344CB8AC3E}">
        <p14:creationId xmlns:p14="http://schemas.microsoft.com/office/powerpoint/2010/main" val="167222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3888F-382E-4F4E-8311-DCE81D72B47C}"/>
              </a:ext>
            </a:extLst>
          </p:cNvPr>
          <p:cNvSpPr>
            <a:spLocks noGrp="1"/>
          </p:cNvSpPr>
          <p:nvPr>
            <p:ph type="title"/>
          </p:nvPr>
        </p:nvSpPr>
        <p:spPr/>
        <p:txBody>
          <a:bodyPr/>
          <a:lstStyle/>
          <a:p>
            <a:r>
              <a:rPr lang="ja-JP" altLang="en-US" dirty="0"/>
              <a:t>モニタリング指標の結果</a:t>
            </a:r>
            <a:endParaRPr kumimoji="1" lang="ja-JP" altLang="en-US" dirty="0"/>
          </a:p>
        </p:txBody>
      </p:sp>
      <p:sp>
        <p:nvSpPr>
          <p:cNvPr id="3" name="テキスト プレースホルダー 2">
            <a:extLst>
              <a:ext uri="{FF2B5EF4-FFF2-40B4-BE49-F238E27FC236}">
                <a16:creationId xmlns:a16="http://schemas.microsoft.com/office/drawing/2014/main" id="{180813CA-9A91-458B-9EC0-3D36DA23F66B}"/>
              </a:ext>
            </a:extLst>
          </p:cNvPr>
          <p:cNvSpPr>
            <a:spLocks noGrp="1"/>
          </p:cNvSpPr>
          <p:nvPr>
            <p:ph type="body" sz="quarter" idx="10"/>
          </p:nvPr>
        </p:nvSpPr>
        <p:spPr/>
        <p:txBody>
          <a:bodyPr/>
          <a:lstStyle/>
          <a:p>
            <a:r>
              <a:rPr lang="ja-JP" altLang="en-US" dirty="0"/>
              <a:t>府民の意識は低下傾向</a:t>
            </a:r>
            <a:endParaRPr lang="en-US" altLang="ja-JP" dirty="0"/>
          </a:p>
          <a:p>
            <a:r>
              <a:rPr kumimoji="1" lang="ja-JP" altLang="en-US" dirty="0"/>
              <a:t>その他の指標は</a:t>
            </a:r>
            <a:r>
              <a:rPr lang="ja-JP" altLang="en-US" dirty="0"/>
              <a:t>ほぼ変化なし</a:t>
            </a:r>
            <a:endParaRPr kumimoji="1" lang="ja-JP" altLang="en-US" dirty="0"/>
          </a:p>
        </p:txBody>
      </p:sp>
      <p:grpSp>
        <p:nvGrpSpPr>
          <p:cNvPr id="23" name="グループ化 22">
            <a:extLst>
              <a:ext uri="{FF2B5EF4-FFF2-40B4-BE49-F238E27FC236}">
                <a16:creationId xmlns:a16="http://schemas.microsoft.com/office/drawing/2014/main" id="{6223DDD8-3E43-4F42-913D-D923B1A64175}"/>
              </a:ext>
            </a:extLst>
          </p:cNvPr>
          <p:cNvGrpSpPr/>
          <p:nvPr/>
        </p:nvGrpSpPr>
        <p:grpSpPr>
          <a:xfrm>
            <a:off x="695325" y="1638300"/>
            <a:ext cx="7753351" cy="4790749"/>
            <a:chOff x="209550" y="1638300"/>
            <a:chExt cx="7753351" cy="4790749"/>
          </a:xfrm>
        </p:grpSpPr>
        <p:sp>
          <p:nvSpPr>
            <p:cNvPr id="4" name="正方形/長方形 3">
              <a:extLst>
                <a:ext uri="{FF2B5EF4-FFF2-40B4-BE49-F238E27FC236}">
                  <a16:creationId xmlns:a16="http://schemas.microsoft.com/office/drawing/2014/main" id="{C1B56C50-1782-4675-BEBF-A1960BF7B3C7}"/>
                </a:ext>
              </a:extLst>
            </p:cNvPr>
            <p:cNvSpPr/>
            <p:nvPr/>
          </p:nvSpPr>
          <p:spPr>
            <a:xfrm>
              <a:off x="209550" y="2266950"/>
              <a:ext cx="2828925" cy="9429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ja-JP" altLang="en-US" b="1" dirty="0">
                  <a:solidFill>
                    <a:schemeClr val="tx1"/>
                  </a:solidFill>
                </a:rPr>
                <a:t>自然環境に配慮した行動</a:t>
              </a:r>
              <a:r>
                <a:rPr lang="ja-JP" altLang="en-US" dirty="0">
                  <a:solidFill>
                    <a:schemeClr val="tx1"/>
                  </a:solidFill>
                </a:rPr>
                <a:t>をする</a:t>
              </a:r>
              <a:r>
                <a:rPr lang="ja-JP" altLang="en-US" sz="2000" b="1" dirty="0">
                  <a:solidFill>
                    <a:schemeClr val="tx1"/>
                  </a:solidFill>
                </a:rPr>
                <a:t>府民</a:t>
              </a:r>
              <a:r>
                <a:rPr lang="ja-JP" altLang="en-US" dirty="0">
                  <a:solidFill>
                    <a:schemeClr val="tx1"/>
                  </a:solidFill>
                </a:rPr>
                <a:t>の割合</a:t>
              </a:r>
              <a:endParaRPr kumimoji="1" lang="ja-JP" altLang="en-US" dirty="0">
                <a:solidFill>
                  <a:schemeClr val="tx1"/>
                </a:solidFill>
              </a:endParaRPr>
            </a:p>
          </p:txBody>
        </p:sp>
        <p:sp>
          <p:nvSpPr>
            <p:cNvPr id="5" name="正方形/長方形 4">
              <a:extLst>
                <a:ext uri="{FF2B5EF4-FFF2-40B4-BE49-F238E27FC236}">
                  <a16:creationId xmlns:a16="http://schemas.microsoft.com/office/drawing/2014/main" id="{1BD97C4D-6520-4215-85A3-BA72F74CD4CA}"/>
                </a:ext>
              </a:extLst>
            </p:cNvPr>
            <p:cNvSpPr/>
            <p:nvPr/>
          </p:nvSpPr>
          <p:spPr>
            <a:xfrm>
              <a:off x="209550" y="3339991"/>
              <a:ext cx="2828925" cy="9429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連携した取組みを行う</a:t>
              </a:r>
              <a:br>
                <a:rPr lang="en-US" altLang="ja-JP" dirty="0">
                  <a:solidFill>
                    <a:schemeClr val="tx1"/>
                  </a:solidFill>
                </a:rPr>
              </a:br>
              <a:r>
                <a:rPr lang="ja-JP" altLang="en-US" sz="2000" b="1" dirty="0">
                  <a:solidFill>
                    <a:schemeClr val="tx1"/>
                  </a:solidFill>
                </a:rPr>
                <a:t>事業者・団体数</a:t>
              </a:r>
              <a:endParaRPr kumimoji="1" lang="ja-JP" altLang="en-US" b="1" dirty="0">
                <a:solidFill>
                  <a:schemeClr val="tx1"/>
                </a:solidFill>
              </a:endParaRPr>
            </a:p>
          </p:txBody>
        </p:sp>
        <p:sp>
          <p:nvSpPr>
            <p:cNvPr id="6" name="正方形/長方形 5">
              <a:extLst>
                <a:ext uri="{FF2B5EF4-FFF2-40B4-BE49-F238E27FC236}">
                  <a16:creationId xmlns:a16="http://schemas.microsoft.com/office/drawing/2014/main" id="{FC73A6F4-187E-4F6F-92FE-A6707C3C8ABE}"/>
                </a:ext>
              </a:extLst>
            </p:cNvPr>
            <p:cNvSpPr/>
            <p:nvPr/>
          </p:nvSpPr>
          <p:spPr>
            <a:xfrm>
              <a:off x="209550" y="4413032"/>
              <a:ext cx="2828925" cy="9429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府内で確認された</a:t>
              </a:r>
              <a:br>
                <a:rPr kumimoji="1" lang="en-US" altLang="ja-JP" sz="1600" dirty="0">
                  <a:solidFill>
                    <a:schemeClr val="tx1"/>
                  </a:solidFill>
                </a:rPr>
              </a:br>
              <a:r>
                <a:rPr kumimoji="1" lang="ja-JP" altLang="en-US" sz="2000" b="1" dirty="0">
                  <a:solidFill>
                    <a:schemeClr val="tx1"/>
                  </a:solidFill>
                </a:rPr>
                <a:t>特定外来生物</a:t>
              </a:r>
              <a:r>
                <a:rPr kumimoji="1" lang="ja-JP" altLang="en-US" sz="1600" dirty="0">
                  <a:solidFill>
                    <a:schemeClr val="tx1"/>
                  </a:solidFill>
                </a:rPr>
                <a:t>のうち</a:t>
              </a:r>
              <a:br>
                <a:rPr kumimoji="1" lang="en-US" altLang="ja-JP" sz="1600" dirty="0">
                  <a:solidFill>
                    <a:schemeClr val="tx1"/>
                  </a:solidFill>
                </a:rPr>
              </a:br>
              <a:r>
                <a:rPr kumimoji="1" lang="ja-JP" altLang="en-US" sz="1600" dirty="0">
                  <a:solidFill>
                    <a:schemeClr val="tx1"/>
                  </a:solidFill>
                </a:rPr>
                <a:t>必要な対策がなされた割合</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9514AD7C-8BC9-4862-B6FE-0AB9E437F3F9}"/>
                </a:ext>
              </a:extLst>
            </p:cNvPr>
            <p:cNvSpPr/>
            <p:nvPr/>
          </p:nvSpPr>
          <p:spPr>
            <a:xfrm>
              <a:off x="209550" y="5486074"/>
              <a:ext cx="2828925" cy="9429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法令等に基づく</a:t>
              </a:r>
              <a:br>
                <a:rPr kumimoji="1" lang="en-US" altLang="ja-JP" dirty="0">
                  <a:solidFill>
                    <a:schemeClr val="tx1"/>
                  </a:solidFill>
                </a:rPr>
              </a:br>
              <a:r>
                <a:rPr kumimoji="1" lang="ja-JP" altLang="en-US" sz="2000" b="1" dirty="0">
                  <a:solidFill>
                    <a:schemeClr val="tx1"/>
                  </a:solidFill>
                </a:rPr>
                <a:t>地域指定</a:t>
              </a:r>
              <a:r>
                <a:rPr kumimoji="1" lang="ja-JP" altLang="en-US" dirty="0">
                  <a:solidFill>
                    <a:schemeClr val="tx1"/>
                  </a:solidFill>
                </a:rPr>
                <a:t>の割合</a:t>
              </a:r>
            </a:p>
          </p:txBody>
        </p:sp>
        <p:sp>
          <p:nvSpPr>
            <p:cNvPr id="8" name="正方形/長方形 7">
              <a:extLst>
                <a:ext uri="{FF2B5EF4-FFF2-40B4-BE49-F238E27FC236}">
                  <a16:creationId xmlns:a16="http://schemas.microsoft.com/office/drawing/2014/main" id="{F1F6C4C6-0C0B-40E1-9156-D5A6F129E028}"/>
                </a:ext>
              </a:extLst>
            </p:cNvPr>
            <p:cNvSpPr/>
            <p:nvPr/>
          </p:nvSpPr>
          <p:spPr>
            <a:xfrm>
              <a:off x="3362326" y="2266950"/>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18.6</a:t>
              </a:r>
              <a:r>
                <a:rPr kumimoji="1" lang="en-US" altLang="ja-JP" sz="2400" dirty="0">
                  <a:solidFill>
                    <a:schemeClr val="tx1"/>
                  </a:solidFill>
                </a:rPr>
                <a:t>%</a:t>
              </a:r>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588FABA0-67D0-4816-9405-B01A99D9BB74}"/>
                </a:ext>
              </a:extLst>
            </p:cNvPr>
            <p:cNvSpPr/>
            <p:nvPr/>
          </p:nvSpPr>
          <p:spPr>
            <a:xfrm>
              <a:off x="3362326" y="3339991"/>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299</a:t>
              </a:r>
            </a:p>
            <a:p>
              <a:pPr algn="r"/>
              <a:r>
                <a:rPr kumimoji="1" lang="ja-JP" altLang="en-US" sz="1600" dirty="0">
                  <a:solidFill>
                    <a:schemeClr val="tx1"/>
                  </a:solidFill>
                </a:rPr>
                <a:t>事業者・団体</a:t>
              </a:r>
              <a:endParaRPr kumimoji="1" lang="ja-JP" altLang="en-US" sz="3200" dirty="0">
                <a:solidFill>
                  <a:schemeClr val="tx1"/>
                </a:solidFill>
              </a:endParaRPr>
            </a:p>
          </p:txBody>
        </p:sp>
        <p:sp>
          <p:nvSpPr>
            <p:cNvPr id="10" name="正方形/長方形 9">
              <a:extLst>
                <a:ext uri="{FF2B5EF4-FFF2-40B4-BE49-F238E27FC236}">
                  <a16:creationId xmlns:a16="http://schemas.microsoft.com/office/drawing/2014/main" id="{5CD99DB5-B11F-47CF-94F3-A710379226DF}"/>
                </a:ext>
              </a:extLst>
            </p:cNvPr>
            <p:cNvSpPr/>
            <p:nvPr/>
          </p:nvSpPr>
          <p:spPr>
            <a:xfrm>
              <a:off x="3362326" y="4413032"/>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28.1</a:t>
              </a:r>
              <a:r>
                <a:rPr kumimoji="1" lang="en-US" altLang="ja-JP" sz="2400" dirty="0">
                  <a:solidFill>
                    <a:schemeClr val="tx1"/>
                  </a:solidFill>
                </a:rPr>
                <a:t>%</a:t>
              </a:r>
              <a:endParaRPr kumimoji="1" lang="ja-JP" altLang="en-US" sz="3200" dirty="0">
                <a:solidFill>
                  <a:schemeClr val="tx1"/>
                </a:solidFill>
              </a:endParaRPr>
            </a:p>
          </p:txBody>
        </p:sp>
        <p:sp>
          <p:nvSpPr>
            <p:cNvPr id="11" name="正方形/長方形 10">
              <a:extLst>
                <a:ext uri="{FF2B5EF4-FFF2-40B4-BE49-F238E27FC236}">
                  <a16:creationId xmlns:a16="http://schemas.microsoft.com/office/drawing/2014/main" id="{8D9CF96C-E960-4C00-A156-2460968D6745}"/>
                </a:ext>
              </a:extLst>
            </p:cNvPr>
            <p:cNvSpPr/>
            <p:nvPr/>
          </p:nvSpPr>
          <p:spPr>
            <a:xfrm>
              <a:off x="3362326" y="5486074"/>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24.6</a:t>
              </a:r>
              <a:r>
                <a:rPr kumimoji="1" lang="en-US" altLang="ja-JP" sz="2400" dirty="0">
                  <a:solidFill>
                    <a:schemeClr val="tx1"/>
                  </a:solidFill>
                </a:rPr>
                <a:t>%</a:t>
              </a:r>
              <a:endParaRPr kumimoji="1" lang="ja-JP" altLang="en-US" sz="3200" dirty="0">
                <a:solidFill>
                  <a:schemeClr val="tx1"/>
                </a:solidFill>
              </a:endParaRPr>
            </a:p>
          </p:txBody>
        </p:sp>
        <p:sp>
          <p:nvSpPr>
            <p:cNvPr id="12" name="正方形/長方形 11">
              <a:extLst>
                <a:ext uri="{FF2B5EF4-FFF2-40B4-BE49-F238E27FC236}">
                  <a16:creationId xmlns:a16="http://schemas.microsoft.com/office/drawing/2014/main" id="{18760E67-766E-4705-8100-B6B0920C5AC4}"/>
                </a:ext>
              </a:extLst>
            </p:cNvPr>
            <p:cNvSpPr/>
            <p:nvPr/>
          </p:nvSpPr>
          <p:spPr>
            <a:xfrm>
              <a:off x="5924551" y="2266950"/>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accent1"/>
                  </a:solidFill>
                </a:rPr>
                <a:t>13.0</a:t>
              </a:r>
              <a:r>
                <a:rPr kumimoji="1" lang="en-US" altLang="ja-JP" sz="2400" b="1" dirty="0">
                  <a:solidFill>
                    <a:schemeClr val="accent1"/>
                  </a:solidFill>
                </a:rPr>
                <a:t>%</a:t>
              </a:r>
              <a:endParaRPr kumimoji="1" lang="ja-JP" altLang="en-US" sz="3200" b="1" dirty="0">
                <a:solidFill>
                  <a:schemeClr val="accent1"/>
                </a:solidFill>
              </a:endParaRPr>
            </a:p>
          </p:txBody>
        </p:sp>
        <p:sp>
          <p:nvSpPr>
            <p:cNvPr id="14" name="正方形/長方形 13">
              <a:extLst>
                <a:ext uri="{FF2B5EF4-FFF2-40B4-BE49-F238E27FC236}">
                  <a16:creationId xmlns:a16="http://schemas.microsoft.com/office/drawing/2014/main" id="{9AB1E7D1-636F-498B-BF9C-F98DFA22D884}"/>
                </a:ext>
              </a:extLst>
            </p:cNvPr>
            <p:cNvSpPr/>
            <p:nvPr/>
          </p:nvSpPr>
          <p:spPr>
            <a:xfrm>
              <a:off x="5924551" y="4413032"/>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accent1"/>
                  </a:solidFill>
                </a:rPr>
                <a:t>28.6</a:t>
              </a:r>
              <a:r>
                <a:rPr kumimoji="1" lang="en-US" altLang="ja-JP" sz="2400" b="1" dirty="0">
                  <a:solidFill>
                    <a:schemeClr val="accent1"/>
                  </a:solidFill>
                </a:rPr>
                <a:t>%</a:t>
              </a:r>
              <a:endParaRPr kumimoji="1" lang="ja-JP" altLang="en-US" sz="3200" b="1" dirty="0">
                <a:solidFill>
                  <a:schemeClr val="accent1"/>
                </a:solidFill>
              </a:endParaRPr>
            </a:p>
          </p:txBody>
        </p:sp>
        <p:sp>
          <p:nvSpPr>
            <p:cNvPr id="15" name="正方形/長方形 14">
              <a:extLst>
                <a:ext uri="{FF2B5EF4-FFF2-40B4-BE49-F238E27FC236}">
                  <a16:creationId xmlns:a16="http://schemas.microsoft.com/office/drawing/2014/main" id="{76C001E8-147F-492A-AC01-858BA59F20CA}"/>
                </a:ext>
              </a:extLst>
            </p:cNvPr>
            <p:cNvSpPr/>
            <p:nvPr/>
          </p:nvSpPr>
          <p:spPr>
            <a:xfrm>
              <a:off x="5924551" y="5486074"/>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accent1"/>
                  </a:solidFill>
                </a:rPr>
                <a:t>24.6</a:t>
              </a:r>
              <a:r>
                <a:rPr kumimoji="1" lang="en-US" altLang="ja-JP" sz="2400" b="1" dirty="0">
                  <a:solidFill>
                    <a:schemeClr val="accent1"/>
                  </a:solidFill>
                </a:rPr>
                <a:t>%</a:t>
              </a:r>
              <a:endParaRPr kumimoji="1" lang="ja-JP" altLang="en-US" sz="3200" b="1" dirty="0">
                <a:solidFill>
                  <a:schemeClr val="accent1"/>
                </a:solidFill>
              </a:endParaRPr>
            </a:p>
          </p:txBody>
        </p:sp>
        <p:sp>
          <p:nvSpPr>
            <p:cNvPr id="16" name="正方形/長方形 15">
              <a:extLst>
                <a:ext uri="{FF2B5EF4-FFF2-40B4-BE49-F238E27FC236}">
                  <a16:creationId xmlns:a16="http://schemas.microsoft.com/office/drawing/2014/main" id="{8656DED9-49F1-4FA3-9C25-7A7D131869EE}"/>
                </a:ext>
              </a:extLst>
            </p:cNvPr>
            <p:cNvSpPr/>
            <p:nvPr/>
          </p:nvSpPr>
          <p:spPr>
            <a:xfrm>
              <a:off x="3362326" y="1638300"/>
              <a:ext cx="2038350" cy="5025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２０２０年度</a:t>
              </a:r>
              <a:endParaRPr kumimoji="1" lang="ja-JP" altLang="en-US" b="1" dirty="0">
                <a:solidFill>
                  <a:schemeClr val="tx1"/>
                </a:solidFill>
              </a:endParaRPr>
            </a:p>
          </p:txBody>
        </p:sp>
        <p:sp>
          <p:nvSpPr>
            <p:cNvPr id="17" name="正方形/長方形 16">
              <a:extLst>
                <a:ext uri="{FF2B5EF4-FFF2-40B4-BE49-F238E27FC236}">
                  <a16:creationId xmlns:a16="http://schemas.microsoft.com/office/drawing/2014/main" id="{6C2975B6-1441-427A-868E-F4FE15ED8C8B}"/>
                </a:ext>
              </a:extLst>
            </p:cNvPr>
            <p:cNvSpPr/>
            <p:nvPr/>
          </p:nvSpPr>
          <p:spPr>
            <a:xfrm>
              <a:off x="5924551" y="1638300"/>
              <a:ext cx="2038350" cy="5025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２０２５年度</a:t>
              </a:r>
              <a:endParaRPr kumimoji="1" lang="ja-JP" altLang="en-US" b="1" dirty="0">
                <a:solidFill>
                  <a:schemeClr val="tx1"/>
                </a:solidFill>
              </a:endParaRPr>
            </a:p>
          </p:txBody>
        </p:sp>
        <p:sp>
          <p:nvSpPr>
            <p:cNvPr id="18" name="正方形/長方形 17">
              <a:extLst>
                <a:ext uri="{FF2B5EF4-FFF2-40B4-BE49-F238E27FC236}">
                  <a16:creationId xmlns:a16="http://schemas.microsoft.com/office/drawing/2014/main" id="{BB70FA28-8C2F-4771-98CB-B100079B9B94}"/>
                </a:ext>
              </a:extLst>
            </p:cNvPr>
            <p:cNvSpPr/>
            <p:nvPr/>
          </p:nvSpPr>
          <p:spPr>
            <a:xfrm>
              <a:off x="5924551" y="3339991"/>
              <a:ext cx="2038350" cy="942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chemeClr val="accent1"/>
                  </a:solidFill>
                </a:rPr>
                <a:t>309</a:t>
              </a:r>
            </a:p>
            <a:p>
              <a:pPr algn="r"/>
              <a:r>
                <a:rPr kumimoji="1" lang="ja-JP" altLang="en-US" sz="1600" b="1" dirty="0">
                  <a:solidFill>
                    <a:schemeClr val="accent1"/>
                  </a:solidFill>
                </a:rPr>
                <a:t>事業者・団体</a:t>
              </a:r>
              <a:endParaRPr kumimoji="1" lang="ja-JP" altLang="en-US" sz="3200" b="1" dirty="0">
                <a:solidFill>
                  <a:schemeClr val="accent1"/>
                </a:solidFill>
              </a:endParaRPr>
            </a:p>
          </p:txBody>
        </p:sp>
        <p:sp>
          <p:nvSpPr>
            <p:cNvPr id="19" name="二等辺三角形 18">
              <a:extLst>
                <a:ext uri="{FF2B5EF4-FFF2-40B4-BE49-F238E27FC236}">
                  <a16:creationId xmlns:a16="http://schemas.microsoft.com/office/drawing/2014/main" id="{3EED979B-3C3D-4FB9-8B19-A56928AC8F87}"/>
                </a:ext>
              </a:extLst>
            </p:cNvPr>
            <p:cNvSpPr/>
            <p:nvPr/>
          </p:nvSpPr>
          <p:spPr>
            <a:xfrm rot="5400000">
              <a:off x="5289549" y="2639877"/>
              <a:ext cx="746130"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556E9901-55CA-40ED-A73D-C56977682ED0}"/>
                </a:ext>
              </a:extLst>
            </p:cNvPr>
            <p:cNvSpPr/>
            <p:nvPr/>
          </p:nvSpPr>
          <p:spPr>
            <a:xfrm rot="5400000">
              <a:off x="5289549" y="3703852"/>
              <a:ext cx="746130"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a:extLst>
                <a:ext uri="{FF2B5EF4-FFF2-40B4-BE49-F238E27FC236}">
                  <a16:creationId xmlns:a16="http://schemas.microsoft.com/office/drawing/2014/main" id="{E272A9BF-E550-488F-8B77-5B3445F66464}"/>
                </a:ext>
              </a:extLst>
            </p:cNvPr>
            <p:cNvSpPr/>
            <p:nvPr/>
          </p:nvSpPr>
          <p:spPr>
            <a:xfrm rot="5400000">
              <a:off x="5289549" y="4767827"/>
              <a:ext cx="746130"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2012CDFC-646E-4BBB-8E27-74F2618AA77C}"/>
                </a:ext>
              </a:extLst>
            </p:cNvPr>
            <p:cNvSpPr/>
            <p:nvPr/>
          </p:nvSpPr>
          <p:spPr>
            <a:xfrm rot="5400000">
              <a:off x="5289549" y="5831801"/>
              <a:ext cx="746130"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9B5AA3ED-1D00-4148-B647-F0BB67104105}"/>
              </a:ext>
            </a:extLst>
          </p:cNvPr>
          <p:cNvSpPr txBox="1"/>
          <p:nvPr/>
        </p:nvSpPr>
        <p:spPr>
          <a:xfrm>
            <a:off x="6660782" y="3421550"/>
            <a:ext cx="413886" cy="338554"/>
          </a:xfrm>
          <a:prstGeom prst="rect">
            <a:avLst/>
          </a:prstGeom>
          <a:noFill/>
        </p:spPr>
        <p:txBody>
          <a:bodyPr wrap="square" rtlCol="0">
            <a:spAutoFit/>
          </a:bodyPr>
          <a:lstStyle/>
          <a:p>
            <a:r>
              <a:rPr kumimoji="1" lang="en-US" altLang="ja-JP" sz="1600" dirty="0">
                <a:solidFill>
                  <a:schemeClr val="tx1">
                    <a:lumMod val="65000"/>
                    <a:lumOff val="35000"/>
                  </a:schemeClr>
                </a:solidFill>
              </a:rPr>
              <a:t>※</a:t>
            </a:r>
            <a:endParaRPr kumimoji="1" lang="ja-JP" altLang="en-US" sz="1600" dirty="0">
              <a:solidFill>
                <a:schemeClr val="tx1">
                  <a:lumMod val="65000"/>
                  <a:lumOff val="35000"/>
                </a:schemeClr>
              </a:solidFill>
            </a:endParaRPr>
          </a:p>
        </p:txBody>
      </p:sp>
      <p:sp>
        <p:nvSpPr>
          <p:cNvPr id="24" name="テキスト ボックス 23">
            <a:extLst>
              <a:ext uri="{FF2B5EF4-FFF2-40B4-BE49-F238E27FC236}">
                <a16:creationId xmlns:a16="http://schemas.microsoft.com/office/drawing/2014/main" id="{3C69D311-1085-427F-982B-C009818E2B97}"/>
              </a:ext>
            </a:extLst>
          </p:cNvPr>
          <p:cNvSpPr txBox="1"/>
          <p:nvPr/>
        </p:nvSpPr>
        <p:spPr>
          <a:xfrm>
            <a:off x="6410326" y="6429049"/>
            <a:ext cx="2733673" cy="430887"/>
          </a:xfrm>
          <a:prstGeom prst="rect">
            <a:avLst/>
          </a:prstGeom>
          <a:noFill/>
        </p:spPr>
        <p:txBody>
          <a:bodyPr wrap="square" rtlCol="0">
            <a:spAutoFit/>
          </a:bodyPr>
          <a:lstStyle/>
          <a:p>
            <a:r>
              <a:rPr kumimoji="1" lang="en-US" altLang="ja-JP" sz="1050" dirty="0">
                <a:solidFill>
                  <a:schemeClr val="tx1">
                    <a:lumMod val="65000"/>
                    <a:lumOff val="35000"/>
                  </a:schemeClr>
                </a:solidFill>
              </a:rPr>
              <a:t>※</a:t>
            </a:r>
            <a:r>
              <a:rPr kumimoji="1" lang="ja-JP" altLang="en-US" sz="1050" dirty="0">
                <a:solidFill>
                  <a:schemeClr val="tx1">
                    <a:lumMod val="65000"/>
                    <a:lumOff val="35000"/>
                  </a:schemeClr>
                </a:solidFill>
              </a:rPr>
              <a:t>連携した取組みを行う事業者・団体数は、</a:t>
            </a:r>
            <a:endParaRPr kumimoji="1" lang="en-US" altLang="ja-JP" sz="1050" dirty="0">
              <a:solidFill>
                <a:schemeClr val="tx1">
                  <a:lumMod val="65000"/>
                  <a:lumOff val="35000"/>
                </a:schemeClr>
              </a:solidFill>
            </a:endParaRPr>
          </a:p>
          <a:p>
            <a:r>
              <a:rPr lang="ja-JP" altLang="en-US" sz="1050" dirty="0">
                <a:solidFill>
                  <a:schemeClr val="tx1">
                    <a:lumMod val="65000"/>
                    <a:lumOff val="35000"/>
                  </a:schemeClr>
                </a:solidFill>
              </a:rPr>
              <a:t>　</a:t>
            </a:r>
            <a:r>
              <a:rPr kumimoji="1" lang="en-US" altLang="ja-JP" sz="1050" dirty="0">
                <a:solidFill>
                  <a:schemeClr val="tx1">
                    <a:lumMod val="65000"/>
                    <a:lumOff val="35000"/>
                  </a:schemeClr>
                </a:solidFill>
              </a:rPr>
              <a:t>2024</a:t>
            </a:r>
            <a:r>
              <a:rPr kumimoji="1" lang="ja-JP" altLang="en-US" sz="1050" dirty="0">
                <a:solidFill>
                  <a:schemeClr val="tx1">
                    <a:lumMod val="65000"/>
                    <a:lumOff val="35000"/>
                  </a:schemeClr>
                </a:solidFill>
              </a:rPr>
              <a:t>年度の実績</a:t>
            </a:r>
          </a:p>
        </p:txBody>
      </p:sp>
    </p:spTree>
    <p:extLst>
      <p:ext uri="{BB962C8B-B14F-4D97-AF65-F5344CB8AC3E}">
        <p14:creationId xmlns:p14="http://schemas.microsoft.com/office/powerpoint/2010/main" val="85886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98CA931A-46E2-4B7E-B31B-75146FDC065D}"/>
              </a:ext>
            </a:extLst>
          </p:cNvPr>
          <p:cNvGrpSpPr/>
          <p:nvPr/>
        </p:nvGrpSpPr>
        <p:grpSpPr>
          <a:xfrm>
            <a:off x="3584836" y="1634251"/>
            <a:ext cx="5502890" cy="1499473"/>
            <a:chOff x="3584836" y="5358526"/>
            <a:chExt cx="5502890" cy="1499473"/>
          </a:xfrm>
        </p:grpSpPr>
        <p:pic>
          <p:nvPicPr>
            <p:cNvPr id="9" name="図 8">
              <a:extLst>
                <a:ext uri="{FF2B5EF4-FFF2-40B4-BE49-F238E27FC236}">
                  <a16:creationId xmlns:a16="http://schemas.microsoft.com/office/drawing/2014/main" id="{CBA17D9E-FA58-4AF0-ADD5-0B3D3B211274}"/>
                </a:ext>
              </a:extLst>
            </p:cNvPr>
            <p:cNvPicPr>
              <a:picLocks noChangeAspect="1"/>
            </p:cNvPicPr>
            <p:nvPr/>
          </p:nvPicPr>
          <p:blipFill rotWithShape="1">
            <a:blip r:embed="rId2"/>
            <a:srcRect t="15772"/>
            <a:stretch/>
          </p:blipFill>
          <p:spPr>
            <a:xfrm>
              <a:off x="3584836" y="5562600"/>
              <a:ext cx="3713481" cy="1295399"/>
            </a:xfrm>
            <a:prstGeom prst="rect">
              <a:avLst/>
            </a:prstGeom>
            <a:noFill/>
          </p:spPr>
        </p:pic>
        <p:sp>
          <p:nvSpPr>
            <p:cNvPr id="10" name="テキスト ボックス 9">
              <a:extLst>
                <a:ext uri="{FF2B5EF4-FFF2-40B4-BE49-F238E27FC236}">
                  <a16:creationId xmlns:a16="http://schemas.microsoft.com/office/drawing/2014/main" id="{50905A6A-99EE-4006-B41F-67F8490D4F39}"/>
                </a:ext>
              </a:extLst>
            </p:cNvPr>
            <p:cNvSpPr txBox="1"/>
            <p:nvPr/>
          </p:nvSpPr>
          <p:spPr>
            <a:xfrm>
              <a:off x="3729317" y="5358526"/>
              <a:ext cx="3926542" cy="261610"/>
            </a:xfrm>
            <a:prstGeom prst="rect">
              <a:avLst/>
            </a:prstGeom>
            <a:noFill/>
            <a:ln>
              <a:noFill/>
            </a:ln>
          </p:spPr>
          <p:txBody>
            <a:bodyPr wrap="square" rtlCol="0">
              <a:spAutoFit/>
            </a:bodyPr>
            <a:lstStyle/>
            <a:p>
              <a:r>
                <a:rPr kumimoji="1" lang="ja-JP" altLang="en-US" sz="1100" dirty="0"/>
                <a:t>自然環境に配慮した行動をする府民の割合</a:t>
              </a:r>
              <a:r>
                <a:rPr lang="ja-JP" altLang="en-US" sz="1100" dirty="0"/>
                <a:t>の経年変化</a:t>
              </a:r>
              <a:endParaRPr kumimoji="1" lang="en-US" altLang="ja-JP" sz="1100" dirty="0"/>
            </a:p>
          </p:txBody>
        </p:sp>
        <p:sp>
          <p:nvSpPr>
            <p:cNvPr id="11" name="テキスト ボックス 10">
              <a:extLst>
                <a:ext uri="{FF2B5EF4-FFF2-40B4-BE49-F238E27FC236}">
                  <a16:creationId xmlns:a16="http://schemas.microsoft.com/office/drawing/2014/main" id="{F37B2F86-2734-4C7D-A8BD-83B30C0C1F1D}"/>
                </a:ext>
              </a:extLst>
            </p:cNvPr>
            <p:cNvSpPr txBox="1"/>
            <p:nvPr/>
          </p:nvSpPr>
          <p:spPr>
            <a:xfrm>
              <a:off x="7298317" y="6078209"/>
              <a:ext cx="1789409" cy="553998"/>
            </a:xfrm>
            <a:prstGeom prst="rect">
              <a:avLst/>
            </a:prstGeom>
            <a:noFill/>
          </p:spPr>
          <p:txBody>
            <a:bodyPr wrap="square" lIns="0" tIns="0" rIns="0" bIns="0" rtlCol="0">
              <a:spAutoFit/>
            </a:bodyPr>
            <a:lstStyle/>
            <a:p>
              <a:r>
                <a:rPr kumimoji="1" lang="en-US" altLang="ja-JP" sz="900" dirty="0">
                  <a:solidFill>
                    <a:schemeClr val="tx1">
                      <a:lumMod val="75000"/>
                      <a:lumOff val="25000"/>
                    </a:schemeClr>
                  </a:solidFill>
                  <a:latin typeface="+mn-ea"/>
                </a:rPr>
                <a:t>※</a:t>
              </a:r>
              <a:r>
                <a:rPr kumimoji="1" lang="ja-JP" altLang="en-US" sz="900" dirty="0">
                  <a:solidFill>
                    <a:schemeClr val="tx1">
                      <a:lumMod val="75000"/>
                      <a:lumOff val="25000"/>
                    </a:schemeClr>
                  </a:solidFill>
                  <a:latin typeface="+mn-ea"/>
                </a:rPr>
                <a:t>値は、「この１年間に参加したことがある」と「この１年間に参加したことはないが、それ以前なら参加したことがある」の合計</a:t>
              </a:r>
            </a:p>
          </p:txBody>
        </p:sp>
        <p:sp>
          <p:nvSpPr>
            <p:cNvPr id="15" name="楕円 14">
              <a:extLst>
                <a:ext uri="{FF2B5EF4-FFF2-40B4-BE49-F238E27FC236}">
                  <a16:creationId xmlns:a16="http://schemas.microsoft.com/office/drawing/2014/main" id="{38C46EB5-6609-4740-85FD-1FA31F964E17}"/>
                </a:ext>
              </a:extLst>
            </p:cNvPr>
            <p:cNvSpPr/>
            <p:nvPr/>
          </p:nvSpPr>
          <p:spPr>
            <a:xfrm>
              <a:off x="6750424" y="5880847"/>
              <a:ext cx="547893" cy="340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0300D4C1-11F5-4995-99FB-F508A77C2AB8}"/>
              </a:ext>
            </a:extLst>
          </p:cNvPr>
          <p:cNvSpPr>
            <a:spLocks noGrp="1"/>
          </p:cNvSpPr>
          <p:nvPr>
            <p:ph type="title"/>
          </p:nvPr>
        </p:nvSpPr>
        <p:spPr/>
        <p:txBody>
          <a:bodyPr>
            <a:normAutofit/>
          </a:bodyPr>
          <a:lstStyle/>
          <a:p>
            <a:r>
              <a:rPr kumimoji="1" lang="ja-JP" altLang="en-US" sz="2400" dirty="0"/>
              <a:t>１．自然環境に配慮した行動をする府民の割合</a:t>
            </a:r>
            <a:endParaRPr kumimoji="1" lang="ja-JP" altLang="en-US" dirty="0"/>
          </a:p>
        </p:txBody>
      </p:sp>
      <p:sp>
        <p:nvSpPr>
          <p:cNvPr id="4" name="テキスト ボックス 3">
            <a:extLst>
              <a:ext uri="{FF2B5EF4-FFF2-40B4-BE49-F238E27FC236}">
                <a16:creationId xmlns:a16="http://schemas.microsoft.com/office/drawing/2014/main" id="{69E9AE1A-FBE8-4FA4-9CED-3C8D78CEFD98}"/>
              </a:ext>
            </a:extLst>
          </p:cNvPr>
          <p:cNvSpPr txBox="1"/>
          <p:nvPr/>
        </p:nvSpPr>
        <p:spPr>
          <a:xfrm>
            <a:off x="2774679" y="449003"/>
            <a:ext cx="6277786" cy="1200329"/>
          </a:xfrm>
          <a:prstGeom prst="rect">
            <a:avLst/>
          </a:prstGeom>
          <a:solidFill>
            <a:schemeClr val="accent5">
              <a:lumMod val="20000"/>
              <a:lumOff val="80000"/>
            </a:schemeClr>
          </a:solidFill>
          <a:ln>
            <a:noFill/>
          </a:ln>
        </p:spPr>
        <p:txBody>
          <a:bodyPr wrap="square" rtlCol="0">
            <a:spAutoFit/>
          </a:bodyPr>
          <a:lstStyle/>
          <a:p>
            <a:r>
              <a:rPr kumimoji="1" lang="en-US" altLang="ja-JP" sz="1200" b="1" dirty="0">
                <a:solidFill>
                  <a:schemeClr val="tx1">
                    <a:lumMod val="75000"/>
                    <a:lumOff val="25000"/>
                  </a:schemeClr>
                </a:solidFill>
                <a:latin typeface="+mn-ea"/>
              </a:rPr>
              <a:t>【</a:t>
            </a:r>
            <a:r>
              <a:rPr kumimoji="1" lang="ja-JP" altLang="en-US" sz="1200" b="1" dirty="0">
                <a:solidFill>
                  <a:schemeClr val="tx1">
                    <a:lumMod val="75000"/>
                    <a:lumOff val="25000"/>
                  </a:schemeClr>
                </a:solidFill>
                <a:latin typeface="+mn-ea"/>
              </a:rPr>
              <a:t>質問</a:t>
            </a:r>
            <a:r>
              <a:rPr kumimoji="1" lang="en-US" altLang="ja-JP" sz="1200" b="1" dirty="0">
                <a:solidFill>
                  <a:schemeClr val="tx1">
                    <a:lumMod val="75000"/>
                    <a:lumOff val="25000"/>
                  </a:schemeClr>
                </a:solidFill>
                <a:latin typeface="+mn-ea"/>
              </a:rPr>
              <a:t>】</a:t>
            </a:r>
            <a:r>
              <a:rPr kumimoji="1" lang="ja-JP" altLang="en-US" sz="1200" b="1" dirty="0">
                <a:solidFill>
                  <a:schemeClr val="accent1"/>
                </a:solidFill>
                <a:latin typeface="+mn-ea"/>
              </a:rPr>
              <a:t>あなたは、この１年間に、各分野の例のような「地域における環境保全のための取組み」のいずれかについて、一つでも参加したことがありましたか。</a:t>
            </a:r>
            <a:r>
              <a:rPr kumimoji="1" lang="ja-JP" altLang="en-US" sz="1200" dirty="0">
                <a:solidFill>
                  <a:schemeClr val="tx1">
                    <a:lumMod val="75000"/>
                    <a:lumOff val="25000"/>
                  </a:schemeClr>
                </a:solidFill>
                <a:latin typeface="+mn-ea"/>
              </a:rPr>
              <a:t>なお、この質問において「取組み」とは、環境やその問題に対する地域ぐるみの活動をいいます。また、「地域」とは自治会やＰＴＡなどの活動が行われる身近な範囲だけでなく、ＮＰＯやボランティア団体などの活動が行われる、より広い範囲も対象となります。</a:t>
            </a:r>
            <a:endParaRPr kumimoji="1" lang="en-US" altLang="ja-JP" sz="1200" dirty="0">
              <a:solidFill>
                <a:schemeClr val="tx1">
                  <a:lumMod val="75000"/>
                  <a:lumOff val="25000"/>
                </a:schemeClr>
              </a:solidFill>
              <a:latin typeface="+mn-ea"/>
            </a:endParaRPr>
          </a:p>
          <a:p>
            <a:r>
              <a:rPr lang="en-US" altLang="ja-JP" sz="1100" dirty="0">
                <a:solidFill>
                  <a:schemeClr val="tx1">
                    <a:lumMod val="75000"/>
                    <a:lumOff val="25000"/>
                  </a:schemeClr>
                </a:solidFill>
                <a:latin typeface="+mn-ea"/>
              </a:rPr>
              <a:t>〔</a:t>
            </a:r>
            <a:r>
              <a:rPr lang="ja-JP" altLang="en-US" sz="1100" dirty="0">
                <a:solidFill>
                  <a:schemeClr val="tx1">
                    <a:lumMod val="75000"/>
                    <a:lumOff val="25000"/>
                  </a:schemeClr>
                </a:solidFill>
                <a:latin typeface="+mn-ea"/>
              </a:rPr>
              <a:t>出展：おおさかＱネット（大阪府政策マーケティング・リサーチ）</a:t>
            </a:r>
            <a:r>
              <a:rPr lang="en-US" altLang="ja-JP" sz="1100" dirty="0">
                <a:solidFill>
                  <a:schemeClr val="tx1">
                    <a:lumMod val="75000"/>
                    <a:lumOff val="25000"/>
                  </a:schemeClr>
                </a:solidFill>
                <a:latin typeface="+mn-ea"/>
              </a:rPr>
              <a:t>〕</a:t>
            </a:r>
            <a:endParaRPr kumimoji="1" lang="ja-JP" altLang="en-US" sz="1100" dirty="0">
              <a:solidFill>
                <a:schemeClr val="tx1">
                  <a:lumMod val="75000"/>
                  <a:lumOff val="25000"/>
                </a:schemeClr>
              </a:solidFill>
              <a:latin typeface="+mn-ea"/>
            </a:endParaRPr>
          </a:p>
        </p:txBody>
      </p:sp>
      <p:graphicFrame>
        <p:nvGraphicFramePr>
          <p:cNvPr id="5" name="表 5">
            <a:extLst>
              <a:ext uri="{FF2B5EF4-FFF2-40B4-BE49-F238E27FC236}">
                <a16:creationId xmlns:a16="http://schemas.microsoft.com/office/drawing/2014/main" id="{05994B6C-FB47-4B82-8E1B-74ACCA97AD75}"/>
              </a:ext>
            </a:extLst>
          </p:cNvPr>
          <p:cNvGraphicFramePr>
            <a:graphicFrameLocks noGrp="1"/>
          </p:cNvGraphicFramePr>
          <p:nvPr>
            <p:extLst>
              <p:ext uri="{D42A27DB-BD31-4B8C-83A1-F6EECF244321}">
                <p14:modId xmlns:p14="http://schemas.microsoft.com/office/powerpoint/2010/main" val="2462148962"/>
              </p:ext>
            </p:extLst>
          </p:nvPr>
        </p:nvGraphicFramePr>
        <p:xfrm>
          <a:off x="3576918" y="3120309"/>
          <a:ext cx="5475547" cy="3703320"/>
        </p:xfrm>
        <a:graphic>
          <a:graphicData uri="http://schemas.openxmlformats.org/drawingml/2006/table">
            <a:tbl>
              <a:tblPr firstRow="1" bandRow="1">
                <a:tableStyleId>{5C22544A-7EE6-4342-B048-85BDC9FD1C3A}</a:tableStyleId>
              </a:tblPr>
              <a:tblGrid>
                <a:gridCol w="1194867">
                  <a:extLst>
                    <a:ext uri="{9D8B030D-6E8A-4147-A177-3AD203B41FA5}">
                      <a16:colId xmlns:a16="http://schemas.microsoft.com/office/drawing/2014/main" val="1793499705"/>
                    </a:ext>
                  </a:extLst>
                </a:gridCol>
                <a:gridCol w="4280680">
                  <a:extLst>
                    <a:ext uri="{9D8B030D-6E8A-4147-A177-3AD203B41FA5}">
                      <a16:colId xmlns:a16="http://schemas.microsoft.com/office/drawing/2014/main" val="1893622644"/>
                    </a:ext>
                  </a:extLst>
                </a:gridCol>
              </a:tblGrid>
              <a:tr h="216000">
                <a:tc>
                  <a:txBody>
                    <a:bodyPr/>
                    <a:lstStyle/>
                    <a:p>
                      <a:r>
                        <a:rPr kumimoji="1" lang="ja-JP" altLang="en-US" sz="900" dirty="0"/>
                        <a:t>分野</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solidFill>
                  </a:tcPr>
                </a:tc>
                <a:tc>
                  <a:txBody>
                    <a:bodyPr/>
                    <a:lstStyle/>
                    <a:p>
                      <a:r>
                        <a:rPr kumimoji="1" lang="ja-JP" altLang="en-US" sz="900" dirty="0"/>
                        <a:t>地域における環境保全のための取組みの具体例</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65274944"/>
                  </a:ext>
                </a:extLst>
              </a:tr>
              <a:tr h="0">
                <a:tc>
                  <a:txBody>
                    <a:bodyPr/>
                    <a:lstStyle/>
                    <a:p>
                      <a:r>
                        <a:rPr kumimoji="1" lang="ja-JP" altLang="en-US" sz="800" dirty="0"/>
                        <a:t>①脱炭素・省エネルギー</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144000" indent="-144000">
                        <a:buFont typeface="Arial" panose="020B0604020202020204" pitchFamily="34" charset="0"/>
                        <a:buChar char="•"/>
                      </a:pPr>
                      <a:r>
                        <a:rPr kumimoji="1" lang="ja-JP" altLang="en-US" sz="800" dirty="0"/>
                        <a:t>共同施設や公共施設などにおける省エネ・節電活動</a:t>
                      </a:r>
                      <a:endParaRPr kumimoji="1" lang="en-US" altLang="ja-JP" sz="800" dirty="0"/>
                    </a:p>
                    <a:p>
                      <a:pPr marL="144000" indent="-144000">
                        <a:buFont typeface="Arial" panose="020B0604020202020204" pitchFamily="34" charset="0"/>
                        <a:buChar char="•"/>
                      </a:pPr>
                      <a:r>
                        <a:rPr kumimoji="1" lang="ja-JP" altLang="en-US" sz="800" dirty="0"/>
                        <a:t>カーシェアリング（</a:t>
                      </a:r>
                      <a:r>
                        <a:rPr kumimoji="1" lang="en-US" altLang="ja-JP" sz="800" dirty="0"/>
                        <a:t>※</a:t>
                      </a:r>
                      <a:r>
                        <a:rPr kumimoji="1" lang="ja-JP" altLang="en-US" sz="800" dirty="0"/>
                        <a:t>１）やエコドライブ（</a:t>
                      </a:r>
                      <a:r>
                        <a:rPr kumimoji="1" lang="en-US" altLang="ja-JP" sz="800" dirty="0"/>
                        <a:t>※</a:t>
                      </a:r>
                      <a:r>
                        <a:rPr kumimoji="1" lang="ja-JP" altLang="en-US" sz="800" dirty="0"/>
                        <a:t>２）の促進活動</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12614615"/>
                  </a:ext>
                </a:extLst>
              </a:tr>
              <a:tr h="0">
                <a:tc>
                  <a:txBody>
                    <a:bodyPr/>
                    <a:lstStyle/>
                    <a:p>
                      <a:r>
                        <a:rPr kumimoji="1" lang="ja-JP" altLang="en-US" sz="800" dirty="0"/>
                        <a:t>②資源循環</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144000" indent="-144000">
                        <a:buFont typeface="Arial" panose="020B0604020202020204" pitchFamily="34" charset="0"/>
                        <a:buChar char="•"/>
                      </a:pPr>
                      <a:r>
                        <a:rPr kumimoji="1" lang="ja-JP" altLang="en-US" sz="800" dirty="0"/>
                        <a:t>日用品のリユース（再利用）やリサイクル活動</a:t>
                      </a:r>
                      <a:endParaRPr kumimoji="1" lang="en-US" altLang="ja-JP" sz="800" dirty="0"/>
                    </a:p>
                    <a:p>
                      <a:pPr marL="144000" indent="-144000">
                        <a:buFont typeface="Arial" panose="020B0604020202020204" pitchFamily="34" charset="0"/>
                        <a:buChar char="•"/>
                      </a:pPr>
                      <a:r>
                        <a:rPr kumimoji="1" lang="ja-JP" altLang="en-US" sz="800" dirty="0"/>
                        <a:t>子ども会などによる古紙やプラスチックなどの資源ごみ収集活動</a:t>
                      </a:r>
                      <a:endParaRPr kumimoji="1" lang="en-US" altLang="ja-JP" sz="800" dirty="0"/>
                    </a:p>
                    <a:p>
                      <a:pPr marL="144000" indent="-144000">
                        <a:buFont typeface="Arial" panose="020B0604020202020204" pitchFamily="34" charset="0"/>
                        <a:buChar char="•"/>
                      </a:pPr>
                      <a:r>
                        <a:rPr kumimoji="1" lang="ja-JP" altLang="en-US" sz="800" dirty="0"/>
                        <a:t>グリーン購入運動（</a:t>
                      </a:r>
                      <a:r>
                        <a:rPr kumimoji="1" lang="en-US" altLang="ja-JP" sz="800" dirty="0"/>
                        <a:t>※</a:t>
                      </a:r>
                      <a:r>
                        <a:rPr kumimoji="1" lang="ja-JP" altLang="en-US" sz="800" dirty="0"/>
                        <a:t>３）への参加</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98081329"/>
                  </a:ext>
                </a:extLst>
              </a:tr>
              <a:tr h="0">
                <a:tc>
                  <a:txBody>
                    <a:bodyPr/>
                    <a:lstStyle/>
                    <a:p>
                      <a:r>
                        <a:rPr kumimoji="1" lang="ja-JP" altLang="en-US" sz="800" dirty="0"/>
                        <a:t>③生物多様性</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144000" indent="-144000">
                        <a:buFont typeface="Arial" panose="020B0604020202020204" pitchFamily="34" charset="0"/>
                        <a:buChar char="•"/>
                      </a:pPr>
                      <a:r>
                        <a:rPr kumimoji="1" lang="ja-JP" altLang="en-US" sz="800" dirty="0"/>
                        <a:t>動物・昆虫・植物の保護、生息・生育環境の保全や創出活動、外来種対策（</a:t>
                      </a:r>
                      <a:r>
                        <a:rPr kumimoji="1" lang="en-US" altLang="ja-JP" sz="800" dirty="0"/>
                        <a:t>※</a:t>
                      </a:r>
                      <a:r>
                        <a:rPr kumimoji="1" lang="ja-JP" altLang="en-US" sz="800" dirty="0"/>
                        <a:t>４）</a:t>
                      </a:r>
                      <a:endParaRPr kumimoji="1" lang="en-US" altLang="ja-JP" sz="800" dirty="0"/>
                    </a:p>
                    <a:p>
                      <a:pPr marL="144000" indent="-144000">
                        <a:buFont typeface="Arial" panose="020B0604020202020204" pitchFamily="34" charset="0"/>
                        <a:buChar char="•"/>
                      </a:pPr>
                      <a:r>
                        <a:rPr kumimoji="1" lang="ja-JP" altLang="en-US" sz="800" dirty="0"/>
                        <a:t>庭や地域の公共空間など身近な場所で、植物を育てみどりを増やすなどの緑化活動</a:t>
                      </a:r>
                      <a:endParaRPr kumimoji="1" lang="en-US" altLang="ja-JP" sz="800" dirty="0"/>
                    </a:p>
                    <a:p>
                      <a:pPr marL="144000" indent="-144000">
                        <a:buFont typeface="Arial" panose="020B0604020202020204" pitchFamily="34" charset="0"/>
                        <a:buChar char="•"/>
                      </a:pPr>
                      <a:r>
                        <a:rPr kumimoji="1" lang="ja-JP" altLang="en-US" sz="800" dirty="0"/>
                        <a:t>森づくり（間伐、植樹、雑木林の手入れ）、池や川などの水辺保全（藻やヨシ刈等）の活動</a:t>
                      </a:r>
                      <a:endParaRPr kumimoji="1" lang="en-US" altLang="ja-JP" sz="800" dirty="0"/>
                    </a:p>
                    <a:p>
                      <a:pPr marL="144000" indent="-144000">
                        <a:buFont typeface="Arial" panose="020B0604020202020204" pitchFamily="34" charset="0"/>
                        <a:buChar char="•"/>
                      </a:pPr>
                      <a:r>
                        <a:rPr kumimoji="1" lang="ja-JP" altLang="en-US" sz="800" dirty="0"/>
                        <a:t>生きものに配慮したマーク付商品（レインフォレスト・アライアンスや</a:t>
                      </a:r>
                      <a:r>
                        <a:rPr kumimoji="1" lang="en-US" altLang="ja-JP" sz="800" dirty="0"/>
                        <a:t>FSC</a:t>
                      </a:r>
                      <a:r>
                        <a:rPr kumimoji="1" lang="ja-JP" altLang="en-US" sz="800" dirty="0"/>
                        <a:t>森林認証等）の選択</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38012857"/>
                  </a:ext>
                </a:extLst>
              </a:tr>
              <a:tr h="0">
                <a:tc>
                  <a:txBody>
                    <a:bodyPr/>
                    <a:lstStyle/>
                    <a:p>
                      <a:r>
                        <a:rPr kumimoji="1" lang="ja-JP" altLang="en-US" sz="800" dirty="0"/>
                        <a:t>④良好な大気・水質</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144000" indent="-144000">
                        <a:buFont typeface="Arial" panose="020B0604020202020204" pitchFamily="34" charset="0"/>
                        <a:buChar char="•"/>
                      </a:pPr>
                      <a:r>
                        <a:rPr kumimoji="1" lang="ja-JP" altLang="en-US" sz="800" dirty="0"/>
                        <a:t>カーシェアリング、グリーン購入運動への参加</a:t>
                      </a:r>
                      <a:endParaRPr kumimoji="1" lang="en-US" altLang="ja-JP" sz="800" dirty="0"/>
                    </a:p>
                    <a:p>
                      <a:pPr marL="144000" indent="-144000">
                        <a:buFont typeface="Arial" panose="020B0604020202020204" pitchFamily="34" charset="0"/>
                        <a:buChar char="•"/>
                      </a:pPr>
                      <a:r>
                        <a:rPr kumimoji="1" lang="ja-JP" altLang="en-US" sz="800" dirty="0"/>
                        <a:t>エコドライブの促進活動への参加</a:t>
                      </a:r>
                      <a:endParaRPr kumimoji="1" lang="en-US" altLang="ja-JP" sz="800" dirty="0"/>
                    </a:p>
                    <a:p>
                      <a:pPr marL="144000" indent="-144000">
                        <a:buFont typeface="Arial" panose="020B0604020202020204" pitchFamily="34" charset="0"/>
                        <a:buChar char="•"/>
                      </a:pPr>
                      <a:r>
                        <a:rPr kumimoji="1" lang="ja-JP" altLang="en-US" sz="800" dirty="0"/>
                        <a:t>川・湖・大阪湾の水質をきれいにするキャンペーンへの参加</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03318080"/>
                  </a:ext>
                </a:extLst>
              </a:tr>
              <a:tr h="0">
                <a:tc>
                  <a:txBody>
                    <a:bodyPr/>
                    <a:lstStyle/>
                    <a:p>
                      <a:r>
                        <a:rPr kumimoji="1" lang="ja-JP" altLang="en-US" sz="800" dirty="0"/>
                        <a:t>⑤魅力と活力ある快適な地域づくり</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144000" indent="-144000">
                        <a:buFont typeface="Arial" panose="020B0604020202020204" pitchFamily="34" charset="0"/>
                        <a:buChar char="•"/>
                      </a:pPr>
                      <a:r>
                        <a:rPr kumimoji="1" lang="ja-JP" altLang="en-US" sz="800" dirty="0"/>
                        <a:t>川、砂浜、水路、池、道路、公園の掃除</a:t>
                      </a:r>
                      <a:endParaRPr kumimoji="1" lang="en-US" altLang="ja-JP" sz="800" dirty="0"/>
                    </a:p>
                    <a:p>
                      <a:pPr marL="144000" indent="-144000">
                        <a:buFont typeface="Arial" panose="020B0604020202020204" pitchFamily="34" charset="0"/>
                        <a:buChar char="•"/>
                      </a:pPr>
                      <a:r>
                        <a:rPr kumimoji="1" lang="ja-JP" altLang="en-US" sz="800" dirty="0"/>
                        <a:t>公園や学校などの緑化活動</a:t>
                      </a:r>
                      <a:endParaRPr kumimoji="1" lang="en-US" altLang="ja-JP" sz="800" dirty="0"/>
                    </a:p>
                    <a:p>
                      <a:pPr marL="144000" indent="-144000">
                        <a:buFont typeface="Arial" panose="020B0604020202020204" pitchFamily="34" charset="0"/>
                        <a:buChar char="•"/>
                      </a:pPr>
                      <a:r>
                        <a:rPr kumimoji="1" lang="ja-JP" altLang="en-US" sz="800" dirty="0"/>
                        <a:t>地域で良好な環境づくりの計画や取組方針の策定のための活動</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73876106"/>
                  </a:ext>
                </a:extLst>
              </a:tr>
              <a:tr h="370840">
                <a:tc gridSpan="2">
                  <a:txBody>
                    <a:bodyPr/>
                    <a:lstStyle/>
                    <a:p>
                      <a:r>
                        <a:rPr kumimoji="1" lang="en-US" altLang="ja-JP" sz="700" dirty="0"/>
                        <a:t>※</a:t>
                      </a:r>
                      <a:r>
                        <a:rPr kumimoji="1" lang="ja-JP" altLang="en-US" sz="700" dirty="0"/>
                        <a:t>１ 「カーシェアリング」とは、登録した複数の会員が自動車を共同利用するシステムのことをいいます。</a:t>
                      </a:r>
                      <a:endParaRPr kumimoji="1" lang="en-US" altLang="ja-JP" sz="700" dirty="0"/>
                    </a:p>
                    <a:p>
                      <a:r>
                        <a:rPr kumimoji="1" lang="en-US" altLang="ja-JP" sz="700" dirty="0"/>
                        <a:t>※</a:t>
                      </a:r>
                      <a:r>
                        <a:rPr kumimoji="1" lang="ja-JP" altLang="en-US" sz="700" dirty="0"/>
                        <a:t>２ 「エコドライブ」とは、おだやかなアクセル操作をしたり、アイドリングの抑制、自動車に不要なものを積まないなど、環境に優しい運動のことをいいます。</a:t>
                      </a:r>
                      <a:endParaRPr kumimoji="1" lang="en-US" altLang="ja-JP" sz="700" dirty="0"/>
                    </a:p>
                    <a:p>
                      <a:r>
                        <a:rPr kumimoji="1" lang="en-US" altLang="ja-JP" sz="700" dirty="0"/>
                        <a:t>※</a:t>
                      </a:r>
                      <a:r>
                        <a:rPr kumimoji="1" lang="ja-JP" altLang="en-US" sz="700" dirty="0"/>
                        <a:t>３ 「グリーン購入運動」とは、製品やサービスを購入する際に、価格や品質だけでなく、環境への負荷ができるだけ小さいものを優先して購入する消費活動に関する運動のことをいいます。</a:t>
                      </a:r>
                      <a:endParaRPr kumimoji="1" lang="en-US" altLang="ja-JP" sz="700" dirty="0"/>
                    </a:p>
                    <a:p>
                      <a:r>
                        <a:rPr kumimoji="1" lang="en-US" altLang="ja-JP" sz="700" dirty="0"/>
                        <a:t>※</a:t>
                      </a:r>
                      <a:r>
                        <a:rPr kumimoji="1" lang="ja-JP" altLang="en-US" sz="700" dirty="0"/>
                        <a:t>４ 「外来種」とは、もともとの地域にはいなかったが、人間の活動によって他の地域から入ってきた生物のことをいいます。外来種対策として、生態系等への悪影響を及ぼすかもしれない外来生物を「国内に入れないこと、野外に捨てないこと、生息区域を拡げないこと」の三原則等があります。</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hMerge="1">
                  <a:txBody>
                    <a:bodyPr/>
                    <a:lstStyle/>
                    <a:p>
                      <a:pPr marL="285750" indent="-285750">
                        <a:buFont typeface="Arial" panose="020B0604020202020204" pitchFamily="34" charset="0"/>
                        <a:buChar char="•"/>
                      </a:pPr>
                      <a:endParaRPr kumimoji="1" lang="ja-JP" altLang="en-US" sz="1100" dirty="0"/>
                    </a:p>
                  </a:txBody>
                  <a:tcPr/>
                </a:tc>
                <a:extLst>
                  <a:ext uri="{0D108BD9-81ED-4DB2-BD59-A6C34878D82A}">
                    <a16:rowId xmlns:a16="http://schemas.microsoft.com/office/drawing/2014/main" val="1878113581"/>
                  </a:ext>
                </a:extLst>
              </a:tr>
            </a:tbl>
          </a:graphicData>
        </a:graphic>
      </p:graphicFrame>
      <p:pic>
        <p:nvPicPr>
          <p:cNvPr id="6" name="図 5">
            <a:extLst>
              <a:ext uri="{FF2B5EF4-FFF2-40B4-BE49-F238E27FC236}">
                <a16:creationId xmlns:a16="http://schemas.microsoft.com/office/drawing/2014/main" id="{600E86BE-DE4C-4499-B9AD-68BA3075FF4A}"/>
              </a:ext>
            </a:extLst>
          </p:cNvPr>
          <p:cNvPicPr>
            <a:picLocks noChangeAspect="1"/>
          </p:cNvPicPr>
          <p:nvPr/>
        </p:nvPicPr>
        <p:blipFill>
          <a:blip r:embed="rId3"/>
          <a:stretch>
            <a:fillRect/>
          </a:stretch>
        </p:blipFill>
        <p:spPr>
          <a:xfrm>
            <a:off x="91534" y="2061857"/>
            <a:ext cx="3413666" cy="2065449"/>
          </a:xfrm>
          <a:prstGeom prst="rect">
            <a:avLst/>
          </a:prstGeom>
        </p:spPr>
      </p:pic>
      <p:pic>
        <p:nvPicPr>
          <p:cNvPr id="7" name="図 6">
            <a:extLst>
              <a:ext uri="{FF2B5EF4-FFF2-40B4-BE49-F238E27FC236}">
                <a16:creationId xmlns:a16="http://schemas.microsoft.com/office/drawing/2014/main" id="{624F4BA1-D367-43F7-9A61-31D079595FEC}"/>
              </a:ext>
            </a:extLst>
          </p:cNvPr>
          <p:cNvPicPr>
            <a:picLocks noChangeAspect="1"/>
          </p:cNvPicPr>
          <p:nvPr/>
        </p:nvPicPr>
        <p:blipFill>
          <a:blip r:embed="rId4"/>
          <a:stretch>
            <a:fillRect/>
          </a:stretch>
        </p:blipFill>
        <p:spPr>
          <a:xfrm>
            <a:off x="91534" y="4288672"/>
            <a:ext cx="3413665" cy="2065449"/>
          </a:xfrm>
          <a:prstGeom prst="rect">
            <a:avLst/>
          </a:prstGeom>
        </p:spPr>
      </p:pic>
      <p:sp>
        <p:nvSpPr>
          <p:cNvPr id="8" name="テキスト ボックス 7">
            <a:extLst>
              <a:ext uri="{FF2B5EF4-FFF2-40B4-BE49-F238E27FC236}">
                <a16:creationId xmlns:a16="http://schemas.microsoft.com/office/drawing/2014/main" id="{6750E437-1691-41E9-9F15-6BA2CBF001CE}"/>
              </a:ext>
            </a:extLst>
          </p:cNvPr>
          <p:cNvSpPr txBox="1"/>
          <p:nvPr/>
        </p:nvSpPr>
        <p:spPr>
          <a:xfrm>
            <a:off x="730623" y="1711031"/>
            <a:ext cx="1873624" cy="307777"/>
          </a:xfrm>
          <a:prstGeom prst="rect">
            <a:avLst/>
          </a:prstGeom>
          <a:noFill/>
        </p:spPr>
        <p:txBody>
          <a:bodyPr wrap="square" rtlCol="0">
            <a:spAutoFit/>
          </a:bodyPr>
          <a:lstStyle/>
          <a:p>
            <a:pPr algn="ctr"/>
            <a:r>
              <a:rPr lang="ja-JP" altLang="en-US" sz="1400" dirty="0"/>
              <a:t>２０２５</a:t>
            </a:r>
            <a:r>
              <a:rPr kumimoji="1" lang="ja-JP" altLang="en-US" sz="1400" dirty="0"/>
              <a:t>年度</a:t>
            </a:r>
          </a:p>
        </p:txBody>
      </p:sp>
      <p:sp>
        <p:nvSpPr>
          <p:cNvPr id="12" name="フリーフォーム: 図形 11">
            <a:extLst>
              <a:ext uri="{FF2B5EF4-FFF2-40B4-BE49-F238E27FC236}">
                <a16:creationId xmlns:a16="http://schemas.microsoft.com/office/drawing/2014/main" id="{0305A6A1-790A-4B36-9B19-76C5B643CAC7}"/>
              </a:ext>
            </a:extLst>
          </p:cNvPr>
          <p:cNvSpPr/>
          <p:nvPr/>
        </p:nvSpPr>
        <p:spPr>
          <a:xfrm>
            <a:off x="1638300" y="2149475"/>
            <a:ext cx="647700" cy="590550"/>
          </a:xfrm>
          <a:custGeom>
            <a:avLst/>
            <a:gdLst>
              <a:gd name="connsiteX0" fmla="*/ 0 w 647700"/>
              <a:gd name="connsiteY0" fmla="*/ 0 h 590550"/>
              <a:gd name="connsiteX1" fmla="*/ 0 w 647700"/>
              <a:gd name="connsiteY1" fmla="*/ 441325 h 590550"/>
              <a:gd name="connsiteX2" fmla="*/ 85725 w 647700"/>
              <a:gd name="connsiteY2" fmla="*/ 454025 h 590550"/>
              <a:gd name="connsiteX3" fmla="*/ 174625 w 647700"/>
              <a:gd name="connsiteY3" fmla="*/ 476250 h 590550"/>
              <a:gd name="connsiteX4" fmla="*/ 263525 w 647700"/>
              <a:gd name="connsiteY4" fmla="*/ 533400 h 590550"/>
              <a:gd name="connsiteX5" fmla="*/ 336550 w 647700"/>
              <a:gd name="connsiteY5" fmla="*/ 590550 h 590550"/>
              <a:gd name="connsiteX6" fmla="*/ 647700 w 647700"/>
              <a:gd name="connsiteY6" fmla="*/ 282575 h 590550"/>
              <a:gd name="connsiteX7" fmla="*/ 577850 w 647700"/>
              <a:gd name="connsiteY7" fmla="*/ 212725 h 590550"/>
              <a:gd name="connsiteX8" fmla="*/ 508000 w 647700"/>
              <a:gd name="connsiteY8" fmla="*/ 165100 h 590550"/>
              <a:gd name="connsiteX9" fmla="*/ 422275 w 647700"/>
              <a:gd name="connsiteY9" fmla="*/ 101600 h 590550"/>
              <a:gd name="connsiteX10" fmla="*/ 346075 w 647700"/>
              <a:gd name="connsiteY10" fmla="*/ 69850 h 590550"/>
              <a:gd name="connsiteX11" fmla="*/ 247650 w 647700"/>
              <a:gd name="connsiteY11" fmla="*/ 34925 h 590550"/>
              <a:gd name="connsiteX12" fmla="*/ 130175 w 647700"/>
              <a:gd name="connsiteY12" fmla="*/ 6350 h 590550"/>
              <a:gd name="connsiteX13" fmla="*/ 0 w 647700"/>
              <a:gd name="connsiteY13"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700" h="590550">
                <a:moveTo>
                  <a:pt x="0" y="0"/>
                </a:moveTo>
                <a:lnTo>
                  <a:pt x="0" y="441325"/>
                </a:lnTo>
                <a:lnTo>
                  <a:pt x="85725" y="454025"/>
                </a:lnTo>
                <a:lnTo>
                  <a:pt x="174625" y="476250"/>
                </a:lnTo>
                <a:lnTo>
                  <a:pt x="263525" y="533400"/>
                </a:lnTo>
                <a:lnTo>
                  <a:pt x="336550" y="590550"/>
                </a:lnTo>
                <a:lnTo>
                  <a:pt x="647700" y="282575"/>
                </a:lnTo>
                <a:lnTo>
                  <a:pt x="577850" y="212725"/>
                </a:lnTo>
                <a:lnTo>
                  <a:pt x="508000" y="165100"/>
                </a:lnTo>
                <a:lnTo>
                  <a:pt x="422275" y="101600"/>
                </a:lnTo>
                <a:lnTo>
                  <a:pt x="346075" y="69850"/>
                </a:lnTo>
                <a:lnTo>
                  <a:pt x="247650" y="34925"/>
                </a:lnTo>
                <a:lnTo>
                  <a:pt x="130175" y="6350"/>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44CD260F-F323-4135-85C1-A517457EDA72}"/>
              </a:ext>
            </a:extLst>
          </p:cNvPr>
          <p:cNvCxnSpPr/>
          <p:nvPr/>
        </p:nvCxnSpPr>
        <p:spPr>
          <a:xfrm>
            <a:off x="2978150" y="2606675"/>
            <a:ext cx="20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7908D1D-F68F-4DAE-B1E7-F2A0397FA1D1}"/>
              </a:ext>
            </a:extLst>
          </p:cNvPr>
          <p:cNvCxnSpPr/>
          <p:nvPr/>
        </p:nvCxnSpPr>
        <p:spPr>
          <a:xfrm>
            <a:off x="2898775" y="3743325"/>
            <a:ext cx="20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C309CC55-A555-4213-B027-883DD85A6067}"/>
              </a:ext>
            </a:extLst>
          </p:cNvPr>
          <p:cNvGrpSpPr/>
          <p:nvPr/>
        </p:nvGrpSpPr>
        <p:grpSpPr>
          <a:xfrm>
            <a:off x="47625" y="472643"/>
            <a:ext cx="2656663" cy="975157"/>
            <a:chOff x="57150" y="539318"/>
            <a:chExt cx="2656663" cy="975157"/>
          </a:xfrm>
        </p:grpSpPr>
        <p:sp>
          <p:nvSpPr>
            <p:cNvPr id="17" name="正方形/長方形 16">
              <a:extLst>
                <a:ext uri="{FF2B5EF4-FFF2-40B4-BE49-F238E27FC236}">
                  <a16:creationId xmlns:a16="http://schemas.microsoft.com/office/drawing/2014/main" id="{5F950100-7DF9-43D5-8C64-6358B5F48D78}"/>
                </a:ext>
              </a:extLst>
            </p:cNvPr>
            <p:cNvSpPr/>
            <p:nvPr/>
          </p:nvSpPr>
          <p:spPr>
            <a:xfrm>
              <a:off x="57150" y="539318"/>
              <a:ext cx="2656663" cy="9751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4D3C0A92-C423-4E38-A2A5-0F83E64E01A1}"/>
                </a:ext>
              </a:extLst>
            </p:cNvPr>
            <p:cNvGrpSpPr/>
            <p:nvPr/>
          </p:nvGrpSpPr>
          <p:grpSpPr>
            <a:xfrm>
              <a:off x="91534" y="596575"/>
              <a:ext cx="2622279" cy="838260"/>
              <a:chOff x="-2733675" y="676275"/>
              <a:chExt cx="2622279" cy="838260"/>
            </a:xfrm>
          </p:grpSpPr>
          <p:sp>
            <p:nvSpPr>
              <p:cNvPr id="19" name="テキスト ボックス 18">
                <a:extLst>
                  <a:ext uri="{FF2B5EF4-FFF2-40B4-BE49-F238E27FC236}">
                    <a16:creationId xmlns:a16="http://schemas.microsoft.com/office/drawing/2014/main" id="{7D2F5BD3-BD9D-4FC8-B960-0F3FD3F87F29}"/>
                  </a:ext>
                </a:extLst>
              </p:cNvPr>
              <p:cNvSpPr txBox="1"/>
              <p:nvPr/>
            </p:nvSpPr>
            <p:spPr>
              <a:xfrm>
                <a:off x="-2733675" y="676275"/>
                <a:ext cx="1209675" cy="400110"/>
              </a:xfrm>
              <a:prstGeom prst="rect">
                <a:avLst/>
              </a:prstGeom>
              <a:noFill/>
            </p:spPr>
            <p:txBody>
              <a:bodyPr wrap="square" rtlCol="0">
                <a:spAutoFit/>
              </a:bodyPr>
              <a:lstStyle/>
              <a:p>
                <a:pPr algn="ctr"/>
                <a:r>
                  <a:rPr kumimoji="1" lang="en-US" altLang="ja-JP" sz="2000" b="1" dirty="0"/>
                  <a:t>2020</a:t>
                </a:r>
                <a:r>
                  <a:rPr kumimoji="1" lang="ja-JP" altLang="en-US" sz="2000" b="1" dirty="0"/>
                  <a:t>年度</a:t>
                </a:r>
              </a:p>
            </p:txBody>
          </p:sp>
          <p:sp>
            <p:nvSpPr>
              <p:cNvPr id="20" name="テキスト ボックス 19">
                <a:extLst>
                  <a:ext uri="{FF2B5EF4-FFF2-40B4-BE49-F238E27FC236}">
                    <a16:creationId xmlns:a16="http://schemas.microsoft.com/office/drawing/2014/main" id="{E076B07A-5050-4A84-8B4E-9CDF82F5CCA6}"/>
                  </a:ext>
                </a:extLst>
              </p:cNvPr>
              <p:cNvSpPr txBox="1"/>
              <p:nvPr/>
            </p:nvSpPr>
            <p:spPr>
              <a:xfrm>
                <a:off x="-2733675" y="1114425"/>
                <a:ext cx="1209675" cy="400110"/>
              </a:xfrm>
              <a:prstGeom prst="rect">
                <a:avLst/>
              </a:prstGeom>
              <a:noFill/>
            </p:spPr>
            <p:txBody>
              <a:bodyPr wrap="square" rtlCol="0">
                <a:spAutoFit/>
              </a:bodyPr>
              <a:lstStyle/>
              <a:p>
                <a:pPr algn="ctr"/>
                <a:r>
                  <a:rPr kumimoji="1" lang="en-US" altLang="ja-JP" sz="2000" dirty="0"/>
                  <a:t>18.6</a:t>
                </a:r>
                <a:r>
                  <a:rPr kumimoji="1" lang="ja-JP" altLang="en-US" sz="1400" dirty="0"/>
                  <a:t>％</a:t>
                </a:r>
                <a:endParaRPr kumimoji="1" lang="ja-JP" altLang="en-US" dirty="0"/>
              </a:p>
            </p:txBody>
          </p:sp>
          <p:sp>
            <p:nvSpPr>
              <p:cNvPr id="21" name="テキスト ボックス 20">
                <a:extLst>
                  <a:ext uri="{FF2B5EF4-FFF2-40B4-BE49-F238E27FC236}">
                    <a16:creationId xmlns:a16="http://schemas.microsoft.com/office/drawing/2014/main" id="{CE8E3702-223F-4F84-9E41-E181683AF095}"/>
                  </a:ext>
                </a:extLst>
              </p:cNvPr>
              <p:cNvSpPr txBox="1"/>
              <p:nvPr/>
            </p:nvSpPr>
            <p:spPr>
              <a:xfrm>
                <a:off x="-1321071" y="676275"/>
                <a:ext cx="1209675" cy="400110"/>
              </a:xfrm>
              <a:prstGeom prst="rect">
                <a:avLst/>
              </a:prstGeom>
              <a:noFill/>
            </p:spPr>
            <p:txBody>
              <a:bodyPr wrap="square" rtlCol="0">
                <a:spAutoFit/>
              </a:bodyPr>
              <a:lstStyle/>
              <a:p>
                <a:pPr algn="ctr"/>
                <a:r>
                  <a:rPr kumimoji="1" lang="en-US" altLang="ja-JP" sz="2000" b="1" dirty="0"/>
                  <a:t>2025</a:t>
                </a:r>
                <a:r>
                  <a:rPr kumimoji="1" lang="ja-JP" altLang="en-US" sz="2000" b="1" dirty="0"/>
                  <a:t>年度</a:t>
                </a:r>
              </a:p>
            </p:txBody>
          </p:sp>
          <p:sp>
            <p:nvSpPr>
              <p:cNvPr id="22" name="テキスト ボックス 21">
                <a:extLst>
                  <a:ext uri="{FF2B5EF4-FFF2-40B4-BE49-F238E27FC236}">
                    <a16:creationId xmlns:a16="http://schemas.microsoft.com/office/drawing/2014/main" id="{5BAD5417-AE0C-45AE-B6A7-60AB4F898238}"/>
                  </a:ext>
                </a:extLst>
              </p:cNvPr>
              <p:cNvSpPr txBox="1"/>
              <p:nvPr/>
            </p:nvSpPr>
            <p:spPr>
              <a:xfrm>
                <a:off x="-1321071" y="1114425"/>
                <a:ext cx="1209675" cy="400110"/>
              </a:xfrm>
              <a:prstGeom prst="rect">
                <a:avLst/>
              </a:prstGeom>
              <a:noFill/>
            </p:spPr>
            <p:txBody>
              <a:bodyPr wrap="square" rtlCol="0">
                <a:spAutoFit/>
              </a:bodyPr>
              <a:lstStyle/>
              <a:p>
                <a:pPr algn="ctr"/>
                <a:r>
                  <a:rPr kumimoji="1" lang="en-US" altLang="ja-JP" sz="2000" b="1" dirty="0">
                    <a:solidFill>
                      <a:schemeClr val="accent1"/>
                    </a:solidFill>
                  </a:rPr>
                  <a:t>13.0</a:t>
                </a:r>
                <a:r>
                  <a:rPr kumimoji="1" lang="ja-JP" altLang="en-US" sz="1400" dirty="0">
                    <a:solidFill>
                      <a:schemeClr val="accent1"/>
                    </a:solidFill>
                  </a:rPr>
                  <a:t>％</a:t>
                </a:r>
                <a:endParaRPr kumimoji="1" lang="ja-JP" altLang="en-US" dirty="0">
                  <a:solidFill>
                    <a:schemeClr val="accent1"/>
                  </a:solidFill>
                </a:endParaRPr>
              </a:p>
            </p:txBody>
          </p:sp>
          <p:sp>
            <p:nvSpPr>
              <p:cNvPr id="23" name="二等辺三角形 22">
                <a:extLst>
                  <a:ext uri="{FF2B5EF4-FFF2-40B4-BE49-F238E27FC236}">
                    <a16:creationId xmlns:a16="http://schemas.microsoft.com/office/drawing/2014/main" id="{CC602399-A92F-42AE-97BC-64508936B32E}"/>
                  </a:ext>
                </a:extLst>
              </p:cNvPr>
              <p:cNvSpPr/>
              <p:nvPr/>
            </p:nvSpPr>
            <p:spPr>
              <a:xfrm rot="5400000">
                <a:off x="-1638295" y="1035080"/>
                <a:ext cx="461715"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57904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B183D-4464-4F5A-9C6F-67D5230CBBB9}"/>
              </a:ext>
            </a:extLst>
          </p:cNvPr>
          <p:cNvSpPr>
            <a:spLocks noGrp="1"/>
          </p:cNvSpPr>
          <p:nvPr>
            <p:ph type="title"/>
          </p:nvPr>
        </p:nvSpPr>
        <p:spPr/>
        <p:txBody>
          <a:bodyPr>
            <a:normAutofit/>
          </a:bodyPr>
          <a:lstStyle/>
          <a:p>
            <a:r>
              <a:rPr kumimoji="1" lang="ja-JP" altLang="en-US" sz="2400" dirty="0"/>
              <a:t>２．連携した取組を行う事業者・団体数</a:t>
            </a:r>
            <a:endParaRPr kumimoji="1" lang="ja-JP" altLang="en-US" dirty="0"/>
          </a:p>
        </p:txBody>
      </p:sp>
      <p:sp>
        <p:nvSpPr>
          <p:cNvPr id="4" name="テキスト ボックス 3">
            <a:extLst>
              <a:ext uri="{FF2B5EF4-FFF2-40B4-BE49-F238E27FC236}">
                <a16:creationId xmlns:a16="http://schemas.microsoft.com/office/drawing/2014/main" id="{2D8C95AB-657A-421A-B563-1F9224F1BF37}"/>
              </a:ext>
            </a:extLst>
          </p:cNvPr>
          <p:cNvSpPr txBox="1"/>
          <p:nvPr/>
        </p:nvSpPr>
        <p:spPr>
          <a:xfrm>
            <a:off x="164592" y="1648177"/>
            <a:ext cx="5212080" cy="369332"/>
          </a:xfrm>
          <a:prstGeom prst="rect">
            <a:avLst/>
          </a:prstGeom>
          <a:noFill/>
        </p:spPr>
        <p:txBody>
          <a:bodyPr wrap="square" rtlCol="0">
            <a:spAutoFit/>
          </a:bodyPr>
          <a:lstStyle/>
          <a:p>
            <a:r>
              <a:rPr kumimoji="1" lang="ja-JP" altLang="en-US" sz="1800" b="1" dirty="0"/>
              <a:t>連携した取組を行う事業者・団体数（団体）</a:t>
            </a:r>
            <a:endParaRPr kumimoji="1" lang="ja-JP" altLang="en-US" b="1" dirty="0"/>
          </a:p>
        </p:txBody>
      </p:sp>
      <p:sp>
        <p:nvSpPr>
          <p:cNvPr id="5" name="テキスト ボックス 4">
            <a:extLst>
              <a:ext uri="{FF2B5EF4-FFF2-40B4-BE49-F238E27FC236}">
                <a16:creationId xmlns:a16="http://schemas.microsoft.com/office/drawing/2014/main" id="{697A14CA-4CBA-4E9A-BF77-AF448DAC7530}"/>
              </a:ext>
            </a:extLst>
          </p:cNvPr>
          <p:cNvSpPr txBox="1"/>
          <p:nvPr/>
        </p:nvSpPr>
        <p:spPr>
          <a:xfrm>
            <a:off x="5541264" y="1372744"/>
            <a:ext cx="3822131" cy="923330"/>
          </a:xfrm>
          <a:prstGeom prst="rect">
            <a:avLst/>
          </a:prstGeom>
          <a:noFill/>
        </p:spPr>
        <p:txBody>
          <a:bodyPr wrap="square" rtlCol="0">
            <a:spAutoFit/>
          </a:bodyPr>
          <a:lstStyle/>
          <a:p>
            <a:r>
              <a:rPr lang="en-US" altLang="ja-JP" b="1" dirty="0"/>
              <a:t>【</a:t>
            </a:r>
            <a:r>
              <a:rPr lang="ja-JP" altLang="en-US" b="1" dirty="0"/>
              <a:t>参考</a:t>
            </a:r>
            <a:r>
              <a:rPr lang="en-US" altLang="ja-JP" b="1" dirty="0"/>
              <a:t>】</a:t>
            </a:r>
          </a:p>
          <a:p>
            <a:r>
              <a:rPr lang="ja-JP" altLang="en-US" b="1" dirty="0"/>
              <a:t>おおさか生物多様性応援宣言</a:t>
            </a:r>
            <a:endParaRPr lang="en-US" altLang="ja-JP" b="1" dirty="0"/>
          </a:p>
          <a:p>
            <a:r>
              <a:rPr lang="ja-JP" altLang="en-US" b="1" dirty="0"/>
              <a:t>登録事業者・団体数</a:t>
            </a:r>
            <a:r>
              <a:rPr kumimoji="1" lang="ja-JP" altLang="en-US" sz="1800" b="1" dirty="0"/>
              <a:t>（団体）</a:t>
            </a:r>
            <a:endParaRPr kumimoji="1" lang="ja-JP" altLang="en-US" b="1" dirty="0"/>
          </a:p>
        </p:txBody>
      </p:sp>
      <p:pic>
        <p:nvPicPr>
          <p:cNvPr id="6" name="図 5">
            <a:extLst>
              <a:ext uri="{FF2B5EF4-FFF2-40B4-BE49-F238E27FC236}">
                <a16:creationId xmlns:a16="http://schemas.microsoft.com/office/drawing/2014/main" id="{77F753BD-C660-4528-8469-B5D3E038379B}"/>
              </a:ext>
            </a:extLst>
          </p:cNvPr>
          <p:cNvPicPr>
            <a:picLocks noChangeAspect="1"/>
          </p:cNvPicPr>
          <p:nvPr/>
        </p:nvPicPr>
        <p:blipFill>
          <a:blip r:embed="rId2"/>
          <a:stretch>
            <a:fillRect/>
          </a:stretch>
        </p:blipFill>
        <p:spPr>
          <a:xfrm>
            <a:off x="146209" y="2017509"/>
            <a:ext cx="5395056" cy="4010420"/>
          </a:xfrm>
          <a:prstGeom prst="rect">
            <a:avLst/>
          </a:prstGeom>
        </p:spPr>
      </p:pic>
      <p:pic>
        <p:nvPicPr>
          <p:cNvPr id="7" name="図 6">
            <a:extLst>
              <a:ext uri="{FF2B5EF4-FFF2-40B4-BE49-F238E27FC236}">
                <a16:creationId xmlns:a16="http://schemas.microsoft.com/office/drawing/2014/main" id="{DAFD634A-5A0A-4939-AA5A-862613FCD1AD}"/>
              </a:ext>
            </a:extLst>
          </p:cNvPr>
          <p:cNvPicPr>
            <a:picLocks noChangeAspect="1"/>
          </p:cNvPicPr>
          <p:nvPr/>
        </p:nvPicPr>
        <p:blipFill>
          <a:blip r:embed="rId3"/>
          <a:stretch>
            <a:fillRect/>
          </a:stretch>
        </p:blipFill>
        <p:spPr>
          <a:xfrm>
            <a:off x="5556137" y="2321069"/>
            <a:ext cx="3229446" cy="2993145"/>
          </a:xfrm>
          <a:prstGeom prst="rect">
            <a:avLst/>
          </a:prstGeom>
        </p:spPr>
      </p:pic>
      <p:sp>
        <p:nvSpPr>
          <p:cNvPr id="8" name="テキスト ボックス 7">
            <a:extLst>
              <a:ext uri="{FF2B5EF4-FFF2-40B4-BE49-F238E27FC236}">
                <a16:creationId xmlns:a16="http://schemas.microsoft.com/office/drawing/2014/main" id="{A15B8B66-5D9C-4633-9630-7CC8DD713621}"/>
              </a:ext>
            </a:extLst>
          </p:cNvPr>
          <p:cNvSpPr txBox="1"/>
          <p:nvPr/>
        </p:nvSpPr>
        <p:spPr>
          <a:xfrm>
            <a:off x="8110002" y="5230165"/>
            <a:ext cx="1033998" cy="246221"/>
          </a:xfrm>
          <a:prstGeom prst="rect">
            <a:avLst/>
          </a:prstGeom>
          <a:noFill/>
        </p:spPr>
        <p:txBody>
          <a:bodyPr wrap="square" rtlCol="0">
            <a:spAutoFit/>
          </a:bodyPr>
          <a:lstStyle/>
          <a:p>
            <a:r>
              <a:rPr kumimoji="1" lang="en-US" altLang="ja-JP" sz="1000" dirty="0"/>
              <a:t>※12</a:t>
            </a:r>
            <a:r>
              <a:rPr kumimoji="1" lang="ja-JP" altLang="en-US" sz="1000" dirty="0"/>
              <a:t>月末時点</a:t>
            </a:r>
          </a:p>
        </p:txBody>
      </p:sp>
      <p:grpSp>
        <p:nvGrpSpPr>
          <p:cNvPr id="9" name="グループ化 8">
            <a:extLst>
              <a:ext uri="{FF2B5EF4-FFF2-40B4-BE49-F238E27FC236}">
                <a16:creationId xmlns:a16="http://schemas.microsoft.com/office/drawing/2014/main" id="{4B262B1D-351D-4B29-94BC-1905FD48B2D6}"/>
              </a:ext>
            </a:extLst>
          </p:cNvPr>
          <p:cNvGrpSpPr/>
          <p:nvPr/>
        </p:nvGrpSpPr>
        <p:grpSpPr>
          <a:xfrm>
            <a:off x="47625" y="472643"/>
            <a:ext cx="2656663" cy="975157"/>
            <a:chOff x="57150" y="539318"/>
            <a:chExt cx="2656663" cy="975157"/>
          </a:xfrm>
        </p:grpSpPr>
        <p:sp>
          <p:nvSpPr>
            <p:cNvPr id="10" name="正方形/長方形 9">
              <a:extLst>
                <a:ext uri="{FF2B5EF4-FFF2-40B4-BE49-F238E27FC236}">
                  <a16:creationId xmlns:a16="http://schemas.microsoft.com/office/drawing/2014/main" id="{F007C5E1-9C43-4A1D-B08C-2B8D7C81921E}"/>
                </a:ext>
              </a:extLst>
            </p:cNvPr>
            <p:cNvSpPr/>
            <p:nvPr/>
          </p:nvSpPr>
          <p:spPr>
            <a:xfrm>
              <a:off x="57150" y="539318"/>
              <a:ext cx="2656663" cy="9751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DABADA82-34E8-45A5-904E-9D3A84733B25}"/>
                </a:ext>
              </a:extLst>
            </p:cNvPr>
            <p:cNvGrpSpPr/>
            <p:nvPr/>
          </p:nvGrpSpPr>
          <p:grpSpPr>
            <a:xfrm>
              <a:off x="57150" y="596575"/>
              <a:ext cx="2656663" cy="838260"/>
              <a:chOff x="-2768059" y="676275"/>
              <a:chExt cx="2656663" cy="838260"/>
            </a:xfrm>
          </p:grpSpPr>
          <p:sp>
            <p:nvSpPr>
              <p:cNvPr id="12" name="テキスト ボックス 11">
                <a:extLst>
                  <a:ext uri="{FF2B5EF4-FFF2-40B4-BE49-F238E27FC236}">
                    <a16:creationId xmlns:a16="http://schemas.microsoft.com/office/drawing/2014/main" id="{CD5A045C-F18A-4DBF-8552-CEA872239445}"/>
                  </a:ext>
                </a:extLst>
              </p:cNvPr>
              <p:cNvSpPr txBox="1"/>
              <p:nvPr/>
            </p:nvSpPr>
            <p:spPr>
              <a:xfrm>
                <a:off x="-2733675" y="676275"/>
                <a:ext cx="1209675" cy="400110"/>
              </a:xfrm>
              <a:prstGeom prst="rect">
                <a:avLst/>
              </a:prstGeom>
              <a:noFill/>
            </p:spPr>
            <p:txBody>
              <a:bodyPr wrap="square" rtlCol="0">
                <a:spAutoFit/>
              </a:bodyPr>
              <a:lstStyle/>
              <a:p>
                <a:pPr algn="ctr"/>
                <a:r>
                  <a:rPr kumimoji="1" lang="en-US" altLang="ja-JP" sz="2000" b="1" dirty="0"/>
                  <a:t>2020</a:t>
                </a:r>
                <a:r>
                  <a:rPr kumimoji="1" lang="ja-JP" altLang="en-US" sz="2000" b="1" dirty="0"/>
                  <a:t>年度</a:t>
                </a:r>
              </a:p>
            </p:txBody>
          </p:sp>
          <p:sp>
            <p:nvSpPr>
              <p:cNvPr id="13" name="テキスト ボックス 12">
                <a:extLst>
                  <a:ext uri="{FF2B5EF4-FFF2-40B4-BE49-F238E27FC236}">
                    <a16:creationId xmlns:a16="http://schemas.microsoft.com/office/drawing/2014/main" id="{BB728AAB-E915-4BBA-BC55-35E2E71C79A1}"/>
                  </a:ext>
                </a:extLst>
              </p:cNvPr>
              <p:cNvSpPr txBox="1"/>
              <p:nvPr/>
            </p:nvSpPr>
            <p:spPr>
              <a:xfrm>
                <a:off x="-2768059" y="1114425"/>
                <a:ext cx="1244059" cy="400110"/>
              </a:xfrm>
              <a:prstGeom prst="rect">
                <a:avLst/>
              </a:prstGeom>
              <a:noFill/>
            </p:spPr>
            <p:txBody>
              <a:bodyPr wrap="square" rtlCol="0">
                <a:spAutoFit/>
              </a:bodyPr>
              <a:lstStyle/>
              <a:p>
                <a:pPr algn="ctr"/>
                <a:r>
                  <a:rPr kumimoji="1" lang="en-US" altLang="ja-JP" sz="2000" dirty="0"/>
                  <a:t>299</a:t>
                </a:r>
                <a:r>
                  <a:rPr kumimoji="1" lang="ja-JP" altLang="en-US" sz="1400" dirty="0"/>
                  <a:t>団体</a:t>
                </a:r>
                <a:endParaRPr kumimoji="1" lang="ja-JP" altLang="en-US" dirty="0"/>
              </a:p>
            </p:txBody>
          </p:sp>
          <p:sp>
            <p:nvSpPr>
              <p:cNvPr id="14" name="テキスト ボックス 13">
                <a:extLst>
                  <a:ext uri="{FF2B5EF4-FFF2-40B4-BE49-F238E27FC236}">
                    <a16:creationId xmlns:a16="http://schemas.microsoft.com/office/drawing/2014/main" id="{E37A5231-4438-4577-8DBA-1C9D33F151FD}"/>
                  </a:ext>
                </a:extLst>
              </p:cNvPr>
              <p:cNvSpPr txBox="1"/>
              <p:nvPr/>
            </p:nvSpPr>
            <p:spPr>
              <a:xfrm>
                <a:off x="-1321071" y="676275"/>
                <a:ext cx="1209675" cy="400110"/>
              </a:xfrm>
              <a:prstGeom prst="rect">
                <a:avLst/>
              </a:prstGeom>
              <a:noFill/>
            </p:spPr>
            <p:txBody>
              <a:bodyPr wrap="square" rtlCol="0">
                <a:spAutoFit/>
              </a:bodyPr>
              <a:lstStyle/>
              <a:p>
                <a:pPr algn="ctr"/>
                <a:r>
                  <a:rPr kumimoji="1" lang="en-US" altLang="ja-JP" sz="2000" b="1" dirty="0"/>
                  <a:t>2024</a:t>
                </a:r>
                <a:r>
                  <a:rPr kumimoji="1" lang="ja-JP" altLang="en-US" sz="2000" b="1" dirty="0"/>
                  <a:t>年度</a:t>
                </a:r>
              </a:p>
            </p:txBody>
          </p:sp>
          <p:sp>
            <p:nvSpPr>
              <p:cNvPr id="15" name="テキスト ボックス 14">
                <a:extLst>
                  <a:ext uri="{FF2B5EF4-FFF2-40B4-BE49-F238E27FC236}">
                    <a16:creationId xmlns:a16="http://schemas.microsoft.com/office/drawing/2014/main" id="{9D5FAF59-C697-47D4-8014-133A102F70CF}"/>
                  </a:ext>
                </a:extLst>
              </p:cNvPr>
              <p:cNvSpPr txBox="1"/>
              <p:nvPr/>
            </p:nvSpPr>
            <p:spPr>
              <a:xfrm>
                <a:off x="-1321071" y="1114425"/>
                <a:ext cx="1209675" cy="400110"/>
              </a:xfrm>
              <a:prstGeom prst="rect">
                <a:avLst/>
              </a:prstGeom>
              <a:noFill/>
            </p:spPr>
            <p:txBody>
              <a:bodyPr wrap="square" rtlCol="0">
                <a:spAutoFit/>
              </a:bodyPr>
              <a:lstStyle/>
              <a:p>
                <a:pPr algn="ctr"/>
                <a:r>
                  <a:rPr kumimoji="1" lang="en-US" altLang="ja-JP" sz="2000" b="1" dirty="0">
                    <a:solidFill>
                      <a:schemeClr val="accent1"/>
                    </a:solidFill>
                  </a:rPr>
                  <a:t>309</a:t>
                </a:r>
                <a:r>
                  <a:rPr kumimoji="1" lang="ja-JP" altLang="en-US" sz="1400" dirty="0">
                    <a:solidFill>
                      <a:schemeClr val="accent1"/>
                    </a:solidFill>
                  </a:rPr>
                  <a:t>団体</a:t>
                </a:r>
                <a:endParaRPr kumimoji="1" lang="ja-JP" altLang="en-US" dirty="0">
                  <a:solidFill>
                    <a:schemeClr val="accent1"/>
                  </a:solidFill>
                </a:endParaRPr>
              </a:p>
            </p:txBody>
          </p:sp>
          <p:sp>
            <p:nvSpPr>
              <p:cNvPr id="16" name="二等辺三角形 15">
                <a:extLst>
                  <a:ext uri="{FF2B5EF4-FFF2-40B4-BE49-F238E27FC236}">
                    <a16:creationId xmlns:a16="http://schemas.microsoft.com/office/drawing/2014/main" id="{E6E57CCC-0AFD-4D6A-A3D8-1DE2598BE96C}"/>
                  </a:ext>
                </a:extLst>
              </p:cNvPr>
              <p:cNvSpPr/>
              <p:nvPr/>
            </p:nvSpPr>
            <p:spPr>
              <a:xfrm rot="5400000">
                <a:off x="-1638295" y="1035080"/>
                <a:ext cx="461715"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5561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44C09-C3F3-4040-9124-DFB28340F12B}"/>
              </a:ext>
            </a:extLst>
          </p:cNvPr>
          <p:cNvSpPr>
            <a:spLocks noGrp="1"/>
          </p:cNvSpPr>
          <p:nvPr>
            <p:ph type="title"/>
          </p:nvPr>
        </p:nvSpPr>
        <p:spPr/>
        <p:txBody>
          <a:bodyPr>
            <a:normAutofit/>
          </a:bodyPr>
          <a:lstStyle/>
          <a:p>
            <a:r>
              <a:rPr kumimoji="1" lang="ja-JP" altLang="en-US" sz="2400" dirty="0"/>
              <a:t>３．</a:t>
            </a:r>
            <a:r>
              <a:rPr kumimoji="1" lang="ja-JP" altLang="en-US" sz="2200" dirty="0"/>
              <a:t>府内で確認された</a:t>
            </a:r>
            <a:r>
              <a:rPr kumimoji="1" lang="ja-JP" altLang="en-US" sz="2400" dirty="0"/>
              <a:t>特定外来生物</a:t>
            </a:r>
            <a:r>
              <a:rPr kumimoji="1" lang="ja-JP" altLang="en-US" dirty="0"/>
              <a:t>のうち必要な対策がなされた割合</a:t>
            </a:r>
          </a:p>
        </p:txBody>
      </p:sp>
      <p:pic>
        <p:nvPicPr>
          <p:cNvPr id="4" name="図 3">
            <a:extLst>
              <a:ext uri="{FF2B5EF4-FFF2-40B4-BE49-F238E27FC236}">
                <a16:creationId xmlns:a16="http://schemas.microsoft.com/office/drawing/2014/main" id="{37F7C1C3-A0BC-432F-A2CE-E05FC93CA809}"/>
              </a:ext>
            </a:extLst>
          </p:cNvPr>
          <p:cNvPicPr>
            <a:picLocks noChangeAspect="1"/>
          </p:cNvPicPr>
          <p:nvPr/>
        </p:nvPicPr>
        <p:blipFill>
          <a:blip r:embed="rId2"/>
          <a:stretch>
            <a:fillRect/>
          </a:stretch>
        </p:blipFill>
        <p:spPr>
          <a:xfrm>
            <a:off x="2738671" y="411080"/>
            <a:ext cx="6382247" cy="6446919"/>
          </a:xfrm>
          <a:prstGeom prst="rect">
            <a:avLst/>
          </a:prstGeom>
        </p:spPr>
      </p:pic>
      <p:grpSp>
        <p:nvGrpSpPr>
          <p:cNvPr id="5" name="グループ化 4">
            <a:extLst>
              <a:ext uri="{FF2B5EF4-FFF2-40B4-BE49-F238E27FC236}">
                <a16:creationId xmlns:a16="http://schemas.microsoft.com/office/drawing/2014/main" id="{C86D5070-B746-4BE0-B087-A85B56241AF9}"/>
              </a:ext>
            </a:extLst>
          </p:cNvPr>
          <p:cNvGrpSpPr/>
          <p:nvPr/>
        </p:nvGrpSpPr>
        <p:grpSpPr>
          <a:xfrm>
            <a:off x="47625" y="472643"/>
            <a:ext cx="2656663" cy="975157"/>
            <a:chOff x="57150" y="539318"/>
            <a:chExt cx="2656663" cy="975157"/>
          </a:xfrm>
        </p:grpSpPr>
        <p:sp>
          <p:nvSpPr>
            <p:cNvPr id="6" name="正方形/長方形 5">
              <a:extLst>
                <a:ext uri="{FF2B5EF4-FFF2-40B4-BE49-F238E27FC236}">
                  <a16:creationId xmlns:a16="http://schemas.microsoft.com/office/drawing/2014/main" id="{F32AEF8F-6E47-45CE-98EF-F64E102DA64A}"/>
                </a:ext>
              </a:extLst>
            </p:cNvPr>
            <p:cNvSpPr/>
            <p:nvPr/>
          </p:nvSpPr>
          <p:spPr>
            <a:xfrm>
              <a:off x="57150" y="539318"/>
              <a:ext cx="2656663" cy="9751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2D1499B0-01E7-4B2D-9B13-07ECFF79F850}"/>
                </a:ext>
              </a:extLst>
            </p:cNvPr>
            <p:cNvGrpSpPr/>
            <p:nvPr/>
          </p:nvGrpSpPr>
          <p:grpSpPr>
            <a:xfrm>
              <a:off x="91534" y="596575"/>
              <a:ext cx="2622279" cy="838260"/>
              <a:chOff x="-2733675" y="676275"/>
              <a:chExt cx="2622279" cy="838260"/>
            </a:xfrm>
          </p:grpSpPr>
          <p:sp>
            <p:nvSpPr>
              <p:cNvPr id="8" name="テキスト ボックス 7">
                <a:extLst>
                  <a:ext uri="{FF2B5EF4-FFF2-40B4-BE49-F238E27FC236}">
                    <a16:creationId xmlns:a16="http://schemas.microsoft.com/office/drawing/2014/main" id="{1E172AEB-D958-4E9F-95C5-46518923FD59}"/>
                  </a:ext>
                </a:extLst>
              </p:cNvPr>
              <p:cNvSpPr txBox="1"/>
              <p:nvPr/>
            </p:nvSpPr>
            <p:spPr>
              <a:xfrm>
                <a:off x="-2733675" y="676275"/>
                <a:ext cx="1209675" cy="400110"/>
              </a:xfrm>
              <a:prstGeom prst="rect">
                <a:avLst/>
              </a:prstGeom>
              <a:noFill/>
            </p:spPr>
            <p:txBody>
              <a:bodyPr wrap="square" rtlCol="0">
                <a:spAutoFit/>
              </a:bodyPr>
              <a:lstStyle/>
              <a:p>
                <a:pPr algn="ctr"/>
                <a:r>
                  <a:rPr kumimoji="1" lang="en-US" altLang="ja-JP" sz="2000" b="1" dirty="0"/>
                  <a:t>2020</a:t>
                </a:r>
                <a:r>
                  <a:rPr kumimoji="1" lang="ja-JP" altLang="en-US" sz="2000" b="1" dirty="0"/>
                  <a:t>年度</a:t>
                </a:r>
              </a:p>
            </p:txBody>
          </p:sp>
          <p:sp>
            <p:nvSpPr>
              <p:cNvPr id="9" name="テキスト ボックス 8">
                <a:extLst>
                  <a:ext uri="{FF2B5EF4-FFF2-40B4-BE49-F238E27FC236}">
                    <a16:creationId xmlns:a16="http://schemas.microsoft.com/office/drawing/2014/main" id="{F1D61A1C-9819-4BB2-8BF0-A1081668E5EC}"/>
                  </a:ext>
                </a:extLst>
              </p:cNvPr>
              <p:cNvSpPr txBox="1"/>
              <p:nvPr/>
            </p:nvSpPr>
            <p:spPr>
              <a:xfrm>
                <a:off x="-2733675" y="1114425"/>
                <a:ext cx="1209675" cy="400110"/>
              </a:xfrm>
              <a:prstGeom prst="rect">
                <a:avLst/>
              </a:prstGeom>
              <a:noFill/>
            </p:spPr>
            <p:txBody>
              <a:bodyPr wrap="square" rtlCol="0">
                <a:spAutoFit/>
              </a:bodyPr>
              <a:lstStyle/>
              <a:p>
                <a:pPr algn="ctr"/>
                <a:r>
                  <a:rPr kumimoji="1" lang="en-US" altLang="ja-JP" sz="2000" dirty="0"/>
                  <a:t>28.1</a:t>
                </a:r>
                <a:r>
                  <a:rPr kumimoji="1" lang="ja-JP" altLang="en-US" sz="1400" dirty="0"/>
                  <a:t>％</a:t>
                </a:r>
                <a:endParaRPr kumimoji="1" lang="ja-JP" altLang="en-US" dirty="0"/>
              </a:p>
            </p:txBody>
          </p:sp>
          <p:sp>
            <p:nvSpPr>
              <p:cNvPr id="10" name="テキスト ボックス 9">
                <a:extLst>
                  <a:ext uri="{FF2B5EF4-FFF2-40B4-BE49-F238E27FC236}">
                    <a16:creationId xmlns:a16="http://schemas.microsoft.com/office/drawing/2014/main" id="{DCF72C61-08C4-417F-B253-4D9BFC378A37}"/>
                  </a:ext>
                </a:extLst>
              </p:cNvPr>
              <p:cNvSpPr txBox="1"/>
              <p:nvPr/>
            </p:nvSpPr>
            <p:spPr>
              <a:xfrm>
                <a:off x="-1321071" y="676275"/>
                <a:ext cx="1209675" cy="400110"/>
              </a:xfrm>
              <a:prstGeom prst="rect">
                <a:avLst/>
              </a:prstGeom>
              <a:noFill/>
            </p:spPr>
            <p:txBody>
              <a:bodyPr wrap="square" rtlCol="0">
                <a:spAutoFit/>
              </a:bodyPr>
              <a:lstStyle/>
              <a:p>
                <a:pPr algn="ctr"/>
                <a:r>
                  <a:rPr kumimoji="1" lang="en-US" altLang="ja-JP" sz="2000" b="1" dirty="0"/>
                  <a:t>2025</a:t>
                </a:r>
                <a:r>
                  <a:rPr kumimoji="1" lang="ja-JP" altLang="en-US" sz="2000" b="1" dirty="0"/>
                  <a:t>年度</a:t>
                </a:r>
              </a:p>
            </p:txBody>
          </p:sp>
          <p:sp>
            <p:nvSpPr>
              <p:cNvPr id="11" name="テキスト ボックス 10">
                <a:extLst>
                  <a:ext uri="{FF2B5EF4-FFF2-40B4-BE49-F238E27FC236}">
                    <a16:creationId xmlns:a16="http://schemas.microsoft.com/office/drawing/2014/main" id="{BE4C001B-CD33-4251-9B0C-7AC609CF2C34}"/>
                  </a:ext>
                </a:extLst>
              </p:cNvPr>
              <p:cNvSpPr txBox="1"/>
              <p:nvPr/>
            </p:nvSpPr>
            <p:spPr>
              <a:xfrm>
                <a:off x="-1321071" y="1114425"/>
                <a:ext cx="1209675" cy="400110"/>
              </a:xfrm>
              <a:prstGeom prst="rect">
                <a:avLst/>
              </a:prstGeom>
              <a:noFill/>
            </p:spPr>
            <p:txBody>
              <a:bodyPr wrap="square" rtlCol="0">
                <a:spAutoFit/>
              </a:bodyPr>
              <a:lstStyle/>
              <a:p>
                <a:pPr algn="ctr"/>
                <a:r>
                  <a:rPr kumimoji="1" lang="en-US" altLang="ja-JP" sz="2000" b="1" dirty="0">
                    <a:solidFill>
                      <a:schemeClr val="accent1"/>
                    </a:solidFill>
                  </a:rPr>
                  <a:t>28.6</a:t>
                </a:r>
                <a:r>
                  <a:rPr kumimoji="1" lang="ja-JP" altLang="en-US" sz="1400" dirty="0">
                    <a:solidFill>
                      <a:schemeClr val="accent1"/>
                    </a:solidFill>
                  </a:rPr>
                  <a:t>％</a:t>
                </a:r>
                <a:endParaRPr kumimoji="1" lang="ja-JP" altLang="en-US" dirty="0">
                  <a:solidFill>
                    <a:schemeClr val="accent1"/>
                  </a:solidFill>
                </a:endParaRPr>
              </a:p>
            </p:txBody>
          </p:sp>
          <p:sp>
            <p:nvSpPr>
              <p:cNvPr id="12" name="二等辺三角形 11">
                <a:extLst>
                  <a:ext uri="{FF2B5EF4-FFF2-40B4-BE49-F238E27FC236}">
                    <a16:creationId xmlns:a16="http://schemas.microsoft.com/office/drawing/2014/main" id="{CF36FBB6-0947-4C58-A1EB-92C84CAC8A93}"/>
                  </a:ext>
                </a:extLst>
              </p:cNvPr>
              <p:cNvSpPr/>
              <p:nvPr/>
            </p:nvSpPr>
            <p:spPr>
              <a:xfrm rot="5400000">
                <a:off x="-1638295" y="1035080"/>
                <a:ext cx="461715"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04574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089B719-746A-4E11-988C-A528952E5173}"/>
              </a:ext>
            </a:extLst>
          </p:cNvPr>
          <p:cNvPicPr>
            <a:picLocks noChangeAspect="1"/>
          </p:cNvPicPr>
          <p:nvPr/>
        </p:nvPicPr>
        <p:blipFill>
          <a:blip r:embed="rId2"/>
          <a:stretch>
            <a:fillRect/>
          </a:stretch>
        </p:blipFill>
        <p:spPr>
          <a:xfrm>
            <a:off x="4485095" y="187769"/>
            <a:ext cx="4658905" cy="6584506"/>
          </a:xfrm>
          <a:prstGeom prst="rect">
            <a:avLst/>
          </a:prstGeom>
        </p:spPr>
      </p:pic>
      <p:sp>
        <p:nvSpPr>
          <p:cNvPr id="2" name="タイトル 1">
            <a:extLst>
              <a:ext uri="{FF2B5EF4-FFF2-40B4-BE49-F238E27FC236}">
                <a16:creationId xmlns:a16="http://schemas.microsoft.com/office/drawing/2014/main" id="{9E07CA7F-3CB8-49FB-9A0D-FB565B2DF88B}"/>
              </a:ext>
            </a:extLst>
          </p:cNvPr>
          <p:cNvSpPr>
            <a:spLocks noGrp="1"/>
          </p:cNvSpPr>
          <p:nvPr>
            <p:ph type="title"/>
          </p:nvPr>
        </p:nvSpPr>
        <p:spPr/>
        <p:txBody>
          <a:bodyPr>
            <a:normAutofit/>
          </a:bodyPr>
          <a:lstStyle/>
          <a:p>
            <a:r>
              <a:rPr kumimoji="1" lang="ja-JP" altLang="en-US" sz="2400" dirty="0"/>
              <a:t>４．法令等に基づく地域指定の割合</a:t>
            </a:r>
            <a:endParaRPr kumimoji="1" lang="ja-JP" altLang="en-US" dirty="0"/>
          </a:p>
        </p:txBody>
      </p:sp>
      <p:grpSp>
        <p:nvGrpSpPr>
          <p:cNvPr id="4" name="グループ化 3">
            <a:extLst>
              <a:ext uri="{FF2B5EF4-FFF2-40B4-BE49-F238E27FC236}">
                <a16:creationId xmlns:a16="http://schemas.microsoft.com/office/drawing/2014/main" id="{D9994504-E772-4110-AE29-007B14306D04}"/>
              </a:ext>
            </a:extLst>
          </p:cNvPr>
          <p:cNvGrpSpPr/>
          <p:nvPr/>
        </p:nvGrpSpPr>
        <p:grpSpPr>
          <a:xfrm>
            <a:off x="47625" y="472643"/>
            <a:ext cx="2656663" cy="980594"/>
            <a:chOff x="57150" y="539318"/>
            <a:chExt cx="2656663" cy="980594"/>
          </a:xfrm>
        </p:grpSpPr>
        <p:sp>
          <p:nvSpPr>
            <p:cNvPr id="5" name="正方形/長方形 4">
              <a:extLst>
                <a:ext uri="{FF2B5EF4-FFF2-40B4-BE49-F238E27FC236}">
                  <a16:creationId xmlns:a16="http://schemas.microsoft.com/office/drawing/2014/main" id="{7B3852AB-4880-4176-A9DB-F5EF97BA18C6}"/>
                </a:ext>
              </a:extLst>
            </p:cNvPr>
            <p:cNvSpPr/>
            <p:nvPr/>
          </p:nvSpPr>
          <p:spPr>
            <a:xfrm>
              <a:off x="57150" y="539318"/>
              <a:ext cx="2656663" cy="9751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BB937903-92E3-45DB-AD1B-62F8AD300C07}"/>
                </a:ext>
              </a:extLst>
            </p:cNvPr>
            <p:cNvGrpSpPr/>
            <p:nvPr/>
          </p:nvGrpSpPr>
          <p:grpSpPr>
            <a:xfrm>
              <a:off x="91534" y="596575"/>
              <a:ext cx="2622279" cy="923337"/>
              <a:chOff x="-2733675" y="676275"/>
              <a:chExt cx="2622279" cy="923337"/>
            </a:xfrm>
          </p:grpSpPr>
          <p:sp>
            <p:nvSpPr>
              <p:cNvPr id="7" name="テキスト ボックス 6">
                <a:extLst>
                  <a:ext uri="{FF2B5EF4-FFF2-40B4-BE49-F238E27FC236}">
                    <a16:creationId xmlns:a16="http://schemas.microsoft.com/office/drawing/2014/main" id="{05A1090D-95DC-4A64-A8A6-BAC4CCEAB229}"/>
                  </a:ext>
                </a:extLst>
              </p:cNvPr>
              <p:cNvSpPr txBox="1"/>
              <p:nvPr/>
            </p:nvSpPr>
            <p:spPr>
              <a:xfrm>
                <a:off x="-2733675" y="676275"/>
                <a:ext cx="1209675" cy="400110"/>
              </a:xfrm>
              <a:prstGeom prst="rect">
                <a:avLst/>
              </a:prstGeom>
              <a:noFill/>
            </p:spPr>
            <p:txBody>
              <a:bodyPr wrap="square" rtlCol="0">
                <a:spAutoFit/>
              </a:bodyPr>
              <a:lstStyle/>
              <a:p>
                <a:pPr algn="ctr"/>
                <a:r>
                  <a:rPr kumimoji="1" lang="en-US" altLang="ja-JP" sz="2000" b="1" dirty="0"/>
                  <a:t>2020</a:t>
                </a:r>
                <a:r>
                  <a:rPr kumimoji="1" lang="ja-JP" altLang="en-US" sz="2000" b="1" dirty="0"/>
                  <a:t>年度</a:t>
                </a:r>
              </a:p>
            </p:txBody>
          </p:sp>
          <p:sp>
            <p:nvSpPr>
              <p:cNvPr id="8" name="テキスト ボックス 7">
                <a:extLst>
                  <a:ext uri="{FF2B5EF4-FFF2-40B4-BE49-F238E27FC236}">
                    <a16:creationId xmlns:a16="http://schemas.microsoft.com/office/drawing/2014/main" id="{36C45C2F-6868-432A-9C47-3EF99C053F54}"/>
                  </a:ext>
                </a:extLst>
              </p:cNvPr>
              <p:cNvSpPr txBox="1"/>
              <p:nvPr/>
            </p:nvSpPr>
            <p:spPr>
              <a:xfrm>
                <a:off x="-2733675" y="968375"/>
                <a:ext cx="1209675" cy="400110"/>
              </a:xfrm>
              <a:prstGeom prst="rect">
                <a:avLst/>
              </a:prstGeom>
              <a:noFill/>
            </p:spPr>
            <p:txBody>
              <a:bodyPr wrap="square" rtlCol="0">
                <a:spAutoFit/>
              </a:bodyPr>
              <a:lstStyle/>
              <a:p>
                <a:pPr algn="ctr"/>
                <a:r>
                  <a:rPr kumimoji="1" lang="en-US" altLang="ja-JP" sz="2000" dirty="0"/>
                  <a:t>24.6</a:t>
                </a:r>
                <a:r>
                  <a:rPr kumimoji="1" lang="ja-JP" altLang="en-US" sz="1400" dirty="0"/>
                  <a:t>％</a:t>
                </a:r>
                <a:endParaRPr kumimoji="1" lang="ja-JP" altLang="en-US" dirty="0"/>
              </a:p>
            </p:txBody>
          </p:sp>
          <p:sp>
            <p:nvSpPr>
              <p:cNvPr id="9" name="テキスト ボックス 8">
                <a:extLst>
                  <a:ext uri="{FF2B5EF4-FFF2-40B4-BE49-F238E27FC236}">
                    <a16:creationId xmlns:a16="http://schemas.microsoft.com/office/drawing/2014/main" id="{B603C389-1F61-4B66-B3FB-2202353625D7}"/>
                  </a:ext>
                </a:extLst>
              </p:cNvPr>
              <p:cNvSpPr txBox="1"/>
              <p:nvPr/>
            </p:nvSpPr>
            <p:spPr>
              <a:xfrm>
                <a:off x="-1321071" y="676275"/>
                <a:ext cx="1209675" cy="400110"/>
              </a:xfrm>
              <a:prstGeom prst="rect">
                <a:avLst/>
              </a:prstGeom>
              <a:noFill/>
            </p:spPr>
            <p:txBody>
              <a:bodyPr wrap="square" rtlCol="0">
                <a:spAutoFit/>
              </a:bodyPr>
              <a:lstStyle/>
              <a:p>
                <a:pPr algn="ctr"/>
                <a:r>
                  <a:rPr kumimoji="1" lang="en-US" altLang="ja-JP" sz="2000" b="1" dirty="0"/>
                  <a:t>2025</a:t>
                </a:r>
                <a:r>
                  <a:rPr kumimoji="1" lang="ja-JP" altLang="en-US" sz="2000" b="1" dirty="0"/>
                  <a:t>年度</a:t>
                </a:r>
              </a:p>
            </p:txBody>
          </p:sp>
          <p:sp>
            <p:nvSpPr>
              <p:cNvPr id="11" name="二等辺三角形 10">
                <a:extLst>
                  <a:ext uri="{FF2B5EF4-FFF2-40B4-BE49-F238E27FC236}">
                    <a16:creationId xmlns:a16="http://schemas.microsoft.com/office/drawing/2014/main" id="{6F333D0D-C0FA-4B7B-80B8-B5FE0B3D761C}"/>
                  </a:ext>
                </a:extLst>
              </p:cNvPr>
              <p:cNvSpPr/>
              <p:nvPr/>
            </p:nvSpPr>
            <p:spPr>
              <a:xfrm rot="5400000">
                <a:off x="-1638295" y="1035080"/>
                <a:ext cx="461715" cy="19712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32E972AD-72D4-424F-95EB-48EDB062E653}"/>
                  </a:ext>
                </a:extLst>
              </p:cNvPr>
              <p:cNvSpPr txBox="1"/>
              <p:nvPr/>
            </p:nvSpPr>
            <p:spPr>
              <a:xfrm>
                <a:off x="-2733675" y="1261058"/>
                <a:ext cx="1209675" cy="338554"/>
              </a:xfrm>
              <a:prstGeom prst="rect">
                <a:avLst/>
              </a:prstGeom>
              <a:noFill/>
            </p:spPr>
            <p:txBody>
              <a:bodyPr wrap="square" rtlCol="0">
                <a:spAutoFit/>
              </a:bodyPr>
              <a:lstStyle/>
              <a:p>
                <a:pPr algn="ctr"/>
                <a:r>
                  <a:rPr kumimoji="1" lang="en-US" altLang="ja-JP" sz="1600" dirty="0"/>
                  <a:t>(46,930</a:t>
                </a:r>
                <a:r>
                  <a:rPr kumimoji="1" lang="en-US" altLang="ja-JP" sz="1100" dirty="0"/>
                  <a:t>ha</a:t>
                </a:r>
                <a:r>
                  <a:rPr kumimoji="1" lang="en-US" altLang="ja-JP" sz="1600" dirty="0"/>
                  <a:t>)</a:t>
                </a:r>
                <a:endParaRPr kumimoji="1" lang="ja-JP" altLang="en-US" dirty="0"/>
              </a:p>
            </p:txBody>
          </p:sp>
          <p:sp>
            <p:nvSpPr>
              <p:cNvPr id="35" name="テキスト ボックス 34">
                <a:extLst>
                  <a:ext uri="{FF2B5EF4-FFF2-40B4-BE49-F238E27FC236}">
                    <a16:creationId xmlns:a16="http://schemas.microsoft.com/office/drawing/2014/main" id="{BA33B912-F628-425F-9C4E-AEC30C0A1BE2}"/>
                  </a:ext>
                </a:extLst>
              </p:cNvPr>
              <p:cNvSpPr txBox="1"/>
              <p:nvPr/>
            </p:nvSpPr>
            <p:spPr>
              <a:xfrm>
                <a:off x="-1321071" y="968375"/>
                <a:ext cx="1209675" cy="400110"/>
              </a:xfrm>
              <a:prstGeom prst="rect">
                <a:avLst/>
              </a:prstGeom>
              <a:noFill/>
            </p:spPr>
            <p:txBody>
              <a:bodyPr wrap="square" rtlCol="0">
                <a:spAutoFit/>
              </a:bodyPr>
              <a:lstStyle/>
              <a:p>
                <a:pPr algn="ctr"/>
                <a:r>
                  <a:rPr kumimoji="1" lang="en-US" altLang="ja-JP" sz="2000" b="1" dirty="0">
                    <a:solidFill>
                      <a:schemeClr val="accent1"/>
                    </a:solidFill>
                  </a:rPr>
                  <a:t>24.6</a:t>
                </a:r>
                <a:r>
                  <a:rPr kumimoji="1" lang="ja-JP" altLang="en-US" sz="1400" b="1" dirty="0">
                    <a:solidFill>
                      <a:schemeClr val="accent1"/>
                    </a:solidFill>
                  </a:rPr>
                  <a:t>％</a:t>
                </a:r>
                <a:endParaRPr kumimoji="1" lang="ja-JP" altLang="en-US" b="1" dirty="0">
                  <a:solidFill>
                    <a:schemeClr val="accent1"/>
                  </a:solidFill>
                </a:endParaRPr>
              </a:p>
            </p:txBody>
          </p:sp>
          <p:sp>
            <p:nvSpPr>
              <p:cNvPr id="36" name="テキスト ボックス 35">
                <a:extLst>
                  <a:ext uri="{FF2B5EF4-FFF2-40B4-BE49-F238E27FC236}">
                    <a16:creationId xmlns:a16="http://schemas.microsoft.com/office/drawing/2014/main" id="{105BADA5-97D6-40B3-88EF-151E37D805A1}"/>
                  </a:ext>
                </a:extLst>
              </p:cNvPr>
              <p:cNvSpPr txBox="1"/>
              <p:nvPr/>
            </p:nvSpPr>
            <p:spPr>
              <a:xfrm>
                <a:off x="-1321071" y="1261058"/>
                <a:ext cx="1209675" cy="338554"/>
              </a:xfrm>
              <a:prstGeom prst="rect">
                <a:avLst/>
              </a:prstGeom>
              <a:noFill/>
            </p:spPr>
            <p:txBody>
              <a:bodyPr wrap="square" rtlCol="0">
                <a:spAutoFit/>
              </a:bodyPr>
              <a:lstStyle/>
              <a:p>
                <a:pPr algn="ctr"/>
                <a:r>
                  <a:rPr kumimoji="1" lang="en-US" altLang="ja-JP" sz="1600" dirty="0"/>
                  <a:t>(46,942</a:t>
                </a:r>
                <a:r>
                  <a:rPr kumimoji="1" lang="en-US" altLang="ja-JP" sz="1100" dirty="0"/>
                  <a:t>ha</a:t>
                </a:r>
                <a:r>
                  <a:rPr kumimoji="1" lang="en-US" altLang="ja-JP" sz="1600" dirty="0"/>
                  <a:t>)</a:t>
                </a:r>
                <a:endParaRPr kumimoji="1" lang="ja-JP" altLang="en-US" dirty="0"/>
              </a:p>
            </p:txBody>
          </p:sp>
        </p:grpSp>
      </p:grpSp>
      <p:sp>
        <p:nvSpPr>
          <p:cNvPr id="19" name="テキスト ボックス 18">
            <a:extLst>
              <a:ext uri="{FF2B5EF4-FFF2-40B4-BE49-F238E27FC236}">
                <a16:creationId xmlns:a16="http://schemas.microsoft.com/office/drawing/2014/main" id="{97DD7F09-2B7F-4EFF-9B1B-8D7A9E6EC844}"/>
              </a:ext>
            </a:extLst>
          </p:cNvPr>
          <p:cNvSpPr txBox="1"/>
          <p:nvPr/>
        </p:nvSpPr>
        <p:spPr>
          <a:xfrm>
            <a:off x="2686571" y="438484"/>
            <a:ext cx="1798524" cy="523220"/>
          </a:xfrm>
          <a:prstGeom prst="rect">
            <a:avLst/>
          </a:prstGeom>
          <a:noFill/>
        </p:spPr>
        <p:txBody>
          <a:bodyPr wrap="square" rtlCol="0">
            <a:spAutoFit/>
          </a:bodyPr>
          <a:lstStyle/>
          <a:p>
            <a:r>
              <a:rPr lang="en-US" altLang="ja-JP" sz="1400" dirty="0"/>
              <a:t>※</a:t>
            </a:r>
            <a:r>
              <a:rPr lang="ja-JP" altLang="en-US" sz="1400" dirty="0"/>
              <a:t>国基準の保護地域</a:t>
            </a:r>
            <a:endParaRPr lang="en-US" altLang="ja-JP" sz="1400" dirty="0"/>
          </a:p>
          <a:p>
            <a:r>
              <a:rPr lang="ja-JP" altLang="en-US" sz="1400" dirty="0"/>
              <a:t>　と</a:t>
            </a:r>
            <a:r>
              <a:rPr lang="en-US" altLang="ja-JP" sz="1400" dirty="0"/>
              <a:t>OECM</a:t>
            </a:r>
            <a:r>
              <a:rPr lang="ja-JP" altLang="en-US" sz="1400" dirty="0"/>
              <a:t>の面積割合</a:t>
            </a:r>
            <a:endParaRPr kumimoji="1" lang="ja-JP" altLang="en-US" sz="1400" dirty="0"/>
          </a:p>
        </p:txBody>
      </p:sp>
      <p:sp>
        <p:nvSpPr>
          <p:cNvPr id="20" name="テキスト ボックス 19">
            <a:extLst>
              <a:ext uri="{FF2B5EF4-FFF2-40B4-BE49-F238E27FC236}">
                <a16:creationId xmlns:a16="http://schemas.microsoft.com/office/drawing/2014/main" id="{23E8EC95-0202-47E8-97E3-30BA9BDC4BB0}"/>
              </a:ext>
            </a:extLst>
          </p:cNvPr>
          <p:cNvSpPr txBox="1"/>
          <p:nvPr/>
        </p:nvSpPr>
        <p:spPr>
          <a:xfrm>
            <a:off x="2686571" y="968050"/>
            <a:ext cx="1798524" cy="400110"/>
          </a:xfrm>
          <a:prstGeom prst="rect">
            <a:avLst/>
          </a:prstGeom>
          <a:noFill/>
        </p:spPr>
        <p:txBody>
          <a:bodyPr wrap="square" rtlCol="0">
            <a:spAutoFit/>
          </a:bodyPr>
          <a:lstStyle/>
          <a:p>
            <a:pPr algn="ctr"/>
            <a:r>
              <a:rPr lang="en-US" altLang="ja-JP" sz="2000" b="1" dirty="0"/>
              <a:t>13.96</a:t>
            </a:r>
            <a:r>
              <a:rPr lang="en-US" altLang="ja-JP" sz="1400" dirty="0"/>
              <a:t>%</a:t>
            </a:r>
          </a:p>
        </p:txBody>
      </p:sp>
      <p:grpSp>
        <p:nvGrpSpPr>
          <p:cNvPr id="25" name="グループ化 24">
            <a:extLst>
              <a:ext uri="{FF2B5EF4-FFF2-40B4-BE49-F238E27FC236}">
                <a16:creationId xmlns:a16="http://schemas.microsoft.com/office/drawing/2014/main" id="{892D719E-3F56-425A-9D11-4F33AF6A4765}"/>
              </a:ext>
            </a:extLst>
          </p:cNvPr>
          <p:cNvGrpSpPr/>
          <p:nvPr/>
        </p:nvGrpSpPr>
        <p:grpSpPr>
          <a:xfrm>
            <a:off x="70358" y="5318181"/>
            <a:ext cx="4228967" cy="1525528"/>
            <a:chOff x="70358" y="1489131"/>
            <a:chExt cx="4228967" cy="1525528"/>
          </a:xfrm>
        </p:grpSpPr>
        <p:sp>
          <p:nvSpPr>
            <p:cNvPr id="22" name="テキスト ボックス 21">
              <a:extLst>
                <a:ext uri="{FF2B5EF4-FFF2-40B4-BE49-F238E27FC236}">
                  <a16:creationId xmlns:a16="http://schemas.microsoft.com/office/drawing/2014/main" id="{E91B6ABD-F6A2-4E1D-91C6-1E0A13DC9F54}"/>
                </a:ext>
              </a:extLst>
            </p:cNvPr>
            <p:cNvSpPr txBox="1"/>
            <p:nvPr/>
          </p:nvSpPr>
          <p:spPr>
            <a:xfrm>
              <a:off x="70358" y="1489131"/>
              <a:ext cx="4019417" cy="307777"/>
            </a:xfrm>
            <a:prstGeom prst="rect">
              <a:avLst/>
            </a:prstGeom>
            <a:noFill/>
          </p:spPr>
          <p:txBody>
            <a:bodyPr wrap="square" lIns="0" rtlCol="0">
              <a:spAutoFit/>
            </a:bodyPr>
            <a:lstStyle/>
            <a:p>
              <a:r>
                <a:rPr lang="ja-JP" altLang="en-US" sz="1400" b="1" dirty="0"/>
                <a:t>■保護地域（国基準）と</a:t>
              </a:r>
              <a:r>
                <a:rPr lang="en-US" altLang="ja-JP" sz="1400" b="1" dirty="0"/>
                <a:t>OECM</a:t>
              </a:r>
              <a:r>
                <a:rPr lang="ja-JP" altLang="en-US" sz="1400" b="1" dirty="0"/>
                <a:t>の面積</a:t>
              </a:r>
              <a:endParaRPr kumimoji="1" lang="ja-JP" altLang="en-US" sz="1400" b="1" dirty="0"/>
            </a:p>
          </p:txBody>
        </p:sp>
        <p:sp>
          <p:nvSpPr>
            <p:cNvPr id="23" name="テキスト ボックス 22">
              <a:extLst>
                <a:ext uri="{FF2B5EF4-FFF2-40B4-BE49-F238E27FC236}">
                  <a16:creationId xmlns:a16="http://schemas.microsoft.com/office/drawing/2014/main" id="{93B9F61C-292D-4DE1-860B-E1755185BA42}"/>
                </a:ext>
              </a:extLst>
            </p:cNvPr>
            <p:cNvSpPr txBox="1"/>
            <p:nvPr/>
          </p:nvSpPr>
          <p:spPr>
            <a:xfrm>
              <a:off x="279908" y="1756475"/>
              <a:ext cx="4019417" cy="738664"/>
            </a:xfrm>
            <a:prstGeom prst="rect">
              <a:avLst/>
            </a:prstGeom>
            <a:noFill/>
          </p:spPr>
          <p:txBody>
            <a:bodyPr wrap="square" lIns="0" rtlCol="0">
              <a:spAutoFit/>
            </a:bodyPr>
            <a:lstStyle/>
            <a:p>
              <a:r>
                <a:rPr kumimoji="1" lang="ja-JP" altLang="en-US" sz="1400" dirty="0"/>
                <a:t>保護地域　　　　　　　　  </a:t>
              </a:r>
              <a:r>
                <a:rPr kumimoji="1" lang="en-US" altLang="ja-JP" sz="1400" dirty="0"/>
                <a:t>26,256ha</a:t>
              </a:r>
              <a:r>
                <a:rPr lang="ja-JP" altLang="en-US" sz="1400" dirty="0"/>
                <a:t>（</a:t>
              </a:r>
              <a:r>
                <a:rPr lang="en-US" altLang="ja-JP" sz="1400" dirty="0"/>
                <a:t>13.78%</a:t>
              </a:r>
              <a:r>
                <a:rPr lang="ja-JP" altLang="en-US" sz="1400" dirty="0"/>
                <a:t>）</a:t>
              </a:r>
              <a:endParaRPr kumimoji="1" lang="en-US" altLang="ja-JP" sz="1400" dirty="0"/>
            </a:p>
            <a:p>
              <a:r>
                <a:rPr lang="en-US" altLang="ja-JP" sz="1400" dirty="0"/>
                <a:t>OECM</a:t>
              </a:r>
              <a:r>
                <a:rPr lang="ja-JP" altLang="en-US" sz="1400" dirty="0"/>
                <a:t>（自然共生サイト）　     </a:t>
              </a:r>
              <a:r>
                <a:rPr lang="en-US" altLang="ja-JP" sz="1400" dirty="0"/>
                <a:t>343ha</a:t>
              </a:r>
              <a:r>
                <a:rPr lang="ja-JP" altLang="en-US" sz="1400" dirty="0"/>
                <a:t>（ </a:t>
              </a:r>
              <a:r>
                <a:rPr lang="en-US" altLang="ja-JP" sz="1400" dirty="0"/>
                <a:t>0.18%</a:t>
              </a:r>
              <a:r>
                <a:rPr lang="ja-JP" altLang="en-US" sz="1400" dirty="0"/>
                <a:t>）</a:t>
              </a:r>
              <a:endParaRPr lang="en-US" altLang="ja-JP" sz="1400" dirty="0"/>
            </a:p>
            <a:p>
              <a:r>
                <a:rPr lang="ja-JP" altLang="en-US" sz="1400" dirty="0"/>
                <a:t>　合　計　　　　　　      </a:t>
              </a:r>
              <a:r>
                <a:rPr lang="en-US" altLang="ja-JP" sz="1400" dirty="0"/>
                <a:t>26,599ha</a:t>
              </a:r>
              <a:r>
                <a:rPr lang="ja-JP" altLang="en-US" sz="1400" dirty="0"/>
                <a:t>（</a:t>
              </a:r>
              <a:r>
                <a:rPr lang="en-US" altLang="ja-JP" sz="1400" b="1" dirty="0">
                  <a:solidFill>
                    <a:schemeClr val="accent1"/>
                  </a:solidFill>
                </a:rPr>
                <a:t>13.96%</a:t>
              </a:r>
              <a:r>
                <a:rPr lang="ja-JP" altLang="en-US" sz="1400" dirty="0"/>
                <a:t>）</a:t>
              </a:r>
              <a:endParaRPr lang="en-US" altLang="ja-JP" sz="1400" dirty="0"/>
            </a:p>
          </p:txBody>
        </p:sp>
        <p:sp>
          <p:nvSpPr>
            <p:cNvPr id="24" name="テキスト ボックス 23">
              <a:extLst>
                <a:ext uri="{FF2B5EF4-FFF2-40B4-BE49-F238E27FC236}">
                  <a16:creationId xmlns:a16="http://schemas.microsoft.com/office/drawing/2014/main" id="{8377B2B3-CDB2-4654-AACC-7D0692191B00}"/>
                </a:ext>
              </a:extLst>
            </p:cNvPr>
            <p:cNvSpPr txBox="1"/>
            <p:nvPr/>
          </p:nvSpPr>
          <p:spPr>
            <a:xfrm>
              <a:off x="279908" y="2437578"/>
              <a:ext cx="4019417" cy="577081"/>
            </a:xfrm>
            <a:prstGeom prst="rect">
              <a:avLst/>
            </a:prstGeom>
            <a:noFill/>
          </p:spPr>
          <p:txBody>
            <a:bodyPr wrap="square" lIns="0" rtlCol="0">
              <a:spAutoFit/>
            </a:bodyPr>
            <a:lstStyle/>
            <a:p>
              <a:r>
                <a:rPr lang="en-US" altLang="ja-JP" sz="1050" dirty="0">
                  <a:solidFill>
                    <a:schemeClr val="tx1">
                      <a:lumMod val="75000"/>
                      <a:lumOff val="25000"/>
                    </a:schemeClr>
                  </a:solidFill>
                </a:rPr>
                <a:t>※</a:t>
              </a:r>
              <a:r>
                <a:rPr lang="ja-JP" altLang="en-US" sz="1050" dirty="0">
                  <a:solidFill>
                    <a:schemeClr val="tx1">
                      <a:lumMod val="75000"/>
                      <a:lumOff val="25000"/>
                    </a:schemeClr>
                  </a:solidFill>
                </a:rPr>
                <a:t> 面積は、環境省</a:t>
              </a:r>
              <a:r>
                <a:rPr lang="en-US" altLang="ja-JP" sz="1050" dirty="0">
                  <a:solidFill>
                    <a:schemeClr val="tx1">
                      <a:lumMod val="75000"/>
                      <a:lumOff val="25000"/>
                    </a:schemeClr>
                  </a:solidFill>
                </a:rPr>
                <a:t>GIS</a:t>
              </a:r>
              <a:r>
                <a:rPr lang="ja-JP" altLang="en-US" sz="1050" dirty="0">
                  <a:solidFill>
                    <a:schemeClr val="tx1">
                      <a:lumMod val="75000"/>
                      <a:lumOff val="25000"/>
                    </a:schemeClr>
                  </a:solidFill>
                </a:rPr>
                <a:t>データより引用。海域を含む。</a:t>
              </a:r>
              <a:endParaRPr lang="en-US" altLang="ja-JP" sz="1050" dirty="0">
                <a:solidFill>
                  <a:schemeClr val="tx1">
                    <a:lumMod val="75000"/>
                    <a:lumOff val="25000"/>
                  </a:schemeClr>
                </a:solidFill>
              </a:endParaRPr>
            </a:p>
            <a:p>
              <a:r>
                <a:rPr lang="en-US" altLang="ja-JP" sz="1050" dirty="0">
                  <a:solidFill>
                    <a:schemeClr val="tx1">
                      <a:lumMod val="75000"/>
                      <a:lumOff val="25000"/>
                    </a:schemeClr>
                  </a:solidFill>
                </a:rPr>
                <a:t>※</a:t>
              </a:r>
              <a:r>
                <a:rPr lang="ja-JP" altLang="en-US" sz="1050" dirty="0">
                  <a:solidFill>
                    <a:schemeClr val="tx1">
                      <a:lumMod val="75000"/>
                      <a:lumOff val="25000"/>
                    </a:schemeClr>
                  </a:solidFill>
                </a:rPr>
                <a:t> </a:t>
              </a:r>
              <a:r>
                <a:rPr lang="en-US" altLang="ja-JP" sz="1050" dirty="0">
                  <a:solidFill>
                    <a:schemeClr val="tx1">
                      <a:lumMod val="75000"/>
                      <a:lumOff val="25000"/>
                    </a:schemeClr>
                  </a:solidFill>
                </a:rPr>
                <a:t>OECM</a:t>
              </a:r>
              <a:r>
                <a:rPr lang="ja-JP" altLang="en-US" sz="1050" dirty="0">
                  <a:solidFill>
                    <a:schemeClr val="tx1">
                      <a:lumMod val="75000"/>
                      <a:lumOff val="25000"/>
                    </a:schemeClr>
                  </a:solidFill>
                </a:rPr>
                <a:t>の面積は、保護地域との重複を除く。</a:t>
              </a:r>
              <a:endParaRPr lang="en-US" altLang="ja-JP" sz="1050" dirty="0">
                <a:solidFill>
                  <a:schemeClr val="tx1">
                    <a:lumMod val="75000"/>
                    <a:lumOff val="25000"/>
                  </a:schemeClr>
                </a:solidFill>
              </a:endParaRPr>
            </a:p>
            <a:p>
              <a:r>
                <a:rPr lang="en-US" altLang="ja-JP" sz="1050" dirty="0">
                  <a:solidFill>
                    <a:schemeClr val="tx1">
                      <a:lumMod val="75000"/>
                      <a:lumOff val="25000"/>
                    </a:schemeClr>
                  </a:solidFill>
                </a:rPr>
                <a:t>※</a:t>
              </a:r>
              <a:r>
                <a:rPr lang="ja-JP" altLang="en-US" sz="1050" dirty="0">
                  <a:solidFill>
                    <a:schemeClr val="tx1">
                      <a:lumMod val="75000"/>
                      <a:lumOff val="25000"/>
                    </a:schemeClr>
                  </a:solidFill>
                </a:rPr>
                <a:t> 大阪府の面積は、</a:t>
              </a:r>
              <a:r>
                <a:rPr lang="en-US" altLang="ja-JP" sz="1050" dirty="0">
                  <a:solidFill>
                    <a:schemeClr val="tx1">
                      <a:lumMod val="75000"/>
                      <a:lumOff val="25000"/>
                    </a:schemeClr>
                  </a:solidFill>
                </a:rPr>
                <a:t>190,534ha</a:t>
              </a:r>
              <a:r>
                <a:rPr lang="ja-JP" altLang="en-US" sz="1050" dirty="0">
                  <a:solidFill>
                    <a:schemeClr val="tx1">
                      <a:lumMod val="75000"/>
                      <a:lumOff val="25000"/>
                    </a:schemeClr>
                  </a:solidFill>
                </a:rPr>
                <a:t>。</a:t>
              </a:r>
              <a:endParaRPr lang="en-US" altLang="ja-JP" sz="1050" dirty="0">
                <a:solidFill>
                  <a:schemeClr val="tx1">
                    <a:lumMod val="75000"/>
                    <a:lumOff val="25000"/>
                  </a:schemeClr>
                </a:solidFill>
              </a:endParaRPr>
            </a:p>
          </p:txBody>
        </p:sp>
      </p:grpSp>
      <p:grpSp>
        <p:nvGrpSpPr>
          <p:cNvPr id="26" name="グループ化 25">
            <a:extLst>
              <a:ext uri="{FF2B5EF4-FFF2-40B4-BE49-F238E27FC236}">
                <a16:creationId xmlns:a16="http://schemas.microsoft.com/office/drawing/2014/main" id="{FC1FFB5A-CF55-4F24-83C9-D6C78D667389}"/>
              </a:ext>
            </a:extLst>
          </p:cNvPr>
          <p:cNvGrpSpPr/>
          <p:nvPr/>
        </p:nvGrpSpPr>
        <p:grpSpPr>
          <a:xfrm>
            <a:off x="70358" y="2485022"/>
            <a:ext cx="4228967" cy="2808291"/>
            <a:chOff x="70358" y="1489131"/>
            <a:chExt cx="4228967" cy="2808291"/>
          </a:xfrm>
        </p:grpSpPr>
        <p:sp>
          <p:nvSpPr>
            <p:cNvPr id="27" name="テキスト ボックス 26">
              <a:extLst>
                <a:ext uri="{FF2B5EF4-FFF2-40B4-BE49-F238E27FC236}">
                  <a16:creationId xmlns:a16="http://schemas.microsoft.com/office/drawing/2014/main" id="{DD8B417D-7D39-4649-A7FB-4E2ACEE7C407}"/>
                </a:ext>
              </a:extLst>
            </p:cNvPr>
            <p:cNvSpPr txBox="1"/>
            <p:nvPr/>
          </p:nvSpPr>
          <p:spPr>
            <a:xfrm>
              <a:off x="70358" y="1489131"/>
              <a:ext cx="4019417" cy="307777"/>
            </a:xfrm>
            <a:prstGeom prst="rect">
              <a:avLst/>
            </a:prstGeom>
            <a:noFill/>
          </p:spPr>
          <p:txBody>
            <a:bodyPr wrap="square" lIns="0" rtlCol="0">
              <a:spAutoFit/>
            </a:bodyPr>
            <a:lstStyle/>
            <a:p>
              <a:r>
                <a:rPr lang="ja-JP" altLang="en-US" sz="1400" b="1" dirty="0"/>
                <a:t>■保護地域（国基準）の内訳</a:t>
              </a:r>
              <a:endParaRPr kumimoji="1" lang="ja-JP" altLang="en-US" sz="1400" b="1" dirty="0"/>
            </a:p>
          </p:txBody>
        </p:sp>
        <p:sp>
          <p:nvSpPr>
            <p:cNvPr id="28" name="テキスト ボックス 27">
              <a:extLst>
                <a:ext uri="{FF2B5EF4-FFF2-40B4-BE49-F238E27FC236}">
                  <a16:creationId xmlns:a16="http://schemas.microsoft.com/office/drawing/2014/main" id="{241E1457-0F7C-40C5-B349-8D9997D44D3B}"/>
                </a:ext>
              </a:extLst>
            </p:cNvPr>
            <p:cNvSpPr txBox="1"/>
            <p:nvPr/>
          </p:nvSpPr>
          <p:spPr>
            <a:xfrm>
              <a:off x="279908" y="1756475"/>
              <a:ext cx="4019417" cy="2031325"/>
            </a:xfrm>
            <a:prstGeom prst="rect">
              <a:avLst/>
            </a:prstGeom>
            <a:noFill/>
          </p:spPr>
          <p:txBody>
            <a:bodyPr wrap="square" lIns="0" rtlCol="0">
              <a:spAutoFit/>
            </a:bodyPr>
            <a:lstStyle/>
            <a:p>
              <a:r>
                <a:rPr lang="ja-JP" altLang="en-US" sz="1400" dirty="0"/>
                <a:t>国立</a:t>
              </a:r>
              <a:r>
                <a:rPr kumimoji="1" lang="ja-JP" altLang="en-US" sz="1400" dirty="0"/>
                <a:t>公園　　　　　　　　         </a:t>
              </a:r>
              <a:r>
                <a:rPr kumimoji="1" lang="en-US" altLang="ja-JP" sz="1400" dirty="0"/>
                <a:t>4ha</a:t>
              </a:r>
            </a:p>
            <a:p>
              <a:r>
                <a:rPr lang="ja-JP" altLang="en-US" sz="1400" dirty="0"/>
                <a:t>国定公園　   　　　　　　   </a:t>
              </a:r>
              <a:r>
                <a:rPr lang="en-US" altLang="ja-JP" sz="1400" dirty="0"/>
                <a:t>16,357ha</a:t>
              </a:r>
            </a:p>
            <a:p>
              <a:r>
                <a:rPr lang="ja-JP" altLang="en-US" sz="1400" dirty="0"/>
                <a:t>府立自然公園　　　　　　　   </a:t>
              </a:r>
              <a:r>
                <a:rPr lang="en-US" altLang="ja-JP" sz="1400" dirty="0"/>
                <a:t>3,486ha</a:t>
              </a:r>
            </a:p>
            <a:p>
              <a:r>
                <a:rPr lang="ja-JP" altLang="en-US" sz="1400" dirty="0"/>
                <a:t>自然環境保全地域</a:t>
              </a:r>
              <a:r>
                <a:rPr lang="ja-JP" altLang="en-US" sz="1100" dirty="0"/>
                <a:t>（府指定）</a:t>
              </a:r>
              <a:r>
                <a:rPr lang="ja-JP" altLang="en-US" sz="1400" dirty="0"/>
                <a:t>　      </a:t>
              </a:r>
              <a:r>
                <a:rPr lang="en-US" altLang="ja-JP" sz="1400" dirty="0"/>
                <a:t>35ha</a:t>
              </a:r>
            </a:p>
            <a:p>
              <a:r>
                <a:rPr lang="ja-JP" altLang="en-US" sz="1400" dirty="0"/>
                <a:t>自然海浜保全地域　　　　　       </a:t>
              </a:r>
              <a:r>
                <a:rPr lang="en-US" altLang="ja-JP" sz="1400" dirty="0"/>
                <a:t>2ha</a:t>
              </a:r>
            </a:p>
            <a:p>
              <a:r>
                <a:rPr lang="ja-JP" altLang="en-US" sz="1400" dirty="0"/>
                <a:t>鳥獣保護区</a:t>
              </a:r>
              <a:r>
                <a:rPr lang="ja-JP" altLang="en-US" sz="1100" dirty="0"/>
                <a:t>（府指定）</a:t>
              </a:r>
              <a:r>
                <a:rPr lang="ja-JP" altLang="en-US" sz="1400" dirty="0"/>
                <a:t> 　　　   </a:t>
              </a:r>
              <a:r>
                <a:rPr lang="en-US" altLang="ja-JP" sz="1400" dirty="0"/>
                <a:t>13,282ha</a:t>
              </a:r>
            </a:p>
            <a:p>
              <a:r>
                <a:rPr lang="ja-JP" altLang="en-US" sz="1400" dirty="0"/>
                <a:t>特別緑地保全地区　 　　　       </a:t>
              </a:r>
              <a:r>
                <a:rPr lang="en-US" altLang="ja-JP" sz="1400" dirty="0"/>
                <a:t>17ha</a:t>
              </a:r>
            </a:p>
            <a:p>
              <a:r>
                <a:rPr lang="ja-JP" altLang="en-US" sz="1400" dirty="0"/>
                <a:t>天然記念物</a:t>
              </a:r>
              <a:r>
                <a:rPr lang="ja-JP" altLang="en-US" sz="1100" dirty="0"/>
                <a:t>（国指定）</a:t>
              </a:r>
              <a:r>
                <a:rPr lang="ja-JP" altLang="en-US" sz="1400" dirty="0"/>
                <a:t> 　　　      </a:t>
              </a:r>
              <a:r>
                <a:rPr lang="en-US" altLang="ja-JP" sz="1400" dirty="0"/>
                <a:t>463ha</a:t>
              </a:r>
            </a:p>
            <a:p>
              <a:r>
                <a:rPr lang="ja-JP" altLang="en-US" sz="1400" dirty="0"/>
                <a:t>その他保護地域</a:t>
              </a:r>
              <a:r>
                <a:rPr lang="ja-JP" altLang="en-US" sz="1100" dirty="0"/>
                <a:t>（府指定）</a:t>
              </a:r>
              <a:r>
                <a:rPr lang="ja-JP" altLang="en-US" sz="1400" dirty="0"/>
                <a:t> 　　     </a:t>
              </a:r>
              <a:r>
                <a:rPr lang="en-US" altLang="ja-JP" sz="1400" dirty="0"/>
                <a:t>25ha</a:t>
              </a:r>
            </a:p>
          </p:txBody>
        </p:sp>
        <p:sp>
          <p:nvSpPr>
            <p:cNvPr id="29" name="テキスト ボックス 28">
              <a:extLst>
                <a:ext uri="{FF2B5EF4-FFF2-40B4-BE49-F238E27FC236}">
                  <a16:creationId xmlns:a16="http://schemas.microsoft.com/office/drawing/2014/main" id="{47072E17-E9A2-4064-AD1A-E933807FA071}"/>
                </a:ext>
              </a:extLst>
            </p:cNvPr>
            <p:cNvSpPr txBox="1"/>
            <p:nvPr/>
          </p:nvSpPr>
          <p:spPr>
            <a:xfrm>
              <a:off x="279908" y="3720341"/>
              <a:ext cx="4019417" cy="577081"/>
            </a:xfrm>
            <a:prstGeom prst="rect">
              <a:avLst/>
            </a:prstGeom>
            <a:noFill/>
          </p:spPr>
          <p:txBody>
            <a:bodyPr wrap="square" lIns="0" rtlCol="0">
              <a:spAutoFit/>
            </a:bodyPr>
            <a:lstStyle/>
            <a:p>
              <a:r>
                <a:rPr lang="en-US" altLang="ja-JP" sz="1050" dirty="0">
                  <a:solidFill>
                    <a:schemeClr val="tx1">
                      <a:lumMod val="75000"/>
                      <a:lumOff val="25000"/>
                    </a:schemeClr>
                  </a:solidFill>
                </a:rPr>
                <a:t>※</a:t>
              </a:r>
              <a:r>
                <a:rPr lang="ja-JP" altLang="en-US" sz="1050" dirty="0">
                  <a:solidFill>
                    <a:schemeClr val="tx1">
                      <a:lumMod val="75000"/>
                      <a:lumOff val="25000"/>
                    </a:schemeClr>
                  </a:solidFill>
                </a:rPr>
                <a:t> 国立公園は海域（岬町沖）。</a:t>
              </a:r>
              <a:endParaRPr lang="en-US" altLang="ja-JP" sz="1050" dirty="0">
                <a:solidFill>
                  <a:schemeClr val="tx1">
                    <a:lumMod val="75000"/>
                    <a:lumOff val="25000"/>
                  </a:schemeClr>
                </a:solidFill>
              </a:endParaRPr>
            </a:p>
            <a:p>
              <a:r>
                <a:rPr lang="en-US" altLang="ja-JP" sz="1050" dirty="0">
                  <a:solidFill>
                    <a:schemeClr val="tx1">
                      <a:lumMod val="75000"/>
                      <a:lumOff val="25000"/>
                    </a:schemeClr>
                  </a:solidFill>
                </a:rPr>
                <a:t>※</a:t>
              </a:r>
              <a:r>
                <a:rPr lang="ja-JP" altLang="en-US" sz="1050" dirty="0">
                  <a:solidFill>
                    <a:schemeClr val="tx1">
                      <a:lumMod val="75000"/>
                      <a:lumOff val="25000"/>
                    </a:schemeClr>
                  </a:solidFill>
                </a:rPr>
                <a:t> その他保護地域（府指定）は、緑地環境保全地域。</a:t>
              </a:r>
              <a:endParaRPr lang="en-US" altLang="ja-JP" sz="1050" dirty="0">
                <a:solidFill>
                  <a:schemeClr val="tx1">
                    <a:lumMod val="75000"/>
                    <a:lumOff val="25000"/>
                  </a:schemeClr>
                </a:solidFill>
              </a:endParaRPr>
            </a:p>
            <a:p>
              <a:r>
                <a:rPr lang="en-US" altLang="ja-JP" sz="1050" dirty="0">
                  <a:solidFill>
                    <a:schemeClr val="tx1">
                      <a:lumMod val="75000"/>
                      <a:lumOff val="25000"/>
                    </a:schemeClr>
                  </a:solidFill>
                </a:rPr>
                <a:t>※</a:t>
              </a:r>
              <a:r>
                <a:rPr lang="ja-JP" altLang="en-US" sz="1050" dirty="0">
                  <a:solidFill>
                    <a:schemeClr val="tx1">
                      <a:lumMod val="75000"/>
                      <a:lumOff val="25000"/>
                    </a:schemeClr>
                  </a:solidFill>
                </a:rPr>
                <a:t> 面積は、環境省</a:t>
              </a:r>
              <a:r>
                <a:rPr lang="en-US" altLang="ja-JP" sz="1050" dirty="0">
                  <a:solidFill>
                    <a:schemeClr val="tx1">
                      <a:lumMod val="75000"/>
                      <a:lumOff val="25000"/>
                    </a:schemeClr>
                  </a:solidFill>
                </a:rPr>
                <a:t>GIS</a:t>
              </a:r>
              <a:r>
                <a:rPr lang="ja-JP" altLang="en-US" sz="1050" dirty="0">
                  <a:solidFill>
                    <a:schemeClr val="tx1">
                      <a:lumMod val="75000"/>
                      <a:lumOff val="25000"/>
                    </a:schemeClr>
                  </a:solidFill>
                </a:rPr>
                <a:t>データを引用。</a:t>
              </a:r>
              <a:endParaRPr lang="en-US" altLang="ja-JP" sz="1050" dirty="0">
                <a:solidFill>
                  <a:schemeClr val="tx1">
                    <a:lumMod val="75000"/>
                    <a:lumOff val="25000"/>
                  </a:schemeClr>
                </a:solidFill>
              </a:endParaRPr>
            </a:p>
          </p:txBody>
        </p:sp>
      </p:grpSp>
      <p:grpSp>
        <p:nvGrpSpPr>
          <p:cNvPr id="30" name="グループ化 29">
            <a:extLst>
              <a:ext uri="{FF2B5EF4-FFF2-40B4-BE49-F238E27FC236}">
                <a16:creationId xmlns:a16="http://schemas.microsoft.com/office/drawing/2014/main" id="{98FB422A-D1BD-437E-B6EF-9A38877566A9}"/>
              </a:ext>
            </a:extLst>
          </p:cNvPr>
          <p:cNvGrpSpPr/>
          <p:nvPr/>
        </p:nvGrpSpPr>
        <p:grpSpPr>
          <a:xfrm>
            <a:off x="70358" y="1454146"/>
            <a:ext cx="4379762" cy="1006008"/>
            <a:chOff x="70358" y="1489131"/>
            <a:chExt cx="4379762" cy="1006008"/>
          </a:xfrm>
        </p:grpSpPr>
        <p:sp>
          <p:nvSpPr>
            <p:cNvPr id="31" name="テキスト ボックス 30">
              <a:extLst>
                <a:ext uri="{FF2B5EF4-FFF2-40B4-BE49-F238E27FC236}">
                  <a16:creationId xmlns:a16="http://schemas.microsoft.com/office/drawing/2014/main" id="{4532E34D-7A9D-4550-A645-50B7CF78E321}"/>
                </a:ext>
              </a:extLst>
            </p:cNvPr>
            <p:cNvSpPr txBox="1"/>
            <p:nvPr/>
          </p:nvSpPr>
          <p:spPr>
            <a:xfrm>
              <a:off x="70358" y="1489131"/>
              <a:ext cx="4019417" cy="307777"/>
            </a:xfrm>
            <a:prstGeom prst="rect">
              <a:avLst/>
            </a:prstGeom>
            <a:noFill/>
          </p:spPr>
          <p:txBody>
            <a:bodyPr wrap="square" lIns="0" rtlCol="0">
              <a:spAutoFit/>
            </a:bodyPr>
            <a:lstStyle/>
            <a:p>
              <a:r>
                <a:rPr lang="ja-JP" altLang="en-US" sz="1400" b="1" dirty="0"/>
                <a:t>■地域指定の内容</a:t>
              </a:r>
              <a:endParaRPr kumimoji="1" lang="ja-JP" altLang="en-US" sz="1400" b="1" dirty="0"/>
            </a:p>
          </p:txBody>
        </p:sp>
        <p:sp>
          <p:nvSpPr>
            <p:cNvPr id="32" name="テキスト ボックス 31">
              <a:extLst>
                <a:ext uri="{FF2B5EF4-FFF2-40B4-BE49-F238E27FC236}">
                  <a16:creationId xmlns:a16="http://schemas.microsoft.com/office/drawing/2014/main" id="{1D6BD97B-47D0-441E-965E-8CCA393DC082}"/>
                </a:ext>
              </a:extLst>
            </p:cNvPr>
            <p:cNvSpPr txBox="1"/>
            <p:nvPr/>
          </p:nvSpPr>
          <p:spPr>
            <a:xfrm>
              <a:off x="279908" y="1756475"/>
              <a:ext cx="4170212" cy="738664"/>
            </a:xfrm>
            <a:prstGeom prst="rect">
              <a:avLst/>
            </a:prstGeom>
            <a:noFill/>
          </p:spPr>
          <p:txBody>
            <a:bodyPr wrap="square" lIns="0" rtlCol="0">
              <a:spAutoFit/>
            </a:bodyPr>
            <a:lstStyle/>
            <a:p>
              <a:r>
                <a:rPr kumimoji="1" lang="ja-JP" altLang="en-US" sz="1400" dirty="0"/>
                <a:t>①保安林</a:t>
              </a:r>
              <a:r>
                <a:rPr kumimoji="1" lang="en-US" altLang="ja-JP" sz="1100" dirty="0"/>
                <a:t>(</a:t>
              </a:r>
              <a:r>
                <a:rPr kumimoji="1" lang="ja-JP" altLang="en-US" sz="1100" dirty="0"/>
                <a:t>国基準外</a:t>
              </a:r>
              <a:r>
                <a:rPr kumimoji="1" lang="en-US" altLang="ja-JP" sz="1100" dirty="0"/>
                <a:t>)</a:t>
              </a:r>
              <a:r>
                <a:rPr kumimoji="1" lang="ja-JP" altLang="en-US" sz="1400" dirty="0"/>
                <a:t>          </a:t>
              </a:r>
              <a:r>
                <a:rPr lang="ja-JP" altLang="en-US" sz="1400" dirty="0"/>
                <a:t>　</a:t>
              </a:r>
              <a:r>
                <a:rPr lang="en-US" altLang="ja-JP" sz="1400" dirty="0"/>
                <a:t>17,569ha</a:t>
              </a:r>
              <a:r>
                <a:rPr lang="ja-JP" altLang="en-US" sz="1400" dirty="0"/>
                <a:t>（ </a:t>
              </a:r>
              <a:r>
                <a:rPr lang="en-US" altLang="ja-JP" sz="1400" dirty="0"/>
                <a:t>9.22%</a:t>
              </a:r>
              <a:r>
                <a:rPr lang="ja-JP" altLang="en-US" sz="1400" dirty="0"/>
                <a:t>）</a:t>
              </a:r>
              <a:endParaRPr kumimoji="1" lang="en-US" altLang="ja-JP" sz="1400" dirty="0"/>
            </a:p>
            <a:p>
              <a:r>
                <a:rPr lang="ja-JP" altLang="en-US" sz="1400" dirty="0"/>
                <a:t>②近郊緑地保全区域</a:t>
              </a:r>
              <a:r>
                <a:rPr kumimoji="1" lang="en-US" altLang="ja-JP" sz="1100" dirty="0"/>
                <a:t>(</a:t>
              </a:r>
              <a:r>
                <a:rPr kumimoji="1" lang="ja-JP" altLang="en-US" sz="1100" dirty="0"/>
                <a:t>国基準外</a:t>
              </a:r>
              <a:r>
                <a:rPr kumimoji="1" lang="en-US" altLang="ja-JP" sz="1100" dirty="0"/>
                <a:t>)</a:t>
              </a:r>
              <a:r>
                <a:rPr lang="ja-JP" altLang="en-US" sz="1400" dirty="0"/>
                <a:t>　</a:t>
              </a:r>
              <a:r>
                <a:rPr lang="en-US" altLang="ja-JP" sz="1400" dirty="0"/>
                <a:t>33,580ha</a:t>
              </a:r>
              <a:r>
                <a:rPr lang="ja-JP" altLang="en-US" sz="1400" dirty="0"/>
                <a:t>（</a:t>
              </a:r>
              <a:r>
                <a:rPr lang="en-US" altLang="ja-JP" sz="1400" dirty="0"/>
                <a:t>17.62%</a:t>
              </a:r>
              <a:r>
                <a:rPr lang="ja-JP" altLang="en-US" sz="1400" dirty="0"/>
                <a:t>）</a:t>
              </a:r>
              <a:endParaRPr lang="en-US" altLang="ja-JP" sz="1400" dirty="0"/>
            </a:p>
            <a:p>
              <a:r>
                <a:rPr lang="ja-JP" altLang="en-US" sz="1400" dirty="0"/>
                <a:t>保護地域</a:t>
              </a:r>
              <a:r>
                <a:rPr lang="ja-JP" altLang="en-US" sz="1100" dirty="0"/>
                <a:t>（国基準）</a:t>
              </a:r>
              <a:r>
                <a:rPr lang="ja-JP" altLang="en-US" sz="1400" dirty="0"/>
                <a:t>＋①＋②　　</a:t>
              </a:r>
              <a:r>
                <a:rPr lang="en-US" altLang="ja-JP" sz="1400" dirty="0"/>
                <a:t>46,942ha</a:t>
              </a:r>
              <a:r>
                <a:rPr lang="ja-JP" altLang="en-US" sz="1400" dirty="0"/>
                <a:t>（</a:t>
              </a:r>
              <a:r>
                <a:rPr lang="en-US" altLang="ja-JP" sz="1400" b="1" dirty="0">
                  <a:solidFill>
                    <a:schemeClr val="accent1"/>
                  </a:solidFill>
                </a:rPr>
                <a:t>24.6%</a:t>
              </a:r>
              <a:r>
                <a:rPr lang="ja-JP" altLang="en-US" sz="1400" dirty="0"/>
                <a:t>）</a:t>
              </a:r>
              <a:endParaRPr lang="en-US" altLang="ja-JP" sz="1400" dirty="0"/>
            </a:p>
          </p:txBody>
        </p:sp>
      </p:grpSp>
    </p:spTree>
    <p:extLst>
      <p:ext uri="{BB962C8B-B14F-4D97-AF65-F5344CB8AC3E}">
        <p14:creationId xmlns:p14="http://schemas.microsoft.com/office/powerpoint/2010/main" val="272073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6ED3-1DB0-33D1-AE25-8B7DC30AC63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13658F-A2B0-8CEB-BB51-54AB00F4475D}"/>
              </a:ext>
            </a:extLst>
          </p:cNvPr>
          <p:cNvSpPr/>
          <p:nvPr/>
        </p:nvSpPr>
        <p:spPr>
          <a:xfrm>
            <a:off x="0" y="2971800"/>
            <a:ext cx="9144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重点取組項目の進捗状況</a:t>
            </a:r>
            <a:endParaRPr kumimoji="1" lang="ja-JP" altLang="en-US" sz="2800" dirty="0"/>
          </a:p>
        </p:txBody>
      </p:sp>
    </p:spTree>
    <p:extLst>
      <p:ext uri="{BB962C8B-B14F-4D97-AF65-F5344CB8AC3E}">
        <p14:creationId xmlns:p14="http://schemas.microsoft.com/office/powerpoint/2010/main" val="413078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7B477-6253-4231-9168-71A61B9095D8}"/>
              </a:ext>
            </a:extLst>
          </p:cNvPr>
          <p:cNvSpPr>
            <a:spLocks noGrp="1"/>
          </p:cNvSpPr>
          <p:nvPr>
            <p:ph type="title"/>
          </p:nvPr>
        </p:nvSpPr>
        <p:spPr/>
        <p:txBody>
          <a:bodyPr/>
          <a:lstStyle/>
          <a:p>
            <a:r>
              <a:rPr kumimoji="1" lang="ja-JP" altLang="en-US" dirty="0"/>
              <a:t>生物多様性に関する国内外と</a:t>
            </a:r>
            <a:r>
              <a:rPr lang="ja-JP" altLang="en-US" dirty="0"/>
              <a:t>大阪</a:t>
            </a:r>
            <a:r>
              <a:rPr kumimoji="1" lang="ja-JP" altLang="en-US" dirty="0"/>
              <a:t>府の動向</a:t>
            </a:r>
          </a:p>
        </p:txBody>
      </p:sp>
      <p:graphicFrame>
        <p:nvGraphicFramePr>
          <p:cNvPr id="10" name="表 9">
            <a:extLst>
              <a:ext uri="{FF2B5EF4-FFF2-40B4-BE49-F238E27FC236}">
                <a16:creationId xmlns:a16="http://schemas.microsoft.com/office/drawing/2014/main" id="{D81C4858-BE13-49D9-8322-4AC7F9223D84}"/>
              </a:ext>
            </a:extLst>
          </p:cNvPr>
          <p:cNvGraphicFramePr>
            <a:graphicFrameLocks noGrp="1"/>
          </p:cNvGraphicFramePr>
          <p:nvPr>
            <p:extLst>
              <p:ext uri="{D42A27DB-BD31-4B8C-83A1-F6EECF244321}">
                <p14:modId xmlns:p14="http://schemas.microsoft.com/office/powerpoint/2010/main" val="2912071745"/>
              </p:ext>
            </p:extLst>
          </p:nvPr>
        </p:nvGraphicFramePr>
        <p:xfrm>
          <a:off x="76200" y="471055"/>
          <a:ext cx="9000000" cy="6379800"/>
        </p:xfrm>
        <a:graphic>
          <a:graphicData uri="http://schemas.openxmlformats.org/drawingml/2006/table">
            <a:tbl>
              <a:tblPr firstRow="1">
                <a:tableStyleId>{5C22544A-7EE6-4342-B048-85BDC9FD1C3A}</a:tableStyleId>
              </a:tblPr>
              <a:tblGrid>
                <a:gridCol w="792000">
                  <a:extLst>
                    <a:ext uri="{9D8B030D-6E8A-4147-A177-3AD203B41FA5}">
                      <a16:colId xmlns:a16="http://schemas.microsoft.com/office/drawing/2014/main" val="3632104045"/>
                    </a:ext>
                  </a:extLst>
                </a:gridCol>
                <a:gridCol w="3708000">
                  <a:extLst>
                    <a:ext uri="{9D8B030D-6E8A-4147-A177-3AD203B41FA5}">
                      <a16:colId xmlns:a16="http://schemas.microsoft.com/office/drawing/2014/main" val="2367614270"/>
                    </a:ext>
                  </a:extLst>
                </a:gridCol>
                <a:gridCol w="792000">
                  <a:extLst>
                    <a:ext uri="{9D8B030D-6E8A-4147-A177-3AD203B41FA5}">
                      <a16:colId xmlns:a16="http://schemas.microsoft.com/office/drawing/2014/main" val="1004702703"/>
                    </a:ext>
                  </a:extLst>
                </a:gridCol>
                <a:gridCol w="3708000">
                  <a:extLst>
                    <a:ext uri="{9D8B030D-6E8A-4147-A177-3AD203B41FA5}">
                      <a16:colId xmlns:a16="http://schemas.microsoft.com/office/drawing/2014/main" val="937158929"/>
                    </a:ext>
                  </a:extLst>
                </a:gridCol>
              </a:tblGrid>
              <a:tr h="360000">
                <a:tc gridSpan="2">
                  <a:txBody>
                    <a:bodyPr/>
                    <a:lstStyle/>
                    <a:p>
                      <a:r>
                        <a:rPr kumimoji="1" lang="ja-JP" altLang="en-US" sz="1400" dirty="0"/>
                        <a:t>世界・国内の動向</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kumimoji="1" lang="ja-JP" altLang="en-US" dirty="0"/>
                    </a:p>
                  </a:txBody>
                  <a:tcPr/>
                </a:tc>
                <a:tc gridSpan="2">
                  <a:txBody>
                    <a:bodyPr/>
                    <a:lstStyle/>
                    <a:p>
                      <a:r>
                        <a:rPr kumimoji="1" lang="ja-JP" altLang="en-US" sz="1400" dirty="0"/>
                        <a:t>大阪府の動向</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solidFill>
                  </a:tcPr>
                </a:tc>
                <a:tc hMerge="1">
                  <a:txBody>
                    <a:bodyPr/>
                    <a:lstStyle/>
                    <a:p>
                      <a:endParaRPr kumimoji="1" lang="ja-JP" altLang="en-US" dirty="0"/>
                    </a:p>
                  </a:txBody>
                  <a:tcPr/>
                </a:tc>
                <a:extLst>
                  <a:ext uri="{0D108BD9-81ED-4DB2-BD59-A6C34878D82A}">
                    <a16:rowId xmlns:a16="http://schemas.microsoft.com/office/drawing/2014/main" val="13105997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2010</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生物多様性条約</a:t>
                      </a:r>
                      <a:r>
                        <a:rPr kumimoji="1" lang="en-US" altLang="ja-JP" sz="1100" dirty="0"/>
                        <a:t>COP10</a:t>
                      </a:r>
                    </a:p>
                    <a:p>
                      <a:r>
                        <a:rPr kumimoji="1" lang="ja-JP" altLang="en-US" sz="1100" dirty="0"/>
                        <a:t>　「愛知目標」「名古屋議定書」採択</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2011</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「大阪</a:t>
                      </a:r>
                      <a:r>
                        <a:rPr kumimoji="1" lang="en-US" altLang="ja-JP" sz="1100" dirty="0"/>
                        <a:t>21</a:t>
                      </a:r>
                      <a:r>
                        <a:rPr kumimoji="1" lang="ja-JP" altLang="en-US" sz="1100" dirty="0"/>
                        <a:t>世紀の新環境総合計画」策定</a:t>
                      </a:r>
                      <a:endParaRPr kumimoji="1" lang="en-US" altLang="ja-JP" sz="1100" dirty="0"/>
                    </a:p>
                    <a:p>
                      <a:r>
                        <a:rPr kumimoji="1" lang="ja-JP" altLang="en-US" sz="1050" dirty="0"/>
                        <a:t> 　生物多様性分野を生物多様性地域戦略に位置付け</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16746319"/>
                  </a:ext>
                </a:extLst>
              </a:tr>
              <a:tr h="0">
                <a:tc>
                  <a:txBody>
                    <a:bodyPr/>
                    <a:lstStyle/>
                    <a:p>
                      <a:r>
                        <a:rPr kumimoji="1" lang="en-US" altLang="ja-JP" sz="1100" dirty="0"/>
                        <a:t>2012</a:t>
                      </a:r>
                      <a:r>
                        <a:rPr kumimoji="1" lang="ja-JP" altLang="en-US" sz="1100" dirty="0"/>
                        <a:t>年</a:t>
                      </a:r>
                      <a:r>
                        <a:rPr kumimoji="1" lang="en-US" altLang="ja-JP" sz="1100" dirty="0"/>
                        <a:t>9</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「生物多様性国家戦略</a:t>
                      </a:r>
                      <a:r>
                        <a:rPr kumimoji="1" lang="en-US" altLang="ja-JP" sz="1100" dirty="0"/>
                        <a:t>2012-2020</a:t>
                      </a:r>
                      <a:r>
                        <a:rPr kumimoji="1" lang="ja-JP" altLang="en-US" sz="1100" dirty="0"/>
                        <a:t>」策定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31418530"/>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2021</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a:t>
                      </a:r>
                      <a:r>
                        <a:rPr kumimoji="1" lang="en-US" altLang="ja-JP" sz="1100" dirty="0"/>
                        <a:t>2030</a:t>
                      </a:r>
                      <a:r>
                        <a:rPr kumimoji="1" lang="ja-JP" altLang="en-US" sz="1100" dirty="0"/>
                        <a:t>大阪府環境総合計画」策定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43577396"/>
                  </a:ext>
                </a:extLst>
              </a:tr>
              <a:tr h="0">
                <a:tc>
                  <a:txBody>
                    <a:bodyPr/>
                    <a:lstStyle/>
                    <a:p>
                      <a:r>
                        <a:rPr kumimoji="1" lang="en-US" altLang="ja-JP" sz="1100" dirty="0"/>
                        <a:t>2021</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生物多様性条約</a:t>
                      </a:r>
                      <a:r>
                        <a:rPr kumimoji="1" lang="en-US" altLang="ja-JP" sz="1100" dirty="0"/>
                        <a:t>COP15 </a:t>
                      </a:r>
                      <a:r>
                        <a:rPr kumimoji="1" lang="ja-JP" altLang="en-US" sz="1100" dirty="0"/>
                        <a:t>第１部</a:t>
                      </a:r>
                      <a:endParaRPr kumimoji="1" lang="en-US" altLang="ja-JP" sz="1100" dirty="0"/>
                    </a:p>
                    <a:p>
                      <a:r>
                        <a:rPr kumimoji="1" lang="ja-JP" altLang="en-US" sz="1100" dirty="0"/>
                        <a:t>　「昆明宣言」採択</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2022</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b="0" dirty="0"/>
                        <a:t>「</a:t>
                      </a:r>
                      <a:r>
                        <a:rPr kumimoji="1" lang="ja-JP" altLang="en-US" sz="1100" b="1" dirty="0">
                          <a:solidFill>
                            <a:schemeClr val="accent1"/>
                          </a:solidFill>
                        </a:rPr>
                        <a:t>大阪府生物多様性地域戦略</a:t>
                      </a:r>
                      <a:r>
                        <a:rPr kumimoji="1" lang="ja-JP" altLang="en-US" sz="1100" b="0" dirty="0"/>
                        <a:t>」策定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806168"/>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2022</a:t>
                      </a:r>
                      <a:r>
                        <a:rPr kumimoji="1" lang="ja-JP" altLang="en-US" sz="1100" dirty="0"/>
                        <a:t>年</a:t>
                      </a:r>
                      <a:r>
                        <a:rPr kumimoji="1" lang="en-US" altLang="ja-JP" sz="1100" dirty="0"/>
                        <a:t>7</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「おおさか生物多様性フォーラム」開催</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4156929"/>
                  </a:ext>
                </a:extLst>
              </a:tr>
              <a:tr h="0">
                <a:tc>
                  <a:txBody>
                    <a:bodyPr/>
                    <a:lstStyle/>
                    <a:p>
                      <a:r>
                        <a:rPr kumimoji="1" lang="en-US" altLang="ja-JP" sz="1100" dirty="0"/>
                        <a:t>2022</a:t>
                      </a:r>
                      <a:r>
                        <a:rPr kumimoji="1" lang="ja-JP" altLang="en-US" sz="1100" dirty="0"/>
                        <a:t>年</a:t>
                      </a:r>
                      <a:r>
                        <a:rPr kumimoji="1" lang="en-US" altLang="ja-JP" sz="1100" dirty="0"/>
                        <a:t>12</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生物多様性条約</a:t>
                      </a:r>
                      <a:r>
                        <a:rPr kumimoji="1" lang="en-US" altLang="ja-JP" sz="1100" dirty="0"/>
                        <a:t>COP15 </a:t>
                      </a:r>
                      <a:r>
                        <a:rPr kumimoji="1" lang="ja-JP" altLang="en-US" sz="1100" dirty="0"/>
                        <a:t>第２部</a:t>
                      </a:r>
                      <a:endParaRPr kumimoji="1" lang="en-US" altLang="ja-JP" sz="1100" dirty="0"/>
                    </a:p>
                    <a:p>
                      <a:r>
                        <a:rPr kumimoji="1" lang="ja-JP" altLang="en-US" sz="1100" dirty="0"/>
                        <a:t>　「</a:t>
                      </a:r>
                      <a:r>
                        <a:rPr kumimoji="1" lang="ja-JP" altLang="en-US" sz="1100" b="1" dirty="0">
                          <a:solidFill>
                            <a:schemeClr val="accent1"/>
                          </a:solidFill>
                        </a:rPr>
                        <a:t>昆明・モントリオール生物多様性枠組</a:t>
                      </a:r>
                      <a:r>
                        <a:rPr kumimoji="1" lang="ja-JP" altLang="en-US" sz="1100" dirty="0"/>
                        <a:t>」採択</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816458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2023</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lang="ja-JP" altLang="en-US" sz="1100" dirty="0"/>
                        <a:t>「</a:t>
                      </a:r>
                      <a:r>
                        <a:rPr lang="zh-CN" altLang="en-US" sz="1100" b="1" dirty="0">
                          <a:solidFill>
                            <a:schemeClr val="accent1"/>
                          </a:solidFill>
                        </a:rPr>
                        <a:t>生物多様性国家戦略 </a:t>
                      </a:r>
                      <a:r>
                        <a:rPr lang="en-US" altLang="zh-CN" sz="1100" b="1" dirty="0">
                          <a:solidFill>
                            <a:schemeClr val="accent1"/>
                          </a:solidFill>
                        </a:rPr>
                        <a:t>2023-2030</a:t>
                      </a:r>
                      <a:r>
                        <a:rPr lang="ja-JP" altLang="en-US" sz="1100" dirty="0"/>
                        <a:t>」策定</a:t>
                      </a: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2023</a:t>
                      </a:r>
                      <a:r>
                        <a:rPr kumimoji="1" lang="ja-JP" altLang="en-US" sz="1100" dirty="0"/>
                        <a:t>年</a:t>
                      </a:r>
                      <a:r>
                        <a:rPr kumimoji="1" lang="en-US" altLang="ja-JP" sz="1100" dirty="0"/>
                        <a:t>4</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「おおさか生物多様性応援宣言」制度開始</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5217577"/>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2023</a:t>
                      </a:r>
                      <a:r>
                        <a:rPr kumimoji="1" lang="ja-JP" altLang="en-US" sz="1100" dirty="0"/>
                        <a:t>年</a:t>
                      </a:r>
                      <a:r>
                        <a:rPr kumimoji="1" lang="en-US" altLang="ja-JP" sz="1100" dirty="0"/>
                        <a:t>6</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「大阪府特定外来生物アラートリスト」策定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62903014"/>
                  </a:ext>
                </a:extLst>
              </a:tr>
              <a:tr h="0">
                <a:tc>
                  <a:txBody>
                    <a:bodyPr/>
                    <a:lstStyle/>
                    <a:p>
                      <a:r>
                        <a:rPr kumimoji="1" lang="en-US" altLang="ja-JP" sz="1100" dirty="0"/>
                        <a:t>2023</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自然共生サイト第</a:t>
                      </a:r>
                      <a:r>
                        <a:rPr kumimoji="1" lang="en-US" altLang="ja-JP" sz="1100" dirty="0"/>
                        <a:t>1</a:t>
                      </a:r>
                      <a:r>
                        <a:rPr kumimoji="1" lang="ja-JP" altLang="en-US" sz="1100" dirty="0"/>
                        <a:t>回認定（令和</a:t>
                      </a:r>
                      <a:r>
                        <a:rPr kumimoji="1" lang="en-US" altLang="ja-JP" sz="1100" dirty="0"/>
                        <a:t>5</a:t>
                      </a:r>
                      <a:r>
                        <a:rPr kumimoji="1" lang="ja-JP" altLang="en-US" sz="1100" dirty="0"/>
                        <a:t>年前期）</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08806828"/>
                  </a:ext>
                </a:extLst>
              </a:tr>
              <a:tr h="0">
                <a:tc>
                  <a:txBody>
                    <a:bodyPr/>
                    <a:lstStyle/>
                    <a:p>
                      <a:r>
                        <a:rPr kumimoji="1" lang="en-US" altLang="ja-JP" sz="1100" dirty="0"/>
                        <a:t>2024</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「ネイチャーポジティブ経済移行戦略」策定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65522841"/>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2024</a:t>
                      </a:r>
                      <a:r>
                        <a:rPr kumimoji="1" lang="ja-JP" altLang="en-US" sz="1100" dirty="0"/>
                        <a:t>年</a:t>
                      </a:r>
                      <a:r>
                        <a:rPr kumimoji="1" lang="en-US" altLang="ja-JP" sz="1100" dirty="0"/>
                        <a:t>7</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「クビアカツヤカミキリ対策フォーラム」開催</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22329644"/>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2024</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「堺第</a:t>
                      </a:r>
                      <a:r>
                        <a:rPr kumimoji="1" lang="en-US" altLang="ja-JP" sz="1100" dirty="0"/>
                        <a:t>7‐3</a:t>
                      </a:r>
                      <a:r>
                        <a:rPr kumimoji="1" lang="ja-JP" altLang="en-US" sz="1100" dirty="0"/>
                        <a:t>区 共生の森」が自然共生サイトに認定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22964324"/>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2025</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「生物多様性くらしナビ　まいのち</a:t>
                      </a:r>
                      <a:r>
                        <a:rPr kumimoji="1" lang="en-US" altLang="ja-JP" sz="1100" dirty="0" err="1"/>
                        <a:t>osaka</a:t>
                      </a:r>
                      <a:r>
                        <a:rPr kumimoji="1" lang="ja-JP" altLang="en-US" sz="1100" dirty="0"/>
                        <a:t>」開設</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87778111"/>
                  </a:ext>
                </a:extLst>
              </a:tr>
              <a:tr h="0">
                <a:tc>
                  <a:txBody>
                    <a:bodyPr/>
                    <a:lstStyle/>
                    <a:p>
                      <a:r>
                        <a:rPr kumimoji="1" lang="en-US" altLang="ja-JP" sz="1100" dirty="0"/>
                        <a:t>2025</a:t>
                      </a:r>
                      <a:r>
                        <a:rPr kumimoji="1" lang="ja-JP" altLang="en-US" sz="1100" dirty="0"/>
                        <a:t>年</a:t>
                      </a:r>
                      <a:r>
                        <a:rPr kumimoji="1" lang="en-US" altLang="ja-JP" sz="1100" dirty="0"/>
                        <a:t>4</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a:t>
                      </a:r>
                      <a:r>
                        <a:rPr kumimoji="1" lang="ja-JP" altLang="en-US" sz="1100" b="1" dirty="0">
                          <a:solidFill>
                            <a:schemeClr val="accent1"/>
                          </a:solidFill>
                        </a:rPr>
                        <a:t>地域生物多様性増進法</a:t>
                      </a:r>
                      <a:r>
                        <a:rPr kumimoji="1" lang="ja-JP" altLang="en-US" sz="1100" dirty="0"/>
                        <a:t>」施行</a:t>
                      </a:r>
                      <a:endParaRPr kumimoji="1" lang="en-US" altLang="ja-JP" sz="1100" dirty="0"/>
                    </a:p>
                    <a:p>
                      <a:r>
                        <a:rPr kumimoji="1" lang="ja-JP" altLang="en-US" sz="1100" dirty="0"/>
                        <a:t>　自然共生サイト法制化</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51833614"/>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2025</a:t>
                      </a:r>
                      <a:r>
                        <a:rPr kumimoji="1" lang="ja-JP" altLang="en-US" sz="1100" dirty="0"/>
                        <a:t>年</a:t>
                      </a:r>
                      <a:r>
                        <a:rPr kumimoji="1" lang="en-US" altLang="ja-JP" sz="1100" dirty="0"/>
                        <a:t>6</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大阪府レッドリストの改訂着手</a:t>
                      </a:r>
                      <a:endParaRPr kumimoji="1" lang="en-US" altLang="ja-JP" sz="1100" dirty="0"/>
                    </a:p>
                    <a:p>
                      <a:r>
                        <a:rPr kumimoji="1" lang="ja-JP" altLang="en-US" sz="1100" dirty="0"/>
                        <a:t>（第</a:t>
                      </a:r>
                      <a:r>
                        <a:rPr kumimoji="1" lang="en-US" altLang="ja-JP" sz="1100" dirty="0"/>
                        <a:t>1</a:t>
                      </a:r>
                      <a:r>
                        <a:rPr kumimoji="1" lang="ja-JP" altLang="en-US" sz="1100" dirty="0"/>
                        <a:t>回大阪府レッドリスト改訂検討委員会）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5078726"/>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2025</a:t>
                      </a:r>
                      <a:r>
                        <a:rPr kumimoji="1" lang="ja-JP" altLang="en-US" sz="1100" dirty="0"/>
                        <a:t>年</a:t>
                      </a:r>
                      <a:r>
                        <a:rPr kumimoji="1" lang="en-US" altLang="ja-JP" sz="1100" dirty="0"/>
                        <a:t>6</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「サクラを守れ！クビアカツヤカミキリ～夏の陣～」開催</a:t>
                      </a:r>
                      <a:endParaRPr kumimoji="1" lang="ja-JP" altLang="en-US" sz="12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26798800"/>
                  </a:ext>
                </a:extLst>
              </a:tr>
              <a:tr h="0">
                <a:tc>
                  <a:txBody>
                    <a:bodyPr/>
                    <a:lstStyle/>
                    <a:p>
                      <a:r>
                        <a:rPr kumimoji="1" lang="en-US" altLang="ja-JP" sz="1100" dirty="0"/>
                        <a:t>2025</a:t>
                      </a:r>
                      <a:r>
                        <a:rPr kumimoji="1" lang="ja-JP" altLang="en-US" sz="1100" dirty="0"/>
                        <a:t>年</a:t>
                      </a:r>
                      <a:r>
                        <a:rPr kumimoji="1" lang="en-US" altLang="ja-JP" sz="1100" dirty="0"/>
                        <a:t>7</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「ネイチャーポジティブ経済移行戦略ロードマップ」策定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9636801"/>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b="0" dirty="0">
                        <a:solidFill>
                          <a:schemeClr val="tx1"/>
                        </a:solidFill>
                      </a:endParaRP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2025</a:t>
                      </a:r>
                      <a:r>
                        <a:rPr kumimoji="1" lang="ja-JP" altLang="en-US" sz="1100" dirty="0"/>
                        <a:t>年</a:t>
                      </a:r>
                      <a:r>
                        <a:rPr kumimoji="1" lang="en-US" altLang="ja-JP" sz="1100" dirty="0"/>
                        <a:t>12</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「大阪府生物多様性地域戦略」</a:t>
                      </a:r>
                      <a:r>
                        <a:rPr kumimoji="1" lang="ja-JP" altLang="en-US" sz="1100" b="0" dirty="0"/>
                        <a:t>中間見直しの諮問</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60035725"/>
                  </a:ext>
                </a:extLst>
              </a:tr>
              <a:tr h="0">
                <a:tc>
                  <a:txBody>
                    <a:bodyPr/>
                    <a:lstStyle/>
                    <a:p>
                      <a:r>
                        <a:rPr kumimoji="1" lang="en-US" altLang="ja-JP" sz="1100" dirty="0"/>
                        <a:t>2026</a:t>
                      </a:r>
                      <a:r>
                        <a:rPr kumimoji="1" lang="ja-JP" altLang="en-US" sz="1100" dirty="0"/>
                        <a:t>年</a:t>
                      </a:r>
                      <a:r>
                        <a:rPr kumimoji="1" lang="en-US" altLang="ja-JP" sz="1100" dirty="0"/>
                        <a:t>2</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b="1" dirty="0">
                          <a:solidFill>
                            <a:schemeClr val="accent1"/>
                          </a:solidFill>
                        </a:rPr>
                        <a:t>生物多様性国家戦略</a:t>
                      </a:r>
                      <a:r>
                        <a:rPr kumimoji="1" lang="en-US" altLang="ja-JP" sz="1100" b="1" dirty="0">
                          <a:solidFill>
                            <a:schemeClr val="accent1"/>
                          </a:solidFill>
                        </a:rPr>
                        <a:t>2023-2030</a:t>
                      </a:r>
                      <a:r>
                        <a:rPr kumimoji="1" lang="ja-JP" altLang="en-US" sz="1100" b="1" dirty="0">
                          <a:solidFill>
                            <a:schemeClr val="accent1"/>
                          </a:solidFill>
                        </a:rPr>
                        <a:t>の実施状況の中間評価</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93667973"/>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2026</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2030</a:t>
                      </a:r>
                      <a:r>
                        <a:rPr kumimoji="1" lang="ja-JP" altLang="en-US" sz="1100" dirty="0"/>
                        <a:t>大阪府環境総合計画」改定（予定）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30203765"/>
                  </a:ext>
                </a:extLst>
              </a:tr>
            </a:tbl>
          </a:graphicData>
        </a:graphic>
      </p:graphicFrame>
    </p:spTree>
    <p:extLst>
      <p:ext uri="{BB962C8B-B14F-4D97-AF65-F5344CB8AC3E}">
        <p14:creationId xmlns:p14="http://schemas.microsoft.com/office/powerpoint/2010/main" val="2823451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3064</Words>
  <Application>Microsoft Office PowerPoint</Application>
  <PresentationFormat>画面に合わせる (4:3)</PresentationFormat>
  <Paragraphs>305</Paragraphs>
  <Slides>17</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BIZ UDPゴシック</vt:lpstr>
      <vt:lpstr>BIZ UDゴシック</vt:lpstr>
      <vt:lpstr>Meiryo UI</vt:lpstr>
      <vt:lpstr>游ゴシック</vt:lpstr>
      <vt:lpstr>游明朝</vt:lpstr>
      <vt:lpstr>Arial</vt:lpstr>
      <vt:lpstr>Wingdings</vt:lpstr>
      <vt:lpstr>Office テーマ</vt:lpstr>
      <vt:lpstr> 大阪府生物多様性地域戦略に基づく 取組状況について</vt:lpstr>
      <vt:lpstr>PowerPoint プレゼンテーション</vt:lpstr>
      <vt:lpstr>モニタリング指標の結果</vt:lpstr>
      <vt:lpstr>１．自然環境に配慮した行動をする府民の割合</vt:lpstr>
      <vt:lpstr>２．連携した取組を行う事業者・団体数</vt:lpstr>
      <vt:lpstr>３．府内で確認された特定外来生物のうち必要な対策がなされた割合</vt:lpstr>
      <vt:lpstr>４．法令等に基づく地域指定の割合</vt:lpstr>
      <vt:lpstr>PowerPoint プレゼンテーション</vt:lpstr>
      <vt:lpstr>生物多様性に関する国内外と大阪府の動向</vt:lpstr>
      <vt:lpstr>重点取組項目の実施状況</vt:lpstr>
      <vt:lpstr>1-1-1 府民等の生物多様性配慮行動の促進</vt:lpstr>
      <vt:lpstr>1-1-1 府民等の生物多様性配慮行動の促進</vt:lpstr>
      <vt:lpstr>1-1-2 「大阪生物多様性保全ネットワーク」や 　　　　　 「おおさか生物多様性施設連絡会」等と連携した普及啓発</vt:lpstr>
      <vt:lpstr>2-1-1 森・里・川・海における保全・再生・創造　</vt:lpstr>
      <vt:lpstr>2-1-2 事業者等の生物多様性保全に資する取組の促進</vt:lpstr>
      <vt:lpstr>2-3-2 特定外来生物の防除</vt:lpstr>
      <vt:lpstr>3-1-1 野生動植物のモニタリング体制の構築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織田　智也</dc:creator>
  <cp:lastModifiedBy>織田　智也</cp:lastModifiedBy>
  <cp:revision>134</cp:revision>
  <dcterms:created xsi:type="dcterms:W3CDTF">2025-12-15T08:07:27Z</dcterms:created>
  <dcterms:modified xsi:type="dcterms:W3CDTF">2026-06-15T07:18:07Z</dcterms:modified>
</cp:coreProperties>
</file>