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147476971" r:id="rId2"/>
    <p:sldId id="2147476972" r:id="rId3"/>
    <p:sldId id="2147476958" r:id="rId4"/>
    <p:sldId id="261" r:id="rId5"/>
    <p:sldId id="2147476957" r:id="rId6"/>
    <p:sldId id="2147476977" r:id="rId7"/>
    <p:sldId id="2147476975" r:id="rId8"/>
    <p:sldId id="2147476959" r:id="rId9"/>
    <p:sldId id="2147476960" r:id="rId10"/>
    <p:sldId id="2147476965" r:id="rId11"/>
    <p:sldId id="2147476961" r:id="rId12"/>
    <p:sldId id="2147476962" r:id="rId13"/>
    <p:sldId id="2147476966" r:id="rId14"/>
    <p:sldId id="2147476963" r:id="rId15"/>
    <p:sldId id="2147476964" r:id="rId16"/>
    <p:sldId id="2147476976" r:id="rId17"/>
    <p:sldId id="2147476978" r:id="rId18"/>
    <p:sldId id="2147476967" r:id="rId19"/>
    <p:sldId id="2147476968" r:id="rId20"/>
    <p:sldId id="2147476969" r:id="rId21"/>
    <p:sldId id="2147476970"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F94D"/>
    <a:srgbClr val="86E1F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0" autoAdjust="0"/>
    <p:restoredTop sz="94660"/>
  </p:normalViewPr>
  <p:slideViewPr>
    <p:cSldViewPr snapToGrid="0">
      <p:cViewPr varScale="1">
        <p:scale>
          <a:sx n="99" d="100"/>
          <a:sy n="99" d="100"/>
        </p:scale>
        <p:origin x="21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3182290102124"/>
          <c:y val="4.7275952311718522E-2"/>
          <c:w val="0.5161120039648549"/>
          <c:h val="0.9054480953765629"/>
        </c:manualLayout>
      </c:layout>
      <c:barChart>
        <c:barDir val="bar"/>
        <c:grouping val="clustered"/>
        <c:varyColors val="0"/>
        <c:ser>
          <c:idx val="0"/>
          <c:order val="0"/>
          <c:tx>
            <c:strRef>
              <c:f>Sheet1!$B$1</c:f>
              <c:strCache>
                <c:ptCount val="1"/>
                <c:pt idx="0">
                  <c:v>計画</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天然林</c:v>
                </c:pt>
                <c:pt idx="1">
                  <c:v>里山林</c:v>
                </c:pt>
                <c:pt idx="2">
                  <c:v>人工林</c:v>
                </c:pt>
                <c:pt idx="3">
                  <c:v>二次草原</c:v>
                </c:pt>
                <c:pt idx="4">
                  <c:v>水田</c:v>
                </c:pt>
                <c:pt idx="5">
                  <c:v>畑・果樹園等</c:v>
                </c:pt>
                <c:pt idx="6">
                  <c:v>創出緑地</c:v>
                </c:pt>
                <c:pt idx="7">
                  <c:v>河川・湖沼</c:v>
                </c:pt>
                <c:pt idx="8">
                  <c:v>湿原・湿地</c:v>
                </c:pt>
                <c:pt idx="9">
                  <c:v>サンゴ</c:v>
                </c:pt>
                <c:pt idx="10">
                  <c:v>藻場・岩礁</c:v>
                </c:pt>
                <c:pt idx="11">
                  <c:v>干潟等</c:v>
                </c:pt>
                <c:pt idx="12">
                  <c:v>砂浜</c:v>
                </c:pt>
              </c:strCache>
            </c:strRef>
          </c:cat>
          <c:val>
            <c:numRef>
              <c:f>Sheet1!$B$2:$B$14</c:f>
              <c:numCache>
                <c:formatCode>General</c:formatCode>
                <c:ptCount val="13"/>
                <c:pt idx="0">
                  <c:v>36</c:v>
                </c:pt>
                <c:pt idx="1">
                  <c:v>130</c:v>
                </c:pt>
                <c:pt idx="2">
                  <c:v>102</c:v>
                </c:pt>
                <c:pt idx="3">
                  <c:v>78</c:v>
                </c:pt>
                <c:pt idx="4">
                  <c:v>57</c:v>
                </c:pt>
                <c:pt idx="5">
                  <c:v>37</c:v>
                </c:pt>
                <c:pt idx="6">
                  <c:v>85</c:v>
                </c:pt>
                <c:pt idx="7">
                  <c:v>20</c:v>
                </c:pt>
                <c:pt idx="8">
                  <c:v>35</c:v>
                </c:pt>
                <c:pt idx="9">
                  <c:v>2</c:v>
                </c:pt>
                <c:pt idx="10">
                  <c:v>8</c:v>
                </c:pt>
                <c:pt idx="11">
                  <c:v>5</c:v>
                </c:pt>
                <c:pt idx="12">
                  <c:v>8</c:v>
                </c:pt>
              </c:numCache>
            </c:numRef>
          </c:val>
          <c:extLst>
            <c:ext xmlns:c16="http://schemas.microsoft.com/office/drawing/2014/chart" uri="{C3380CC4-5D6E-409C-BE32-E72D297353CC}">
              <c16:uniqueId val="{00000000-201C-44E6-895D-DB543E54B2F6}"/>
            </c:ext>
          </c:extLst>
        </c:ser>
        <c:dLbls>
          <c:dLblPos val="outEnd"/>
          <c:showLegendKey val="0"/>
          <c:showVal val="1"/>
          <c:showCatName val="0"/>
          <c:showSerName val="0"/>
          <c:showPercent val="0"/>
          <c:showBubbleSize val="0"/>
        </c:dLbls>
        <c:gapWidth val="60"/>
        <c:axId val="1399152752"/>
        <c:axId val="1399156496"/>
      </c:barChart>
      <c:catAx>
        <c:axId val="139915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1399156496"/>
        <c:crosses val="autoZero"/>
        <c:auto val="1"/>
        <c:lblAlgn val="ctr"/>
        <c:lblOffset val="100"/>
        <c:noMultiLvlLbl val="0"/>
      </c:catAx>
      <c:valAx>
        <c:axId val="1399156496"/>
        <c:scaling>
          <c:orientation val="minMax"/>
        </c:scaling>
        <c:delete val="1"/>
        <c:axPos val="t"/>
        <c:numFmt formatCode="General" sourceLinked="1"/>
        <c:majorTickMark val="none"/>
        <c:minorTickMark val="none"/>
        <c:tickLblPos val="nextTo"/>
        <c:crossAx val="139915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評価</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ED-4F30-89D6-BC20A40EE8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EED-4F30-89D6-BC20A40EE82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A399-49F4-9029-52995F60CA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EED-4F30-89D6-BC20A40EE82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EED-4F30-89D6-BC20A40EE827}"/>
              </c:ext>
            </c:extLst>
          </c:dPt>
          <c:dLbls>
            <c:dLbl>
              <c:idx val="1"/>
              <c:layout>
                <c:manualLayout>
                  <c:x val="-0.190081269825601"/>
                  <c:y val="0.16015625"/>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2720096447078639"/>
                      <c:h val="0.26718750000000002"/>
                    </c:manualLayout>
                  </c15:layout>
                </c:ext>
                <c:ext xmlns:c16="http://schemas.microsoft.com/office/drawing/2014/chart" uri="{C3380CC4-5D6E-409C-BE32-E72D297353CC}">
                  <c16:uniqueId val="{00000003-AEED-4F30-89D6-BC20A40EE827}"/>
                </c:ext>
              </c:extLst>
            </c:dLbl>
            <c:dLbl>
              <c:idx val="2"/>
              <c:layout>
                <c:manualLayout>
                  <c:x val="-0.17121824304901462"/>
                  <c:y val="-0.20781250000000001"/>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62683288980656204"/>
                      <c:h val="0.23437500000000003"/>
                    </c:manualLayout>
                  </c15:layout>
                </c:ext>
                <c:ext xmlns:c16="http://schemas.microsoft.com/office/drawing/2014/chart" uri="{C3380CC4-5D6E-409C-BE32-E72D297353CC}">
                  <c16:uniqueId val="{00000002-A399-49F4-9029-52995F60CA70}"/>
                </c:ext>
              </c:extLst>
            </c:dLbl>
            <c:dLbl>
              <c:idx val="3"/>
              <c:layout>
                <c:manualLayout>
                  <c:x val="0.14219820185426638"/>
                  <c:y val="0.24973917322834646"/>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395344819785544"/>
                      <c:h val="0.18046875000000001"/>
                    </c:manualLayout>
                  </c15:layout>
                </c:ext>
                <c:ext xmlns:c16="http://schemas.microsoft.com/office/drawing/2014/chart" uri="{C3380CC4-5D6E-409C-BE32-E72D297353CC}">
                  <c16:uniqueId val="{00000007-AEED-4F30-89D6-BC20A40EE827}"/>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達成</c:v>
                </c:pt>
                <c:pt idx="1">
                  <c:v>目標に向けて順調</c:v>
                </c:pt>
                <c:pt idx="2">
                  <c:v>進展したが、その程度は不十分</c:v>
                </c:pt>
                <c:pt idx="3">
                  <c:v>大きな進展なし</c:v>
                </c:pt>
                <c:pt idx="4">
                  <c:v>不明</c:v>
                </c:pt>
              </c:strCache>
            </c:strRef>
          </c:cat>
          <c:val>
            <c:numRef>
              <c:f>Sheet1!$B$2:$B$6</c:f>
              <c:numCache>
                <c:formatCode>General</c:formatCode>
                <c:ptCount val="5"/>
                <c:pt idx="0">
                  <c:v>0</c:v>
                </c:pt>
                <c:pt idx="1">
                  <c:v>8</c:v>
                </c:pt>
                <c:pt idx="2">
                  <c:v>22</c:v>
                </c:pt>
                <c:pt idx="3">
                  <c:v>9</c:v>
                </c:pt>
                <c:pt idx="4">
                  <c:v>1</c:v>
                </c:pt>
              </c:numCache>
            </c:numRef>
          </c:val>
          <c:extLst>
            <c:ext xmlns:c16="http://schemas.microsoft.com/office/drawing/2014/chart" uri="{C3380CC4-5D6E-409C-BE32-E72D297353CC}">
              <c16:uniqueId val="{00000000-A399-49F4-9029-52995F60CA7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達成</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D5D-4374-A2CA-0E40606979E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2D5D-4374-A2CA-0E40606979E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2-A399-49F4-9029-52995F60CA70}"/>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2D5D-4374-A2CA-0E40606979E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2D5D-4374-A2CA-0E40606979E8}"/>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状態目標</c:v>
                </c:pt>
                <c:pt idx="1">
                  <c:v>行動目標</c:v>
                </c:pt>
              </c:strCache>
            </c:strRef>
          </c:cat>
          <c:val>
            <c:numRef>
              <c:f>Sheet1!$B$2:$C$2</c:f>
              <c:numCache>
                <c:formatCode>General</c:formatCode>
                <c:ptCount val="2"/>
                <c:pt idx="0">
                  <c:v>0</c:v>
                </c:pt>
                <c:pt idx="1">
                  <c:v>0</c:v>
                </c:pt>
              </c:numCache>
            </c:numRef>
          </c:val>
          <c:extLst>
            <c:ext xmlns:c16="http://schemas.microsoft.com/office/drawing/2014/chart" uri="{C3380CC4-5D6E-409C-BE32-E72D297353CC}">
              <c16:uniqueId val="{00000000-A399-49F4-9029-52995F60CA70}"/>
            </c:ext>
          </c:extLst>
        </c:ser>
        <c:ser>
          <c:idx val="1"/>
          <c:order val="1"/>
          <c:tx>
            <c:strRef>
              <c:f>Sheet1!$A$3</c:f>
              <c:strCache>
                <c:ptCount val="1"/>
                <c:pt idx="0">
                  <c:v>目標に向けて順調</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状態目標</c:v>
                </c:pt>
                <c:pt idx="1">
                  <c:v>行動目標</c:v>
                </c:pt>
              </c:strCache>
            </c:strRef>
          </c:cat>
          <c:val>
            <c:numRef>
              <c:f>Sheet1!$B$3:$C$3</c:f>
              <c:numCache>
                <c:formatCode>General</c:formatCode>
                <c:ptCount val="2"/>
                <c:pt idx="0">
                  <c:v>3</c:v>
                </c:pt>
                <c:pt idx="1">
                  <c:v>5</c:v>
                </c:pt>
              </c:numCache>
            </c:numRef>
          </c:val>
          <c:extLst>
            <c:ext xmlns:c16="http://schemas.microsoft.com/office/drawing/2014/chart" uri="{C3380CC4-5D6E-409C-BE32-E72D297353CC}">
              <c16:uniqueId val="{0000000A-2D5D-4374-A2CA-0E40606979E8}"/>
            </c:ext>
          </c:extLst>
        </c:ser>
        <c:ser>
          <c:idx val="2"/>
          <c:order val="2"/>
          <c:tx>
            <c:strRef>
              <c:f>Sheet1!$A$4</c:f>
              <c:strCache>
                <c:ptCount val="1"/>
                <c:pt idx="0">
                  <c:v>進展したが、その程度は不十分</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状態目標</c:v>
                </c:pt>
                <c:pt idx="1">
                  <c:v>行動目標</c:v>
                </c:pt>
              </c:strCache>
            </c:strRef>
          </c:cat>
          <c:val>
            <c:numRef>
              <c:f>Sheet1!$B$4:$C$4</c:f>
              <c:numCache>
                <c:formatCode>General</c:formatCode>
                <c:ptCount val="2"/>
                <c:pt idx="0">
                  <c:v>4</c:v>
                </c:pt>
                <c:pt idx="1">
                  <c:v>18</c:v>
                </c:pt>
              </c:numCache>
            </c:numRef>
          </c:val>
          <c:extLst>
            <c:ext xmlns:c16="http://schemas.microsoft.com/office/drawing/2014/chart" uri="{C3380CC4-5D6E-409C-BE32-E72D297353CC}">
              <c16:uniqueId val="{0000000B-2D5D-4374-A2CA-0E40606979E8}"/>
            </c:ext>
          </c:extLst>
        </c:ser>
        <c:ser>
          <c:idx val="3"/>
          <c:order val="3"/>
          <c:tx>
            <c:strRef>
              <c:f>Sheet1!$A$5</c:f>
              <c:strCache>
                <c:ptCount val="1"/>
                <c:pt idx="0">
                  <c:v>大きな進展なし</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状態目標</c:v>
                </c:pt>
                <c:pt idx="1">
                  <c:v>行動目標</c:v>
                </c:pt>
              </c:strCache>
            </c:strRef>
          </c:cat>
          <c:val>
            <c:numRef>
              <c:f>Sheet1!$B$5:$C$5</c:f>
              <c:numCache>
                <c:formatCode>General</c:formatCode>
                <c:ptCount val="2"/>
                <c:pt idx="0">
                  <c:v>7</c:v>
                </c:pt>
                <c:pt idx="1">
                  <c:v>2</c:v>
                </c:pt>
              </c:numCache>
            </c:numRef>
          </c:val>
          <c:extLst>
            <c:ext xmlns:c16="http://schemas.microsoft.com/office/drawing/2014/chart" uri="{C3380CC4-5D6E-409C-BE32-E72D297353CC}">
              <c16:uniqueId val="{0000000C-2D5D-4374-A2CA-0E40606979E8}"/>
            </c:ext>
          </c:extLst>
        </c:ser>
        <c:ser>
          <c:idx val="4"/>
          <c:order val="4"/>
          <c:tx>
            <c:strRef>
              <c:f>Sheet1!$A$6</c:f>
              <c:strCache>
                <c:ptCount val="1"/>
                <c:pt idx="0">
                  <c:v>不明</c:v>
                </c:pt>
              </c:strCache>
            </c:strRef>
          </c:tx>
          <c:spPr>
            <a:solidFill>
              <a:schemeClr val="accent5"/>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状態目標</c:v>
                </c:pt>
                <c:pt idx="1">
                  <c:v>行動目標</c:v>
                </c:pt>
              </c:strCache>
            </c:strRef>
          </c:cat>
          <c:val>
            <c:numRef>
              <c:f>Sheet1!$B$6:$C$6</c:f>
              <c:numCache>
                <c:formatCode>General</c:formatCode>
                <c:ptCount val="2"/>
                <c:pt idx="0">
                  <c:v>1</c:v>
                </c:pt>
                <c:pt idx="1">
                  <c:v>0</c:v>
                </c:pt>
              </c:numCache>
            </c:numRef>
          </c:val>
          <c:extLst>
            <c:ext xmlns:c16="http://schemas.microsoft.com/office/drawing/2014/chart" uri="{C3380CC4-5D6E-409C-BE32-E72D297353CC}">
              <c16:uniqueId val="{0000000D-2D5D-4374-A2CA-0E40606979E8}"/>
            </c:ext>
          </c:extLst>
        </c:ser>
        <c:dLbls>
          <c:dLblPos val="ctr"/>
          <c:showLegendKey val="0"/>
          <c:showVal val="1"/>
          <c:showCatName val="0"/>
          <c:showSerName val="0"/>
          <c:showPercent val="0"/>
          <c:showBubbleSize val="0"/>
        </c:dLbls>
        <c:gapWidth val="100"/>
        <c:overlap val="100"/>
        <c:axId val="1066503151"/>
        <c:axId val="1066502735"/>
      </c:barChart>
      <c:valAx>
        <c:axId val="1066502735"/>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066503151"/>
        <c:crosses val="autoZero"/>
        <c:crossBetween val="between"/>
        <c:majorUnit val="0.5"/>
      </c:valAx>
      <c:catAx>
        <c:axId val="106650315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10665027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D5802-B843-4B0E-9626-1710F08670E8}"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6FB0-E463-497E-8E41-F4F2027E00E7}" type="slidenum">
              <a:rPr kumimoji="1" lang="ja-JP" altLang="en-US" smtClean="0"/>
              <a:t>‹#›</a:t>
            </a:fld>
            <a:endParaRPr kumimoji="1" lang="ja-JP" altLang="en-US"/>
          </a:p>
        </p:txBody>
      </p:sp>
    </p:spTree>
    <p:extLst>
      <p:ext uri="{BB962C8B-B14F-4D97-AF65-F5344CB8AC3E}">
        <p14:creationId xmlns:p14="http://schemas.microsoft.com/office/powerpoint/2010/main" val="42301737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本文">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144000" cy="504000"/>
          </a:xfrm>
        </p:spPr>
        <p:txBody>
          <a:bodyPr>
            <a:normAutofit/>
          </a:bodyPr>
          <a:lstStyle>
            <a:lvl1pPr>
              <a:defRPr sz="2400">
                <a:latin typeface="BIZ UDPゴシック" panose="020B0400000000000000" pitchFamily="50" charset="-128"/>
                <a:ea typeface="BIZ UDPゴシック" panose="020B0400000000000000" pitchFamily="50" charset="-128"/>
              </a:defRPr>
            </a:lvl1pPr>
          </a:lstStyle>
          <a:p>
            <a:r>
              <a:rPr kumimoji="1" lang="ja-JP" altLang="en-US" dirty="0"/>
              <a:t>タイトル</a:t>
            </a:r>
          </a:p>
        </p:txBody>
      </p:sp>
      <p:sp>
        <p:nvSpPr>
          <p:cNvPr id="8" name="テキスト プレースホルダー 7"/>
          <p:cNvSpPr>
            <a:spLocks noGrp="1"/>
          </p:cNvSpPr>
          <p:nvPr>
            <p:ph type="body" sz="quarter" idx="10" hasCustomPrompt="1"/>
          </p:nvPr>
        </p:nvSpPr>
        <p:spPr>
          <a:xfrm>
            <a:off x="127000" y="554572"/>
            <a:ext cx="8953626" cy="648000"/>
          </a:xfrm>
        </p:spPr>
        <p:txBody>
          <a:bodyPr>
            <a:noAutofit/>
          </a:bodyPr>
          <a:lstStyle>
            <a:lvl1pPr marL="0" indent="0">
              <a:buNone/>
              <a:defRPr sz="2000"/>
            </a:lvl1pPr>
          </a:lstStyle>
          <a:p>
            <a:pPr lvl="0"/>
            <a:r>
              <a:rPr kumimoji="1" lang="ja-JP" altLang="en-US" dirty="0"/>
              <a:t>メインメッセージ</a:t>
            </a:r>
          </a:p>
        </p:txBody>
      </p:sp>
    </p:spTree>
    <p:extLst>
      <p:ext uri="{BB962C8B-B14F-4D97-AF65-F5344CB8AC3E}">
        <p14:creationId xmlns:p14="http://schemas.microsoft.com/office/powerpoint/2010/main" val="197537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A7D9C-730E-4421-B880-FCF773C44906}"/>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5FC6A47-18C4-424D-91C0-F2507282F42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B21A9BC-B3D5-479B-B8D0-0C9E273A2B11}"/>
              </a:ext>
            </a:extLst>
          </p:cNvPr>
          <p:cNvSpPr>
            <a:spLocks noGrp="1"/>
          </p:cNvSpPr>
          <p:nvPr>
            <p:ph type="dt" sz="half" idx="10"/>
          </p:nvPr>
        </p:nvSpPr>
        <p:spPr/>
        <p:txBody>
          <a:bodyPr/>
          <a:lstStyle/>
          <a:p>
            <a:fld id="{27E37BE9-87D9-401E-976C-2ADE154D5B49}" type="datetimeFigureOut">
              <a:rPr kumimoji="1" lang="ja-JP" altLang="en-US" smtClean="0"/>
              <a:t>2026/3/23</a:t>
            </a:fld>
            <a:endParaRPr kumimoji="1" lang="ja-JP" altLang="en-US"/>
          </a:p>
        </p:txBody>
      </p:sp>
      <p:sp>
        <p:nvSpPr>
          <p:cNvPr id="5" name="フッター プレースホルダー 4">
            <a:extLst>
              <a:ext uri="{FF2B5EF4-FFF2-40B4-BE49-F238E27FC236}">
                <a16:creationId xmlns:a16="http://schemas.microsoft.com/office/drawing/2014/main" id="{03FCE1F1-456C-4BC1-9CEB-87A72A3A05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24345E-F7C7-4ED8-A925-DBE97230E9B7}"/>
              </a:ext>
            </a:extLst>
          </p:cNvPr>
          <p:cNvSpPr>
            <a:spLocks noGrp="1"/>
          </p:cNvSpPr>
          <p:nvPr>
            <p:ph type="sldNum" sz="quarter" idx="12"/>
          </p:nvPr>
        </p:nvSpPr>
        <p:spPr/>
        <p:txBody>
          <a:bodyPr/>
          <a:lstStyle/>
          <a:p>
            <a:fld id="{254977FD-2B4C-47E2-A225-CA29ACC5699B}" type="slidenum">
              <a:rPr kumimoji="1" lang="ja-JP" altLang="en-US" smtClean="0"/>
              <a:t>‹#›</a:t>
            </a:fld>
            <a:endParaRPr kumimoji="1" lang="ja-JP" altLang="en-US"/>
          </a:p>
        </p:txBody>
      </p:sp>
    </p:spTree>
    <p:extLst>
      <p:ext uri="{BB962C8B-B14F-4D97-AF65-F5344CB8AC3E}">
        <p14:creationId xmlns:p14="http://schemas.microsoft.com/office/powerpoint/2010/main" val="49647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8AF41D5-F809-4B8A-8A52-294FBC785B96}"/>
              </a:ext>
            </a:extLst>
          </p:cNvPr>
          <p:cNvSpPr>
            <a:spLocks noGrp="1"/>
          </p:cNvSpPr>
          <p:nvPr>
            <p:ph type="dt" sz="half" idx="10"/>
          </p:nvPr>
        </p:nvSpPr>
        <p:spPr/>
        <p:txBody>
          <a:bodyPr/>
          <a:lstStyle/>
          <a:p>
            <a:fld id="{27E37BE9-87D9-401E-976C-2ADE154D5B49}" type="datetimeFigureOut">
              <a:rPr kumimoji="1" lang="ja-JP" altLang="en-US" smtClean="0"/>
              <a:t>2026/3/23</a:t>
            </a:fld>
            <a:endParaRPr kumimoji="1" lang="ja-JP" altLang="en-US"/>
          </a:p>
        </p:txBody>
      </p:sp>
      <p:sp>
        <p:nvSpPr>
          <p:cNvPr id="3" name="フッター プレースホルダー 2">
            <a:extLst>
              <a:ext uri="{FF2B5EF4-FFF2-40B4-BE49-F238E27FC236}">
                <a16:creationId xmlns:a16="http://schemas.microsoft.com/office/drawing/2014/main" id="{E48EB1AA-FAC3-4BF0-A8D3-725853E5E22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006888E-2EEA-4B41-B505-F80CED37CB11}"/>
              </a:ext>
            </a:extLst>
          </p:cNvPr>
          <p:cNvSpPr>
            <a:spLocks noGrp="1"/>
          </p:cNvSpPr>
          <p:nvPr>
            <p:ph type="sldNum" sz="quarter" idx="12"/>
          </p:nvPr>
        </p:nvSpPr>
        <p:spPr/>
        <p:txBody>
          <a:bodyPr/>
          <a:lstStyle/>
          <a:p>
            <a:fld id="{254977FD-2B4C-47E2-A225-CA29ACC5699B}" type="slidenum">
              <a:rPr kumimoji="1" lang="ja-JP" altLang="en-US" smtClean="0"/>
              <a:t>‹#›</a:t>
            </a:fld>
            <a:endParaRPr kumimoji="1" lang="ja-JP" altLang="en-US"/>
          </a:p>
        </p:txBody>
      </p:sp>
    </p:spTree>
    <p:extLst>
      <p:ext uri="{BB962C8B-B14F-4D97-AF65-F5344CB8AC3E}">
        <p14:creationId xmlns:p14="http://schemas.microsoft.com/office/powerpoint/2010/main" val="310270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144000" cy="504000"/>
          </a:xfrm>
        </p:spPr>
        <p:txBody>
          <a:bodyPr>
            <a:normAutofit/>
          </a:bodyPr>
          <a:lstStyle>
            <a:lvl1pPr>
              <a:defRPr sz="2400">
                <a:latin typeface="BIZ UDPゴシック" panose="020B0400000000000000" pitchFamily="50" charset="-128"/>
                <a:ea typeface="BIZ UDPゴシック" panose="020B0400000000000000" pitchFamily="50" charset="-128"/>
              </a:defRPr>
            </a:lvl1pPr>
          </a:lstStyle>
          <a:p>
            <a:r>
              <a:rPr kumimoji="1" lang="ja-JP" altLang="en-US" dirty="0"/>
              <a:t>タイトル</a:t>
            </a:r>
          </a:p>
        </p:txBody>
      </p:sp>
      <p:sp>
        <p:nvSpPr>
          <p:cNvPr id="8" name="テキスト プレースホルダー 7"/>
          <p:cNvSpPr>
            <a:spLocks noGrp="1"/>
          </p:cNvSpPr>
          <p:nvPr>
            <p:ph type="body" sz="quarter" idx="10" hasCustomPrompt="1"/>
          </p:nvPr>
        </p:nvSpPr>
        <p:spPr>
          <a:xfrm>
            <a:off x="127000" y="554572"/>
            <a:ext cx="8953626" cy="648000"/>
          </a:xfrm>
        </p:spPr>
        <p:txBody>
          <a:bodyPr>
            <a:noAutofit/>
          </a:bodyPr>
          <a:lstStyle>
            <a:lvl1pPr marL="0" indent="0">
              <a:buNone/>
              <a:defRPr sz="2000"/>
            </a:lvl1pPr>
          </a:lstStyle>
          <a:p>
            <a:pPr lvl="0"/>
            <a:r>
              <a:rPr kumimoji="1" lang="ja-JP" altLang="en-US" dirty="0"/>
              <a:t>メインメッセージ</a:t>
            </a:r>
          </a:p>
        </p:txBody>
      </p:sp>
    </p:spTree>
    <p:extLst>
      <p:ext uri="{BB962C8B-B14F-4D97-AF65-F5344CB8AC3E}">
        <p14:creationId xmlns:p14="http://schemas.microsoft.com/office/powerpoint/2010/main" val="3035992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10495B9-C7FD-409C-8EAD-77CD07EF977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6245C6-EE0D-467E-B9F7-D39686E61B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6E81AE-BC7A-4EE9-BCC7-9CC13E79A5F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37BE9-87D9-401E-976C-2ADE154D5B49}" type="datetimeFigureOut">
              <a:rPr kumimoji="1" lang="ja-JP" altLang="en-US" smtClean="0"/>
              <a:t>2026/3/23</a:t>
            </a:fld>
            <a:endParaRPr kumimoji="1" lang="ja-JP" altLang="en-US"/>
          </a:p>
        </p:txBody>
      </p:sp>
      <p:sp>
        <p:nvSpPr>
          <p:cNvPr id="5" name="フッター プレースホルダー 4">
            <a:extLst>
              <a:ext uri="{FF2B5EF4-FFF2-40B4-BE49-F238E27FC236}">
                <a16:creationId xmlns:a16="http://schemas.microsoft.com/office/drawing/2014/main" id="{B7A3EA3F-8D85-4BFF-8F12-27B3390B22E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7A64546-F09F-44E9-9759-91091AB1B1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977FD-2B4C-47E2-A225-CA29ACC5699B}" type="slidenum">
              <a:rPr kumimoji="1" lang="ja-JP" altLang="en-US" smtClean="0"/>
              <a:t>‹#›</a:t>
            </a:fld>
            <a:endParaRPr kumimoji="1" lang="ja-JP" altLang="en-US"/>
          </a:p>
        </p:txBody>
      </p:sp>
    </p:spTree>
    <p:extLst>
      <p:ext uri="{BB962C8B-B14F-4D97-AF65-F5344CB8AC3E}">
        <p14:creationId xmlns:p14="http://schemas.microsoft.com/office/powerpoint/2010/main" val="1994566532"/>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5" r:id="rId3"/>
    <p:sldLayoutId id="2147483660"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2484750"/>
            <a:ext cx="9144000" cy="1002789"/>
          </a:xfrm>
          <a:solidFill>
            <a:schemeClr val="accent1"/>
          </a:solidFill>
        </p:spPr>
        <p:style>
          <a:lnRef idx="0">
            <a:schemeClr val="accent5"/>
          </a:lnRef>
          <a:fillRef idx="3">
            <a:schemeClr val="accent5"/>
          </a:fillRef>
          <a:effectRef idx="3">
            <a:schemeClr val="accent5"/>
          </a:effectRef>
          <a:fontRef idx="minor">
            <a:schemeClr val="lt1"/>
          </a:fontRef>
        </p:style>
        <p:txBody>
          <a:bodyPr anchor="ctr" anchorCtr="0">
            <a:noAutofit/>
          </a:bodyPr>
          <a:lstStyle/>
          <a:p>
            <a:r>
              <a:rPr lang="ja-JP" altLang="en-US" sz="2954" b="1" dirty="0">
                <a:latin typeface="Meiryo UI" panose="020B0604030504040204" pitchFamily="50" charset="-128"/>
                <a:ea typeface="Meiryo UI" panose="020B0604030504040204" pitchFamily="50" charset="-128"/>
              </a:rPr>
              <a:t> 生物多様性に関する国内外の動向</a:t>
            </a:r>
          </a:p>
        </p:txBody>
      </p:sp>
      <p:sp>
        <p:nvSpPr>
          <p:cNvPr id="5" name="サブタイトル 2"/>
          <p:cNvSpPr txBox="1">
            <a:spLocks/>
          </p:cNvSpPr>
          <p:nvPr/>
        </p:nvSpPr>
        <p:spPr>
          <a:xfrm>
            <a:off x="1780305" y="4616013"/>
            <a:ext cx="5583389" cy="864096"/>
          </a:xfrm>
          <a:prstGeom prst="rect">
            <a:avLst/>
          </a:prstGeom>
        </p:spPr>
        <p:txBody>
          <a:bodyPr vert="horz" lIns="84406" tIns="42203" rIns="84406" bIns="42203"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fontAlgn="base">
              <a:spcBef>
                <a:spcPts val="0"/>
              </a:spcBef>
              <a:spcAft>
                <a:spcPct val="0"/>
              </a:spcAft>
              <a:defRPr/>
            </a:pPr>
            <a:r>
              <a:rPr lang="en-US" altLang="ja-JP" sz="2216" kern="0" dirty="0">
                <a:solidFill>
                  <a:prstClr val="black"/>
                </a:solidFill>
                <a:latin typeface="Meiryo UI" panose="020B0604030504040204" pitchFamily="50" charset="-128"/>
                <a:ea typeface="Meiryo UI" panose="020B0604030504040204" pitchFamily="50" charset="-128"/>
              </a:rPr>
              <a:t>2026</a:t>
            </a:r>
            <a:r>
              <a:rPr lang="ja-JP" altLang="en-US" sz="2216" kern="0" dirty="0">
                <a:solidFill>
                  <a:prstClr val="black"/>
                </a:solidFill>
                <a:latin typeface="Meiryo UI" panose="020B0604030504040204" pitchFamily="50" charset="-128"/>
                <a:ea typeface="Meiryo UI" panose="020B0604030504040204" pitchFamily="50" charset="-128"/>
              </a:rPr>
              <a:t>年</a:t>
            </a:r>
            <a:r>
              <a:rPr lang="en-US" altLang="ja-JP" sz="2216" kern="0" dirty="0">
                <a:solidFill>
                  <a:prstClr val="black"/>
                </a:solidFill>
                <a:latin typeface="Meiryo UI" panose="020B0604030504040204" pitchFamily="50" charset="-128"/>
                <a:ea typeface="Meiryo UI" panose="020B0604030504040204" pitchFamily="50" charset="-128"/>
              </a:rPr>
              <a:t>3</a:t>
            </a:r>
            <a:r>
              <a:rPr lang="ja-JP" altLang="en-US" sz="2216" kern="0" dirty="0">
                <a:solidFill>
                  <a:prstClr val="black"/>
                </a:solidFill>
                <a:latin typeface="Meiryo UI" panose="020B0604030504040204" pitchFamily="50" charset="-128"/>
                <a:ea typeface="Meiryo UI" panose="020B0604030504040204" pitchFamily="50" charset="-128"/>
              </a:rPr>
              <a:t>月</a:t>
            </a:r>
            <a:r>
              <a:rPr lang="en-US" altLang="ja-JP" sz="2216" kern="0" dirty="0">
                <a:solidFill>
                  <a:prstClr val="black"/>
                </a:solidFill>
                <a:latin typeface="Meiryo UI" panose="020B0604030504040204" pitchFamily="50" charset="-128"/>
                <a:ea typeface="Meiryo UI" panose="020B0604030504040204" pitchFamily="50" charset="-128"/>
              </a:rPr>
              <a:t>23</a:t>
            </a:r>
            <a:r>
              <a:rPr lang="ja-JP" altLang="en-US" sz="2216" kern="0" dirty="0">
                <a:solidFill>
                  <a:prstClr val="black"/>
                </a:solidFill>
                <a:latin typeface="Meiryo UI" panose="020B0604030504040204" pitchFamily="50" charset="-128"/>
                <a:ea typeface="Meiryo UI" panose="020B0604030504040204" pitchFamily="50" charset="-128"/>
              </a:rPr>
              <a:t>日</a:t>
            </a:r>
            <a:endParaRPr lang="en-US" altLang="ja-JP" sz="2216" kern="0" dirty="0">
              <a:solidFill>
                <a:prstClr val="black"/>
              </a:solidFill>
              <a:latin typeface="Meiryo UI" panose="020B0604030504040204" pitchFamily="50" charset="-128"/>
              <a:ea typeface="Meiryo UI" panose="020B0604030504040204" pitchFamily="50" charset="-128"/>
            </a:endParaRPr>
          </a:p>
          <a:p>
            <a:pPr fontAlgn="base">
              <a:spcBef>
                <a:spcPts val="0"/>
              </a:spcBef>
              <a:spcAft>
                <a:spcPct val="0"/>
              </a:spcAft>
              <a:defRPr/>
            </a:pPr>
            <a:r>
              <a:rPr kumimoji="0" lang="ja-JP" altLang="en-US" sz="2216" kern="0" dirty="0">
                <a:solidFill>
                  <a:prstClr val="black"/>
                </a:solidFill>
                <a:latin typeface="Meiryo UI" panose="020B0604030504040204" pitchFamily="50" charset="-128"/>
                <a:ea typeface="Meiryo UI" panose="020B0604030504040204" pitchFamily="50" charset="-128"/>
              </a:rPr>
              <a:t>みどり企画課</a:t>
            </a:r>
            <a:endParaRPr lang="ja-JP" altLang="en-US" sz="2216" kern="0" dirty="0">
              <a:solidFill>
                <a:prstClr val="black"/>
              </a:solidFill>
              <a:latin typeface="Meiryo UI" panose="020B0604030504040204" pitchFamily="50" charset="-128"/>
              <a:ea typeface="Meiryo UI" panose="020B0604030504040204" pitchFamily="50" charset="-128"/>
            </a:endParaRPr>
          </a:p>
        </p:txBody>
      </p:sp>
      <p:sp>
        <p:nvSpPr>
          <p:cNvPr id="4" name="サブタイトル 2"/>
          <p:cNvSpPr txBox="1">
            <a:spLocks/>
          </p:cNvSpPr>
          <p:nvPr/>
        </p:nvSpPr>
        <p:spPr bwMode="auto">
          <a:xfrm>
            <a:off x="7545049" y="339900"/>
            <a:ext cx="1462316" cy="37638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844073" fontAlgn="base">
              <a:spcBef>
                <a:spcPct val="20000"/>
              </a:spcBef>
              <a:spcAft>
                <a:spcPct val="0"/>
              </a:spcAft>
              <a:defRPr/>
            </a:pPr>
            <a:r>
              <a:rPr lang="ja-JP" altLang="en-US" sz="1846" kern="0">
                <a:latin typeface="Meiryo UI" panose="020B0604030504040204" pitchFamily="50" charset="-128"/>
                <a:ea typeface="Meiryo UI" panose="020B0604030504040204" pitchFamily="50" charset="-128"/>
              </a:rPr>
              <a:t>参考資料３</a:t>
            </a:r>
            <a:endParaRPr lang="en-US" altLang="ja-JP" sz="1846" kern="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98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2038D7-03B5-46C8-8FE5-8E6D778509C2}"/>
              </a:ext>
            </a:extLst>
          </p:cNvPr>
          <p:cNvSpPr>
            <a:spLocks noGrp="1"/>
          </p:cNvSpPr>
          <p:nvPr>
            <p:ph type="title"/>
          </p:nvPr>
        </p:nvSpPr>
        <p:spPr/>
        <p:txBody>
          <a:bodyPr/>
          <a:lstStyle/>
          <a:p>
            <a:r>
              <a:rPr kumimoji="1" lang="ja-JP" altLang="en-US" dirty="0"/>
              <a:t>自然共生サイト</a:t>
            </a:r>
          </a:p>
        </p:txBody>
      </p:sp>
      <p:sp>
        <p:nvSpPr>
          <p:cNvPr id="3" name="テキスト プレースホルダー 2">
            <a:extLst>
              <a:ext uri="{FF2B5EF4-FFF2-40B4-BE49-F238E27FC236}">
                <a16:creationId xmlns:a16="http://schemas.microsoft.com/office/drawing/2014/main" id="{C5B238E6-DA48-4FB5-81FC-6225A22A1F63}"/>
              </a:ext>
            </a:extLst>
          </p:cNvPr>
          <p:cNvSpPr>
            <a:spLocks noGrp="1"/>
          </p:cNvSpPr>
          <p:nvPr>
            <p:ph type="body" sz="quarter" idx="10"/>
          </p:nvPr>
        </p:nvSpPr>
        <p:spPr/>
        <p:txBody>
          <a:bodyPr/>
          <a:lstStyle/>
          <a:p>
            <a:r>
              <a:rPr kumimoji="1" lang="en-US" altLang="ja-JP" dirty="0"/>
              <a:t>2023</a:t>
            </a:r>
            <a:r>
              <a:rPr kumimoji="1" lang="ja-JP" altLang="en-US" dirty="0"/>
              <a:t>年から民間の取組等により生物多様性が保全されている場所を国が認定</a:t>
            </a:r>
            <a:endParaRPr kumimoji="1" lang="en-US" altLang="ja-JP" dirty="0"/>
          </a:p>
          <a:p>
            <a:r>
              <a:rPr lang="en-US" altLang="ja-JP" dirty="0"/>
              <a:t>2025</a:t>
            </a:r>
            <a:r>
              <a:rPr lang="ja-JP" altLang="en-US" dirty="0"/>
              <a:t>年</a:t>
            </a:r>
            <a:r>
              <a:rPr lang="en-US" altLang="ja-JP" dirty="0"/>
              <a:t>4</a:t>
            </a:r>
            <a:r>
              <a:rPr lang="ja-JP" altLang="en-US" dirty="0"/>
              <a:t>月からは、</a:t>
            </a:r>
            <a:r>
              <a:rPr lang="ja-JP" altLang="en-US" b="1" dirty="0">
                <a:solidFill>
                  <a:schemeClr val="accent1"/>
                </a:solidFill>
              </a:rPr>
              <a:t>地域生物多様性増進法</a:t>
            </a:r>
            <a:r>
              <a:rPr lang="ja-JP" altLang="en-US" dirty="0"/>
              <a:t>に基づき法制化</a:t>
            </a:r>
            <a:endParaRPr kumimoji="1" lang="ja-JP" altLang="en-US" dirty="0"/>
          </a:p>
        </p:txBody>
      </p:sp>
      <p:sp>
        <p:nvSpPr>
          <p:cNvPr id="5" name="テキスト ボックス 4">
            <a:extLst>
              <a:ext uri="{FF2B5EF4-FFF2-40B4-BE49-F238E27FC236}">
                <a16:creationId xmlns:a16="http://schemas.microsoft.com/office/drawing/2014/main" id="{E704333D-790A-4B01-8DE8-753911B6D9A0}"/>
              </a:ext>
            </a:extLst>
          </p:cNvPr>
          <p:cNvSpPr txBox="1"/>
          <p:nvPr/>
        </p:nvSpPr>
        <p:spPr>
          <a:xfrm>
            <a:off x="67376" y="1495325"/>
            <a:ext cx="4504624" cy="400110"/>
          </a:xfrm>
          <a:prstGeom prst="rect">
            <a:avLst/>
          </a:prstGeom>
          <a:noFill/>
        </p:spPr>
        <p:txBody>
          <a:bodyPr wrap="square" lIns="36000" rIns="36000" rtlCol="0">
            <a:spAutoFit/>
          </a:bodyPr>
          <a:lstStyle/>
          <a:p>
            <a:pPr algn="l"/>
            <a:r>
              <a:rPr kumimoji="1" lang="ja-JP" altLang="en-US" sz="2000" b="1" dirty="0"/>
              <a:t>法制化による変更点</a:t>
            </a:r>
          </a:p>
        </p:txBody>
      </p:sp>
      <p:graphicFrame>
        <p:nvGraphicFramePr>
          <p:cNvPr id="7" name="表 7">
            <a:extLst>
              <a:ext uri="{FF2B5EF4-FFF2-40B4-BE49-F238E27FC236}">
                <a16:creationId xmlns:a16="http://schemas.microsoft.com/office/drawing/2014/main" id="{3C89A13D-387B-48FA-9CFA-04167FE24EA7}"/>
              </a:ext>
            </a:extLst>
          </p:cNvPr>
          <p:cNvGraphicFramePr>
            <a:graphicFrameLocks noGrp="1"/>
          </p:cNvGraphicFramePr>
          <p:nvPr>
            <p:extLst>
              <p:ext uri="{D42A27DB-BD31-4B8C-83A1-F6EECF244321}">
                <p14:modId xmlns:p14="http://schemas.microsoft.com/office/powerpoint/2010/main" val="137123526"/>
              </p:ext>
            </p:extLst>
          </p:nvPr>
        </p:nvGraphicFramePr>
        <p:xfrm>
          <a:off x="67376" y="1895435"/>
          <a:ext cx="4504623" cy="1630680"/>
        </p:xfrm>
        <a:graphic>
          <a:graphicData uri="http://schemas.openxmlformats.org/drawingml/2006/table">
            <a:tbl>
              <a:tblPr bandRow="1">
                <a:tableStyleId>{2D5ABB26-0587-4C30-8999-92F81FD0307C}</a:tableStyleId>
              </a:tblPr>
              <a:tblGrid>
                <a:gridCol w="1068405">
                  <a:extLst>
                    <a:ext uri="{9D8B030D-6E8A-4147-A177-3AD203B41FA5}">
                      <a16:colId xmlns:a16="http://schemas.microsoft.com/office/drawing/2014/main" val="3169411288"/>
                    </a:ext>
                  </a:extLst>
                </a:gridCol>
                <a:gridCol w="1607419">
                  <a:extLst>
                    <a:ext uri="{9D8B030D-6E8A-4147-A177-3AD203B41FA5}">
                      <a16:colId xmlns:a16="http://schemas.microsoft.com/office/drawing/2014/main" val="3217370535"/>
                    </a:ext>
                  </a:extLst>
                </a:gridCol>
                <a:gridCol w="1828799">
                  <a:extLst>
                    <a:ext uri="{9D8B030D-6E8A-4147-A177-3AD203B41FA5}">
                      <a16:colId xmlns:a16="http://schemas.microsoft.com/office/drawing/2014/main" val="253870172"/>
                    </a:ext>
                  </a:extLst>
                </a:gridCol>
              </a:tblGrid>
              <a:tr h="370840">
                <a:tc>
                  <a:txBody>
                    <a:bodyPr/>
                    <a:lstStyle/>
                    <a:p>
                      <a:endParaRPr kumimoji="1" lang="ja-JP" altLang="en-US" sz="16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400" dirty="0"/>
                        <a:t>2023</a:t>
                      </a:r>
                      <a:r>
                        <a:rPr kumimoji="1" lang="ja-JP" altLang="en-US" sz="1400" dirty="0"/>
                        <a:t>年～</a:t>
                      </a:r>
                      <a:r>
                        <a:rPr kumimoji="1" lang="en-US" altLang="ja-JP" sz="1400" dirty="0"/>
                        <a:t>2024</a:t>
                      </a:r>
                      <a:r>
                        <a:rPr kumimoji="1" lang="ja-JP" altLang="en-US" sz="1400" dirty="0"/>
                        <a:t>年</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400" dirty="0"/>
                        <a:t>2025</a:t>
                      </a:r>
                      <a:r>
                        <a:rPr kumimoji="1" lang="ja-JP" altLang="en-US" sz="1400" dirty="0"/>
                        <a:t>年～</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36598"/>
                  </a:ext>
                </a:extLst>
              </a:tr>
              <a:tr h="370840">
                <a:tc>
                  <a:txBody>
                    <a:bodyPr/>
                    <a:lstStyle/>
                    <a:p>
                      <a:r>
                        <a:rPr kumimoji="1" lang="ja-JP" altLang="en-US" sz="1600" dirty="0"/>
                        <a:t>認定対象</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dirty="0"/>
                        <a:t>場所</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b="1" dirty="0">
                          <a:solidFill>
                            <a:schemeClr val="accent1"/>
                          </a:solidFill>
                        </a:rPr>
                        <a:t>活動計画</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5431989"/>
                  </a:ext>
                </a:extLst>
              </a:tr>
              <a:tr h="370840">
                <a:tc>
                  <a:txBody>
                    <a:bodyPr/>
                    <a:lstStyle/>
                    <a:p>
                      <a:r>
                        <a:rPr kumimoji="1" lang="ja-JP" altLang="en-US" sz="1600" dirty="0"/>
                        <a:t>認定者</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dirty="0"/>
                        <a:t>環境大臣</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dirty="0"/>
                        <a:t>主務大臣</a:t>
                      </a:r>
                      <a:br>
                        <a:rPr kumimoji="1" lang="en-US" altLang="ja-JP" sz="1600" dirty="0"/>
                      </a:br>
                      <a:r>
                        <a:rPr kumimoji="1" lang="ja-JP" altLang="en-US" sz="1200" dirty="0"/>
                        <a:t>（環境・農水・国交）</a:t>
                      </a:r>
                      <a:endParaRPr kumimoji="1" lang="ja-JP" altLang="en-US" sz="16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02525"/>
                  </a:ext>
                </a:extLst>
              </a:tr>
              <a:tr h="370840">
                <a:tc>
                  <a:txBody>
                    <a:bodyPr/>
                    <a:lstStyle/>
                    <a:p>
                      <a:r>
                        <a:rPr kumimoji="1" lang="ja-JP" altLang="en-US" sz="1600" dirty="0"/>
                        <a:t>活動内容</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dirty="0"/>
                        <a:t>維持</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600" b="1" dirty="0">
                          <a:solidFill>
                            <a:schemeClr val="accent1"/>
                          </a:solidFill>
                        </a:rPr>
                        <a:t>維持・回復・創出</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6041957"/>
                  </a:ext>
                </a:extLst>
              </a:tr>
            </a:tbl>
          </a:graphicData>
        </a:graphic>
      </p:graphicFrame>
      <p:sp>
        <p:nvSpPr>
          <p:cNvPr id="8" name="テキスト ボックス 7">
            <a:extLst>
              <a:ext uri="{FF2B5EF4-FFF2-40B4-BE49-F238E27FC236}">
                <a16:creationId xmlns:a16="http://schemas.microsoft.com/office/drawing/2014/main" id="{10D5EB0F-3D65-412D-90AD-02371804BA49}"/>
              </a:ext>
            </a:extLst>
          </p:cNvPr>
          <p:cNvSpPr txBox="1"/>
          <p:nvPr/>
        </p:nvSpPr>
        <p:spPr>
          <a:xfrm>
            <a:off x="67376" y="3802370"/>
            <a:ext cx="4504624" cy="400110"/>
          </a:xfrm>
          <a:prstGeom prst="rect">
            <a:avLst/>
          </a:prstGeom>
          <a:noFill/>
        </p:spPr>
        <p:txBody>
          <a:bodyPr wrap="square" lIns="36000" rIns="36000" rtlCol="0">
            <a:spAutoFit/>
          </a:bodyPr>
          <a:lstStyle/>
          <a:p>
            <a:pPr algn="l"/>
            <a:r>
              <a:rPr kumimoji="1" lang="ja-JP" altLang="en-US" sz="2000" b="1" dirty="0"/>
              <a:t>認定基準</a:t>
            </a:r>
          </a:p>
        </p:txBody>
      </p:sp>
      <p:sp>
        <p:nvSpPr>
          <p:cNvPr id="9" name="テキスト ボックス 8">
            <a:extLst>
              <a:ext uri="{FF2B5EF4-FFF2-40B4-BE49-F238E27FC236}">
                <a16:creationId xmlns:a16="http://schemas.microsoft.com/office/drawing/2014/main" id="{F807AD7E-042B-4C13-AA01-9E871D3D8411}"/>
              </a:ext>
            </a:extLst>
          </p:cNvPr>
          <p:cNvSpPr txBox="1"/>
          <p:nvPr/>
        </p:nvSpPr>
        <p:spPr>
          <a:xfrm>
            <a:off x="67376" y="4196213"/>
            <a:ext cx="4504624" cy="2369880"/>
          </a:xfrm>
          <a:prstGeom prst="rect">
            <a:avLst/>
          </a:prstGeom>
          <a:noFill/>
        </p:spPr>
        <p:txBody>
          <a:bodyPr wrap="square" lIns="36000" rIns="36000" rtlCol="0">
            <a:spAutoFit/>
          </a:bodyPr>
          <a:lstStyle/>
          <a:p>
            <a:pPr algn="l"/>
            <a:r>
              <a:rPr kumimoji="1" lang="en-US" altLang="ja-JP" sz="1600" dirty="0"/>
              <a:t>1.</a:t>
            </a:r>
            <a:r>
              <a:rPr kumimoji="1" lang="ja-JP" altLang="en-US" sz="1600" dirty="0"/>
              <a:t>実施区域</a:t>
            </a:r>
            <a:endParaRPr kumimoji="1" lang="en-US" altLang="ja-JP" sz="1600" dirty="0"/>
          </a:p>
          <a:p>
            <a:r>
              <a:rPr lang="ja-JP" altLang="en-US" sz="1200" dirty="0">
                <a:solidFill>
                  <a:schemeClr val="tx1">
                    <a:lumMod val="65000"/>
                    <a:lumOff val="35000"/>
                  </a:schemeClr>
                </a:solidFill>
              </a:rPr>
              <a:t>　・活動区域が明確</a:t>
            </a:r>
            <a:endParaRPr lang="en-US" altLang="ja-JP" sz="1200" dirty="0">
              <a:solidFill>
                <a:schemeClr val="tx1">
                  <a:lumMod val="65000"/>
                  <a:lumOff val="35000"/>
                </a:schemeClr>
              </a:solidFill>
            </a:endParaRPr>
          </a:p>
          <a:p>
            <a:r>
              <a:rPr lang="ja-JP" altLang="en-US" sz="1200" dirty="0">
                <a:solidFill>
                  <a:schemeClr val="tx1">
                    <a:lumMod val="65000"/>
                    <a:lumOff val="35000"/>
                  </a:schemeClr>
                </a:solidFill>
              </a:rPr>
              <a:t>　・生物多様性の価値を有する</a:t>
            </a:r>
            <a:endParaRPr kumimoji="1" lang="en-US" altLang="ja-JP" sz="1200" dirty="0">
              <a:solidFill>
                <a:schemeClr val="tx1">
                  <a:lumMod val="65000"/>
                  <a:lumOff val="35000"/>
                </a:schemeClr>
              </a:solidFill>
            </a:endParaRPr>
          </a:p>
          <a:p>
            <a:pPr algn="l"/>
            <a:r>
              <a:rPr lang="en-US" altLang="ja-JP" sz="1600" dirty="0"/>
              <a:t>2.</a:t>
            </a:r>
            <a:r>
              <a:rPr lang="ja-JP" altLang="en-US" sz="1600" dirty="0"/>
              <a:t>実施体制</a:t>
            </a:r>
            <a:endParaRPr lang="en-US" altLang="ja-JP" sz="1600" dirty="0"/>
          </a:p>
          <a:p>
            <a:pPr algn="l"/>
            <a:r>
              <a:rPr kumimoji="1" lang="en-US" altLang="ja-JP" sz="1600" dirty="0"/>
              <a:t>3.</a:t>
            </a:r>
            <a:r>
              <a:rPr kumimoji="1" lang="ja-JP" altLang="en-US" sz="1600" dirty="0"/>
              <a:t>計画期間</a:t>
            </a:r>
            <a:endParaRPr kumimoji="1" lang="en-US" altLang="ja-JP" sz="1600" dirty="0"/>
          </a:p>
          <a:p>
            <a:pPr algn="l"/>
            <a:r>
              <a:rPr lang="en-US" altLang="ja-JP" sz="1600" dirty="0"/>
              <a:t>4.</a:t>
            </a:r>
            <a:r>
              <a:rPr lang="ja-JP" altLang="en-US" sz="1600" dirty="0"/>
              <a:t>活動の目標</a:t>
            </a:r>
            <a:endParaRPr lang="en-US" altLang="ja-JP" sz="1600" dirty="0"/>
          </a:p>
          <a:p>
            <a:pPr algn="l"/>
            <a:r>
              <a:rPr kumimoji="1" lang="en-US" altLang="ja-JP" sz="1600" dirty="0"/>
              <a:t>5.</a:t>
            </a:r>
            <a:r>
              <a:rPr kumimoji="1" lang="ja-JP" altLang="en-US" sz="1600" dirty="0"/>
              <a:t>活動内容・実施時期</a:t>
            </a:r>
            <a:endParaRPr kumimoji="1" lang="en-US" altLang="ja-JP" sz="1600" dirty="0"/>
          </a:p>
          <a:p>
            <a:r>
              <a:rPr lang="ja-JP" altLang="en-US" sz="1200" dirty="0">
                <a:solidFill>
                  <a:schemeClr val="tx1">
                    <a:lumMod val="65000"/>
                    <a:lumOff val="35000"/>
                  </a:schemeClr>
                </a:solidFill>
              </a:rPr>
              <a:t>　・定期的なモニタリング調査</a:t>
            </a:r>
            <a:endParaRPr kumimoji="1" lang="en-US" altLang="ja-JP" sz="1200" dirty="0">
              <a:solidFill>
                <a:schemeClr val="tx1">
                  <a:lumMod val="65000"/>
                  <a:lumOff val="35000"/>
                </a:schemeClr>
              </a:solidFill>
            </a:endParaRPr>
          </a:p>
          <a:p>
            <a:pPr algn="l"/>
            <a:r>
              <a:rPr lang="en-US" altLang="ja-JP" sz="1600" dirty="0"/>
              <a:t>6.</a:t>
            </a:r>
            <a:r>
              <a:rPr lang="ja-JP" altLang="en-US" sz="1600" dirty="0"/>
              <a:t>特例措置</a:t>
            </a:r>
            <a:endParaRPr lang="en-US" altLang="ja-JP" sz="1600" dirty="0"/>
          </a:p>
          <a:p>
            <a:r>
              <a:rPr lang="ja-JP" altLang="en-US" sz="1200" dirty="0">
                <a:solidFill>
                  <a:schemeClr val="tx1">
                    <a:lumMod val="65000"/>
                    <a:lumOff val="35000"/>
                  </a:schemeClr>
                </a:solidFill>
              </a:rPr>
              <a:t>　・許認可のワンストップ制度</a:t>
            </a:r>
            <a:endParaRPr kumimoji="1" lang="en-US" altLang="ja-JP" sz="1200" dirty="0">
              <a:solidFill>
                <a:schemeClr val="tx1">
                  <a:lumMod val="65000"/>
                  <a:lumOff val="35000"/>
                </a:schemeClr>
              </a:solidFill>
            </a:endParaRPr>
          </a:p>
        </p:txBody>
      </p:sp>
      <p:sp>
        <p:nvSpPr>
          <p:cNvPr id="10" name="テキスト ボックス 9">
            <a:extLst>
              <a:ext uri="{FF2B5EF4-FFF2-40B4-BE49-F238E27FC236}">
                <a16:creationId xmlns:a16="http://schemas.microsoft.com/office/drawing/2014/main" id="{90D09DF6-771E-495A-A0D4-06C47DA6458D}"/>
              </a:ext>
            </a:extLst>
          </p:cNvPr>
          <p:cNvSpPr txBox="1"/>
          <p:nvPr/>
        </p:nvSpPr>
        <p:spPr>
          <a:xfrm>
            <a:off x="4603813" y="1495325"/>
            <a:ext cx="4504624" cy="400110"/>
          </a:xfrm>
          <a:prstGeom prst="rect">
            <a:avLst/>
          </a:prstGeom>
          <a:noFill/>
        </p:spPr>
        <p:txBody>
          <a:bodyPr wrap="square" lIns="36000" rIns="36000" rtlCol="0">
            <a:spAutoFit/>
          </a:bodyPr>
          <a:lstStyle/>
          <a:p>
            <a:pPr algn="l"/>
            <a:r>
              <a:rPr kumimoji="1" lang="ja-JP" altLang="en-US" sz="2000" b="1" dirty="0"/>
              <a:t>認定状況</a:t>
            </a:r>
          </a:p>
        </p:txBody>
      </p:sp>
      <p:sp>
        <p:nvSpPr>
          <p:cNvPr id="11" name="テキスト ボックス 10">
            <a:extLst>
              <a:ext uri="{FF2B5EF4-FFF2-40B4-BE49-F238E27FC236}">
                <a16:creationId xmlns:a16="http://schemas.microsoft.com/office/drawing/2014/main" id="{F35AFAC9-08BF-4876-9478-ABE10481D45B}"/>
              </a:ext>
            </a:extLst>
          </p:cNvPr>
          <p:cNvSpPr txBox="1"/>
          <p:nvPr/>
        </p:nvSpPr>
        <p:spPr>
          <a:xfrm>
            <a:off x="4603813" y="1895435"/>
            <a:ext cx="4504624" cy="461665"/>
          </a:xfrm>
          <a:prstGeom prst="rect">
            <a:avLst/>
          </a:prstGeom>
          <a:noFill/>
        </p:spPr>
        <p:txBody>
          <a:bodyPr wrap="square" lIns="36000" rIns="36000" rtlCol="0">
            <a:spAutoFit/>
          </a:bodyPr>
          <a:lstStyle/>
          <a:p>
            <a:pPr algn="l"/>
            <a:r>
              <a:rPr kumimoji="1" lang="ja-JP" altLang="en-US" b="1" dirty="0"/>
              <a:t>認定サイト数</a:t>
            </a:r>
            <a:r>
              <a:rPr kumimoji="1" lang="ja-JP" altLang="en-US" dirty="0"/>
              <a:t>　</a:t>
            </a:r>
            <a:r>
              <a:rPr kumimoji="1" lang="en-US" altLang="ja-JP" sz="2400" b="1" dirty="0">
                <a:solidFill>
                  <a:schemeClr val="accent1"/>
                </a:solidFill>
              </a:rPr>
              <a:t>485</a:t>
            </a:r>
            <a:r>
              <a:rPr kumimoji="1" lang="ja-JP" altLang="en-US" sz="1400" dirty="0"/>
              <a:t>カ所 </a:t>
            </a:r>
            <a:r>
              <a:rPr kumimoji="1" lang="en-US" altLang="ja-JP" sz="2400" b="1" dirty="0">
                <a:solidFill>
                  <a:schemeClr val="accent1"/>
                </a:solidFill>
              </a:rPr>
              <a:t>10.5</a:t>
            </a:r>
            <a:r>
              <a:rPr kumimoji="1" lang="ja-JP" altLang="en-US" sz="2400" b="1" dirty="0">
                <a:solidFill>
                  <a:schemeClr val="accent1"/>
                </a:solidFill>
              </a:rPr>
              <a:t>万</a:t>
            </a:r>
            <a:r>
              <a:rPr kumimoji="1" lang="en-US" altLang="ja-JP" sz="1600" dirty="0"/>
              <a:t>ha</a:t>
            </a:r>
            <a:endParaRPr kumimoji="1" lang="ja-JP" altLang="en-US" sz="2000" dirty="0"/>
          </a:p>
        </p:txBody>
      </p:sp>
      <p:sp>
        <p:nvSpPr>
          <p:cNvPr id="12" name="テキスト ボックス 11">
            <a:extLst>
              <a:ext uri="{FF2B5EF4-FFF2-40B4-BE49-F238E27FC236}">
                <a16:creationId xmlns:a16="http://schemas.microsoft.com/office/drawing/2014/main" id="{83B2EDF5-1CB4-4A29-B5FE-1A41761B7535}"/>
              </a:ext>
            </a:extLst>
          </p:cNvPr>
          <p:cNvSpPr txBox="1"/>
          <p:nvPr/>
        </p:nvSpPr>
        <p:spPr>
          <a:xfrm>
            <a:off x="7623208" y="2295545"/>
            <a:ext cx="1520792" cy="276999"/>
          </a:xfrm>
          <a:prstGeom prst="rect">
            <a:avLst/>
          </a:prstGeom>
          <a:noFill/>
        </p:spPr>
        <p:txBody>
          <a:bodyPr wrap="square" lIns="36000" rIns="36000" rtlCol="0">
            <a:spAutoFit/>
          </a:bodyPr>
          <a:lstStyle/>
          <a:p>
            <a:pPr algn="l"/>
            <a:r>
              <a:rPr lang="ja-JP" altLang="en-US" sz="1200" dirty="0">
                <a:solidFill>
                  <a:schemeClr val="tx1">
                    <a:lumMod val="75000"/>
                    <a:lumOff val="25000"/>
                  </a:schemeClr>
                </a:solidFill>
              </a:rPr>
              <a:t>（</a:t>
            </a:r>
            <a:r>
              <a:rPr lang="en-US" altLang="ja-JP" sz="1200" dirty="0">
                <a:solidFill>
                  <a:schemeClr val="tx1">
                    <a:lumMod val="75000"/>
                    <a:lumOff val="25000"/>
                  </a:schemeClr>
                </a:solidFill>
              </a:rPr>
              <a:t>2025</a:t>
            </a:r>
            <a:r>
              <a:rPr lang="ja-JP" altLang="en-US" sz="1200" dirty="0">
                <a:solidFill>
                  <a:schemeClr val="tx1">
                    <a:lumMod val="75000"/>
                    <a:lumOff val="25000"/>
                  </a:schemeClr>
                </a:solidFill>
              </a:rPr>
              <a:t>年</a:t>
            </a:r>
            <a:r>
              <a:rPr lang="en-US" altLang="ja-JP" sz="1200" dirty="0">
                <a:solidFill>
                  <a:schemeClr val="tx1">
                    <a:lumMod val="75000"/>
                    <a:lumOff val="25000"/>
                  </a:schemeClr>
                </a:solidFill>
              </a:rPr>
              <a:t>12</a:t>
            </a:r>
            <a:r>
              <a:rPr lang="ja-JP" altLang="en-US" sz="1200" dirty="0">
                <a:solidFill>
                  <a:schemeClr val="tx1">
                    <a:lumMod val="75000"/>
                    <a:lumOff val="25000"/>
                  </a:schemeClr>
                </a:solidFill>
              </a:rPr>
              <a:t>月時点）</a:t>
            </a:r>
            <a:endParaRPr kumimoji="1" lang="ja-JP" altLang="en-US" sz="1200" dirty="0">
              <a:solidFill>
                <a:schemeClr val="tx1">
                  <a:lumMod val="75000"/>
                  <a:lumOff val="25000"/>
                </a:schemeClr>
              </a:solidFill>
            </a:endParaRPr>
          </a:p>
        </p:txBody>
      </p:sp>
      <p:sp>
        <p:nvSpPr>
          <p:cNvPr id="13" name="テキスト ボックス 12">
            <a:extLst>
              <a:ext uri="{FF2B5EF4-FFF2-40B4-BE49-F238E27FC236}">
                <a16:creationId xmlns:a16="http://schemas.microsoft.com/office/drawing/2014/main" id="{99E35FA7-F73B-47F0-A03E-2B53F37E84A2}"/>
              </a:ext>
            </a:extLst>
          </p:cNvPr>
          <p:cNvSpPr txBox="1"/>
          <p:nvPr/>
        </p:nvSpPr>
        <p:spPr>
          <a:xfrm>
            <a:off x="4603813" y="2643485"/>
            <a:ext cx="2037619" cy="338554"/>
          </a:xfrm>
          <a:prstGeom prst="rect">
            <a:avLst/>
          </a:prstGeom>
          <a:noFill/>
        </p:spPr>
        <p:txBody>
          <a:bodyPr wrap="square" lIns="36000" rIns="36000" rtlCol="0">
            <a:spAutoFit/>
          </a:bodyPr>
          <a:lstStyle/>
          <a:p>
            <a:pPr algn="l"/>
            <a:r>
              <a:rPr lang="ja-JP" altLang="en-US" sz="1600" b="1" dirty="0"/>
              <a:t>地域別認定計画数</a:t>
            </a:r>
            <a:endParaRPr kumimoji="1" lang="ja-JP" altLang="en-US" sz="1600" dirty="0"/>
          </a:p>
        </p:txBody>
      </p:sp>
      <p:sp>
        <p:nvSpPr>
          <p:cNvPr id="14" name="テキスト ボックス 13">
            <a:extLst>
              <a:ext uri="{FF2B5EF4-FFF2-40B4-BE49-F238E27FC236}">
                <a16:creationId xmlns:a16="http://schemas.microsoft.com/office/drawing/2014/main" id="{CAD4F38F-2082-467A-BD3B-314EC8E6ED4A}"/>
              </a:ext>
            </a:extLst>
          </p:cNvPr>
          <p:cNvSpPr txBox="1"/>
          <p:nvPr/>
        </p:nvSpPr>
        <p:spPr>
          <a:xfrm>
            <a:off x="6554804" y="2643485"/>
            <a:ext cx="2553633" cy="338554"/>
          </a:xfrm>
          <a:prstGeom prst="rect">
            <a:avLst/>
          </a:prstGeom>
          <a:noFill/>
        </p:spPr>
        <p:txBody>
          <a:bodyPr wrap="square" lIns="36000" rIns="36000" rtlCol="0">
            <a:spAutoFit/>
          </a:bodyPr>
          <a:lstStyle/>
          <a:p>
            <a:pPr algn="l"/>
            <a:r>
              <a:rPr lang="ja-JP" altLang="en-US" sz="1600" b="1" dirty="0"/>
              <a:t>生態系タイプ別認定計画数</a:t>
            </a:r>
            <a:endParaRPr kumimoji="1" lang="ja-JP" altLang="en-US" sz="1600" dirty="0"/>
          </a:p>
        </p:txBody>
      </p:sp>
      <p:sp>
        <p:nvSpPr>
          <p:cNvPr id="15" name="テキスト ボックス 14">
            <a:extLst>
              <a:ext uri="{FF2B5EF4-FFF2-40B4-BE49-F238E27FC236}">
                <a16:creationId xmlns:a16="http://schemas.microsoft.com/office/drawing/2014/main" id="{532344FF-B623-430F-83A0-FF658DC6782D}"/>
              </a:ext>
            </a:extLst>
          </p:cNvPr>
          <p:cNvSpPr txBox="1"/>
          <p:nvPr/>
        </p:nvSpPr>
        <p:spPr>
          <a:xfrm>
            <a:off x="4565313" y="4710564"/>
            <a:ext cx="2153122" cy="338554"/>
          </a:xfrm>
          <a:prstGeom prst="rect">
            <a:avLst/>
          </a:prstGeom>
          <a:noFill/>
        </p:spPr>
        <p:txBody>
          <a:bodyPr wrap="square" lIns="36000" rIns="36000" rtlCol="0">
            <a:spAutoFit/>
          </a:bodyPr>
          <a:lstStyle/>
          <a:p>
            <a:pPr algn="l"/>
            <a:r>
              <a:rPr lang="ja-JP" altLang="en-US" sz="1600" b="1" dirty="0"/>
              <a:t>申請主体別認定計画数</a:t>
            </a:r>
            <a:endParaRPr kumimoji="1" lang="ja-JP" altLang="en-US" sz="1600" dirty="0"/>
          </a:p>
        </p:txBody>
      </p:sp>
      <p:graphicFrame>
        <p:nvGraphicFramePr>
          <p:cNvPr id="4" name="表 5">
            <a:extLst>
              <a:ext uri="{FF2B5EF4-FFF2-40B4-BE49-F238E27FC236}">
                <a16:creationId xmlns:a16="http://schemas.microsoft.com/office/drawing/2014/main" id="{BAEC9931-715B-41D4-9FE4-AFA30422F3DE}"/>
              </a:ext>
            </a:extLst>
          </p:cNvPr>
          <p:cNvGraphicFramePr>
            <a:graphicFrameLocks noGrp="1"/>
          </p:cNvGraphicFramePr>
          <p:nvPr>
            <p:extLst>
              <p:ext uri="{D42A27DB-BD31-4B8C-83A1-F6EECF244321}">
                <p14:modId xmlns:p14="http://schemas.microsoft.com/office/powerpoint/2010/main" val="4138220993"/>
              </p:ext>
            </p:extLst>
          </p:nvPr>
        </p:nvGraphicFramePr>
        <p:xfrm>
          <a:off x="2446953" y="4191052"/>
          <a:ext cx="2071706" cy="2468880"/>
        </p:xfrm>
        <a:graphic>
          <a:graphicData uri="http://schemas.openxmlformats.org/drawingml/2006/table">
            <a:tbl>
              <a:tblPr>
                <a:tableStyleId>{5C22544A-7EE6-4342-B048-85BDC9FD1C3A}</a:tableStyleId>
              </a:tblPr>
              <a:tblGrid>
                <a:gridCol w="290178">
                  <a:extLst>
                    <a:ext uri="{9D8B030D-6E8A-4147-A177-3AD203B41FA5}">
                      <a16:colId xmlns:a16="http://schemas.microsoft.com/office/drawing/2014/main" val="1975210100"/>
                    </a:ext>
                  </a:extLst>
                </a:gridCol>
                <a:gridCol w="290178">
                  <a:extLst>
                    <a:ext uri="{9D8B030D-6E8A-4147-A177-3AD203B41FA5}">
                      <a16:colId xmlns:a16="http://schemas.microsoft.com/office/drawing/2014/main" val="3444296687"/>
                    </a:ext>
                  </a:extLst>
                </a:gridCol>
                <a:gridCol w="1491350">
                  <a:extLst>
                    <a:ext uri="{9D8B030D-6E8A-4147-A177-3AD203B41FA5}">
                      <a16:colId xmlns:a16="http://schemas.microsoft.com/office/drawing/2014/main" val="3380364517"/>
                    </a:ext>
                  </a:extLst>
                </a:gridCol>
              </a:tblGrid>
              <a:tr h="252000">
                <a:tc rowSpan="5">
                  <a:txBody>
                    <a:bodyPr/>
                    <a:lstStyle/>
                    <a:p>
                      <a:pPr algn="ctr"/>
                      <a:r>
                        <a:rPr kumimoji="1" lang="ja-JP" altLang="en-US" sz="1200" dirty="0"/>
                        <a:t>場所</a:t>
                      </a:r>
                    </a:p>
                  </a:txBody>
                  <a:tcPr marL="36000" marR="36000" marT="36000" marB="36000" vert="eaVert">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1200" dirty="0"/>
                        <a:t>１</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重要地域</a:t>
                      </a:r>
                    </a:p>
                  </a:txBody>
                  <a:tcPr marL="0" marR="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2244868"/>
                  </a:ext>
                </a:extLst>
              </a:tr>
              <a:tr h="252000">
                <a:tc vMerge="1">
                  <a:txBody>
                    <a:bodyPr/>
                    <a:lstStyle/>
                    <a:p>
                      <a:endParaRPr kumimoji="1" lang="ja-JP" altLang="en-US" sz="1400" dirty="0"/>
                    </a:p>
                  </a:txBody>
                  <a:tcPr/>
                </a:tc>
                <a:tc>
                  <a:txBody>
                    <a:bodyPr/>
                    <a:lstStyle/>
                    <a:p>
                      <a:pPr algn="ctr"/>
                      <a:r>
                        <a:rPr kumimoji="1" lang="ja-JP" altLang="en-US" sz="1200" dirty="0"/>
                        <a:t>２</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原生的自然</a:t>
                      </a:r>
                    </a:p>
                  </a:txBody>
                  <a:tcPr marL="0" marR="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22063775"/>
                  </a:ext>
                </a:extLst>
              </a:tr>
              <a:tr h="252000">
                <a:tc vMerge="1">
                  <a:txBody>
                    <a:bodyPr/>
                    <a:lstStyle/>
                    <a:p>
                      <a:endParaRPr kumimoji="1" lang="ja-JP" altLang="en-US" sz="1400" dirty="0"/>
                    </a:p>
                  </a:txBody>
                  <a:tcPr/>
                </a:tc>
                <a:tc>
                  <a:txBody>
                    <a:bodyPr/>
                    <a:lstStyle/>
                    <a:p>
                      <a:pPr algn="ctr"/>
                      <a:r>
                        <a:rPr kumimoji="1" lang="ja-JP" altLang="en-US" sz="1200" dirty="0"/>
                        <a:t>３</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里地里山</a:t>
                      </a:r>
                    </a:p>
                  </a:txBody>
                  <a:tcPr marL="0" marR="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3146746"/>
                  </a:ext>
                </a:extLst>
              </a:tr>
              <a:tr h="252000">
                <a:tc vMerge="1">
                  <a:txBody>
                    <a:bodyPr/>
                    <a:lstStyle/>
                    <a:p>
                      <a:endParaRPr kumimoji="1" lang="ja-JP" altLang="en-US" sz="1400" dirty="0"/>
                    </a:p>
                  </a:txBody>
                  <a:tcPr/>
                </a:tc>
                <a:tc>
                  <a:txBody>
                    <a:bodyPr/>
                    <a:lstStyle/>
                    <a:p>
                      <a:pPr algn="ctr"/>
                      <a:r>
                        <a:rPr kumimoji="1" lang="ja-JP" altLang="en-US" sz="1200" dirty="0"/>
                        <a:t>４</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生態系サービス</a:t>
                      </a:r>
                    </a:p>
                  </a:txBody>
                  <a:tcPr marL="0" marR="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15240246"/>
                  </a:ext>
                </a:extLst>
              </a:tr>
              <a:tr h="252000">
                <a:tc vMerge="1">
                  <a:txBody>
                    <a:bodyPr/>
                    <a:lstStyle/>
                    <a:p>
                      <a:endParaRPr kumimoji="1" lang="ja-JP" altLang="en-US" sz="1400" dirty="0"/>
                    </a:p>
                  </a:txBody>
                  <a:tcPr/>
                </a:tc>
                <a:tc>
                  <a:txBody>
                    <a:bodyPr/>
                    <a:lstStyle/>
                    <a:p>
                      <a:pPr algn="ctr"/>
                      <a:r>
                        <a:rPr kumimoji="1" lang="ja-JP" altLang="en-US" sz="1200" dirty="0"/>
                        <a:t>５</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伝統文化</a:t>
                      </a:r>
                    </a:p>
                  </a:txBody>
                  <a:tcPr marL="0" marR="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62475019"/>
                  </a:ext>
                </a:extLst>
              </a:tr>
              <a:tr h="252000">
                <a:tc rowSpan="2">
                  <a:txBody>
                    <a:bodyPr/>
                    <a:lstStyle/>
                    <a:p>
                      <a:pPr algn="ctr"/>
                      <a:r>
                        <a:rPr kumimoji="1" lang="ja-JP" altLang="en-US" sz="1200" dirty="0"/>
                        <a:t>種</a:t>
                      </a:r>
                    </a:p>
                  </a:txBody>
                  <a:tcPr marL="36000" marR="36000" marT="36000" marB="36000" vert="eaVert">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1200" dirty="0"/>
                        <a:t>６</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希少種</a:t>
                      </a:r>
                    </a:p>
                  </a:txBody>
                  <a:tcPr marL="0" marR="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35789010"/>
                  </a:ext>
                </a:extLst>
              </a:tr>
              <a:tr h="252000">
                <a:tc vMerge="1">
                  <a:txBody>
                    <a:bodyPr/>
                    <a:lstStyle/>
                    <a:p>
                      <a:endParaRPr kumimoji="1" lang="ja-JP" altLang="en-US" sz="1400" dirty="0"/>
                    </a:p>
                  </a:txBody>
                  <a:tcPr/>
                </a:tc>
                <a:tc>
                  <a:txBody>
                    <a:bodyPr/>
                    <a:lstStyle/>
                    <a:p>
                      <a:pPr algn="ctr"/>
                      <a:r>
                        <a:rPr kumimoji="1" lang="ja-JP" altLang="en-US" sz="1200" dirty="0"/>
                        <a:t>７</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限定酒</a:t>
                      </a:r>
                    </a:p>
                  </a:txBody>
                  <a:tcPr marL="0" marR="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3551107"/>
                  </a:ext>
                </a:extLst>
              </a:tr>
              <a:tr h="252000">
                <a:tc rowSpan="2">
                  <a:txBody>
                    <a:bodyPr/>
                    <a:lstStyle/>
                    <a:p>
                      <a:pPr algn="ctr"/>
                      <a:r>
                        <a:rPr kumimoji="1" lang="ja-JP" altLang="en-US" sz="1200" dirty="0"/>
                        <a:t>機能</a:t>
                      </a:r>
                    </a:p>
                  </a:txBody>
                  <a:tcPr marL="36000" marR="36000" marT="36000" marB="36000" vert="eaVert">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kumimoji="1" lang="ja-JP" altLang="en-US" sz="1200" dirty="0"/>
                        <a:t>８</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生活史</a:t>
                      </a:r>
                    </a:p>
                  </a:txBody>
                  <a:tcPr marL="0" marR="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48044552"/>
                  </a:ext>
                </a:extLst>
              </a:tr>
              <a:tr h="252000">
                <a:tc vMerge="1">
                  <a:txBody>
                    <a:bodyPr/>
                    <a:lstStyle/>
                    <a:p>
                      <a:endParaRPr kumimoji="1" lang="ja-JP" altLang="en-US" sz="1400" dirty="0"/>
                    </a:p>
                  </a:txBody>
                  <a:tcPr/>
                </a:tc>
                <a:tc>
                  <a:txBody>
                    <a:bodyPr/>
                    <a:lstStyle/>
                    <a:p>
                      <a:pPr algn="ctr"/>
                      <a:r>
                        <a:rPr kumimoji="1" lang="ja-JP" altLang="en-US" sz="1200" dirty="0"/>
                        <a:t>９</a:t>
                      </a:r>
                    </a:p>
                  </a:txBody>
                  <a:tcPr marL="36000" marR="36000" marT="36000" marB="3600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kumimoji="1" lang="ja-JP" altLang="en-US" sz="1200" dirty="0"/>
                        <a:t>緩衝・連続・連結</a:t>
                      </a:r>
                    </a:p>
                  </a:txBody>
                  <a:tcPr marL="0" marR="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3494881"/>
                  </a:ext>
                </a:extLst>
              </a:tr>
            </a:tbl>
          </a:graphicData>
        </a:graphic>
      </p:graphicFrame>
      <p:sp>
        <p:nvSpPr>
          <p:cNvPr id="17" name="テキスト ボックス 16">
            <a:extLst>
              <a:ext uri="{FF2B5EF4-FFF2-40B4-BE49-F238E27FC236}">
                <a16:creationId xmlns:a16="http://schemas.microsoft.com/office/drawing/2014/main" id="{FBFF6BA5-9CD0-4E3C-B222-EA72D6AA54E7}"/>
              </a:ext>
            </a:extLst>
          </p:cNvPr>
          <p:cNvSpPr txBox="1"/>
          <p:nvPr/>
        </p:nvSpPr>
        <p:spPr>
          <a:xfrm>
            <a:off x="2446953" y="3885931"/>
            <a:ext cx="1944304" cy="307777"/>
          </a:xfrm>
          <a:prstGeom prst="rect">
            <a:avLst/>
          </a:prstGeom>
          <a:noFill/>
        </p:spPr>
        <p:txBody>
          <a:bodyPr wrap="square" lIns="36000" rIns="36000" rtlCol="0">
            <a:spAutoFit/>
          </a:bodyPr>
          <a:lstStyle/>
          <a:p>
            <a:pPr algn="l"/>
            <a:r>
              <a:rPr lang="ja-JP" altLang="en-US" sz="1400" b="1" dirty="0"/>
              <a:t>生物多様性の価値基準</a:t>
            </a:r>
            <a:endParaRPr kumimoji="1" lang="ja-JP" altLang="en-US" sz="1400" b="1" dirty="0"/>
          </a:p>
        </p:txBody>
      </p:sp>
      <p:pic>
        <p:nvPicPr>
          <p:cNvPr id="22" name="図 21">
            <a:extLst>
              <a:ext uri="{FF2B5EF4-FFF2-40B4-BE49-F238E27FC236}">
                <a16:creationId xmlns:a16="http://schemas.microsoft.com/office/drawing/2014/main" id="{11C4D93A-C2D4-4F5F-9926-22BFC71D8FB9}"/>
              </a:ext>
            </a:extLst>
          </p:cNvPr>
          <p:cNvPicPr>
            <a:picLocks noChangeAspect="1"/>
          </p:cNvPicPr>
          <p:nvPr/>
        </p:nvPicPr>
        <p:blipFill rotWithShape="1">
          <a:blip r:embed="rId2">
            <a:extLst>
              <a:ext uri="{28A0092B-C50C-407E-A947-70E740481C1C}">
                <a14:useLocalDpi xmlns:a14="http://schemas.microsoft.com/office/drawing/2010/main" val="0"/>
              </a:ext>
            </a:extLst>
          </a:blip>
          <a:srcRect r="44642"/>
          <a:stretch/>
        </p:blipFill>
        <p:spPr>
          <a:xfrm>
            <a:off x="4893008" y="2993599"/>
            <a:ext cx="1340787" cy="1630680"/>
          </a:xfrm>
          <a:prstGeom prst="rect">
            <a:avLst/>
          </a:prstGeom>
        </p:spPr>
      </p:pic>
      <p:pic>
        <p:nvPicPr>
          <p:cNvPr id="24" name="図 23">
            <a:extLst>
              <a:ext uri="{FF2B5EF4-FFF2-40B4-BE49-F238E27FC236}">
                <a16:creationId xmlns:a16="http://schemas.microsoft.com/office/drawing/2014/main" id="{A053C793-CBC9-4F97-9524-456B1F0BB215}"/>
              </a:ext>
            </a:extLst>
          </p:cNvPr>
          <p:cNvPicPr>
            <a:picLocks noChangeAspect="1"/>
          </p:cNvPicPr>
          <p:nvPr/>
        </p:nvPicPr>
        <p:blipFill rotWithShape="1">
          <a:blip r:embed="rId3">
            <a:extLst>
              <a:ext uri="{28A0092B-C50C-407E-A947-70E740481C1C}">
                <a14:useLocalDpi xmlns:a14="http://schemas.microsoft.com/office/drawing/2010/main" val="0"/>
              </a:ext>
            </a:extLst>
          </a:blip>
          <a:srcRect r="47628"/>
          <a:stretch/>
        </p:blipFill>
        <p:spPr>
          <a:xfrm>
            <a:off x="4965799" y="4995724"/>
            <a:ext cx="1358837" cy="1538426"/>
          </a:xfrm>
          <a:prstGeom prst="rect">
            <a:avLst/>
          </a:prstGeom>
        </p:spPr>
      </p:pic>
      <p:sp>
        <p:nvSpPr>
          <p:cNvPr id="25" name="テキスト ボックス 24">
            <a:extLst>
              <a:ext uri="{FF2B5EF4-FFF2-40B4-BE49-F238E27FC236}">
                <a16:creationId xmlns:a16="http://schemas.microsoft.com/office/drawing/2014/main" id="{4145DD9A-44D2-49FD-B6B6-AA4F50ACE39B}"/>
              </a:ext>
            </a:extLst>
          </p:cNvPr>
          <p:cNvSpPr txBox="1"/>
          <p:nvPr/>
        </p:nvSpPr>
        <p:spPr>
          <a:xfrm>
            <a:off x="5682313" y="3004042"/>
            <a:ext cx="550239" cy="161583"/>
          </a:xfrm>
          <a:prstGeom prst="rect">
            <a:avLst/>
          </a:prstGeom>
          <a:solidFill>
            <a:schemeClr val="bg1"/>
          </a:solidFill>
        </p:spPr>
        <p:txBody>
          <a:bodyPr wrap="square" lIns="0" tIns="0" rIns="0" bIns="0" rtlCol="0">
            <a:spAutoFit/>
          </a:bodyPr>
          <a:lstStyle/>
          <a:p>
            <a:pPr algn="l"/>
            <a:r>
              <a:rPr lang="ja-JP" altLang="en-US" sz="1050" dirty="0"/>
              <a:t>北海道</a:t>
            </a:r>
            <a:endParaRPr kumimoji="1" lang="ja-JP" altLang="en-US" sz="1050" dirty="0"/>
          </a:p>
        </p:txBody>
      </p:sp>
      <p:sp>
        <p:nvSpPr>
          <p:cNvPr id="26" name="テキスト ボックス 25">
            <a:extLst>
              <a:ext uri="{FF2B5EF4-FFF2-40B4-BE49-F238E27FC236}">
                <a16:creationId xmlns:a16="http://schemas.microsoft.com/office/drawing/2014/main" id="{EE39595C-DB20-4709-AE2B-76C97D59AFA3}"/>
              </a:ext>
            </a:extLst>
          </p:cNvPr>
          <p:cNvSpPr txBox="1"/>
          <p:nvPr/>
        </p:nvSpPr>
        <p:spPr>
          <a:xfrm>
            <a:off x="5996638" y="3197996"/>
            <a:ext cx="550239" cy="161583"/>
          </a:xfrm>
          <a:prstGeom prst="rect">
            <a:avLst/>
          </a:prstGeom>
          <a:solidFill>
            <a:schemeClr val="bg1"/>
          </a:solidFill>
        </p:spPr>
        <p:txBody>
          <a:bodyPr wrap="square" lIns="0" tIns="0" rIns="0" bIns="0" rtlCol="0">
            <a:spAutoFit/>
          </a:bodyPr>
          <a:lstStyle/>
          <a:p>
            <a:pPr algn="l"/>
            <a:r>
              <a:rPr lang="ja-JP" altLang="en-US" sz="1050" dirty="0"/>
              <a:t>東北</a:t>
            </a:r>
            <a:endParaRPr kumimoji="1" lang="ja-JP" altLang="en-US" sz="1050" dirty="0"/>
          </a:p>
        </p:txBody>
      </p:sp>
      <p:sp>
        <p:nvSpPr>
          <p:cNvPr id="27" name="テキスト ボックス 26">
            <a:extLst>
              <a:ext uri="{FF2B5EF4-FFF2-40B4-BE49-F238E27FC236}">
                <a16:creationId xmlns:a16="http://schemas.microsoft.com/office/drawing/2014/main" id="{CAC24773-668A-4095-B91A-34CC232C21E2}"/>
              </a:ext>
            </a:extLst>
          </p:cNvPr>
          <p:cNvSpPr txBox="1"/>
          <p:nvPr/>
        </p:nvSpPr>
        <p:spPr>
          <a:xfrm>
            <a:off x="6220596" y="3715780"/>
            <a:ext cx="326282" cy="161583"/>
          </a:xfrm>
          <a:prstGeom prst="rect">
            <a:avLst/>
          </a:prstGeom>
          <a:solidFill>
            <a:schemeClr val="bg1"/>
          </a:solidFill>
        </p:spPr>
        <p:txBody>
          <a:bodyPr wrap="square" lIns="0" tIns="0" rIns="0" bIns="0" rtlCol="0">
            <a:spAutoFit/>
          </a:bodyPr>
          <a:lstStyle/>
          <a:p>
            <a:pPr algn="l"/>
            <a:r>
              <a:rPr lang="ja-JP" altLang="en-US" sz="1050" dirty="0"/>
              <a:t>関東</a:t>
            </a:r>
            <a:endParaRPr kumimoji="1" lang="ja-JP" altLang="en-US" sz="1050" dirty="0"/>
          </a:p>
        </p:txBody>
      </p:sp>
      <p:sp>
        <p:nvSpPr>
          <p:cNvPr id="28" name="テキスト ボックス 27">
            <a:extLst>
              <a:ext uri="{FF2B5EF4-FFF2-40B4-BE49-F238E27FC236}">
                <a16:creationId xmlns:a16="http://schemas.microsoft.com/office/drawing/2014/main" id="{143B3D6F-53FC-4725-B967-6C015CBDA8E9}"/>
              </a:ext>
            </a:extLst>
          </p:cNvPr>
          <p:cNvSpPr txBox="1"/>
          <p:nvPr/>
        </p:nvSpPr>
        <p:spPr>
          <a:xfrm>
            <a:off x="5845808" y="4440930"/>
            <a:ext cx="550239" cy="161583"/>
          </a:xfrm>
          <a:prstGeom prst="rect">
            <a:avLst/>
          </a:prstGeom>
          <a:noFill/>
        </p:spPr>
        <p:txBody>
          <a:bodyPr wrap="square" lIns="0" tIns="0" rIns="0" bIns="0" rtlCol="0">
            <a:spAutoFit/>
          </a:bodyPr>
          <a:lstStyle/>
          <a:p>
            <a:pPr algn="l"/>
            <a:r>
              <a:rPr lang="ja-JP" altLang="en-US" sz="1050" dirty="0"/>
              <a:t>中部</a:t>
            </a:r>
            <a:endParaRPr kumimoji="1" lang="ja-JP" altLang="en-US" sz="1050" dirty="0"/>
          </a:p>
        </p:txBody>
      </p:sp>
      <p:sp>
        <p:nvSpPr>
          <p:cNvPr id="29" name="テキスト ボックス 28">
            <a:extLst>
              <a:ext uri="{FF2B5EF4-FFF2-40B4-BE49-F238E27FC236}">
                <a16:creationId xmlns:a16="http://schemas.microsoft.com/office/drawing/2014/main" id="{490AF801-8D50-46F4-A6B4-08381759BFE8}"/>
              </a:ext>
            </a:extLst>
          </p:cNvPr>
          <p:cNvSpPr txBox="1"/>
          <p:nvPr/>
        </p:nvSpPr>
        <p:spPr>
          <a:xfrm>
            <a:off x="4755549" y="4208736"/>
            <a:ext cx="995680" cy="161583"/>
          </a:xfrm>
          <a:prstGeom prst="rect">
            <a:avLst/>
          </a:prstGeom>
          <a:noFill/>
        </p:spPr>
        <p:txBody>
          <a:bodyPr wrap="square" lIns="0" tIns="0" rIns="0" bIns="0" rtlCol="0">
            <a:spAutoFit/>
          </a:bodyPr>
          <a:lstStyle/>
          <a:p>
            <a:pPr algn="l"/>
            <a:r>
              <a:rPr lang="ja-JP" altLang="en-US" sz="1050" b="1" dirty="0">
                <a:solidFill>
                  <a:schemeClr val="accent1"/>
                </a:solidFill>
              </a:rPr>
              <a:t>近畿</a:t>
            </a:r>
            <a:endParaRPr kumimoji="1" lang="ja-JP" altLang="en-US" sz="1050" b="1" dirty="0">
              <a:solidFill>
                <a:schemeClr val="accent1"/>
              </a:solidFill>
            </a:endParaRPr>
          </a:p>
        </p:txBody>
      </p:sp>
      <p:sp>
        <p:nvSpPr>
          <p:cNvPr id="30" name="テキスト ボックス 29">
            <a:extLst>
              <a:ext uri="{FF2B5EF4-FFF2-40B4-BE49-F238E27FC236}">
                <a16:creationId xmlns:a16="http://schemas.microsoft.com/office/drawing/2014/main" id="{94C23662-F14D-4E43-B409-517A1C150976}"/>
              </a:ext>
            </a:extLst>
          </p:cNvPr>
          <p:cNvSpPr txBox="1"/>
          <p:nvPr/>
        </p:nvSpPr>
        <p:spPr>
          <a:xfrm>
            <a:off x="4656118" y="3402299"/>
            <a:ext cx="500082" cy="323165"/>
          </a:xfrm>
          <a:prstGeom prst="rect">
            <a:avLst/>
          </a:prstGeom>
          <a:noFill/>
        </p:spPr>
        <p:txBody>
          <a:bodyPr wrap="square" lIns="0" tIns="0" rIns="0" bIns="0" rtlCol="0">
            <a:spAutoFit/>
          </a:bodyPr>
          <a:lstStyle/>
          <a:p>
            <a:pPr algn="l"/>
            <a:r>
              <a:rPr lang="ja-JP" altLang="en-US" sz="1050" dirty="0"/>
              <a:t>中国・</a:t>
            </a:r>
            <a:endParaRPr lang="en-US" altLang="ja-JP" sz="1050" dirty="0"/>
          </a:p>
          <a:p>
            <a:pPr algn="l"/>
            <a:r>
              <a:rPr lang="ja-JP" altLang="en-US" sz="1050" dirty="0"/>
              <a:t>四国</a:t>
            </a:r>
            <a:endParaRPr kumimoji="1" lang="ja-JP" altLang="en-US" sz="1050" dirty="0"/>
          </a:p>
        </p:txBody>
      </p:sp>
      <p:sp>
        <p:nvSpPr>
          <p:cNvPr id="31" name="テキスト ボックス 30">
            <a:extLst>
              <a:ext uri="{FF2B5EF4-FFF2-40B4-BE49-F238E27FC236}">
                <a16:creationId xmlns:a16="http://schemas.microsoft.com/office/drawing/2014/main" id="{2D915B05-0534-4350-9DAD-11E66E334EAF}"/>
              </a:ext>
            </a:extLst>
          </p:cNvPr>
          <p:cNvSpPr txBox="1"/>
          <p:nvPr/>
        </p:nvSpPr>
        <p:spPr>
          <a:xfrm>
            <a:off x="4656118" y="3133254"/>
            <a:ext cx="995680" cy="161583"/>
          </a:xfrm>
          <a:prstGeom prst="rect">
            <a:avLst/>
          </a:prstGeom>
          <a:noFill/>
        </p:spPr>
        <p:txBody>
          <a:bodyPr wrap="square" lIns="0" tIns="0" rIns="0" bIns="0" rtlCol="0">
            <a:spAutoFit/>
          </a:bodyPr>
          <a:lstStyle/>
          <a:p>
            <a:pPr algn="l"/>
            <a:r>
              <a:rPr lang="ja-JP" altLang="en-US" sz="1050" dirty="0"/>
              <a:t>九州・沖縄</a:t>
            </a:r>
            <a:endParaRPr kumimoji="1" lang="ja-JP" altLang="en-US" sz="1050" dirty="0"/>
          </a:p>
        </p:txBody>
      </p:sp>
      <p:sp>
        <p:nvSpPr>
          <p:cNvPr id="32" name="テキスト ボックス 31">
            <a:extLst>
              <a:ext uri="{FF2B5EF4-FFF2-40B4-BE49-F238E27FC236}">
                <a16:creationId xmlns:a16="http://schemas.microsoft.com/office/drawing/2014/main" id="{91DE5C54-782F-45E5-8294-3BE1A19E5E2B}"/>
              </a:ext>
            </a:extLst>
          </p:cNvPr>
          <p:cNvSpPr txBox="1"/>
          <p:nvPr/>
        </p:nvSpPr>
        <p:spPr>
          <a:xfrm>
            <a:off x="5774397" y="5041937"/>
            <a:ext cx="550239" cy="161583"/>
          </a:xfrm>
          <a:prstGeom prst="rect">
            <a:avLst/>
          </a:prstGeom>
          <a:solidFill>
            <a:schemeClr val="bg1"/>
          </a:solidFill>
        </p:spPr>
        <p:txBody>
          <a:bodyPr wrap="square" lIns="0" tIns="0" rIns="0" bIns="0" rtlCol="0">
            <a:spAutoFit/>
          </a:bodyPr>
          <a:lstStyle/>
          <a:p>
            <a:pPr algn="l"/>
            <a:r>
              <a:rPr kumimoji="1" lang="ja-JP" altLang="en-US" sz="1050" dirty="0"/>
              <a:t>　　</a:t>
            </a:r>
          </a:p>
        </p:txBody>
      </p:sp>
      <p:sp>
        <p:nvSpPr>
          <p:cNvPr id="33" name="テキスト ボックス 32">
            <a:extLst>
              <a:ext uri="{FF2B5EF4-FFF2-40B4-BE49-F238E27FC236}">
                <a16:creationId xmlns:a16="http://schemas.microsoft.com/office/drawing/2014/main" id="{E6B28E4B-05D1-4868-8588-18980F468D4D}"/>
              </a:ext>
            </a:extLst>
          </p:cNvPr>
          <p:cNvSpPr txBox="1"/>
          <p:nvPr/>
        </p:nvSpPr>
        <p:spPr>
          <a:xfrm>
            <a:off x="6301103" y="5693476"/>
            <a:ext cx="550239" cy="161583"/>
          </a:xfrm>
          <a:prstGeom prst="rect">
            <a:avLst/>
          </a:prstGeom>
          <a:solidFill>
            <a:schemeClr val="bg1"/>
          </a:solidFill>
        </p:spPr>
        <p:txBody>
          <a:bodyPr wrap="square" lIns="0" tIns="0" rIns="0" bIns="0" rtlCol="0">
            <a:spAutoFit/>
          </a:bodyPr>
          <a:lstStyle/>
          <a:p>
            <a:pPr algn="l"/>
            <a:r>
              <a:rPr kumimoji="1" lang="ja-JP" altLang="en-US" sz="1050" b="1" dirty="0">
                <a:solidFill>
                  <a:schemeClr val="accent1"/>
                </a:solidFill>
              </a:rPr>
              <a:t>企業</a:t>
            </a:r>
          </a:p>
        </p:txBody>
      </p:sp>
      <p:sp>
        <p:nvSpPr>
          <p:cNvPr id="34" name="テキスト ボックス 33">
            <a:extLst>
              <a:ext uri="{FF2B5EF4-FFF2-40B4-BE49-F238E27FC236}">
                <a16:creationId xmlns:a16="http://schemas.microsoft.com/office/drawing/2014/main" id="{BBF012C0-DD9F-4A8C-B5F6-E69E79D0FA24}"/>
              </a:ext>
            </a:extLst>
          </p:cNvPr>
          <p:cNvSpPr txBox="1"/>
          <p:nvPr/>
        </p:nvSpPr>
        <p:spPr>
          <a:xfrm>
            <a:off x="4550270" y="6362251"/>
            <a:ext cx="937739" cy="161583"/>
          </a:xfrm>
          <a:prstGeom prst="rect">
            <a:avLst/>
          </a:prstGeom>
          <a:noFill/>
          <a:ln>
            <a:noFill/>
          </a:ln>
        </p:spPr>
        <p:txBody>
          <a:bodyPr wrap="square" lIns="0" tIns="0" rIns="0" bIns="0" rtlCol="0">
            <a:spAutoFit/>
          </a:bodyPr>
          <a:lstStyle/>
          <a:p>
            <a:pPr algn="l"/>
            <a:r>
              <a:rPr kumimoji="1" lang="ja-JP" altLang="en-US" sz="1050" dirty="0"/>
              <a:t>地方公共団体</a:t>
            </a:r>
          </a:p>
        </p:txBody>
      </p:sp>
      <p:sp>
        <p:nvSpPr>
          <p:cNvPr id="35" name="テキスト ボックス 34">
            <a:extLst>
              <a:ext uri="{FF2B5EF4-FFF2-40B4-BE49-F238E27FC236}">
                <a16:creationId xmlns:a16="http://schemas.microsoft.com/office/drawing/2014/main" id="{89369697-8762-4E44-9DAB-07CFC71FB1FF}"/>
              </a:ext>
            </a:extLst>
          </p:cNvPr>
          <p:cNvSpPr txBox="1"/>
          <p:nvPr/>
        </p:nvSpPr>
        <p:spPr>
          <a:xfrm>
            <a:off x="4638461" y="5356960"/>
            <a:ext cx="937739" cy="323165"/>
          </a:xfrm>
          <a:prstGeom prst="rect">
            <a:avLst/>
          </a:prstGeom>
          <a:noFill/>
          <a:ln>
            <a:noFill/>
          </a:ln>
        </p:spPr>
        <p:txBody>
          <a:bodyPr wrap="square" lIns="0" tIns="0" rIns="0" bIns="0" rtlCol="0">
            <a:spAutoFit/>
          </a:bodyPr>
          <a:lstStyle/>
          <a:p>
            <a:pPr algn="l"/>
            <a:r>
              <a:rPr kumimoji="1" lang="en-US" altLang="ja-JP" sz="1050" dirty="0"/>
              <a:t>NPO</a:t>
            </a:r>
            <a:r>
              <a:rPr kumimoji="1" lang="ja-JP" altLang="en-US" sz="1050" dirty="0"/>
              <a:t>等</a:t>
            </a:r>
            <a:endParaRPr kumimoji="1" lang="en-US" altLang="ja-JP" sz="1050" dirty="0"/>
          </a:p>
          <a:p>
            <a:pPr algn="l"/>
            <a:r>
              <a:rPr lang="ja-JP" altLang="en-US" sz="1050" dirty="0"/>
              <a:t>の団体</a:t>
            </a:r>
            <a:endParaRPr kumimoji="1" lang="ja-JP" altLang="en-US" sz="1050" dirty="0"/>
          </a:p>
        </p:txBody>
      </p:sp>
      <p:sp>
        <p:nvSpPr>
          <p:cNvPr id="36" name="テキスト ボックス 35">
            <a:extLst>
              <a:ext uri="{FF2B5EF4-FFF2-40B4-BE49-F238E27FC236}">
                <a16:creationId xmlns:a16="http://schemas.microsoft.com/office/drawing/2014/main" id="{D9152699-3190-4152-8C2D-4F795DEDCCA8}"/>
              </a:ext>
            </a:extLst>
          </p:cNvPr>
          <p:cNvSpPr txBox="1"/>
          <p:nvPr/>
        </p:nvSpPr>
        <p:spPr>
          <a:xfrm>
            <a:off x="5279326" y="5026759"/>
            <a:ext cx="937739" cy="161583"/>
          </a:xfrm>
          <a:prstGeom prst="rect">
            <a:avLst/>
          </a:prstGeom>
          <a:noFill/>
          <a:ln>
            <a:noFill/>
          </a:ln>
        </p:spPr>
        <p:txBody>
          <a:bodyPr wrap="square" lIns="0" tIns="0" rIns="0" bIns="0" rtlCol="0">
            <a:spAutoFit/>
          </a:bodyPr>
          <a:lstStyle/>
          <a:p>
            <a:pPr algn="l"/>
            <a:r>
              <a:rPr lang="ja-JP" altLang="en-US" sz="1050" dirty="0"/>
              <a:t>個人</a:t>
            </a:r>
            <a:endParaRPr kumimoji="1" lang="ja-JP" altLang="en-US" sz="1050" dirty="0"/>
          </a:p>
        </p:txBody>
      </p:sp>
      <p:graphicFrame>
        <p:nvGraphicFramePr>
          <p:cNvPr id="41" name="グラフ 40">
            <a:extLst>
              <a:ext uri="{FF2B5EF4-FFF2-40B4-BE49-F238E27FC236}">
                <a16:creationId xmlns:a16="http://schemas.microsoft.com/office/drawing/2014/main" id="{46870992-6ADF-4AEC-8840-1B07B7CB0586}"/>
              </a:ext>
            </a:extLst>
          </p:cNvPr>
          <p:cNvGraphicFramePr/>
          <p:nvPr>
            <p:extLst>
              <p:ext uri="{D42A27DB-BD31-4B8C-83A1-F6EECF244321}">
                <p14:modId xmlns:p14="http://schemas.microsoft.com/office/powerpoint/2010/main" val="1720278780"/>
              </p:ext>
            </p:extLst>
          </p:nvPr>
        </p:nvGraphicFramePr>
        <p:xfrm>
          <a:off x="6627030" y="2972654"/>
          <a:ext cx="2510054" cy="3480013"/>
        </p:xfrm>
        <a:graphic>
          <a:graphicData uri="http://schemas.openxmlformats.org/drawingml/2006/chart">
            <c:chart xmlns:c="http://schemas.openxmlformats.org/drawingml/2006/chart" xmlns:r="http://schemas.openxmlformats.org/officeDocument/2006/relationships" r:id="rId4"/>
          </a:graphicData>
        </a:graphic>
      </p:graphicFrame>
      <p:sp>
        <p:nvSpPr>
          <p:cNvPr id="6" name="正方形/長方形 5">
            <a:extLst>
              <a:ext uri="{FF2B5EF4-FFF2-40B4-BE49-F238E27FC236}">
                <a16:creationId xmlns:a16="http://schemas.microsoft.com/office/drawing/2014/main" id="{49C0DB3B-37CF-4160-AA18-47E24EB636F5}"/>
              </a:ext>
            </a:extLst>
          </p:cNvPr>
          <p:cNvSpPr/>
          <p:nvPr/>
        </p:nvSpPr>
        <p:spPr>
          <a:xfrm>
            <a:off x="2786063" y="1938696"/>
            <a:ext cx="1681162" cy="28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dirty="0"/>
              <a:t>2025</a:t>
            </a:r>
            <a:r>
              <a:rPr kumimoji="1" lang="ja-JP" altLang="en-US" dirty="0"/>
              <a:t>年～</a:t>
            </a:r>
          </a:p>
        </p:txBody>
      </p:sp>
      <p:sp>
        <p:nvSpPr>
          <p:cNvPr id="37" name="正方形/長方形 36">
            <a:extLst>
              <a:ext uri="{FF2B5EF4-FFF2-40B4-BE49-F238E27FC236}">
                <a16:creationId xmlns:a16="http://schemas.microsoft.com/office/drawing/2014/main" id="{C34C5740-06CD-4D80-A961-A41EF0B21487}"/>
              </a:ext>
            </a:extLst>
          </p:cNvPr>
          <p:cNvSpPr/>
          <p:nvPr/>
        </p:nvSpPr>
        <p:spPr>
          <a:xfrm>
            <a:off x="1166813" y="1938696"/>
            <a:ext cx="1514476" cy="28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600" dirty="0"/>
              <a:t>2023</a:t>
            </a:r>
            <a:r>
              <a:rPr kumimoji="1" lang="ja-JP" altLang="en-US" sz="1600" dirty="0"/>
              <a:t>年～</a:t>
            </a:r>
            <a:r>
              <a:rPr kumimoji="1" lang="en-US" altLang="ja-JP" sz="1600" dirty="0"/>
              <a:t>2024</a:t>
            </a:r>
            <a:r>
              <a:rPr kumimoji="1" lang="ja-JP" altLang="en-US" sz="1600" dirty="0"/>
              <a:t>年</a:t>
            </a:r>
          </a:p>
        </p:txBody>
      </p:sp>
      <p:sp>
        <p:nvSpPr>
          <p:cNvPr id="38" name="正方形/長方形 37">
            <a:extLst>
              <a:ext uri="{FF2B5EF4-FFF2-40B4-BE49-F238E27FC236}">
                <a16:creationId xmlns:a16="http://schemas.microsoft.com/office/drawing/2014/main" id="{AA18D6A4-8A15-42C2-8EA8-9E04244CDF30}"/>
              </a:ext>
            </a:extLst>
          </p:cNvPr>
          <p:cNvSpPr/>
          <p:nvPr/>
        </p:nvSpPr>
        <p:spPr>
          <a:xfrm>
            <a:off x="127000" y="2310257"/>
            <a:ext cx="962025" cy="28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t>認定対象</a:t>
            </a:r>
          </a:p>
        </p:txBody>
      </p:sp>
      <p:sp>
        <p:nvSpPr>
          <p:cNvPr id="39" name="正方形/長方形 38">
            <a:extLst>
              <a:ext uri="{FF2B5EF4-FFF2-40B4-BE49-F238E27FC236}">
                <a16:creationId xmlns:a16="http://schemas.microsoft.com/office/drawing/2014/main" id="{8E999ABD-962E-429A-9AB5-4746E627BB95}"/>
              </a:ext>
            </a:extLst>
          </p:cNvPr>
          <p:cNvSpPr/>
          <p:nvPr/>
        </p:nvSpPr>
        <p:spPr>
          <a:xfrm>
            <a:off x="127000" y="2679539"/>
            <a:ext cx="962025" cy="28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t>認定者</a:t>
            </a:r>
          </a:p>
        </p:txBody>
      </p:sp>
      <p:sp>
        <p:nvSpPr>
          <p:cNvPr id="42" name="正方形/長方形 41">
            <a:extLst>
              <a:ext uri="{FF2B5EF4-FFF2-40B4-BE49-F238E27FC236}">
                <a16:creationId xmlns:a16="http://schemas.microsoft.com/office/drawing/2014/main" id="{96B20595-79AA-4306-83C7-B899B853BDA0}"/>
              </a:ext>
            </a:extLst>
          </p:cNvPr>
          <p:cNvSpPr/>
          <p:nvPr/>
        </p:nvSpPr>
        <p:spPr>
          <a:xfrm>
            <a:off x="127000" y="3201418"/>
            <a:ext cx="962025" cy="28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t>活動内容</a:t>
            </a:r>
          </a:p>
        </p:txBody>
      </p:sp>
    </p:spTree>
    <p:extLst>
      <p:ext uri="{BB962C8B-B14F-4D97-AF65-F5344CB8AC3E}">
        <p14:creationId xmlns:p14="http://schemas.microsoft.com/office/powerpoint/2010/main" val="123534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22B4E-BCCA-4A1C-B1F4-D70A14F42B8D}"/>
              </a:ext>
            </a:extLst>
          </p:cNvPr>
          <p:cNvSpPr>
            <a:spLocks noGrp="1"/>
          </p:cNvSpPr>
          <p:nvPr>
            <p:ph type="title"/>
          </p:nvPr>
        </p:nvSpPr>
        <p:spPr/>
        <p:txBody>
          <a:bodyPr/>
          <a:lstStyle/>
          <a:p>
            <a:r>
              <a:rPr kumimoji="1" lang="ja-JP" altLang="en-US" dirty="0"/>
              <a:t>基本戦略２　自然</a:t>
            </a:r>
            <a:r>
              <a:rPr kumimoji="1" lang="ja-JP" altLang="en-US" sz="1800" dirty="0"/>
              <a:t>を</a:t>
            </a:r>
            <a:r>
              <a:rPr kumimoji="1" lang="ja-JP" altLang="en-US" dirty="0"/>
              <a:t>活用</a:t>
            </a:r>
            <a:r>
              <a:rPr kumimoji="1" lang="ja-JP" altLang="en-US" sz="1800" dirty="0"/>
              <a:t>した</a:t>
            </a:r>
            <a:r>
              <a:rPr kumimoji="1" lang="ja-JP" altLang="en-US" dirty="0"/>
              <a:t>社会課題</a:t>
            </a:r>
            <a:r>
              <a:rPr kumimoji="1" lang="ja-JP" altLang="en-US" sz="1800" dirty="0"/>
              <a:t>の</a:t>
            </a:r>
            <a:r>
              <a:rPr kumimoji="1" lang="ja-JP" altLang="en-US" dirty="0"/>
              <a:t>解決</a:t>
            </a:r>
          </a:p>
        </p:txBody>
      </p:sp>
      <p:grpSp>
        <p:nvGrpSpPr>
          <p:cNvPr id="6" name="グループ化 5">
            <a:extLst>
              <a:ext uri="{FF2B5EF4-FFF2-40B4-BE49-F238E27FC236}">
                <a16:creationId xmlns:a16="http://schemas.microsoft.com/office/drawing/2014/main" id="{0451AEFD-E249-4301-80BB-DC739B3D6183}"/>
              </a:ext>
            </a:extLst>
          </p:cNvPr>
          <p:cNvGrpSpPr/>
          <p:nvPr/>
        </p:nvGrpSpPr>
        <p:grpSpPr>
          <a:xfrm>
            <a:off x="67376" y="760396"/>
            <a:ext cx="9076624" cy="1323440"/>
            <a:chOff x="67376" y="760396"/>
            <a:chExt cx="8835991" cy="1323440"/>
          </a:xfrm>
        </p:grpSpPr>
        <p:sp>
          <p:nvSpPr>
            <p:cNvPr id="4" name="テキスト ボックス 3">
              <a:extLst>
                <a:ext uri="{FF2B5EF4-FFF2-40B4-BE49-F238E27FC236}">
                  <a16:creationId xmlns:a16="http://schemas.microsoft.com/office/drawing/2014/main" id="{003F690D-3120-49BD-B5BF-556A5E2DE1C4}"/>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自然を活かした地域づくり</a:t>
              </a:r>
            </a:p>
          </p:txBody>
        </p:sp>
        <p:sp>
          <p:nvSpPr>
            <p:cNvPr id="5" name="テキスト ボックス 4">
              <a:extLst>
                <a:ext uri="{FF2B5EF4-FFF2-40B4-BE49-F238E27FC236}">
                  <a16:creationId xmlns:a16="http://schemas.microsoft.com/office/drawing/2014/main" id="{9B980E60-BC33-4458-83FD-8053F3B7F63F}"/>
                </a:ext>
              </a:extLst>
            </p:cNvPr>
            <p:cNvSpPr txBox="1"/>
            <p:nvPr/>
          </p:nvSpPr>
          <p:spPr>
            <a:xfrm>
              <a:off x="67376" y="1160506"/>
              <a:ext cx="8835991" cy="923330"/>
            </a:xfrm>
            <a:prstGeom prst="rect">
              <a:avLst/>
            </a:prstGeom>
            <a:noFill/>
          </p:spPr>
          <p:txBody>
            <a:bodyPr wrap="square" lIns="36000" rIns="36000" rtlCol="0">
              <a:spAutoFit/>
            </a:bodyPr>
            <a:lstStyle/>
            <a:p>
              <a:pPr marL="360000" indent="-180000" algn="l">
                <a:buFont typeface="Arial" panose="020B0604020202020204" pitchFamily="34" charset="0"/>
                <a:buChar char="•"/>
              </a:pPr>
              <a:r>
                <a:rPr lang="ja-JP" altLang="en-US" dirty="0">
                  <a:solidFill>
                    <a:schemeClr val="tx1">
                      <a:lumMod val="75000"/>
                      <a:lumOff val="25000"/>
                    </a:schemeClr>
                  </a:solidFill>
                </a:rPr>
                <a:t>自然を活かした</a:t>
              </a:r>
              <a:r>
                <a:rPr lang="ja-JP" altLang="en-US" b="1" dirty="0">
                  <a:solidFill>
                    <a:schemeClr val="accent1"/>
                  </a:solidFill>
                </a:rPr>
                <a:t>地域の魅力向上</a:t>
              </a:r>
              <a:r>
                <a:rPr lang="ja-JP" altLang="en-US" dirty="0">
                  <a:solidFill>
                    <a:schemeClr val="tx1">
                      <a:lumMod val="75000"/>
                      <a:lumOff val="25000"/>
                    </a:schemeClr>
                  </a:solidFill>
                </a:rPr>
                <a:t>と経済活動を促進</a:t>
              </a:r>
              <a:endParaRPr lang="en-US" altLang="ja-JP" dirty="0">
                <a:solidFill>
                  <a:schemeClr val="tx1">
                    <a:lumMod val="75000"/>
                    <a:lumOff val="25000"/>
                  </a:schemeClr>
                </a:solidFill>
              </a:endParaRPr>
            </a:p>
            <a:p>
              <a:pPr marL="360000" indent="-180000" algn="l">
                <a:buFont typeface="Arial" panose="020B0604020202020204" pitchFamily="34" charset="0"/>
                <a:buChar char="•"/>
              </a:pPr>
              <a:r>
                <a:rPr kumimoji="1" lang="ja-JP" altLang="en-US" dirty="0">
                  <a:solidFill>
                    <a:schemeClr val="tx1">
                      <a:lumMod val="75000"/>
                      <a:lumOff val="25000"/>
                    </a:schemeClr>
                  </a:solidFill>
                </a:rPr>
                <a:t>都市と農山漁村のつながりを拡大し、自然を活かしたワーケーション・多拠点居住を推進</a:t>
              </a:r>
              <a:endParaRPr kumimoji="1" lang="en-US" altLang="ja-JP" dirty="0">
                <a:solidFill>
                  <a:schemeClr val="tx1">
                    <a:lumMod val="75000"/>
                    <a:lumOff val="25000"/>
                  </a:schemeClr>
                </a:solidFill>
              </a:endParaRPr>
            </a:p>
          </p:txBody>
        </p:sp>
      </p:grpSp>
      <p:grpSp>
        <p:nvGrpSpPr>
          <p:cNvPr id="7" name="グループ化 6">
            <a:extLst>
              <a:ext uri="{FF2B5EF4-FFF2-40B4-BE49-F238E27FC236}">
                <a16:creationId xmlns:a16="http://schemas.microsoft.com/office/drawing/2014/main" id="{8EF01CED-F2EF-41A9-BEFC-21DE036A14E8}"/>
              </a:ext>
            </a:extLst>
          </p:cNvPr>
          <p:cNvGrpSpPr/>
          <p:nvPr/>
        </p:nvGrpSpPr>
        <p:grpSpPr>
          <a:xfrm>
            <a:off x="67376" y="2304348"/>
            <a:ext cx="5276149" cy="1914298"/>
            <a:chOff x="67376" y="760396"/>
            <a:chExt cx="8835991" cy="1072778"/>
          </a:xfrm>
        </p:grpSpPr>
        <p:sp>
          <p:nvSpPr>
            <p:cNvPr id="8" name="テキスト ボックス 7">
              <a:extLst>
                <a:ext uri="{FF2B5EF4-FFF2-40B4-BE49-F238E27FC236}">
                  <a16:creationId xmlns:a16="http://schemas.microsoft.com/office/drawing/2014/main" id="{C170363A-BA77-4C93-A23C-9A013E7F1DCC}"/>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気候変動対策との両立</a:t>
              </a:r>
            </a:p>
          </p:txBody>
        </p:sp>
        <p:sp>
          <p:nvSpPr>
            <p:cNvPr id="9" name="テキスト ボックス 8">
              <a:extLst>
                <a:ext uri="{FF2B5EF4-FFF2-40B4-BE49-F238E27FC236}">
                  <a16:creationId xmlns:a16="http://schemas.microsoft.com/office/drawing/2014/main" id="{4E35B4BC-D075-4810-9FA1-A4E1ABC736A0}"/>
                </a:ext>
              </a:extLst>
            </p:cNvPr>
            <p:cNvSpPr txBox="1"/>
            <p:nvPr/>
          </p:nvSpPr>
          <p:spPr>
            <a:xfrm>
              <a:off x="67376" y="1160506"/>
              <a:ext cx="8835991" cy="672668"/>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ja-JP" altLang="en-US" dirty="0">
                  <a:solidFill>
                    <a:schemeClr val="tx1">
                      <a:lumMod val="75000"/>
                      <a:lumOff val="25000"/>
                    </a:schemeClr>
                  </a:solidFill>
                </a:rPr>
                <a:t>森林やブルーカーボン生態系の保全による</a:t>
              </a:r>
              <a:br>
                <a:rPr kumimoji="1" lang="en-US" altLang="ja-JP" dirty="0">
                  <a:solidFill>
                    <a:schemeClr val="tx1">
                      <a:lumMod val="75000"/>
                      <a:lumOff val="25000"/>
                    </a:schemeClr>
                  </a:solidFill>
                </a:rPr>
              </a:br>
              <a:r>
                <a:rPr kumimoji="1" lang="en-US" altLang="ja-JP" b="1" dirty="0">
                  <a:solidFill>
                    <a:schemeClr val="accent1"/>
                  </a:solidFill>
                </a:rPr>
                <a:t>CO2</a:t>
              </a:r>
              <a:r>
                <a:rPr kumimoji="1" lang="ja-JP" altLang="en-US" b="1" dirty="0">
                  <a:solidFill>
                    <a:schemeClr val="accent1"/>
                  </a:solidFill>
                </a:rPr>
                <a:t>吸収源対策</a:t>
              </a:r>
              <a:endParaRPr kumimoji="1" lang="en-US" altLang="ja-JP" b="1" dirty="0">
                <a:solidFill>
                  <a:schemeClr val="accent1"/>
                </a:solidFill>
              </a:endParaRPr>
            </a:p>
            <a:p>
              <a:pPr marL="360000" indent="-180000" algn="l">
                <a:buFont typeface="Arial" panose="020B0604020202020204" pitchFamily="34" charset="0"/>
                <a:buChar char="•"/>
              </a:pPr>
              <a:r>
                <a:rPr lang="ja-JP" altLang="en-US" b="1" dirty="0">
                  <a:solidFill>
                    <a:schemeClr val="accent1"/>
                  </a:solidFill>
                </a:rPr>
                <a:t>流域治水</a:t>
              </a:r>
              <a:r>
                <a:rPr lang="ja-JP" altLang="en-US" dirty="0">
                  <a:solidFill>
                    <a:schemeClr val="tx1">
                      <a:lumMod val="75000"/>
                      <a:lumOff val="25000"/>
                    </a:schemeClr>
                  </a:solidFill>
                </a:rPr>
                <a:t>による</a:t>
              </a:r>
              <a:r>
                <a:rPr lang="ja-JP" altLang="en-US" b="1" dirty="0">
                  <a:solidFill>
                    <a:schemeClr val="accent1"/>
                  </a:solidFill>
                </a:rPr>
                <a:t>グリーンインフラ</a:t>
              </a:r>
              <a:r>
                <a:rPr lang="ja-JP" altLang="en-US" dirty="0">
                  <a:solidFill>
                    <a:schemeClr val="accent1"/>
                  </a:solidFill>
                </a:rPr>
                <a:t>（</a:t>
              </a:r>
              <a:r>
                <a:rPr lang="en-US" altLang="ja-JP" b="1" dirty="0">
                  <a:solidFill>
                    <a:schemeClr val="accent1"/>
                  </a:solidFill>
                </a:rPr>
                <a:t>Eco-DRR</a:t>
              </a:r>
              <a:r>
                <a:rPr lang="ja-JP" altLang="en-US" dirty="0">
                  <a:solidFill>
                    <a:schemeClr val="accent1"/>
                  </a:solidFill>
                </a:rPr>
                <a:t>）</a:t>
              </a:r>
              <a:r>
                <a:rPr lang="ja-JP" altLang="en-US" dirty="0">
                  <a:solidFill>
                    <a:schemeClr val="tx1">
                      <a:lumMod val="75000"/>
                      <a:lumOff val="25000"/>
                    </a:schemeClr>
                  </a:solidFill>
                </a:rPr>
                <a:t>の推進</a:t>
              </a:r>
              <a:endParaRPr kumimoji="1" lang="en-US" altLang="ja-JP" dirty="0">
                <a:solidFill>
                  <a:schemeClr val="tx1">
                    <a:lumMod val="75000"/>
                    <a:lumOff val="25000"/>
                  </a:schemeClr>
                </a:solidFill>
              </a:endParaRPr>
            </a:p>
          </p:txBody>
        </p:sp>
      </p:grpSp>
      <p:grpSp>
        <p:nvGrpSpPr>
          <p:cNvPr id="10" name="グループ化 9">
            <a:extLst>
              <a:ext uri="{FF2B5EF4-FFF2-40B4-BE49-F238E27FC236}">
                <a16:creationId xmlns:a16="http://schemas.microsoft.com/office/drawing/2014/main" id="{67109F5C-2943-40A8-8346-3AAB617AF76A}"/>
              </a:ext>
            </a:extLst>
          </p:cNvPr>
          <p:cNvGrpSpPr/>
          <p:nvPr/>
        </p:nvGrpSpPr>
        <p:grpSpPr>
          <a:xfrm>
            <a:off x="67376" y="4485973"/>
            <a:ext cx="5696771" cy="2191051"/>
            <a:chOff x="67376" y="760396"/>
            <a:chExt cx="8835991" cy="1323440"/>
          </a:xfrm>
        </p:grpSpPr>
        <p:sp>
          <p:nvSpPr>
            <p:cNvPr id="11" name="テキスト ボックス 10">
              <a:extLst>
                <a:ext uri="{FF2B5EF4-FFF2-40B4-BE49-F238E27FC236}">
                  <a16:creationId xmlns:a16="http://schemas.microsoft.com/office/drawing/2014/main" id="{44924988-39A8-45FD-9CEF-11CED4E5E57F}"/>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鳥獣対策</a:t>
              </a:r>
            </a:p>
          </p:txBody>
        </p:sp>
        <p:sp>
          <p:nvSpPr>
            <p:cNvPr id="12" name="テキスト ボックス 11">
              <a:extLst>
                <a:ext uri="{FF2B5EF4-FFF2-40B4-BE49-F238E27FC236}">
                  <a16:creationId xmlns:a16="http://schemas.microsoft.com/office/drawing/2014/main" id="{EDCCCDEF-DC5F-47F6-9645-622F8CCB2DE7}"/>
                </a:ext>
              </a:extLst>
            </p:cNvPr>
            <p:cNvSpPr txBox="1"/>
            <p:nvPr/>
          </p:nvSpPr>
          <p:spPr>
            <a:xfrm>
              <a:off x="67376" y="1160506"/>
              <a:ext cx="8835991" cy="923330"/>
            </a:xfrm>
            <a:prstGeom prst="rect">
              <a:avLst/>
            </a:prstGeom>
            <a:noFill/>
          </p:spPr>
          <p:txBody>
            <a:bodyPr wrap="square" lIns="36000" rIns="36000" rtlCol="0">
              <a:spAutoFit/>
            </a:bodyPr>
            <a:lstStyle/>
            <a:p>
              <a:pPr marL="360000" indent="-180000" algn="l">
                <a:buFont typeface="Arial" panose="020B0604020202020204" pitchFamily="34" charset="0"/>
                <a:buChar char="•"/>
              </a:pPr>
              <a:r>
                <a:rPr lang="ja-JP" altLang="en-US" dirty="0">
                  <a:solidFill>
                    <a:schemeClr val="tx1">
                      <a:lumMod val="75000"/>
                      <a:lumOff val="25000"/>
                    </a:schemeClr>
                  </a:solidFill>
                </a:rPr>
                <a:t>野生鳥獣との軋轢解消に向けた人と鳥獣の棲み分けの推進</a:t>
              </a:r>
              <a:endParaRPr lang="en-US" altLang="ja-JP" dirty="0">
                <a:solidFill>
                  <a:schemeClr val="tx1">
                    <a:lumMod val="75000"/>
                    <a:lumOff val="25000"/>
                  </a:schemeClr>
                </a:solidFill>
              </a:endParaRPr>
            </a:p>
            <a:p>
              <a:pPr marL="360000" indent="-180000" algn="l">
                <a:buFont typeface="Arial" panose="020B0604020202020204" pitchFamily="34" charset="0"/>
                <a:buChar char="•"/>
              </a:pPr>
              <a:r>
                <a:rPr kumimoji="1" lang="ja-JP" altLang="en-US" dirty="0">
                  <a:solidFill>
                    <a:schemeClr val="tx1">
                      <a:lumMod val="75000"/>
                      <a:lumOff val="25000"/>
                    </a:schemeClr>
                  </a:solidFill>
                </a:rPr>
                <a:t>捕獲鳥獣の利活用（ジビエ等）の推進</a:t>
              </a:r>
              <a:endParaRPr kumimoji="1" lang="en-US" altLang="ja-JP" dirty="0">
                <a:solidFill>
                  <a:schemeClr val="tx1">
                    <a:lumMod val="75000"/>
                    <a:lumOff val="25000"/>
                  </a:schemeClr>
                </a:solidFill>
              </a:endParaRPr>
            </a:p>
            <a:p>
              <a:pPr marL="360000" indent="-180000" algn="l">
                <a:buFont typeface="Arial" panose="020B0604020202020204" pitchFamily="34" charset="0"/>
                <a:buChar char="•"/>
              </a:pPr>
              <a:r>
                <a:rPr lang="ja-JP" altLang="en-US" dirty="0">
                  <a:solidFill>
                    <a:schemeClr val="tx1">
                      <a:lumMod val="75000"/>
                      <a:lumOff val="25000"/>
                    </a:schemeClr>
                  </a:solidFill>
                </a:rPr>
                <a:t>野生鳥獣に関する感染症対策</a:t>
              </a:r>
              <a:endParaRPr kumimoji="1" lang="en-US" altLang="ja-JP" dirty="0">
                <a:solidFill>
                  <a:schemeClr val="tx1">
                    <a:lumMod val="75000"/>
                    <a:lumOff val="25000"/>
                  </a:schemeClr>
                </a:solidFill>
              </a:endParaRPr>
            </a:p>
          </p:txBody>
        </p:sp>
      </p:grpSp>
      <p:grpSp>
        <p:nvGrpSpPr>
          <p:cNvPr id="14" name="グループ化 13">
            <a:extLst>
              <a:ext uri="{FF2B5EF4-FFF2-40B4-BE49-F238E27FC236}">
                <a16:creationId xmlns:a16="http://schemas.microsoft.com/office/drawing/2014/main" id="{BD423BF9-2704-45F8-9BA0-5448FB4AC2CC}"/>
              </a:ext>
            </a:extLst>
          </p:cNvPr>
          <p:cNvGrpSpPr/>
          <p:nvPr/>
        </p:nvGrpSpPr>
        <p:grpSpPr>
          <a:xfrm>
            <a:off x="5593504" y="1830403"/>
            <a:ext cx="3550496" cy="5005776"/>
            <a:chOff x="5593504" y="1830403"/>
            <a:chExt cx="3550496" cy="5005776"/>
          </a:xfrm>
        </p:grpSpPr>
        <p:pic>
          <p:nvPicPr>
            <p:cNvPr id="13" name="図 12">
              <a:extLst>
                <a:ext uri="{FF2B5EF4-FFF2-40B4-BE49-F238E27FC236}">
                  <a16:creationId xmlns:a16="http://schemas.microsoft.com/office/drawing/2014/main" id="{6050488D-7D58-42A9-A27C-76E79B95F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147" y="1830403"/>
              <a:ext cx="3209211" cy="4544111"/>
            </a:xfrm>
            <a:prstGeom prst="rect">
              <a:avLst/>
            </a:prstGeom>
          </p:spPr>
        </p:pic>
        <p:sp>
          <p:nvSpPr>
            <p:cNvPr id="15" name="テキスト ボックス 14">
              <a:extLst>
                <a:ext uri="{FF2B5EF4-FFF2-40B4-BE49-F238E27FC236}">
                  <a16:creationId xmlns:a16="http://schemas.microsoft.com/office/drawing/2014/main" id="{A0D2BA40-11B3-4B67-89A3-1D426121ECD7}"/>
                </a:ext>
              </a:extLst>
            </p:cNvPr>
            <p:cNvSpPr txBox="1"/>
            <p:nvPr/>
          </p:nvSpPr>
          <p:spPr>
            <a:xfrm>
              <a:off x="5593504" y="6374514"/>
              <a:ext cx="3550496" cy="461665"/>
            </a:xfrm>
            <a:prstGeom prst="rect">
              <a:avLst/>
            </a:prstGeom>
            <a:solidFill>
              <a:schemeClr val="bg1"/>
            </a:solidFill>
          </p:spPr>
          <p:txBody>
            <a:bodyPr wrap="square" lIns="36000" rIns="36000" rtlCol="0">
              <a:spAutoFit/>
            </a:bodyPr>
            <a:lstStyle/>
            <a:p>
              <a:pPr algn="l"/>
              <a:r>
                <a:rPr kumimoji="1" lang="ja-JP" altLang="en-US" sz="1200" dirty="0"/>
                <a:t>持続可能な地域づくりのための生態系を活用した防災・減災（</a:t>
              </a:r>
              <a:r>
                <a:rPr kumimoji="1" lang="en-US" altLang="ja-JP" sz="1200" dirty="0"/>
                <a:t>Eco-DDR</a:t>
              </a:r>
              <a:r>
                <a:rPr kumimoji="1" lang="ja-JP" altLang="en-US" sz="1200" dirty="0"/>
                <a:t>）の手引き（環境省）</a:t>
              </a:r>
            </a:p>
          </p:txBody>
        </p:sp>
      </p:grpSp>
    </p:spTree>
    <p:extLst>
      <p:ext uri="{BB962C8B-B14F-4D97-AF65-F5344CB8AC3E}">
        <p14:creationId xmlns:p14="http://schemas.microsoft.com/office/powerpoint/2010/main" val="179301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22B4E-BCCA-4A1C-B1F4-D70A14F42B8D}"/>
              </a:ext>
            </a:extLst>
          </p:cNvPr>
          <p:cNvSpPr>
            <a:spLocks noGrp="1"/>
          </p:cNvSpPr>
          <p:nvPr>
            <p:ph type="title"/>
          </p:nvPr>
        </p:nvSpPr>
        <p:spPr/>
        <p:txBody>
          <a:bodyPr/>
          <a:lstStyle/>
          <a:p>
            <a:r>
              <a:rPr kumimoji="1" lang="ja-JP" altLang="en-US" dirty="0"/>
              <a:t>基本戦略３　ネイチャーポジティブ経済</a:t>
            </a:r>
            <a:r>
              <a:rPr kumimoji="1" lang="ja-JP" altLang="en-US" sz="1800" dirty="0"/>
              <a:t>の</a:t>
            </a:r>
            <a:r>
              <a:rPr kumimoji="1" lang="ja-JP" altLang="en-US" dirty="0"/>
              <a:t>実現</a:t>
            </a:r>
          </a:p>
        </p:txBody>
      </p:sp>
      <p:grpSp>
        <p:nvGrpSpPr>
          <p:cNvPr id="6" name="グループ化 5">
            <a:extLst>
              <a:ext uri="{FF2B5EF4-FFF2-40B4-BE49-F238E27FC236}">
                <a16:creationId xmlns:a16="http://schemas.microsoft.com/office/drawing/2014/main" id="{0451AEFD-E249-4301-80BB-DC739B3D6183}"/>
              </a:ext>
            </a:extLst>
          </p:cNvPr>
          <p:cNvGrpSpPr/>
          <p:nvPr/>
        </p:nvGrpSpPr>
        <p:grpSpPr>
          <a:xfrm>
            <a:off x="67376" y="760396"/>
            <a:ext cx="9076624" cy="1046441"/>
            <a:chOff x="67376" y="760396"/>
            <a:chExt cx="8835991" cy="1046441"/>
          </a:xfrm>
        </p:grpSpPr>
        <p:sp>
          <p:nvSpPr>
            <p:cNvPr id="4" name="テキスト ボックス 3">
              <a:extLst>
                <a:ext uri="{FF2B5EF4-FFF2-40B4-BE49-F238E27FC236}">
                  <a16:creationId xmlns:a16="http://schemas.microsoft.com/office/drawing/2014/main" id="{003F690D-3120-49BD-B5BF-556A5E2DE1C4}"/>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ネイチャーポジティブ経営</a:t>
              </a:r>
            </a:p>
          </p:txBody>
        </p:sp>
        <p:sp>
          <p:nvSpPr>
            <p:cNvPr id="5" name="テキスト ボックス 4">
              <a:extLst>
                <a:ext uri="{FF2B5EF4-FFF2-40B4-BE49-F238E27FC236}">
                  <a16:creationId xmlns:a16="http://schemas.microsoft.com/office/drawing/2014/main" id="{9B980E60-BC33-4458-83FD-8053F3B7F63F}"/>
                </a:ext>
              </a:extLst>
            </p:cNvPr>
            <p:cNvSpPr txBox="1"/>
            <p:nvPr/>
          </p:nvSpPr>
          <p:spPr>
            <a:xfrm>
              <a:off x="67376" y="1160506"/>
              <a:ext cx="8835991" cy="646331"/>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ja-JP" altLang="en-US" dirty="0">
                  <a:solidFill>
                    <a:schemeClr val="tx1">
                      <a:lumMod val="75000"/>
                      <a:lumOff val="25000"/>
                    </a:schemeClr>
                  </a:solidFill>
                </a:rPr>
                <a:t>事業者による自社の事業活動の</a:t>
              </a:r>
              <a:r>
                <a:rPr kumimoji="1" lang="ja-JP" altLang="en-US" b="1" dirty="0">
                  <a:solidFill>
                    <a:schemeClr val="accent1"/>
                  </a:solidFill>
                </a:rPr>
                <a:t>生物多様性・自然資本への影響</a:t>
              </a:r>
              <a:r>
                <a:rPr kumimoji="1" lang="ja-JP" altLang="en-US" dirty="0">
                  <a:solidFill>
                    <a:schemeClr val="tx1">
                      <a:lumMod val="75000"/>
                      <a:lumOff val="25000"/>
                    </a:schemeClr>
                  </a:solidFill>
                </a:rPr>
                <a:t>や</a:t>
              </a:r>
              <a:r>
                <a:rPr kumimoji="1" lang="ja-JP" altLang="en-US" b="1" dirty="0">
                  <a:solidFill>
                    <a:schemeClr val="accent1"/>
                  </a:solidFill>
                </a:rPr>
                <a:t>依存の評価</a:t>
              </a:r>
              <a:r>
                <a:rPr kumimoji="1" lang="ja-JP" altLang="en-US" dirty="0">
                  <a:solidFill>
                    <a:schemeClr val="tx1">
                      <a:lumMod val="75000"/>
                      <a:lumOff val="25000"/>
                    </a:schemeClr>
                  </a:solidFill>
                </a:rPr>
                <a:t>と企業経営上の</a:t>
              </a:r>
              <a:r>
                <a:rPr kumimoji="1" lang="ja-JP" altLang="en-US" b="1" dirty="0">
                  <a:solidFill>
                    <a:schemeClr val="accent1"/>
                  </a:solidFill>
                </a:rPr>
                <a:t>リスクと機会の分析</a:t>
              </a:r>
              <a:r>
                <a:rPr kumimoji="1" lang="ja-JP" altLang="en-US" dirty="0">
                  <a:solidFill>
                    <a:schemeClr val="tx1">
                      <a:lumMod val="75000"/>
                      <a:lumOff val="25000"/>
                    </a:schemeClr>
                  </a:solidFill>
                </a:rPr>
                <a:t>、</a:t>
              </a:r>
              <a:r>
                <a:rPr kumimoji="1" lang="ja-JP" altLang="en-US" b="1" dirty="0">
                  <a:solidFill>
                    <a:schemeClr val="accent1"/>
                  </a:solidFill>
                </a:rPr>
                <a:t>目標設定</a:t>
              </a:r>
              <a:r>
                <a:rPr kumimoji="1" lang="ja-JP" altLang="en-US" dirty="0">
                  <a:solidFill>
                    <a:schemeClr val="tx1">
                      <a:lumMod val="75000"/>
                      <a:lumOff val="25000"/>
                    </a:schemeClr>
                  </a:solidFill>
                </a:rPr>
                <a:t>や</a:t>
              </a:r>
              <a:r>
                <a:rPr kumimoji="1" lang="ja-JP" altLang="en-US" b="1" dirty="0">
                  <a:solidFill>
                    <a:schemeClr val="accent1"/>
                  </a:solidFill>
                </a:rPr>
                <a:t>情報開示</a:t>
              </a:r>
              <a:r>
                <a:rPr kumimoji="1" lang="ja-JP" altLang="en-US" dirty="0">
                  <a:solidFill>
                    <a:schemeClr val="tx1">
                      <a:lumMod val="75000"/>
                      <a:lumOff val="25000"/>
                    </a:schemeClr>
                  </a:solidFill>
                </a:rPr>
                <a:t>の支援</a:t>
              </a:r>
              <a:endParaRPr kumimoji="1" lang="en-US" altLang="ja-JP" dirty="0">
                <a:solidFill>
                  <a:schemeClr val="tx1">
                    <a:lumMod val="75000"/>
                    <a:lumOff val="25000"/>
                  </a:schemeClr>
                </a:solidFill>
              </a:endParaRPr>
            </a:p>
          </p:txBody>
        </p:sp>
      </p:grpSp>
      <p:grpSp>
        <p:nvGrpSpPr>
          <p:cNvPr id="7" name="グループ化 6">
            <a:extLst>
              <a:ext uri="{FF2B5EF4-FFF2-40B4-BE49-F238E27FC236}">
                <a16:creationId xmlns:a16="http://schemas.microsoft.com/office/drawing/2014/main" id="{8EF01CED-F2EF-41A9-BEFC-21DE036A14E8}"/>
              </a:ext>
            </a:extLst>
          </p:cNvPr>
          <p:cNvGrpSpPr/>
          <p:nvPr/>
        </p:nvGrpSpPr>
        <p:grpSpPr>
          <a:xfrm>
            <a:off x="67376" y="1876927"/>
            <a:ext cx="4456835" cy="1046441"/>
            <a:chOff x="67376" y="760396"/>
            <a:chExt cx="8835991" cy="1046441"/>
          </a:xfrm>
        </p:grpSpPr>
        <p:sp>
          <p:nvSpPr>
            <p:cNvPr id="8" name="テキスト ボックス 7">
              <a:extLst>
                <a:ext uri="{FF2B5EF4-FFF2-40B4-BE49-F238E27FC236}">
                  <a16:creationId xmlns:a16="http://schemas.microsoft.com/office/drawing/2014/main" id="{C170363A-BA77-4C93-A23C-9A013E7F1DCC}"/>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en-US" altLang="ja-JP" sz="2000" b="1" dirty="0"/>
                <a:t>ESG</a:t>
              </a:r>
              <a:r>
                <a:rPr kumimoji="1" lang="ja-JP" altLang="en-US" sz="2000" b="1" dirty="0"/>
                <a:t>投融資</a:t>
              </a:r>
            </a:p>
          </p:txBody>
        </p:sp>
        <p:sp>
          <p:nvSpPr>
            <p:cNvPr id="9" name="テキスト ボックス 8">
              <a:extLst>
                <a:ext uri="{FF2B5EF4-FFF2-40B4-BE49-F238E27FC236}">
                  <a16:creationId xmlns:a16="http://schemas.microsoft.com/office/drawing/2014/main" id="{4E35B4BC-D075-4810-9FA1-A4E1ABC736A0}"/>
                </a:ext>
              </a:extLst>
            </p:cNvPr>
            <p:cNvSpPr txBox="1"/>
            <p:nvPr/>
          </p:nvSpPr>
          <p:spPr>
            <a:xfrm>
              <a:off x="67376" y="1160506"/>
              <a:ext cx="8835991" cy="646331"/>
            </a:xfrm>
            <a:prstGeom prst="rect">
              <a:avLst/>
            </a:prstGeom>
            <a:noFill/>
          </p:spPr>
          <p:txBody>
            <a:bodyPr wrap="square" lIns="36000" rIns="36000" rtlCol="0">
              <a:spAutoFit/>
            </a:bodyPr>
            <a:lstStyle/>
            <a:p>
              <a:pPr marL="360000" indent="-180000" algn="l">
                <a:buFont typeface="Arial" panose="020B0604020202020204" pitchFamily="34" charset="0"/>
                <a:buChar char="•"/>
              </a:pPr>
              <a:r>
                <a:rPr lang="en-US" altLang="ja-JP" dirty="0">
                  <a:solidFill>
                    <a:schemeClr val="tx1">
                      <a:lumMod val="75000"/>
                      <a:lumOff val="25000"/>
                    </a:schemeClr>
                  </a:solidFill>
                </a:rPr>
                <a:t>TNFD</a:t>
              </a:r>
              <a:r>
                <a:rPr lang="ja-JP" altLang="en-US" dirty="0">
                  <a:solidFill>
                    <a:schemeClr val="tx1">
                      <a:lumMod val="75000"/>
                      <a:lumOff val="25000"/>
                    </a:schemeClr>
                  </a:solidFill>
                </a:rPr>
                <a:t>等による情報開示等を踏まえた</a:t>
              </a:r>
              <a:br>
                <a:rPr lang="en-US" altLang="ja-JP" dirty="0">
                  <a:solidFill>
                    <a:schemeClr val="tx1">
                      <a:lumMod val="75000"/>
                      <a:lumOff val="25000"/>
                    </a:schemeClr>
                  </a:solidFill>
                </a:rPr>
              </a:br>
              <a:r>
                <a:rPr lang="en-US" altLang="ja-JP" b="1" dirty="0">
                  <a:solidFill>
                    <a:schemeClr val="accent1"/>
                  </a:solidFill>
                </a:rPr>
                <a:t>ESG</a:t>
              </a:r>
              <a:r>
                <a:rPr lang="ja-JP" altLang="en-US" b="1" dirty="0">
                  <a:solidFill>
                    <a:schemeClr val="accent1"/>
                  </a:solidFill>
                </a:rPr>
                <a:t>投融資</a:t>
              </a:r>
              <a:r>
                <a:rPr lang="ja-JP" altLang="en-US" dirty="0">
                  <a:solidFill>
                    <a:schemeClr val="tx1">
                      <a:lumMod val="75000"/>
                      <a:lumOff val="25000"/>
                    </a:schemeClr>
                  </a:solidFill>
                </a:rPr>
                <a:t>の促進</a:t>
              </a:r>
              <a:endParaRPr kumimoji="1" lang="en-US" altLang="ja-JP" dirty="0">
                <a:solidFill>
                  <a:schemeClr val="tx1">
                    <a:lumMod val="75000"/>
                    <a:lumOff val="25000"/>
                  </a:schemeClr>
                </a:solidFill>
              </a:endParaRPr>
            </a:p>
          </p:txBody>
        </p:sp>
      </p:grpSp>
      <p:grpSp>
        <p:nvGrpSpPr>
          <p:cNvPr id="10" name="グループ化 9">
            <a:extLst>
              <a:ext uri="{FF2B5EF4-FFF2-40B4-BE49-F238E27FC236}">
                <a16:creationId xmlns:a16="http://schemas.microsoft.com/office/drawing/2014/main" id="{67109F5C-2943-40A8-8346-3AAB617AF76A}"/>
              </a:ext>
            </a:extLst>
          </p:cNvPr>
          <p:cNvGrpSpPr/>
          <p:nvPr/>
        </p:nvGrpSpPr>
        <p:grpSpPr>
          <a:xfrm>
            <a:off x="67376" y="2993458"/>
            <a:ext cx="4559451" cy="1046441"/>
            <a:chOff x="67376" y="760396"/>
            <a:chExt cx="8835991" cy="1046441"/>
          </a:xfrm>
        </p:grpSpPr>
        <p:sp>
          <p:nvSpPr>
            <p:cNvPr id="11" name="テキスト ボックス 10">
              <a:extLst>
                <a:ext uri="{FF2B5EF4-FFF2-40B4-BE49-F238E27FC236}">
                  <a16:creationId xmlns:a16="http://schemas.microsoft.com/office/drawing/2014/main" id="{44924988-39A8-45FD-9CEF-11CED4E5E57F}"/>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持続可能な農林水産業</a:t>
              </a:r>
            </a:p>
          </p:txBody>
        </p:sp>
        <p:sp>
          <p:nvSpPr>
            <p:cNvPr id="12" name="テキスト ボックス 11">
              <a:extLst>
                <a:ext uri="{FF2B5EF4-FFF2-40B4-BE49-F238E27FC236}">
                  <a16:creationId xmlns:a16="http://schemas.microsoft.com/office/drawing/2014/main" id="{EDCCCDEF-DC5F-47F6-9645-622F8CCB2DE7}"/>
                </a:ext>
              </a:extLst>
            </p:cNvPr>
            <p:cNvSpPr txBox="1"/>
            <p:nvPr/>
          </p:nvSpPr>
          <p:spPr>
            <a:xfrm>
              <a:off x="67376" y="1160506"/>
              <a:ext cx="8835991" cy="646331"/>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ja-JP" altLang="en-US" dirty="0">
                  <a:solidFill>
                    <a:schemeClr val="tx1">
                      <a:lumMod val="75000"/>
                      <a:lumOff val="25000"/>
                    </a:schemeClr>
                  </a:solidFill>
                </a:rPr>
                <a:t>「みどりの食料システム戦略」に掲げる有機農業等の推進</a:t>
              </a:r>
              <a:endParaRPr kumimoji="1" lang="en-US" altLang="ja-JP" dirty="0">
                <a:solidFill>
                  <a:schemeClr val="tx1">
                    <a:lumMod val="75000"/>
                    <a:lumOff val="25000"/>
                  </a:schemeClr>
                </a:solidFill>
              </a:endParaRPr>
            </a:p>
            <a:p>
              <a:pPr marL="360000" indent="-180000" algn="l">
                <a:buFont typeface="Arial" panose="020B0604020202020204" pitchFamily="34" charset="0"/>
                <a:buChar char="•"/>
              </a:pPr>
              <a:r>
                <a:rPr lang="ja-JP" altLang="en-US" dirty="0">
                  <a:solidFill>
                    <a:schemeClr val="tx1">
                      <a:lumMod val="75000"/>
                      <a:lumOff val="25000"/>
                    </a:schemeClr>
                  </a:solidFill>
                </a:rPr>
                <a:t>持続可能な森林管理と木材利用の促進</a:t>
              </a:r>
              <a:endParaRPr kumimoji="1" lang="en-US" altLang="ja-JP" dirty="0">
                <a:solidFill>
                  <a:schemeClr val="tx1">
                    <a:lumMod val="75000"/>
                    <a:lumOff val="25000"/>
                  </a:schemeClr>
                </a:solidFill>
              </a:endParaRPr>
            </a:p>
          </p:txBody>
        </p:sp>
      </p:grpSp>
      <p:grpSp>
        <p:nvGrpSpPr>
          <p:cNvPr id="39" name="グループ化 38">
            <a:extLst>
              <a:ext uri="{FF2B5EF4-FFF2-40B4-BE49-F238E27FC236}">
                <a16:creationId xmlns:a16="http://schemas.microsoft.com/office/drawing/2014/main" id="{159580BA-6AF9-46DA-ABD9-B83FF1628485}"/>
              </a:ext>
            </a:extLst>
          </p:cNvPr>
          <p:cNvGrpSpPr/>
          <p:nvPr/>
        </p:nvGrpSpPr>
        <p:grpSpPr>
          <a:xfrm>
            <a:off x="386443" y="4445864"/>
            <a:ext cx="4130729" cy="2360202"/>
            <a:chOff x="3921669" y="1639355"/>
            <a:chExt cx="7652241" cy="4372313"/>
          </a:xfrm>
        </p:grpSpPr>
        <p:pic>
          <p:nvPicPr>
            <p:cNvPr id="13" name="図 12">
              <a:extLst>
                <a:ext uri="{FF2B5EF4-FFF2-40B4-BE49-F238E27FC236}">
                  <a16:creationId xmlns:a16="http://schemas.microsoft.com/office/drawing/2014/main" id="{AC368EED-AF22-4DC7-B71D-821FF3C45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669" y="1639355"/>
              <a:ext cx="3063238" cy="4372313"/>
            </a:xfrm>
            <a:prstGeom prst="rect">
              <a:avLst/>
            </a:prstGeom>
          </p:spPr>
        </p:pic>
        <p:sp>
          <p:nvSpPr>
            <p:cNvPr id="14" name="テキスト ボックス 13">
              <a:extLst>
                <a:ext uri="{FF2B5EF4-FFF2-40B4-BE49-F238E27FC236}">
                  <a16:creationId xmlns:a16="http://schemas.microsoft.com/office/drawing/2014/main" id="{496F6CB5-F4D5-4BC6-8415-21C909A7840C}"/>
                </a:ext>
              </a:extLst>
            </p:cNvPr>
            <p:cNvSpPr txBox="1"/>
            <p:nvPr/>
          </p:nvSpPr>
          <p:spPr>
            <a:xfrm>
              <a:off x="7015152" y="5129665"/>
              <a:ext cx="4558758" cy="855242"/>
            </a:xfrm>
            <a:prstGeom prst="rect">
              <a:avLst/>
            </a:prstGeom>
            <a:solidFill>
              <a:schemeClr val="bg1"/>
            </a:solidFill>
          </p:spPr>
          <p:txBody>
            <a:bodyPr wrap="square" lIns="36000" rIns="36000" rtlCol="0">
              <a:spAutoFit/>
            </a:bodyPr>
            <a:lstStyle/>
            <a:p>
              <a:pPr algn="l"/>
              <a:r>
                <a:rPr kumimoji="1" lang="ja-JP" altLang="en-US" sz="1200" dirty="0"/>
                <a:t>生物多様性民間参画ガイドライン（第</a:t>
              </a:r>
              <a:r>
                <a:rPr kumimoji="1" lang="en-US" altLang="ja-JP" sz="1200" dirty="0"/>
                <a:t>3</a:t>
              </a:r>
              <a:r>
                <a:rPr kumimoji="1" lang="ja-JP" altLang="en-US" sz="1200" dirty="0"/>
                <a:t>版）（環境省）</a:t>
              </a:r>
            </a:p>
          </p:txBody>
        </p:sp>
      </p:grpSp>
      <p:grpSp>
        <p:nvGrpSpPr>
          <p:cNvPr id="63" name="グループ化 62">
            <a:extLst>
              <a:ext uri="{FF2B5EF4-FFF2-40B4-BE49-F238E27FC236}">
                <a16:creationId xmlns:a16="http://schemas.microsoft.com/office/drawing/2014/main" id="{3DB3598B-9B9E-4D00-A88F-117B65702C2D}"/>
              </a:ext>
            </a:extLst>
          </p:cNvPr>
          <p:cNvGrpSpPr/>
          <p:nvPr/>
        </p:nvGrpSpPr>
        <p:grpSpPr>
          <a:xfrm>
            <a:off x="4610500" y="1947986"/>
            <a:ext cx="4500880" cy="4895796"/>
            <a:chOff x="4130054" y="1504516"/>
            <a:chExt cx="4942826" cy="5376517"/>
          </a:xfrm>
        </p:grpSpPr>
        <p:pic>
          <p:nvPicPr>
            <p:cNvPr id="40" name="Picture 2" descr="各産業におけるバリューチェーン段階ごとの自然への依存度">
              <a:extLst>
                <a:ext uri="{FF2B5EF4-FFF2-40B4-BE49-F238E27FC236}">
                  <a16:creationId xmlns:a16="http://schemas.microsoft.com/office/drawing/2014/main" id="{813EDE82-039C-4869-B7ED-01D6DF98F3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95"/>
            <a:stretch/>
          </p:blipFill>
          <p:spPr bwMode="auto">
            <a:xfrm>
              <a:off x="4147985" y="1596606"/>
              <a:ext cx="4924895" cy="5108993"/>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0DFA8861-6753-4B3F-92F3-5823963A6515}"/>
                </a:ext>
              </a:extLst>
            </p:cNvPr>
            <p:cNvSpPr txBox="1"/>
            <p:nvPr/>
          </p:nvSpPr>
          <p:spPr>
            <a:xfrm>
              <a:off x="4130054" y="1504516"/>
              <a:ext cx="4848064" cy="337998"/>
            </a:xfrm>
            <a:prstGeom prst="rect">
              <a:avLst/>
            </a:prstGeom>
            <a:noFill/>
          </p:spPr>
          <p:txBody>
            <a:bodyPr wrap="square" lIns="36000" rIns="36000" rtlCol="0">
              <a:spAutoFit/>
            </a:bodyPr>
            <a:lstStyle/>
            <a:p>
              <a:pPr algn="l"/>
              <a:r>
                <a:rPr kumimoji="1" lang="ja-JP" altLang="en-US" sz="1400" b="1" dirty="0"/>
                <a:t>各産業における自然への依存度</a:t>
              </a:r>
            </a:p>
          </p:txBody>
        </p:sp>
        <p:sp>
          <p:nvSpPr>
            <p:cNvPr id="42" name="テキスト ボックス 41">
              <a:extLst>
                <a:ext uri="{FF2B5EF4-FFF2-40B4-BE49-F238E27FC236}">
                  <a16:creationId xmlns:a16="http://schemas.microsoft.com/office/drawing/2014/main" id="{792F037A-90DC-4BB6-998B-3D072D1C4E3E}"/>
                </a:ext>
              </a:extLst>
            </p:cNvPr>
            <p:cNvSpPr txBox="1"/>
            <p:nvPr/>
          </p:nvSpPr>
          <p:spPr>
            <a:xfrm>
              <a:off x="4904114" y="6627535"/>
              <a:ext cx="4130355" cy="253498"/>
            </a:xfrm>
            <a:prstGeom prst="rect">
              <a:avLst/>
            </a:prstGeom>
            <a:noFill/>
          </p:spPr>
          <p:txBody>
            <a:bodyPr wrap="square">
              <a:spAutoFit/>
            </a:bodyPr>
            <a:lstStyle/>
            <a:p>
              <a:r>
                <a:rPr lang="ja-JP" altLang="en-US" sz="900" b="0" i="0" dirty="0">
                  <a:solidFill>
                    <a:schemeClr val="tx1">
                      <a:lumMod val="50000"/>
                      <a:lumOff val="50000"/>
                    </a:schemeClr>
                  </a:solidFill>
                  <a:effectLst/>
                  <a:latin typeface="+mn-ea"/>
                </a:rPr>
                <a:t>（</a:t>
              </a:r>
              <a:r>
                <a:rPr lang="ja-JP" altLang="en-US" sz="900" dirty="0">
                  <a:solidFill>
                    <a:schemeClr val="tx1">
                      <a:lumMod val="50000"/>
                      <a:lumOff val="50000"/>
                    </a:schemeClr>
                  </a:solidFill>
                  <a:latin typeface="+mn-ea"/>
                </a:rPr>
                <a:t>出典</a:t>
              </a:r>
              <a:r>
                <a:rPr lang="ja-JP" altLang="en-US" sz="900" b="0" i="0" dirty="0">
                  <a:solidFill>
                    <a:schemeClr val="tx1">
                      <a:lumMod val="50000"/>
                      <a:lumOff val="50000"/>
                    </a:schemeClr>
                  </a:solidFill>
                  <a:effectLst/>
                  <a:latin typeface="+mn-ea"/>
                </a:rPr>
                <a:t>：</a:t>
              </a:r>
              <a:r>
                <a:rPr lang="en-US" altLang="ja-JP" sz="900" b="0" i="0" dirty="0">
                  <a:solidFill>
                    <a:schemeClr val="tx1">
                      <a:lumMod val="50000"/>
                      <a:lumOff val="50000"/>
                    </a:schemeClr>
                  </a:solidFill>
                  <a:effectLst/>
                  <a:latin typeface="+mn-ea"/>
                </a:rPr>
                <a:t>EXIOBASE</a:t>
              </a:r>
              <a:r>
                <a:rPr lang="ja-JP" altLang="en-US" sz="900" b="0" i="0" dirty="0">
                  <a:solidFill>
                    <a:schemeClr val="tx1">
                      <a:lumMod val="50000"/>
                      <a:lumOff val="50000"/>
                    </a:schemeClr>
                  </a:solidFill>
                  <a:effectLst/>
                  <a:latin typeface="+mn-ea"/>
                </a:rPr>
                <a:t>、</a:t>
              </a:r>
              <a:r>
                <a:rPr lang="en-US" altLang="ja-JP" sz="900" b="0" i="0" dirty="0">
                  <a:solidFill>
                    <a:schemeClr val="tx1">
                      <a:lumMod val="50000"/>
                      <a:lumOff val="50000"/>
                    </a:schemeClr>
                  </a:solidFill>
                  <a:effectLst/>
                  <a:latin typeface="+mn-ea"/>
                </a:rPr>
                <a:t>ENCORE</a:t>
              </a:r>
              <a:r>
                <a:rPr lang="ja-JP" altLang="en-US" sz="900" b="0" i="0" dirty="0">
                  <a:solidFill>
                    <a:schemeClr val="tx1">
                      <a:lumMod val="50000"/>
                      <a:lumOff val="50000"/>
                    </a:schemeClr>
                  </a:solidFill>
                  <a:effectLst/>
                  <a:latin typeface="+mn-ea"/>
                </a:rPr>
                <a:t>データベース、</a:t>
              </a:r>
              <a:r>
                <a:rPr lang="en-US" altLang="ja-JP" sz="900" b="0" i="0" dirty="0">
                  <a:solidFill>
                    <a:schemeClr val="tx1">
                      <a:lumMod val="50000"/>
                      <a:lumOff val="50000"/>
                    </a:schemeClr>
                  </a:solidFill>
                  <a:effectLst/>
                  <a:latin typeface="+mn-ea"/>
                </a:rPr>
                <a:t>PwC</a:t>
              </a:r>
              <a:r>
                <a:rPr lang="ja-JP" altLang="en-US" sz="900" b="0" i="0" dirty="0">
                  <a:solidFill>
                    <a:schemeClr val="tx1">
                      <a:lumMod val="50000"/>
                      <a:lumOff val="50000"/>
                    </a:schemeClr>
                  </a:solidFill>
                  <a:effectLst/>
                  <a:latin typeface="+mn-ea"/>
                </a:rPr>
                <a:t>による分析・作成）</a:t>
              </a:r>
              <a:endParaRPr lang="ja-JP" altLang="en-US" sz="900" dirty="0">
                <a:solidFill>
                  <a:schemeClr val="tx1">
                    <a:lumMod val="50000"/>
                    <a:lumOff val="50000"/>
                  </a:schemeClr>
                </a:solidFill>
                <a:latin typeface="+mn-ea"/>
              </a:endParaRPr>
            </a:p>
          </p:txBody>
        </p:sp>
        <p:sp>
          <p:nvSpPr>
            <p:cNvPr id="43" name="テキスト ボックス 42">
              <a:extLst>
                <a:ext uri="{FF2B5EF4-FFF2-40B4-BE49-F238E27FC236}">
                  <a16:creationId xmlns:a16="http://schemas.microsoft.com/office/drawing/2014/main" id="{D6550ACD-958B-4696-9C2F-8BCD6D8AF3E2}"/>
                </a:ext>
              </a:extLst>
            </p:cNvPr>
            <p:cNvSpPr txBox="1"/>
            <p:nvPr/>
          </p:nvSpPr>
          <p:spPr>
            <a:xfrm>
              <a:off x="4710113" y="2255449"/>
              <a:ext cx="1051719" cy="134652"/>
            </a:xfrm>
            <a:prstGeom prst="rect">
              <a:avLst/>
            </a:prstGeom>
            <a:solidFill>
              <a:schemeClr val="bg1"/>
            </a:solidFill>
          </p:spPr>
          <p:txBody>
            <a:bodyPr wrap="square" lIns="0" tIns="0" rIns="0" bIns="0" rtlCol="0" anchor="ctr" anchorCtr="0">
              <a:spAutoFit/>
            </a:bodyPr>
            <a:lstStyle/>
            <a:p>
              <a:pPr algn="r">
                <a:lnSpc>
                  <a:spcPts val="1000"/>
                </a:lnSpc>
              </a:pPr>
              <a:r>
                <a:rPr kumimoji="1" lang="ja-JP" altLang="en-US" sz="1000" b="1" dirty="0"/>
                <a:t>農業</a:t>
              </a:r>
            </a:p>
          </p:txBody>
        </p:sp>
        <p:sp>
          <p:nvSpPr>
            <p:cNvPr id="44" name="テキスト ボックス 43">
              <a:extLst>
                <a:ext uri="{FF2B5EF4-FFF2-40B4-BE49-F238E27FC236}">
                  <a16:creationId xmlns:a16="http://schemas.microsoft.com/office/drawing/2014/main" id="{EB961DB9-CC16-42C4-900E-96EE6E72921A}"/>
                </a:ext>
              </a:extLst>
            </p:cNvPr>
            <p:cNvSpPr txBox="1"/>
            <p:nvPr/>
          </p:nvSpPr>
          <p:spPr>
            <a:xfrm>
              <a:off x="4710113" y="2433651"/>
              <a:ext cx="1051719" cy="134652"/>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b="1" dirty="0"/>
                <a:t>林</a:t>
              </a:r>
              <a:r>
                <a:rPr kumimoji="1" lang="ja-JP" altLang="en-US" sz="1000" b="1" dirty="0"/>
                <a:t>業</a:t>
              </a:r>
            </a:p>
          </p:txBody>
        </p:sp>
        <p:sp>
          <p:nvSpPr>
            <p:cNvPr id="45" name="テキスト ボックス 44">
              <a:extLst>
                <a:ext uri="{FF2B5EF4-FFF2-40B4-BE49-F238E27FC236}">
                  <a16:creationId xmlns:a16="http://schemas.microsoft.com/office/drawing/2014/main" id="{C8CEA7A9-26F6-4F1D-941E-F6737C191FC8}"/>
                </a:ext>
              </a:extLst>
            </p:cNvPr>
            <p:cNvSpPr txBox="1"/>
            <p:nvPr/>
          </p:nvSpPr>
          <p:spPr>
            <a:xfrm>
              <a:off x="4589938" y="2611853"/>
              <a:ext cx="1171894" cy="134652"/>
            </a:xfrm>
            <a:prstGeom prst="rect">
              <a:avLst/>
            </a:prstGeom>
            <a:solidFill>
              <a:schemeClr val="bg1"/>
            </a:solidFill>
          </p:spPr>
          <p:txBody>
            <a:bodyPr wrap="square" lIns="0" tIns="0" rIns="0" bIns="0" rtlCol="0" anchor="ctr" anchorCtr="0">
              <a:spAutoFit/>
            </a:bodyPr>
            <a:lstStyle/>
            <a:p>
              <a:pPr algn="r">
                <a:lnSpc>
                  <a:spcPts val="1000"/>
                </a:lnSpc>
              </a:pPr>
              <a:r>
                <a:rPr kumimoji="1" lang="ja-JP" altLang="en-US" sz="1000" b="1" dirty="0"/>
                <a:t>漁業</a:t>
              </a:r>
              <a:r>
                <a:rPr kumimoji="1" lang="ja-JP" altLang="en-US" sz="1000" dirty="0"/>
                <a:t>、水産養殖業</a:t>
              </a:r>
            </a:p>
          </p:txBody>
        </p:sp>
        <p:sp>
          <p:nvSpPr>
            <p:cNvPr id="46" name="テキスト ボックス 45">
              <a:extLst>
                <a:ext uri="{FF2B5EF4-FFF2-40B4-BE49-F238E27FC236}">
                  <a16:creationId xmlns:a16="http://schemas.microsoft.com/office/drawing/2014/main" id="{25BFE0C3-E223-4AAF-B31B-52B4172DEFCE}"/>
                </a:ext>
              </a:extLst>
            </p:cNvPr>
            <p:cNvSpPr txBox="1"/>
            <p:nvPr/>
          </p:nvSpPr>
          <p:spPr>
            <a:xfrm>
              <a:off x="4589938" y="2790054"/>
              <a:ext cx="1171894" cy="134653"/>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b="1" dirty="0"/>
                <a:t>食料品</a:t>
              </a:r>
              <a:r>
                <a:rPr lang="ja-JP" altLang="en-US" sz="1000" dirty="0"/>
                <a:t>、たばこ業</a:t>
              </a:r>
              <a:endParaRPr kumimoji="1" lang="ja-JP" altLang="en-US" sz="1000" dirty="0"/>
            </a:p>
          </p:txBody>
        </p:sp>
        <p:sp>
          <p:nvSpPr>
            <p:cNvPr id="47" name="テキスト ボックス 46">
              <a:extLst>
                <a:ext uri="{FF2B5EF4-FFF2-40B4-BE49-F238E27FC236}">
                  <a16:creationId xmlns:a16="http://schemas.microsoft.com/office/drawing/2014/main" id="{558F1986-8335-495B-ABC2-83A38FCF5EB1}"/>
                </a:ext>
              </a:extLst>
            </p:cNvPr>
            <p:cNvSpPr txBox="1"/>
            <p:nvPr/>
          </p:nvSpPr>
          <p:spPr>
            <a:xfrm>
              <a:off x="4710113" y="2968255"/>
              <a:ext cx="1051719" cy="134653"/>
            </a:xfrm>
            <a:prstGeom prst="rect">
              <a:avLst/>
            </a:prstGeom>
            <a:solidFill>
              <a:schemeClr val="bg1"/>
            </a:solidFill>
          </p:spPr>
          <p:txBody>
            <a:bodyPr wrap="square" lIns="0" tIns="0" rIns="0" bIns="0" rtlCol="0" anchor="ctr" anchorCtr="0">
              <a:spAutoFit/>
            </a:bodyPr>
            <a:lstStyle/>
            <a:p>
              <a:pPr algn="r">
                <a:lnSpc>
                  <a:spcPts val="1000"/>
                </a:lnSpc>
              </a:pPr>
              <a:r>
                <a:rPr kumimoji="1" lang="ja-JP" altLang="en-US" sz="1000" b="1" dirty="0"/>
                <a:t>建設業</a:t>
              </a:r>
            </a:p>
          </p:txBody>
        </p:sp>
        <p:sp>
          <p:nvSpPr>
            <p:cNvPr id="48" name="テキスト ボックス 47">
              <a:extLst>
                <a:ext uri="{FF2B5EF4-FFF2-40B4-BE49-F238E27FC236}">
                  <a16:creationId xmlns:a16="http://schemas.microsoft.com/office/drawing/2014/main" id="{7FF309F5-8958-4643-BD3B-70A5667A8874}"/>
                </a:ext>
              </a:extLst>
            </p:cNvPr>
            <p:cNvSpPr txBox="1"/>
            <p:nvPr/>
          </p:nvSpPr>
          <p:spPr>
            <a:xfrm>
              <a:off x="4710113" y="3231500"/>
              <a:ext cx="1051719" cy="134652"/>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dirty="0"/>
                <a:t>水道事業</a:t>
              </a:r>
              <a:endParaRPr kumimoji="1" lang="ja-JP" altLang="en-US" sz="1000" dirty="0"/>
            </a:p>
          </p:txBody>
        </p:sp>
        <p:sp>
          <p:nvSpPr>
            <p:cNvPr id="49" name="テキスト ボックス 48">
              <a:extLst>
                <a:ext uri="{FF2B5EF4-FFF2-40B4-BE49-F238E27FC236}">
                  <a16:creationId xmlns:a16="http://schemas.microsoft.com/office/drawing/2014/main" id="{85B93ED7-6E75-4104-95F6-8403D3A67777}"/>
                </a:ext>
              </a:extLst>
            </p:cNvPr>
            <p:cNvSpPr txBox="1"/>
            <p:nvPr/>
          </p:nvSpPr>
          <p:spPr>
            <a:xfrm>
              <a:off x="4710113" y="3415883"/>
              <a:ext cx="1051719" cy="134652"/>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dirty="0"/>
                <a:t>エネルギー</a:t>
              </a:r>
              <a:endParaRPr kumimoji="1" lang="ja-JP" altLang="en-US" sz="1000" dirty="0"/>
            </a:p>
          </p:txBody>
        </p:sp>
        <p:sp>
          <p:nvSpPr>
            <p:cNvPr id="50" name="テキスト ボックス 49">
              <a:extLst>
                <a:ext uri="{FF2B5EF4-FFF2-40B4-BE49-F238E27FC236}">
                  <a16:creationId xmlns:a16="http://schemas.microsoft.com/office/drawing/2014/main" id="{B8E127BD-DDB8-4D97-AA38-ADF981398D24}"/>
                </a:ext>
              </a:extLst>
            </p:cNvPr>
            <p:cNvSpPr txBox="1"/>
            <p:nvPr/>
          </p:nvSpPr>
          <p:spPr>
            <a:xfrm>
              <a:off x="4521995" y="3597177"/>
              <a:ext cx="1239838" cy="140832"/>
            </a:xfrm>
            <a:prstGeom prst="rect">
              <a:avLst/>
            </a:prstGeom>
            <a:solidFill>
              <a:schemeClr val="bg1"/>
            </a:solidFill>
          </p:spPr>
          <p:txBody>
            <a:bodyPr wrap="square" lIns="0" tIns="0" rIns="0" bIns="0" rtlCol="0" anchor="ctr" anchorCtr="0">
              <a:spAutoFit/>
            </a:bodyPr>
            <a:lstStyle/>
            <a:p>
              <a:pPr algn="r">
                <a:lnSpc>
                  <a:spcPts val="1000"/>
                </a:lnSpc>
              </a:pPr>
              <a:r>
                <a:rPr lang="ja-JP" altLang="en-US" sz="900" dirty="0"/>
                <a:t>化学および素材産業</a:t>
              </a:r>
              <a:endParaRPr kumimoji="1" lang="ja-JP" altLang="en-US" sz="900" dirty="0"/>
            </a:p>
          </p:txBody>
        </p:sp>
        <p:sp>
          <p:nvSpPr>
            <p:cNvPr id="51" name="テキスト ボックス 50">
              <a:extLst>
                <a:ext uri="{FF2B5EF4-FFF2-40B4-BE49-F238E27FC236}">
                  <a16:creationId xmlns:a16="http://schemas.microsoft.com/office/drawing/2014/main" id="{9F7416EC-AE80-4E1F-AB02-2DD9697E550F}"/>
                </a:ext>
              </a:extLst>
            </p:cNvPr>
            <p:cNvSpPr txBox="1"/>
            <p:nvPr/>
          </p:nvSpPr>
          <p:spPr>
            <a:xfrm>
              <a:off x="4517225" y="3785295"/>
              <a:ext cx="1262061" cy="121820"/>
            </a:xfrm>
            <a:prstGeom prst="rect">
              <a:avLst/>
            </a:prstGeom>
            <a:solidFill>
              <a:schemeClr val="bg1"/>
            </a:solidFill>
          </p:spPr>
          <p:txBody>
            <a:bodyPr wrap="square" lIns="0" tIns="0" rIns="0" bIns="0" rtlCol="0" anchor="ctr" anchorCtr="0">
              <a:spAutoFit/>
            </a:bodyPr>
            <a:lstStyle/>
            <a:p>
              <a:pPr algn="r">
                <a:lnSpc>
                  <a:spcPts val="1000"/>
                </a:lnSpc>
              </a:pPr>
              <a:r>
                <a:rPr kumimoji="1" lang="ja-JP" altLang="en-US" sz="700" dirty="0"/>
                <a:t>サプライチェーン</a:t>
              </a:r>
              <a:r>
                <a:rPr kumimoji="1" lang="ja-JP" altLang="en-US" sz="400" dirty="0"/>
                <a:t>及び</a:t>
              </a:r>
              <a:r>
                <a:rPr kumimoji="1" lang="ja-JP" altLang="en-US" sz="700" dirty="0"/>
                <a:t>輸送業</a:t>
              </a:r>
              <a:endParaRPr kumimoji="1" lang="ja-JP" altLang="en-US" sz="900" dirty="0"/>
            </a:p>
          </p:txBody>
        </p:sp>
        <p:sp>
          <p:nvSpPr>
            <p:cNvPr id="52" name="テキスト ボックス 51">
              <a:extLst>
                <a:ext uri="{FF2B5EF4-FFF2-40B4-BE49-F238E27FC236}">
                  <a16:creationId xmlns:a16="http://schemas.microsoft.com/office/drawing/2014/main" id="{32D69043-4D64-4D02-86B4-4781CA9B1F69}"/>
                </a:ext>
              </a:extLst>
            </p:cNvPr>
            <p:cNvSpPr txBox="1"/>
            <p:nvPr/>
          </p:nvSpPr>
          <p:spPr>
            <a:xfrm>
              <a:off x="4521995" y="3957491"/>
              <a:ext cx="1239838" cy="134652"/>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dirty="0"/>
                <a:t>自動車産業</a:t>
              </a:r>
              <a:endParaRPr kumimoji="1" lang="ja-JP" altLang="en-US" sz="1000" dirty="0"/>
            </a:p>
          </p:txBody>
        </p:sp>
        <p:sp>
          <p:nvSpPr>
            <p:cNvPr id="53" name="テキスト ボックス 52">
              <a:extLst>
                <a:ext uri="{FF2B5EF4-FFF2-40B4-BE49-F238E27FC236}">
                  <a16:creationId xmlns:a16="http://schemas.microsoft.com/office/drawing/2014/main" id="{AAACB91F-E0CF-46D9-815C-6CE57F55BB2E}"/>
                </a:ext>
              </a:extLst>
            </p:cNvPr>
            <p:cNvSpPr txBox="1"/>
            <p:nvPr/>
          </p:nvSpPr>
          <p:spPr>
            <a:xfrm>
              <a:off x="4521995" y="4141874"/>
              <a:ext cx="1239838" cy="134652"/>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dirty="0"/>
                <a:t>情報通信業</a:t>
              </a:r>
              <a:endParaRPr kumimoji="1" lang="ja-JP" altLang="en-US" sz="1000" dirty="0"/>
            </a:p>
          </p:txBody>
        </p:sp>
        <p:sp>
          <p:nvSpPr>
            <p:cNvPr id="54" name="テキスト ボックス 53">
              <a:extLst>
                <a:ext uri="{FF2B5EF4-FFF2-40B4-BE49-F238E27FC236}">
                  <a16:creationId xmlns:a16="http://schemas.microsoft.com/office/drawing/2014/main" id="{AA3DFF1B-BDC3-4323-8FAD-892BF904AF93}"/>
                </a:ext>
              </a:extLst>
            </p:cNvPr>
            <p:cNvSpPr txBox="1"/>
            <p:nvPr/>
          </p:nvSpPr>
          <p:spPr>
            <a:xfrm>
              <a:off x="4521995" y="4326257"/>
              <a:ext cx="1239838" cy="134652"/>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dirty="0"/>
                <a:t>不動産業</a:t>
              </a:r>
              <a:endParaRPr kumimoji="1" lang="ja-JP" altLang="en-US" sz="1000" dirty="0"/>
            </a:p>
          </p:txBody>
        </p:sp>
        <p:sp>
          <p:nvSpPr>
            <p:cNvPr id="55" name="テキスト ボックス 54">
              <a:extLst>
                <a:ext uri="{FF2B5EF4-FFF2-40B4-BE49-F238E27FC236}">
                  <a16:creationId xmlns:a16="http://schemas.microsoft.com/office/drawing/2014/main" id="{0F4DC62B-3081-4A9E-8F9F-F9AF68365BCE}"/>
                </a:ext>
              </a:extLst>
            </p:cNvPr>
            <p:cNvSpPr txBox="1"/>
            <p:nvPr/>
          </p:nvSpPr>
          <p:spPr>
            <a:xfrm>
              <a:off x="4521995" y="4510640"/>
              <a:ext cx="1239838" cy="134652"/>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dirty="0"/>
                <a:t>小売、消費財</a:t>
              </a:r>
              <a:endParaRPr kumimoji="1" lang="ja-JP" altLang="en-US" sz="1000" dirty="0"/>
            </a:p>
          </p:txBody>
        </p:sp>
        <p:sp>
          <p:nvSpPr>
            <p:cNvPr id="56" name="テキスト ボックス 55">
              <a:extLst>
                <a:ext uri="{FF2B5EF4-FFF2-40B4-BE49-F238E27FC236}">
                  <a16:creationId xmlns:a16="http://schemas.microsoft.com/office/drawing/2014/main" id="{6C02464C-7B2C-45B3-84B5-423717284B22}"/>
                </a:ext>
              </a:extLst>
            </p:cNvPr>
            <p:cNvSpPr txBox="1"/>
            <p:nvPr/>
          </p:nvSpPr>
          <p:spPr>
            <a:xfrm>
              <a:off x="4521995" y="4695023"/>
              <a:ext cx="1239838" cy="134652"/>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dirty="0"/>
                <a:t>航空、観光業</a:t>
              </a:r>
              <a:endParaRPr kumimoji="1" lang="ja-JP" altLang="en-US" sz="1000" dirty="0"/>
            </a:p>
          </p:txBody>
        </p:sp>
        <p:sp>
          <p:nvSpPr>
            <p:cNvPr id="57" name="テキスト ボックス 56">
              <a:extLst>
                <a:ext uri="{FF2B5EF4-FFF2-40B4-BE49-F238E27FC236}">
                  <a16:creationId xmlns:a16="http://schemas.microsoft.com/office/drawing/2014/main" id="{E06497FF-5CB4-48D6-8F43-E7B021A16ADE}"/>
                </a:ext>
              </a:extLst>
            </p:cNvPr>
            <p:cNvSpPr txBox="1"/>
            <p:nvPr/>
          </p:nvSpPr>
          <p:spPr>
            <a:xfrm>
              <a:off x="4521995" y="4879406"/>
              <a:ext cx="1239838" cy="134652"/>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dirty="0"/>
                <a:t>鉱業、金属業</a:t>
              </a:r>
              <a:endParaRPr kumimoji="1" lang="ja-JP" altLang="en-US" sz="1000" dirty="0"/>
            </a:p>
          </p:txBody>
        </p:sp>
        <p:sp>
          <p:nvSpPr>
            <p:cNvPr id="58" name="テキスト ボックス 57">
              <a:extLst>
                <a:ext uri="{FF2B5EF4-FFF2-40B4-BE49-F238E27FC236}">
                  <a16:creationId xmlns:a16="http://schemas.microsoft.com/office/drawing/2014/main" id="{7E6A096B-B2CC-478F-9D3E-1B8F76CBE454}"/>
                </a:ext>
              </a:extLst>
            </p:cNvPr>
            <p:cNvSpPr txBox="1"/>
            <p:nvPr/>
          </p:nvSpPr>
          <p:spPr>
            <a:xfrm>
              <a:off x="4521995" y="5063792"/>
              <a:ext cx="1239838" cy="134652"/>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dirty="0"/>
                <a:t>エレクトロニクス</a:t>
              </a:r>
              <a:endParaRPr kumimoji="1" lang="ja-JP" altLang="en-US" sz="1000" dirty="0"/>
            </a:p>
          </p:txBody>
        </p:sp>
        <p:sp>
          <p:nvSpPr>
            <p:cNvPr id="59" name="テキスト ボックス 58">
              <a:extLst>
                <a:ext uri="{FF2B5EF4-FFF2-40B4-BE49-F238E27FC236}">
                  <a16:creationId xmlns:a16="http://schemas.microsoft.com/office/drawing/2014/main" id="{12C2E38A-5079-4B3C-90AF-DB3D3D5587A5}"/>
                </a:ext>
              </a:extLst>
            </p:cNvPr>
            <p:cNvSpPr txBox="1"/>
            <p:nvPr/>
          </p:nvSpPr>
          <p:spPr>
            <a:xfrm>
              <a:off x="4521995" y="5331543"/>
              <a:ext cx="1239838" cy="134652"/>
            </a:xfrm>
            <a:prstGeom prst="rect">
              <a:avLst/>
            </a:prstGeom>
            <a:solidFill>
              <a:schemeClr val="bg1"/>
            </a:solidFill>
          </p:spPr>
          <p:txBody>
            <a:bodyPr wrap="square" lIns="0" tIns="0" rIns="0" bIns="0" rtlCol="0" anchor="ctr" anchorCtr="0">
              <a:spAutoFit/>
            </a:bodyPr>
            <a:lstStyle/>
            <a:p>
              <a:pPr algn="r">
                <a:lnSpc>
                  <a:spcPts val="1000"/>
                </a:lnSpc>
              </a:pPr>
              <a:r>
                <a:rPr lang="ja-JP" altLang="en-US" sz="1000" dirty="0"/>
                <a:t>銀行、資本市場</a:t>
              </a:r>
              <a:endParaRPr kumimoji="1" lang="ja-JP" altLang="en-US" sz="1000" dirty="0"/>
            </a:p>
          </p:txBody>
        </p:sp>
        <p:sp>
          <p:nvSpPr>
            <p:cNvPr id="60" name="テキスト ボックス 59">
              <a:extLst>
                <a:ext uri="{FF2B5EF4-FFF2-40B4-BE49-F238E27FC236}">
                  <a16:creationId xmlns:a16="http://schemas.microsoft.com/office/drawing/2014/main" id="{55418783-4A69-47DA-82FA-B6F5FB1B5BB0}"/>
                </a:ext>
              </a:extLst>
            </p:cNvPr>
            <p:cNvSpPr txBox="1"/>
            <p:nvPr/>
          </p:nvSpPr>
          <p:spPr>
            <a:xfrm>
              <a:off x="4534518" y="5519908"/>
              <a:ext cx="1310997" cy="123111"/>
            </a:xfrm>
            <a:prstGeom prst="rect">
              <a:avLst/>
            </a:prstGeom>
            <a:solidFill>
              <a:schemeClr val="bg1"/>
            </a:solidFill>
          </p:spPr>
          <p:txBody>
            <a:bodyPr wrap="square" lIns="0" tIns="0" rIns="0" bIns="0" rtlCol="0" anchor="ctr" anchorCtr="0">
              <a:spAutoFit/>
            </a:bodyPr>
            <a:lstStyle/>
            <a:p>
              <a:pPr algn="r">
                <a:lnSpc>
                  <a:spcPts val="1000"/>
                </a:lnSpc>
              </a:pPr>
              <a:r>
                <a:rPr lang="ja-JP" altLang="en-US" sz="700" dirty="0"/>
                <a:t>保険、アセットマネジメント</a:t>
              </a:r>
              <a:endParaRPr kumimoji="1" lang="ja-JP" altLang="en-US" sz="1000" dirty="0"/>
            </a:p>
          </p:txBody>
        </p:sp>
        <p:sp>
          <p:nvSpPr>
            <p:cNvPr id="61" name="テキスト ボックス 60">
              <a:extLst>
                <a:ext uri="{FF2B5EF4-FFF2-40B4-BE49-F238E27FC236}">
                  <a16:creationId xmlns:a16="http://schemas.microsoft.com/office/drawing/2014/main" id="{62DBC5FE-2D96-45E4-825E-09198D8BB9FE}"/>
                </a:ext>
              </a:extLst>
            </p:cNvPr>
            <p:cNvSpPr txBox="1"/>
            <p:nvPr/>
          </p:nvSpPr>
          <p:spPr>
            <a:xfrm>
              <a:off x="4521995" y="5696732"/>
              <a:ext cx="1239838" cy="134652"/>
            </a:xfrm>
            <a:prstGeom prst="rect">
              <a:avLst/>
            </a:prstGeom>
            <a:solidFill>
              <a:schemeClr val="bg1"/>
            </a:solidFill>
          </p:spPr>
          <p:txBody>
            <a:bodyPr wrap="square" lIns="0" tIns="0" rIns="0" bIns="0" rtlCol="0" anchor="ctr" anchorCtr="0">
              <a:spAutoFit/>
            </a:bodyPr>
            <a:lstStyle/>
            <a:p>
              <a:pPr algn="r">
                <a:lnSpc>
                  <a:spcPts val="1000"/>
                </a:lnSpc>
              </a:pPr>
              <a:r>
                <a:rPr kumimoji="1" lang="ja-JP" altLang="en-US" sz="1000" dirty="0"/>
                <a:t>情報技術</a:t>
              </a:r>
            </a:p>
          </p:txBody>
        </p:sp>
        <p:sp>
          <p:nvSpPr>
            <p:cNvPr id="62" name="テキスト ボックス 61">
              <a:extLst>
                <a:ext uri="{FF2B5EF4-FFF2-40B4-BE49-F238E27FC236}">
                  <a16:creationId xmlns:a16="http://schemas.microsoft.com/office/drawing/2014/main" id="{CF405A02-E4FC-4E75-89A2-91976BA08086}"/>
                </a:ext>
              </a:extLst>
            </p:cNvPr>
            <p:cNvSpPr txBox="1"/>
            <p:nvPr/>
          </p:nvSpPr>
          <p:spPr>
            <a:xfrm>
              <a:off x="4521995" y="5882009"/>
              <a:ext cx="1239838" cy="140832"/>
            </a:xfrm>
            <a:prstGeom prst="rect">
              <a:avLst/>
            </a:prstGeom>
            <a:solidFill>
              <a:schemeClr val="bg1"/>
            </a:solidFill>
          </p:spPr>
          <p:txBody>
            <a:bodyPr wrap="square" lIns="0" tIns="0" rIns="0" bIns="0" rtlCol="0" anchor="ctr" anchorCtr="0">
              <a:spAutoFit/>
            </a:bodyPr>
            <a:lstStyle/>
            <a:p>
              <a:pPr algn="r">
                <a:lnSpc>
                  <a:spcPts val="1000"/>
                </a:lnSpc>
              </a:pPr>
              <a:r>
                <a:rPr kumimoji="1" lang="ja-JP" altLang="en-US" sz="900" dirty="0"/>
                <a:t>ヘルスケアサービス</a:t>
              </a:r>
            </a:p>
          </p:txBody>
        </p:sp>
      </p:grpSp>
    </p:spTree>
    <p:extLst>
      <p:ext uri="{BB962C8B-B14F-4D97-AF65-F5344CB8AC3E}">
        <p14:creationId xmlns:p14="http://schemas.microsoft.com/office/powerpoint/2010/main" val="60316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A45735-13F8-47D6-95FF-07E34076D6B9}"/>
              </a:ext>
            </a:extLst>
          </p:cNvPr>
          <p:cNvSpPr>
            <a:spLocks noGrp="1"/>
          </p:cNvSpPr>
          <p:nvPr>
            <p:ph type="title"/>
          </p:nvPr>
        </p:nvSpPr>
        <p:spPr/>
        <p:txBody>
          <a:bodyPr/>
          <a:lstStyle/>
          <a:p>
            <a:r>
              <a:rPr kumimoji="1" lang="ja-JP" altLang="en-US" dirty="0"/>
              <a:t>ネイチャーポジティブ経済移行戦略</a:t>
            </a:r>
          </a:p>
        </p:txBody>
      </p:sp>
      <p:grpSp>
        <p:nvGrpSpPr>
          <p:cNvPr id="6" name="グループ化 5">
            <a:extLst>
              <a:ext uri="{FF2B5EF4-FFF2-40B4-BE49-F238E27FC236}">
                <a16:creationId xmlns:a16="http://schemas.microsoft.com/office/drawing/2014/main" id="{5D6734E3-9669-4682-A0DC-407F2B5F0DA9}"/>
              </a:ext>
            </a:extLst>
          </p:cNvPr>
          <p:cNvGrpSpPr/>
          <p:nvPr/>
        </p:nvGrpSpPr>
        <p:grpSpPr>
          <a:xfrm>
            <a:off x="67376" y="664144"/>
            <a:ext cx="4705040" cy="2090732"/>
            <a:chOff x="67376" y="664144"/>
            <a:chExt cx="4705040" cy="2090732"/>
          </a:xfrm>
        </p:grpSpPr>
        <p:sp>
          <p:nvSpPr>
            <p:cNvPr id="4" name="テキスト ボックス 3">
              <a:extLst>
                <a:ext uri="{FF2B5EF4-FFF2-40B4-BE49-F238E27FC236}">
                  <a16:creationId xmlns:a16="http://schemas.microsoft.com/office/drawing/2014/main" id="{04BAD6DC-0898-45C4-8E59-1A2402844CB8}"/>
                </a:ext>
              </a:extLst>
            </p:cNvPr>
            <p:cNvSpPr txBox="1"/>
            <p:nvPr/>
          </p:nvSpPr>
          <p:spPr>
            <a:xfrm>
              <a:off x="67376" y="664144"/>
              <a:ext cx="4504624" cy="369332"/>
            </a:xfrm>
            <a:prstGeom prst="rect">
              <a:avLst/>
            </a:prstGeom>
            <a:noFill/>
          </p:spPr>
          <p:txBody>
            <a:bodyPr wrap="square" lIns="36000" rIns="36000" rtlCol="0">
              <a:spAutoFit/>
            </a:bodyPr>
            <a:lstStyle/>
            <a:p>
              <a:pPr algn="l"/>
              <a:r>
                <a:rPr kumimoji="1" lang="ja-JP" altLang="en-US" b="1" dirty="0"/>
                <a:t>ネイチャーポジティブ経済とは？</a:t>
              </a:r>
            </a:p>
          </p:txBody>
        </p:sp>
        <p:sp>
          <p:nvSpPr>
            <p:cNvPr id="5" name="テキスト ボックス 4">
              <a:extLst>
                <a:ext uri="{FF2B5EF4-FFF2-40B4-BE49-F238E27FC236}">
                  <a16:creationId xmlns:a16="http://schemas.microsoft.com/office/drawing/2014/main" id="{81CAF25A-7CA8-4784-BAA9-E9DE104ACC9D}"/>
                </a:ext>
              </a:extLst>
            </p:cNvPr>
            <p:cNvSpPr txBox="1"/>
            <p:nvPr/>
          </p:nvSpPr>
          <p:spPr>
            <a:xfrm>
              <a:off x="67376" y="938994"/>
              <a:ext cx="4705040" cy="1815882"/>
            </a:xfrm>
            <a:prstGeom prst="rect">
              <a:avLst/>
            </a:prstGeom>
            <a:noFill/>
          </p:spPr>
          <p:txBody>
            <a:bodyPr wrap="square" lIns="36000" rIns="36000" rtlCol="0">
              <a:spAutoFit/>
            </a:bodyPr>
            <a:lstStyle/>
            <a:p>
              <a:pPr marL="180000"/>
              <a:r>
                <a:rPr lang="ja-JP" altLang="en-US" sz="1600" b="1" i="0" u="none" strike="noStrike" baseline="0" dirty="0">
                  <a:solidFill>
                    <a:schemeClr val="accent1"/>
                  </a:solidFill>
                  <a:latin typeface="Meiryo UI" panose="020B0604030504040204" pitchFamily="50" charset="-128"/>
                  <a:ea typeface="Meiryo UI" panose="020B0604030504040204" pitchFamily="50" charset="-128"/>
                </a:rPr>
                <a:t>個々の企業がネイチャーポジティブ経営に移行</a:t>
              </a:r>
              <a:r>
                <a:rPr lang="ja-JP" altLang="en-US" sz="1600" b="0" i="0" u="none" strike="noStrike" baseline="0" dirty="0">
                  <a:latin typeface="Meiryo UI" panose="020B0604030504040204" pitchFamily="50" charset="-128"/>
                  <a:ea typeface="Meiryo UI" panose="020B0604030504040204" pitchFamily="50" charset="-128"/>
                </a:rPr>
                <a:t>し、バリューチェーンにおける負荷の最小化と製品・サービスを通じた自然への貢献の最大化が図られ、</a:t>
              </a:r>
              <a:r>
                <a:rPr lang="ja-JP" altLang="en-US" sz="1600" i="0" u="none" strike="noStrike" baseline="0" dirty="0">
                  <a:latin typeface="Meiryo UI" panose="020B0604030504040204" pitchFamily="50" charset="-128"/>
                  <a:ea typeface="Meiryo UI" panose="020B0604030504040204" pitchFamily="50" charset="-128"/>
                </a:rPr>
                <a:t>そうした</a:t>
              </a:r>
              <a:r>
                <a:rPr lang="ja-JP" altLang="en-US" sz="1600" b="1" i="0" u="none" strike="noStrike" baseline="0" dirty="0">
                  <a:solidFill>
                    <a:schemeClr val="accent1"/>
                  </a:solidFill>
                  <a:latin typeface="Meiryo UI" panose="020B0604030504040204" pitchFamily="50" charset="-128"/>
                  <a:ea typeface="Meiryo UI" panose="020B0604030504040204" pitchFamily="50" charset="-128"/>
                </a:rPr>
                <a:t>企業の取組を消費者や市場等が評価</a:t>
              </a:r>
              <a:r>
                <a:rPr lang="ja-JP" altLang="en-US" sz="1600" i="0" u="none" strike="noStrike" baseline="0" dirty="0">
                  <a:latin typeface="Meiryo UI" panose="020B0604030504040204" pitchFamily="50" charset="-128"/>
                  <a:ea typeface="Meiryo UI" panose="020B0604030504040204" pitchFamily="50" charset="-128"/>
                </a:rPr>
                <a:t>する社会</a:t>
              </a:r>
              <a:r>
                <a:rPr lang="ja-JP" altLang="en-US" sz="1600" b="0" i="0" u="none" strike="noStrike" baseline="0" dirty="0">
                  <a:latin typeface="Meiryo UI" panose="020B0604030504040204" pitchFamily="50" charset="-128"/>
                  <a:ea typeface="Meiryo UI" panose="020B0604030504040204" pitchFamily="50" charset="-128"/>
                </a:rPr>
                <a:t>へと変化することを通じ、</a:t>
              </a:r>
              <a:r>
                <a:rPr lang="ja-JP" altLang="en-US" sz="1600" i="0" u="none" strike="noStrike" baseline="0" dirty="0">
                  <a:latin typeface="Meiryo UI" panose="020B0604030504040204" pitchFamily="50" charset="-128"/>
                  <a:ea typeface="Meiryo UI" panose="020B0604030504040204" pitchFamily="50" charset="-128"/>
                </a:rPr>
                <a:t>自然への配慮や評価が組み込まれる</a:t>
              </a:r>
              <a:r>
                <a:rPr lang="ja-JP" altLang="en-US" sz="1600" b="0" i="0" u="none" strike="noStrike" baseline="0" dirty="0">
                  <a:latin typeface="Meiryo UI" panose="020B0604030504040204" pitchFamily="50" charset="-128"/>
                  <a:ea typeface="Meiryo UI" panose="020B0604030504040204" pitchFamily="50" charset="-128"/>
                </a:rPr>
                <a:t>とともに、行政や市民も含めた多様な主体による取組があいまって、 </a:t>
              </a:r>
              <a:r>
                <a:rPr lang="ja-JP" altLang="en-US" sz="1600" b="1" i="0" u="none" strike="noStrike" baseline="0" dirty="0">
                  <a:solidFill>
                    <a:schemeClr val="accent1"/>
                  </a:solidFill>
                  <a:latin typeface="Meiryo UI" panose="020B0604030504040204" pitchFamily="50" charset="-128"/>
                  <a:ea typeface="Meiryo UI" panose="020B0604030504040204" pitchFamily="50" charset="-128"/>
                </a:rPr>
                <a:t>資金の流れの変革</a:t>
              </a:r>
              <a:r>
                <a:rPr lang="ja-JP" altLang="en-US" sz="1600" i="0" u="none" strike="noStrike" baseline="0" dirty="0">
                  <a:latin typeface="Meiryo UI" panose="020B0604030504040204" pitchFamily="50" charset="-128"/>
                  <a:ea typeface="Meiryo UI" panose="020B0604030504040204" pitchFamily="50" charset="-128"/>
                </a:rPr>
                <a:t>等</a:t>
              </a:r>
              <a:r>
                <a:rPr lang="ja-JP" altLang="en-US" sz="1600" b="0" i="0" u="none" strike="noStrike" baseline="0" dirty="0">
                  <a:latin typeface="Meiryo UI" panose="020B0604030504040204" pitchFamily="50" charset="-128"/>
                  <a:ea typeface="Meiryo UI" panose="020B0604030504040204" pitchFamily="50" charset="-128"/>
                </a:rPr>
                <a:t>がなされた経済。 </a:t>
              </a:r>
              <a:endParaRPr kumimoji="1" lang="ja-JP" altLang="en-US" sz="1600" dirty="0"/>
            </a:p>
          </p:txBody>
        </p:sp>
      </p:grpSp>
      <p:grpSp>
        <p:nvGrpSpPr>
          <p:cNvPr id="7" name="グループ化 6">
            <a:extLst>
              <a:ext uri="{FF2B5EF4-FFF2-40B4-BE49-F238E27FC236}">
                <a16:creationId xmlns:a16="http://schemas.microsoft.com/office/drawing/2014/main" id="{0403BC4E-213A-4EF3-930D-BE6A932FAA24}"/>
              </a:ext>
            </a:extLst>
          </p:cNvPr>
          <p:cNvGrpSpPr/>
          <p:nvPr/>
        </p:nvGrpSpPr>
        <p:grpSpPr>
          <a:xfrm>
            <a:off x="67375" y="2875877"/>
            <a:ext cx="4930509" cy="1926116"/>
            <a:chOff x="67375" y="664144"/>
            <a:chExt cx="4930509" cy="1926116"/>
          </a:xfrm>
        </p:grpSpPr>
        <p:sp>
          <p:nvSpPr>
            <p:cNvPr id="8" name="テキスト ボックス 7">
              <a:extLst>
                <a:ext uri="{FF2B5EF4-FFF2-40B4-BE49-F238E27FC236}">
                  <a16:creationId xmlns:a16="http://schemas.microsoft.com/office/drawing/2014/main" id="{8FA7C526-3CA9-40D6-800B-083FC94F9095}"/>
                </a:ext>
              </a:extLst>
            </p:cNvPr>
            <p:cNvSpPr txBox="1"/>
            <p:nvPr/>
          </p:nvSpPr>
          <p:spPr>
            <a:xfrm>
              <a:off x="67376" y="664144"/>
              <a:ext cx="4705040" cy="369332"/>
            </a:xfrm>
            <a:prstGeom prst="rect">
              <a:avLst/>
            </a:prstGeom>
            <a:noFill/>
          </p:spPr>
          <p:txBody>
            <a:bodyPr wrap="square" lIns="36000" rIns="36000" rtlCol="0">
              <a:spAutoFit/>
            </a:bodyPr>
            <a:lstStyle/>
            <a:p>
              <a:pPr algn="l"/>
              <a:r>
                <a:rPr kumimoji="1" lang="ja-JP" altLang="en-US" b="1" dirty="0"/>
                <a:t>ネイチャーポジティブ経済</a:t>
              </a:r>
              <a:r>
                <a:rPr lang="ja-JP" altLang="en-US" b="1" dirty="0"/>
                <a:t>への移行の要点</a:t>
              </a:r>
              <a:endParaRPr kumimoji="1" lang="ja-JP" altLang="en-US" sz="2000" b="1" dirty="0"/>
            </a:p>
          </p:txBody>
        </p:sp>
        <p:sp>
          <p:nvSpPr>
            <p:cNvPr id="9" name="テキスト ボックス 8">
              <a:extLst>
                <a:ext uri="{FF2B5EF4-FFF2-40B4-BE49-F238E27FC236}">
                  <a16:creationId xmlns:a16="http://schemas.microsoft.com/office/drawing/2014/main" id="{0D8D408A-0233-450B-B470-A392FC5A4CCD}"/>
                </a:ext>
              </a:extLst>
            </p:cNvPr>
            <p:cNvSpPr txBox="1"/>
            <p:nvPr/>
          </p:nvSpPr>
          <p:spPr>
            <a:xfrm>
              <a:off x="67375" y="938994"/>
              <a:ext cx="4930509" cy="338554"/>
            </a:xfrm>
            <a:prstGeom prst="rect">
              <a:avLst/>
            </a:prstGeom>
            <a:noFill/>
          </p:spPr>
          <p:txBody>
            <a:bodyPr wrap="square" lIns="36000" rIns="36000" rtlCol="0">
              <a:spAutoFit/>
            </a:bodyPr>
            <a:lstStyle/>
            <a:p>
              <a:pPr marL="180000"/>
              <a:r>
                <a:rPr kumimoji="1" lang="ja-JP" altLang="en-US" sz="1600" dirty="0"/>
                <a:t>単なるコストアップではなくオポチュニティである</a:t>
              </a:r>
            </a:p>
          </p:txBody>
        </p:sp>
        <p:sp>
          <p:nvSpPr>
            <p:cNvPr id="10" name="テキスト ボックス 9">
              <a:extLst>
                <a:ext uri="{FF2B5EF4-FFF2-40B4-BE49-F238E27FC236}">
                  <a16:creationId xmlns:a16="http://schemas.microsoft.com/office/drawing/2014/main" id="{EE825872-B42A-4BF4-99FB-7347113B4B8E}"/>
                </a:ext>
              </a:extLst>
            </p:cNvPr>
            <p:cNvSpPr txBox="1"/>
            <p:nvPr/>
          </p:nvSpPr>
          <p:spPr>
            <a:xfrm>
              <a:off x="67376" y="1627926"/>
              <a:ext cx="4705040" cy="338554"/>
            </a:xfrm>
            <a:prstGeom prst="rect">
              <a:avLst/>
            </a:prstGeom>
            <a:noFill/>
          </p:spPr>
          <p:txBody>
            <a:bodyPr wrap="square" lIns="36000" rIns="36000" rtlCol="0">
              <a:spAutoFit/>
            </a:bodyPr>
            <a:lstStyle/>
            <a:p>
              <a:pPr marL="180000"/>
              <a:endParaRPr kumimoji="1" lang="ja-JP" altLang="en-US" sz="1600" b="1" dirty="0"/>
            </a:p>
          </p:txBody>
        </p:sp>
        <p:sp>
          <p:nvSpPr>
            <p:cNvPr id="11" name="テキスト ボックス 10">
              <a:extLst>
                <a:ext uri="{FF2B5EF4-FFF2-40B4-BE49-F238E27FC236}">
                  <a16:creationId xmlns:a16="http://schemas.microsoft.com/office/drawing/2014/main" id="{37ABCD07-3D57-4FCF-AD4C-6488497EE6B7}"/>
                </a:ext>
              </a:extLst>
            </p:cNvPr>
            <p:cNvSpPr txBox="1"/>
            <p:nvPr/>
          </p:nvSpPr>
          <p:spPr>
            <a:xfrm>
              <a:off x="67376" y="1266821"/>
              <a:ext cx="4930508" cy="1323439"/>
            </a:xfrm>
            <a:prstGeom prst="rect">
              <a:avLst/>
            </a:prstGeom>
            <a:noFill/>
          </p:spPr>
          <p:txBody>
            <a:bodyPr wrap="square" lIns="36000" rIns="36000" rtlCol="0">
              <a:spAutoFit/>
            </a:bodyPr>
            <a:lstStyle/>
            <a:p>
              <a:pPr marL="180000"/>
              <a:r>
                <a:rPr kumimoji="1" lang="ja-JP" altLang="en-US" sz="1600" dirty="0"/>
                <a:t>①</a:t>
              </a:r>
              <a:r>
                <a:rPr kumimoji="1" lang="ja-JP" altLang="en-US" sz="1600" b="1" dirty="0">
                  <a:solidFill>
                    <a:schemeClr val="accent1"/>
                  </a:solidFill>
                </a:rPr>
                <a:t>まずは足元の負荷の低減を</a:t>
              </a:r>
              <a:endParaRPr kumimoji="1" lang="en-US" altLang="ja-JP" sz="1600" b="1" dirty="0">
                <a:solidFill>
                  <a:schemeClr val="accent1"/>
                </a:solidFill>
              </a:endParaRPr>
            </a:p>
            <a:p>
              <a:pPr marL="180000"/>
              <a:r>
                <a:rPr lang="ja-JP" altLang="en-US" sz="1600" dirty="0">
                  <a:solidFill>
                    <a:schemeClr val="accent1"/>
                  </a:solidFill>
                </a:rPr>
                <a:t>②</a:t>
              </a:r>
              <a:r>
                <a:rPr lang="ja-JP" altLang="en-US" sz="1600" b="1" dirty="0">
                  <a:solidFill>
                    <a:schemeClr val="accent1"/>
                  </a:solidFill>
                </a:rPr>
                <a:t>総体的な負荷軽減</a:t>
              </a:r>
              <a:r>
                <a:rPr lang="ja-JP" altLang="en-US" sz="1600" dirty="0"/>
                <a:t>に向けた一歩ずつの取組も奨励</a:t>
              </a:r>
              <a:endParaRPr lang="en-US" altLang="ja-JP" sz="1600" dirty="0"/>
            </a:p>
            <a:p>
              <a:pPr marL="180000"/>
              <a:r>
                <a:rPr kumimoji="1" lang="ja-JP" altLang="en-US" sz="1600" dirty="0"/>
                <a:t>③</a:t>
              </a:r>
              <a:r>
                <a:rPr kumimoji="1" lang="ja-JP" altLang="en-US" sz="1600" b="1" dirty="0">
                  <a:solidFill>
                    <a:schemeClr val="accent1"/>
                  </a:solidFill>
                </a:rPr>
                <a:t>損失のスピードダウン</a:t>
              </a:r>
              <a:r>
                <a:rPr kumimoji="1" lang="ja-JP" altLang="en-US" sz="1600" dirty="0"/>
                <a:t>の取組にも価値</a:t>
              </a:r>
              <a:endParaRPr kumimoji="1" lang="en-US" altLang="ja-JP" sz="1600" dirty="0"/>
            </a:p>
            <a:p>
              <a:pPr marL="180000"/>
              <a:r>
                <a:rPr lang="ja-JP" altLang="en-US" sz="1600" dirty="0"/>
                <a:t>④</a:t>
              </a:r>
              <a:r>
                <a:rPr lang="ja-JP" altLang="en-US" sz="1600" b="1" dirty="0">
                  <a:solidFill>
                    <a:schemeClr val="accent1"/>
                  </a:solidFill>
                </a:rPr>
                <a:t>消費者ニーズ</a:t>
              </a:r>
              <a:r>
                <a:rPr lang="ja-JP" altLang="en-US" sz="1600" dirty="0"/>
                <a:t>の創出・充足</a:t>
              </a:r>
              <a:endParaRPr lang="en-US" altLang="ja-JP" sz="1600" dirty="0"/>
            </a:p>
            <a:p>
              <a:pPr marL="180000"/>
              <a:r>
                <a:rPr kumimoji="1" lang="ja-JP" altLang="en-US" sz="1600" dirty="0"/>
                <a:t>⑤</a:t>
              </a:r>
              <a:r>
                <a:rPr kumimoji="1" lang="ja-JP" altLang="en-US" sz="1600" b="1" dirty="0">
                  <a:solidFill>
                    <a:schemeClr val="accent1"/>
                  </a:solidFill>
                </a:rPr>
                <a:t>地域価値</a:t>
              </a:r>
              <a:r>
                <a:rPr kumimoji="1" lang="ja-JP" altLang="en-US" sz="1600" dirty="0"/>
                <a:t>の向上にも貢献</a:t>
              </a:r>
            </a:p>
          </p:txBody>
        </p:sp>
      </p:grpSp>
      <p:grpSp>
        <p:nvGrpSpPr>
          <p:cNvPr id="12" name="グループ化 11">
            <a:extLst>
              <a:ext uri="{FF2B5EF4-FFF2-40B4-BE49-F238E27FC236}">
                <a16:creationId xmlns:a16="http://schemas.microsoft.com/office/drawing/2014/main" id="{73166F3C-5DC3-4E6B-8B41-9915A0770424}"/>
              </a:ext>
            </a:extLst>
          </p:cNvPr>
          <p:cNvGrpSpPr/>
          <p:nvPr/>
        </p:nvGrpSpPr>
        <p:grpSpPr>
          <a:xfrm>
            <a:off x="67375" y="4922994"/>
            <a:ext cx="4792723" cy="1659845"/>
            <a:chOff x="67375" y="664144"/>
            <a:chExt cx="4792723" cy="1659845"/>
          </a:xfrm>
        </p:grpSpPr>
        <p:sp>
          <p:nvSpPr>
            <p:cNvPr id="13" name="テキスト ボックス 12">
              <a:extLst>
                <a:ext uri="{FF2B5EF4-FFF2-40B4-BE49-F238E27FC236}">
                  <a16:creationId xmlns:a16="http://schemas.microsoft.com/office/drawing/2014/main" id="{0D6A6BA0-BA5E-4BD1-9AA8-BD7CB4527C82}"/>
                </a:ext>
              </a:extLst>
            </p:cNvPr>
            <p:cNvSpPr txBox="1"/>
            <p:nvPr/>
          </p:nvSpPr>
          <p:spPr>
            <a:xfrm>
              <a:off x="67376" y="664144"/>
              <a:ext cx="4705040" cy="369332"/>
            </a:xfrm>
            <a:prstGeom prst="rect">
              <a:avLst/>
            </a:prstGeom>
            <a:noFill/>
          </p:spPr>
          <p:txBody>
            <a:bodyPr wrap="square" lIns="36000" rIns="36000" rtlCol="0">
              <a:spAutoFit/>
            </a:bodyPr>
            <a:lstStyle/>
            <a:p>
              <a:pPr algn="l"/>
              <a:r>
                <a:rPr lang="ja-JP" altLang="en-US" b="1" dirty="0"/>
                <a:t>移行後（</a:t>
              </a:r>
              <a:r>
                <a:rPr lang="en-US" altLang="ja-JP" b="1" dirty="0"/>
                <a:t>2030</a:t>
              </a:r>
              <a:r>
                <a:rPr lang="ja-JP" altLang="en-US" b="1" dirty="0"/>
                <a:t>年）の絵姿</a:t>
              </a:r>
              <a:endParaRPr kumimoji="1" lang="ja-JP" altLang="en-US" sz="2000" b="1" dirty="0"/>
            </a:p>
          </p:txBody>
        </p:sp>
        <p:sp>
          <p:nvSpPr>
            <p:cNvPr id="14" name="テキスト ボックス 13">
              <a:extLst>
                <a:ext uri="{FF2B5EF4-FFF2-40B4-BE49-F238E27FC236}">
                  <a16:creationId xmlns:a16="http://schemas.microsoft.com/office/drawing/2014/main" id="{04093E69-2972-44AF-ADD4-77C46BBF9F1A}"/>
                </a:ext>
              </a:extLst>
            </p:cNvPr>
            <p:cNvSpPr txBox="1"/>
            <p:nvPr/>
          </p:nvSpPr>
          <p:spPr>
            <a:xfrm>
              <a:off x="67375" y="938994"/>
              <a:ext cx="4792723" cy="1384995"/>
            </a:xfrm>
            <a:prstGeom prst="rect">
              <a:avLst/>
            </a:prstGeom>
            <a:noFill/>
          </p:spPr>
          <p:txBody>
            <a:bodyPr wrap="square" lIns="36000" rIns="36000" rtlCol="0">
              <a:spAutoFit/>
            </a:bodyPr>
            <a:lstStyle/>
            <a:p>
              <a:pPr marL="180000"/>
              <a:r>
                <a:rPr kumimoji="1" lang="ja-JP" altLang="en-US" sz="1600" dirty="0"/>
                <a:t>● 大企業の</a:t>
              </a:r>
              <a:r>
                <a:rPr kumimoji="1" lang="ja-JP" altLang="en-US" sz="1600" b="1" dirty="0">
                  <a:solidFill>
                    <a:schemeClr val="accent1"/>
                  </a:solidFill>
                </a:rPr>
                <a:t>５</a:t>
              </a:r>
              <a:r>
                <a:rPr kumimoji="1" lang="ja-JP" altLang="en-US" sz="1600" dirty="0"/>
                <a:t>割</a:t>
              </a:r>
              <a:r>
                <a:rPr kumimoji="1" lang="en-US" altLang="ja-JP" sz="1200" dirty="0"/>
                <a:t>※</a:t>
              </a:r>
              <a:r>
                <a:rPr kumimoji="1" lang="ja-JP" altLang="en-US" sz="1600" dirty="0"/>
                <a:t>は</a:t>
              </a:r>
              <a:r>
                <a:rPr kumimoji="1" lang="ja-JP" altLang="en-US" sz="1600" b="1" dirty="0">
                  <a:solidFill>
                    <a:schemeClr val="accent1"/>
                  </a:solidFill>
                </a:rPr>
                <a:t>ネイチャーポジティブ経営</a:t>
              </a:r>
              <a:r>
                <a:rPr kumimoji="1" lang="ja-JP" altLang="en-US" sz="1600" dirty="0"/>
                <a:t>に</a:t>
              </a:r>
              <a:endParaRPr kumimoji="1" lang="en-US" altLang="ja-JP" sz="1600" dirty="0"/>
            </a:p>
            <a:p>
              <a:pPr marL="432000"/>
              <a:r>
                <a:rPr kumimoji="1" lang="en-US" altLang="ja-JP" sz="1200" dirty="0"/>
                <a:t>※</a:t>
              </a:r>
              <a:r>
                <a:rPr kumimoji="1" lang="ja-JP" altLang="en-US" sz="1200" dirty="0"/>
                <a:t>取締役会や経営会議で生物多様性に関する報告や決定がある企業会員の割合（環境省推計）。 </a:t>
              </a:r>
              <a:r>
                <a:rPr kumimoji="1" lang="en-US" altLang="ja-JP" sz="1200" dirty="0"/>
                <a:t>(2022</a:t>
              </a:r>
              <a:r>
                <a:rPr kumimoji="1" lang="ja-JP" altLang="en-US" sz="1200" dirty="0"/>
                <a:t>年度時点で</a:t>
              </a:r>
              <a:r>
                <a:rPr kumimoji="1" lang="en-US" altLang="ja-JP" sz="1200" dirty="0"/>
                <a:t>30%</a:t>
              </a:r>
              <a:r>
                <a:rPr lang="ja-JP" altLang="en-US" sz="1200" dirty="0"/>
                <a:t>）</a:t>
              </a:r>
              <a:endParaRPr kumimoji="1" lang="ja-JP" altLang="en-US" sz="1200" dirty="0"/>
            </a:p>
            <a:p>
              <a:pPr marL="180000"/>
              <a:r>
                <a:rPr lang="ja-JP" altLang="en-US" sz="1600" dirty="0"/>
                <a:t>● </a:t>
              </a:r>
              <a:r>
                <a:rPr lang="ja-JP" altLang="en-US" sz="1600" b="1" dirty="0">
                  <a:solidFill>
                    <a:schemeClr val="accent1"/>
                  </a:solidFill>
                </a:rPr>
                <a:t>ネイチャーポジティブ宣言</a:t>
              </a:r>
              <a:r>
                <a:rPr lang="en-US" altLang="ja-JP" sz="1200" dirty="0"/>
                <a:t>※</a:t>
              </a:r>
              <a:r>
                <a:rPr lang="ja-JP" altLang="en-US" sz="1600" dirty="0"/>
                <a:t>の団体数を</a:t>
              </a:r>
              <a:br>
                <a:rPr lang="en-US" altLang="ja-JP" sz="1600" dirty="0"/>
              </a:br>
              <a:r>
                <a:rPr lang="ja-JP" altLang="en-US" sz="1600" dirty="0"/>
                <a:t>　 </a:t>
              </a:r>
              <a:r>
                <a:rPr lang="en-US" altLang="ja-JP" sz="1600" b="1" dirty="0">
                  <a:solidFill>
                    <a:schemeClr val="accent1"/>
                  </a:solidFill>
                </a:rPr>
                <a:t>1,000</a:t>
              </a:r>
              <a:r>
                <a:rPr lang="ja-JP" altLang="en-US" sz="1600" dirty="0"/>
                <a:t>団体に</a:t>
              </a:r>
              <a:endParaRPr lang="en-US" altLang="ja-JP" sz="1600" dirty="0"/>
            </a:p>
            <a:p>
              <a:pPr marL="180000"/>
              <a:r>
                <a:rPr kumimoji="1" lang="ja-JP" altLang="en-US" sz="1200" dirty="0"/>
                <a:t>　　</a:t>
              </a:r>
              <a:r>
                <a:rPr kumimoji="1" lang="en-US" altLang="ja-JP" sz="1200" dirty="0"/>
                <a:t>※2030</a:t>
              </a:r>
              <a:r>
                <a:rPr kumimoji="1" lang="ja-JP" altLang="en-US" sz="1200" dirty="0"/>
                <a:t>生物多様性枠組日本会議（</a:t>
              </a:r>
              <a:r>
                <a:rPr kumimoji="1" lang="en-US" altLang="ja-JP" sz="1200" dirty="0"/>
                <a:t>J-GBF</a:t>
              </a:r>
              <a:r>
                <a:rPr kumimoji="1" lang="ja-JP" altLang="en-US" sz="1200" dirty="0"/>
                <a:t>）が呼びかけ中</a:t>
              </a:r>
            </a:p>
          </p:txBody>
        </p:sp>
        <p:sp>
          <p:nvSpPr>
            <p:cNvPr id="15" name="テキスト ボックス 14">
              <a:extLst>
                <a:ext uri="{FF2B5EF4-FFF2-40B4-BE49-F238E27FC236}">
                  <a16:creationId xmlns:a16="http://schemas.microsoft.com/office/drawing/2014/main" id="{5910327D-1AC0-418C-851C-3562D0564CC6}"/>
                </a:ext>
              </a:extLst>
            </p:cNvPr>
            <p:cNvSpPr txBox="1"/>
            <p:nvPr/>
          </p:nvSpPr>
          <p:spPr>
            <a:xfrm>
              <a:off x="67376" y="1627926"/>
              <a:ext cx="4705040" cy="338554"/>
            </a:xfrm>
            <a:prstGeom prst="rect">
              <a:avLst/>
            </a:prstGeom>
            <a:noFill/>
          </p:spPr>
          <p:txBody>
            <a:bodyPr wrap="square" lIns="36000" rIns="36000" rtlCol="0">
              <a:spAutoFit/>
            </a:bodyPr>
            <a:lstStyle/>
            <a:p>
              <a:pPr marL="180000"/>
              <a:endParaRPr kumimoji="1" lang="ja-JP" altLang="en-US" sz="1600" b="1" dirty="0"/>
            </a:p>
          </p:txBody>
        </p:sp>
      </p:grpSp>
      <p:sp>
        <p:nvSpPr>
          <p:cNvPr id="20" name="テキスト ボックス 19">
            <a:extLst>
              <a:ext uri="{FF2B5EF4-FFF2-40B4-BE49-F238E27FC236}">
                <a16:creationId xmlns:a16="http://schemas.microsoft.com/office/drawing/2014/main" id="{6C781671-B5B0-428C-A5FD-68C7E3E678DB}"/>
              </a:ext>
            </a:extLst>
          </p:cNvPr>
          <p:cNvSpPr txBox="1"/>
          <p:nvPr/>
        </p:nvSpPr>
        <p:spPr>
          <a:xfrm>
            <a:off x="5022937" y="664144"/>
            <a:ext cx="4053688" cy="646331"/>
          </a:xfrm>
          <a:prstGeom prst="rect">
            <a:avLst/>
          </a:prstGeom>
          <a:solidFill>
            <a:schemeClr val="accent1">
              <a:lumMod val="20000"/>
              <a:lumOff val="80000"/>
            </a:schemeClr>
          </a:solidFill>
        </p:spPr>
        <p:txBody>
          <a:bodyPr wrap="square" lIns="108000" rIns="36000" rtlCol="0">
            <a:spAutoFit/>
          </a:bodyPr>
          <a:lstStyle/>
          <a:p>
            <a:pPr algn="l"/>
            <a:r>
              <a:rPr kumimoji="1" lang="ja-JP" altLang="en-US" b="1" dirty="0"/>
              <a:t>ネイチャーポジティブ経済移行戦略ロードマップ</a:t>
            </a:r>
          </a:p>
        </p:txBody>
      </p:sp>
      <p:grpSp>
        <p:nvGrpSpPr>
          <p:cNvPr id="22" name="グループ化 21">
            <a:extLst>
              <a:ext uri="{FF2B5EF4-FFF2-40B4-BE49-F238E27FC236}">
                <a16:creationId xmlns:a16="http://schemas.microsoft.com/office/drawing/2014/main" id="{CBC24924-4832-430A-9C0A-173F013E06FE}"/>
              </a:ext>
            </a:extLst>
          </p:cNvPr>
          <p:cNvGrpSpPr/>
          <p:nvPr/>
        </p:nvGrpSpPr>
        <p:grpSpPr>
          <a:xfrm>
            <a:off x="5022936" y="1389977"/>
            <a:ext cx="4053687" cy="1341341"/>
            <a:chOff x="67375" y="664144"/>
            <a:chExt cx="4930509" cy="1341341"/>
          </a:xfrm>
        </p:grpSpPr>
        <p:sp>
          <p:nvSpPr>
            <p:cNvPr id="23" name="テキスト ボックス 22">
              <a:extLst>
                <a:ext uri="{FF2B5EF4-FFF2-40B4-BE49-F238E27FC236}">
                  <a16:creationId xmlns:a16="http://schemas.microsoft.com/office/drawing/2014/main" id="{BF0FA686-8EDB-44D7-BBD2-0B4A642C37E0}"/>
                </a:ext>
              </a:extLst>
            </p:cNvPr>
            <p:cNvSpPr txBox="1"/>
            <p:nvPr/>
          </p:nvSpPr>
          <p:spPr>
            <a:xfrm>
              <a:off x="67375" y="664144"/>
              <a:ext cx="4930504" cy="584775"/>
            </a:xfrm>
            <a:prstGeom prst="rect">
              <a:avLst/>
            </a:prstGeom>
            <a:noFill/>
          </p:spPr>
          <p:txBody>
            <a:bodyPr wrap="square" lIns="36000" rIns="36000" rtlCol="0">
              <a:spAutoFit/>
            </a:bodyPr>
            <a:lstStyle/>
            <a:p>
              <a:pPr algn="l"/>
              <a:r>
                <a:rPr kumimoji="1" lang="ja-JP" altLang="en-US" sz="1600" b="1" dirty="0"/>
                <a:t>視点１　</a:t>
              </a:r>
              <a:r>
                <a:rPr kumimoji="1" lang="en-US" altLang="ja-JP" sz="1600" b="1" dirty="0"/>
                <a:t>NP</a:t>
              </a:r>
              <a:r>
                <a:rPr kumimoji="1" lang="ja-JP" altLang="en-US" sz="1600" b="1" dirty="0"/>
                <a:t>な地域づくりで企業と地域の</a:t>
              </a:r>
              <a:endParaRPr kumimoji="1" lang="en-US" altLang="ja-JP" sz="1600" b="1" dirty="0"/>
            </a:p>
            <a:p>
              <a:pPr algn="l"/>
              <a:r>
                <a:rPr lang="ja-JP" altLang="en-US" sz="1600" b="1" dirty="0"/>
                <a:t>　　　　</a:t>
              </a:r>
              <a:r>
                <a:rPr kumimoji="1" lang="ja-JP" altLang="en-US" sz="1600" b="1" dirty="0"/>
                <a:t>価値向上</a:t>
              </a:r>
              <a:endParaRPr kumimoji="1" lang="ja-JP" altLang="en-US" b="1" dirty="0"/>
            </a:p>
          </p:txBody>
        </p:sp>
        <p:sp>
          <p:nvSpPr>
            <p:cNvPr id="25" name="テキスト ボックス 24">
              <a:extLst>
                <a:ext uri="{FF2B5EF4-FFF2-40B4-BE49-F238E27FC236}">
                  <a16:creationId xmlns:a16="http://schemas.microsoft.com/office/drawing/2014/main" id="{1A504440-CD04-4987-B469-0251799BE347}"/>
                </a:ext>
              </a:extLst>
            </p:cNvPr>
            <p:cNvSpPr txBox="1"/>
            <p:nvPr/>
          </p:nvSpPr>
          <p:spPr>
            <a:xfrm>
              <a:off x="67376" y="1627926"/>
              <a:ext cx="4705041" cy="307777"/>
            </a:xfrm>
            <a:prstGeom prst="rect">
              <a:avLst/>
            </a:prstGeom>
            <a:noFill/>
          </p:spPr>
          <p:txBody>
            <a:bodyPr wrap="square" lIns="36000" rIns="36000" rtlCol="0">
              <a:spAutoFit/>
            </a:bodyPr>
            <a:lstStyle/>
            <a:p>
              <a:pPr marL="180000"/>
              <a:endParaRPr kumimoji="1" lang="ja-JP" altLang="en-US" sz="1400" b="1" dirty="0"/>
            </a:p>
          </p:txBody>
        </p:sp>
        <p:sp>
          <p:nvSpPr>
            <p:cNvPr id="26" name="テキスト ボックス 25">
              <a:extLst>
                <a:ext uri="{FF2B5EF4-FFF2-40B4-BE49-F238E27FC236}">
                  <a16:creationId xmlns:a16="http://schemas.microsoft.com/office/drawing/2014/main" id="{81938520-4EF8-4375-94DD-2B7FD5BC5F31}"/>
                </a:ext>
              </a:extLst>
            </p:cNvPr>
            <p:cNvSpPr txBox="1"/>
            <p:nvPr/>
          </p:nvSpPr>
          <p:spPr>
            <a:xfrm>
              <a:off x="67376" y="1266821"/>
              <a:ext cx="4930508" cy="738664"/>
            </a:xfrm>
            <a:prstGeom prst="rect">
              <a:avLst/>
            </a:prstGeom>
            <a:noFill/>
          </p:spPr>
          <p:txBody>
            <a:bodyPr wrap="square" lIns="36000" rIns="36000" rtlCol="0">
              <a:spAutoFit/>
            </a:bodyPr>
            <a:lstStyle/>
            <a:p>
              <a:pPr marL="180000"/>
              <a:r>
                <a:rPr lang="en-US" altLang="ja-JP" sz="1400" dirty="0"/>
                <a:t>1-1</a:t>
              </a:r>
              <a:r>
                <a:rPr lang="ja-JP" altLang="en-US" sz="1400" dirty="0"/>
                <a:t> 企業価値向上と地域価値向上の同時実現</a:t>
              </a:r>
              <a:endParaRPr lang="en-US" altLang="ja-JP" sz="1400" dirty="0"/>
            </a:p>
            <a:p>
              <a:pPr marL="180000"/>
              <a:r>
                <a:rPr lang="en-US" altLang="ja-JP" sz="1400" dirty="0"/>
                <a:t>1-2 NP</a:t>
              </a:r>
              <a:r>
                <a:rPr lang="ja-JP" altLang="en-US" sz="1400" dirty="0"/>
                <a:t>な地域づくりの体制強化</a:t>
              </a:r>
              <a:endParaRPr lang="en-US" altLang="ja-JP" sz="1400" dirty="0"/>
            </a:p>
            <a:p>
              <a:pPr marL="180000"/>
              <a:r>
                <a:rPr lang="ja-JP" altLang="en-US" sz="1400" dirty="0"/>
                <a:t>　　（面的な取組の展開）</a:t>
              </a:r>
              <a:endParaRPr kumimoji="1" lang="ja-JP" altLang="en-US" sz="1400" dirty="0"/>
            </a:p>
          </p:txBody>
        </p:sp>
      </p:grpSp>
      <p:sp>
        <p:nvSpPr>
          <p:cNvPr id="27" name="テキスト ボックス 26">
            <a:extLst>
              <a:ext uri="{FF2B5EF4-FFF2-40B4-BE49-F238E27FC236}">
                <a16:creationId xmlns:a16="http://schemas.microsoft.com/office/drawing/2014/main" id="{4FB1D6F8-C16C-4430-BC19-CE8C169BF57C}"/>
              </a:ext>
            </a:extLst>
          </p:cNvPr>
          <p:cNvSpPr txBox="1"/>
          <p:nvPr/>
        </p:nvSpPr>
        <p:spPr>
          <a:xfrm>
            <a:off x="5022937" y="982995"/>
            <a:ext cx="4053688" cy="338554"/>
          </a:xfrm>
          <a:prstGeom prst="rect">
            <a:avLst/>
          </a:prstGeom>
          <a:noFill/>
        </p:spPr>
        <p:txBody>
          <a:bodyPr wrap="square" lIns="36000" rIns="36000" rtlCol="0">
            <a:spAutoFit/>
          </a:bodyPr>
          <a:lstStyle/>
          <a:p>
            <a:pPr algn="r"/>
            <a:r>
              <a:rPr kumimoji="1" lang="en-US" altLang="ja-JP" sz="1600" dirty="0"/>
              <a:t>〔2025</a:t>
            </a:r>
            <a:r>
              <a:rPr kumimoji="1" lang="ja-JP" altLang="en-US" sz="1600" dirty="0"/>
              <a:t>年７月策定</a:t>
            </a:r>
            <a:r>
              <a:rPr kumimoji="1" lang="en-US" altLang="ja-JP" sz="1600" dirty="0"/>
              <a:t>〕</a:t>
            </a:r>
            <a:endParaRPr kumimoji="1" lang="ja-JP" altLang="en-US" sz="1600" dirty="0"/>
          </a:p>
        </p:txBody>
      </p:sp>
      <p:grpSp>
        <p:nvGrpSpPr>
          <p:cNvPr id="28" name="グループ化 27">
            <a:extLst>
              <a:ext uri="{FF2B5EF4-FFF2-40B4-BE49-F238E27FC236}">
                <a16:creationId xmlns:a16="http://schemas.microsoft.com/office/drawing/2014/main" id="{94361C89-D0DD-41EB-817D-E780DABFCFE9}"/>
              </a:ext>
            </a:extLst>
          </p:cNvPr>
          <p:cNvGrpSpPr/>
          <p:nvPr/>
        </p:nvGrpSpPr>
        <p:grpSpPr>
          <a:xfrm>
            <a:off x="5022936" y="2927713"/>
            <a:ext cx="4330611" cy="2203115"/>
            <a:chOff x="67375" y="664144"/>
            <a:chExt cx="5267332" cy="2203115"/>
          </a:xfrm>
        </p:grpSpPr>
        <p:sp>
          <p:nvSpPr>
            <p:cNvPr id="29" name="テキスト ボックス 28">
              <a:extLst>
                <a:ext uri="{FF2B5EF4-FFF2-40B4-BE49-F238E27FC236}">
                  <a16:creationId xmlns:a16="http://schemas.microsoft.com/office/drawing/2014/main" id="{CF24B9F2-4F78-4D75-80BD-F1826ADE6E32}"/>
                </a:ext>
              </a:extLst>
            </p:cNvPr>
            <p:cNvSpPr txBox="1"/>
            <p:nvPr/>
          </p:nvSpPr>
          <p:spPr>
            <a:xfrm>
              <a:off x="67375" y="664144"/>
              <a:ext cx="5093553" cy="584775"/>
            </a:xfrm>
            <a:prstGeom prst="rect">
              <a:avLst/>
            </a:prstGeom>
            <a:noFill/>
          </p:spPr>
          <p:txBody>
            <a:bodyPr wrap="square" lIns="36000" rIns="36000" rtlCol="0">
              <a:spAutoFit/>
            </a:bodyPr>
            <a:lstStyle/>
            <a:p>
              <a:pPr algn="l"/>
              <a:r>
                <a:rPr kumimoji="1" lang="ja-JP" altLang="en-US" sz="1600" b="1" dirty="0"/>
                <a:t>視点２　</a:t>
              </a:r>
              <a:r>
                <a:rPr kumimoji="1" lang="en-US" altLang="ja-JP" sz="1600" b="1" dirty="0"/>
                <a:t>NP</a:t>
              </a:r>
              <a:r>
                <a:rPr kumimoji="1" lang="ja-JP" altLang="en-US" sz="1600" b="1" dirty="0"/>
                <a:t>経営実践拡大・深化に向けた</a:t>
              </a:r>
              <a:endParaRPr kumimoji="1" lang="en-US" altLang="ja-JP" sz="1600" b="1" dirty="0"/>
            </a:p>
            <a:p>
              <a:pPr algn="l"/>
              <a:r>
                <a:rPr lang="ja-JP" altLang="en-US" sz="1600" b="1" dirty="0"/>
                <a:t>　　　　</a:t>
              </a:r>
              <a:r>
                <a:rPr kumimoji="1" lang="ja-JP" altLang="en-US" sz="1600" b="1" dirty="0"/>
                <a:t>自然資本価値可視化、情報開示促進</a:t>
              </a:r>
              <a:endParaRPr kumimoji="1" lang="ja-JP" altLang="en-US" b="1" dirty="0"/>
            </a:p>
          </p:txBody>
        </p:sp>
        <p:sp>
          <p:nvSpPr>
            <p:cNvPr id="30" name="テキスト ボックス 29">
              <a:extLst>
                <a:ext uri="{FF2B5EF4-FFF2-40B4-BE49-F238E27FC236}">
                  <a16:creationId xmlns:a16="http://schemas.microsoft.com/office/drawing/2014/main" id="{9792DC37-131D-48BC-8BF5-8FD7A8B45A73}"/>
                </a:ext>
              </a:extLst>
            </p:cNvPr>
            <p:cNvSpPr txBox="1"/>
            <p:nvPr/>
          </p:nvSpPr>
          <p:spPr>
            <a:xfrm>
              <a:off x="67376" y="1627926"/>
              <a:ext cx="4705041" cy="307777"/>
            </a:xfrm>
            <a:prstGeom prst="rect">
              <a:avLst/>
            </a:prstGeom>
            <a:noFill/>
          </p:spPr>
          <p:txBody>
            <a:bodyPr wrap="square" lIns="36000" rIns="36000" rtlCol="0">
              <a:spAutoFit/>
            </a:bodyPr>
            <a:lstStyle/>
            <a:p>
              <a:pPr marL="180000"/>
              <a:endParaRPr kumimoji="1" lang="ja-JP" altLang="en-US" sz="1400" b="1" dirty="0"/>
            </a:p>
          </p:txBody>
        </p:sp>
        <p:sp>
          <p:nvSpPr>
            <p:cNvPr id="31" name="テキスト ボックス 30">
              <a:extLst>
                <a:ext uri="{FF2B5EF4-FFF2-40B4-BE49-F238E27FC236}">
                  <a16:creationId xmlns:a16="http://schemas.microsoft.com/office/drawing/2014/main" id="{027ECF29-F16A-4FF9-8F03-C6E14469907C}"/>
                </a:ext>
              </a:extLst>
            </p:cNvPr>
            <p:cNvSpPr txBox="1"/>
            <p:nvPr/>
          </p:nvSpPr>
          <p:spPr>
            <a:xfrm>
              <a:off x="67375" y="1266821"/>
              <a:ext cx="5267332" cy="1600438"/>
            </a:xfrm>
            <a:prstGeom prst="rect">
              <a:avLst/>
            </a:prstGeom>
            <a:noFill/>
          </p:spPr>
          <p:txBody>
            <a:bodyPr wrap="square" lIns="36000" rIns="36000" rtlCol="0">
              <a:spAutoFit/>
            </a:bodyPr>
            <a:lstStyle/>
            <a:p>
              <a:pPr marL="180000"/>
              <a:r>
                <a:rPr lang="en-US" altLang="ja-JP" sz="1400" dirty="0"/>
                <a:t>2-1</a:t>
              </a:r>
              <a:r>
                <a:rPr lang="ja-JP" altLang="en-US" sz="1400" dirty="0"/>
                <a:t> 生物多様性・自然資本に関するデータ整備</a:t>
              </a:r>
              <a:endParaRPr lang="en-US" altLang="ja-JP" sz="1400" dirty="0"/>
            </a:p>
            <a:p>
              <a:pPr marL="180000"/>
              <a:r>
                <a:rPr lang="en-US" altLang="ja-JP" sz="1400" dirty="0"/>
                <a:t>2-2</a:t>
              </a:r>
              <a:r>
                <a:rPr lang="ja-JP" altLang="en-US" sz="1400" dirty="0"/>
                <a:t> 生物多様性・自然資本の価値取引を</a:t>
              </a:r>
              <a:endParaRPr lang="en-US" altLang="ja-JP" sz="1400" dirty="0"/>
            </a:p>
            <a:p>
              <a:pPr marL="180000"/>
              <a:r>
                <a:rPr lang="ja-JP" altLang="en-US" sz="1400" dirty="0"/>
                <a:t>　　見据えた価値評価</a:t>
              </a:r>
              <a:endParaRPr lang="en-US" altLang="ja-JP" sz="1400" dirty="0"/>
            </a:p>
            <a:p>
              <a:pPr marL="180000"/>
              <a:r>
                <a:rPr kumimoji="1" lang="en-US" altLang="ja-JP" sz="1400" dirty="0"/>
                <a:t>2</a:t>
              </a:r>
              <a:r>
                <a:rPr lang="en-US" altLang="ja-JP" sz="1400" dirty="0"/>
                <a:t>-3 NP</a:t>
              </a:r>
              <a:r>
                <a:rPr lang="ja-JP" altLang="en-US" sz="1400" dirty="0"/>
                <a:t>経営移行による企業価値向上ストーリー</a:t>
              </a:r>
              <a:endParaRPr lang="en-US" altLang="ja-JP" sz="1400" dirty="0"/>
            </a:p>
            <a:p>
              <a:pPr marL="180000"/>
              <a:r>
                <a:rPr lang="ja-JP" altLang="en-US" sz="1400" dirty="0"/>
                <a:t>　　の確立・浸透</a:t>
              </a:r>
              <a:endParaRPr lang="en-US" altLang="ja-JP" sz="1400" dirty="0"/>
            </a:p>
            <a:p>
              <a:pPr marL="180000"/>
              <a:r>
                <a:rPr kumimoji="1" lang="en-US" altLang="ja-JP" sz="1400" dirty="0"/>
                <a:t>2-4 </a:t>
              </a:r>
              <a:r>
                <a:rPr kumimoji="1" lang="ja-JP" altLang="en-US" sz="1400" dirty="0"/>
                <a:t>ネイチャーファイナンスの拡大・質向上</a:t>
              </a:r>
              <a:endParaRPr kumimoji="1" lang="en-US" altLang="ja-JP" sz="1400" dirty="0"/>
            </a:p>
            <a:p>
              <a:pPr marL="180000"/>
              <a:r>
                <a:rPr lang="en-US" altLang="ja-JP" sz="1400" dirty="0"/>
                <a:t>2-5 </a:t>
              </a:r>
              <a:r>
                <a:rPr lang="ja-JP" altLang="en-US" sz="1400" dirty="0"/>
                <a:t>消費者側の意識・行動変容への仕掛け</a:t>
              </a:r>
              <a:endParaRPr kumimoji="1" lang="ja-JP" altLang="en-US" sz="1400" dirty="0"/>
            </a:p>
          </p:txBody>
        </p:sp>
      </p:grpSp>
      <p:grpSp>
        <p:nvGrpSpPr>
          <p:cNvPr id="32" name="グループ化 31">
            <a:extLst>
              <a:ext uri="{FF2B5EF4-FFF2-40B4-BE49-F238E27FC236}">
                <a16:creationId xmlns:a16="http://schemas.microsoft.com/office/drawing/2014/main" id="{F8FED91E-DB89-4281-9927-3F5D28DF3C3B}"/>
              </a:ext>
            </a:extLst>
          </p:cNvPr>
          <p:cNvGrpSpPr/>
          <p:nvPr/>
        </p:nvGrpSpPr>
        <p:grpSpPr>
          <a:xfrm>
            <a:off x="5022936" y="5327223"/>
            <a:ext cx="4053687" cy="1341341"/>
            <a:chOff x="67375" y="664144"/>
            <a:chExt cx="4930509" cy="1341341"/>
          </a:xfrm>
        </p:grpSpPr>
        <p:sp>
          <p:nvSpPr>
            <p:cNvPr id="33" name="テキスト ボックス 32">
              <a:extLst>
                <a:ext uri="{FF2B5EF4-FFF2-40B4-BE49-F238E27FC236}">
                  <a16:creationId xmlns:a16="http://schemas.microsoft.com/office/drawing/2014/main" id="{505966E7-6D94-498B-A4AB-F137DB915C73}"/>
                </a:ext>
              </a:extLst>
            </p:cNvPr>
            <p:cNvSpPr txBox="1"/>
            <p:nvPr/>
          </p:nvSpPr>
          <p:spPr>
            <a:xfrm>
              <a:off x="67375" y="664144"/>
              <a:ext cx="4930504" cy="584775"/>
            </a:xfrm>
            <a:prstGeom prst="rect">
              <a:avLst/>
            </a:prstGeom>
            <a:noFill/>
          </p:spPr>
          <p:txBody>
            <a:bodyPr wrap="square" lIns="36000" rIns="36000" rtlCol="0">
              <a:spAutoFit/>
            </a:bodyPr>
            <a:lstStyle/>
            <a:p>
              <a:pPr algn="l"/>
              <a:r>
                <a:rPr kumimoji="1" lang="ja-JP" altLang="en-US" sz="1600" b="1" dirty="0"/>
                <a:t>視点３　自然関連領域の国際ルール</a:t>
              </a:r>
              <a:endParaRPr kumimoji="1" lang="en-US" altLang="ja-JP" sz="1600" b="1" dirty="0"/>
            </a:p>
            <a:p>
              <a:pPr algn="l"/>
              <a:r>
                <a:rPr lang="ja-JP" altLang="en-US" sz="1600" b="1" dirty="0"/>
                <a:t>　　　　</a:t>
              </a:r>
              <a:r>
                <a:rPr kumimoji="1" lang="ja-JP" altLang="en-US" sz="1600" b="1" dirty="0"/>
                <a:t>メイキング、国際競争力強化</a:t>
              </a:r>
              <a:endParaRPr kumimoji="1" lang="ja-JP" altLang="en-US" b="1" dirty="0"/>
            </a:p>
          </p:txBody>
        </p:sp>
        <p:sp>
          <p:nvSpPr>
            <p:cNvPr id="34" name="テキスト ボックス 33">
              <a:extLst>
                <a:ext uri="{FF2B5EF4-FFF2-40B4-BE49-F238E27FC236}">
                  <a16:creationId xmlns:a16="http://schemas.microsoft.com/office/drawing/2014/main" id="{68B1A034-48D0-4843-854B-06675CF61DB9}"/>
                </a:ext>
              </a:extLst>
            </p:cNvPr>
            <p:cNvSpPr txBox="1"/>
            <p:nvPr/>
          </p:nvSpPr>
          <p:spPr>
            <a:xfrm>
              <a:off x="67376" y="1627926"/>
              <a:ext cx="4705041" cy="307777"/>
            </a:xfrm>
            <a:prstGeom prst="rect">
              <a:avLst/>
            </a:prstGeom>
            <a:noFill/>
          </p:spPr>
          <p:txBody>
            <a:bodyPr wrap="square" lIns="36000" rIns="36000" rtlCol="0">
              <a:spAutoFit/>
            </a:bodyPr>
            <a:lstStyle/>
            <a:p>
              <a:pPr marL="180000"/>
              <a:endParaRPr kumimoji="1" lang="ja-JP" altLang="en-US" sz="1400" b="1" dirty="0"/>
            </a:p>
          </p:txBody>
        </p:sp>
        <p:sp>
          <p:nvSpPr>
            <p:cNvPr id="35" name="テキスト ボックス 34">
              <a:extLst>
                <a:ext uri="{FF2B5EF4-FFF2-40B4-BE49-F238E27FC236}">
                  <a16:creationId xmlns:a16="http://schemas.microsoft.com/office/drawing/2014/main" id="{2C36E27C-6871-4550-B4B1-C09C2B269A04}"/>
                </a:ext>
              </a:extLst>
            </p:cNvPr>
            <p:cNvSpPr txBox="1"/>
            <p:nvPr/>
          </p:nvSpPr>
          <p:spPr>
            <a:xfrm>
              <a:off x="67376" y="1266821"/>
              <a:ext cx="4930508" cy="738664"/>
            </a:xfrm>
            <a:prstGeom prst="rect">
              <a:avLst/>
            </a:prstGeom>
            <a:noFill/>
          </p:spPr>
          <p:txBody>
            <a:bodyPr wrap="square" lIns="36000" rIns="36000" rtlCol="0">
              <a:spAutoFit/>
            </a:bodyPr>
            <a:lstStyle/>
            <a:p>
              <a:pPr marL="180000"/>
              <a:r>
                <a:rPr lang="en-US" altLang="ja-JP" sz="1400" dirty="0"/>
                <a:t>3-1 </a:t>
              </a:r>
              <a:r>
                <a:rPr lang="ja-JP" altLang="en-US" sz="1400" dirty="0"/>
                <a:t>調達における</a:t>
              </a:r>
              <a:r>
                <a:rPr lang="en-US" altLang="ja-JP" sz="1400" dirty="0"/>
                <a:t>NP</a:t>
              </a:r>
              <a:r>
                <a:rPr lang="ja-JP" altLang="en-US" sz="1400" dirty="0"/>
                <a:t>配慮の推進</a:t>
              </a:r>
              <a:endParaRPr lang="en-US" altLang="ja-JP" sz="1400" dirty="0"/>
            </a:p>
            <a:p>
              <a:pPr marL="180000"/>
              <a:r>
                <a:rPr lang="en-US" altLang="ja-JP" sz="1400" dirty="0"/>
                <a:t>3-2</a:t>
              </a:r>
              <a:r>
                <a:rPr lang="ja-JP" altLang="en-US" sz="1400" dirty="0"/>
                <a:t> 自然領域における国際ルールメイキング</a:t>
              </a:r>
              <a:endParaRPr lang="en-US" altLang="ja-JP" sz="1400" dirty="0"/>
            </a:p>
            <a:p>
              <a:pPr marL="180000"/>
              <a:r>
                <a:rPr lang="ja-JP" altLang="en-US" sz="1400" dirty="0"/>
                <a:t>　　への参画</a:t>
              </a:r>
              <a:endParaRPr kumimoji="1" lang="ja-JP" altLang="en-US" sz="1400" dirty="0"/>
            </a:p>
          </p:txBody>
        </p:sp>
      </p:grpSp>
      <p:sp>
        <p:nvSpPr>
          <p:cNvPr id="36" name="テキスト ボックス 35">
            <a:extLst>
              <a:ext uri="{FF2B5EF4-FFF2-40B4-BE49-F238E27FC236}">
                <a16:creationId xmlns:a16="http://schemas.microsoft.com/office/drawing/2014/main" id="{B0D1029C-F4BA-4A27-A8BE-69806480997B}"/>
              </a:ext>
            </a:extLst>
          </p:cNvPr>
          <p:cNvSpPr txBox="1"/>
          <p:nvPr/>
        </p:nvSpPr>
        <p:spPr>
          <a:xfrm>
            <a:off x="5022937" y="233201"/>
            <a:ext cx="4053688" cy="338554"/>
          </a:xfrm>
          <a:prstGeom prst="rect">
            <a:avLst/>
          </a:prstGeom>
          <a:noFill/>
        </p:spPr>
        <p:txBody>
          <a:bodyPr wrap="square" lIns="36000" rIns="36000" rtlCol="0">
            <a:spAutoFit/>
          </a:bodyPr>
          <a:lstStyle/>
          <a:p>
            <a:pPr algn="r"/>
            <a:r>
              <a:rPr kumimoji="1" lang="en-US" altLang="ja-JP" sz="1600" dirty="0"/>
              <a:t>〔2024</a:t>
            </a:r>
            <a:r>
              <a:rPr kumimoji="1" lang="ja-JP" altLang="en-US" sz="1600" dirty="0"/>
              <a:t>年</a:t>
            </a:r>
            <a:r>
              <a:rPr lang="en-US" altLang="ja-JP" sz="1600" dirty="0"/>
              <a:t>3</a:t>
            </a:r>
            <a:r>
              <a:rPr kumimoji="1" lang="ja-JP" altLang="en-US" sz="1600" dirty="0"/>
              <a:t>月策定</a:t>
            </a:r>
            <a:r>
              <a:rPr kumimoji="1" lang="en-US" altLang="ja-JP" sz="1600" dirty="0"/>
              <a:t>〕</a:t>
            </a:r>
            <a:endParaRPr kumimoji="1" lang="ja-JP" altLang="en-US" sz="1600" dirty="0"/>
          </a:p>
        </p:txBody>
      </p:sp>
    </p:spTree>
    <p:extLst>
      <p:ext uri="{BB962C8B-B14F-4D97-AF65-F5344CB8AC3E}">
        <p14:creationId xmlns:p14="http://schemas.microsoft.com/office/powerpoint/2010/main" val="26915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22B4E-BCCA-4A1C-B1F4-D70A14F42B8D}"/>
              </a:ext>
            </a:extLst>
          </p:cNvPr>
          <p:cNvSpPr>
            <a:spLocks noGrp="1"/>
          </p:cNvSpPr>
          <p:nvPr>
            <p:ph type="title"/>
          </p:nvPr>
        </p:nvSpPr>
        <p:spPr/>
        <p:txBody>
          <a:bodyPr>
            <a:normAutofit/>
          </a:bodyPr>
          <a:lstStyle/>
          <a:p>
            <a:r>
              <a:rPr kumimoji="1" lang="ja-JP" altLang="en-US" dirty="0"/>
              <a:t>基本戦略４　生活・消費活動</a:t>
            </a:r>
            <a:r>
              <a:rPr kumimoji="1" lang="ja-JP" altLang="en-US" sz="2000" dirty="0"/>
              <a:t>における</a:t>
            </a:r>
            <a:r>
              <a:rPr kumimoji="1" lang="ja-JP" altLang="en-US" dirty="0"/>
              <a:t>生物多様性</a:t>
            </a:r>
            <a:r>
              <a:rPr kumimoji="1" lang="ja-JP" altLang="en-US" sz="1800" dirty="0"/>
              <a:t>の</a:t>
            </a:r>
            <a:r>
              <a:rPr kumimoji="1" lang="ja-JP" altLang="en-US" dirty="0"/>
              <a:t>価値</a:t>
            </a:r>
            <a:r>
              <a:rPr kumimoji="1" lang="ja-JP" altLang="en-US" sz="2000" dirty="0"/>
              <a:t>の</a:t>
            </a:r>
            <a:r>
              <a:rPr kumimoji="1" lang="ja-JP" altLang="en-US" dirty="0"/>
              <a:t>認識</a:t>
            </a:r>
            <a:r>
              <a:rPr kumimoji="1" lang="ja-JP" altLang="en-US" sz="2000" dirty="0"/>
              <a:t>と</a:t>
            </a:r>
            <a:r>
              <a:rPr kumimoji="1" lang="ja-JP" altLang="en-US" dirty="0"/>
              <a:t>行動</a:t>
            </a:r>
          </a:p>
        </p:txBody>
      </p:sp>
      <p:grpSp>
        <p:nvGrpSpPr>
          <p:cNvPr id="6" name="グループ化 5">
            <a:extLst>
              <a:ext uri="{FF2B5EF4-FFF2-40B4-BE49-F238E27FC236}">
                <a16:creationId xmlns:a16="http://schemas.microsoft.com/office/drawing/2014/main" id="{0451AEFD-E249-4301-80BB-DC739B3D6183}"/>
              </a:ext>
            </a:extLst>
          </p:cNvPr>
          <p:cNvGrpSpPr/>
          <p:nvPr/>
        </p:nvGrpSpPr>
        <p:grpSpPr>
          <a:xfrm>
            <a:off x="67376" y="760396"/>
            <a:ext cx="6666799" cy="1639904"/>
            <a:chOff x="67376" y="760396"/>
            <a:chExt cx="8835991" cy="1323440"/>
          </a:xfrm>
        </p:grpSpPr>
        <p:sp>
          <p:nvSpPr>
            <p:cNvPr id="4" name="テキスト ボックス 3">
              <a:extLst>
                <a:ext uri="{FF2B5EF4-FFF2-40B4-BE49-F238E27FC236}">
                  <a16:creationId xmlns:a16="http://schemas.microsoft.com/office/drawing/2014/main" id="{003F690D-3120-49BD-B5BF-556A5E2DE1C4}"/>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理解増進・人材育成</a:t>
              </a:r>
            </a:p>
          </p:txBody>
        </p:sp>
        <p:sp>
          <p:nvSpPr>
            <p:cNvPr id="5" name="テキスト ボックス 4">
              <a:extLst>
                <a:ext uri="{FF2B5EF4-FFF2-40B4-BE49-F238E27FC236}">
                  <a16:creationId xmlns:a16="http://schemas.microsoft.com/office/drawing/2014/main" id="{9B980E60-BC33-4458-83FD-8053F3B7F63F}"/>
                </a:ext>
              </a:extLst>
            </p:cNvPr>
            <p:cNvSpPr txBox="1"/>
            <p:nvPr/>
          </p:nvSpPr>
          <p:spPr>
            <a:xfrm>
              <a:off x="67376" y="1160506"/>
              <a:ext cx="8835991" cy="923330"/>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ja-JP" altLang="en-US" dirty="0">
                  <a:solidFill>
                    <a:schemeClr val="tx1">
                      <a:lumMod val="75000"/>
                      <a:lumOff val="25000"/>
                    </a:schemeClr>
                  </a:solidFill>
                </a:rPr>
                <a:t>一人一人の</a:t>
              </a:r>
              <a:r>
                <a:rPr kumimoji="1" lang="ja-JP" altLang="en-US" b="1" dirty="0">
                  <a:solidFill>
                    <a:schemeClr val="accent1"/>
                  </a:solidFill>
                </a:rPr>
                <a:t>暮らしにおける生物多様性の重要性</a:t>
              </a:r>
              <a:r>
                <a:rPr kumimoji="1" lang="ja-JP" altLang="en-US" dirty="0">
                  <a:solidFill>
                    <a:schemeClr val="tx1">
                      <a:lumMod val="75000"/>
                      <a:lumOff val="25000"/>
                    </a:schemeClr>
                  </a:solidFill>
                </a:rPr>
                <a:t>の発信</a:t>
              </a:r>
              <a:endParaRPr kumimoji="1" lang="en-US" altLang="ja-JP" dirty="0">
                <a:solidFill>
                  <a:schemeClr val="tx1">
                    <a:lumMod val="75000"/>
                    <a:lumOff val="25000"/>
                  </a:schemeClr>
                </a:solidFill>
              </a:endParaRPr>
            </a:p>
            <a:p>
              <a:pPr marL="360000" indent="-180000" algn="l">
                <a:buFont typeface="Arial" panose="020B0604020202020204" pitchFamily="34" charset="0"/>
                <a:buChar char="•"/>
              </a:pPr>
              <a:r>
                <a:rPr lang="ja-JP" altLang="en-US" dirty="0">
                  <a:solidFill>
                    <a:schemeClr val="tx1">
                      <a:lumMod val="75000"/>
                      <a:lumOff val="25000"/>
                    </a:schemeClr>
                  </a:solidFill>
                </a:rPr>
                <a:t>家庭、学校、職場、地域等のあらゆる場における生物多様性に関する</a:t>
              </a:r>
              <a:r>
                <a:rPr lang="ja-JP" altLang="en-US" b="1" dirty="0">
                  <a:solidFill>
                    <a:schemeClr val="accent1"/>
                  </a:solidFill>
                </a:rPr>
                <a:t>環境教育</a:t>
              </a:r>
              <a:r>
                <a:rPr lang="ja-JP" altLang="en-US" dirty="0">
                  <a:solidFill>
                    <a:schemeClr val="accent1"/>
                  </a:solidFill>
                </a:rPr>
                <a:t>・</a:t>
              </a:r>
              <a:r>
                <a:rPr lang="ja-JP" altLang="en-US" b="1" dirty="0">
                  <a:solidFill>
                    <a:schemeClr val="accent1"/>
                  </a:solidFill>
                </a:rPr>
                <a:t>環境学習</a:t>
              </a:r>
              <a:r>
                <a:rPr lang="ja-JP" altLang="en-US" dirty="0">
                  <a:solidFill>
                    <a:schemeClr val="tx1">
                      <a:lumMod val="75000"/>
                      <a:lumOff val="25000"/>
                    </a:schemeClr>
                  </a:solidFill>
                </a:rPr>
                <a:t>の推進</a:t>
              </a:r>
              <a:endParaRPr kumimoji="1" lang="en-US" altLang="ja-JP" dirty="0">
                <a:solidFill>
                  <a:schemeClr val="tx1">
                    <a:lumMod val="75000"/>
                    <a:lumOff val="25000"/>
                  </a:schemeClr>
                </a:solidFill>
              </a:endParaRPr>
            </a:p>
          </p:txBody>
        </p:sp>
      </p:grpSp>
      <p:grpSp>
        <p:nvGrpSpPr>
          <p:cNvPr id="7" name="グループ化 6">
            <a:extLst>
              <a:ext uri="{FF2B5EF4-FFF2-40B4-BE49-F238E27FC236}">
                <a16:creationId xmlns:a16="http://schemas.microsoft.com/office/drawing/2014/main" id="{8EF01CED-F2EF-41A9-BEFC-21DE036A14E8}"/>
              </a:ext>
            </a:extLst>
          </p:cNvPr>
          <p:cNvGrpSpPr/>
          <p:nvPr/>
        </p:nvGrpSpPr>
        <p:grpSpPr>
          <a:xfrm>
            <a:off x="67376" y="2403484"/>
            <a:ext cx="6666799" cy="1817117"/>
            <a:chOff x="67376" y="760396"/>
            <a:chExt cx="8835991" cy="1323440"/>
          </a:xfrm>
        </p:grpSpPr>
        <p:sp>
          <p:nvSpPr>
            <p:cNvPr id="8" name="テキスト ボックス 7">
              <a:extLst>
                <a:ext uri="{FF2B5EF4-FFF2-40B4-BE49-F238E27FC236}">
                  <a16:creationId xmlns:a16="http://schemas.microsoft.com/office/drawing/2014/main" id="{C170363A-BA77-4C93-A23C-9A013E7F1DCC}"/>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消費活動における配慮</a:t>
              </a:r>
            </a:p>
          </p:txBody>
        </p:sp>
        <p:sp>
          <p:nvSpPr>
            <p:cNvPr id="9" name="テキスト ボックス 8">
              <a:extLst>
                <a:ext uri="{FF2B5EF4-FFF2-40B4-BE49-F238E27FC236}">
                  <a16:creationId xmlns:a16="http://schemas.microsoft.com/office/drawing/2014/main" id="{4E35B4BC-D075-4810-9FA1-A4E1ABC736A0}"/>
                </a:ext>
              </a:extLst>
            </p:cNvPr>
            <p:cNvSpPr txBox="1"/>
            <p:nvPr/>
          </p:nvSpPr>
          <p:spPr>
            <a:xfrm>
              <a:off x="67376" y="1160506"/>
              <a:ext cx="8835991" cy="923330"/>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ja-JP" altLang="en-US" dirty="0">
                  <a:solidFill>
                    <a:schemeClr val="tx1">
                      <a:lumMod val="75000"/>
                      <a:lumOff val="25000"/>
                    </a:schemeClr>
                  </a:solidFill>
                </a:rPr>
                <a:t>生物多様性配慮行動（</a:t>
              </a:r>
              <a:r>
                <a:rPr kumimoji="1" lang="ja-JP" altLang="en-US" b="1" dirty="0">
                  <a:solidFill>
                    <a:schemeClr val="accent1"/>
                  </a:solidFill>
                </a:rPr>
                <a:t>地産地消</a:t>
              </a:r>
              <a:r>
                <a:rPr kumimoji="1" lang="ja-JP" altLang="en-US" dirty="0">
                  <a:solidFill>
                    <a:schemeClr val="tx1">
                      <a:lumMod val="75000"/>
                      <a:lumOff val="25000"/>
                    </a:schemeClr>
                  </a:solidFill>
                </a:rPr>
                <a:t>、</a:t>
              </a:r>
              <a:r>
                <a:rPr kumimoji="1" lang="ja-JP" altLang="en-US" b="1" dirty="0">
                  <a:solidFill>
                    <a:schemeClr val="accent1"/>
                  </a:solidFill>
                </a:rPr>
                <a:t>食品ロス削減</a:t>
              </a:r>
              <a:r>
                <a:rPr kumimoji="1" lang="ja-JP" altLang="en-US" dirty="0">
                  <a:solidFill>
                    <a:schemeClr val="tx1">
                      <a:lumMod val="75000"/>
                      <a:lumOff val="25000"/>
                    </a:schemeClr>
                  </a:solidFill>
                </a:rPr>
                <a:t>、</a:t>
              </a:r>
              <a:r>
                <a:rPr kumimoji="1" lang="ja-JP" altLang="en-US" b="1" dirty="0">
                  <a:solidFill>
                    <a:schemeClr val="accent1"/>
                  </a:solidFill>
                </a:rPr>
                <a:t>木材利用</a:t>
              </a:r>
              <a:r>
                <a:rPr kumimoji="1" lang="ja-JP" altLang="en-US" dirty="0">
                  <a:solidFill>
                    <a:schemeClr val="tx1">
                      <a:lumMod val="75000"/>
                      <a:lumOff val="25000"/>
                    </a:schemeClr>
                  </a:solidFill>
                </a:rPr>
                <a:t>、</a:t>
              </a:r>
              <a:r>
                <a:rPr kumimoji="1" lang="ja-JP" altLang="en-US" b="1" dirty="0">
                  <a:solidFill>
                    <a:schemeClr val="accent1"/>
                  </a:solidFill>
                </a:rPr>
                <a:t>再生品</a:t>
              </a:r>
              <a:r>
                <a:rPr kumimoji="1" lang="ja-JP" altLang="en-US" dirty="0">
                  <a:solidFill>
                    <a:schemeClr val="tx1">
                      <a:lumMod val="75000"/>
                      <a:lumOff val="25000"/>
                    </a:schemeClr>
                  </a:solidFill>
                </a:rPr>
                <a:t>等の購入、</a:t>
              </a:r>
              <a:r>
                <a:rPr kumimoji="1" lang="ja-JP" altLang="en-US" b="1" dirty="0">
                  <a:solidFill>
                    <a:schemeClr val="accent1"/>
                  </a:solidFill>
                </a:rPr>
                <a:t>環境ラベル</a:t>
              </a:r>
              <a:r>
                <a:rPr kumimoji="1" lang="ja-JP" altLang="en-US" dirty="0">
                  <a:solidFill>
                    <a:schemeClr val="tx1">
                      <a:lumMod val="75000"/>
                      <a:lumOff val="25000"/>
                    </a:schemeClr>
                  </a:solidFill>
                </a:rPr>
                <a:t>製品・</a:t>
              </a:r>
              <a:r>
                <a:rPr kumimoji="1" lang="ja-JP" altLang="en-US" b="1" dirty="0">
                  <a:solidFill>
                    <a:schemeClr val="accent1"/>
                  </a:solidFill>
                </a:rPr>
                <a:t>認証品</a:t>
              </a:r>
              <a:r>
                <a:rPr kumimoji="1" lang="ja-JP" altLang="en-US" dirty="0">
                  <a:solidFill>
                    <a:schemeClr val="tx1">
                      <a:lumMod val="75000"/>
                      <a:lumOff val="25000"/>
                    </a:schemeClr>
                  </a:solidFill>
                </a:rPr>
                <a:t>等の選択）の推進</a:t>
              </a:r>
              <a:endParaRPr kumimoji="1" lang="en-US" altLang="ja-JP" dirty="0">
                <a:solidFill>
                  <a:schemeClr val="tx1">
                    <a:lumMod val="75000"/>
                    <a:lumOff val="25000"/>
                  </a:schemeClr>
                </a:solidFill>
              </a:endParaRPr>
            </a:p>
            <a:p>
              <a:pPr marL="360000" indent="-180000" algn="l">
                <a:buFont typeface="Arial" panose="020B0604020202020204" pitchFamily="34" charset="0"/>
                <a:buChar char="•"/>
              </a:pPr>
              <a:r>
                <a:rPr lang="ja-JP" altLang="en-US" dirty="0">
                  <a:solidFill>
                    <a:schemeClr val="tx1">
                      <a:lumMod val="75000"/>
                      <a:lumOff val="25000"/>
                    </a:schemeClr>
                  </a:solidFill>
                </a:rPr>
                <a:t>地域における</a:t>
              </a:r>
              <a:r>
                <a:rPr lang="ja-JP" altLang="en-US" b="1" dirty="0">
                  <a:solidFill>
                    <a:schemeClr val="accent1"/>
                  </a:solidFill>
                </a:rPr>
                <a:t>生物多様性増進活動</a:t>
              </a:r>
              <a:r>
                <a:rPr lang="ja-JP" altLang="en-US" dirty="0">
                  <a:solidFill>
                    <a:schemeClr val="tx1">
                      <a:lumMod val="75000"/>
                      <a:lumOff val="25000"/>
                    </a:schemeClr>
                  </a:solidFill>
                </a:rPr>
                <a:t>（保全活動）の推進</a:t>
              </a:r>
              <a:endParaRPr kumimoji="1" lang="en-US" altLang="ja-JP" dirty="0">
                <a:solidFill>
                  <a:schemeClr val="tx1">
                    <a:lumMod val="75000"/>
                    <a:lumOff val="25000"/>
                  </a:schemeClr>
                </a:solidFill>
              </a:endParaRPr>
            </a:p>
          </p:txBody>
        </p:sp>
      </p:grpSp>
      <p:grpSp>
        <p:nvGrpSpPr>
          <p:cNvPr id="10" name="グループ化 9">
            <a:extLst>
              <a:ext uri="{FF2B5EF4-FFF2-40B4-BE49-F238E27FC236}">
                <a16:creationId xmlns:a16="http://schemas.microsoft.com/office/drawing/2014/main" id="{67109F5C-2943-40A8-8346-3AAB617AF76A}"/>
              </a:ext>
            </a:extLst>
          </p:cNvPr>
          <p:cNvGrpSpPr/>
          <p:nvPr/>
        </p:nvGrpSpPr>
        <p:grpSpPr>
          <a:xfrm>
            <a:off x="67376" y="4223784"/>
            <a:ext cx="6577198" cy="2112265"/>
            <a:chOff x="67376" y="760396"/>
            <a:chExt cx="8835991" cy="1323440"/>
          </a:xfrm>
        </p:grpSpPr>
        <p:sp>
          <p:nvSpPr>
            <p:cNvPr id="11" name="テキスト ボックス 10">
              <a:extLst>
                <a:ext uri="{FF2B5EF4-FFF2-40B4-BE49-F238E27FC236}">
                  <a16:creationId xmlns:a16="http://schemas.microsoft.com/office/drawing/2014/main" id="{44924988-39A8-45FD-9CEF-11CED4E5E57F}"/>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文化の継承・自然とのふれあい</a:t>
              </a:r>
            </a:p>
          </p:txBody>
        </p:sp>
        <p:sp>
          <p:nvSpPr>
            <p:cNvPr id="12" name="テキスト ボックス 11">
              <a:extLst>
                <a:ext uri="{FF2B5EF4-FFF2-40B4-BE49-F238E27FC236}">
                  <a16:creationId xmlns:a16="http://schemas.microsoft.com/office/drawing/2014/main" id="{EDCCCDEF-DC5F-47F6-9645-622F8CCB2DE7}"/>
                </a:ext>
              </a:extLst>
            </p:cNvPr>
            <p:cNvSpPr txBox="1"/>
            <p:nvPr/>
          </p:nvSpPr>
          <p:spPr>
            <a:xfrm>
              <a:off x="67376" y="1160506"/>
              <a:ext cx="8835991" cy="923330"/>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ja-JP" altLang="en-US" dirty="0">
                  <a:solidFill>
                    <a:schemeClr val="tx1">
                      <a:lumMod val="75000"/>
                      <a:lumOff val="25000"/>
                    </a:schemeClr>
                  </a:solidFill>
                </a:rPr>
                <a:t>地域の自然に根差した食などの</a:t>
              </a:r>
              <a:r>
                <a:rPr kumimoji="1" lang="ja-JP" altLang="en-US" b="1" dirty="0">
                  <a:solidFill>
                    <a:schemeClr val="accent1"/>
                  </a:solidFill>
                </a:rPr>
                <a:t>伝統文化</a:t>
              </a:r>
              <a:r>
                <a:rPr kumimoji="1" lang="ja-JP" altLang="en-US" dirty="0">
                  <a:solidFill>
                    <a:schemeClr val="tx1">
                      <a:lumMod val="75000"/>
                      <a:lumOff val="25000"/>
                    </a:schemeClr>
                  </a:solidFill>
                </a:rPr>
                <a:t>や</a:t>
              </a:r>
              <a:r>
                <a:rPr kumimoji="1" lang="ja-JP" altLang="en-US" b="1" dirty="0">
                  <a:solidFill>
                    <a:schemeClr val="accent1"/>
                  </a:solidFill>
                </a:rPr>
                <a:t>自然と共生</a:t>
              </a:r>
              <a:r>
                <a:rPr kumimoji="1" lang="ja-JP" altLang="en-US" dirty="0">
                  <a:solidFill>
                    <a:schemeClr val="tx1">
                      <a:lumMod val="75000"/>
                      <a:lumOff val="25000"/>
                    </a:schemeClr>
                  </a:solidFill>
                </a:rPr>
                <a:t>するという自然観の継承</a:t>
              </a:r>
              <a:endParaRPr kumimoji="1" lang="en-US" altLang="ja-JP" dirty="0">
                <a:solidFill>
                  <a:schemeClr val="tx1">
                    <a:lumMod val="75000"/>
                    <a:lumOff val="25000"/>
                  </a:schemeClr>
                </a:solidFill>
              </a:endParaRPr>
            </a:p>
            <a:p>
              <a:pPr marL="360000" indent="-180000" algn="l">
                <a:buFont typeface="Arial" panose="020B0604020202020204" pitchFamily="34" charset="0"/>
                <a:buChar char="•"/>
              </a:pPr>
              <a:r>
                <a:rPr lang="ja-JP" altLang="en-US" dirty="0">
                  <a:solidFill>
                    <a:schemeClr val="tx1">
                      <a:lumMod val="75000"/>
                      <a:lumOff val="25000"/>
                    </a:schemeClr>
                  </a:solidFill>
                </a:rPr>
                <a:t>都市住民の</a:t>
              </a:r>
              <a:r>
                <a:rPr lang="ja-JP" altLang="en-US" b="1" dirty="0">
                  <a:solidFill>
                    <a:schemeClr val="accent1"/>
                  </a:solidFill>
                </a:rPr>
                <a:t>自然とのふれあい</a:t>
              </a:r>
              <a:r>
                <a:rPr lang="ja-JP" altLang="en-US" dirty="0">
                  <a:solidFill>
                    <a:schemeClr val="tx1">
                      <a:lumMod val="75000"/>
                      <a:lumOff val="25000"/>
                    </a:schemeClr>
                  </a:solidFill>
                </a:rPr>
                <a:t>の機会の提供</a:t>
              </a:r>
              <a:endParaRPr lang="en-US" altLang="ja-JP" dirty="0">
                <a:solidFill>
                  <a:schemeClr val="tx1">
                    <a:lumMod val="75000"/>
                    <a:lumOff val="25000"/>
                  </a:schemeClr>
                </a:solidFill>
              </a:endParaRPr>
            </a:p>
            <a:p>
              <a:pPr marL="360000" indent="-180000" algn="l">
                <a:buFont typeface="Arial" panose="020B0604020202020204" pitchFamily="34" charset="0"/>
                <a:buChar char="•"/>
              </a:pPr>
              <a:r>
                <a:rPr kumimoji="1" lang="ja-JP" altLang="en-US" dirty="0">
                  <a:solidFill>
                    <a:schemeClr val="tx1">
                      <a:lumMod val="75000"/>
                      <a:lumOff val="25000"/>
                    </a:schemeClr>
                  </a:solidFill>
                </a:rPr>
                <a:t>人と動物の適切な関係（動物愛護・野生動物管理）に係る理解の醸成</a:t>
              </a:r>
              <a:endParaRPr kumimoji="1" lang="en-US" altLang="ja-JP" dirty="0">
                <a:solidFill>
                  <a:schemeClr val="tx1">
                    <a:lumMod val="75000"/>
                    <a:lumOff val="25000"/>
                  </a:schemeClr>
                </a:solidFill>
              </a:endParaRPr>
            </a:p>
          </p:txBody>
        </p:sp>
      </p:grpSp>
      <p:grpSp>
        <p:nvGrpSpPr>
          <p:cNvPr id="15" name="グループ化 14">
            <a:extLst>
              <a:ext uri="{FF2B5EF4-FFF2-40B4-BE49-F238E27FC236}">
                <a16:creationId xmlns:a16="http://schemas.microsoft.com/office/drawing/2014/main" id="{F3993A76-2105-494C-9571-39BAA452A8DA}"/>
              </a:ext>
            </a:extLst>
          </p:cNvPr>
          <p:cNvGrpSpPr/>
          <p:nvPr/>
        </p:nvGrpSpPr>
        <p:grpSpPr>
          <a:xfrm>
            <a:off x="6644574" y="889208"/>
            <a:ext cx="2432050" cy="5736021"/>
            <a:chOff x="6311734" y="642411"/>
            <a:chExt cx="2764890" cy="6521029"/>
          </a:xfrm>
        </p:grpSpPr>
        <p:pic>
          <p:nvPicPr>
            <p:cNvPr id="13" name="図 12">
              <a:extLst>
                <a:ext uri="{FF2B5EF4-FFF2-40B4-BE49-F238E27FC236}">
                  <a16:creationId xmlns:a16="http://schemas.microsoft.com/office/drawing/2014/main" id="{ADA4D8C3-5917-4C28-8AD6-3F3E40C4D4D0}"/>
                </a:ext>
              </a:extLst>
            </p:cNvPr>
            <p:cNvPicPr>
              <a:picLocks noChangeAspect="1"/>
            </p:cNvPicPr>
            <p:nvPr/>
          </p:nvPicPr>
          <p:blipFill rotWithShape="1">
            <a:blip r:embed="rId2">
              <a:extLst>
                <a:ext uri="{28A0092B-C50C-407E-A947-70E740481C1C}">
                  <a14:useLocalDpi xmlns:a14="http://schemas.microsoft.com/office/drawing/2010/main" val="0"/>
                </a:ext>
              </a:extLst>
            </a:blip>
            <a:srcRect l="49901"/>
            <a:stretch/>
          </p:blipFill>
          <p:spPr>
            <a:xfrm>
              <a:off x="6311734" y="3517999"/>
              <a:ext cx="2764890" cy="2923585"/>
            </a:xfrm>
            <a:prstGeom prst="rect">
              <a:avLst/>
            </a:prstGeom>
          </p:spPr>
        </p:pic>
        <p:sp>
          <p:nvSpPr>
            <p:cNvPr id="14" name="テキスト ボックス 13">
              <a:extLst>
                <a:ext uri="{FF2B5EF4-FFF2-40B4-BE49-F238E27FC236}">
                  <a16:creationId xmlns:a16="http://schemas.microsoft.com/office/drawing/2014/main" id="{7216F210-7262-48EE-A981-F929AB41E4FE}"/>
                </a:ext>
              </a:extLst>
            </p:cNvPr>
            <p:cNvSpPr txBox="1"/>
            <p:nvPr/>
          </p:nvSpPr>
          <p:spPr>
            <a:xfrm>
              <a:off x="6513966" y="6498635"/>
              <a:ext cx="2551731" cy="664805"/>
            </a:xfrm>
            <a:prstGeom prst="rect">
              <a:avLst/>
            </a:prstGeom>
            <a:solidFill>
              <a:schemeClr val="bg1"/>
            </a:solidFill>
          </p:spPr>
          <p:txBody>
            <a:bodyPr wrap="square" lIns="36000" rIns="36000" rtlCol="0">
              <a:spAutoFit/>
            </a:bodyPr>
            <a:lstStyle/>
            <a:p>
              <a:pPr algn="l"/>
              <a:r>
                <a:rPr kumimoji="1" lang="ja-JP" altLang="en-US" sz="1200" dirty="0"/>
                <a:t>環境ラベルの例</a:t>
              </a:r>
              <a:endParaRPr kumimoji="1" lang="en-US" altLang="ja-JP" sz="1200" dirty="0"/>
            </a:p>
            <a:p>
              <a:pPr algn="l"/>
              <a:r>
                <a:rPr kumimoji="1" lang="ja-JP" altLang="en-US" sz="1000" dirty="0">
                  <a:solidFill>
                    <a:schemeClr val="tx1">
                      <a:lumMod val="50000"/>
                      <a:lumOff val="50000"/>
                    </a:schemeClr>
                  </a:solidFill>
                </a:rPr>
                <a:t>（「生物多様性民間参画ガイドライン（第</a:t>
              </a:r>
              <a:r>
                <a:rPr kumimoji="1" lang="en-US" altLang="ja-JP" sz="1000" dirty="0">
                  <a:solidFill>
                    <a:schemeClr val="tx1">
                      <a:lumMod val="50000"/>
                      <a:lumOff val="50000"/>
                    </a:schemeClr>
                  </a:solidFill>
                </a:rPr>
                <a:t>3</a:t>
              </a:r>
              <a:r>
                <a:rPr kumimoji="1" lang="ja-JP" altLang="en-US" sz="1000" dirty="0">
                  <a:solidFill>
                    <a:schemeClr val="tx1">
                      <a:lumMod val="50000"/>
                      <a:lumOff val="50000"/>
                    </a:schemeClr>
                  </a:solidFill>
                </a:rPr>
                <a:t>版）」より引用）</a:t>
              </a:r>
            </a:p>
          </p:txBody>
        </p:sp>
        <p:pic>
          <p:nvPicPr>
            <p:cNvPr id="16" name="図 15">
              <a:extLst>
                <a:ext uri="{FF2B5EF4-FFF2-40B4-BE49-F238E27FC236}">
                  <a16:creationId xmlns:a16="http://schemas.microsoft.com/office/drawing/2014/main" id="{22AF5190-C422-45C0-A09F-AF98408E51E3}"/>
                </a:ext>
              </a:extLst>
            </p:cNvPr>
            <p:cNvPicPr>
              <a:picLocks noChangeAspect="1"/>
            </p:cNvPicPr>
            <p:nvPr/>
          </p:nvPicPr>
          <p:blipFill rotWithShape="1">
            <a:blip r:embed="rId2">
              <a:extLst>
                <a:ext uri="{28A0092B-C50C-407E-A947-70E740481C1C}">
                  <a14:useLocalDpi xmlns:a14="http://schemas.microsoft.com/office/drawing/2010/main" val="0"/>
                </a:ext>
              </a:extLst>
            </a:blip>
            <a:srcRect r="50099"/>
            <a:stretch/>
          </p:blipFill>
          <p:spPr>
            <a:xfrm>
              <a:off x="6311734" y="642411"/>
              <a:ext cx="2753963" cy="2923585"/>
            </a:xfrm>
            <a:prstGeom prst="rect">
              <a:avLst/>
            </a:prstGeom>
          </p:spPr>
        </p:pic>
      </p:grpSp>
    </p:spTree>
    <p:extLst>
      <p:ext uri="{BB962C8B-B14F-4D97-AF65-F5344CB8AC3E}">
        <p14:creationId xmlns:p14="http://schemas.microsoft.com/office/powerpoint/2010/main" val="390275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22B4E-BCCA-4A1C-B1F4-D70A14F42B8D}"/>
              </a:ext>
            </a:extLst>
          </p:cNvPr>
          <p:cNvSpPr>
            <a:spLocks noGrp="1"/>
          </p:cNvSpPr>
          <p:nvPr>
            <p:ph type="title"/>
          </p:nvPr>
        </p:nvSpPr>
        <p:spPr/>
        <p:txBody>
          <a:bodyPr>
            <a:normAutofit/>
          </a:bodyPr>
          <a:lstStyle/>
          <a:p>
            <a:r>
              <a:rPr kumimoji="1" lang="ja-JP" altLang="en-US" dirty="0"/>
              <a:t>基本戦略５　生物多様性</a:t>
            </a:r>
            <a:r>
              <a:rPr kumimoji="1" lang="ja-JP" altLang="en-US" sz="2000" dirty="0"/>
              <a:t>に係る取組を支える</a:t>
            </a:r>
            <a:r>
              <a:rPr kumimoji="1" lang="ja-JP" altLang="en-US" dirty="0"/>
              <a:t>基盤整備</a:t>
            </a:r>
            <a:r>
              <a:rPr kumimoji="1" lang="ja-JP" altLang="en-US" sz="2000" dirty="0"/>
              <a:t>と</a:t>
            </a:r>
            <a:r>
              <a:rPr kumimoji="1" lang="ja-JP" altLang="en-US" dirty="0"/>
              <a:t>国際連携</a:t>
            </a:r>
            <a:r>
              <a:rPr kumimoji="1" lang="ja-JP" altLang="en-US" sz="2000" dirty="0"/>
              <a:t>の</a:t>
            </a:r>
            <a:r>
              <a:rPr kumimoji="1" lang="ja-JP" altLang="en-US" dirty="0"/>
              <a:t>推進</a:t>
            </a:r>
          </a:p>
        </p:txBody>
      </p:sp>
      <p:grpSp>
        <p:nvGrpSpPr>
          <p:cNvPr id="6" name="グループ化 5">
            <a:extLst>
              <a:ext uri="{FF2B5EF4-FFF2-40B4-BE49-F238E27FC236}">
                <a16:creationId xmlns:a16="http://schemas.microsoft.com/office/drawing/2014/main" id="{0451AEFD-E249-4301-80BB-DC739B3D6183}"/>
              </a:ext>
            </a:extLst>
          </p:cNvPr>
          <p:cNvGrpSpPr/>
          <p:nvPr/>
        </p:nvGrpSpPr>
        <p:grpSpPr>
          <a:xfrm>
            <a:off x="67376" y="760396"/>
            <a:ext cx="8613486" cy="1323440"/>
            <a:chOff x="67376" y="760396"/>
            <a:chExt cx="8835991" cy="1323440"/>
          </a:xfrm>
        </p:grpSpPr>
        <p:sp>
          <p:nvSpPr>
            <p:cNvPr id="4" name="テキスト ボックス 3">
              <a:extLst>
                <a:ext uri="{FF2B5EF4-FFF2-40B4-BE49-F238E27FC236}">
                  <a16:creationId xmlns:a16="http://schemas.microsoft.com/office/drawing/2014/main" id="{003F690D-3120-49BD-B5BF-556A5E2DE1C4}"/>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情報基盤の整備</a:t>
              </a:r>
            </a:p>
          </p:txBody>
        </p:sp>
        <p:sp>
          <p:nvSpPr>
            <p:cNvPr id="5" name="テキスト ボックス 4">
              <a:extLst>
                <a:ext uri="{FF2B5EF4-FFF2-40B4-BE49-F238E27FC236}">
                  <a16:creationId xmlns:a16="http://schemas.microsoft.com/office/drawing/2014/main" id="{9B980E60-BC33-4458-83FD-8053F3B7F63F}"/>
                </a:ext>
              </a:extLst>
            </p:cNvPr>
            <p:cNvSpPr txBox="1"/>
            <p:nvPr/>
          </p:nvSpPr>
          <p:spPr>
            <a:xfrm>
              <a:off x="67376" y="1160506"/>
              <a:ext cx="8835991" cy="923330"/>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ja-JP" altLang="en-US" dirty="0">
                  <a:solidFill>
                    <a:schemeClr val="tx1">
                      <a:lumMod val="75000"/>
                      <a:lumOff val="25000"/>
                    </a:schemeClr>
                  </a:solidFill>
                </a:rPr>
                <a:t>生物多様性に関する</a:t>
              </a:r>
              <a:r>
                <a:rPr kumimoji="1" lang="ja-JP" altLang="en-US" b="1" dirty="0">
                  <a:solidFill>
                    <a:schemeClr val="accent1"/>
                  </a:solidFill>
                </a:rPr>
                <a:t>基礎情報・データの収集</a:t>
              </a:r>
              <a:r>
                <a:rPr kumimoji="1" lang="ja-JP" altLang="en-US" dirty="0">
                  <a:solidFill>
                    <a:schemeClr val="tx1">
                      <a:lumMod val="75000"/>
                      <a:lumOff val="25000"/>
                    </a:schemeClr>
                  </a:solidFill>
                </a:rPr>
                <a:t>・整備、</a:t>
              </a:r>
              <a:r>
                <a:rPr kumimoji="1" lang="ja-JP" altLang="en-US" b="1" dirty="0">
                  <a:solidFill>
                    <a:schemeClr val="accent1"/>
                  </a:solidFill>
                </a:rPr>
                <a:t>オープンデータ化</a:t>
              </a:r>
              <a:r>
                <a:rPr kumimoji="1" lang="ja-JP" altLang="en-US" dirty="0">
                  <a:solidFill>
                    <a:schemeClr val="tx1">
                      <a:lumMod val="75000"/>
                      <a:lumOff val="25000"/>
                    </a:schemeClr>
                  </a:solidFill>
                </a:rPr>
                <a:t>による利活用基盤の整備</a:t>
              </a:r>
              <a:endParaRPr kumimoji="1" lang="en-US" altLang="ja-JP" dirty="0">
                <a:solidFill>
                  <a:schemeClr val="tx1">
                    <a:lumMod val="75000"/>
                    <a:lumOff val="25000"/>
                  </a:schemeClr>
                </a:solidFill>
              </a:endParaRPr>
            </a:p>
            <a:p>
              <a:pPr marL="360000" indent="-180000" algn="l">
                <a:buFont typeface="Arial" panose="020B0604020202020204" pitchFamily="34" charset="0"/>
                <a:buChar char="•"/>
              </a:pPr>
              <a:r>
                <a:rPr lang="ja-JP" altLang="en-US" dirty="0">
                  <a:solidFill>
                    <a:schemeClr val="tx1">
                      <a:lumMod val="75000"/>
                      <a:lumOff val="25000"/>
                    </a:schemeClr>
                  </a:solidFill>
                </a:rPr>
                <a:t>新たなモニタリング技術（衛星画像、ドローン等）の整備</a:t>
              </a:r>
              <a:endParaRPr kumimoji="1" lang="en-US" altLang="ja-JP" dirty="0">
                <a:solidFill>
                  <a:schemeClr val="tx1">
                    <a:lumMod val="75000"/>
                    <a:lumOff val="25000"/>
                  </a:schemeClr>
                </a:solidFill>
              </a:endParaRPr>
            </a:p>
          </p:txBody>
        </p:sp>
      </p:grpSp>
      <p:grpSp>
        <p:nvGrpSpPr>
          <p:cNvPr id="7" name="グループ化 6">
            <a:extLst>
              <a:ext uri="{FF2B5EF4-FFF2-40B4-BE49-F238E27FC236}">
                <a16:creationId xmlns:a16="http://schemas.microsoft.com/office/drawing/2014/main" id="{8EF01CED-F2EF-41A9-BEFC-21DE036A14E8}"/>
              </a:ext>
            </a:extLst>
          </p:cNvPr>
          <p:cNvGrpSpPr/>
          <p:nvPr/>
        </p:nvGrpSpPr>
        <p:grpSpPr>
          <a:xfrm>
            <a:off x="67376" y="2675823"/>
            <a:ext cx="9076624" cy="1323440"/>
            <a:chOff x="67376" y="760396"/>
            <a:chExt cx="8835991" cy="1323440"/>
          </a:xfrm>
        </p:grpSpPr>
        <p:sp>
          <p:nvSpPr>
            <p:cNvPr id="8" name="テキスト ボックス 7">
              <a:extLst>
                <a:ext uri="{FF2B5EF4-FFF2-40B4-BE49-F238E27FC236}">
                  <a16:creationId xmlns:a16="http://schemas.microsoft.com/office/drawing/2014/main" id="{C170363A-BA77-4C93-A23C-9A013E7F1DCC}"/>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法制上の措置等と地域計画</a:t>
              </a:r>
            </a:p>
          </p:txBody>
        </p:sp>
        <p:sp>
          <p:nvSpPr>
            <p:cNvPr id="9" name="テキスト ボックス 8">
              <a:extLst>
                <a:ext uri="{FF2B5EF4-FFF2-40B4-BE49-F238E27FC236}">
                  <a16:creationId xmlns:a16="http://schemas.microsoft.com/office/drawing/2014/main" id="{4E35B4BC-D075-4810-9FA1-A4E1ABC736A0}"/>
                </a:ext>
              </a:extLst>
            </p:cNvPr>
            <p:cNvSpPr txBox="1"/>
            <p:nvPr/>
          </p:nvSpPr>
          <p:spPr>
            <a:xfrm>
              <a:off x="67376" y="1160506"/>
              <a:ext cx="8835991" cy="923330"/>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ja-JP" altLang="en-US" dirty="0">
                  <a:solidFill>
                    <a:schemeClr val="tx1">
                      <a:lumMod val="75000"/>
                      <a:lumOff val="25000"/>
                    </a:schemeClr>
                  </a:solidFill>
                </a:rPr>
                <a:t>法改正や予算確保、民間資金の導入の促進</a:t>
              </a:r>
              <a:endParaRPr kumimoji="1" lang="en-US" altLang="ja-JP" dirty="0">
                <a:solidFill>
                  <a:schemeClr val="tx1">
                    <a:lumMod val="75000"/>
                    <a:lumOff val="25000"/>
                  </a:schemeClr>
                </a:solidFill>
              </a:endParaRPr>
            </a:p>
            <a:p>
              <a:pPr marL="360000" indent="-180000" algn="l">
                <a:buFont typeface="Arial" panose="020B0604020202020204" pitchFamily="34" charset="0"/>
                <a:buChar char="•"/>
              </a:pPr>
              <a:r>
                <a:rPr lang="ja-JP" altLang="en-US" dirty="0">
                  <a:solidFill>
                    <a:schemeClr val="tx1">
                      <a:lumMod val="75000"/>
                      <a:lumOff val="25000"/>
                    </a:schemeClr>
                  </a:solidFill>
                </a:rPr>
                <a:t>有害補助金の見直し</a:t>
              </a:r>
              <a:endParaRPr lang="en-US" altLang="ja-JP" dirty="0">
                <a:solidFill>
                  <a:schemeClr val="tx1">
                    <a:lumMod val="75000"/>
                    <a:lumOff val="25000"/>
                  </a:schemeClr>
                </a:solidFill>
              </a:endParaRPr>
            </a:p>
            <a:p>
              <a:pPr marL="360000" indent="-180000" algn="l">
                <a:buFont typeface="Arial" panose="020B0604020202020204" pitchFamily="34" charset="0"/>
                <a:buChar char="•"/>
              </a:pPr>
              <a:r>
                <a:rPr kumimoji="1" lang="ja-JP" altLang="en-US" b="1" dirty="0">
                  <a:solidFill>
                    <a:schemeClr val="accent1"/>
                  </a:solidFill>
                </a:rPr>
                <a:t>生物多様性地域戦略</a:t>
              </a:r>
              <a:r>
                <a:rPr kumimoji="1" lang="ja-JP" altLang="en-US" dirty="0">
                  <a:solidFill>
                    <a:schemeClr val="tx1">
                      <a:lumMod val="75000"/>
                      <a:lumOff val="25000"/>
                    </a:schemeClr>
                  </a:solidFill>
                </a:rPr>
                <a:t>等の地域計画の策定の促進</a:t>
              </a:r>
              <a:endParaRPr kumimoji="1" lang="en-US" altLang="ja-JP" dirty="0">
                <a:solidFill>
                  <a:schemeClr val="tx1">
                    <a:lumMod val="75000"/>
                    <a:lumOff val="25000"/>
                  </a:schemeClr>
                </a:solidFill>
              </a:endParaRPr>
            </a:p>
          </p:txBody>
        </p:sp>
      </p:grpSp>
      <p:grpSp>
        <p:nvGrpSpPr>
          <p:cNvPr id="10" name="グループ化 9">
            <a:extLst>
              <a:ext uri="{FF2B5EF4-FFF2-40B4-BE49-F238E27FC236}">
                <a16:creationId xmlns:a16="http://schemas.microsoft.com/office/drawing/2014/main" id="{67109F5C-2943-40A8-8346-3AAB617AF76A}"/>
              </a:ext>
            </a:extLst>
          </p:cNvPr>
          <p:cNvGrpSpPr/>
          <p:nvPr/>
        </p:nvGrpSpPr>
        <p:grpSpPr>
          <a:xfrm>
            <a:off x="67377" y="4543124"/>
            <a:ext cx="5238022" cy="1600439"/>
            <a:chOff x="67376" y="760396"/>
            <a:chExt cx="8835991" cy="1600439"/>
          </a:xfrm>
        </p:grpSpPr>
        <p:sp>
          <p:nvSpPr>
            <p:cNvPr id="11" name="テキスト ボックス 10">
              <a:extLst>
                <a:ext uri="{FF2B5EF4-FFF2-40B4-BE49-F238E27FC236}">
                  <a16:creationId xmlns:a16="http://schemas.microsoft.com/office/drawing/2014/main" id="{44924988-39A8-45FD-9CEF-11CED4E5E57F}"/>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国際連携</a:t>
              </a:r>
            </a:p>
          </p:txBody>
        </p:sp>
        <p:sp>
          <p:nvSpPr>
            <p:cNvPr id="12" name="テキスト ボックス 11">
              <a:extLst>
                <a:ext uri="{FF2B5EF4-FFF2-40B4-BE49-F238E27FC236}">
                  <a16:creationId xmlns:a16="http://schemas.microsoft.com/office/drawing/2014/main" id="{EDCCCDEF-DC5F-47F6-9645-622F8CCB2DE7}"/>
                </a:ext>
              </a:extLst>
            </p:cNvPr>
            <p:cNvSpPr txBox="1"/>
            <p:nvPr/>
          </p:nvSpPr>
          <p:spPr>
            <a:xfrm>
              <a:off x="67376" y="1160506"/>
              <a:ext cx="8835991" cy="1200329"/>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en-US" altLang="ja-JP" dirty="0">
                  <a:solidFill>
                    <a:schemeClr val="tx1">
                      <a:lumMod val="75000"/>
                      <a:lumOff val="25000"/>
                    </a:schemeClr>
                  </a:solidFill>
                </a:rPr>
                <a:t>SATOYAMA</a:t>
              </a:r>
              <a:r>
                <a:rPr kumimoji="1" lang="ja-JP" altLang="en-US" dirty="0">
                  <a:solidFill>
                    <a:schemeClr val="tx1">
                      <a:lumMod val="75000"/>
                      <a:lumOff val="25000"/>
                    </a:schemeClr>
                  </a:solidFill>
                </a:rPr>
                <a:t>イニシアティブ・</a:t>
              </a:r>
              <a:r>
                <a:rPr kumimoji="1" lang="ja-JP" altLang="en-US" b="1" dirty="0">
                  <a:solidFill>
                    <a:schemeClr val="accent1"/>
                  </a:solidFill>
                </a:rPr>
                <a:t>ランドスケープアプローチ</a:t>
              </a:r>
              <a:r>
                <a:rPr kumimoji="1" lang="ja-JP" altLang="en-US" dirty="0">
                  <a:solidFill>
                    <a:schemeClr val="tx1">
                      <a:lumMod val="75000"/>
                      <a:lumOff val="25000"/>
                    </a:schemeClr>
                  </a:solidFill>
                </a:rPr>
                <a:t>を組み込んだ生物多様性国家戦略の策定支援</a:t>
              </a:r>
              <a:endParaRPr kumimoji="1" lang="en-US" altLang="ja-JP" dirty="0">
                <a:solidFill>
                  <a:schemeClr val="tx1">
                    <a:lumMod val="75000"/>
                    <a:lumOff val="25000"/>
                  </a:schemeClr>
                </a:solidFill>
              </a:endParaRPr>
            </a:p>
            <a:p>
              <a:pPr marL="360000" indent="-180000" algn="l">
                <a:buFont typeface="Arial" panose="020B0604020202020204" pitchFamily="34" charset="0"/>
                <a:buChar char="•"/>
              </a:pPr>
              <a:r>
                <a:rPr lang="ja-JP" altLang="en-US" dirty="0">
                  <a:solidFill>
                    <a:schemeClr val="tx1">
                      <a:lumMod val="75000"/>
                      <a:lumOff val="25000"/>
                    </a:schemeClr>
                  </a:solidFill>
                </a:rPr>
                <a:t>途上国の能力構築支援</a:t>
              </a:r>
              <a:endParaRPr lang="en-US" altLang="ja-JP" dirty="0">
                <a:solidFill>
                  <a:schemeClr val="tx1">
                    <a:lumMod val="75000"/>
                    <a:lumOff val="25000"/>
                  </a:schemeClr>
                </a:solidFill>
              </a:endParaRPr>
            </a:p>
            <a:p>
              <a:pPr marL="360000" indent="-180000" algn="l">
                <a:buFont typeface="Arial" panose="020B0604020202020204" pitchFamily="34" charset="0"/>
                <a:buChar char="•"/>
              </a:pPr>
              <a:r>
                <a:rPr kumimoji="1" lang="ja-JP" altLang="en-US" dirty="0">
                  <a:solidFill>
                    <a:schemeClr val="tx1">
                      <a:lumMod val="75000"/>
                      <a:lumOff val="25000"/>
                    </a:schemeClr>
                  </a:solidFill>
                </a:rPr>
                <a:t>条例やパートナーシップ、大阪ブルーオーシャンビジョン等を踏まえた国際協力</a:t>
              </a:r>
              <a:endParaRPr kumimoji="1" lang="en-US" altLang="ja-JP" dirty="0">
                <a:solidFill>
                  <a:schemeClr val="tx1">
                    <a:lumMod val="75000"/>
                    <a:lumOff val="25000"/>
                  </a:schemeClr>
                </a:solidFill>
              </a:endParaRPr>
            </a:p>
          </p:txBody>
        </p:sp>
      </p:grpSp>
      <p:grpSp>
        <p:nvGrpSpPr>
          <p:cNvPr id="16" name="グループ化 15">
            <a:extLst>
              <a:ext uri="{FF2B5EF4-FFF2-40B4-BE49-F238E27FC236}">
                <a16:creationId xmlns:a16="http://schemas.microsoft.com/office/drawing/2014/main" id="{15D4E779-CEED-4765-A9F8-3A0878D12CAA}"/>
              </a:ext>
            </a:extLst>
          </p:cNvPr>
          <p:cNvGrpSpPr/>
          <p:nvPr/>
        </p:nvGrpSpPr>
        <p:grpSpPr>
          <a:xfrm>
            <a:off x="5343896" y="2298958"/>
            <a:ext cx="3761606" cy="4398726"/>
            <a:chOff x="5592280" y="2168330"/>
            <a:chExt cx="3513221" cy="4398726"/>
          </a:xfrm>
        </p:grpSpPr>
        <p:sp>
          <p:nvSpPr>
            <p:cNvPr id="13" name="正方形/長方形 12">
              <a:extLst>
                <a:ext uri="{FF2B5EF4-FFF2-40B4-BE49-F238E27FC236}">
                  <a16:creationId xmlns:a16="http://schemas.microsoft.com/office/drawing/2014/main" id="{B2874F84-74D9-4F0C-820C-BA1394AE87F9}"/>
                </a:ext>
              </a:extLst>
            </p:cNvPr>
            <p:cNvSpPr/>
            <p:nvPr/>
          </p:nvSpPr>
          <p:spPr>
            <a:xfrm>
              <a:off x="5592280" y="2168330"/>
              <a:ext cx="3513221" cy="43987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D84A7ED-9627-4294-BD29-75A81C357E7E}"/>
                </a:ext>
              </a:extLst>
            </p:cNvPr>
            <p:cNvSpPr txBox="1"/>
            <p:nvPr/>
          </p:nvSpPr>
          <p:spPr>
            <a:xfrm>
              <a:off x="5592280" y="2306201"/>
              <a:ext cx="2993457" cy="369332"/>
            </a:xfrm>
            <a:prstGeom prst="rect">
              <a:avLst/>
            </a:prstGeom>
            <a:noFill/>
          </p:spPr>
          <p:txBody>
            <a:bodyPr wrap="square" rtlCol="0">
              <a:spAutoFit/>
            </a:bodyPr>
            <a:lstStyle/>
            <a:p>
              <a:r>
                <a:rPr kumimoji="1" lang="ja-JP" altLang="en-US" b="1" dirty="0"/>
                <a:t>ランドスケープアプローチ</a:t>
              </a:r>
            </a:p>
          </p:txBody>
        </p:sp>
        <p:sp>
          <p:nvSpPr>
            <p:cNvPr id="14" name="テキスト ボックス 13">
              <a:extLst>
                <a:ext uri="{FF2B5EF4-FFF2-40B4-BE49-F238E27FC236}">
                  <a16:creationId xmlns:a16="http://schemas.microsoft.com/office/drawing/2014/main" id="{6BC27346-642C-464B-8BEA-C4B64993809C}"/>
                </a:ext>
              </a:extLst>
            </p:cNvPr>
            <p:cNvSpPr txBox="1"/>
            <p:nvPr/>
          </p:nvSpPr>
          <p:spPr>
            <a:xfrm>
              <a:off x="5725374" y="2683826"/>
              <a:ext cx="3380127" cy="954107"/>
            </a:xfrm>
            <a:prstGeom prst="rect">
              <a:avLst/>
            </a:prstGeom>
            <a:noFill/>
          </p:spPr>
          <p:txBody>
            <a:bodyPr wrap="square" rtlCol="0">
              <a:spAutoFit/>
            </a:bodyPr>
            <a:lstStyle/>
            <a:p>
              <a:r>
                <a:rPr lang="ja-JP" altLang="en-US" sz="1400" i="0" dirty="0">
                  <a:solidFill>
                    <a:srgbClr val="000000"/>
                  </a:solidFill>
                  <a:effectLst/>
                  <a:latin typeface="+mn-ea"/>
                </a:rPr>
                <a:t>一定の地域や空間において、主に</a:t>
              </a:r>
              <a:r>
                <a:rPr lang="ja-JP" altLang="en-US" sz="1400" b="1" i="0" dirty="0">
                  <a:solidFill>
                    <a:schemeClr val="accent1"/>
                  </a:solidFill>
                  <a:effectLst/>
                  <a:latin typeface="+mn-ea"/>
                </a:rPr>
                <a:t>土地・空間計画をベース</a:t>
              </a:r>
              <a:r>
                <a:rPr lang="ja-JP" altLang="en-US" sz="1400" i="0" dirty="0">
                  <a:solidFill>
                    <a:srgbClr val="000000"/>
                  </a:solidFill>
                  <a:effectLst/>
                  <a:latin typeface="+mn-ea"/>
                </a:rPr>
                <a:t>に、多様な</a:t>
              </a:r>
              <a:r>
                <a:rPr lang="ja-JP" altLang="en-US" sz="1400" b="1" i="0" dirty="0">
                  <a:solidFill>
                    <a:schemeClr val="accent1"/>
                  </a:solidFill>
                  <a:effectLst/>
                  <a:latin typeface="+mn-ea"/>
                </a:rPr>
                <a:t>人間活動と自然環境を総合的に取り扱い</a:t>
              </a:r>
              <a:r>
                <a:rPr lang="ja-JP" altLang="en-US" sz="1400" i="0" dirty="0">
                  <a:solidFill>
                    <a:srgbClr val="000000"/>
                  </a:solidFill>
                  <a:effectLst/>
                  <a:latin typeface="+mn-ea"/>
                </a:rPr>
                <a:t>、</a:t>
              </a:r>
              <a:r>
                <a:rPr lang="ja-JP" altLang="en-US" sz="1400" b="1" i="0" dirty="0">
                  <a:solidFill>
                    <a:schemeClr val="accent1"/>
                  </a:solidFill>
                  <a:effectLst/>
                  <a:latin typeface="+mn-ea"/>
                </a:rPr>
                <a:t>課題解決</a:t>
              </a:r>
              <a:r>
                <a:rPr lang="ja-JP" altLang="en-US" sz="1400" i="0" dirty="0">
                  <a:solidFill>
                    <a:srgbClr val="000000"/>
                  </a:solidFill>
                  <a:effectLst/>
                  <a:latin typeface="+mn-ea"/>
                </a:rPr>
                <a:t>を導き出す手法</a:t>
              </a:r>
              <a:endParaRPr kumimoji="1" lang="ja-JP" altLang="en-US" sz="1400" dirty="0">
                <a:latin typeface="+mn-ea"/>
              </a:endParaRPr>
            </a:p>
          </p:txBody>
        </p:sp>
        <p:sp>
          <p:nvSpPr>
            <p:cNvPr id="15" name="テキスト ボックス 14">
              <a:extLst>
                <a:ext uri="{FF2B5EF4-FFF2-40B4-BE49-F238E27FC236}">
                  <a16:creationId xmlns:a16="http://schemas.microsoft.com/office/drawing/2014/main" id="{424EF654-AA41-466A-84C1-1449F7AFF45E}"/>
                </a:ext>
              </a:extLst>
            </p:cNvPr>
            <p:cNvSpPr txBox="1"/>
            <p:nvPr/>
          </p:nvSpPr>
          <p:spPr>
            <a:xfrm>
              <a:off x="5638800" y="3761044"/>
              <a:ext cx="3466701" cy="2462213"/>
            </a:xfrm>
            <a:prstGeom prst="rect">
              <a:avLst/>
            </a:prstGeom>
            <a:noFill/>
          </p:spPr>
          <p:txBody>
            <a:bodyPr wrap="square" rtlCol="0">
              <a:spAutoFit/>
            </a:bodyPr>
            <a:lstStyle/>
            <a:p>
              <a:r>
                <a:rPr lang="ja-JP" altLang="en-US" sz="1400" b="1" i="0" dirty="0">
                  <a:solidFill>
                    <a:srgbClr val="000000"/>
                  </a:solidFill>
                  <a:effectLst/>
                  <a:latin typeface="+mn-ea"/>
                </a:rPr>
                <a:t>特徴</a:t>
              </a:r>
              <a:endParaRPr lang="en-US" altLang="ja-JP" sz="1400" b="1" i="0" dirty="0">
                <a:solidFill>
                  <a:srgbClr val="000000"/>
                </a:solidFill>
                <a:effectLst/>
                <a:latin typeface="+mn-ea"/>
              </a:endParaRPr>
            </a:p>
            <a:p>
              <a:pPr marL="180000" indent="-180000">
                <a:buFont typeface="Arial" panose="020B0604020202020204" pitchFamily="34" charset="0"/>
                <a:buChar char="•"/>
              </a:pPr>
              <a:r>
                <a:rPr kumimoji="1" lang="ja-JP" altLang="en-US" sz="1400" dirty="0">
                  <a:latin typeface="+mn-ea"/>
                </a:rPr>
                <a:t>自然環境保全だけでなく文化的・経済的活動も含んだ総合的な取組み</a:t>
              </a:r>
              <a:endParaRPr kumimoji="1" lang="en-US" altLang="ja-JP" sz="1400" dirty="0">
                <a:latin typeface="+mn-ea"/>
              </a:endParaRPr>
            </a:p>
            <a:p>
              <a:pPr marL="180000" indent="-180000">
                <a:buFont typeface="Arial" panose="020B0604020202020204" pitchFamily="34" charset="0"/>
                <a:buChar char="•"/>
              </a:pPr>
              <a:r>
                <a:rPr kumimoji="1" lang="ja-JP" altLang="en-US" sz="1400" dirty="0">
                  <a:latin typeface="+mn-ea"/>
                </a:rPr>
                <a:t>地域スケールで自然資本と複数主体の価値の向上に結び付ける</a:t>
              </a:r>
              <a:endParaRPr kumimoji="1" lang="en-US" altLang="ja-JP" sz="1400" dirty="0">
                <a:latin typeface="+mn-ea"/>
              </a:endParaRPr>
            </a:p>
            <a:p>
              <a:pPr marL="180000" indent="-180000">
                <a:buFont typeface="Arial" panose="020B0604020202020204" pitchFamily="34" charset="0"/>
                <a:buChar char="•"/>
              </a:pPr>
              <a:r>
                <a:rPr lang="ja-JP" altLang="en-US" sz="1400" dirty="0">
                  <a:latin typeface="+mn-ea"/>
                </a:rPr>
                <a:t>特定の生物の保全活動や自然環境がもたらす経済的利益だけに着目した取組みは対象外</a:t>
              </a:r>
              <a:endParaRPr lang="en-US" altLang="ja-JP" sz="1400" dirty="0">
                <a:latin typeface="+mn-ea"/>
              </a:endParaRPr>
            </a:p>
            <a:p>
              <a:pPr marL="180000" indent="-180000">
                <a:buFont typeface="Arial" panose="020B0604020202020204" pitchFamily="34" charset="0"/>
                <a:buChar char="•"/>
              </a:pPr>
              <a:r>
                <a:rPr kumimoji="1" lang="en-US" altLang="ja-JP" sz="1400" dirty="0">
                  <a:latin typeface="+mn-ea"/>
                </a:rPr>
                <a:t>NP</a:t>
              </a:r>
              <a:r>
                <a:rPr kumimoji="1" lang="ja-JP" altLang="en-US" sz="1400" dirty="0">
                  <a:latin typeface="+mn-ea"/>
                </a:rPr>
                <a:t>経済移行戦略ロードマップでは、</a:t>
              </a:r>
              <a:r>
                <a:rPr kumimoji="1" lang="en-US" altLang="ja-JP" sz="1400" dirty="0">
                  <a:latin typeface="+mn-ea"/>
                </a:rPr>
                <a:t>3</a:t>
              </a:r>
              <a:r>
                <a:rPr kumimoji="1" lang="ja-JP" altLang="en-US" sz="1400" dirty="0">
                  <a:latin typeface="+mn-ea"/>
                </a:rPr>
                <a:t>つの視点のうち、視点１にランドスケープアプローチが位置付けられている</a:t>
              </a:r>
            </a:p>
          </p:txBody>
        </p:sp>
      </p:grpSp>
    </p:spTree>
    <p:extLst>
      <p:ext uri="{BB962C8B-B14F-4D97-AF65-F5344CB8AC3E}">
        <p14:creationId xmlns:p14="http://schemas.microsoft.com/office/powerpoint/2010/main" val="319008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1BA666-68B7-42E1-BE39-F400B61DBF0B}"/>
              </a:ext>
            </a:extLst>
          </p:cNvPr>
          <p:cNvSpPr>
            <a:spLocks noGrp="1"/>
          </p:cNvSpPr>
          <p:nvPr>
            <p:ph type="title"/>
          </p:nvPr>
        </p:nvSpPr>
        <p:spPr/>
        <p:txBody>
          <a:bodyPr>
            <a:noAutofit/>
          </a:bodyPr>
          <a:lstStyle/>
          <a:p>
            <a:r>
              <a:rPr kumimoji="1" lang="en-US" altLang="ja-JP" sz="2000" dirty="0"/>
              <a:t>KMBGF</a:t>
            </a:r>
            <a:r>
              <a:rPr kumimoji="1" lang="ja-JP" altLang="en-US" sz="2000" dirty="0"/>
              <a:t>と生物多様性国家戦略</a:t>
            </a:r>
            <a:r>
              <a:rPr kumimoji="1" lang="en-US" altLang="ja-JP" sz="2000" dirty="0"/>
              <a:t>2023-2030 </a:t>
            </a:r>
            <a:r>
              <a:rPr kumimoji="1" lang="ja-JP" altLang="en-US" sz="2000" dirty="0"/>
              <a:t>行動目標の対応</a:t>
            </a:r>
          </a:p>
        </p:txBody>
      </p:sp>
      <p:graphicFrame>
        <p:nvGraphicFramePr>
          <p:cNvPr id="3" name="表 2">
            <a:extLst>
              <a:ext uri="{FF2B5EF4-FFF2-40B4-BE49-F238E27FC236}">
                <a16:creationId xmlns:a16="http://schemas.microsoft.com/office/drawing/2014/main" id="{EDA7AD12-78ED-45BE-80AE-389882442AD8}"/>
              </a:ext>
            </a:extLst>
          </p:cNvPr>
          <p:cNvGraphicFramePr>
            <a:graphicFrameLocks noGrp="1"/>
          </p:cNvGraphicFramePr>
          <p:nvPr>
            <p:extLst>
              <p:ext uri="{D42A27DB-BD31-4B8C-83A1-F6EECF244321}">
                <p14:modId xmlns:p14="http://schemas.microsoft.com/office/powerpoint/2010/main" val="176717776"/>
              </p:ext>
            </p:extLst>
          </p:nvPr>
        </p:nvGraphicFramePr>
        <p:xfrm>
          <a:off x="77007" y="494475"/>
          <a:ext cx="9026053" cy="6262557"/>
        </p:xfrm>
        <a:graphic>
          <a:graphicData uri="http://schemas.openxmlformats.org/drawingml/2006/table">
            <a:tbl>
              <a:tblPr>
                <a:tableStyleId>{2D5ABB26-0587-4C30-8999-92F81FD0307C}</a:tableStyleId>
              </a:tblPr>
              <a:tblGrid>
                <a:gridCol w="216000">
                  <a:extLst>
                    <a:ext uri="{9D8B030D-6E8A-4147-A177-3AD203B41FA5}">
                      <a16:colId xmlns:a16="http://schemas.microsoft.com/office/drawing/2014/main" val="1057807594"/>
                    </a:ext>
                  </a:extLst>
                </a:gridCol>
                <a:gridCol w="766780">
                  <a:extLst>
                    <a:ext uri="{9D8B030D-6E8A-4147-A177-3AD203B41FA5}">
                      <a16:colId xmlns:a16="http://schemas.microsoft.com/office/drawing/2014/main" val="975544462"/>
                    </a:ext>
                  </a:extLst>
                </a:gridCol>
                <a:gridCol w="297899">
                  <a:extLst>
                    <a:ext uri="{9D8B030D-6E8A-4147-A177-3AD203B41FA5}">
                      <a16:colId xmlns:a16="http://schemas.microsoft.com/office/drawing/2014/main" val="115527879"/>
                    </a:ext>
                  </a:extLst>
                </a:gridCol>
                <a:gridCol w="297899">
                  <a:extLst>
                    <a:ext uri="{9D8B030D-6E8A-4147-A177-3AD203B41FA5}">
                      <a16:colId xmlns:a16="http://schemas.microsoft.com/office/drawing/2014/main" val="864355806"/>
                    </a:ext>
                  </a:extLst>
                </a:gridCol>
                <a:gridCol w="297899">
                  <a:extLst>
                    <a:ext uri="{9D8B030D-6E8A-4147-A177-3AD203B41FA5}">
                      <a16:colId xmlns:a16="http://schemas.microsoft.com/office/drawing/2014/main" val="2677993983"/>
                    </a:ext>
                  </a:extLst>
                </a:gridCol>
                <a:gridCol w="297899">
                  <a:extLst>
                    <a:ext uri="{9D8B030D-6E8A-4147-A177-3AD203B41FA5}">
                      <a16:colId xmlns:a16="http://schemas.microsoft.com/office/drawing/2014/main" val="2025630892"/>
                    </a:ext>
                  </a:extLst>
                </a:gridCol>
                <a:gridCol w="297899">
                  <a:extLst>
                    <a:ext uri="{9D8B030D-6E8A-4147-A177-3AD203B41FA5}">
                      <a16:colId xmlns:a16="http://schemas.microsoft.com/office/drawing/2014/main" val="633494148"/>
                    </a:ext>
                  </a:extLst>
                </a:gridCol>
                <a:gridCol w="297899">
                  <a:extLst>
                    <a:ext uri="{9D8B030D-6E8A-4147-A177-3AD203B41FA5}">
                      <a16:colId xmlns:a16="http://schemas.microsoft.com/office/drawing/2014/main" val="2133891965"/>
                    </a:ext>
                  </a:extLst>
                </a:gridCol>
                <a:gridCol w="297899">
                  <a:extLst>
                    <a:ext uri="{9D8B030D-6E8A-4147-A177-3AD203B41FA5}">
                      <a16:colId xmlns:a16="http://schemas.microsoft.com/office/drawing/2014/main" val="1112907657"/>
                    </a:ext>
                  </a:extLst>
                </a:gridCol>
                <a:gridCol w="297899">
                  <a:extLst>
                    <a:ext uri="{9D8B030D-6E8A-4147-A177-3AD203B41FA5}">
                      <a16:colId xmlns:a16="http://schemas.microsoft.com/office/drawing/2014/main" val="4045735409"/>
                    </a:ext>
                  </a:extLst>
                </a:gridCol>
                <a:gridCol w="297899">
                  <a:extLst>
                    <a:ext uri="{9D8B030D-6E8A-4147-A177-3AD203B41FA5}">
                      <a16:colId xmlns:a16="http://schemas.microsoft.com/office/drawing/2014/main" val="3074274972"/>
                    </a:ext>
                  </a:extLst>
                </a:gridCol>
                <a:gridCol w="297899">
                  <a:extLst>
                    <a:ext uri="{9D8B030D-6E8A-4147-A177-3AD203B41FA5}">
                      <a16:colId xmlns:a16="http://schemas.microsoft.com/office/drawing/2014/main" val="3040813120"/>
                    </a:ext>
                  </a:extLst>
                </a:gridCol>
                <a:gridCol w="297899">
                  <a:extLst>
                    <a:ext uri="{9D8B030D-6E8A-4147-A177-3AD203B41FA5}">
                      <a16:colId xmlns:a16="http://schemas.microsoft.com/office/drawing/2014/main" val="657024386"/>
                    </a:ext>
                  </a:extLst>
                </a:gridCol>
                <a:gridCol w="297899">
                  <a:extLst>
                    <a:ext uri="{9D8B030D-6E8A-4147-A177-3AD203B41FA5}">
                      <a16:colId xmlns:a16="http://schemas.microsoft.com/office/drawing/2014/main" val="2902246538"/>
                    </a:ext>
                  </a:extLst>
                </a:gridCol>
                <a:gridCol w="297899">
                  <a:extLst>
                    <a:ext uri="{9D8B030D-6E8A-4147-A177-3AD203B41FA5}">
                      <a16:colId xmlns:a16="http://schemas.microsoft.com/office/drawing/2014/main" val="66083278"/>
                    </a:ext>
                  </a:extLst>
                </a:gridCol>
                <a:gridCol w="297899">
                  <a:extLst>
                    <a:ext uri="{9D8B030D-6E8A-4147-A177-3AD203B41FA5}">
                      <a16:colId xmlns:a16="http://schemas.microsoft.com/office/drawing/2014/main" val="2503052400"/>
                    </a:ext>
                  </a:extLst>
                </a:gridCol>
                <a:gridCol w="297899">
                  <a:extLst>
                    <a:ext uri="{9D8B030D-6E8A-4147-A177-3AD203B41FA5}">
                      <a16:colId xmlns:a16="http://schemas.microsoft.com/office/drawing/2014/main" val="1340349056"/>
                    </a:ext>
                  </a:extLst>
                </a:gridCol>
                <a:gridCol w="297899">
                  <a:extLst>
                    <a:ext uri="{9D8B030D-6E8A-4147-A177-3AD203B41FA5}">
                      <a16:colId xmlns:a16="http://schemas.microsoft.com/office/drawing/2014/main" val="3364644102"/>
                    </a:ext>
                  </a:extLst>
                </a:gridCol>
                <a:gridCol w="297899">
                  <a:extLst>
                    <a:ext uri="{9D8B030D-6E8A-4147-A177-3AD203B41FA5}">
                      <a16:colId xmlns:a16="http://schemas.microsoft.com/office/drawing/2014/main" val="3980843587"/>
                    </a:ext>
                  </a:extLst>
                </a:gridCol>
                <a:gridCol w="297899">
                  <a:extLst>
                    <a:ext uri="{9D8B030D-6E8A-4147-A177-3AD203B41FA5}">
                      <a16:colId xmlns:a16="http://schemas.microsoft.com/office/drawing/2014/main" val="139454625"/>
                    </a:ext>
                  </a:extLst>
                </a:gridCol>
                <a:gridCol w="297899">
                  <a:extLst>
                    <a:ext uri="{9D8B030D-6E8A-4147-A177-3AD203B41FA5}">
                      <a16:colId xmlns:a16="http://schemas.microsoft.com/office/drawing/2014/main" val="1258958908"/>
                    </a:ext>
                  </a:extLst>
                </a:gridCol>
                <a:gridCol w="297899">
                  <a:extLst>
                    <a:ext uri="{9D8B030D-6E8A-4147-A177-3AD203B41FA5}">
                      <a16:colId xmlns:a16="http://schemas.microsoft.com/office/drawing/2014/main" val="2478010460"/>
                    </a:ext>
                  </a:extLst>
                </a:gridCol>
                <a:gridCol w="297899">
                  <a:extLst>
                    <a:ext uri="{9D8B030D-6E8A-4147-A177-3AD203B41FA5}">
                      <a16:colId xmlns:a16="http://schemas.microsoft.com/office/drawing/2014/main" val="1573609410"/>
                    </a:ext>
                  </a:extLst>
                </a:gridCol>
                <a:gridCol w="297899">
                  <a:extLst>
                    <a:ext uri="{9D8B030D-6E8A-4147-A177-3AD203B41FA5}">
                      <a16:colId xmlns:a16="http://schemas.microsoft.com/office/drawing/2014/main" val="3737530960"/>
                    </a:ext>
                  </a:extLst>
                </a:gridCol>
                <a:gridCol w="297899">
                  <a:extLst>
                    <a:ext uri="{9D8B030D-6E8A-4147-A177-3AD203B41FA5}">
                      <a16:colId xmlns:a16="http://schemas.microsoft.com/office/drawing/2014/main" val="3156947795"/>
                    </a:ext>
                  </a:extLst>
                </a:gridCol>
                <a:gridCol w="297899">
                  <a:extLst>
                    <a:ext uri="{9D8B030D-6E8A-4147-A177-3AD203B41FA5}">
                      <a16:colId xmlns:a16="http://schemas.microsoft.com/office/drawing/2014/main" val="2538891152"/>
                    </a:ext>
                  </a:extLst>
                </a:gridCol>
                <a:gridCol w="297899">
                  <a:extLst>
                    <a:ext uri="{9D8B030D-6E8A-4147-A177-3AD203B41FA5}">
                      <a16:colId xmlns:a16="http://schemas.microsoft.com/office/drawing/2014/main" val="2101633594"/>
                    </a:ext>
                  </a:extLst>
                </a:gridCol>
                <a:gridCol w="297899">
                  <a:extLst>
                    <a:ext uri="{9D8B030D-6E8A-4147-A177-3AD203B41FA5}">
                      <a16:colId xmlns:a16="http://schemas.microsoft.com/office/drawing/2014/main" val="372475338"/>
                    </a:ext>
                  </a:extLst>
                </a:gridCol>
                <a:gridCol w="297899">
                  <a:extLst>
                    <a:ext uri="{9D8B030D-6E8A-4147-A177-3AD203B41FA5}">
                      <a16:colId xmlns:a16="http://schemas.microsoft.com/office/drawing/2014/main" val="3830792808"/>
                    </a:ext>
                  </a:extLst>
                </a:gridCol>
              </a:tblGrid>
              <a:tr h="183489">
                <a:tc rowSpan="3" gridSpan="2">
                  <a:txBody>
                    <a:bodyPr/>
                    <a:lstStyle/>
                    <a:p>
                      <a:pPr algn="ctr" fontAlgn="b"/>
                      <a:r>
                        <a:rPr lang="ja-JP" altLang="en-US" sz="1050" b="1" u="none" strike="noStrike" dirty="0">
                          <a:effectLst/>
                        </a:rPr>
                        <a:t>　</a:t>
                      </a:r>
                      <a:endParaRPr lang="ja-JP" altLang="en-US" sz="105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lnTlToBr w="9525" cap="flat" cmpd="sng" algn="ctr">
                      <a:solidFill>
                        <a:schemeClr val="tx1">
                          <a:lumMod val="50000"/>
                          <a:lumOff val="50000"/>
                        </a:schemeClr>
                      </a:solidFill>
                      <a:prstDash val="solid"/>
                      <a:round/>
                      <a:headEnd type="none" w="med" len="med"/>
                      <a:tailEnd type="none" w="med" len="med"/>
                    </a:lnTlToBr>
                    <a:solidFill>
                      <a:schemeClr val="accent1">
                        <a:lumMod val="40000"/>
                        <a:lumOff val="60000"/>
                      </a:schemeClr>
                    </a:solidFill>
                  </a:tcPr>
                </a:tc>
                <a:tc rowSpan="3" hMerge="1">
                  <a:txBody>
                    <a:bodyPr/>
                    <a:lstStyle/>
                    <a:p>
                      <a:endParaRPr kumimoji="1" lang="ja-JP" altLang="en-US"/>
                    </a:p>
                  </a:txBody>
                  <a:tcPr/>
                </a:tc>
                <a:tc rowSpan="2" gridSpan="4">
                  <a:txBody>
                    <a:bodyPr/>
                    <a:lstStyle/>
                    <a:p>
                      <a:pPr algn="ctr" fontAlgn="b"/>
                      <a:r>
                        <a:rPr lang="en-US" altLang="ja-JP" sz="900" b="1" u="none" strike="noStrike" dirty="0">
                          <a:effectLst/>
                        </a:rPr>
                        <a:t>2050</a:t>
                      </a:r>
                      <a:r>
                        <a:rPr lang="ja-JP" altLang="en-US" sz="900" b="1" u="none" strike="noStrike" dirty="0">
                          <a:effectLst/>
                        </a:rPr>
                        <a:t>年ゴール</a:t>
                      </a:r>
                    </a:p>
                    <a:p>
                      <a:pPr algn="ctr" fontAlgn="b"/>
                      <a:r>
                        <a:rPr lang="ja-JP" altLang="en-US" sz="900" b="1" u="none" strike="noStrike" dirty="0">
                          <a:effectLst/>
                        </a:rPr>
                        <a:t>　</a:t>
                      </a:r>
                      <a:endPar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23">
                  <a:txBody>
                    <a:bodyPr/>
                    <a:lstStyle/>
                    <a:p>
                      <a:pPr algn="ctr" fontAlgn="b"/>
                      <a:r>
                        <a:rPr lang="en-US" altLang="ja-JP" sz="900" b="1" u="none" strike="noStrike" dirty="0">
                          <a:effectLst/>
                        </a:rPr>
                        <a:t>2030</a:t>
                      </a:r>
                      <a:r>
                        <a:rPr lang="ja-JP" altLang="en-US" sz="900" b="1" u="none" strike="noStrike" dirty="0">
                          <a:effectLst/>
                        </a:rPr>
                        <a:t>年ターゲット</a:t>
                      </a:r>
                      <a:endPar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18775145"/>
                  </a:ext>
                </a:extLst>
              </a:tr>
              <a:tr h="143600">
                <a:tc gridSpan="2" vMerge="1">
                  <a:txBody>
                    <a:bodyPr/>
                    <a:lstStyle/>
                    <a:p>
                      <a:endParaRPr kumimoji="1" lang="ja-JP" altLang="en-US"/>
                    </a:p>
                  </a:txBody>
                  <a:tcPr/>
                </a:tc>
                <a:tc hMerge="1" vMerge="1">
                  <a:txBody>
                    <a:bodyPr/>
                    <a:lstStyle/>
                    <a:p>
                      <a:endParaRPr kumimoji="1" lang="ja-JP" altLang="en-US"/>
                    </a:p>
                  </a:txBody>
                  <a:tcPr/>
                </a:tc>
                <a:tc gridSpan="4" vMerge="1">
                  <a:txBody>
                    <a:bodyPr/>
                    <a:lstStyle/>
                    <a:p>
                      <a:pPr algn="ctr" fontAlgn="b"/>
                      <a:r>
                        <a:rPr lang="ja-JP" altLang="en-US" sz="900" u="none" strike="noStrike" dirty="0">
                          <a:effectLst/>
                        </a:rPr>
                        <a:t>　</a:t>
                      </a:r>
                      <a:endPar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8">
                  <a:txBody>
                    <a:bodyPr/>
                    <a:lstStyle/>
                    <a:p>
                      <a:pPr algn="l" fontAlgn="b"/>
                      <a:r>
                        <a:rPr lang="ja-JP" altLang="en-US" sz="900" b="1" u="none" strike="noStrike" dirty="0">
                          <a:effectLst/>
                        </a:rPr>
                        <a:t>（</a:t>
                      </a:r>
                      <a:r>
                        <a:rPr lang="en-US" altLang="ja-JP" sz="900" b="1" u="none" strike="noStrike" dirty="0">
                          <a:effectLst/>
                        </a:rPr>
                        <a:t>1</a:t>
                      </a:r>
                      <a:r>
                        <a:rPr lang="ja-JP" altLang="en-US" sz="900" b="1" u="none" strike="noStrike" dirty="0">
                          <a:effectLst/>
                        </a:rPr>
                        <a:t>）生態系への貢献</a:t>
                      </a:r>
                      <a:endPar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l" fontAlgn="b"/>
                      <a:r>
                        <a:rPr lang="ja-JP" altLang="en-US" sz="900" b="1" u="none" strike="noStrike" dirty="0">
                          <a:effectLst/>
                        </a:rPr>
                        <a:t>（</a:t>
                      </a:r>
                      <a:r>
                        <a:rPr lang="en-US" altLang="ja-JP" sz="900" b="1" u="none" strike="noStrike" dirty="0">
                          <a:effectLst/>
                        </a:rPr>
                        <a:t>2</a:t>
                      </a:r>
                      <a:r>
                        <a:rPr lang="ja-JP" altLang="en-US" sz="900" b="1" u="none" strike="noStrike" dirty="0">
                          <a:effectLst/>
                        </a:rPr>
                        <a:t>）人々のニーズを満たす</a:t>
                      </a:r>
                      <a:endPar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10">
                  <a:txBody>
                    <a:bodyPr/>
                    <a:lstStyle/>
                    <a:p>
                      <a:pPr algn="l" fontAlgn="b"/>
                      <a:r>
                        <a:rPr lang="ja-JP" altLang="en-US" sz="900" b="1" u="none" strike="noStrike" dirty="0">
                          <a:effectLst/>
                        </a:rPr>
                        <a:t>（</a:t>
                      </a:r>
                      <a:r>
                        <a:rPr lang="en-US" altLang="ja-JP" sz="900" b="1" u="none" strike="noStrike" dirty="0">
                          <a:effectLst/>
                        </a:rPr>
                        <a:t>3</a:t>
                      </a:r>
                      <a:r>
                        <a:rPr lang="ja-JP" altLang="en-US" sz="900" b="1" u="none" strike="noStrike" dirty="0">
                          <a:effectLst/>
                        </a:rPr>
                        <a:t>）ツールと解決策</a:t>
                      </a:r>
                      <a:endParaRPr lang="ja-JP" alt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8218142"/>
                  </a:ext>
                </a:extLst>
              </a:tr>
              <a:tr h="151578">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b"/>
                      <a:r>
                        <a:rPr lang="en-US" sz="900" b="1" u="none" strike="noStrike" dirty="0">
                          <a:effectLst/>
                        </a:rPr>
                        <a:t>A</a:t>
                      </a:r>
                      <a:endParaRPr 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sz="900" b="1" u="none" strike="noStrike" dirty="0">
                          <a:effectLst/>
                        </a:rPr>
                        <a:t>B</a:t>
                      </a:r>
                      <a:endParaRPr 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sz="900" b="1" u="none" strike="noStrike" dirty="0">
                          <a:effectLst/>
                        </a:rPr>
                        <a:t>C</a:t>
                      </a:r>
                      <a:endParaRPr 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sz="900" b="1" u="none" strike="noStrike" dirty="0">
                          <a:effectLst/>
                        </a:rPr>
                        <a:t>D</a:t>
                      </a:r>
                      <a:endParaRPr lang="en-US"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4</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5</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6</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7</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8</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a:effectLst/>
                        </a:rPr>
                        <a:t>9</a:t>
                      </a:r>
                      <a:endPar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10</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a:effectLst/>
                        </a:rPr>
                        <a:t>11</a:t>
                      </a:r>
                      <a:endPar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a:effectLst/>
                        </a:rPr>
                        <a:t>12</a:t>
                      </a:r>
                      <a:endPar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13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a:effectLst/>
                        </a:rPr>
                        <a:t>14</a:t>
                      </a:r>
                      <a:endPar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a:effectLst/>
                        </a:rPr>
                        <a:t>15</a:t>
                      </a:r>
                      <a:endPar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a:effectLst/>
                        </a:rPr>
                        <a:t>16</a:t>
                      </a:r>
                      <a:endPar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a:effectLst/>
                        </a:rPr>
                        <a:t>17</a:t>
                      </a:r>
                      <a:endPar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a:effectLst/>
                        </a:rPr>
                        <a:t>18</a:t>
                      </a:r>
                      <a:endPar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a:effectLst/>
                        </a:rPr>
                        <a:t>19</a:t>
                      </a:r>
                      <a:endPar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a:effectLst/>
                        </a:rPr>
                        <a:t>20</a:t>
                      </a:r>
                      <a:endParaRPr lang="en-US" altLang="ja-JP" sz="9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21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22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US" altLang="ja-JP" sz="900" b="1" u="none" strike="noStrike" dirty="0">
                          <a:effectLst/>
                        </a:rPr>
                        <a:t>23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18538321"/>
                  </a:ext>
                </a:extLst>
              </a:tr>
              <a:tr h="143600">
                <a:tc rowSpan="9">
                  <a:txBody>
                    <a:bodyPr/>
                    <a:lstStyle/>
                    <a:p>
                      <a:pPr algn="ctr" fontAlgn="ctr"/>
                      <a:r>
                        <a:rPr lang="ja-JP" altLang="en-US" sz="1050" b="1" u="none" strike="noStrike" dirty="0">
                          <a:effectLst/>
                        </a:rPr>
                        <a:t>基本戦略</a:t>
                      </a:r>
                      <a:r>
                        <a:rPr lang="en-US" altLang="ja-JP" sz="1050" b="1" u="none" strike="noStrike" dirty="0">
                          <a:effectLst/>
                        </a:rPr>
                        <a:t>1</a:t>
                      </a:r>
                      <a:endPar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vert="eaVert" anchor="ctr">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ja-JP" altLang="en-US" sz="900" b="1" u="none" strike="noStrike" dirty="0">
                          <a:effectLst/>
                        </a:rPr>
                        <a:t>状態目標</a:t>
                      </a:r>
                      <a:r>
                        <a:rPr lang="en-US" altLang="ja-JP" sz="900" b="1" u="none" strike="noStrike" dirty="0">
                          <a:effectLst/>
                        </a:rPr>
                        <a:t>1-1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03510308"/>
                  </a:ext>
                </a:extLst>
              </a:tr>
              <a:tr h="143600">
                <a:tc vMerge="1">
                  <a:txBody>
                    <a:bodyPr/>
                    <a:lstStyle/>
                    <a:p>
                      <a:endParaRPr kumimoji="1" lang="ja-JP" altLang="en-US"/>
                    </a:p>
                  </a:txBody>
                  <a:tcPr/>
                </a:tc>
                <a:tc>
                  <a:txBody>
                    <a:bodyPr/>
                    <a:lstStyle/>
                    <a:p>
                      <a:pPr algn="ctr" fontAlgn="b"/>
                      <a:r>
                        <a:rPr lang="ja-JP" altLang="en-US" sz="900" b="1" u="none" strike="noStrike" dirty="0">
                          <a:effectLst/>
                        </a:rPr>
                        <a:t>状態目標</a:t>
                      </a:r>
                      <a:r>
                        <a:rPr lang="en-US" altLang="ja-JP" sz="900" b="1" u="none" strike="noStrike" dirty="0">
                          <a:effectLst/>
                        </a:rPr>
                        <a:t>1-2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57541393"/>
                  </a:ext>
                </a:extLst>
              </a:tr>
              <a:tr h="143600">
                <a:tc vMerge="1">
                  <a:txBody>
                    <a:bodyPr/>
                    <a:lstStyle/>
                    <a:p>
                      <a:endParaRPr kumimoji="1" lang="ja-JP" altLang="en-US"/>
                    </a:p>
                  </a:txBody>
                  <a:tcPr/>
                </a:tc>
                <a:tc>
                  <a:txBody>
                    <a:bodyPr/>
                    <a:lstStyle/>
                    <a:p>
                      <a:pPr algn="ctr" fontAlgn="b"/>
                      <a:r>
                        <a:rPr lang="ja-JP" altLang="en-US" sz="900" b="1" u="none" strike="noStrike" dirty="0">
                          <a:effectLst/>
                        </a:rPr>
                        <a:t>状態目標</a:t>
                      </a:r>
                      <a:r>
                        <a:rPr lang="en-US" altLang="ja-JP" sz="900" b="1" u="none" strike="noStrike" dirty="0">
                          <a:effectLst/>
                        </a:rPr>
                        <a:t>1-3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51412543"/>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1-1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65647930"/>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1-2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71096095"/>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1-3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24637508"/>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1-4</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12299278"/>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1-5</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54600529"/>
                  </a:ext>
                </a:extLst>
              </a:tr>
              <a:tr h="151578">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1-6</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14559602"/>
                  </a:ext>
                </a:extLst>
              </a:tr>
              <a:tr h="143600">
                <a:tc rowSpan="8">
                  <a:txBody>
                    <a:bodyPr/>
                    <a:lstStyle/>
                    <a:p>
                      <a:pPr algn="ctr" fontAlgn="ctr"/>
                      <a:r>
                        <a:rPr lang="ja-JP" altLang="en-US" sz="1050" b="1" u="none" strike="noStrike" dirty="0">
                          <a:effectLst/>
                        </a:rPr>
                        <a:t>基本戦略</a:t>
                      </a:r>
                      <a:r>
                        <a:rPr lang="en-US" altLang="ja-JP" sz="1050" b="1" u="none" strike="noStrike" dirty="0">
                          <a:effectLst/>
                        </a:rPr>
                        <a:t>2</a:t>
                      </a:r>
                      <a:endPar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vert="eaVert" anchor="ctr">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ja-JP" altLang="en-US" sz="900" b="1" u="none" strike="noStrike" dirty="0">
                          <a:effectLst/>
                        </a:rPr>
                        <a:t>状態目標</a:t>
                      </a:r>
                      <a:r>
                        <a:rPr lang="en-US" altLang="ja-JP" sz="900" b="1" u="none" strike="noStrike" dirty="0">
                          <a:effectLst/>
                        </a:rPr>
                        <a:t>2-1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84976239"/>
                  </a:ext>
                </a:extLst>
              </a:tr>
              <a:tr h="143600">
                <a:tc vMerge="1">
                  <a:txBody>
                    <a:bodyPr/>
                    <a:lstStyle/>
                    <a:p>
                      <a:endParaRPr kumimoji="1" lang="ja-JP" altLang="en-US"/>
                    </a:p>
                  </a:txBody>
                  <a:tcPr/>
                </a:tc>
                <a:tc>
                  <a:txBody>
                    <a:bodyPr/>
                    <a:lstStyle/>
                    <a:p>
                      <a:pPr algn="ctr" fontAlgn="b"/>
                      <a:r>
                        <a:rPr lang="ja-JP" altLang="en-US" sz="900" b="1" u="none" strike="noStrike" dirty="0">
                          <a:effectLst/>
                        </a:rPr>
                        <a:t>状態目標</a:t>
                      </a:r>
                      <a:r>
                        <a:rPr lang="en-US" altLang="ja-JP" sz="900" b="1" u="none" strike="noStrike" dirty="0">
                          <a:effectLst/>
                        </a:rPr>
                        <a:t>2-2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19801785"/>
                  </a:ext>
                </a:extLst>
              </a:tr>
              <a:tr h="143600">
                <a:tc vMerge="1">
                  <a:txBody>
                    <a:bodyPr/>
                    <a:lstStyle/>
                    <a:p>
                      <a:endParaRPr kumimoji="1" lang="ja-JP" altLang="en-US"/>
                    </a:p>
                  </a:txBody>
                  <a:tcPr/>
                </a:tc>
                <a:tc>
                  <a:txBody>
                    <a:bodyPr/>
                    <a:lstStyle/>
                    <a:p>
                      <a:pPr algn="ctr" fontAlgn="b"/>
                      <a:r>
                        <a:rPr lang="ja-JP" altLang="en-US" sz="900" b="1" u="none" strike="noStrike" dirty="0">
                          <a:effectLst/>
                        </a:rPr>
                        <a:t>状態目標</a:t>
                      </a:r>
                      <a:r>
                        <a:rPr lang="en-US" altLang="ja-JP" sz="900" b="1" u="none" strike="noStrike" dirty="0">
                          <a:effectLst/>
                        </a:rPr>
                        <a:t>2-3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67719038"/>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2-1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16033465"/>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2-2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50702890"/>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2-3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12984911"/>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2-4</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484550693"/>
                  </a:ext>
                </a:extLst>
              </a:tr>
              <a:tr h="151578">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2-5</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06462136"/>
                  </a:ext>
                </a:extLst>
              </a:tr>
              <a:tr h="143600">
                <a:tc rowSpan="7">
                  <a:txBody>
                    <a:bodyPr/>
                    <a:lstStyle/>
                    <a:p>
                      <a:pPr algn="ctr" fontAlgn="ctr"/>
                      <a:r>
                        <a:rPr lang="ja-JP" altLang="en-US" sz="1050" b="1" u="none" strike="noStrike" dirty="0">
                          <a:effectLst/>
                        </a:rPr>
                        <a:t>基本戦略</a:t>
                      </a:r>
                      <a:r>
                        <a:rPr lang="en-US" altLang="ja-JP" sz="1050" b="1" u="none" strike="noStrike" dirty="0">
                          <a:effectLst/>
                        </a:rPr>
                        <a:t>3</a:t>
                      </a:r>
                      <a:endPar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vert="eaVert" anchor="ctr">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ja-JP" altLang="en-US" sz="900" b="1" u="none" strike="noStrike" dirty="0">
                          <a:effectLst/>
                        </a:rPr>
                        <a:t>状態目標</a:t>
                      </a:r>
                      <a:r>
                        <a:rPr lang="en-US" altLang="ja-JP" sz="900" b="1" u="none" strike="noStrike" dirty="0">
                          <a:effectLst/>
                        </a:rPr>
                        <a:t>3-1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76884550"/>
                  </a:ext>
                </a:extLst>
              </a:tr>
              <a:tr h="143600">
                <a:tc vMerge="1">
                  <a:txBody>
                    <a:bodyPr/>
                    <a:lstStyle/>
                    <a:p>
                      <a:endParaRPr kumimoji="1" lang="ja-JP" altLang="en-US"/>
                    </a:p>
                  </a:txBody>
                  <a:tcPr/>
                </a:tc>
                <a:tc>
                  <a:txBody>
                    <a:bodyPr/>
                    <a:lstStyle/>
                    <a:p>
                      <a:pPr algn="ctr" fontAlgn="b"/>
                      <a:r>
                        <a:rPr lang="ja-JP" altLang="en-US" sz="900" b="1" u="none" strike="noStrike" dirty="0">
                          <a:effectLst/>
                        </a:rPr>
                        <a:t>状態目標</a:t>
                      </a:r>
                      <a:r>
                        <a:rPr lang="en-US" altLang="ja-JP" sz="900" b="1" u="none" strike="noStrike" dirty="0">
                          <a:effectLst/>
                        </a:rPr>
                        <a:t>3-2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1925887"/>
                  </a:ext>
                </a:extLst>
              </a:tr>
              <a:tr h="143600">
                <a:tc vMerge="1">
                  <a:txBody>
                    <a:bodyPr/>
                    <a:lstStyle/>
                    <a:p>
                      <a:endParaRPr kumimoji="1" lang="ja-JP" altLang="en-US"/>
                    </a:p>
                  </a:txBody>
                  <a:tcPr/>
                </a:tc>
                <a:tc>
                  <a:txBody>
                    <a:bodyPr/>
                    <a:lstStyle/>
                    <a:p>
                      <a:pPr algn="ctr" fontAlgn="b"/>
                      <a:r>
                        <a:rPr lang="ja-JP" altLang="en-US" sz="900" b="1" u="none" strike="noStrike" dirty="0">
                          <a:effectLst/>
                        </a:rPr>
                        <a:t>状態目標</a:t>
                      </a:r>
                      <a:r>
                        <a:rPr lang="en-US" altLang="ja-JP" sz="900" b="1" u="none" strike="noStrike" dirty="0">
                          <a:effectLst/>
                        </a:rPr>
                        <a:t>3-3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18428533"/>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3-1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86431541"/>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3-2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478199573"/>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3-3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18658393"/>
                  </a:ext>
                </a:extLst>
              </a:tr>
              <a:tr h="151578">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3-4</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19144995"/>
                  </a:ext>
                </a:extLst>
              </a:tr>
              <a:tr h="143600">
                <a:tc rowSpan="8">
                  <a:txBody>
                    <a:bodyPr/>
                    <a:lstStyle/>
                    <a:p>
                      <a:pPr algn="ctr" fontAlgn="ctr"/>
                      <a:r>
                        <a:rPr lang="ja-JP" altLang="en-US" sz="1050" b="1" u="none" strike="noStrike" dirty="0">
                          <a:effectLst/>
                        </a:rPr>
                        <a:t>基本戦略</a:t>
                      </a:r>
                      <a:r>
                        <a:rPr lang="en-US" altLang="ja-JP" sz="1050" b="1" u="none" strike="noStrike" dirty="0">
                          <a:effectLst/>
                        </a:rPr>
                        <a:t>4</a:t>
                      </a:r>
                      <a:endPar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vert="eaVert" anchor="ctr">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ja-JP" altLang="en-US" sz="900" b="1" u="none" strike="noStrike" dirty="0">
                          <a:effectLst/>
                        </a:rPr>
                        <a:t>状態目標</a:t>
                      </a:r>
                      <a:r>
                        <a:rPr lang="en-US" altLang="ja-JP" sz="900" b="1" u="none" strike="noStrike" dirty="0">
                          <a:effectLst/>
                        </a:rPr>
                        <a:t>4-1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72848726"/>
                  </a:ext>
                </a:extLst>
              </a:tr>
              <a:tr h="143600">
                <a:tc vMerge="1">
                  <a:txBody>
                    <a:bodyPr/>
                    <a:lstStyle/>
                    <a:p>
                      <a:endParaRPr kumimoji="1" lang="ja-JP" altLang="en-US"/>
                    </a:p>
                  </a:txBody>
                  <a:tcPr/>
                </a:tc>
                <a:tc>
                  <a:txBody>
                    <a:bodyPr/>
                    <a:lstStyle/>
                    <a:p>
                      <a:pPr algn="ctr" fontAlgn="b"/>
                      <a:r>
                        <a:rPr lang="ja-JP" altLang="en-US" sz="900" b="1" u="none" strike="noStrike" dirty="0">
                          <a:effectLst/>
                        </a:rPr>
                        <a:t>状態目標</a:t>
                      </a:r>
                      <a:r>
                        <a:rPr lang="en-US" altLang="ja-JP" sz="900" b="1" u="none" strike="noStrike" dirty="0">
                          <a:effectLst/>
                        </a:rPr>
                        <a:t>4-2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53921801"/>
                  </a:ext>
                </a:extLst>
              </a:tr>
              <a:tr h="143600">
                <a:tc vMerge="1">
                  <a:txBody>
                    <a:bodyPr/>
                    <a:lstStyle/>
                    <a:p>
                      <a:endParaRPr kumimoji="1" lang="ja-JP" altLang="en-US"/>
                    </a:p>
                  </a:txBody>
                  <a:tcPr/>
                </a:tc>
                <a:tc>
                  <a:txBody>
                    <a:bodyPr/>
                    <a:lstStyle/>
                    <a:p>
                      <a:pPr algn="ctr" fontAlgn="b"/>
                      <a:r>
                        <a:rPr lang="ja-JP" altLang="en-US" sz="900" b="1" u="none" strike="noStrike" dirty="0">
                          <a:effectLst/>
                        </a:rPr>
                        <a:t>状態目標</a:t>
                      </a:r>
                      <a:r>
                        <a:rPr lang="en-US" altLang="ja-JP" sz="900" b="1" u="none" strike="noStrike" dirty="0">
                          <a:effectLst/>
                        </a:rPr>
                        <a:t>4-3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4585822"/>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4-1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119340804"/>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4-2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77415216"/>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4-3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583935120"/>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4-4</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874494454"/>
                  </a:ext>
                </a:extLst>
              </a:tr>
              <a:tr h="151578">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4-5</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29469703"/>
                  </a:ext>
                </a:extLst>
              </a:tr>
              <a:tr h="143600">
                <a:tc rowSpan="8">
                  <a:txBody>
                    <a:bodyPr/>
                    <a:lstStyle/>
                    <a:p>
                      <a:pPr algn="ctr" fontAlgn="ctr"/>
                      <a:r>
                        <a:rPr lang="ja-JP" altLang="en-US" sz="1050" b="1" u="none" strike="noStrike" dirty="0">
                          <a:effectLst/>
                        </a:rPr>
                        <a:t>基本戦略</a:t>
                      </a:r>
                      <a:r>
                        <a:rPr lang="en-US" altLang="ja-JP" sz="1050" b="1" u="none" strike="noStrike" dirty="0">
                          <a:effectLst/>
                        </a:rPr>
                        <a:t>5</a:t>
                      </a:r>
                      <a:endPar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vert="eaVert" anchor="ctr">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ja-JP" altLang="en-US" sz="900" b="1" u="none" strike="noStrike" dirty="0">
                          <a:effectLst/>
                        </a:rPr>
                        <a:t>状態目標</a:t>
                      </a:r>
                      <a:r>
                        <a:rPr lang="en-US" altLang="ja-JP" sz="900" b="1" u="none" strike="noStrike" dirty="0">
                          <a:effectLst/>
                        </a:rPr>
                        <a:t>5-1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65028696"/>
                  </a:ext>
                </a:extLst>
              </a:tr>
              <a:tr h="143600">
                <a:tc vMerge="1">
                  <a:txBody>
                    <a:bodyPr/>
                    <a:lstStyle/>
                    <a:p>
                      <a:endParaRPr kumimoji="1" lang="ja-JP" altLang="en-US"/>
                    </a:p>
                  </a:txBody>
                  <a:tcPr/>
                </a:tc>
                <a:tc>
                  <a:txBody>
                    <a:bodyPr/>
                    <a:lstStyle/>
                    <a:p>
                      <a:pPr algn="ctr" fontAlgn="b"/>
                      <a:r>
                        <a:rPr lang="ja-JP" altLang="en-US" sz="900" b="1" u="none" strike="noStrike" dirty="0">
                          <a:effectLst/>
                        </a:rPr>
                        <a:t>状態目標</a:t>
                      </a:r>
                      <a:r>
                        <a:rPr lang="en-US" altLang="ja-JP" sz="900" b="1" u="none" strike="noStrike" dirty="0">
                          <a:effectLst/>
                        </a:rPr>
                        <a:t>5-2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15155298"/>
                  </a:ext>
                </a:extLst>
              </a:tr>
              <a:tr h="143600">
                <a:tc vMerge="1">
                  <a:txBody>
                    <a:bodyPr/>
                    <a:lstStyle/>
                    <a:p>
                      <a:endParaRPr kumimoji="1" lang="ja-JP" altLang="en-US"/>
                    </a:p>
                  </a:txBody>
                  <a:tcPr/>
                </a:tc>
                <a:tc>
                  <a:txBody>
                    <a:bodyPr/>
                    <a:lstStyle/>
                    <a:p>
                      <a:pPr algn="ctr" fontAlgn="b"/>
                      <a:r>
                        <a:rPr lang="ja-JP" altLang="en-US" sz="900" b="1" u="none" strike="noStrike" dirty="0">
                          <a:effectLst/>
                        </a:rPr>
                        <a:t>状態目標</a:t>
                      </a:r>
                      <a:r>
                        <a:rPr lang="en-US" altLang="ja-JP" sz="900" b="1" u="none" strike="noStrike" dirty="0">
                          <a:effectLst/>
                        </a:rPr>
                        <a:t>5-3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89966426"/>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5-1</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95452413"/>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5-2</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51703264"/>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5-3</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913397975"/>
                  </a:ext>
                </a:extLst>
              </a:tr>
              <a:tr h="143600">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5-4</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a:effectLst/>
                        </a:rPr>
                        <a:t>　</a:t>
                      </a: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551813301"/>
                  </a:ext>
                </a:extLst>
              </a:tr>
              <a:tr h="151578">
                <a:tc vMerge="1">
                  <a:txBody>
                    <a:bodyPr/>
                    <a:lstStyle/>
                    <a:p>
                      <a:endParaRPr kumimoji="1" lang="ja-JP" altLang="en-US"/>
                    </a:p>
                  </a:txBody>
                  <a:tcPr/>
                </a:tc>
                <a:tc>
                  <a:txBody>
                    <a:bodyPr/>
                    <a:lstStyle/>
                    <a:p>
                      <a:pPr algn="ctr" fontAlgn="b"/>
                      <a:r>
                        <a:rPr lang="ja-JP" altLang="en-US" sz="900" b="1" u="none" strike="noStrike" dirty="0">
                          <a:effectLst/>
                        </a:rPr>
                        <a:t>行動目標</a:t>
                      </a:r>
                      <a:r>
                        <a:rPr lang="en-US" altLang="ja-JP" sz="900" b="1" u="none" strike="noStrike" dirty="0">
                          <a:effectLst/>
                        </a:rPr>
                        <a:t>5-5</a:t>
                      </a:r>
                      <a:endParaRPr lang="en-US" altLang="ja-JP" sz="9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19050"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ctr" fontAlgn="b"/>
                      <a:r>
                        <a:rPr lang="ja-JP" altLang="en-US" sz="900" u="none" strike="noStrike" dirty="0">
                          <a:effectLst/>
                        </a:rPr>
                        <a:t>　</a:t>
                      </a: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b">
                    <a:lnL w="9525"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37040368"/>
                  </a:ext>
                </a:extLst>
              </a:tr>
            </a:tbl>
          </a:graphicData>
        </a:graphic>
      </p:graphicFrame>
      <p:grpSp>
        <p:nvGrpSpPr>
          <p:cNvPr id="5" name="グループ化 4">
            <a:extLst>
              <a:ext uri="{FF2B5EF4-FFF2-40B4-BE49-F238E27FC236}">
                <a16:creationId xmlns:a16="http://schemas.microsoft.com/office/drawing/2014/main" id="{7277EF3E-9E2B-4263-AFD6-C487E4050AA4}"/>
              </a:ext>
            </a:extLst>
          </p:cNvPr>
          <p:cNvGrpSpPr/>
          <p:nvPr/>
        </p:nvGrpSpPr>
        <p:grpSpPr>
          <a:xfrm>
            <a:off x="0" y="459550"/>
            <a:ext cx="1108881" cy="541584"/>
            <a:chOff x="0" y="459550"/>
            <a:chExt cx="1108881" cy="541584"/>
          </a:xfrm>
        </p:grpSpPr>
        <p:sp>
          <p:nvSpPr>
            <p:cNvPr id="4" name="テキスト ボックス 3">
              <a:extLst>
                <a:ext uri="{FF2B5EF4-FFF2-40B4-BE49-F238E27FC236}">
                  <a16:creationId xmlns:a16="http://schemas.microsoft.com/office/drawing/2014/main" id="{59805046-FA7B-4E0C-A5D9-D50F40E5F3FE}"/>
                </a:ext>
              </a:extLst>
            </p:cNvPr>
            <p:cNvSpPr txBox="1"/>
            <p:nvPr/>
          </p:nvSpPr>
          <p:spPr>
            <a:xfrm>
              <a:off x="0" y="816468"/>
              <a:ext cx="933450" cy="184666"/>
            </a:xfrm>
            <a:prstGeom prst="rect">
              <a:avLst/>
            </a:prstGeom>
            <a:noFill/>
          </p:spPr>
          <p:txBody>
            <a:bodyPr wrap="square" rtlCol="0">
              <a:spAutoFit/>
            </a:bodyPr>
            <a:lstStyle/>
            <a:p>
              <a:r>
                <a:rPr kumimoji="1" lang="ja-JP" altLang="en-US" sz="600" b="1" dirty="0"/>
                <a:t>生物多様性国家戦略</a:t>
              </a:r>
              <a:endParaRPr kumimoji="1" lang="en-US" altLang="ja-JP" sz="600" b="1" dirty="0"/>
            </a:p>
          </p:txBody>
        </p:sp>
        <p:sp>
          <p:nvSpPr>
            <p:cNvPr id="6" name="テキスト ボックス 5">
              <a:extLst>
                <a:ext uri="{FF2B5EF4-FFF2-40B4-BE49-F238E27FC236}">
                  <a16:creationId xmlns:a16="http://schemas.microsoft.com/office/drawing/2014/main" id="{39D25ECE-49E0-496B-A177-BCA13103D6C3}"/>
                </a:ext>
              </a:extLst>
            </p:cNvPr>
            <p:cNvSpPr txBox="1"/>
            <p:nvPr/>
          </p:nvSpPr>
          <p:spPr>
            <a:xfrm>
              <a:off x="98424" y="459550"/>
              <a:ext cx="1010457" cy="276999"/>
            </a:xfrm>
            <a:prstGeom prst="rect">
              <a:avLst/>
            </a:prstGeom>
            <a:noFill/>
          </p:spPr>
          <p:txBody>
            <a:bodyPr wrap="square" rtlCol="0">
              <a:spAutoFit/>
            </a:bodyPr>
            <a:lstStyle/>
            <a:p>
              <a:pPr algn="r"/>
              <a:r>
                <a:rPr lang="ja-JP" altLang="en-US" sz="600" b="1" dirty="0"/>
                <a:t>昆明・モントリオール</a:t>
              </a:r>
              <a:endParaRPr lang="en-US" altLang="ja-JP" sz="600" b="1" dirty="0"/>
            </a:p>
            <a:p>
              <a:pPr algn="r"/>
              <a:r>
                <a:rPr lang="ja-JP" altLang="en-US" sz="600" b="1" dirty="0"/>
                <a:t>生物多様性枠組</a:t>
              </a:r>
              <a:endParaRPr kumimoji="1" lang="en-US" altLang="ja-JP" sz="600" b="1" dirty="0"/>
            </a:p>
          </p:txBody>
        </p:sp>
      </p:grpSp>
    </p:spTree>
    <p:extLst>
      <p:ext uri="{BB962C8B-B14F-4D97-AF65-F5344CB8AC3E}">
        <p14:creationId xmlns:p14="http://schemas.microsoft.com/office/powerpoint/2010/main" val="312142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E6ED3-1DB0-33D1-AE25-8B7DC30AC63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413658F-A2B0-8CEB-BB51-54AB00F4475D}"/>
              </a:ext>
            </a:extLst>
          </p:cNvPr>
          <p:cNvSpPr/>
          <p:nvPr/>
        </p:nvSpPr>
        <p:spPr>
          <a:xfrm>
            <a:off x="0" y="2971800"/>
            <a:ext cx="9144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t>生物多様性国家戦略</a:t>
            </a:r>
            <a:r>
              <a:rPr lang="en-US" altLang="ja-JP" sz="2800" dirty="0"/>
              <a:t>2023-2030</a:t>
            </a:r>
            <a:r>
              <a:rPr lang="ja-JP" altLang="en-US" sz="2800" dirty="0"/>
              <a:t>の中間評価</a:t>
            </a:r>
          </a:p>
        </p:txBody>
      </p:sp>
    </p:spTree>
    <p:extLst>
      <p:ext uri="{BB962C8B-B14F-4D97-AF65-F5344CB8AC3E}">
        <p14:creationId xmlns:p14="http://schemas.microsoft.com/office/powerpoint/2010/main" val="237806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A29A0E-DF16-4E22-B279-0B1CCE98B27D}"/>
              </a:ext>
            </a:extLst>
          </p:cNvPr>
          <p:cNvSpPr>
            <a:spLocks noGrp="1"/>
          </p:cNvSpPr>
          <p:nvPr>
            <p:ph type="title"/>
          </p:nvPr>
        </p:nvSpPr>
        <p:spPr/>
        <p:txBody>
          <a:bodyPr/>
          <a:lstStyle/>
          <a:p>
            <a:r>
              <a:rPr kumimoji="1" lang="ja-JP" altLang="en-US" dirty="0"/>
              <a:t>生物多様性国家戦略</a:t>
            </a:r>
            <a:r>
              <a:rPr kumimoji="1" lang="en-US" altLang="ja-JP" dirty="0"/>
              <a:t>2023-2030</a:t>
            </a:r>
            <a:r>
              <a:rPr kumimoji="1" lang="ja-JP" altLang="en-US" dirty="0"/>
              <a:t>の実施状況の中間評価</a:t>
            </a:r>
          </a:p>
        </p:txBody>
      </p:sp>
      <p:sp>
        <p:nvSpPr>
          <p:cNvPr id="3" name="テキスト プレースホルダー 2">
            <a:extLst>
              <a:ext uri="{FF2B5EF4-FFF2-40B4-BE49-F238E27FC236}">
                <a16:creationId xmlns:a16="http://schemas.microsoft.com/office/drawing/2014/main" id="{0D1136ED-3453-4F6D-97D7-4F096F2E8727}"/>
              </a:ext>
            </a:extLst>
          </p:cNvPr>
          <p:cNvSpPr>
            <a:spLocks noGrp="1"/>
          </p:cNvSpPr>
          <p:nvPr>
            <p:ph type="body" sz="quarter" idx="10"/>
          </p:nvPr>
        </p:nvSpPr>
        <p:spPr>
          <a:xfrm>
            <a:off x="127000" y="554572"/>
            <a:ext cx="8550275" cy="648000"/>
          </a:xfrm>
        </p:spPr>
        <p:txBody>
          <a:bodyPr/>
          <a:lstStyle/>
          <a:p>
            <a:pPr marL="180000" indent="-180000">
              <a:buFont typeface="Arial" panose="020B0604020202020204" pitchFamily="34" charset="0"/>
              <a:buChar char="•"/>
            </a:pPr>
            <a:r>
              <a:rPr kumimoji="1" lang="en-US" altLang="ja-JP" dirty="0"/>
              <a:t>2026</a:t>
            </a:r>
            <a:r>
              <a:rPr kumimoji="1" lang="ja-JP" altLang="en-US" dirty="0"/>
              <a:t>年</a:t>
            </a:r>
            <a:r>
              <a:rPr kumimoji="1" lang="en-US" altLang="ja-JP" dirty="0"/>
              <a:t>2</a:t>
            </a:r>
            <a:r>
              <a:rPr kumimoji="1" lang="ja-JP" altLang="en-US" dirty="0"/>
              <a:t>月に「生物多様性国家戦略</a:t>
            </a:r>
            <a:r>
              <a:rPr kumimoji="1" lang="en-US" altLang="ja-JP" dirty="0"/>
              <a:t>2023-2030</a:t>
            </a:r>
            <a:r>
              <a:rPr kumimoji="1" lang="ja-JP" altLang="en-US" dirty="0"/>
              <a:t>の実施状況の中間評価」</a:t>
            </a:r>
            <a:br>
              <a:rPr kumimoji="1" lang="en-US" altLang="ja-JP" dirty="0"/>
            </a:br>
            <a:r>
              <a:rPr kumimoji="1" lang="ja-JP" altLang="en-US" dirty="0"/>
              <a:t>及び「生物多様性条約第７回国別報告書」を公表</a:t>
            </a:r>
            <a:endParaRPr kumimoji="1" lang="en-US" altLang="ja-JP" dirty="0"/>
          </a:p>
          <a:p>
            <a:pPr marL="180000" indent="-180000">
              <a:buFont typeface="Arial" panose="020B0604020202020204" pitchFamily="34" charset="0"/>
              <a:buChar char="•"/>
            </a:pPr>
            <a:r>
              <a:rPr kumimoji="1" lang="ja-JP" altLang="en-US" dirty="0"/>
              <a:t>全</a:t>
            </a:r>
            <a:r>
              <a:rPr kumimoji="1" lang="en-US" altLang="ja-JP" dirty="0"/>
              <a:t>40</a:t>
            </a:r>
            <a:r>
              <a:rPr kumimoji="1" lang="ja-JP" altLang="en-US" dirty="0"/>
              <a:t>の国別目標のうち、</a:t>
            </a:r>
            <a:r>
              <a:rPr kumimoji="1" lang="ja-JP" altLang="en-US" b="1" dirty="0">
                <a:solidFill>
                  <a:schemeClr val="accent1"/>
                </a:solidFill>
              </a:rPr>
              <a:t>「目標達成に向けて順調」と評価されたものは</a:t>
            </a:r>
            <a:r>
              <a:rPr kumimoji="1" lang="en-US" altLang="ja-JP" b="1" dirty="0">
                <a:solidFill>
                  <a:schemeClr val="accent1"/>
                </a:solidFill>
              </a:rPr>
              <a:t>8</a:t>
            </a:r>
            <a:r>
              <a:rPr kumimoji="1" lang="ja-JP" altLang="en-US" b="1" dirty="0">
                <a:solidFill>
                  <a:schemeClr val="accent1"/>
                </a:solidFill>
              </a:rPr>
              <a:t>つ</a:t>
            </a:r>
            <a:r>
              <a:rPr kumimoji="1" lang="ja-JP" altLang="en-US" dirty="0"/>
              <a:t>に留まり、</a:t>
            </a:r>
            <a:r>
              <a:rPr kumimoji="1" lang="ja-JP" altLang="en-US" b="1" dirty="0">
                <a:solidFill>
                  <a:schemeClr val="accent1"/>
                </a:solidFill>
              </a:rPr>
              <a:t>過半数の</a:t>
            </a:r>
            <a:r>
              <a:rPr kumimoji="1" lang="en-US" altLang="ja-JP" b="1" dirty="0">
                <a:solidFill>
                  <a:schemeClr val="accent1"/>
                </a:solidFill>
              </a:rPr>
              <a:t>22</a:t>
            </a:r>
            <a:r>
              <a:rPr kumimoji="1" lang="ja-JP" altLang="en-US" b="1" dirty="0">
                <a:solidFill>
                  <a:schemeClr val="accent1"/>
                </a:solidFill>
              </a:rPr>
              <a:t>目標が「進展したが、その程度は不十分」</a:t>
            </a:r>
            <a:endParaRPr kumimoji="1" lang="en-US" altLang="ja-JP" b="1" dirty="0">
              <a:solidFill>
                <a:schemeClr val="accent1"/>
              </a:solidFill>
            </a:endParaRPr>
          </a:p>
          <a:p>
            <a:pPr marL="180000" indent="-180000">
              <a:buFont typeface="Arial" panose="020B0604020202020204" pitchFamily="34" charset="0"/>
              <a:buChar char="•"/>
            </a:pPr>
            <a:r>
              <a:rPr lang="ja-JP" altLang="en-US" b="0" i="0" dirty="0">
                <a:solidFill>
                  <a:srgbClr val="303030"/>
                </a:solidFill>
                <a:effectLst/>
                <a:latin typeface="Google Sans Text"/>
              </a:rPr>
              <a:t>具体的な取組を示す「行動目標」に比べて、生態系や種の状態を示す</a:t>
            </a:r>
            <a:r>
              <a:rPr lang="ja-JP" altLang="en-US" b="1" i="0" dirty="0">
                <a:solidFill>
                  <a:schemeClr val="accent1"/>
                </a:solidFill>
                <a:effectLst/>
                <a:latin typeface="Google Sans Text"/>
              </a:rPr>
              <a:t>「状態目標」の進展が遅れている</a:t>
            </a:r>
            <a:endParaRPr kumimoji="1" lang="en-US" altLang="ja-JP" dirty="0">
              <a:solidFill>
                <a:schemeClr val="accent1"/>
              </a:solidFill>
            </a:endParaRPr>
          </a:p>
        </p:txBody>
      </p:sp>
      <p:graphicFrame>
        <p:nvGraphicFramePr>
          <p:cNvPr id="7" name="グラフ 6">
            <a:extLst>
              <a:ext uri="{FF2B5EF4-FFF2-40B4-BE49-F238E27FC236}">
                <a16:creationId xmlns:a16="http://schemas.microsoft.com/office/drawing/2014/main" id="{E3630C11-2F1E-47C2-A3A6-174D51037B3A}"/>
              </a:ext>
            </a:extLst>
          </p:cNvPr>
          <p:cNvGraphicFramePr/>
          <p:nvPr>
            <p:extLst>
              <p:ext uri="{D42A27DB-BD31-4B8C-83A1-F6EECF244321}">
                <p14:modId xmlns:p14="http://schemas.microsoft.com/office/powerpoint/2010/main" val="634979026"/>
              </p:ext>
            </p:extLst>
          </p:nvPr>
        </p:nvGraphicFramePr>
        <p:xfrm>
          <a:off x="0" y="2851133"/>
          <a:ext cx="4376286"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FB3B1011-42BA-43A2-827A-105BE786EB02}"/>
              </a:ext>
            </a:extLst>
          </p:cNvPr>
          <p:cNvSpPr txBox="1"/>
          <p:nvPr/>
        </p:nvSpPr>
        <p:spPr>
          <a:xfrm>
            <a:off x="330468" y="2565634"/>
            <a:ext cx="3416968" cy="400110"/>
          </a:xfrm>
          <a:prstGeom prst="rect">
            <a:avLst/>
          </a:prstGeom>
          <a:noFill/>
        </p:spPr>
        <p:txBody>
          <a:bodyPr wrap="square" lIns="36000" rIns="36000" rtlCol="0">
            <a:spAutoFit/>
          </a:bodyPr>
          <a:lstStyle/>
          <a:p>
            <a:pPr algn="ctr"/>
            <a:r>
              <a:rPr lang="ja-JP" altLang="en-US" sz="2000" b="1" dirty="0"/>
              <a:t>国別目標の評価結果</a:t>
            </a:r>
            <a:endParaRPr kumimoji="1" lang="ja-JP" altLang="en-US" sz="2000" b="1" dirty="0"/>
          </a:p>
        </p:txBody>
      </p:sp>
      <p:sp>
        <p:nvSpPr>
          <p:cNvPr id="9" name="テキスト ボックス 8">
            <a:extLst>
              <a:ext uri="{FF2B5EF4-FFF2-40B4-BE49-F238E27FC236}">
                <a16:creationId xmlns:a16="http://schemas.microsoft.com/office/drawing/2014/main" id="{96A86D4C-23F4-4220-90BC-84542354B2A8}"/>
              </a:ext>
            </a:extLst>
          </p:cNvPr>
          <p:cNvSpPr txBox="1"/>
          <p:nvPr/>
        </p:nvSpPr>
        <p:spPr>
          <a:xfrm>
            <a:off x="4376286" y="2565634"/>
            <a:ext cx="4767714" cy="400110"/>
          </a:xfrm>
          <a:prstGeom prst="rect">
            <a:avLst/>
          </a:prstGeom>
          <a:noFill/>
        </p:spPr>
        <p:txBody>
          <a:bodyPr wrap="square" lIns="36000" rIns="36000" rtlCol="0">
            <a:spAutoFit/>
          </a:bodyPr>
          <a:lstStyle/>
          <a:p>
            <a:pPr algn="ctr"/>
            <a:r>
              <a:rPr lang="ja-JP" altLang="en-US" sz="2000" b="1" dirty="0"/>
              <a:t>状態目標と行動目標の評価結果</a:t>
            </a:r>
            <a:endParaRPr kumimoji="1" lang="ja-JP" altLang="en-US" sz="2000" b="1" dirty="0"/>
          </a:p>
        </p:txBody>
      </p:sp>
      <p:graphicFrame>
        <p:nvGraphicFramePr>
          <p:cNvPr id="10" name="グラフ 9">
            <a:extLst>
              <a:ext uri="{FF2B5EF4-FFF2-40B4-BE49-F238E27FC236}">
                <a16:creationId xmlns:a16="http://schemas.microsoft.com/office/drawing/2014/main" id="{9B241943-FAE1-4E3B-B5EA-9AD1DAA5EF8B}"/>
              </a:ext>
            </a:extLst>
          </p:cNvPr>
          <p:cNvGraphicFramePr/>
          <p:nvPr>
            <p:extLst>
              <p:ext uri="{D42A27DB-BD31-4B8C-83A1-F6EECF244321}">
                <p14:modId xmlns:p14="http://schemas.microsoft.com/office/powerpoint/2010/main" val="2242560270"/>
              </p:ext>
            </p:extLst>
          </p:nvPr>
        </p:nvGraphicFramePr>
        <p:xfrm>
          <a:off x="4376286" y="2851133"/>
          <a:ext cx="4642586" cy="3930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862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4873B-EFC4-430A-8706-ED4C55FEE54D}"/>
              </a:ext>
            </a:extLst>
          </p:cNvPr>
          <p:cNvSpPr>
            <a:spLocks noGrp="1"/>
          </p:cNvSpPr>
          <p:nvPr>
            <p:ph type="title"/>
          </p:nvPr>
        </p:nvSpPr>
        <p:spPr/>
        <p:txBody>
          <a:bodyPr/>
          <a:lstStyle/>
          <a:p>
            <a:r>
              <a:rPr kumimoji="1" lang="ja-JP" altLang="en-US" dirty="0"/>
              <a:t>生物多様性国家戦略</a:t>
            </a:r>
            <a:r>
              <a:rPr kumimoji="1" lang="en-US" altLang="ja-JP" dirty="0"/>
              <a:t>2023-2030</a:t>
            </a:r>
            <a:r>
              <a:rPr kumimoji="1" lang="ja-JP" altLang="en-US" dirty="0"/>
              <a:t>の実施状況の中間評価</a:t>
            </a:r>
          </a:p>
        </p:txBody>
      </p:sp>
      <p:graphicFrame>
        <p:nvGraphicFramePr>
          <p:cNvPr id="4" name="表 3">
            <a:extLst>
              <a:ext uri="{FF2B5EF4-FFF2-40B4-BE49-F238E27FC236}">
                <a16:creationId xmlns:a16="http://schemas.microsoft.com/office/drawing/2014/main" id="{36CB1B50-4253-4B3D-BD96-5096E3BE6667}"/>
              </a:ext>
            </a:extLst>
          </p:cNvPr>
          <p:cNvGraphicFramePr>
            <a:graphicFrameLocks noGrp="1"/>
          </p:cNvGraphicFramePr>
          <p:nvPr/>
        </p:nvGraphicFramePr>
        <p:xfrm>
          <a:off x="95188" y="589138"/>
          <a:ext cx="8953624" cy="6120000"/>
        </p:xfrm>
        <a:graphic>
          <a:graphicData uri="http://schemas.openxmlformats.org/drawingml/2006/table">
            <a:tbl>
              <a:tblPr firstRow="1" firstCol="1">
                <a:tableStyleId>{5C22544A-7EE6-4342-B048-85BDC9FD1C3A}</a:tableStyleId>
              </a:tblPr>
              <a:tblGrid>
                <a:gridCol w="1502606">
                  <a:extLst>
                    <a:ext uri="{9D8B030D-6E8A-4147-A177-3AD203B41FA5}">
                      <a16:colId xmlns:a16="http://schemas.microsoft.com/office/drawing/2014/main" val="4110444746"/>
                    </a:ext>
                  </a:extLst>
                </a:gridCol>
                <a:gridCol w="3502420">
                  <a:extLst>
                    <a:ext uri="{9D8B030D-6E8A-4147-A177-3AD203B41FA5}">
                      <a16:colId xmlns:a16="http://schemas.microsoft.com/office/drawing/2014/main" val="2574211263"/>
                    </a:ext>
                  </a:extLst>
                </a:gridCol>
                <a:gridCol w="663990">
                  <a:extLst>
                    <a:ext uri="{9D8B030D-6E8A-4147-A177-3AD203B41FA5}">
                      <a16:colId xmlns:a16="http://schemas.microsoft.com/office/drawing/2014/main" val="2894241586"/>
                    </a:ext>
                  </a:extLst>
                </a:gridCol>
                <a:gridCol w="821152">
                  <a:extLst>
                    <a:ext uri="{9D8B030D-6E8A-4147-A177-3AD203B41FA5}">
                      <a16:colId xmlns:a16="http://schemas.microsoft.com/office/drawing/2014/main" val="3073159679"/>
                    </a:ext>
                  </a:extLst>
                </a:gridCol>
                <a:gridCol w="821152">
                  <a:extLst>
                    <a:ext uri="{9D8B030D-6E8A-4147-A177-3AD203B41FA5}">
                      <a16:colId xmlns:a16="http://schemas.microsoft.com/office/drawing/2014/main" val="3172823706"/>
                    </a:ext>
                  </a:extLst>
                </a:gridCol>
                <a:gridCol w="821152">
                  <a:extLst>
                    <a:ext uri="{9D8B030D-6E8A-4147-A177-3AD203B41FA5}">
                      <a16:colId xmlns:a16="http://schemas.microsoft.com/office/drawing/2014/main" val="926580352"/>
                    </a:ext>
                  </a:extLst>
                </a:gridCol>
                <a:gridCol w="821152">
                  <a:extLst>
                    <a:ext uri="{9D8B030D-6E8A-4147-A177-3AD203B41FA5}">
                      <a16:colId xmlns:a16="http://schemas.microsoft.com/office/drawing/2014/main" val="151736847"/>
                    </a:ext>
                  </a:extLst>
                </a:gridCol>
              </a:tblGrid>
              <a:tr h="306000">
                <a:tc>
                  <a:txBody>
                    <a:bodyPr/>
                    <a:lstStyle/>
                    <a:p>
                      <a:pPr algn="just"/>
                      <a:r>
                        <a:rPr lang="ja-JP" sz="1600" kern="100" dirty="0">
                          <a:effectLst/>
                        </a:rPr>
                        <a:t>目標区分</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75000"/>
                      </a:schemeClr>
                    </a:solidFill>
                  </a:tcPr>
                </a:tc>
                <a:tc>
                  <a:txBody>
                    <a:bodyPr/>
                    <a:lstStyle/>
                    <a:p>
                      <a:pPr algn="just"/>
                      <a:r>
                        <a:rPr lang="ja-JP" sz="1600" kern="100" dirty="0">
                          <a:effectLst/>
                        </a:rPr>
                        <a:t>目標番号と内容</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75000"/>
                      </a:schemeClr>
                    </a:solidFill>
                  </a:tcPr>
                </a:tc>
                <a:tc>
                  <a:txBody>
                    <a:bodyPr/>
                    <a:lstStyle/>
                    <a:p>
                      <a:pPr algn="ctr"/>
                      <a:r>
                        <a:rPr lang="ja-JP" sz="1600" kern="100" dirty="0">
                          <a:effectLst/>
                        </a:rPr>
                        <a:t>達成</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順調</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不十分</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進展なし</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不明</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extLst>
                  <a:ext uri="{0D108BD9-81ED-4DB2-BD59-A6C34878D82A}">
                    <a16:rowId xmlns:a16="http://schemas.microsoft.com/office/drawing/2014/main" val="244409282"/>
                  </a:ext>
                </a:extLst>
              </a:tr>
              <a:tr h="306000">
                <a:tc>
                  <a:txBody>
                    <a:bodyPr/>
                    <a:lstStyle/>
                    <a:p>
                      <a:pPr algn="just"/>
                      <a:r>
                        <a:rPr lang="ja-JP" sz="1600" b="1" kern="100" dirty="0">
                          <a:solidFill>
                            <a:schemeClr val="bg1"/>
                          </a:solidFill>
                          <a:effectLst/>
                        </a:rPr>
                        <a:t>基本戦略</a:t>
                      </a:r>
                      <a:r>
                        <a:rPr lang="en-US" sz="1600" b="1" kern="100" dirty="0">
                          <a:solidFill>
                            <a:schemeClr val="bg1"/>
                          </a:solidFill>
                          <a:effectLst/>
                        </a:rPr>
                        <a:t>1</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just"/>
                      <a:r>
                        <a:rPr lang="ja-JP" sz="1600" b="1" kern="100" dirty="0">
                          <a:solidFill>
                            <a:schemeClr val="bg1"/>
                          </a:solidFill>
                          <a:effectLst/>
                        </a:rPr>
                        <a:t>生態系の健全性の回復</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extLst>
                  <a:ext uri="{0D108BD9-81ED-4DB2-BD59-A6C34878D82A}">
                    <a16:rowId xmlns:a16="http://schemas.microsoft.com/office/drawing/2014/main" val="702753411"/>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状態目標</a:t>
                      </a:r>
                      <a:r>
                        <a:rPr lang="en-US" altLang="ja-JP" sz="1600" b="0" kern="100" dirty="0">
                          <a:solidFill>
                            <a:sysClr val="windowText" lastClr="000000"/>
                          </a:solidFill>
                          <a:effectLst/>
                        </a:rPr>
                        <a:t>1-1</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kern="100" dirty="0">
                          <a:solidFill>
                            <a:sysClr val="windowText" lastClr="000000"/>
                          </a:solidFill>
                          <a:effectLst/>
                        </a:rPr>
                        <a:t>生態系の規模・質の健全性回復</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1807421173"/>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状態目標</a:t>
                      </a:r>
                      <a:r>
                        <a:rPr lang="en-US" altLang="ja-JP" sz="1600" b="0" kern="100" dirty="0">
                          <a:solidFill>
                            <a:sysClr val="windowText" lastClr="000000"/>
                          </a:solidFill>
                          <a:effectLst/>
                        </a:rPr>
                        <a:t>1-2</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kern="100" dirty="0">
                          <a:solidFill>
                            <a:sysClr val="windowText" lastClr="000000"/>
                          </a:solidFill>
                          <a:effectLst/>
                        </a:rPr>
                        <a:t>種レベルでの絶滅リスク低減</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1546684260"/>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状態目標</a:t>
                      </a:r>
                      <a:r>
                        <a:rPr lang="en-US" altLang="ja-JP" sz="1600" b="0" kern="100" dirty="0">
                          <a:solidFill>
                            <a:sysClr val="windowText" lastClr="000000"/>
                          </a:solidFill>
                          <a:effectLst/>
                        </a:rPr>
                        <a:t>1-3</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kern="100" dirty="0">
                          <a:solidFill>
                            <a:sysClr val="windowText" lastClr="000000"/>
                          </a:solidFill>
                          <a:effectLst/>
                        </a:rPr>
                        <a:t>遺伝的多様性の維持</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3917881355"/>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行動目標</a:t>
                      </a:r>
                      <a:r>
                        <a:rPr lang="en-US" altLang="ja-JP" sz="1600" b="0" kern="100" dirty="0">
                          <a:solidFill>
                            <a:sysClr val="windowText" lastClr="000000"/>
                          </a:solidFill>
                          <a:effectLst/>
                        </a:rPr>
                        <a:t>1-1</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solidFill>
                            <a:sysClr val="windowText" lastClr="000000"/>
                          </a:solidFill>
                          <a:effectLst/>
                        </a:rPr>
                        <a:t>陸と海の</a:t>
                      </a:r>
                      <a:r>
                        <a:rPr lang="en-US" sz="1600" kern="100" dirty="0">
                          <a:solidFill>
                            <a:sysClr val="windowText" lastClr="000000"/>
                          </a:solidFill>
                          <a:effectLst/>
                        </a:rPr>
                        <a:t>30</a:t>
                      </a:r>
                      <a:r>
                        <a:rPr lang="ja-JP" sz="1600" kern="100" dirty="0">
                          <a:solidFill>
                            <a:sysClr val="windowText" lastClr="000000"/>
                          </a:solidFill>
                          <a:effectLst/>
                        </a:rPr>
                        <a:t>％以上を保全</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3459133189"/>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行動目標</a:t>
                      </a:r>
                      <a:r>
                        <a:rPr lang="en-US" altLang="ja-JP" sz="1600" b="0" kern="100" dirty="0">
                          <a:solidFill>
                            <a:sysClr val="windowText" lastClr="000000"/>
                          </a:solidFill>
                          <a:effectLst/>
                        </a:rPr>
                        <a:t>1-2</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solidFill>
                            <a:sysClr val="windowText" lastClr="000000"/>
                          </a:solidFill>
                          <a:effectLst/>
                        </a:rPr>
                        <a:t>劣化生態系の</a:t>
                      </a:r>
                      <a:r>
                        <a:rPr lang="en-US" sz="1600" kern="100" dirty="0">
                          <a:solidFill>
                            <a:sysClr val="windowText" lastClr="000000"/>
                          </a:solidFill>
                          <a:effectLst/>
                        </a:rPr>
                        <a:t>30</a:t>
                      </a:r>
                      <a:r>
                        <a:rPr lang="ja-JP" sz="1600" kern="100" dirty="0">
                          <a:solidFill>
                            <a:sysClr val="windowText" lastClr="000000"/>
                          </a:solidFill>
                          <a:effectLst/>
                        </a:rPr>
                        <a:t>％以上再生等</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517389675"/>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行動目標</a:t>
                      </a:r>
                      <a:r>
                        <a:rPr lang="en-US" altLang="ja-JP" sz="1600" b="0" kern="100" dirty="0">
                          <a:solidFill>
                            <a:sysClr val="windowText" lastClr="000000"/>
                          </a:solidFill>
                          <a:effectLst/>
                        </a:rPr>
                        <a:t>1-3</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solidFill>
                            <a:sysClr val="windowText" lastClr="000000"/>
                          </a:solidFill>
                          <a:effectLst/>
                        </a:rPr>
                        <a:t>汚染削減・外来種負の影響防止</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1786159019"/>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行動目標</a:t>
                      </a:r>
                      <a:r>
                        <a:rPr lang="en-US" altLang="ja-JP" sz="1600" b="0" kern="100" dirty="0">
                          <a:solidFill>
                            <a:sysClr val="windowText" lastClr="000000"/>
                          </a:solidFill>
                          <a:effectLst/>
                        </a:rPr>
                        <a:t>1-4</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solidFill>
                            <a:sysClr val="windowText" lastClr="000000"/>
                          </a:solidFill>
                          <a:effectLst/>
                        </a:rPr>
                        <a:t>気候変動の負の影響最小化</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3490339061"/>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行動目標</a:t>
                      </a:r>
                      <a:r>
                        <a:rPr lang="en-US" altLang="ja-JP" sz="1600" b="0" kern="100" dirty="0">
                          <a:solidFill>
                            <a:sysClr val="windowText" lastClr="000000"/>
                          </a:solidFill>
                          <a:effectLst/>
                        </a:rPr>
                        <a:t>1-5</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solidFill>
                            <a:sysClr val="windowText" lastClr="000000"/>
                          </a:solidFill>
                          <a:effectLst/>
                        </a:rPr>
                        <a:t>希少野生動植物の保護・改善</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3959526055"/>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行動目標</a:t>
                      </a:r>
                      <a:r>
                        <a:rPr lang="en-US" altLang="ja-JP" sz="1600" b="0" kern="100" dirty="0">
                          <a:solidFill>
                            <a:sysClr val="windowText" lastClr="000000"/>
                          </a:solidFill>
                          <a:effectLst/>
                        </a:rPr>
                        <a:t>1-6</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solidFill>
                            <a:sysClr val="windowText" lastClr="000000"/>
                          </a:solidFill>
                          <a:effectLst/>
                        </a:rPr>
                        <a:t>遺伝的多様性保全の考慮</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3394299443"/>
                  </a:ext>
                </a:extLst>
              </a:tr>
              <a:tr h="306000">
                <a:tc>
                  <a:txBody>
                    <a:bodyPr/>
                    <a:lstStyle/>
                    <a:p>
                      <a:pPr algn="just"/>
                      <a:r>
                        <a:rPr lang="ja-JP" sz="1600" b="1" kern="100" dirty="0">
                          <a:solidFill>
                            <a:schemeClr val="bg1"/>
                          </a:solidFill>
                          <a:effectLst/>
                        </a:rPr>
                        <a:t>基本戦略</a:t>
                      </a:r>
                      <a:r>
                        <a:rPr lang="en-US" sz="1600" b="1" kern="100" dirty="0">
                          <a:solidFill>
                            <a:schemeClr val="bg1"/>
                          </a:solidFill>
                          <a:effectLst/>
                        </a:rPr>
                        <a:t>2</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just"/>
                      <a:r>
                        <a:rPr lang="ja-JP" sz="1600" b="1" kern="100" dirty="0">
                          <a:solidFill>
                            <a:schemeClr val="bg1"/>
                          </a:solidFill>
                          <a:effectLst/>
                        </a:rPr>
                        <a:t>自然を活用した社会課題の解決</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extLst>
                  <a:ext uri="{0D108BD9-81ED-4DB2-BD59-A6C34878D82A}">
                    <a16:rowId xmlns:a16="http://schemas.microsoft.com/office/drawing/2014/main" val="2501210382"/>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状態目標</a:t>
                      </a:r>
                      <a:r>
                        <a:rPr lang="en-US" altLang="ja-JP" sz="1600" b="0" kern="100" dirty="0">
                          <a:solidFill>
                            <a:sysClr val="windowText" lastClr="000000"/>
                          </a:solidFill>
                          <a:effectLst/>
                        </a:rPr>
                        <a:t>2-1</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kern="100" dirty="0">
                          <a:solidFill>
                            <a:sysClr val="windowText" lastClr="000000"/>
                          </a:solidFill>
                          <a:effectLst/>
                        </a:rPr>
                        <a:t>生態系サービスの向上</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1698817373"/>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状態目標</a:t>
                      </a:r>
                      <a:r>
                        <a:rPr lang="en-US" altLang="ja-JP" sz="1600" b="0" kern="100" dirty="0">
                          <a:solidFill>
                            <a:sysClr val="windowText" lastClr="000000"/>
                          </a:solidFill>
                          <a:effectLst/>
                        </a:rPr>
                        <a:t>2-2</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kern="100" dirty="0">
                          <a:solidFill>
                            <a:sysClr val="windowText" lastClr="000000"/>
                          </a:solidFill>
                          <a:effectLst/>
                        </a:rPr>
                        <a:t>気候変動対策とのシナジー構築等</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1891796538"/>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状態目標</a:t>
                      </a:r>
                      <a:r>
                        <a:rPr lang="en-US" altLang="ja-JP" sz="1600" b="0" kern="100" dirty="0">
                          <a:solidFill>
                            <a:sysClr val="windowText" lastClr="000000"/>
                          </a:solidFill>
                          <a:effectLst/>
                        </a:rPr>
                        <a:t>2-3</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kern="100" dirty="0">
                          <a:solidFill>
                            <a:sysClr val="windowText" lastClr="000000"/>
                          </a:solidFill>
                          <a:effectLst/>
                        </a:rPr>
                        <a:t>鳥獣被害の緩和・適切距離維持</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433474979"/>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行動目標</a:t>
                      </a:r>
                      <a:r>
                        <a:rPr lang="en-US" altLang="ja-JP" sz="1600" b="0" kern="100" dirty="0">
                          <a:solidFill>
                            <a:sysClr val="windowText" lastClr="000000"/>
                          </a:solidFill>
                          <a:effectLst/>
                        </a:rPr>
                        <a:t>2-1</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solidFill>
                            <a:sysClr val="windowText" lastClr="000000"/>
                          </a:solidFill>
                          <a:effectLst/>
                        </a:rPr>
                        <a:t>生態系機能の可視化・活用推進</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2354897869"/>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行動目標</a:t>
                      </a:r>
                      <a:r>
                        <a:rPr lang="en-US" altLang="ja-JP" sz="1600" b="0" kern="100" dirty="0">
                          <a:solidFill>
                            <a:sysClr val="windowText" lastClr="000000"/>
                          </a:solidFill>
                          <a:effectLst/>
                        </a:rPr>
                        <a:t>2-2</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solidFill>
                            <a:sysClr val="windowText" lastClr="000000"/>
                          </a:solidFill>
                          <a:effectLst/>
                        </a:rPr>
                        <a:t>自然を活かした地域づくり推進</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2439993630"/>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行動目標</a:t>
                      </a:r>
                      <a:r>
                        <a:rPr lang="en-US" altLang="ja-JP" sz="1600" b="0" kern="100" dirty="0">
                          <a:solidFill>
                            <a:sysClr val="windowText" lastClr="000000"/>
                          </a:solidFill>
                          <a:effectLst/>
                        </a:rPr>
                        <a:t>2-3</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solidFill>
                            <a:sysClr val="windowText" lastClr="000000"/>
                          </a:solidFill>
                          <a:effectLst/>
                        </a:rPr>
                        <a:t>自然再生・温室効果ガス吸収源対策</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840590808"/>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行動目標</a:t>
                      </a:r>
                      <a:r>
                        <a:rPr lang="en-US" altLang="ja-JP" sz="1600" b="0" kern="100" dirty="0">
                          <a:solidFill>
                            <a:sysClr val="windowText" lastClr="000000"/>
                          </a:solidFill>
                          <a:effectLst/>
                        </a:rPr>
                        <a:t>2-4</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solidFill>
                            <a:sysClr val="windowText" lastClr="000000"/>
                          </a:solidFill>
                          <a:effectLst/>
                        </a:rPr>
                        <a:t>再エネ導入時の生物多様性配慮</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3004342397"/>
                  </a:ext>
                </a:extLst>
              </a:tr>
              <a:tr h="306000">
                <a:tc>
                  <a:txBody>
                    <a:bodyPr/>
                    <a:lstStyle/>
                    <a:p>
                      <a:pPr algn="just"/>
                      <a:r>
                        <a:rPr lang="ja-JP" altLang="en-US" sz="1600" b="0" kern="100" dirty="0">
                          <a:solidFill>
                            <a:sysClr val="windowText" lastClr="000000"/>
                          </a:solidFill>
                          <a:effectLst/>
                        </a:rPr>
                        <a:t>　</a:t>
                      </a:r>
                      <a:r>
                        <a:rPr lang="ja-JP" sz="1600" b="0" kern="100" dirty="0">
                          <a:solidFill>
                            <a:sysClr val="windowText" lastClr="000000"/>
                          </a:solidFill>
                          <a:effectLst/>
                        </a:rPr>
                        <a:t>行動目標</a:t>
                      </a:r>
                      <a:r>
                        <a:rPr lang="en-US" altLang="ja-JP" sz="1600" b="0" kern="100" dirty="0">
                          <a:solidFill>
                            <a:sysClr val="windowText" lastClr="000000"/>
                          </a:solidFill>
                          <a:effectLst/>
                        </a:rPr>
                        <a:t>2-5</a:t>
                      </a:r>
                      <a:endParaRPr lang="ja-JP" sz="1600" b="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solidFill>
                            <a:sysClr val="windowText" lastClr="000000"/>
                          </a:solidFill>
                          <a:effectLst/>
                        </a:rPr>
                        <a:t>鳥獣との軋轢緩和に向けた取組</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solidFill>
                            <a:sysClr val="windowText" lastClr="000000"/>
                          </a:solidFill>
                          <a:effectLst/>
                        </a:rPr>
                        <a:t>　</a:t>
                      </a:r>
                      <a:endParaRPr lang="ja-JP" sz="1600" kern="10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solidFill>
                            <a:sysClr val="windowText" lastClr="000000"/>
                          </a:solidFill>
                          <a:effectLst/>
                        </a:rPr>
                        <a:t>　</a:t>
                      </a:r>
                      <a:endParaRPr lang="ja-JP" sz="1600" kern="100" dirty="0">
                        <a:solidFill>
                          <a:sysClr val="windowText" lastClr="000000"/>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928762923"/>
                  </a:ext>
                </a:extLst>
              </a:tr>
            </a:tbl>
          </a:graphicData>
        </a:graphic>
      </p:graphicFrame>
    </p:spTree>
    <p:extLst>
      <p:ext uri="{BB962C8B-B14F-4D97-AF65-F5344CB8AC3E}">
        <p14:creationId xmlns:p14="http://schemas.microsoft.com/office/powerpoint/2010/main" val="411524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98BBCDA-BD9E-436A-A430-892379B52A16}"/>
              </a:ext>
            </a:extLst>
          </p:cNvPr>
          <p:cNvSpPr txBox="1"/>
          <p:nvPr/>
        </p:nvSpPr>
        <p:spPr>
          <a:xfrm>
            <a:off x="457200" y="1066800"/>
            <a:ext cx="8248650" cy="3698961"/>
          </a:xfrm>
          <a:prstGeom prst="rect">
            <a:avLst/>
          </a:prstGeom>
          <a:noFill/>
        </p:spPr>
        <p:txBody>
          <a:bodyPr wrap="square" rtlCol="0">
            <a:spAutoFit/>
          </a:bodyPr>
          <a:lstStyle/>
          <a:p>
            <a:pPr marL="342900" indent="-342900">
              <a:lnSpc>
                <a:spcPct val="300000"/>
              </a:lnSpc>
              <a:buFont typeface="+mj-lt"/>
              <a:buAutoNum type="arabicPeriod"/>
            </a:pPr>
            <a:r>
              <a:rPr lang="ja-JP" altLang="en-US" sz="2800" dirty="0"/>
              <a:t>昆明・モントリオール生物多様性枠組</a:t>
            </a:r>
            <a:endParaRPr lang="en-US" altLang="ja-JP" sz="2800" dirty="0"/>
          </a:p>
          <a:p>
            <a:pPr marL="342900" indent="-342900">
              <a:lnSpc>
                <a:spcPct val="300000"/>
              </a:lnSpc>
              <a:buFont typeface="+mj-lt"/>
              <a:buAutoNum type="arabicPeriod"/>
            </a:pPr>
            <a:r>
              <a:rPr kumimoji="1" lang="ja-JP" altLang="en-US" sz="2800" dirty="0"/>
              <a:t>生物多様性国家戦略</a:t>
            </a:r>
            <a:r>
              <a:rPr kumimoji="1" lang="en-US" altLang="ja-JP" sz="2800" dirty="0"/>
              <a:t>2023-2030</a:t>
            </a:r>
          </a:p>
          <a:p>
            <a:pPr marL="342900" indent="-342900">
              <a:lnSpc>
                <a:spcPct val="300000"/>
              </a:lnSpc>
              <a:buFont typeface="+mj-lt"/>
              <a:buAutoNum type="arabicPeriod"/>
            </a:pPr>
            <a:r>
              <a:rPr kumimoji="1" lang="ja-JP" altLang="en-US" sz="2800" dirty="0"/>
              <a:t>生物多様性国家戦略</a:t>
            </a:r>
            <a:r>
              <a:rPr kumimoji="1" lang="en-US" altLang="ja-JP" sz="2800" dirty="0"/>
              <a:t>2023-2030</a:t>
            </a:r>
            <a:r>
              <a:rPr kumimoji="1" lang="ja-JP" altLang="en-US" sz="2800" dirty="0"/>
              <a:t>の中間評価</a:t>
            </a:r>
            <a:endParaRPr kumimoji="1" lang="en-US" altLang="ja-JP" sz="2800" dirty="0"/>
          </a:p>
        </p:txBody>
      </p:sp>
      <p:sp>
        <p:nvSpPr>
          <p:cNvPr id="3" name="テキスト ボックス 2">
            <a:extLst>
              <a:ext uri="{FF2B5EF4-FFF2-40B4-BE49-F238E27FC236}">
                <a16:creationId xmlns:a16="http://schemas.microsoft.com/office/drawing/2014/main" id="{C7CFF0E6-1B97-46C9-AD45-EFDEB4FFA0DA}"/>
              </a:ext>
            </a:extLst>
          </p:cNvPr>
          <p:cNvSpPr txBox="1"/>
          <p:nvPr/>
        </p:nvSpPr>
        <p:spPr>
          <a:xfrm>
            <a:off x="235819" y="296778"/>
            <a:ext cx="8248650" cy="646331"/>
          </a:xfrm>
          <a:prstGeom prst="rect">
            <a:avLst/>
          </a:prstGeom>
          <a:noFill/>
        </p:spPr>
        <p:txBody>
          <a:bodyPr wrap="square" rtlCol="0">
            <a:spAutoFit/>
          </a:bodyPr>
          <a:lstStyle/>
          <a:p>
            <a:r>
              <a:rPr kumimoji="1" lang="ja-JP" altLang="en-US" sz="3600" dirty="0"/>
              <a:t>目次</a:t>
            </a:r>
          </a:p>
        </p:txBody>
      </p:sp>
    </p:spTree>
    <p:extLst>
      <p:ext uri="{BB962C8B-B14F-4D97-AF65-F5344CB8AC3E}">
        <p14:creationId xmlns:p14="http://schemas.microsoft.com/office/powerpoint/2010/main" val="765433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4873B-EFC4-430A-8706-ED4C55FEE54D}"/>
              </a:ext>
            </a:extLst>
          </p:cNvPr>
          <p:cNvSpPr>
            <a:spLocks noGrp="1"/>
          </p:cNvSpPr>
          <p:nvPr>
            <p:ph type="title"/>
          </p:nvPr>
        </p:nvSpPr>
        <p:spPr/>
        <p:txBody>
          <a:bodyPr/>
          <a:lstStyle/>
          <a:p>
            <a:r>
              <a:rPr kumimoji="1" lang="ja-JP" altLang="en-US" dirty="0"/>
              <a:t>生物多様性国家戦略</a:t>
            </a:r>
            <a:r>
              <a:rPr kumimoji="1" lang="en-US" altLang="ja-JP" dirty="0"/>
              <a:t>2023-2030</a:t>
            </a:r>
            <a:r>
              <a:rPr kumimoji="1" lang="ja-JP" altLang="en-US" dirty="0"/>
              <a:t>の実施状況の中間評価</a:t>
            </a:r>
          </a:p>
        </p:txBody>
      </p:sp>
      <p:graphicFrame>
        <p:nvGraphicFramePr>
          <p:cNvPr id="4" name="表 3">
            <a:extLst>
              <a:ext uri="{FF2B5EF4-FFF2-40B4-BE49-F238E27FC236}">
                <a16:creationId xmlns:a16="http://schemas.microsoft.com/office/drawing/2014/main" id="{36CB1B50-4253-4B3D-BD96-5096E3BE6667}"/>
              </a:ext>
            </a:extLst>
          </p:cNvPr>
          <p:cNvGraphicFramePr>
            <a:graphicFrameLocks noGrp="1"/>
          </p:cNvGraphicFramePr>
          <p:nvPr/>
        </p:nvGraphicFramePr>
        <p:xfrm>
          <a:off x="95188" y="589138"/>
          <a:ext cx="8953624" cy="5508000"/>
        </p:xfrm>
        <a:graphic>
          <a:graphicData uri="http://schemas.openxmlformats.org/drawingml/2006/table">
            <a:tbl>
              <a:tblPr firstRow="1" firstCol="1" bandRow="1">
                <a:tableStyleId>{5C22544A-7EE6-4342-B048-85BDC9FD1C3A}</a:tableStyleId>
              </a:tblPr>
              <a:tblGrid>
                <a:gridCol w="1502606">
                  <a:extLst>
                    <a:ext uri="{9D8B030D-6E8A-4147-A177-3AD203B41FA5}">
                      <a16:colId xmlns:a16="http://schemas.microsoft.com/office/drawing/2014/main" val="4110444746"/>
                    </a:ext>
                  </a:extLst>
                </a:gridCol>
                <a:gridCol w="3502420">
                  <a:extLst>
                    <a:ext uri="{9D8B030D-6E8A-4147-A177-3AD203B41FA5}">
                      <a16:colId xmlns:a16="http://schemas.microsoft.com/office/drawing/2014/main" val="2574211263"/>
                    </a:ext>
                  </a:extLst>
                </a:gridCol>
                <a:gridCol w="663990">
                  <a:extLst>
                    <a:ext uri="{9D8B030D-6E8A-4147-A177-3AD203B41FA5}">
                      <a16:colId xmlns:a16="http://schemas.microsoft.com/office/drawing/2014/main" val="2894241586"/>
                    </a:ext>
                  </a:extLst>
                </a:gridCol>
                <a:gridCol w="821152">
                  <a:extLst>
                    <a:ext uri="{9D8B030D-6E8A-4147-A177-3AD203B41FA5}">
                      <a16:colId xmlns:a16="http://schemas.microsoft.com/office/drawing/2014/main" val="3073159679"/>
                    </a:ext>
                  </a:extLst>
                </a:gridCol>
                <a:gridCol w="821152">
                  <a:extLst>
                    <a:ext uri="{9D8B030D-6E8A-4147-A177-3AD203B41FA5}">
                      <a16:colId xmlns:a16="http://schemas.microsoft.com/office/drawing/2014/main" val="3172823706"/>
                    </a:ext>
                  </a:extLst>
                </a:gridCol>
                <a:gridCol w="821152">
                  <a:extLst>
                    <a:ext uri="{9D8B030D-6E8A-4147-A177-3AD203B41FA5}">
                      <a16:colId xmlns:a16="http://schemas.microsoft.com/office/drawing/2014/main" val="926580352"/>
                    </a:ext>
                  </a:extLst>
                </a:gridCol>
                <a:gridCol w="821152">
                  <a:extLst>
                    <a:ext uri="{9D8B030D-6E8A-4147-A177-3AD203B41FA5}">
                      <a16:colId xmlns:a16="http://schemas.microsoft.com/office/drawing/2014/main" val="151736847"/>
                    </a:ext>
                  </a:extLst>
                </a:gridCol>
              </a:tblGrid>
              <a:tr h="306000">
                <a:tc>
                  <a:txBody>
                    <a:bodyPr/>
                    <a:lstStyle/>
                    <a:p>
                      <a:pPr algn="just"/>
                      <a:r>
                        <a:rPr lang="ja-JP" sz="1600" kern="100" dirty="0">
                          <a:effectLst/>
                        </a:rPr>
                        <a:t>目標区分</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75000"/>
                      </a:schemeClr>
                    </a:solidFill>
                  </a:tcPr>
                </a:tc>
                <a:tc>
                  <a:txBody>
                    <a:bodyPr/>
                    <a:lstStyle/>
                    <a:p>
                      <a:pPr algn="just"/>
                      <a:r>
                        <a:rPr lang="ja-JP" sz="1600" kern="100" dirty="0">
                          <a:effectLst/>
                        </a:rPr>
                        <a:t>目標番号と内容</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75000"/>
                      </a:schemeClr>
                    </a:solidFill>
                  </a:tcPr>
                </a:tc>
                <a:tc>
                  <a:txBody>
                    <a:bodyPr/>
                    <a:lstStyle/>
                    <a:p>
                      <a:pPr algn="ctr"/>
                      <a:r>
                        <a:rPr lang="ja-JP" sz="1600" kern="100" dirty="0">
                          <a:effectLst/>
                        </a:rPr>
                        <a:t>達成</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順調</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不十分</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進展なし</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不明</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extLst>
                  <a:ext uri="{0D108BD9-81ED-4DB2-BD59-A6C34878D82A}">
                    <a16:rowId xmlns:a16="http://schemas.microsoft.com/office/drawing/2014/main" val="244409282"/>
                  </a:ext>
                </a:extLst>
              </a:tr>
              <a:tr h="306000">
                <a:tc>
                  <a:txBody>
                    <a:bodyPr/>
                    <a:lstStyle/>
                    <a:p>
                      <a:pPr algn="just"/>
                      <a:r>
                        <a:rPr lang="ja-JP" sz="1600" b="1" kern="100" dirty="0">
                          <a:solidFill>
                            <a:schemeClr val="bg1"/>
                          </a:solidFill>
                          <a:effectLst/>
                        </a:rPr>
                        <a:t>基本戦略</a:t>
                      </a:r>
                      <a:r>
                        <a:rPr lang="en-US" sz="1600" b="1" kern="100" dirty="0">
                          <a:solidFill>
                            <a:schemeClr val="bg1"/>
                          </a:solidFill>
                          <a:effectLst/>
                        </a:rPr>
                        <a:t>3</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just"/>
                      <a:r>
                        <a:rPr lang="ja-JP" sz="1600" b="1" kern="100" dirty="0">
                          <a:solidFill>
                            <a:schemeClr val="bg1"/>
                          </a:solidFill>
                          <a:effectLst/>
                        </a:rPr>
                        <a:t>ネイチャーポジティブ経済の実現</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extLst>
                  <a:ext uri="{0D108BD9-81ED-4DB2-BD59-A6C34878D82A}">
                    <a16:rowId xmlns:a16="http://schemas.microsoft.com/office/drawing/2014/main" val="1802323081"/>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状態目標</a:t>
                      </a:r>
                      <a:r>
                        <a:rPr lang="en-US" altLang="ja-JP" sz="1600" b="0" kern="100" dirty="0">
                          <a:solidFill>
                            <a:schemeClr val="tx1"/>
                          </a:solidFill>
                          <a:effectLst/>
                        </a:rPr>
                        <a:t>3-1</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en-US" sz="1600" b="0" kern="100" dirty="0">
                          <a:solidFill>
                            <a:schemeClr val="tx1"/>
                          </a:solidFill>
                          <a:effectLst/>
                        </a:rPr>
                        <a:t>ESG</a:t>
                      </a:r>
                      <a:r>
                        <a:rPr lang="ja-JP" sz="1600" b="0" kern="100" dirty="0">
                          <a:solidFill>
                            <a:schemeClr val="tx1"/>
                          </a:solidFill>
                          <a:effectLst/>
                        </a:rPr>
                        <a:t>投融資の推進・資源配分</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279122812"/>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状態目標</a:t>
                      </a:r>
                      <a:r>
                        <a:rPr lang="en-US" altLang="ja-JP" sz="1600" b="0" kern="100" dirty="0">
                          <a:solidFill>
                            <a:schemeClr val="tx1"/>
                          </a:solidFill>
                          <a:effectLst/>
                        </a:rPr>
                        <a:t>3-2</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b="0" kern="100" dirty="0">
                          <a:solidFill>
                            <a:schemeClr val="tx1"/>
                          </a:solidFill>
                          <a:effectLst/>
                        </a:rPr>
                        <a:t>負の影響低減・正の影響拡大等</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1710299857"/>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状態目標</a:t>
                      </a:r>
                      <a:r>
                        <a:rPr lang="en-US" altLang="ja-JP" sz="1600" b="0" kern="100" dirty="0">
                          <a:solidFill>
                            <a:schemeClr val="tx1"/>
                          </a:solidFill>
                          <a:effectLst/>
                        </a:rPr>
                        <a:t>3-3</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b="0" kern="100" dirty="0">
                          <a:solidFill>
                            <a:schemeClr val="tx1"/>
                          </a:solidFill>
                          <a:effectLst/>
                        </a:rPr>
                        <a:t>持続可能な農林水産業の拡大</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491981118"/>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3-1</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b="0" kern="100" dirty="0">
                          <a:solidFill>
                            <a:schemeClr val="tx1"/>
                          </a:solidFill>
                          <a:effectLst/>
                        </a:rPr>
                        <a:t>企業の評価・情報開示・投融資促進</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353505421"/>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3-2</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b="0" kern="100" dirty="0">
                          <a:solidFill>
                            <a:schemeClr val="tx1"/>
                          </a:solidFill>
                          <a:effectLst/>
                        </a:rPr>
                        <a:t>保全貢献技術・サービスへの支援</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883296490"/>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3-3</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b="0" kern="100" dirty="0">
                          <a:solidFill>
                            <a:schemeClr val="tx1"/>
                          </a:solidFill>
                          <a:effectLst/>
                        </a:rPr>
                        <a:t>遺伝資源の利用に伴う</a:t>
                      </a:r>
                      <a:r>
                        <a:rPr lang="en-US" sz="1600" b="0" kern="100" dirty="0">
                          <a:solidFill>
                            <a:schemeClr val="tx1"/>
                          </a:solidFill>
                          <a:effectLst/>
                        </a:rPr>
                        <a:t>ABS</a:t>
                      </a:r>
                      <a:r>
                        <a:rPr lang="ja-JP" sz="1600" b="0" kern="100" dirty="0">
                          <a:solidFill>
                            <a:schemeClr val="tx1"/>
                          </a:solidFill>
                          <a:effectLst/>
                        </a:rPr>
                        <a:t>の実施</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2800015199"/>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3-4</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b="0" kern="100" dirty="0">
                          <a:solidFill>
                            <a:schemeClr val="tx1"/>
                          </a:solidFill>
                          <a:effectLst/>
                        </a:rPr>
                        <a:t>環境保全型農林水産業の拡大</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180225941"/>
                  </a:ext>
                </a:extLst>
              </a:tr>
              <a:tr h="306000">
                <a:tc>
                  <a:txBody>
                    <a:bodyPr/>
                    <a:lstStyle/>
                    <a:p>
                      <a:pPr algn="just"/>
                      <a:r>
                        <a:rPr lang="ja-JP" sz="1600" b="1" kern="100" dirty="0">
                          <a:solidFill>
                            <a:schemeClr val="bg1"/>
                          </a:solidFill>
                          <a:effectLst/>
                        </a:rPr>
                        <a:t>基本戦略</a:t>
                      </a:r>
                      <a:r>
                        <a:rPr lang="en-US" sz="1600" b="1" kern="100" dirty="0">
                          <a:solidFill>
                            <a:schemeClr val="bg1"/>
                          </a:solidFill>
                          <a:effectLst/>
                        </a:rPr>
                        <a:t>4</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just"/>
                      <a:r>
                        <a:rPr lang="ja-JP" sz="1600" b="1" kern="100" dirty="0">
                          <a:solidFill>
                            <a:schemeClr val="bg1"/>
                          </a:solidFill>
                          <a:effectLst/>
                        </a:rPr>
                        <a:t>生活・消費活動における行動変容</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1" kern="100" dirty="0">
                          <a:solidFill>
                            <a:schemeClr val="bg1"/>
                          </a:solidFill>
                          <a:effectLst/>
                        </a:rPr>
                        <a:t>　</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1" kern="100" dirty="0">
                          <a:solidFill>
                            <a:schemeClr val="bg1"/>
                          </a:solidFill>
                          <a:effectLst/>
                        </a:rPr>
                        <a:t>　</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1" kern="100" dirty="0">
                          <a:solidFill>
                            <a:schemeClr val="bg1"/>
                          </a:solidFill>
                          <a:effectLst/>
                        </a:rPr>
                        <a:t>　</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1" kern="100" dirty="0">
                          <a:solidFill>
                            <a:schemeClr val="bg1"/>
                          </a:solidFill>
                          <a:effectLst/>
                        </a:rPr>
                        <a:t>　</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1" kern="100" dirty="0">
                          <a:solidFill>
                            <a:schemeClr val="bg1"/>
                          </a:solidFill>
                          <a:effectLst/>
                        </a:rPr>
                        <a:t>　</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extLst>
                  <a:ext uri="{0D108BD9-81ED-4DB2-BD59-A6C34878D82A}">
                    <a16:rowId xmlns:a16="http://schemas.microsoft.com/office/drawing/2014/main" val="2524790548"/>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状態目標</a:t>
                      </a:r>
                      <a:r>
                        <a:rPr lang="en-US" altLang="ja-JP" sz="1600" b="0" kern="100" dirty="0">
                          <a:solidFill>
                            <a:schemeClr val="tx1"/>
                          </a:solidFill>
                          <a:effectLst/>
                        </a:rPr>
                        <a:t>4-1</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b="0" kern="100" dirty="0">
                          <a:solidFill>
                            <a:schemeClr val="tx1"/>
                          </a:solidFill>
                          <a:effectLst/>
                        </a:rPr>
                        <a:t>自然重視の価値観形成</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3191014822"/>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状態目標</a:t>
                      </a:r>
                      <a:r>
                        <a:rPr lang="en-US" altLang="ja-JP" sz="1600" b="0" kern="100" dirty="0">
                          <a:solidFill>
                            <a:schemeClr val="tx1"/>
                          </a:solidFill>
                          <a:effectLst/>
                        </a:rPr>
                        <a:t>4-2</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b="0" kern="100" dirty="0">
                          <a:solidFill>
                            <a:schemeClr val="tx1"/>
                          </a:solidFill>
                          <a:effectLst/>
                        </a:rPr>
                        <a:t>消費行動における配慮の実施</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1512190523"/>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状態目標</a:t>
                      </a:r>
                      <a:r>
                        <a:rPr lang="en-US" altLang="ja-JP" sz="1600" b="0" kern="100" dirty="0">
                          <a:solidFill>
                            <a:schemeClr val="tx1"/>
                          </a:solidFill>
                          <a:effectLst/>
                        </a:rPr>
                        <a:t>4-3</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b="0" kern="100" dirty="0">
                          <a:solidFill>
                            <a:schemeClr val="tx1"/>
                          </a:solidFill>
                          <a:effectLst/>
                        </a:rPr>
                        <a:t>保全・再生活動への積極的参加</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3148920260"/>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4-1</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b="0" kern="100" dirty="0">
                          <a:solidFill>
                            <a:schemeClr val="tx1"/>
                          </a:solidFill>
                          <a:effectLst/>
                        </a:rPr>
                        <a:t>学校等での環境教育推進</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4185813330"/>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4-2</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b="0" kern="100" dirty="0">
                          <a:solidFill>
                            <a:schemeClr val="tx1"/>
                          </a:solidFill>
                          <a:effectLst/>
                        </a:rPr>
                        <a:t>自然とのふれあい機会の提供等</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1032632003"/>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4-3</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b="0" kern="100" dirty="0">
                          <a:solidFill>
                            <a:schemeClr val="tx1"/>
                          </a:solidFill>
                          <a:effectLst/>
                        </a:rPr>
                        <a:t>国民の自主的行動変容の促進</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4089351112"/>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4-4</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b="0" kern="100" dirty="0">
                          <a:solidFill>
                            <a:schemeClr val="tx1"/>
                          </a:solidFill>
                          <a:effectLst/>
                        </a:rPr>
                        <a:t>配慮した消費行動の選択肢提示等</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　</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a:solidFill>
                            <a:schemeClr val="tx1"/>
                          </a:solidFill>
                          <a:effectLst/>
                        </a:rPr>
                        <a:t>●</a:t>
                      </a:r>
                      <a:endParaRPr lang="ja-JP" sz="1600" b="0" kern="10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167024554"/>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4-5</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b="0" kern="100" dirty="0">
                          <a:solidFill>
                            <a:schemeClr val="tx1"/>
                          </a:solidFill>
                          <a:effectLst/>
                        </a:rPr>
                        <a:t>地域保全再生活動の促進</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b="0" kern="100" dirty="0">
                          <a:solidFill>
                            <a:schemeClr val="tx1"/>
                          </a:solidFill>
                          <a:effectLst/>
                        </a:rPr>
                        <a:t>　</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507846155"/>
                  </a:ext>
                </a:extLst>
              </a:tr>
            </a:tbl>
          </a:graphicData>
        </a:graphic>
      </p:graphicFrame>
    </p:spTree>
    <p:extLst>
      <p:ext uri="{BB962C8B-B14F-4D97-AF65-F5344CB8AC3E}">
        <p14:creationId xmlns:p14="http://schemas.microsoft.com/office/powerpoint/2010/main" val="226156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4873B-EFC4-430A-8706-ED4C55FEE54D}"/>
              </a:ext>
            </a:extLst>
          </p:cNvPr>
          <p:cNvSpPr>
            <a:spLocks noGrp="1"/>
          </p:cNvSpPr>
          <p:nvPr>
            <p:ph type="title"/>
          </p:nvPr>
        </p:nvSpPr>
        <p:spPr/>
        <p:txBody>
          <a:bodyPr/>
          <a:lstStyle/>
          <a:p>
            <a:r>
              <a:rPr kumimoji="1" lang="ja-JP" altLang="en-US" dirty="0"/>
              <a:t>生物多様性国家戦略</a:t>
            </a:r>
            <a:r>
              <a:rPr kumimoji="1" lang="en-US" altLang="ja-JP" dirty="0"/>
              <a:t>2023-2030</a:t>
            </a:r>
            <a:r>
              <a:rPr kumimoji="1" lang="ja-JP" altLang="en-US" dirty="0"/>
              <a:t>の実施状況の中間評価</a:t>
            </a:r>
          </a:p>
        </p:txBody>
      </p:sp>
      <p:graphicFrame>
        <p:nvGraphicFramePr>
          <p:cNvPr id="4" name="表 3">
            <a:extLst>
              <a:ext uri="{FF2B5EF4-FFF2-40B4-BE49-F238E27FC236}">
                <a16:creationId xmlns:a16="http://schemas.microsoft.com/office/drawing/2014/main" id="{36CB1B50-4253-4B3D-BD96-5096E3BE6667}"/>
              </a:ext>
            </a:extLst>
          </p:cNvPr>
          <p:cNvGraphicFramePr>
            <a:graphicFrameLocks noGrp="1"/>
          </p:cNvGraphicFramePr>
          <p:nvPr/>
        </p:nvGraphicFramePr>
        <p:xfrm>
          <a:off x="95188" y="589138"/>
          <a:ext cx="8953624" cy="3241680"/>
        </p:xfrm>
        <a:graphic>
          <a:graphicData uri="http://schemas.openxmlformats.org/drawingml/2006/table">
            <a:tbl>
              <a:tblPr firstRow="1" firstCol="1" bandRow="1">
                <a:tableStyleId>{5C22544A-7EE6-4342-B048-85BDC9FD1C3A}</a:tableStyleId>
              </a:tblPr>
              <a:tblGrid>
                <a:gridCol w="1502606">
                  <a:extLst>
                    <a:ext uri="{9D8B030D-6E8A-4147-A177-3AD203B41FA5}">
                      <a16:colId xmlns:a16="http://schemas.microsoft.com/office/drawing/2014/main" val="4110444746"/>
                    </a:ext>
                  </a:extLst>
                </a:gridCol>
                <a:gridCol w="3502420">
                  <a:extLst>
                    <a:ext uri="{9D8B030D-6E8A-4147-A177-3AD203B41FA5}">
                      <a16:colId xmlns:a16="http://schemas.microsoft.com/office/drawing/2014/main" val="2574211263"/>
                    </a:ext>
                  </a:extLst>
                </a:gridCol>
                <a:gridCol w="663990">
                  <a:extLst>
                    <a:ext uri="{9D8B030D-6E8A-4147-A177-3AD203B41FA5}">
                      <a16:colId xmlns:a16="http://schemas.microsoft.com/office/drawing/2014/main" val="2894241586"/>
                    </a:ext>
                  </a:extLst>
                </a:gridCol>
                <a:gridCol w="821152">
                  <a:extLst>
                    <a:ext uri="{9D8B030D-6E8A-4147-A177-3AD203B41FA5}">
                      <a16:colId xmlns:a16="http://schemas.microsoft.com/office/drawing/2014/main" val="3073159679"/>
                    </a:ext>
                  </a:extLst>
                </a:gridCol>
                <a:gridCol w="821152">
                  <a:extLst>
                    <a:ext uri="{9D8B030D-6E8A-4147-A177-3AD203B41FA5}">
                      <a16:colId xmlns:a16="http://schemas.microsoft.com/office/drawing/2014/main" val="3172823706"/>
                    </a:ext>
                  </a:extLst>
                </a:gridCol>
                <a:gridCol w="821152">
                  <a:extLst>
                    <a:ext uri="{9D8B030D-6E8A-4147-A177-3AD203B41FA5}">
                      <a16:colId xmlns:a16="http://schemas.microsoft.com/office/drawing/2014/main" val="926580352"/>
                    </a:ext>
                  </a:extLst>
                </a:gridCol>
                <a:gridCol w="821152">
                  <a:extLst>
                    <a:ext uri="{9D8B030D-6E8A-4147-A177-3AD203B41FA5}">
                      <a16:colId xmlns:a16="http://schemas.microsoft.com/office/drawing/2014/main" val="151736847"/>
                    </a:ext>
                  </a:extLst>
                </a:gridCol>
              </a:tblGrid>
              <a:tr h="306000">
                <a:tc>
                  <a:txBody>
                    <a:bodyPr/>
                    <a:lstStyle/>
                    <a:p>
                      <a:pPr algn="just"/>
                      <a:r>
                        <a:rPr lang="ja-JP" sz="1600" kern="100" dirty="0">
                          <a:effectLst/>
                        </a:rPr>
                        <a:t>目標区分</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75000"/>
                      </a:schemeClr>
                    </a:solidFill>
                  </a:tcPr>
                </a:tc>
                <a:tc>
                  <a:txBody>
                    <a:bodyPr/>
                    <a:lstStyle/>
                    <a:p>
                      <a:pPr algn="just"/>
                      <a:r>
                        <a:rPr lang="ja-JP" sz="1600" kern="100" dirty="0">
                          <a:effectLst/>
                        </a:rPr>
                        <a:t>目標番号と内容</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75000"/>
                      </a:schemeClr>
                    </a:solidFill>
                  </a:tcPr>
                </a:tc>
                <a:tc>
                  <a:txBody>
                    <a:bodyPr/>
                    <a:lstStyle/>
                    <a:p>
                      <a:pPr algn="ctr"/>
                      <a:r>
                        <a:rPr lang="ja-JP" sz="1600" kern="100" dirty="0">
                          <a:effectLst/>
                        </a:rPr>
                        <a:t>達成</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順調</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不十分</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進展なし</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tc>
                  <a:txBody>
                    <a:bodyPr/>
                    <a:lstStyle/>
                    <a:p>
                      <a:pPr algn="ctr"/>
                      <a:r>
                        <a:rPr lang="ja-JP" sz="1600" kern="100" dirty="0">
                          <a:effectLst/>
                        </a:rPr>
                        <a:t>不明</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0" marR="0" marT="0" marB="0" anchor="ctr">
                    <a:solidFill>
                      <a:schemeClr val="accent1">
                        <a:lumMod val="75000"/>
                      </a:schemeClr>
                    </a:solidFill>
                  </a:tcPr>
                </a:tc>
                <a:extLst>
                  <a:ext uri="{0D108BD9-81ED-4DB2-BD59-A6C34878D82A}">
                    <a16:rowId xmlns:a16="http://schemas.microsoft.com/office/drawing/2014/main" val="244409282"/>
                  </a:ext>
                </a:extLst>
              </a:tr>
              <a:tr h="306000">
                <a:tc>
                  <a:txBody>
                    <a:bodyPr/>
                    <a:lstStyle/>
                    <a:p>
                      <a:pPr algn="just"/>
                      <a:r>
                        <a:rPr lang="ja-JP" sz="1600" b="1" kern="100" dirty="0">
                          <a:solidFill>
                            <a:schemeClr val="bg1"/>
                          </a:solidFill>
                          <a:effectLst/>
                        </a:rPr>
                        <a:t>基本戦略</a:t>
                      </a:r>
                      <a:r>
                        <a:rPr lang="en-US" sz="1600" b="1" kern="100" dirty="0">
                          <a:solidFill>
                            <a:schemeClr val="bg1"/>
                          </a:solidFill>
                          <a:effectLst/>
                        </a:rPr>
                        <a:t>5</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just"/>
                      <a:r>
                        <a:rPr lang="ja-JP" sz="1600" b="1" kern="100" dirty="0">
                          <a:solidFill>
                            <a:schemeClr val="bg1"/>
                          </a:solidFill>
                          <a:effectLst/>
                        </a:rPr>
                        <a:t>基盤整備と国際連携の推進</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1" kern="100" dirty="0">
                          <a:solidFill>
                            <a:schemeClr val="bg1"/>
                          </a:solidFill>
                          <a:effectLst/>
                        </a:rPr>
                        <a:t>　</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1" kern="100" dirty="0">
                          <a:solidFill>
                            <a:schemeClr val="bg1"/>
                          </a:solidFill>
                          <a:effectLst/>
                        </a:rPr>
                        <a:t>　</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1" kern="100" dirty="0">
                          <a:solidFill>
                            <a:schemeClr val="bg1"/>
                          </a:solidFill>
                          <a:effectLst/>
                        </a:rPr>
                        <a:t>　</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1" kern="100" dirty="0">
                          <a:solidFill>
                            <a:schemeClr val="bg1"/>
                          </a:solidFill>
                          <a:effectLst/>
                        </a:rPr>
                        <a:t>　</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tc>
                  <a:txBody>
                    <a:bodyPr/>
                    <a:lstStyle/>
                    <a:p>
                      <a:pPr algn="ctr"/>
                      <a:r>
                        <a:rPr lang="ja-JP" sz="1600" b="1" kern="100" dirty="0">
                          <a:solidFill>
                            <a:schemeClr val="bg1"/>
                          </a:solidFill>
                          <a:effectLst/>
                        </a:rPr>
                        <a:t>　</a:t>
                      </a:r>
                      <a:endParaRPr lang="ja-JP" sz="1600" b="1" kern="100" dirty="0">
                        <a:solidFill>
                          <a:schemeClr val="bg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solidFill>
                  </a:tcPr>
                </a:tc>
                <a:extLst>
                  <a:ext uri="{0D108BD9-81ED-4DB2-BD59-A6C34878D82A}">
                    <a16:rowId xmlns:a16="http://schemas.microsoft.com/office/drawing/2014/main" val="3366138542"/>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状態目標</a:t>
                      </a:r>
                      <a:r>
                        <a:rPr lang="en-US" altLang="ja-JP" sz="1600" b="0" kern="100" dirty="0">
                          <a:solidFill>
                            <a:schemeClr val="tx1"/>
                          </a:solidFill>
                          <a:effectLst/>
                        </a:rPr>
                        <a:t>5-1</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kern="100" dirty="0">
                          <a:effectLst/>
                        </a:rPr>
                        <a:t>情報基盤整備と主体の連携促進</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effectLst/>
                        </a:rPr>
                        <a:t>●</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3341137291"/>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状態目標</a:t>
                      </a:r>
                      <a:r>
                        <a:rPr lang="en-US" altLang="ja-JP" sz="1600" b="0" kern="100" dirty="0">
                          <a:solidFill>
                            <a:schemeClr val="tx1"/>
                          </a:solidFill>
                          <a:effectLst/>
                        </a:rPr>
                        <a:t>5-2</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kern="100" dirty="0">
                          <a:effectLst/>
                        </a:rPr>
                        <a:t>世界的な保全資金の確保</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effectLst/>
                        </a:rPr>
                        <a:t>●</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1312024273"/>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状態目標</a:t>
                      </a:r>
                      <a:r>
                        <a:rPr lang="en-US" altLang="ja-JP" sz="1600" b="0" kern="100" dirty="0">
                          <a:solidFill>
                            <a:schemeClr val="tx1"/>
                          </a:solidFill>
                          <a:effectLst/>
                        </a:rPr>
                        <a:t>5-3</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just"/>
                      <a:r>
                        <a:rPr lang="ja-JP" sz="1600" kern="100" dirty="0">
                          <a:effectLst/>
                        </a:rPr>
                        <a:t>途上国支援と各国の施策反映</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effectLst/>
                        </a:rPr>
                        <a:t>●</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40000"/>
                        <a:lumOff val="60000"/>
                      </a:schemeClr>
                    </a:solidFill>
                  </a:tcPr>
                </a:tc>
                <a:extLst>
                  <a:ext uri="{0D108BD9-81ED-4DB2-BD59-A6C34878D82A}">
                    <a16:rowId xmlns:a16="http://schemas.microsoft.com/office/drawing/2014/main" val="774917002"/>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5-1</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effectLst/>
                        </a:rPr>
                        <a:t>学術研究・基礎調査・監視の実施</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891886955"/>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5-2</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effectLst/>
                        </a:rPr>
                        <a:t>データ活用人材育成・ツール提供</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effectLst/>
                        </a:rPr>
                        <a:t>●</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3369598611"/>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5-3</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effectLst/>
                        </a:rPr>
                        <a:t>計画策定・地域戦略の支援強化</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effectLst/>
                        </a:rPr>
                        <a:t>●</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1559431430"/>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5-4</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effectLst/>
                        </a:rPr>
                        <a:t>資源動員強化・有害インセンティブ見直し</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926680296"/>
                  </a:ext>
                </a:extLst>
              </a:tr>
              <a:tr h="306000">
                <a:tc>
                  <a:txBody>
                    <a:bodyPr/>
                    <a:lstStyle/>
                    <a:p>
                      <a:pPr algn="just"/>
                      <a:r>
                        <a:rPr lang="ja-JP" altLang="en-US" sz="1600" b="0" kern="100" dirty="0">
                          <a:solidFill>
                            <a:schemeClr val="tx1"/>
                          </a:solidFill>
                          <a:effectLst/>
                        </a:rPr>
                        <a:t>　</a:t>
                      </a:r>
                      <a:r>
                        <a:rPr lang="ja-JP" sz="1600" b="0" kern="100" dirty="0">
                          <a:solidFill>
                            <a:schemeClr val="tx1"/>
                          </a:solidFill>
                          <a:effectLst/>
                        </a:rPr>
                        <a:t>行動目標</a:t>
                      </a:r>
                      <a:r>
                        <a:rPr lang="en-US" altLang="ja-JP" sz="1600" b="0" kern="100" dirty="0">
                          <a:solidFill>
                            <a:schemeClr val="tx1"/>
                          </a:solidFill>
                          <a:effectLst/>
                        </a:rPr>
                        <a:t>5-5</a:t>
                      </a:r>
                      <a:endParaRPr lang="ja-JP" sz="1600" b="0" kern="100" dirty="0">
                        <a:solidFill>
                          <a:schemeClr val="tx1"/>
                        </a:solidFill>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just"/>
                      <a:r>
                        <a:rPr lang="ja-JP" sz="1600" kern="100" dirty="0">
                          <a:effectLst/>
                        </a:rPr>
                        <a:t>知見を活かした国際協力の推進</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effectLst/>
                        </a:rPr>
                        <a:t>●</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a:effectLst/>
                        </a:rPr>
                        <a:t>　</a:t>
                      </a:r>
                      <a:endParaRPr lang="ja-JP" sz="1600" kern="10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tc>
                  <a:txBody>
                    <a:bodyPr/>
                    <a:lstStyle/>
                    <a:p>
                      <a:pPr algn="ctr"/>
                      <a:r>
                        <a:rPr lang="ja-JP" sz="1600" kern="100" dirty="0">
                          <a:effectLst/>
                        </a:rPr>
                        <a:t>　</a:t>
                      </a:r>
                      <a:endParaRPr lang="ja-JP" sz="1600" kern="100" dirty="0">
                        <a:effectLst/>
                        <a:latin typeface="BIZ UDP明朝 Medium" panose="02020500000000000000" pitchFamily="18" charset="-128"/>
                        <a:ea typeface="BIZ UDP明朝 Medium" panose="02020500000000000000" pitchFamily="18" charset="-128"/>
                        <a:cs typeface="BIZ UDPゴシック" panose="020B0400000000000000" pitchFamily="50" charset="-128"/>
                      </a:endParaRPr>
                    </a:p>
                  </a:txBody>
                  <a:tcPr marL="36464" marR="36464" marT="0" marB="0" anchor="ctr">
                    <a:solidFill>
                      <a:schemeClr val="accent1">
                        <a:lumMod val="20000"/>
                        <a:lumOff val="80000"/>
                      </a:schemeClr>
                    </a:solidFill>
                  </a:tcPr>
                </a:tc>
                <a:extLst>
                  <a:ext uri="{0D108BD9-81ED-4DB2-BD59-A6C34878D82A}">
                    <a16:rowId xmlns:a16="http://schemas.microsoft.com/office/drawing/2014/main" val="476359922"/>
                  </a:ext>
                </a:extLst>
              </a:tr>
            </a:tbl>
          </a:graphicData>
        </a:graphic>
      </p:graphicFrame>
    </p:spTree>
    <p:extLst>
      <p:ext uri="{BB962C8B-B14F-4D97-AF65-F5344CB8AC3E}">
        <p14:creationId xmlns:p14="http://schemas.microsoft.com/office/powerpoint/2010/main" val="276200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47B477-6253-4231-9168-71A61B9095D8}"/>
              </a:ext>
            </a:extLst>
          </p:cNvPr>
          <p:cNvSpPr>
            <a:spLocks noGrp="1"/>
          </p:cNvSpPr>
          <p:nvPr>
            <p:ph type="title"/>
          </p:nvPr>
        </p:nvSpPr>
        <p:spPr/>
        <p:txBody>
          <a:bodyPr/>
          <a:lstStyle/>
          <a:p>
            <a:r>
              <a:rPr kumimoji="1" lang="ja-JP" altLang="en-US" dirty="0"/>
              <a:t>生物多様性に関する国内外と</a:t>
            </a:r>
            <a:r>
              <a:rPr lang="ja-JP" altLang="en-US" dirty="0"/>
              <a:t>大阪</a:t>
            </a:r>
            <a:r>
              <a:rPr kumimoji="1" lang="ja-JP" altLang="en-US" dirty="0"/>
              <a:t>府の動向</a:t>
            </a:r>
          </a:p>
        </p:txBody>
      </p:sp>
      <p:graphicFrame>
        <p:nvGraphicFramePr>
          <p:cNvPr id="10" name="表 9">
            <a:extLst>
              <a:ext uri="{FF2B5EF4-FFF2-40B4-BE49-F238E27FC236}">
                <a16:creationId xmlns:a16="http://schemas.microsoft.com/office/drawing/2014/main" id="{D81C4858-BE13-49D9-8322-4AC7F9223D84}"/>
              </a:ext>
            </a:extLst>
          </p:cNvPr>
          <p:cNvGraphicFramePr>
            <a:graphicFrameLocks noGrp="1"/>
          </p:cNvGraphicFramePr>
          <p:nvPr>
            <p:extLst>
              <p:ext uri="{D42A27DB-BD31-4B8C-83A1-F6EECF244321}">
                <p14:modId xmlns:p14="http://schemas.microsoft.com/office/powerpoint/2010/main" val="606593782"/>
              </p:ext>
            </p:extLst>
          </p:nvPr>
        </p:nvGraphicFramePr>
        <p:xfrm>
          <a:off x="76200" y="471055"/>
          <a:ext cx="9000000" cy="6379800"/>
        </p:xfrm>
        <a:graphic>
          <a:graphicData uri="http://schemas.openxmlformats.org/drawingml/2006/table">
            <a:tbl>
              <a:tblPr firstRow="1">
                <a:tableStyleId>{5C22544A-7EE6-4342-B048-85BDC9FD1C3A}</a:tableStyleId>
              </a:tblPr>
              <a:tblGrid>
                <a:gridCol w="792000">
                  <a:extLst>
                    <a:ext uri="{9D8B030D-6E8A-4147-A177-3AD203B41FA5}">
                      <a16:colId xmlns:a16="http://schemas.microsoft.com/office/drawing/2014/main" val="3632104045"/>
                    </a:ext>
                  </a:extLst>
                </a:gridCol>
                <a:gridCol w="3708000">
                  <a:extLst>
                    <a:ext uri="{9D8B030D-6E8A-4147-A177-3AD203B41FA5}">
                      <a16:colId xmlns:a16="http://schemas.microsoft.com/office/drawing/2014/main" val="2367614270"/>
                    </a:ext>
                  </a:extLst>
                </a:gridCol>
                <a:gridCol w="792000">
                  <a:extLst>
                    <a:ext uri="{9D8B030D-6E8A-4147-A177-3AD203B41FA5}">
                      <a16:colId xmlns:a16="http://schemas.microsoft.com/office/drawing/2014/main" val="1004702703"/>
                    </a:ext>
                  </a:extLst>
                </a:gridCol>
                <a:gridCol w="3708000">
                  <a:extLst>
                    <a:ext uri="{9D8B030D-6E8A-4147-A177-3AD203B41FA5}">
                      <a16:colId xmlns:a16="http://schemas.microsoft.com/office/drawing/2014/main" val="937158929"/>
                    </a:ext>
                  </a:extLst>
                </a:gridCol>
              </a:tblGrid>
              <a:tr h="360000">
                <a:tc gridSpan="2">
                  <a:txBody>
                    <a:bodyPr/>
                    <a:lstStyle/>
                    <a:p>
                      <a:r>
                        <a:rPr kumimoji="1" lang="ja-JP" altLang="en-US" sz="1400" dirty="0"/>
                        <a:t>世界・国内の動向</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1"/>
                    </a:solidFill>
                  </a:tcPr>
                </a:tc>
                <a:tc hMerge="1">
                  <a:txBody>
                    <a:bodyPr/>
                    <a:lstStyle/>
                    <a:p>
                      <a:endParaRPr kumimoji="1" lang="ja-JP" altLang="en-US" dirty="0"/>
                    </a:p>
                  </a:txBody>
                  <a:tcPr/>
                </a:tc>
                <a:tc gridSpan="2">
                  <a:txBody>
                    <a:bodyPr/>
                    <a:lstStyle/>
                    <a:p>
                      <a:r>
                        <a:rPr kumimoji="1" lang="ja-JP" altLang="en-US" sz="1400" dirty="0"/>
                        <a:t>大阪府の動向</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accent5"/>
                    </a:solidFill>
                  </a:tcPr>
                </a:tc>
                <a:tc hMerge="1">
                  <a:txBody>
                    <a:bodyPr/>
                    <a:lstStyle/>
                    <a:p>
                      <a:endParaRPr kumimoji="1" lang="ja-JP" altLang="en-US" dirty="0"/>
                    </a:p>
                  </a:txBody>
                  <a:tcPr/>
                </a:tc>
                <a:extLst>
                  <a:ext uri="{0D108BD9-81ED-4DB2-BD59-A6C34878D82A}">
                    <a16:rowId xmlns:a16="http://schemas.microsoft.com/office/drawing/2014/main" val="13105997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2010</a:t>
                      </a:r>
                      <a:r>
                        <a:rPr kumimoji="1" lang="ja-JP" altLang="en-US" sz="1100" dirty="0"/>
                        <a:t>年</a:t>
                      </a:r>
                      <a:r>
                        <a:rPr kumimoji="1" lang="en-US" altLang="ja-JP" sz="1100" dirty="0"/>
                        <a:t>10</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生物多様性条約</a:t>
                      </a:r>
                      <a:r>
                        <a:rPr kumimoji="1" lang="en-US" altLang="ja-JP" sz="1100" dirty="0"/>
                        <a:t>COP10</a:t>
                      </a:r>
                    </a:p>
                    <a:p>
                      <a:r>
                        <a:rPr kumimoji="1" lang="ja-JP" altLang="en-US" sz="1100" dirty="0"/>
                        <a:t>　「愛知目標」「名古屋議定書」採択</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2011</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「大阪</a:t>
                      </a:r>
                      <a:r>
                        <a:rPr kumimoji="1" lang="en-US" altLang="ja-JP" sz="1100" dirty="0"/>
                        <a:t>21</a:t>
                      </a:r>
                      <a:r>
                        <a:rPr kumimoji="1" lang="ja-JP" altLang="en-US" sz="1100" dirty="0"/>
                        <a:t>世紀の新環境総合計画」策定</a:t>
                      </a:r>
                      <a:endParaRPr kumimoji="1" lang="en-US" altLang="ja-JP" sz="1100" dirty="0"/>
                    </a:p>
                    <a:p>
                      <a:r>
                        <a:rPr kumimoji="1" lang="ja-JP" altLang="en-US" sz="1050" dirty="0"/>
                        <a:t> 　生物多様性分野を生物多様性地域戦略に位置付け</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316746319"/>
                  </a:ext>
                </a:extLst>
              </a:tr>
              <a:tr h="0">
                <a:tc>
                  <a:txBody>
                    <a:bodyPr/>
                    <a:lstStyle/>
                    <a:p>
                      <a:r>
                        <a:rPr kumimoji="1" lang="en-US" altLang="ja-JP" sz="1100" dirty="0"/>
                        <a:t>2012</a:t>
                      </a:r>
                      <a:r>
                        <a:rPr kumimoji="1" lang="ja-JP" altLang="en-US" sz="1100" dirty="0"/>
                        <a:t>年</a:t>
                      </a:r>
                      <a:r>
                        <a:rPr kumimoji="1" lang="en-US" altLang="ja-JP" sz="1100" dirty="0"/>
                        <a:t>9</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「生物多様性国家戦略</a:t>
                      </a:r>
                      <a:r>
                        <a:rPr kumimoji="1" lang="en-US" altLang="ja-JP" sz="1100" dirty="0"/>
                        <a:t>2012-2020</a:t>
                      </a:r>
                      <a:r>
                        <a:rPr kumimoji="1" lang="ja-JP" altLang="en-US" sz="1100" dirty="0"/>
                        <a:t>」策定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31418530"/>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2021</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a:t>
                      </a:r>
                      <a:r>
                        <a:rPr kumimoji="1" lang="en-US" altLang="ja-JP" sz="1100" dirty="0"/>
                        <a:t>2030</a:t>
                      </a:r>
                      <a:r>
                        <a:rPr kumimoji="1" lang="ja-JP" altLang="en-US" sz="1100" dirty="0"/>
                        <a:t>大阪府環境総合計画」策定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43577396"/>
                  </a:ext>
                </a:extLst>
              </a:tr>
              <a:tr h="0">
                <a:tc>
                  <a:txBody>
                    <a:bodyPr/>
                    <a:lstStyle/>
                    <a:p>
                      <a:r>
                        <a:rPr kumimoji="1" lang="en-US" altLang="ja-JP" sz="1100" dirty="0"/>
                        <a:t>2021</a:t>
                      </a:r>
                      <a:r>
                        <a:rPr kumimoji="1" lang="ja-JP" altLang="en-US" sz="1100" dirty="0"/>
                        <a:t>年</a:t>
                      </a:r>
                      <a:r>
                        <a:rPr kumimoji="1" lang="en-US" altLang="ja-JP" sz="1100" dirty="0"/>
                        <a:t>10</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生物多様性条約</a:t>
                      </a:r>
                      <a:r>
                        <a:rPr kumimoji="1" lang="en-US" altLang="ja-JP" sz="1100" dirty="0"/>
                        <a:t>COP15 </a:t>
                      </a:r>
                      <a:r>
                        <a:rPr kumimoji="1" lang="ja-JP" altLang="en-US" sz="1100" dirty="0"/>
                        <a:t>第１部</a:t>
                      </a:r>
                      <a:endParaRPr kumimoji="1" lang="en-US" altLang="ja-JP" sz="1100" dirty="0"/>
                    </a:p>
                    <a:p>
                      <a:r>
                        <a:rPr kumimoji="1" lang="ja-JP" altLang="en-US" sz="1100" dirty="0"/>
                        <a:t>　「昆明宣言」採択</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2022</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b="0" dirty="0"/>
                        <a:t>「</a:t>
                      </a:r>
                      <a:r>
                        <a:rPr kumimoji="1" lang="ja-JP" altLang="en-US" sz="1100" b="1" dirty="0">
                          <a:solidFill>
                            <a:schemeClr val="accent1"/>
                          </a:solidFill>
                        </a:rPr>
                        <a:t>大阪府生物多様性地域戦略</a:t>
                      </a:r>
                      <a:r>
                        <a:rPr kumimoji="1" lang="ja-JP" altLang="en-US" sz="1100" b="0" dirty="0"/>
                        <a:t>」策定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806168"/>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2022</a:t>
                      </a:r>
                      <a:r>
                        <a:rPr kumimoji="1" lang="ja-JP" altLang="en-US" sz="1100" dirty="0"/>
                        <a:t>年</a:t>
                      </a:r>
                      <a:r>
                        <a:rPr kumimoji="1" lang="en-US" altLang="ja-JP" sz="1100" dirty="0"/>
                        <a:t>7</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「おおさか生物多様性フォーラム」開催</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54348138"/>
                  </a:ext>
                </a:extLst>
              </a:tr>
              <a:tr h="0">
                <a:tc>
                  <a:txBody>
                    <a:bodyPr/>
                    <a:lstStyle/>
                    <a:p>
                      <a:r>
                        <a:rPr kumimoji="1" lang="en-US" altLang="ja-JP" sz="1100" dirty="0"/>
                        <a:t>2022</a:t>
                      </a:r>
                      <a:r>
                        <a:rPr kumimoji="1" lang="ja-JP" altLang="en-US" sz="1100" dirty="0"/>
                        <a:t>年</a:t>
                      </a:r>
                      <a:r>
                        <a:rPr kumimoji="1" lang="en-US" altLang="ja-JP" sz="1100" dirty="0"/>
                        <a:t>12</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生物多様性条約</a:t>
                      </a:r>
                      <a:r>
                        <a:rPr kumimoji="1" lang="en-US" altLang="ja-JP" sz="1100" dirty="0"/>
                        <a:t>COP15 </a:t>
                      </a:r>
                      <a:r>
                        <a:rPr kumimoji="1" lang="ja-JP" altLang="en-US" sz="1100" dirty="0"/>
                        <a:t>第２部</a:t>
                      </a:r>
                      <a:endParaRPr kumimoji="1" lang="en-US" altLang="ja-JP" sz="1100" dirty="0"/>
                    </a:p>
                    <a:p>
                      <a:r>
                        <a:rPr kumimoji="1" lang="ja-JP" altLang="en-US" sz="1100" dirty="0"/>
                        <a:t>　「</a:t>
                      </a:r>
                      <a:r>
                        <a:rPr kumimoji="1" lang="ja-JP" altLang="en-US" sz="1100" b="1" dirty="0">
                          <a:solidFill>
                            <a:schemeClr val="accent1"/>
                          </a:solidFill>
                        </a:rPr>
                        <a:t>昆明・モントリオール生物多様性枠組</a:t>
                      </a:r>
                      <a:r>
                        <a:rPr kumimoji="1" lang="ja-JP" altLang="en-US" sz="1100" dirty="0"/>
                        <a:t>」採択</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816458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2023</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lang="ja-JP" altLang="en-US" sz="1100" dirty="0"/>
                        <a:t>「</a:t>
                      </a:r>
                      <a:r>
                        <a:rPr lang="zh-CN" altLang="en-US" sz="1100" b="1" dirty="0">
                          <a:solidFill>
                            <a:schemeClr val="accent1"/>
                          </a:solidFill>
                        </a:rPr>
                        <a:t>生物多様性国家戦略 </a:t>
                      </a:r>
                      <a:r>
                        <a:rPr lang="en-US" altLang="zh-CN" sz="1100" b="1" dirty="0">
                          <a:solidFill>
                            <a:schemeClr val="accent1"/>
                          </a:solidFill>
                        </a:rPr>
                        <a:t>2023-2030</a:t>
                      </a:r>
                      <a:r>
                        <a:rPr lang="ja-JP" altLang="en-US" sz="1100" dirty="0"/>
                        <a:t>」策定</a:t>
                      </a:r>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2023</a:t>
                      </a:r>
                      <a:r>
                        <a:rPr kumimoji="1" lang="ja-JP" altLang="en-US" sz="1100" dirty="0"/>
                        <a:t>年</a:t>
                      </a:r>
                      <a:r>
                        <a:rPr kumimoji="1" lang="en-US" altLang="ja-JP" sz="1100" dirty="0"/>
                        <a:t>4</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「おおさか生物多様性応援宣言」制度開始</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5217577"/>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2023</a:t>
                      </a:r>
                      <a:r>
                        <a:rPr kumimoji="1" lang="ja-JP" altLang="en-US" sz="1100" dirty="0"/>
                        <a:t>年</a:t>
                      </a:r>
                      <a:r>
                        <a:rPr kumimoji="1" lang="en-US" altLang="ja-JP" sz="1100" dirty="0"/>
                        <a:t>6</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「大阪府特定外来生物アラートリスト」策定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62903014"/>
                  </a:ext>
                </a:extLst>
              </a:tr>
              <a:tr h="0">
                <a:tc>
                  <a:txBody>
                    <a:bodyPr/>
                    <a:lstStyle/>
                    <a:p>
                      <a:r>
                        <a:rPr kumimoji="1" lang="en-US" altLang="ja-JP" sz="1100" dirty="0"/>
                        <a:t>2023</a:t>
                      </a:r>
                      <a:r>
                        <a:rPr kumimoji="1" lang="ja-JP" altLang="en-US" sz="1100" dirty="0"/>
                        <a:t>年</a:t>
                      </a:r>
                      <a:r>
                        <a:rPr kumimoji="1" lang="en-US" altLang="ja-JP" sz="1100" dirty="0"/>
                        <a:t>10</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自然共生サイト第</a:t>
                      </a:r>
                      <a:r>
                        <a:rPr kumimoji="1" lang="en-US" altLang="ja-JP" sz="1100" dirty="0"/>
                        <a:t>1</a:t>
                      </a:r>
                      <a:r>
                        <a:rPr kumimoji="1" lang="ja-JP" altLang="en-US" sz="1100" dirty="0"/>
                        <a:t>回認定（令和</a:t>
                      </a:r>
                      <a:r>
                        <a:rPr kumimoji="1" lang="en-US" altLang="ja-JP" sz="1100" dirty="0"/>
                        <a:t>5</a:t>
                      </a:r>
                      <a:r>
                        <a:rPr kumimoji="1" lang="ja-JP" altLang="en-US" sz="1100" dirty="0"/>
                        <a:t>年前期）</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08806828"/>
                  </a:ext>
                </a:extLst>
              </a:tr>
              <a:tr h="0">
                <a:tc>
                  <a:txBody>
                    <a:bodyPr/>
                    <a:lstStyle/>
                    <a:p>
                      <a:r>
                        <a:rPr kumimoji="1" lang="en-US" altLang="ja-JP" sz="1100" dirty="0"/>
                        <a:t>2024</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「ネイチャーポジティブ経済移行戦略」策定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65522841"/>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2024</a:t>
                      </a:r>
                      <a:r>
                        <a:rPr kumimoji="1" lang="ja-JP" altLang="en-US" sz="1100" dirty="0"/>
                        <a:t>年</a:t>
                      </a:r>
                      <a:r>
                        <a:rPr kumimoji="1" lang="en-US" altLang="ja-JP" sz="1100" dirty="0"/>
                        <a:t>7</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「クビアカツヤカミキリ対策フォーラム」開催</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22329644"/>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2024</a:t>
                      </a:r>
                      <a:r>
                        <a:rPr kumimoji="1" lang="ja-JP" altLang="en-US" sz="1100" dirty="0"/>
                        <a:t>年</a:t>
                      </a:r>
                      <a:r>
                        <a:rPr kumimoji="1" lang="en-US" altLang="ja-JP" sz="1100" dirty="0"/>
                        <a:t>10</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「堺第</a:t>
                      </a:r>
                      <a:r>
                        <a:rPr kumimoji="1" lang="en-US" altLang="ja-JP" sz="1100" dirty="0"/>
                        <a:t>7‐3</a:t>
                      </a:r>
                      <a:r>
                        <a:rPr kumimoji="1" lang="ja-JP" altLang="en-US" sz="1100" dirty="0"/>
                        <a:t>区 共生の森」が自然共生サイトに認定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22964324"/>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2025</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「生物多様性くらしナビ　まいのち</a:t>
                      </a:r>
                      <a:r>
                        <a:rPr kumimoji="1" lang="en-US" altLang="ja-JP" sz="1100" dirty="0" err="1"/>
                        <a:t>osaka</a:t>
                      </a:r>
                      <a:r>
                        <a:rPr kumimoji="1" lang="ja-JP" altLang="en-US" sz="1100" dirty="0"/>
                        <a:t>」開設</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87778111"/>
                  </a:ext>
                </a:extLst>
              </a:tr>
              <a:tr h="0">
                <a:tc>
                  <a:txBody>
                    <a:bodyPr/>
                    <a:lstStyle/>
                    <a:p>
                      <a:r>
                        <a:rPr kumimoji="1" lang="en-US" altLang="ja-JP" sz="1100" dirty="0"/>
                        <a:t>2025</a:t>
                      </a:r>
                      <a:r>
                        <a:rPr kumimoji="1" lang="ja-JP" altLang="en-US" sz="1100" dirty="0"/>
                        <a:t>年</a:t>
                      </a:r>
                      <a:r>
                        <a:rPr kumimoji="1" lang="en-US" altLang="ja-JP" sz="1100" dirty="0"/>
                        <a:t>4</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a:t>
                      </a:r>
                      <a:r>
                        <a:rPr kumimoji="1" lang="ja-JP" altLang="en-US" sz="1100" b="1" dirty="0">
                          <a:solidFill>
                            <a:schemeClr val="accent1"/>
                          </a:solidFill>
                        </a:rPr>
                        <a:t>地域生物多様性増進法</a:t>
                      </a:r>
                      <a:r>
                        <a:rPr kumimoji="1" lang="ja-JP" altLang="en-US" sz="1100" dirty="0"/>
                        <a:t>」施行</a:t>
                      </a:r>
                      <a:endParaRPr kumimoji="1" lang="en-US" altLang="ja-JP" sz="1100" dirty="0"/>
                    </a:p>
                    <a:p>
                      <a:r>
                        <a:rPr kumimoji="1" lang="ja-JP" altLang="en-US" sz="1100" dirty="0"/>
                        <a:t>　自然共生サイト法制化</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51833614"/>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2025</a:t>
                      </a:r>
                      <a:r>
                        <a:rPr kumimoji="1" lang="ja-JP" altLang="en-US" sz="1100" dirty="0"/>
                        <a:t>年</a:t>
                      </a:r>
                      <a:r>
                        <a:rPr kumimoji="1" lang="en-US" altLang="ja-JP" sz="1100" dirty="0"/>
                        <a:t>6</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大阪府レッドリストの改訂着手</a:t>
                      </a:r>
                      <a:endParaRPr kumimoji="1" lang="en-US" altLang="ja-JP" sz="1100" dirty="0"/>
                    </a:p>
                    <a:p>
                      <a:r>
                        <a:rPr kumimoji="1" lang="ja-JP" altLang="en-US" sz="1100" dirty="0"/>
                        <a:t>（第</a:t>
                      </a:r>
                      <a:r>
                        <a:rPr kumimoji="1" lang="en-US" altLang="ja-JP" sz="1100" dirty="0"/>
                        <a:t>1</a:t>
                      </a:r>
                      <a:r>
                        <a:rPr kumimoji="1" lang="ja-JP" altLang="en-US" sz="1100" dirty="0"/>
                        <a:t>回大阪府レッドリスト改訂検討委員会）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5078726"/>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2025</a:t>
                      </a:r>
                      <a:r>
                        <a:rPr kumimoji="1" lang="ja-JP" altLang="en-US" sz="1100" dirty="0"/>
                        <a:t>年</a:t>
                      </a:r>
                      <a:r>
                        <a:rPr kumimoji="1" lang="en-US" altLang="ja-JP" sz="1100" dirty="0"/>
                        <a:t>6</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dirty="0"/>
                        <a:t>「サクラを守れ！クビアカツヤカミキリ～夏の陣～」開催</a:t>
                      </a:r>
                      <a:endParaRPr kumimoji="1" lang="ja-JP" altLang="en-US" sz="12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26798800"/>
                  </a:ext>
                </a:extLst>
              </a:tr>
              <a:tr h="0">
                <a:tc>
                  <a:txBody>
                    <a:bodyPr/>
                    <a:lstStyle/>
                    <a:p>
                      <a:r>
                        <a:rPr kumimoji="1" lang="en-US" altLang="ja-JP" sz="1100" dirty="0"/>
                        <a:t>2025</a:t>
                      </a:r>
                      <a:r>
                        <a:rPr kumimoji="1" lang="ja-JP" altLang="en-US" sz="1100" dirty="0"/>
                        <a:t>年</a:t>
                      </a:r>
                      <a:r>
                        <a:rPr kumimoji="1" lang="en-US" altLang="ja-JP" sz="1100" dirty="0"/>
                        <a:t>7</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「ネイチャーポジティブ経済移行戦略ロードマップ」策定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9636801"/>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b="0" dirty="0">
                        <a:solidFill>
                          <a:schemeClr val="tx1"/>
                        </a:solidFill>
                      </a:endParaRP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100" dirty="0"/>
                        <a:t>2025</a:t>
                      </a:r>
                      <a:r>
                        <a:rPr kumimoji="1" lang="ja-JP" altLang="en-US" sz="1100" dirty="0"/>
                        <a:t>年</a:t>
                      </a:r>
                      <a:r>
                        <a:rPr kumimoji="1" lang="en-US" altLang="ja-JP" sz="1100" dirty="0"/>
                        <a:t>12</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「大阪府生物多様性地域戦略」</a:t>
                      </a:r>
                      <a:r>
                        <a:rPr kumimoji="1" lang="ja-JP" altLang="en-US" sz="1100" b="0" dirty="0"/>
                        <a:t>中間見直しの諮問</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60035725"/>
                  </a:ext>
                </a:extLst>
              </a:tr>
              <a:tr h="0">
                <a:tc>
                  <a:txBody>
                    <a:bodyPr/>
                    <a:lstStyle/>
                    <a:p>
                      <a:r>
                        <a:rPr kumimoji="1" lang="en-US" altLang="ja-JP" sz="1100" dirty="0"/>
                        <a:t>2026</a:t>
                      </a:r>
                      <a:r>
                        <a:rPr kumimoji="1" lang="ja-JP" altLang="en-US" sz="1100" dirty="0"/>
                        <a:t>年</a:t>
                      </a:r>
                      <a:r>
                        <a:rPr kumimoji="1" lang="en-US" altLang="ja-JP" sz="1100" dirty="0"/>
                        <a:t>2</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r>
                        <a:rPr kumimoji="1" lang="ja-JP" altLang="en-US" sz="1100" b="1" dirty="0">
                          <a:solidFill>
                            <a:schemeClr val="accent1"/>
                          </a:solidFill>
                        </a:rPr>
                        <a:t>生物多様性国家戦略</a:t>
                      </a:r>
                      <a:r>
                        <a:rPr kumimoji="1" lang="en-US" altLang="ja-JP" sz="1100" b="1" dirty="0">
                          <a:solidFill>
                            <a:schemeClr val="accent1"/>
                          </a:solidFill>
                        </a:rPr>
                        <a:t>2023-2030</a:t>
                      </a:r>
                      <a:r>
                        <a:rPr kumimoji="1" lang="ja-JP" altLang="en-US" sz="1100" b="1" dirty="0">
                          <a:solidFill>
                            <a:schemeClr val="accent1"/>
                          </a:solidFill>
                        </a:rPr>
                        <a:t>の実施状況の中間評価</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93667973"/>
                  </a:ext>
                </a:extLst>
              </a:tr>
              <a:tr h="0">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endParaRPr kumimoji="1" lang="ja-JP" altLang="en-US" sz="1100" dirty="0"/>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2026</a:t>
                      </a:r>
                      <a:r>
                        <a:rPr kumimoji="1" lang="ja-JP" altLang="en-US" sz="1100" dirty="0"/>
                        <a:t>年</a:t>
                      </a:r>
                      <a:r>
                        <a:rPr kumimoji="1" lang="en-US" altLang="ja-JP" sz="1100" dirty="0"/>
                        <a:t>3</a:t>
                      </a:r>
                      <a:r>
                        <a:rPr kumimoji="1" lang="ja-JP" altLang="en-US" sz="1100" dirty="0"/>
                        <a:t>月</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2030</a:t>
                      </a:r>
                      <a:r>
                        <a:rPr kumimoji="1" lang="ja-JP" altLang="en-US" sz="1100" dirty="0"/>
                        <a:t>大阪府環境総合計画」改定（予定）</a:t>
                      </a:r>
                    </a:p>
                  </a:txBody>
                  <a:tcPr marL="36000" marR="3600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30203765"/>
                  </a:ext>
                </a:extLst>
              </a:tr>
            </a:tbl>
          </a:graphicData>
        </a:graphic>
      </p:graphicFrame>
    </p:spTree>
    <p:extLst>
      <p:ext uri="{BB962C8B-B14F-4D97-AF65-F5344CB8AC3E}">
        <p14:creationId xmlns:p14="http://schemas.microsoft.com/office/powerpoint/2010/main" val="282345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E6ED3-1DB0-33D1-AE25-8B7DC30AC63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413658F-A2B0-8CEB-BB51-54AB00F4475D}"/>
              </a:ext>
            </a:extLst>
          </p:cNvPr>
          <p:cNvSpPr/>
          <p:nvPr/>
        </p:nvSpPr>
        <p:spPr>
          <a:xfrm>
            <a:off x="0" y="2971800"/>
            <a:ext cx="9144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t>昆明・モントリオール生物多様性枠組</a:t>
            </a:r>
            <a:endParaRPr kumimoji="1" lang="ja-JP" altLang="en-US" sz="2800" dirty="0"/>
          </a:p>
        </p:txBody>
      </p:sp>
    </p:spTree>
    <p:extLst>
      <p:ext uri="{BB962C8B-B14F-4D97-AF65-F5344CB8AC3E}">
        <p14:creationId xmlns:p14="http://schemas.microsoft.com/office/powerpoint/2010/main" val="167222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5EE67-441F-4AB1-A3D8-DCDC717978B8}"/>
              </a:ext>
            </a:extLst>
          </p:cNvPr>
          <p:cNvSpPr>
            <a:spLocks noGrp="1"/>
          </p:cNvSpPr>
          <p:nvPr>
            <p:ph type="title"/>
          </p:nvPr>
        </p:nvSpPr>
        <p:spPr/>
        <p:txBody>
          <a:bodyPr/>
          <a:lstStyle/>
          <a:p>
            <a:r>
              <a:rPr kumimoji="1" lang="ja-JP" altLang="en-US" dirty="0"/>
              <a:t>昆明・モントリオール生物多様性枠組</a:t>
            </a:r>
            <a:r>
              <a:rPr kumimoji="1" lang="ja-JP" altLang="en-US" sz="1600" dirty="0"/>
              <a:t>（</a:t>
            </a:r>
            <a:r>
              <a:rPr kumimoji="1" lang="en-US" altLang="ja-JP" sz="1600" dirty="0"/>
              <a:t>KMGBF</a:t>
            </a:r>
            <a:r>
              <a:rPr kumimoji="1" lang="ja-JP" altLang="en-US" sz="1600" dirty="0"/>
              <a:t>）</a:t>
            </a:r>
            <a:endParaRPr kumimoji="1" lang="ja-JP" altLang="en-US" dirty="0"/>
          </a:p>
        </p:txBody>
      </p:sp>
      <p:sp>
        <p:nvSpPr>
          <p:cNvPr id="3" name="テキスト プレースホルダー 2">
            <a:extLst>
              <a:ext uri="{FF2B5EF4-FFF2-40B4-BE49-F238E27FC236}">
                <a16:creationId xmlns:a16="http://schemas.microsoft.com/office/drawing/2014/main" id="{C3120DE9-422E-4B34-92B4-26D0D4E1876A}"/>
              </a:ext>
            </a:extLst>
          </p:cNvPr>
          <p:cNvSpPr>
            <a:spLocks noGrp="1"/>
          </p:cNvSpPr>
          <p:nvPr>
            <p:ph type="body" sz="quarter" idx="10"/>
          </p:nvPr>
        </p:nvSpPr>
        <p:spPr>
          <a:xfrm>
            <a:off x="127000" y="828892"/>
            <a:ext cx="8953626" cy="584459"/>
          </a:xfrm>
        </p:spPr>
        <p:txBody>
          <a:bodyPr/>
          <a:lstStyle/>
          <a:p>
            <a:r>
              <a:rPr lang="en-US" altLang="ja-JP" dirty="0"/>
              <a:t>2050</a:t>
            </a:r>
            <a:r>
              <a:rPr kumimoji="1" lang="ja-JP" altLang="en-US" dirty="0"/>
              <a:t>年の目指すべき姿と</a:t>
            </a:r>
            <a:r>
              <a:rPr lang="en-US" altLang="ja-JP" dirty="0"/>
              <a:t>2030</a:t>
            </a:r>
            <a:r>
              <a:rPr lang="ja-JP" altLang="en-US" dirty="0"/>
              <a:t>年までの</a:t>
            </a:r>
            <a:r>
              <a:rPr lang="en-US" altLang="ja-JP" dirty="0"/>
              <a:t>23</a:t>
            </a:r>
            <a:r>
              <a:rPr lang="ja-JP" altLang="en-US" dirty="0"/>
              <a:t>の行動計画を設定</a:t>
            </a:r>
            <a:br>
              <a:rPr lang="en-US" altLang="ja-JP" dirty="0"/>
            </a:br>
            <a:r>
              <a:rPr lang="en-US" altLang="ja-JP" dirty="0"/>
              <a:t>2030</a:t>
            </a:r>
            <a:r>
              <a:rPr lang="ja-JP" altLang="en-US" dirty="0"/>
              <a:t>年までに</a:t>
            </a:r>
            <a:r>
              <a:rPr lang="ja-JP" altLang="en-US" b="1" dirty="0">
                <a:solidFill>
                  <a:schemeClr val="accent1"/>
                </a:solidFill>
              </a:rPr>
              <a:t>ネイチャーポジティブ</a:t>
            </a:r>
            <a:r>
              <a:rPr lang="ja-JP" altLang="en-US" dirty="0"/>
              <a:t>の実現をめざす</a:t>
            </a:r>
            <a:endParaRPr kumimoji="1" lang="ja-JP" altLang="en-US" dirty="0"/>
          </a:p>
        </p:txBody>
      </p:sp>
      <p:sp>
        <p:nvSpPr>
          <p:cNvPr id="6" name="正方形/長方形 5">
            <a:extLst>
              <a:ext uri="{FF2B5EF4-FFF2-40B4-BE49-F238E27FC236}">
                <a16:creationId xmlns:a16="http://schemas.microsoft.com/office/drawing/2014/main" id="{50BC5475-44FC-49DF-B756-1216AD1E2950}"/>
              </a:ext>
            </a:extLst>
          </p:cNvPr>
          <p:cNvSpPr/>
          <p:nvPr/>
        </p:nvSpPr>
        <p:spPr>
          <a:xfrm>
            <a:off x="127000" y="1457446"/>
            <a:ext cx="2526748" cy="3677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en-US" altLang="ja-JP" b="1" dirty="0"/>
              <a:t>2050</a:t>
            </a:r>
            <a:r>
              <a:rPr kumimoji="1" lang="ja-JP" altLang="en-US" b="1" dirty="0"/>
              <a:t>年ビジョン</a:t>
            </a:r>
          </a:p>
        </p:txBody>
      </p:sp>
      <p:sp>
        <p:nvSpPr>
          <p:cNvPr id="7" name="正方形/長方形 6">
            <a:extLst>
              <a:ext uri="{FF2B5EF4-FFF2-40B4-BE49-F238E27FC236}">
                <a16:creationId xmlns:a16="http://schemas.microsoft.com/office/drawing/2014/main" id="{13533FBF-2958-4B0D-8D08-DA4F27233532}"/>
              </a:ext>
            </a:extLst>
          </p:cNvPr>
          <p:cNvSpPr/>
          <p:nvPr/>
        </p:nvSpPr>
        <p:spPr>
          <a:xfrm>
            <a:off x="127000" y="1887959"/>
            <a:ext cx="2526748" cy="7752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en-US" altLang="ja-JP" sz="1600" b="1" dirty="0"/>
              <a:t>2050</a:t>
            </a:r>
            <a:r>
              <a:rPr kumimoji="1" lang="ja-JP" altLang="en-US" sz="1600" b="1" dirty="0"/>
              <a:t>年グローバルゴール</a:t>
            </a:r>
          </a:p>
        </p:txBody>
      </p:sp>
      <p:sp>
        <p:nvSpPr>
          <p:cNvPr id="8" name="正方形/長方形 7">
            <a:extLst>
              <a:ext uri="{FF2B5EF4-FFF2-40B4-BE49-F238E27FC236}">
                <a16:creationId xmlns:a16="http://schemas.microsoft.com/office/drawing/2014/main" id="{9FD0F759-1841-4096-9EA5-4F6441F058A8}"/>
              </a:ext>
            </a:extLst>
          </p:cNvPr>
          <p:cNvSpPr/>
          <p:nvPr/>
        </p:nvSpPr>
        <p:spPr>
          <a:xfrm>
            <a:off x="2731052" y="1457446"/>
            <a:ext cx="6285948" cy="36774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dirty="0">
                <a:solidFill>
                  <a:schemeClr val="tx1">
                    <a:lumMod val="75000"/>
                    <a:lumOff val="25000"/>
                  </a:schemeClr>
                </a:solidFill>
              </a:rPr>
              <a:t>自然と共生する世界の実現</a:t>
            </a:r>
          </a:p>
        </p:txBody>
      </p:sp>
      <p:sp>
        <p:nvSpPr>
          <p:cNvPr id="9" name="正方形/長方形 8">
            <a:extLst>
              <a:ext uri="{FF2B5EF4-FFF2-40B4-BE49-F238E27FC236}">
                <a16:creationId xmlns:a16="http://schemas.microsoft.com/office/drawing/2014/main" id="{DCE2DCA2-B7E5-4722-8CA3-8B2D83292BE1}"/>
              </a:ext>
            </a:extLst>
          </p:cNvPr>
          <p:cNvSpPr/>
          <p:nvPr/>
        </p:nvSpPr>
        <p:spPr>
          <a:xfrm>
            <a:off x="2731052" y="1887959"/>
            <a:ext cx="3041374" cy="36774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lang="en-US" altLang="ja-JP" sz="1600" dirty="0">
                <a:solidFill>
                  <a:schemeClr val="tx1">
                    <a:lumMod val="75000"/>
                    <a:lumOff val="25000"/>
                  </a:schemeClr>
                </a:solidFill>
              </a:rPr>
              <a:t>A</a:t>
            </a:r>
            <a:r>
              <a:rPr lang="ja-JP" altLang="en-US" sz="1600" dirty="0">
                <a:solidFill>
                  <a:schemeClr val="tx1">
                    <a:lumMod val="75000"/>
                    <a:lumOff val="25000"/>
                  </a:schemeClr>
                </a:solidFill>
              </a:rPr>
              <a:t> 生物多様性の保全</a:t>
            </a:r>
            <a:endParaRPr kumimoji="1" lang="ja-JP" altLang="en-US" sz="1600" dirty="0">
              <a:solidFill>
                <a:schemeClr val="tx1">
                  <a:lumMod val="75000"/>
                  <a:lumOff val="25000"/>
                </a:schemeClr>
              </a:solidFill>
            </a:endParaRPr>
          </a:p>
        </p:txBody>
      </p:sp>
      <p:sp>
        <p:nvSpPr>
          <p:cNvPr id="10" name="正方形/長方形 9">
            <a:extLst>
              <a:ext uri="{FF2B5EF4-FFF2-40B4-BE49-F238E27FC236}">
                <a16:creationId xmlns:a16="http://schemas.microsoft.com/office/drawing/2014/main" id="{41528A11-25E7-4A4C-A53F-2B0971EEAF51}"/>
              </a:ext>
            </a:extLst>
          </p:cNvPr>
          <p:cNvSpPr/>
          <p:nvPr/>
        </p:nvSpPr>
        <p:spPr>
          <a:xfrm>
            <a:off x="5975626" y="1887959"/>
            <a:ext cx="3041374" cy="36774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lang="en-US" altLang="ja-JP" sz="1600" dirty="0">
                <a:solidFill>
                  <a:schemeClr val="tx1">
                    <a:lumMod val="75000"/>
                    <a:lumOff val="25000"/>
                  </a:schemeClr>
                </a:solidFill>
              </a:rPr>
              <a:t>B</a:t>
            </a:r>
            <a:r>
              <a:rPr lang="ja-JP" altLang="en-US" sz="1600" dirty="0">
                <a:solidFill>
                  <a:schemeClr val="tx1">
                    <a:lumMod val="75000"/>
                    <a:lumOff val="25000"/>
                  </a:schemeClr>
                </a:solidFill>
              </a:rPr>
              <a:t> 生物多様性の持続可能な利用</a:t>
            </a:r>
            <a:endParaRPr kumimoji="1" lang="ja-JP" altLang="en-US" sz="1600" dirty="0">
              <a:solidFill>
                <a:schemeClr val="tx1">
                  <a:lumMod val="75000"/>
                  <a:lumOff val="25000"/>
                </a:schemeClr>
              </a:solidFill>
            </a:endParaRPr>
          </a:p>
        </p:txBody>
      </p:sp>
      <p:sp>
        <p:nvSpPr>
          <p:cNvPr id="11" name="正方形/長方形 10">
            <a:extLst>
              <a:ext uri="{FF2B5EF4-FFF2-40B4-BE49-F238E27FC236}">
                <a16:creationId xmlns:a16="http://schemas.microsoft.com/office/drawing/2014/main" id="{EA1B1B34-9F05-4401-AEB2-9617B1969894}"/>
              </a:ext>
            </a:extLst>
          </p:cNvPr>
          <p:cNvSpPr/>
          <p:nvPr/>
        </p:nvSpPr>
        <p:spPr>
          <a:xfrm>
            <a:off x="2731052" y="2295463"/>
            <a:ext cx="3041374" cy="36774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lang="en-US" altLang="ja-JP" sz="1600" dirty="0">
                <a:solidFill>
                  <a:schemeClr val="tx1">
                    <a:lumMod val="75000"/>
                    <a:lumOff val="25000"/>
                  </a:schemeClr>
                </a:solidFill>
              </a:rPr>
              <a:t>C</a:t>
            </a:r>
            <a:r>
              <a:rPr lang="ja-JP" altLang="en-US" sz="1600" dirty="0">
                <a:solidFill>
                  <a:schemeClr val="tx1">
                    <a:lumMod val="75000"/>
                    <a:lumOff val="25000"/>
                  </a:schemeClr>
                </a:solidFill>
              </a:rPr>
              <a:t> </a:t>
            </a:r>
            <a:r>
              <a:rPr lang="ja-JP" altLang="en-US" sz="1200" dirty="0">
                <a:solidFill>
                  <a:schemeClr val="tx1">
                    <a:lumMod val="75000"/>
                    <a:lumOff val="25000"/>
                  </a:schemeClr>
                </a:solidFill>
              </a:rPr>
              <a:t>遺伝子資源へのアクセスと利益配分</a:t>
            </a:r>
            <a:endParaRPr kumimoji="1" lang="ja-JP" altLang="en-US" sz="1200" dirty="0">
              <a:solidFill>
                <a:schemeClr val="tx1">
                  <a:lumMod val="75000"/>
                  <a:lumOff val="25000"/>
                </a:schemeClr>
              </a:solidFill>
            </a:endParaRPr>
          </a:p>
        </p:txBody>
      </p:sp>
      <p:sp>
        <p:nvSpPr>
          <p:cNvPr id="12" name="正方形/長方形 11">
            <a:extLst>
              <a:ext uri="{FF2B5EF4-FFF2-40B4-BE49-F238E27FC236}">
                <a16:creationId xmlns:a16="http://schemas.microsoft.com/office/drawing/2014/main" id="{891C3380-84DF-41F3-8CD3-F4802823E3F4}"/>
              </a:ext>
            </a:extLst>
          </p:cNvPr>
          <p:cNvSpPr/>
          <p:nvPr/>
        </p:nvSpPr>
        <p:spPr>
          <a:xfrm>
            <a:off x="5975626" y="2295463"/>
            <a:ext cx="3041374" cy="36774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lang="en-US" altLang="ja-JP" sz="1600" dirty="0">
                <a:solidFill>
                  <a:schemeClr val="tx1">
                    <a:lumMod val="75000"/>
                    <a:lumOff val="25000"/>
                  </a:schemeClr>
                </a:solidFill>
              </a:rPr>
              <a:t>D</a:t>
            </a:r>
            <a:r>
              <a:rPr lang="ja-JP" altLang="en-US" sz="1600" dirty="0">
                <a:solidFill>
                  <a:schemeClr val="tx1">
                    <a:lumMod val="75000"/>
                    <a:lumOff val="25000"/>
                  </a:schemeClr>
                </a:solidFill>
              </a:rPr>
              <a:t> 実施手段の確保</a:t>
            </a:r>
            <a:endParaRPr kumimoji="1" lang="ja-JP" altLang="en-US" sz="1600" dirty="0">
              <a:solidFill>
                <a:schemeClr val="tx1">
                  <a:lumMod val="75000"/>
                  <a:lumOff val="25000"/>
                </a:schemeClr>
              </a:solidFill>
            </a:endParaRPr>
          </a:p>
        </p:txBody>
      </p:sp>
      <p:sp>
        <p:nvSpPr>
          <p:cNvPr id="13" name="正方形/長方形 12">
            <a:extLst>
              <a:ext uri="{FF2B5EF4-FFF2-40B4-BE49-F238E27FC236}">
                <a16:creationId xmlns:a16="http://schemas.microsoft.com/office/drawing/2014/main" id="{97FB155B-D31C-418B-9BE2-F18AD8E7D032}"/>
              </a:ext>
            </a:extLst>
          </p:cNvPr>
          <p:cNvSpPr/>
          <p:nvPr/>
        </p:nvSpPr>
        <p:spPr>
          <a:xfrm>
            <a:off x="127000" y="2775713"/>
            <a:ext cx="2526748" cy="54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en-US" altLang="ja-JP" b="1" dirty="0"/>
              <a:t>2030</a:t>
            </a:r>
            <a:r>
              <a:rPr kumimoji="1" lang="ja-JP" altLang="en-US" b="1" dirty="0"/>
              <a:t>年ミッション</a:t>
            </a:r>
          </a:p>
        </p:txBody>
      </p:sp>
      <p:sp>
        <p:nvSpPr>
          <p:cNvPr id="15" name="正方形/長方形 14">
            <a:extLst>
              <a:ext uri="{FF2B5EF4-FFF2-40B4-BE49-F238E27FC236}">
                <a16:creationId xmlns:a16="http://schemas.microsoft.com/office/drawing/2014/main" id="{1093E4AC-8B24-4C37-A731-8EABE1F08F0C}"/>
              </a:ext>
            </a:extLst>
          </p:cNvPr>
          <p:cNvSpPr/>
          <p:nvPr/>
        </p:nvSpPr>
        <p:spPr>
          <a:xfrm>
            <a:off x="2731052" y="2775713"/>
            <a:ext cx="6285948" cy="54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400" dirty="0">
                <a:solidFill>
                  <a:schemeClr val="tx1">
                    <a:lumMod val="75000"/>
                    <a:lumOff val="25000"/>
                  </a:schemeClr>
                </a:solidFill>
              </a:rPr>
              <a:t>自然を回復軌道に乗せるために生物多様性の損失を止め</a:t>
            </a:r>
            <a:endParaRPr kumimoji="1" lang="en-US" altLang="ja-JP" sz="1400" dirty="0">
              <a:solidFill>
                <a:schemeClr val="tx1">
                  <a:lumMod val="75000"/>
                  <a:lumOff val="25000"/>
                </a:schemeClr>
              </a:solidFill>
            </a:endParaRPr>
          </a:p>
          <a:p>
            <a:r>
              <a:rPr kumimoji="1" lang="ja-JP" altLang="en-US" sz="1400" dirty="0">
                <a:solidFill>
                  <a:schemeClr val="tx1">
                    <a:lumMod val="75000"/>
                    <a:lumOff val="25000"/>
                  </a:schemeClr>
                </a:solidFill>
              </a:rPr>
              <a:t>反転させるための緊急行動をとる　</a:t>
            </a:r>
            <a:r>
              <a:rPr lang="ja-JP" altLang="en-US" sz="1400" dirty="0">
                <a:solidFill>
                  <a:schemeClr val="tx1">
                    <a:lumMod val="75000"/>
                    <a:lumOff val="25000"/>
                  </a:schemeClr>
                </a:solidFill>
              </a:rPr>
              <a:t>＝ </a:t>
            </a:r>
            <a:r>
              <a:rPr lang="ja-JP" altLang="en-US" sz="1600" b="1" dirty="0">
                <a:solidFill>
                  <a:schemeClr val="accent1"/>
                </a:solidFill>
              </a:rPr>
              <a:t>ネイチャーポジティブ</a:t>
            </a:r>
            <a:endParaRPr kumimoji="1" lang="ja-JP" altLang="en-US" sz="1400" b="1" dirty="0">
              <a:solidFill>
                <a:schemeClr val="accent1"/>
              </a:solidFill>
            </a:endParaRPr>
          </a:p>
        </p:txBody>
      </p:sp>
      <p:grpSp>
        <p:nvGrpSpPr>
          <p:cNvPr id="21" name="グループ化 20">
            <a:extLst>
              <a:ext uri="{FF2B5EF4-FFF2-40B4-BE49-F238E27FC236}">
                <a16:creationId xmlns:a16="http://schemas.microsoft.com/office/drawing/2014/main" id="{6FC1C135-006E-48E8-B816-2D79D6B45112}"/>
              </a:ext>
            </a:extLst>
          </p:cNvPr>
          <p:cNvGrpSpPr/>
          <p:nvPr/>
        </p:nvGrpSpPr>
        <p:grpSpPr>
          <a:xfrm>
            <a:off x="127000" y="3828142"/>
            <a:ext cx="8890001" cy="375325"/>
            <a:chOff x="127001" y="4031344"/>
            <a:chExt cx="9378121" cy="375325"/>
          </a:xfrm>
          <a:solidFill>
            <a:schemeClr val="accent1">
              <a:lumMod val="60000"/>
              <a:lumOff val="40000"/>
            </a:schemeClr>
          </a:solidFill>
        </p:grpSpPr>
        <p:sp>
          <p:nvSpPr>
            <p:cNvPr id="16" name="正方形/長方形 15">
              <a:extLst>
                <a:ext uri="{FF2B5EF4-FFF2-40B4-BE49-F238E27FC236}">
                  <a16:creationId xmlns:a16="http://schemas.microsoft.com/office/drawing/2014/main" id="{5FA28003-E464-43D1-A806-4C7F33A03013}"/>
                </a:ext>
              </a:extLst>
            </p:cNvPr>
            <p:cNvSpPr/>
            <p:nvPr/>
          </p:nvSpPr>
          <p:spPr>
            <a:xfrm>
              <a:off x="127001" y="4038921"/>
              <a:ext cx="3041373" cy="36774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400" b="1" dirty="0">
                  <a:solidFill>
                    <a:schemeClr val="tx1">
                      <a:lumMod val="75000"/>
                      <a:lumOff val="25000"/>
                    </a:schemeClr>
                  </a:solidFill>
                </a:rPr>
                <a:t>生物多様性への脅威を減らす</a:t>
              </a:r>
            </a:p>
          </p:txBody>
        </p:sp>
        <p:sp>
          <p:nvSpPr>
            <p:cNvPr id="17" name="正方形/長方形 16">
              <a:extLst>
                <a:ext uri="{FF2B5EF4-FFF2-40B4-BE49-F238E27FC236}">
                  <a16:creationId xmlns:a16="http://schemas.microsoft.com/office/drawing/2014/main" id="{0B91750E-CBE0-44B7-B046-9A38877D781D}"/>
                </a:ext>
              </a:extLst>
            </p:cNvPr>
            <p:cNvSpPr/>
            <p:nvPr/>
          </p:nvSpPr>
          <p:spPr>
            <a:xfrm>
              <a:off x="3295374" y="4038921"/>
              <a:ext cx="3041373" cy="36774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lang="ja-JP" altLang="en-US" sz="1400" b="1" dirty="0">
                  <a:solidFill>
                    <a:schemeClr val="tx1">
                      <a:lumMod val="75000"/>
                      <a:lumOff val="25000"/>
                    </a:schemeClr>
                  </a:solidFill>
                </a:rPr>
                <a:t>人々のニーズを満たす</a:t>
              </a:r>
              <a:endParaRPr kumimoji="1" lang="ja-JP" altLang="en-US" sz="1400" b="1" dirty="0">
                <a:solidFill>
                  <a:schemeClr val="tx1">
                    <a:lumMod val="75000"/>
                    <a:lumOff val="25000"/>
                  </a:schemeClr>
                </a:solidFill>
              </a:endParaRPr>
            </a:p>
          </p:txBody>
        </p:sp>
        <p:sp>
          <p:nvSpPr>
            <p:cNvPr id="18" name="正方形/長方形 17">
              <a:extLst>
                <a:ext uri="{FF2B5EF4-FFF2-40B4-BE49-F238E27FC236}">
                  <a16:creationId xmlns:a16="http://schemas.microsoft.com/office/drawing/2014/main" id="{F4BDF064-6AAD-421D-AB41-7D433BD58FFA}"/>
                </a:ext>
              </a:extLst>
            </p:cNvPr>
            <p:cNvSpPr/>
            <p:nvPr/>
          </p:nvSpPr>
          <p:spPr>
            <a:xfrm>
              <a:off x="6463749" y="4031344"/>
              <a:ext cx="3041373" cy="367748"/>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b="1" dirty="0">
                  <a:solidFill>
                    <a:schemeClr val="tx1">
                      <a:lumMod val="75000"/>
                      <a:lumOff val="25000"/>
                    </a:schemeClr>
                  </a:solidFill>
                </a:rPr>
                <a:t>実施と主流化のためのツールと解決策</a:t>
              </a:r>
            </a:p>
          </p:txBody>
        </p:sp>
      </p:grpSp>
      <p:sp>
        <p:nvSpPr>
          <p:cNvPr id="20" name="正方形/長方形 19">
            <a:extLst>
              <a:ext uri="{FF2B5EF4-FFF2-40B4-BE49-F238E27FC236}">
                <a16:creationId xmlns:a16="http://schemas.microsoft.com/office/drawing/2014/main" id="{1CC23E3A-D383-46E3-BDCF-DBEC5D016CF2}"/>
              </a:ext>
            </a:extLst>
          </p:cNvPr>
          <p:cNvSpPr/>
          <p:nvPr/>
        </p:nvSpPr>
        <p:spPr>
          <a:xfrm>
            <a:off x="127000" y="3385130"/>
            <a:ext cx="2526748" cy="3677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en-US" altLang="ja-JP" sz="1600" b="1" dirty="0"/>
              <a:t>2050</a:t>
            </a:r>
            <a:r>
              <a:rPr kumimoji="1" lang="ja-JP" altLang="en-US" sz="1600" b="1" dirty="0"/>
              <a:t>年グローバルゴール</a:t>
            </a:r>
          </a:p>
        </p:txBody>
      </p:sp>
      <p:sp>
        <p:nvSpPr>
          <p:cNvPr id="25" name="正方形/長方形 24">
            <a:extLst>
              <a:ext uri="{FF2B5EF4-FFF2-40B4-BE49-F238E27FC236}">
                <a16:creationId xmlns:a16="http://schemas.microsoft.com/office/drawing/2014/main" id="{56F23B8A-4865-4FD9-9AC0-C777280681F6}"/>
              </a:ext>
            </a:extLst>
          </p:cNvPr>
          <p:cNvSpPr/>
          <p:nvPr/>
        </p:nvSpPr>
        <p:spPr>
          <a:xfrm>
            <a:off x="6133928" y="4266232"/>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生物多様性の主流化</a:t>
            </a:r>
          </a:p>
        </p:txBody>
      </p:sp>
      <p:sp>
        <p:nvSpPr>
          <p:cNvPr id="28" name="正方形/長方形 27">
            <a:extLst>
              <a:ext uri="{FF2B5EF4-FFF2-40B4-BE49-F238E27FC236}">
                <a16:creationId xmlns:a16="http://schemas.microsoft.com/office/drawing/2014/main" id="{5D8B2A4F-B5A2-484F-AA18-762AFED84E78}"/>
              </a:ext>
            </a:extLst>
          </p:cNvPr>
          <p:cNvSpPr/>
          <p:nvPr/>
        </p:nvSpPr>
        <p:spPr>
          <a:xfrm>
            <a:off x="6133928" y="4527400"/>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ビジネスの影響評価・開示</a:t>
            </a:r>
          </a:p>
        </p:txBody>
      </p:sp>
      <p:sp>
        <p:nvSpPr>
          <p:cNvPr id="31" name="正方形/長方形 30">
            <a:extLst>
              <a:ext uri="{FF2B5EF4-FFF2-40B4-BE49-F238E27FC236}">
                <a16:creationId xmlns:a16="http://schemas.microsoft.com/office/drawing/2014/main" id="{C9979C57-BBD3-43C3-BE6D-8FF63A69A88B}"/>
              </a:ext>
            </a:extLst>
          </p:cNvPr>
          <p:cNvSpPr/>
          <p:nvPr/>
        </p:nvSpPr>
        <p:spPr>
          <a:xfrm>
            <a:off x="6133928" y="4788568"/>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持続可能な消費</a:t>
            </a:r>
          </a:p>
        </p:txBody>
      </p:sp>
      <p:sp>
        <p:nvSpPr>
          <p:cNvPr id="34" name="正方形/長方形 33">
            <a:extLst>
              <a:ext uri="{FF2B5EF4-FFF2-40B4-BE49-F238E27FC236}">
                <a16:creationId xmlns:a16="http://schemas.microsoft.com/office/drawing/2014/main" id="{D266A07F-ADEC-4226-B36F-5B6245E5A64C}"/>
              </a:ext>
            </a:extLst>
          </p:cNvPr>
          <p:cNvSpPr/>
          <p:nvPr/>
        </p:nvSpPr>
        <p:spPr>
          <a:xfrm>
            <a:off x="6133928" y="5049736"/>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バイオセーフティ</a:t>
            </a:r>
          </a:p>
        </p:txBody>
      </p:sp>
      <p:sp>
        <p:nvSpPr>
          <p:cNvPr id="37" name="正方形/長方形 36">
            <a:extLst>
              <a:ext uri="{FF2B5EF4-FFF2-40B4-BE49-F238E27FC236}">
                <a16:creationId xmlns:a16="http://schemas.microsoft.com/office/drawing/2014/main" id="{22379947-D400-4F40-BE6D-7D4A6A72B24A}"/>
              </a:ext>
            </a:extLst>
          </p:cNvPr>
          <p:cNvSpPr/>
          <p:nvPr/>
        </p:nvSpPr>
        <p:spPr>
          <a:xfrm>
            <a:off x="6133928" y="5310904"/>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有害補助金の特定・見直し</a:t>
            </a:r>
          </a:p>
        </p:txBody>
      </p:sp>
      <p:sp>
        <p:nvSpPr>
          <p:cNvPr id="40" name="正方形/長方形 39">
            <a:extLst>
              <a:ext uri="{FF2B5EF4-FFF2-40B4-BE49-F238E27FC236}">
                <a16:creationId xmlns:a16="http://schemas.microsoft.com/office/drawing/2014/main" id="{8082D0E6-24CF-4EE9-A56A-175CEB678BCA}"/>
              </a:ext>
            </a:extLst>
          </p:cNvPr>
          <p:cNvSpPr/>
          <p:nvPr/>
        </p:nvSpPr>
        <p:spPr>
          <a:xfrm>
            <a:off x="6133928" y="5833240"/>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能力構築</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科学・技術の移転及び協力</a:t>
            </a:r>
          </a:p>
        </p:txBody>
      </p:sp>
      <p:sp>
        <p:nvSpPr>
          <p:cNvPr id="43" name="正方形/長方形 42">
            <a:extLst>
              <a:ext uri="{FF2B5EF4-FFF2-40B4-BE49-F238E27FC236}">
                <a16:creationId xmlns:a16="http://schemas.microsoft.com/office/drawing/2014/main" id="{6F582BAE-5CD7-4784-A73E-E3ECD31593F2}"/>
              </a:ext>
            </a:extLst>
          </p:cNvPr>
          <p:cNvSpPr/>
          <p:nvPr/>
        </p:nvSpPr>
        <p:spPr>
          <a:xfrm>
            <a:off x="6133928" y="6094408"/>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情報・知識へのアクセス強化</a:t>
            </a:r>
          </a:p>
        </p:txBody>
      </p:sp>
      <p:sp>
        <p:nvSpPr>
          <p:cNvPr id="46" name="正方形/長方形 45">
            <a:extLst>
              <a:ext uri="{FF2B5EF4-FFF2-40B4-BE49-F238E27FC236}">
                <a16:creationId xmlns:a16="http://schemas.microsoft.com/office/drawing/2014/main" id="{1FB4EAE9-C9B3-4C02-B8A2-B7C86B0D4E3A}"/>
              </a:ext>
            </a:extLst>
          </p:cNvPr>
          <p:cNvSpPr/>
          <p:nvPr/>
        </p:nvSpPr>
        <p:spPr>
          <a:xfrm>
            <a:off x="6133928" y="6355576"/>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女性</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若者及び先住民の参画</a:t>
            </a:r>
          </a:p>
        </p:txBody>
      </p:sp>
      <p:sp>
        <p:nvSpPr>
          <p:cNvPr id="49" name="正方形/長方形 48">
            <a:extLst>
              <a:ext uri="{FF2B5EF4-FFF2-40B4-BE49-F238E27FC236}">
                <a16:creationId xmlns:a16="http://schemas.microsoft.com/office/drawing/2014/main" id="{F5553B87-79AD-487E-A58B-C0F867AFE3DA}"/>
              </a:ext>
            </a:extLst>
          </p:cNvPr>
          <p:cNvSpPr/>
          <p:nvPr/>
        </p:nvSpPr>
        <p:spPr>
          <a:xfrm>
            <a:off x="6133928" y="6616742"/>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ジェンダー平等</a:t>
            </a:r>
          </a:p>
        </p:txBody>
      </p:sp>
      <p:sp>
        <p:nvSpPr>
          <p:cNvPr id="52" name="正方形/長方形 51">
            <a:extLst>
              <a:ext uri="{FF2B5EF4-FFF2-40B4-BE49-F238E27FC236}">
                <a16:creationId xmlns:a16="http://schemas.microsoft.com/office/drawing/2014/main" id="{9556CC94-4C02-4818-80CE-3DC4108FCE6E}"/>
              </a:ext>
            </a:extLst>
          </p:cNvPr>
          <p:cNvSpPr/>
          <p:nvPr/>
        </p:nvSpPr>
        <p:spPr>
          <a:xfrm>
            <a:off x="6133928" y="5572072"/>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資金の動員</a:t>
            </a:r>
          </a:p>
        </p:txBody>
      </p:sp>
      <p:sp>
        <p:nvSpPr>
          <p:cNvPr id="55" name="正方形/長方形 54">
            <a:extLst>
              <a:ext uri="{FF2B5EF4-FFF2-40B4-BE49-F238E27FC236}">
                <a16:creationId xmlns:a16="http://schemas.microsoft.com/office/drawing/2014/main" id="{0CC5D553-DDE5-4F25-92F0-A97B924FBF85}"/>
              </a:ext>
            </a:extLst>
          </p:cNvPr>
          <p:cNvSpPr/>
          <p:nvPr/>
        </p:nvSpPr>
        <p:spPr>
          <a:xfrm>
            <a:off x="3130463" y="4266232"/>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野生種の持続可能な管理</a:t>
            </a:r>
          </a:p>
        </p:txBody>
      </p:sp>
      <p:sp>
        <p:nvSpPr>
          <p:cNvPr id="56" name="正方形/長方形 55">
            <a:extLst>
              <a:ext uri="{FF2B5EF4-FFF2-40B4-BE49-F238E27FC236}">
                <a16:creationId xmlns:a16="http://schemas.microsoft.com/office/drawing/2014/main" id="{8A9352ED-68B4-4247-99AF-353358545D0A}"/>
              </a:ext>
            </a:extLst>
          </p:cNvPr>
          <p:cNvSpPr/>
          <p:nvPr/>
        </p:nvSpPr>
        <p:spPr>
          <a:xfrm>
            <a:off x="3130463" y="4527400"/>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農林漁業の持続可能な管理</a:t>
            </a:r>
          </a:p>
        </p:txBody>
      </p:sp>
      <p:sp>
        <p:nvSpPr>
          <p:cNvPr id="57" name="正方形/長方形 56">
            <a:extLst>
              <a:ext uri="{FF2B5EF4-FFF2-40B4-BE49-F238E27FC236}">
                <a16:creationId xmlns:a16="http://schemas.microsoft.com/office/drawing/2014/main" id="{5B8C9E77-22E3-4AC7-B94F-94605CEEDC81}"/>
              </a:ext>
            </a:extLst>
          </p:cNvPr>
          <p:cNvSpPr/>
          <p:nvPr/>
        </p:nvSpPr>
        <p:spPr>
          <a:xfrm>
            <a:off x="3130463" y="4788568"/>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自然の恵みの回復</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維持及び増大</a:t>
            </a:r>
          </a:p>
        </p:txBody>
      </p:sp>
      <p:sp>
        <p:nvSpPr>
          <p:cNvPr id="58" name="正方形/長方形 57">
            <a:extLst>
              <a:ext uri="{FF2B5EF4-FFF2-40B4-BE49-F238E27FC236}">
                <a16:creationId xmlns:a16="http://schemas.microsoft.com/office/drawing/2014/main" id="{0805D702-35C8-489B-A2C5-AC38379C3395}"/>
              </a:ext>
            </a:extLst>
          </p:cNvPr>
          <p:cNvSpPr/>
          <p:nvPr/>
        </p:nvSpPr>
        <p:spPr>
          <a:xfrm>
            <a:off x="3130463" y="5049736"/>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都市の緑地親水空間の確保</a:t>
            </a:r>
          </a:p>
        </p:txBody>
      </p:sp>
      <p:sp>
        <p:nvSpPr>
          <p:cNvPr id="59" name="正方形/長方形 58">
            <a:extLst>
              <a:ext uri="{FF2B5EF4-FFF2-40B4-BE49-F238E27FC236}">
                <a16:creationId xmlns:a16="http://schemas.microsoft.com/office/drawing/2014/main" id="{C15E2170-85B1-40E6-8151-963D3A26504E}"/>
              </a:ext>
            </a:extLst>
          </p:cNvPr>
          <p:cNvSpPr/>
          <p:nvPr/>
        </p:nvSpPr>
        <p:spPr>
          <a:xfrm>
            <a:off x="3130463" y="5310904"/>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公正</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衡平な遺伝資源の利益配分（</a:t>
            </a:r>
            <a:r>
              <a:rPr kumimoji="1" lang="en-US" altLang="ja-JP" sz="1200" dirty="0">
                <a:solidFill>
                  <a:schemeClr val="tx1">
                    <a:lumMod val="75000"/>
                    <a:lumOff val="25000"/>
                  </a:schemeClr>
                </a:solidFill>
              </a:rPr>
              <a:t>ABS)</a:t>
            </a:r>
            <a:endParaRPr kumimoji="1" lang="ja-JP" altLang="en-US" sz="1200" dirty="0">
              <a:solidFill>
                <a:schemeClr val="tx1">
                  <a:lumMod val="75000"/>
                  <a:lumOff val="25000"/>
                </a:schemeClr>
              </a:solidFill>
            </a:endParaRPr>
          </a:p>
        </p:txBody>
      </p:sp>
      <p:sp>
        <p:nvSpPr>
          <p:cNvPr id="65" name="正方形/長方形 64">
            <a:extLst>
              <a:ext uri="{FF2B5EF4-FFF2-40B4-BE49-F238E27FC236}">
                <a16:creationId xmlns:a16="http://schemas.microsoft.com/office/drawing/2014/main" id="{DD7C3038-B21B-4ECC-838D-777E0DB891C7}"/>
              </a:ext>
            </a:extLst>
          </p:cNvPr>
          <p:cNvSpPr/>
          <p:nvPr/>
        </p:nvSpPr>
        <p:spPr>
          <a:xfrm>
            <a:off x="127000" y="4266232"/>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空間計画の策定と効果的管理</a:t>
            </a:r>
          </a:p>
        </p:txBody>
      </p:sp>
      <p:sp>
        <p:nvSpPr>
          <p:cNvPr id="66" name="正方形/長方形 65">
            <a:extLst>
              <a:ext uri="{FF2B5EF4-FFF2-40B4-BE49-F238E27FC236}">
                <a16:creationId xmlns:a16="http://schemas.microsoft.com/office/drawing/2014/main" id="{CDFE88BE-FB90-4483-A9D3-E622BA205209}"/>
              </a:ext>
            </a:extLst>
          </p:cNvPr>
          <p:cNvSpPr/>
          <p:nvPr/>
        </p:nvSpPr>
        <p:spPr>
          <a:xfrm>
            <a:off x="127000" y="4527400"/>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生態系の回復</a:t>
            </a:r>
          </a:p>
        </p:txBody>
      </p:sp>
      <p:sp>
        <p:nvSpPr>
          <p:cNvPr id="67" name="正方形/長方形 66">
            <a:extLst>
              <a:ext uri="{FF2B5EF4-FFF2-40B4-BE49-F238E27FC236}">
                <a16:creationId xmlns:a16="http://schemas.microsoft.com/office/drawing/2014/main" id="{EB3932C6-6FA7-405E-82A8-8CB8BB1FE982}"/>
              </a:ext>
            </a:extLst>
          </p:cNvPr>
          <p:cNvSpPr/>
          <p:nvPr/>
        </p:nvSpPr>
        <p:spPr>
          <a:xfrm>
            <a:off x="127000" y="4788568"/>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a:t>
            </a:r>
            <a:r>
              <a:rPr kumimoji="1" lang="en-US" altLang="ja-JP" sz="1200" dirty="0">
                <a:solidFill>
                  <a:schemeClr val="tx1">
                    <a:lumMod val="75000"/>
                    <a:lumOff val="25000"/>
                  </a:schemeClr>
                </a:solidFill>
              </a:rPr>
              <a:t>30by30</a:t>
            </a:r>
            <a:r>
              <a:rPr kumimoji="1" lang="ja-JP" altLang="en-US" sz="1200" dirty="0">
                <a:solidFill>
                  <a:schemeClr val="tx1">
                    <a:lumMod val="75000"/>
                    <a:lumOff val="25000"/>
                  </a:schemeClr>
                </a:solidFill>
              </a:rPr>
              <a:t>」</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保護地域及び</a:t>
            </a:r>
            <a:r>
              <a:rPr kumimoji="1" lang="en-US" altLang="ja-JP" sz="1200" dirty="0">
                <a:solidFill>
                  <a:schemeClr val="tx1">
                    <a:lumMod val="75000"/>
                    <a:lumOff val="25000"/>
                  </a:schemeClr>
                </a:solidFill>
              </a:rPr>
              <a:t>OECM</a:t>
            </a:r>
          </a:p>
        </p:txBody>
      </p:sp>
      <p:sp>
        <p:nvSpPr>
          <p:cNvPr id="68" name="正方形/長方形 67">
            <a:extLst>
              <a:ext uri="{FF2B5EF4-FFF2-40B4-BE49-F238E27FC236}">
                <a16:creationId xmlns:a16="http://schemas.microsoft.com/office/drawing/2014/main" id="{9852B7F1-E901-4A02-80E0-A0D3F473B36A}"/>
              </a:ext>
            </a:extLst>
          </p:cNvPr>
          <p:cNvSpPr/>
          <p:nvPr/>
        </p:nvSpPr>
        <p:spPr>
          <a:xfrm>
            <a:off x="127000" y="5049736"/>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種・遺伝子の保全</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野生生物との共生</a:t>
            </a:r>
          </a:p>
        </p:txBody>
      </p:sp>
      <p:sp>
        <p:nvSpPr>
          <p:cNvPr id="69" name="正方形/長方形 68">
            <a:extLst>
              <a:ext uri="{FF2B5EF4-FFF2-40B4-BE49-F238E27FC236}">
                <a16:creationId xmlns:a16="http://schemas.microsoft.com/office/drawing/2014/main" id="{312A2D4B-C69B-4FBA-9F03-F3975D74B395}"/>
              </a:ext>
            </a:extLst>
          </p:cNvPr>
          <p:cNvSpPr/>
          <p:nvPr/>
        </p:nvSpPr>
        <p:spPr>
          <a:xfrm>
            <a:off x="127000" y="5310904"/>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生物の利用</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採取取引きの適正化</a:t>
            </a:r>
          </a:p>
        </p:txBody>
      </p:sp>
      <p:sp>
        <p:nvSpPr>
          <p:cNvPr id="70" name="正方形/長方形 69">
            <a:extLst>
              <a:ext uri="{FF2B5EF4-FFF2-40B4-BE49-F238E27FC236}">
                <a16:creationId xmlns:a16="http://schemas.microsoft.com/office/drawing/2014/main" id="{6B1A7E5F-D179-43AA-AC2E-DB59A7BB9954}"/>
              </a:ext>
            </a:extLst>
          </p:cNvPr>
          <p:cNvSpPr/>
          <p:nvPr/>
        </p:nvSpPr>
        <p:spPr>
          <a:xfrm>
            <a:off x="127000" y="5833240"/>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100" dirty="0">
                <a:solidFill>
                  <a:schemeClr val="tx1">
                    <a:lumMod val="75000"/>
                    <a:lumOff val="25000"/>
                  </a:schemeClr>
                </a:solidFill>
              </a:rPr>
              <a:t>汚染防止</a:t>
            </a:r>
            <a:r>
              <a:rPr kumimoji="1" lang="en-US" altLang="ja-JP" sz="1100" dirty="0">
                <a:solidFill>
                  <a:schemeClr val="tx1">
                    <a:lumMod val="75000"/>
                    <a:lumOff val="25000"/>
                  </a:schemeClr>
                </a:solidFill>
              </a:rPr>
              <a:t>,</a:t>
            </a:r>
            <a:r>
              <a:rPr kumimoji="1" lang="ja-JP" altLang="en-US" sz="1100" dirty="0">
                <a:solidFill>
                  <a:schemeClr val="tx1">
                    <a:lumMod val="75000"/>
                    <a:lumOff val="25000"/>
                  </a:schemeClr>
                </a:solidFill>
              </a:rPr>
              <a:t>栄養塩類の流出・農薬リスクの半減</a:t>
            </a:r>
          </a:p>
        </p:txBody>
      </p:sp>
      <p:sp>
        <p:nvSpPr>
          <p:cNvPr id="71" name="正方形/長方形 70">
            <a:extLst>
              <a:ext uri="{FF2B5EF4-FFF2-40B4-BE49-F238E27FC236}">
                <a16:creationId xmlns:a16="http://schemas.microsoft.com/office/drawing/2014/main" id="{2799EE06-8684-4B73-924C-AEA487507ECE}"/>
              </a:ext>
            </a:extLst>
          </p:cNvPr>
          <p:cNvSpPr/>
          <p:nvPr/>
        </p:nvSpPr>
        <p:spPr>
          <a:xfrm>
            <a:off x="127000" y="6094408"/>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気候変動対策</a:t>
            </a:r>
            <a:r>
              <a:rPr kumimoji="1" lang="en-US" altLang="ja-JP" sz="1200" dirty="0">
                <a:solidFill>
                  <a:schemeClr val="tx1">
                    <a:lumMod val="75000"/>
                    <a:lumOff val="25000"/>
                  </a:schemeClr>
                </a:solidFill>
              </a:rPr>
              <a:t>(</a:t>
            </a:r>
            <a:r>
              <a:rPr kumimoji="1" lang="ja-JP" altLang="en-US" sz="1200" dirty="0">
                <a:solidFill>
                  <a:schemeClr val="tx1">
                    <a:lumMod val="75000"/>
                    <a:lumOff val="25000"/>
                  </a:schemeClr>
                </a:solidFill>
              </a:rPr>
              <a:t>含</a:t>
            </a:r>
            <a:r>
              <a:rPr kumimoji="1" lang="en-US" altLang="ja-JP" sz="1200" dirty="0">
                <a:solidFill>
                  <a:schemeClr val="tx1">
                    <a:lumMod val="75000"/>
                    <a:lumOff val="25000"/>
                  </a:schemeClr>
                </a:solidFill>
              </a:rPr>
              <a:t>,</a:t>
            </a:r>
            <a:r>
              <a:rPr kumimoji="1" lang="en-US" altLang="ja-JP" sz="1200" dirty="0" err="1">
                <a:solidFill>
                  <a:schemeClr val="tx1">
                    <a:lumMod val="75000"/>
                    <a:lumOff val="25000"/>
                  </a:schemeClr>
                </a:solidFill>
              </a:rPr>
              <a:t>NbS</a:t>
            </a:r>
            <a:r>
              <a:rPr kumimoji="1" lang="en-US" altLang="ja-JP" sz="1200" dirty="0">
                <a:solidFill>
                  <a:schemeClr val="tx1">
                    <a:lumMod val="75000"/>
                    <a:lumOff val="25000"/>
                  </a:schemeClr>
                </a:solidFill>
              </a:rPr>
              <a:t>/</a:t>
            </a:r>
            <a:r>
              <a:rPr kumimoji="1" lang="en-US" altLang="ja-JP" sz="1200" dirty="0" err="1">
                <a:solidFill>
                  <a:schemeClr val="tx1">
                    <a:lumMod val="75000"/>
                    <a:lumOff val="25000"/>
                  </a:schemeClr>
                </a:solidFill>
              </a:rPr>
              <a:t>EbA</a:t>
            </a:r>
            <a:r>
              <a:rPr kumimoji="1" lang="en-US" altLang="ja-JP" sz="1200" dirty="0">
                <a:solidFill>
                  <a:schemeClr val="tx1">
                    <a:lumMod val="75000"/>
                    <a:lumOff val="25000"/>
                  </a:schemeClr>
                </a:solidFill>
              </a:rPr>
              <a:t>)</a:t>
            </a:r>
          </a:p>
        </p:txBody>
      </p:sp>
      <p:sp>
        <p:nvSpPr>
          <p:cNvPr id="74" name="正方形/長方形 73">
            <a:extLst>
              <a:ext uri="{FF2B5EF4-FFF2-40B4-BE49-F238E27FC236}">
                <a16:creationId xmlns:a16="http://schemas.microsoft.com/office/drawing/2014/main" id="{D38BBB28-F586-4FC6-8ACC-5002FC1DC330}"/>
              </a:ext>
            </a:extLst>
          </p:cNvPr>
          <p:cNvSpPr/>
          <p:nvPr/>
        </p:nvSpPr>
        <p:spPr>
          <a:xfrm>
            <a:off x="127000" y="5572072"/>
            <a:ext cx="2883073" cy="216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6000" rIns="36000" rtlCol="0" anchor="ctr"/>
          <a:lstStyle/>
          <a:p>
            <a:r>
              <a:rPr kumimoji="1" lang="ja-JP" altLang="en-US" sz="1200" dirty="0">
                <a:solidFill>
                  <a:schemeClr val="tx1">
                    <a:lumMod val="75000"/>
                    <a:lumOff val="25000"/>
                  </a:schemeClr>
                </a:solidFill>
              </a:rPr>
              <a:t>侵略的外来種対策</a:t>
            </a:r>
          </a:p>
        </p:txBody>
      </p:sp>
      <p:sp>
        <p:nvSpPr>
          <p:cNvPr id="4" name="テキスト ボックス 3">
            <a:extLst>
              <a:ext uri="{FF2B5EF4-FFF2-40B4-BE49-F238E27FC236}">
                <a16:creationId xmlns:a16="http://schemas.microsoft.com/office/drawing/2014/main" id="{E1F75765-EA05-435B-908D-7AD900569095}"/>
              </a:ext>
            </a:extLst>
          </p:cNvPr>
          <p:cNvSpPr txBox="1"/>
          <p:nvPr/>
        </p:nvSpPr>
        <p:spPr>
          <a:xfrm>
            <a:off x="7396204" y="443889"/>
            <a:ext cx="2079057" cy="369332"/>
          </a:xfrm>
          <a:prstGeom prst="rect">
            <a:avLst/>
          </a:prstGeom>
          <a:noFill/>
        </p:spPr>
        <p:txBody>
          <a:bodyPr wrap="square" lIns="36000" rIns="36000" rtlCol="0">
            <a:spAutoFit/>
          </a:bodyPr>
          <a:lstStyle/>
          <a:p>
            <a:pPr algn="l"/>
            <a:r>
              <a:rPr kumimoji="1" lang="en-US" altLang="ja-JP" dirty="0">
                <a:latin typeface="BIZ UDゴシック" panose="020B0400000000000000" pitchFamily="49" charset="-128"/>
                <a:ea typeface="BIZ UDゴシック" panose="020B0400000000000000" pitchFamily="49" charset="-128"/>
              </a:rPr>
              <a:t>2022</a:t>
            </a:r>
            <a:r>
              <a:rPr kumimoji="1" lang="ja-JP" altLang="en-US" dirty="0">
                <a:latin typeface="BIZ UDゴシック" panose="020B0400000000000000" pitchFamily="49" charset="-128"/>
                <a:ea typeface="BIZ UDゴシック" panose="020B0400000000000000" pitchFamily="49" charset="-128"/>
              </a:rPr>
              <a:t>年</a:t>
            </a:r>
            <a:r>
              <a:rPr kumimoji="1" lang="en-US" altLang="ja-JP" dirty="0">
                <a:latin typeface="BIZ UDゴシック" panose="020B0400000000000000" pitchFamily="49" charset="-128"/>
                <a:ea typeface="BIZ UDゴシック" panose="020B0400000000000000" pitchFamily="49" charset="-128"/>
              </a:rPr>
              <a:t>12</a:t>
            </a:r>
            <a:r>
              <a:rPr kumimoji="1" lang="ja-JP" altLang="en-US" dirty="0">
                <a:latin typeface="BIZ UDゴシック" panose="020B0400000000000000" pitchFamily="49" charset="-128"/>
                <a:ea typeface="BIZ UDゴシック" panose="020B0400000000000000" pitchFamily="49" charset="-128"/>
              </a:rPr>
              <a:t>月</a:t>
            </a:r>
            <a:r>
              <a:rPr lang="ja-JP" altLang="en-US" dirty="0">
                <a:latin typeface="BIZ UDゴシック" panose="020B0400000000000000" pitchFamily="49" charset="-128"/>
                <a:ea typeface="BIZ UDゴシック" panose="020B0400000000000000" pitchFamily="49" charset="-128"/>
              </a:rPr>
              <a:t>採択</a:t>
            </a: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7901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E6ED3-1DB0-33D1-AE25-8B7DC30AC63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413658F-A2B0-8CEB-BB51-54AB00F4475D}"/>
              </a:ext>
            </a:extLst>
          </p:cNvPr>
          <p:cNvSpPr/>
          <p:nvPr/>
        </p:nvSpPr>
        <p:spPr>
          <a:xfrm>
            <a:off x="0" y="2971800"/>
            <a:ext cx="91440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t>生物多様性国家戦略</a:t>
            </a:r>
            <a:r>
              <a:rPr lang="en-US" altLang="ja-JP" sz="2800" dirty="0"/>
              <a:t>2023-2030</a:t>
            </a:r>
            <a:endParaRPr lang="ja-JP" altLang="en-US" sz="2800" dirty="0"/>
          </a:p>
        </p:txBody>
      </p:sp>
    </p:spTree>
    <p:extLst>
      <p:ext uri="{BB962C8B-B14F-4D97-AF65-F5344CB8AC3E}">
        <p14:creationId xmlns:p14="http://schemas.microsoft.com/office/powerpoint/2010/main" val="279876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47B477-6253-4231-9168-71A61B9095D8}"/>
              </a:ext>
            </a:extLst>
          </p:cNvPr>
          <p:cNvSpPr>
            <a:spLocks noGrp="1"/>
          </p:cNvSpPr>
          <p:nvPr>
            <p:ph type="title"/>
          </p:nvPr>
        </p:nvSpPr>
        <p:spPr/>
        <p:txBody>
          <a:bodyPr/>
          <a:lstStyle/>
          <a:p>
            <a:r>
              <a:rPr kumimoji="1" lang="ja-JP" altLang="en-US" dirty="0"/>
              <a:t>生物多様性国家戦略</a:t>
            </a:r>
            <a:r>
              <a:rPr kumimoji="1" lang="en-US" altLang="ja-JP" dirty="0"/>
              <a:t>2023-2030</a:t>
            </a:r>
            <a:endParaRPr kumimoji="1" lang="ja-JP" altLang="en-US" dirty="0"/>
          </a:p>
        </p:txBody>
      </p:sp>
      <p:sp>
        <p:nvSpPr>
          <p:cNvPr id="5" name="テキスト ボックス 4">
            <a:extLst>
              <a:ext uri="{FF2B5EF4-FFF2-40B4-BE49-F238E27FC236}">
                <a16:creationId xmlns:a16="http://schemas.microsoft.com/office/drawing/2014/main" id="{0EADA291-0A6C-4DE8-A168-BA20DF4EC392}"/>
              </a:ext>
            </a:extLst>
          </p:cNvPr>
          <p:cNvSpPr txBox="1"/>
          <p:nvPr/>
        </p:nvSpPr>
        <p:spPr>
          <a:xfrm>
            <a:off x="96252" y="544875"/>
            <a:ext cx="9047747" cy="646331"/>
          </a:xfrm>
          <a:prstGeom prst="rect">
            <a:avLst/>
          </a:prstGeom>
          <a:noFill/>
        </p:spPr>
        <p:txBody>
          <a:bodyPr wrap="square" lIns="36000" rIns="36000" rtlCol="0">
            <a:spAutoFit/>
          </a:bodyPr>
          <a:lstStyle/>
          <a:p>
            <a:pPr algn="l"/>
            <a:r>
              <a:rPr kumimoji="1" lang="ja-JP" altLang="en-US" b="1" dirty="0">
                <a:solidFill>
                  <a:schemeClr val="tx1">
                    <a:lumMod val="75000"/>
                    <a:lumOff val="25000"/>
                  </a:schemeClr>
                </a:solidFill>
              </a:rPr>
              <a:t>策定時期　</a:t>
            </a:r>
            <a:r>
              <a:rPr kumimoji="1" lang="en-US" altLang="ja-JP" dirty="0">
                <a:solidFill>
                  <a:schemeClr val="tx1">
                    <a:lumMod val="75000"/>
                    <a:lumOff val="25000"/>
                  </a:schemeClr>
                </a:solidFill>
              </a:rPr>
              <a:t>2023</a:t>
            </a:r>
            <a:r>
              <a:rPr kumimoji="1" lang="ja-JP" altLang="en-US" dirty="0">
                <a:solidFill>
                  <a:schemeClr val="tx1">
                    <a:lumMod val="75000"/>
                    <a:lumOff val="25000"/>
                  </a:schemeClr>
                </a:solidFill>
              </a:rPr>
              <a:t>年</a:t>
            </a:r>
            <a:r>
              <a:rPr lang="ja-JP" altLang="en-US" dirty="0">
                <a:solidFill>
                  <a:schemeClr val="tx1">
                    <a:lumMod val="75000"/>
                    <a:lumOff val="25000"/>
                  </a:schemeClr>
                </a:solidFill>
              </a:rPr>
              <a:t>３</a:t>
            </a:r>
            <a:r>
              <a:rPr kumimoji="1" lang="ja-JP" altLang="en-US" dirty="0">
                <a:solidFill>
                  <a:schemeClr val="tx1">
                    <a:lumMod val="75000"/>
                    <a:lumOff val="25000"/>
                  </a:schemeClr>
                </a:solidFill>
              </a:rPr>
              <a:t>月</a:t>
            </a:r>
            <a:r>
              <a:rPr kumimoji="1" lang="en-US" altLang="ja-JP" dirty="0">
                <a:solidFill>
                  <a:schemeClr val="tx1">
                    <a:lumMod val="75000"/>
                    <a:lumOff val="25000"/>
                  </a:schemeClr>
                </a:solidFill>
              </a:rPr>
              <a:t>31</a:t>
            </a:r>
            <a:r>
              <a:rPr kumimoji="1" lang="ja-JP" altLang="en-US" dirty="0">
                <a:solidFill>
                  <a:schemeClr val="tx1">
                    <a:lumMod val="75000"/>
                    <a:lumOff val="25000"/>
                  </a:schemeClr>
                </a:solidFill>
              </a:rPr>
              <a:t>日</a:t>
            </a:r>
            <a:endParaRPr kumimoji="1" lang="en-US" altLang="ja-JP" dirty="0">
              <a:solidFill>
                <a:schemeClr val="tx1">
                  <a:lumMod val="75000"/>
                  <a:lumOff val="25000"/>
                </a:schemeClr>
              </a:solidFill>
            </a:endParaRPr>
          </a:p>
          <a:p>
            <a:pPr algn="l"/>
            <a:r>
              <a:rPr lang="ja-JP" altLang="en-US" b="1" dirty="0">
                <a:solidFill>
                  <a:schemeClr val="tx1">
                    <a:lumMod val="75000"/>
                    <a:lumOff val="25000"/>
                  </a:schemeClr>
                </a:solidFill>
              </a:rPr>
              <a:t>根拠法令</a:t>
            </a:r>
            <a:r>
              <a:rPr lang="ja-JP" altLang="en-US" dirty="0">
                <a:solidFill>
                  <a:schemeClr val="tx1">
                    <a:lumMod val="75000"/>
                    <a:lumOff val="25000"/>
                  </a:schemeClr>
                </a:solidFill>
              </a:rPr>
              <a:t>　生物多様性基本法第</a:t>
            </a:r>
            <a:r>
              <a:rPr lang="en-US" altLang="ja-JP" dirty="0">
                <a:solidFill>
                  <a:schemeClr val="tx1">
                    <a:lumMod val="75000"/>
                    <a:lumOff val="25000"/>
                  </a:schemeClr>
                </a:solidFill>
              </a:rPr>
              <a:t>11</a:t>
            </a:r>
            <a:r>
              <a:rPr lang="ja-JP" altLang="en-US" dirty="0">
                <a:solidFill>
                  <a:schemeClr val="tx1">
                    <a:lumMod val="75000"/>
                    <a:lumOff val="25000"/>
                  </a:schemeClr>
                </a:solidFill>
              </a:rPr>
              <a:t>条</a:t>
            </a:r>
            <a:endParaRPr lang="en-US" altLang="ja-JP" dirty="0">
              <a:solidFill>
                <a:schemeClr val="tx1">
                  <a:lumMod val="75000"/>
                  <a:lumOff val="25000"/>
                </a:schemeClr>
              </a:solidFill>
            </a:endParaRPr>
          </a:p>
        </p:txBody>
      </p:sp>
      <p:pic>
        <p:nvPicPr>
          <p:cNvPr id="7" name="図 6">
            <a:extLst>
              <a:ext uri="{FF2B5EF4-FFF2-40B4-BE49-F238E27FC236}">
                <a16:creationId xmlns:a16="http://schemas.microsoft.com/office/drawing/2014/main" id="{B5DEBC33-B319-4140-97DB-57878B7B8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63894"/>
            <a:ext cx="9144000" cy="3982351"/>
          </a:xfrm>
          <a:prstGeom prst="rect">
            <a:avLst/>
          </a:prstGeom>
        </p:spPr>
      </p:pic>
      <p:grpSp>
        <p:nvGrpSpPr>
          <p:cNvPr id="11" name="グループ化 10">
            <a:extLst>
              <a:ext uri="{FF2B5EF4-FFF2-40B4-BE49-F238E27FC236}">
                <a16:creationId xmlns:a16="http://schemas.microsoft.com/office/drawing/2014/main" id="{3E72DDCD-0C62-496F-BDA2-5EF5F735E042}"/>
              </a:ext>
            </a:extLst>
          </p:cNvPr>
          <p:cNvGrpSpPr/>
          <p:nvPr/>
        </p:nvGrpSpPr>
        <p:grpSpPr>
          <a:xfrm>
            <a:off x="67378" y="1178603"/>
            <a:ext cx="9076621" cy="1554405"/>
            <a:chOff x="67378" y="1707992"/>
            <a:chExt cx="9076621" cy="1554405"/>
          </a:xfrm>
        </p:grpSpPr>
        <p:sp>
          <p:nvSpPr>
            <p:cNvPr id="8" name="テキスト ボックス 7">
              <a:extLst>
                <a:ext uri="{FF2B5EF4-FFF2-40B4-BE49-F238E27FC236}">
                  <a16:creationId xmlns:a16="http://schemas.microsoft.com/office/drawing/2014/main" id="{60538FFF-AC09-4C2A-BD0B-FAB3079C2565}"/>
                </a:ext>
              </a:extLst>
            </p:cNvPr>
            <p:cNvSpPr txBox="1"/>
            <p:nvPr/>
          </p:nvSpPr>
          <p:spPr>
            <a:xfrm>
              <a:off x="96252" y="2062068"/>
              <a:ext cx="9047747" cy="1200329"/>
            </a:xfrm>
            <a:prstGeom prst="rect">
              <a:avLst/>
            </a:prstGeom>
            <a:noFill/>
          </p:spPr>
          <p:txBody>
            <a:bodyPr wrap="square" lIns="36000" rIns="36000" rtlCol="0">
              <a:spAutoFit/>
            </a:bodyPr>
            <a:lstStyle/>
            <a:p>
              <a:r>
                <a:rPr lang="ja-JP" altLang="en-US" dirty="0">
                  <a:solidFill>
                    <a:schemeClr val="tx1">
                      <a:lumMod val="75000"/>
                      <a:lumOff val="25000"/>
                    </a:schemeClr>
                  </a:solidFill>
                </a:rPr>
                <a:t>・「昆明・モントリオール生物多様性枠組」に対応した戦略</a:t>
              </a:r>
              <a:endParaRPr lang="en-US" altLang="ja-JP" sz="1800" b="0" i="0" u="none" strike="noStrike" baseline="0" dirty="0">
                <a:solidFill>
                  <a:srgbClr val="595959"/>
                </a:solidFill>
                <a:latin typeface="メイリオ" panose="020B0604030504040204" pitchFamily="50" charset="-128"/>
                <a:ea typeface="メイリオ" panose="020B0604030504040204" pitchFamily="50" charset="-128"/>
              </a:endParaRPr>
            </a:p>
            <a:p>
              <a:pPr algn="l"/>
              <a:r>
                <a:rPr lang="ja-JP" altLang="en-US" sz="1800" b="0" i="0" u="none" strike="noStrike" baseline="0" dirty="0">
                  <a:solidFill>
                    <a:srgbClr val="595959"/>
                  </a:solidFill>
                  <a:latin typeface="メイリオ" panose="020B0604030504040204" pitchFamily="50" charset="-128"/>
                  <a:ea typeface="メイリオ" panose="020B0604030504040204" pitchFamily="50" charset="-128"/>
                </a:rPr>
                <a:t>・</a:t>
              </a:r>
              <a:r>
                <a:rPr lang="ja-JP" altLang="en-US" sz="1800" b="1" i="0" u="none" strike="noStrike" baseline="0" dirty="0">
                  <a:solidFill>
                    <a:srgbClr val="595959"/>
                  </a:solidFill>
                  <a:latin typeface="メイリオ" panose="020B0604030504040204" pitchFamily="50" charset="-128"/>
                  <a:ea typeface="メイリオ" panose="020B0604030504040204" pitchFamily="50" charset="-128"/>
                </a:rPr>
                <a:t>目標</a:t>
              </a:r>
              <a:r>
                <a:rPr lang="ja-JP" altLang="en-US" sz="1800" b="0" i="0" u="none" strike="noStrike" baseline="0" dirty="0">
                  <a:solidFill>
                    <a:srgbClr val="595959"/>
                  </a:solidFill>
                  <a:latin typeface="メイリオ" panose="020B0604030504040204" pitchFamily="50" charset="-128"/>
                  <a:ea typeface="メイリオ" panose="020B0604030504040204" pitchFamily="50" charset="-128"/>
                </a:rPr>
                <a:t>：</a:t>
              </a:r>
              <a:r>
                <a:rPr lang="ja-JP" altLang="en-US" sz="1800" b="1" i="0" u="none" strike="noStrike" baseline="0" dirty="0">
                  <a:solidFill>
                    <a:schemeClr val="accent1"/>
                  </a:solidFill>
                  <a:latin typeface="メイリオ" panose="020B0604030504040204" pitchFamily="50" charset="-128"/>
                  <a:ea typeface="メイリオ" panose="020B0604030504040204" pitchFamily="50" charset="-128"/>
                </a:rPr>
                <a:t>ネイチャーポジティブの実現</a:t>
              </a:r>
            </a:p>
            <a:p>
              <a:pPr algn="l"/>
              <a:r>
                <a:rPr lang="ja-JP" altLang="en-US" sz="1800" b="0" i="0" u="none" strike="noStrike" baseline="0" dirty="0">
                  <a:solidFill>
                    <a:srgbClr val="595959"/>
                  </a:solidFill>
                  <a:latin typeface="メイリオ" panose="020B0604030504040204" pitchFamily="50" charset="-128"/>
                  <a:ea typeface="メイリオ" panose="020B0604030504040204" pitchFamily="50" charset="-128"/>
                </a:rPr>
                <a:t>・</a:t>
              </a:r>
              <a:r>
                <a:rPr lang="en-US" altLang="ja-JP" sz="1800" b="1" i="0" u="none" strike="noStrike" baseline="0" dirty="0">
                  <a:solidFill>
                    <a:schemeClr val="accent1"/>
                  </a:solidFill>
                  <a:latin typeface="Meiryo-Bold"/>
                  <a:ea typeface="メイリオ" panose="020B0604030504040204" pitchFamily="50" charset="-128"/>
                </a:rPr>
                <a:t>30by30</a:t>
              </a:r>
              <a:r>
                <a:rPr lang="ja-JP" altLang="en-US" sz="1800" b="1" i="0" u="none" strike="noStrike" baseline="0" dirty="0">
                  <a:solidFill>
                    <a:schemeClr val="accent1"/>
                  </a:solidFill>
                  <a:latin typeface="Meiryo-Bold"/>
                  <a:ea typeface="メイリオ" panose="020B0604030504040204" pitchFamily="50" charset="-128"/>
                </a:rPr>
                <a:t>目標</a:t>
              </a:r>
              <a:r>
                <a:rPr lang="ja-JP" altLang="en-US" sz="1800" b="0" i="0" u="none" strike="noStrike" baseline="0" dirty="0">
                  <a:solidFill>
                    <a:srgbClr val="595959"/>
                  </a:solidFill>
                  <a:latin typeface="メイリオ" panose="020B0604030504040204" pitchFamily="50" charset="-128"/>
                  <a:ea typeface="メイリオ" panose="020B0604030504040204" pitchFamily="50" charset="-128"/>
                </a:rPr>
                <a:t>の達成等の取組により</a:t>
              </a:r>
              <a:r>
                <a:rPr lang="ja-JP" altLang="en-US" sz="1800" b="1" i="0" u="none" strike="noStrike" baseline="0" dirty="0">
                  <a:solidFill>
                    <a:schemeClr val="accent1"/>
                  </a:solidFill>
                  <a:latin typeface="Meiryo-Bold"/>
                  <a:ea typeface="メイリオ" panose="020B0604030504040204" pitchFamily="50" charset="-128"/>
                </a:rPr>
                <a:t>健全な生態系</a:t>
              </a:r>
              <a:r>
                <a:rPr lang="ja-JP" altLang="en-US" sz="1800" b="0" i="0" u="none" strike="noStrike" baseline="0" dirty="0">
                  <a:solidFill>
                    <a:srgbClr val="595959"/>
                  </a:solidFill>
                  <a:latin typeface="メイリオ" panose="020B0604030504040204" pitchFamily="50" charset="-128"/>
                  <a:ea typeface="メイリオ" panose="020B0604030504040204" pitchFamily="50" charset="-128"/>
                </a:rPr>
                <a:t>を確保し、自然の恵みを維持回復</a:t>
              </a:r>
            </a:p>
            <a:p>
              <a:pPr algn="l"/>
              <a:r>
                <a:rPr lang="ja-JP" altLang="en-US" sz="1800" b="0" i="0" u="none" strike="noStrike" baseline="0" dirty="0">
                  <a:solidFill>
                    <a:srgbClr val="595959"/>
                  </a:solidFill>
                  <a:latin typeface="メイリオ" panose="020B0604030504040204" pitchFamily="50" charset="-128"/>
                  <a:ea typeface="メイリオ" panose="020B0604030504040204" pitchFamily="50" charset="-128"/>
                </a:rPr>
                <a:t>・</a:t>
              </a:r>
              <a:r>
                <a:rPr lang="ja-JP" altLang="en-US" sz="1800" b="1" i="0" u="none" strike="noStrike" baseline="0" dirty="0">
                  <a:solidFill>
                    <a:schemeClr val="accent1"/>
                  </a:solidFill>
                  <a:latin typeface="Meiryo-Bold"/>
                  <a:ea typeface="メイリオ" panose="020B0604030504040204" pitchFamily="50" charset="-128"/>
                </a:rPr>
                <a:t>自然資本を守り活かす社会経済活動</a:t>
              </a:r>
              <a:r>
                <a:rPr lang="ja-JP" altLang="en-US" sz="1800" b="0" i="0" u="none" strike="noStrike" baseline="0" dirty="0">
                  <a:solidFill>
                    <a:srgbClr val="595959"/>
                  </a:solidFill>
                  <a:latin typeface="メイリオ" panose="020B0604030504040204" pitchFamily="50" charset="-128"/>
                  <a:ea typeface="メイリオ" panose="020B0604030504040204" pitchFamily="50" charset="-128"/>
                </a:rPr>
                <a:t>の推進</a:t>
              </a:r>
            </a:p>
          </p:txBody>
        </p:sp>
        <p:sp>
          <p:nvSpPr>
            <p:cNvPr id="9" name="テキスト ボックス 8">
              <a:extLst>
                <a:ext uri="{FF2B5EF4-FFF2-40B4-BE49-F238E27FC236}">
                  <a16:creationId xmlns:a16="http://schemas.microsoft.com/office/drawing/2014/main" id="{0CBFC9BC-DA39-445C-B31E-821AFBF22CB9}"/>
                </a:ext>
              </a:extLst>
            </p:cNvPr>
            <p:cNvSpPr txBox="1"/>
            <p:nvPr/>
          </p:nvSpPr>
          <p:spPr>
            <a:xfrm>
              <a:off x="67378" y="1707992"/>
              <a:ext cx="2531444" cy="400110"/>
            </a:xfrm>
            <a:prstGeom prst="rect">
              <a:avLst/>
            </a:prstGeom>
            <a:noFill/>
          </p:spPr>
          <p:txBody>
            <a:bodyPr wrap="square" lIns="36000" rIns="36000" rtlCol="0">
              <a:spAutoFit/>
            </a:bodyPr>
            <a:lstStyle/>
            <a:p>
              <a:pPr algn="l"/>
              <a:r>
                <a:rPr lang="ja-JP" altLang="en-US" sz="2000" b="1" dirty="0"/>
                <a:t>戦略のポイント</a:t>
              </a:r>
              <a:endParaRPr kumimoji="1" lang="ja-JP" altLang="en-US" sz="2000" b="1" dirty="0"/>
            </a:p>
          </p:txBody>
        </p:sp>
      </p:grpSp>
      <p:sp>
        <p:nvSpPr>
          <p:cNvPr id="12" name="テキスト ボックス 11">
            <a:extLst>
              <a:ext uri="{FF2B5EF4-FFF2-40B4-BE49-F238E27FC236}">
                <a16:creationId xmlns:a16="http://schemas.microsoft.com/office/drawing/2014/main" id="{3AA7804E-9E5E-457E-90E8-D4A9B700809C}"/>
              </a:ext>
            </a:extLst>
          </p:cNvPr>
          <p:cNvSpPr txBox="1"/>
          <p:nvPr/>
        </p:nvSpPr>
        <p:spPr>
          <a:xfrm>
            <a:off x="5130264" y="6646245"/>
            <a:ext cx="4013735" cy="246221"/>
          </a:xfrm>
          <a:prstGeom prst="rect">
            <a:avLst/>
          </a:prstGeom>
          <a:noFill/>
        </p:spPr>
        <p:txBody>
          <a:bodyPr wrap="square" lIns="36000" rIns="36000" rtlCol="0">
            <a:spAutoFit/>
          </a:bodyPr>
          <a:lstStyle/>
          <a:p>
            <a:pPr algn="r"/>
            <a:r>
              <a:rPr lang="ja-JP" altLang="en-US" sz="1000" dirty="0">
                <a:solidFill>
                  <a:schemeClr val="bg1">
                    <a:lumMod val="50000"/>
                  </a:schemeClr>
                </a:solidFill>
              </a:rPr>
              <a:t>引用元：環境省　生物多様性国家戦略</a:t>
            </a:r>
            <a:r>
              <a:rPr lang="en-US" altLang="ja-JP" sz="1000" dirty="0">
                <a:solidFill>
                  <a:schemeClr val="bg1">
                    <a:lumMod val="50000"/>
                  </a:schemeClr>
                </a:solidFill>
              </a:rPr>
              <a:t>2023-2030</a:t>
            </a:r>
            <a:r>
              <a:rPr lang="ja-JP" altLang="en-US" sz="1000" dirty="0">
                <a:solidFill>
                  <a:schemeClr val="bg1">
                    <a:lumMod val="50000"/>
                  </a:schemeClr>
                </a:solidFill>
              </a:rPr>
              <a:t> 概要資料</a:t>
            </a:r>
            <a:endParaRPr kumimoji="1" lang="ja-JP" altLang="en-US" sz="1000" dirty="0">
              <a:solidFill>
                <a:schemeClr val="bg1">
                  <a:lumMod val="50000"/>
                </a:schemeClr>
              </a:solidFill>
            </a:endParaRPr>
          </a:p>
        </p:txBody>
      </p:sp>
    </p:spTree>
    <p:extLst>
      <p:ext uri="{BB962C8B-B14F-4D97-AF65-F5344CB8AC3E}">
        <p14:creationId xmlns:p14="http://schemas.microsoft.com/office/powerpoint/2010/main" val="935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3F7EAA-1A74-4B94-A670-E2E951583E58}"/>
              </a:ext>
            </a:extLst>
          </p:cNvPr>
          <p:cNvSpPr>
            <a:spLocks noGrp="1"/>
          </p:cNvSpPr>
          <p:nvPr>
            <p:ph type="title"/>
          </p:nvPr>
        </p:nvSpPr>
        <p:spPr/>
        <p:txBody>
          <a:bodyPr/>
          <a:lstStyle/>
          <a:p>
            <a:r>
              <a:rPr kumimoji="1" lang="ja-JP" altLang="en-US" dirty="0"/>
              <a:t>生物多様性国家戦略</a:t>
            </a:r>
            <a:r>
              <a:rPr kumimoji="1" lang="en-US" altLang="ja-JP" dirty="0"/>
              <a:t>2023-2030</a:t>
            </a:r>
            <a:endParaRPr kumimoji="1" lang="ja-JP" altLang="en-US" dirty="0"/>
          </a:p>
        </p:txBody>
      </p:sp>
      <p:grpSp>
        <p:nvGrpSpPr>
          <p:cNvPr id="8" name="グループ化 7">
            <a:extLst>
              <a:ext uri="{FF2B5EF4-FFF2-40B4-BE49-F238E27FC236}">
                <a16:creationId xmlns:a16="http://schemas.microsoft.com/office/drawing/2014/main" id="{5D85AC91-DF61-4E98-9EAF-696730FB92CE}"/>
              </a:ext>
            </a:extLst>
          </p:cNvPr>
          <p:cNvGrpSpPr/>
          <p:nvPr/>
        </p:nvGrpSpPr>
        <p:grpSpPr>
          <a:xfrm>
            <a:off x="308010" y="504000"/>
            <a:ext cx="8460606" cy="6325169"/>
            <a:chOff x="0" y="504000"/>
            <a:chExt cx="9144000" cy="6836076"/>
          </a:xfrm>
        </p:grpSpPr>
        <p:pic>
          <p:nvPicPr>
            <p:cNvPr id="5" name="図 4">
              <a:extLst>
                <a:ext uri="{FF2B5EF4-FFF2-40B4-BE49-F238E27FC236}">
                  <a16:creationId xmlns:a16="http://schemas.microsoft.com/office/drawing/2014/main" id="{BAE0DF17-1A81-44ED-B527-27129A2B2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000"/>
              <a:ext cx="9144000" cy="4049181"/>
            </a:xfrm>
            <a:prstGeom prst="rect">
              <a:avLst/>
            </a:prstGeom>
          </p:spPr>
        </p:pic>
        <p:pic>
          <p:nvPicPr>
            <p:cNvPr id="7" name="図 6">
              <a:extLst>
                <a:ext uri="{FF2B5EF4-FFF2-40B4-BE49-F238E27FC236}">
                  <a16:creationId xmlns:a16="http://schemas.microsoft.com/office/drawing/2014/main" id="{BE2FB1BD-D3D8-4322-B79C-58A63B71C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3181"/>
              <a:ext cx="9144000" cy="2786895"/>
            </a:xfrm>
            <a:prstGeom prst="rect">
              <a:avLst/>
            </a:prstGeom>
          </p:spPr>
        </p:pic>
      </p:grpSp>
    </p:spTree>
    <p:extLst>
      <p:ext uri="{BB962C8B-B14F-4D97-AF65-F5344CB8AC3E}">
        <p14:creationId xmlns:p14="http://schemas.microsoft.com/office/powerpoint/2010/main" val="246514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22B4E-BCCA-4A1C-B1F4-D70A14F42B8D}"/>
              </a:ext>
            </a:extLst>
          </p:cNvPr>
          <p:cNvSpPr>
            <a:spLocks noGrp="1"/>
          </p:cNvSpPr>
          <p:nvPr>
            <p:ph type="title"/>
          </p:nvPr>
        </p:nvSpPr>
        <p:spPr/>
        <p:txBody>
          <a:bodyPr/>
          <a:lstStyle/>
          <a:p>
            <a:r>
              <a:rPr kumimoji="1" lang="ja-JP" altLang="en-US" dirty="0"/>
              <a:t>基本戦略１　生態系</a:t>
            </a:r>
            <a:r>
              <a:rPr kumimoji="1" lang="ja-JP" altLang="en-US" sz="1800" dirty="0"/>
              <a:t>の</a:t>
            </a:r>
            <a:r>
              <a:rPr kumimoji="1" lang="ja-JP" altLang="en-US" dirty="0"/>
              <a:t>健全性</a:t>
            </a:r>
            <a:r>
              <a:rPr kumimoji="1" lang="ja-JP" altLang="en-US" sz="1800" dirty="0"/>
              <a:t>の</a:t>
            </a:r>
            <a:r>
              <a:rPr kumimoji="1" lang="ja-JP" altLang="en-US" dirty="0"/>
              <a:t>回復</a:t>
            </a:r>
          </a:p>
        </p:txBody>
      </p:sp>
      <p:grpSp>
        <p:nvGrpSpPr>
          <p:cNvPr id="6" name="グループ化 5">
            <a:extLst>
              <a:ext uri="{FF2B5EF4-FFF2-40B4-BE49-F238E27FC236}">
                <a16:creationId xmlns:a16="http://schemas.microsoft.com/office/drawing/2014/main" id="{0451AEFD-E249-4301-80BB-DC739B3D6183}"/>
              </a:ext>
            </a:extLst>
          </p:cNvPr>
          <p:cNvGrpSpPr/>
          <p:nvPr/>
        </p:nvGrpSpPr>
        <p:grpSpPr>
          <a:xfrm>
            <a:off x="67376" y="760396"/>
            <a:ext cx="9076624" cy="1877438"/>
            <a:chOff x="67376" y="760396"/>
            <a:chExt cx="8835991" cy="1877438"/>
          </a:xfrm>
        </p:grpSpPr>
        <p:sp>
          <p:nvSpPr>
            <p:cNvPr id="4" name="テキスト ボックス 3">
              <a:extLst>
                <a:ext uri="{FF2B5EF4-FFF2-40B4-BE49-F238E27FC236}">
                  <a16:creationId xmlns:a16="http://schemas.microsoft.com/office/drawing/2014/main" id="{003F690D-3120-49BD-B5BF-556A5E2DE1C4}"/>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場の保全・再生とネットワーク化</a:t>
              </a:r>
            </a:p>
          </p:txBody>
        </p:sp>
        <p:sp>
          <p:nvSpPr>
            <p:cNvPr id="5" name="テキスト ボックス 4">
              <a:extLst>
                <a:ext uri="{FF2B5EF4-FFF2-40B4-BE49-F238E27FC236}">
                  <a16:creationId xmlns:a16="http://schemas.microsoft.com/office/drawing/2014/main" id="{9B980E60-BC33-4458-83FD-8053F3B7F63F}"/>
                </a:ext>
              </a:extLst>
            </p:cNvPr>
            <p:cNvSpPr txBox="1"/>
            <p:nvPr/>
          </p:nvSpPr>
          <p:spPr>
            <a:xfrm>
              <a:off x="67376" y="1160506"/>
              <a:ext cx="8641269" cy="1477328"/>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en-US" altLang="ja-JP" dirty="0">
                  <a:solidFill>
                    <a:schemeClr val="tx1">
                      <a:lumMod val="75000"/>
                      <a:lumOff val="25000"/>
                    </a:schemeClr>
                  </a:solidFill>
                </a:rPr>
                <a:t>30by30</a:t>
              </a:r>
              <a:r>
                <a:rPr kumimoji="1" lang="ja-JP" altLang="en-US" dirty="0">
                  <a:solidFill>
                    <a:schemeClr val="tx1">
                      <a:lumMod val="75000"/>
                      <a:lumOff val="25000"/>
                    </a:schemeClr>
                  </a:solidFill>
                </a:rPr>
                <a:t>目標（</a:t>
              </a:r>
              <a:r>
                <a:rPr kumimoji="1" lang="en-US" altLang="ja-JP" dirty="0">
                  <a:solidFill>
                    <a:schemeClr val="tx1">
                      <a:lumMod val="75000"/>
                      <a:lumOff val="25000"/>
                    </a:schemeClr>
                  </a:solidFill>
                </a:rPr>
                <a:t>2030</a:t>
              </a:r>
              <a:r>
                <a:rPr kumimoji="1" lang="ja-JP" altLang="en-US" dirty="0">
                  <a:solidFill>
                    <a:schemeClr val="tx1">
                      <a:lumMod val="75000"/>
                      <a:lumOff val="25000"/>
                    </a:schemeClr>
                  </a:solidFill>
                </a:rPr>
                <a:t>年までに）</a:t>
              </a:r>
              <a:r>
                <a:rPr lang="ja-JP" altLang="en-US" dirty="0">
                  <a:solidFill>
                    <a:schemeClr val="tx1">
                      <a:lumMod val="75000"/>
                      <a:lumOff val="25000"/>
                    </a:schemeClr>
                  </a:solidFill>
                </a:rPr>
                <a:t>の達成に向け、</a:t>
              </a:r>
              <a:r>
                <a:rPr lang="ja-JP" altLang="en-US" b="1" dirty="0">
                  <a:solidFill>
                    <a:schemeClr val="accent1"/>
                  </a:solidFill>
                </a:rPr>
                <a:t>保護地域の拡大</a:t>
              </a:r>
              <a:r>
                <a:rPr lang="ja-JP" altLang="en-US" dirty="0">
                  <a:solidFill>
                    <a:schemeClr val="tx1">
                      <a:lumMod val="75000"/>
                      <a:lumOff val="25000"/>
                    </a:schemeClr>
                  </a:solidFill>
                </a:rPr>
                <a:t>と</a:t>
              </a:r>
              <a:r>
                <a:rPr lang="en-US" altLang="ja-JP" b="1" dirty="0">
                  <a:solidFill>
                    <a:schemeClr val="accent1"/>
                  </a:solidFill>
                </a:rPr>
                <a:t>OECM</a:t>
              </a:r>
              <a:r>
                <a:rPr lang="ja-JP" altLang="en-US" dirty="0">
                  <a:solidFill>
                    <a:schemeClr val="tx1">
                      <a:lumMod val="75000"/>
                      <a:lumOff val="25000"/>
                    </a:schemeClr>
                  </a:solidFill>
                </a:rPr>
                <a:t>（⇒</a:t>
              </a:r>
              <a:r>
                <a:rPr lang="ja-JP" altLang="en-US" b="1" dirty="0">
                  <a:solidFill>
                    <a:schemeClr val="accent1"/>
                  </a:solidFill>
                </a:rPr>
                <a:t>自然共生サイト</a:t>
              </a:r>
              <a:r>
                <a:rPr lang="ja-JP" altLang="en-US" dirty="0">
                  <a:solidFill>
                    <a:schemeClr val="tx1">
                      <a:lumMod val="75000"/>
                      <a:lumOff val="25000"/>
                    </a:schemeClr>
                  </a:solidFill>
                </a:rPr>
                <a:t>）による保全・再生を促進</a:t>
              </a:r>
              <a:endParaRPr lang="en-US" altLang="ja-JP" dirty="0">
                <a:solidFill>
                  <a:schemeClr val="tx1">
                    <a:lumMod val="75000"/>
                    <a:lumOff val="25000"/>
                  </a:schemeClr>
                </a:solidFill>
              </a:endParaRPr>
            </a:p>
            <a:p>
              <a:pPr marL="360000" indent="-180000" algn="l">
                <a:buFont typeface="Arial" panose="020B0604020202020204" pitchFamily="34" charset="0"/>
                <a:buChar char="•"/>
              </a:pPr>
              <a:r>
                <a:rPr kumimoji="1" lang="ja-JP" altLang="en-US" dirty="0">
                  <a:solidFill>
                    <a:schemeClr val="tx1">
                      <a:lumMod val="75000"/>
                      <a:lumOff val="25000"/>
                    </a:schemeClr>
                  </a:solidFill>
                </a:rPr>
                <a:t>森・里・川・海のつながりの確保のため、生態系の質の向上と</a:t>
              </a:r>
              <a:r>
                <a:rPr kumimoji="1" lang="ja-JP" altLang="en-US" b="1" dirty="0">
                  <a:solidFill>
                    <a:schemeClr val="accent1"/>
                  </a:solidFill>
                </a:rPr>
                <a:t>ネットワーク化</a:t>
              </a:r>
              <a:r>
                <a:rPr kumimoji="1" lang="ja-JP" altLang="en-US" dirty="0">
                  <a:solidFill>
                    <a:schemeClr val="tx1">
                      <a:lumMod val="75000"/>
                      <a:lumOff val="25000"/>
                    </a:schemeClr>
                  </a:solidFill>
                </a:rPr>
                <a:t>を推進</a:t>
              </a:r>
              <a:endParaRPr kumimoji="1" lang="en-US" altLang="ja-JP" dirty="0">
                <a:solidFill>
                  <a:schemeClr val="tx1">
                    <a:lumMod val="75000"/>
                    <a:lumOff val="25000"/>
                  </a:schemeClr>
                </a:solidFill>
              </a:endParaRPr>
            </a:p>
            <a:p>
              <a:pPr marL="360000" indent="-180000" algn="l">
                <a:buFont typeface="Arial" panose="020B0604020202020204" pitchFamily="34" charset="0"/>
                <a:buChar char="•"/>
              </a:pPr>
              <a:r>
                <a:rPr lang="ja-JP" altLang="en-US" dirty="0">
                  <a:solidFill>
                    <a:schemeClr val="tx1">
                      <a:lumMod val="75000"/>
                      <a:lumOff val="25000"/>
                    </a:schemeClr>
                  </a:solidFill>
                </a:rPr>
                <a:t>生物多様性の状況の</a:t>
              </a:r>
              <a:r>
                <a:rPr lang="ja-JP" altLang="en-US" dirty="0">
                  <a:solidFill>
                    <a:schemeClr val="accent1"/>
                  </a:solidFill>
                </a:rPr>
                <a:t>「</a:t>
              </a:r>
              <a:r>
                <a:rPr lang="ja-JP" altLang="en-US" b="1" dirty="0">
                  <a:solidFill>
                    <a:schemeClr val="accent1"/>
                  </a:solidFill>
                </a:rPr>
                <a:t>見える化</a:t>
              </a:r>
              <a:r>
                <a:rPr lang="ja-JP" altLang="en-US" dirty="0">
                  <a:solidFill>
                    <a:schemeClr val="accent1"/>
                  </a:solidFill>
                </a:rPr>
                <a:t>」</a:t>
              </a:r>
              <a:endParaRPr kumimoji="1" lang="en-US" altLang="ja-JP" dirty="0">
                <a:solidFill>
                  <a:schemeClr val="accent1"/>
                </a:solidFill>
              </a:endParaRPr>
            </a:p>
          </p:txBody>
        </p:sp>
      </p:grpSp>
      <p:grpSp>
        <p:nvGrpSpPr>
          <p:cNvPr id="7" name="グループ化 6">
            <a:extLst>
              <a:ext uri="{FF2B5EF4-FFF2-40B4-BE49-F238E27FC236}">
                <a16:creationId xmlns:a16="http://schemas.microsoft.com/office/drawing/2014/main" id="{8EF01CED-F2EF-41A9-BEFC-21DE036A14E8}"/>
              </a:ext>
            </a:extLst>
          </p:cNvPr>
          <p:cNvGrpSpPr/>
          <p:nvPr/>
        </p:nvGrpSpPr>
        <p:grpSpPr>
          <a:xfrm>
            <a:off x="67376" y="2675823"/>
            <a:ext cx="9076624" cy="1600439"/>
            <a:chOff x="67376" y="760396"/>
            <a:chExt cx="8835991" cy="1600439"/>
          </a:xfrm>
        </p:grpSpPr>
        <p:sp>
          <p:nvSpPr>
            <p:cNvPr id="8" name="テキスト ボックス 7">
              <a:extLst>
                <a:ext uri="{FF2B5EF4-FFF2-40B4-BE49-F238E27FC236}">
                  <a16:creationId xmlns:a16="http://schemas.microsoft.com/office/drawing/2014/main" id="{C170363A-BA77-4C93-A23C-9A013E7F1DCC}"/>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生態系の利用における負荷軽減</a:t>
              </a:r>
            </a:p>
          </p:txBody>
        </p:sp>
        <p:sp>
          <p:nvSpPr>
            <p:cNvPr id="9" name="テキスト ボックス 8">
              <a:extLst>
                <a:ext uri="{FF2B5EF4-FFF2-40B4-BE49-F238E27FC236}">
                  <a16:creationId xmlns:a16="http://schemas.microsoft.com/office/drawing/2014/main" id="{4E35B4BC-D075-4810-9FA1-A4E1ABC736A0}"/>
                </a:ext>
              </a:extLst>
            </p:cNvPr>
            <p:cNvSpPr txBox="1"/>
            <p:nvPr/>
          </p:nvSpPr>
          <p:spPr>
            <a:xfrm>
              <a:off x="67376" y="1160506"/>
              <a:ext cx="4928665" cy="1200329"/>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ja-JP" altLang="en-US" dirty="0">
                  <a:solidFill>
                    <a:schemeClr val="tx1">
                      <a:lumMod val="75000"/>
                      <a:lumOff val="25000"/>
                    </a:schemeClr>
                  </a:solidFill>
                </a:rPr>
                <a:t>森林、農地、都市、河川や湿地、海などの各生態系における農林水産業やインフラ整備といった利用・管理による生物多様性への負荷の軽減と質の向上</a:t>
              </a:r>
              <a:endParaRPr kumimoji="1" lang="en-US" altLang="ja-JP" dirty="0">
                <a:solidFill>
                  <a:schemeClr val="tx1">
                    <a:lumMod val="75000"/>
                    <a:lumOff val="25000"/>
                  </a:schemeClr>
                </a:solidFill>
              </a:endParaRPr>
            </a:p>
          </p:txBody>
        </p:sp>
      </p:grpSp>
      <p:grpSp>
        <p:nvGrpSpPr>
          <p:cNvPr id="10" name="グループ化 9">
            <a:extLst>
              <a:ext uri="{FF2B5EF4-FFF2-40B4-BE49-F238E27FC236}">
                <a16:creationId xmlns:a16="http://schemas.microsoft.com/office/drawing/2014/main" id="{67109F5C-2943-40A8-8346-3AAB617AF76A}"/>
              </a:ext>
            </a:extLst>
          </p:cNvPr>
          <p:cNvGrpSpPr/>
          <p:nvPr/>
        </p:nvGrpSpPr>
        <p:grpSpPr>
          <a:xfrm>
            <a:off x="67376" y="4543124"/>
            <a:ext cx="9076624" cy="1600439"/>
            <a:chOff x="67376" y="760396"/>
            <a:chExt cx="8835991" cy="1600439"/>
          </a:xfrm>
        </p:grpSpPr>
        <p:sp>
          <p:nvSpPr>
            <p:cNvPr id="11" name="テキスト ボックス 10">
              <a:extLst>
                <a:ext uri="{FF2B5EF4-FFF2-40B4-BE49-F238E27FC236}">
                  <a16:creationId xmlns:a16="http://schemas.microsoft.com/office/drawing/2014/main" id="{44924988-39A8-45FD-9CEF-11CED4E5E57F}"/>
                </a:ext>
              </a:extLst>
            </p:cNvPr>
            <p:cNvSpPr txBox="1"/>
            <p:nvPr/>
          </p:nvSpPr>
          <p:spPr>
            <a:xfrm>
              <a:off x="67376" y="760396"/>
              <a:ext cx="8835991" cy="400110"/>
            </a:xfrm>
            <a:prstGeom prst="rect">
              <a:avLst/>
            </a:prstGeom>
            <a:noFill/>
          </p:spPr>
          <p:txBody>
            <a:bodyPr wrap="square" lIns="36000" rIns="36000" rtlCol="0">
              <a:spAutoFit/>
            </a:bodyPr>
            <a:lstStyle/>
            <a:p>
              <a:pPr algn="l"/>
              <a:r>
                <a:rPr kumimoji="1" lang="ja-JP" altLang="en-US" sz="2000" b="1" dirty="0"/>
                <a:t>野生生物の保全</a:t>
              </a:r>
            </a:p>
          </p:txBody>
        </p:sp>
        <p:sp>
          <p:nvSpPr>
            <p:cNvPr id="12" name="テキスト ボックス 11">
              <a:extLst>
                <a:ext uri="{FF2B5EF4-FFF2-40B4-BE49-F238E27FC236}">
                  <a16:creationId xmlns:a16="http://schemas.microsoft.com/office/drawing/2014/main" id="{EDCCCDEF-DC5F-47F6-9645-622F8CCB2DE7}"/>
                </a:ext>
              </a:extLst>
            </p:cNvPr>
            <p:cNvSpPr txBox="1"/>
            <p:nvPr/>
          </p:nvSpPr>
          <p:spPr>
            <a:xfrm>
              <a:off x="67376" y="1160506"/>
              <a:ext cx="8835991" cy="1200329"/>
            </a:xfrm>
            <a:prstGeom prst="rect">
              <a:avLst/>
            </a:prstGeom>
            <a:noFill/>
          </p:spPr>
          <p:txBody>
            <a:bodyPr wrap="square" lIns="36000" rIns="36000" rtlCol="0">
              <a:spAutoFit/>
            </a:bodyPr>
            <a:lstStyle/>
            <a:p>
              <a:pPr marL="360000" indent="-180000" algn="l">
                <a:buFont typeface="Arial" panose="020B0604020202020204" pitchFamily="34" charset="0"/>
                <a:buChar char="•"/>
              </a:pPr>
              <a:r>
                <a:rPr kumimoji="1" lang="ja-JP" altLang="en-US" b="1" dirty="0">
                  <a:solidFill>
                    <a:schemeClr val="accent1"/>
                  </a:solidFill>
                </a:rPr>
                <a:t>希少種</a:t>
              </a:r>
              <a:r>
                <a:rPr kumimoji="1" lang="ja-JP" altLang="en-US" dirty="0">
                  <a:solidFill>
                    <a:schemeClr val="tx1">
                      <a:lumMod val="75000"/>
                      <a:lumOff val="25000"/>
                    </a:schemeClr>
                  </a:solidFill>
                </a:rPr>
                <a:t>の保全（生息域内保全、生息域外保全）</a:t>
              </a:r>
              <a:endParaRPr kumimoji="1" lang="en-US" altLang="ja-JP" dirty="0">
                <a:solidFill>
                  <a:schemeClr val="tx1">
                    <a:lumMod val="75000"/>
                    <a:lumOff val="25000"/>
                  </a:schemeClr>
                </a:solidFill>
              </a:endParaRPr>
            </a:p>
            <a:p>
              <a:pPr marL="360000" indent="-180000" algn="l">
                <a:buFont typeface="Arial" panose="020B0604020202020204" pitchFamily="34" charset="0"/>
                <a:buChar char="•"/>
              </a:pPr>
              <a:r>
                <a:rPr lang="ja-JP" altLang="en-US" dirty="0">
                  <a:solidFill>
                    <a:schemeClr val="tx1">
                      <a:lumMod val="75000"/>
                      <a:lumOff val="25000"/>
                    </a:schemeClr>
                  </a:solidFill>
                </a:rPr>
                <a:t>野生鳥獣の個体数管理</a:t>
              </a:r>
              <a:endParaRPr kumimoji="1" lang="en-US" altLang="ja-JP" dirty="0">
                <a:solidFill>
                  <a:schemeClr val="tx1">
                    <a:lumMod val="75000"/>
                    <a:lumOff val="25000"/>
                  </a:schemeClr>
                </a:solidFill>
              </a:endParaRPr>
            </a:p>
            <a:p>
              <a:pPr marL="360000" indent="-180000" algn="l">
                <a:buFont typeface="Arial" panose="020B0604020202020204" pitchFamily="34" charset="0"/>
                <a:buChar char="•"/>
              </a:pPr>
              <a:r>
                <a:rPr lang="ja-JP" altLang="en-US" b="1" dirty="0">
                  <a:solidFill>
                    <a:schemeClr val="accent1"/>
                  </a:solidFill>
                </a:rPr>
                <a:t>外来生物</a:t>
              </a:r>
              <a:r>
                <a:rPr lang="ja-JP" altLang="en-US" dirty="0">
                  <a:solidFill>
                    <a:schemeClr val="tx1">
                      <a:lumMod val="75000"/>
                      <a:lumOff val="25000"/>
                    </a:schemeClr>
                  </a:solidFill>
                </a:rPr>
                <a:t>対策</a:t>
              </a:r>
              <a:endParaRPr lang="en-US" altLang="ja-JP" dirty="0">
                <a:solidFill>
                  <a:schemeClr val="tx1">
                    <a:lumMod val="75000"/>
                    <a:lumOff val="25000"/>
                  </a:schemeClr>
                </a:solidFill>
              </a:endParaRPr>
            </a:p>
            <a:p>
              <a:pPr marL="360000" indent="-180000" algn="l">
                <a:buFont typeface="Arial" panose="020B0604020202020204" pitchFamily="34" charset="0"/>
                <a:buChar char="•"/>
              </a:pPr>
              <a:r>
                <a:rPr kumimoji="1" lang="ja-JP" altLang="en-US" dirty="0">
                  <a:solidFill>
                    <a:schemeClr val="tx1">
                      <a:lumMod val="75000"/>
                      <a:lumOff val="25000"/>
                    </a:schemeClr>
                  </a:solidFill>
                </a:rPr>
                <a:t>遺伝的多様性の保全</a:t>
              </a:r>
              <a:endParaRPr kumimoji="1" lang="en-US" altLang="ja-JP" dirty="0">
                <a:solidFill>
                  <a:schemeClr val="tx1">
                    <a:lumMod val="75000"/>
                    <a:lumOff val="25000"/>
                  </a:schemeClr>
                </a:solidFill>
              </a:endParaRPr>
            </a:p>
          </p:txBody>
        </p:sp>
      </p:grpSp>
      <p:pic>
        <p:nvPicPr>
          <p:cNvPr id="16" name="図 15">
            <a:extLst>
              <a:ext uri="{FF2B5EF4-FFF2-40B4-BE49-F238E27FC236}">
                <a16:creationId xmlns:a16="http://schemas.microsoft.com/office/drawing/2014/main" id="{FE394D12-089B-40DF-80CC-4BE5F28838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4470" y="2070635"/>
            <a:ext cx="3430905" cy="4616043"/>
          </a:xfrm>
          <a:prstGeom prst="rect">
            <a:avLst/>
          </a:prstGeom>
        </p:spPr>
      </p:pic>
      <p:pic>
        <p:nvPicPr>
          <p:cNvPr id="18" name="図 17">
            <a:extLst>
              <a:ext uri="{FF2B5EF4-FFF2-40B4-BE49-F238E27FC236}">
                <a16:creationId xmlns:a16="http://schemas.microsoft.com/office/drawing/2014/main" id="{F25EBCF9-8098-488F-A655-3A82D0B1E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0678" y="2120568"/>
            <a:ext cx="1414697" cy="200382"/>
          </a:xfrm>
          <a:prstGeom prst="rect">
            <a:avLst/>
          </a:prstGeom>
        </p:spPr>
      </p:pic>
      <p:sp>
        <p:nvSpPr>
          <p:cNvPr id="20" name="テキスト ボックス 19">
            <a:extLst>
              <a:ext uri="{FF2B5EF4-FFF2-40B4-BE49-F238E27FC236}">
                <a16:creationId xmlns:a16="http://schemas.microsoft.com/office/drawing/2014/main" id="{2487C3B8-747F-4184-8576-C651F54A3D3F}"/>
              </a:ext>
            </a:extLst>
          </p:cNvPr>
          <p:cNvSpPr txBox="1"/>
          <p:nvPr/>
        </p:nvSpPr>
        <p:spPr>
          <a:xfrm>
            <a:off x="5284469" y="6496150"/>
            <a:ext cx="3430906" cy="307777"/>
          </a:xfrm>
          <a:prstGeom prst="rect">
            <a:avLst/>
          </a:prstGeom>
          <a:solidFill>
            <a:schemeClr val="bg1"/>
          </a:solidFill>
        </p:spPr>
        <p:txBody>
          <a:bodyPr wrap="square" lIns="36000" rIns="36000" rtlCol="0">
            <a:spAutoFit/>
          </a:bodyPr>
          <a:lstStyle/>
          <a:p>
            <a:pPr algn="l"/>
            <a:r>
              <a:rPr kumimoji="1" lang="ja-JP" altLang="en-US" sz="1400" dirty="0"/>
              <a:t>生物多様性見える化システム（環境省）</a:t>
            </a:r>
          </a:p>
        </p:txBody>
      </p:sp>
    </p:spTree>
    <p:extLst>
      <p:ext uri="{BB962C8B-B14F-4D97-AF65-F5344CB8AC3E}">
        <p14:creationId xmlns:p14="http://schemas.microsoft.com/office/powerpoint/2010/main" val="32091166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4552</Words>
  <Application>Microsoft Office PowerPoint</Application>
  <PresentationFormat>画面に合わせる (4:3)</PresentationFormat>
  <Paragraphs>1825</Paragraphs>
  <Slides>21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BIZ UDPゴシック</vt:lpstr>
      <vt:lpstr>BIZ UDP明朝 Medium</vt:lpstr>
      <vt:lpstr>BIZ UDゴシック</vt:lpstr>
      <vt:lpstr>Google Sans Text</vt:lpstr>
      <vt:lpstr>Meiryo UI</vt:lpstr>
      <vt:lpstr>Meiryo-Bold</vt:lpstr>
      <vt:lpstr>ＭＳ Ｐゴシック</vt:lpstr>
      <vt:lpstr>メイリオ</vt:lpstr>
      <vt:lpstr>游ゴシック</vt:lpstr>
      <vt:lpstr>Arial</vt:lpstr>
      <vt:lpstr>Office テーマ</vt:lpstr>
      <vt:lpstr> 生物多様性に関する国内外の動向</vt:lpstr>
      <vt:lpstr>PowerPoint プレゼンテーション</vt:lpstr>
      <vt:lpstr>生物多様性に関する国内外と大阪府の動向</vt:lpstr>
      <vt:lpstr>PowerPoint プレゼンテーション</vt:lpstr>
      <vt:lpstr>昆明・モントリオール生物多様性枠組（KMGBF）</vt:lpstr>
      <vt:lpstr>PowerPoint プレゼンテーション</vt:lpstr>
      <vt:lpstr>生物多様性国家戦略2023-2030</vt:lpstr>
      <vt:lpstr>生物多様性国家戦略2023-2030</vt:lpstr>
      <vt:lpstr>基本戦略１　生態系の健全性の回復</vt:lpstr>
      <vt:lpstr>自然共生サイト</vt:lpstr>
      <vt:lpstr>基本戦略２　自然を活用した社会課題の解決</vt:lpstr>
      <vt:lpstr>基本戦略３　ネイチャーポジティブ経済の実現</vt:lpstr>
      <vt:lpstr>ネイチャーポジティブ経済移行戦略</vt:lpstr>
      <vt:lpstr>基本戦略４　生活・消費活動における生物多様性の価値の認識と行動</vt:lpstr>
      <vt:lpstr>基本戦略５　生物多様性に係る取組を支える基盤整備と国際連携の推進</vt:lpstr>
      <vt:lpstr>KMBGFと生物多様性国家戦略2023-2030 行動目標の対応</vt:lpstr>
      <vt:lpstr>PowerPoint プレゼンテーション</vt:lpstr>
      <vt:lpstr>生物多様性国家戦略2023-2030の実施状況の中間評価</vt:lpstr>
      <vt:lpstr>生物多様性国家戦略2023-2030の実施状況の中間評価</vt:lpstr>
      <vt:lpstr>生物多様性国家戦略2023-2030の実施状況の中間評価</vt:lpstr>
      <vt:lpstr>生物多様性国家戦略2023-2030の実施状況の中間評価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織田　智也</dc:creator>
  <cp:lastModifiedBy>織田　智也</cp:lastModifiedBy>
  <cp:revision>125</cp:revision>
  <dcterms:created xsi:type="dcterms:W3CDTF">2025-12-15T08:07:27Z</dcterms:created>
  <dcterms:modified xsi:type="dcterms:W3CDTF">2026-03-23T03:10:09Z</dcterms:modified>
</cp:coreProperties>
</file>