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AB2D935-3735-4C5A-AE12-DAC1C960ECF4}">
          <p14:sldIdLst>
            <p14:sldId id="257"/>
          </p14:sldIdLst>
        </p14:section>
      </p14:sectionLst>
    </p:ext>
    <p:ext uri="{EFAFB233-063F-42B5-8137-9DF3F51BA10A}">
      <p15:sldGuideLst xmlns:p15="http://schemas.microsoft.com/office/powerpoint/2012/main">
        <p15:guide id="1" orient="horz" pos="398" userDrawn="1">
          <p15:clr>
            <a:srgbClr val="A4A3A4"/>
          </p15:clr>
        </p15:guide>
        <p15:guide id="2" pos="3974" userDrawn="1">
          <p15:clr>
            <a:srgbClr val="A4A3A4"/>
          </p15:clr>
        </p15:guide>
        <p15:guide id="3" orient="horz" pos="5842" userDrawn="1">
          <p15:clr>
            <a:srgbClr val="A4A3A4"/>
          </p15:clr>
        </p15:guide>
        <p15:guide id="4" pos="346" userDrawn="1">
          <p15:clr>
            <a:srgbClr val="A4A3A4"/>
          </p15:clr>
        </p15:guide>
        <p15:guide id="5"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660"/>
  </p:normalViewPr>
  <p:slideViewPr>
    <p:cSldViewPr snapToGrid="0">
      <p:cViewPr varScale="1">
        <p:scale>
          <a:sx n="80" d="100"/>
          <a:sy n="80" d="100"/>
        </p:scale>
        <p:origin x="2994" y="96"/>
      </p:cViewPr>
      <p:guideLst>
        <p:guide orient="horz" pos="398"/>
        <p:guide pos="3974"/>
        <p:guide orient="horz" pos="5842"/>
        <p:guide pos="346"/>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4588C6B-B7A5-4D20-BA4C-29E79F9B1A52}" type="datetimeFigureOut">
              <a:rPr kumimoji="1" lang="ja-JP" altLang="en-US" smtClean="0"/>
              <a:t>2021/11/21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9467C39-EFDA-4874-B7ED-97E13BC4C4E7}" type="slidenum">
              <a:rPr kumimoji="1" lang="ja-JP" altLang="en-US" smtClean="0"/>
              <a:t>‹#›</a:t>
            </a:fld>
            <a:endParaRPr kumimoji="1" lang="ja-JP" altLang="en-US"/>
          </a:p>
        </p:txBody>
      </p:sp>
    </p:spTree>
    <p:extLst>
      <p:ext uri="{BB962C8B-B14F-4D97-AF65-F5344CB8AC3E}">
        <p14:creationId xmlns:p14="http://schemas.microsoft.com/office/powerpoint/2010/main" val="2494717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875" indent="0" algn="ctr">
              <a:buNone/>
              <a:defRPr sz="1500"/>
            </a:lvl2pPr>
            <a:lvl3pPr marL="685750" indent="0" algn="ctr">
              <a:buNone/>
              <a:defRPr sz="1350"/>
            </a:lvl3pPr>
            <a:lvl4pPr marL="1028625" indent="0" algn="ctr">
              <a:buNone/>
              <a:defRPr sz="1200"/>
            </a:lvl4pPr>
            <a:lvl5pPr marL="1371500" indent="0" algn="ctr">
              <a:buNone/>
              <a:defRPr sz="1200"/>
            </a:lvl5pPr>
            <a:lvl6pPr marL="1714376" indent="0" algn="ctr">
              <a:buNone/>
              <a:defRPr sz="1200"/>
            </a:lvl6pPr>
            <a:lvl7pPr marL="2057251" indent="0" algn="ctr">
              <a:buNone/>
              <a:defRPr sz="1200"/>
            </a:lvl7pPr>
            <a:lvl8pPr marL="2400126" indent="0" algn="ctr">
              <a:buNone/>
              <a:defRPr sz="1200"/>
            </a:lvl8pPr>
            <a:lvl9pPr marL="2743001"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5E975F-EC58-4FBE-98AB-0E893580BB47}"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578617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377DB1-8B2B-4D0C-990D-1799E8C197B3}"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20798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5"/>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0B36A90-857C-45CE-96FD-BD2D823482D0}"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86767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C7CD646-50C6-4FD4-B415-040A0D278F33}"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7998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28"/>
            <a:ext cx="5915025" cy="2166937"/>
          </a:xfrm>
        </p:spPr>
        <p:txBody>
          <a:bodyPr/>
          <a:lstStyle>
            <a:lvl1pPr marL="0" indent="0">
              <a:buNone/>
              <a:defRPr sz="1800">
                <a:solidFill>
                  <a:schemeClr val="tx1"/>
                </a:solidFill>
              </a:defRPr>
            </a:lvl1pPr>
            <a:lvl2pPr marL="342875" indent="0">
              <a:buNone/>
              <a:defRPr sz="1500">
                <a:solidFill>
                  <a:schemeClr val="tx1">
                    <a:tint val="75000"/>
                  </a:schemeClr>
                </a:solidFill>
              </a:defRPr>
            </a:lvl2pPr>
            <a:lvl3pPr marL="685750" indent="0">
              <a:buNone/>
              <a:defRPr sz="1350">
                <a:solidFill>
                  <a:schemeClr val="tx1">
                    <a:tint val="75000"/>
                  </a:schemeClr>
                </a:solidFill>
              </a:defRPr>
            </a:lvl3pPr>
            <a:lvl4pPr marL="1028625" indent="0">
              <a:buNone/>
              <a:defRPr sz="1200">
                <a:solidFill>
                  <a:schemeClr val="tx1">
                    <a:tint val="75000"/>
                  </a:schemeClr>
                </a:solidFill>
              </a:defRPr>
            </a:lvl4pPr>
            <a:lvl5pPr marL="1371500" indent="0">
              <a:buNone/>
              <a:defRPr sz="1200">
                <a:solidFill>
                  <a:schemeClr val="tx1">
                    <a:tint val="75000"/>
                  </a:schemeClr>
                </a:solidFill>
              </a:defRPr>
            </a:lvl5pPr>
            <a:lvl6pPr marL="1714376" indent="0">
              <a:buNone/>
              <a:defRPr sz="1200">
                <a:solidFill>
                  <a:schemeClr val="tx1">
                    <a:tint val="75000"/>
                  </a:schemeClr>
                </a:solidFill>
              </a:defRPr>
            </a:lvl6pPr>
            <a:lvl7pPr marL="2057251" indent="0">
              <a:buNone/>
              <a:defRPr sz="1200">
                <a:solidFill>
                  <a:schemeClr val="tx1">
                    <a:tint val="75000"/>
                  </a:schemeClr>
                </a:solidFill>
              </a:defRPr>
            </a:lvl7pPr>
            <a:lvl8pPr marL="2400126" indent="0">
              <a:buNone/>
              <a:defRPr sz="1200">
                <a:solidFill>
                  <a:schemeClr val="tx1">
                    <a:tint val="75000"/>
                  </a:schemeClr>
                </a:solidFill>
              </a:defRPr>
            </a:lvl8pPr>
            <a:lvl9pPr marL="2743001"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2FF669-6E17-4930-9509-3FCF54542152}"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1644809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176405-8259-4C54-B8D3-86BE6B3AEB08}"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784449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9"/>
            <a:ext cx="2901255" cy="1190095"/>
          </a:xfrm>
        </p:spPr>
        <p:txBody>
          <a:bodyPr anchor="b"/>
          <a:lstStyle>
            <a:lvl1pPr marL="0" indent="0">
              <a:buNone/>
              <a:defRPr sz="1800" b="1"/>
            </a:lvl1pPr>
            <a:lvl2pPr marL="342875" indent="0">
              <a:buNone/>
              <a:defRPr sz="1500" b="1"/>
            </a:lvl2pPr>
            <a:lvl3pPr marL="685750" indent="0">
              <a:buNone/>
              <a:defRPr sz="1350" b="1"/>
            </a:lvl3pPr>
            <a:lvl4pPr marL="1028625" indent="0">
              <a:buNone/>
              <a:defRPr sz="1200" b="1"/>
            </a:lvl4pPr>
            <a:lvl5pPr marL="1371500" indent="0">
              <a:buNone/>
              <a:defRPr sz="1200" b="1"/>
            </a:lvl5pPr>
            <a:lvl6pPr marL="1714376" indent="0">
              <a:buNone/>
              <a:defRPr sz="1200" b="1"/>
            </a:lvl6pPr>
            <a:lvl7pPr marL="2057251" indent="0">
              <a:buNone/>
              <a:defRPr sz="1200" b="1"/>
            </a:lvl7pPr>
            <a:lvl8pPr marL="2400126" indent="0">
              <a:buNone/>
              <a:defRPr sz="1200" b="1"/>
            </a:lvl8pPr>
            <a:lvl9pPr marL="2743001"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4"/>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4" y="2428349"/>
            <a:ext cx="2915543" cy="1190095"/>
          </a:xfrm>
        </p:spPr>
        <p:txBody>
          <a:bodyPr anchor="b"/>
          <a:lstStyle>
            <a:lvl1pPr marL="0" indent="0">
              <a:buNone/>
              <a:defRPr sz="1800" b="1"/>
            </a:lvl1pPr>
            <a:lvl2pPr marL="342875" indent="0">
              <a:buNone/>
              <a:defRPr sz="1500" b="1"/>
            </a:lvl2pPr>
            <a:lvl3pPr marL="685750" indent="0">
              <a:buNone/>
              <a:defRPr sz="1350" b="1"/>
            </a:lvl3pPr>
            <a:lvl4pPr marL="1028625" indent="0">
              <a:buNone/>
              <a:defRPr sz="1200" b="1"/>
            </a:lvl4pPr>
            <a:lvl5pPr marL="1371500" indent="0">
              <a:buNone/>
              <a:defRPr sz="1200" b="1"/>
            </a:lvl5pPr>
            <a:lvl6pPr marL="1714376" indent="0">
              <a:buNone/>
              <a:defRPr sz="1200" b="1"/>
            </a:lvl6pPr>
            <a:lvl7pPr marL="2057251" indent="0">
              <a:buNone/>
              <a:defRPr sz="1200" b="1"/>
            </a:lvl7pPr>
            <a:lvl8pPr marL="2400126" indent="0">
              <a:buNone/>
              <a:defRPr sz="1200" b="1"/>
            </a:lvl8pPr>
            <a:lvl9pPr marL="2743001"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4" y="3618444"/>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ED9940-9282-445C-B99E-20BD0A868B4F}" type="datetime1">
              <a:rPr kumimoji="1" lang="ja-JP" altLang="en-US" smtClean="0"/>
              <a:t>2021/11/21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5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E06C653-F6E7-454F-A506-B2FF8AA714BD}" type="datetime1">
              <a:rPr kumimoji="1" lang="ja-JP" altLang="en-US" smtClean="0"/>
              <a:t>2021/11/21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4151456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D2504-FC2D-452C-87C6-73B06176291B}" type="datetime1">
              <a:rPr kumimoji="1" lang="ja-JP" altLang="en-US" smtClean="0"/>
              <a:t>2021/11/21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66662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426285"/>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75" indent="0">
              <a:buNone/>
              <a:defRPr sz="1050"/>
            </a:lvl2pPr>
            <a:lvl3pPr marL="685750" indent="0">
              <a:buNone/>
              <a:defRPr sz="900"/>
            </a:lvl3pPr>
            <a:lvl4pPr marL="1028625" indent="0">
              <a:buNone/>
              <a:defRPr sz="750"/>
            </a:lvl4pPr>
            <a:lvl5pPr marL="1371500" indent="0">
              <a:buNone/>
              <a:defRPr sz="750"/>
            </a:lvl5pPr>
            <a:lvl6pPr marL="1714376" indent="0">
              <a:buNone/>
              <a:defRPr sz="750"/>
            </a:lvl6pPr>
            <a:lvl7pPr marL="2057251" indent="0">
              <a:buNone/>
              <a:defRPr sz="750"/>
            </a:lvl7pPr>
            <a:lvl8pPr marL="2400126" indent="0">
              <a:buNone/>
              <a:defRPr sz="750"/>
            </a:lvl8pPr>
            <a:lvl9pPr marL="2743001"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05A3A-8453-4A8A-AD0B-44EAE7C548C7}"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4142648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426285"/>
            <a:ext cx="3471863" cy="7039681"/>
          </a:xfrm>
        </p:spPr>
        <p:txBody>
          <a:bodyPr anchor="t"/>
          <a:lstStyle>
            <a:lvl1pPr marL="0" indent="0">
              <a:buNone/>
              <a:defRPr sz="2400"/>
            </a:lvl1pPr>
            <a:lvl2pPr marL="342875" indent="0">
              <a:buNone/>
              <a:defRPr sz="2100"/>
            </a:lvl2pPr>
            <a:lvl3pPr marL="685750" indent="0">
              <a:buNone/>
              <a:defRPr sz="1800"/>
            </a:lvl3pPr>
            <a:lvl4pPr marL="1028625" indent="0">
              <a:buNone/>
              <a:defRPr sz="1500"/>
            </a:lvl4pPr>
            <a:lvl5pPr marL="1371500" indent="0">
              <a:buNone/>
              <a:defRPr sz="1500"/>
            </a:lvl5pPr>
            <a:lvl6pPr marL="1714376" indent="0">
              <a:buNone/>
              <a:defRPr sz="1500"/>
            </a:lvl6pPr>
            <a:lvl7pPr marL="2057251" indent="0">
              <a:buNone/>
              <a:defRPr sz="1500"/>
            </a:lvl7pPr>
            <a:lvl8pPr marL="2400126" indent="0">
              <a:buNone/>
              <a:defRPr sz="1500"/>
            </a:lvl8pPr>
            <a:lvl9pPr marL="2743001"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75" indent="0">
              <a:buNone/>
              <a:defRPr sz="1050"/>
            </a:lvl2pPr>
            <a:lvl3pPr marL="685750" indent="0">
              <a:buNone/>
              <a:defRPr sz="900"/>
            </a:lvl3pPr>
            <a:lvl4pPr marL="1028625" indent="0">
              <a:buNone/>
              <a:defRPr sz="750"/>
            </a:lvl4pPr>
            <a:lvl5pPr marL="1371500" indent="0">
              <a:buNone/>
              <a:defRPr sz="750"/>
            </a:lvl5pPr>
            <a:lvl6pPr marL="1714376" indent="0">
              <a:buNone/>
              <a:defRPr sz="750"/>
            </a:lvl6pPr>
            <a:lvl7pPr marL="2057251" indent="0">
              <a:buNone/>
              <a:defRPr sz="750"/>
            </a:lvl7pPr>
            <a:lvl8pPr marL="2400126" indent="0">
              <a:buNone/>
              <a:defRPr sz="750"/>
            </a:lvl8pPr>
            <a:lvl9pPr marL="2743001"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77E0F5-EC54-4663-8A1B-5D95DDCB4B3A}"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95175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9"/>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A8B2709-31A8-4298-9C32-60C5C04ACE16}" type="datetime1">
              <a:rPr kumimoji="1" lang="ja-JP" altLang="en-US" smtClean="0"/>
              <a:t>2021/11/21</a:t>
            </a:fld>
            <a:endParaRPr kumimoji="1" lang="ja-JP" altLang="en-US"/>
          </a:p>
        </p:txBody>
      </p:sp>
      <p:sp>
        <p:nvSpPr>
          <p:cNvPr id="5" name="Footer Placeholder 4"/>
          <p:cNvSpPr>
            <a:spLocks noGrp="1"/>
          </p:cNvSpPr>
          <p:nvPr>
            <p:ph type="ftr" sz="quarter" idx="3"/>
          </p:nvPr>
        </p:nvSpPr>
        <p:spPr>
          <a:xfrm>
            <a:off x="2271714" y="9181399"/>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9"/>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813267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75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38" indent="-171438" algn="l" defTabSz="68575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13" indent="-171438" algn="l" defTabSz="68575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188" indent="-171438" algn="l" defTabSz="68575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6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3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81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68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56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43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50" rtl="0" eaLnBrk="1" latinLnBrk="0" hangingPunct="1">
        <a:defRPr kumimoji="1" sz="1350" kern="1200">
          <a:solidFill>
            <a:schemeClr val="tx1"/>
          </a:solidFill>
          <a:latin typeface="+mn-lt"/>
          <a:ea typeface="+mn-ea"/>
          <a:cs typeface="+mn-cs"/>
        </a:defRPr>
      </a:lvl1pPr>
      <a:lvl2pPr marL="342875" algn="l" defTabSz="685750" rtl="0" eaLnBrk="1" latinLnBrk="0" hangingPunct="1">
        <a:defRPr kumimoji="1" sz="1350" kern="1200">
          <a:solidFill>
            <a:schemeClr val="tx1"/>
          </a:solidFill>
          <a:latin typeface="+mn-lt"/>
          <a:ea typeface="+mn-ea"/>
          <a:cs typeface="+mn-cs"/>
        </a:defRPr>
      </a:lvl2pPr>
      <a:lvl3pPr marL="685750" algn="l" defTabSz="685750" rtl="0" eaLnBrk="1" latinLnBrk="0" hangingPunct="1">
        <a:defRPr kumimoji="1" sz="1350" kern="1200">
          <a:solidFill>
            <a:schemeClr val="tx1"/>
          </a:solidFill>
          <a:latin typeface="+mn-lt"/>
          <a:ea typeface="+mn-ea"/>
          <a:cs typeface="+mn-cs"/>
        </a:defRPr>
      </a:lvl3pPr>
      <a:lvl4pPr marL="1028625" algn="l" defTabSz="685750" rtl="0" eaLnBrk="1" latinLnBrk="0" hangingPunct="1">
        <a:defRPr kumimoji="1" sz="1350" kern="1200">
          <a:solidFill>
            <a:schemeClr val="tx1"/>
          </a:solidFill>
          <a:latin typeface="+mn-lt"/>
          <a:ea typeface="+mn-ea"/>
          <a:cs typeface="+mn-cs"/>
        </a:defRPr>
      </a:lvl4pPr>
      <a:lvl5pPr marL="1371500" algn="l" defTabSz="685750" rtl="0" eaLnBrk="1" latinLnBrk="0" hangingPunct="1">
        <a:defRPr kumimoji="1" sz="1350" kern="1200">
          <a:solidFill>
            <a:schemeClr val="tx1"/>
          </a:solidFill>
          <a:latin typeface="+mn-lt"/>
          <a:ea typeface="+mn-ea"/>
          <a:cs typeface="+mn-cs"/>
        </a:defRPr>
      </a:lvl5pPr>
      <a:lvl6pPr marL="1714376" algn="l" defTabSz="685750" rtl="0" eaLnBrk="1" latinLnBrk="0" hangingPunct="1">
        <a:defRPr kumimoji="1" sz="1350" kern="1200">
          <a:solidFill>
            <a:schemeClr val="tx1"/>
          </a:solidFill>
          <a:latin typeface="+mn-lt"/>
          <a:ea typeface="+mn-ea"/>
          <a:cs typeface="+mn-cs"/>
        </a:defRPr>
      </a:lvl6pPr>
      <a:lvl7pPr marL="2057251" algn="l" defTabSz="685750" rtl="0" eaLnBrk="1" latinLnBrk="0" hangingPunct="1">
        <a:defRPr kumimoji="1" sz="1350" kern="1200">
          <a:solidFill>
            <a:schemeClr val="tx1"/>
          </a:solidFill>
          <a:latin typeface="+mn-lt"/>
          <a:ea typeface="+mn-ea"/>
          <a:cs typeface="+mn-cs"/>
        </a:defRPr>
      </a:lvl7pPr>
      <a:lvl8pPr marL="2400126" algn="l" defTabSz="685750" rtl="0" eaLnBrk="1" latinLnBrk="0" hangingPunct="1">
        <a:defRPr kumimoji="1" sz="1350" kern="1200">
          <a:solidFill>
            <a:schemeClr val="tx1"/>
          </a:solidFill>
          <a:latin typeface="+mn-lt"/>
          <a:ea typeface="+mn-ea"/>
          <a:cs typeface="+mn-cs"/>
        </a:defRPr>
      </a:lvl8pPr>
      <a:lvl9pPr marL="2743001" algn="l" defTabSz="68575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7A7F167D-B511-452B-ADDD-CCEECD34B57C}"/>
              </a:ext>
            </a:extLst>
          </p:cNvPr>
          <p:cNvSpPr txBox="1"/>
          <p:nvPr/>
        </p:nvSpPr>
        <p:spPr>
          <a:xfrm>
            <a:off x="285251" y="559323"/>
            <a:ext cx="6287489" cy="8617744"/>
          </a:xfrm>
          <a:prstGeom prst="rect">
            <a:avLst/>
          </a:prstGeom>
          <a:noFill/>
          <a:ln w="22225" cmpd="dbl">
            <a:solidFill>
              <a:schemeClr val="tx1"/>
            </a:solidFill>
          </a:ln>
        </p:spPr>
        <p:txBody>
          <a:bodyPr wrap="square">
            <a:spAutoFit/>
          </a:bodyPr>
          <a:lstStyle/>
          <a:p>
            <a:pPr algn="just"/>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１．大阪府</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生物多様性地域戦略策定の趣旨</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（１）生物多様性を取り巻く世界と国の動向</a:t>
            </a:r>
            <a:endParaRPr lang="en-US" altLang="ja-JP" sz="105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（２）大阪府</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生物多様性地域</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戦略の基本的事項</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・戦略の必要性と位置付け</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・計画期間及び対象地域</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ja-JP"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２．</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大阪府における生物多様性の現状と課題</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（１）大阪の自然環境</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（２）生物多様性が育んできた大阪の暮らしと文化</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（３）生物多様性の４つの危機</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（４）大阪</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府における</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生物多様性保全の</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取組</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状況と課題</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ja-JP"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３．大阪府生物多様性地域戦略の目標と施策方針</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2050</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年の目指すべき将来像、</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2030</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年の実現すべき姿</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（２）大阪府生物多様性地域戦略の目標</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（３）大阪府における生物多様性保全施策の基本方針</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（４）基本方針に基づく取組内容</a:t>
            </a:r>
            <a:r>
              <a:rPr lang="ja-JP" altLang="en-US" sz="11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1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４．大阪府生物多様性地域戦略の</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推進</a:t>
            </a:r>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体制及び進行管理</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（１）推進体制</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（２）進行管理</a:t>
            </a:r>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参考資料</a:t>
            </a:r>
            <a:r>
              <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①大阪府環境審議会生物多様性地域戦略部会委員名簿</a:t>
            </a:r>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　　　　　　②審議経過</a:t>
            </a:r>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　　　　　　③大阪府生物多様性地域戦略の策定について（諮問）（写）</a:t>
            </a:r>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21" name="四角形: 角を丸くする 20">
            <a:extLst>
              <a:ext uri="{FF2B5EF4-FFF2-40B4-BE49-F238E27FC236}">
                <a16:creationId xmlns:a16="http://schemas.microsoft.com/office/drawing/2014/main" id="{CA3B834D-6AB5-4A1B-9BD7-2892DADCB498}"/>
              </a:ext>
            </a:extLst>
          </p:cNvPr>
          <p:cNvSpPr/>
          <p:nvPr/>
        </p:nvSpPr>
        <p:spPr>
          <a:xfrm>
            <a:off x="386301" y="95182"/>
            <a:ext cx="6102308" cy="43248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部会報告</a:t>
            </a:r>
            <a:r>
              <a:rPr lang="ja-JP" altLang="ja-JP"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骨子（</a:t>
            </a:r>
            <a:r>
              <a:rPr lang="ja-JP" altLang="en-US"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案</a:t>
            </a:r>
            <a:r>
              <a:rPr lang="ja-JP" altLang="ja-JP"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a:t>
            </a:r>
          </a:p>
        </p:txBody>
      </p:sp>
      <p:sp>
        <p:nvSpPr>
          <p:cNvPr id="5" name="テキスト ボックス 4">
            <a:extLst>
              <a:ext uri="{FF2B5EF4-FFF2-40B4-BE49-F238E27FC236}">
                <a16:creationId xmlns:a16="http://schemas.microsoft.com/office/drawing/2014/main" id="{187E4DE3-5A60-4F03-8084-66B79EAEFD2A}"/>
              </a:ext>
            </a:extLst>
          </p:cNvPr>
          <p:cNvSpPr txBox="1"/>
          <p:nvPr/>
        </p:nvSpPr>
        <p:spPr>
          <a:xfrm>
            <a:off x="281015" y="9292576"/>
            <a:ext cx="6287489" cy="523220"/>
          </a:xfrm>
          <a:prstGeom prst="rect">
            <a:avLst/>
          </a:prstGeom>
          <a:noFill/>
          <a:ln w="22225" cmpd="dbl">
            <a:solidFill>
              <a:schemeClr val="tx1"/>
            </a:solidFill>
            <a:prstDash val="sysDash"/>
          </a:ln>
        </p:spPr>
        <p:txBody>
          <a:bodyPr wrap="square">
            <a:spAutoFit/>
          </a:bodyPr>
          <a:lstStyle/>
          <a:p>
            <a:pPr algn="just"/>
            <a:r>
              <a:rPr lang="en-US" altLang="ja-JP" sz="1400" b="1" u="sng"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b="1" u="sng" kern="100" dirty="0">
                <a:latin typeface="Century" panose="02040604050505020304" pitchFamily="18" charset="0"/>
                <a:ea typeface="HG丸ｺﾞｼｯｸM-PRO" panose="020F0600000000000000" pitchFamily="50" charset="-128"/>
                <a:cs typeface="Times New Roman" panose="02020603050405020304" pitchFamily="18" charset="0"/>
              </a:rPr>
              <a:t>部会報告の最終イメージ（作成スタイル等）</a:t>
            </a:r>
            <a:endParaRPr lang="en-US" altLang="ja-JP" sz="1400" b="1" u="sng"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Word</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文書</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A4</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縦で作成（</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図表、写真を適宜挿入）</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6" name="サブタイトル 2">
            <a:extLst>
              <a:ext uri="{FF2B5EF4-FFF2-40B4-BE49-F238E27FC236}">
                <a16:creationId xmlns:a16="http://schemas.microsoft.com/office/drawing/2014/main" id="{E373BF0C-91E1-408A-87A1-5B912F0425AD}"/>
              </a:ext>
            </a:extLst>
          </p:cNvPr>
          <p:cNvSpPr txBox="1">
            <a:spLocks/>
          </p:cNvSpPr>
          <p:nvPr/>
        </p:nvSpPr>
        <p:spPr bwMode="auto">
          <a:xfrm>
            <a:off x="5729468" y="83829"/>
            <a:ext cx="1036858" cy="305468"/>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632993" fontAlgn="base">
              <a:spcBef>
                <a:spcPct val="20000"/>
              </a:spcBef>
              <a:spcAft>
                <a:spcPct val="0"/>
              </a:spcAft>
              <a:defRPr/>
            </a:pPr>
            <a:r>
              <a:rPr lang="ja-JP" altLang="en-US" sz="1385" kern="0" dirty="0">
                <a:latin typeface="Meiryo UI" panose="020B0604030504040204" pitchFamily="50" charset="-128"/>
                <a:ea typeface="Meiryo UI" panose="020B0604030504040204" pitchFamily="50" charset="-128"/>
              </a:rPr>
              <a:t>資料３</a:t>
            </a:r>
          </a:p>
        </p:txBody>
      </p:sp>
      <p:sp>
        <p:nvSpPr>
          <p:cNvPr id="7" name="テキスト ボックス 2">
            <a:extLst>
              <a:ext uri="{FF2B5EF4-FFF2-40B4-BE49-F238E27FC236}">
                <a16:creationId xmlns:a16="http://schemas.microsoft.com/office/drawing/2014/main" id="{0B0E6ADE-6A91-4673-8F4E-1776D73AA9E7}"/>
              </a:ext>
            </a:extLst>
          </p:cNvPr>
          <p:cNvSpPr txBox="1">
            <a:spLocks noChangeArrowheads="1"/>
          </p:cNvSpPr>
          <p:nvPr/>
        </p:nvSpPr>
        <p:spPr bwMode="auto">
          <a:xfrm>
            <a:off x="572019" y="1918769"/>
            <a:ext cx="5730875" cy="46166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大阪</a:t>
            </a: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21</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世紀の新環境総合計画</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2011</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2020</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年度）策定時</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から</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の</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生物多様性を取り巻く</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世界・国の動向</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や府として地域戦略を策定する理由を記載</a:t>
            </a:r>
          </a:p>
        </p:txBody>
      </p:sp>
      <p:sp>
        <p:nvSpPr>
          <p:cNvPr id="9" name="テキスト ボックス 2">
            <a:extLst>
              <a:ext uri="{FF2B5EF4-FFF2-40B4-BE49-F238E27FC236}">
                <a16:creationId xmlns:a16="http://schemas.microsoft.com/office/drawing/2014/main" id="{2E9271F2-190F-4F91-9479-6EB9FAD2CFBC}"/>
              </a:ext>
            </a:extLst>
          </p:cNvPr>
          <p:cNvSpPr txBox="1">
            <a:spLocks noChangeArrowheads="1"/>
          </p:cNvSpPr>
          <p:nvPr/>
        </p:nvSpPr>
        <p:spPr bwMode="auto">
          <a:xfrm>
            <a:off x="569902" y="3902232"/>
            <a:ext cx="5722411" cy="64633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考え方：府の多様な自然環境とそれらとの関わりについて具体的事例を紹介するとともに、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府における「生物多様性の４つの危機」並びに生物多様性保全に係るこれまでの</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取組状況及び課題について記載</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テキスト ボックス 2">
            <a:extLst>
              <a:ext uri="{FF2B5EF4-FFF2-40B4-BE49-F238E27FC236}">
                <a16:creationId xmlns:a16="http://schemas.microsoft.com/office/drawing/2014/main" id="{84F90169-DCC1-41CF-B14F-8B04E13AA8C6}"/>
              </a:ext>
            </a:extLst>
          </p:cNvPr>
          <p:cNvSpPr txBox="1">
            <a:spLocks noChangeArrowheads="1"/>
          </p:cNvSpPr>
          <p:nvPr/>
        </p:nvSpPr>
        <p:spPr bwMode="auto">
          <a:xfrm>
            <a:off x="572019" y="6070361"/>
            <a:ext cx="5730875" cy="83099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大阪府環境総合計画」（</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2021</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年度～</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年度）より、「全てのいのち</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の共生」分野に係る「</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2050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年の目指すべき将来像」、「</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年の実現すべき姿」</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について記載するとともに、それらを実現するための地域戦略の目標及び指標、並び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に府としての施策の基本方針及び基本方針に基づく取組内容について記載</a:t>
            </a:r>
          </a:p>
        </p:txBody>
      </p:sp>
      <p:sp>
        <p:nvSpPr>
          <p:cNvPr id="11" name="テキスト ボックス 2">
            <a:extLst>
              <a:ext uri="{FF2B5EF4-FFF2-40B4-BE49-F238E27FC236}">
                <a16:creationId xmlns:a16="http://schemas.microsoft.com/office/drawing/2014/main" id="{E33A358F-E091-4D9D-8EAB-7AEE6B07220F}"/>
              </a:ext>
            </a:extLst>
          </p:cNvPr>
          <p:cNvSpPr txBox="1">
            <a:spLocks noChangeArrowheads="1"/>
          </p:cNvSpPr>
          <p:nvPr/>
        </p:nvSpPr>
        <p:spPr bwMode="auto">
          <a:xfrm>
            <a:off x="569902" y="7808380"/>
            <a:ext cx="5735107" cy="46166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考え方：取組をより効果的に進めていくための多様な主体との連携の在り方について記載す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るとともに、進捗状況の確認や中間見直し</a:t>
            </a:r>
            <a:r>
              <a:rPr lang="ja-JP" altLang="en-US" sz="1200" kern="100">
                <a:latin typeface="Meiryo UI" panose="020B0604030504040204" pitchFamily="50" charset="-128"/>
                <a:ea typeface="Meiryo UI" panose="020B0604030504040204" pitchFamily="50" charset="-128"/>
                <a:cs typeface="Times New Roman" panose="02020603050405020304" pitchFamily="18" charset="0"/>
              </a:rPr>
              <a:t>も含めた進行管理</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の手法について記載</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2648749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100" b="1" dirty="0">
            <a:latin typeface="HG丸ｺﾞｼｯｸM-PRO" panose="020F0600000000000000" pitchFamily="50" charset="-128"/>
            <a:ea typeface="HG丸ｺﾞｼｯｸM-PRO" panose="020F06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500</Words>
  <Application>Microsoft Office PowerPoint</Application>
  <PresentationFormat>A4 210 x 297 mm</PresentationFormat>
  <Paragraphs>56</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Meiryo UI</vt:lpstr>
      <vt:lpstr>游ゴシック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2021-10-13T14:16:03Z</dcterms:created>
  <dcterms:modified xsi:type="dcterms:W3CDTF">2021-11-21T13:59:48Z</dcterms:modified>
</cp:coreProperties>
</file>