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0"/>
  </p:notesMasterIdLst>
  <p:sldIdLst>
    <p:sldId id="258" r:id="rId2"/>
    <p:sldId id="257" r:id="rId3"/>
    <p:sldId id="262" r:id="rId4"/>
    <p:sldId id="263" r:id="rId5"/>
    <p:sldId id="278" r:id="rId6"/>
    <p:sldId id="279" r:id="rId7"/>
    <p:sldId id="277" r:id="rId8"/>
    <p:sldId id="280" r:id="rId9"/>
  </p:sldIdLst>
  <p:sldSz cx="9906000" cy="6858000" type="A4"/>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AB2D935-3735-4C5A-AE12-DAC1C960ECF4}">
          <p14:sldIdLst>
            <p14:sldId id="258"/>
            <p14:sldId id="257"/>
            <p14:sldId id="262"/>
            <p14:sldId id="263"/>
            <p14:sldId id="278"/>
            <p14:sldId id="279"/>
            <p14:sldId id="277"/>
            <p14:sldId id="280"/>
          </p14:sldIdLst>
        </p14:section>
      </p14:sectionLst>
    </p:ext>
    <p:ext uri="{EFAFB233-063F-42B5-8137-9DF3F51BA10A}">
      <p15:sldGuideLst xmlns:p15="http://schemas.microsoft.com/office/powerpoint/2012/main">
        <p15:guide id="1" orient="horz" pos="276" userDrawn="1">
          <p15:clr>
            <a:srgbClr val="A4A3A4"/>
          </p15:clr>
        </p15:guide>
        <p15:guide id="2" pos="5740" userDrawn="1">
          <p15:clr>
            <a:srgbClr val="A4A3A4"/>
          </p15:clr>
        </p15:guide>
        <p15:guide id="3" orient="horz" pos="4044" userDrawn="1">
          <p15:clr>
            <a:srgbClr val="A4A3A4"/>
          </p15:clr>
        </p15:guide>
        <p15:guide id="4" pos="500" userDrawn="1">
          <p15:clr>
            <a:srgbClr val="A4A3A4"/>
          </p15:clr>
        </p15:guide>
        <p15:guide id="5"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92F"/>
    <a:srgbClr val="FF1E14"/>
    <a:srgbClr val="FF1E00"/>
    <a:srgbClr val="F411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3" autoAdjust="0"/>
    <p:restoredTop sz="92639" autoAdjust="0"/>
  </p:normalViewPr>
  <p:slideViewPr>
    <p:cSldViewPr snapToGrid="0">
      <p:cViewPr varScale="1">
        <p:scale>
          <a:sx n="69" d="100"/>
          <a:sy n="69" d="100"/>
        </p:scale>
        <p:origin x="1536" y="66"/>
      </p:cViewPr>
      <p:guideLst>
        <p:guide orient="horz" pos="276"/>
        <p:guide pos="5740"/>
        <p:guide orient="horz" pos="4044"/>
        <p:guide pos="50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4307047" cy="34154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5" y="0"/>
            <a:ext cx="4307047" cy="341542"/>
          </a:xfrm>
          <a:prstGeom prst="rect">
            <a:avLst/>
          </a:prstGeom>
        </p:spPr>
        <p:txBody>
          <a:bodyPr vert="horz" lIns="91440" tIns="45720" rIns="91440" bIns="45720" rtlCol="0"/>
          <a:lstStyle>
            <a:lvl1pPr algn="r">
              <a:defRPr sz="1200"/>
            </a:lvl1pPr>
          </a:lstStyle>
          <a:p>
            <a:fld id="{94588C6B-B7A5-4D20-BA4C-29E79F9B1A52}" type="datetimeFigureOut">
              <a:rPr kumimoji="1" lang="ja-JP" altLang="en-US" smtClean="0"/>
              <a:t>2021/11/25</a:t>
            </a:fld>
            <a:endParaRPr kumimoji="1" lang="ja-JP" altLang="en-US"/>
          </a:p>
        </p:txBody>
      </p:sp>
      <p:sp>
        <p:nvSpPr>
          <p:cNvPr id="4" name="スライド イメージ プレースホルダー 3"/>
          <p:cNvSpPr>
            <a:spLocks noGrp="1" noRot="1" noChangeAspect="1"/>
          </p:cNvSpPr>
          <p:nvPr>
            <p:ph type="sldImg" idx="2"/>
          </p:nvPr>
        </p:nvSpPr>
        <p:spPr>
          <a:xfrm>
            <a:off x="3309938" y="850900"/>
            <a:ext cx="3319462"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465661"/>
            <a:ext cx="4307047" cy="34154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5" y="6465661"/>
            <a:ext cx="4307047" cy="341541"/>
          </a:xfrm>
          <a:prstGeom prst="rect">
            <a:avLst/>
          </a:prstGeom>
        </p:spPr>
        <p:txBody>
          <a:bodyPr vert="horz" lIns="91440" tIns="45720" rIns="91440" bIns="45720" rtlCol="0" anchor="b"/>
          <a:lstStyle>
            <a:lvl1pPr algn="r">
              <a:defRPr sz="1200"/>
            </a:lvl1pPr>
          </a:lstStyle>
          <a:p>
            <a:fld id="{19467C39-EFDA-4874-B7ED-97E13BC4C4E7}" type="slidenum">
              <a:rPr kumimoji="1" lang="ja-JP" altLang="en-US" smtClean="0"/>
              <a:t>‹#›</a:t>
            </a:fld>
            <a:endParaRPr kumimoji="1" lang="ja-JP" altLang="en-US"/>
          </a:p>
        </p:txBody>
      </p:sp>
    </p:spTree>
    <p:extLst>
      <p:ext uri="{BB962C8B-B14F-4D97-AF65-F5344CB8AC3E}">
        <p14:creationId xmlns:p14="http://schemas.microsoft.com/office/powerpoint/2010/main" val="24947173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467C39-EFDA-4874-B7ED-97E13BC4C4E7}" type="slidenum">
              <a:rPr kumimoji="1" lang="ja-JP" altLang="en-US" smtClean="0"/>
              <a:t>4</a:t>
            </a:fld>
            <a:endParaRPr kumimoji="1" lang="ja-JP" altLang="en-US"/>
          </a:p>
        </p:txBody>
      </p:sp>
    </p:spTree>
    <p:extLst>
      <p:ext uri="{BB962C8B-B14F-4D97-AF65-F5344CB8AC3E}">
        <p14:creationId xmlns:p14="http://schemas.microsoft.com/office/powerpoint/2010/main" val="96964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467C39-EFDA-4874-B7ED-97E13BC4C4E7}" type="slidenum">
              <a:rPr kumimoji="1" lang="ja-JP" altLang="en-US" smtClean="0"/>
              <a:t>5</a:t>
            </a:fld>
            <a:endParaRPr kumimoji="1" lang="ja-JP" altLang="en-US"/>
          </a:p>
        </p:txBody>
      </p:sp>
    </p:spTree>
    <p:extLst>
      <p:ext uri="{BB962C8B-B14F-4D97-AF65-F5344CB8AC3E}">
        <p14:creationId xmlns:p14="http://schemas.microsoft.com/office/powerpoint/2010/main" val="1305806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467C39-EFDA-4874-B7ED-97E13BC4C4E7}" type="slidenum">
              <a:rPr kumimoji="1" lang="ja-JP" altLang="en-US" smtClean="0"/>
              <a:t>6</a:t>
            </a:fld>
            <a:endParaRPr kumimoji="1" lang="ja-JP" altLang="en-US"/>
          </a:p>
        </p:txBody>
      </p:sp>
    </p:spTree>
    <p:extLst>
      <p:ext uri="{BB962C8B-B14F-4D97-AF65-F5344CB8AC3E}">
        <p14:creationId xmlns:p14="http://schemas.microsoft.com/office/powerpoint/2010/main" val="387081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467C39-EFDA-4874-B7ED-97E13BC4C4E7}" type="slidenum">
              <a:rPr kumimoji="1" lang="ja-JP" altLang="en-US" smtClean="0"/>
              <a:t>7</a:t>
            </a:fld>
            <a:endParaRPr kumimoji="1" lang="ja-JP" altLang="en-US"/>
          </a:p>
        </p:txBody>
      </p:sp>
    </p:spTree>
    <p:extLst>
      <p:ext uri="{BB962C8B-B14F-4D97-AF65-F5344CB8AC3E}">
        <p14:creationId xmlns:p14="http://schemas.microsoft.com/office/powerpoint/2010/main" val="367712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467C39-EFDA-4874-B7ED-97E13BC4C4E7}" type="slidenum">
              <a:rPr kumimoji="1" lang="ja-JP" altLang="en-US" smtClean="0"/>
              <a:t>8</a:t>
            </a:fld>
            <a:endParaRPr kumimoji="1" lang="ja-JP" altLang="en-US"/>
          </a:p>
        </p:txBody>
      </p:sp>
    </p:spTree>
    <p:extLst>
      <p:ext uri="{BB962C8B-B14F-4D97-AF65-F5344CB8AC3E}">
        <p14:creationId xmlns:p14="http://schemas.microsoft.com/office/powerpoint/2010/main" val="99585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2A6B1E5-6D04-41EC-A882-767BFFDB20E5}" type="datetime1">
              <a:rPr kumimoji="1" lang="ja-JP" altLang="en-US" smtClean="0"/>
              <a:t>2021/11/25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2C126-6CB2-465F-A835-5BA657D28C2A}" type="slidenum">
              <a:rPr kumimoji="1" lang="ja-JP" altLang="en-US" smtClean="0"/>
              <a:t>‹#›</a:t>
            </a:fld>
            <a:endParaRPr kumimoji="1" lang="ja-JP" altLang="en-US"/>
          </a:p>
        </p:txBody>
      </p:sp>
    </p:spTree>
    <p:extLst>
      <p:ext uri="{BB962C8B-B14F-4D97-AF65-F5344CB8AC3E}">
        <p14:creationId xmlns:p14="http://schemas.microsoft.com/office/powerpoint/2010/main" val="253105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F068C3-D3E8-4737-825D-EE59125C0D89}" type="datetime1">
              <a:rPr kumimoji="1" lang="ja-JP" altLang="en-US" smtClean="0"/>
              <a:t>2021/11/25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2C126-6CB2-465F-A835-5BA657D28C2A}" type="slidenum">
              <a:rPr kumimoji="1" lang="ja-JP" altLang="en-US" smtClean="0"/>
              <a:t>‹#›</a:t>
            </a:fld>
            <a:endParaRPr kumimoji="1" lang="ja-JP" altLang="en-US"/>
          </a:p>
        </p:txBody>
      </p:sp>
    </p:spTree>
    <p:extLst>
      <p:ext uri="{BB962C8B-B14F-4D97-AF65-F5344CB8AC3E}">
        <p14:creationId xmlns:p14="http://schemas.microsoft.com/office/powerpoint/2010/main" val="263999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90926E-E40D-4F97-89E1-8C752D523737}" type="datetime1">
              <a:rPr kumimoji="1" lang="ja-JP" altLang="en-US" smtClean="0"/>
              <a:t>2021/11/25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2C126-6CB2-465F-A835-5BA657D28C2A}" type="slidenum">
              <a:rPr kumimoji="1" lang="ja-JP" altLang="en-US" smtClean="0"/>
              <a:t>‹#›</a:t>
            </a:fld>
            <a:endParaRPr kumimoji="1" lang="ja-JP" altLang="en-US"/>
          </a:p>
        </p:txBody>
      </p:sp>
    </p:spTree>
    <p:extLst>
      <p:ext uri="{BB962C8B-B14F-4D97-AF65-F5344CB8AC3E}">
        <p14:creationId xmlns:p14="http://schemas.microsoft.com/office/powerpoint/2010/main" val="287901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90083D-7E33-4B56-B522-C0A112365378}" type="datetime1">
              <a:rPr kumimoji="1" lang="ja-JP" altLang="en-US" smtClean="0"/>
              <a:t>2021/11/25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2C126-6CB2-465F-A835-5BA657D28C2A}" type="slidenum">
              <a:rPr kumimoji="1" lang="ja-JP" altLang="en-US" smtClean="0"/>
              <a:t>‹#›</a:t>
            </a:fld>
            <a:endParaRPr kumimoji="1" lang="ja-JP" altLang="en-US"/>
          </a:p>
        </p:txBody>
      </p:sp>
    </p:spTree>
    <p:extLst>
      <p:ext uri="{BB962C8B-B14F-4D97-AF65-F5344CB8AC3E}">
        <p14:creationId xmlns:p14="http://schemas.microsoft.com/office/powerpoint/2010/main" val="17946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7EE773-265F-42B7-810E-E6DFCA1756C2}" type="datetime1">
              <a:rPr kumimoji="1" lang="ja-JP" altLang="en-US" smtClean="0"/>
              <a:t>2021/11/25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82C126-6CB2-465F-A835-5BA657D28C2A}" type="slidenum">
              <a:rPr kumimoji="1" lang="ja-JP" altLang="en-US" smtClean="0"/>
              <a:t>‹#›</a:t>
            </a:fld>
            <a:endParaRPr kumimoji="1" lang="ja-JP" altLang="en-US"/>
          </a:p>
        </p:txBody>
      </p:sp>
    </p:spTree>
    <p:extLst>
      <p:ext uri="{BB962C8B-B14F-4D97-AF65-F5344CB8AC3E}">
        <p14:creationId xmlns:p14="http://schemas.microsoft.com/office/powerpoint/2010/main" val="3561503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C4B36D3-970F-4FE0-B853-642F42119FFD}" type="datetime1">
              <a:rPr kumimoji="1" lang="ja-JP" altLang="en-US" smtClean="0"/>
              <a:t>2021/11/25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82C126-6CB2-465F-A835-5BA657D28C2A}" type="slidenum">
              <a:rPr kumimoji="1" lang="ja-JP" altLang="en-US" smtClean="0"/>
              <a:t>‹#›</a:t>
            </a:fld>
            <a:endParaRPr kumimoji="1" lang="ja-JP" altLang="en-US"/>
          </a:p>
        </p:txBody>
      </p:sp>
    </p:spTree>
    <p:extLst>
      <p:ext uri="{BB962C8B-B14F-4D97-AF65-F5344CB8AC3E}">
        <p14:creationId xmlns:p14="http://schemas.microsoft.com/office/powerpoint/2010/main" val="394878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B888F0A-6DEE-49EA-B0B6-3B78247CFCEE}" type="datetime1">
              <a:rPr kumimoji="1" lang="ja-JP" altLang="en-US" smtClean="0"/>
              <a:t>2021/11/25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82C126-6CB2-465F-A835-5BA657D28C2A}" type="slidenum">
              <a:rPr kumimoji="1" lang="ja-JP" altLang="en-US" smtClean="0"/>
              <a:t>‹#›</a:t>
            </a:fld>
            <a:endParaRPr kumimoji="1" lang="ja-JP" altLang="en-US"/>
          </a:p>
        </p:txBody>
      </p:sp>
    </p:spTree>
    <p:extLst>
      <p:ext uri="{BB962C8B-B14F-4D97-AF65-F5344CB8AC3E}">
        <p14:creationId xmlns:p14="http://schemas.microsoft.com/office/powerpoint/2010/main" val="374128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A2EDD5-CDFB-4F9D-9D3D-04367A654CCB}" type="datetime1">
              <a:rPr kumimoji="1" lang="ja-JP" altLang="en-US" smtClean="0"/>
              <a:t>2021/11/25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82C126-6CB2-465F-A835-5BA657D28C2A}" type="slidenum">
              <a:rPr kumimoji="1" lang="ja-JP" altLang="en-US" smtClean="0"/>
              <a:t>‹#›</a:t>
            </a:fld>
            <a:endParaRPr kumimoji="1" lang="ja-JP" altLang="en-US"/>
          </a:p>
        </p:txBody>
      </p:sp>
    </p:spTree>
    <p:extLst>
      <p:ext uri="{BB962C8B-B14F-4D97-AF65-F5344CB8AC3E}">
        <p14:creationId xmlns:p14="http://schemas.microsoft.com/office/powerpoint/2010/main" val="2474742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C9D52-3999-4AF4-878B-0CAE31A0361A}" type="datetime1">
              <a:rPr kumimoji="1" lang="ja-JP" altLang="en-US" smtClean="0"/>
              <a:t>2021/11/25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82C126-6CB2-465F-A835-5BA657D28C2A}" type="slidenum">
              <a:rPr kumimoji="1" lang="ja-JP" altLang="en-US" smtClean="0"/>
              <a:t>‹#›</a:t>
            </a:fld>
            <a:endParaRPr kumimoji="1" lang="ja-JP" altLang="en-US"/>
          </a:p>
        </p:txBody>
      </p:sp>
    </p:spTree>
    <p:extLst>
      <p:ext uri="{BB962C8B-B14F-4D97-AF65-F5344CB8AC3E}">
        <p14:creationId xmlns:p14="http://schemas.microsoft.com/office/powerpoint/2010/main" val="91777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662009-A8E9-4F0E-9915-96F7578B13A8}" type="datetime1">
              <a:rPr kumimoji="1" lang="ja-JP" altLang="en-US" smtClean="0"/>
              <a:t>2021/11/25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82C126-6CB2-465F-A835-5BA657D28C2A}" type="slidenum">
              <a:rPr kumimoji="1" lang="ja-JP" altLang="en-US" smtClean="0"/>
              <a:t>‹#›</a:t>
            </a:fld>
            <a:endParaRPr kumimoji="1" lang="ja-JP" altLang="en-US"/>
          </a:p>
        </p:txBody>
      </p:sp>
    </p:spTree>
    <p:extLst>
      <p:ext uri="{BB962C8B-B14F-4D97-AF65-F5344CB8AC3E}">
        <p14:creationId xmlns:p14="http://schemas.microsoft.com/office/powerpoint/2010/main" val="315421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10AB4A-8D54-4DFA-A6EA-66144E915E46}" type="datetime1">
              <a:rPr kumimoji="1" lang="ja-JP" altLang="en-US" smtClean="0"/>
              <a:t>2021/11/25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82C126-6CB2-465F-A835-5BA657D28C2A}" type="slidenum">
              <a:rPr kumimoji="1" lang="ja-JP" altLang="en-US" smtClean="0"/>
              <a:t>‹#›</a:t>
            </a:fld>
            <a:endParaRPr kumimoji="1" lang="ja-JP" altLang="en-US"/>
          </a:p>
        </p:txBody>
      </p:sp>
    </p:spTree>
    <p:extLst>
      <p:ext uri="{BB962C8B-B14F-4D97-AF65-F5344CB8AC3E}">
        <p14:creationId xmlns:p14="http://schemas.microsoft.com/office/powerpoint/2010/main" val="165823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F52C0-6C34-475F-9B3A-382AE639897C}" type="datetime1">
              <a:rPr kumimoji="1" lang="ja-JP" altLang="en-US" smtClean="0"/>
              <a:t>2021/11/25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2C126-6CB2-465F-A835-5BA657D28C2A}" type="slidenum">
              <a:rPr kumimoji="1" lang="ja-JP" altLang="en-US" smtClean="0"/>
              <a:t>‹#›</a:t>
            </a:fld>
            <a:endParaRPr kumimoji="1" lang="ja-JP" altLang="en-US"/>
          </a:p>
        </p:txBody>
      </p:sp>
    </p:spTree>
    <p:extLst>
      <p:ext uri="{BB962C8B-B14F-4D97-AF65-F5344CB8AC3E}">
        <p14:creationId xmlns:p14="http://schemas.microsoft.com/office/powerpoint/2010/main" val="1319401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1" y="2449397"/>
            <a:ext cx="9905999" cy="1216535"/>
          </a:xfrm>
          <a:solidFill>
            <a:srgbClr val="00B0F0"/>
          </a:solidFill>
        </p:spPr>
        <p:style>
          <a:lnRef idx="0">
            <a:schemeClr val="accent5"/>
          </a:lnRef>
          <a:fillRef idx="3">
            <a:schemeClr val="accent5"/>
          </a:fillRef>
          <a:effectRef idx="3">
            <a:schemeClr val="accent5"/>
          </a:effectRef>
          <a:fontRef idx="minor">
            <a:schemeClr val="lt1"/>
          </a:fontRef>
        </p:style>
        <p:txBody>
          <a:bodyPr>
            <a:noAutofit/>
          </a:bodyPr>
          <a:lstStyle/>
          <a:p>
            <a:r>
              <a:rPr lang="ja-JP" altLang="en-US" sz="3200" b="1" dirty="0">
                <a:latin typeface="Meiryo UI" panose="020B0604030504040204" pitchFamily="50" charset="-128"/>
                <a:ea typeface="Meiryo UI" panose="020B0604030504040204" pitchFamily="50" charset="-128"/>
              </a:rPr>
              <a:t>大阪の森・里・川・海について</a:t>
            </a:r>
            <a:r>
              <a:rPr lang="en-US" altLang="ja-JP" sz="1725" b="1" dirty="0">
                <a:latin typeface="Meiryo UI" panose="020B0604030504040204" pitchFamily="50" charset="-128"/>
                <a:ea typeface="Meiryo UI" panose="020B0604030504040204" pitchFamily="50" charset="-128"/>
              </a:rPr>
              <a:t/>
            </a:r>
            <a:br>
              <a:rPr lang="en-US" altLang="ja-JP" sz="1725" b="1" dirty="0">
                <a:latin typeface="Meiryo UI" panose="020B0604030504040204" pitchFamily="50" charset="-128"/>
                <a:ea typeface="Meiryo UI" panose="020B0604030504040204" pitchFamily="50" charset="-128"/>
              </a:rPr>
            </a:br>
            <a:endParaRPr lang="ja-JP" altLang="en-US" sz="1725" b="1" dirty="0">
              <a:latin typeface="Meiryo UI" panose="020B0604030504040204" pitchFamily="50" charset="-128"/>
              <a:ea typeface="Meiryo UI" panose="020B0604030504040204" pitchFamily="50" charset="-128"/>
            </a:endParaRPr>
          </a:p>
        </p:txBody>
      </p:sp>
      <p:sp>
        <p:nvSpPr>
          <p:cNvPr id="4" name="サブタイトル 2"/>
          <p:cNvSpPr txBox="1">
            <a:spLocks/>
          </p:cNvSpPr>
          <p:nvPr/>
        </p:nvSpPr>
        <p:spPr bwMode="auto">
          <a:xfrm>
            <a:off x="7772362" y="550577"/>
            <a:ext cx="1534779"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438184" fontAlgn="base">
              <a:spcBef>
                <a:spcPct val="20000"/>
              </a:spcBef>
              <a:spcAft>
                <a:spcPct val="0"/>
              </a:spcAft>
              <a:defRPr/>
            </a:pPr>
            <a:r>
              <a:rPr lang="ja-JP" altLang="en-US" sz="2000" kern="0">
                <a:latin typeface="Meiryo UI" panose="020B0604030504040204" pitchFamily="50" charset="-128"/>
                <a:ea typeface="Meiryo UI" panose="020B0604030504040204" pitchFamily="50" charset="-128"/>
              </a:rPr>
              <a:t>参考資料４</a:t>
            </a:r>
            <a:endParaRPr lang="ja-JP" altLang="en-US" sz="2000" kern="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04EA9C6-56E7-4609-809F-FE13C8A5F157}"/>
              </a:ext>
            </a:extLst>
          </p:cNvPr>
          <p:cNvSpPr>
            <a:spLocks noGrp="1"/>
          </p:cNvSpPr>
          <p:nvPr>
            <p:ph type="sldNum" sz="quarter" idx="12"/>
          </p:nvPr>
        </p:nvSpPr>
        <p:spPr/>
        <p:txBody>
          <a:bodyPr/>
          <a:lstStyle/>
          <a:p>
            <a:fld id="{1082C126-6CB2-465F-A835-5BA657D28C2A}" type="slidenum">
              <a:rPr kumimoji="1" lang="ja-JP" altLang="en-US" smtClean="0"/>
              <a:t>1</a:t>
            </a:fld>
            <a:endParaRPr kumimoji="1" lang="ja-JP" altLang="en-US"/>
          </a:p>
        </p:txBody>
      </p:sp>
    </p:spTree>
    <p:extLst>
      <p:ext uri="{BB962C8B-B14F-4D97-AF65-F5344CB8AC3E}">
        <p14:creationId xmlns:p14="http://schemas.microsoft.com/office/powerpoint/2010/main" val="124537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7A7F167D-B511-452B-ADDD-CCEECD34B57C}"/>
              </a:ext>
            </a:extLst>
          </p:cNvPr>
          <p:cNvSpPr txBox="1"/>
          <p:nvPr/>
        </p:nvSpPr>
        <p:spPr>
          <a:xfrm>
            <a:off x="869042" y="1502688"/>
            <a:ext cx="8749806" cy="3970318"/>
          </a:xfrm>
          <a:prstGeom prst="rect">
            <a:avLst/>
          </a:prstGeom>
          <a:noFill/>
        </p:spPr>
        <p:txBody>
          <a:bodyPr wrap="square">
            <a:spAutoFit/>
          </a:bodyPr>
          <a:lstStyle/>
          <a:p>
            <a:pPr algn="just">
              <a:lnSpc>
                <a:spcPct val="150000"/>
              </a:lnSpc>
            </a:pPr>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１</a:t>
            </a:r>
            <a:r>
              <a:rPr lang="ja-JP" altLang="ja-JP" sz="2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生物多様性ホットスポット</a:t>
            </a:r>
            <a:endParaRPr lang="en-US" altLang="ja-JP" sz="2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50000"/>
              </a:lnSpc>
            </a:pPr>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２．生物多様性保全上重要な里地里山</a:t>
            </a:r>
            <a:endParaRPr lang="en-US" altLang="ja-JP" sz="2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50000"/>
              </a:lnSpc>
            </a:pPr>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３．生物多様性の観点から重要度の高い湿地</a:t>
            </a:r>
            <a:endParaRPr lang="en-US" altLang="ja-JP" sz="2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50000"/>
              </a:lnSpc>
            </a:pPr>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４</a:t>
            </a:r>
            <a:r>
              <a:rPr lang="en-US" altLang="ja-JP" sz="2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　生物多様性の観点から重要度の高い海域</a:t>
            </a:r>
            <a:endParaRPr lang="en-US" altLang="ja-JP" sz="2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50000"/>
              </a:lnSpc>
            </a:pPr>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５．生物多様性関連施設</a:t>
            </a:r>
            <a:endParaRPr lang="en-US" altLang="ja-JP" sz="2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50000"/>
              </a:lnSpc>
            </a:pPr>
            <a:r>
              <a:rPr lang="ja-JP" altLang="en-US" sz="2800" kern="100">
                <a:latin typeface="Meiryo UI" panose="020B0604030504040204" pitchFamily="50" charset="-128"/>
                <a:ea typeface="Meiryo UI" panose="020B0604030504040204" pitchFamily="50" charset="-128"/>
                <a:cs typeface="Times New Roman" panose="02020603050405020304" pitchFamily="18" charset="0"/>
              </a:rPr>
              <a:t>６．大阪の森・里・川・海まとめ</a:t>
            </a:r>
            <a:endParaRPr lang="en-US" altLang="ja-JP" sz="2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タイトル 1">
            <a:extLst>
              <a:ext uri="{FF2B5EF4-FFF2-40B4-BE49-F238E27FC236}">
                <a16:creationId xmlns:a16="http://schemas.microsoft.com/office/drawing/2014/main" id="{10BC1CE3-9421-412E-9A4B-E680C689CE07}"/>
              </a:ext>
            </a:extLst>
          </p:cNvPr>
          <p:cNvSpPr txBox="1">
            <a:spLocks/>
          </p:cNvSpPr>
          <p:nvPr/>
        </p:nvSpPr>
        <p:spPr>
          <a:xfrm>
            <a:off x="1" y="100644"/>
            <a:ext cx="9905999" cy="705445"/>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vert="horz" lIns="91440" tIns="32400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2800" b="1" dirty="0">
                <a:latin typeface="Meiryo UI" panose="020B0604030504040204" pitchFamily="50" charset="-128"/>
                <a:ea typeface="Meiryo UI" panose="020B0604030504040204" pitchFamily="50" charset="-128"/>
              </a:rPr>
              <a:t>大阪の森・里・川・海について</a:t>
            </a:r>
            <a:r>
              <a:rPr lang="en-US" altLang="ja-JP" sz="1725" b="1" dirty="0">
                <a:latin typeface="Meiryo UI" panose="020B0604030504040204" pitchFamily="50" charset="-128"/>
                <a:ea typeface="Meiryo UI" panose="020B0604030504040204" pitchFamily="50" charset="-128"/>
              </a:rPr>
              <a:t/>
            </a:r>
            <a:br>
              <a:rPr lang="en-US" altLang="ja-JP" sz="1725" b="1" dirty="0">
                <a:latin typeface="Meiryo UI" panose="020B0604030504040204" pitchFamily="50" charset="-128"/>
                <a:ea typeface="Meiryo UI" panose="020B0604030504040204" pitchFamily="50" charset="-128"/>
              </a:rPr>
            </a:br>
            <a:endParaRPr lang="ja-JP" altLang="en-US" sz="1725"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24EE1553-0284-4291-B080-147B84F00A17}"/>
              </a:ext>
            </a:extLst>
          </p:cNvPr>
          <p:cNvSpPr>
            <a:spLocks noGrp="1"/>
          </p:cNvSpPr>
          <p:nvPr>
            <p:ph type="sldNum" sz="quarter" idx="12"/>
          </p:nvPr>
        </p:nvSpPr>
        <p:spPr/>
        <p:txBody>
          <a:bodyPr/>
          <a:lstStyle/>
          <a:p>
            <a:fld id="{1082C126-6CB2-465F-A835-5BA657D28C2A}" type="slidenum">
              <a:rPr kumimoji="1" lang="ja-JP" altLang="en-US" smtClean="0"/>
              <a:t>2</a:t>
            </a:fld>
            <a:endParaRPr kumimoji="1" lang="ja-JP" altLang="en-US"/>
          </a:p>
        </p:txBody>
      </p:sp>
    </p:spTree>
    <p:extLst>
      <p:ext uri="{BB962C8B-B14F-4D97-AF65-F5344CB8AC3E}">
        <p14:creationId xmlns:p14="http://schemas.microsoft.com/office/powerpoint/2010/main" val="126487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5799220" y="236455"/>
            <a:ext cx="4085457" cy="6485022"/>
          </a:xfrm>
          <a:prstGeom prst="rect">
            <a:avLst/>
          </a:prstGeom>
        </p:spPr>
      </p:pic>
      <p:sp>
        <p:nvSpPr>
          <p:cNvPr id="4" name="タイトル 1">
            <a:extLst>
              <a:ext uri="{FF2B5EF4-FFF2-40B4-BE49-F238E27FC236}">
                <a16:creationId xmlns:a16="http://schemas.microsoft.com/office/drawing/2014/main" id="{10BC1CE3-9421-412E-9A4B-E680C689CE07}"/>
              </a:ext>
            </a:extLst>
          </p:cNvPr>
          <p:cNvSpPr txBox="1">
            <a:spLocks/>
          </p:cNvSpPr>
          <p:nvPr/>
        </p:nvSpPr>
        <p:spPr>
          <a:xfrm>
            <a:off x="1" y="100644"/>
            <a:ext cx="9905999" cy="705445"/>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vert="horz" lIns="91440" tIns="3600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lnSpc>
                <a:spcPct val="150000"/>
              </a:lnSpc>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１</a:t>
            </a:r>
            <a:r>
              <a:rPr lang="ja-JP" altLang="ja-JP" sz="24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生物多様性ホットスポット</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7" name="表 6"/>
          <p:cNvGraphicFramePr>
            <a:graphicFrameLocks noGrp="1"/>
          </p:cNvGraphicFramePr>
          <p:nvPr>
            <p:extLst>
              <p:ext uri="{D42A27DB-BD31-4B8C-83A1-F6EECF244321}">
                <p14:modId xmlns:p14="http://schemas.microsoft.com/office/powerpoint/2010/main" val="4293979164"/>
              </p:ext>
            </p:extLst>
          </p:nvPr>
        </p:nvGraphicFramePr>
        <p:xfrm>
          <a:off x="143173" y="4563769"/>
          <a:ext cx="2699000" cy="1998165"/>
        </p:xfrm>
        <a:graphic>
          <a:graphicData uri="http://schemas.openxmlformats.org/drawingml/2006/table">
            <a:tbl>
              <a:tblPr firstRow="1" bandRow="1">
                <a:tableStyleId>{5C22544A-7EE6-4342-B048-85BDC9FD1C3A}</a:tableStyleId>
              </a:tblPr>
              <a:tblGrid>
                <a:gridCol w="278984">
                  <a:extLst>
                    <a:ext uri="{9D8B030D-6E8A-4147-A177-3AD203B41FA5}">
                      <a16:colId xmlns:a16="http://schemas.microsoft.com/office/drawing/2014/main" val="1845949434"/>
                    </a:ext>
                  </a:extLst>
                </a:gridCol>
                <a:gridCol w="1391625">
                  <a:extLst>
                    <a:ext uri="{9D8B030D-6E8A-4147-A177-3AD203B41FA5}">
                      <a16:colId xmlns:a16="http://schemas.microsoft.com/office/drawing/2014/main" val="2608830362"/>
                    </a:ext>
                  </a:extLst>
                </a:gridCol>
                <a:gridCol w="1028391">
                  <a:extLst>
                    <a:ext uri="{9D8B030D-6E8A-4147-A177-3AD203B41FA5}">
                      <a16:colId xmlns:a16="http://schemas.microsoft.com/office/drawing/2014/main" val="1557886366"/>
                    </a:ext>
                  </a:extLst>
                </a:gridCol>
              </a:tblGrid>
              <a:tr h="144000">
                <a:tc gridSpan="3">
                  <a:txBody>
                    <a:bodyPr/>
                    <a:lstStyle/>
                    <a:p>
                      <a:r>
                        <a:rPr kumimoji="1" lang="en-US" altLang="ja-JP" sz="900" b="1" dirty="0">
                          <a:solidFill>
                            <a:schemeClr val="tx1"/>
                          </a:solidFill>
                          <a:latin typeface="Meiryo UI" panose="020B0604030504040204" pitchFamily="50" charset="-128"/>
                          <a:ea typeface="Meiryo UI" panose="020B0604030504040204" pitchFamily="50" charset="-128"/>
                        </a:rPr>
                        <a:t>B</a:t>
                      </a:r>
                      <a:r>
                        <a:rPr kumimoji="1" lang="ja-JP" altLang="en-US" sz="900" b="1" dirty="0">
                          <a:solidFill>
                            <a:schemeClr val="tx1"/>
                          </a:solidFill>
                          <a:latin typeface="Meiryo UI" panose="020B0604030504040204" pitchFamily="50" charset="-128"/>
                          <a:ea typeface="Meiryo UI" panose="020B0604030504040204" pitchFamily="50" charset="-128"/>
                        </a:rPr>
                        <a:t>ランク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562838311"/>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剣尾山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能勢町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9626533"/>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三草山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能勢町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0234595"/>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地黄湿地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能勢町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8666082"/>
                  </a:ext>
                </a:extLst>
              </a:tr>
              <a:tr h="144000">
                <a:tc>
                  <a:txBody>
                    <a:bodyPr/>
                    <a:lstStyle/>
                    <a:p>
                      <a:pPr algn="ctr" fontAlgn="ctr"/>
                      <a:r>
                        <a:rPr lang="en-US" altLang="ja-JP" sz="700" b="1" i="0" u="none" strike="noStrike">
                          <a:solidFill>
                            <a:schemeClr val="tx1"/>
                          </a:solidFill>
                          <a:effectLst/>
                          <a:latin typeface="Meiryo UI" panose="020B0604030504040204" pitchFamily="50" charset="-128"/>
                          <a:ea typeface="Meiryo UI" panose="020B0604030504040204" pitchFamily="50" charset="-128"/>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妙見山・初谷</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豊能町・能勢町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7948671"/>
                  </a:ext>
                </a:extLst>
              </a:tr>
              <a:tr h="144000">
                <a:tc>
                  <a:txBody>
                    <a:bodyPr/>
                    <a:lstStyle/>
                    <a:p>
                      <a:pPr algn="ctr" fontAlgn="ctr"/>
                      <a:r>
                        <a:rPr lang="en-US" altLang="ja-JP" sz="700" b="1" i="0" u="none" strike="noStrike">
                          <a:solidFill>
                            <a:schemeClr val="tx1"/>
                          </a:solidFill>
                          <a:effectLst/>
                          <a:latin typeface="Meiryo UI" panose="020B0604030504040204" pitchFamily="50" charset="-128"/>
                          <a:ea typeface="Meiryo UI" panose="020B060403050404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ポンポン山・本山寺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高槻市・島本町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8455265"/>
                  </a:ext>
                </a:extLst>
              </a:tr>
              <a:tr h="144000">
                <a:tc>
                  <a:txBody>
                    <a:bodyPr/>
                    <a:lstStyle/>
                    <a:p>
                      <a:pPr algn="ctr" fontAlgn="ctr"/>
                      <a:r>
                        <a:rPr lang="en-US" altLang="ja-JP" sz="700" b="1" i="0" u="none" strike="noStrike">
                          <a:solidFill>
                            <a:schemeClr val="tx1"/>
                          </a:solidFill>
                          <a:effectLst/>
                          <a:latin typeface="Meiryo UI" panose="020B0604030504040204" pitchFamily="50" charset="-128"/>
                          <a:ea typeface="Meiryo UI" panose="020B060403050404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旧樫田（中畑・二料・田能・出灰）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高槻市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0878853"/>
                  </a:ext>
                </a:extLst>
              </a:tr>
              <a:tr h="144000">
                <a:tc>
                  <a:txBody>
                    <a:bodyPr/>
                    <a:lstStyle/>
                    <a:p>
                      <a:pPr algn="ctr" fontAlgn="ctr"/>
                      <a:r>
                        <a:rPr lang="en-US" altLang="ja-JP" sz="700" b="1" i="0" u="none" strike="noStrike">
                          <a:solidFill>
                            <a:schemeClr val="tx1"/>
                          </a:solidFill>
                          <a:effectLst/>
                          <a:latin typeface="Meiryo UI" panose="020B0604030504040204" pitchFamily="50" charset="-128"/>
                          <a:ea typeface="Meiryo UI" panose="020B0604030504040204" pitchFamily="50" charset="-128"/>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星田・交野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交野市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0904504"/>
                  </a:ext>
                </a:extLst>
              </a:tr>
              <a:tr h="144000">
                <a:tc>
                  <a:txBody>
                    <a:bodyPr/>
                    <a:lstStyle/>
                    <a:p>
                      <a:pPr algn="ctr" fontAlgn="ctr"/>
                      <a:r>
                        <a:rPr lang="en-US" altLang="ja-JP" sz="700" b="1" i="0" u="none" strike="noStrike">
                          <a:solidFill>
                            <a:schemeClr val="tx1"/>
                          </a:solidFill>
                          <a:effectLst/>
                          <a:latin typeface="Meiryo UI" panose="020B0604030504040204" pitchFamily="50" charset="-128"/>
                          <a:ea typeface="Meiryo UI" panose="020B0604030504040204" pitchFamily="50" charset="-128"/>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室池</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四条畷市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561514"/>
                  </a:ext>
                </a:extLst>
              </a:tr>
              <a:tr h="144000">
                <a:tc>
                  <a:txBody>
                    <a:bodyPr/>
                    <a:lstStyle/>
                    <a:p>
                      <a:pPr algn="ctr" fontAlgn="ctr"/>
                      <a:r>
                        <a:rPr lang="en-US" altLang="ja-JP" sz="700" b="1" i="0" u="none" strike="noStrike">
                          <a:solidFill>
                            <a:schemeClr val="tx1"/>
                          </a:solidFill>
                          <a:effectLst/>
                          <a:latin typeface="Meiryo UI" panose="020B0604030504040204" pitchFamily="50" charset="-128"/>
                          <a:ea typeface="Meiryo UI" panose="020B060403050404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八尾ため池群</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八尾市・東大阪市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5456638"/>
                  </a:ext>
                </a:extLst>
              </a:tr>
              <a:tr h="144000">
                <a:tc>
                  <a:txBody>
                    <a:bodyPr/>
                    <a:lstStyle/>
                    <a:p>
                      <a:pPr algn="ctr" fontAlgn="ctr"/>
                      <a:r>
                        <a:rPr lang="en-US" altLang="ja-JP" sz="700" b="1" i="0" u="none" strike="noStrike">
                          <a:solidFill>
                            <a:schemeClr val="tx1"/>
                          </a:solidFill>
                          <a:effectLst/>
                          <a:latin typeface="Meiryo UI" panose="020B0604030504040204" pitchFamily="50" charset="-128"/>
                          <a:ea typeface="Meiryo UI" panose="020B0604030504040204" pitchFamily="50" charset="-128"/>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泉州ため池群</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和泉市・岸和田市・貝塚市・熊取町・泉佐野市・泉南市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256119"/>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孝子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岬町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8533640"/>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015298950"/>
              </p:ext>
            </p:extLst>
          </p:nvPr>
        </p:nvGraphicFramePr>
        <p:xfrm>
          <a:off x="2926121" y="1555018"/>
          <a:ext cx="2698999" cy="4576140"/>
        </p:xfrm>
        <a:graphic>
          <a:graphicData uri="http://schemas.openxmlformats.org/drawingml/2006/table">
            <a:tbl>
              <a:tblPr firstRow="1" bandRow="1">
                <a:tableStyleId>{5C22544A-7EE6-4342-B048-85BDC9FD1C3A}</a:tableStyleId>
              </a:tblPr>
              <a:tblGrid>
                <a:gridCol w="278983">
                  <a:extLst>
                    <a:ext uri="{9D8B030D-6E8A-4147-A177-3AD203B41FA5}">
                      <a16:colId xmlns:a16="http://schemas.microsoft.com/office/drawing/2014/main" val="1845949434"/>
                    </a:ext>
                  </a:extLst>
                </a:gridCol>
                <a:gridCol w="1391624">
                  <a:extLst>
                    <a:ext uri="{9D8B030D-6E8A-4147-A177-3AD203B41FA5}">
                      <a16:colId xmlns:a16="http://schemas.microsoft.com/office/drawing/2014/main" val="2608830362"/>
                    </a:ext>
                  </a:extLst>
                </a:gridCol>
                <a:gridCol w="1028392">
                  <a:extLst>
                    <a:ext uri="{9D8B030D-6E8A-4147-A177-3AD203B41FA5}">
                      <a16:colId xmlns:a16="http://schemas.microsoft.com/office/drawing/2014/main" val="1557886366"/>
                    </a:ext>
                  </a:extLst>
                </a:gridCol>
              </a:tblGrid>
              <a:tr h="144000">
                <a:tc gridSpan="3">
                  <a:txBody>
                    <a:bodyPr/>
                    <a:lstStyle/>
                    <a:p>
                      <a:r>
                        <a:rPr kumimoji="1" lang="en-US" altLang="ja-JP" sz="900" b="1" dirty="0">
                          <a:solidFill>
                            <a:schemeClr val="tx1"/>
                          </a:solidFill>
                          <a:latin typeface="Meiryo UI" panose="020B0604030504040204" pitchFamily="50" charset="-128"/>
                          <a:ea typeface="Meiryo UI" panose="020B0604030504040204" pitchFamily="50" charset="-128"/>
                        </a:rPr>
                        <a:t>C</a:t>
                      </a:r>
                      <a:r>
                        <a:rPr kumimoji="1" lang="ja-JP" altLang="en-US" sz="900" b="1" dirty="0">
                          <a:solidFill>
                            <a:schemeClr val="tx1"/>
                          </a:solidFill>
                          <a:latin typeface="Meiryo UI" panose="020B0604030504040204" pitchFamily="50" charset="-128"/>
                          <a:ea typeface="Meiryo UI" panose="020B0604030504040204" pitchFamily="50" charset="-128"/>
                        </a:rPr>
                        <a:t>ランク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562838311"/>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北摂の鉱山跡</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能勢町・豊能町・池田市・箕面市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9626533"/>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余野川中流部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池田市・箕面市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0234595"/>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伊丹空港周辺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豊中市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8666082"/>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摂津峡</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高槻市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7948671"/>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高槻市南部の水田群（柱本、三箇牧、西面、三島江、唐崎）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高槻市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8455265"/>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若山神社・尺代</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島本町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0878853"/>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上町台地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大阪市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0904504"/>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枚岡公園</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東大阪市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561514"/>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大和川堤防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大阪市・八尾市・松原市・</a:t>
                      </a:r>
                      <a:br>
                        <a:rPr lang="ja-JP" altLang="en-US" sz="700" b="1" i="0" u="none" strike="noStrike" dirty="0">
                          <a:solidFill>
                            <a:schemeClr val="tx1"/>
                          </a:solidFill>
                          <a:effectLst/>
                          <a:latin typeface="Meiryo UI" panose="020B0604030504040204" pitchFamily="50" charset="-128"/>
                          <a:ea typeface="Meiryo UI" panose="020B0604030504040204" pitchFamily="50" charset="-128"/>
                        </a:rPr>
                      </a:b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藤井寺市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5456638"/>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太子町・河南町の棚田群</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太子町・河南町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256119"/>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美具久留御魂神社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富田林市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8533640"/>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大和葛城山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千早赤阪村・河南町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525589"/>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石川周辺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南河内地域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304940"/>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700" b="1" i="0" u="none" strike="noStrike" dirty="0">
                          <a:solidFill>
                            <a:schemeClr val="tx1"/>
                          </a:solidFill>
                          <a:effectLst/>
                          <a:latin typeface="Meiryo UI" panose="020B0604030504040204" pitchFamily="50" charset="-128"/>
                          <a:ea typeface="Meiryo UI" panose="020B0604030504040204" pitchFamily="50" charset="-128"/>
                        </a:rPr>
                        <a:t>堺２区埋立地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堺市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314376"/>
                  </a:ext>
                </a:extLst>
              </a:tr>
              <a:tr h="144000">
                <a:tc>
                  <a:txBody>
                    <a:bodyPr/>
                    <a:lstStyle/>
                    <a:p>
                      <a:pPr algn="ctr" fontAlgn="ctr"/>
                      <a:r>
                        <a:rPr lang="en-US" altLang="ja-JP" sz="700" b="1" i="0" u="none" strike="noStrike">
                          <a:solidFill>
                            <a:schemeClr val="tx1"/>
                          </a:solidFill>
                          <a:effectLst/>
                          <a:latin typeface="Meiryo UI" panose="020B0604030504040204" pitchFamily="50" charset="-128"/>
                          <a:ea typeface="Meiryo UI" panose="020B060403050404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700" b="1" i="0" u="none" strike="noStrike" dirty="0">
                          <a:solidFill>
                            <a:schemeClr val="tx1"/>
                          </a:solidFill>
                          <a:effectLst/>
                          <a:latin typeface="Meiryo UI" panose="020B0604030504040204" pitchFamily="50" charset="-128"/>
                          <a:ea typeface="Meiryo UI" panose="020B0604030504040204" pitchFamily="50" charset="-128"/>
                        </a:rPr>
                        <a:t>堺７－３区埋立地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堺市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488729"/>
                  </a:ext>
                </a:extLst>
              </a:tr>
              <a:tr h="144000">
                <a:tc>
                  <a:txBody>
                    <a:bodyPr/>
                    <a:lstStyle/>
                    <a:p>
                      <a:pPr algn="ctr" fontAlgn="ctr"/>
                      <a:r>
                        <a:rPr lang="en-US" altLang="ja-JP" sz="700" b="1" i="0" u="none" strike="noStrike">
                          <a:solidFill>
                            <a:schemeClr val="tx1"/>
                          </a:solidFill>
                          <a:effectLst/>
                          <a:latin typeface="Meiryo UI" panose="020B0604030504040204" pitchFamily="50" charset="-128"/>
                          <a:ea typeface="Meiryo UI" panose="020B0604030504040204" pitchFamily="50" charset="-128"/>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堺東部ため池群</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堺市・松原市・羽曳野市・大阪狭山市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4651264"/>
                  </a:ext>
                </a:extLst>
              </a:tr>
              <a:tr h="144000">
                <a:tc>
                  <a:txBody>
                    <a:bodyPr/>
                    <a:lstStyle/>
                    <a:p>
                      <a:pPr algn="ctr" fontAlgn="ctr"/>
                      <a:r>
                        <a:rPr lang="en-US" altLang="ja-JP" sz="700" b="1" i="0" u="none" strike="noStrike">
                          <a:solidFill>
                            <a:schemeClr val="tx1"/>
                          </a:solidFill>
                          <a:effectLst/>
                          <a:latin typeface="Meiryo UI" panose="020B0604030504040204" pitchFamily="50" charset="-128"/>
                          <a:ea typeface="Meiryo UI" panose="020B0604030504040204" pitchFamily="50" charset="-128"/>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大津川河口</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泉大津市・忠岡町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23410"/>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意賀美神社・神於山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岸和田市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178185"/>
                  </a:ext>
                </a:extLst>
              </a:tr>
              <a:tr h="144000">
                <a:tc>
                  <a:txBody>
                    <a:bodyPr/>
                    <a:lstStyle/>
                    <a:p>
                      <a:pPr algn="ctr" fontAlgn="ctr"/>
                      <a:r>
                        <a:rPr lang="en-US" altLang="ja-JP" sz="700" b="1" i="0" u="none" strike="noStrike">
                          <a:solidFill>
                            <a:schemeClr val="tx1"/>
                          </a:solidFill>
                          <a:effectLst/>
                          <a:latin typeface="Meiryo UI" panose="020B0604030504040204" pitchFamily="50" charset="-128"/>
                          <a:ea typeface="Meiryo UI" panose="020B0604030504040204" pitchFamily="50" charset="-128"/>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700" b="1" i="0" u="none" strike="noStrike" dirty="0">
                          <a:solidFill>
                            <a:schemeClr val="tx1"/>
                          </a:solidFill>
                          <a:effectLst/>
                          <a:latin typeface="Meiryo UI" panose="020B0604030504040204" pitchFamily="50" charset="-128"/>
                          <a:ea typeface="Meiryo UI" panose="020B0604030504040204" pitchFamily="50" charset="-128"/>
                        </a:rPr>
                        <a:t>阪南２区埋立地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岸和田市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2581099"/>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近木川河口</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貝塚市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2987465"/>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二色の浜</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貝塚市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7485518"/>
                  </a:ext>
                </a:extLst>
              </a:tr>
              <a:tr h="144000">
                <a:tc>
                  <a:txBody>
                    <a:bodyPr/>
                    <a:lstStyle/>
                    <a:p>
                      <a:pPr algn="ctr" fontAlgn="ctr"/>
                      <a:r>
                        <a:rPr lang="en-US" altLang="ja-JP" sz="700" b="1" i="0" u="none" strike="noStrike">
                          <a:solidFill>
                            <a:schemeClr val="tx1"/>
                          </a:solidFill>
                          <a:effectLst/>
                          <a:latin typeface="Meiryo UI" panose="020B0604030504040204" pitchFamily="50" charset="-128"/>
                          <a:ea typeface="Meiryo UI" panose="020B060403050404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700" b="1" i="0" u="none" strike="noStrike" dirty="0">
                          <a:solidFill>
                            <a:schemeClr val="tx1"/>
                          </a:solidFill>
                          <a:effectLst/>
                          <a:latin typeface="Meiryo UI" panose="020B0604030504040204" pitchFamily="50" charset="-128"/>
                          <a:ea typeface="Meiryo UI" panose="020B0604030504040204" pitchFamily="50" charset="-128"/>
                        </a:rPr>
                        <a:t>関空二期島周辺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泉佐野市・田尻町・泉南市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45604"/>
                  </a:ext>
                </a:extLst>
              </a:tr>
              <a:tr h="144000">
                <a:tc>
                  <a:txBody>
                    <a:bodyPr/>
                    <a:lstStyle/>
                    <a:p>
                      <a:pPr algn="ctr" fontAlgn="ctr"/>
                      <a:r>
                        <a:rPr lang="en-US" altLang="ja-JP" sz="700" b="1" i="0" u="none" strike="noStrike">
                          <a:solidFill>
                            <a:schemeClr val="tx1"/>
                          </a:solidFill>
                          <a:effectLst/>
                          <a:latin typeface="Meiryo UI" panose="020B0604030504040204" pitchFamily="50" charset="-128"/>
                          <a:ea typeface="Meiryo UI" panose="020B0604030504040204" pitchFamily="50" charset="-128"/>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樫井川河口</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泉南市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9099930"/>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a:solidFill>
                            <a:schemeClr val="tx1"/>
                          </a:solidFill>
                          <a:effectLst/>
                          <a:latin typeface="Meiryo UI" panose="020B0604030504040204" pitchFamily="50" charset="-128"/>
                          <a:ea typeface="Meiryo UI" panose="020B0604030504040204" pitchFamily="50" charset="-128"/>
                        </a:rPr>
                        <a:t>茶屋川河口</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阪南市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3430196"/>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せんなん里海公園</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阪南市・岬町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1984656"/>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東川河口</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岬町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1254296"/>
                  </a:ext>
                </a:extLst>
              </a:tr>
              <a:tr h="144000">
                <a:tc>
                  <a:txBody>
                    <a:bodyPr/>
                    <a:lstStyle/>
                    <a:p>
                      <a:pPr algn="ctr" fontAlgn="ctr"/>
                      <a:r>
                        <a:rPr lang="en-US" altLang="ja-JP" sz="700" b="1" i="0" u="none" strike="noStrike">
                          <a:solidFill>
                            <a:schemeClr val="tx1"/>
                          </a:solidFill>
                          <a:effectLst/>
                          <a:latin typeface="Meiryo UI" panose="020B0604030504040204" pitchFamily="50" charset="-128"/>
                          <a:ea typeface="Meiryo UI" panose="020B0604030504040204" pitchFamily="50" charset="-128"/>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700" b="1" i="0" u="none" strike="noStrike">
                          <a:solidFill>
                            <a:schemeClr val="tx1"/>
                          </a:solidFill>
                          <a:effectLst/>
                          <a:latin typeface="Meiryo UI" panose="020B0604030504040204" pitchFamily="50" charset="-128"/>
                          <a:ea typeface="Meiryo UI" panose="020B0604030504040204" pitchFamily="50" charset="-128"/>
                        </a:rPr>
                        <a:t>多奈川（谷川、西畑、東畑）</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岬町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7443714"/>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紀泉高原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chemeClr val="tx1"/>
                          </a:solidFill>
                          <a:effectLst/>
                          <a:latin typeface="Meiryo UI" panose="020B0604030504040204" pitchFamily="50" charset="-128"/>
                          <a:ea typeface="Meiryo UI" panose="020B0604030504040204" pitchFamily="50" charset="-128"/>
                        </a:rPr>
                        <a:t>泉南市・阪南市・岬町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781030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028304499"/>
              </p:ext>
            </p:extLst>
          </p:nvPr>
        </p:nvGraphicFramePr>
        <p:xfrm>
          <a:off x="143174" y="1555271"/>
          <a:ext cx="2698999" cy="2913255"/>
        </p:xfrm>
        <a:graphic>
          <a:graphicData uri="http://schemas.openxmlformats.org/drawingml/2006/table">
            <a:tbl>
              <a:tblPr firstRow="1" bandRow="1">
                <a:tableStyleId>{5C22544A-7EE6-4342-B048-85BDC9FD1C3A}</a:tableStyleId>
              </a:tblPr>
              <a:tblGrid>
                <a:gridCol w="278983">
                  <a:extLst>
                    <a:ext uri="{9D8B030D-6E8A-4147-A177-3AD203B41FA5}">
                      <a16:colId xmlns:a16="http://schemas.microsoft.com/office/drawing/2014/main" val="1845949434"/>
                    </a:ext>
                  </a:extLst>
                </a:gridCol>
                <a:gridCol w="1391624">
                  <a:extLst>
                    <a:ext uri="{9D8B030D-6E8A-4147-A177-3AD203B41FA5}">
                      <a16:colId xmlns:a16="http://schemas.microsoft.com/office/drawing/2014/main" val="2608830362"/>
                    </a:ext>
                  </a:extLst>
                </a:gridCol>
                <a:gridCol w="1028392">
                  <a:extLst>
                    <a:ext uri="{9D8B030D-6E8A-4147-A177-3AD203B41FA5}">
                      <a16:colId xmlns:a16="http://schemas.microsoft.com/office/drawing/2014/main" val="1557886366"/>
                    </a:ext>
                  </a:extLst>
                </a:gridCol>
              </a:tblGrid>
              <a:tr h="144000">
                <a:tc gridSpan="3">
                  <a:txBody>
                    <a:bodyPr/>
                    <a:lstStyle/>
                    <a:p>
                      <a:r>
                        <a:rPr kumimoji="1" lang="en-US" altLang="ja-JP" sz="900" b="1" dirty="0">
                          <a:solidFill>
                            <a:schemeClr val="tx1"/>
                          </a:solidFill>
                          <a:latin typeface="Meiryo UI" panose="020B0604030504040204" pitchFamily="50" charset="-128"/>
                          <a:ea typeface="Meiryo UI" panose="020B0604030504040204" pitchFamily="50" charset="-128"/>
                        </a:rPr>
                        <a:t>A</a:t>
                      </a:r>
                      <a:r>
                        <a:rPr kumimoji="1" lang="ja-JP" altLang="en-US" sz="900" b="1" dirty="0">
                          <a:solidFill>
                            <a:schemeClr val="tx1"/>
                          </a:solidFill>
                          <a:latin typeface="Meiryo UI" panose="020B0604030504040204" pitchFamily="50" charset="-128"/>
                          <a:ea typeface="Meiryo UI" panose="020B0604030504040204" pitchFamily="50" charset="-128"/>
                        </a:rPr>
                        <a:t>ランク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92F"/>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562838311"/>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能勢町天王・上山辺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能勢町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0234595"/>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箕面公園</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箕面市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8666082"/>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竜王山周辺（車作、忍頂寺、下音羽、清阪、長谷、銭原）・安威川上流部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茨木市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7948671"/>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穂谷・尊延寺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枚方市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8455265"/>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淀川鵜殿</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高槻市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0878853"/>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淀川ワンド群（城北・庭窪・楠葉など）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大阪市・守口市・寝屋川市・枚方市・高槻市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0904504"/>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淀川汽水域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大阪市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561514"/>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南港野鳥園・夢洲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大阪市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5456638"/>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金剛山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千早赤阪村</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256119"/>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700" b="1" i="0" u="none" strike="noStrike" dirty="0">
                          <a:solidFill>
                            <a:srgbClr val="000000"/>
                          </a:solidFill>
                          <a:effectLst/>
                          <a:latin typeface="Meiryo UI" panose="020B0604030504040204" pitchFamily="50" charset="-128"/>
                          <a:ea typeface="Meiryo UI" panose="020B0604030504040204" pitchFamily="50" charset="-128"/>
                        </a:rPr>
                        <a:t>天見、岩湧山、滝畑、槙尾山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河内長野市・和泉市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8533640"/>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鉢ヶ峯寺、豊田、別所、金剛寺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堺市・河内長野市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525589"/>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信太山丘陵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和泉市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304940"/>
                  </a:ext>
                </a:extLst>
              </a:tr>
              <a:tr h="144000">
                <a:tc rowSpan="2">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和泉葛城山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岸和田市・貝塚市・泉佐野市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314376"/>
                  </a:ext>
                </a:extLst>
              </a:tr>
              <a:tr h="144000">
                <a:tc vMerge="1">
                  <a:txBody>
                    <a:bodyPr/>
                    <a:lstStyle/>
                    <a:p>
                      <a:pPr algn="ctr" fontAlgn="ctr"/>
                      <a:endParaRPr lang="en-US" altLang="ja-JP" sz="7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700" b="1" i="0" u="none" strike="noStrike" dirty="0">
                          <a:solidFill>
                            <a:srgbClr val="000000"/>
                          </a:solidFill>
                          <a:effectLst/>
                          <a:latin typeface="Meiryo UI" panose="020B0604030504040204" pitchFamily="50" charset="-128"/>
                          <a:ea typeface="Meiryo UI" panose="020B0604030504040204" pitchFamily="50" charset="-128"/>
                        </a:rPr>
                        <a:t>（牛滝、塔原、蕎原、秬谷、馬場、犬鳴）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8488729"/>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男里川河口</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泉南市・阪南市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4651264"/>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泉南地域の砂浜</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阪南市・岬町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23410"/>
                  </a:ext>
                </a:extLst>
              </a:tr>
              <a:tr h="144000">
                <a:tc>
                  <a:txBody>
                    <a:bodyPr/>
                    <a:lstStyle/>
                    <a:p>
                      <a:pPr algn="ctr" fontAlgn="ctr"/>
                      <a:r>
                        <a:rPr lang="en-US" altLang="ja-JP" sz="700" b="1" i="0" u="none" strike="noStrike" dirty="0">
                          <a:solidFill>
                            <a:schemeClr val="tx1"/>
                          </a:solidFill>
                          <a:effectLst/>
                          <a:latin typeface="Meiryo UI" panose="020B0604030504040204" pitchFamily="50" charset="-128"/>
                          <a:ea typeface="Meiryo UI" panose="020B0604030504040204" pitchFamily="50" charset="-128"/>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長松・小島海岸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岬町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178185"/>
                  </a:ext>
                </a:extLst>
              </a:tr>
            </a:tbl>
          </a:graphicData>
        </a:graphic>
      </p:graphicFrame>
      <p:sp>
        <p:nvSpPr>
          <p:cNvPr id="2" name="スライド番号プレースホルダー 1">
            <a:extLst>
              <a:ext uri="{FF2B5EF4-FFF2-40B4-BE49-F238E27FC236}">
                <a16:creationId xmlns:a16="http://schemas.microsoft.com/office/drawing/2014/main" id="{EDC4F1EF-F4C5-48C2-8551-00961EE79328}"/>
              </a:ext>
            </a:extLst>
          </p:cNvPr>
          <p:cNvSpPr>
            <a:spLocks noGrp="1"/>
          </p:cNvSpPr>
          <p:nvPr>
            <p:ph type="sldNum" sz="quarter" idx="12"/>
          </p:nvPr>
        </p:nvSpPr>
        <p:spPr/>
        <p:txBody>
          <a:bodyPr/>
          <a:lstStyle/>
          <a:p>
            <a:fld id="{1082C126-6CB2-465F-A835-5BA657D28C2A}" type="slidenum">
              <a:rPr kumimoji="1" lang="ja-JP" altLang="en-US" smtClean="0"/>
              <a:t>3</a:t>
            </a:fld>
            <a:endParaRPr kumimoji="1" lang="ja-JP" altLang="en-US"/>
          </a:p>
        </p:txBody>
      </p:sp>
      <p:sp>
        <p:nvSpPr>
          <p:cNvPr id="11" name="テキスト ボックス 10">
            <a:extLst>
              <a:ext uri="{FF2B5EF4-FFF2-40B4-BE49-F238E27FC236}">
                <a16:creationId xmlns:a16="http://schemas.microsoft.com/office/drawing/2014/main" id="{ED070185-E72D-4E2E-AEF0-AB745217963D}"/>
              </a:ext>
            </a:extLst>
          </p:cNvPr>
          <p:cNvSpPr txBox="1"/>
          <p:nvPr/>
        </p:nvSpPr>
        <p:spPr>
          <a:xfrm>
            <a:off x="143173" y="941900"/>
            <a:ext cx="6357215" cy="523220"/>
          </a:xfrm>
          <a:prstGeom prst="rect">
            <a:avLst/>
          </a:prstGeom>
          <a:noFill/>
        </p:spPr>
        <p:txBody>
          <a:bodyPr wrap="square">
            <a:spAutoFit/>
          </a:bodyPr>
          <a:lstStyle/>
          <a:p>
            <a:r>
              <a:rPr lang="ja-JP" altLang="en-US" sz="1400" b="0" i="0" dirty="0">
                <a:solidFill>
                  <a:srgbClr val="000000"/>
                </a:solidFill>
                <a:effectLst/>
                <a:latin typeface="Meiryo UI" panose="020B0604030504040204" pitchFamily="50" charset="-128"/>
                <a:ea typeface="Meiryo UI" panose="020B0604030504040204" pitchFamily="50" charset="-128"/>
              </a:rPr>
              <a:t>〇</a:t>
            </a:r>
            <a:r>
              <a:rPr lang="ja-JP" altLang="en-US" sz="1400" u="sng" dirty="0">
                <a:solidFill>
                  <a:srgbClr val="000000"/>
                </a:solidFill>
                <a:latin typeface="Meiryo UI" panose="020B0604030504040204" pitchFamily="50" charset="-128"/>
                <a:ea typeface="Meiryo UI" panose="020B0604030504040204" pitchFamily="50" charset="-128"/>
              </a:rPr>
              <a:t>府において、</a:t>
            </a:r>
            <a:r>
              <a:rPr lang="ja-JP" altLang="en-US" sz="1400" b="0" i="0" u="sng" dirty="0">
                <a:solidFill>
                  <a:srgbClr val="000000"/>
                </a:solidFill>
                <a:effectLst/>
                <a:latin typeface="Meiryo UI" panose="020B0604030504040204" pitchFamily="50" charset="-128"/>
                <a:ea typeface="Meiryo UI" panose="020B0604030504040204" pitchFamily="50" charset="-128"/>
              </a:rPr>
              <a:t>希少な野生動植物が生息・生育し、種の多様性が高い地域を</a:t>
            </a:r>
            <a:endParaRPr lang="en-US" altLang="ja-JP" sz="1400" b="0" i="0" u="sng" dirty="0">
              <a:solidFill>
                <a:srgbClr val="000000"/>
              </a:solidFill>
              <a:effectLst/>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0" i="0" u="sng" dirty="0">
                <a:solidFill>
                  <a:srgbClr val="000000"/>
                </a:solidFill>
                <a:effectLst/>
                <a:latin typeface="Meiryo UI" panose="020B0604030504040204" pitchFamily="50" charset="-128"/>
                <a:ea typeface="Meiryo UI" panose="020B0604030504040204" pitchFamily="50" charset="-128"/>
              </a:rPr>
              <a:t>生物多様性ホットスポットとして選定。（</a:t>
            </a:r>
            <a:r>
              <a:rPr lang="en-US" altLang="ja-JP" sz="1400" b="0" i="0" u="sng" dirty="0">
                <a:solidFill>
                  <a:srgbClr val="000000"/>
                </a:solidFill>
                <a:effectLst/>
                <a:latin typeface="Meiryo UI" panose="020B0604030504040204" pitchFamily="50" charset="-128"/>
                <a:ea typeface="Meiryo UI" panose="020B0604030504040204" pitchFamily="50" charset="-128"/>
              </a:rPr>
              <a:t>A</a:t>
            </a:r>
            <a:r>
              <a:rPr lang="ja-JP" altLang="en-US" sz="1400" b="0" i="0" u="sng" dirty="0">
                <a:solidFill>
                  <a:srgbClr val="000000"/>
                </a:solidFill>
                <a:effectLst/>
                <a:latin typeface="Meiryo UI" panose="020B0604030504040204" pitchFamily="50" charset="-128"/>
                <a:ea typeface="Meiryo UI" panose="020B0604030504040204" pitchFamily="50" charset="-128"/>
              </a:rPr>
              <a:t>～</a:t>
            </a:r>
            <a:r>
              <a:rPr lang="en-US" altLang="ja-JP" sz="1400" b="0" i="0" u="sng" dirty="0">
                <a:solidFill>
                  <a:srgbClr val="000000"/>
                </a:solidFill>
                <a:effectLst/>
                <a:latin typeface="Meiryo UI" panose="020B0604030504040204" pitchFamily="50" charset="-128"/>
                <a:ea typeface="Meiryo UI" panose="020B0604030504040204" pitchFamily="50" charset="-128"/>
              </a:rPr>
              <a:t>C</a:t>
            </a:r>
            <a:r>
              <a:rPr lang="ja-JP" altLang="en-US" sz="1400" b="0" i="0" u="sng" dirty="0">
                <a:solidFill>
                  <a:srgbClr val="000000"/>
                </a:solidFill>
                <a:effectLst/>
                <a:latin typeface="Meiryo UI" panose="020B0604030504040204" pitchFamily="50" charset="-128"/>
                <a:ea typeface="Meiryo UI" panose="020B0604030504040204" pitchFamily="50" charset="-128"/>
              </a:rPr>
              <a:t>ランク、計５５箇所）</a:t>
            </a:r>
            <a:endParaRPr lang="ja-JP" altLang="en-US" sz="1400" u="sng"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709068" y="3011898"/>
            <a:ext cx="1763574" cy="1662379"/>
          </a:xfrm>
          <a:prstGeom prst="rect">
            <a:avLst/>
          </a:prstGeom>
        </p:spPr>
      </p:pic>
      <p:sp>
        <p:nvSpPr>
          <p:cNvPr id="3" name="正方形/長方形 2"/>
          <p:cNvSpPr/>
          <p:nvPr/>
        </p:nvSpPr>
        <p:spPr>
          <a:xfrm>
            <a:off x="7205817" y="6402391"/>
            <a:ext cx="1528011" cy="319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8553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4572000" y="425367"/>
            <a:ext cx="5248785" cy="6380331"/>
          </a:xfrm>
          <a:prstGeom prst="rect">
            <a:avLst/>
          </a:prstGeom>
        </p:spPr>
      </p:pic>
      <p:sp>
        <p:nvSpPr>
          <p:cNvPr id="4" name="タイトル 1">
            <a:extLst>
              <a:ext uri="{FF2B5EF4-FFF2-40B4-BE49-F238E27FC236}">
                <a16:creationId xmlns:a16="http://schemas.microsoft.com/office/drawing/2014/main" id="{10BC1CE3-9421-412E-9A4B-E680C689CE07}"/>
              </a:ext>
            </a:extLst>
          </p:cNvPr>
          <p:cNvSpPr txBox="1">
            <a:spLocks/>
          </p:cNvSpPr>
          <p:nvPr/>
        </p:nvSpPr>
        <p:spPr>
          <a:xfrm>
            <a:off x="0" y="137977"/>
            <a:ext cx="9905999" cy="705445"/>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vert="horz" lIns="91440" tIns="3600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lnSpc>
                <a:spcPct val="150000"/>
              </a:lnSpc>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２．生物多様性保全上重要な里地里山</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0C012980-DA29-4317-9B91-885E7597831F}"/>
              </a:ext>
            </a:extLst>
          </p:cNvPr>
          <p:cNvSpPr txBox="1"/>
          <p:nvPr/>
        </p:nvSpPr>
        <p:spPr>
          <a:xfrm>
            <a:off x="253179" y="1816872"/>
            <a:ext cx="1652657" cy="370358"/>
          </a:xfrm>
          <a:prstGeom prst="rect">
            <a:avLst/>
          </a:prstGeom>
          <a:noFill/>
        </p:spPr>
        <p:txBody>
          <a:bodyPr wrap="square">
            <a:spAutoFit/>
          </a:bodyPr>
          <a:lstStyle/>
          <a:p>
            <a:pPr algn="ctr">
              <a:lnSpc>
                <a:spcPct val="1500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■選定箇所リスト</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 name="図 6"/>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4690326" y="2625711"/>
            <a:ext cx="1709276" cy="1611196"/>
          </a:xfrm>
          <a:prstGeom prst="rect">
            <a:avLst/>
          </a:prstGeom>
        </p:spPr>
      </p:pic>
      <p:graphicFrame>
        <p:nvGraphicFramePr>
          <p:cNvPr id="3" name="表 2">
            <a:extLst>
              <a:ext uri="{FF2B5EF4-FFF2-40B4-BE49-F238E27FC236}">
                <a16:creationId xmlns:a16="http://schemas.microsoft.com/office/drawing/2014/main" id="{B2D6BD8D-9D4F-4034-8E31-9C2CC8B133B7}"/>
              </a:ext>
            </a:extLst>
          </p:cNvPr>
          <p:cNvGraphicFramePr>
            <a:graphicFrameLocks noGrp="1"/>
          </p:cNvGraphicFramePr>
          <p:nvPr>
            <p:extLst>
              <p:ext uri="{D42A27DB-BD31-4B8C-83A1-F6EECF244321}">
                <p14:modId xmlns:p14="http://schemas.microsoft.com/office/powerpoint/2010/main" val="1900878346"/>
              </p:ext>
            </p:extLst>
          </p:nvPr>
        </p:nvGraphicFramePr>
        <p:xfrm>
          <a:off x="423762" y="2187230"/>
          <a:ext cx="4127483" cy="4150349"/>
        </p:xfrm>
        <a:graphic>
          <a:graphicData uri="http://schemas.openxmlformats.org/drawingml/2006/table">
            <a:tbl>
              <a:tblPr>
                <a:tableStyleId>{5940675A-B579-460E-94D1-54222C63F5DA}</a:tableStyleId>
              </a:tblPr>
              <a:tblGrid>
                <a:gridCol w="365030">
                  <a:extLst>
                    <a:ext uri="{9D8B030D-6E8A-4147-A177-3AD203B41FA5}">
                      <a16:colId xmlns:a16="http://schemas.microsoft.com/office/drawing/2014/main" val="3223854431"/>
                    </a:ext>
                  </a:extLst>
                </a:gridCol>
                <a:gridCol w="2050934">
                  <a:extLst>
                    <a:ext uri="{9D8B030D-6E8A-4147-A177-3AD203B41FA5}">
                      <a16:colId xmlns:a16="http://schemas.microsoft.com/office/drawing/2014/main" val="1126189130"/>
                    </a:ext>
                  </a:extLst>
                </a:gridCol>
                <a:gridCol w="1711519">
                  <a:extLst>
                    <a:ext uri="{9D8B030D-6E8A-4147-A177-3AD203B41FA5}">
                      <a16:colId xmlns:a16="http://schemas.microsoft.com/office/drawing/2014/main" val="1912100450"/>
                    </a:ext>
                  </a:extLst>
                </a:gridCol>
              </a:tblGrid>
              <a:tr h="238543">
                <a:tc>
                  <a:txBody>
                    <a:bodyPr/>
                    <a:lstStyle/>
                    <a:p>
                      <a:pPr algn="ctr"/>
                      <a:r>
                        <a:rPr lang="en-US" sz="900" b="1" dirty="0">
                          <a:latin typeface="Meiryo UI" panose="020B0604030504040204" pitchFamily="50" charset="-128"/>
                          <a:ea typeface="Meiryo UI" panose="020B0604030504040204" pitchFamily="50" charset="-128"/>
                        </a:rPr>
                        <a:t>No.</a:t>
                      </a:r>
                    </a:p>
                  </a:txBody>
                  <a:tcPr marL="39558" marR="39558" marT="19779" marB="19779" anchor="ctr">
                    <a:solidFill>
                      <a:srgbClr val="92D050"/>
                    </a:solidFill>
                  </a:tcPr>
                </a:tc>
                <a:tc>
                  <a:txBody>
                    <a:bodyPr/>
                    <a:lstStyle/>
                    <a:p>
                      <a:pPr algn="ctr"/>
                      <a:r>
                        <a:rPr lang="ja-JP" altLang="en-US" sz="900" b="1" dirty="0">
                          <a:latin typeface="Meiryo UI" panose="020B0604030504040204" pitchFamily="50" charset="-128"/>
                          <a:ea typeface="Meiryo UI" panose="020B0604030504040204" pitchFamily="50" charset="-128"/>
                        </a:rPr>
                        <a:t>選定地の所在地（市区町村）</a:t>
                      </a:r>
                    </a:p>
                  </a:txBody>
                  <a:tcPr marL="39558" marR="39558" marT="19779" marB="19779" anchor="ctr">
                    <a:solidFill>
                      <a:srgbClr val="92D050"/>
                    </a:solidFill>
                  </a:tcPr>
                </a:tc>
                <a:tc>
                  <a:txBody>
                    <a:bodyPr/>
                    <a:lstStyle/>
                    <a:p>
                      <a:pPr algn="ctr"/>
                      <a:r>
                        <a:rPr lang="ja-JP" altLang="en-US" sz="900" b="1" dirty="0">
                          <a:latin typeface="Meiryo UI" panose="020B0604030504040204" pitchFamily="50" charset="-128"/>
                          <a:ea typeface="Meiryo UI" panose="020B0604030504040204" pitchFamily="50" charset="-128"/>
                        </a:rPr>
                        <a:t>選定地の名称</a:t>
                      </a:r>
                    </a:p>
                  </a:txBody>
                  <a:tcPr marL="39558" marR="39558" marT="19779" marB="19779" anchor="ctr">
                    <a:solidFill>
                      <a:srgbClr val="92D050"/>
                    </a:solidFill>
                  </a:tcPr>
                </a:tc>
                <a:extLst>
                  <a:ext uri="{0D108BD9-81ED-4DB2-BD59-A6C34878D82A}">
                    <a16:rowId xmlns:a16="http://schemas.microsoft.com/office/drawing/2014/main" val="4093072872"/>
                  </a:ext>
                </a:extLst>
              </a:tr>
              <a:tr h="165902">
                <a:tc>
                  <a:txBody>
                    <a:bodyPr/>
                    <a:lstStyle/>
                    <a:p>
                      <a:pPr algn="ctr"/>
                      <a:r>
                        <a:rPr lang="en-US" altLang="ja-JP" sz="900" b="1" dirty="0">
                          <a:latin typeface="Meiryo UI" panose="020B0604030504040204" pitchFamily="50" charset="-128"/>
                          <a:ea typeface="Meiryo UI" panose="020B0604030504040204" pitchFamily="50" charset="-128"/>
                        </a:rPr>
                        <a:t>1</a:t>
                      </a:r>
                    </a:p>
                  </a:txBody>
                  <a:tcPr marL="39558" marR="39558" marT="19779" marB="19779" anchor="ctr"/>
                </a:tc>
                <a:tc>
                  <a:txBody>
                    <a:bodyPr/>
                    <a:lstStyle/>
                    <a:p>
                      <a:r>
                        <a:rPr lang="ja-JP" altLang="en-US" sz="900" b="1" u="none">
                          <a:latin typeface="Meiryo UI" panose="020B0604030504040204" pitchFamily="50" charset="-128"/>
                          <a:ea typeface="Meiryo UI" panose="020B0604030504040204" pitchFamily="50" charset="-128"/>
                        </a:rPr>
                        <a:t>堺市南区</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堺・南部丘陵</a:t>
                      </a:r>
                    </a:p>
                  </a:txBody>
                  <a:tcPr marL="39558" marR="39558" marT="19779" marB="19779" anchor="ctr"/>
                </a:tc>
                <a:extLst>
                  <a:ext uri="{0D108BD9-81ED-4DB2-BD59-A6C34878D82A}">
                    <a16:rowId xmlns:a16="http://schemas.microsoft.com/office/drawing/2014/main" val="4137587373"/>
                  </a:ext>
                </a:extLst>
              </a:tr>
              <a:tr h="165902">
                <a:tc>
                  <a:txBody>
                    <a:bodyPr/>
                    <a:lstStyle/>
                    <a:p>
                      <a:pPr algn="ctr"/>
                      <a:r>
                        <a:rPr lang="en-US" altLang="ja-JP" sz="900" b="1" dirty="0">
                          <a:latin typeface="Meiryo UI" panose="020B0604030504040204" pitchFamily="50" charset="-128"/>
                          <a:ea typeface="Meiryo UI" panose="020B0604030504040204" pitchFamily="50" charset="-128"/>
                        </a:rPr>
                        <a:t>2</a:t>
                      </a:r>
                    </a:p>
                  </a:txBody>
                  <a:tcPr marL="39558" marR="39558" marT="19779" marB="19779" anchor="ctr"/>
                </a:tc>
                <a:tc>
                  <a:txBody>
                    <a:bodyPr/>
                    <a:lstStyle/>
                    <a:p>
                      <a:r>
                        <a:rPr lang="ja-JP" altLang="en-US" sz="900" b="1">
                          <a:latin typeface="Meiryo UI" panose="020B0604030504040204" pitchFamily="50" charset="-128"/>
                          <a:ea typeface="Meiryo UI" panose="020B0604030504040204" pitchFamily="50" charset="-128"/>
                        </a:rPr>
                        <a:t>岸和田市</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神於山地区・意賀美神社</a:t>
                      </a:r>
                    </a:p>
                  </a:txBody>
                  <a:tcPr marL="39558" marR="39558" marT="19779" marB="19779" anchor="ctr"/>
                </a:tc>
                <a:extLst>
                  <a:ext uri="{0D108BD9-81ED-4DB2-BD59-A6C34878D82A}">
                    <a16:rowId xmlns:a16="http://schemas.microsoft.com/office/drawing/2014/main" val="2945888036"/>
                  </a:ext>
                </a:extLst>
              </a:tr>
              <a:tr h="191733">
                <a:tc>
                  <a:txBody>
                    <a:bodyPr/>
                    <a:lstStyle/>
                    <a:p>
                      <a:pPr algn="ctr"/>
                      <a:r>
                        <a:rPr lang="en-US" altLang="ja-JP" sz="900" b="1" dirty="0">
                          <a:latin typeface="Meiryo UI" panose="020B0604030504040204" pitchFamily="50" charset="-128"/>
                          <a:ea typeface="Meiryo UI" panose="020B0604030504040204" pitchFamily="50" charset="-128"/>
                        </a:rPr>
                        <a:t>3</a:t>
                      </a:r>
                    </a:p>
                  </a:txBody>
                  <a:tcPr marL="39558" marR="39558" marT="19779" marB="19779" anchor="ctr"/>
                </a:tc>
                <a:tc>
                  <a:txBody>
                    <a:bodyPr/>
                    <a:lstStyle/>
                    <a:p>
                      <a:r>
                        <a:rPr lang="zh-TW" altLang="en-US" sz="900" b="1">
                          <a:latin typeface="Meiryo UI" panose="020B0604030504040204" pitchFamily="50" charset="-128"/>
                          <a:ea typeface="Meiryo UI" panose="020B0604030504040204" pitchFamily="50" charset="-128"/>
                        </a:rPr>
                        <a:t>岸和田市、貝塚市、泉佐野市</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和泉葛城山山麓周辺</a:t>
                      </a:r>
                    </a:p>
                  </a:txBody>
                  <a:tcPr marL="39558" marR="39558" marT="19779" marB="19779" anchor="ctr"/>
                </a:tc>
                <a:extLst>
                  <a:ext uri="{0D108BD9-81ED-4DB2-BD59-A6C34878D82A}">
                    <a16:rowId xmlns:a16="http://schemas.microsoft.com/office/drawing/2014/main" val="712476852"/>
                  </a:ext>
                </a:extLst>
              </a:tr>
              <a:tr h="165902">
                <a:tc>
                  <a:txBody>
                    <a:bodyPr/>
                    <a:lstStyle/>
                    <a:p>
                      <a:pPr algn="ctr"/>
                      <a:r>
                        <a:rPr lang="en-US" altLang="ja-JP" sz="900" b="1" dirty="0">
                          <a:latin typeface="Meiryo UI" panose="020B0604030504040204" pitchFamily="50" charset="-128"/>
                          <a:ea typeface="Meiryo UI" panose="020B0604030504040204" pitchFamily="50" charset="-128"/>
                        </a:rPr>
                        <a:t>4</a:t>
                      </a:r>
                    </a:p>
                  </a:txBody>
                  <a:tcPr marL="39558" marR="39558" marT="19779" marB="19779" anchor="ctr"/>
                </a:tc>
                <a:tc>
                  <a:txBody>
                    <a:bodyPr/>
                    <a:lstStyle/>
                    <a:p>
                      <a:r>
                        <a:rPr lang="ja-JP" altLang="en-US" sz="900" b="1">
                          <a:latin typeface="Meiryo UI" panose="020B0604030504040204" pitchFamily="50" charset="-128"/>
                          <a:ea typeface="Meiryo UI" panose="020B0604030504040204" pitchFamily="50" charset="-128"/>
                        </a:rPr>
                        <a:t>池田市、箕面市</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余野川中流部</a:t>
                      </a:r>
                    </a:p>
                  </a:txBody>
                  <a:tcPr marL="39558" marR="39558" marT="19779" marB="19779" anchor="ctr"/>
                </a:tc>
                <a:extLst>
                  <a:ext uri="{0D108BD9-81ED-4DB2-BD59-A6C34878D82A}">
                    <a16:rowId xmlns:a16="http://schemas.microsoft.com/office/drawing/2014/main" val="4139478601"/>
                  </a:ext>
                </a:extLst>
              </a:tr>
              <a:tr h="165902">
                <a:tc>
                  <a:txBody>
                    <a:bodyPr/>
                    <a:lstStyle/>
                    <a:p>
                      <a:pPr algn="ctr"/>
                      <a:r>
                        <a:rPr lang="en-US" altLang="ja-JP" sz="900" b="1" dirty="0">
                          <a:latin typeface="Meiryo UI" panose="020B0604030504040204" pitchFamily="50" charset="-128"/>
                          <a:ea typeface="Meiryo UI" panose="020B0604030504040204" pitchFamily="50" charset="-128"/>
                        </a:rPr>
                        <a:t>5</a:t>
                      </a:r>
                    </a:p>
                  </a:txBody>
                  <a:tcPr marL="39558" marR="39558" marT="19779" marB="19779" anchor="ctr"/>
                </a:tc>
                <a:tc>
                  <a:txBody>
                    <a:bodyPr/>
                    <a:lstStyle/>
                    <a:p>
                      <a:r>
                        <a:rPr lang="ja-JP" altLang="en-US" sz="900" b="1" dirty="0">
                          <a:latin typeface="Meiryo UI" panose="020B0604030504040204" pitchFamily="50" charset="-128"/>
                          <a:ea typeface="Meiryo UI" panose="020B0604030504040204" pitchFamily="50" charset="-128"/>
                        </a:rPr>
                        <a:t>池田市</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五月山</a:t>
                      </a:r>
                    </a:p>
                  </a:txBody>
                  <a:tcPr marL="39558" marR="39558" marT="19779" marB="19779" anchor="ctr"/>
                </a:tc>
                <a:extLst>
                  <a:ext uri="{0D108BD9-81ED-4DB2-BD59-A6C34878D82A}">
                    <a16:rowId xmlns:a16="http://schemas.microsoft.com/office/drawing/2014/main" val="2687359422"/>
                  </a:ext>
                </a:extLst>
              </a:tr>
              <a:tr h="183357">
                <a:tc>
                  <a:txBody>
                    <a:bodyPr/>
                    <a:lstStyle/>
                    <a:p>
                      <a:pPr algn="ctr"/>
                      <a:r>
                        <a:rPr lang="en-US" altLang="ja-JP" sz="900" b="1" dirty="0">
                          <a:latin typeface="Meiryo UI" panose="020B0604030504040204" pitchFamily="50" charset="-128"/>
                          <a:ea typeface="Meiryo UI" panose="020B0604030504040204" pitchFamily="50" charset="-128"/>
                        </a:rPr>
                        <a:t>6</a:t>
                      </a:r>
                    </a:p>
                  </a:txBody>
                  <a:tcPr marL="39558" marR="39558" marT="19779" marB="19779" anchor="ctr"/>
                </a:tc>
                <a:tc>
                  <a:txBody>
                    <a:bodyPr/>
                    <a:lstStyle/>
                    <a:p>
                      <a:r>
                        <a:rPr lang="zh-TW" altLang="en-US" sz="900" b="1" dirty="0">
                          <a:latin typeface="Meiryo UI" panose="020B0604030504040204" pitchFamily="50" charset="-128"/>
                          <a:ea typeface="Meiryo UI" panose="020B0604030504040204" pitchFamily="50" charset="-128"/>
                        </a:rPr>
                        <a:t>高槻市、三島郡島本町</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ポンポン山・本山寺・釈迦岳</a:t>
                      </a:r>
                    </a:p>
                  </a:txBody>
                  <a:tcPr marL="39558" marR="39558" marT="19779" marB="19779" anchor="ctr"/>
                </a:tc>
                <a:extLst>
                  <a:ext uri="{0D108BD9-81ED-4DB2-BD59-A6C34878D82A}">
                    <a16:rowId xmlns:a16="http://schemas.microsoft.com/office/drawing/2014/main" val="2581221727"/>
                  </a:ext>
                </a:extLst>
              </a:tr>
              <a:tr h="165902">
                <a:tc>
                  <a:txBody>
                    <a:bodyPr/>
                    <a:lstStyle/>
                    <a:p>
                      <a:pPr algn="ctr"/>
                      <a:r>
                        <a:rPr lang="en-US" altLang="ja-JP" sz="900" b="1" dirty="0">
                          <a:latin typeface="Meiryo UI" panose="020B0604030504040204" pitchFamily="50" charset="-128"/>
                          <a:ea typeface="Meiryo UI" panose="020B0604030504040204" pitchFamily="50" charset="-128"/>
                        </a:rPr>
                        <a:t>7</a:t>
                      </a:r>
                    </a:p>
                  </a:txBody>
                  <a:tcPr marL="39558" marR="39558" marT="19779" marB="19779" anchor="ctr"/>
                </a:tc>
                <a:tc>
                  <a:txBody>
                    <a:bodyPr/>
                    <a:lstStyle/>
                    <a:p>
                      <a:r>
                        <a:rPr lang="ja-JP" altLang="en-US" sz="900" b="1" dirty="0">
                          <a:latin typeface="Meiryo UI" panose="020B0604030504040204" pitchFamily="50" charset="-128"/>
                          <a:ea typeface="Meiryo UI" panose="020B0604030504040204" pitchFamily="50" charset="-128"/>
                        </a:rPr>
                        <a:t>高槻市</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摂津峡・原城山</a:t>
                      </a:r>
                    </a:p>
                  </a:txBody>
                  <a:tcPr marL="39558" marR="39558" marT="19779" marB="19779" anchor="ctr"/>
                </a:tc>
                <a:extLst>
                  <a:ext uri="{0D108BD9-81ED-4DB2-BD59-A6C34878D82A}">
                    <a16:rowId xmlns:a16="http://schemas.microsoft.com/office/drawing/2014/main" val="3775071612"/>
                  </a:ext>
                </a:extLst>
              </a:tr>
              <a:tr h="165902">
                <a:tc>
                  <a:txBody>
                    <a:bodyPr/>
                    <a:lstStyle/>
                    <a:p>
                      <a:pPr algn="ctr"/>
                      <a:r>
                        <a:rPr lang="en-US" altLang="ja-JP" sz="900" b="1" dirty="0">
                          <a:latin typeface="Meiryo UI" panose="020B0604030504040204" pitchFamily="50" charset="-128"/>
                          <a:ea typeface="Meiryo UI" panose="020B0604030504040204" pitchFamily="50" charset="-128"/>
                        </a:rPr>
                        <a:t>8</a:t>
                      </a:r>
                    </a:p>
                  </a:txBody>
                  <a:tcPr marL="39558" marR="39558" marT="19779" marB="19779" anchor="ctr"/>
                </a:tc>
                <a:tc>
                  <a:txBody>
                    <a:bodyPr/>
                    <a:lstStyle/>
                    <a:p>
                      <a:r>
                        <a:rPr lang="ja-JP" altLang="en-US" sz="900" b="1">
                          <a:latin typeface="Meiryo UI" panose="020B0604030504040204" pitchFamily="50" charset="-128"/>
                          <a:ea typeface="Meiryo UI" panose="020B0604030504040204" pitchFamily="50" charset="-128"/>
                        </a:rPr>
                        <a:t>枚方市</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穂谷の里山</a:t>
                      </a:r>
                    </a:p>
                  </a:txBody>
                  <a:tcPr marL="39558" marR="39558" marT="19779" marB="19779" anchor="ctr"/>
                </a:tc>
                <a:extLst>
                  <a:ext uri="{0D108BD9-81ED-4DB2-BD59-A6C34878D82A}">
                    <a16:rowId xmlns:a16="http://schemas.microsoft.com/office/drawing/2014/main" val="2343786425"/>
                  </a:ext>
                </a:extLst>
              </a:tr>
              <a:tr h="179074">
                <a:tc>
                  <a:txBody>
                    <a:bodyPr/>
                    <a:lstStyle/>
                    <a:p>
                      <a:pPr algn="ctr"/>
                      <a:r>
                        <a:rPr lang="en-US" altLang="ja-JP" sz="900" b="1" dirty="0">
                          <a:latin typeface="Meiryo UI" panose="020B0604030504040204" pitchFamily="50" charset="-128"/>
                          <a:ea typeface="Meiryo UI" panose="020B0604030504040204" pitchFamily="50" charset="-128"/>
                        </a:rPr>
                        <a:t>9</a:t>
                      </a:r>
                    </a:p>
                  </a:txBody>
                  <a:tcPr marL="39558" marR="39558" marT="19779" marB="19779" anchor="ctr"/>
                </a:tc>
                <a:tc>
                  <a:txBody>
                    <a:bodyPr/>
                    <a:lstStyle/>
                    <a:p>
                      <a:r>
                        <a:rPr lang="ja-JP" altLang="en-US" sz="900" b="1">
                          <a:latin typeface="Meiryo UI" panose="020B0604030504040204" pitchFamily="50" charset="-128"/>
                          <a:ea typeface="Meiryo UI" panose="020B0604030504040204" pitchFamily="50" charset="-128"/>
                        </a:rPr>
                        <a:t>茨木市</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竜王山周辺・安威川上流部</a:t>
                      </a:r>
                    </a:p>
                  </a:txBody>
                  <a:tcPr marL="39558" marR="39558" marT="19779" marB="19779" anchor="ctr"/>
                </a:tc>
                <a:extLst>
                  <a:ext uri="{0D108BD9-81ED-4DB2-BD59-A6C34878D82A}">
                    <a16:rowId xmlns:a16="http://schemas.microsoft.com/office/drawing/2014/main" val="890047984"/>
                  </a:ext>
                </a:extLst>
              </a:tr>
              <a:tr h="165902">
                <a:tc>
                  <a:txBody>
                    <a:bodyPr/>
                    <a:lstStyle/>
                    <a:p>
                      <a:pPr algn="ctr"/>
                      <a:r>
                        <a:rPr lang="en-US" altLang="ja-JP" sz="900" b="1" dirty="0">
                          <a:latin typeface="Meiryo UI" panose="020B0604030504040204" pitchFamily="50" charset="-128"/>
                          <a:ea typeface="Meiryo UI" panose="020B0604030504040204" pitchFamily="50" charset="-128"/>
                        </a:rPr>
                        <a:t>10</a:t>
                      </a:r>
                    </a:p>
                  </a:txBody>
                  <a:tcPr marL="39558" marR="39558" marT="19779" marB="19779" anchor="ctr"/>
                </a:tc>
                <a:tc>
                  <a:txBody>
                    <a:bodyPr/>
                    <a:lstStyle/>
                    <a:p>
                      <a:r>
                        <a:rPr lang="ja-JP" altLang="en-US" sz="900" b="1">
                          <a:latin typeface="Meiryo UI" panose="020B0604030504040204" pitchFamily="50" charset="-128"/>
                          <a:ea typeface="Meiryo UI" panose="020B0604030504040204" pitchFamily="50" charset="-128"/>
                        </a:rPr>
                        <a:t>八尾市</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高安地域の里山</a:t>
                      </a:r>
                    </a:p>
                  </a:txBody>
                  <a:tcPr marL="39558" marR="39558" marT="19779" marB="19779" anchor="ctr"/>
                </a:tc>
                <a:extLst>
                  <a:ext uri="{0D108BD9-81ED-4DB2-BD59-A6C34878D82A}">
                    <a16:rowId xmlns:a16="http://schemas.microsoft.com/office/drawing/2014/main" val="46444594"/>
                  </a:ext>
                </a:extLst>
              </a:tr>
              <a:tr h="165902">
                <a:tc>
                  <a:txBody>
                    <a:bodyPr/>
                    <a:lstStyle/>
                    <a:p>
                      <a:pPr algn="ctr"/>
                      <a:r>
                        <a:rPr lang="en-US" altLang="ja-JP" sz="900" b="1" dirty="0">
                          <a:latin typeface="Meiryo UI" panose="020B0604030504040204" pitchFamily="50" charset="-128"/>
                          <a:ea typeface="Meiryo UI" panose="020B0604030504040204" pitchFamily="50" charset="-128"/>
                        </a:rPr>
                        <a:t>11</a:t>
                      </a:r>
                    </a:p>
                  </a:txBody>
                  <a:tcPr marL="39558" marR="39558" marT="19779" marB="19779" anchor="ctr"/>
                </a:tc>
                <a:tc>
                  <a:txBody>
                    <a:bodyPr/>
                    <a:lstStyle/>
                    <a:p>
                      <a:r>
                        <a:rPr lang="ja-JP" altLang="en-US" sz="900" b="1">
                          <a:latin typeface="Meiryo UI" panose="020B0604030504040204" pitchFamily="50" charset="-128"/>
                          <a:ea typeface="Meiryo UI" panose="020B0604030504040204" pitchFamily="50" charset="-128"/>
                        </a:rPr>
                        <a:t>河内長野市</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金剛寺地区</a:t>
                      </a:r>
                    </a:p>
                  </a:txBody>
                  <a:tcPr marL="39558" marR="39558" marT="19779" marB="19779" anchor="ctr"/>
                </a:tc>
                <a:extLst>
                  <a:ext uri="{0D108BD9-81ED-4DB2-BD59-A6C34878D82A}">
                    <a16:rowId xmlns:a16="http://schemas.microsoft.com/office/drawing/2014/main" val="24739246"/>
                  </a:ext>
                </a:extLst>
              </a:tr>
              <a:tr h="165902">
                <a:tc>
                  <a:txBody>
                    <a:bodyPr/>
                    <a:lstStyle/>
                    <a:p>
                      <a:pPr algn="ctr"/>
                      <a:r>
                        <a:rPr lang="en-US" altLang="ja-JP" sz="900" b="1" dirty="0">
                          <a:latin typeface="Meiryo UI" panose="020B0604030504040204" pitchFamily="50" charset="-128"/>
                          <a:ea typeface="Meiryo UI" panose="020B0604030504040204" pitchFamily="50" charset="-128"/>
                        </a:rPr>
                        <a:t>12</a:t>
                      </a:r>
                    </a:p>
                  </a:txBody>
                  <a:tcPr marL="39558" marR="39558" marT="19779" marB="19779" anchor="ctr"/>
                </a:tc>
                <a:tc>
                  <a:txBody>
                    <a:bodyPr/>
                    <a:lstStyle/>
                    <a:p>
                      <a:r>
                        <a:rPr lang="ja-JP" altLang="en-US" sz="900" b="1" dirty="0">
                          <a:latin typeface="Meiryo UI" panose="020B0604030504040204" pitchFamily="50" charset="-128"/>
                          <a:ea typeface="Meiryo UI" panose="020B0604030504040204" pitchFamily="50" charset="-128"/>
                        </a:rPr>
                        <a:t>和泉市</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信太山</a:t>
                      </a:r>
                    </a:p>
                  </a:txBody>
                  <a:tcPr marL="39558" marR="39558" marT="19779" marB="19779" anchor="ctr"/>
                </a:tc>
                <a:extLst>
                  <a:ext uri="{0D108BD9-81ED-4DB2-BD59-A6C34878D82A}">
                    <a16:rowId xmlns:a16="http://schemas.microsoft.com/office/drawing/2014/main" val="3969788952"/>
                  </a:ext>
                </a:extLst>
              </a:tr>
              <a:tr h="165902">
                <a:tc>
                  <a:txBody>
                    <a:bodyPr/>
                    <a:lstStyle/>
                    <a:p>
                      <a:pPr algn="ctr"/>
                      <a:r>
                        <a:rPr lang="en-US" altLang="ja-JP" sz="900" b="1" dirty="0">
                          <a:latin typeface="Meiryo UI" panose="020B0604030504040204" pitchFamily="50" charset="-128"/>
                          <a:ea typeface="Meiryo UI" panose="020B0604030504040204" pitchFamily="50" charset="-128"/>
                        </a:rPr>
                        <a:t>13</a:t>
                      </a:r>
                    </a:p>
                  </a:txBody>
                  <a:tcPr marL="39558" marR="39558" marT="19779" marB="19779" anchor="ctr"/>
                </a:tc>
                <a:tc>
                  <a:txBody>
                    <a:bodyPr/>
                    <a:lstStyle/>
                    <a:p>
                      <a:r>
                        <a:rPr lang="ja-JP" altLang="en-US" sz="900" b="1">
                          <a:latin typeface="Meiryo UI" panose="020B0604030504040204" pitchFamily="50" charset="-128"/>
                          <a:ea typeface="Meiryo UI" panose="020B0604030504040204" pitchFamily="50" charset="-128"/>
                        </a:rPr>
                        <a:t>四條畷市</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田原～室池</a:t>
                      </a:r>
                    </a:p>
                  </a:txBody>
                  <a:tcPr marL="39558" marR="39558" marT="19779" marB="19779" anchor="ctr"/>
                </a:tc>
                <a:extLst>
                  <a:ext uri="{0D108BD9-81ED-4DB2-BD59-A6C34878D82A}">
                    <a16:rowId xmlns:a16="http://schemas.microsoft.com/office/drawing/2014/main" val="2862375353"/>
                  </a:ext>
                </a:extLst>
              </a:tr>
              <a:tr h="165902">
                <a:tc>
                  <a:txBody>
                    <a:bodyPr/>
                    <a:lstStyle/>
                    <a:p>
                      <a:pPr algn="ctr"/>
                      <a:r>
                        <a:rPr lang="en-US" altLang="ja-JP" sz="900" b="1" dirty="0">
                          <a:latin typeface="Meiryo UI" panose="020B0604030504040204" pitchFamily="50" charset="-128"/>
                          <a:ea typeface="Meiryo UI" panose="020B0604030504040204" pitchFamily="50" charset="-128"/>
                        </a:rPr>
                        <a:t>14</a:t>
                      </a:r>
                    </a:p>
                  </a:txBody>
                  <a:tcPr marL="39558" marR="39558" marT="19779" marB="19779" anchor="ctr"/>
                </a:tc>
                <a:tc>
                  <a:txBody>
                    <a:bodyPr/>
                    <a:lstStyle/>
                    <a:p>
                      <a:r>
                        <a:rPr lang="ja-JP" altLang="en-US" sz="900" b="1" dirty="0">
                          <a:latin typeface="Meiryo UI" panose="020B0604030504040204" pitchFamily="50" charset="-128"/>
                          <a:ea typeface="Meiryo UI" panose="020B0604030504040204" pitchFamily="50" charset="-128"/>
                        </a:rPr>
                        <a:t>交野市</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森・寺・傍示・星田地区</a:t>
                      </a:r>
                    </a:p>
                  </a:txBody>
                  <a:tcPr marL="39558" marR="39558" marT="19779" marB="19779" anchor="ctr"/>
                </a:tc>
                <a:extLst>
                  <a:ext uri="{0D108BD9-81ED-4DB2-BD59-A6C34878D82A}">
                    <a16:rowId xmlns:a16="http://schemas.microsoft.com/office/drawing/2014/main" val="2901986147"/>
                  </a:ext>
                </a:extLst>
              </a:tr>
              <a:tr h="165902">
                <a:tc>
                  <a:txBody>
                    <a:bodyPr/>
                    <a:lstStyle/>
                    <a:p>
                      <a:pPr algn="ctr"/>
                      <a:r>
                        <a:rPr lang="en-US" altLang="ja-JP" sz="900" b="1" dirty="0">
                          <a:latin typeface="Meiryo UI" panose="020B0604030504040204" pitchFamily="50" charset="-128"/>
                          <a:ea typeface="Meiryo UI" panose="020B0604030504040204" pitchFamily="50" charset="-128"/>
                        </a:rPr>
                        <a:t>15</a:t>
                      </a:r>
                    </a:p>
                  </a:txBody>
                  <a:tcPr marL="39558" marR="39558" marT="19779" marB="19779" anchor="ctr"/>
                </a:tc>
                <a:tc>
                  <a:txBody>
                    <a:bodyPr/>
                    <a:lstStyle/>
                    <a:p>
                      <a:r>
                        <a:rPr lang="zh-TW" altLang="en-US" sz="900" b="1">
                          <a:latin typeface="Meiryo UI" panose="020B0604030504040204" pitchFamily="50" charset="-128"/>
                          <a:ea typeface="Meiryo UI" panose="020B0604030504040204" pitchFamily="50" charset="-128"/>
                        </a:rPr>
                        <a:t>三島郡島本町</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若山神社・尺代</a:t>
                      </a:r>
                    </a:p>
                  </a:txBody>
                  <a:tcPr marL="39558" marR="39558" marT="19779" marB="19779" anchor="ctr"/>
                </a:tc>
                <a:extLst>
                  <a:ext uri="{0D108BD9-81ED-4DB2-BD59-A6C34878D82A}">
                    <a16:rowId xmlns:a16="http://schemas.microsoft.com/office/drawing/2014/main" val="4062118369"/>
                  </a:ext>
                </a:extLst>
              </a:tr>
              <a:tr h="165902">
                <a:tc>
                  <a:txBody>
                    <a:bodyPr/>
                    <a:lstStyle/>
                    <a:p>
                      <a:pPr algn="ctr"/>
                      <a:r>
                        <a:rPr lang="en-US" altLang="ja-JP" sz="900" b="1" dirty="0">
                          <a:latin typeface="Meiryo UI" panose="020B0604030504040204" pitchFamily="50" charset="-128"/>
                          <a:ea typeface="Meiryo UI" panose="020B0604030504040204" pitchFamily="50" charset="-128"/>
                        </a:rPr>
                        <a:t>16</a:t>
                      </a:r>
                    </a:p>
                  </a:txBody>
                  <a:tcPr marL="39558" marR="39558" marT="19779" marB="19779" anchor="ctr"/>
                </a:tc>
                <a:tc>
                  <a:txBody>
                    <a:bodyPr/>
                    <a:lstStyle/>
                    <a:p>
                      <a:r>
                        <a:rPr lang="zh-TW" altLang="en-US" sz="900" b="1">
                          <a:latin typeface="Meiryo UI" panose="020B0604030504040204" pitchFamily="50" charset="-128"/>
                          <a:ea typeface="Meiryo UI" panose="020B0604030504040204" pitchFamily="50" charset="-128"/>
                        </a:rPr>
                        <a:t>豊能郡豊能町</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牧・寺田の里山</a:t>
                      </a:r>
                    </a:p>
                  </a:txBody>
                  <a:tcPr marL="39558" marR="39558" marT="19779" marB="19779" anchor="ctr"/>
                </a:tc>
                <a:extLst>
                  <a:ext uri="{0D108BD9-81ED-4DB2-BD59-A6C34878D82A}">
                    <a16:rowId xmlns:a16="http://schemas.microsoft.com/office/drawing/2014/main" val="409536573"/>
                  </a:ext>
                </a:extLst>
              </a:tr>
              <a:tr h="165902">
                <a:tc>
                  <a:txBody>
                    <a:bodyPr/>
                    <a:lstStyle/>
                    <a:p>
                      <a:pPr algn="ctr"/>
                      <a:r>
                        <a:rPr lang="en-US" altLang="ja-JP" sz="900" b="1" dirty="0">
                          <a:latin typeface="Meiryo UI" panose="020B0604030504040204" pitchFamily="50" charset="-128"/>
                          <a:ea typeface="Meiryo UI" panose="020B0604030504040204" pitchFamily="50" charset="-128"/>
                        </a:rPr>
                        <a:t>17</a:t>
                      </a:r>
                    </a:p>
                  </a:txBody>
                  <a:tcPr marL="39558" marR="39558" marT="19779" marB="19779" anchor="ctr"/>
                </a:tc>
                <a:tc>
                  <a:txBody>
                    <a:bodyPr/>
                    <a:lstStyle/>
                    <a:p>
                      <a:r>
                        <a:rPr lang="zh-TW" altLang="en-US" sz="900" b="1">
                          <a:latin typeface="Meiryo UI" panose="020B0604030504040204" pitchFamily="50" charset="-128"/>
                          <a:ea typeface="Meiryo UI" panose="020B0604030504040204" pitchFamily="50" charset="-128"/>
                        </a:rPr>
                        <a:t>豊能郡豊能町</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妙見山・初谷川</a:t>
                      </a:r>
                    </a:p>
                  </a:txBody>
                  <a:tcPr marL="39558" marR="39558" marT="19779" marB="19779" anchor="ctr"/>
                </a:tc>
                <a:extLst>
                  <a:ext uri="{0D108BD9-81ED-4DB2-BD59-A6C34878D82A}">
                    <a16:rowId xmlns:a16="http://schemas.microsoft.com/office/drawing/2014/main" val="282777683"/>
                  </a:ext>
                </a:extLst>
              </a:tr>
              <a:tr h="165902">
                <a:tc>
                  <a:txBody>
                    <a:bodyPr/>
                    <a:lstStyle/>
                    <a:p>
                      <a:pPr algn="ctr"/>
                      <a:r>
                        <a:rPr lang="en-US" altLang="ja-JP" sz="900" b="1" dirty="0">
                          <a:latin typeface="Meiryo UI" panose="020B0604030504040204" pitchFamily="50" charset="-128"/>
                          <a:ea typeface="Meiryo UI" panose="020B0604030504040204" pitchFamily="50" charset="-128"/>
                        </a:rPr>
                        <a:t>18</a:t>
                      </a:r>
                    </a:p>
                  </a:txBody>
                  <a:tcPr marL="39558" marR="39558" marT="19779" marB="19779" anchor="ctr"/>
                </a:tc>
                <a:tc>
                  <a:txBody>
                    <a:bodyPr/>
                    <a:lstStyle/>
                    <a:p>
                      <a:r>
                        <a:rPr lang="zh-TW" altLang="en-US" sz="900" b="1">
                          <a:latin typeface="Meiryo UI" panose="020B0604030504040204" pitchFamily="50" charset="-128"/>
                          <a:ea typeface="Meiryo UI" panose="020B0604030504040204" pitchFamily="50" charset="-128"/>
                        </a:rPr>
                        <a:t>豊能郡能勢町</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天王・山辺・剣尾山・小和田山</a:t>
                      </a:r>
                    </a:p>
                  </a:txBody>
                  <a:tcPr marL="39558" marR="39558" marT="19779" marB="19779" anchor="ctr"/>
                </a:tc>
                <a:extLst>
                  <a:ext uri="{0D108BD9-81ED-4DB2-BD59-A6C34878D82A}">
                    <a16:rowId xmlns:a16="http://schemas.microsoft.com/office/drawing/2014/main" val="357525673"/>
                  </a:ext>
                </a:extLst>
              </a:tr>
              <a:tr h="165902">
                <a:tc>
                  <a:txBody>
                    <a:bodyPr/>
                    <a:lstStyle/>
                    <a:p>
                      <a:pPr algn="ctr"/>
                      <a:r>
                        <a:rPr lang="en-US" altLang="ja-JP" sz="900" b="1" dirty="0">
                          <a:latin typeface="Meiryo UI" panose="020B0604030504040204" pitchFamily="50" charset="-128"/>
                          <a:ea typeface="Meiryo UI" panose="020B0604030504040204" pitchFamily="50" charset="-128"/>
                        </a:rPr>
                        <a:t>19</a:t>
                      </a:r>
                    </a:p>
                  </a:txBody>
                  <a:tcPr marL="39558" marR="39558" marT="19779" marB="19779" anchor="ctr"/>
                </a:tc>
                <a:tc>
                  <a:txBody>
                    <a:bodyPr/>
                    <a:lstStyle/>
                    <a:p>
                      <a:r>
                        <a:rPr lang="zh-TW" altLang="en-US" sz="900" b="1">
                          <a:latin typeface="Meiryo UI" panose="020B0604030504040204" pitchFamily="50" charset="-128"/>
                          <a:ea typeface="Meiryo UI" panose="020B0604030504040204" pitchFamily="50" charset="-128"/>
                        </a:rPr>
                        <a:t>豊能郡能勢町</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三草山・長谷</a:t>
                      </a:r>
                    </a:p>
                  </a:txBody>
                  <a:tcPr marL="39558" marR="39558" marT="19779" marB="19779" anchor="ctr"/>
                </a:tc>
                <a:extLst>
                  <a:ext uri="{0D108BD9-81ED-4DB2-BD59-A6C34878D82A}">
                    <a16:rowId xmlns:a16="http://schemas.microsoft.com/office/drawing/2014/main" val="728258743"/>
                  </a:ext>
                </a:extLst>
              </a:tr>
              <a:tr h="165902">
                <a:tc>
                  <a:txBody>
                    <a:bodyPr/>
                    <a:lstStyle/>
                    <a:p>
                      <a:pPr algn="ctr"/>
                      <a:r>
                        <a:rPr lang="en-US" altLang="ja-JP" sz="900" b="1" dirty="0">
                          <a:latin typeface="Meiryo UI" panose="020B0604030504040204" pitchFamily="50" charset="-128"/>
                          <a:ea typeface="Meiryo UI" panose="020B0604030504040204" pitchFamily="50" charset="-128"/>
                        </a:rPr>
                        <a:t>20</a:t>
                      </a:r>
                    </a:p>
                  </a:txBody>
                  <a:tcPr marL="39558" marR="39558" marT="19779" marB="19779" anchor="ctr"/>
                </a:tc>
                <a:tc>
                  <a:txBody>
                    <a:bodyPr/>
                    <a:lstStyle/>
                    <a:p>
                      <a:r>
                        <a:rPr lang="zh-TW" altLang="en-US" sz="900" b="1">
                          <a:latin typeface="Meiryo UI" panose="020B0604030504040204" pitchFamily="50" charset="-128"/>
                          <a:ea typeface="Meiryo UI" panose="020B0604030504040204" pitchFamily="50" charset="-128"/>
                        </a:rPr>
                        <a:t>豊能郡能勢町</a:t>
                      </a:r>
                    </a:p>
                  </a:txBody>
                  <a:tcPr marL="39558" marR="39558" marT="19779" marB="19779" anchor="ctr"/>
                </a:tc>
                <a:tc>
                  <a:txBody>
                    <a:bodyPr/>
                    <a:lstStyle/>
                    <a:p>
                      <a:r>
                        <a:rPr lang="zh-CN" altLang="en-US" sz="900" b="1" u="none" dirty="0">
                          <a:solidFill>
                            <a:schemeClr val="tx1"/>
                          </a:solidFill>
                          <a:latin typeface="Meiryo UI" panose="020B0604030504040204" pitchFamily="50" charset="-128"/>
                          <a:ea typeface="Meiryo UI" panose="020B0604030504040204" pitchFamily="50" charset="-128"/>
                        </a:rPr>
                        <a:t>歌垣山山麓～地黄湿地</a:t>
                      </a:r>
                    </a:p>
                  </a:txBody>
                  <a:tcPr marL="39558" marR="39558" marT="19779" marB="19779" anchor="ctr"/>
                </a:tc>
                <a:extLst>
                  <a:ext uri="{0D108BD9-81ED-4DB2-BD59-A6C34878D82A}">
                    <a16:rowId xmlns:a16="http://schemas.microsoft.com/office/drawing/2014/main" val="2863712704"/>
                  </a:ext>
                </a:extLst>
              </a:tr>
              <a:tr h="165902">
                <a:tc>
                  <a:txBody>
                    <a:bodyPr/>
                    <a:lstStyle/>
                    <a:p>
                      <a:pPr algn="ctr"/>
                      <a:r>
                        <a:rPr lang="en-US" altLang="ja-JP" sz="900" b="1" dirty="0">
                          <a:latin typeface="Meiryo UI" panose="020B0604030504040204" pitchFamily="50" charset="-128"/>
                          <a:ea typeface="Meiryo UI" panose="020B0604030504040204" pitchFamily="50" charset="-128"/>
                        </a:rPr>
                        <a:t>21</a:t>
                      </a:r>
                    </a:p>
                  </a:txBody>
                  <a:tcPr marL="39558" marR="39558" marT="19779" marB="19779" anchor="ctr"/>
                </a:tc>
                <a:tc>
                  <a:txBody>
                    <a:bodyPr/>
                    <a:lstStyle/>
                    <a:p>
                      <a:r>
                        <a:rPr lang="ja-JP" altLang="en-US" sz="900" b="1" dirty="0">
                          <a:latin typeface="Meiryo UI" panose="020B0604030504040204" pitchFamily="50" charset="-128"/>
                          <a:ea typeface="Meiryo UI" panose="020B0604030504040204" pitchFamily="50" charset="-128"/>
                        </a:rPr>
                        <a:t>泉南郡岬町</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多奈川地区</a:t>
                      </a:r>
                    </a:p>
                  </a:txBody>
                  <a:tcPr marL="39558" marR="39558" marT="19779" marB="19779" anchor="ctr"/>
                </a:tc>
                <a:extLst>
                  <a:ext uri="{0D108BD9-81ED-4DB2-BD59-A6C34878D82A}">
                    <a16:rowId xmlns:a16="http://schemas.microsoft.com/office/drawing/2014/main" val="1687804628"/>
                  </a:ext>
                </a:extLst>
              </a:tr>
              <a:tr h="165902">
                <a:tc>
                  <a:txBody>
                    <a:bodyPr/>
                    <a:lstStyle/>
                    <a:p>
                      <a:pPr algn="ctr"/>
                      <a:r>
                        <a:rPr lang="en-US" altLang="ja-JP" sz="900" b="1" dirty="0">
                          <a:latin typeface="Meiryo UI" panose="020B0604030504040204" pitchFamily="50" charset="-128"/>
                          <a:ea typeface="Meiryo UI" panose="020B0604030504040204" pitchFamily="50" charset="-128"/>
                        </a:rPr>
                        <a:t>22</a:t>
                      </a:r>
                    </a:p>
                  </a:txBody>
                  <a:tcPr marL="39558" marR="39558" marT="19779" marB="19779" anchor="ctr"/>
                </a:tc>
                <a:tc>
                  <a:txBody>
                    <a:bodyPr/>
                    <a:lstStyle/>
                    <a:p>
                      <a:r>
                        <a:rPr lang="zh-CN" altLang="en-US" sz="900" b="1" dirty="0">
                          <a:latin typeface="Meiryo UI" panose="020B0604030504040204" pitchFamily="50" charset="-128"/>
                          <a:ea typeface="Meiryo UI" panose="020B0604030504040204" pitchFamily="50" charset="-128"/>
                        </a:rPr>
                        <a:t>南河内郡河南町、南河内郡千早赤阪村</a:t>
                      </a:r>
                    </a:p>
                  </a:txBody>
                  <a:tcPr marL="39558" marR="39558" marT="19779" marB="19779" anchor="ctr"/>
                </a:tc>
                <a:tc>
                  <a:txBody>
                    <a:bodyPr/>
                    <a:lstStyle/>
                    <a:p>
                      <a:r>
                        <a:rPr lang="ja-JP" altLang="en-US" sz="900" b="1" u="none" dirty="0">
                          <a:solidFill>
                            <a:schemeClr val="tx1"/>
                          </a:solidFill>
                          <a:latin typeface="Meiryo UI" panose="020B0604030504040204" pitchFamily="50" charset="-128"/>
                          <a:ea typeface="Meiryo UI" panose="020B0604030504040204" pitchFamily="50" charset="-128"/>
                        </a:rPr>
                        <a:t>大和葛城山周辺</a:t>
                      </a:r>
                    </a:p>
                  </a:txBody>
                  <a:tcPr marL="39558" marR="39558" marT="19779" marB="19779" anchor="ctr"/>
                </a:tc>
                <a:extLst>
                  <a:ext uri="{0D108BD9-81ED-4DB2-BD59-A6C34878D82A}">
                    <a16:rowId xmlns:a16="http://schemas.microsoft.com/office/drawing/2014/main" val="3912579640"/>
                  </a:ext>
                </a:extLst>
              </a:tr>
            </a:tbl>
          </a:graphicData>
        </a:graphic>
      </p:graphicFrame>
      <p:sp>
        <p:nvSpPr>
          <p:cNvPr id="2" name="スライド番号プレースホルダー 1">
            <a:extLst>
              <a:ext uri="{FF2B5EF4-FFF2-40B4-BE49-F238E27FC236}">
                <a16:creationId xmlns:a16="http://schemas.microsoft.com/office/drawing/2014/main" id="{BAFFB1E5-4462-42A1-8DD8-650A110704C2}"/>
              </a:ext>
            </a:extLst>
          </p:cNvPr>
          <p:cNvSpPr>
            <a:spLocks noGrp="1"/>
          </p:cNvSpPr>
          <p:nvPr>
            <p:ph type="sldNum" sz="quarter" idx="12"/>
          </p:nvPr>
        </p:nvSpPr>
        <p:spPr/>
        <p:txBody>
          <a:bodyPr/>
          <a:lstStyle/>
          <a:p>
            <a:fld id="{1082C126-6CB2-465F-A835-5BA657D28C2A}" type="slidenum">
              <a:rPr kumimoji="1" lang="ja-JP" altLang="en-US" smtClean="0"/>
              <a:t>4</a:t>
            </a:fld>
            <a:endParaRPr kumimoji="1" lang="ja-JP" altLang="en-US"/>
          </a:p>
        </p:txBody>
      </p:sp>
      <p:sp>
        <p:nvSpPr>
          <p:cNvPr id="10" name="テキスト ボックス 9">
            <a:extLst>
              <a:ext uri="{FF2B5EF4-FFF2-40B4-BE49-F238E27FC236}">
                <a16:creationId xmlns:a16="http://schemas.microsoft.com/office/drawing/2014/main" id="{3045B6F7-A959-4BA9-BF79-1237103BDA9F}"/>
              </a:ext>
            </a:extLst>
          </p:cNvPr>
          <p:cNvSpPr txBox="1"/>
          <p:nvPr/>
        </p:nvSpPr>
        <p:spPr>
          <a:xfrm>
            <a:off x="38315" y="1022370"/>
            <a:ext cx="6361287" cy="307777"/>
          </a:xfrm>
          <a:prstGeom prst="rect">
            <a:avLst/>
          </a:prstGeom>
          <a:noFill/>
        </p:spPr>
        <p:txBody>
          <a:bodyPr wrap="square">
            <a:spAutoFit/>
          </a:bodyPr>
          <a:lstStyle/>
          <a:p>
            <a:r>
              <a:rPr lang="ja-JP" altLang="en-US" sz="1400" b="0" i="0" dirty="0">
                <a:solidFill>
                  <a:srgbClr val="000000"/>
                </a:solidFill>
                <a:effectLst/>
                <a:latin typeface="Meiryo UI" panose="020B0604030504040204" pitchFamily="50" charset="-128"/>
                <a:ea typeface="Meiryo UI" panose="020B0604030504040204" pitchFamily="50" charset="-128"/>
              </a:rPr>
              <a:t>〇</a:t>
            </a:r>
            <a:r>
              <a:rPr lang="ja-JP" altLang="en-US" sz="1400" b="0" i="0" u="sng" dirty="0">
                <a:solidFill>
                  <a:srgbClr val="000000"/>
                </a:solidFill>
                <a:effectLst/>
                <a:latin typeface="Meiryo UI" panose="020B0604030504040204" pitchFamily="50" charset="-128"/>
                <a:ea typeface="Meiryo UI" panose="020B0604030504040204" pitchFamily="50" charset="-128"/>
              </a:rPr>
              <a:t>府内では</a:t>
            </a:r>
            <a:r>
              <a:rPr lang="en-US" altLang="ja-JP" sz="1400" b="0" i="0" u="sng" dirty="0">
                <a:solidFill>
                  <a:srgbClr val="000000"/>
                </a:solidFill>
                <a:effectLst/>
                <a:latin typeface="Meiryo UI" panose="020B0604030504040204" pitchFamily="50" charset="-128"/>
                <a:ea typeface="Meiryo UI" panose="020B0604030504040204" pitchFamily="50" charset="-128"/>
              </a:rPr>
              <a:t>22</a:t>
            </a:r>
            <a:r>
              <a:rPr lang="ja-JP" altLang="en-US" sz="1400" b="0" i="0" u="sng" dirty="0">
                <a:solidFill>
                  <a:srgbClr val="000000"/>
                </a:solidFill>
                <a:effectLst/>
                <a:latin typeface="Meiryo UI" panose="020B0604030504040204" pitchFamily="50" charset="-128"/>
                <a:ea typeface="Meiryo UI" panose="020B0604030504040204" pitchFamily="50" charset="-128"/>
              </a:rPr>
              <a:t>箇所が「生物多様性保全上重要な里地里山（</a:t>
            </a:r>
            <a:r>
              <a:rPr lang="en-US" altLang="ja-JP" sz="1400" b="0" i="0" u="sng" dirty="0">
                <a:solidFill>
                  <a:srgbClr val="000000"/>
                </a:solidFill>
                <a:effectLst/>
                <a:latin typeface="Meiryo UI" panose="020B0604030504040204" pitchFamily="50" charset="-128"/>
                <a:ea typeface="Meiryo UI" panose="020B0604030504040204" pitchFamily="50" charset="-128"/>
              </a:rPr>
              <a:t>※</a:t>
            </a:r>
            <a:r>
              <a:rPr lang="ja-JP" altLang="en-US" sz="1400" b="0" i="0" u="sng" dirty="0">
                <a:solidFill>
                  <a:srgbClr val="000000"/>
                </a:solidFill>
                <a:effectLst/>
                <a:latin typeface="Meiryo UI" panose="020B0604030504040204" pitchFamily="50" charset="-128"/>
                <a:ea typeface="Meiryo UI" panose="020B0604030504040204" pitchFamily="50" charset="-128"/>
              </a:rPr>
              <a:t>）」に選定されている。</a:t>
            </a:r>
            <a:endParaRPr lang="ja-JP" altLang="en-US" sz="1400" u="sng"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B7FE6C5-C53D-47E7-8043-ED52264DEB03}"/>
              </a:ext>
            </a:extLst>
          </p:cNvPr>
          <p:cNvSpPr txBox="1"/>
          <p:nvPr/>
        </p:nvSpPr>
        <p:spPr>
          <a:xfrm>
            <a:off x="273934" y="1330147"/>
            <a:ext cx="6361287" cy="461665"/>
          </a:xfrm>
          <a:prstGeom prst="rect">
            <a:avLst/>
          </a:prstGeom>
          <a:noFill/>
        </p:spPr>
        <p:txBody>
          <a:bodyPr wrap="square">
            <a:spAutoFit/>
          </a:bodyPr>
          <a:lstStyle/>
          <a:p>
            <a:r>
              <a:rPr lang="en-US" altLang="ja-JP" sz="1200" b="0" i="0" dirty="0">
                <a:solidFill>
                  <a:srgbClr val="000000"/>
                </a:solidFill>
                <a:effectLst/>
                <a:latin typeface="Meiryo UI" panose="020B0604030504040204" pitchFamily="50" charset="-128"/>
                <a:ea typeface="Meiryo UI" panose="020B0604030504040204" pitchFamily="50" charset="-128"/>
              </a:rPr>
              <a:t>※</a:t>
            </a:r>
            <a:r>
              <a:rPr lang="ja-JP" altLang="en-US" sz="1200" b="0" i="0" dirty="0">
                <a:solidFill>
                  <a:srgbClr val="000000"/>
                </a:solidFill>
                <a:effectLst/>
                <a:latin typeface="Meiryo UI" panose="020B0604030504040204" pitchFamily="50" charset="-128"/>
                <a:ea typeface="Meiryo UI" panose="020B0604030504040204" pitchFamily="50" charset="-128"/>
              </a:rPr>
              <a:t>環境省では、さまざまな命を育む豊かな里地里山を、次世代に残していくべき自然環境の一つである　</a:t>
            </a:r>
            <a:endParaRPr lang="en-US" altLang="ja-JP" sz="1200" b="0" i="0" dirty="0">
              <a:solidFill>
                <a:srgbClr val="000000"/>
              </a:solidFill>
              <a:effectLst/>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　 </a:t>
            </a:r>
            <a:r>
              <a:rPr lang="ja-JP" altLang="en-US" sz="1200" b="0" i="0" dirty="0">
                <a:solidFill>
                  <a:srgbClr val="000000"/>
                </a:solidFill>
                <a:effectLst/>
                <a:latin typeface="Meiryo UI" panose="020B0604030504040204" pitchFamily="50" charset="-128"/>
                <a:ea typeface="Meiryo UI" panose="020B0604030504040204" pitchFamily="50" charset="-128"/>
              </a:rPr>
              <a:t>と位置づけ、「生物多様性保全上重要な里地里山」（全国で計</a:t>
            </a:r>
            <a:r>
              <a:rPr lang="en-US" altLang="ja-JP" sz="1200" b="0" i="0" dirty="0">
                <a:solidFill>
                  <a:srgbClr val="000000"/>
                </a:solidFill>
                <a:effectLst/>
                <a:latin typeface="Meiryo UI" panose="020B0604030504040204" pitchFamily="50" charset="-128"/>
                <a:ea typeface="Meiryo UI" panose="020B0604030504040204" pitchFamily="50" charset="-128"/>
              </a:rPr>
              <a:t>500</a:t>
            </a:r>
            <a:r>
              <a:rPr lang="ja-JP" altLang="en-US" sz="1200" b="0" i="0" dirty="0">
                <a:solidFill>
                  <a:srgbClr val="000000"/>
                </a:solidFill>
                <a:effectLst/>
                <a:latin typeface="Meiryo UI" panose="020B0604030504040204" pitchFamily="50" charset="-128"/>
                <a:ea typeface="Meiryo UI" panose="020B0604030504040204" pitchFamily="50" charset="-128"/>
              </a:rPr>
              <a:t>箇所）を選定</a:t>
            </a:r>
            <a:r>
              <a:rPr lang="ja-JP" altLang="en-US" sz="1200" dirty="0">
                <a:solidFill>
                  <a:srgbClr val="000000"/>
                </a:solidFill>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2" name="正方形/長方形 11"/>
          <p:cNvSpPr/>
          <p:nvPr/>
        </p:nvSpPr>
        <p:spPr>
          <a:xfrm>
            <a:off x="6517929" y="6440815"/>
            <a:ext cx="1528011" cy="36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020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52999" y="370494"/>
            <a:ext cx="4953000" cy="7005099"/>
          </a:xfrm>
          <a:prstGeom prst="rect">
            <a:avLst/>
          </a:prstGeom>
        </p:spPr>
      </p:pic>
      <p:sp>
        <p:nvSpPr>
          <p:cNvPr id="4" name="タイトル 1">
            <a:extLst>
              <a:ext uri="{FF2B5EF4-FFF2-40B4-BE49-F238E27FC236}">
                <a16:creationId xmlns:a16="http://schemas.microsoft.com/office/drawing/2014/main" id="{10BC1CE3-9421-412E-9A4B-E680C689CE07}"/>
              </a:ext>
            </a:extLst>
          </p:cNvPr>
          <p:cNvSpPr txBox="1">
            <a:spLocks/>
          </p:cNvSpPr>
          <p:nvPr/>
        </p:nvSpPr>
        <p:spPr>
          <a:xfrm>
            <a:off x="0" y="137977"/>
            <a:ext cx="9905999" cy="705445"/>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vert="horz" lIns="91440" tIns="3600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lnSpc>
                <a:spcPct val="150000"/>
              </a:lnSpc>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３．生物多様性の観点から重要度の高い湿地</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0C012980-DA29-4317-9B91-885E7597831F}"/>
              </a:ext>
            </a:extLst>
          </p:cNvPr>
          <p:cNvSpPr txBox="1"/>
          <p:nvPr/>
        </p:nvSpPr>
        <p:spPr>
          <a:xfrm>
            <a:off x="263446" y="2194228"/>
            <a:ext cx="1652657" cy="370358"/>
          </a:xfrm>
          <a:prstGeom prst="rect">
            <a:avLst/>
          </a:prstGeom>
          <a:noFill/>
        </p:spPr>
        <p:txBody>
          <a:bodyPr wrap="square">
            <a:spAutoFit/>
          </a:bodyPr>
          <a:lstStyle/>
          <a:p>
            <a:pPr algn="ctr">
              <a:lnSpc>
                <a:spcPct val="1500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■選定箇所リスト</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BAFFB1E5-4462-42A1-8DD8-650A110704C2}"/>
              </a:ext>
            </a:extLst>
          </p:cNvPr>
          <p:cNvSpPr>
            <a:spLocks noGrp="1"/>
          </p:cNvSpPr>
          <p:nvPr>
            <p:ph type="sldNum" sz="quarter" idx="12"/>
          </p:nvPr>
        </p:nvSpPr>
        <p:spPr/>
        <p:txBody>
          <a:bodyPr/>
          <a:lstStyle/>
          <a:p>
            <a:fld id="{1082C126-6CB2-465F-A835-5BA657D28C2A}" type="slidenum">
              <a:rPr kumimoji="1" lang="ja-JP" altLang="en-US" smtClean="0"/>
              <a:t>5</a:t>
            </a:fld>
            <a:endParaRPr kumimoji="1" lang="ja-JP" altLang="en-US"/>
          </a:p>
        </p:txBody>
      </p:sp>
      <p:sp>
        <p:nvSpPr>
          <p:cNvPr id="10" name="テキスト ボックス 9">
            <a:extLst>
              <a:ext uri="{FF2B5EF4-FFF2-40B4-BE49-F238E27FC236}">
                <a16:creationId xmlns:a16="http://schemas.microsoft.com/office/drawing/2014/main" id="{3045B6F7-A959-4BA9-BF79-1237103BDA9F}"/>
              </a:ext>
            </a:extLst>
          </p:cNvPr>
          <p:cNvSpPr txBox="1"/>
          <p:nvPr/>
        </p:nvSpPr>
        <p:spPr>
          <a:xfrm>
            <a:off x="38315" y="1022370"/>
            <a:ext cx="6361287" cy="307777"/>
          </a:xfrm>
          <a:prstGeom prst="rect">
            <a:avLst/>
          </a:prstGeom>
          <a:noFill/>
        </p:spPr>
        <p:txBody>
          <a:bodyPr wrap="square">
            <a:spAutoFit/>
          </a:bodyPr>
          <a:lstStyle/>
          <a:p>
            <a:r>
              <a:rPr lang="ja-JP" altLang="en-US" sz="1400" b="0" i="0" dirty="0">
                <a:solidFill>
                  <a:srgbClr val="000000"/>
                </a:solidFill>
                <a:effectLst/>
                <a:latin typeface="Meiryo UI" panose="020B0604030504040204" pitchFamily="50" charset="-128"/>
                <a:ea typeface="Meiryo UI" panose="020B0604030504040204" pitchFamily="50" charset="-128"/>
              </a:rPr>
              <a:t>〇</a:t>
            </a:r>
            <a:r>
              <a:rPr lang="ja-JP" altLang="en-US" sz="1400" b="0" i="0" u="sng" dirty="0">
                <a:solidFill>
                  <a:srgbClr val="000000"/>
                </a:solidFill>
                <a:effectLst/>
                <a:latin typeface="Meiryo UI" panose="020B0604030504040204" pitchFamily="50" charset="-128"/>
                <a:ea typeface="Meiryo UI" panose="020B0604030504040204" pitchFamily="50" charset="-128"/>
              </a:rPr>
              <a:t>府内では</a:t>
            </a:r>
            <a:r>
              <a:rPr lang="en-US" altLang="ja-JP" sz="1400" b="0" i="0" u="sng" dirty="0">
                <a:solidFill>
                  <a:srgbClr val="000000"/>
                </a:solidFill>
                <a:effectLst/>
                <a:latin typeface="Meiryo UI" panose="020B0604030504040204" pitchFamily="50" charset="-128"/>
                <a:ea typeface="Meiryo UI" panose="020B0604030504040204" pitchFamily="50" charset="-128"/>
              </a:rPr>
              <a:t>5</a:t>
            </a:r>
            <a:r>
              <a:rPr lang="ja-JP" altLang="en-US" sz="1400" b="0" i="0" u="sng" dirty="0">
                <a:solidFill>
                  <a:srgbClr val="000000"/>
                </a:solidFill>
                <a:effectLst/>
                <a:latin typeface="Meiryo UI" panose="020B0604030504040204" pitchFamily="50" charset="-128"/>
                <a:ea typeface="Meiryo UI" panose="020B0604030504040204" pitchFamily="50" charset="-128"/>
              </a:rPr>
              <a:t>箇所が「生物多様性保全上重要な</a:t>
            </a:r>
            <a:r>
              <a:rPr lang="ja-JP" altLang="en-US" sz="1400" u="sng" dirty="0">
                <a:solidFill>
                  <a:srgbClr val="000000"/>
                </a:solidFill>
                <a:latin typeface="Meiryo UI" panose="020B0604030504040204" pitchFamily="50" charset="-128"/>
                <a:ea typeface="Meiryo UI" panose="020B0604030504040204" pitchFamily="50" charset="-128"/>
              </a:rPr>
              <a:t>湿地</a:t>
            </a:r>
            <a:r>
              <a:rPr lang="ja-JP" altLang="en-US" sz="1400" b="0" i="0" u="sng" dirty="0">
                <a:solidFill>
                  <a:srgbClr val="000000"/>
                </a:solidFill>
                <a:effectLst/>
                <a:latin typeface="Meiryo UI" panose="020B0604030504040204" pitchFamily="50" charset="-128"/>
                <a:ea typeface="Meiryo UI" panose="020B0604030504040204" pitchFamily="50" charset="-128"/>
              </a:rPr>
              <a:t>（</a:t>
            </a:r>
            <a:r>
              <a:rPr lang="en-US" altLang="ja-JP" sz="1400" b="0" i="0" u="sng" dirty="0">
                <a:solidFill>
                  <a:srgbClr val="000000"/>
                </a:solidFill>
                <a:effectLst/>
                <a:latin typeface="Meiryo UI" panose="020B0604030504040204" pitchFamily="50" charset="-128"/>
                <a:ea typeface="Meiryo UI" panose="020B0604030504040204" pitchFamily="50" charset="-128"/>
              </a:rPr>
              <a:t>※</a:t>
            </a:r>
            <a:r>
              <a:rPr lang="ja-JP" altLang="en-US" sz="1400" b="0" i="0" u="sng" dirty="0">
                <a:solidFill>
                  <a:srgbClr val="000000"/>
                </a:solidFill>
                <a:effectLst/>
                <a:latin typeface="Meiryo UI" panose="020B0604030504040204" pitchFamily="50" charset="-128"/>
                <a:ea typeface="Meiryo UI" panose="020B0604030504040204" pitchFamily="50" charset="-128"/>
              </a:rPr>
              <a:t>）」に選定されている。</a:t>
            </a:r>
            <a:endParaRPr lang="ja-JP" altLang="en-US" sz="1400" u="sng"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B7FE6C5-C53D-47E7-8043-ED52264DEB03}"/>
              </a:ext>
            </a:extLst>
          </p:cNvPr>
          <p:cNvSpPr txBox="1"/>
          <p:nvPr/>
        </p:nvSpPr>
        <p:spPr>
          <a:xfrm>
            <a:off x="273934" y="1330147"/>
            <a:ext cx="6361287" cy="830997"/>
          </a:xfrm>
          <a:prstGeom prst="rect">
            <a:avLst/>
          </a:prstGeom>
          <a:noFill/>
        </p:spPr>
        <p:txBody>
          <a:bodyPr wrap="square">
            <a:spAutoFit/>
          </a:bodyPr>
          <a:lstStyle/>
          <a:p>
            <a:r>
              <a:rPr lang="en-US" altLang="ja-JP" sz="1200" b="0" i="0" dirty="0">
                <a:solidFill>
                  <a:srgbClr val="000000"/>
                </a:solidFill>
                <a:effectLst/>
                <a:latin typeface="Meiryo UI" panose="020B0604030504040204" pitchFamily="50" charset="-128"/>
                <a:ea typeface="Meiryo UI" panose="020B0604030504040204" pitchFamily="50" charset="-128"/>
              </a:rPr>
              <a:t>※</a:t>
            </a:r>
            <a:r>
              <a:rPr lang="ja-JP" altLang="en-US" sz="1200" b="0" i="0" dirty="0">
                <a:solidFill>
                  <a:srgbClr val="000000"/>
                </a:solidFill>
                <a:effectLst/>
                <a:latin typeface="Meiryo UI" panose="020B0604030504040204" pitchFamily="50" charset="-128"/>
                <a:ea typeface="Meiryo UI" panose="020B0604030504040204" pitchFamily="50" charset="-128"/>
              </a:rPr>
              <a:t>環境省では、</a:t>
            </a:r>
            <a:r>
              <a:rPr lang="ja-JP" altLang="en-US" sz="1200" dirty="0">
                <a:solidFill>
                  <a:srgbClr val="000000"/>
                </a:solidFill>
                <a:latin typeface="Meiryo UI" panose="020B0604030504040204" pitchFamily="50" charset="-128"/>
                <a:ea typeface="Meiryo UI" panose="020B0604030504040204" pitchFamily="50" charset="-128"/>
              </a:rPr>
              <a:t>湿原・干潟等の湿地の減少や劣化に対する国民的な関心の高まり、</a:t>
            </a:r>
            <a:endParaRPr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　 ラムサール条約における湿地定義の広がりなどを受けて、ラムサール条約登録に向けた</a:t>
            </a:r>
            <a:endParaRPr lang="en-US" altLang="ja-JP" sz="1200" dirty="0">
              <a:solidFill>
                <a:srgbClr val="000000"/>
              </a:solidFill>
              <a:latin typeface="Meiryo UI" panose="020B0604030504040204" pitchFamily="50" charset="-128"/>
              <a:ea typeface="Meiryo UI" panose="020B0604030504040204" pitchFamily="50" charset="-128"/>
            </a:endParaRPr>
          </a:p>
          <a:p>
            <a:r>
              <a:rPr lang="en-US" altLang="ja-JP" sz="1200" dirty="0">
                <a:solidFill>
                  <a:srgbClr val="000000"/>
                </a:solidFill>
                <a:latin typeface="Meiryo UI" panose="020B0604030504040204" pitchFamily="50" charset="-128"/>
                <a:ea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rPr>
              <a:t>礎とすることや生物多様性の観点から重要な湿地を保全することを目的に</a:t>
            </a:r>
            <a:endParaRPr lang="en-US" altLang="ja-JP" sz="1200" dirty="0">
              <a:solidFill>
                <a:srgbClr val="000000"/>
              </a:solidFill>
              <a:latin typeface="Meiryo UI" panose="020B0604030504040204" pitchFamily="50" charset="-128"/>
              <a:ea typeface="Meiryo UI" panose="020B0604030504040204" pitchFamily="50" charset="-128"/>
            </a:endParaRPr>
          </a:p>
          <a:p>
            <a:r>
              <a:rPr lang="en-US" altLang="ja-JP" sz="1200" dirty="0">
                <a:solidFill>
                  <a:srgbClr val="000000"/>
                </a:solidFill>
                <a:latin typeface="Meiryo UI" panose="020B0604030504040204" pitchFamily="50" charset="-128"/>
                <a:ea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rPr>
              <a:t>「日本の重要湿地</a:t>
            </a:r>
            <a:r>
              <a:rPr lang="en-US" altLang="ja-JP" sz="1200" dirty="0">
                <a:solidFill>
                  <a:srgbClr val="000000"/>
                </a:solidFill>
                <a:latin typeface="Meiryo UI" panose="020B0604030504040204" pitchFamily="50" charset="-128"/>
                <a:ea typeface="Meiryo UI" panose="020B0604030504040204" pitchFamily="50" charset="-128"/>
              </a:rPr>
              <a:t>500</a:t>
            </a:r>
            <a:r>
              <a:rPr lang="ja-JP" altLang="en-US" sz="1200" dirty="0">
                <a:solidFill>
                  <a:srgbClr val="000000"/>
                </a:solidFill>
                <a:latin typeface="Meiryo UI" panose="020B0604030504040204" pitchFamily="50" charset="-128"/>
                <a:ea typeface="Meiryo UI" panose="020B0604030504040204" pitchFamily="50" charset="-128"/>
              </a:rPr>
              <a:t>」（全国で計</a:t>
            </a:r>
            <a:r>
              <a:rPr lang="en-US" altLang="ja-JP" sz="1200" dirty="0">
                <a:solidFill>
                  <a:srgbClr val="000000"/>
                </a:solidFill>
                <a:latin typeface="Meiryo UI" panose="020B0604030504040204" pitchFamily="50" charset="-128"/>
                <a:ea typeface="Meiryo UI" panose="020B0604030504040204" pitchFamily="50" charset="-128"/>
              </a:rPr>
              <a:t>500</a:t>
            </a:r>
            <a:r>
              <a:rPr lang="ja-JP" altLang="en-US" sz="1200" dirty="0">
                <a:solidFill>
                  <a:srgbClr val="000000"/>
                </a:solidFill>
                <a:latin typeface="Meiryo UI" panose="020B0604030504040204" pitchFamily="50" charset="-128"/>
                <a:ea typeface="Meiryo UI" panose="020B0604030504040204" pitchFamily="50" charset="-128"/>
              </a:rPr>
              <a:t>箇所）を選定。</a:t>
            </a:r>
            <a:endParaRPr lang="ja-JP" altLang="en-US" sz="1200" dirty="0">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B2D6BD8D-9D4F-4034-8E31-9C2CC8B133B7}"/>
              </a:ext>
            </a:extLst>
          </p:cNvPr>
          <p:cNvGraphicFramePr>
            <a:graphicFrameLocks noGrp="1"/>
          </p:cNvGraphicFramePr>
          <p:nvPr>
            <p:extLst>
              <p:ext uri="{D42A27DB-BD31-4B8C-83A1-F6EECF244321}">
                <p14:modId xmlns:p14="http://schemas.microsoft.com/office/powerpoint/2010/main" val="2656921046"/>
              </p:ext>
            </p:extLst>
          </p:nvPr>
        </p:nvGraphicFramePr>
        <p:xfrm>
          <a:off x="385354" y="2609759"/>
          <a:ext cx="4127483" cy="3569155"/>
        </p:xfrm>
        <a:graphic>
          <a:graphicData uri="http://schemas.openxmlformats.org/drawingml/2006/table">
            <a:tbl>
              <a:tblPr>
                <a:tableStyleId>{5940675A-B579-460E-94D1-54222C63F5DA}</a:tableStyleId>
              </a:tblPr>
              <a:tblGrid>
                <a:gridCol w="365030">
                  <a:extLst>
                    <a:ext uri="{9D8B030D-6E8A-4147-A177-3AD203B41FA5}">
                      <a16:colId xmlns:a16="http://schemas.microsoft.com/office/drawing/2014/main" val="3223854431"/>
                    </a:ext>
                  </a:extLst>
                </a:gridCol>
                <a:gridCol w="1951252">
                  <a:extLst>
                    <a:ext uri="{9D8B030D-6E8A-4147-A177-3AD203B41FA5}">
                      <a16:colId xmlns:a16="http://schemas.microsoft.com/office/drawing/2014/main" val="1126189130"/>
                    </a:ext>
                  </a:extLst>
                </a:gridCol>
                <a:gridCol w="1811201">
                  <a:extLst>
                    <a:ext uri="{9D8B030D-6E8A-4147-A177-3AD203B41FA5}">
                      <a16:colId xmlns:a16="http://schemas.microsoft.com/office/drawing/2014/main" val="1912100450"/>
                    </a:ext>
                  </a:extLst>
                </a:gridCol>
              </a:tblGrid>
              <a:tr h="329055">
                <a:tc>
                  <a:txBody>
                    <a:bodyPr/>
                    <a:lstStyle/>
                    <a:p>
                      <a:pPr algn="ctr"/>
                      <a:r>
                        <a:rPr lang="en-US" sz="900" b="1" dirty="0">
                          <a:latin typeface="Meiryo UI" panose="020B0604030504040204" pitchFamily="50" charset="-128"/>
                          <a:ea typeface="Meiryo UI" panose="020B0604030504040204" pitchFamily="50" charset="-128"/>
                        </a:rPr>
                        <a:t>No.</a:t>
                      </a:r>
                    </a:p>
                  </a:txBody>
                  <a:tcPr marL="39558" marR="39558" marT="19779" marB="19779" anchor="ctr">
                    <a:solidFill>
                      <a:srgbClr val="92D050"/>
                    </a:solidFill>
                  </a:tcPr>
                </a:tc>
                <a:tc>
                  <a:txBody>
                    <a:bodyPr/>
                    <a:lstStyle/>
                    <a:p>
                      <a:pPr algn="ctr"/>
                      <a:r>
                        <a:rPr lang="ja-JP" altLang="en-US" sz="900" b="1" dirty="0">
                          <a:latin typeface="Meiryo UI" panose="020B0604030504040204" pitchFamily="50" charset="-128"/>
                          <a:ea typeface="Meiryo UI" panose="020B0604030504040204" pitchFamily="50" charset="-128"/>
                        </a:rPr>
                        <a:t>市区町</a:t>
                      </a:r>
                    </a:p>
                  </a:txBody>
                  <a:tcPr marL="39558" marR="39558" marT="19779" marB="19779" anchor="ctr">
                    <a:solidFill>
                      <a:srgbClr val="92D050"/>
                    </a:solidFill>
                  </a:tcPr>
                </a:tc>
                <a:tc>
                  <a:txBody>
                    <a:bodyPr/>
                    <a:lstStyle/>
                    <a:p>
                      <a:pPr algn="ctr"/>
                      <a:r>
                        <a:rPr lang="ja-JP" altLang="en-US" sz="900" b="1" dirty="0">
                          <a:latin typeface="Meiryo UI" panose="020B0604030504040204" pitchFamily="50" charset="-128"/>
                          <a:ea typeface="Meiryo UI" panose="020B0604030504040204" pitchFamily="50" charset="-128"/>
                        </a:rPr>
                        <a:t>湿地名</a:t>
                      </a:r>
                    </a:p>
                  </a:txBody>
                  <a:tcPr marL="39558" marR="39558" marT="19779" marB="19779" anchor="ctr">
                    <a:solidFill>
                      <a:srgbClr val="92D050"/>
                    </a:solidFill>
                  </a:tcPr>
                </a:tc>
                <a:extLst>
                  <a:ext uri="{0D108BD9-81ED-4DB2-BD59-A6C34878D82A}">
                    <a16:rowId xmlns:a16="http://schemas.microsoft.com/office/drawing/2014/main" val="4093072872"/>
                  </a:ext>
                </a:extLst>
              </a:tr>
              <a:tr h="1163782">
                <a:tc>
                  <a:txBody>
                    <a:bodyPr/>
                    <a:lstStyle/>
                    <a:p>
                      <a:pPr algn="ctr"/>
                      <a:r>
                        <a:rPr lang="en-US" altLang="ja-JP" sz="1000" b="1" dirty="0">
                          <a:latin typeface="Meiryo UI" panose="020B0604030504040204" pitchFamily="50" charset="-128"/>
                          <a:ea typeface="Meiryo UI" panose="020B0604030504040204" pitchFamily="50" charset="-128"/>
                        </a:rPr>
                        <a:t>1</a:t>
                      </a:r>
                    </a:p>
                  </a:txBody>
                  <a:tcPr marL="39558" marR="39558" marT="19779" marB="19779" anchor="ctr"/>
                </a:tc>
                <a:tc>
                  <a:txBody>
                    <a:bodyPr/>
                    <a:lstStyle/>
                    <a:p>
                      <a:r>
                        <a:rPr lang="zh-TW" altLang="en-US" sz="1000" b="1" u="none" dirty="0">
                          <a:latin typeface="Meiryo UI" panose="020B0604030504040204" pitchFamily="50" charset="-128"/>
                          <a:ea typeface="Meiryo UI" panose="020B0604030504040204" pitchFamily="50" charset="-128"/>
                        </a:rPr>
                        <a:t>滋賀県大津市，京都府京都市，宇治市，城陽市，綴喜郡宇治田原町，久世郡久御山町，八幡市，長岡京市，乙訓郡大山崎町，三島郡島本町，大阪府枚方市，高槻市，摂津市，寝屋川市，守口市，大阪市 </a:t>
                      </a:r>
                      <a:endParaRPr lang="ja-JP" altLang="en-US" sz="1000" b="1" u="none" dirty="0">
                        <a:latin typeface="Meiryo UI" panose="020B0604030504040204" pitchFamily="50" charset="-128"/>
                        <a:ea typeface="Meiryo UI" panose="020B0604030504040204" pitchFamily="50" charset="-128"/>
                      </a:endParaRPr>
                    </a:p>
                  </a:txBody>
                  <a:tcPr marL="39558" marR="39558" marT="19779" marB="19779" anchor="ctr"/>
                </a:tc>
                <a:tc>
                  <a:txBody>
                    <a:bodyPr/>
                    <a:lstStyle/>
                    <a:p>
                      <a:r>
                        <a:rPr lang="ja-JP" altLang="en-US" sz="1000" b="1" u="none" dirty="0">
                          <a:solidFill>
                            <a:schemeClr val="tx1"/>
                          </a:solidFill>
                          <a:latin typeface="Meiryo UI" panose="020B0604030504040204" pitchFamily="50" charset="-128"/>
                          <a:ea typeface="Meiryo UI" panose="020B0604030504040204" pitchFamily="50" charset="-128"/>
                        </a:rPr>
                        <a:t>淀川水系 </a:t>
                      </a:r>
                    </a:p>
                  </a:txBody>
                  <a:tcPr marL="39558" marR="39558" marT="19779" marB="19779" anchor="ctr"/>
                </a:tc>
                <a:extLst>
                  <a:ext uri="{0D108BD9-81ED-4DB2-BD59-A6C34878D82A}">
                    <a16:rowId xmlns:a16="http://schemas.microsoft.com/office/drawing/2014/main" val="4137587373"/>
                  </a:ext>
                </a:extLst>
              </a:tr>
              <a:tr h="391320">
                <a:tc>
                  <a:txBody>
                    <a:bodyPr/>
                    <a:lstStyle/>
                    <a:p>
                      <a:pPr algn="ctr"/>
                      <a:r>
                        <a:rPr lang="en-US" altLang="ja-JP" sz="1000" b="1" dirty="0">
                          <a:latin typeface="Meiryo UI" panose="020B0604030504040204" pitchFamily="50" charset="-128"/>
                          <a:ea typeface="Meiryo UI" panose="020B0604030504040204" pitchFamily="50" charset="-128"/>
                        </a:rPr>
                        <a:t>2</a:t>
                      </a:r>
                    </a:p>
                  </a:txBody>
                  <a:tcPr marL="39558" marR="39558" marT="19779" marB="19779" anchor="ctr"/>
                </a:tc>
                <a:tc>
                  <a:txBody>
                    <a:bodyPr/>
                    <a:lstStyle/>
                    <a:p>
                      <a:r>
                        <a:rPr lang="ja-JP" altLang="en-US" sz="1000" b="1" dirty="0">
                          <a:latin typeface="Meiryo UI" panose="020B0604030504040204" pitchFamily="50" charset="-128"/>
                          <a:ea typeface="Meiryo UI" panose="020B0604030504040204" pitchFamily="50" charset="-128"/>
                        </a:rPr>
                        <a:t>泉南郡岬町</a:t>
                      </a:r>
                    </a:p>
                  </a:txBody>
                  <a:tcPr marL="39558" marR="39558" marT="19779" marB="19779" anchor="ctr"/>
                </a:tc>
                <a:tc>
                  <a:txBody>
                    <a:bodyPr/>
                    <a:lstStyle/>
                    <a:p>
                      <a:r>
                        <a:rPr lang="zh-CN" altLang="en-US" sz="1000" b="1" u="none" dirty="0">
                          <a:solidFill>
                            <a:schemeClr val="tx1"/>
                          </a:solidFill>
                          <a:latin typeface="Meiryo UI" panose="020B0604030504040204" pitchFamily="50" charset="-128"/>
                          <a:ea typeface="Meiryo UI" panose="020B0604030504040204" pitchFamily="50" charset="-128"/>
                        </a:rPr>
                        <a:t>大阪湾南部（紀淡海峡） </a:t>
                      </a:r>
                      <a:endParaRPr lang="ja-JP" altLang="en-US" sz="1000" b="1" u="none" dirty="0">
                        <a:solidFill>
                          <a:schemeClr val="tx1"/>
                        </a:solidFill>
                        <a:latin typeface="Meiryo UI" panose="020B0604030504040204" pitchFamily="50" charset="-128"/>
                        <a:ea typeface="Meiryo UI" panose="020B0604030504040204" pitchFamily="50" charset="-128"/>
                      </a:endParaRPr>
                    </a:p>
                  </a:txBody>
                  <a:tcPr marL="39558" marR="39558" marT="19779" marB="19779" anchor="ctr"/>
                </a:tc>
                <a:extLst>
                  <a:ext uri="{0D108BD9-81ED-4DB2-BD59-A6C34878D82A}">
                    <a16:rowId xmlns:a16="http://schemas.microsoft.com/office/drawing/2014/main" val="2945888036"/>
                  </a:ext>
                </a:extLst>
              </a:tr>
              <a:tr h="424569">
                <a:tc>
                  <a:txBody>
                    <a:bodyPr/>
                    <a:lstStyle/>
                    <a:p>
                      <a:pPr algn="ctr"/>
                      <a:r>
                        <a:rPr lang="en-US" altLang="ja-JP" sz="1000" b="1" dirty="0">
                          <a:latin typeface="Meiryo UI" panose="020B0604030504040204" pitchFamily="50" charset="-128"/>
                          <a:ea typeface="Meiryo UI" panose="020B0604030504040204" pitchFamily="50" charset="-128"/>
                        </a:rPr>
                        <a:t>3</a:t>
                      </a:r>
                    </a:p>
                  </a:txBody>
                  <a:tcPr marL="39558" marR="39558" marT="19779" marB="19779" anchor="ctr"/>
                </a:tc>
                <a:tc>
                  <a:txBody>
                    <a:bodyPr/>
                    <a:lstStyle/>
                    <a:p>
                      <a:r>
                        <a:rPr lang="zh-TW" altLang="en-US" sz="1000" b="1" dirty="0">
                          <a:latin typeface="Meiryo UI" panose="020B0604030504040204" pitchFamily="50" charset="-128"/>
                          <a:ea typeface="Meiryo UI" panose="020B0604030504040204" pitchFamily="50" charset="-128"/>
                        </a:rPr>
                        <a:t>大阪市</a:t>
                      </a:r>
                    </a:p>
                  </a:txBody>
                  <a:tcPr marL="39558" marR="39558" marT="19779" marB="19779" anchor="ctr"/>
                </a:tc>
                <a:tc>
                  <a:txBody>
                    <a:bodyPr/>
                    <a:lstStyle/>
                    <a:p>
                      <a:r>
                        <a:rPr lang="zh-TW" altLang="en-US" sz="1000" b="1" u="none" dirty="0">
                          <a:solidFill>
                            <a:schemeClr val="tx1"/>
                          </a:solidFill>
                          <a:latin typeface="Meiryo UI" panose="020B0604030504040204" pitchFamily="50" charset="-128"/>
                          <a:ea typeface="Meiryo UI" panose="020B0604030504040204" pitchFamily="50" charset="-128"/>
                        </a:rPr>
                        <a:t>野鳥園臨港緑地 </a:t>
                      </a:r>
                      <a:endParaRPr lang="ja-JP" altLang="en-US" sz="1000" b="1" u="none" dirty="0">
                        <a:solidFill>
                          <a:schemeClr val="tx1"/>
                        </a:solidFill>
                        <a:latin typeface="Meiryo UI" panose="020B0604030504040204" pitchFamily="50" charset="-128"/>
                        <a:ea typeface="Meiryo UI" panose="020B0604030504040204" pitchFamily="50" charset="-128"/>
                      </a:endParaRPr>
                    </a:p>
                  </a:txBody>
                  <a:tcPr marL="39558" marR="39558" marT="19779" marB="19779" anchor="ctr"/>
                </a:tc>
                <a:extLst>
                  <a:ext uri="{0D108BD9-81ED-4DB2-BD59-A6C34878D82A}">
                    <a16:rowId xmlns:a16="http://schemas.microsoft.com/office/drawing/2014/main" val="712476852"/>
                  </a:ext>
                </a:extLst>
              </a:tr>
              <a:tr h="555711">
                <a:tc>
                  <a:txBody>
                    <a:bodyPr/>
                    <a:lstStyle/>
                    <a:p>
                      <a:pPr algn="ctr"/>
                      <a:r>
                        <a:rPr lang="en-US" altLang="ja-JP" sz="1000" b="1" dirty="0">
                          <a:latin typeface="Meiryo UI" panose="020B0604030504040204" pitchFamily="50" charset="-128"/>
                          <a:ea typeface="Meiryo UI" panose="020B0604030504040204" pitchFamily="50" charset="-128"/>
                        </a:rPr>
                        <a:t>4</a:t>
                      </a:r>
                    </a:p>
                  </a:txBody>
                  <a:tcPr marL="39558" marR="39558" marT="19779" marB="19779" anchor="ctr"/>
                </a:tc>
                <a:tc>
                  <a:txBody>
                    <a:bodyPr/>
                    <a:lstStyle/>
                    <a:p>
                      <a:r>
                        <a:rPr lang="zh-TW" altLang="en-US" sz="1000" b="1" dirty="0">
                          <a:latin typeface="Meiryo UI" panose="020B0604030504040204" pitchFamily="50" charset="-128"/>
                          <a:ea typeface="Meiryo UI" panose="020B0604030504040204" pitchFamily="50" charset="-128"/>
                        </a:rPr>
                        <a:t>貝塚市，泉南市，阪南市 </a:t>
                      </a:r>
                      <a:endParaRPr lang="ja-JP" altLang="en-US" sz="1000" b="1" dirty="0">
                        <a:latin typeface="Meiryo UI" panose="020B0604030504040204" pitchFamily="50" charset="-128"/>
                        <a:ea typeface="Meiryo UI" panose="020B0604030504040204" pitchFamily="50" charset="-128"/>
                      </a:endParaRPr>
                    </a:p>
                  </a:txBody>
                  <a:tcPr marL="39558" marR="39558" marT="19779" marB="19779" anchor="ctr"/>
                </a:tc>
                <a:tc>
                  <a:txBody>
                    <a:bodyPr/>
                    <a:lstStyle/>
                    <a:p>
                      <a:r>
                        <a:rPr lang="ja-JP" altLang="en-US" sz="1000" b="1" u="none" dirty="0">
                          <a:solidFill>
                            <a:schemeClr val="tx1"/>
                          </a:solidFill>
                          <a:latin typeface="Meiryo UI" panose="020B0604030504040204" pitchFamily="50" charset="-128"/>
                          <a:ea typeface="Meiryo UI" panose="020B0604030504040204" pitchFamily="50" charset="-128"/>
                        </a:rPr>
                        <a:t>二色の浜，近木川および男里川の河口部 </a:t>
                      </a:r>
                    </a:p>
                  </a:txBody>
                  <a:tcPr marL="39558" marR="39558" marT="19779" marB="19779" anchor="ctr"/>
                </a:tc>
                <a:extLst>
                  <a:ext uri="{0D108BD9-81ED-4DB2-BD59-A6C34878D82A}">
                    <a16:rowId xmlns:a16="http://schemas.microsoft.com/office/drawing/2014/main" val="4139478601"/>
                  </a:ext>
                </a:extLst>
              </a:tr>
              <a:tr h="704718">
                <a:tc>
                  <a:txBody>
                    <a:bodyPr/>
                    <a:lstStyle/>
                    <a:p>
                      <a:pPr algn="ctr"/>
                      <a:r>
                        <a:rPr lang="en-US" altLang="ja-JP" sz="1000" b="1" dirty="0">
                          <a:latin typeface="Meiryo UI" panose="020B0604030504040204" pitchFamily="50" charset="-128"/>
                          <a:ea typeface="Meiryo UI" panose="020B0604030504040204" pitchFamily="50" charset="-128"/>
                        </a:rPr>
                        <a:t>5</a:t>
                      </a:r>
                    </a:p>
                  </a:txBody>
                  <a:tcPr marL="39558" marR="39558" marT="19779" marB="19779" anchor="ctr"/>
                </a:tc>
                <a:tc>
                  <a:txBody>
                    <a:bodyPr/>
                    <a:lstStyle/>
                    <a:p>
                      <a:r>
                        <a:rPr lang="ja-JP" altLang="en-US" sz="1000" b="1" dirty="0">
                          <a:latin typeface="Meiryo UI" panose="020B0604030504040204" pitchFamily="50" charset="-128"/>
                          <a:ea typeface="Meiryo UI" panose="020B0604030504040204" pitchFamily="50" charset="-128"/>
                        </a:rPr>
                        <a:t>大阪府八尾市，東大阪市，奈良県生駒市，奈良市，大和郡山市，生駒郡平群町・斑鳩町</a:t>
                      </a:r>
                    </a:p>
                  </a:txBody>
                  <a:tcPr marL="39558" marR="39558" marT="19779" marB="19779" anchor="ctr"/>
                </a:tc>
                <a:tc>
                  <a:txBody>
                    <a:bodyPr/>
                    <a:lstStyle/>
                    <a:p>
                      <a:r>
                        <a:rPr lang="ja-JP" altLang="en-US" sz="1000" b="1" u="none" dirty="0">
                          <a:solidFill>
                            <a:schemeClr val="tx1"/>
                          </a:solidFill>
                          <a:latin typeface="Meiryo UI" panose="020B0604030504040204" pitchFamily="50" charset="-128"/>
                          <a:ea typeface="Meiryo UI" panose="020B0604030504040204" pitchFamily="50" charset="-128"/>
                        </a:rPr>
                        <a:t>生駒・信貴山麓，矢田丘陵地のため池群 </a:t>
                      </a:r>
                    </a:p>
                  </a:txBody>
                  <a:tcPr marL="39558" marR="39558" marT="19779" marB="19779" anchor="ctr"/>
                </a:tc>
                <a:extLst>
                  <a:ext uri="{0D108BD9-81ED-4DB2-BD59-A6C34878D82A}">
                    <a16:rowId xmlns:a16="http://schemas.microsoft.com/office/drawing/2014/main" val="2687359422"/>
                  </a:ext>
                </a:extLst>
              </a:tr>
            </a:tbl>
          </a:graphicData>
        </a:graphic>
      </p:graphicFrame>
    </p:spTree>
    <p:extLst>
      <p:ext uri="{BB962C8B-B14F-4D97-AF65-F5344CB8AC3E}">
        <p14:creationId xmlns:p14="http://schemas.microsoft.com/office/powerpoint/2010/main" val="168722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72544" y="865352"/>
            <a:ext cx="4320042" cy="6109897"/>
          </a:xfrm>
          <a:prstGeom prst="rect">
            <a:avLst/>
          </a:prstGeom>
        </p:spPr>
      </p:pic>
      <p:sp>
        <p:nvSpPr>
          <p:cNvPr id="4" name="タイトル 1">
            <a:extLst>
              <a:ext uri="{FF2B5EF4-FFF2-40B4-BE49-F238E27FC236}">
                <a16:creationId xmlns:a16="http://schemas.microsoft.com/office/drawing/2014/main" id="{10BC1CE3-9421-412E-9A4B-E680C689CE07}"/>
              </a:ext>
            </a:extLst>
          </p:cNvPr>
          <p:cNvSpPr txBox="1">
            <a:spLocks/>
          </p:cNvSpPr>
          <p:nvPr/>
        </p:nvSpPr>
        <p:spPr>
          <a:xfrm>
            <a:off x="0" y="137977"/>
            <a:ext cx="9905999" cy="705445"/>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vert="horz" lIns="91440" tIns="3600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lnSpc>
                <a:spcPct val="150000"/>
              </a:lnSpc>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４．生物多様性の観点から重要度の高い海域</a:t>
            </a:r>
          </a:p>
        </p:txBody>
      </p:sp>
      <p:sp>
        <p:nvSpPr>
          <p:cNvPr id="6" name="テキスト ボックス 5">
            <a:extLst>
              <a:ext uri="{FF2B5EF4-FFF2-40B4-BE49-F238E27FC236}">
                <a16:creationId xmlns:a16="http://schemas.microsoft.com/office/drawing/2014/main" id="{0C012980-DA29-4317-9B91-885E7597831F}"/>
              </a:ext>
            </a:extLst>
          </p:cNvPr>
          <p:cNvSpPr txBox="1"/>
          <p:nvPr/>
        </p:nvSpPr>
        <p:spPr>
          <a:xfrm>
            <a:off x="273934" y="2278537"/>
            <a:ext cx="1652657" cy="370358"/>
          </a:xfrm>
          <a:prstGeom prst="rect">
            <a:avLst/>
          </a:prstGeom>
          <a:noFill/>
        </p:spPr>
        <p:txBody>
          <a:bodyPr wrap="square">
            <a:spAutoFit/>
          </a:bodyPr>
          <a:lstStyle/>
          <a:p>
            <a:pPr algn="ctr">
              <a:lnSpc>
                <a:spcPct val="1500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■選定箇所リスト</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3" name="表 2">
            <a:extLst>
              <a:ext uri="{FF2B5EF4-FFF2-40B4-BE49-F238E27FC236}">
                <a16:creationId xmlns:a16="http://schemas.microsoft.com/office/drawing/2014/main" id="{B2D6BD8D-9D4F-4034-8E31-9C2CC8B133B7}"/>
              </a:ext>
            </a:extLst>
          </p:cNvPr>
          <p:cNvGraphicFramePr>
            <a:graphicFrameLocks noGrp="1"/>
          </p:cNvGraphicFramePr>
          <p:nvPr>
            <p:extLst>
              <p:ext uri="{D42A27DB-BD31-4B8C-83A1-F6EECF244321}">
                <p14:modId xmlns:p14="http://schemas.microsoft.com/office/powerpoint/2010/main" val="1747876933"/>
              </p:ext>
            </p:extLst>
          </p:nvPr>
        </p:nvGraphicFramePr>
        <p:xfrm>
          <a:off x="407720" y="2694523"/>
          <a:ext cx="4127483" cy="3237046"/>
        </p:xfrm>
        <a:graphic>
          <a:graphicData uri="http://schemas.openxmlformats.org/drawingml/2006/table">
            <a:tbl>
              <a:tblPr>
                <a:tableStyleId>{5940675A-B579-460E-94D1-54222C63F5DA}</a:tableStyleId>
              </a:tblPr>
              <a:tblGrid>
                <a:gridCol w="365030">
                  <a:extLst>
                    <a:ext uri="{9D8B030D-6E8A-4147-A177-3AD203B41FA5}">
                      <a16:colId xmlns:a16="http://schemas.microsoft.com/office/drawing/2014/main" val="3223854431"/>
                    </a:ext>
                  </a:extLst>
                </a:gridCol>
                <a:gridCol w="2050934">
                  <a:extLst>
                    <a:ext uri="{9D8B030D-6E8A-4147-A177-3AD203B41FA5}">
                      <a16:colId xmlns:a16="http://schemas.microsoft.com/office/drawing/2014/main" val="1126189130"/>
                    </a:ext>
                  </a:extLst>
                </a:gridCol>
                <a:gridCol w="1711519">
                  <a:extLst>
                    <a:ext uri="{9D8B030D-6E8A-4147-A177-3AD203B41FA5}">
                      <a16:colId xmlns:a16="http://schemas.microsoft.com/office/drawing/2014/main" val="1912100450"/>
                    </a:ext>
                  </a:extLst>
                </a:gridCol>
              </a:tblGrid>
              <a:tr h="575121">
                <a:tc>
                  <a:txBody>
                    <a:bodyPr/>
                    <a:lstStyle/>
                    <a:p>
                      <a:pPr algn="ctr"/>
                      <a:r>
                        <a:rPr lang="en-US" sz="1000" b="1" dirty="0">
                          <a:latin typeface="Meiryo UI" panose="020B0604030504040204" pitchFamily="50" charset="-128"/>
                          <a:ea typeface="Meiryo UI" panose="020B0604030504040204" pitchFamily="50" charset="-128"/>
                        </a:rPr>
                        <a:t>No.</a:t>
                      </a:r>
                    </a:p>
                  </a:txBody>
                  <a:tcPr marL="39558" marR="39558" marT="19779" marB="19779" anchor="ctr">
                    <a:solidFill>
                      <a:srgbClr val="92D050"/>
                    </a:solidFill>
                  </a:tcPr>
                </a:tc>
                <a:tc>
                  <a:txBody>
                    <a:bodyPr/>
                    <a:lstStyle/>
                    <a:p>
                      <a:pPr algn="ctr"/>
                      <a:r>
                        <a:rPr lang="ja-JP" altLang="en-US" sz="1000" b="1" dirty="0">
                          <a:latin typeface="Meiryo UI" panose="020B0604030504040204" pitchFamily="50" charset="-128"/>
                          <a:ea typeface="Meiryo UI" panose="020B0604030504040204" pitchFamily="50" charset="-128"/>
                        </a:rPr>
                        <a:t>該当市区町村</a:t>
                      </a:r>
                    </a:p>
                  </a:txBody>
                  <a:tcPr marL="39558" marR="39558" marT="19779" marB="19779" anchor="ctr">
                    <a:solidFill>
                      <a:srgbClr val="92D050"/>
                    </a:solidFill>
                  </a:tcPr>
                </a:tc>
                <a:tc>
                  <a:txBody>
                    <a:bodyPr/>
                    <a:lstStyle/>
                    <a:p>
                      <a:pPr algn="ctr"/>
                      <a:r>
                        <a:rPr lang="ja-JP" altLang="en-US" sz="1000" b="1" dirty="0">
                          <a:latin typeface="Meiryo UI" panose="020B0604030504040204" pitchFamily="50" charset="-128"/>
                          <a:ea typeface="Meiryo UI" panose="020B0604030504040204" pitchFamily="50" charset="-128"/>
                        </a:rPr>
                        <a:t>名称</a:t>
                      </a:r>
                      <a:endParaRPr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（いずれも沿岸域）</a:t>
                      </a:r>
                    </a:p>
                  </a:txBody>
                  <a:tcPr marL="39558" marR="39558" marT="19779" marB="19779" anchor="ctr">
                    <a:solidFill>
                      <a:srgbClr val="92D050"/>
                    </a:solidFill>
                  </a:tcPr>
                </a:tc>
                <a:extLst>
                  <a:ext uri="{0D108BD9-81ED-4DB2-BD59-A6C34878D82A}">
                    <a16:rowId xmlns:a16="http://schemas.microsoft.com/office/drawing/2014/main" val="4093072872"/>
                  </a:ext>
                </a:extLst>
              </a:tr>
              <a:tr h="797030">
                <a:tc>
                  <a:txBody>
                    <a:bodyPr/>
                    <a:lstStyle/>
                    <a:p>
                      <a:pPr algn="ctr"/>
                      <a:r>
                        <a:rPr lang="en-US" altLang="ja-JP" sz="1000" b="1" dirty="0">
                          <a:latin typeface="Meiryo UI" panose="020B0604030504040204" pitchFamily="50" charset="-128"/>
                          <a:ea typeface="Meiryo UI" panose="020B0604030504040204" pitchFamily="50" charset="-128"/>
                        </a:rPr>
                        <a:t>1</a:t>
                      </a:r>
                    </a:p>
                  </a:txBody>
                  <a:tcPr marL="39558" marR="39558" marT="19779" marB="19779" anchor="ctr"/>
                </a:tc>
                <a:tc>
                  <a:txBody>
                    <a:bodyPr/>
                    <a:lstStyle/>
                    <a:p>
                      <a:r>
                        <a:rPr lang="zh-CN" altLang="en-US" sz="1000" b="1" u="none" dirty="0">
                          <a:latin typeface="Meiryo UI" panose="020B0604030504040204" pitchFamily="50" charset="-128"/>
                          <a:ea typeface="Meiryo UI" panose="020B0604030504040204" pitchFamily="50" charset="-128"/>
                        </a:rPr>
                        <a:t>大阪府港区、此花区、住之江区、西淀川区、大正区、兵庫県尼崎市</a:t>
                      </a:r>
                    </a:p>
                  </a:txBody>
                  <a:tcPr marL="39558" marR="39558" marT="19779" marB="19779" anchor="ctr"/>
                </a:tc>
                <a:tc>
                  <a:txBody>
                    <a:bodyPr/>
                    <a:lstStyle/>
                    <a:p>
                      <a:r>
                        <a:rPr lang="ja-JP" altLang="en-US" sz="1000" b="1" u="none" dirty="0">
                          <a:solidFill>
                            <a:schemeClr val="tx1"/>
                          </a:solidFill>
                          <a:latin typeface="Meiryo UI" panose="020B0604030504040204" pitchFamily="50" charset="-128"/>
                          <a:ea typeface="Meiryo UI" panose="020B0604030504040204" pitchFamily="50" charset="-128"/>
                        </a:rPr>
                        <a:t>大阪湾奥部</a:t>
                      </a:r>
                    </a:p>
                  </a:txBody>
                  <a:tcPr marL="39558" marR="39558" marT="19779" marB="19779" anchor="ctr"/>
                </a:tc>
                <a:extLst>
                  <a:ext uri="{0D108BD9-81ED-4DB2-BD59-A6C34878D82A}">
                    <a16:rowId xmlns:a16="http://schemas.microsoft.com/office/drawing/2014/main" val="4137587373"/>
                  </a:ext>
                </a:extLst>
              </a:tr>
              <a:tr h="757989">
                <a:tc>
                  <a:txBody>
                    <a:bodyPr/>
                    <a:lstStyle/>
                    <a:p>
                      <a:pPr algn="ctr"/>
                      <a:r>
                        <a:rPr lang="en-US" altLang="ja-JP" sz="1000" b="1" dirty="0">
                          <a:latin typeface="Meiryo UI" panose="020B0604030504040204" pitchFamily="50" charset="-128"/>
                          <a:ea typeface="Meiryo UI" panose="020B0604030504040204" pitchFamily="50" charset="-128"/>
                        </a:rPr>
                        <a:t>2</a:t>
                      </a:r>
                    </a:p>
                  </a:txBody>
                  <a:tcPr marL="39558" marR="39558" marT="19779" marB="19779" anchor="ctr"/>
                </a:tc>
                <a:tc>
                  <a:txBody>
                    <a:bodyPr/>
                    <a:lstStyle/>
                    <a:p>
                      <a:r>
                        <a:rPr lang="ja-JP" altLang="en-US" sz="1000" b="1" dirty="0">
                          <a:latin typeface="Meiryo UI" panose="020B0604030504040204" pitchFamily="50" charset="-128"/>
                          <a:ea typeface="Meiryo UI" panose="020B0604030504040204" pitchFamily="50" charset="-128"/>
                        </a:rPr>
                        <a:t>大阪府泉佐野市、泉南郡田尻町、兵庫県神戸市中央区</a:t>
                      </a:r>
                    </a:p>
                  </a:txBody>
                  <a:tcPr marL="39558" marR="39558" marT="19779" marB="19779" anchor="ctr"/>
                </a:tc>
                <a:tc>
                  <a:txBody>
                    <a:bodyPr/>
                    <a:lstStyle/>
                    <a:p>
                      <a:r>
                        <a:rPr lang="ja-JP" altLang="en-US" sz="1000" b="1" u="none" dirty="0">
                          <a:solidFill>
                            <a:schemeClr val="tx1"/>
                          </a:solidFill>
                          <a:latin typeface="Meiryo UI" panose="020B0604030504040204" pitchFamily="50" charset="-128"/>
                          <a:ea typeface="Meiryo UI" panose="020B0604030504040204" pitchFamily="50" charset="-128"/>
                        </a:rPr>
                        <a:t>大阪湾</a:t>
                      </a:r>
                    </a:p>
                  </a:txBody>
                  <a:tcPr marL="39558" marR="39558" marT="19779" marB="19779" anchor="ctr"/>
                </a:tc>
                <a:extLst>
                  <a:ext uri="{0D108BD9-81ED-4DB2-BD59-A6C34878D82A}">
                    <a16:rowId xmlns:a16="http://schemas.microsoft.com/office/drawing/2014/main" val="2945888036"/>
                  </a:ext>
                </a:extLst>
              </a:tr>
              <a:tr h="553453">
                <a:tc>
                  <a:txBody>
                    <a:bodyPr/>
                    <a:lstStyle/>
                    <a:p>
                      <a:pPr algn="ctr"/>
                      <a:r>
                        <a:rPr lang="en-US" altLang="ja-JP" sz="1000" b="1" dirty="0">
                          <a:latin typeface="Meiryo UI" panose="020B0604030504040204" pitchFamily="50" charset="-128"/>
                          <a:ea typeface="Meiryo UI" panose="020B0604030504040204" pitchFamily="50" charset="-128"/>
                        </a:rPr>
                        <a:t>3</a:t>
                      </a:r>
                    </a:p>
                  </a:txBody>
                  <a:tcPr marL="39558" marR="39558" marT="19779" marB="19779" anchor="ctr"/>
                </a:tc>
                <a:tc>
                  <a:txBody>
                    <a:bodyPr/>
                    <a:lstStyle/>
                    <a:p>
                      <a:r>
                        <a:rPr lang="zh-TW" altLang="en-US" sz="1000" b="1" dirty="0">
                          <a:latin typeface="Meiryo UI" panose="020B0604030504040204" pitchFamily="50" charset="-128"/>
                          <a:ea typeface="Meiryo UI" panose="020B0604030504040204" pitchFamily="50" charset="-128"/>
                        </a:rPr>
                        <a:t>大阪府阪南市、泉南市</a:t>
                      </a:r>
                    </a:p>
                  </a:txBody>
                  <a:tcPr marL="39558" marR="39558" marT="19779" marB="19779" anchor="ctr"/>
                </a:tc>
                <a:tc>
                  <a:txBody>
                    <a:bodyPr/>
                    <a:lstStyle/>
                    <a:p>
                      <a:r>
                        <a:rPr lang="ja-JP" altLang="en-US" sz="1000" b="1" u="none" dirty="0">
                          <a:solidFill>
                            <a:schemeClr val="tx1"/>
                          </a:solidFill>
                          <a:latin typeface="Meiryo UI" panose="020B0604030504040204" pitchFamily="50" charset="-128"/>
                          <a:ea typeface="Meiryo UI" panose="020B0604030504040204" pitchFamily="50" charset="-128"/>
                        </a:rPr>
                        <a:t>男里川河口</a:t>
                      </a:r>
                    </a:p>
                  </a:txBody>
                  <a:tcPr marL="39558" marR="39558" marT="19779" marB="19779" anchor="ctr"/>
                </a:tc>
                <a:extLst>
                  <a:ext uri="{0D108BD9-81ED-4DB2-BD59-A6C34878D82A}">
                    <a16:rowId xmlns:a16="http://schemas.microsoft.com/office/drawing/2014/main" val="712476852"/>
                  </a:ext>
                </a:extLst>
              </a:tr>
              <a:tr h="553453">
                <a:tc>
                  <a:txBody>
                    <a:bodyPr/>
                    <a:lstStyle/>
                    <a:p>
                      <a:pPr algn="ctr"/>
                      <a:r>
                        <a:rPr lang="en-US" altLang="ja-JP" sz="1000" b="1" dirty="0">
                          <a:latin typeface="Meiryo UI" panose="020B0604030504040204" pitchFamily="50" charset="-128"/>
                          <a:ea typeface="Meiryo UI" panose="020B0604030504040204" pitchFamily="50" charset="-128"/>
                        </a:rPr>
                        <a:t>4</a:t>
                      </a:r>
                    </a:p>
                  </a:txBody>
                  <a:tcPr marL="39558" marR="39558" marT="19779" marB="1977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b="1" dirty="0">
                          <a:latin typeface="Meiryo UI" panose="020B0604030504040204" pitchFamily="50" charset="-128"/>
                          <a:ea typeface="Meiryo UI" panose="020B0604030504040204" pitchFamily="50" charset="-128"/>
                        </a:rPr>
                        <a:t>大阪府岬町、和歌山県和歌山市</a:t>
                      </a:r>
                    </a:p>
                  </a:txBody>
                  <a:tcPr marL="39558" marR="39558" marT="19779" marB="1977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eiryo UI" panose="020B0604030504040204" pitchFamily="50" charset="-128"/>
                          <a:ea typeface="Meiryo UI" panose="020B0604030504040204" pitchFamily="50" charset="-128"/>
                        </a:rPr>
                        <a:t>和歌山・友が島周辺</a:t>
                      </a:r>
                    </a:p>
                  </a:txBody>
                  <a:tcPr marL="39558" marR="39558" marT="19779" marB="19779" anchor="ctr"/>
                </a:tc>
                <a:extLst>
                  <a:ext uri="{0D108BD9-81ED-4DB2-BD59-A6C34878D82A}">
                    <a16:rowId xmlns:a16="http://schemas.microsoft.com/office/drawing/2014/main" val="470948363"/>
                  </a:ext>
                </a:extLst>
              </a:tr>
            </a:tbl>
          </a:graphicData>
        </a:graphic>
      </p:graphicFrame>
      <p:sp>
        <p:nvSpPr>
          <p:cNvPr id="2" name="スライド番号プレースホルダー 1">
            <a:extLst>
              <a:ext uri="{FF2B5EF4-FFF2-40B4-BE49-F238E27FC236}">
                <a16:creationId xmlns:a16="http://schemas.microsoft.com/office/drawing/2014/main" id="{BAFFB1E5-4462-42A1-8DD8-650A110704C2}"/>
              </a:ext>
            </a:extLst>
          </p:cNvPr>
          <p:cNvSpPr>
            <a:spLocks noGrp="1"/>
          </p:cNvSpPr>
          <p:nvPr>
            <p:ph type="sldNum" sz="quarter" idx="12"/>
          </p:nvPr>
        </p:nvSpPr>
        <p:spPr/>
        <p:txBody>
          <a:bodyPr/>
          <a:lstStyle/>
          <a:p>
            <a:fld id="{1082C126-6CB2-465F-A835-5BA657D28C2A}" type="slidenum">
              <a:rPr kumimoji="1" lang="ja-JP" altLang="en-US" smtClean="0"/>
              <a:t>6</a:t>
            </a:fld>
            <a:endParaRPr kumimoji="1" lang="ja-JP" altLang="en-US" dirty="0"/>
          </a:p>
        </p:txBody>
      </p:sp>
      <p:sp>
        <p:nvSpPr>
          <p:cNvPr id="10" name="テキスト ボックス 9">
            <a:extLst>
              <a:ext uri="{FF2B5EF4-FFF2-40B4-BE49-F238E27FC236}">
                <a16:creationId xmlns:a16="http://schemas.microsoft.com/office/drawing/2014/main" id="{3045B6F7-A959-4BA9-BF79-1237103BDA9F}"/>
              </a:ext>
            </a:extLst>
          </p:cNvPr>
          <p:cNvSpPr txBox="1"/>
          <p:nvPr/>
        </p:nvSpPr>
        <p:spPr>
          <a:xfrm>
            <a:off x="38315" y="1022370"/>
            <a:ext cx="6361287" cy="523220"/>
          </a:xfrm>
          <a:prstGeom prst="rect">
            <a:avLst/>
          </a:prstGeom>
          <a:noFill/>
        </p:spPr>
        <p:txBody>
          <a:bodyPr wrap="square">
            <a:spAutoFit/>
          </a:bodyPr>
          <a:lstStyle/>
          <a:p>
            <a:r>
              <a:rPr lang="ja-JP" altLang="en-US" sz="1400" b="0" i="0" dirty="0">
                <a:solidFill>
                  <a:srgbClr val="000000"/>
                </a:solidFill>
                <a:effectLst/>
                <a:latin typeface="Meiryo UI" panose="020B0604030504040204" pitchFamily="50" charset="-128"/>
                <a:ea typeface="Meiryo UI" panose="020B0604030504040204" pitchFamily="50" charset="-128"/>
              </a:rPr>
              <a:t>〇</a:t>
            </a:r>
            <a:r>
              <a:rPr lang="ja-JP" altLang="en-US" sz="1400" u="sng" dirty="0">
                <a:solidFill>
                  <a:srgbClr val="000000"/>
                </a:solidFill>
                <a:latin typeface="Meiryo UI" panose="020B0604030504040204" pitchFamily="50" charset="-128"/>
                <a:ea typeface="Meiryo UI" panose="020B0604030504040204" pitchFamily="50" charset="-128"/>
              </a:rPr>
              <a:t>大阪湾周辺</a:t>
            </a:r>
            <a:r>
              <a:rPr lang="ja-JP" altLang="en-US" sz="1400" b="0" i="0" u="sng" dirty="0">
                <a:solidFill>
                  <a:srgbClr val="000000"/>
                </a:solidFill>
                <a:effectLst/>
                <a:latin typeface="Meiryo UI" panose="020B0604030504040204" pitchFamily="50" charset="-128"/>
                <a:ea typeface="Meiryo UI" panose="020B0604030504040204" pitchFamily="50" charset="-128"/>
              </a:rPr>
              <a:t>では</a:t>
            </a:r>
            <a:r>
              <a:rPr lang="en-US" altLang="ja-JP" sz="1400" b="0" i="0" u="sng" dirty="0">
                <a:solidFill>
                  <a:srgbClr val="000000"/>
                </a:solidFill>
                <a:effectLst/>
                <a:latin typeface="Meiryo UI" panose="020B0604030504040204" pitchFamily="50" charset="-128"/>
                <a:ea typeface="Meiryo UI" panose="020B0604030504040204" pitchFamily="50" charset="-128"/>
              </a:rPr>
              <a:t>4</a:t>
            </a:r>
            <a:r>
              <a:rPr lang="ja-JP" altLang="en-US" sz="1400" b="0" i="0" u="sng" dirty="0">
                <a:solidFill>
                  <a:srgbClr val="000000"/>
                </a:solidFill>
                <a:effectLst/>
                <a:latin typeface="Meiryo UI" panose="020B0604030504040204" pitchFamily="50" charset="-128"/>
                <a:ea typeface="Meiryo UI" panose="020B0604030504040204" pitchFamily="50" charset="-128"/>
              </a:rPr>
              <a:t>箇所が「生物多様性</a:t>
            </a:r>
            <a:r>
              <a:rPr lang="ja-JP" altLang="en-US" sz="1400" u="sng" dirty="0">
                <a:solidFill>
                  <a:srgbClr val="000000"/>
                </a:solidFill>
                <a:latin typeface="Meiryo UI" panose="020B0604030504040204" pitchFamily="50" charset="-128"/>
                <a:ea typeface="Meiryo UI" panose="020B0604030504040204" pitchFamily="50" charset="-128"/>
              </a:rPr>
              <a:t>の観点から重要度の高い海域</a:t>
            </a:r>
            <a:r>
              <a:rPr lang="ja-JP" altLang="en-US" sz="1400" b="0" i="0" u="sng" dirty="0">
                <a:solidFill>
                  <a:srgbClr val="000000"/>
                </a:solidFill>
                <a:effectLst/>
                <a:latin typeface="Meiryo UI" panose="020B0604030504040204" pitchFamily="50" charset="-128"/>
                <a:ea typeface="Meiryo UI" panose="020B0604030504040204" pitchFamily="50" charset="-128"/>
              </a:rPr>
              <a:t>（</a:t>
            </a:r>
            <a:r>
              <a:rPr lang="en-US" altLang="ja-JP" sz="1400" b="0" i="0" u="sng" dirty="0">
                <a:solidFill>
                  <a:srgbClr val="000000"/>
                </a:solidFill>
                <a:effectLst/>
                <a:latin typeface="Meiryo UI" panose="020B0604030504040204" pitchFamily="50" charset="-128"/>
                <a:ea typeface="Meiryo UI" panose="020B0604030504040204" pitchFamily="50" charset="-128"/>
              </a:rPr>
              <a:t>※</a:t>
            </a:r>
            <a:r>
              <a:rPr lang="ja-JP" altLang="en-US" sz="1400" b="0" i="0" u="sng" dirty="0">
                <a:solidFill>
                  <a:srgbClr val="000000"/>
                </a:solidFill>
                <a:effectLst/>
                <a:latin typeface="Meiryo UI" panose="020B0604030504040204" pitchFamily="50" charset="-128"/>
                <a:ea typeface="Meiryo UI" panose="020B0604030504040204" pitchFamily="50" charset="-128"/>
              </a:rPr>
              <a:t>）」</a:t>
            </a:r>
            <a:endParaRPr lang="en-US" altLang="ja-JP" sz="1400" b="0" i="0" u="sng" dirty="0">
              <a:solidFill>
                <a:srgbClr val="000000"/>
              </a:solidFill>
              <a:effectLst/>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0" i="0" u="sng" dirty="0">
                <a:solidFill>
                  <a:srgbClr val="000000"/>
                </a:solidFill>
                <a:effectLst/>
                <a:latin typeface="Meiryo UI" panose="020B0604030504040204" pitchFamily="50" charset="-128"/>
                <a:ea typeface="Meiryo UI" panose="020B0604030504040204" pitchFamily="50" charset="-128"/>
              </a:rPr>
              <a:t>に選定されている。</a:t>
            </a:r>
            <a:endParaRPr lang="ja-JP" altLang="en-US" sz="1400" u="sng"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B7FE6C5-C53D-47E7-8043-ED52264DEB03}"/>
              </a:ext>
            </a:extLst>
          </p:cNvPr>
          <p:cNvSpPr txBox="1"/>
          <p:nvPr/>
        </p:nvSpPr>
        <p:spPr>
          <a:xfrm>
            <a:off x="273935" y="1493705"/>
            <a:ext cx="5806024" cy="646331"/>
          </a:xfrm>
          <a:prstGeom prst="rect">
            <a:avLst/>
          </a:prstGeom>
          <a:noFill/>
        </p:spPr>
        <p:txBody>
          <a:bodyPr wrap="square">
            <a:spAutoFit/>
          </a:bodyPr>
          <a:lstStyle/>
          <a:p>
            <a:r>
              <a:rPr lang="en-US" altLang="ja-JP" sz="1200" b="0" i="0" dirty="0">
                <a:solidFill>
                  <a:srgbClr val="000000"/>
                </a:solidFill>
                <a:effectLst/>
                <a:latin typeface="Meiryo UI" panose="020B0604030504040204" pitchFamily="50" charset="-128"/>
                <a:ea typeface="Meiryo UI" panose="020B0604030504040204" pitchFamily="50" charset="-128"/>
              </a:rPr>
              <a:t>※</a:t>
            </a:r>
            <a:r>
              <a:rPr lang="ja-JP" altLang="en-US" sz="1200" b="0" i="0" dirty="0">
                <a:solidFill>
                  <a:srgbClr val="000000"/>
                </a:solidFill>
                <a:effectLst/>
                <a:latin typeface="Meiryo UI" panose="020B0604030504040204" pitchFamily="50" charset="-128"/>
                <a:ea typeface="Meiryo UI" panose="020B0604030504040204" pitchFamily="50" charset="-128"/>
              </a:rPr>
              <a:t>環境省では</a:t>
            </a:r>
            <a:r>
              <a:rPr lang="ja-JP" altLang="en-US" sz="1200" dirty="0">
                <a:solidFill>
                  <a:srgbClr val="000000"/>
                </a:solidFill>
                <a:latin typeface="Meiryo UI" panose="020B0604030504040204" pitchFamily="50" charset="-128"/>
                <a:ea typeface="Meiryo UI" panose="020B0604030504040204" pitchFamily="50" charset="-128"/>
              </a:rPr>
              <a:t>、海洋の生物多様性の保全と持続可能な利用の推進に資することを目的に</a:t>
            </a:r>
            <a:endParaRPr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　 「生物多様性の観点から重要度の高い海域」（沿岸域では</a:t>
            </a:r>
            <a:r>
              <a:rPr lang="en-US" altLang="ja-JP" sz="1200" dirty="0">
                <a:solidFill>
                  <a:srgbClr val="000000"/>
                </a:solidFill>
                <a:latin typeface="Meiryo UI" panose="020B0604030504040204" pitchFamily="50" charset="-128"/>
                <a:ea typeface="Meiryo UI" panose="020B0604030504040204" pitchFamily="50" charset="-128"/>
              </a:rPr>
              <a:t>270</a:t>
            </a:r>
            <a:r>
              <a:rPr lang="ja-JP" altLang="en-US" sz="1200" dirty="0">
                <a:solidFill>
                  <a:srgbClr val="000000"/>
                </a:solidFill>
                <a:latin typeface="Meiryo UI" panose="020B0604030504040204" pitchFamily="50" charset="-128"/>
                <a:ea typeface="Meiryo UI" panose="020B0604030504040204" pitchFamily="50" charset="-128"/>
              </a:rPr>
              <a:t>箇所、沖合表層域では</a:t>
            </a:r>
            <a:endParaRPr lang="en-US" altLang="ja-JP" sz="1200" dirty="0">
              <a:solidFill>
                <a:srgbClr val="000000"/>
              </a:solidFill>
              <a:latin typeface="Meiryo UI" panose="020B0604030504040204" pitchFamily="50" charset="-128"/>
              <a:ea typeface="Meiryo UI" panose="020B0604030504040204" pitchFamily="50" charset="-128"/>
            </a:endParaRPr>
          </a:p>
          <a:p>
            <a:r>
              <a:rPr lang="en-US" altLang="ja-JP" sz="1200" dirty="0">
                <a:solidFill>
                  <a:srgbClr val="000000"/>
                </a:solidFill>
                <a:latin typeface="Meiryo UI" panose="020B0604030504040204" pitchFamily="50" charset="-128"/>
                <a:ea typeface="Meiryo UI" panose="020B0604030504040204" pitchFamily="50" charset="-128"/>
              </a:rPr>
              <a:t>   20</a:t>
            </a:r>
            <a:r>
              <a:rPr lang="ja-JP" altLang="en-US" sz="1200" dirty="0">
                <a:solidFill>
                  <a:srgbClr val="000000"/>
                </a:solidFill>
                <a:latin typeface="Meiryo UI" panose="020B0604030504040204" pitchFamily="50" charset="-128"/>
                <a:ea typeface="Meiryo UI" panose="020B0604030504040204" pitchFamily="50" charset="-128"/>
              </a:rPr>
              <a:t>箇所、沖合海底域では</a:t>
            </a:r>
            <a:r>
              <a:rPr lang="en-US" altLang="ja-JP" sz="1200" dirty="0">
                <a:solidFill>
                  <a:srgbClr val="000000"/>
                </a:solidFill>
                <a:latin typeface="Meiryo UI" panose="020B0604030504040204" pitchFamily="50" charset="-128"/>
                <a:ea typeface="Meiryo UI" panose="020B0604030504040204" pitchFamily="50" charset="-128"/>
              </a:rPr>
              <a:t>31</a:t>
            </a:r>
            <a:r>
              <a:rPr lang="ja-JP" altLang="en-US" sz="1200" dirty="0">
                <a:solidFill>
                  <a:srgbClr val="000000"/>
                </a:solidFill>
                <a:latin typeface="Meiryo UI" panose="020B0604030504040204" pitchFamily="50" charset="-128"/>
                <a:ea typeface="Meiryo UI" panose="020B0604030504040204" pitchFamily="50" charset="-128"/>
              </a:rPr>
              <a:t>箇所）</a:t>
            </a:r>
            <a:r>
              <a:rPr lang="ja-JP" altLang="en-US" sz="1200" b="0" i="0" dirty="0">
                <a:solidFill>
                  <a:srgbClr val="000000"/>
                </a:solidFill>
                <a:effectLst/>
                <a:latin typeface="Meiryo UI" panose="020B0604030504040204" pitchFamily="50" charset="-128"/>
                <a:ea typeface="Meiryo UI" panose="020B0604030504040204" pitchFamily="50" charset="-128"/>
              </a:rPr>
              <a:t>を選定</a:t>
            </a:r>
            <a:r>
              <a:rPr lang="ja-JP" altLang="en-US" sz="1200" dirty="0">
                <a:solidFill>
                  <a:srgbClr val="000000"/>
                </a:solidFill>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4" name="正方形/長方形 13"/>
          <p:cNvSpPr/>
          <p:nvPr/>
        </p:nvSpPr>
        <p:spPr>
          <a:xfrm>
            <a:off x="5098550" y="4199861"/>
            <a:ext cx="1546799" cy="489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5787189" y="2524285"/>
            <a:ext cx="1708485" cy="533684"/>
          </a:xfrm>
          <a:prstGeom prst="rect">
            <a:avLst/>
          </a:prstGeom>
        </p:spPr>
      </p:pic>
    </p:spTree>
    <p:extLst>
      <p:ext uri="{BB962C8B-B14F-4D97-AF65-F5344CB8AC3E}">
        <p14:creationId xmlns:p14="http://schemas.microsoft.com/office/powerpoint/2010/main" val="317627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4843558" y="181096"/>
            <a:ext cx="4997482" cy="6637255"/>
          </a:xfrm>
          <a:prstGeom prst="rect">
            <a:avLst/>
          </a:prstGeom>
        </p:spPr>
      </p:pic>
      <p:sp>
        <p:nvSpPr>
          <p:cNvPr id="4" name="タイトル 1">
            <a:extLst>
              <a:ext uri="{FF2B5EF4-FFF2-40B4-BE49-F238E27FC236}">
                <a16:creationId xmlns:a16="http://schemas.microsoft.com/office/drawing/2014/main" id="{10BC1CE3-9421-412E-9A4B-E680C689CE07}"/>
              </a:ext>
            </a:extLst>
          </p:cNvPr>
          <p:cNvSpPr txBox="1">
            <a:spLocks/>
          </p:cNvSpPr>
          <p:nvPr/>
        </p:nvSpPr>
        <p:spPr>
          <a:xfrm>
            <a:off x="1" y="100644"/>
            <a:ext cx="9905999" cy="542451"/>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vert="horz" lIns="91440" tIns="3600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lnSpc>
                <a:spcPct val="150000"/>
              </a:lnSpc>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５</a:t>
            </a:r>
            <a:r>
              <a:rPr lang="ja-JP" altLang="ja-JP" sz="24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生物多様性関連施設</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7" name="表 6"/>
          <p:cNvGraphicFramePr>
            <a:graphicFrameLocks noGrp="1"/>
          </p:cNvGraphicFramePr>
          <p:nvPr>
            <p:extLst>
              <p:ext uri="{D42A27DB-BD31-4B8C-83A1-F6EECF244321}">
                <p14:modId xmlns:p14="http://schemas.microsoft.com/office/powerpoint/2010/main" val="4237755099"/>
              </p:ext>
            </p:extLst>
          </p:nvPr>
        </p:nvGraphicFramePr>
        <p:xfrm>
          <a:off x="266890" y="1098966"/>
          <a:ext cx="2889623" cy="4831066"/>
        </p:xfrm>
        <a:graphic>
          <a:graphicData uri="http://schemas.openxmlformats.org/drawingml/2006/table">
            <a:tbl>
              <a:tblPr>
                <a:tableStyleId>{616DA210-FB5B-4158-B5E0-FEB733F419BA}</a:tableStyleId>
              </a:tblPr>
              <a:tblGrid>
                <a:gridCol w="293077">
                  <a:extLst>
                    <a:ext uri="{9D8B030D-6E8A-4147-A177-3AD203B41FA5}">
                      <a16:colId xmlns:a16="http://schemas.microsoft.com/office/drawing/2014/main" val="463250772"/>
                    </a:ext>
                  </a:extLst>
                </a:gridCol>
                <a:gridCol w="2596546">
                  <a:extLst>
                    <a:ext uri="{9D8B030D-6E8A-4147-A177-3AD203B41FA5}">
                      <a16:colId xmlns:a16="http://schemas.microsoft.com/office/drawing/2014/main" val="827346111"/>
                    </a:ext>
                  </a:extLst>
                </a:gridCol>
              </a:tblGrid>
              <a:tr h="157052">
                <a:tc>
                  <a:txBody>
                    <a:bodyPr/>
                    <a:lstStyle/>
                    <a:p>
                      <a:pPr algn="ctr" fontAlgn="ctr"/>
                      <a:r>
                        <a:rPr lang="en-US" sz="900" b="1" u="none" strike="noStrike" dirty="0">
                          <a:effectLst/>
                          <a:latin typeface="Meiryo UI" panose="020B0604030504040204" pitchFamily="50" charset="-128"/>
                          <a:ea typeface="Meiryo UI" panose="020B0604030504040204" pitchFamily="50" charset="-128"/>
                        </a:rPr>
                        <a:t>NO.</a:t>
                      </a:r>
                      <a:endParaRPr 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3238" marR="3238" marT="3238" marB="0" anchor="ctr">
                    <a:solidFill>
                      <a:srgbClr val="92D050"/>
                    </a:solidFill>
                  </a:tcPr>
                </a:tc>
                <a:tc>
                  <a:txBody>
                    <a:bodyPr/>
                    <a:lstStyle/>
                    <a:p>
                      <a:pPr algn="ctr" fontAlgn="ctr"/>
                      <a:r>
                        <a:rPr lang="ja-JP" altLang="en-US" sz="900" b="1" u="none" strike="noStrike" dirty="0">
                          <a:effectLst/>
                          <a:latin typeface="Meiryo UI" panose="020B0604030504040204" pitchFamily="50" charset="-128"/>
                          <a:ea typeface="Meiryo UI" panose="020B0604030504040204" pitchFamily="50" charset="-128"/>
                        </a:rPr>
                        <a:t>施設名</a:t>
                      </a:r>
                      <a:endParaRPr lang="ja-JP" alt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3238" marR="3238" marT="3238" marB="0" anchor="ctr">
                    <a:solidFill>
                      <a:srgbClr val="92D050"/>
                    </a:solidFill>
                  </a:tcPr>
                </a:tc>
                <a:extLst>
                  <a:ext uri="{0D108BD9-81ED-4DB2-BD59-A6C34878D82A}">
                    <a16:rowId xmlns:a16="http://schemas.microsoft.com/office/drawing/2014/main" val="1180921564"/>
                  </a:ext>
                </a:extLst>
              </a:tr>
              <a:tr h="146063">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明治の森箕面国定公園　箕面ビジターセンター</a:t>
                      </a:r>
                    </a:p>
                  </a:txBody>
                  <a:tcPr marL="0" marR="0" marT="0" marB="0" anchor="ctr"/>
                </a:tc>
                <a:extLst>
                  <a:ext uri="{0D108BD9-81ED-4DB2-BD59-A6C34878D82A}">
                    <a16:rowId xmlns:a16="http://schemas.microsoft.com/office/drawing/2014/main" val="1939026371"/>
                  </a:ext>
                </a:extLst>
              </a:tr>
              <a:tr h="146063">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a:t>
                      </a:r>
                    </a:p>
                  </a:txBody>
                  <a:tcPr marL="0" marR="0" marT="0" marB="0" anchor="ctr"/>
                </a:tc>
                <a:tc>
                  <a:txBody>
                    <a:bodyPr/>
                    <a:lstStyle/>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箕面公園昆虫館</a:t>
                      </a:r>
                    </a:p>
                  </a:txBody>
                  <a:tcPr marL="0" marR="0" marT="0" marB="0" anchor="ctr"/>
                </a:tc>
                <a:extLst>
                  <a:ext uri="{0D108BD9-81ED-4DB2-BD59-A6C34878D82A}">
                    <a16:rowId xmlns:a16="http://schemas.microsoft.com/office/drawing/2014/main" val="1187249164"/>
                  </a:ext>
                </a:extLst>
              </a:tr>
              <a:tr h="146063">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吹田市自然体験交流センター　（わくわくの郷）</a:t>
                      </a:r>
                    </a:p>
                  </a:txBody>
                  <a:tcPr marL="0" marR="0" marT="0" marB="0" anchor="ctr"/>
                </a:tc>
                <a:extLst>
                  <a:ext uri="{0D108BD9-81ED-4DB2-BD59-A6C34878D82A}">
                    <a16:rowId xmlns:a16="http://schemas.microsoft.com/office/drawing/2014/main" val="3765537679"/>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まちなか水族館　（吹田市役所本庁舎）</a:t>
                      </a:r>
                    </a:p>
                  </a:txBody>
                  <a:tcPr marL="0" marR="0" marT="0" marB="0" anchor="ctr"/>
                </a:tc>
                <a:extLst>
                  <a:ext uri="{0D108BD9-81ED-4DB2-BD59-A6C34878D82A}">
                    <a16:rowId xmlns:a16="http://schemas.microsoft.com/office/drawing/2014/main" val="841137707"/>
                  </a:ext>
                </a:extLst>
              </a:tr>
              <a:tr h="292125">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5</a:t>
                      </a:r>
                    </a:p>
                  </a:txBody>
                  <a:tcPr marL="0" marR="0" marT="0" marB="0" anchor="ctr"/>
                </a:tc>
                <a:tc>
                  <a:txBody>
                    <a:bodyPr/>
                    <a:lstStyle/>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大阪府日本万国博覧会記念公園</a:t>
                      </a:r>
                      <a:endParaRPr lang="en-US" altLang="zh-TW" sz="9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自然観察学習館</a:t>
                      </a:r>
                    </a:p>
                  </a:txBody>
                  <a:tcPr marL="0" marR="0" marT="0" marB="0" anchor="ctr"/>
                </a:tc>
                <a:extLst>
                  <a:ext uri="{0D108BD9-81ED-4DB2-BD59-A6C34878D82A}">
                    <a16:rowId xmlns:a16="http://schemas.microsoft.com/office/drawing/2014/main" val="1256050946"/>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パナソニックホームズ（株）　「つながりのひろば」</a:t>
                      </a:r>
                    </a:p>
                  </a:txBody>
                  <a:tcPr marL="0" marR="0" marT="0" marB="0" anchor="ctr"/>
                </a:tc>
                <a:extLst>
                  <a:ext uri="{0D108BD9-81ED-4DB2-BD59-A6C34878D82A}">
                    <a16:rowId xmlns:a16="http://schemas.microsoft.com/office/drawing/2014/main" val="1599866755"/>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高槻市立自然博物館</a:t>
                      </a:r>
                      <a:r>
                        <a:rPr lang="ja-JP" altLang="en-US" sz="900" b="1" i="0" u="none" strike="noStrike" baseline="0" dirty="0">
                          <a:solidFill>
                            <a:srgbClr val="000000"/>
                          </a:solidFill>
                          <a:effectLst/>
                          <a:latin typeface="Meiryo UI" panose="020B0604030504040204" pitchFamily="50" charset="-128"/>
                          <a:ea typeface="Meiryo UI" panose="020B0604030504040204" pitchFamily="50" charset="-128"/>
                        </a:rPr>
                        <a:t>　</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あく</a:t>
                      </a:r>
                      <a:r>
                        <a:rPr lang="ja-JP" altLang="en-US" sz="900" b="1" i="0" u="none" strike="noStrike" dirty="0" err="1">
                          <a:solidFill>
                            <a:srgbClr val="000000"/>
                          </a:solidFill>
                          <a:effectLst/>
                          <a:latin typeface="Meiryo UI" panose="020B0604030504040204" pitchFamily="50" charset="-128"/>
                          <a:ea typeface="Meiryo UI" panose="020B0604030504040204" pitchFamily="50" charset="-128"/>
                        </a:rPr>
                        <a:t>あ</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ぴあ芥川</a:t>
                      </a:r>
                    </a:p>
                  </a:txBody>
                  <a:tcPr marL="0" marR="0" marT="0" marB="0" anchor="ctr"/>
                </a:tc>
                <a:extLst>
                  <a:ext uri="{0D108BD9-81ED-4DB2-BD59-A6C34878D82A}">
                    <a16:rowId xmlns:a16="http://schemas.microsoft.com/office/drawing/2014/main" val="834170157"/>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高槻森林観光センター</a:t>
                      </a:r>
                    </a:p>
                  </a:txBody>
                  <a:tcPr marL="0" marR="0" marT="0" marB="0" anchor="ctr"/>
                </a:tc>
                <a:extLst>
                  <a:ext uri="{0D108BD9-81ED-4DB2-BD59-A6C34878D82A}">
                    <a16:rowId xmlns:a16="http://schemas.microsoft.com/office/drawing/2014/main" val="4090257894"/>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能勢町けやき資料館</a:t>
                      </a:r>
                    </a:p>
                  </a:txBody>
                  <a:tcPr marL="0" marR="0" marT="0" marB="0" anchor="ctr"/>
                </a:tc>
                <a:extLst>
                  <a:ext uri="{0D108BD9-81ED-4DB2-BD59-A6C34878D82A}">
                    <a16:rowId xmlns:a16="http://schemas.microsoft.com/office/drawing/2014/main" val="474068543"/>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tc>
                <a:tc>
                  <a:txBody>
                    <a:bodyPr/>
                    <a:lstStyle/>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大阪府営箕面公園</a:t>
                      </a:r>
                    </a:p>
                  </a:txBody>
                  <a:tcPr marL="0" marR="0" marT="0" marB="0" anchor="ctr"/>
                </a:tc>
                <a:extLst>
                  <a:ext uri="{0D108BD9-81ED-4DB2-BD59-A6C34878D82A}">
                    <a16:rowId xmlns:a16="http://schemas.microsoft.com/office/drawing/2014/main" val="1870628413"/>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スノーピーク箕面自然館</a:t>
                      </a:r>
                    </a:p>
                  </a:txBody>
                  <a:tcPr marL="0" marR="0" marT="0" marB="0" anchor="ctr"/>
                </a:tc>
                <a:extLst>
                  <a:ext uri="{0D108BD9-81ED-4DB2-BD59-A6C34878D82A}">
                    <a16:rowId xmlns:a16="http://schemas.microsoft.com/office/drawing/2014/main" val="551549288"/>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tc>
                <a:tc>
                  <a:txBody>
                    <a:bodyPr/>
                    <a:lstStyle/>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池田市立五月山動物園</a:t>
                      </a:r>
                    </a:p>
                  </a:txBody>
                  <a:tcPr marL="0" marR="0" marT="0" marB="0" anchor="ctr"/>
                </a:tc>
                <a:extLst>
                  <a:ext uri="{0D108BD9-81ED-4DB2-BD59-A6C34878D82A}">
                    <a16:rowId xmlns:a16="http://schemas.microsoft.com/office/drawing/2014/main" val="2315611661"/>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池田市緑のセンター</a:t>
                      </a:r>
                    </a:p>
                  </a:txBody>
                  <a:tcPr marL="0" marR="0" marT="0" marB="0" anchor="ctr"/>
                </a:tc>
                <a:extLst>
                  <a:ext uri="{0D108BD9-81ED-4DB2-BD59-A6C34878D82A}">
                    <a16:rowId xmlns:a16="http://schemas.microsoft.com/office/drawing/2014/main" val="3980517165"/>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大阪府営服部緑地</a:t>
                      </a:r>
                    </a:p>
                  </a:txBody>
                  <a:tcPr marL="0" marR="0" marT="0" marB="0" anchor="ctr"/>
                </a:tc>
                <a:extLst>
                  <a:ext uri="{0D108BD9-81ED-4DB2-BD59-A6C34878D82A}">
                    <a16:rowId xmlns:a16="http://schemas.microsoft.com/office/drawing/2014/main" val="2679013714"/>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15</a:t>
                      </a:r>
                    </a:p>
                  </a:txBody>
                  <a:tcPr marL="0" marR="0" marT="0" marB="0" anchor="ctr"/>
                </a:tc>
                <a:tc>
                  <a:txBody>
                    <a:bodyPr/>
                    <a:lstStyle/>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大阪市立自然史博物館</a:t>
                      </a:r>
                    </a:p>
                  </a:txBody>
                  <a:tcPr marL="0" marR="0" marT="0" marB="0" anchor="ctr"/>
                </a:tc>
                <a:extLst>
                  <a:ext uri="{0D108BD9-81ED-4DB2-BD59-A6C34878D82A}">
                    <a16:rowId xmlns:a16="http://schemas.microsoft.com/office/drawing/2014/main" val="269721180"/>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tc>
                <a:tc>
                  <a:txBody>
                    <a:bodyPr/>
                    <a:lstStyle/>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天王寺動物園</a:t>
                      </a:r>
                    </a:p>
                  </a:txBody>
                  <a:tcPr marL="0" marR="0" marT="0" marB="0" anchor="ctr"/>
                </a:tc>
                <a:extLst>
                  <a:ext uri="{0D108BD9-81ED-4DB2-BD59-A6C34878D82A}">
                    <a16:rowId xmlns:a16="http://schemas.microsoft.com/office/drawing/2014/main" val="2212441899"/>
                  </a:ext>
                </a:extLst>
              </a:tr>
              <a:tr h="146063">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17</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南海電気鉄道</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株</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　なんばパークス</a:t>
                      </a:r>
                    </a:p>
                  </a:txBody>
                  <a:tcPr marL="0" marR="0" marT="0" marB="0" anchor="ctr"/>
                </a:tc>
                <a:extLst>
                  <a:ext uri="{0D108BD9-81ED-4DB2-BD59-A6C34878D82A}">
                    <a16:rowId xmlns:a16="http://schemas.microsoft.com/office/drawing/2014/main" val="670942122"/>
                  </a:ext>
                </a:extLst>
              </a:tr>
              <a:tr h="146063">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18</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環境活動推進施設　（なにわ</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ECO</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スクエア）</a:t>
                      </a:r>
                    </a:p>
                  </a:txBody>
                  <a:tcPr marL="0" marR="0" marT="0" marB="0" anchor="ctr"/>
                </a:tc>
                <a:extLst>
                  <a:ext uri="{0D108BD9-81ED-4DB2-BD59-A6C34878D82A}">
                    <a16:rowId xmlns:a16="http://schemas.microsoft.com/office/drawing/2014/main" val="1827897926"/>
                  </a:ext>
                </a:extLst>
              </a:tr>
              <a:tr h="146063">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19</a:t>
                      </a:r>
                    </a:p>
                  </a:txBody>
                  <a:tcPr marL="0" marR="0" marT="0" marB="0" anchor="ctr"/>
                </a:tc>
                <a:tc>
                  <a:txBody>
                    <a:bodyPr/>
                    <a:lstStyle/>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野鳥園臨港緑地</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　</a:t>
                      </a: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（大阪南港野鳥園）</a:t>
                      </a:r>
                    </a:p>
                  </a:txBody>
                  <a:tcPr marL="0" marR="0" marT="0" marB="0" anchor="ctr"/>
                </a:tc>
                <a:extLst>
                  <a:ext uri="{0D108BD9-81ED-4DB2-BD59-A6C34878D82A}">
                    <a16:rowId xmlns:a16="http://schemas.microsoft.com/office/drawing/2014/main" val="723483382"/>
                  </a:ext>
                </a:extLst>
              </a:tr>
              <a:tr h="146063">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20</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咲くやこの花館</a:t>
                      </a:r>
                    </a:p>
                  </a:txBody>
                  <a:tcPr marL="0" marR="0" marT="0" marB="0" anchor="ctr"/>
                </a:tc>
                <a:extLst>
                  <a:ext uri="{0D108BD9-81ED-4DB2-BD59-A6C34878D82A}">
                    <a16:rowId xmlns:a16="http://schemas.microsoft.com/office/drawing/2014/main" val="2985145436"/>
                  </a:ext>
                </a:extLst>
              </a:tr>
              <a:tr h="146063">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21</a:t>
                      </a:r>
                    </a:p>
                  </a:txBody>
                  <a:tcPr marL="0" marR="0" marT="0" marB="0" anchor="ctr"/>
                </a:tc>
                <a:tc>
                  <a:txBody>
                    <a:bodyPr/>
                    <a:lstStyle/>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大阪市立長居植物園</a:t>
                      </a:r>
                    </a:p>
                  </a:txBody>
                  <a:tcPr marL="0" marR="0" marT="0" marB="0" anchor="ctr"/>
                </a:tc>
                <a:extLst>
                  <a:ext uri="{0D108BD9-81ED-4DB2-BD59-A6C34878D82A}">
                    <a16:rowId xmlns:a16="http://schemas.microsoft.com/office/drawing/2014/main" val="3422503484"/>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tc>
                <a:tc>
                  <a:txBody>
                    <a:bodyPr/>
                    <a:lstStyle/>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大阪府営住之江公園</a:t>
                      </a:r>
                    </a:p>
                  </a:txBody>
                  <a:tcPr marL="0" marR="0" marT="0" marB="0" anchor="ctr"/>
                </a:tc>
                <a:extLst>
                  <a:ext uri="{0D108BD9-81ED-4DB2-BD59-A6C34878D82A}">
                    <a16:rowId xmlns:a16="http://schemas.microsoft.com/office/drawing/2014/main" val="2433862620"/>
                  </a:ext>
                </a:extLst>
              </a:tr>
              <a:tr h="146063">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23</a:t>
                      </a:r>
                    </a:p>
                  </a:txBody>
                  <a:tcPr marL="0" marR="0" marT="0" marB="0" anchor="ctr"/>
                </a:tc>
                <a:tc>
                  <a:txBody>
                    <a:bodyPr/>
                    <a:lstStyle/>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大阪府営住吉公園</a:t>
                      </a:r>
                    </a:p>
                  </a:txBody>
                  <a:tcPr marL="0" marR="0" marT="0" marB="0" anchor="ctr"/>
                </a:tc>
                <a:extLst>
                  <a:ext uri="{0D108BD9-81ED-4DB2-BD59-A6C34878D82A}">
                    <a16:rowId xmlns:a16="http://schemas.microsoft.com/office/drawing/2014/main" val="3613866300"/>
                  </a:ext>
                </a:extLst>
              </a:tr>
              <a:tr h="146063">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24</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積水ハウス（株）　「新・里山」</a:t>
                      </a:r>
                    </a:p>
                  </a:txBody>
                  <a:tcPr marL="0" marR="0" marT="0" marB="0" anchor="ctr"/>
                </a:tc>
                <a:extLst>
                  <a:ext uri="{0D108BD9-81ED-4DB2-BD59-A6C34878D82A}">
                    <a16:rowId xmlns:a16="http://schemas.microsoft.com/office/drawing/2014/main" val="874608895"/>
                  </a:ext>
                </a:extLst>
              </a:tr>
              <a:tr h="146063">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25</a:t>
                      </a:r>
                    </a:p>
                  </a:txBody>
                  <a:tcPr marL="0" marR="0" marT="0" marB="0" anchor="ctr"/>
                </a:tc>
                <a:tc>
                  <a:txBody>
                    <a:bodyPr/>
                    <a:lstStyle/>
                    <a:p>
                      <a:pPr algn="l" fontAlgn="ctr"/>
                      <a:r>
                        <a:rPr lang="zh-CN" altLang="en-US" sz="900" b="1" i="0" u="none" strike="noStrike" dirty="0">
                          <a:solidFill>
                            <a:srgbClr val="000000"/>
                          </a:solidFill>
                          <a:effectLst/>
                          <a:latin typeface="Meiryo UI" panose="020B0604030504040204" pitchFamily="50" charset="-128"/>
                          <a:ea typeface="Meiryo UI" panose="020B0604030504040204" pitchFamily="50" charset="-128"/>
                        </a:rPr>
                        <a:t>公立大学法人大阪市立大学理学部附属植物園</a:t>
                      </a:r>
                    </a:p>
                  </a:txBody>
                  <a:tcPr marL="0" marR="0" marT="0" marB="0" anchor="ctr"/>
                </a:tc>
                <a:extLst>
                  <a:ext uri="{0D108BD9-81ED-4DB2-BD59-A6C34878D82A}">
                    <a16:rowId xmlns:a16="http://schemas.microsoft.com/office/drawing/2014/main" val="3886188600"/>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26</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大阪府民の森　なるかわ園地</a:t>
                      </a:r>
                    </a:p>
                  </a:txBody>
                  <a:tcPr marL="0" marR="0" marT="0" marB="0" anchor="ctr"/>
                </a:tc>
                <a:extLst>
                  <a:ext uri="{0D108BD9-81ED-4DB2-BD59-A6C34878D82A}">
                    <a16:rowId xmlns:a16="http://schemas.microsoft.com/office/drawing/2014/main" val="2889227176"/>
                  </a:ext>
                </a:extLst>
              </a:tr>
              <a:tr h="146063">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27</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大阪府民の森　</a:t>
                      </a:r>
                      <a:r>
                        <a:rPr lang="ja-JP" altLang="en-US" sz="900" b="1" i="0" u="none" strike="noStrike" dirty="0" err="1">
                          <a:solidFill>
                            <a:srgbClr val="000000"/>
                          </a:solidFill>
                          <a:effectLst/>
                          <a:latin typeface="Meiryo UI" panose="020B0604030504040204" pitchFamily="50" charset="-128"/>
                          <a:ea typeface="Meiryo UI" panose="020B0604030504040204" pitchFamily="50" charset="-128"/>
                        </a:rPr>
                        <a:t>むろ</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いけ園地　森の工作館</a:t>
                      </a:r>
                    </a:p>
                  </a:txBody>
                  <a:tcPr marL="0" marR="0" marT="0" marB="0" anchor="ctr"/>
                </a:tc>
                <a:extLst>
                  <a:ext uri="{0D108BD9-81ED-4DB2-BD59-A6C34878D82A}">
                    <a16:rowId xmlns:a16="http://schemas.microsoft.com/office/drawing/2014/main" val="3302948502"/>
                  </a:ext>
                </a:extLst>
              </a:tr>
              <a:tr h="292125">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28</a:t>
                      </a:r>
                    </a:p>
                  </a:txBody>
                  <a:tcPr marL="0" marR="0" marT="0" marB="0" anchor="ct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大阪府立環境農林水産総合研究所</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生物多様性センター</a:t>
                      </a:r>
                    </a:p>
                  </a:txBody>
                  <a:tcPr marL="0" marR="0" marT="0" marB="0" anchor="ctr"/>
                </a:tc>
                <a:extLst>
                  <a:ext uri="{0D108BD9-81ED-4DB2-BD59-A6C34878D82A}">
                    <a16:rowId xmlns:a16="http://schemas.microsoft.com/office/drawing/2014/main" val="2037443171"/>
                  </a:ext>
                </a:extLst>
              </a:tr>
              <a:tr h="146063">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29</a:t>
                      </a:r>
                    </a:p>
                  </a:txBody>
                  <a:tcPr marL="0" marR="0" marT="0" marB="0" anchor="ctr"/>
                </a:tc>
                <a:tc>
                  <a:txBody>
                    <a:bodyPr/>
                    <a:lstStyle/>
                    <a:p>
                      <a:pPr algn="l" fontAlgn="ctr"/>
                      <a:r>
                        <a:rPr lang="zh-CN" altLang="en-US" sz="900" b="1" i="0" u="none" strike="noStrike" dirty="0">
                          <a:solidFill>
                            <a:srgbClr val="000000"/>
                          </a:solidFill>
                          <a:effectLst/>
                          <a:latin typeface="Meiryo UI" panose="020B0604030504040204" pitchFamily="50" charset="-128"/>
                          <a:ea typeface="Meiryo UI" panose="020B0604030504040204" pitchFamily="50" charset="-128"/>
                        </a:rPr>
                        <a:t>大阪府営　久宝寺緑地</a:t>
                      </a:r>
                    </a:p>
                  </a:txBody>
                  <a:tcPr marL="0" marR="0" marT="0" marB="0" anchor="ctr"/>
                </a:tc>
                <a:extLst>
                  <a:ext uri="{0D108BD9-81ED-4DB2-BD59-A6C34878D82A}">
                    <a16:rowId xmlns:a16="http://schemas.microsoft.com/office/drawing/2014/main" val="936795522"/>
                  </a:ext>
                </a:extLst>
              </a:tr>
              <a:tr h="146063">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30</a:t>
                      </a:r>
                    </a:p>
                  </a:txBody>
                  <a:tcPr marL="0" marR="0" marT="0" marB="0" anchor="ctr"/>
                </a:tc>
                <a:tc>
                  <a:txBody>
                    <a:bodyPr/>
                    <a:lstStyle/>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大阪府営山田池公園</a:t>
                      </a:r>
                    </a:p>
                  </a:txBody>
                  <a:tcPr marL="0" marR="0" marT="0" marB="0" anchor="ctr"/>
                </a:tc>
                <a:extLst>
                  <a:ext uri="{0D108BD9-81ED-4DB2-BD59-A6C34878D82A}">
                    <a16:rowId xmlns:a16="http://schemas.microsoft.com/office/drawing/2014/main" val="2620314792"/>
                  </a:ext>
                </a:extLst>
              </a:tr>
            </a:tbl>
          </a:graphicData>
        </a:graphic>
      </p:graphicFrame>
      <p:sp>
        <p:nvSpPr>
          <p:cNvPr id="9" name="テキスト ボックス 8">
            <a:extLst>
              <a:ext uri="{FF2B5EF4-FFF2-40B4-BE49-F238E27FC236}">
                <a16:creationId xmlns:a16="http://schemas.microsoft.com/office/drawing/2014/main" id="{7A7F167D-B511-452B-ADDD-CCEECD34B57C}"/>
              </a:ext>
            </a:extLst>
          </p:cNvPr>
          <p:cNvSpPr txBox="1"/>
          <p:nvPr/>
        </p:nvSpPr>
        <p:spPr>
          <a:xfrm>
            <a:off x="102348" y="668457"/>
            <a:ext cx="3977425" cy="415498"/>
          </a:xfrm>
          <a:prstGeom prst="rect">
            <a:avLst/>
          </a:prstGeom>
          <a:noFill/>
        </p:spPr>
        <p:txBody>
          <a:bodyPr wrap="square">
            <a:spAutoFit/>
          </a:bodyPr>
          <a:lstStyle/>
          <a:p>
            <a:pPr algn="just">
              <a:lnSpc>
                <a:spcPct val="1500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府内の生物多様性関連施設一覧</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p>
        </p:txBody>
      </p:sp>
      <p:graphicFrame>
        <p:nvGraphicFramePr>
          <p:cNvPr id="10" name="表 9"/>
          <p:cNvGraphicFramePr>
            <a:graphicFrameLocks noGrp="1"/>
          </p:cNvGraphicFramePr>
          <p:nvPr>
            <p:extLst>
              <p:ext uri="{D42A27DB-BD31-4B8C-83A1-F6EECF244321}">
                <p14:modId xmlns:p14="http://schemas.microsoft.com/office/powerpoint/2010/main" val="2673091066"/>
              </p:ext>
            </p:extLst>
          </p:nvPr>
        </p:nvGraphicFramePr>
        <p:xfrm>
          <a:off x="3315988" y="1098966"/>
          <a:ext cx="2889623" cy="4064907"/>
        </p:xfrm>
        <a:graphic>
          <a:graphicData uri="http://schemas.openxmlformats.org/drawingml/2006/table">
            <a:tbl>
              <a:tblPr>
                <a:tableStyleId>{616DA210-FB5B-4158-B5E0-FEB733F419BA}</a:tableStyleId>
              </a:tblPr>
              <a:tblGrid>
                <a:gridCol w="286252">
                  <a:extLst>
                    <a:ext uri="{9D8B030D-6E8A-4147-A177-3AD203B41FA5}">
                      <a16:colId xmlns:a16="http://schemas.microsoft.com/office/drawing/2014/main" val="463250772"/>
                    </a:ext>
                  </a:extLst>
                </a:gridCol>
                <a:gridCol w="2603371">
                  <a:extLst>
                    <a:ext uri="{9D8B030D-6E8A-4147-A177-3AD203B41FA5}">
                      <a16:colId xmlns:a16="http://schemas.microsoft.com/office/drawing/2014/main" val="827346111"/>
                    </a:ext>
                  </a:extLst>
                </a:gridCol>
              </a:tblGrid>
              <a:tr h="161429">
                <a:tc>
                  <a:txBody>
                    <a:bodyPr/>
                    <a:lstStyle/>
                    <a:p>
                      <a:pPr algn="ctr" fontAlgn="ctr"/>
                      <a:r>
                        <a:rPr lang="en-US" sz="900" b="1" u="none" strike="noStrike" dirty="0">
                          <a:effectLst/>
                          <a:latin typeface="Meiryo UI" panose="020B0604030504040204" pitchFamily="50" charset="-128"/>
                          <a:ea typeface="Meiryo UI" panose="020B0604030504040204" pitchFamily="50" charset="-128"/>
                        </a:rPr>
                        <a:t>NO.</a:t>
                      </a:r>
                      <a:endParaRPr 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3238" marR="3238" marT="3238" marB="0" anchor="ctr">
                    <a:solidFill>
                      <a:srgbClr val="92D050"/>
                    </a:solidFill>
                  </a:tcPr>
                </a:tc>
                <a:tc>
                  <a:txBody>
                    <a:bodyPr/>
                    <a:lstStyle/>
                    <a:p>
                      <a:pPr algn="ctr" fontAlgn="ctr"/>
                      <a:r>
                        <a:rPr lang="ja-JP" altLang="en-US" sz="900" b="1" u="none" strike="noStrike" dirty="0">
                          <a:effectLst/>
                          <a:latin typeface="Meiryo UI" panose="020B0604030504040204" pitchFamily="50" charset="-128"/>
                          <a:ea typeface="Meiryo UI" panose="020B0604030504040204" pitchFamily="50" charset="-128"/>
                        </a:rPr>
                        <a:t>施設名</a:t>
                      </a:r>
                      <a:endParaRPr lang="ja-JP" alt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3238" marR="3238" marT="3238" marB="0" anchor="ctr">
                    <a:solidFill>
                      <a:srgbClr val="92D050"/>
                    </a:solidFill>
                  </a:tcPr>
                </a:tc>
                <a:extLst>
                  <a:ext uri="{0D108BD9-81ED-4DB2-BD59-A6C34878D82A}">
                    <a16:rowId xmlns:a16="http://schemas.microsoft.com/office/drawing/2014/main" val="1180921564"/>
                  </a:ext>
                </a:extLst>
              </a:tr>
              <a:tr h="150134">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31</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大阪府民の森ほしだ園地</a:t>
                      </a:r>
                    </a:p>
                  </a:txBody>
                  <a:tcPr marL="0" marR="0" marT="0" marB="0" anchor="ctr">
                    <a:solidFill>
                      <a:schemeClr val="bg1"/>
                    </a:solidFill>
                  </a:tcPr>
                </a:tc>
                <a:extLst>
                  <a:ext uri="{0D108BD9-81ED-4DB2-BD59-A6C34878D82A}">
                    <a16:rowId xmlns:a16="http://schemas.microsoft.com/office/drawing/2014/main" val="2051879269"/>
                  </a:ext>
                </a:extLst>
              </a:tr>
              <a:tr h="150134">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32</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大阪府民の森</a:t>
                      </a:r>
                      <a:r>
                        <a:rPr lang="ja-JP" altLang="en-US" sz="900" b="1" i="0" u="none" strike="noStrike" dirty="0" err="1">
                          <a:solidFill>
                            <a:srgbClr val="000000"/>
                          </a:solidFill>
                          <a:effectLst/>
                          <a:latin typeface="Meiryo UI" panose="020B0604030504040204" pitchFamily="50" charset="-128"/>
                          <a:ea typeface="Meiryo UI" panose="020B0604030504040204" pitchFamily="50" charset="-128"/>
                        </a:rPr>
                        <a:t>くろんど</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園地</a:t>
                      </a:r>
                    </a:p>
                  </a:txBody>
                  <a:tcPr marL="0" marR="0" marT="0" marB="0" anchor="ctr">
                    <a:solidFill>
                      <a:schemeClr val="bg1"/>
                    </a:solidFill>
                  </a:tcPr>
                </a:tc>
                <a:extLst>
                  <a:ext uri="{0D108BD9-81ED-4DB2-BD59-A6C34878D82A}">
                    <a16:rowId xmlns:a16="http://schemas.microsoft.com/office/drawing/2014/main" val="936473775"/>
                  </a:ext>
                </a:extLst>
              </a:tr>
              <a:tr h="150134">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33</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交野市いきものふれあいの里</a:t>
                      </a:r>
                    </a:p>
                  </a:txBody>
                  <a:tcPr marL="0" marR="0" marT="0" marB="0" anchor="ctr">
                    <a:solidFill>
                      <a:schemeClr val="bg1"/>
                    </a:solidFill>
                  </a:tcPr>
                </a:tc>
                <a:extLst>
                  <a:ext uri="{0D108BD9-81ED-4DB2-BD59-A6C34878D82A}">
                    <a16:rowId xmlns:a16="http://schemas.microsoft.com/office/drawing/2014/main" val="1082559611"/>
                  </a:ext>
                </a:extLst>
              </a:tr>
              <a:tr h="150134">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34</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大阪府営　寝屋川公園</a:t>
                      </a:r>
                    </a:p>
                  </a:txBody>
                  <a:tcPr marL="0" marR="0" marT="0" marB="0" anchor="ctr">
                    <a:solidFill>
                      <a:schemeClr val="bg1"/>
                    </a:solidFill>
                  </a:tcPr>
                </a:tc>
                <a:extLst>
                  <a:ext uri="{0D108BD9-81ED-4DB2-BD59-A6C34878D82A}">
                    <a16:rowId xmlns:a16="http://schemas.microsoft.com/office/drawing/2014/main" val="379020659"/>
                  </a:ext>
                </a:extLst>
              </a:tr>
              <a:tr h="150134">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35</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大阪府営深北緑地</a:t>
                      </a:r>
                    </a:p>
                  </a:txBody>
                  <a:tcPr marL="0" marR="0" marT="0" marB="0" anchor="ctr">
                    <a:solidFill>
                      <a:schemeClr val="bg1"/>
                    </a:solidFill>
                  </a:tcPr>
                </a:tc>
                <a:extLst>
                  <a:ext uri="{0D108BD9-81ED-4DB2-BD59-A6C34878D82A}">
                    <a16:rowId xmlns:a16="http://schemas.microsoft.com/office/drawing/2014/main" val="114218834"/>
                  </a:ext>
                </a:extLst>
              </a:tr>
              <a:tr h="300266">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36</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パナソニック（株）ライフソリューションズ社</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「はんえいの広場」</a:t>
                      </a:r>
                    </a:p>
                  </a:txBody>
                  <a:tcPr marL="0" marR="0" marT="0" marB="0" anchor="ctr">
                    <a:solidFill>
                      <a:schemeClr val="bg1"/>
                    </a:solidFill>
                  </a:tcPr>
                </a:tc>
                <a:extLst>
                  <a:ext uri="{0D108BD9-81ED-4DB2-BD59-A6C34878D82A}">
                    <a16:rowId xmlns:a16="http://schemas.microsoft.com/office/drawing/2014/main" val="3556824733"/>
                  </a:ext>
                </a:extLst>
              </a:tr>
              <a:tr h="150134">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37</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（株）小松製作所大阪工場　「コマツの里山」</a:t>
                      </a:r>
                    </a:p>
                  </a:txBody>
                  <a:tcPr marL="0" marR="0" marT="0" marB="0" anchor="ctr">
                    <a:solidFill>
                      <a:schemeClr val="bg1"/>
                    </a:solidFill>
                  </a:tcPr>
                </a:tc>
                <a:extLst>
                  <a:ext uri="{0D108BD9-81ED-4DB2-BD59-A6C34878D82A}">
                    <a16:rowId xmlns:a16="http://schemas.microsoft.com/office/drawing/2014/main" val="2441241570"/>
                  </a:ext>
                </a:extLst>
              </a:tr>
              <a:tr h="150134">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38</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大阪府立環境農林水産総合研究所</a:t>
                      </a:r>
                    </a:p>
                  </a:txBody>
                  <a:tcPr marL="0" marR="0" marT="0" marB="0" anchor="ctr">
                    <a:solidFill>
                      <a:schemeClr val="bg1"/>
                    </a:solidFill>
                  </a:tcPr>
                </a:tc>
                <a:extLst>
                  <a:ext uri="{0D108BD9-81ED-4DB2-BD59-A6C34878D82A}">
                    <a16:rowId xmlns:a16="http://schemas.microsoft.com/office/drawing/2014/main" val="3550989389"/>
                  </a:ext>
                </a:extLst>
              </a:tr>
              <a:tr h="150134">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39</a:t>
                      </a:r>
                    </a:p>
                  </a:txBody>
                  <a:tcPr marL="0" marR="0" marT="0" marB="0" anchor="ctr">
                    <a:solidFill>
                      <a:schemeClr val="bg1"/>
                    </a:solidFill>
                  </a:tcPr>
                </a:tc>
                <a:tc>
                  <a:txBody>
                    <a:bodyPr/>
                    <a:lstStyle/>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大阪府営　長野公園</a:t>
                      </a:r>
                    </a:p>
                  </a:txBody>
                  <a:tcPr marL="0" marR="0" marT="0" marB="0" anchor="ctr">
                    <a:solidFill>
                      <a:schemeClr val="bg1"/>
                    </a:solidFill>
                  </a:tcPr>
                </a:tc>
                <a:extLst>
                  <a:ext uri="{0D108BD9-81ED-4DB2-BD59-A6C34878D82A}">
                    <a16:rowId xmlns:a16="http://schemas.microsoft.com/office/drawing/2014/main" val="3287709596"/>
                  </a:ext>
                </a:extLst>
              </a:tr>
              <a:tr h="300266">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40</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大阪府民の森　ちはや園地</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ちはや星と自然のミュージアム</a:t>
                      </a:r>
                    </a:p>
                  </a:txBody>
                  <a:tcPr marL="0" marR="0" marT="0" marB="0" anchor="ctr">
                    <a:solidFill>
                      <a:schemeClr val="bg1"/>
                    </a:solidFill>
                  </a:tcPr>
                </a:tc>
                <a:extLst>
                  <a:ext uri="{0D108BD9-81ED-4DB2-BD59-A6C34878D82A}">
                    <a16:rowId xmlns:a16="http://schemas.microsoft.com/office/drawing/2014/main" val="1547843805"/>
                  </a:ext>
                </a:extLst>
              </a:tr>
              <a:tr h="150134">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41</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大阪府営　浜寺公園</a:t>
                      </a:r>
                    </a:p>
                  </a:txBody>
                  <a:tcPr marL="0" marR="0" marT="0" marB="0" anchor="ctr">
                    <a:solidFill>
                      <a:schemeClr val="bg1"/>
                    </a:solidFill>
                  </a:tcPr>
                </a:tc>
                <a:extLst>
                  <a:ext uri="{0D108BD9-81ED-4DB2-BD59-A6C34878D82A}">
                    <a16:rowId xmlns:a16="http://schemas.microsoft.com/office/drawing/2014/main" val="2295922425"/>
                  </a:ext>
                </a:extLst>
              </a:tr>
              <a:tr h="150134">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42</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大阪府営　大泉緑地</a:t>
                      </a:r>
                    </a:p>
                  </a:txBody>
                  <a:tcPr marL="0" marR="0" marT="0" marB="0" anchor="ctr">
                    <a:solidFill>
                      <a:schemeClr val="bg1"/>
                    </a:solidFill>
                  </a:tcPr>
                </a:tc>
                <a:extLst>
                  <a:ext uri="{0D108BD9-81ED-4DB2-BD59-A6C34878D82A}">
                    <a16:rowId xmlns:a16="http://schemas.microsoft.com/office/drawing/2014/main" val="3189366352"/>
                  </a:ext>
                </a:extLst>
              </a:tr>
              <a:tr h="150134">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43</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大阪府営　泉佐野丘陵緑地</a:t>
                      </a:r>
                    </a:p>
                  </a:txBody>
                  <a:tcPr marL="0" marR="0" marT="0" marB="0" anchor="ctr">
                    <a:solidFill>
                      <a:schemeClr val="bg1"/>
                    </a:solidFill>
                  </a:tcPr>
                </a:tc>
                <a:extLst>
                  <a:ext uri="{0D108BD9-81ED-4DB2-BD59-A6C34878D82A}">
                    <a16:rowId xmlns:a16="http://schemas.microsoft.com/office/drawing/2014/main" val="2632587784"/>
                  </a:ext>
                </a:extLst>
              </a:tr>
              <a:tr h="150134">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44</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堺自然ふれあいの森</a:t>
                      </a:r>
                    </a:p>
                  </a:txBody>
                  <a:tcPr marL="0" marR="0" marT="0" marB="0" anchor="ctr">
                    <a:solidFill>
                      <a:schemeClr val="bg1"/>
                    </a:solidFill>
                  </a:tcPr>
                </a:tc>
                <a:extLst>
                  <a:ext uri="{0D108BD9-81ED-4DB2-BD59-A6C34878D82A}">
                    <a16:rowId xmlns:a16="http://schemas.microsoft.com/office/drawing/2014/main" val="432691847"/>
                  </a:ext>
                </a:extLst>
              </a:tr>
              <a:tr h="150134">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45</a:t>
                      </a:r>
                    </a:p>
                  </a:txBody>
                  <a:tcPr marL="0" marR="0" marT="0" marB="0" anchor="ctr">
                    <a:solidFill>
                      <a:schemeClr val="bg1"/>
                    </a:solidFill>
                  </a:tcPr>
                </a:tc>
                <a:tc>
                  <a:txBody>
                    <a:bodyPr/>
                    <a:lstStyle/>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貝塚市立自然遊学館</a:t>
                      </a:r>
                    </a:p>
                  </a:txBody>
                  <a:tcPr marL="0" marR="0" marT="0" marB="0" anchor="ctr">
                    <a:solidFill>
                      <a:schemeClr val="bg1"/>
                    </a:solidFill>
                  </a:tcPr>
                </a:tc>
                <a:extLst>
                  <a:ext uri="{0D108BD9-81ED-4DB2-BD59-A6C34878D82A}">
                    <a16:rowId xmlns:a16="http://schemas.microsoft.com/office/drawing/2014/main" val="2072180391"/>
                  </a:ext>
                </a:extLst>
              </a:tr>
              <a:tr h="150134">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46</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紀泉わいわい村</a:t>
                      </a:r>
                    </a:p>
                  </a:txBody>
                  <a:tcPr marL="0" marR="0" marT="0" marB="0" anchor="ctr">
                    <a:solidFill>
                      <a:schemeClr val="bg1"/>
                    </a:solidFill>
                  </a:tcPr>
                </a:tc>
                <a:extLst>
                  <a:ext uri="{0D108BD9-81ED-4DB2-BD59-A6C34878D82A}">
                    <a16:rowId xmlns:a16="http://schemas.microsoft.com/office/drawing/2014/main" val="2340513880"/>
                  </a:ext>
                </a:extLst>
              </a:tr>
              <a:tr h="300266">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47</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大阪府立環境農林水産総合研究所</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水産技術センター</a:t>
                      </a:r>
                    </a:p>
                  </a:txBody>
                  <a:tcPr marL="0" marR="0" marT="0" marB="0" anchor="ctr">
                    <a:solidFill>
                      <a:schemeClr val="bg1"/>
                    </a:solidFill>
                  </a:tcPr>
                </a:tc>
                <a:extLst>
                  <a:ext uri="{0D108BD9-81ED-4DB2-BD59-A6C34878D82A}">
                    <a16:rowId xmlns:a16="http://schemas.microsoft.com/office/drawing/2014/main" val="1862765691"/>
                  </a:ext>
                </a:extLst>
              </a:tr>
              <a:tr h="150134">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48</a:t>
                      </a:r>
                    </a:p>
                  </a:txBody>
                  <a:tcPr marL="0" marR="0" marT="0" marB="0" anchor="ctr">
                    <a:solidFill>
                      <a:schemeClr val="bg1"/>
                    </a:solidFill>
                  </a:tcPr>
                </a:tc>
                <a:tc>
                  <a:txBody>
                    <a:bodyPr/>
                    <a:lstStyle/>
                    <a:p>
                      <a:pPr algn="l" fontAlgn="ctr"/>
                      <a:r>
                        <a:rPr lang="zh-TW" altLang="en-US" sz="900" b="1" i="0" u="none" strike="noStrike" dirty="0">
                          <a:solidFill>
                            <a:srgbClr val="000000"/>
                          </a:solidFill>
                          <a:effectLst/>
                          <a:latin typeface="Meiryo UI" panose="020B0604030504040204" pitchFamily="50" charset="-128"/>
                          <a:ea typeface="Meiryo UI" panose="020B0604030504040204" pitchFamily="50" charset="-128"/>
                        </a:rPr>
                        <a:t>大阪府営錦織公園</a:t>
                      </a:r>
                    </a:p>
                  </a:txBody>
                  <a:tcPr marL="0" marR="0" marT="0" marB="0" anchor="ctr">
                    <a:solidFill>
                      <a:schemeClr val="bg1"/>
                    </a:solidFill>
                  </a:tcPr>
                </a:tc>
                <a:extLst>
                  <a:ext uri="{0D108BD9-81ED-4DB2-BD59-A6C34878D82A}">
                    <a16:rowId xmlns:a16="http://schemas.microsoft.com/office/drawing/2014/main" val="2167844419"/>
                  </a:ext>
                </a:extLst>
              </a:tr>
              <a:tr h="150134">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49</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大阪府立花の文化園</a:t>
                      </a:r>
                    </a:p>
                  </a:txBody>
                  <a:tcPr marL="0" marR="0" marT="0" marB="0" anchor="ctr">
                    <a:solidFill>
                      <a:schemeClr val="bg1"/>
                    </a:solidFill>
                  </a:tcPr>
                </a:tc>
                <a:extLst>
                  <a:ext uri="{0D108BD9-81ED-4DB2-BD59-A6C34878D82A}">
                    <a16:rowId xmlns:a16="http://schemas.microsoft.com/office/drawing/2014/main" val="3304886075"/>
                  </a:ext>
                </a:extLst>
              </a:tr>
              <a:tr h="150134">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50</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堺第</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7-3</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区「共生の森づくり」</a:t>
                      </a:r>
                    </a:p>
                  </a:txBody>
                  <a:tcPr marL="0" marR="0" marT="0" marB="0" anchor="ctr">
                    <a:solidFill>
                      <a:schemeClr val="bg1"/>
                    </a:solidFill>
                  </a:tcPr>
                </a:tc>
                <a:extLst>
                  <a:ext uri="{0D108BD9-81ED-4DB2-BD59-A6C34878D82A}">
                    <a16:rowId xmlns:a16="http://schemas.microsoft.com/office/drawing/2014/main" val="415946529"/>
                  </a:ext>
                </a:extLst>
              </a:tr>
              <a:tr h="150134">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51</a:t>
                      </a:r>
                    </a:p>
                  </a:txBody>
                  <a:tcPr marL="0" marR="0" marT="0" marB="0" anchor="ctr">
                    <a:solidFill>
                      <a:schemeClr val="bg1"/>
                    </a:solidFill>
                  </a:tcPr>
                </a:tc>
                <a:tc>
                  <a:txBody>
                    <a:bodyPr/>
                    <a:lstStyle/>
                    <a:p>
                      <a:pPr algn="l"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堺いきもの情報館（堺市環境共生課）</a:t>
                      </a:r>
                    </a:p>
                  </a:txBody>
                  <a:tcPr marL="0" marR="0" marT="0" marB="0" anchor="ctr">
                    <a:solidFill>
                      <a:schemeClr val="bg1"/>
                    </a:solidFill>
                  </a:tcPr>
                </a:tc>
                <a:extLst>
                  <a:ext uri="{0D108BD9-81ED-4DB2-BD59-A6C34878D82A}">
                    <a16:rowId xmlns:a16="http://schemas.microsoft.com/office/drawing/2014/main" val="1876325310"/>
                  </a:ext>
                </a:extLst>
              </a:tr>
              <a:tr h="150134">
                <a:tc>
                  <a:txBody>
                    <a:bodyPr/>
                    <a:lstStyle/>
                    <a:p>
                      <a:pPr algn="ctr" fontAlgn="ctr"/>
                      <a:r>
                        <a:rPr lang="en-US" altLang="ja-JP" sz="900" b="1" i="0" u="none" strike="noStrike">
                          <a:solidFill>
                            <a:srgbClr val="000000"/>
                          </a:solidFill>
                          <a:effectLst/>
                          <a:latin typeface="Meiryo UI" panose="020B0604030504040204" pitchFamily="50" charset="-128"/>
                          <a:ea typeface="Meiryo UI" panose="020B0604030504040204" pitchFamily="50" charset="-128"/>
                        </a:rPr>
                        <a:t>52</a:t>
                      </a:r>
                    </a:p>
                  </a:txBody>
                  <a:tcPr marL="0" marR="0" marT="0" marB="0" anchor="ctr">
                    <a:solidFill>
                      <a:schemeClr val="bg1"/>
                    </a:solidFill>
                  </a:tcPr>
                </a:tc>
                <a:tc>
                  <a:txBody>
                    <a:bodyPr/>
                    <a:lstStyle/>
                    <a:p>
                      <a:pPr algn="l"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きしわだ自然資料館</a:t>
                      </a:r>
                    </a:p>
                  </a:txBody>
                  <a:tcPr marL="0" marR="0" marT="0" marB="0" anchor="ctr">
                    <a:solidFill>
                      <a:schemeClr val="bg1"/>
                    </a:solidFill>
                  </a:tcPr>
                </a:tc>
                <a:extLst>
                  <a:ext uri="{0D108BD9-81ED-4DB2-BD59-A6C34878D82A}">
                    <a16:rowId xmlns:a16="http://schemas.microsoft.com/office/drawing/2014/main" val="1857759002"/>
                  </a:ext>
                </a:extLst>
              </a:tr>
              <a:tr h="150134">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53</a:t>
                      </a:r>
                    </a:p>
                  </a:txBody>
                  <a:tcPr marL="0" marR="0" marT="0" marB="0" anchor="ctr">
                    <a:solidFill>
                      <a:schemeClr val="bg1"/>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多奈川ビオトープ</a:t>
                      </a:r>
                    </a:p>
                  </a:txBody>
                  <a:tcPr marL="0" marR="0" marT="0" marB="0" anchor="ctr">
                    <a:solidFill>
                      <a:schemeClr val="bg1"/>
                    </a:solidFill>
                  </a:tcPr>
                </a:tc>
                <a:extLst>
                  <a:ext uri="{0D108BD9-81ED-4DB2-BD59-A6C34878D82A}">
                    <a16:rowId xmlns:a16="http://schemas.microsoft.com/office/drawing/2014/main" val="2387749554"/>
                  </a:ext>
                </a:extLst>
              </a:tr>
            </a:tbl>
          </a:graphicData>
        </a:graphic>
      </p:graphicFrame>
      <p:pic>
        <p:nvPicPr>
          <p:cNvPr id="11" name="図 10"/>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3752872" y="5224024"/>
            <a:ext cx="1512244" cy="1557611"/>
          </a:xfrm>
          <a:prstGeom prst="rect">
            <a:avLst/>
          </a:prstGeom>
        </p:spPr>
      </p:pic>
      <p:sp>
        <p:nvSpPr>
          <p:cNvPr id="2" name="スライド番号プレースホルダー 1">
            <a:extLst>
              <a:ext uri="{FF2B5EF4-FFF2-40B4-BE49-F238E27FC236}">
                <a16:creationId xmlns:a16="http://schemas.microsoft.com/office/drawing/2014/main" id="{758D23F7-494A-4987-8FF2-512B9F31E1A2}"/>
              </a:ext>
            </a:extLst>
          </p:cNvPr>
          <p:cNvSpPr>
            <a:spLocks noGrp="1"/>
          </p:cNvSpPr>
          <p:nvPr>
            <p:ph type="sldNum" sz="quarter" idx="12"/>
          </p:nvPr>
        </p:nvSpPr>
        <p:spPr/>
        <p:txBody>
          <a:bodyPr/>
          <a:lstStyle/>
          <a:p>
            <a:fld id="{1082C126-6CB2-465F-A835-5BA657D28C2A}" type="slidenum">
              <a:rPr kumimoji="1" lang="ja-JP" altLang="en-US" smtClean="0"/>
              <a:t>7</a:t>
            </a:fld>
            <a:endParaRPr kumimoji="1" lang="ja-JP" altLang="en-US"/>
          </a:p>
        </p:txBody>
      </p:sp>
      <p:sp>
        <p:nvSpPr>
          <p:cNvPr id="12" name="正方形/長方形 11"/>
          <p:cNvSpPr/>
          <p:nvPr/>
        </p:nvSpPr>
        <p:spPr>
          <a:xfrm>
            <a:off x="6802927" y="6500852"/>
            <a:ext cx="1528011" cy="441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282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1468582" y="0"/>
            <a:ext cx="5805054" cy="7062156"/>
          </a:xfrm>
          <a:prstGeom prst="rect">
            <a:avLst/>
          </a:prstGeom>
          <a:noFill/>
          <a:ln>
            <a:noFill/>
          </a:ln>
        </p:spPr>
      </p:pic>
      <p:sp>
        <p:nvSpPr>
          <p:cNvPr id="4" name="タイトル 1">
            <a:extLst>
              <a:ext uri="{FF2B5EF4-FFF2-40B4-BE49-F238E27FC236}">
                <a16:creationId xmlns:a16="http://schemas.microsoft.com/office/drawing/2014/main" id="{10BC1CE3-9421-412E-9A4B-E680C689CE07}"/>
              </a:ext>
            </a:extLst>
          </p:cNvPr>
          <p:cNvSpPr txBox="1">
            <a:spLocks/>
          </p:cNvSpPr>
          <p:nvPr/>
        </p:nvSpPr>
        <p:spPr>
          <a:xfrm>
            <a:off x="1" y="100644"/>
            <a:ext cx="9905999" cy="542451"/>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vert="horz" lIns="91440" tIns="3600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lnSpc>
                <a:spcPct val="150000"/>
              </a:lnSpc>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６</a:t>
            </a:r>
            <a:r>
              <a:rPr lang="ja-JP" altLang="ja-JP" sz="24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大阪の森・里・川・海まとめ</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758D23F7-494A-4987-8FF2-512B9F31E1A2}"/>
              </a:ext>
            </a:extLst>
          </p:cNvPr>
          <p:cNvSpPr>
            <a:spLocks noGrp="1"/>
          </p:cNvSpPr>
          <p:nvPr>
            <p:ph type="sldNum" sz="quarter" idx="12"/>
          </p:nvPr>
        </p:nvSpPr>
        <p:spPr/>
        <p:txBody>
          <a:bodyPr/>
          <a:lstStyle/>
          <a:p>
            <a:fld id="{1082C126-6CB2-465F-A835-5BA657D28C2A}" type="slidenum">
              <a:rPr kumimoji="1" lang="ja-JP" altLang="en-US" smtClean="0"/>
              <a:t>8</a:t>
            </a:fld>
            <a:endParaRPr kumimoji="1" lang="ja-JP" altLang="en-US"/>
          </a:p>
        </p:txBody>
      </p:sp>
      <p:sp>
        <p:nvSpPr>
          <p:cNvPr id="12" name="正方形/長方形 11"/>
          <p:cNvSpPr/>
          <p:nvPr/>
        </p:nvSpPr>
        <p:spPr>
          <a:xfrm>
            <a:off x="3607103" y="6356352"/>
            <a:ext cx="1528011" cy="36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A7F167D-B511-452B-ADDD-CCEECD34B57C}"/>
              </a:ext>
            </a:extLst>
          </p:cNvPr>
          <p:cNvSpPr txBox="1"/>
          <p:nvPr/>
        </p:nvSpPr>
        <p:spPr>
          <a:xfrm>
            <a:off x="6753504" y="5807924"/>
            <a:ext cx="2626023" cy="415498"/>
          </a:xfrm>
          <a:prstGeom prst="rect">
            <a:avLst/>
          </a:prstGeom>
          <a:noFill/>
          <a:ln>
            <a:solidFill>
              <a:schemeClr val="tx1"/>
            </a:solidFill>
          </a:ln>
        </p:spPr>
        <p:txBody>
          <a:bodyPr wrap="square">
            <a:spAutoFit/>
          </a:bodyPr>
          <a:lstStyle/>
          <a:p>
            <a:pPr algn="just">
              <a:lnSpc>
                <a:spcPct val="150000"/>
              </a:lnSpc>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（参考資料４別添）参照</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8934508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1639</Words>
  <Application>Microsoft Office PowerPoint</Application>
  <PresentationFormat>A4 210 x 297 mm</PresentationFormat>
  <Paragraphs>435</Paragraphs>
  <Slides>8</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Meiryo UI</vt:lpstr>
      <vt:lpstr>游ゴシック</vt:lpstr>
      <vt:lpstr>游ゴシック Light</vt:lpstr>
      <vt:lpstr>Arial</vt:lpstr>
      <vt:lpstr>Calibri</vt:lpstr>
      <vt:lpstr>Calibri Light</vt:lpstr>
      <vt:lpstr>Times New Roman</vt:lpstr>
      <vt:lpstr>Office テーマ</vt:lpstr>
      <vt:lpstr>大阪の森・里・川・海について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2021-11-25T02:09:05Z</dcterms:created>
  <dcterms:modified xsi:type="dcterms:W3CDTF">2021-11-25T02:10:28Z</dcterms:modified>
</cp:coreProperties>
</file>