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7" r:id="rId2"/>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2" autoAdjust="0"/>
    <p:restoredTop sz="95031" autoAdjust="0"/>
  </p:normalViewPr>
  <p:slideViewPr>
    <p:cSldViewPr snapToGrid="0">
      <p:cViewPr>
        <p:scale>
          <a:sx n="80" d="100"/>
          <a:sy n="80" d="100"/>
        </p:scale>
        <p:origin x="-9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678" cy="498559"/>
          </a:xfrm>
          <a:prstGeom prst="rect">
            <a:avLst/>
          </a:prstGeom>
        </p:spPr>
        <p:txBody>
          <a:bodyPr vert="horz" lIns="62971" tIns="31484" rIns="62971" bIns="31484"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2"/>
            <a:ext cx="2950766" cy="498559"/>
          </a:xfrm>
          <a:prstGeom prst="rect">
            <a:avLst/>
          </a:prstGeom>
        </p:spPr>
        <p:txBody>
          <a:bodyPr vert="horz" lIns="62971" tIns="31484" rIns="62971" bIns="31484" rtlCol="0"/>
          <a:lstStyle>
            <a:lvl1pPr algn="r">
              <a:defRPr sz="800"/>
            </a:lvl1pPr>
          </a:lstStyle>
          <a:p>
            <a:fld id="{1F23BE22-CCCB-4109-8A9D-C4F6EDC54622}" type="datetimeFigureOut">
              <a:rPr kumimoji="1" lang="ja-JP" altLang="en-US" smtClean="0"/>
              <a:t>2021/7/20</a:t>
            </a:fld>
            <a:endParaRPr kumimoji="1" lang="ja-JP" altLang="en-US"/>
          </a:p>
        </p:txBody>
      </p:sp>
      <p:sp>
        <p:nvSpPr>
          <p:cNvPr id="4" name="スライド イメージ プレースホルダー 3"/>
          <p:cNvSpPr>
            <a:spLocks noGrp="1" noRot="1" noChangeAspect="1"/>
          </p:cNvSpPr>
          <p:nvPr>
            <p:ph type="sldImg" idx="2"/>
          </p:nvPr>
        </p:nvSpPr>
        <p:spPr>
          <a:xfrm>
            <a:off x="1033463" y="1243013"/>
            <a:ext cx="4740275" cy="3352800"/>
          </a:xfrm>
          <a:prstGeom prst="rect">
            <a:avLst/>
          </a:prstGeom>
          <a:noFill/>
          <a:ln w="12700">
            <a:solidFill>
              <a:prstClr val="black"/>
            </a:solidFill>
          </a:ln>
        </p:spPr>
        <p:txBody>
          <a:bodyPr vert="horz" lIns="62971" tIns="31484" rIns="62971" bIns="31484" rtlCol="0" anchor="ctr"/>
          <a:lstStyle/>
          <a:p>
            <a:endParaRPr lang="ja-JP" altLang="en-US"/>
          </a:p>
        </p:txBody>
      </p:sp>
      <p:sp>
        <p:nvSpPr>
          <p:cNvPr id="5" name="ノート プレースホルダー 4"/>
          <p:cNvSpPr>
            <a:spLocks noGrp="1"/>
          </p:cNvSpPr>
          <p:nvPr>
            <p:ph type="body" sz="quarter" idx="3"/>
          </p:nvPr>
        </p:nvSpPr>
        <p:spPr>
          <a:xfrm>
            <a:off x="680612" y="4783534"/>
            <a:ext cx="5445978" cy="3913800"/>
          </a:xfrm>
          <a:prstGeom prst="rect">
            <a:avLst/>
          </a:prstGeom>
        </p:spPr>
        <p:txBody>
          <a:bodyPr vert="horz" lIns="62971" tIns="31484" rIns="62971" bIns="314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81"/>
            <a:ext cx="2949678" cy="498559"/>
          </a:xfrm>
          <a:prstGeom prst="rect">
            <a:avLst/>
          </a:prstGeom>
        </p:spPr>
        <p:txBody>
          <a:bodyPr vert="horz" lIns="62971" tIns="31484" rIns="62971" bIns="3148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81"/>
            <a:ext cx="2950766" cy="498559"/>
          </a:xfrm>
          <a:prstGeom prst="rect">
            <a:avLst/>
          </a:prstGeom>
        </p:spPr>
        <p:txBody>
          <a:bodyPr vert="horz" lIns="62971" tIns="31484" rIns="62971" bIns="31484" rtlCol="0" anchor="b"/>
          <a:lstStyle>
            <a:lvl1pPr algn="r">
              <a:defRPr sz="800"/>
            </a:lvl1pPr>
          </a:lstStyle>
          <a:p>
            <a:fld id="{EE026290-6C45-4643-8AA7-839D24B6E76A}" type="slidenum">
              <a:rPr kumimoji="1" lang="ja-JP" altLang="en-US" smtClean="0"/>
              <a:t>‹#›</a:t>
            </a:fld>
            <a:endParaRPr kumimoji="1" lang="ja-JP" altLang="en-US"/>
          </a:p>
        </p:txBody>
      </p:sp>
    </p:spTree>
    <p:extLst>
      <p:ext uri="{BB962C8B-B14F-4D97-AF65-F5344CB8AC3E}">
        <p14:creationId xmlns:p14="http://schemas.microsoft.com/office/powerpoint/2010/main" val="1037686103"/>
      </p:ext>
    </p:extLst>
  </p:cSld>
  <p:clrMap bg1="lt1" tx1="dk1" bg2="lt2" tx2="dk2" accent1="accent1" accent2="accent2" accent3="accent3" accent4="accent4" accent5="accent5" accent6="accent6" hlink="hlink" folHlink="folHlink"/>
  <p:notesStyle>
    <a:lvl1pPr marL="0" algn="l" defTabSz="1053480" rtl="0" eaLnBrk="1" latinLnBrk="0" hangingPunct="1">
      <a:defRPr kumimoji="1" sz="1383" kern="1200">
        <a:solidFill>
          <a:schemeClr val="tx1"/>
        </a:solidFill>
        <a:latin typeface="+mn-lt"/>
        <a:ea typeface="+mn-ea"/>
        <a:cs typeface="+mn-cs"/>
      </a:defRPr>
    </a:lvl1pPr>
    <a:lvl2pPr marL="526740" algn="l" defTabSz="1053480" rtl="0" eaLnBrk="1" latinLnBrk="0" hangingPunct="1">
      <a:defRPr kumimoji="1" sz="1383" kern="1200">
        <a:solidFill>
          <a:schemeClr val="tx1"/>
        </a:solidFill>
        <a:latin typeface="+mn-lt"/>
        <a:ea typeface="+mn-ea"/>
        <a:cs typeface="+mn-cs"/>
      </a:defRPr>
    </a:lvl2pPr>
    <a:lvl3pPr marL="1053480" algn="l" defTabSz="1053480" rtl="0" eaLnBrk="1" latinLnBrk="0" hangingPunct="1">
      <a:defRPr kumimoji="1" sz="1383" kern="1200">
        <a:solidFill>
          <a:schemeClr val="tx1"/>
        </a:solidFill>
        <a:latin typeface="+mn-lt"/>
        <a:ea typeface="+mn-ea"/>
        <a:cs typeface="+mn-cs"/>
      </a:defRPr>
    </a:lvl3pPr>
    <a:lvl4pPr marL="1580220" algn="l" defTabSz="1053480" rtl="0" eaLnBrk="1" latinLnBrk="0" hangingPunct="1">
      <a:defRPr kumimoji="1" sz="1383" kern="1200">
        <a:solidFill>
          <a:schemeClr val="tx1"/>
        </a:solidFill>
        <a:latin typeface="+mn-lt"/>
        <a:ea typeface="+mn-ea"/>
        <a:cs typeface="+mn-cs"/>
      </a:defRPr>
    </a:lvl4pPr>
    <a:lvl5pPr marL="2106960" algn="l" defTabSz="1053480" rtl="0" eaLnBrk="1" latinLnBrk="0" hangingPunct="1">
      <a:defRPr kumimoji="1" sz="1383" kern="1200">
        <a:solidFill>
          <a:schemeClr val="tx1"/>
        </a:solidFill>
        <a:latin typeface="+mn-lt"/>
        <a:ea typeface="+mn-ea"/>
        <a:cs typeface="+mn-cs"/>
      </a:defRPr>
    </a:lvl5pPr>
    <a:lvl6pPr marL="2633701" algn="l" defTabSz="1053480" rtl="0" eaLnBrk="1" latinLnBrk="0" hangingPunct="1">
      <a:defRPr kumimoji="1" sz="1383" kern="1200">
        <a:solidFill>
          <a:schemeClr val="tx1"/>
        </a:solidFill>
        <a:latin typeface="+mn-lt"/>
        <a:ea typeface="+mn-ea"/>
        <a:cs typeface="+mn-cs"/>
      </a:defRPr>
    </a:lvl6pPr>
    <a:lvl7pPr marL="3160441" algn="l" defTabSz="1053480" rtl="0" eaLnBrk="1" latinLnBrk="0" hangingPunct="1">
      <a:defRPr kumimoji="1" sz="1383" kern="1200">
        <a:solidFill>
          <a:schemeClr val="tx1"/>
        </a:solidFill>
        <a:latin typeface="+mn-lt"/>
        <a:ea typeface="+mn-ea"/>
        <a:cs typeface="+mn-cs"/>
      </a:defRPr>
    </a:lvl7pPr>
    <a:lvl8pPr marL="3687181" algn="l" defTabSz="1053480" rtl="0" eaLnBrk="1" latinLnBrk="0" hangingPunct="1">
      <a:defRPr kumimoji="1" sz="1383" kern="1200">
        <a:solidFill>
          <a:schemeClr val="tx1"/>
        </a:solidFill>
        <a:latin typeface="+mn-lt"/>
        <a:ea typeface="+mn-ea"/>
        <a:cs typeface="+mn-cs"/>
      </a:defRPr>
    </a:lvl8pPr>
    <a:lvl9pPr marL="4213921" algn="l" defTabSz="1053480" rtl="0" eaLnBrk="1" latinLnBrk="0" hangingPunct="1">
      <a:defRPr kumimoji="1"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E026290-6C45-4643-8AA7-839D24B6E76A}" type="slidenum">
              <a:rPr kumimoji="1" lang="ja-JP" altLang="en-US" smtClean="0"/>
              <a:t>1</a:t>
            </a:fld>
            <a:endParaRPr kumimoji="1" lang="ja-JP" altLang="en-US"/>
          </a:p>
        </p:txBody>
      </p:sp>
    </p:spTree>
    <p:extLst>
      <p:ext uri="{BB962C8B-B14F-4D97-AF65-F5344CB8AC3E}">
        <p14:creationId xmlns:p14="http://schemas.microsoft.com/office/powerpoint/2010/main" val="3678434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2049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10214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06705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0068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23799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96734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1608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87420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24915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49568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34844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7C024BC3-5DC2-4A6F-91CB-56B2F0F1B228}" type="datetimeFigureOut">
              <a:rPr kumimoji="1" lang="ja-JP" altLang="en-US" smtClean="0"/>
              <a:t>2021/7/20</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70344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127">
            <a:extLst>
              <a:ext uri="{FF2B5EF4-FFF2-40B4-BE49-F238E27FC236}">
                <a16:creationId xmlns:a16="http://schemas.microsoft.com/office/drawing/2014/main" id="{0D980CB0-6413-4434-BC8B-A7E26F38B3D4}"/>
              </a:ext>
            </a:extLst>
          </p:cNvPr>
          <p:cNvSpPr/>
          <p:nvPr/>
        </p:nvSpPr>
        <p:spPr>
          <a:xfrm>
            <a:off x="7281070" y="9152280"/>
            <a:ext cx="7608715" cy="1459550"/>
          </a:xfrm>
          <a:prstGeom prst="roundRect">
            <a:avLst>
              <a:gd name="adj" fmla="val 0"/>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令和３年　６月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大阪府</a:t>
            </a:r>
            <a:r>
              <a:rPr kumimoji="1" lang="ja-JP" altLang="en-US" sz="1200" dirty="0">
                <a:solidFill>
                  <a:schemeClr val="tx1"/>
                </a:solidFill>
                <a:latin typeface="Meiryo UI" panose="020B0604030504040204" pitchFamily="50" charset="-128"/>
                <a:ea typeface="Meiryo UI" panose="020B0604030504040204" pitchFamily="50" charset="-128"/>
              </a:rPr>
              <a:t>環境審議会諮問</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７月～１月　大阪府生物多様性地域戦略部会（計４回）</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令和</a:t>
            </a:r>
            <a:r>
              <a:rPr kumimoji="1" lang="ja-JP" altLang="en-US" sz="1200" dirty="0">
                <a:solidFill>
                  <a:schemeClr val="tx1"/>
                </a:solidFill>
                <a:latin typeface="Meiryo UI" panose="020B0604030504040204" pitchFamily="50" charset="-128"/>
                <a:ea typeface="Meiryo UI" panose="020B0604030504040204" pitchFamily="50" charset="-128"/>
              </a:rPr>
              <a:t>４年　１月　　　　</a:t>
            </a:r>
            <a:r>
              <a:rPr kumimoji="1" lang="ja-JP" altLang="en-US" sz="1200" dirty="0" smtClean="0">
                <a:solidFill>
                  <a:schemeClr val="tx1"/>
                </a:solidFill>
                <a:latin typeface="Meiryo UI" panose="020B0604030504040204" pitchFamily="50" charset="-128"/>
                <a:ea typeface="Meiryo UI" panose="020B0604030504040204" pitchFamily="50" charset="-128"/>
              </a:rPr>
              <a:t>   大阪府</a:t>
            </a:r>
            <a:r>
              <a:rPr kumimoji="1" lang="ja-JP" altLang="en-US" sz="1200" dirty="0">
                <a:solidFill>
                  <a:schemeClr val="tx1"/>
                </a:solidFill>
                <a:latin typeface="Meiryo UI" panose="020B0604030504040204" pitchFamily="50" charset="-128"/>
                <a:ea typeface="Meiryo UI" panose="020B0604030504040204" pitchFamily="50" charset="-128"/>
              </a:rPr>
              <a:t>環境審議会答申</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２月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パブリックコメント</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３月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大阪府生物多様性地域戦略策定</a:t>
            </a:r>
            <a:endParaRPr kumimoji="1" lang="ja-JP" altLang="en-US" sz="1200" strike="sngStrike" dirty="0">
              <a:solidFill>
                <a:srgbClr val="FF0000"/>
              </a:solidFill>
              <a:latin typeface="Meiryo UI" panose="020B0604030504040204" pitchFamily="50" charset="-128"/>
              <a:ea typeface="Meiryo UI" panose="020B0604030504040204" pitchFamily="50" charset="-128"/>
            </a:endParaRPr>
          </a:p>
        </p:txBody>
      </p:sp>
      <p:sp>
        <p:nvSpPr>
          <p:cNvPr id="128" name="角丸四角形 127"/>
          <p:cNvSpPr/>
          <p:nvPr/>
        </p:nvSpPr>
        <p:spPr>
          <a:xfrm>
            <a:off x="180187" y="9152280"/>
            <a:ext cx="7014247" cy="1460572"/>
          </a:xfrm>
          <a:prstGeom prst="roundRect">
            <a:avLst>
              <a:gd name="adj" fmla="val 0"/>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◆現状</a:t>
            </a:r>
            <a:r>
              <a:rPr kumimoji="1" lang="ja-JP" altLang="en-US" sz="1200" dirty="0">
                <a:solidFill>
                  <a:schemeClr val="tx1"/>
                </a:solidFill>
                <a:latin typeface="Meiryo UI" panose="020B0604030504040204" pitchFamily="50" charset="-128"/>
                <a:ea typeface="Meiryo UI" panose="020B0604030504040204" pitchFamily="50" charset="-128"/>
              </a:rPr>
              <a:t>の課題を</a:t>
            </a:r>
            <a:r>
              <a:rPr kumimoji="1" lang="ja-JP" altLang="en-US" sz="1200" dirty="0" smtClean="0">
                <a:solidFill>
                  <a:schemeClr val="tx1"/>
                </a:solidFill>
                <a:latin typeface="Meiryo UI" panose="020B0604030504040204" pitchFamily="50" charset="-128"/>
                <a:ea typeface="Meiryo UI" panose="020B0604030504040204" pitchFamily="50" charset="-128"/>
              </a:rPr>
              <a:t>踏まえた大阪府生物多様性地域戦略の基本的</a:t>
            </a:r>
            <a:r>
              <a:rPr kumimoji="1" lang="ja-JP" altLang="en-US" sz="1200" dirty="0">
                <a:solidFill>
                  <a:schemeClr val="tx1"/>
                </a:solidFill>
                <a:latin typeface="Meiryo UI" panose="020B0604030504040204" pitchFamily="50" charset="-128"/>
                <a:ea typeface="Meiryo UI" panose="020B0604030504040204" pitchFamily="50" charset="-128"/>
              </a:rPr>
              <a:t>な方向性</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solidFill>
                <a:latin typeface="Meiryo UI" panose="020B0604030504040204" pitchFamily="50" charset="-128"/>
                <a:ea typeface="Meiryo UI" panose="020B0604030504040204" pitchFamily="50" charset="-128"/>
              </a:rPr>
              <a:t>◆大阪府生物多様性</a:t>
            </a:r>
            <a:r>
              <a:rPr kumimoji="1" lang="ja-JP" altLang="en-US" sz="1200">
                <a:solidFill>
                  <a:schemeClr val="tx1"/>
                </a:solidFill>
                <a:latin typeface="Meiryo UI" panose="020B0604030504040204" pitchFamily="50" charset="-128"/>
                <a:ea typeface="Meiryo UI" panose="020B0604030504040204" pitchFamily="50" charset="-128"/>
              </a:rPr>
              <a:t>地域</a:t>
            </a:r>
            <a:r>
              <a:rPr kumimoji="1" lang="ja-JP" altLang="en-US" sz="1200" smtClean="0">
                <a:solidFill>
                  <a:schemeClr val="tx1"/>
                </a:solidFill>
                <a:latin typeface="Meiryo UI" panose="020B0604030504040204" pitchFamily="50" charset="-128"/>
                <a:ea typeface="Meiryo UI" panose="020B0604030504040204" pitchFamily="50" charset="-128"/>
              </a:rPr>
              <a:t>戦略におけ</a:t>
            </a:r>
            <a:r>
              <a:rPr kumimoji="1" lang="ja-JP" altLang="en-US" sz="1200">
                <a:solidFill>
                  <a:schemeClr val="tx1"/>
                </a:solidFill>
                <a:latin typeface="Meiryo UI" panose="020B0604030504040204" pitchFamily="50" charset="-128"/>
                <a:ea typeface="Meiryo UI" panose="020B0604030504040204" pitchFamily="50" charset="-128"/>
              </a:rPr>
              <a:t>る</a:t>
            </a:r>
            <a:r>
              <a:rPr kumimoji="1" lang="ja-JP" altLang="en-US" sz="1200" smtClean="0">
                <a:solidFill>
                  <a:schemeClr val="tx1"/>
                </a:solidFill>
                <a:latin typeface="Meiryo UI" panose="020B0604030504040204" pitchFamily="50" charset="-128"/>
                <a:ea typeface="Meiryo UI" panose="020B0604030504040204" pitchFamily="50" charset="-128"/>
              </a:rPr>
              <a:t>目標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大阪府として取り組むべき生物多様性保全</a:t>
            </a:r>
            <a:r>
              <a:rPr kumimoji="1" lang="ja-JP" altLang="en-US" sz="1200" dirty="0" smtClean="0">
                <a:solidFill>
                  <a:schemeClr val="tx1"/>
                </a:solidFill>
                <a:latin typeface="Meiryo UI" panose="020B0604030504040204" pitchFamily="50" charset="-128"/>
                <a:ea typeface="Meiryo UI" panose="020B0604030504040204" pitchFamily="50" charset="-128"/>
              </a:rPr>
              <a:t>施策</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297624" y="9162701"/>
            <a:ext cx="7546684"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検討スケジュール</a:t>
            </a:r>
            <a:r>
              <a:rPr kumimoji="1" lang="ja-JP" altLang="en-US" sz="1600" b="1" dirty="0">
                <a:solidFill>
                  <a:schemeClr val="bg1"/>
                </a:solidFill>
                <a:latin typeface="Meiryo UI" panose="020B0604030504040204" pitchFamily="50" charset="-128"/>
                <a:ea typeface="Meiryo UI" panose="020B0604030504040204" pitchFamily="50" charset="-128"/>
              </a:rPr>
              <a:t>（案）</a:t>
            </a:r>
          </a:p>
        </p:txBody>
      </p:sp>
      <p:sp>
        <p:nvSpPr>
          <p:cNvPr id="10" name="Rectangle 2"/>
          <p:cNvSpPr>
            <a:spLocks noChangeArrowheads="1"/>
          </p:cNvSpPr>
          <p:nvPr/>
        </p:nvSpPr>
        <p:spPr bwMode="auto">
          <a:xfrm>
            <a:off x="423940" y="460686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7251998" y="1304156"/>
            <a:ext cx="7720506" cy="3648328"/>
          </a:xfrm>
          <a:prstGeom prst="rect">
            <a:avLst/>
          </a:prstGeom>
          <a:noFill/>
        </p:spPr>
        <p:txBody>
          <a:bodyPr wrap="square" lIns="107845" tIns="53922" rIns="107845" bIns="53922" rtlCol="0">
            <a:spAutoFit/>
          </a:bodyPr>
          <a:lstStyle/>
          <a:p>
            <a:pPr marL="171450" lvl="0" indent="-171450" defTabSz="1029953">
              <a:lnSpc>
                <a:spcPts val="1600"/>
              </a:lnSpc>
              <a:spcBef>
                <a:spcPts val="600"/>
              </a:spcBef>
              <a:buFont typeface="Wingdings" panose="05000000000000000000" pitchFamily="2" charset="2"/>
              <a:buChar char="l"/>
              <a:defRPr/>
            </a:pPr>
            <a:r>
              <a:rPr lang="ja-JP" altLang="en-US" sz="1100" dirty="0" smtClean="0">
                <a:solidFill>
                  <a:prstClr val="black"/>
                </a:solidFill>
                <a:latin typeface="Meiryo UI" panose="020B0604030504040204" pitchFamily="50" charset="-128"/>
                <a:ea typeface="Meiryo UI" panose="020B0604030504040204" pitchFamily="50" charset="-128"/>
              </a:rPr>
              <a:t>大阪府</a:t>
            </a:r>
            <a:r>
              <a:rPr lang="ja-JP" altLang="en-US" sz="1100" dirty="0">
                <a:solidFill>
                  <a:prstClr val="black"/>
                </a:solidFill>
                <a:latin typeface="Meiryo UI" panose="020B0604030504040204" pitchFamily="50" charset="-128"/>
                <a:ea typeface="Meiryo UI" panose="020B0604030504040204" pitchFamily="50" charset="-128"/>
              </a:rPr>
              <a:t>ではこれまで「大阪</a:t>
            </a:r>
            <a:r>
              <a:rPr lang="en-US" altLang="ja-JP" sz="1100" dirty="0">
                <a:solidFill>
                  <a:prstClr val="black"/>
                </a:solidFill>
                <a:latin typeface="Meiryo UI" panose="020B0604030504040204" pitchFamily="50" charset="-128"/>
                <a:ea typeface="Meiryo UI" panose="020B0604030504040204" pitchFamily="50" charset="-128"/>
              </a:rPr>
              <a:t>21</a:t>
            </a:r>
            <a:r>
              <a:rPr lang="ja-JP" altLang="en-US" sz="1100" dirty="0">
                <a:solidFill>
                  <a:prstClr val="black"/>
                </a:solidFill>
                <a:latin typeface="Meiryo UI" panose="020B0604030504040204" pitchFamily="50" charset="-128"/>
                <a:ea typeface="Meiryo UI" panose="020B0604030504040204" pitchFamily="50" charset="-128"/>
              </a:rPr>
              <a:t>世紀の新環境総合計画」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2011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年）の生物多様性分野を地域戦略に</a:t>
            </a:r>
            <a:r>
              <a:rPr lang="ja-JP" altLang="en-US" sz="1100" dirty="0" smtClean="0">
                <a:latin typeface="Meiryo UI" panose="020B0604030504040204" pitchFamily="50" charset="-128"/>
                <a:ea typeface="Meiryo UI" panose="020B0604030504040204" pitchFamily="50" charset="-128"/>
              </a:rPr>
              <a:t>位置づけ</a:t>
            </a:r>
            <a:r>
              <a:rPr lang="ja-JP" altLang="en-US" sz="1100" dirty="0">
                <a:latin typeface="Meiryo UI" panose="020B0604030504040204" pitchFamily="50" charset="-128"/>
                <a:ea typeface="Meiryo UI" panose="020B0604030504040204" pitchFamily="50" charset="-128"/>
              </a:rPr>
              <a:t>、「全てのいのちが共生する社会の構築」を目指し、生物多様性に関して府民への普及啓発や協働による</a:t>
            </a:r>
            <a:r>
              <a:rPr lang="ja-JP" altLang="en-US" sz="1100" dirty="0" smtClean="0">
                <a:latin typeface="Meiryo UI" panose="020B0604030504040204" pitchFamily="50" charset="-128"/>
                <a:ea typeface="Meiryo UI" panose="020B0604030504040204" pitchFamily="50" charset="-128"/>
              </a:rPr>
              <a:t>保全活動</a:t>
            </a:r>
            <a:r>
              <a:rPr lang="ja-JP" altLang="en-US" sz="1100" dirty="0">
                <a:latin typeface="Meiryo UI" panose="020B0604030504040204" pitchFamily="50" charset="-128"/>
                <a:ea typeface="Meiryo UI" panose="020B0604030504040204" pitchFamily="50" charset="-128"/>
              </a:rPr>
              <a:t>の実施など、様々な取組みを進めてきた。 </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ja-JP" sz="1100" dirty="0" smtClean="0">
                <a:latin typeface="Meiryo UI" panose="020B0604030504040204" pitchFamily="50" charset="-128"/>
                <a:ea typeface="Meiryo UI" panose="020B0604030504040204" pitchFamily="50" charset="-128"/>
              </a:rPr>
              <a:t>これ</a:t>
            </a:r>
            <a:r>
              <a:rPr lang="ja-JP" altLang="ja-JP" sz="1100" dirty="0">
                <a:latin typeface="Meiryo UI" panose="020B0604030504040204" pitchFamily="50" charset="-128"/>
                <a:ea typeface="Meiryo UI" panose="020B0604030504040204" pitchFamily="50" charset="-128"/>
              </a:rPr>
              <a:t>までの取組みにより、</a:t>
            </a:r>
            <a:r>
              <a:rPr lang="ja-JP" altLang="en-US" sz="1100" dirty="0">
                <a:latin typeface="Meiryo UI" panose="020B0604030504040204" pitchFamily="50" charset="-128"/>
                <a:ea typeface="Meiryo UI" panose="020B0604030504040204" pitchFamily="50" charset="-128"/>
              </a:rPr>
              <a:t>自然公園</a:t>
            </a:r>
            <a:r>
              <a:rPr lang="ja-JP" altLang="ja-JP" sz="1100" dirty="0">
                <a:latin typeface="Meiryo UI" panose="020B0604030504040204" pitchFamily="50" charset="-128"/>
                <a:ea typeface="Meiryo UI" panose="020B0604030504040204" pitchFamily="50" charset="-128"/>
              </a:rPr>
              <a:t>等の生物多様性保全に資する地域指定の拡大は</a:t>
            </a:r>
            <a:r>
              <a:rPr lang="ja-JP" altLang="en-US" sz="1100" dirty="0">
                <a:latin typeface="Meiryo UI" panose="020B0604030504040204" pitchFamily="50" charset="-128"/>
                <a:ea typeface="Meiryo UI" panose="020B0604030504040204" pitchFamily="50" charset="-128"/>
              </a:rPr>
              <a:t>計画どおりに進んだ</a:t>
            </a:r>
            <a:r>
              <a:rPr lang="ja-JP" altLang="ja-JP" sz="1100" dirty="0">
                <a:latin typeface="Meiryo UI" panose="020B0604030504040204" pitchFamily="50" charset="-128"/>
                <a:ea typeface="Meiryo UI" panose="020B0604030504040204" pitchFamily="50" charset="-128"/>
              </a:rPr>
              <a:t>が、一方で</a:t>
            </a:r>
            <a:r>
              <a:rPr lang="ja-JP"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目標として掲げた</a:t>
            </a:r>
            <a:r>
              <a:rPr lang="ja-JP" altLang="ja-JP" sz="1100" dirty="0" smtClean="0">
                <a:latin typeface="Meiryo UI" panose="020B0604030504040204" pitchFamily="50" charset="-128"/>
                <a:ea typeface="Meiryo UI" panose="020B0604030504040204" pitchFamily="50" charset="-128"/>
              </a:rPr>
              <a:t>生物</a:t>
            </a:r>
            <a:r>
              <a:rPr lang="ja-JP" altLang="ja-JP" sz="1100" dirty="0">
                <a:latin typeface="Meiryo UI" panose="020B0604030504040204" pitchFamily="50" charset="-128"/>
                <a:ea typeface="Meiryo UI" panose="020B0604030504040204" pitchFamily="50" charset="-128"/>
              </a:rPr>
              <a:t>多様性</a:t>
            </a:r>
            <a:r>
              <a:rPr lang="ja-JP" altLang="en-US" sz="1100" dirty="0">
                <a:latin typeface="Meiryo UI" panose="020B0604030504040204" pitchFamily="50" charset="-128"/>
                <a:ea typeface="Meiryo UI" panose="020B0604030504040204" pitchFamily="50" charset="-128"/>
              </a:rPr>
              <a:t>の</a:t>
            </a:r>
            <a:r>
              <a:rPr lang="ja-JP" altLang="ja-JP" sz="1100" dirty="0">
                <a:latin typeface="Meiryo UI" panose="020B0604030504040204" pitchFamily="50" charset="-128"/>
                <a:ea typeface="Meiryo UI" panose="020B0604030504040204" pitchFamily="50" charset="-128"/>
              </a:rPr>
              <a:t>府民認知度は全国平均よりも低い状況に</a:t>
            </a:r>
            <a:r>
              <a:rPr lang="ja-JP" altLang="ja-JP" sz="1100" dirty="0" smtClean="0">
                <a:latin typeface="Meiryo UI" panose="020B0604030504040204" pitchFamily="50" charset="-128"/>
                <a:ea typeface="Meiryo UI" panose="020B0604030504040204" pitchFamily="50" charset="-128"/>
              </a:rPr>
              <a:t>ある。</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また</a:t>
            </a:r>
            <a:r>
              <a:rPr lang="ja-JP" altLang="en-US" sz="1100" dirty="0">
                <a:latin typeface="Meiryo UI" panose="020B0604030504040204" pitchFamily="50" charset="-128"/>
                <a:ea typeface="Meiryo UI" panose="020B0604030504040204" pitchFamily="50" charset="-128"/>
              </a:rPr>
              <a:t>、令和３年３月に</a:t>
            </a:r>
            <a:r>
              <a:rPr lang="ja-JP" altLang="en-US" sz="1100" dirty="0" smtClean="0">
                <a:latin typeface="Meiryo UI" panose="020B0604030504040204" pitchFamily="50" charset="-128"/>
                <a:ea typeface="Meiryo UI" panose="020B0604030504040204" pitchFamily="50" charset="-128"/>
              </a:rPr>
              <a:t>策定</a:t>
            </a:r>
            <a:r>
              <a:rPr lang="ja-JP" altLang="en-US" sz="1100" dirty="0">
                <a:latin typeface="Meiryo UI" panose="020B0604030504040204" pitchFamily="50" charset="-128"/>
                <a:ea typeface="Meiryo UI" panose="020B0604030504040204" pitchFamily="50" charset="-128"/>
              </a:rPr>
              <a:t>し</a:t>
            </a:r>
            <a:r>
              <a:rPr lang="ja-JP" altLang="en-US" sz="1100" dirty="0" smtClean="0">
                <a:latin typeface="Meiryo UI" panose="020B0604030504040204" pitchFamily="50" charset="-128"/>
                <a:ea typeface="Meiryo UI" panose="020B0604030504040204" pitchFamily="50" charset="-128"/>
              </a:rPr>
              <a:t>た</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rPr>
              <a:t>大阪府環境総合計画」では、</a:t>
            </a:r>
            <a:r>
              <a:rPr lang="en-US" altLang="ja-JP" sz="1100" dirty="0">
                <a:latin typeface="Meiryo UI" panose="020B0604030504040204" pitchFamily="50" charset="-128"/>
                <a:ea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rPr>
              <a:t>年の実現すべき姿である、</a:t>
            </a:r>
            <a:r>
              <a:rPr lang="en-US" altLang="ja-JP"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いのち輝く</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未来都市・大阪</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を目指し、その実現に向けた環境施策の１つとして、</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全てのいのちの共生</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掲げており</a:t>
            </a:r>
            <a:r>
              <a:rPr lang="ja-JP" altLang="en-US" sz="1100" dirty="0">
                <a:latin typeface="Meiryo UI" panose="020B0604030504040204" pitchFamily="50" charset="-128"/>
                <a:ea typeface="Meiryo UI" panose="020B0604030504040204" pitchFamily="50" charset="-128"/>
              </a:rPr>
              <a:t>、その具体的な施策は個別計画で推進することとなるため、別途、生物多様性地域戦略を策定する必要がある。 </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一方、「</a:t>
            </a:r>
            <a:r>
              <a:rPr lang="ja-JP" altLang="en-US" sz="1100" dirty="0">
                <a:latin typeface="Meiryo UI" panose="020B0604030504040204" pitchFamily="50" charset="-128"/>
                <a:ea typeface="Meiryo UI" panose="020B0604030504040204" pitchFamily="50" charset="-128"/>
              </a:rPr>
              <a:t>生物多様性条約第</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回締約国会議（</a:t>
            </a:r>
            <a:r>
              <a:rPr lang="en-US" altLang="ja-JP" sz="1100" dirty="0">
                <a:latin typeface="Meiryo UI" panose="020B0604030504040204" pitchFamily="50" charset="-128"/>
                <a:ea typeface="Meiryo UI" panose="020B0604030504040204" pitchFamily="50" charset="-128"/>
              </a:rPr>
              <a:t>COP15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月開催）で、現行</a:t>
            </a:r>
            <a:r>
              <a:rPr lang="ja-JP" altLang="en-US" sz="1100" dirty="0" smtClean="0">
                <a:latin typeface="Meiryo UI" panose="020B0604030504040204" pitchFamily="50" charset="-128"/>
                <a:ea typeface="Meiryo UI" panose="020B0604030504040204" pitchFamily="50" charset="-128"/>
              </a:rPr>
              <a:t>の愛知</a:t>
            </a:r>
            <a:r>
              <a:rPr lang="ja-JP" altLang="en-US" sz="1100" dirty="0">
                <a:latin typeface="Meiryo UI" panose="020B0604030504040204" pitchFamily="50" charset="-128"/>
                <a:ea typeface="Meiryo UI" panose="020B0604030504040204" pitchFamily="50" charset="-128"/>
              </a:rPr>
              <a:t>目標に代わる生物</a:t>
            </a:r>
            <a:r>
              <a:rPr lang="ja-JP" altLang="en-US" sz="1100" dirty="0" smtClean="0">
                <a:latin typeface="Meiryo UI" panose="020B0604030504040204" pitchFamily="50" charset="-128"/>
                <a:ea typeface="Meiryo UI" panose="020B0604030504040204" pitchFamily="50" charset="-128"/>
              </a:rPr>
              <a:t>多様性</a:t>
            </a:r>
            <a:r>
              <a:rPr lang="ja-JP" altLang="en-US" sz="1100" dirty="0">
                <a:latin typeface="Meiryo UI" panose="020B0604030504040204" pitchFamily="50" charset="-128"/>
                <a:ea typeface="Meiryo UI" panose="020B0604030504040204" pitchFamily="50" charset="-128"/>
              </a:rPr>
              <a:t>条約全体の取組みを進めるための新たな枠組みが採択される見通しであり、国では、その新たな枠組みを</a:t>
            </a:r>
            <a:r>
              <a:rPr lang="ja-JP" altLang="en-US" sz="1100" dirty="0" smtClean="0">
                <a:latin typeface="Meiryo UI" panose="020B0604030504040204" pitchFamily="50" charset="-128"/>
                <a:ea typeface="Meiryo UI" panose="020B0604030504040204" pitchFamily="50" charset="-128"/>
              </a:rPr>
              <a:t>踏まえ</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本年度中</a:t>
            </a:r>
            <a:r>
              <a:rPr lang="ja-JP" altLang="en-US" sz="1100" dirty="0">
                <a:latin typeface="Meiryo UI" panose="020B0604030504040204" pitchFamily="50" charset="-128"/>
                <a:ea typeface="Meiryo UI" panose="020B0604030504040204" pitchFamily="50" charset="-128"/>
              </a:rPr>
              <a:t>の次期生物多様性国家戦略</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改定</a:t>
            </a:r>
            <a:r>
              <a:rPr lang="ja-JP" altLang="en-US" sz="1100" dirty="0" smtClean="0">
                <a:latin typeface="Meiryo UI" panose="020B0604030504040204" pitchFamily="50" charset="-128"/>
                <a:ea typeface="Meiryo UI" panose="020B0604030504040204" pitchFamily="50" charset="-128"/>
              </a:rPr>
              <a:t>に向けた検討が進められて</a:t>
            </a:r>
            <a:r>
              <a:rPr lang="ja-JP" altLang="en-US" sz="1100" dirty="0">
                <a:latin typeface="Meiryo UI" panose="020B0604030504040204" pitchFamily="50" charset="-128"/>
                <a:ea typeface="Meiryo UI" panose="020B0604030504040204" pitchFamily="50" charset="-128"/>
              </a:rPr>
              <a:t>いる。</a:t>
            </a:r>
            <a:endParaRPr lang="en-US" altLang="ja-JP" sz="1100" dirty="0">
              <a:latin typeface="Meiryo UI" panose="020B0604030504040204" pitchFamily="50" charset="-128"/>
              <a:ea typeface="Meiryo UI" panose="020B0604030504040204" pitchFamily="50" charset="-128"/>
            </a:endParaRPr>
          </a:p>
          <a:p>
            <a:pPr lvl="0" defTabSz="1029953">
              <a:spcBef>
                <a:spcPts val="600"/>
              </a:spcBef>
              <a:defRPr/>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愛知</a:t>
            </a:r>
            <a:r>
              <a:rPr lang="ja-JP" altLang="ja-JP" sz="1050" dirty="0">
                <a:latin typeface="Meiryo UI" panose="020B0604030504040204" pitchFamily="50" charset="-128"/>
                <a:ea typeface="Meiryo UI" panose="020B0604030504040204" pitchFamily="50" charset="-128"/>
              </a:rPr>
              <a:t>目標</a:t>
            </a:r>
            <a:r>
              <a:rPr lang="ja-JP" altLang="en-US" sz="1050" dirty="0">
                <a:latin typeface="Meiryo UI" panose="020B0604030504040204" pitchFamily="50" charset="-128"/>
                <a:ea typeface="Meiryo UI" panose="020B0604030504040204" pitchFamily="50" charset="-128"/>
              </a:rPr>
              <a:t>とは・・・</a:t>
            </a:r>
            <a:r>
              <a:rPr lang="ja-JP" altLang="ja-JP" sz="1050" dirty="0">
                <a:latin typeface="Meiryo UI" panose="020B0604030504040204" pitchFamily="50" charset="-128"/>
                <a:ea typeface="Meiryo UI" panose="020B0604030504040204" pitchFamily="50" charset="-128"/>
              </a:rPr>
              <a:t>地球規模で劣化が進んでいるとされる、生物</a:t>
            </a:r>
            <a:r>
              <a:rPr lang="ja-JP" altLang="en-US" sz="1050" dirty="0">
                <a:latin typeface="Meiryo UI" panose="020B0604030504040204" pitchFamily="50" charset="-128"/>
                <a:ea typeface="Meiryo UI" panose="020B0604030504040204" pitchFamily="50" charset="-128"/>
              </a:rPr>
              <a:t>多様性の</a:t>
            </a:r>
            <a:r>
              <a:rPr lang="ja-JP" altLang="ja-JP" sz="1050" dirty="0">
                <a:latin typeface="Meiryo UI" panose="020B0604030504040204" pitchFamily="50" charset="-128"/>
                <a:ea typeface="Meiryo UI" panose="020B0604030504040204" pitchFamily="50" charset="-128"/>
              </a:rPr>
              <a:t>損失に歯止めをかけるため第10回</a:t>
            </a:r>
            <a:r>
              <a:rPr lang="ja-JP" altLang="ja-JP" sz="1050" dirty="0" smtClean="0">
                <a:latin typeface="Meiryo UI" panose="020B0604030504040204" pitchFamily="50" charset="-128"/>
                <a:ea typeface="Meiryo UI" panose="020B0604030504040204" pitchFamily="50" charset="-128"/>
              </a:rPr>
              <a:t>生物多様性</a:t>
            </a:r>
            <a:r>
              <a:rPr lang="ja-JP" altLang="en-US" sz="1050" dirty="0" smtClean="0">
                <a:latin typeface="Meiryo UI" panose="020B0604030504040204" pitchFamily="50" charset="-128"/>
                <a:ea typeface="Meiryo UI" panose="020B0604030504040204" pitchFamily="50" charset="-128"/>
              </a:rPr>
              <a:t>条約</a:t>
            </a:r>
            <a:r>
              <a:rPr lang="ja-JP" altLang="ja-JP" sz="1050" dirty="0" smtClean="0">
                <a:latin typeface="Meiryo UI" panose="020B0604030504040204" pitchFamily="50" charset="-128"/>
                <a:ea typeface="Meiryo UI" panose="020B0604030504040204" pitchFamily="50" charset="-128"/>
              </a:rPr>
              <a:t>締約国</a:t>
            </a:r>
            <a:endParaRPr lang="en-US" altLang="ja-JP" sz="1050" dirty="0" smtClean="0">
              <a:latin typeface="Meiryo UI" panose="020B0604030504040204" pitchFamily="50" charset="-128"/>
              <a:ea typeface="Meiryo UI" panose="020B0604030504040204" pitchFamily="50" charset="-128"/>
            </a:endParaRPr>
          </a:p>
          <a:p>
            <a:pPr lvl="0" defTabSz="1029953">
              <a:spcBef>
                <a:spcPts val="600"/>
              </a:spcBef>
              <a:defRPr/>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会議で合意された20項目の目標</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本府</a:t>
            </a:r>
            <a:r>
              <a:rPr lang="ja-JP" altLang="en-US" sz="1100" dirty="0">
                <a:latin typeface="Meiryo UI" panose="020B0604030504040204" pitchFamily="50" charset="-128"/>
                <a:ea typeface="Meiryo UI" panose="020B0604030504040204" pitchFamily="50" charset="-128"/>
              </a:rPr>
              <a:t>の生物多様性地域戦略は、国家戦略を基本として策定することとなっているため、国家戦略の改定</a:t>
            </a:r>
            <a:r>
              <a:rPr lang="ja-JP" altLang="en-US" sz="1100" dirty="0" smtClean="0">
                <a:latin typeface="Meiryo UI" panose="020B0604030504040204" pitchFamily="50" charset="-128"/>
                <a:ea typeface="Meiryo UI" panose="020B0604030504040204" pitchFamily="50" charset="-128"/>
              </a:rPr>
              <a:t>にあわせ、大阪府</a:t>
            </a:r>
            <a:r>
              <a:rPr lang="ja-JP" altLang="en-US" sz="1100" dirty="0">
                <a:latin typeface="Meiryo UI" panose="020B0604030504040204" pitchFamily="50" charset="-128"/>
                <a:ea typeface="Meiryo UI" panose="020B0604030504040204" pitchFamily="50" charset="-128"/>
              </a:rPr>
              <a:t>環境審議会へ地域戦略策定に係る諮問を行う</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7963757" y="5122961"/>
            <a:ext cx="6796654" cy="369332"/>
          </a:xfrm>
          <a:prstGeom prst="rect">
            <a:avLst/>
          </a:prstGeom>
        </p:spPr>
        <p:txBody>
          <a:bodyPr wrap="square">
            <a:spAutoFit/>
          </a:bodyPr>
          <a:lstStyle/>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194691" y="9152279"/>
            <a:ext cx="7016297"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検討内容</a:t>
            </a:r>
            <a:r>
              <a:rPr kumimoji="1" lang="ja-JP" altLang="en-US" sz="1600" b="1" dirty="0">
                <a:solidFill>
                  <a:schemeClr val="bg1"/>
                </a:solidFill>
                <a:latin typeface="Meiryo UI" panose="020B0604030504040204" pitchFamily="50" charset="-128"/>
                <a:ea typeface="Meiryo UI" panose="020B0604030504040204" pitchFamily="50" charset="-128"/>
              </a:rPr>
              <a:t>（案）</a:t>
            </a:r>
          </a:p>
        </p:txBody>
      </p:sp>
      <p:sp>
        <p:nvSpPr>
          <p:cNvPr id="38" name="AutoShape 1"/>
          <p:cNvSpPr>
            <a:spLocks noChangeArrowheads="1"/>
          </p:cNvSpPr>
          <p:nvPr/>
        </p:nvSpPr>
        <p:spPr bwMode="auto">
          <a:xfrm>
            <a:off x="169989" y="1196728"/>
            <a:ext cx="6499683" cy="3277953"/>
          </a:xfrm>
          <a:prstGeom prst="roundRect">
            <a:avLst>
              <a:gd name="adj" fmla="val 6278"/>
            </a:avLst>
          </a:prstGeom>
          <a:noFill/>
          <a:ln w="9525">
            <a:no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eiryo UI" panose="020B0604030504040204" pitchFamily="50" charset="-128"/>
              <a:ea typeface="Meiryo UI" panose="020B0604030504040204" pitchFamily="50" charset="-128"/>
            </a:endParaRPr>
          </a:p>
        </p:txBody>
      </p:sp>
      <p:sp>
        <p:nvSpPr>
          <p:cNvPr id="43" name="角丸四角形 42"/>
          <p:cNvSpPr/>
          <p:nvPr/>
        </p:nvSpPr>
        <p:spPr>
          <a:xfrm>
            <a:off x="237752" y="1195313"/>
            <a:ext cx="6956682" cy="3437835"/>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根拠法令：「生物多様性基本法」</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　地方公共団体の責務</a:t>
            </a: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29953">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団体は、基本原則にのっとり、生物の多様性の保全及び持続可能な利用に関し、国の施策に準じた施策及びその他のその地方公共団体の区域の自然的社会的条件に応じた施策を策定し、及び実施する責務を有す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　生物多様性地域戦略の策定等</a:t>
            </a: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都道府県及び市町村は、生物多様性国家戦略を基本として、単独で又は共同して、当該都道府県又は市町村の区域内における生物の多様性の保全及び持続可能な利用に関する基本的な計画（生物多様性地域戦略）を定めるよう努めなければならない。</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生物多様性とは・・・様々な個性をもつたくさんの生物が、ほかの生物や環境と</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つながり合いながら</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存在することを示す概念</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6" name="グループ化 45"/>
          <p:cNvGrpSpPr/>
          <p:nvPr/>
        </p:nvGrpSpPr>
        <p:grpSpPr>
          <a:xfrm>
            <a:off x="7281070" y="230683"/>
            <a:ext cx="2335357" cy="471551"/>
            <a:chOff x="3966479" y="5827962"/>
            <a:chExt cx="2335357" cy="471551"/>
          </a:xfrm>
        </p:grpSpPr>
        <p:pic>
          <p:nvPicPr>
            <p:cNvPr id="47" name="図 17">
              <a:extLst>
                <a:ext uri="{FF2B5EF4-FFF2-40B4-BE49-F238E27FC236}">
                  <a16:creationId xmlns:a16="http://schemas.microsoft.com/office/drawing/2014/main" id="{A4E53AE8-FE17-4D46-BFFA-6B46B8F10D3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6479" y="58297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25">
              <a:extLst>
                <a:ext uri="{FF2B5EF4-FFF2-40B4-BE49-F238E27FC236}">
                  <a16:creationId xmlns:a16="http://schemas.microsoft.com/office/drawing/2014/main" id="{505BDF02-9CD4-4984-A675-47FE62AD2CF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3204" y="58312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13">
              <a:extLst>
                <a:ext uri="{FF2B5EF4-FFF2-40B4-BE49-F238E27FC236}">
                  <a16:creationId xmlns:a16="http://schemas.microsoft.com/office/drawing/2014/main" id="{6685FC07-6AEE-4981-805C-77F109A262C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3523" y="5827962"/>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32">
              <a:extLst>
                <a:ext uri="{FF2B5EF4-FFF2-40B4-BE49-F238E27FC236}">
                  <a16:creationId xmlns:a16="http://schemas.microsoft.com/office/drawing/2014/main" id="{26DEB2D4-FBF3-4A92-8BB5-8BC9B388A4A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66800" y="5829550"/>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28">
              <a:extLst>
                <a:ext uri="{FF2B5EF4-FFF2-40B4-BE49-F238E27FC236}">
                  <a16:creationId xmlns:a16="http://schemas.microsoft.com/office/drawing/2014/main" id="{694C4D28-99B8-434C-A8F5-BD17B8FF3BE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98256" y="58297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正方形/長方形 13"/>
          <p:cNvSpPr/>
          <p:nvPr/>
        </p:nvSpPr>
        <p:spPr>
          <a:xfrm>
            <a:off x="7416650" y="5514611"/>
            <a:ext cx="4311559" cy="3477875"/>
          </a:xfrm>
          <a:prstGeom prst="rect">
            <a:avLst/>
          </a:prstGeom>
        </p:spPr>
        <p:txBody>
          <a:bodyPr wrap="square">
            <a:spAutoFit/>
          </a:bodyPr>
          <a:lstStyle/>
          <a:p>
            <a:pPr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年</a:t>
            </a: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『生物多様性の府民認知度を</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70%</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以上にする』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(2008</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2020</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70%</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p>
          <a:p>
            <a:pPr marL="178435" indent="-178435"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『生物多様性の損失を止める行動を拡大する』</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活動する府民の割合を倍増する。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2014</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12.0%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保安林や鳥獣保護区等の生物多様性保全に資する</a:t>
            </a:r>
          </a:p>
          <a:p>
            <a:pPr marL="133350"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地域指定を新たに</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2,000ha</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拡大する。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81,970ha</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83,970ha</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33350" algn="just">
              <a:spcAft>
                <a:spcPts val="0"/>
              </a:spcAft>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ja-JP" altLang="ja-JP" sz="6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11359755" y="5522857"/>
            <a:ext cx="3675748" cy="3354765"/>
          </a:xfrm>
          <a:prstGeom prst="rect">
            <a:avLst/>
          </a:prstGeom>
        </p:spPr>
        <p:txBody>
          <a:bodyPr wrap="square">
            <a:spAutoFit/>
          </a:bodyPr>
          <a:lstStyle/>
          <a:p>
            <a:pPr indent="178435"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現状</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府内における状況</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2019</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生物多様性の府民認知度</a:t>
            </a: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17.5</a:t>
            </a:r>
            <a:r>
              <a:rPr lang="ja-JP" altLang="ja-JP" sz="1200" b="1"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b="1"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en-US"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内閣府環境問題に関する世論調査</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生物多様性の言葉の認知度</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a:t>
            </a:r>
            <a:endParaRPr lang="en-US" altLang="ja-JP" sz="11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活動する府民の割合</a:t>
            </a: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en-US" altLang="ja-JP" sz="1200"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2.4</a:t>
            </a:r>
            <a:r>
              <a:rPr lang="ja-JP" altLang="ja-JP" sz="1200" b="1" u="sng"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生物多様性保全に資する</a:t>
            </a: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地域指定の状況 </a:t>
            </a: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2,052ha</a:t>
            </a:r>
            <a:endParaRPr lang="en-US" altLang="ja-JP" sz="12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内訳</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：保安林</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(971ha</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、府立自然公園</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(947ha</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鳥獣保護区</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(113ha) </a:t>
            </a:r>
          </a:p>
          <a:p>
            <a:pPr marR="90805" algn="just">
              <a:spcAft>
                <a:spcPts val="0"/>
              </a:spcAft>
              <a:tabLst>
                <a:tab pos="6570980" algn="l"/>
              </a:tabLst>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smtClean="0">
                <a:latin typeface="Meiryo UI" panose="020B0604030504040204" pitchFamily="50" charset="-128"/>
                <a:ea typeface="Meiryo UI" panose="020B0604030504040204" pitchFamily="50" charset="-128"/>
                <a:cs typeface="Times New Roman" panose="02020603050405020304" pitchFamily="18" charset="0"/>
              </a:rPr>
              <a:t>緑地</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環境保全地域</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(5ha)</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、特別緑地保全地区</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(16ha)</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AutoShape 1"/>
          <p:cNvSpPr>
            <a:spLocks noChangeArrowheads="1"/>
          </p:cNvSpPr>
          <p:nvPr/>
        </p:nvSpPr>
        <p:spPr bwMode="auto">
          <a:xfrm>
            <a:off x="180188" y="5075251"/>
            <a:ext cx="14701976" cy="3949116"/>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eiryo UI" panose="020B0604030504040204" pitchFamily="50" charset="-128"/>
              <a:ea typeface="Meiryo UI" panose="020B0604030504040204" pitchFamily="50" charset="-128"/>
            </a:endParaRPr>
          </a:p>
        </p:txBody>
      </p:sp>
      <p:sp>
        <p:nvSpPr>
          <p:cNvPr id="18" name="ストライプ矢印 17"/>
          <p:cNvSpPr/>
          <p:nvPr/>
        </p:nvSpPr>
        <p:spPr>
          <a:xfrm>
            <a:off x="10966747" y="5866337"/>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4" name="メモ 63"/>
          <p:cNvSpPr>
            <a:spLocks noChangeArrowheads="1"/>
          </p:cNvSpPr>
          <p:nvPr/>
        </p:nvSpPr>
        <p:spPr bwMode="auto">
          <a:xfrm>
            <a:off x="237752" y="5480633"/>
            <a:ext cx="5788676" cy="3617623"/>
          </a:xfrm>
          <a:prstGeom prst="foldedCorner">
            <a:avLst>
              <a:gd name="adj" fmla="val 1703"/>
            </a:avLst>
          </a:prstGeom>
          <a:noFill/>
          <a:ln w="9525">
            <a:noFill/>
            <a:round/>
            <a:headEnd/>
            <a:tailEnd/>
          </a:ln>
        </p:spPr>
        <p:txBody>
          <a:bodyPr rot="0" vert="horz" wrap="square" lIns="74295" tIns="8890" rIns="74295" bIns="8890" anchor="t" anchorCtr="0" upright="1">
            <a:no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大阪府におけるこれまでの取組み</a:t>
            </a:r>
            <a:r>
              <a:rPr lang="en-US" altLang="ja-JP" sz="1400" b="1" dirty="0">
                <a:latin typeface="Meiryo UI" panose="020B0604030504040204" pitchFamily="50" charset="-128"/>
                <a:ea typeface="Meiryo UI" panose="020B0604030504040204" pitchFamily="50" charset="-128"/>
              </a:rPr>
              <a:t>》</a:t>
            </a:r>
          </a:p>
          <a:p>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生物多様性に対する府民理解の促進</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・おおさか</a:t>
            </a:r>
            <a:r>
              <a:rPr lang="ja-JP" altLang="ja-JP" sz="1100" dirty="0">
                <a:latin typeface="Meiryo UI" panose="020B0604030504040204" pitchFamily="50" charset="-128"/>
                <a:ea typeface="Meiryo UI" panose="020B0604030504040204" pitchFamily="50" charset="-128"/>
              </a:rPr>
              <a:t>生物多様性施設</a:t>
            </a:r>
            <a:r>
              <a:rPr lang="ja-JP" altLang="en-US" sz="1100" dirty="0">
                <a:latin typeface="Meiryo UI" panose="020B0604030504040204" pitchFamily="50" charset="-128"/>
                <a:ea typeface="Meiryo UI" panose="020B0604030504040204" pitchFamily="50" charset="-128"/>
              </a:rPr>
              <a:t>連絡会と連携</a:t>
            </a:r>
            <a:r>
              <a:rPr lang="ja-JP" altLang="ja-JP" sz="1100" dirty="0">
                <a:latin typeface="Meiryo UI" panose="020B0604030504040204" pitchFamily="50" charset="-128"/>
                <a:ea typeface="Meiryo UI" panose="020B0604030504040204" pitchFamily="50" charset="-128"/>
              </a:rPr>
              <a:t>し</a:t>
            </a:r>
            <a:r>
              <a:rPr lang="ja-JP" altLang="en-US" sz="1100" dirty="0">
                <a:latin typeface="Meiryo UI" panose="020B0604030504040204" pitchFamily="50" charset="-128"/>
                <a:ea typeface="Meiryo UI" panose="020B0604030504040204" pitchFamily="50" charset="-128"/>
              </a:rPr>
              <a:t>た普及啓発</a:t>
            </a:r>
            <a:endParaRPr lang="ja-JP"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・教員や企業担当者等へ</a:t>
            </a:r>
            <a:r>
              <a:rPr lang="ja-JP" altLang="en-US" sz="1100" dirty="0">
                <a:latin typeface="Meiryo UI" panose="020B0604030504040204" pitchFamily="50" charset="-128"/>
                <a:ea typeface="Meiryo UI" panose="020B0604030504040204" pitchFamily="50" charset="-128"/>
              </a:rPr>
              <a:t>向けた</a:t>
            </a:r>
            <a:r>
              <a:rPr lang="ja-JP" altLang="ja-JP" sz="1100" dirty="0">
                <a:latin typeface="Meiryo UI" panose="020B0604030504040204" pitchFamily="50" charset="-128"/>
                <a:ea typeface="Meiryo UI" panose="020B0604030504040204" pitchFamily="50" charset="-128"/>
              </a:rPr>
              <a:t>生物多様性研修</a:t>
            </a:r>
            <a:r>
              <a:rPr lang="ja-JP" altLang="en-US" sz="1100" dirty="0">
                <a:latin typeface="Meiryo UI" panose="020B0604030504040204" pitchFamily="50" charset="-128"/>
                <a:ea typeface="Meiryo UI" panose="020B0604030504040204" pitchFamily="50" charset="-128"/>
              </a:rPr>
              <a:t>用</a:t>
            </a:r>
            <a:r>
              <a:rPr lang="ja-JP" altLang="ja-JP" sz="1100" dirty="0">
                <a:latin typeface="Meiryo UI" panose="020B0604030504040204" pitchFamily="50" charset="-128"/>
                <a:ea typeface="Meiryo UI" panose="020B0604030504040204" pitchFamily="50" charset="-128"/>
              </a:rPr>
              <a:t>冊子の</a:t>
            </a:r>
            <a:r>
              <a:rPr lang="ja-JP" altLang="en-US" sz="1100" dirty="0">
                <a:latin typeface="Meiryo UI" panose="020B0604030504040204" pitchFamily="50" charset="-128"/>
                <a:ea typeface="Meiryo UI" panose="020B0604030504040204" pitchFamily="50" charset="-128"/>
              </a:rPr>
              <a:t>作成・</a:t>
            </a:r>
            <a:r>
              <a:rPr lang="ja-JP" altLang="ja-JP" sz="1100" dirty="0">
                <a:latin typeface="Meiryo UI" panose="020B0604030504040204" pitchFamily="50" charset="-128"/>
                <a:ea typeface="Meiryo UI" panose="020B0604030504040204" pitchFamily="50" charset="-128"/>
              </a:rPr>
              <a:t>提供</a:t>
            </a:r>
            <a:endParaRPr lang="en-US" altLang="ja-JP" sz="11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生物多様性の損失を止める行動の促進</a:t>
            </a:r>
            <a:endParaRPr lang="ja-JP"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・おおさか生物多様性パートナー協定企業と連携した</a:t>
            </a:r>
            <a:r>
              <a:rPr lang="ja-JP" altLang="en-US" sz="1100" dirty="0">
                <a:latin typeface="Meiryo UI" panose="020B0604030504040204" pitchFamily="50" charset="-128"/>
                <a:ea typeface="Meiryo UI" panose="020B0604030504040204" pitchFamily="50" charset="-128"/>
              </a:rPr>
              <a:t>生態系</a:t>
            </a:r>
            <a:r>
              <a:rPr lang="ja-JP" altLang="ja-JP" sz="1100" dirty="0">
                <a:latin typeface="Meiryo UI" panose="020B0604030504040204" pitchFamily="50" charset="-128"/>
                <a:ea typeface="Meiryo UI" panose="020B0604030504040204" pitchFamily="50" charset="-128"/>
              </a:rPr>
              <a:t>の創出や希少種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の保護活動の推進</a:t>
            </a: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・堺第</a:t>
            </a:r>
            <a:r>
              <a:rPr lang="en-US" altLang="ja-JP" sz="1100" dirty="0">
                <a:latin typeface="Meiryo UI" panose="020B0604030504040204" pitchFamily="50" charset="-128"/>
                <a:ea typeface="Meiryo UI" panose="020B0604030504040204" pitchFamily="50" charset="-128"/>
              </a:rPr>
              <a:t>7</a:t>
            </a:r>
            <a:r>
              <a:rPr lang="ja-JP" altLang="ja-JP"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3</a:t>
            </a:r>
            <a:r>
              <a:rPr lang="ja-JP" altLang="ja-JP" sz="1100" dirty="0">
                <a:latin typeface="Meiryo UI" panose="020B0604030504040204" pitchFamily="50" charset="-128"/>
                <a:ea typeface="Meiryo UI" panose="020B0604030504040204" pitchFamily="50" charset="-128"/>
              </a:rPr>
              <a:t>区</a:t>
            </a:r>
            <a:r>
              <a:rPr lang="ja-JP" altLang="en-US" sz="1100" dirty="0">
                <a:latin typeface="Meiryo UI" panose="020B0604030504040204" pitchFamily="50" charset="-128"/>
                <a:ea typeface="Meiryo UI" panose="020B0604030504040204" pitchFamily="50" charset="-128"/>
              </a:rPr>
              <a:t>における</a:t>
            </a:r>
            <a:r>
              <a:rPr lang="ja-JP" altLang="ja-JP" sz="1100" dirty="0">
                <a:latin typeface="Meiryo UI" panose="020B0604030504040204" pitchFamily="50" charset="-128"/>
                <a:ea typeface="Meiryo UI" panose="020B0604030504040204" pitchFamily="50" charset="-128"/>
              </a:rPr>
              <a:t>共生の森</a:t>
            </a:r>
            <a:r>
              <a:rPr lang="ja-JP" altLang="en-US" sz="1100" dirty="0">
                <a:latin typeface="Meiryo UI" panose="020B0604030504040204" pitchFamily="50" charset="-128"/>
                <a:ea typeface="Meiryo UI" panose="020B0604030504040204" pitchFamily="50" charset="-128"/>
              </a:rPr>
              <a:t>づくり</a:t>
            </a:r>
            <a:r>
              <a:rPr lang="ja-JP" altLang="ja-JP" sz="1100" dirty="0">
                <a:latin typeface="Meiryo UI" panose="020B0604030504040204" pitchFamily="50" charset="-128"/>
                <a:ea typeface="Meiryo UI" panose="020B0604030504040204" pitchFamily="50" charset="-128"/>
              </a:rPr>
              <a:t>活動</a:t>
            </a:r>
            <a:endParaRPr lang="en-US" altLang="ja-JP" sz="1100" dirty="0">
              <a:latin typeface="Meiryo UI" panose="020B0604030504040204" pitchFamily="50" charset="-128"/>
              <a:ea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府域</a:t>
            </a:r>
            <a:r>
              <a:rPr lang="ja-JP" altLang="en-US" sz="1100" b="1" u="sng" dirty="0">
                <a:latin typeface="Meiryo UI" panose="020B0604030504040204" pitchFamily="50" charset="-128"/>
                <a:ea typeface="Meiryo UI" panose="020B0604030504040204" pitchFamily="50" charset="-128"/>
              </a:rPr>
              <a:t>における</a:t>
            </a:r>
            <a:r>
              <a:rPr lang="ja-JP" altLang="ja-JP" sz="1100" b="1" u="sng" dirty="0">
                <a:latin typeface="Meiryo UI" panose="020B0604030504040204" pitchFamily="50" charset="-128"/>
                <a:ea typeface="Meiryo UI" panose="020B0604030504040204" pitchFamily="50" charset="-128"/>
              </a:rPr>
              <a:t>生物多様性の現状の評価</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大阪府レッドリスト</a:t>
            </a:r>
            <a:r>
              <a:rPr lang="en-US" altLang="ja-JP" sz="1100" dirty="0">
                <a:latin typeface="Meiryo UI" panose="020B0604030504040204" pitchFamily="50" charset="-128"/>
                <a:ea typeface="Meiryo UI" panose="020B0604030504040204" pitchFamily="50" charset="-128"/>
              </a:rPr>
              <a:t>2014</a:t>
            </a:r>
            <a:r>
              <a:rPr lang="ja-JP" altLang="en-US" sz="1100" dirty="0">
                <a:latin typeface="Meiryo UI" panose="020B0604030504040204" pitchFamily="50" charset="-128"/>
                <a:ea typeface="Meiryo UI" panose="020B0604030504040204" pitchFamily="50" charset="-128"/>
              </a:rPr>
              <a:t>」の作成</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生物多様性に資する地域の拡大</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・府立自然公園、保安林の指定による</a:t>
            </a:r>
            <a:r>
              <a:rPr lang="ja-JP" altLang="en-US" sz="1100" dirty="0">
                <a:latin typeface="Meiryo UI" panose="020B0604030504040204" pitchFamily="50" charset="-128"/>
                <a:ea typeface="Meiryo UI" panose="020B0604030504040204" pitchFamily="50" charset="-128"/>
              </a:rPr>
              <a:t>生物多様性の</a:t>
            </a:r>
            <a:r>
              <a:rPr lang="ja-JP" altLang="ja-JP" sz="1100" dirty="0">
                <a:latin typeface="Meiryo UI" panose="020B0604030504040204" pitchFamily="50" charset="-128"/>
                <a:ea typeface="Meiryo UI" panose="020B0604030504040204" pitchFamily="50" charset="-128"/>
              </a:rPr>
              <a:t>保全</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再生</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生息環境の創出</a:t>
            </a:r>
            <a:endParaRPr lang="en-US" altLang="ja-JP" sz="1100" dirty="0">
              <a:latin typeface="Meiryo UI" panose="020B0604030504040204" pitchFamily="50" charset="-128"/>
              <a:ea typeface="Meiryo UI" panose="020B0604030504040204" pitchFamily="50" charset="-128"/>
            </a:endParaRPr>
          </a:p>
          <a:p>
            <a:endParaRPr lang="ja-JP" altLang="ja-JP" sz="1200" dirty="0">
              <a:latin typeface="Meiryo UI" panose="020B0604030504040204" pitchFamily="50" charset="-128"/>
              <a:ea typeface="Meiryo UI" panose="020B0604030504040204" pitchFamily="50" charset="-128"/>
            </a:endParaRPr>
          </a:p>
          <a:p>
            <a:pPr algn="just">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9" name="AutoShape 1"/>
          <p:cNvSpPr>
            <a:spLocks noChangeArrowheads="1"/>
          </p:cNvSpPr>
          <p:nvPr/>
        </p:nvSpPr>
        <p:spPr bwMode="auto">
          <a:xfrm>
            <a:off x="180188" y="885109"/>
            <a:ext cx="7020000" cy="4051735"/>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p>
        </p:txBody>
      </p:sp>
      <p:sp>
        <p:nvSpPr>
          <p:cNvPr id="40" name="AutoShape 1"/>
          <p:cNvSpPr>
            <a:spLocks noChangeArrowheads="1"/>
          </p:cNvSpPr>
          <p:nvPr/>
        </p:nvSpPr>
        <p:spPr bwMode="auto">
          <a:xfrm>
            <a:off x="7282555" y="879851"/>
            <a:ext cx="7596000" cy="4056994"/>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p>
        </p:txBody>
      </p:sp>
      <p:pic>
        <p:nvPicPr>
          <p:cNvPr id="41" name="Picture 2" descr="C:\Users\水生生物C　希少魚保全研究室\Pictures\積水ミズアオイ移植.jpg">
            <a:extLst>
              <a:ext uri="{FF2B5EF4-FFF2-40B4-BE49-F238E27FC236}">
                <a16:creationId xmlns:a16="http://schemas.microsoft.com/office/drawing/2014/main" id="{45B63FBB-7E00-4349-86BA-536BD207685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12716" y="5427581"/>
            <a:ext cx="1263133" cy="8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テキスト ボックス 41"/>
          <p:cNvSpPr txBox="1"/>
          <p:nvPr/>
        </p:nvSpPr>
        <p:spPr>
          <a:xfrm>
            <a:off x="5051681" y="6280870"/>
            <a:ext cx="1347983"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企業の希少種保護活動</a:t>
            </a:r>
          </a:p>
        </p:txBody>
      </p:sp>
      <p:pic>
        <p:nvPicPr>
          <p:cNvPr id="52" name="図 5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58816" y="6462517"/>
            <a:ext cx="770932" cy="912106"/>
          </a:xfrm>
          <a:prstGeom prst="rect">
            <a:avLst/>
          </a:prstGeom>
        </p:spPr>
      </p:pic>
      <p:sp>
        <p:nvSpPr>
          <p:cNvPr id="53" name="テキスト ボックス 52"/>
          <p:cNvSpPr txBox="1"/>
          <p:nvPr/>
        </p:nvSpPr>
        <p:spPr>
          <a:xfrm>
            <a:off x="4947520" y="7340825"/>
            <a:ext cx="1556304" cy="307777"/>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（公財）大阪みどりのトラスト協会のゼフィルスの森保全活動</a:t>
            </a:r>
          </a:p>
        </p:txBody>
      </p:sp>
      <p:pic>
        <p:nvPicPr>
          <p:cNvPr id="54" name="コンテンツ プレースホルダー 3">
            <a:extLst>
              <a:ext uri="{FF2B5EF4-FFF2-40B4-BE49-F238E27FC236}">
                <a16:creationId xmlns:a16="http://schemas.microsoft.com/office/drawing/2014/main" id="{3A2179F5-6A48-406A-AA84-8E3D723925E0}"/>
              </a:ext>
            </a:extLst>
          </p:cNvPr>
          <p:cNvPicPr>
            <a:picLocks noGrp="1"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13061" y="7679989"/>
            <a:ext cx="901925" cy="10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テキスト ボックス 54"/>
          <p:cNvSpPr txBox="1"/>
          <p:nvPr/>
        </p:nvSpPr>
        <p:spPr>
          <a:xfrm>
            <a:off x="5168650" y="8770118"/>
            <a:ext cx="1194249"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大阪府レッドリスト</a:t>
            </a:r>
            <a:r>
              <a:rPr kumimoji="1" lang="en-US" altLang="ja-JP" sz="800" dirty="0">
                <a:latin typeface="Meiryo UI" panose="020B0604030504040204" pitchFamily="50" charset="-128"/>
                <a:ea typeface="Meiryo UI" panose="020B0604030504040204" pitchFamily="50" charset="-128"/>
              </a:rPr>
              <a:t>2014</a:t>
            </a:r>
            <a:endParaRPr kumimoji="1" lang="ja-JP" altLang="en-US" sz="8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A63EB3B-262D-4720-9448-081EDE2255F2}"/>
              </a:ext>
            </a:extLst>
          </p:cNvPr>
          <p:cNvSpPr txBox="1"/>
          <p:nvPr/>
        </p:nvSpPr>
        <p:spPr>
          <a:xfrm>
            <a:off x="11683160" y="6347038"/>
            <a:ext cx="4055345"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出展：</a:t>
            </a:r>
            <a:r>
              <a:rPr lang="ja-JP" altLang="ja-JP" sz="800" dirty="0">
                <a:latin typeface="Meiryo UI" panose="020B0604030504040204" pitchFamily="50" charset="-128"/>
                <a:ea typeface="Meiryo UI" panose="020B0604030504040204" pitchFamily="50" charset="-128"/>
              </a:rPr>
              <a:t>大阪府政策マーケティング・リサーチ</a:t>
            </a:r>
            <a:r>
              <a:rPr lang="ja-JP" altLang="en-US"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おおさか</a:t>
            </a:r>
            <a:r>
              <a:rPr kumimoji="1" lang="en-US" altLang="ja-JP" sz="800" dirty="0">
                <a:latin typeface="Meiryo UI" panose="020B0604030504040204" pitchFamily="50" charset="-128"/>
                <a:ea typeface="Meiryo UI" panose="020B0604030504040204" pitchFamily="50" charset="-128"/>
              </a:rPr>
              <a:t>Q</a:t>
            </a:r>
            <a:r>
              <a:rPr kumimoji="1" lang="ja-JP" altLang="en-US" sz="800" dirty="0">
                <a:latin typeface="Meiryo UI" panose="020B0604030504040204" pitchFamily="50" charset="-128"/>
                <a:ea typeface="Meiryo UI" panose="020B0604030504040204" pitchFamily="50" charset="-128"/>
              </a:rPr>
              <a:t>ネット）</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p>
        </p:txBody>
      </p:sp>
      <p:sp>
        <p:nvSpPr>
          <p:cNvPr id="56" name="テキスト ボックス 55">
            <a:extLst>
              <a:ext uri="{FF2B5EF4-FFF2-40B4-BE49-F238E27FC236}">
                <a16:creationId xmlns:a16="http://schemas.microsoft.com/office/drawing/2014/main" id="{F9C6B0B1-D497-4E23-A759-6BB959B187CA}"/>
              </a:ext>
            </a:extLst>
          </p:cNvPr>
          <p:cNvSpPr txBox="1"/>
          <p:nvPr/>
        </p:nvSpPr>
        <p:spPr>
          <a:xfrm>
            <a:off x="11683159" y="7594787"/>
            <a:ext cx="4055345"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出展：</a:t>
            </a:r>
            <a:r>
              <a:rPr lang="ja-JP" altLang="ja-JP" sz="800" dirty="0">
                <a:latin typeface="Meiryo UI" panose="020B0604030504040204" pitchFamily="50" charset="-128"/>
                <a:ea typeface="Meiryo UI" panose="020B0604030504040204" pitchFamily="50" charset="-128"/>
              </a:rPr>
              <a:t>大阪府政策マーケティング・リサーチ</a:t>
            </a:r>
            <a:r>
              <a:rPr lang="ja-JP" altLang="en-US"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おおさか</a:t>
            </a:r>
            <a:r>
              <a:rPr kumimoji="1" lang="en-US" altLang="ja-JP" sz="800" dirty="0">
                <a:latin typeface="Meiryo UI" panose="020B0604030504040204" pitchFamily="50" charset="-128"/>
                <a:ea typeface="Meiryo UI" panose="020B0604030504040204" pitchFamily="50" charset="-128"/>
              </a:rPr>
              <a:t>Q</a:t>
            </a:r>
            <a:r>
              <a:rPr kumimoji="1" lang="ja-JP" altLang="en-US" sz="800" dirty="0">
                <a:latin typeface="Meiryo UI" panose="020B0604030504040204" pitchFamily="50" charset="-128"/>
                <a:ea typeface="Meiryo UI" panose="020B0604030504040204" pitchFamily="50" charset="-128"/>
              </a:rPr>
              <a:t>ネット）</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solidFill>
                  <a:srgbClr val="FF0000"/>
                </a:solidFill>
                <a:latin typeface="Meiryo UI" panose="020B0604030504040204" pitchFamily="50" charset="-128"/>
                <a:ea typeface="Meiryo UI" panose="020B0604030504040204" pitchFamily="50" charset="-128"/>
              </a:rPr>
              <a:t>　　　　</a:t>
            </a:r>
          </a:p>
        </p:txBody>
      </p:sp>
      <p:grpSp>
        <p:nvGrpSpPr>
          <p:cNvPr id="57" name="Group 40">
            <a:extLst>
              <a:ext uri="{FF2B5EF4-FFF2-40B4-BE49-F238E27FC236}">
                <a16:creationId xmlns:a16="http://schemas.microsoft.com/office/drawing/2014/main" id="{04BC2CAA-6963-47DF-B1A4-A85A687FF524}"/>
              </a:ext>
            </a:extLst>
          </p:cNvPr>
          <p:cNvGrpSpPr>
            <a:grpSpLocks/>
          </p:cNvGrpSpPr>
          <p:nvPr/>
        </p:nvGrpSpPr>
        <p:grpSpPr bwMode="auto">
          <a:xfrm>
            <a:off x="191560" y="225949"/>
            <a:ext cx="7002873" cy="475271"/>
            <a:chOff x="737" y="402"/>
            <a:chExt cx="13557" cy="904"/>
          </a:xfrm>
        </p:grpSpPr>
        <p:sp>
          <p:nvSpPr>
            <p:cNvPr id="5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大阪府生物多様性地域戦略の策定について</a:t>
              </a:r>
              <a:endParaRPr lang="ja-JP" altLang="en-US" b="1" dirty="0">
                <a:solidFill>
                  <a:sysClr val="window" lastClr="FFFFFF"/>
                </a:solidFill>
                <a:latin typeface="Meiryo UI" panose="020B0604030504040204" pitchFamily="50" charset="-128"/>
                <a:ea typeface="Meiryo UI" panose="020B0604030504040204" pitchFamily="50" charset="-128"/>
              </a:endParaRPr>
            </a:p>
          </p:txBody>
        </p:sp>
        <p:sp>
          <p:nvSpPr>
            <p:cNvPr id="6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63" name="Text Box 2"/>
          <p:cNvSpPr txBox="1">
            <a:spLocks noChangeArrowheads="1"/>
          </p:cNvSpPr>
          <p:nvPr/>
        </p:nvSpPr>
        <p:spPr bwMode="auto">
          <a:xfrm>
            <a:off x="13710833" y="248452"/>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１－２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テキスト ボックス 7"/>
          <p:cNvSpPr txBox="1"/>
          <p:nvPr/>
        </p:nvSpPr>
        <p:spPr>
          <a:xfrm>
            <a:off x="180188" y="880139"/>
            <a:ext cx="70308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生物</a:t>
            </a:r>
            <a:r>
              <a:rPr kumimoji="1" lang="ja-JP" altLang="en-US" sz="1600" b="1" dirty="0">
                <a:solidFill>
                  <a:schemeClr val="bg1"/>
                </a:solidFill>
                <a:latin typeface="Meiryo UI" panose="020B0604030504040204" pitchFamily="50" charset="-128"/>
                <a:ea typeface="Meiryo UI" panose="020B0604030504040204" pitchFamily="50" charset="-128"/>
              </a:rPr>
              <a:t>多様性地域戦略の位置づけ</a:t>
            </a:r>
          </a:p>
        </p:txBody>
      </p:sp>
      <p:sp>
        <p:nvSpPr>
          <p:cNvPr id="45" name="テキスト ボックス 44"/>
          <p:cNvSpPr txBox="1"/>
          <p:nvPr/>
        </p:nvSpPr>
        <p:spPr>
          <a:xfrm>
            <a:off x="7281070" y="882399"/>
            <a:ext cx="75960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背景</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91561" y="5068566"/>
            <a:ext cx="146880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現生物</a:t>
            </a:r>
            <a:r>
              <a:rPr kumimoji="1" lang="ja-JP" altLang="en-US" sz="1600" b="1" dirty="0">
                <a:solidFill>
                  <a:schemeClr val="bg1"/>
                </a:solidFill>
                <a:latin typeface="Meiryo UI" panose="020B0604030504040204" pitchFamily="50" charset="-128"/>
                <a:ea typeface="Meiryo UI" panose="020B0604030504040204" pitchFamily="50" charset="-128"/>
              </a:rPr>
              <a:t>多様性地域戦略の目標達成状況等</a:t>
            </a:r>
          </a:p>
        </p:txBody>
      </p:sp>
      <p:sp>
        <p:nvSpPr>
          <p:cNvPr id="67" name="ストライプ矢印 66"/>
          <p:cNvSpPr/>
          <p:nvPr/>
        </p:nvSpPr>
        <p:spPr>
          <a:xfrm>
            <a:off x="10995375" y="7194562"/>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8" name="ストライプ矢印 67"/>
          <p:cNvSpPr/>
          <p:nvPr/>
        </p:nvSpPr>
        <p:spPr>
          <a:xfrm>
            <a:off x="11009123" y="8092692"/>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43899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225"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1149</Words>
  <Application>Microsoft Office PowerPoint</Application>
  <PresentationFormat>ユーザー設定</PresentationFormat>
  <Paragraphs>108</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2021-07-20T04:58:02Z</dcterms:created>
  <dcterms:modified xsi:type="dcterms:W3CDTF">2021-07-20T04:59:05Z</dcterms:modified>
</cp:coreProperties>
</file>