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8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6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499827" y="62213"/>
            <a:ext cx="1461974" cy="28803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３</a:t>
            </a:r>
            <a:r>
              <a:rPr lang="ja-JP" altLang="en-US" sz="1800" b="1" smtClean="0">
                <a:effectLst/>
                <a:latin typeface="ＭＳ ゴシック"/>
                <a:ea typeface="ＭＳ Ｐゴシック"/>
                <a:cs typeface="Times New Roman"/>
              </a:rPr>
              <a:t>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5084" y="5884530"/>
            <a:ext cx="8806537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n-ea"/>
              </a:rPr>
              <a:t>【</a:t>
            </a:r>
            <a:r>
              <a:rPr lang="ja-JP" altLang="en-US" sz="1100" dirty="0">
                <a:latin typeface="+mn-ea"/>
              </a:rPr>
              <a:t>発行額の基本的な考え方</a:t>
            </a:r>
            <a:r>
              <a:rPr lang="en-US" altLang="ja-JP" sz="1100" dirty="0">
                <a:latin typeface="+mn-ea"/>
              </a:rPr>
              <a:t>】</a:t>
            </a: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①　市場公募債　・・・　本府の基幹債である１０年及び５年は、両年限とも毎月２００億円を平準発行</a:t>
            </a:r>
            <a:endParaRPr lang="en-US" altLang="ja-JP" sz="1100" dirty="0">
              <a:latin typeface="+mn-ea"/>
            </a:endParaRP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②　フレックス枠　・・・　</a:t>
            </a:r>
            <a:r>
              <a:rPr lang="ja-JP" altLang="en-US" sz="1100" dirty="0" smtClean="0">
                <a:latin typeface="+mn-ea"/>
              </a:rPr>
              <a:t>２００億円を</a:t>
            </a:r>
            <a:r>
              <a:rPr lang="ja-JP" altLang="en-US" sz="1100" dirty="0" smtClean="0">
                <a:latin typeface="+mn-ea"/>
              </a:rPr>
              <a:t>前倒し発行／</a:t>
            </a:r>
            <a:r>
              <a:rPr lang="ja-JP" altLang="en-US" sz="1100" dirty="0" smtClean="0">
                <a:latin typeface="+mn-ea"/>
              </a:rPr>
              <a:t>公的</a:t>
            </a:r>
            <a:r>
              <a:rPr lang="ja-JP" altLang="en-US" sz="1100" dirty="0">
                <a:latin typeface="+mn-ea"/>
              </a:rPr>
              <a:t>資金の配分額を</a:t>
            </a:r>
            <a:r>
              <a:rPr lang="en-US" altLang="ja-JP" sz="1100" dirty="0">
                <a:latin typeface="+mn-ea"/>
              </a:rPr>
              <a:t>α</a:t>
            </a:r>
            <a:r>
              <a:rPr lang="ja-JP" altLang="en-US" sz="1100" dirty="0">
                <a:latin typeface="+mn-ea"/>
              </a:rPr>
              <a:t>とし、配分に応じて発行予定額を調整</a:t>
            </a:r>
            <a:endParaRPr lang="en-US" altLang="ja-JP" sz="1100" dirty="0">
              <a:latin typeface="+mn-ea"/>
            </a:endParaRPr>
          </a:p>
          <a:p>
            <a:endParaRPr lang="en-US" altLang="ja-JP" sz="4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60449" y="404664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単位：億円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1028" y="163292"/>
            <a:ext cx="489654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u="sng" dirty="0"/>
              <a:t>令和３</a:t>
            </a:r>
            <a:r>
              <a:rPr kumimoji="1" lang="ja-JP" altLang="en-US" u="sng" dirty="0"/>
              <a:t>年度大阪府債発行計画（案）について</a:t>
            </a:r>
          </a:p>
        </p:txBody>
      </p:sp>
      <p:sp>
        <p:nvSpPr>
          <p:cNvPr id="18" name="下矢印 17"/>
          <p:cNvSpPr/>
          <p:nvPr/>
        </p:nvSpPr>
        <p:spPr>
          <a:xfrm>
            <a:off x="3959932" y="2816862"/>
            <a:ext cx="1224136" cy="228123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4306" y="3198168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単位：億円</a:t>
            </a:r>
            <a:endParaRPr kumimoji="1" lang="ja-JP" altLang="en-US" sz="900" dirty="0">
              <a:latin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08140E1-9E21-4787-BA6E-383A910C7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30" y="3123484"/>
            <a:ext cx="8806537" cy="208324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31069A3-1444-4D97-A847-F3D7B9B322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30" y="643968"/>
            <a:ext cx="8815643" cy="20832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EE9A7C-309F-4352-834F-B8709B17D6EE}"/>
              </a:ext>
            </a:extLst>
          </p:cNvPr>
          <p:cNvSpPr txBox="1"/>
          <p:nvPr/>
        </p:nvSpPr>
        <p:spPr>
          <a:xfrm>
            <a:off x="115084" y="5238096"/>
            <a:ext cx="6181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/>
              <a:t>（注）　本計画は、民間資金にかかる月別の発行予定額であり、市場環境等により変更する場合がある。</a:t>
            </a:r>
            <a:endParaRPr lang="en-US" altLang="ja-JP" sz="700" dirty="0"/>
          </a:p>
          <a:p>
            <a:r>
              <a:rPr lang="ja-JP" altLang="en-US" sz="700" dirty="0"/>
              <a:t>　　　　フレックス枠とは、発行計画の策定に際し、時期や年限、総額等をあらかじめ定めず、市場の環境や投資家のニーズに応じて機動的に発行する枠である。</a:t>
            </a:r>
            <a:endParaRPr kumimoji="1" lang="en-US" altLang="ja-JP" sz="700" dirty="0"/>
          </a:p>
          <a:p>
            <a:r>
              <a:rPr lang="ja-JP" altLang="en-US" sz="700" dirty="0"/>
              <a:t>　　　　市場条件が整えば、フレックス枠を活用して外貨建て国内債</a:t>
            </a:r>
            <a:r>
              <a:rPr lang="ja-JP" altLang="en-US" sz="700" dirty="0" smtClean="0"/>
              <a:t>を２００億円程度発行</a:t>
            </a:r>
            <a:r>
              <a:rPr lang="ja-JP" altLang="en-US" sz="700" dirty="0"/>
              <a:t>する。</a:t>
            </a:r>
            <a:endParaRPr lang="en-US" altLang="ja-JP" sz="700" dirty="0"/>
          </a:p>
          <a:p>
            <a:r>
              <a:rPr lang="ja-JP" altLang="en-US" sz="700" dirty="0"/>
              <a:t>　　　　</a:t>
            </a:r>
            <a:r>
              <a:rPr lang="en-US" altLang="ja-JP" sz="700" dirty="0"/>
              <a:t>α</a:t>
            </a:r>
            <a:r>
              <a:rPr lang="ja-JP" altLang="en-US" sz="700" dirty="0"/>
              <a:t>：公的資金の配分</a:t>
            </a:r>
            <a:r>
              <a:rPr lang="ja-JP" altLang="en-US" sz="700" dirty="0" smtClean="0"/>
              <a:t>額に</a:t>
            </a:r>
            <a:r>
              <a:rPr lang="ja-JP" altLang="en-US" sz="700" dirty="0"/>
              <a:t>応じて発行予定額を調整</a:t>
            </a:r>
            <a:endParaRPr lang="en-US" altLang="ja-JP" sz="7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7FBE40-A92D-4ABB-A5E7-915CAFD53862}"/>
              </a:ext>
            </a:extLst>
          </p:cNvPr>
          <p:cNvSpPr txBox="1"/>
          <p:nvPr/>
        </p:nvSpPr>
        <p:spPr>
          <a:xfrm>
            <a:off x="8257762" y="2868791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単位：億円</a:t>
            </a:r>
            <a:endParaRPr kumimoji="1"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584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3722</TotalTime>
  <Words>202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河合　弘樹</cp:lastModifiedBy>
  <cp:revision>418</cp:revision>
  <cp:lastPrinted>2021-06-22T05:21:11Z</cp:lastPrinted>
  <dcterms:created xsi:type="dcterms:W3CDTF">2017-12-08T03:17:57Z</dcterms:created>
  <dcterms:modified xsi:type="dcterms:W3CDTF">2021-07-06T05:31:53Z</dcterms:modified>
</cp:coreProperties>
</file>