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theme/themeOverride1.xml" ContentType="application/vnd.openxmlformats-officedocument.themeOverride+xml"/>
  <Override PartName="/ppt/tags/tag9.xml" ContentType="application/vnd.openxmlformats-officedocument.presentationml.tags+xml"/>
  <Override PartName="/ppt/notesSlides/notesSlide4.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7" r:id="rId1"/>
  </p:sldMasterIdLst>
  <p:notesMasterIdLst>
    <p:notesMasterId r:id="rId34"/>
  </p:notesMasterIdLst>
  <p:handoutMasterIdLst>
    <p:handoutMasterId r:id="rId35"/>
  </p:handoutMasterIdLst>
  <p:sldIdLst>
    <p:sldId id="400" r:id="rId2"/>
    <p:sldId id="2076139077" r:id="rId3"/>
    <p:sldId id="355" r:id="rId4"/>
    <p:sldId id="344" r:id="rId5"/>
    <p:sldId id="401" r:id="rId6"/>
    <p:sldId id="2076139078" r:id="rId7"/>
    <p:sldId id="403" r:id="rId8"/>
    <p:sldId id="422" r:id="rId9"/>
    <p:sldId id="404" r:id="rId10"/>
    <p:sldId id="405" r:id="rId11"/>
    <p:sldId id="406" r:id="rId12"/>
    <p:sldId id="407" r:id="rId13"/>
    <p:sldId id="409" r:id="rId14"/>
    <p:sldId id="377" r:id="rId15"/>
    <p:sldId id="2076139075" r:id="rId16"/>
    <p:sldId id="2076139072" r:id="rId17"/>
    <p:sldId id="373" r:id="rId18"/>
    <p:sldId id="394" r:id="rId19"/>
    <p:sldId id="423" r:id="rId20"/>
    <p:sldId id="2076139082" r:id="rId21"/>
    <p:sldId id="415" r:id="rId22"/>
    <p:sldId id="416" r:id="rId23"/>
    <p:sldId id="417" r:id="rId24"/>
    <p:sldId id="421" r:id="rId25"/>
    <p:sldId id="2076139080" r:id="rId26"/>
    <p:sldId id="2076139081" r:id="rId27"/>
    <p:sldId id="374" r:id="rId28"/>
    <p:sldId id="375" r:id="rId29"/>
    <p:sldId id="376" r:id="rId30"/>
    <p:sldId id="418" r:id="rId31"/>
    <p:sldId id="2076139076" r:id="rId32"/>
    <p:sldId id="419" r:id="rId3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B4EB"/>
    <a:srgbClr val="CCDAF5"/>
    <a:srgbClr val="77C191"/>
    <a:srgbClr val="A9BBDF"/>
    <a:srgbClr val="A4E4BF"/>
    <a:srgbClr val="000099"/>
    <a:srgbClr val="BFBFBF"/>
    <a:srgbClr val="50649C"/>
    <a:srgbClr val="E38B3B"/>
    <a:srgbClr val="569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8" autoAdjust="0"/>
    <p:restoredTop sz="94667" autoAdjust="0"/>
  </p:normalViewPr>
  <p:slideViewPr>
    <p:cSldViewPr showGuides="1">
      <p:cViewPr varScale="1">
        <p:scale>
          <a:sx n="109" d="100"/>
          <a:sy n="109" d="100"/>
        </p:scale>
        <p:origin x="1200" y="102"/>
      </p:cViewPr>
      <p:guideLst>
        <p:guide orient="horz" pos="2296"/>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76" d="100"/>
          <a:sy n="76" d="100"/>
        </p:scale>
        <p:origin x="2526" y="102"/>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2" Type="http://schemas.openxmlformats.org/officeDocument/2006/relationships/oleObject" Target="file:///\\G0000SV1NS701\d11484$\doc\&#26032;_&#36001;&#25919;&#20225;&#30011;&#65319;\400_&#20013;&#38263;&#26399;&#35430;&#31639;&#38306;&#36899;\R8.2&#24403;&#21021;\&#9733;&#20844;&#34920;&#36039;&#26009;&#9733;\&#36028;&#12426;&#20184;&#12369;&#12493;&#12479;&#65288;&#21069;&#25552;&#26465;&#20214;&#12394;&#12393;&#65289;\&#12304;&#24120;&#12395;&#26368;&#26032;&#12305;&#21454;&#25903;_&#12464;&#12521;&#12501;%20.xlsx"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851471807628536E-2"/>
          <c:y val="0.12920833333333334"/>
          <c:w val="0.87242278192371481"/>
          <c:h val="0.69317663817663822"/>
        </c:manualLayout>
      </c:layout>
      <c:barChart>
        <c:barDir val="col"/>
        <c:grouping val="clustered"/>
        <c:varyColors val="0"/>
        <c:ser>
          <c:idx val="1"/>
          <c:order val="0"/>
          <c:tx>
            <c:strRef>
              <c:f>'収支推移 (億円）'!$B$2</c:f>
              <c:strCache>
                <c:ptCount val="1"/>
                <c:pt idx="0">
                  <c:v>歳入</c:v>
                </c:pt>
              </c:strCache>
            </c:strRef>
          </c:tx>
          <c:spPr>
            <a:solidFill>
              <a:srgbClr val="CCDAF5"/>
            </a:solidFill>
            <a:ln w="9399">
              <a:noFill/>
            </a:ln>
          </c:spPr>
          <c:invertIfNegative val="0"/>
          <c:cat>
            <c:strRef>
              <c:f>'収支推移 (億円）'!$A$45:$A$51</c:f>
              <c:strCache>
                <c:ptCount val="7"/>
                <c:pt idx="0">
                  <c:v>H30</c:v>
                </c:pt>
                <c:pt idx="1">
                  <c:v>R1</c:v>
                </c:pt>
                <c:pt idx="2">
                  <c:v>R2</c:v>
                </c:pt>
                <c:pt idx="3">
                  <c:v>R3</c:v>
                </c:pt>
                <c:pt idx="4">
                  <c:v>R4</c:v>
                </c:pt>
                <c:pt idx="5">
                  <c:v>R5</c:v>
                </c:pt>
                <c:pt idx="6">
                  <c:v>R6</c:v>
                </c:pt>
              </c:strCache>
              <c:extLst/>
            </c:strRef>
          </c:cat>
          <c:val>
            <c:numRef>
              <c:f>'収支推移 (億円）'!$B$45:$B$51</c:f>
              <c:numCache>
                <c:formatCode>#,##0;"△ "#,##0</c:formatCode>
                <c:ptCount val="7"/>
                <c:pt idx="0">
                  <c:v>25800</c:v>
                </c:pt>
                <c:pt idx="1">
                  <c:v>25822</c:v>
                </c:pt>
                <c:pt idx="2">
                  <c:v>37894</c:v>
                </c:pt>
                <c:pt idx="3">
                  <c:v>46869</c:v>
                </c:pt>
                <c:pt idx="4">
                  <c:v>39426</c:v>
                </c:pt>
                <c:pt idx="5">
                  <c:v>33584</c:v>
                </c:pt>
                <c:pt idx="6">
                  <c:v>33170</c:v>
                </c:pt>
              </c:numCache>
              <c:extLst/>
            </c:numRef>
          </c:val>
          <c:extLst>
            <c:ext xmlns:c16="http://schemas.microsoft.com/office/drawing/2014/chart" uri="{C3380CC4-5D6E-409C-BE32-E72D297353CC}">
              <c16:uniqueId val="{00000000-05D3-40EE-AAFD-8C211B75DACC}"/>
            </c:ext>
          </c:extLst>
        </c:ser>
        <c:ser>
          <c:idx val="0"/>
          <c:order val="1"/>
          <c:tx>
            <c:strRef>
              <c:f>'収支推移 (億円）'!$C$2</c:f>
              <c:strCache>
                <c:ptCount val="1"/>
                <c:pt idx="0">
                  <c:v>歳出</c:v>
                </c:pt>
              </c:strCache>
            </c:strRef>
          </c:tx>
          <c:spPr>
            <a:solidFill>
              <a:srgbClr val="82B4EB"/>
            </a:solidFill>
            <a:ln w="9399">
              <a:noFill/>
            </a:ln>
          </c:spPr>
          <c:invertIfNegative val="0"/>
          <c:cat>
            <c:strRef>
              <c:f>'収支推移 (億円）'!$A$45:$A$51</c:f>
              <c:strCache>
                <c:ptCount val="7"/>
                <c:pt idx="0">
                  <c:v>H30</c:v>
                </c:pt>
                <c:pt idx="1">
                  <c:v>R1</c:v>
                </c:pt>
                <c:pt idx="2">
                  <c:v>R2</c:v>
                </c:pt>
                <c:pt idx="3">
                  <c:v>R3</c:v>
                </c:pt>
                <c:pt idx="4">
                  <c:v>R4</c:v>
                </c:pt>
                <c:pt idx="5">
                  <c:v>R5</c:v>
                </c:pt>
                <c:pt idx="6">
                  <c:v>R6</c:v>
                </c:pt>
              </c:strCache>
              <c:extLst/>
            </c:strRef>
          </c:cat>
          <c:val>
            <c:numRef>
              <c:f>'収支推移 (億円）'!$C$45:$C$51</c:f>
              <c:numCache>
                <c:formatCode>#,##0;"△ "#,##0</c:formatCode>
                <c:ptCount val="7"/>
                <c:pt idx="0">
                  <c:v>25548</c:v>
                </c:pt>
                <c:pt idx="1">
                  <c:v>25263</c:v>
                </c:pt>
                <c:pt idx="2">
                  <c:v>37335</c:v>
                </c:pt>
                <c:pt idx="3">
                  <c:v>46348</c:v>
                </c:pt>
                <c:pt idx="4">
                  <c:v>38953</c:v>
                </c:pt>
                <c:pt idx="5">
                  <c:v>33256</c:v>
                </c:pt>
                <c:pt idx="6">
                  <c:v>32800</c:v>
                </c:pt>
              </c:numCache>
              <c:extLst/>
            </c:numRef>
          </c:val>
          <c:extLst>
            <c:ext xmlns:c16="http://schemas.microsoft.com/office/drawing/2014/chart" uri="{C3380CC4-5D6E-409C-BE32-E72D297353CC}">
              <c16:uniqueId val="{00000001-05D3-40EE-AAFD-8C211B75DACC}"/>
            </c:ext>
          </c:extLst>
        </c:ser>
        <c:dLbls>
          <c:showLegendKey val="0"/>
          <c:showVal val="0"/>
          <c:showCatName val="0"/>
          <c:showSerName val="0"/>
          <c:showPercent val="0"/>
          <c:showBubbleSize val="0"/>
        </c:dLbls>
        <c:gapWidth val="150"/>
        <c:overlap val="-15"/>
        <c:axId val="26338432"/>
        <c:axId val="26339968"/>
      </c:barChart>
      <c:lineChart>
        <c:grouping val="standard"/>
        <c:varyColors val="0"/>
        <c:ser>
          <c:idx val="4"/>
          <c:order val="2"/>
          <c:tx>
            <c:strRef>
              <c:f>'収支推移 (億円）'!$F$2</c:f>
              <c:strCache>
                <c:ptCount val="1"/>
                <c:pt idx="0">
                  <c:v>実質収支</c:v>
                </c:pt>
              </c:strCache>
            </c:strRef>
          </c:tx>
          <c:spPr>
            <a:ln w="28575">
              <a:solidFill>
                <a:srgbClr val="111986"/>
              </a:solidFill>
            </a:ln>
          </c:spPr>
          <c:marker>
            <c:symbol val="circle"/>
            <c:size val="7"/>
            <c:spPr>
              <a:solidFill>
                <a:srgbClr val="FFFFFF"/>
              </a:solidFill>
              <a:ln>
                <a:solidFill>
                  <a:srgbClr val="111986"/>
                </a:solidFill>
              </a:ln>
            </c:spPr>
          </c:marker>
          <c:dLbls>
            <c:dLbl>
              <c:idx val="6"/>
              <c:tx>
                <c:rich>
                  <a:bodyPr wrap="square" lIns="38100" tIns="19050" rIns="38100" bIns="19050" anchor="ctr">
                    <a:spAutoFit/>
                  </a:bodyPr>
                  <a:lstStyle/>
                  <a:p>
                    <a:pPr>
                      <a:defRPr sz="1600" b="1">
                        <a:solidFill>
                          <a:srgbClr val="111986"/>
                        </a:solidFill>
                      </a:defRPr>
                    </a:pPr>
                    <a:fld id="{8400E9A8-9F31-42B7-9C58-B3B7BD86E87C}" type="VALUE">
                      <a:rPr lang="en-US" altLang="ja-JP" sz="1400"/>
                      <a:pPr>
                        <a:defRPr sz="1600" b="1">
                          <a:solidFill>
                            <a:srgbClr val="111986"/>
                          </a:solidFill>
                        </a:defRPr>
                      </a:pPr>
                      <a:t>[値]</a:t>
                    </a:fld>
                    <a:endParaRPr lang="ja-JP" altLang="en-US"/>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5D3-40EE-AAFD-8C211B75DACC}"/>
                </c:ext>
              </c:extLst>
            </c:dLbl>
            <c:spPr>
              <a:noFill/>
              <a:ln>
                <a:noFill/>
              </a:ln>
              <a:effectLst/>
            </c:spPr>
            <c:txPr>
              <a:bodyPr wrap="square" lIns="38100" tIns="19050" rIns="38100" bIns="19050" anchor="ctr">
                <a:spAutoFit/>
              </a:bodyPr>
              <a:lstStyle/>
              <a:p>
                <a:pPr>
                  <a:defRPr sz="1000">
                    <a:solidFill>
                      <a:srgbClr val="111986"/>
                    </a:solidFill>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'収支推移 (億円）'!$A$40:$A$50</c:f>
              <c:strCache>
                <c:ptCount val="11"/>
                <c:pt idx="0">
                  <c:v>H25</c:v>
                </c:pt>
                <c:pt idx="1">
                  <c:v>H26</c:v>
                </c:pt>
                <c:pt idx="2">
                  <c:v>H27</c:v>
                </c:pt>
                <c:pt idx="3">
                  <c:v>H28</c:v>
                </c:pt>
                <c:pt idx="4">
                  <c:v>H29</c:v>
                </c:pt>
                <c:pt idx="5">
                  <c:v>H30</c:v>
                </c:pt>
                <c:pt idx="6">
                  <c:v>R1</c:v>
                </c:pt>
                <c:pt idx="7">
                  <c:v>R2</c:v>
                </c:pt>
                <c:pt idx="8">
                  <c:v>R3</c:v>
                </c:pt>
                <c:pt idx="9">
                  <c:v>R4</c:v>
                </c:pt>
                <c:pt idx="10">
                  <c:v>R5</c:v>
                </c:pt>
              </c:strCache>
              <c:extLst/>
            </c:strRef>
          </c:cat>
          <c:val>
            <c:numRef>
              <c:f>'収支推移 (億円）'!$F$45:$F$51</c:f>
              <c:numCache>
                <c:formatCode>#,##0;"△ "#,##0</c:formatCode>
                <c:ptCount val="7"/>
                <c:pt idx="0">
                  <c:v>59</c:v>
                </c:pt>
                <c:pt idx="1">
                  <c:v>367</c:v>
                </c:pt>
                <c:pt idx="2">
                  <c:v>350</c:v>
                </c:pt>
                <c:pt idx="3">
                  <c:v>313</c:v>
                </c:pt>
                <c:pt idx="4">
                  <c:v>234</c:v>
                </c:pt>
                <c:pt idx="5">
                  <c:v>155</c:v>
                </c:pt>
                <c:pt idx="6">
                  <c:v>203</c:v>
                </c:pt>
              </c:numCache>
              <c:extLst/>
            </c:numRef>
          </c:val>
          <c:smooth val="0"/>
          <c:extLst>
            <c:ext xmlns:c16="http://schemas.microsoft.com/office/drawing/2014/chart" uri="{C3380CC4-5D6E-409C-BE32-E72D297353CC}">
              <c16:uniqueId val="{00000002-05D3-40EE-AAFD-8C211B75DACC}"/>
            </c:ext>
          </c:extLst>
        </c:ser>
        <c:ser>
          <c:idx val="2"/>
          <c:order val="3"/>
          <c:tx>
            <c:strRef>
              <c:f>'収支推移 (億円）'!$G$2</c:f>
              <c:strCache>
                <c:ptCount val="1"/>
                <c:pt idx="0">
                  <c:v>D</c:v>
                </c:pt>
              </c:strCache>
            </c:strRef>
          </c:tx>
          <c:spPr>
            <a:ln>
              <a:noFill/>
              <a:prstDash val="dash"/>
            </a:ln>
          </c:spPr>
          <c:marker>
            <c:symbol val="none"/>
          </c:marker>
          <c:trendline>
            <c:spPr>
              <a:ln w="19050">
                <a:noFill/>
                <a:prstDash val="dash"/>
              </a:ln>
            </c:spPr>
            <c:trendlineType val="linear"/>
            <c:forward val="0.5"/>
            <c:backward val="0.5"/>
            <c:dispRSqr val="0"/>
            <c:dispEq val="0"/>
          </c:trendline>
          <c:cat>
            <c:strRef>
              <c:f>'収支推移 (億円）'!$A$40:$A$50</c:f>
              <c:strCache>
                <c:ptCount val="7"/>
                <c:pt idx="0">
                  <c:v>H25</c:v>
                </c:pt>
                <c:pt idx="1">
                  <c:v>H26</c:v>
                </c:pt>
                <c:pt idx="2">
                  <c:v>H27</c:v>
                </c:pt>
                <c:pt idx="3">
                  <c:v>H28</c:v>
                </c:pt>
                <c:pt idx="4">
                  <c:v>H29</c:v>
                </c:pt>
                <c:pt idx="5">
                  <c:v>H30</c:v>
                </c:pt>
                <c:pt idx="6">
                  <c:v>R1</c:v>
                </c:pt>
              </c:strCache>
              <c:extLst/>
            </c:strRef>
          </c:cat>
          <c:val>
            <c:numRef>
              <c:f>'収支推移 (億円）'!$G$40:$G$50</c:f>
              <c:numCache>
                <c:formatCode>General</c:formatCode>
                <c:ptCount val="7"/>
                <c:pt idx="1">
                  <c:v>0</c:v>
                </c:pt>
                <c:pt idx="2">
                  <c:v>0</c:v>
                </c:pt>
                <c:pt idx="3">
                  <c:v>0</c:v>
                </c:pt>
                <c:pt idx="4">
                  <c:v>0</c:v>
                </c:pt>
                <c:pt idx="5">
                  <c:v>0</c:v>
                </c:pt>
                <c:pt idx="6">
                  <c:v>0</c:v>
                </c:pt>
              </c:numCache>
              <c:extLst/>
            </c:numRef>
          </c:val>
          <c:smooth val="0"/>
          <c:extLst>
            <c:ext xmlns:c16="http://schemas.microsoft.com/office/drawing/2014/chart" uri="{C3380CC4-5D6E-409C-BE32-E72D297353CC}">
              <c16:uniqueId val="{00000004-05D3-40EE-AAFD-8C211B75DACC}"/>
            </c:ext>
          </c:extLst>
        </c:ser>
        <c:dLbls>
          <c:showLegendKey val="0"/>
          <c:showVal val="0"/>
          <c:showCatName val="0"/>
          <c:showSerName val="0"/>
          <c:showPercent val="0"/>
          <c:showBubbleSize val="0"/>
        </c:dLbls>
        <c:marker val="1"/>
        <c:smooth val="0"/>
        <c:axId val="26616192"/>
        <c:axId val="26617728"/>
      </c:lineChart>
      <c:catAx>
        <c:axId val="26338432"/>
        <c:scaling>
          <c:orientation val="minMax"/>
        </c:scaling>
        <c:delete val="0"/>
        <c:axPos val="b"/>
        <c:numFmt formatCode="General" sourceLinked="1"/>
        <c:majorTickMark val="out"/>
        <c:minorTickMark val="none"/>
        <c:tickLblPos val="nextTo"/>
        <c:spPr>
          <a:ln w="9525">
            <a:solidFill>
              <a:srgbClr val="484848"/>
            </a:solidFill>
            <a:prstDash val="solid"/>
          </a:ln>
        </c:spPr>
        <c:txPr>
          <a:bodyPr rot="0" vert="horz"/>
          <a:lstStyle/>
          <a:p>
            <a:pPr>
              <a:defRPr/>
            </a:pPr>
            <a:endParaRPr lang="ja-JP"/>
          </a:p>
        </c:txPr>
        <c:crossAx val="26339968"/>
        <c:crosses val="autoZero"/>
        <c:auto val="1"/>
        <c:lblAlgn val="ctr"/>
        <c:lblOffset val="100"/>
        <c:tickLblSkip val="1"/>
        <c:tickMarkSkip val="1"/>
        <c:noMultiLvlLbl val="0"/>
      </c:catAx>
      <c:valAx>
        <c:axId val="26339968"/>
        <c:scaling>
          <c:orientation val="minMax"/>
          <c:min val="20000"/>
        </c:scaling>
        <c:delete val="0"/>
        <c:axPos val="l"/>
        <c:numFmt formatCode="#,##0;&quot;△ &quot;#,##0" sourceLinked="1"/>
        <c:majorTickMark val="out"/>
        <c:minorTickMark val="none"/>
        <c:tickLblPos val="nextTo"/>
        <c:spPr>
          <a:ln w="9525">
            <a:solidFill>
              <a:srgbClr val="484848"/>
            </a:solidFill>
            <a:prstDash val="solid"/>
          </a:ln>
        </c:spPr>
        <c:txPr>
          <a:bodyPr rot="0" vert="horz"/>
          <a:lstStyle/>
          <a:p>
            <a:pPr>
              <a:defRPr/>
            </a:pPr>
            <a:endParaRPr lang="ja-JP"/>
          </a:p>
        </c:txPr>
        <c:crossAx val="26338432"/>
        <c:crosses val="autoZero"/>
        <c:crossBetween val="between"/>
      </c:valAx>
      <c:catAx>
        <c:axId val="26616192"/>
        <c:scaling>
          <c:orientation val="minMax"/>
        </c:scaling>
        <c:delete val="1"/>
        <c:axPos val="b"/>
        <c:numFmt formatCode="General" sourceLinked="1"/>
        <c:majorTickMark val="out"/>
        <c:minorTickMark val="none"/>
        <c:tickLblPos val="none"/>
        <c:crossAx val="26617728"/>
        <c:crosses val="autoZero"/>
        <c:auto val="0"/>
        <c:lblAlgn val="ctr"/>
        <c:lblOffset val="100"/>
        <c:noMultiLvlLbl val="0"/>
      </c:catAx>
      <c:valAx>
        <c:axId val="26617728"/>
        <c:scaling>
          <c:orientation val="minMax"/>
          <c:max val="400"/>
          <c:min val="0"/>
        </c:scaling>
        <c:delete val="0"/>
        <c:axPos val="r"/>
        <c:numFmt formatCode="#,##0;&quot;▲ &quot;#,##0" sourceLinked="0"/>
        <c:majorTickMark val="out"/>
        <c:minorTickMark val="none"/>
        <c:tickLblPos val="nextTo"/>
        <c:spPr>
          <a:ln w="9525">
            <a:solidFill>
              <a:srgbClr val="484848"/>
            </a:solidFill>
            <a:prstDash val="solid"/>
          </a:ln>
        </c:spPr>
        <c:txPr>
          <a:bodyPr rot="0" vert="horz"/>
          <a:lstStyle/>
          <a:p>
            <a:pPr>
              <a:defRPr/>
            </a:pPr>
            <a:endParaRPr lang="ja-JP"/>
          </a:p>
        </c:txPr>
        <c:crossAx val="26616192"/>
        <c:crosses val="max"/>
        <c:crossBetween val="between"/>
        <c:majorUnit val="100"/>
        <c:minorUnit val="20"/>
      </c:valAx>
      <c:spPr>
        <a:noFill/>
        <a:ln w="25393">
          <a:noFill/>
        </a:ln>
      </c:spPr>
    </c:plotArea>
    <c:plotVisOnly val="1"/>
    <c:dispBlanksAs val="gap"/>
    <c:showDLblsOverMax val="0"/>
  </c:chart>
  <c:spPr>
    <a:noFill/>
    <a:ln>
      <a:noFill/>
    </a:ln>
  </c:spPr>
  <c:txPr>
    <a:bodyPr/>
    <a:lstStyle/>
    <a:p>
      <a:pPr>
        <a:defRPr sz="900" b="0" i="0" u="none" strike="noStrike" baseline="0">
          <a:solidFill>
            <a:srgbClr val="000000"/>
          </a:solidFill>
          <a:latin typeface="BIZ UDPゴシック" panose="020B0400000000000000" pitchFamily="50" charset="-128"/>
          <a:ea typeface="BIZ UDPゴシック" panose="020B0400000000000000" pitchFamily="50" charset="-128"/>
          <a:cs typeface="ＭＳ Ｐゴシック"/>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1736111111112"/>
          <c:y val="8.1559116055644684E-2"/>
          <c:w val="0.66477174610296763"/>
          <c:h val="0.7642147545923097"/>
        </c:manualLayout>
      </c:layout>
      <c:barChart>
        <c:barDir val="bar"/>
        <c:grouping val="stacked"/>
        <c:varyColors val="0"/>
        <c:ser>
          <c:idx val="0"/>
          <c:order val="0"/>
          <c:tx>
            <c:strRef>
              <c:f>Sheet1!$B$1</c:f>
              <c:strCache>
                <c:ptCount val="1"/>
                <c:pt idx="0">
                  <c:v>実質税収</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R7当初</c:v>
                </c:pt>
                <c:pt idx="1">
                  <c:v>R8当初</c:v>
                </c:pt>
              </c:strCache>
            </c:strRef>
          </c:cat>
          <c:val>
            <c:numRef>
              <c:f>Sheet1!$B$2:$B$3</c:f>
              <c:numCache>
                <c:formatCode>#,##0_);[Red]\(#,##0\)</c:formatCode>
                <c:ptCount val="2"/>
                <c:pt idx="0">
                  <c:v>14290</c:v>
                </c:pt>
                <c:pt idx="1">
                  <c:v>15105</c:v>
                </c:pt>
              </c:numCache>
            </c:numRef>
          </c:val>
          <c:extLst>
            <c:ext xmlns:c16="http://schemas.microsoft.com/office/drawing/2014/chart" uri="{C3380CC4-5D6E-409C-BE32-E72D297353CC}">
              <c16:uniqueId val="{00000000-9EBE-4E66-8E06-973D8A58D223}"/>
            </c:ext>
          </c:extLst>
        </c:ser>
        <c:ser>
          <c:idx val="1"/>
          <c:order val="1"/>
          <c:tx>
            <c:strRef>
              <c:f>Sheet1!$C$1</c:f>
              <c:strCache>
                <c:ptCount val="1"/>
                <c:pt idx="0">
                  <c:v>地方交付税等</c:v>
                </c:pt>
              </c:strCache>
            </c:strRef>
          </c:tx>
          <c:spPr>
            <a:solidFill>
              <a:srgbClr val="CCDAF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R7当初</c:v>
                </c:pt>
                <c:pt idx="1">
                  <c:v>R8当初</c:v>
                </c:pt>
              </c:strCache>
            </c:strRef>
          </c:cat>
          <c:val>
            <c:numRef>
              <c:f>Sheet1!$C$2:$C$3</c:f>
              <c:numCache>
                <c:formatCode>#,##0_);[Red]\(#,##0\)</c:formatCode>
                <c:ptCount val="2"/>
                <c:pt idx="0">
                  <c:v>3407</c:v>
                </c:pt>
                <c:pt idx="1">
                  <c:v>3915</c:v>
                </c:pt>
              </c:numCache>
            </c:numRef>
          </c:val>
          <c:extLst>
            <c:ext xmlns:c16="http://schemas.microsoft.com/office/drawing/2014/chart" uri="{C3380CC4-5D6E-409C-BE32-E72D297353CC}">
              <c16:uniqueId val="{00000001-9EBE-4E66-8E06-973D8A58D223}"/>
            </c:ext>
          </c:extLst>
        </c:ser>
        <c:dLbls>
          <c:dLblPos val="ctr"/>
          <c:showLegendKey val="0"/>
          <c:showVal val="1"/>
          <c:showCatName val="0"/>
          <c:showSerName val="0"/>
          <c:showPercent val="0"/>
          <c:showBubbleSize val="0"/>
        </c:dLbls>
        <c:gapWidth val="53"/>
        <c:overlap val="100"/>
        <c:serLines>
          <c:spPr>
            <a:ln w="9525" cap="flat" cmpd="sng" algn="ctr">
              <a:solidFill>
                <a:schemeClr val="tx1">
                  <a:lumMod val="35000"/>
                  <a:lumOff val="65000"/>
                </a:schemeClr>
              </a:solidFill>
              <a:round/>
            </a:ln>
            <a:effectLst/>
          </c:spPr>
        </c:serLines>
        <c:axId val="1221384575"/>
        <c:axId val="1221393727"/>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合計</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R7当初</c:v>
                      </c:pt>
                      <c:pt idx="1">
                        <c:v>R8当初</c:v>
                      </c:pt>
                    </c:strCache>
                  </c:strRef>
                </c:cat>
                <c:val>
                  <c:numRef>
                    <c:extLst>
                      <c:ext uri="{02D57815-91ED-43cb-92C2-25804820EDAC}">
                        <c15:formulaRef>
                          <c15:sqref>Sheet1!$D$2:$D$3</c15:sqref>
                        </c15:formulaRef>
                      </c:ext>
                    </c:extLst>
                    <c:numCache>
                      <c:formatCode>#,##0_);[Red]\(#,##0\)</c:formatCode>
                      <c:ptCount val="2"/>
                      <c:pt idx="0">
                        <c:v>17697</c:v>
                      </c:pt>
                      <c:pt idx="1">
                        <c:v>19020</c:v>
                      </c:pt>
                    </c:numCache>
                  </c:numRef>
                </c:val>
                <c:extLst>
                  <c:ext xmlns:c16="http://schemas.microsoft.com/office/drawing/2014/chart" uri="{C3380CC4-5D6E-409C-BE32-E72D297353CC}">
                    <c16:uniqueId val="{00000002-9EBE-4E66-8E06-973D8A58D223}"/>
                  </c:ext>
                </c:extLst>
              </c15:ser>
            </c15:filteredBarSeries>
          </c:ext>
        </c:extLst>
      </c:barChart>
      <c:catAx>
        <c:axId val="1221384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1221393727"/>
        <c:crosses val="autoZero"/>
        <c:auto val="1"/>
        <c:lblAlgn val="ctr"/>
        <c:lblOffset val="100"/>
        <c:noMultiLvlLbl val="0"/>
      </c:catAx>
      <c:valAx>
        <c:axId val="1221393727"/>
        <c:scaling>
          <c:orientation val="minMax"/>
          <c:max val="20000"/>
          <c:min val="0"/>
        </c:scaling>
        <c:delete val="0"/>
        <c:axPos val="b"/>
        <c:majorGridlines>
          <c:spPr>
            <a:ln w="9525" cap="flat" cmpd="sng" algn="ctr">
              <a:solidFill>
                <a:schemeClr val="tx1">
                  <a:lumMod val="15000"/>
                  <a:lumOff val="85000"/>
                </a:schemeClr>
              </a:solidFill>
              <a:prstDash val="sysDot"/>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1221384575"/>
        <c:crosses val="autoZero"/>
        <c:crossBetween val="between"/>
        <c:majorUnit val="5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6618988391376"/>
          <c:y val="0.17407809983896941"/>
          <c:w val="0.83974575041459365"/>
          <c:h val="0.62167109500805151"/>
        </c:manualLayout>
      </c:layout>
      <c:barChart>
        <c:barDir val="bar"/>
        <c:grouping val="stacked"/>
        <c:varyColors val="0"/>
        <c:ser>
          <c:idx val="0"/>
          <c:order val="0"/>
          <c:tx>
            <c:strRef>
              <c:f>Sheet1!$B$1</c:f>
              <c:strCache>
                <c:ptCount val="1"/>
                <c:pt idx="0">
                  <c:v>府税</c:v>
                </c:pt>
              </c:strCache>
            </c:strRef>
          </c:tx>
          <c:spPr>
            <a:solidFill>
              <a:srgbClr val="50649C"/>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Sheet1!$B$2:$B$3</c:f>
              <c:numCache>
                <c:formatCode>#,##0</c:formatCode>
                <c:ptCount val="2"/>
                <c:pt idx="0">
                  <c:v>16283</c:v>
                </c:pt>
                <c:pt idx="1">
                  <c:v>17001</c:v>
                </c:pt>
              </c:numCache>
            </c:numRef>
          </c:val>
          <c:extLst>
            <c:ext xmlns:c16="http://schemas.microsoft.com/office/drawing/2014/chart" uri="{C3380CC4-5D6E-409C-BE32-E72D297353CC}">
              <c16:uniqueId val="{00000000-5301-4FA9-AFF1-1ABEFD09D9CF}"/>
            </c:ext>
          </c:extLst>
        </c:ser>
        <c:ser>
          <c:idx val="1"/>
          <c:order val="1"/>
          <c:tx>
            <c:strRef>
              <c:f>Sheet1!$C$1</c:f>
              <c:strCache>
                <c:ptCount val="1"/>
                <c:pt idx="0">
                  <c:v>地方譲与税</c:v>
                </c:pt>
              </c:strCache>
            </c:strRef>
          </c:tx>
          <c:spPr>
            <a:solidFill>
              <a:srgbClr val="5698DF"/>
            </a:solidFill>
            <a:ln>
              <a:noFill/>
            </a:ln>
            <a:effectLst/>
          </c:spPr>
          <c:invertIfNegative val="0"/>
          <c:dPt>
            <c:idx val="0"/>
            <c:invertIfNegative val="0"/>
            <c:bubble3D val="0"/>
            <c:spPr>
              <a:solidFill>
                <a:srgbClr val="5698DF"/>
              </a:solidFill>
              <a:ln>
                <a:noFill/>
              </a:ln>
              <a:effectLst/>
            </c:spPr>
            <c:extLst>
              <c:ext xmlns:c16="http://schemas.microsoft.com/office/drawing/2014/chart" uri="{C3380CC4-5D6E-409C-BE32-E72D297353CC}">
                <c16:uniqueId val="{00000002-5301-4FA9-AFF1-1ABEFD09D9CF}"/>
              </c:ext>
            </c:extLst>
          </c:dPt>
          <c:dPt>
            <c:idx val="1"/>
            <c:invertIfNegative val="0"/>
            <c:bubble3D val="0"/>
            <c:spPr>
              <a:solidFill>
                <a:srgbClr val="5698DF"/>
              </a:solidFill>
              <a:ln>
                <a:noFill/>
              </a:ln>
              <a:effectLst/>
            </c:spPr>
            <c:extLst>
              <c:ext xmlns:c16="http://schemas.microsoft.com/office/drawing/2014/chart" uri="{C3380CC4-5D6E-409C-BE32-E72D297353CC}">
                <c16:uniqueId val="{00000004-5301-4FA9-AFF1-1ABEFD09D9CF}"/>
              </c:ext>
            </c:extLst>
          </c:dPt>
          <c:dLbls>
            <c:dLbl>
              <c:idx val="0"/>
              <c:layout>
                <c:manualLayout>
                  <c:x val="1.3163349917080294E-3"/>
                  <c:y val="0"/>
                </c:manualLayout>
              </c:layout>
              <c:spPr>
                <a:noFill/>
                <a:ln>
                  <a:noFill/>
                </a:ln>
                <a:effectLst/>
              </c:spPr>
              <c:txPr>
                <a:bodyPr rot="0" spcFirstLastPara="1" vertOverflow="ellipsis" vert="horz" wrap="square" anchor="ctr" anchorCtr="1"/>
                <a:lstStyle/>
                <a:p>
                  <a:pPr>
                    <a:defRPr sz="600" b="1" i="0" u="none" strike="noStrike" kern="1200" baseline="0">
                      <a:solidFill>
                        <a:srgbClr val="FFFFFF"/>
                      </a:solidFill>
                      <a:effectLst>
                        <a:glow rad="127000">
                          <a:srgbClr val="5698DF"/>
                        </a:glow>
                      </a:effectLst>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301-4FA9-AFF1-1ABEFD09D9CF}"/>
                </c:ext>
              </c:extLst>
            </c:dLbl>
            <c:dLbl>
              <c:idx val="1"/>
              <c:layout>
                <c:manualLayout>
                  <c:x val="2.6326699834162519E-3"/>
                  <c:y val="-5.1127214170692435E-3"/>
                </c:manualLayout>
              </c:layout>
              <c:spPr>
                <a:noFill/>
                <a:ln>
                  <a:noFill/>
                </a:ln>
                <a:effectLst/>
              </c:spPr>
              <c:txPr>
                <a:bodyPr rot="0" spcFirstLastPara="1" vertOverflow="ellipsis" vert="horz" wrap="square" anchor="ctr" anchorCtr="1"/>
                <a:lstStyle/>
                <a:p>
                  <a:pPr>
                    <a:defRPr sz="600" b="1" i="0" u="none" strike="noStrike" kern="1200" baseline="0">
                      <a:solidFill>
                        <a:srgbClr val="FFFFFF"/>
                      </a:solidFill>
                      <a:effectLst>
                        <a:glow rad="127000">
                          <a:srgbClr val="5698DF"/>
                        </a:glow>
                      </a:effectLst>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5301-4FA9-AFF1-1ABEFD09D9CF}"/>
                </c:ext>
              </c:extLst>
            </c:dLbl>
            <c:spPr>
              <a:noFill/>
              <a:ln>
                <a:noFill/>
              </a:ln>
              <a:effectLst/>
            </c:spPr>
            <c:txPr>
              <a:bodyPr rot="0" spcFirstLastPara="1" vertOverflow="ellipsis" vert="horz" wrap="square" anchor="ctr" anchorCtr="1"/>
              <a:lstStyle/>
              <a:p>
                <a:pPr>
                  <a:defRPr sz="6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Sheet1!$C$2:$C$3</c:f>
              <c:numCache>
                <c:formatCode>#,##0</c:formatCode>
                <c:ptCount val="2"/>
                <c:pt idx="0">
                  <c:v>1827</c:v>
                </c:pt>
                <c:pt idx="1">
                  <c:v>2074</c:v>
                </c:pt>
              </c:numCache>
            </c:numRef>
          </c:val>
          <c:extLst>
            <c:ext xmlns:c16="http://schemas.microsoft.com/office/drawing/2014/chart" uri="{C3380CC4-5D6E-409C-BE32-E72D297353CC}">
              <c16:uniqueId val="{00000005-5301-4FA9-AFF1-1ABEFD09D9CF}"/>
            </c:ext>
          </c:extLst>
        </c:ser>
        <c:ser>
          <c:idx val="2"/>
          <c:order val="2"/>
          <c:tx>
            <c:strRef>
              <c:f>Sheet1!$D$1</c:f>
              <c:strCache>
                <c:ptCount val="1"/>
                <c:pt idx="0">
                  <c:v>地方交付税</c:v>
                </c:pt>
              </c:strCache>
            </c:strRef>
          </c:tx>
          <c:spPr>
            <a:solidFill>
              <a:srgbClr val="4A9E63"/>
            </a:solidFill>
            <a:ln>
              <a:noFill/>
            </a:ln>
            <a:effectLst/>
          </c:spPr>
          <c:invertIfNegative val="0"/>
          <c:dPt>
            <c:idx val="0"/>
            <c:invertIfNegative val="0"/>
            <c:bubble3D val="0"/>
            <c:spPr>
              <a:solidFill>
                <a:srgbClr val="4A9E63"/>
              </a:solidFill>
              <a:ln>
                <a:noFill/>
              </a:ln>
              <a:effectLst/>
            </c:spPr>
            <c:extLst>
              <c:ext xmlns:c16="http://schemas.microsoft.com/office/drawing/2014/chart" uri="{C3380CC4-5D6E-409C-BE32-E72D297353CC}">
                <c16:uniqueId val="{00000007-5301-4FA9-AFF1-1ABEFD09D9CF}"/>
              </c:ext>
            </c:extLst>
          </c:dPt>
          <c:dPt>
            <c:idx val="1"/>
            <c:invertIfNegative val="0"/>
            <c:bubble3D val="0"/>
            <c:spPr>
              <a:solidFill>
                <a:srgbClr val="4A9E63"/>
              </a:solidFill>
              <a:ln>
                <a:noFill/>
              </a:ln>
              <a:effectLst/>
            </c:spPr>
            <c:extLst>
              <c:ext xmlns:c16="http://schemas.microsoft.com/office/drawing/2014/chart" uri="{C3380CC4-5D6E-409C-BE32-E72D297353CC}">
                <c16:uniqueId val="{00000009-5301-4FA9-AFF1-1ABEFD09D9CF}"/>
              </c:ext>
            </c:extLst>
          </c:dPt>
          <c:dLbls>
            <c:spPr>
              <a:noFill/>
              <a:ln>
                <a:noFill/>
              </a:ln>
              <a:effectLst/>
            </c:spPr>
            <c:txPr>
              <a:bodyPr rot="0" spcFirstLastPara="1" vertOverflow="ellipsis" vert="horz" wrap="square" anchor="ctr" anchorCtr="1"/>
              <a:lstStyle/>
              <a:p>
                <a:pPr>
                  <a:defRPr sz="7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Sheet1!$D$2:$D$3</c:f>
              <c:numCache>
                <c:formatCode>#,##0</c:formatCode>
                <c:ptCount val="2"/>
                <c:pt idx="0">
                  <c:v>3367</c:v>
                </c:pt>
                <c:pt idx="1">
                  <c:v>3677</c:v>
                </c:pt>
              </c:numCache>
            </c:numRef>
          </c:val>
          <c:extLst>
            <c:ext xmlns:c16="http://schemas.microsoft.com/office/drawing/2014/chart" uri="{C3380CC4-5D6E-409C-BE32-E72D297353CC}">
              <c16:uniqueId val="{0000000A-5301-4FA9-AFF1-1ABEFD09D9CF}"/>
            </c:ext>
          </c:extLst>
        </c:ser>
        <c:ser>
          <c:idx val="3"/>
          <c:order val="3"/>
          <c:tx>
            <c:strRef>
              <c:f>Sheet1!$E$1</c:f>
              <c:strCache>
                <c:ptCount val="1"/>
                <c:pt idx="0">
                  <c:v>国庫支出金</c:v>
                </c:pt>
              </c:strCache>
            </c:strRef>
          </c:tx>
          <c:spPr>
            <a:solidFill>
              <a:srgbClr val="E38B3B"/>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rgbClr val="FFFFFF"/>
                    </a:solidFill>
                    <a:effectLst>
                      <a:glow rad="127000">
                        <a:srgbClr val="E38B3B"/>
                      </a:glow>
                    </a:effectLst>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Sheet1!$E$2:$E$3</c:f>
              <c:numCache>
                <c:formatCode>#,##0</c:formatCode>
                <c:ptCount val="2"/>
                <c:pt idx="0">
                  <c:v>2569</c:v>
                </c:pt>
                <c:pt idx="1">
                  <c:v>2830</c:v>
                </c:pt>
              </c:numCache>
            </c:numRef>
          </c:val>
          <c:extLst>
            <c:ext xmlns:c16="http://schemas.microsoft.com/office/drawing/2014/chart" uri="{C3380CC4-5D6E-409C-BE32-E72D297353CC}">
              <c16:uniqueId val="{0000000B-5301-4FA9-AFF1-1ABEFD09D9CF}"/>
            </c:ext>
          </c:extLst>
        </c:ser>
        <c:ser>
          <c:idx val="4"/>
          <c:order val="4"/>
          <c:tx>
            <c:strRef>
              <c:f>Sheet1!$F$1</c:f>
              <c:strCache>
                <c:ptCount val="1"/>
                <c:pt idx="0">
                  <c:v>府債</c:v>
                </c:pt>
              </c:strCache>
            </c:strRef>
          </c:tx>
          <c:spPr>
            <a:solidFill>
              <a:srgbClr val="9B7ED7"/>
            </a:solidFill>
            <a:ln>
              <a:noFill/>
            </a:ln>
            <a:effectLst/>
          </c:spPr>
          <c:invertIfNegative val="0"/>
          <c:dLbls>
            <c:dLbl>
              <c:idx val="0"/>
              <c:layout>
                <c:manualLayout>
                  <c:x val="0"/>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5301-4FA9-AFF1-1ABEFD09D9CF}"/>
                </c:ext>
              </c:extLst>
            </c:dLbl>
            <c:dLbl>
              <c:idx val="1"/>
              <c:layout>
                <c:manualLayout>
                  <c:x val="-2.7678532701832306E-3"/>
                  <c:y val="1.1378291921278347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5301-4FA9-AFF1-1ABEFD09D9CF}"/>
                </c:ext>
              </c:extLst>
            </c:dLbl>
            <c:spPr>
              <a:noFill/>
              <a:ln>
                <a:noFill/>
              </a:ln>
              <a:effectLst/>
            </c:spPr>
            <c:txPr>
              <a:bodyPr rot="0" spcFirstLastPara="1" vertOverflow="ellipsis" vert="horz" wrap="square" anchor="ctr" anchorCtr="1"/>
              <a:lstStyle/>
              <a:p>
                <a:pPr>
                  <a:defRPr sz="600" b="1" i="0" u="none" strike="noStrike" kern="1200" baseline="0">
                    <a:solidFill>
                      <a:srgbClr val="FFFFFF"/>
                    </a:solidFill>
                    <a:effectLst>
                      <a:glow rad="127000">
                        <a:srgbClr val="9B7ED7"/>
                      </a:glow>
                    </a:effectLst>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Sheet1!$F$2:$F$3</c:f>
              <c:numCache>
                <c:formatCode>#,##0</c:formatCode>
                <c:ptCount val="2"/>
                <c:pt idx="0">
                  <c:v>1101</c:v>
                </c:pt>
                <c:pt idx="1">
                  <c:v>1333</c:v>
                </c:pt>
              </c:numCache>
            </c:numRef>
          </c:val>
          <c:extLst>
            <c:ext xmlns:c16="http://schemas.microsoft.com/office/drawing/2014/chart" uri="{C3380CC4-5D6E-409C-BE32-E72D297353CC}">
              <c16:uniqueId val="{0000000C-5301-4FA9-AFF1-1ABEFD09D9CF}"/>
            </c:ext>
          </c:extLst>
        </c:ser>
        <c:ser>
          <c:idx val="5"/>
          <c:order val="5"/>
          <c:tx>
            <c:strRef>
              <c:f>Sheet1!$G$1</c:f>
              <c:strCache>
                <c:ptCount val="1"/>
                <c:pt idx="0">
                  <c:v>その他</c:v>
                </c:pt>
              </c:strCache>
            </c:strRef>
          </c:tx>
          <c:spPr>
            <a:solidFill>
              <a:srgbClr val="AEAEAE"/>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Sheet1!$G$2:$G$3</c:f>
              <c:numCache>
                <c:formatCode>#,##0</c:formatCode>
                <c:ptCount val="2"/>
                <c:pt idx="0">
                  <c:v>7567</c:v>
                </c:pt>
                <c:pt idx="1">
                  <c:v>12301</c:v>
                </c:pt>
              </c:numCache>
            </c:numRef>
          </c:val>
          <c:extLst>
            <c:ext xmlns:c16="http://schemas.microsoft.com/office/drawing/2014/chart" uri="{C3380CC4-5D6E-409C-BE32-E72D297353CC}">
              <c16:uniqueId val="{0000000D-5301-4FA9-AFF1-1ABEFD09D9CF}"/>
            </c:ext>
          </c:extLst>
        </c:ser>
        <c:dLbls>
          <c:dLblPos val="ctr"/>
          <c:showLegendKey val="0"/>
          <c:showVal val="1"/>
          <c:showCatName val="0"/>
          <c:showSerName val="0"/>
          <c:showPercent val="0"/>
          <c:showBubbleSize val="0"/>
        </c:dLbls>
        <c:gapWidth val="50"/>
        <c:overlap val="100"/>
        <c:serLines>
          <c:spPr>
            <a:ln w="9525">
              <a:solidFill>
                <a:srgbClr val="7B7B7B"/>
              </a:solidFill>
              <a:prstDash val="sysDash"/>
              <a:round/>
            </a:ln>
            <a:effectLst/>
          </c:spPr>
        </c:serLines>
        <c:axId val="117830896"/>
        <c:axId val="117832560"/>
      </c:barChart>
      <c:catAx>
        <c:axId val="117830896"/>
        <c:scaling>
          <c:orientation val="minMax"/>
        </c:scaling>
        <c:delete val="0"/>
        <c:axPos val="l"/>
        <c:numFmt formatCode="General" sourceLinked="1"/>
        <c:majorTickMark val="out"/>
        <c:minorTickMark val="none"/>
        <c:tickLblPos val="nextTo"/>
        <c:spPr>
          <a:noFill/>
          <a:ln w="9525" cap="flat" cmpd="sng" algn="ctr">
            <a:solidFill>
              <a:srgbClr val="484848"/>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rgbClr val="000000"/>
                </a:solidFill>
                <a:latin typeface="BIZ UDPゴシック" panose="020B0400000000000000" pitchFamily="50" charset="-128"/>
                <a:ea typeface="BIZ UDPゴシック" panose="020B0400000000000000" pitchFamily="50" charset="-128"/>
                <a:cs typeface="+mn-cs"/>
              </a:defRPr>
            </a:pPr>
            <a:endParaRPr lang="ja-JP"/>
          </a:p>
        </c:txPr>
        <c:crossAx val="117832560"/>
        <c:crosses val="autoZero"/>
        <c:auto val="1"/>
        <c:lblAlgn val="ctr"/>
        <c:lblOffset val="100"/>
        <c:noMultiLvlLbl val="0"/>
      </c:catAx>
      <c:valAx>
        <c:axId val="117832560"/>
        <c:scaling>
          <c:orientation val="minMax"/>
          <c:max val="40000"/>
        </c:scaling>
        <c:delete val="0"/>
        <c:axPos val="b"/>
        <c:majorGridlines>
          <c:spPr>
            <a:ln w="9525" cap="flat" cmpd="sng" algn="ctr">
              <a:solidFill>
                <a:srgbClr val="E1E1E1"/>
              </a:solidFill>
              <a:round/>
            </a:ln>
            <a:effectLst/>
          </c:spPr>
        </c:majorGridlines>
        <c:numFmt formatCode="#,##0" sourceLinked="1"/>
        <c:majorTickMark val="out"/>
        <c:minorTickMark val="none"/>
        <c:tickLblPos val="nextTo"/>
        <c:spPr>
          <a:noFill/>
          <a:ln w="9525">
            <a:noFill/>
          </a:ln>
          <a:effectLst/>
        </c:spPr>
        <c:txPr>
          <a:bodyPr rot="-60000000" spcFirstLastPara="1" vertOverflow="ellipsis" vert="horz" wrap="square" anchor="ctr" anchorCtr="1"/>
          <a:lstStyle/>
          <a:p>
            <a:pPr>
              <a:defRPr sz="800" b="0" i="0" u="none" strike="noStrike" kern="1200" baseline="0">
                <a:solidFill>
                  <a:srgbClr val="000000"/>
                </a:solidFill>
                <a:latin typeface="BIZ UDPゴシック" panose="020B0400000000000000" pitchFamily="50" charset="-128"/>
                <a:ea typeface="BIZ UDPゴシック" panose="020B0400000000000000" pitchFamily="50" charset="-128"/>
                <a:cs typeface="+mn-cs"/>
              </a:defRPr>
            </a:pPr>
            <a:endParaRPr lang="ja-JP"/>
          </a:p>
        </c:txPr>
        <c:crossAx val="117830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900" b="1">
          <a:solidFill>
            <a:srgbClr val="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3648424543947"/>
          <c:y val="0.17494001610305959"/>
          <c:w val="0.84067661691542295"/>
          <c:h val="0.62068075684380031"/>
        </c:manualLayout>
      </c:layout>
      <c:barChart>
        <c:barDir val="bar"/>
        <c:grouping val="stacked"/>
        <c:varyColors val="0"/>
        <c:ser>
          <c:idx val="0"/>
          <c:order val="0"/>
          <c:tx>
            <c:strRef>
              <c:f>Sheet1!$B$1</c:f>
              <c:strCache>
                <c:ptCount val="1"/>
                <c:pt idx="0">
                  <c:v>人件費</c:v>
                </c:pt>
              </c:strCache>
            </c:strRef>
          </c:tx>
          <c:spPr>
            <a:solidFill>
              <a:srgbClr val="50649C"/>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Sheet1!$B$2:$B$3</c:f>
              <c:numCache>
                <c:formatCode>#,##0</c:formatCode>
                <c:ptCount val="2"/>
                <c:pt idx="0">
                  <c:v>7237</c:v>
                </c:pt>
                <c:pt idx="1">
                  <c:v>7719</c:v>
                </c:pt>
              </c:numCache>
            </c:numRef>
          </c:val>
          <c:extLst>
            <c:ext xmlns:c16="http://schemas.microsoft.com/office/drawing/2014/chart" uri="{C3380CC4-5D6E-409C-BE32-E72D297353CC}">
              <c16:uniqueId val="{00000000-6AAD-4E41-94D7-CC81A0B72321}"/>
            </c:ext>
          </c:extLst>
        </c:ser>
        <c:ser>
          <c:idx val="1"/>
          <c:order val="1"/>
          <c:tx>
            <c:strRef>
              <c:f>Sheet1!$C$1</c:f>
              <c:strCache>
                <c:ptCount val="1"/>
                <c:pt idx="0">
                  <c:v>社会保障関係経費</c:v>
                </c:pt>
              </c:strCache>
            </c:strRef>
          </c:tx>
          <c:spPr>
            <a:solidFill>
              <a:srgbClr val="5698DF"/>
            </a:solidFill>
            <a:ln>
              <a:noFill/>
            </a:ln>
            <a:effectLst/>
          </c:spPr>
          <c:invertIfNegative val="0"/>
          <c:dLbls>
            <c:dLbl>
              <c:idx val="0"/>
              <c:spPr>
                <a:noFill/>
                <a:ln>
                  <a:noFill/>
                </a:ln>
                <a:effectLst/>
              </c:spPr>
              <c:txPr>
                <a:bodyPr rot="0" spcFirstLastPara="1" vertOverflow="ellipsis" vert="horz" wrap="square" anchor="ctr" anchorCtr="1"/>
                <a:lstStyle/>
                <a:p>
                  <a:pPr>
                    <a:defRPr sz="8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A2A-4CF2-A895-A91604740DBB}"/>
                </c:ext>
              </c:extLst>
            </c:dLbl>
            <c:dLbl>
              <c:idx val="1"/>
              <c:layout>
                <c:manualLayout>
                  <c:x val="5.4004818760678211E-3"/>
                  <c:y val="-5.3093363075203792E-17"/>
                </c:manualLayout>
              </c:layout>
              <c:spPr>
                <a:noFill/>
                <a:ln>
                  <a:noFill/>
                </a:ln>
                <a:effectLst/>
              </c:spPr>
              <c:txPr>
                <a:bodyPr rot="0" spcFirstLastPara="1" vertOverflow="ellipsis" vert="horz" wrap="square" anchor="ctr" anchorCtr="1"/>
                <a:lstStyle/>
                <a:p>
                  <a:pPr>
                    <a:defRPr sz="8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A2A-4CF2-A895-A91604740DBB}"/>
                </c:ext>
              </c:extLst>
            </c:dLbl>
            <c:spPr>
              <a:noFill/>
              <a:ln>
                <a:noFill/>
              </a:ln>
              <a:effectLst/>
            </c:spPr>
            <c:txPr>
              <a:bodyPr rot="0" spcFirstLastPara="1" vertOverflow="ellipsis" vert="horz" wrap="square" anchor="ctr" anchorCtr="1"/>
              <a:lstStyle/>
              <a:p>
                <a:pPr>
                  <a:defRPr sz="9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Sheet1!$C$2:$C$3</c:f>
              <c:numCache>
                <c:formatCode>#,##0</c:formatCode>
                <c:ptCount val="2"/>
                <c:pt idx="0">
                  <c:v>6713</c:v>
                </c:pt>
                <c:pt idx="1">
                  <c:v>7111</c:v>
                </c:pt>
              </c:numCache>
            </c:numRef>
          </c:val>
          <c:extLst>
            <c:ext xmlns:c16="http://schemas.microsoft.com/office/drawing/2014/chart" uri="{C3380CC4-5D6E-409C-BE32-E72D297353CC}">
              <c16:uniqueId val="{00000001-6AAD-4E41-94D7-CC81A0B72321}"/>
            </c:ext>
          </c:extLst>
        </c:ser>
        <c:ser>
          <c:idx val="2"/>
          <c:order val="2"/>
          <c:tx>
            <c:strRef>
              <c:f>Sheet1!$D$1</c:f>
              <c:strCache>
                <c:ptCount val="1"/>
                <c:pt idx="0">
                  <c:v>公債費</c:v>
                </c:pt>
              </c:strCache>
            </c:strRef>
          </c:tx>
          <c:spPr>
            <a:solidFill>
              <a:srgbClr val="4A9E6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Sheet1!$D$2:$D$3</c:f>
              <c:numCache>
                <c:formatCode>#,##0</c:formatCode>
                <c:ptCount val="2"/>
                <c:pt idx="0">
                  <c:v>3337</c:v>
                </c:pt>
                <c:pt idx="1">
                  <c:v>3483</c:v>
                </c:pt>
              </c:numCache>
            </c:numRef>
          </c:val>
          <c:extLst>
            <c:ext xmlns:c16="http://schemas.microsoft.com/office/drawing/2014/chart" uri="{C3380CC4-5D6E-409C-BE32-E72D297353CC}">
              <c16:uniqueId val="{00000002-6AAD-4E41-94D7-CC81A0B72321}"/>
            </c:ext>
          </c:extLst>
        </c:ser>
        <c:ser>
          <c:idx val="3"/>
          <c:order val="3"/>
          <c:tx>
            <c:strRef>
              <c:f>Sheet1!$E$1</c:f>
              <c:strCache>
                <c:ptCount val="1"/>
                <c:pt idx="0">
                  <c:v>税関連歳出</c:v>
                </c:pt>
              </c:strCache>
            </c:strRef>
          </c:tx>
          <c:spPr>
            <a:solidFill>
              <a:srgbClr val="E38B3B"/>
            </a:solidFill>
            <a:ln>
              <a:noFill/>
            </a:ln>
            <a:effectLst/>
          </c:spPr>
          <c:invertIfNegative val="0"/>
          <c:dLbls>
            <c:dLbl>
              <c:idx val="0"/>
              <c:layout>
                <c:manualLayout>
                  <c:x val="-3.9490049751243778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AAD-4E41-94D7-CC81A0B72321}"/>
                </c:ext>
              </c:extLst>
            </c:dLbl>
            <c:spPr>
              <a:noFill/>
              <a:ln>
                <a:noFill/>
              </a:ln>
              <a:effectLst/>
            </c:spPr>
            <c:txPr>
              <a:bodyPr rot="0" spcFirstLastPara="1" vertOverflow="ellipsis" vert="horz" wrap="square" anchor="ctr" anchorCtr="1"/>
              <a:lstStyle/>
              <a:p>
                <a:pPr>
                  <a:defRPr sz="800" b="1" i="0" u="none" strike="noStrike" kern="1200" baseline="0">
                    <a:solidFill>
                      <a:srgbClr val="FFFFFF"/>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Sheet1!$E$2:$E$3</c:f>
              <c:numCache>
                <c:formatCode>#,##0</c:formatCode>
                <c:ptCount val="2"/>
                <c:pt idx="0">
                  <c:v>3822</c:v>
                </c:pt>
                <c:pt idx="1">
                  <c:v>4023</c:v>
                </c:pt>
              </c:numCache>
            </c:numRef>
          </c:val>
          <c:extLst>
            <c:ext xmlns:c16="http://schemas.microsoft.com/office/drawing/2014/chart" uri="{C3380CC4-5D6E-409C-BE32-E72D297353CC}">
              <c16:uniqueId val="{00000003-6AAD-4E41-94D7-CC81A0B72321}"/>
            </c:ext>
          </c:extLst>
        </c:ser>
        <c:ser>
          <c:idx val="4"/>
          <c:order val="4"/>
          <c:tx>
            <c:strRef>
              <c:f>Sheet1!$F$1</c:f>
              <c:strCache>
                <c:ptCount val="1"/>
                <c:pt idx="0">
                  <c:v>建設事業費</c:v>
                </c:pt>
              </c:strCache>
            </c:strRef>
          </c:tx>
          <c:spPr>
            <a:solidFill>
              <a:srgbClr val="9B7ED7"/>
            </a:solidFill>
            <a:ln>
              <a:noFill/>
            </a:ln>
            <a:effectLst/>
          </c:spPr>
          <c:invertIfNegative val="0"/>
          <c:dLbls>
            <c:spPr>
              <a:noFill/>
              <a:ln>
                <a:noFill/>
              </a:ln>
              <a:effectLst/>
            </c:spPr>
            <c:txPr>
              <a:bodyPr rot="0" spcFirstLastPara="1" vertOverflow="ellipsis" vert="horz" wrap="square" anchor="ctr" anchorCtr="1"/>
              <a:lstStyle/>
              <a:p>
                <a:pPr>
                  <a:defRPr sz="600" b="1" i="0" u="none" strike="noStrike" kern="1200" baseline="0">
                    <a:solidFill>
                      <a:srgbClr val="FFFFFF"/>
                    </a:solidFill>
                    <a:effectLst>
                      <a:glow rad="127000">
                        <a:srgbClr val="9B7ED7"/>
                      </a:glow>
                    </a:effectLst>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Sheet1!$F$2:$F$3</c:f>
              <c:numCache>
                <c:formatCode>#,##0</c:formatCode>
                <c:ptCount val="2"/>
                <c:pt idx="0">
                  <c:v>1848</c:v>
                </c:pt>
                <c:pt idx="1">
                  <c:v>2179</c:v>
                </c:pt>
              </c:numCache>
            </c:numRef>
          </c:val>
          <c:extLst>
            <c:ext xmlns:c16="http://schemas.microsoft.com/office/drawing/2014/chart" uri="{C3380CC4-5D6E-409C-BE32-E72D297353CC}">
              <c16:uniqueId val="{00000004-6AAD-4E41-94D7-CC81A0B72321}"/>
            </c:ext>
          </c:extLst>
        </c:ser>
        <c:ser>
          <c:idx val="5"/>
          <c:order val="5"/>
          <c:tx>
            <c:strRef>
              <c:f>Sheet1!$G$1</c:f>
              <c:strCache>
                <c:ptCount val="1"/>
                <c:pt idx="0">
                  <c:v>一般施策経費</c:v>
                </c:pt>
              </c:strCache>
            </c:strRef>
          </c:tx>
          <c:spPr>
            <a:solidFill>
              <a:srgbClr val="A9BBDF"/>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BIZ UDPゴシック" panose="020B0400000000000000" pitchFamily="50" charset="-128"/>
                    <a:ea typeface="BIZ UDPゴシック" panose="020B0400000000000000"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令和７年度</c:v>
                </c:pt>
                <c:pt idx="1">
                  <c:v>令和８年度</c:v>
                </c:pt>
              </c:strCache>
            </c:strRef>
          </c:cat>
          <c:val>
            <c:numRef>
              <c:f>Sheet1!$G$2:$G$3</c:f>
              <c:numCache>
                <c:formatCode>#,##0</c:formatCode>
                <c:ptCount val="2"/>
                <c:pt idx="0">
                  <c:v>9757</c:v>
                </c:pt>
                <c:pt idx="1">
                  <c:v>14701</c:v>
                </c:pt>
              </c:numCache>
            </c:numRef>
          </c:val>
          <c:extLst>
            <c:ext xmlns:c16="http://schemas.microsoft.com/office/drawing/2014/chart" uri="{C3380CC4-5D6E-409C-BE32-E72D297353CC}">
              <c16:uniqueId val="{00000005-6AAD-4E41-94D7-CC81A0B72321}"/>
            </c:ext>
          </c:extLst>
        </c:ser>
        <c:dLbls>
          <c:dLblPos val="ctr"/>
          <c:showLegendKey val="0"/>
          <c:showVal val="1"/>
          <c:showCatName val="0"/>
          <c:showSerName val="0"/>
          <c:showPercent val="0"/>
          <c:showBubbleSize val="0"/>
        </c:dLbls>
        <c:gapWidth val="50"/>
        <c:overlap val="100"/>
        <c:serLines>
          <c:spPr>
            <a:ln w="9525">
              <a:solidFill>
                <a:srgbClr val="7B7B7B"/>
              </a:solidFill>
              <a:prstDash val="sysDash"/>
              <a:round/>
            </a:ln>
            <a:effectLst/>
          </c:spPr>
        </c:serLines>
        <c:axId val="125055184"/>
        <c:axId val="125054352"/>
      </c:barChart>
      <c:catAx>
        <c:axId val="125055184"/>
        <c:scaling>
          <c:orientation val="minMax"/>
        </c:scaling>
        <c:delete val="0"/>
        <c:axPos val="l"/>
        <c:numFmt formatCode="General" sourceLinked="1"/>
        <c:majorTickMark val="out"/>
        <c:minorTickMark val="none"/>
        <c:tickLblPos val="nextTo"/>
        <c:spPr>
          <a:noFill/>
          <a:ln w="9525" cap="flat" cmpd="sng" algn="ctr">
            <a:solidFill>
              <a:srgbClr val="484848"/>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rgbClr val="000000"/>
                </a:solidFill>
                <a:latin typeface="BIZ UDPゴシック" panose="020B0400000000000000" pitchFamily="50" charset="-128"/>
                <a:ea typeface="BIZ UDPゴシック" panose="020B0400000000000000" pitchFamily="50" charset="-128"/>
                <a:cs typeface="+mn-cs"/>
              </a:defRPr>
            </a:pPr>
            <a:endParaRPr lang="ja-JP"/>
          </a:p>
        </c:txPr>
        <c:crossAx val="125054352"/>
        <c:crosses val="autoZero"/>
        <c:auto val="1"/>
        <c:lblAlgn val="ctr"/>
        <c:lblOffset val="100"/>
        <c:noMultiLvlLbl val="0"/>
      </c:catAx>
      <c:valAx>
        <c:axId val="125054352"/>
        <c:scaling>
          <c:orientation val="minMax"/>
          <c:max val="40000"/>
        </c:scaling>
        <c:delete val="0"/>
        <c:axPos val="b"/>
        <c:majorGridlines>
          <c:spPr>
            <a:ln w="9525" cap="flat" cmpd="sng" algn="ctr">
              <a:solidFill>
                <a:srgbClr val="E1E1E1"/>
              </a:solidFill>
              <a:round/>
            </a:ln>
            <a:effectLst/>
          </c:spPr>
        </c:majorGridlines>
        <c:numFmt formatCode="#,##0" sourceLinked="1"/>
        <c:majorTickMark val="out"/>
        <c:minorTickMark val="none"/>
        <c:tickLblPos val="nextTo"/>
        <c:spPr>
          <a:noFill/>
          <a:ln w="9525">
            <a:noFill/>
          </a:ln>
          <a:effectLst/>
        </c:spPr>
        <c:txPr>
          <a:bodyPr rot="-60000000" spcFirstLastPara="1" vertOverflow="ellipsis" vert="horz" wrap="square" anchor="ctr" anchorCtr="1"/>
          <a:lstStyle/>
          <a:p>
            <a:pPr>
              <a:defRPr sz="800" b="0" i="0" u="none" strike="noStrike" kern="1200" baseline="0">
                <a:solidFill>
                  <a:srgbClr val="000000"/>
                </a:solidFill>
                <a:latin typeface="BIZ UDPゴシック" panose="020B0400000000000000" pitchFamily="50" charset="-128"/>
                <a:ea typeface="BIZ UDPゴシック" panose="020B0400000000000000" pitchFamily="50" charset="-128"/>
                <a:cs typeface="+mn-cs"/>
              </a:defRPr>
            </a:pPr>
            <a:endParaRPr lang="ja-JP"/>
          </a:p>
        </c:txPr>
        <c:crossAx val="12505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900" b="1">
          <a:solidFill>
            <a:srgbClr val="000000"/>
          </a:solidFill>
          <a:latin typeface="BIZ UDPゴシック" panose="020B0400000000000000" pitchFamily="50" charset="-128"/>
          <a:ea typeface="BIZ UDPゴシック" panose="020B0400000000000000"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016363636363639E-2"/>
          <c:y val="7.2238480407932668E-2"/>
          <c:w val="0.89592117077531608"/>
          <c:h val="0.88320283012199774"/>
        </c:manualLayout>
      </c:layout>
      <c:barChart>
        <c:barDir val="col"/>
        <c:grouping val="clustered"/>
        <c:varyColors val="0"/>
        <c:ser>
          <c:idx val="1"/>
          <c:order val="0"/>
          <c:tx>
            <c:strRef>
              <c:f>'R8.1月版'!$A$4</c:f>
              <c:strCache>
                <c:ptCount val="1"/>
                <c:pt idx="0">
                  <c:v>今回</c:v>
                </c:pt>
              </c:strCache>
            </c:strRef>
          </c:tx>
          <c:spPr>
            <a:solidFill>
              <a:srgbClr val="000099"/>
            </a:solidFill>
            <a:ln w="19050">
              <a:solidFill>
                <a:srgbClr val="000099"/>
              </a:solidFill>
              <a:prstDash val="solid"/>
            </a:ln>
          </c:spPr>
          <c:invertIfNegative val="0"/>
          <c:dPt>
            <c:idx val="0"/>
            <c:invertIfNegative val="0"/>
            <c:bubble3D val="0"/>
            <c:extLst>
              <c:ext xmlns:c16="http://schemas.microsoft.com/office/drawing/2014/chart" uri="{C3380CC4-5D6E-409C-BE32-E72D297353CC}">
                <c16:uniqueId val="{00000000-FEC5-4254-9DCD-91D30CDF5CCE}"/>
              </c:ext>
            </c:extLst>
          </c:dPt>
          <c:dPt>
            <c:idx val="1"/>
            <c:invertIfNegative val="0"/>
            <c:bubble3D val="0"/>
            <c:extLst>
              <c:ext xmlns:c16="http://schemas.microsoft.com/office/drawing/2014/chart" uri="{C3380CC4-5D6E-409C-BE32-E72D297353CC}">
                <c16:uniqueId val="{00000001-FEC5-4254-9DCD-91D30CDF5CCE}"/>
              </c:ext>
            </c:extLst>
          </c:dPt>
          <c:dPt>
            <c:idx val="2"/>
            <c:invertIfNegative val="0"/>
            <c:bubble3D val="0"/>
            <c:extLst>
              <c:ext xmlns:c16="http://schemas.microsoft.com/office/drawing/2014/chart" uri="{C3380CC4-5D6E-409C-BE32-E72D297353CC}">
                <c16:uniqueId val="{00000002-FEC5-4254-9DCD-91D30CDF5CCE}"/>
              </c:ext>
            </c:extLst>
          </c:dPt>
          <c:dPt>
            <c:idx val="3"/>
            <c:invertIfNegative val="0"/>
            <c:bubble3D val="0"/>
            <c:extLst>
              <c:ext xmlns:c16="http://schemas.microsoft.com/office/drawing/2014/chart" uri="{C3380CC4-5D6E-409C-BE32-E72D297353CC}">
                <c16:uniqueId val="{00000003-FEC5-4254-9DCD-91D30CDF5CCE}"/>
              </c:ext>
            </c:extLst>
          </c:dPt>
          <c:dPt>
            <c:idx val="4"/>
            <c:invertIfNegative val="0"/>
            <c:bubble3D val="0"/>
            <c:extLst>
              <c:ext xmlns:c16="http://schemas.microsoft.com/office/drawing/2014/chart" uri="{C3380CC4-5D6E-409C-BE32-E72D297353CC}">
                <c16:uniqueId val="{00000004-FEC5-4254-9DCD-91D30CDF5CCE}"/>
              </c:ext>
            </c:extLst>
          </c:dPt>
          <c:dPt>
            <c:idx val="5"/>
            <c:invertIfNegative val="0"/>
            <c:bubble3D val="0"/>
            <c:extLst>
              <c:ext xmlns:c16="http://schemas.microsoft.com/office/drawing/2014/chart" uri="{C3380CC4-5D6E-409C-BE32-E72D297353CC}">
                <c16:uniqueId val="{00000005-FEC5-4254-9DCD-91D30CDF5CCE}"/>
              </c:ext>
            </c:extLst>
          </c:dPt>
          <c:dLbls>
            <c:spPr>
              <a:noFill/>
              <a:ln>
                <a:noFill/>
              </a:ln>
              <a:effectLst/>
            </c:spPr>
            <c:txPr>
              <a:bodyPr wrap="square" lIns="38100" tIns="19050" rIns="38100" bIns="19050" anchor="ctr">
                <a:spAutoFit/>
              </a:bodyPr>
              <a:lstStyle/>
              <a:p>
                <a:pPr>
                  <a:defRPr sz="1200" b="1">
                    <a:latin typeface="HGSｺﾞｼｯｸM" panose="020B0600000000000000" pitchFamily="50" charset="-128"/>
                    <a:ea typeface="HGSｺﾞｼｯｸM" panose="020B0600000000000000"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'R8.1月版'!$C$3:$N$3</c:f>
              <c:strCache>
                <c:ptCount val="12"/>
                <c:pt idx="0">
                  <c:v>R8
(2026)</c:v>
                </c:pt>
                <c:pt idx="1">
                  <c:v>R9
(2027)</c:v>
                </c:pt>
                <c:pt idx="2">
                  <c:v>R10
(2028)</c:v>
                </c:pt>
                <c:pt idx="3">
                  <c:v>R11
(2029)</c:v>
                </c:pt>
                <c:pt idx="4">
                  <c:v>R12
(2030)</c:v>
                </c:pt>
                <c:pt idx="5">
                  <c:v>R13
(2031)</c:v>
                </c:pt>
                <c:pt idx="6">
                  <c:v>R14
(2032)</c:v>
                </c:pt>
                <c:pt idx="7">
                  <c:v>R15
(2033)</c:v>
                </c:pt>
                <c:pt idx="8">
                  <c:v>R16
(2034)</c:v>
                </c:pt>
                <c:pt idx="9">
                  <c:v>R17
(2035)</c:v>
                </c:pt>
                <c:pt idx="10">
                  <c:v>R18
(2036)</c:v>
                </c:pt>
                <c:pt idx="11">
                  <c:v>R19
(2037)</c:v>
                </c:pt>
              </c:strCache>
              <c:extLst/>
            </c:strRef>
          </c:cat>
          <c:val>
            <c:numRef>
              <c:f>'R8.1月版'!$C$4:$N$4</c:f>
              <c:numCache>
                <c:formatCode>#,##0;"▲ "#,##0</c:formatCode>
                <c:ptCount val="12"/>
                <c:pt idx="0">
                  <c:v>-495</c:v>
                </c:pt>
                <c:pt idx="1">
                  <c:v>-310</c:v>
                </c:pt>
                <c:pt idx="2">
                  <c:v>-690</c:v>
                </c:pt>
                <c:pt idx="3">
                  <c:v>-600</c:v>
                </c:pt>
                <c:pt idx="4">
                  <c:v>-720</c:v>
                </c:pt>
                <c:pt idx="5">
                  <c:v>-840</c:v>
                </c:pt>
                <c:pt idx="6">
                  <c:v>-500</c:v>
                </c:pt>
                <c:pt idx="7">
                  <c:v>-500</c:v>
                </c:pt>
                <c:pt idx="8">
                  <c:v>-520</c:v>
                </c:pt>
                <c:pt idx="9">
                  <c:v>-370</c:v>
                </c:pt>
                <c:pt idx="10">
                  <c:v>-300</c:v>
                </c:pt>
                <c:pt idx="11">
                  <c:v>-280</c:v>
                </c:pt>
              </c:numCache>
              <c:extLst/>
            </c:numRef>
          </c:val>
          <c:extLst>
            <c:ext xmlns:c16="http://schemas.microsoft.com/office/drawing/2014/chart" uri="{C3380CC4-5D6E-409C-BE32-E72D297353CC}">
              <c16:uniqueId val="{00000006-FEC5-4254-9DCD-91D30CDF5CCE}"/>
            </c:ext>
          </c:extLst>
        </c:ser>
        <c:dLbls>
          <c:dLblPos val="outEnd"/>
          <c:showLegendKey val="0"/>
          <c:showVal val="1"/>
          <c:showCatName val="0"/>
          <c:showSerName val="0"/>
          <c:showPercent val="0"/>
          <c:showBubbleSize val="0"/>
        </c:dLbls>
        <c:gapWidth val="40"/>
        <c:overlap val="100"/>
        <c:axId val="91541888"/>
        <c:axId val="91543808"/>
        <c:extLst>
          <c:ext xmlns:c15="http://schemas.microsoft.com/office/drawing/2012/chart" uri="{02D57815-91ED-43cb-92C2-25804820EDAC}">
            <c15:filteredBarSeries>
              <c15:ser>
                <c:idx val="4"/>
                <c:order val="1"/>
                <c:tx>
                  <c:strRef>
                    <c:extLst>
                      <c:ext uri="{02D57815-91ED-43cb-92C2-25804820EDAC}">
                        <c15:formulaRef>
                          <c15:sqref>'R8.1月版'!$A$8</c15:sqref>
                        </c15:formulaRef>
                      </c:ext>
                    </c:extLst>
                    <c:strCache>
                      <c:ptCount val="1"/>
                      <c:pt idx="0">
                        <c:v>計</c:v>
                      </c:pt>
                    </c:strCache>
                  </c:strRef>
                </c:tx>
                <c:spPr>
                  <a:solidFill>
                    <a:srgbClr val="000099"/>
                  </a:solidFill>
                  <a:ln w="19050">
                    <a:solidFill>
                      <a:sysClr val="window" lastClr="FFFFFF">
                        <a:lumMod val="50000"/>
                      </a:sysClr>
                    </a:solidFill>
                    <a:prstDash val="solid"/>
                  </a:ln>
                </c:spPr>
                <c:invertIfNegative val="0"/>
                <c:dPt>
                  <c:idx val="0"/>
                  <c:invertIfNegative val="0"/>
                  <c:bubble3D val="0"/>
                  <c:spPr>
                    <a:solidFill>
                      <a:srgbClr val="000099"/>
                    </a:solidFill>
                    <a:ln w="19050">
                      <a:solidFill>
                        <a:sysClr val="windowText" lastClr="000000"/>
                      </a:solidFill>
                      <a:prstDash val="solid"/>
                    </a:ln>
                  </c:spPr>
                  <c:extLst>
                    <c:ext xmlns:c16="http://schemas.microsoft.com/office/drawing/2014/chart" uri="{C3380CC4-5D6E-409C-BE32-E72D297353CC}">
                      <c16:uniqueId val="{00000008-FEC5-4254-9DCD-91D30CDF5CCE}"/>
                    </c:ext>
                  </c:extLst>
                </c:dPt>
                <c:dLbls>
                  <c:dLbl>
                    <c:idx val="0"/>
                    <c:delete val="1"/>
                    <c:extLst>
                      <c:ext uri="{CE6537A1-D6FC-4f65-9D91-7224C49458BB}"/>
                      <c:ext xmlns:c16="http://schemas.microsoft.com/office/drawing/2014/chart" uri="{C3380CC4-5D6E-409C-BE32-E72D297353CC}">
                        <c16:uniqueId val="{00000008-FEC5-4254-9DCD-91D30CDF5CCE}"/>
                      </c:ext>
                    </c:extLst>
                  </c:dLbl>
                  <c:dLbl>
                    <c:idx val="1"/>
                    <c:layout>
                      <c:manualLayout>
                        <c:x val="6.4141414141414145E-4"/>
                        <c:y val="-3.7572001578211674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9-FEC5-4254-9DCD-91D30CDF5CCE}"/>
                      </c:ext>
                    </c:extLst>
                  </c:dLbl>
                  <c:dLbl>
                    <c:idx val="2"/>
                    <c:layout>
                      <c:manualLayout>
                        <c:x val="-6.4141414141414145E-4"/>
                        <c:y val="-3.2990050166234637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A-FEC5-4254-9DCD-91D30CDF5CCE}"/>
                      </c:ext>
                    </c:extLst>
                  </c:dLbl>
                  <c:dLbl>
                    <c:idx val="3"/>
                    <c:layout>
                      <c:manualLayout>
                        <c:x val="0"/>
                        <c:y val="-3.6655611295816265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B-FEC5-4254-9DCD-91D30CDF5CCE}"/>
                      </c:ext>
                    </c:extLst>
                  </c:dLbl>
                  <c:dLbl>
                    <c:idx val="4"/>
                    <c:layout>
                      <c:manualLayout>
                        <c:x val="-9.4072987334896821E-17"/>
                        <c:y val="-3.4822830731025385E-2"/>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C-FEC5-4254-9DCD-91D30CDF5CCE}"/>
                      </c:ext>
                    </c:extLst>
                  </c:dLbl>
                  <c:dLbl>
                    <c:idx val="5"/>
                    <c:layout>
                      <c:manualLayout>
                        <c:x val="6.4141414141414145E-4"/>
                        <c:y val="-0.10235972596080253"/>
                      </c:manualLayout>
                    </c:layout>
                    <c:dLblPos val="outEnd"/>
                    <c:showLegendKey val="0"/>
                    <c:showVal val="1"/>
                    <c:showCatName val="0"/>
                    <c:showSerName val="0"/>
                    <c:showPercent val="0"/>
                    <c:showBubbleSize val="0"/>
                    <c:extLst>
                      <c:ext uri="{CE6537A1-D6FC-4f65-9D91-7224C49458BB}"/>
                      <c:ext xmlns:c16="http://schemas.microsoft.com/office/drawing/2014/chart" uri="{C3380CC4-5D6E-409C-BE32-E72D297353CC}">
                        <c16:uniqueId val="{0000000D-FEC5-4254-9DCD-91D30CDF5CCE}"/>
                      </c:ext>
                    </c:extLst>
                  </c:dLbl>
                  <c:spPr>
                    <a:noFill/>
                    <a:ln>
                      <a:noFill/>
                    </a:ln>
                    <a:effectLst/>
                  </c:spPr>
                  <c:txPr>
                    <a:bodyPr wrap="square" lIns="38100" tIns="19050" rIns="38100" bIns="19050" anchor="ctr">
                      <a:spAutoFit/>
                    </a:bodyPr>
                    <a:lstStyle/>
                    <a:p>
                      <a:pPr>
                        <a:defRPr sz="2400">
                          <a:solidFill>
                            <a:srgbClr val="FF0000"/>
                          </a:solidFill>
                          <a:latin typeface="HGSｺﾞｼｯｸM" panose="020B0600000000000000" pitchFamily="50" charset="-128"/>
                          <a:ea typeface="HGSｺﾞｼｯｸM" panose="020B0600000000000000" pitchFamily="50" charset="-128"/>
                        </a:defRPr>
                      </a:pPr>
                      <a:endParaRPr lang="ja-JP"/>
                    </a:p>
                  </c:txPr>
                  <c:dLblPos val="outEnd"/>
                  <c:showLegendKey val="0"/>
                  <c:showVal val="0"/>
                  <c:showCatName val="0"/>
                  <c:showSerName val="0"/>
                  <c:showPercent val="0"/>
                  <c:showBubbleSize val="0"/>
                  <c:extLst>
                    <c:ext uri="{CE6537A1-D6FC-4f65-9D91-7224C49458BB}">
                      <c15:showLeaderLines val="0"/>
                    </c:ext>
                  </c:extLst>
                </c:dLbls>
                <c:cat>
                  <c:strRef>
                    <c:extLst>
                      <c:ext uri="{02D57815-91ED-43cb-92C2-25804820EDAC}">
                        <c15:formulaRef>
                          <c15:sqref>'R8.1月版'!$C$3:$N$3</c15:sqref>
                        </c15:formulaRef>
                      </c:ext>
                    </c:extLst>
                    <c:strCache>
                      <c:ptCount val="12"/>
                      <c:pt idx="0">
                        <c:v>R8
(2026)</c:v>
                      </c:pt>
                      <c:pt idx="1">
                        <c:v>R9
(2027)</c:v>
                      </c:pt>
                      <c:pt idx="2">
                        <c:v>R10
(2028)</c:v>
                      </c:pt>
                      <c:pt idx="3">
                        <c:v>R11
(2029)</c:v>
                      </c:pt>
                      <c:pt idx="4">
                        <c:v>R12
(2030)</c:v>
                      </c:pt>
                      <c:pt idx="5">
                        <c:v>R13
(2031)</c:v>
                      </c:pt>
                      <c:pt idx="6">
                        <c:v>R14
(2032)</c:v>
                      </c:pt>
                      <c:pt idx="7">
                        <c:v>R15
(2033)</c:v>
                      </c:pt>
                      <c:pt idx="8">
                        <c:v>R16
(2034)</c:v>
                      </c:pt>
                      <c:pt idx="9">
                        <c:v>R17
(2035)</c:v>
                      </c:pt>
                      <c:pt idx="10">
                        <c:v>R18
(2036)</c:v>
                      </c:pt>
                      <c:pt idx="11">
                        <c:v>R19
(2037)</c:v>
                      </c:pt>
                    </c:strCache>
                  </c:strRef>
                </c:cat>
                <c:val>
                  <c:numRef>
                    <c:extLst>
                      <c:ext uri="{02D57815-91ED-43cb-92C2-25804820EDAC}">
                        <c15:formulaRef>
                          <c15:sqref>'R8.1月版'!$C$8:$N$8</c15:sqref>
                        </c15:formulaRef>
                      </c:ext>
                    </c:extLst>
                    <c:numCache>
                      <c:formatCode>#,##0;"▲ "#,##0</c:formatCode>
                      <c:ptCount val="12"/>
                      <c:pt idx="0">
                        <c:v>-495</c:v>
                      </c:pt>
                      <c:pt idx="1">
                        <c:v>-310</c:v>
                      </c:pt>
                      <c:pt idx="2">
                        <c:v>-690</c:v>
                      </c:pt>
                      <c:pt idx="3">
                        <c:v>-600</c:v>
                      </c:pt>
                      <c:pt idx="4">
                        <c:v>-720</c:v>
                      </c:pt>
                      <c:pt idx="5">
                        <c:v>-840</c:v>
                      </c:pt>
                      <c:pt idx="6">
                        <c:v>-500</c:v>
                      </c:pt>
                      <c:pt idx="7">
                        <c:v>-500</c:v>
                      </c:pt>
                      <c:pt idx="8">
                        <c:v>-520</c:v>
                      </c:pt>
                      <c:pt idx="9">
                        <c:v>-370</c:v>
                      </c:pt>
                      <c:pt idx="10">
                        <c:v>-300</c:v>
                      </c:pt>
                      <c:pt idx="11">
                        <c:v>-280</c:v>
                      </c:pt>
                    </c:numCache>
                  </c:numRef>
                </c:val>
                <c:extLst>
                  <c:ext xmlns:c16="http://schemas.microsoft.com/office/drawing/2014/chart" uri="{C3380CC4-5D6E-409C-BE32-E72D297353CC}">
                    <c16:uniqueId val="{0000000E-FEC5-4254-9DCD-91D30CDF5CCE}"/>
                  </c:ext>
                </c:extLst>
              </c15:ser>
            </c15:filteredBarSeries>
            <c15:filteredBarSeries>
              <c15:ser>
                <c:idx val="0"/>
                <c:order val="2"/>
                <c:tx>
                  <c:strRef>
                    <c:extLst xmlns:c15="http://schemas.microsoft.com/office/drawing/2012/chart">
                      <c:ext xmlns:c15="http://schemas.microsoft.com/office/drawing/2012/chart" uri="{02D57815-91ED-43cb-92C2-25804820EDAC}">
                        <c15:formulaRef>
                          <c15:sqref>'R8.1月版'!$A$5</c15:sqref>
                        </c15:formulaRef>
                      </c:ext>
                    </c:extLst>
                    <c:strCache>
                      <c:ptCount val="1"/>
                    </c:strCache>
                  </c:strRef>
                </c:tx>
                <c:spPr>
                  <a:solidFill>
                    <a:srgbClr val="000099"/>
                  </a:solidFill>
                  <a:ln w="19050" cmpd="sng">
                    <a:solidFill>
                      <a:srgbClr val="000099"/>
                    </a:solidFill>
                    <a:prstDash val="solid"/>
                  </a:ln>
                </c:spPr>
                <c:invertIfNegative val="0"/>
                <c:dPt>
                  <c:idx val="0"/>
                  <c:invertIfNegative val="0"/>
                  <c:bubble3D val="0"/>
                  <c:extLst xmlns:c15="http://schemas.microsoft.com/office/drawing/2012/chart">
                    <c:ext xmlns:c16="http://schemas.microsoft.com/office/drawing/2014/chart" uri="{C3380CC4-5D6E-409C-BE32-E72D297353CC}">
                      <c16:uniqueId val="{0000000F-FEC5-4254-9DCD-91D30CDF5CCE}"/>
                    </c:ext>
                  </c:extLst>
                </c:dPt>
                <c:dPt>
                  <c:idx val="1"/>
                  <c:invertIfNegative val="0"/>
                  <c:bubble3D val="0"/>
                  <c:extLst xmlns:c15="http://schemas.microsoft.com/office/drawing/2012/chart">
                    <c:ext xmlns:c16="http://schemas.microsoft.com/office/drawing/2014/chart" uri="{C3380CC4-5D6E-409C-BE32-E72D297353CC}">
                      <c16:uniqueId val="{00000010-FEC5-4254-9DCD-91D30CDF5CCE}"/>
                    </c:ext>
                  </c:extLst>
                </c:dPt>
                <c:dPt>
                  <c:idx val="2"/>
                  <c:invertIfNegative val="0"/>
                  <c:bubble3D val="0"/>
                  <c:extLst xmlns:c15="http://schemas.microsoft.com/office/drawing/2012/chart">
                    <c:ext xmlns:c16="http://schemas.microsoft.com/office/drawing/2014/chart" uri="{C3380CC4-5D6E-409C-BE32-E72D297353CC}">
                      <c16:uniqueId val="{00000011-FEC5-4254-9DCD-91D30CDF5CCE}"/>
                    </c:ext>
                  </c:extLst>
                </c:dPt>
                <c:dPt>
                  <c:idx val="3"/>
                  <c:invertIfNegative val="0"/>
                  <c:bubble3D val="0"/>
                  <c:extLst xmlns:c15="http://schemas.microsoft.com/office/drawing/2012/chart">
                    <c:ext xmlns:c16="http://schemas.microsoft.com/office/drawing/2014/chart" uri="{C3380CC4-5D6E-409C-BE32-E72D297353CC}">
                      <c16:uniqueId val="{00000012-FEC5-4254-9DCD-91D30CDF5CCE}"/>
                    </c:ext>
                  </c:extLst>
                </c:dPt>
                <c:dPt>
                  <c:idx val="4"/>
                  <c:invertIfNegative val="0"/>
                  <c:bubble3D val="0"/>
                  <c:extLst xmlns:c15="http://schemas.microsoft.com/office/drawing/2012/chart">
                    <c:ext xmlns:c16="http://schemas.microsoft.com/office/drawing/2014/chart" uri="{C3380CC4-5D6E-409C-BE32-E72D297353CC}">
                      <c16:uniqueId val="{00000013-FEC5-4254-9DCD-91D30CDF5CCE}"/>
                    </c:ext>
                  </c:extLst>
                </c:dPt>
                <c:dPt>
                  <c:idx val="5"/>
                  <c:invertIfNegative val="0"/>
                  <c:bubble3D val="0"/>
                  <c:extLst xmlns:c15="http://schemas.microsoft.com/office/drawing/2012/chart">
                    <c:ext xmlns:c16="http://schemas.microsoft.com/office/drawing/2014/chart" uri="{C3380CC4-5D6E-409C-BE32-E72D297353CC}">
                      <c16:uniqueId val="{00000014-FEC5-4254-9DCD-91D30CDF5CCE}"/>
                    </c:ext>
                  </c:extLst>
                </c:dPt>
                <c:dPt>
                  <c:idx val="6"/>
                  <c:invertIfNegative val="0"/>
                  <c:bubble3D val="0"/>
                  <c:extLst xmlns:c15="http://schemas.microsoft.com/office/drawing/2012/chart">
                    <c:ext xmlns:c16="http://schemas.microsoft.com/office/drawing/2014/chart" uri="{C3380CC4-5D6E-409C-BE32-E72D297353CC}">
                      <c16:uniqueId val="{00000015-FEC5-4254-9DCD-91D30CDF5CCE}"/>
                    </c:ext>
                  </c:extLst>
                </c:dPt>
                <c:dPt>
                  <c:idx val="7"/>
                  <c:invertIfNegative val="0"/>
                  <c:bubble3D val="0"/>
                  <c:extLst xmlns:c15="http://schemas.microsoft.com/office/drawing/2012/chart">
                    <c:ext xmlns:c16="http://schemas.microsoft.com/office/drawing/2014/chart" uri="{C3380CC4-5D6E-409C-BE32-E72D297353CC}">
                      <c16:uniqueId val="{00000016-FEC5-4254-9DCD-91D30CDF5CCE}"/>
                    </c:ext>
                  </c:extLst>
                </c:dPt>
                <c:dPt>
                  <c:idx val="8"/>
                  <c:invertIfNegative val="0"/>
                  <c:bubble3D val="0"/>
                  <c:extLst xmlns:c15="http://schemas.microsoft.com/office/drawing/2012/chart">
                    <c:ext xmlns:c16="http://schemas.microsoft.com/office/drawing/2014/chart" uri="{C3380CC4-5D6E-409C-BE32-E72D297353CC}">
                      <c16:uniqueId val="{00000017-FEC5-4254-9DCD-91D30CDF5CCE}"/>
                    </c:ext>
                  </c:extLst>
                </c:dPt>
                <c:dPt>
                  <c:idx val="9"/>
                  <c:invertIfNegative val="0"/>
                  <c:bubble3D val="0"/>
                  <c:extLst xmlns:c15="http://schemas.microsoft.com/office/drawing/2012/chart">
                    <c:ext xmlns:c16="http://schemas.microsoft.com/office/drawing/2014/chart" uri="{C3380CC4-5D6E-409C-BE32-E72D297353CC}">
                      <c16:uniqueId val="{00000018-FEC5-4254-9DCD-91D30CDF5CCE}"/>
                    </c:ext>
                  </c:extLst>
                </c:dPt>
                <c:dPt>
                  <c:idx val="10"/>
                  <c:invertIfNegative val="0"/>
                  <c:bubble3D val="0"/>
                  <c:extLst xmlns:c15="http://schemas.microsoft.com/office/drawing/2012/chart">
                    <c:ext xmlns:c16="http://schemas.microsoft.com/office/drawing/2014/chart" uri="{C3380CC4-5D6E-409C-BE32-E72D297353CC}">
                      <c16:uniqueId val="{00000019-FEC5-4254-9DCD-91D30CDF5CCE}"/>
                    </c:ext>
                  </c:extLst>
                </c:dPt>
                <c:dPt>
                  <c:idx val="11"/>
                  <c:invertIfNegative val="0"/>
                  <c:bubble3D val="0"/>
                  <c:extLst xmlns:c15="http://schemas.microsoft.com/office/drawing/2012/chart">
                    <c:ext xmlns:c16="http://schemas.microsoft.com/office/drawing/2014/chart" uri="{C3380CC4-5D6E-409C-BE32-E72D297353CC}">
                      <c16:uniqueId val="{0000001A-FEC5-4254-9DCD-91D30CDF5CCE}"/>
                    </c:ext>
                  </c:extLst>
                </c:dPt>
                <c:dPt>
                  <c:idx val="12"/>
                  <c:invertIfNegative val="0"/>
                  <c:bubble3D val="0"/>
                  <c:extLst xmlns:c15="http://schemas.microsoft.com/office/drawing/2012/chart">
                    <c:ext xmlns:c16="http://schemas.microsoft.com/office/drawing/2014/chart" uri="{C3380CC4-5D6E-409C-BE32-E72D297353CC}">
                      <c16:uniqueId val="{0000001B-FEC5-4254-9DCD-91D30CDF5CCE}"/>
                    </c:ext>
                  </c:extLst>
                </c:dPt>
                <c:dPt>
                  <c:idx val="13"/>
                  <c:invertIfNegative val="0"/>
                  <c:bubble3D val="0"/>
                  <c:extLst xmlns:c15="http://schemas.microsoft.com/office/drawing/2012/chart">
                    <c:ext xmlns:c16="http://schemas.microsoft.com/office/drawing/2014/chart" uri="{C3380CC4-5D6E-409C-BE32-E72D297353CC}">
                      <c16:uniqueId val="{0000001C-FEC5-4254-9DCD-91D30CDF5CCE}"/>
                    </c:ext>
                  </c:extLst>
                </c:dPt>
                <c:dPt>
                  <c:idx val="14"/>
                  <c:invertIfNegative val="0"/>
                  <c:bubble3D val="0"/>
                  <c:extLst xmlns:c15="http://schemas.microsoft.com/office/drawing/2012/chart">
                    <c:ext xmlns:c16="http://schemas.microsoft.com/office/drawing/2014/chart" uri="{C3380CC4-5D6E-409C-BE32-E72D297353CC}">
                      <c16:uniqueId val="{0000001D-FEC5-4254-9DCD-91D30CDF5CCE}"/>
                    </c:ext>
                  </c:extLst>
                </c:dPt>
                <c:dPt>
                  <c:idx val="15"/>
                  <c:invertIfNegative val="0"/>
                  <c:bubble3D val="0"/>
                  <c:extLst xmlns:c15="http://schemas.microsoft.com/office/drawing/2012/chart">
                    <c:ext xmlns:c16="http://schemas.microsoft.com/office/drawing/2014/chart" uri="{C3380CC4-5D6E-409C-BE32-E72D297353CC}">
                      <c16:uniqueId val="{0000001E-FEC5-4254-9DCD-91D30CDF5CCE}"/>
                    </c:ext>
                  </c:extLst>
                </c:dPt>
                <c:dPt>
                  <c:idx val="16"/>
                  <c:invertIfNegative val="0"/>
                  <c:bubble3D val="0"/>
                  <c:extLst xmlns:c15="http://schemas.microsoft.com/office/drawing/2012/chart">
                    <c:ext xmlns:c16="http://schemas.microsoft.com/office/drawing/2014/chart" uri="{C3380CC4-5D6E-409C-BE32-E72D297353CC}">
                      <c16:uniqueId val="{0000001F-FEC5-4254-9DCD-91D30CDF5CCE}"/>
                    </c:ext>
                  </c:extLst>
                </c:dPt>
                <c:dPt>
                  <c:idx val="17"/>
                  <c:invertIfNegative val="0"/>
                  <c:bubble3D val="0"/>
                  <c:extLst xmlns:c15="http://schemas.microsoft.com/office/drawing/2012/chart">
                    <c:ext xmlns:c16="http://schemas.microsoft.com/office/drawing/2014/chart" uri="{C3380CC4-5D6E-409C-BE32-E72D297353CC}">
                      <c16:uniqueId val="{00000020-FEC5-4254-9DCD-91D30CDF5CCE}"/>
                    </c:ext>
                  </c:extLst>
                </c:dPt>
                <c:dLbls>
                  <c:dLbl>
                    <c:idx val="0"/>
                    <c:layout>
                      <c:manualLayout>
                        <c:x val="6.4141414141414145E-4"/>
                        <c:y val="0.32334241598546776"/>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FEC5-4254-9DCD-91D30CDF5CCE}"/>
                      </c:ext>
                    </c:extLst>
                  </c:dLbl>
                  <c:dLbl>
                    <c:idx val="1"/>
                    <c:layout>
                      <c:manualLayout>
                        <c:x val="-6.4141414141414145E-4"/>
                        <c:y val="0.17711171662125344"/>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FEC5-4254-9DCD-91D30CDF5CCE}"/>
                      </c:ext>
                    </c:extLst>
                  </c:dLbl>
                  <c:dLbl>
                    <c:idx val="2"/>
                    <c:layout>
                      <c:manualLayout>
                        <c:x val="-6.4141414141414145E-4"/>
                        <c:y val="0.32788374205267939"/>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1-FEC5-4254-9DCD-91D30CDF5CCE}"/>
                      </c:ext>
                    </c:extLst>
                  </c:dLbl>
                  <c:dLbl>
                    <c:idx val="3"/>
                    <c:layout>
                      <c:manualLayout>
                        <c:x val="6.4141414141414145E-4"/>
                        <c:y val="0.2415985467756585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2-FEC5-4254-9DCD-91D30CDF5CCE}"/>
                      </c:ext>
                    </c:extLst>
                  </c:dLbl>
                  <c:dLbl>
                    <c:idx val="4"/>
                    <c:layout>
                      <c:manualLayout>
                        <c:x val="1.2828282828281888E-3"/>
                        <c:y val="0.25522252497729336"/>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FEC5-4254-9DCD-91D30CDF5CCE}"/>
                      </c:ext>
                    </c:extLst>
                  </c:dLbl>
                  <c:dLbl>
                    <c:idx val="5"/>
                    <c:layout>
                      <c:manualLayout>
                        <c:x val="-6.4141414141423545E-4"/>
                        <c:y val="0.39327883742052677"/>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FEC5-4254-9DCD-91D30CDF5CCE}"/>
                      </c:ext>
                    </c:extLst>
                  </c:dLbl>
                  <c:dLbl>
                    <c:idx val="6"/>
                    <c:layout>
                      <c:manualLayout>
                        <c:x val="6.4141414141414145E-4"/>
                        <c:y val="0.1108083560399637"/>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5-FEC5-4254-9DCD-91D30CDF5CCE}"/>
                      </c:ext>
                    </c:extLst>
                  </c:dLbl>
                  <c:dLbl>
                    <c:idx val="7"/>
                    <c:layout>
                      <c:manualLayout>
                        <c:x val="6.4141414141414145E-4"/>
                        <c:y val="7.4477819019216601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6-FEC5-4254-9DCD-91D30CDF5CCE}"/>
                      </c:ext>
                    </c:extLst>
                  </c:dLbl>
                  <c:spPr>
                    <a:noFill/>
                    <a:ln>
                      <a:noFill/>
                    </a:ln>
                    <a:effectLst/>
                  </c:spPr>
                  <c:txPr>
                    <a:bodyPr wrap="square" lIns="38100" tIns="19050" rIns="38100" bIns="19050" anchor="ctr">
                      <a:spAutoFit/>
                    </a:bodyPr>
                    <a:lstStyle/>
                    <a:p>
                      <a:pPr>
                        <a:defRPr sz="2400" b="1">
                          <a:latin typeface="HGPｺﾞｼｯｸM" panose="020B0600000000000000" pitchFamily="50" charset="-128"/>
                          <a:ea typeface="HGPｺﾞｼｯｸM" panose="020B0600000000000000" pitchFamily="50" charset="-128"/>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extLst xmlns:c15="http://schemas.microsoft.com/office/drawing/2012/chart">
                      <c:ext xmlns:c15="http://schemas.microsoft.com/office/drawing/2012/chart" uri="{02D57815-91ED-43cb-92C2-25804820EDAC}">
                        <c15:formulaRef>
                          <c15:sqref>'R8.1月版'!$C$3:$N$3</c15:sqref>
                        </c15:formulaRef>
                      </c:ext>
                    </c:extLst>
                    <c:strCache>
                      <c:ptCount val="12"/>
                      <c:pt idx="0">
                        <c:v>R8
(2026)</c:v>
                      </c:pt>
                      <c:pt idx="1">
                        <c:v>R9
(2027)</c:v>
                      </c:pt>
                      <c:pt idx="2">
                        <c:v>R10
(2028)</c:v>
                      </c:pt>
                      <c:pt idx="3">
                        <c:v>R11
(2029)</c:v>
                      </c:pt>
                      <c:pt idx="4">
                        <c:v>R12
(2030)</c:v>
                      </c:pt>
                      <c:pt idx="5">
                        <c:v>R13
(2031)</c:v>
                      </c:pt>
                      <c:pt idx="6">
                        <c:v>R14
(2032)</c:v>
                      </c:pt>
                      <c:pt idx="7">
                        <c:v>R15
(2033)</c:v>
                      </c:pt>
                      <c:pt idx="8">
                        <c:v>R16
(2034)</c:v>
                      </c:pt>
                      <c:pt idx="9">
                        <c:v>R17
(2035)</c:v>
                      </c:pt>
                      <c:pt idx="10">
                        <c:v>R18
(2036)</c:v>
                      </c:pt>
                      <c:pt idx="11">
                        <c:v>R19
(2037)</c:v>
                      </c:pt>
                    </c:strCache>
                  </c:strRef>
                </c:cat>
                <c:val>
                  <c:numRef>
                    <c:extLst xmlns:c15="http://schemas.microsoft.com/office/drawing/2012/chart">
                      <c:ext xmlns:c15="http://schemas.microsoft.com/office/drawing/2012/chart" uri="{02D57815-91ED-43cb-92C2-25804820EDAC}">
                        <c15:formulaRef>
                          <c15:sqref>'R8.1月版'!$C$5:$N$5</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21-FEC5-4254-9DCD-91D30CDF5CCE}"/>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'R8.1月版'!$A$6</c15:sqref>
                        </c15:formulaRef>
                      </c:ext>
                    </c:extLst>
                    <c:strCache>
                      <c:ptCount val="1"/>
                    </c:strCache>
                  </c:strRef>
                </c:tx>
                <c:invertIfNegative val="0"/>
                <c:dLbls>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'R8.1月版'!$C$3:$N$3</c15:sqref>
                        </c15:formulaRef>
                      </c:ext>
                    </c:extLst>
                    <c:strCache>
                      <c:ptCount val="12"/>
                      <c:pt idx="0">
                        <c:v>R8
(2026)</c:v>
                      </c:pt>
                      <c:pt idx="1">
                        <c:v>R9
(2027)</c:v>
                      </c:pt>
                      <c:pt idx="2">
                        <c:v>R10
(2028)</c:v>
                      </c:pt>
                      <c:pt idx="3">
                        <c:v>R11
(2029)</c:v>
                      </c:pt>
                      <c:pt idx="4">
                        <c:v>R12
(2030)</c:v>
                      </c:pt>
                      <c:pt idx="5">
                        <c:v>R13
(2031)</c:v>
                      </c:pt>
                      <c:pt idx="6">
                        <c:v>R14
(2032)</c:v>
                      </c:pt>
                      <c:pt idx="7">
                        <c:v>R15
(2033)</c:v>
                      </c:pt>
                      <c:pt idx="8">
                        <c:v>R16
(2034)</c:v>
                      </c:pt>
                      <c:pt idx="9">
                        <c:v>R17
(2035)</c:v>
                      </c:pt>
                      <c:pt idx="10">
                        <c:v>R18
(2036)</c:v>
                      </c:pt>
                      <c:pt idx="11">
                        <c:v>R19
(2037)</c:v>
                      </c:pt>
                    </c:strCache>
                  </c:strRef>
                </c:cat>
                <c:val>
                  <c:numRef>
                    <c:extLst xmlns:c15="http://schemas.microsoft.com/office/drawing/2012/chart">
                      <c:ext xmlns:c15="http://schemas.microsoft.com/office/drawing/2012/chart" uri="{02D57815-91ED-43cb-92C2-25804820EDAC}">
                        <c15:formulaRef>
                          <c15:sqref>'R8.1月版'!$C$6:$N$6</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22-FEC5-4254-9DCD-91D30CDF5CCE}"/>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'R8.1月版'!$A$7</c15:sqref>
                        </c15:formulaRef>
                      </c:ext>
                    </c:extLst>
                    <c:strCache>
                      <c:ptCount val="1"/>
                    </c:strCache>
                  </c:strRef>
                </c:tx>
                <c:invertIfNegative val="0"/>
                <c:dLbls>
                  <c:spPr>
                    <a:noFill/>
                    <a:ln>
                      <a:noFill/>
                    </a:ln>
                    <a:effectLst/>
                  </c:sp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'R8.1月版'!$C$3:$N$3</c15:sqref>
                        </c15:formulaRef>
                      </c:ext>
                    </c:extLst>
                    <c:strCache>
                      <c:ptCount val="12"/>
                      <c:pt idx="0">
                        <c:v>R8
(2026)</c:v>
                      </c:pt>
                      <c:pt idx="1">
                        <c:v>R9
(2027)</c:v>
                      </c:pt>
                      <c:pt idx="2">
                        <c:v>R10
(2028)</c:v>
                      </c:pt>
                      <c:pt idx="3">
                        <c:v>R11
(2029)</c:v>
                      </c:pt>
                      <c:pt idx="4">
                        <c:v>R12
(2030)</c:v>
                      </c:pt>
                      <c:pt idx="5">
                        <c:v>R13
(2031)</c:v>
                      </c:pt>
                      <c:pt idx="6">
                        <c:v>R14
(2032)</c:v>
                      </c:pt>
                      <c:pt idx="7">
                        <c:v>R15
(2033)</c:v>
                      </c:pt>
                      <c:pt idx="8">
                        <c:v>R16
(2034)</c:v>
                      </c:pt>
                      <c:pt idx="9">
                        <c:v>R17
(2035)</c:v>
                      </c:pt>
                      <c:pt idx="10">
                        <c:v>R18
(2036)</c:v>
                      </c:pt>
                      <c:pt idx="11">
                        <c:v>R19
(2037)</c:v>
                      </c:pt>
                    </c:strCache>
                  </c:strRef>
                </c:cat>
                <c:val>
                  <c:numRef>
                    <c:extLst xmlns:c15="http://schemas.microsoft.com/office/drawing/2012/chart">
                      <c:ext xmlns:c15="http://schemas.microsoft.com/office/drawing/2012/chart" uri="{02D57815-91ED-43cb-92C2-25804820EDAC}">
                        <c15:formulaRef>
                          <c15:sqref>'R8.1月版'!$C$7:$N$7</c15:sqref>
                        </c15:formulaRef>
                      </c:ext>
                    </c:extLst>
                    <c:numCache>
                      <c:formatCode>General</c:formatCode>
                      <c:ptCount val="12"/>
                    </c:numCache>
                  </c:numRef>
                </c:val>
                <c:extLst xmlns:c15="http://schemas.microsoft.com/office/drawing/2012/chart">
                  <c:ext xmlns:c16="http://schemas.microsoft.com/office/drawing/2014/chart" uri="{C3380CC4-5D6E-409C-BE32-E72D297353CC}">
                    <c16:uniqueId val="{00000023-FEC5-4254-9DCD-91D30CDF5CCE}"/>
                  </c:ext>
                </c:extLst>
              </c15:ser>
            </c15:filteredBarSeries>
          </c:ext>
        </c:extLst>
      </c:barChart>
      <c:catAx>
        <c:axId val="91541888"/>
        <c:scaling>
          <c:orientation val="minMax"/>
        </c:scaling>
        <c:delete val="0"/>
        <c:axPos val="b"/>
        <c:numFmt formatCode="General" sourceLinked="1"/>
        <c:majorTickMark val="out"/>
        <c:minorTickMark val="none"/>
        <c:tickLblPos val="high"/>
        <c:spPr>
          <a:ln w="12700">
            <a:solidFill>
              <a:srgbClr val="000000"/>
            </a:solidFill>
            <a:prstDash val="solid"/>
          </a:ln>
        </c:spPr>
        <c:txPr>
          <a:bodyPr rot="0" vert="horz"/>
          <a:lstStyle/>
          <a:p>
            <a:pPr>
              <a:defRPr sz="1100" b="1" i="0" u="none" strike="noStrike" baseline="0">
                <a:solidFill>
                  <a:srgbClr val="000000"/>
                </a:solidFill>
                <a:latin typeface="HGPｺﾞｼｯｸM" panose="020B0600000000000000" pitchFamily="50" charset="-128"/>
                <a:ea typeface="HGPｺﾞｼｯｸM" panose="020B0600000000000000" pitchFamily="50" charset="-128"/>
                <a:cs typeface="ＭＳ Ｐゴシック"/>
              </a:defRPr>
            </a:pPr>
            <a:endParaRPr lang="ja-JP"/>
          </a:p>
        </c:txPr>
        <c:crossAx val="91543808"/>
        <c:crossesAt val="0"/>
        <c:auto val="1"/>
        <c:lblAlgn val="ctr"/>
        <c:lblOffset val="0"/>
        <c:noMultiLvlLbl val="0"/>
      </c:catAx>
      <c:valAx>
        <c:axId val="91543808"/>
        <c:scaling>
          <c:orientation val="minMax"/>
          <c:max val="0"/>
          <c:min val="-1400"/>
        </c:scaling>
        <c:delete val="0"/>
        <c:axPos val="l"/>
        <c:majorGridlines>
          <c:spPr>
            <a:ln w="3175">
              <a:solidFill>
                <a:schemeClr val="tx1">
                  <a:lumMod val="75000"/>
                  <a:lumOff val="25000"/>
                </a:schemeClr>
              </a:solidFill>
              <a:prstDash val="solid"/>
            </a:ln>
          </c:spPr>
        </c:majorGridlines>
        <c:numFmt formatCode="#,##0;&quot;▲&quot;#,##0" sourceLinked="0"/>
        <c:majorTickMark val="none"/>
        <c:minorTickMark val="none"/>
        <c:tickLblPos val="nextTo"/>
        <c:spPr>
          <a:noFill/>
          <a:ln w="3175">
            <a:solidFill>
              <a:schemeClr val="tx2">
                <a:lumMod val="60000"/>
                <a:lumOff val="40000"/>
              </a:schemeClr>
            </a:solidFill>
            <a:prstDash val="dash"/>
          </a:ln>
        </c:spPr>
        <c:txPr>
          <a:bodyPr rot="0" vert="horz"/>
          <a:lstStyle/>
          <a:p>
            <a:pPr>
              <a:defRPr sz="1100" b="0" i="0" u="none" strike="noStrike" baseline="0">
                <a:solidFill>
                  <a:srgbClr val="000000"/>
                </a:solidFill>
                <a:latin typeface="HGPｺﾞｼｯｸM" panose="020B0600000000000000" pitchFamily="50" charset="-128"/>
                <a:ea typeface="HGPｺﾞｼｯｸM" panose="020B0600000000000000" pitchFamily="50" charset="-128"/>
                <a:cs typeface="ＭＳ Ｐゴシック"/>
              </a:defRPr>
            </a:pPr>
            <a:endParaRPr lang="ja-JP"/>
          </a:p>
        </c:txPr>
        <c:crossAx val="91541888"/>
        <c:crosses val="autoZero"/>
        <c:crossBetween val="between"/>
        <c:majorUnit val="200"/>
        <c:minorUnit val="100"/>
      </c:valAx>
      <c:spPr>
        <a:noFill/>
        <a:ln w="25400">
          <a:solidFill>
            <a:schemeClr val="tx1">
              <a:lumMod val="50000"/>
              <a:lumOff val="50000"/>
            </a:schemeClr>
          </a:solidFill>
        </a:ln>
      </c:spPr>
    </c:plotArea>
    <c:plotVisOnly val="1"/>
    <c:dispBlanksAs val="gap"/>
    <c:showDLblsOverMax val="0"/>
  </c:chart>
  <c:spPr>
    <a:noFill/>
    <a:ln>
      <a:noFill/>
    </a:ln>
  </c:spPr>
  <c:txPr>
    <a:bodyPr/>
    <a:lstStyle/>
    <a:p>
      <a:pPr>
        <a:defRPr sz="2275"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743175287356315E-2"/>
          <c:y val="0.11927532679738562"/>
          <c:w val="0.89253029214559387"/>
          <c:h val="0.61811519607843135"/>
        </c:manualLayout>
      </c:layout>
      <c:barChart>
        <c:barDir val="col"/>
        <c:grouping val="stacked"/>
        <c:varyColors val="0"/>
        <c:ser>
          <c:idx val="2"/>
          <c:order val="0"/>
          <c:tx>
            <c:strRef>
              <c:f>Sheet1!$C$1</c:f>
              <c:strCache>
                <c:ptCount val="1"/>
                <c:pt idx="0">
                  <c:v>その他</c:v>
                </c:pt>
              </c:strCache>
            </c:strRef>
          </c:tx>
          <c:spPr>
            <a:solidFill>
              <a:srgbClr val="5698DF"/>
            </a:solidFill>
            <a:ln w="3104">
              <a:noFill/>
            </a:ln>
          </c:spPr>
          <c:invertIfNegative val="0"/>
          <c:dLbls>
            <c:spPr>
              <a:noFill/>
              <a:ln w="46675">
                <a:noFill/>
              </a:ln>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Sheet1!$A$14:$A$26</c:f>
              <c:strCache>
                <c:ptCount val="8"/>
                <c:pt idx="0">
                  <c:v>R1</c:v>
                </c:pt>
                <c:pt idx="1">
                  <c:v>R2</c:v>
                </c:pt>
                <c:pt idx="2">
                  <c:v>R3</c:v>
                </c:pt>
                <c:pt idx="3">
                  <c:v>R4</c:v>
                </c:pt>
                <c:pt idx="4">
                  <c:v>R5</c:v>
                </c:pt>
                <c:pt idx="5">
                  <c:v>R6</c:v>
                </c:pt>
                <c:pt idx="6">
                  <c:v>R7（最終）</c:v>
                </c:pt>
                <c:pt idx="7">
                  <c:v>R8（当初）</c:v>
                </c:pt>
              </c:strCache>
            </c:strRef>
          </c:cat>
          <c:val>
            <c:numRef>
              <c:f>Sheet1!$C$14:$C$26</c:f>
              <c:numCache>
                <c:formatCode>#,##0_);[Red]\(#,##0\)</c:formatCode>
                <c:ptCount val="8"/>
                <c:pt idx="0">
                  <c:v>27822</c:v>
                </c:pt>
                <c:pt idx="1">
                  <c:v>27476</c:v>
                </c:pt>
                <c:pt idx="2">
                  <c:v>27190</c:v>
                </c:pt>
                <c:pt idx="3">
                  <c:v>26447</c:v>
                </c:pt>
                <c:pt idx="4">
                  <c:v>25585</c:v>
                </c:pt>
                <c:pt idx="5">
                  <c:v>24978</c:v>
                </c:pt>
                <c:pt idx="6">
                  <c:v>24270</c:v>
                </c:pt>
                <c:pt idx="7">
                  <c:v>23868</c:v>
                </c:pt>
              </c:numCache>
            </c:numRef>
          </c:val>
          <c:extLst>
            <c:ext xmlns:c16="http://schemas.microsoft.com/office/drawing/2014/chart" uri="{C3380CC4-5D6E-409C-BE32-E72D297353CC}">
              <c16:uniqueId val="{00000001-121B-4F1F-ABF9-4F0FDA4AC1B4}"/>
            </c:ext>
          </c:extLst>
        </c:ser>
        <c:ser>
          <c:idx val="0"/>
          <c:order val="1"/>
          <c:tx>
            <c:strRef>
              <c:f>Sheet1!$B$1</c:f>
              <c:strCache>
                <c:ptCount val="1"/>
                <c:pt idx="0">
                  <c:v>臨財債等</c:v>
                </c:pt>
              </c:strCache>
            </c:strRef>
          </c:tx>
          <c:spPr>
            <a:solidFill>
              <a:srgbClr val="E38B3B"/>
            </a:solidFill>
            <a:ln w="3104">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Sheet1!$A$14:$A$26</c:f>
              <c:strCache>
                <c:ptCount val="8"/>
                <c:pt idx="0">
                  <c:v>R1</c:v>
                </c:pt>
                <c:pt idx="1">
                  <c:v>R2</c:v>
                </c:pt>
                <c:pt idx="2">
                  <c:v>R3</c:v>
                </c:pt>
                <c:pt idx="3">
                  <c:v>R4</c:v>
                </c:pt>
                <c:pt idx="4">
                  <c:v>R5</c:v>
                </c:pt>
                <c:pt idx="5">
                  <c:v>R6</c:v>
                </c:pt>
                <c:pt idx="6">
                  <c:v>R7（最終）</c:v>
                </c:pt>
                <c:pt idx="7">
                  <c:v>R8（当初）</c:v>
                </c:pt>
              </c:strCache>
            </c:strRef>
          </c:cat>
          <c:val>
            <c:numRef>
              <c:f>Sheet1!$B$14:$B$26</c:f>
              <c:numCache>
                <c:formatCode>#,##0_);[Red]\(#,##0\)</c:formatCode>
                <c:ptCount val="8"/>
                <c:pt idx="0">
                  <c:v>33244</c:v>
                </c:pt>
                <c:pt idx="1">
                  <c:v>33898</c:v>
                </c:pt>
                <c:pt idx="2">
                  <c:v>35550</c:v>
                </c:pt>
                <c:pt idx="3">
                  <c:v>34590</c:v>
                </c:pt>
                <c:pt idx="4">
                  <c:v>33596</c:v>
                </c:pt>
                <c:pt idx="5">
                  <c:v>32190</c:v>
                </c:pt>
                <c:pt idx="6">
                  <c:v>30422</c:v>
                </c:pt>
                <c:pt idx="7">
                  <c:v>28586</c:v>
                </c:pt>
              </c:numCache>
            </c:numRef>
          </c:val>
          <c:extLst>
            <c:ext xmlns:c16="http://schemas.microsoft.com/office/drawing/2014/chart" uri="{C3380CC4-5D6E-409C-BE32-E72D297353CC}">
              <c16:uniqueId val="{00000003-121B-4F1F-ABF9-4F0FDA4AC1B4}"/>
            </c:ext>
          </c:extLst>
        </c:ser>
        <c:ser>
          <c:idx val="1"/>
          <c:order val="2"/>
          <c:tx>
            <c:strRef>
              <c:f>Sheet1!$D$1</c:f>
              <c:strCache>
                <c:ptCount val="1"/>
                <c:pt idx="0">
                  <c:v>計</c:v>
                </c:pt>
              </c:strCache>
              <c:extLst xmlns:c15="http://schemas.microsoft.com/office/drawing/2012/chart"/>
            </c:strRef>
          </c:tx>
          <c:spPr>
            <a:noFill/>
            <a:ln>
              <a:noFill/>
            </a:ln>
          </c:spPr>
          <c:invertIfNegative val="0"/>
          <c:dLbls>
            <c:numFmt formatCode="#,##0_);[Red]\(#,##0\)" sourceLinked="0"/>
            <c:spPr>
              <a:noFill/>
              <a:ln>
                <a:noFill/>
              </a:ln>
              <a:effectLst/>
            </c:spPr>
            <c:txPr>
              <a:bodyPr/>
              <a:lstStyle/>
              <a:p>
                <a:pPr>
                  <a:defRPr b="1"/>
                </a:pPr>
                <a:endParaRPr lang="ja-JP"/>
              </a:p>
            </c:txPr>
            <c:dLblPos val="inBase"/>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Sheet1!$A$14:$A$26</c:f>
              <c:strCache>
                <c:ptCount val="8"/>
                <c:pt idx="0">
                  <c:v>R1</c:v>
                </c:pt>
                <c:pt idx="1">
                  <c:v>R2</c:v>
                </c:pt>
                <c:pt idx="2">
                  <c:v>R3</c:v>
                </c:pt>
                <c:pt idx="3">
                  <c:v>R4</c:v>
                </c:pt>
                <c:pt idx="4">
                  <c:v>R5</c:v>
                </c:pt>
                <c:pt idx="5">
                  <c:v>R6</c:v>
                </c:pt>
                <c:pt idx="6">
                  <c:v>R7（最終）</c:v>
                </c:pt>
                <c:pt idx="7">
                  <c:v>R8（当初）</c:v>
                </c:pt>
              </c:strCache>
            </c:strRef>
          </c:cat>
          <c:val>
            <c:numRef>
              <c:f>Sheet1!$D$14:$D$26</c:f>
              <c:numCache>
                <c:formatCode>#,##0_);[Red]\(#,##0\)</c:formatCode>
                <c:ptCount val="8"/>
                <c:pt idx="0">
                  <c:v>61065</c:v>
                </c:pt>
                <c:pt idx="1">
                  <c:v>61374</c:v>
                </c:pt>
                <c:pt idx="2">
                  <c:v>62741</c:v>
                </c:pt>
                <c:pt idx="3">
                  <c:v>61038</c:v>
                </c:pt>
                <c:pt idx="4">
                  <c:v>59182</c:v>
                </c:pt>
                <c:pt idx="5">
                  <c:v>57168</c:v>
                </c:pt>
                <c:pt idx="6">
                  <c:v>54692</c:v>
                </c:pt>
                <c:pt idx="7">
                  <c:v>52455</c:v>
                </c:pt>
              </c:numCache>
            </c:numRef>
          </c:val>
          <c:extLst xmlns:c15="http://schemas.microsoft.com/office/drawing/2012/chart">
            <c:ext xmlns:c16="http://schemas.microsoft.com/office/drawing/2014/chart" uri="{C3380CC4-5D6E-409C-BE32-E72D297353CC}">
              <c16:uniqueId val="{00000007-121B-4F1F-ABF9-4F0FDA4AC1B4}"/>
            </c:ext>
          </c:extLst>
        </c:ser>
        <c:dLbls>
          <c:showLegendKey val="0"/>
          <c:showVal val="0"/>
          <c:showCatName val="0"/>
          <c:showSerName val="0"/>
          <c:showPercent val="0"/>
          <c:showBubbleSize val="0"/>
        </c:dLbls>
        <c:gapWidth val="45"/>
        <c:overlap val="100"/>
        <c:axId val="165835520"/>
        <c:axId val="165837056"/>
        <c:extLst/>
      </c:barChart>
      <c:catAx>
        <c:axId val="165835520"/>
        <c:scaling>
          <c:orientation val="minMax"/>
        </c:scaling>
        <c:delete val="0"/>
        <c:axPos val="b"/>
        <c:numFmt formatCode="General" sourceLinked="1"/>
        <c:majorTickMark val="out"/>
        <c:minorTickMark val="none"/>
        <c:tickLblPos val="nextTo"/>
        <c:spPr>
          <a:ln w="9525">
            <a:solidFill>
              <a:srgbClr val="484848"/>
            </a:solidFill>
          </a:ln>
        </c:spPr>
        <c:txPr>
          <a:bodyPr rot="0" vert="horz"/>
          <a:lstStyle/>
          <a:p>
            <a:pPr>
              <a:defRPr/>
            </a:pPr>
            <a:endParaRPr lang="ja-JP"/>
          </a:p>
        </c:txPr>
        <c:crossAx val="165837056"/>
        <c:crosses val="autoZero"/>
        <c:auto val="1"/>
        <c:lblAlgn val="ctr"/>
        <c:lblOffset val="100"/>
        <c:noMultiLvlLbl val="0"/>
      </c:catAx>
      <c:valAx>
        <c:axId val="165837056"/>
        <c:scaling>
          <c:orientation val="minMax"/>
          <c:max val="70000"/>
          <c:min val="0"/>
        </c:scaling>
        <c:delete val="0"/>
        <c:axPos val="l"/>
        <c:majorGridlines>
          <c:spPr>
            <a:ln w="9525">
              <a:solidFill>
                <a:srgbClr val="E1E1E1"/>
              </a:solidFill>
              <a:prstDash val="solid"/>
            </a:ln>
          </c:spPr>
        </c:majorGridlines>
        <c:numFmt formatCode="#,##0_ " sourceLinked="0"/>
        <c:majorTickMark val="out"/>
        <c:minorTickMark val="none"/>
        <c:tickLblPos val="nextTo"/>
        <c:spPr>
          <a:ln w="9525">
            <a:solidFill>
              <a:srgbClr val="484848"/>
            </a:solidFill>
            <a:prstDash val="solid"/>
          </a:ln>
        </c:spPr>
        <c:txPr>
          <a:bodyPr rot="0" vert="horz"/>
          <a:lstStyle/>
          <a:p>
            <a:pPr>
              <a:defRPr/>
            </a:pPr>
            <a:endParaRPr lang="ja-JP"/>
          </a:p>
        </c:txPr>
        <c:crossAx val="165835520"/>
        <c:crosses val="autoZero"/>
        <c:crossBetween val="between"/>
      </c:valAx>
      <c:spPr>
        <a:noFill/>
        <a:ln w="25381">
          <a:noFill/>
        </a:ln>
      </c:spPr>
    </c:plotArea>
    <c:plotVisOnly val="1"/>
    <c:dispBlanksAs val="gap"/>
    <c:showDLblsOverMax val="0"/>
  </c:chart>
  <c:spPr>
    <a:noFill/>
    <a:ln w="0">
      <a:noFill/>
    </a:ln>
  </c:spPr>
  <c:txPr>
    <a:bodyPr/>
    <a:lstStyle/>
    <a:p>
      <a:pPr>
        <a:defRPr sz="800" b="0" i="0" u="none" strike="noStrike" baseline="0">
          <a:solidFill>
            <a:srgbClr val="000000"/>
          </a:solidFill>
          <a:latin typeface="BIZ UDPゴシック" panose="020B0400000000000000" pitchFamily="50" charset="-128"/>
          <a:ea typeface="BIZ UDPゴシック" panose="020B0400000000000000" pitchFamily="50" charset="-128"/>
          <a:cs typeface="Calibri"/>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759099616858241E-2"/>
          <c:y val="0.1188733660130719"/>
          <c:w val="0.89251436781609195"/>
          <c:h val="0.61628349673202609"/>
        </c:manualLayout>
      </c:layout>
      <c:barChart>
        <c:barDir val="col"/>
        <c:grouping val="stacked"/>
        <c:varyColors val="0"/>
        <c:ser>
          <c:idx val="1"/>
          <c:order val="0"/>
          <c:tx>
            <c:strRef>
              <c:f>Sheet1!$C$1</c:f>
              <c:strCache>
                <c:ptCount val="1"/>
                <c:pt idx="0">
                  <c:v> その他 </c:v>
                </c:pt>
              </c:strCache>
            </c:strRef>
          </c:tx>
          <c:spPr>
            <a:solidFill>
              <a:srgbClr val="5698DF"/>
            </a:solidFill>
            <a:ln w="3175">
              <a:noFill/>
            </a:ln>
          </c:spPr>
          <c:invertIfNegative val="0"/>
          <c:dLbls>
            <c:dLbl>
              <c:idx val="1"/>
              <c:layout>
                <c:manualLayout>
                  <c:x val="-4.561781609195402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4B1-4858-BCC0-6956EFA901E7}"/>
                </c:ext>
              </c:extLst>
            </c:dLbl>
            <c:dLbl>
              <c:idx val="2"/>
              <c:layout>
                <c:manualLayout>
                  <c:x val="-1.5205938697318566E-3"/>
                  <c:y val="-9.511055704814935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4B1-4858-BCC0-6956EFA901E7}"/>
                </c:ext>
              </c:extLst>
            </c:dLbl>
            <c:dLbl>
              <c:idx val="3"/>
              <c:layout>
                <c:manualLayout>
                  <c:x val="-1.5205938697318007E-3"/>
                  <c:y val="0"/>
                </c:manualLayout>
              </c:layout>
              <c:tx>
                <c:rich>
                  <a:bodyPr wrap="square" lIns="38100" tIns="19050" rIns="38100" bIns="19050" anchor="ctr">
                    <a:spAutoFit/>
                  </a:bodyPr>
                  <a:lstStyle/>
                  <a:p>
                    <a:pPr>
                      <a:defRPr lang="en-US" altLang="ja-JP" sz="700">
                        <a:solidFill>
                          <a:schemeClr val="bg1"/>
                        </a:solidFill>
                      </a:defRPr>
                    </a:pPr>
                    <a:fld id="{E1FAE02C-763A-4F9C-975B-6F2D1A1EC003}" type="VALUE">
                      <a:rPr lang="en-US" altLang="ja-JP" sz="700">
                        <a:solidFill>
                          <a:schemeClr val="bg1"/>
                        </a:solidFill>
                      </a:rPr>
                      <a:pPr>
                        <a:defRPr lang="en-US" altLang="ja-JP" sz="700">
                          <a:solidFill>
                            <a:schemeClr val="bg1"/>
                          </a:solidFill>
                        </a:defRPr>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D4B1-4858-BCC0-6956EFA901E7}"/>
                </c:ext>
              </c:extLst>
            </c:dLbl>
            <c:dLbl>
              <c:idx val="4"/>
              <c:layout>
                <c:manualLayout>
                  <c:x val="-4.5617816091955135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4B1-4858-BCC0-6956EFA901E7}"/>
                </c:ext>
              </c:extLst>
            </c:dLbl>
            <c:dLbl>
              <c:idx val="5"/>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4B1-4858-BCC0-6956EFA901E7}"/>
                </c:ext>
              </c:extLst>
            </c:dLbl>
            <c:dLbl>
              <c:idx val="6"/>
              <c:layout>
                <c:manualLayout>
                  <c:x val="-3.041187739463713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EC-4BF4-9BE9-4D86025A0CAD}"/>
                </c:ext>
              </c:extLst>
            </c:dLbl>
            <c:spPr>
              <a:noFill/>
              <a:ln>
                <a:noFill/>
              </a:ln>
              <a:effectLst/>
            </c:spPr>
            <c:txPr>
              <a:bodyPr wrap="square" lIns="38100" tIns="19050" rIns="38100" bIns="19050" anchor="ctr">
                <a:spAutoFit/>
              </a:bodyPr>
              <a:lstStyle/>
              <a:p>
                <a:pPr>
                  <a:defRPr sz="700">
                    <a:solidFill>
                      <a:schemeClr val="bg1"/>
                    </a:solidFill>
                    <a:effectLst/>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8"/>
                <c:pt idx="0">
                  <c:v> R1 </c:v>
                </c:pt>
                <c:pt idx="1">
                  <c:v> R2 </c:v>
                </c:pt>
                <c:pt idx="2">
                  <c:v> R3 </c:v>
                </c:pt>
                <c:pt idx="3">
                  <c:v> R4 </c:v>
                </c:pt>
                <c:pt idx="4">
                  <c:v> R5 </c:v>
                </c:pt>
                <c:pt idx="5">
                  <c:v> R6 </c:v>
                </c:pt>
                <c:pt idx="6">
                  <c:v> R7（最終） </c:v>
                </c:pt>
                <c:pt idx="7">
                  <c:v> R8（当初） </c:v>
                </c:pt>
              </c:strCache>
              <c:extLst/>
            </c:strRef>
          </c:cat>
          <c:val>
            <c:numRef>
              <c:f>Sheet1!$C$2:$C$11</c:f>
              <c:numCache>
                <c:formatCode>_-* #,##0_-;\-* #,##0_-;_-* "-"_-;_-@_-</c:formatCode>
                <c:ptCount val="8"/>
                <c:pt idx="0">
                  <c:v>980</c:v>
                </c:pt>
                <c:pt idx="1">
                  <c:v>1069</c:v>
                </c:pt>
                <c:pt idx="2">
                  <c:v>1110</c:v>
                </c:pt>
                <c:pt idx="3">
                  <c:v>895</c:v>
                </c:pt>
                <c:pt idx="4">
                  <c:v>812</c:v>
                </c:pt>
                <c:pt idx="5">
                  <c:v>1105</c:v>
                </c:pt>
                <c:pt idx="6">
                  <c:v>1267</c:v>
                </c:pt>
                <c:pt idx="7">
                  <c:v>1582</c:v>
                </c:pt>
              </c:numCache>
              <c:extLst/>
            </c:numRef>
          </c:val>
          <c:extLst>
            <c:ext xmlns:c16="http://schemas.microsoft.com/office/drawing/2014/chart" uri="{C3380CC4-5D6E-409C-BE32-E72D297353CC}">
              <c16:uniqueId val="{00000000-D4B1-4858-BCC0-6956EFA901E7}"/>
            </c:ext>
          </c:extLst>
        </c:ser>
        <c:ser>
          <c:idx val="0"/>
          <c:order val="1"/>
          <c:tx>
            <c:strRef>
              <c:f>Sheet1!$D$1</c:f>
              <c:strCache>
                <c:ptCount val="1"/>
                <c:pt idx="0">
                  <c:v> 臨財債等 </c:v>
                </c:pt>
              </c:strCache>
            </c:strRef>
          </c:tx>
          <c:spPr>
            <a:solidFill>
              <a:srgbClr val="E38B3B"/>
            </a:solidFill>
            <a:ln w="3163">
              <a:noFill/>
            </a:ln>
          </c:spPr>
          <c:invertIfNegative val="0"/>
          <c:dLbls>
            <c:dLbl>
              <c:idx val="1"/>
              <c:layout>
                <c:manualLayout>
                  <c:x val="-3.041187739463601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4B1-4858-BCC0-6956EFA901E7}"/>
                </c:ext>
              </c:extLst>
            </c:dLbl>
            <c:dLbl>
              <c:idx val="2"/>
              <c:layout>
                <c:manualLayout>
                  <c:x val="-2.386111111111111E-3"/>
                  <c:y val="0"/>
                </c:manualLayout>
              </c:layout>
              <c:tx>
                <c:rich>
                  <a:bodyPr/>
                  <a:lstStyle/>
                  <a:p>
                    <a:fld id="{D8FA1A43-5BD7-4245-AC35-3362D8F2D03B}" type="VALUE">
                      <a:rPr lang="en-US" altLang="ja-JP" sz="800" b="0" i="0" u="none" strike="noStrike" kern="1200" baseline="0">
                        <a:solidFill>
                          <a:srgbClr val="000000"/>
                        </a:solidFill>
                        <a:latin typeface="BIZ UDPゴシック" panose="020B0400000000000000" pitchFamily="50" charset="-128"/>
                        <a:ea typeface="BIZ UDPゴシック" panose="020B0400000000000000" pitchFamily="50" charset="-128"/>
                        <a:cs typeface="Calibri"/>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B1-4858-BCC0-6956EFA901E7}"/>
                </c:ext>
              </c:extLst>
            </c:dLbl>
            <c:dLbl>
              <c:idx val="3"/>
              <c:layout>
                <c:manualLayout>
                  <c:x val="-1.5205938697319123E-3"/>
                  <c:y val="-2.07516339869281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B1-4858-BCC0-6956EFA901E7}"/>
                </c:ext>
              </c:extLst>
            </c:dLbl>
            <c:dLbl>
              <c:idx val="4"/>
              <c:layout>
                <c:manualLayout>
                  <c:x val="-1.5693247126436782E-3"/>
                  <c:y val="-1.109967320261437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B1-4858-BCC0-6956EFA901E7}"/>
                </c:ext>
              </c:extLst>
            </c:dLbl>
            <c:dLbl>
              <c:idx val="5"/>
              <c:layout>
                <c:manualLayout>
                  <c:x val="0"/>
                  <c:y val="-2.07516339869281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4B1-4858-BCC0-6956EFA901E7}"/>
                </c:ext>
              </c:extLst>
            </c:dLbl>
            <c:spPr>
              <a:noFill/>
              <a:ln w="40007">
                <a:noFill/>
              </a:ln>
            </c:spPr>
            <c:txPr>
              <a:bodyPr wrap="square" lIns="38100" tIns="19050" rIns="38100" bIns="19050" anchor="ctr" anchorCtr="0">
                <a:spAutoFit/>
              </a:bodyPr>
              <a:lstStyle/>
              <a:p>
                <a:pPr algn="ctr" rtl="0">
                  <a:defRPr lang="en-US" altLang="ja-JP" sz="700" b="0" i="0" u="none" strike="noStrike" kern="1200" baseline="0">
                    <a:solidFill>
                      <a:srgbClr val="000000"/>
                    </a:solidFill>
                    <a:latin typeface="BIZ UDPゴシック" panose="020B0400000000000000" pitchFamily="50" charset="-128"/>
                    <a:ea typeface="BIZ UDPゴシック" panose="020B0400000000000000" pitchFamily="50" charset="-128"/>
                    <a:cs typeface="Calibri"/>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8"/>
                <c:pt idx="0">
                  <c:v> R1 </c:v>
                </c:pt>
                <c:pt idx="1">
                  <c:v> R2 </c:v>
                </c:pt>
                <c:pt idx="2">
                  <c:v> R3 </c:v>
                </c:pt>
                <c:pt idx="3">
                  <c:v> R4 </c:v>
                </c:pt>
                <c:pt idx="4">
                  <c:v> R5 </c:v>
                </c:pt>
                <c:pt idx="5">
                  <c:v> R6 </c:v>
                </c:pt>
                <c:pt idx="6">
                  <c:v> R7（最終） </c:v>
                </c:pt>
                <c:pt idx="7">
                  <c:v> R8（当初） </c:v>
                </c:pt>
              </c:strCache>
              <c:extLst/>
            </c:strRef>
          </c:cat>
          <c:val>
            <c:numRef>
              <c:f>Sheet1!$D$2:$D$11</c:f>
              <c:numCache>
                <c:formatCode>_-* #,##0_-;\-* #,##0_-;_-* "-"_-;_-@_-</c:formatCode>
                <c:ptCount val="8"/>
                <c:pt idx="0">
                  <c:v>1490</c:v>
                </c:pt>
                <c:pt idx="1">
                  <c:v>2212</c:v>
                </c:pt>
                <c:pt idx="2">
                  <c:v>2800</c:v>
                </c:pt>
                <c:pt idx="3">
                  <c:v>409</c:v>
                </c:pt>
                <c:pt idx="4">
                  <c:v>667</c:v>
                </c:pt>
                <c:pt idx="5">
                  <c:v>192</c:v>
                </c:pt>
              </c:numCache>
              <c:extLst/>
            </c:numRef>
          </c:val>
          <c:extLst>
            <c:ext xmlns:c16="http://schemas.microsoft.com/office/drawing/2014/chart" uri="{C3380CC4-5D6E-409C-BE32-E72D297353CC}">
              <c16:uniqueId val="{00000003-D4B1-4858-BCC0-6956EFA901E7}"/>
            </c:ext>
          </c:extLst>
        </c:ser>
        <c:ser>
          <c:idx val="7"/>
          <c:order val="2"/>
          <c:tx>
            <c:strRef>
              <c:f>Sheet1!$E$1</c:f>
              <c:strCache>
                <c:ptCount val="1"/>
                <c:pt idx="0">
                  <c:v> 借換債 </c:v>
                </c:pt>
              </c:strCache>
            </c:strRef>
          </c:tx>
          <c:spPr>
            <a:solidFill>
              <a:srgbClr val="50649C"/>
            </a:solidFill>
            <a:ln w="3163">
              <a:noFill/>
            </a:ln>
          </c:spPr>
          <c:invertIfNegative val="0"/>
          <c:dLbls>
            <c:dLbl>
              <c:idx val="0"/>
              <c:tx>
                <c:rich>
                  <a:bodyPr/>
                  <a:lstStyle/>
                  <a:p>
                    <a:fld id="{A1E15D12-8145-4064-9E19-917A32CA5D95}" type="VALUE">
                      <a:rPr lang="en-US" altLang="ja-JP">
                        <a:solidFill>
                          <a:schemeClr val="bg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4B1-4858-BCC0-6956EFA901E7}"/>
                </c:ext>
              </c:extLst>
            </c:dLbl>
            <c:dLbl>
              <c:idx val="1"/>
              <c:tx>
                <c:rich>
                  <a:bodyPr/>
                  <a:lstStyle/>
                  <a:p>
                    <a:fld id="{1513EC04-D605-4B6B-A38D-D74E0AAE426F}" type="VALUE">
                      <a:rPr lang="en-US" altLang="ja-JP">
                        <a:solidFill>
                          <a:schemeClr val="bg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4B1-4858-BCC0-6956EFA901E7}"/>
                </c:ext>
              </c:extLst>
            </c:dLbl>
            <c:dLbl>
              <c:idx val="2"/>
              <c:tx>
                <c:rich>
                  <a:bodyPr/>
                  <a:lstStyle/>
                  <a:p>
                    <a:fld id="{BFF7978A-7521-429B-BBF5-52CAA619D037}" type="VALUE">
                      <a:rPr lang="en-US" altLang="ja-JP">
                        <a:solidFill>
                          <a:schemeClr val="bg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4B1-4858-BCC0-6956EFA901E7}"/>
                </c:ext>
              </c:extLst>
            </c:dLbl>
            <c:dLbl>
              <c:idx val="3"/>
              <c:tx>
                <c:rich>
                  <a:bodyPr/>
                  <a:lstStyle/>
                  <a:p>
                    <a:fld id="{807F9352-C526-49E1-B664-8222CB568131}" type="VALUE">
                      <a:rPr lang="en-US" altLang="ja-JP">
                        <a:solidFill>
                          <a:schemeClr val="bg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4B1-4858-BCC0-6956EFA901E7}"/>
                </c:ext>
              </c:extLst>
            </c:dLbl>
            <c:dLbl>
              <c:idx val="4"/>
              <c:tx>
                <c:rich>
                  <a:bodyPr/>
                  <a:lstStyle/>
                  <a:p>
                    <a:fld id="{3197EE8B-96D6-46A9-AFAD-143197897DFD}" type="VALUE">
                      <a:rPr lang="en-US" altLang="ja-JP">
                        <a:solidFill>
                          <a:schemeClr val="bg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4B1-4858-BCC0-6956EFA901E7}"/>
                </c:ext>
              </c:extLst>
            </c:dLbl>
            <c:dLbl>
              <c:idx val="5"/>
              <c:tx>
                <c:rich>
                  <a:bodyPr/>
                  <a:lstStyle/>
                  <a:p>
                    <a:fld id="{9523C0BF-54F3-4583-8E30-EFB76AC2039F}" type="VALUE">
                      <a:rPr lang="en-US" altLang="ja-JP">
                        <a:solidFill>
                          <a:schemeClr val="bg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4B1-4858-BCC0-6956EFA901E7}"/>
                </c:ext>
              </c:extLst>
            </c:dLbl>
            <c:dLbl>
              <c:idx val="6"/>
              <c:tx>
                <c:rich>
                  <a:bodyPr/>
                  <a:lstStyle/>
                  <a:p>
                    <a:fld id="{16B5D7DA-A495-43CE-BCFC-B9946464C9B1}" type="VALUE">
                      <a:rPr lang="en-US" altLang="ja-JP">
                        <a:solidFill>
                          <a:schemeClr val="bg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4B1-4858-BCC0-6956EFA901E7}"/>
                </c:ext>
              </c:extLst>
            </c:dLbl>
            <c:numFmt formatCode="#,##0;[White]#,##0" sourceLinked="0"/>
            <c:spPr>
              <a:noFill/>
              <a:ln>
                <a:noFill/>
              </a:ln>
              <a:effectLst/>
            </c:spPr>
            <c:txPr>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8"/>
                <c:pt idx="0">
                  <c:v> R1 </c:v>
                </c:pt>
                <c:pt idx="1">
                  <c:v> R2 </c:v>
                </c:pt>
                <c:pt idx="2">
                  <c:v> R3 </c:v>
                </c:pt>
                <c:pt idx="3">
                  <c:v> R4 </c:v>
                </c:pt>
                <c:pt idx="4">
                  <c:v> R5 </c:v>
                </c:pt>
                <c:pt idx="5">
                  <c:v> R6 </c:v>
                </c:pt>
                <c:pt idx="6">
                  <c:v> R7（最終） </c:v>
                </c:pt>
                <c:pt idx="7">
                  <c:v> R8（当初） </c:v>
                </c:pt>
              </c:strCache>
              <c:extLst/>
            </c:strRef>
          </c:cat>
          <c:val>
            <c:numRef>
              <c:f>Sheet1!$E$2:$E$11</c:f>
              <c:numCache>
                <c:formatCode>_-* #,##0_-;\-* #,##0_-;_-* "-"_-;_-@_-</c:formatCode>
                <c:ptCount val="8"/>
                <c:pt idx="0">
                  <c:v>-4608</c:v>
                </c:pt>
                <c:pt idx="1">
                  <c:v>-4866</c:v>
                </c:pt>
                <c:pt idx="2">
                  <c:v>-3525</c:v>
                </c:pt>
                <c:pt idx="3">
                  <c:v>-3467</c:v>
                </c:pt>
                <c:pt idx="4">
                  <c:v>-3609</c:v>
                </c:pt>
                <c:pt idx="5">
                  <c:v>-2919</c:v>
                </c:pt>
                <c:pt idx="6">
                  <c:v>-3266</c:v>
                </c:pt>
                <c:pt idx="7">
                  <c:v>-3684</c:v>
                </c:pt>
              </c:numCache>
              <c:extLst/>
            </c:numRef>
          </c:val>
          <c:extLst>
            <c:ext xmlns:c16="http://schemas.microsoft.com/office/drawing/2014/chart" uri="{C3380CC4-5D6E-409C-BE32-E72D297353CC}">
              <c16:uniqueId val="{0000000D-D4B1-4858-BCC0-6956EFA901E7}"/>
            </c:ext>
          </c:extLst>
        </c:ser>
        <c:dLbls>
          <c:showLegendKey val="0"/>
          <c:showVal val="0"/>
          <c:showCatName val="0"/>
          <c:showSerName val="0"/>
          <c:showPercent val="0"/>
          <c:showBubbleSize val="0"/>
        </c:dLbls>
        <c:gapWidth val="45"/>
        <c:overlap val="100"/>
        <c:axId val="164718080"/>
        <c:axId val="164719616"/>
      </c:barChart>
      <c:lineChart>
        <c:grouping val="standard"/>
        <c:varyColors val="0"/>
        <c:ser>
          <c:idx val="6"/>
          <c:order val="3"/>
          <c:tx>
            <c:strRef>
              <c:f>Sheet1!$B$1</c:f>
              <c:strCache>
                <c:ptCount val="1"/>
                <c:pt idx="0">
                  <c:v> 新発債合計 </c:v>
                </c:pt>
              </c:strCache>
            </c:strRef>
          </c:tx>
          <c:spPr>
            <a:ln>
              <a:noFill/>
            </a:ln>
          </c:spPr>
          <c:marker>
            <c:symbol val="none"/>
          </c:marker>
          <c:dLbls>
            <c:dLbl>
              <c:idx val="0"/>
              <c:layout>
                <c:manualLayout>
                  <c:x val="-3.0591452991452991E-2"/>
                  <c:y val="-3.7352941176470637E-2"/>
                </c:manualLayout>
              </c:layout>
              <c:spPr>
                <a:noFill/>
                <a:ln w="40007">
                  <a:noFill/>
                </a:ln>
              </c:spPr>
              <c:txPr>
                <a:bodyPr wrap="square" lIns="38100" tIns="19050" rIns="38100" bIns="19050" anchor="ctr">
                  <a:spAutoFit/>
                </a:bodyPr>
                <a:lstStyle/>
                <a:p>
                  <a:pPr>
                    <a:defRPr b="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4B1-4858-BCC0-6956EFA901E7}"/>
                </c:ext>
              </c:extLst>
            </c:dLbl>
            <c:dLbl>
              <c:idx val="1"/>
              <c:layout>
                <c:manualLayout>
                  <c:x val="-3.2275854700854749E-2"/>
                  <c:y val="-3.216503267973856E-2"/>
                </c:manualLayout>
              </c:layout>
              <c:spPr>
                <a:noFill/>
                <a:ln w="40007">
                  <a:noFill/>
                </a:ln>
              </c:spPr>
              <c:txPr>
                <a:bodyPr wrap="square" lIns="38100" tIns="19050" rIns="38100" bIns="19050" anchor="ctr">
                  <a:spAutoFit/>
                </a:bodyPr>
                <a:lstStyle/>
                <a:p>
                  <a:pPr>
                    <a:defRPr b="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4B1-4858-BCC0-6956EFA901E7}"/>
                </c:ext>
              </c:extLst>
            </c:dLbl>
            <c:dLbl>
              <c:idx val="2"/>
              <c:layout>
                <c:manualLayout>
                  <c:x val="-3.4825747863247915E-2"/>
                  <c:y val="-3.216503267973856E-2"/>
                </c:manualLayout>
              </c:layout>
              <c:spPr>
                <a:noFill/>
                <a:ln w="40007">
                  <a:noFill/>
                </a:ln>
              </c:spPr>
              <c:txPr>
                <a:bodyPr wrap="square" lIns="38100" tIns="19050" rIns="38100" bIns="19050" anchor="ctr">
                  <a:spAutoFit/>
                </a:bodyPr>
                <a:lstStyle/>
                <a:p>
                  <a:pPr>
                    <a:defRPr b="0"/>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4B1-4858-BCC0-6956EFA901E7}"/>
                </c:ext>
              </c:extLst>
            </c:dLbl>
            <c:dLbl>
              <c:idx val="3"/>
              <c:layout>
                <c:manualLayout>
                  <c:x val="-3.6346367521367523E-2"/>
                  <c:y val="-6.3292483660130724E-2"/>
                </c:manualLayout>
              </c:layout>
              <c:spPr>
                <a:noFill/>
                <a:ln w="40007">
                  <a:noFill/>
                </a:ln>
              </c:spPr>
              <c:txPr>
                <a:bodyPr wrap="square" lIns="38100" tIns="19050" rIns="38100" bIns="19050" anchor="ctr" anchorCtr="0">
                  <a:spAutoFit/>
                </a:bodyPr>
                <a:lstStyle/>
                <a:p>
                  <a:pPr algn="ctr">
                    <a:defRPr lang="en-US" altLang="ja-JP" sz="800" b="0" i="0" u="none" strike="noStrike" kern="1200" baseline="0">
                      <a:solidFill>
                        <a:srgbClr val="000000"/>
                      </a:solidFill>
                      <a:latin typeface="BIZ UDPゴシック" panose="020B0400000000000000" pitchFamily="50" charset="-128"/>
                      <a:ea typeface="BIZ UDPゴシック" panose="020B0400000000000000" pitchFamily="50" charset="-128"/>
                      <a:cs typeface="Calibri"/>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4B1-4858-BCC0-6956EFA901E7}"/>
                </c:ext>
              </c:extLst>
            </c:dLbl>
            <c:dLbl>
              <c:idx val="4"/>
              <c:layout>
                <c:manualLayout>
                  <c:x val="-3.1485149572649675E-2"/>
                  <c:y val="-5.2916666666666716E-2"/>
                </c:manualLayout>
              </c:layout>
              <c:spPr>
                <a:noFill/>
                <a:ln w="40007">
                  <a:noFill/>
                </a:ln>
              </c:spPr>
              <c:txPr>
                <a:bodyPr wrap="square" lIns="38100" tIns="19050" rIns="38100" bIns="19050" anchor="ctr" anchorCtr="0">
                  <a:spAutoFit/>
                </a:bodyPr>
                <a:lstStyle/>
                <a:p>
                  <a:pPr algn="ctr" rtl="0">
                    <a:defRPr lang="en-US" altLang="ja-JP" sz="800" b="0" i="0" u="none" strike="noStrike" kern="1200" baseline="0">
                      <a:solidFill>
                        <a:srgbClr val="000000"/>
                      </a:solidFill>
                      <a:latin typeface="BIZ UDPゴシック" panose="020B0400000000000000" pitchFamily="50" charset="-128"/>
                      <a:ea typeface="BIZ UDPゴシック" panose="020B0400000000000000" pitchFamily="50" charset="-128"/>
                      <a:cs typeface="Calibri"/>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4B1-4858-BCC0-6956EFA901E7}"/>
                </c:ext>
              </c:extLst>
            </c:dLbl>
            <c:dLbl>
              <c:idx val="5"/>
              <c:layout>
                <c:manualLayout>
                  <c:x val="-3.3141403256704983E-2"/>
                  <c:y val="-6.3292483660130766E-2"/>
                </c:manualLayout>
              </c:layout>
              <c:spPr>
                <a:noFill/>
                <a:ln w="40007">
                  <a:noFill/>
                </a:ln>
              </c:spPr>
              <c:txPr>
                <a:bodyPr wrap="square" lIns="38100" tIns="19050" rIns="38100" bIns="19050" anchor="ctr" anchorCtr="0">
                  <a:spAutoFit/>
                </a:bodyPr>
                <a:lstStyle/>
                <a:p>
                  <a:pPr algn="ctr" rtl="0">
                    <a:defRPr lang="en-US" altLang="ja-JP" sz="800" b="0" i="0" u="none" strike="noStrike" kern="1200" baseline="0">
                      <a:solidFill>
                        <a:srgbClr val="000000"/>
                      </a:solidFill>
                      <a:latin typeface="BIZ UDPゴシック" panose="020B0400000000000000" pitchFamily="50" charset="-128"/>
                      <a:ea typeface="BIZ UDPゴシック" panose="020B0400000000000000" pitchFamily="50" charset="-128"/>
                      <a:cs typeface="Calibri"/>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4B1-4858-BCC0-6956EFA901E7}"/>
                </c:ext>
              </c:extLst>
            </c:dLbl>
            <c:dLbl>
              <c:idx val="6"/>
              <c:layout>
                <c:manualLayout>
                  <c:x val="-3.4198824786324786E-2"/>
                  <c:y val="-3.216503267973856E-2"/>
                </c:manualLayout>
              </c:layout>
              <c:spPr>
                <a:noFill/>
                <a:ln w="40007">
                  <a:noFill/>
                </a:ln>
              </c:spPr>
              <c:txPr>
                <a:bodyPr wrap="square" lIns="38100" tIns="19050" rIns="38100" bIns="19050" anchor="ctr" anchorCtr="0">
                  <a:spAutoFit/>
                </a:bodyPr>
                <a:lstStyle/>
                <a:p>
                  <a:pPr algn="ctr" rtl="0">
                    <a:defRPr lang="en-US" altLang="ja-JP" sz="800" b="0" i="0" u="none" strike="noStrike" kern="1200" baseline="0">
                      <a:solidFill>
                        <a:srgbClr val="000000"/>
                      </a:solidFill>
                      <a:latin typeface="BIZ UDPゴシック" panose="020B0400000000000000" pitchFamily="50" charset="-128"/>
                      <a:ea typeface="BIZ UDPゴシック" panose="020B0400000000000000" pitchFamily="50" charset="-128"/>
                      <a:cs typeface="Calibri"/>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4B1-4858-BCC0-6956EFA901E7}"/>
                </c:ext>
              </c:extLst>
            </c:dLbl>
            <c:dLbl>
              <c:idx val="7"/>
              <c:layout>
                <c:manualLayout>
                  <c:x val="-3.8610897435897636E-2"/>
                  <c:y val="-5.551082516339869E-2"/>
                </c:manualLayout>
              </c:layout>
              <c:spPr>
                <a:noFill/>
                <a:ln w="40007">
                  <a:noFill/>
                </a:ln>
              </c:spPr>
              <c:txPr>
                <a:bodyPr wrap="square" lIns="38100" tIns="19050" rIns="38100" bIns="19050" anchor="ctr">
                  <a:noAutofit/>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5.7570619658119659E-2"/>
                      <c:h val="6.4330065359477107E-2"/>
                    </c:manualLayout>
                  </c15:layout>
                </c:ext>
                <c:ext xmlns:c16="http://schemas.microsoft.com/office/drawing/2014/chart" uri="{C3380CC4-5D6E-409C-BE32-E72D297353CC}">
                  <c16:uniqueId val="{00000001-93E9-45BC-A03B-78E0C6B8AE3E}"/>
                </c:ext>
              </c:extLst>
            </c:dLbl>
            <c:dLbl>
              <c:idx val="8"/>
              <c:layout>
                <c:manualLayout>
                  <c:x val="-3.3019755747126435E-2"/>
                  <c:y val="-4.2540849673202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E9-45BC-A03B-78E0C6B8AE3E}"/>
                </c:ext>
              </c:extLst>
            </c:dLbl>
            <c:spPr>
              <a:noFill/>
              <a:ln w="40007">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8"/>
                <c:pt idx="0">
                  <c:v> R1 </c:v>
                </c:pt>
                <c:pt idx="1">
                  <c:v> R2 </c:v>
                </c:pt>
                <c:pt idx="2">
                  <c:v> R3 </c:v>
                </c:pt>
                <c:pt idx="3">
                  <c:v> R4 </c:v>
                </c:pt>
                <c:pt idx="4">
                  <c:v> R5 </c:v>
                </c:pt>
                <c:pt idx="5">
                  <c:v> R6 </c:v>
                </c:pt>
                <c:pt idx="6">
                  <c:v> R7（最終） </c:v>
                </c:pt>
                <c:pt idx="7">
                  <c:v> R8（当初） </c:v>
                </c:pt>
              </c:strCache>
              <c:extLst/>
            </c:strRef>
          </c:cat>
          <c:val>
            <c:numRef>
              <c:f>Sheet1!$B$2:$B$11</c:f>
              <c:numCache>
                <c:formatCode>_-* #,##0_-;\-* #,##0_-;_-* "-"_-;_-@_-</c:formatCode>
                <c:ptCount val="8"/>
                <c:pt idx="0">
                  <c:v>2470</c:v>
                </c:pt>
                <c:pt idx="1">
                  <c:v>3281</c:v>
                </c:pt>
                <c:pt idx="2">
                  <c:v>3910</c:v>
                </c:pt>
                <c:pt idx="3">
                  <c:v>1304</c:v>
                </c:pt>
                <c:pt idx="4">
                  <c:v>1479</c:v>
                </c:pt>
                <c:pt idx="5">
                  <c:v>1297</c:v>
                </c:pt>
                <c:pt idx="6">
                  <c:v>1267</c:v>
                </c:pt>
                <c:pt idx="7">
                  <c:v>1582</c:v>
                </c:pt>
              </c:numCache>
              <c:extLst/>
            </c:numRef>
          </c:val>
          <c:smooth val="0"/>
          <c:extLst>
            <c:ext xmlns:c16="http://schemas.microsoft.com/office/drawing/2014/chart" uri="{C3380CC4-5D6E-409C-BE32-E72D297353CC}">
              <c16:uniqueId val="{0000000E-D4B1-4858-BCC0-6956EFA901E7}"/>
            </c:ext>
          </c:extLst>
        </c:ser>
        <c:ser>
          <c:idx val="2"/>
          <c:order val="4"/>
          <c:tx>
            <c:strRef>
              <c:f>Sheet1!$F$1</c:f>
              <c:strCache>
                <c:ptCount val="1"/>
                <c:pt idx="0">
                  <c:v> 合計 </c:v>
                </c:pt>
              </c:strCache>
            </c:strRef>
          </c:tx>
          <c:spPr>
            <a:ln w="28575">
              <a:solidFill>
                <a:srgbClr val="111986"/>
              </a:solidFill>
            </a:ln>
          </c:spPr>
          <c:marker>
            <c:symbol val="circle"/>
            <c:size val="7"/>
            <c:spPr>
              <a:solidFill>
                <a:srgbClr val="FFFFFF"/>
              </a:solidFill>
              <a:ln w="9525">
                <a:solidFill>
                  <a:srgbClr val="111986"/>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8"/>
                <c:pt idx="0">
                  <c:v> R1 </c:v>
                </c:pt>
                <c:pt idx="1">
                  <c:v> R2 </c:v>
                </c:pt>
                <c:pt idx="2">
                  <c:v> R3 </c:v>
                </c:pt>
                <c:pt idx="3">
                  <c:v> R4 </c:v>
                </c:pt>
                <c:pt idx="4">
                  <c:v> R5 </c:v>
                </c:pt>
                <c:pt idx="5">
                  <c:v> R6 </c:v>
                </c:pt>
                <c:pt idx="6">
                  <c:v> R7（最終） </c:v>
                </c:pt>
                <c:pt idx="7">
                  <c:v> R8（当初） </c:v>
                </c:pt>
              </c:strCache>
              <c:extLst/>
            </c:strRef>
          </c:cat>
          <c:val>
            <c:numRef>
              <c:f>Sheet1!$F$2:$F$11</c:f>
              <c:numCache>
                <c:formatCode>_-* #,##0_-;\-* #,##0_-;_-* "-"_-;_-@_-</c:formatCode>
                <c:ptCount val="8"/>
                <c:pt idx="0">
                  <c:v>7078</c:v>
                </c:pt>
                <c:pt idx="1">
                  <c:v>8147</c:v>
                </c:pt>
                <c:pt idx="2">
                  <c:v>7435</c:v>
                </c:pt>
                <c:pt idx="3">
                  <c:v>4771</c:v>
                </c:pt>
                <c:pt idx="4">
                  <c:v>5088</c:v>
                </c:pt>
                <c:pt idx="5">
                  <c:v>4216</c:v>
                </c:pt>
                <c:pt idx="6">
                  <c:v>4533</c:v>
                </c:pt>
                <c:pt idx="7">
                  <c:v>5266</c:v>
                </c:pt>
              </c:numCache>
              <c:extLst/>
            </c:numRef>
          </c:val>
          <c:smooth val="0"/>
          <c:extLst>
            <c:ext xmlns:c16="http://schemas.microsoft.com/office/drawing/2014/chart" uri="{C3380CC4-5D6E-409C-BE32-E72D297353CC}">
              <c16:uniqueId val="{0000000F-D4B1-4858-BCC0-6956EFA901E7}"/>
            </c:ext>
          </c:extLst>
        </c:ser>
        <c:dLbls>
          <c:showLegendKey val="0"/>
          <c:showVal val="0"/>
          <c:showCatName val="0"/>
          <c:showSerName val="0"/>
          <c:showPercent val="0"/>
          <c:showBubbleSize val="0"/>
        </c:dLbls>
        <c:marker val="1"/>
        <c:smooth val="0"/>
        <c:axId val="164718080"/>
        <c:axId val="164719616"/>
      </c:lineChart>
      <c:catAx>
        <c:axId val="164718080"/>
        <c:scaling>
          <c:orientation val="minMax"/>
        </c:scaling>
        <c:delete val="0"/>
        <c:axPos val="b"/>
        <c:numFmt formatCode="General" sourceLinked="1"/>
        <c:majorTickMark val="out"/>
        <c:minorTickMark val="none"/>
        <c:tickLblPos val="low"/>
        <c:spPr>
          <a:ln w="9525">
            <a:solidFill>
              <a:srgbClr val="484848"/>
            </a:solidFill>
            <a:prstDash val="solid"/>
          </a:ln>
        </c:spPr>
        <c:txPr>
          <a:bodyPr rot="0" vert="horz"/>
          <a:lstStyle/>
          <a:p>
            <a:pPr>
              <a:defRPr/>
            </a:pPr>
            <a:endParaRPr lang="ja-JP"/>
          </a:p>
        </c:txPr>
        <c:crossAx val="164719616"/>
        <c:crosses val="autoZero"/>
        <c:auto val="1"/>
        <c:lblAlgn val="ctr"/>
        <c:lblOffset val="100"/>
        <c:noMultiLvlLbl val="0"/>
      </c:catAx>
      <c:valAx>
        <c:axId val="164719616"/>
        <c:scaling>
          <c:orientation val="minMax"/>
          <c:max val="10000"/>
          <c:min val="-6000"/>
        </c:scaling>
        <c:delete val="0"/>
        <c:axPos val="l"/>
        <c:majorGridlines>
          <c:spPr>
            <a:ln w="9525">
              <a:solidFill>
                <a:srgbClr val="E1E1E1"/>
              </a:solidFill>
              <a:prstDash val="solid"/>
            </a:ln>
          </c:spPr>
        </c:majorGridlines>
        <c:numFmt formatCode="#,##0;#,##0" sourceLinked="0"/>
        <c:majorTickMark val="out"/>
        <c:minorTickMark val="none"/>
        <c:tickLblPos val="nextTo"/>
        <c:spPr>
          <a:ln w="9525">
            <a:solidFill>
              <a:srgbClr val="484848"/>
            </a:solidFill>
          </a:ln>
        </c:spPr>
        <c:txPr>
          <a:bodyPr rot="0" vert="horz"/>
          <a:lstStyle/>
          <a:p>
            <a:pPr>
              <a:defRPr/>
            </a:pPr>
            <a:endParaRPr lang="ja-JP"/>
          </a:p>
        </c:txPr>
        <c:crossAx val="164718080"/>
        <c:crosses val="autoZero"/>
        <c:crossBetween val="between"/>
        <c:majorUnit val="2000"/>
      </c:valAx>
    </c:plotArea>
    <c:plotVisOnly val="1"/>
    <c:dispBlanksAs val="gap"/>
    <c:showDLblsOverMax val="0"/>
  </c:chart>
  <c:spPr>
    <a:noFill/>
    <a:ln>
      <a:noFill/>
    </a:ln>
  </c:spPr>
  <c:txPr>
    <a:bodyPr/>
    <a:lstStyle/>
    <a:p>
      <a:pPr>
        <a:defRPr sz="800" b="0" i="0" u="none" strike="noStrike" baseline="0">
          <a:solidFill>
            <a:srgbClr val="000000"/>
          </a:solidFill>
          <a:latin typeface="BIZ UDPゴシック" panose="020B0400000000000000" pitchFamily="50" charset="-128"/>
          <a:ea typeface="BIZ UDPゴシック" panose="020B0400000000000000" pitchFamily="50" charset="-128"/>
          <a:cs typeface="Calibri"/>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0"/>
      <c:rAngAx val="1"/>
    </c:view3D>
    <c:floor>
      <c:thickness val="0"/>
    </c:floor>
    <c:sideWall>
      <c:thickness val="0"/>
    </c:sideWall>
    <c:backWall>
      <c:thickness val="0"/>
    </c:backWall>
    <c:plotArea>
      <c:layout>
        <c:manualLayout>
          <c:layoutTarget val="inner"/>
          <c:xMode val="edge"/>
          <c:yMode val="edge"/>
          <c:x val="6.1075225944154585E-2"/>
          <c:y val="2.0691733424303426E-2"/>
          <c:w val="0.92676414968163112"/>
          <c:h val="0.87626207054177596"/>
        </c:manualLayout>
      </c:layout>
      <c:bar3DChart>
        <c:barDir val="col"/>
        <c:grouping val="stacked"/>
        <c:varyColors val="0"/>
        <c:ser>
          <c:idx val="2"/>
          <c:order val="0"/>
          <c:tx>
            <c:strRef>
              <c:f>H26発表!$B$5</c:f>
              <c:strCache>
                <c:ptCount val="1"/>
                <c:pt idx="0">
                  <c:v>復元積立</c:v>
                </c:pt>
              </c:strCache>
            </c:strRef>
          </c:tx>
          <c:spPr>
            <a:solidFill>
              <a:srgbClr val="CCDAF5"/>
            </a:solidFill>
          </c:spPr>
          <c:invertIfNegative val="0"/>
          <c:dPt>
            <c:idx val="6"/>
            <c:invertIfNegative val="0"/>
            <c:bubble3D val="0"/>
            <c:extLst>
              <c:ext xmlns:c16="http://schemas.microsoft.com/office/drawing/2014/chart" uri="{C3380CC4-5D6E-409C-BE32-E72D297353CC}">
                <c16:uniqueId val="{00000000-EC09-4358-96FA-4650A279E576}"/>
              </c:ext>
            </c:extLst>
          </c:dPt>
          <c:dPt>
            <c:idx val="7"/>
            <c:invertIfNegative val="0"/>
            <c:bubble3D val="0"/>
            <c:extLst>
              <c:ext xmlns:c16="http://schemas.microsoft.com/office/drawing/2014/chart" uri="{C3380CC4-5D6E-409C-BE32-E72D297353CC}">
                <c16:uniqueId val="{00000001-EC09-4358-96FA-4650A279E576}"/>
              </c:ext>
            </c:extLst>
          </c:dPt>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H26発表!$C$2:$R$2</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H26発表!$C$5:$R$5</c:f>
              <c:numCache>
                <c:formatCode>#,##0_);[Red]\(#,##0\)</c:formatCode>
                <c:ptCount val="16"/>
                <c:pt idx="1">
                  <c:v>228</c:v>
                </c:pt>
                <c:pt idx="2">
                  <c:v>385</c:v>
                </c:pt>
                <c:pt idx="3">
                  <c:v>260</c:v>
                </c:pt>
                <c:pt idx="4">
                  <c:v>320</c:v>
                </c:pt>
                <c:pt idx="5">
                  <c:v>280</c:v>
                </c:pt>
                <c:pt idx="6">
                  <c:v>280</c:v>
                </c:pt>
                <c:pt idx="7">
                  <c:v>276</c:v>
                </c:pt>
                <c:pt idx="8">
                  <c:v>273</c:v>
                </c:pt>
                <c:pt idx="9">
                  <c:v>271</c:v>
                </c:pt>
                <c:pt idx="10">
                  <c:v>269</c:v>
                </c:pt>
                <c:pt idx="11">
                  <c:v>264</c:v>
                </c:pt>
                <c:pt idx="12">
                  <c:v>228</c:v>
                </c:pt>
                <c:pt idx="13">
                  <c:v>172</c:v>
                </c:pt>
                <c:pt idx="14">
                  <c:v>68</c:v>
                </c:pt>
              </c:numCache>
            </c:numRef>
          </c:val>
          <c:extLst>
            <c:ext xmlns:c16="http://schemas.microsoft.com/office/drawing/2014/chart" uri="{C3380CC4-5D6E-409C-BE32-E72D297353CC}">
              <c16:uniqueId val="{00000002-EC09-4358-96FA-4650A279E576}"/>
            </c:ext>
          </c:extLst>
        </c:ser>
        <c:ser>
          <c:idx val="1"/>
          <c:order val="1"/>
          <c:tx>
            <c:strRef>
              <c:f>H26発表!$B$4</c:f>
              <c:strCache>
                <c:ptCount val="1"/>
                <c:pt idx="0">
                  <c:v>決算剰余金</c:v>
                </c:pt>
              </c:strCache>
            </c:strRef>
          </c:tx>
          <c:spPr>
            <a:solidFill>
              <a:srgbClr val="82B4EB">
                <a:alpha val="86667"/>
              </a:srgbClr>
            </a:solidFill>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H26発表!$C$2:$R$2</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H26発表!$C$4:$R$4</c:f>
              <c:numCache>
                <c:formatCode>#,##0_);[Red]\(#,##0\)</c:formatCode>
                <c:ptCount val="16"/>
                <c:pt idx="0">
                  <c:v>52</c:v>
                </c:pt>
                <c:pt idx="1">
                  <c:v>155</c:v>
                </c:pt>
                <c:pt idx="2">
                  <c:v>129</c:v>
                </c:pt>
                <c:pt idx="3">
                  <c:v>53</c:v>
                </c:pt>
                <c:pt idx="4">
                  <c:v>61</c:v>
                </c:pt>
                <c:pt idx="5">
                  <c:v>112</c:v>
                </c:pt>
                <c:pt idx="6">
                  <c:v>19</c:v>
                </c:pt>
                <c:pt idx="7">
                  <c:v>27</c:v>
                </c:pt>
                <c:pt idx="8">
                  <c:v>11</c:v>
                </c:pt>
                <c:pt idx="9">
                  <c:v>14</c:v>
                </c:pt>
                <c:pt idx="10">
                  <c:v>25</c:v>
                </c:pt>
                <c:pt idx="11">
                  <c:v>144</c:v>
                </c:pt>
                <c:pt idx="12">
                  <c:v>165</c:v>
                </c:pt>
                <c:pt idx="13">
                  <c:v>134</c:v>
                </c:pt>
                <c:pt idx="14">
                  <c:v>91</c:v>
                </c:pt>
              </c:numCache>
            </c:numRef>
          </c:val>
          <c:extLst>
            <c:ext xmlns:c16="http://schemas.microsoft.com/office/drawing/2014/chart" uri="{C3380CC4-5D6E-409C-BE32-E72D297353CC}">
              <c16:uniqueId val="{00000003-EC09-4358-96FA-4650A279E576}"/>
            </c:ext>
          </c:extLst>
        </c:ser>
        <c:ser>
          <c:idx val="0"/>
          <c:order val="2"/>
          <c:tx>
            <c:strRef>
              <c:f>H26発表!$B$7</c:f>
              <c:strCache>
                <c:ptCount val="1"/>
                <c:pt idx="0">
                  <c:v>今後復元</c:v>
                </c:pt>
              </c:strCache>
            </c:strRef>
          </c:tx>
          <c:spPr>
            <a:solidFill>
              <a:srgbClr val="00B050"/>
            </a:solidFill>
          </c:spPr>
          <c:invertIfNegative val="0"/>
          <c:dPt>
            <c:idx val="8"/>
            <c:invertIfNegative val="0"/>
            <c:bubble3D val="0"/>
            <c:extLst>
              <c:ext xmlns:c16="http://schemas.microsoft.com/office/drawing/2014/chart" uri="{C3380CC4-5D6E-409C-BE32-E72D297353CC}">
                <c16:uniqueId val="{00000004-EC09-4358-96FA-4650A279E576}"/>
              </c:ext>
            </c:extLst>
          </c:dPt>
          <c:dPt>
            <c:idx val="9"/>
            <c:invertIfNegative val="0"/>
            <c:bubble3D val="0"/>
            <c:extLst>
              <c:ext xmlns:c16="http://schemas.microsoft.com/office/drawing/2014/chart" uri="{C3380CC4-5D6E-409C-BE32-E72D297353CC}">
                <c16:uniqueId val="{00000005-EC09-4358-96FA-4650A279E576}"/>
              </c:ext>
            </c:extLst>
          </c:dPt>
          <c:dPt>
            <c:idx val="13"/>
            <c:invertIfNegative val="0"/>
            <c:bubble3D val="0"/>
            <c:extLst>
              <c:ext xmlns:c16="http://schemas.microsoft.com/office/drawing/2014/chart" uri="{C3380CC4-5D6E-409C-BE32-E72D297353CC}">
                <c16:uniqueId val="{00000006-EC09-4358-96FA-4650A279E576}"/>
              </c:ext>
            </c:extLst>
          </c:dPt>
          <c:dLbls>
            <c:dLbl>
              <c:idx val="13"/>
              <c:tx>
                <c:rich>
                  <a:bodyPr/>
                  <a:lstStyle/>
                  <a:p>
                    <a:fld id="{13905FEB-872A-4A0C-A92A-BC7F90869719}" type="VALUE">
                      <a:rPr lang="en-US" altLang="ja-JP" b="1">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EC09-4358-96FA-4650A279E576}"/>
                </c:ext>
              </c:extLst>
            </c:dLbl>
            <c:dLbl>
              <c:idx val="14"/>
              <c:tx>
                <c:rich>
                  <a:bodyPr/>
                  <a:lstStyle/>
                  <a:p>
                    <a:fld id="{96EB9F22-7C8B-470B-827C-46BD346D9A83}" type="VALUE">
                      <a:rPr lang="en-US" altLang="ja-JP">
                        <a:solidFill>
                          <a:schemeClr val="bg1"/>
                        </a:solidFill>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C09-4358-96FA-4650A279E576}"/>
                </c:ext>
              </c:extLst>
            </c:dLbl>
            <c:spPr>
              <a:noFill/>
              <a:ln>
                <a:noFill/>
              </a:ln>
              <a:effectLst/>
            </c:spPr>
            <c:txPr>
              <a:bodyPr wrap="square" lIns="38100" tIns="19050" rIns="38100" bIns="19050" anchor="ctr">
                <a:spAutoFit/>
              </a:bodyPr>
              <a:lstStyle/>
              <a:p>
                <a:pPr>
                  <a:defRPr>
                    <a:solidFill>
                      <a:schemeClr val="bg1"/>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H26発表!$C$2:$R$2</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H26発表!$C$7:$R$7</c:f>
              <c:numCache>
                <c:formatCode>General</c:formatCode>
                <c:ptCount val="16"/>
              </c:numCache>
            </c:numRef>
          </c:val>
          <c:extLst>
            <c:ext xmlns:c16="http://schemas.microsoft.com/office/drawing/2014/chart" uri="{C3380CC4-5D6E-409C-BE32-E72D297353CC}">
              <c16:uniqueId val="{00000008-EC09-4358-96FA-4650A279E576}"/>
            </c:ext>
          </c:extLst>
        </c:ser>
        <c:ser>
          <c:idx val="3"/>
          <c:order val="3"/>
          <c:tx>
            <c:strRef>
              <c:f>H26発表!$B$6</c:f>
              <c:strCache>
                <c:ptCount val="1"/>
                <c:pt idx="0">
                  <c:v>特別積立</c:v>
                </c:pt>
              </c:strCache>
            </c:strRef>
          </c:tx>
          <c:spPr>
            <a:solidFill>
              <a:srgbClr val="77C191"/>
            </a:solidFill>
          </c:spPr>
          <c:invertIfNegative val="0"/>
          <c:dLbls>
            <c:spPr>
              <a:noFill/>
              <a:ln>
                <a:noFill/>
              </a:ln>
              <a:effectLst/>
            </c:spPr>
            <c:txPr>
              <a:bodyPr wrap="square" lIns="38100" tIns="19050" rIns="38100" bIns="19050" anchor="ctr">
                <a:spAutoFit/>
              </a:bodyPr>
              <a:lstStyle/>
              <a:p>
                <a:pPr>
                  <a:defRPr sz="8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H26発表!$C$2:$R$2</c:f>
              <c:strCache>
                <c:ptCount val="16"/>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strCache>
            </c:strRef>
          </c:cat>
          <c:val>
            <c:numRef>
              <c:f>H26発表!$C$6:$R$6</c:f>
              <c:numCache>
                <c:formatCode>General</c:formatCode>
                <c:ptCount val="16"/>
                <c:pt idx="4" formatCode="#,##0_);[Red]\(#,##0\)">
                  <c:v>385</c:v>
                </c:pt>
                <c:pt idx="13" formatCode="#,##0_);[Red]\(#,##0\)">
                  <c:v>51</c:v>
                </c:pt>
              </c:numCache>
            </c:numRef>
          </c:val>
          <c:extLst>
            <c:ext xmlns:c16="http://schemas.microsoft.com/office/drawing/2014/chart" uri="{C3380CC4-5D6E-409C-BE32-E72D297353CC}">
              <c16:uniqueId val="{00000009-EC09-4358-96FA-4650A279E576}"/>
            </c:ext>
          </c:extLst>
        </c:ser>
        <c:dLbls>
          <c:showLegendKey val="0"/>
          <c:showVal val="1"/>
          <c:showCatName val="0"/>
          <c:showSerName val="0"/>
          <c:showPercent val="0"/>
          <c:showBubbleSize val="0"/>
        </c:dLbls>
        <c:gapWidth val="25"/>
        <c:shape val="box"/>
        <c:axId val="139237632"/>
        <c:axId val="139251712"/>
        <c:axId val="0"/>
      </c:bar3DChart>
      <c:catAx>
        <c:axId val="139237632"/>
        <c:scaling>
          <c:orientation val="minMax"/>
        </c:scaling>
        <c:delete val="0"/>
        <c:axPos val="b"/>
        <c:numFmt formatCode="General" sourceLinked="1"/>
        <c:majorTickMark val="out"/>
        <c:minorTickMark val="none"/>
        <c:tickLblPos val="nextTo"/>
        <c:txPr>
          <a:bodyPr rot="0" vert="horz"/>
          <a:lstStyle/>
          <a:p>
            <a:pPr>
              <a:defRPr sz="800"/>
            </a:pPr>
            <a:endParaRPr lang="ja-JP"/>
          </a:p>
        </c:txPr>
        <c:crossAx val="139251712"/>
        <c:crosses val="autoZero"/>
        <c:auto val="1"/>
        <c:lblAlgn val="ctr"/>
        <c:lblOffset val="100"/>
        <c:noMultiLvlLbl val="0"/>
      </c:catAx>
      <c:valAx>
        <c:axId val="139251712"/>
        <c:scaling>
          <c:orientation val="minMax"/>
          <c:min val="0"/>
        </c:scaling>
        <c:delete val="0"/>
        <c:axPos val="l"/>
        <c:majorGridlines>
          <c:spPr>
            <a:ln>
              <a:noFill/>
            </a:ln>
          </c:spPr>
        </c:majorGridlines>
        <c:numFmt formatCode="#,##0_);[Red]\(#,##0\)" sourceLinked="1"/>
        <c:majorTickMark val="out"/>
        <c:minorTickMark val="none"/>
        <c:tickLblPos val="nextTo"/>
        <c:crossAx val="139237632"/>
        <c:crosses val="autoZero"/>
        <c:crossBetween val="between"/>
        <c:majorUnit val="100"/>
      </c:valAx>
    </c:plotArea>
    <c:plotVisOnly val="1"/>
    <c:dispBlanksAs val="gap"/>
    <c:showDLblsOverMax val="0"/>
  </c:chart>
  <c:spPr>
    <a:ln>
      <a:noFill/>
    </a:ln>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2466832504145"/>
          <c:y val="0.17500603864734296"/>
          <c:w val="0.84032514510779421"/>
          <c:h val="0.62206682769726251"/>
        </c:manualLayout>
      </c:layout>
      <c:barChart>
        <c:barDir val="bar"/>
        <c:grouping val="stacked"/>
        <c:varyColors val="0"/>
        <c:ser>
          <c:idx val="0"/>
          <c:order val="0"/>
          <c:tx>
            <c:strRef>
              <c:f>Sheet1!$B$1</c:f>
              <c:strCache>
                <c:ptCount val="1"/>
                <c:pt idx="0">
                  <c:v>人件費</c:v>
                </c:pt>
              </c:strCache>
            </c:strRef>
          </c:tx>
          <c:spPr>
            <a:solidFill>
              <a:srgbClr val="50649C"/>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FFFFFF"/>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Sheet1!$B$2:$B$3</c:f>
              <c:numCache>
                <c:formatCode>#,##0_);[Red]\(#,##0\)</c:formatCode>
                <c:ptCount val="2"/>
                <c:pt idx="0">
                  <c:v>6582</c:v>
                </c:pt>
                <c:pt idx="1">
                  <c:v>6972</c:v>
                </c:pt>
              </c:numCache>
            </c:numRef>
          </c:val>
          <c:extLst>
            <c:ext xmlns:c16="http://schemas.microsoft.com/office/drawing/2014/chart" uri="{C3380CC4-5D6E-409C-BE32-E72D297353CC}">
              <c16:uniqueId val="{00000000-0B9E-4D49-9453-929F8BEA097C}"/>
            </c:ext>
          </c:extLst>
        </c:ser>
        <c:ser>
          <c:idx val="1"/>
          <c:order val="1"/>
          <c:tx>
            <c:strRef>
              <c:f>Sheet1!$C$1</c:f>
              <c:strCache>
                <c:ptCount val="1"/>
                <c:pt idx="0">
                  <c:v>扶助費</c:v>
                </c:pt>
              </c:strCache>
            </c:strRef>
          </c:tx>
          <c:spPr>
            <a:solidFill>
              <a:srgbClr val="5698DF"/>
            </a:solidFill>
            <a:ln>
              <a:noFill/>
            </a:ln>
            <a:effectLst/>
          </c:spPr>
          <c:invertIfNegative val="0"/>
          <c:dLbls>
            <c:spPr>
              <a:noFill/>
              <a:ln>
                <a:noFill/>
              </a:ln>
              <a:effectLst/>
            </c:spPr>
            <c:txPr>
              <a:bodyPr rot="0" spcFirstLastPara="1" vertOverflow="ellipsis" vert="horz" wrap="square" anchor="ctr" anchorCtr="1"/>
              <a:lstStyle/>
              <a:p>
                <a:pPr>
                  <a:defRPr sz="600" b="1" i="0" u="none" strike="noStrike" kern="1200" baseline="0">
                    <a:solidFill>
                      <a:srgbClr val="FFFFFF"/>
                    </a:solidFill>
                    <a:effectLst>
                      <a:glow rad="127000">
                        <a:srgbClr val="5698DF"/>
                      </a:glow>
                    </a:effectLst>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Sheet1!$C$2:$C$3</c:f>
              <c:numCache>
                <c:formatCode>#,##0_);[Red]\(#,##0\)</c:formatCode>
                <c:ptCount val="2"/>
                <c:pt idx="0">
                  <c:v>710</c:v>
                </c:pt>
                <c:pt idx="1">
                  <c:v>692</c:v>
                </c:pt>
              </c:numCache>
            </c:numRef>
          </c:val>
          <c:extLst>
            <c:ext xmlns:c16="http://schemas.microsoft.com/office/drawing/2014/chart" uri="{C3380CC4-5D6E-409C-BE32-E72D297353CC}">
              <c16:uniqueId val="{00000001-0B9E-4D49-9453-929F8BEA097C}"/>
            </c:ext>
          </c:extLst>
        </c:ser>
        <c:ser>
          <c:idx val="2"/>
          <c:order val="2"/>
          <c:tx>
            <c:strRef>
              <c:f>Sheet1!$D$1</c:f>
              <c:strCache>
                <c:ptCount val="1"/>
                <c:pt idx="0">
                  <c:v>公債費</c:v>
                </c:pt>
              </c:strCache>
            </c:strRef>
          </c:tx>
          <c:spPr>
            <a:solidFill>
              <a:srgbClr val="4A9E6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FFFFFF"/>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Sheet1!$D$2:$D$3</c:f>
              <c:numCache>
                <c:formatCode>#,##0_);[Red]\(#,##0\)</c:formatCode>
                <c:ptCount val="2"/>
                <c:pt idx="0">
                  <c:v>3839</c:v>
                </c:pt>
                <c:pt idx="1">
                  <c:v>3649</c:v>
                </c:pt>
              </c:numCache>
            </c:numRef>
          </c:val>
          <c:extLst>
            <c:ext xmlns:c16="http://schemas.microsoft.com/office/drawing/2014/chart" uri="{C3380CC4-5D6E-409C-BE32-E72D297353CC}">
              <c16:uniqueId val="{00000002-0B9E-4D49-9453-929F8BEA097C}"/>
            </c:ext>
          </c:extLst>
        </c:ser>
        <c:ser>
          <c:idx val="3"/>
          <c:order val="3"/>
          <c:tx>
            <c:strRef>
              <c:f>Sheet1!$E$1</c:f>
              <c:strCache>
                <c:ptCount val="1"/>
                <c:pt idx="0">
                  <c:v>投資的経費</c:v>
                </c:pt>
              </c:strCache>
            </c:strRef>
          </c:tx>
          <c:spPr>
            <a:solidFill>
              <a:srgbClr val="E38B3B"/>
            </a:solidFill>
            <a:ln>
              <a:noFill/>
            </a:ln>
            <a:effectLst/>
          </c:spPr>
          <c:invertIfNegative val="0"/>
          <c:dLbls>
            <c:spPr>
              <a:noFill/>
              <a:ln>
                <a:noFill/>
              </a:ln>
              <a:effectLst/>
            </c:spPr>
            <c:txPr>
              <a:bodyPr rot="0" spcFirstLastPara="1" vertOverflow="ellipsis" vert="horz" wrap="square" anchor="ctr" anchorCtr="1"/>
              <a:lstStyle/>
              <a:p>
                <a:pPr>
                  <a:defRPr sz="700" b="1" i="0" u="none" strike="noStrike" kern="1200" baseline="0">
                    <a:solidFill>
                      <a:srgbClr val="FFFFFF"/>
                    </a:solidFill>
                    <a:effectLst>
                      <a:glow rad="127000">
                        <a:srgbClr val="E38B3B"/>
                      </a:glow>
                    </a:effectLst>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Sheet1!$E$2:$E$3</c:f>
              <c:numCache>
                <c:formatCode>#,##0_);[Red]\(#,##0\)</c:formatCode>
                <c:ptCount val="2"/>
                <c:pt idx="0">
                  <c:v>1885</c:v>
                </c:pt>
                <c:pt idx="1">
                  <c:v>2027</c:v>
                </c:pt>
              </c:numCache>
            </c:numRef>
          </c:val>
          <c:extLst>
            <c:ext xmlns:c16="http://schemas.microsoft.com/office/drawing/2014/chart" uri="{C3380CC4-5D6E-409C-BE32-E72D297353CC}">
              <c16:uniqueId val="{00000003-0B9E-4D49-9453-929F8BEA097C}"/>
            </c:ext>
          </c:extLst>
        </c:ser>
        <c:ser>
          <c:idx val="4"/>
          <c:order val="4"/>
          <c:tx>
            <c:strRef>
              <c:f>Sheet1!$F$1</c:f>
              <c:strCache>
                <c:ptCount val="1"/>
                <c:pt idx="0">
                  <c:v>補助費等</c:v>
                </c:pt>
              </c:strCache>
            </c:strRef>
          </c:tx>
          <c:spPr>
            <a:solidFill>
              <a:srgbClr val="9B7ED7"/>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FFFFFF"/>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Sheet1!$F$2:$F$3</c:f>
              <c:numCache>
                <c:formatCode>#,##0_);[Red]\(#,##0\)</c:formatCode>
                <c:ptCount val="2"/>
                <c:pt idx="0">
                  <c:v>11452</c:v>
                </c:pt>
                <c:pt idx="1">
                  <c:v>11501</c:v>
                </c:pt>
              </c:numCache>
            </c:numRef>
          </c:val>
          <c:extLst>
            <c:ext xmlns:c16="http://schemas.microsoft.com/office/drawing/2014/chart" uri="{C3380CC4-5D6E-409C-BE32-E72D297353CC}">
              <c16:uniqueId val="{00000004-0B9E-4D49-9453-929F8BEA097C}"/>
            </c:ext>
          </c:extLst>
        </c:ser>
        <c:ser>
          <c:idx val="5"/>
          <c:order val="5"/>
          <c:tx>
            <c:strRef>
              <c:f>Sheet1!$G$1</c:f>
              <c:strCache>
                <c:ptCount val="1"/>
                <c:pt idx="0">
                  <c:v>貸付金</c:v>
                </c:pt>
              </c:strCache>
            </c:strRef>
          </c:tx>
          <c:spPr>
            <a:solidFill>
              <a:srgbClr val="A9BBDF"/>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Sheet1!$G$2:$G$3</c:f>
              <c:numCache>
                <c:formatCode>#,##0_);[Red]\(#,##0\)</c:formatCode>
                <c:ptCount val="2"/>
                <c:pt idx="0">
                  <c:v>6171</c:v>
                </c:pt>
                <c:pt idx="1">
                  <c:v>5195</c:v>
                </c:pt>
              </c:numCache>
            </c:numRef>
          </c:val>
          <c:extLst>
            <c:ext xmlns:c16="http://schemas.microsoft.com/office/drawing/2014/chart" uri="{C3380CC4-5D6E-409C-BE32-E72D297353CC}">
              <c16:uniqueId val="{00000005-0B9E-4D49-9453-929F8BEA097C}"/>
            </c:ext>
          </c:extLst>
        </c:ser>
        <c:ser>
          <c:idx val="6"/>
          <c:order val="6"/>
          <c:tx>
            <c:strRef>
              <c:f>Sheet1!$H$1</c:f>
              <c:strCache>
                <c:ptCount val="1"/>
                <c:pt idx="0">
                  <c:v>積立金</c:v>
                </c:pt>
              </c:strCache>
            </c:strRef>
          </c:tx>
          <c:spPr>
            <a:solidFill>
              <a:srgbClr val="6E65E9"/>
            </a:solidFill>
            <a:ln>
              <a:noFill/>
            </a:ln>
            <a:effectLst/>
          </c:spPr>
          <c:invertIfNegative val="0"/>
          <c:dLbls>
            <c:dLbl>
              <c:idx val="0"/>
              <c:layout>
                <c:manualLayout>
                  <c:x val="-1.3163349917081259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5D6-4229-9527-97A59350BD8B}"/>
                </c:ext>
              </c:extLst>
            </c:dLbl>
            <c:dLbl>
              <c:idx val="1"/>
              <c:layout>
                <c:manualLayout>
                  <c:x val="1.316334991707933E-3"/>
                  <c:y val="-1.0225442834138534E-2"/>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D5D6-4229-9527-97A59350BD8B}"/>
                </c:ext>
              </c:extLst>
            </c:dLbl>
            <c:spPr>
              <a:noFill/>
              <a:ln>
                <a:noFill/>
              </a:ln>
              <a:effectLst/>
            </c:spPr>
            <c:txPr>
              <a:bodyPr rot="0" spcFirstLastPara="1" vertOverflow="ellipsis" vert="horz" wrap="square" anchor="ctr" anchorCtr="0"/>
              <a:lstStyle/>
              <a:p>
                <a:pPr algn="ctr">
                  <a:defRPr lang="en-US" altLang="ja-JP" sz="600" b="1" i="0" u="none" strike="noStrike" kern="1200" baseline="0">
                    <a:solidFill>
                      <a:schemeClr val="bg1"/>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Sheet1!$H$2:$H$3</c:f>
              <c:numCache>
                <c:formatCode>#,##0_);[Red]\(#,##0\)</c:formatCode>
                <c:ptCount val="2"/>
                <c:pt idx="0">
                  <c:v>580</c:v>
                </c:pt>
                <c:pt idx="1">
                  <c:v>1036</c:v>
                </c:pt>
              </c:numCache>
            </c:numRef>
          </c:val>
          <c:extLst>
            <c:ext xmlns:c16="http://schemas.microsoft.com/office/drawing/2014/chart" uri="{C3380CC4-5D6E-409C-BE32-E72D297353CC}">
              <c16:uniqueId val="{00000006-0B9E-4D49-9453-929F8BEA097C}"/>
            </c:ext>
          </c:extLst>
        </c:ser>
        <c:ser>
          <c:idx val="7"/>
          <c:order val="7"/>
          <c:tx>
            <c:strRef>
              <c:f>Sheet1!$I$1</c:f>
              <c:strCache>
                <c:ptCount val="1"/>
                <c:pt idx="0">
                  <c:v>その他</c:v>
                </c:pt>
              </c:strCache>
            </c:strRef>
          </c:tx>
          <c:spPr>
            <a:solidFill>
              <a:srgbClr val="AEAEAE"/>
            </a:solidFill>
            <a:ln>
              <a:noFill/>
            </a:ln>
            <a:effectLst/>
          </c:spPr>
          <c:invertIfNegative val="0"/>
          <c:dPt>
            <c:idx val="0"/>
            <c:invertIfNegative val="0"/>
            <c:bubble3D val="0"/>
            <c:spPr>
              <a:solidFill>
                <a:srgbClr val="AEAEAE"/>
              </a:solidFill>
              <a:ln>
                <a:noFill/>
              </a:ln>
              <a:effectLst/>
            </c:spPr>
            <c:extLst>
              <c:ext xmlns:c16="http://schemas.microsoft.com/office/drawing/2014/chart" uri="{C3380CC4-5D6E-409C-BE32-E72D297353CC}">
                <c16:uniqueId val="{00000002-7741-439C-90EA-5D615C0D10CE}"/>
              </c:ext>
            </c:extLst>
          </c:dPt>
          <c:dPt>
            <c:idx val="1"/>
            <c:invertIfNegative val="0"/>
            <c:bubble3D val="0"/>
            <c:spPr>
              <a:solidFill>
                <a:srgbClr val="AEAEAE"/>
              </a:solidFill>
              <a:ln>
                <a:noFill/>
              </a:ln>
              <a:effectLst/>
            </c:spPr>
            <c:extLst>
              <c:ext xmlns:c16="http://schemas.microsoft.com/office/drawing/2014/chart" uri="{C3380CC4-5D6E-409C-BE32-E72D297353CC}">
                <c16:uniqueId val="{00000001-7741-439C-90EA-5D615C0D10CE}"/>
              </c:ext>
            </c:extLst>
          </c:dPt>
          <c:dLbls>
            <c:spPr>
              <a:noFill/>
              <a:ln>
                <a:noFill/>
              </a:ln>
              <a:effectLst/>
            </c:spPr>
            <c:txPr>
              <a:bodyPr rot="0" spcFirstLastPara="1" vertOverflow="ellipsis" vert="horz" wrap="square" anchor="ctr" anchorCtr="1"/>
              <a:lstStyle/>
              <a:p>
                <a:pPr>
                  <a:defRPr sz="700" b="1" i="0" u="none" strike="noStrike" kern="1200" baseline="0">
                    <a:solidFill>
                      <a:srgbClr val="000000"/>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Sheet1!$I$2:$I$3</c:f>
              <c:numCache>
                <c:formatCode>#,##0_);[Red]\(#,##0\)</c:formatCode>
                <c:ptCount val="2"/>
                <c:pt idx="0">
                  <c:v>2037</c:v>
                </c:pt>
                <c:pt idx="1">
                  <c:v>1727</c:v>
                </c:pt>
              </c:numCache>
            </c:numRef>
          </c:val>
          <c:extLst>
            <c:ext xmlns:c16="http://schemas.microsoft.com/office/drawing/2014/chart" uri="{C3380CC4-5D6E-409C-BE32-E72D297353CC}">
              <c16:uniqueId val="{00000007-0B9E-4D49-9453-929F8BEA097C}"/>
            </c:ext>
          </c:extLst>
        </c:ser>
        <c:dLbls>
          <c:dLblPos val="ctr"/>
          <c:showLegendKey val="0"/>
          <c:showVal val="1"/>
          <c:showCatName val="0"/>
          <c:showSerName val="0"/>
          <c:showPercent val="0"/>
          <c:showBubbleSize val="0"/>
        </c:dLbls>
        <c:gapWidth val="50"/>
        <c:overlap val="100"/>
        <c:serLines>
          <c:spPr>
            <a:ln w="9525">
              <a:solidFill>
                <a:srgbClr val="7B7B7B"/>
              </a:solidFill>
              <a:prstDash val="sysDash"/>
              <a:round/>
            </a:ln>
            <a:effectLst/>
          </c:spPr>
        </c:serLines>
        <c:axId val="10656767"/>
        <c:axId val="10644287"/>
      </c:barChart>
      <c:catAx>
        <c:axId val="10656767"/>
        <c:scaling>
          <c:orientation val="minMax"/>
        </c:scaling>
        <c:delete val="0"/>
        <c:axPos val="l"/>
        <c:numFmt formatCode="General" sourceLinked="1"/>
        <c:majorTickMark val="out"/>
        <c:minorTickMark val="none"/>
        <c:tickLblPos val="nextTo"/>
        <c:spPr>
          <a:noFill/>
          <a:ln w="9525" cap="flat" cmpd="sng" algn="ctr">
            <a:solidFill>
              <a:srgbClr val="484848"/>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rgbClr val="000000"/>
                </a:solidFill>
                <a:latin typeface="+mn-ea"/>
                <a:ea typeface="+mn-ea"/>
                <a:cs typeface="Arial" panose="020B0604020202020204" pitchFamily="34" charset="0"/>
              </a:defRPr>
            </a:pPr>
            <a:endParaRPr lang="ja-JP"/>
          </a:p>
        </c:txPr>
        <c:crossAx val="10644287"/>
        <c:crosses val="autoZero"/>
        <c:auto val="1"/>
        <c:lblAlgn val="ctr"/>
        <c:lblOffset val="100"/>
        <c:noMultiLvlLbl val="0"/>
      </c:catAx>
      <c:valAx>
        <c:axId val="10644287"/>
        <c:scaling>
          <c:orientation val="minMax"/>
        </c:scaling>
        <c:delete val="0"/>
        <c:axPos val="b"/>
        <c:majorGridlines>
          <c:spPr>
            <a:ln w="9525" cap="flat" cmpd="sng" algn="ctr">
              <a:solidFill>
                <a:srgbClr val="E1E1E1"/>
              </a:solidFill>
              <a:round/>
            </a:ln>
            <a:effectLst/>
          </c:spPr>
        </c:majorGridlines>
        <c:numFmt formatCode="#,##0_);[Red]\(#,##0\)" sourceLinked="1"/>
        <c:majorTickMark val="out"/>
        <c:minorTickMark val="none"/>
        <c:tickLblPos val="nextTo"/>
        <c:spPr>
          <a:noFill/>
          <a:ln w="9525">
            <a:noFill/>
          </a:ln>
          <a:effectLst/>
        </c:spPr>
        <c:txPr>
          <a:bodyPr rot="-60000000" spcFirstLastPara="1" vertOverflow="ellipsis" vert="horz" wrap="square" anchor="ctr" anchorCtr="1"/>
          <a:lstStyle/>
          <a:p>
            <a:pPr>
              <a:defRPr sz="900" b="0" i="0" u="none" strike="noStrike" kern="1200" baseline="0">
                <a:solidFill>
                  <a:srgbClr val="000000"/>
                </a:solidFill>
                <a:latin typeface="+mn-ea"/>
                <a:ea typeface="+mn-ea"/>
                <a:cs typeface="Arial" panose="020B0604020202020204" pitchFamily="34" charset="0"/>
              </a:defRPr>
            </a:pPr>
            <a:endParaRPr lang="ja-JP"/>
          </a:p>
        </c:txPr>
        <c:crossAx val="106567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900" b="1">
          <a:solidFill>
            <a:srgbClr val="000000"/>
          </a:solidFill>
          <a:latin typeface="+mn-ea"/>
          <a:ea typeface="+mn-ea"/>
          <a:cs typeface="Arial" panose="020B0604020202020204" pitchFamily="34" charset="0"/>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2466832504145"/>
          <c:y val="0.17208373590982287"/>
          <c:w val="0.83889894278606969"/>
          <c:h val="0.62671618357487913"/>
        </c:manualLayout>
      </c:layout>
      <c:barChart>
        <c:barDir val="bar"/>
        <c:grouping val="stacked"/>
        <c:varyColors val="0"/>
        <c:ser>
          <c:idx val="0"/>
          <c:order val="0"/>
          <c:tx>
            <c:strRef>
              <c:f>Sheet1!$B$1</c:f>
              <c:strCache>
                <c:ptCount val="1"/>
                <c:pt idx="0">
                  <c:v>府税</c:v>
                </c:pt>
              </c:strCache>
            </c:strRef>
          </c:tx>
          <c:spPr>
            <a:solidFill>
              <a:srgbClr val="50649C"/>
            </a:solidFill>
            <a:ln>
              <a:noFill/>
            </a:ln>
            <a:effectLst/>
          </c:spPr>
          <c:invertIfNegative val="0"/>
          <c:dLbls>
            <c:dLbl>
              <c:idx val="0"/>
              <c:tx>
                <c:rich>
                  <a:bodyPr rot="0" spcFirstLastPara="1" vertOverflow="ellipsis" vert="horz" wrap="square" anchor="ctr" anchorCtr="1"/>
                  <a:lstStyle/>
                  <a:p>
                    <a:pPr algn="ctr" rtl="0">
                      <a:defRPr sz="900" b="1" i="0" u="none" strike="noStrike" kern="1200" baseline="0">
                        <a:solidFill>
                          <a:srgbClr val="FFFFFF"/>
                        </a:solidFill>
                        <a:latin typeface="+mn-ea"/>
                        <a:ea typeface="+mn-ea"/>
                        <a:cs typeface="Arial" panose="020B0604020202020204" pitchFamily="34" charset="0"/>
                      </a:defRPr>
                    </a:pPr>
                    <a:fld id="{9F92CA0B-0F07-406F-89EF-9AFDFBF9A00E}" type="SERIESNAME">
                      <a:rPr lang="ja-JP" altLang="en-US">
                        <a:solidFill>
                          <a:srgbClr val="FFFFFF"/>
                        </a:solidFill>
                      </a:rPr>
                      <a:pPr algn="ctr" rtl="0">
                        <a:defRPr>
                          <a:solidFill>
                            <a:srgbClr val="FFFFFF"/>
                          </a:solidFill>
                        </a:defRPr>
                      </a:pPr>
                      <a:t>[系列名]</a:t>
                    </a:fld>
                    <a:endParaRPr lang="ja-JP" altLang="en-US">
                      <a:solidFill>
                        <a:srgbClr val="FFFFFF"/>
                      </a:solidFill>
                    </a:endParaRPr>
                  </a:p>
                  <a:p>
                    <a:pPr algn="ctr" rtl="0">
                      <a:defRPr>
                        <a:solidFill>
                          <a:srgbClr val="FFFFFF"/>
                        </a:solidFill>
                      </a:defRPr>
                    </a:pPr>
                    <a:r>
                      <a:rPr lang="ja-JP" altLang="en-US">
                        <a:solidFill>
                          <a:srgbClr val="FFFFFF"/>
                        </a:solidFill>
                      </a:rPr>
                      <a:t> </a:t>
                    </a:r>
                    <a:fld id="{4719F243-D674-47D2-BA27-927B0E84E6BB}" type="VALUE">
                      <a:rPr lang="en-US" altLang="ja-JP">
                        <a:solidFill>
                          <a:srgbClr val="FFFFFF"/>
                        </a:solidFill>
                      </a:rPr>
                      <a:pPr algn="ctr" rtl="0">
                        <a:defRPr>
                          <a:solidFill>
                            <a:srgbClr val="FFFFFF"/>
                          </a:solidFill>
                        </a:defRPr>
                      </a:pPr>
                      <a:t>[値]</a:t>
                    </a:fld>
                    <a:endParaRPr lang="ja-JP" altLang="en-US">
                      <a:solidFill>
                        <a:srgbClr val="FFFFFF"/>
                      </a:solidFill>
                    </a:endParaRPr>
                  </a:p>
                </c:rich>
              </c:tx>
              <c:spPr>
                <a:noFill/>
                <a:ln>
                  <a:noFill/>
                </a:ln>
                <a:effectLst/>
              </c:spPr>
              <c:txPr>
                <a:bodyPr rot="0" spcFirstLastPara="1" vertOverflow="ellipsis" vert="horz" wrap="square" anchor="ctr" anchorCtr="1"/>
                <a:lstStyle/>
                <a:p>
                  <a:pPr algn="ctr" rtl="0">
                    <a:defRPr sz="900" b="1" i="0" u="none" strike="noStrike" kern="1200" baseline="0">
                      <a:solidFill>
                        <a:srgbClr val="FFFFFF"/>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1490-49FE-B71E-F7556678271E}"/>
                </c:ext>
              </c:extLst>
            </c:dLbl>
            <c:dLbl>
              <c:idx val="1"/>
              <c:tx>
                <c:rich>
                  <a:bodyPr rot="0" spcFirstLastPara="1" vertOverflow="ellipsis" vert="horz" wrap="square" anchor="ctr" anchorCtr="1"/>
                  <a:lstStyle/>
                  <a:p>
                    <a:pPr>
                      <a:defRPr sz="900" b="1" i="0" u="none" strike="noStrike" kern="1200" baseline="0">
                        <a:solidFill>
                          <a:srgbClr val="FFFFFF"/>
                        </a:solidFill>
                        <a:latin typeface="+mn-ea"/>
                        <a:ea typeface="+mn-ea"/>
                        <a:cs typeface="Arial" panose="020B0604020202020204" pitchFamily="34" charset="0"/>
                      </a:defRPr>
                    </a:pPr>
                    <a:fld id="{32F31263-B798-4D4D-AAC0-32331CD68620}" type="SERIESNAME">
                      <a:rPr lang="ja-JP" altLang="en-US">
                        <a:solidFill>
                          <a:srgbClr val="FFFFFF"/>
                        </a:solidFill>
                      </a:rPr>
                      <a:pPr>
                        <a:defRPr>
                          <a:solidFill>
                            <a:srgbClr val="FFFFFF"/>
                          </a:solidFill>
                        </a:defRPr>
                      </a:pPr>
                      <a:t>[系列名]</a:t>
                    </a:fld>
                    <a:endParaRPr lang="ja-JP" altLang="en-US">
                      <a:solidFill>
                        <a:srgbClr val="FFFFFF"/>
                      </a:solidFill>
                    </a:endParaRPr>
                  </a:p>
                  <a:p>
                    <a:pPr>
                      <a:defRPr>
                        <a:solidFill>
                          <a:srgbClr val="FFFFFF"/>
                        </a:solidFill>
                      </a:defRPr>
                    </a:pPr>
                    <a:fld id="{3A765C99-9488-440C-984C-05FF15BAE17B}" type="VALUE">
                      <a:rPr lang="en-US" altLang="ja-JP">
                        <a:solidFill>
                          <a:srgbClr val="FFFFFF"/>
                        </a:solidFill>
                      </a:rPr>
                      <a:pPr>
                        <a:defRPr>
                          <a:solidFill>
                            <a:srgbClr val="FFFFFF"/>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FFFF"/>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1490-49FE-B71E-F7556678271E}"/>
                </c:ext>
              </c:extLst>
            </c:dLbl>
            <c:spPr>
              <a:noFill/>
              <a:ln>
                <a:noFill/>
              </a:ln>
              <a:effectLst/>
            </c:spPr>
            <c:txPr>
              <a:bodyPr rot="0" spcFirstLastPara="1" vertOverflow="ellipsis" vert="horz" wrap="square" anchor="ctr" anchorCtr="1"/>
              <a:lstStyle/>
              <a:p>
                <a:pPr>
                  <a:defRPr sz="900" b="1" i="0" u="none" strike="noStrike" kern="1200" baseline="0">
                    <a:solidFill>
                      <a:srgbClr val="000000"/>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Sheet1!$B$2:$B$3</c:f>
              <c:numCache>
                <c:formatCode>#,##0</c:formatCode>
                <c:ptCount val="2"/>
                <c:pt idx="0">
                  <c:v>14781</c:v>
                </c:pt>
                <c:pt idx="1">
                  <c:v>15916</c:v>
                </c:pt>
              </c:numCache>
            </c:numRef>
          </c:val>
          <c:extLst>
            <c:ext xmlns:c16="http://schemas.microsoft.com/office/drawing/2014/chart" uri="{C3380CC4-5D6E-409C-BE32-E72D297353CC}">
              <c16:uniqueId val="{00000002-1490-49FE-B71E-F7556678271E}"/>
            </c:ext>
          </c:extLst>
        </c:ser>
        <c:ser>
          <c:idx val="1"/>
          <c:order val="1"/>
          <c:tx>
            <c:strRef>
              <c:f>Sheet1!$C$1</c:f>
              <c:strCache>
                <c:ptCount val="1"/>
                <c:pt idx="0">
                  <c:v>地方譲与税</c:v>
                </c:pt>
              </c:strCache>
            </c:strRef>
          </c:tx>
          <c:spPr>
            <a:solidFill>
              <a:srgbClr val="5698DF"/>
            </a:solidFill>
            <a:ln>
              <a:noFill/>
            </a:ln>
            <a:effectLst/>
          </c:spPr>
          <c:invertIfNegative val="0"/>
          <c:dLbls>
            <c:dLbl>
              <c:idx val="0"/>
              <c:layout>
                <c:manualLayout>
                  <c:x val="0"/>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490-49FE-B71E-F7556678271E}"/>
                </c:ext>
              </c:extLst>
            </c:dLbl>
            <c:dLbl>
              <c:idx val="1"/>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1490-49FE-B71E-F7556678271E}"/>
                </c:ext>
              </c:extLst>
            </c:dLbl>
            <c:spPr>
              <a:noFill/>
              <a:ln>
                <a:noFill/>
              </a:ln>
              <a:effectLst/>
            </c:spPr>
            <c:txPr>
              <a:bodyPr rot="0" spcFirstLastPara="1" vertOverflow="ellipsis" vert="horz" wrap="square" anchor="ctr" anchorCtr="1"/>
              <a:lstStyle/>
              <a:p>
                <a:pPr>
                  <a:defRPr sz="700" b="1" i="0" u="none" strike="noStrike" kern="1200" baseline="0">
                    <a:solidFill>
                      <a:srgbClr val="FFFFFF"/>
                    </a:solidFill>
                    <a:effectLst>
                      <a:glow rad="127000">
                        <a:srgbClr val="5698DF"/>
                      </a:glow>
                    </a:effectLst>
                    <a:latin typeface="+mn-ea"/>
                    <a:ea typeface="+mn-ea"/>
                    <a:cs typeface="Arial" panose="020B0604020202020204" pitchFamily="34" charset="0"/>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Sheet1!$C$2:$C$3</c:f>
              <c:numCache>
                <c:formatCode>#,##0</c:formatCode>
                <c:ptCount val="2"/>
                <c:pt idx="0">
                  <c:v>1706</c:v>
                </c:pt>
                <c:pt idx="1">
                  <c:v>1946</c:v>
                </c:pt>
              </c:numCache>
            </c:numRef>
          </c:val>
          <c:extLst>
            <c:ext xmlns:c16="http://schemas.microsoft.com/office/drawing/2014/chart" uri="{C3380CC4-5D6E-409C-BE32-E72D297353CC}">
              <c16:uniqueId val="{00000005-1490-49FE-B71E-F7556678271E}"/>
            </c:ext>
          </c:extLst>
        </c:ser>
        <c:ser>
          <c:idx val="2"/>
          <c:order val="2"/>
          <c:tx>
            <c:strRef>
              <c:f>Sheet1!$D$1</c:f>
              <c:strCache>
                <c:ptCount val="1"/>
                <c:pt idx="0">
                  <c:v>地方交付税</c:v>
                </c:pt>
              </c:strCache>
            </c:strRef>
          </c:tx>
          <c:spPr>
            <a:solidFill>
              <a:srgbClr val="4A9E63"/>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FFFFFF"/>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Sheet1!$D$2:$D$3</c:f>
              <c:numCache>
                <c:formatCode>#,##0</c:formatCode>
                <c:ptCount val="2"/>
                <c:pt idx="0">
                  <c:v>3400</c:v>
                </c:pt>
                <c:pt idx="1">
                  <c:v>3672</c:v>
                </c:pt>
              </c:numCache>
            </c:numRef>
          </c:val>
          <c:extLst>
            <c:ext xmlns:c16="http://schemas.microsoft.com/office/drawing/2014/chart" uri="{C3380CC4-5D6E-409C-BE32-E72D297353CC}">
              <c16:uniqueId val="{00000006-1490-49FE-B71E-F7556678271E}"/>
            </c:ext>
          </c:extLst>
        </c:ser>
        <c:ser>
          <c:idx val="3"/>
          <c:order val="3"/>
          <c:tx>
            <c:strRef>
              <c:f>Sheet1!$E$1</c:f>
              <c:strCache>
                <c:ptCount val="1"/>
                <c:pt idx="0">
                  <c:v>国庫支出金</c:v>
                </c:pt>
              </c:strCache>
            </c:strRef>
          </c:tx>
          <c:spPr>
            <a:solidFill>
              <a:srgbClr val="E38B3B"/>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FFFFFF"/>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Sheet1!$E$2:$E$3</c:f>
              <c:numCache>
                <c:formatCode>#,##0</c:formatCode>
                <c:ptCount val="2"/>
                <c:pt idx="0">
                  <c:v>3415</c:v>
                </c:pt>
                <c:pt idx="1">
                  <c:v>2598</c:v>
                </c:pt>
              </c:numCache>
            </c:numRef>
          </c:val>
          <c:extLst>
            <c:ext xmlns:c16="http://schemas.microsoft.com/office/drawing/2014/chart" uri="{C3380CC4-5D6E-409C-BE32-E72D297353CC}">
              <c16:uniqueId val="{00000007-1490-49FE-B71E-F7556678271E}"/>
            </c:ext>
          </c:extLst>
        </c:ser>
        <c:ser>
          <c:idx val="4"/>
          <c:order val="4"/>
          <c:tx>
            <c:strRef>
              <c:f>Sheet1!$F$1</c:f>
              <c:strCache>
                <c:ptCount val="1"/>
                <c:pt idx="0">
                  <c:v>地方債</c:v>
                </c:pt>
              </c:strCache>
            </c:strRef>
          </c:tx>
          <c:spPr>
            <a:solidFill>
              <a:srgbClr val="9B7ED7"/>
            </a:solidFill>
            <a:ln>
              <a:noFill/>
            </a:ln>
            <a:effectLst/>
          </c:spPr>
          <c:invertIfNegative val="0"/>
          <c:dLbls>
            <c:dLbl>
              <c:idx val="1"/>
              <c:layout>
                <c:manualLayout>
                  <c:x val="2.6326699834162519E-3"/>
                  <c:y val="5.1127214170692435E-3"/>
                </c:manualLayout>
              </c:layout>
              <c:dLblPos val="ct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A2A-4B90-9268-B32AAF92663C}"/>
                </c:ext>
              </c:extLst>
            </c:dLbl>
            <c:spPr>
              <a:noFill/>
              <a:ln>
                <a:noFill/>
              </a:ln>
              <a:effectLst/>
            </c:spPr>
            <c:txPr>
              <a:bodyPr rot="0" spcFirstLastPara="1" vertOverflow="ellipsis" vert="horz" wrap="square" anchor="ctr" anchorCtr="1"/>
              <a:lstStyle/>
              <a:p>
                <a:pPr>
                  <a:defRPr sz="700" b="1" i="0" u="none" strike="noStrike" kern="1200" baseline="0">
                    <a:solidFill>
                      <a:srgbClr val="FFFFFF"/>
                    </a:solidFill>
                    <a:effectLst>
                      <a:glow rad="127000">
                        <a:srgbClr val="9B7ED7"/>
                      </a:glow>
                    </a:effectLst>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Sheet1!$F$2:$F$3</c:f>
              <c:numCache>
                <c:formatCode>#,##0</c:formatCode>
                <c:ptCount val="2"/>
                <c:pt idx="0">
                  <c:v>1414</c:v>
                </c:pt>
                <c:pt idx="1">
                  <c:v>1210</c:v>
                </c:pt>
              </c:numCache>
            </c:numRef>
          </c:val>
          <c:extLst>
            <c:ext xmlns:c16="http://schemas.microsoft.com/office/drawing/2014/chart" uri="{C3380CC4-5D6E-409C-BE32-E72D297353CC}">
              <c16:uniqueId val="{00000008-1490-49FE-B71E-F7556678271E}"/>
            </c:ext>
          </c:extLst>
        </c:ser>
        <c:ser>
          <c:idx val="5"/>
          <c:order val="5"/>
          <c:tx>
            <c:strRef>
              <c:f>Sheet1!$G$1</c:f>
              <c:strCache>
                <c:ptCount val="1"/>
                <c:pt idx="0">
                  <c:v>その他</c:v>
                </c:pt>
              </c:strCache>
            </c:strRef>
          </c:tx>
          <c:spPr>
            <a:solidFill>
              <a:srgbClr val="AEAEAE"/>
            </a:solidFill>
            <a:ln>
              <a:noFill/>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ea"/>
                    <a:ea typeface="+mn-ea"/>
                    <a:cs typeface="Arial" panose="020B0604020202020204" pitchFamily="34" charset="0"/>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令和５年度</c:v>
                </c:pt>
                <c:pt idx="1">
                  <c:v>令和６年度</c:v>
                </c:pt>
              </c:strCache>
            </c:strRef>
          </c:cat>
          <c:val>
            <c:numRef>
              <c:f>Sheet1!$G$2:$G$3</c:f>
              <c:numCache>
                <c:formatCode>#,##0</c:formatCode>
                <c:ptCount val="2"/>
                <c:pt idx="0">
                  <c:v>8868</c:v>
                </c:pt>
                <c:pt idx="1">
                  <c:v>7827</c:v>
                </c:pt>
              </c:numCache>
            </c:numRef>
          </c:val>
          <c:extLst>
            <c:ext xmlns:c16="http://schemas.microsoft.com/office/drawing/2014/chart" uri="{C3380CC4-5D6E-409C-BE32-E72D297353CC}">
              <c16:uniqueId val="{00000009-1490-49FE-B71E-F7556678271E}"/>
            </c:ext>
          </c:extLst>
        </c:ser>
        <c:dLbls>
          <c:dLblPos val="ctr"/>
          <c:showLegendKey val="0"/>
          <c:showVal val="1"/>
          <c:showCatName val="0"/>
          <c:showSerName val="0"/>
          <c:showPercent val="0"/>
          <c:showBubbleSize val="0"/>
        </c:dLbls>
        <c:gapWidth val="50"/>
        <c:overlap val="100"/>
        <c:serLines>
          <c:spPr>
            <a:ln w="9525">
              <a:solidFill>
                <a:srgbClr val="7B7B7B"/>
              </a:solidFill>
              <a:prstDash val="sysDash"/>
              <a:round/>
            </a:ln>
            <a:effectLst/>
          </c:spPr>
        </c:serLines>
        <c:axId val="810816223"/>
        <c:axId val="810814143"/>
      </c:barChart>
      <c:catAx>
        <c:axId val="810816223"/>
        <c:scaling>
          <c:orientation val="minMax"/>
        </c:scaling>
        <c:delete val="0"/>
        <c:axPos val="l"/>
        <c:numFmt formatCode="General" sourceLinked="1"/>
        <c:majorTickMark val="out"/>
        <c:minorTickMark val="none"/>
        <c:tickLblPos val="nextTo"/>
        <c:spPr>
          <a:noFill/>
          <a:ln w="9525" cap="flat" cmpd="sng" algn="ctr">
            <a:solidFill>
              <a:srgbClr val="484848"/>
            </a:solidFill>
            <a:round/>
            <a:headEnd type="none" w="sm" len="sm"/>
            <a:tailEnd type="none" w="sm" len="sm"/>
          </a:ln>
          <a:effectLst/>
        </c:spPr>
        <c:txPr>
          <a:bodyPr rot="-60000000" spcFirstLastPara="1" vertOverflow="ellipsis" vert="horz" wrap="square" anchor="ctr" anchorCtr="1"/>
          <a:lstStyle/>
          <a:p>
            <a:pPr>
              <a:defRPr sz="1100" b="1" i="0" u="none" strike="noStrike" kern="1200" baseline="0">
                <a:solidFill>
                  <a:srgbClr val="000000"/>
                </a:solidFill>
                <a:latin typeface="+mn-ea"/>
                <a:ea typeface="+mn-ea"/>
                <a:cs typeface="Arial" panose="020B0604020202020204" pitchFamily="34" charset="0"/>
              </a:defRPr>
            </a:pPr>
            <a:endParaRPr lang="ja-JP"/>
          </a:p>
        </c:txPr>
        <c:crossAx val="810814143"/>
        <c:crosses val="autoZero"/>
        <c:auto val="1"/>
        <c:lblAlgn val="ctr"/>
        <c:lblOffset val="100"/>
        <c:noMultiLvlLbl val="0"/>
      </c:catAx>
      <c:valAx>
        <c:axId val="810814143"/>
        <c:scaling>
          <c:orientation val="minMax"/>
          <c:max val="35000"/>
        </c:scaling>
        <c:delete val="0"/>
        <c:axPos val="b"/>
        <c:majorGridlines>
          <c:spPr>
            <a:ln w="9525" cap="flat" cmpd="sng" algn="ctr">
              <a:solidFill>
                <a:srgbClr val="E1E1E1"/>
              </a:solidFill>
              <a:round/>
            </a:ln>
            <a:effectLst/>
          </c:spPr>
        </c:majorGridlines>
        <c:numFmt formatCode="#,##0" sourceLinked="1"/>
        <c:majorTickMark val="out"/>
        <c:minorTickMark val="none"/>
        <c:tickLblPos val="nextTo"/>
        <c:spPr>
          <a:noFill/>
          <a:ln w="9525">
            <a:noFill/>
          </a:ln>
          <a:effectLst/>
        </c:spPr>
        <c:txPr>
          <a:bodyPr rot="-60000000" spcFirstLastPara="1" vertOverflow="ellipsis" vert="horz" wrap="square" anchor="ctr" anchorCtr="1"/>
          <a:lstStyle/>
          <a:p>
            <a:pPr>
              <a:defRPr sz="900" b="0" i="0" u="none" strike="noStrike" kern="1200" baseline="0">
                <a:solidFill>
                  <a:srgbClr val="000000"/>
                </a:solidFill>
                <a:latin typeface="+mn-ea"/>
                <a:ea typeface="+mn-ea"/>
                <a:cs typeface="Arial" panose="020B0604020202020204" pitchFamily="34" charset="0"/>
              </a:defRPr>
            </a:pPr>
            <a:endParaRPr lang="ja-JP"/>
          </a:p>
        </c:txPr>
        <c:crossAx val="81081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txPr>
    <a:bodyPr/>
    <a:lstStyle/>
    <a:p>
      <a:pPr>
        <a:defRPr sz="900" b="1">
          <a:solidFill>
            <a:srgbClr val="000000"/>
          </a:solidFill>
          <a:latin typeface="+mn-ea"/>
          <a:ea typeface="+mn-ea"/>
          <a:cs typeface="Arial" panose="020B0604020202020204" pitchFamily="34" charset="0"/>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01327614379085"/>
          <c:y val="7.8620098039215686E-2"/>
          <c:w val="0.85387908496732012"/>
          <c:h val="0.805357843137255"/>
        </c:manualLayout>
      </c:layout>
      <c:lineChart>
        <c:grouping val="standard"/>
        <c:varyColors val="0"/>
        <c:ser>
          <c:idx val="1"/>
          <c:order val="0"/>
          <c:tx>
            <c:strRef>
              <c:f>財政指標!$A$19</c:f>
              <c:strCache>
                <c:ptCount val="1"/>
                <c:pt idx="0">
                  <c:v>全国平均</c:v>
                </c:pt>
              </c:strCache>
            </c:strRef>
          </c:tx>
          <c:spPr>
            <a:ln w="28575" cap="rnd">
              <a:solidFill>
                <a:srgbClr val="7B7B7B"/>
              </a:solidFill>
              <a:prstDash val="solid"/>
            </a:ln>
          </c:spPr>
          <c:marker>
            <c:symbol val="circle"/>
            <c:size val="7"/>
            <c:spPr>
              <a:solidFill>
                <a:srgbClr val="FFFFFF"/>
              </a:solidFill>
              <a:ln w="9525">
                <a:solidFill>
                  <a:srgbClr val="7B7B7B"/>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財政指標!$T$17:$AE$17</c:f>
              <c:strCache>
                <c:ptCount val="7"/>
                <c:pt idx="0">
                  <c:v>H30</c:v>
                </c:pt>
                <c:pt idx="1">
                  <c:v>R1</c:v>
                </c:pt>
                <c:pt idx="2">
                  <c:v>R2</c:v>
                </c:pt>
                <c:pt idx="3">
                  <c:v>R3</c:v>
                </c:pt>
                <c:pt idx="4">
                  <c:v>R4</c:v>
                </c:pt>
                <c:pt idx="5">
                  <c:v>R5</c:v>
                </c:pt>
                <c:pt idx="6">
                  <c:v>R6</c:v>
                </c:pt>
              </c:strCache>
              <c:extLst/>
            </c:strRef>
          </c:cat>
          <c:val>
            <c:numRef>
              <c:f>財政指標!$T$19:$AE$19</c:f>
              <c:numCache>
                <c:formatCode>General</c:formatCode>
                <c:ptCount val="7"/>
                <c:pt idx="0">
                  <c:v>0.52</c:v>
                </c:pt>
                <c:pt idx="1">
                  <c:v>0.52</c:v>
                </c:pt>
                <c:pt idx="2">
                  <c:v>0.52</c:v>
                </c:pt>
                <c:pt idx="3" formatCode="0.00">
                  <c:v>0.5</c:v>
                </c:pt>
                <c:pt idx="4" formatCode="0.00">
                  <c:v>0.49</c:v>
                </c:pt>
                <c:pt idx="5" formatCode="0.00">
                  <c:v>0.49</c:v>
                </c:pt>
                <c:pt idx="6" formatCode="0.00">
                  <c:v>0.51</c:v>
                </c:pt>
              </c:numCache>
              <c:extLst/>
            </c:numRef>
          </c:val>
          <c:smooth val="0"/>
          <c:extLst>
            <c:ext xmlns:c16="http://schemas.microsoft.com/office/drawing/2014/chart" uri="{C3380CC4-5D6E-409C-BE32-E72D297353CC}">
              <c16:uniqueId val="{00000000-7D39-4B08-A0C1-895BFF564ED7}"/>
            </c:ext>
          </c:extLst>
        </c:ser>
        <c:ser>
          <c:idx val="0"/>
          <c:order val="1"/>
          <c:tx>
            <c:strRef>
              <c:f>財政指標!$A$18</c:f>
              <c:strCache>
                <c:ptCount val="1"/>
                <c:pt idx="0">
                  <c:v>大阪府</c:v>
                </c:pt>
              </c:strCache>
            </c:strRef>
          </c:tx>
          <c:spPr>
            <a:ln w="28575">
              <a:solidFill>
                <a:srgbClr val="FF0000"/>
              </a:solidFill>
              <a:prstDash val="solid"/>
            </a:ln>
          </c:spPr>
          <c:marker>
            <c:symbol val="circle"/>
            <c:size val="7"/>
            <c:spPr>
              <a:solidFill>
                <a:srgbClr val="FFFFFF"/>
              </a:solidFill>
              <a:ln w="9525">
                <a:solidFill>
                  <a:srgbClr val="FF0000"/>
                </a:solidFill>
                <a:prstDash val="solid"/>
              </a:ln>
            </c:spPr>
          </c:marker>
          <c:dLbls>
            <c:spPr>
              <a:noFill/>
              <a:ln>
                <a:noFill/>
              </a:ln>
              <a:effectLst/>
            </c:spPr>
            <c:txPr>
              <a:bodyPr wrap="square" lIns="38100" tIns="19050" rIns="38100" bIns="19050" anchor="ctr">
                <a:spAutoFit/>
              </a:bodyPr>
              <a:lstStyle/>
              <a:p>
                <a:pPr>
                  <a:defRPr b="1" u="sng"/>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財政指標!$T$17:$AE$17</c:f>
              <c:strCache>
                <c:ptCount val="7"/>
                <c:pt idx="0">
                  <c:v>H30</c:v>
                </c:pt>
                <c:pt idx="1">
                  <c:v>R1</c:v>
                </c:pt>
                <c:pt idx="2">
                  <c:v>R2</c:v>
                </c:pt>
                <c:pt idx="3">
                  <c:v>R3</c:v>
                </c:pt>
                <c:pt idx="4">
                  <c:v>R4</c:v>
                </c:pt>
                <c:pt idx="5">
                  <c:v>R5</c:v>
                </c:pt>
                <c:pt idx="6">
                  <c:v>R6</c:v>
                </c:pt>
              </c:strCache>
              <c:extLst/>
            </c:strRef>
          </c:cat>
          <c:val>
            <c:numRef>
              <c:f>財政指標!$T$18:$AE$18</c:f>
              <c:numCache>
                <c:formatCode>General</c:formatCode>
                <c:ptCount val="7"/>
                <c:pt idx="0">
                  <c:v>0.79</c:v>
                </c:pt>
                <c:pt idx="1">
                  <c:v>0.79</c:v>
                </c:pt>
                <c:pt idx="2">
                  <c:v>0.79</c:v>
                </c:pt>
                <c:pt idx="3">
                  <c:v>0.75</c:v>
                </c:pt>
                <c:pt idx="4">
                  <c:v>0.74</c:v>
                </c:pt>
                <c:pt idx="5">
                  <c:v>0.73</c:v>
                </c:pt>
                <c:pt idx="6">
                  <c:v>0.75</c:v>
                </c:pt>
              </c:numCache>
              <c:extLst/>
            </c:numRef>
          </c:val>
          <c:smooth val="0"/>
          <c:extLst>
            <c:ext xmlns:c16="http://schemas.microsoft.com/office/drawing/2014/chart" uri="{C3380CC4-5D6E-409C-BE32-E72D297353CC}">
              <c16:uniqueId val="{00000001-7D39-4B08-A0C1-895BFF564ED7}"/>
            </c:ext>
          </c:extLst>
        </c:ser>
        <c:dLbls>
          <c:dLblPos val="t"/>
          <c:showLegendKey val="0"/>
          <c:showVal val="1"/>
          <c:showCatName val="0"/>
          <c:showSerName val="0"/>
          <c:showPercent val="0"/>
          <c:showBubbleSize val="0"/>
        </c:dLbls>
        <c:marker val="1"/>
        <c:smooth val="0"/>
        <c:axId val="28301184"/>
        <c:axId val="46745088"/>
      </c:lineChart>
      <c:catAx>
        <c:axId val="28301184"/>
        <c:scaling>
          <c:orientation val="minMax"/>
        </c:scaling>
        <c:delete val="0"/>
        <c:axPos val="b"/>
        <c:numFmt formatCode="General" sourceLinked="1"/>
        <c:majorTickMark val="out"/>
        <c:minorTickMark val="none"/>
        <c:tickLblPos val="nextTo"/>
        <c:spPr>
          <a:ln w="9525">
            <a:solidFill>
              <a:srgbClr val="484848"/>
            </a:solidFill>
            <a:prstDash val="solid"/>
          </a:ln>
        </c:spPr>
        <c:txPr>
          <a:bodyPr rot="0" vert="horz"/>
          <a:lstStyle/>
          <a:p>
            <a:pPr>
              <a:defRPr/>
            </a:pPr>
            <a:endParaRPr lang="ja-JP"/>
          </a:p>
        </c:txPr>
        <c:crossAx val="46745088"/>
        <c:crosses val="autoZero"/>
        <c:auto val="1"/>
        <c:lblAlgn val="ctr"/>
        <c:lblOffset val="100"/>
        <c:tickLblSkip val="1"/>
        <c:tickMarkSkip val="1"/>
        <c:noMultiLvlLbl val="0"/>
      </c:catAx>
      <c:valAx>
        <c:axId val="46745088"/>
        <c:scaling>
          <c:orientation val="minMax"/>
          <c:max val="1"/>
          <c:min val="0.2"/>
        </c:scaling>
        <c:delete val="0"/>
        <c:axPos val="l"/>
        <c:majorGridlines>
          <c:spPr>
            <a:ln w="2843">
              <a:noFill/>
              <a:prstDash val="solid"/>
            </a:ln>
          </c:spPr>
        </c:majorGridlines>
        <c:numFmt formatCode="General" sourceLinked="1"/>
        <c:majorTickMark val="out"/>
        <c:minorTickMark val="none"/>
        <c:tickLblPos val="nextTo"/>
        <c:spPr>
          <a:ln w="9525">
            <a:solidFill>
              <a:srgbClr val="484848"/>
            </a:solidFill>
            <a:prstDash val="solid"/>
          </a:ln>
        </c:spPr>
        <c:txPr>
          <a:bodyPr rot="0" vert="horz"/>
          <a:lstStyle/>
          <a:p>
            <a:pPr>
              <a:defRPr/>
            </a:pPr>
            <a:endParaRPr lang="ja-JP"/>
          </a:p>
        </c:txPr>
        <c:crossAx val="28301184"/>
        <c:crosses val="autoZero"/>
        <c:crossBetween val="between"/>
        <c:majorUnit val="0.2"/>
      </c:valAx>
      <c:spPr>
        <a:noFill/>
        <a:ln w="11379">
          <a:noFill/>
          <a:prstDash val="solid"/>
        </a:ln>
      </c:spPr>
    </c:plotArea>
    <c:legend>
      <c:legendPos val="t"/>
      <c:layout>
        <c:manualLayout>
          <c:xMode val="edge"/>
          <c:yMode val="edge"/>
          <c:x val="0.32205473856209149"/>
          <c:y val="2.0751633986928104E-2"/>
          <c:w val="0.35329656862745096"/>
          <c:h val="3.7733387799564269E-2"/>
        </c:manualLayout>
      </c:layout>
      <c:overlay val="0"/>
      <c:spPr>
        <a:noFill/>
        <a:ln>
          <a:noFill/>
        </a:ln>
      </c:spPr>
    </c:legend>
    <c:plotVisOnly val="1"/>
    <c:dispBlanksAs val="gap"/>
    <c:showDLblsOverMax val="0"/>
  </c:chart>
  <c:spPr>
    <a:noFill/>
    <a:ln w="2843">
      <a:noFill/>
      <a:prstDash val="solid"/>
    </a:ln>
  </c:spPr>
  <c:txPr>
    <a:bodyPr/>
    <a:lstStyle/>
    <a:p>
      <a:pPr>
        <a:defRPr sz="900" b="0" i="0" u="none" strike="noStrike" baseline="0">
          <a:solidFill>
            <a:srgbClr val="000000"/>
          </a:solidFill>
          <a:latin typeface="+mn-ea"/>
          <a:ea typeface="+mn-ea"/>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17585784313726"/>
          <c:y val="7.7939542483660113E-2"/>
          <c:w val="0.84537683823529419"/>
          <c:h val="0.80598583877995644"/>
        </c:manualLayout>
      </c:layout>
      <c:lineChart>
        <c:grouping val="standard"/>
        <c:varyColors val="0"/>
        <c:ser>
          <c:idx val="2"/>
          <c:order val="0"/>
          <c:tx>
            <c:strRef>
              <c:f>財政指標!$A$5</c:f>
              <c:strCache>
                <c:ptCount val="1"/>
                <c:pt idx="0">
                  <c:v>全国平均</c:v>
                </c:pt>
              </c:strCache>
            </c:strRef>
          </c:tx>
          <c:spPr>
            <a:ln w="28575">
              <a:solidFill>
                <a:srgbClr val="7B7B7B"/>
              </a:solidFill>
              <a:prstDash val="solid"/>
            </a:ln>
          </c:spPr>
          <c:marker>
            <c:symbol val="circle"/>
            <c:size val="7"/>
            <c:spPr>
              <a:solidFill>
                <a:srgbClr val="FFFFFF"/>
              </a:solidFill>
              <a:ln w="9525">
                <a:solidFill>
                  <a:srgbClr val="7B7B7B"/>
                </a:solidFill>
                <a:prstDash val="solid"/>
              </a:ln>
            </c:spPr>
          </c:marker>
          <c:dLbls>
            <c:dLbl>
              <c:idx val="2"/>
              <c:layout>
                <c:manualLayout>
                  <c:x val="-7.9911151960784355E-2"/>
                  <c:y val="4.4660403050108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31-4CAB-948B-2EC67E767F64}"/>
                </c:ext>
              </c:extLst>
            </c:dLbl>
            <c:dLbl>
              <c:idx val="3"/>
              <c:layout>
                <c:manualLayout>
                  <c:x val="-5.1541595312204494E-2"/>
                  <c:y val="-0.1382547874690127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77-4F1A-8247-EF30B7A1DE79}"/>
                </c:ext>
              </c:extLst>
            </c:dLbl>
            <c:dLbl>
              <c:idx val="4"/>
              <c:layout>
                <c:manualLayout>
                  <c:x val="-3.9311478758170031E-2"/>
                  <c:y val="4.790168845315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29-4878-832A-39A4A71C98A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財政指標!$T$2:$AE$2</c:f>
              <c:strCache>
                <c:ptCount val="7"/>
                <c:pt idx="0">
                  <c:v>H30</c:v>
                </c:pt>
                <c:pt idx="1">
                  <c:v>R1</c:v>
                </c:pt>
                <c:pt idx="2">
                  <c:v>R2</c:v>
                </c:pt>
                <c:pt idx="3">
                  <c:v>R3</c:v>
                </c:pt>
                <c:pt idx="4">
                  <c:v>R4</c:v>
                </c:pt>
                <c:pt idx="5">
                  <c:v>R5</c:v>
                </c:pt>
                <c:pt idx="6">
                  <c:v>R6</c:v>
                </c:pt>
              </c:strCache>
              <c:extLst/>
            </c:strRef>
          </c:cat>
          <c:val>
            <c:numRef>
              <c:f>財政指標!$T$5:$AE$5</c:f>
              <c:numCache>
                <c:formatCode>0.0</c:formatCode>
                <c:ptCount val="7"/>
                <c:pt idx="0">
                  <c:v>93</c:v>
                </c:pt>
                <c:pt idx="1">
                  <c:v>93.2</c:v>
                </c:pt>
                <c:pt idx="2">
                  <c:v>94.4</c:v>
                </c:pt>
                <c:pt idx="3">
                  <c:v>87.3</c:v>
                </c:pt>
                <c:pt idx="4">
                  <c:v>92.6</c:v>
                </c:pt>
                <c:pt idx="5">
                  <c:v>92.5</c:v>
                </c:pt>
                <c:pt idx="6">
                  <c:v>92.2</c:v>
                </c:pt>
              </c:numCache>
              <c:extLst/>
            </c:numRef>
          </c:val>
          <c:smooth val="0"/>
          <c:extLst>
            <c:ext xmlns:c16="http://schemas.microsoft.com/office/drawing/2014/chart" uri="{C3380CC4-5D6E-409C-BE32-E72D297353CC}">
              <c16:uniqueId val="{00000001-59C8-4DB2-96EE-979B91DA9600}"/>
            </c:ext>
          </c:extLst>
        </c:ser>
        <c:ser>
          <c:idx val="0"/>
          <c:order val="1"/>
          <c:tx>
            <c:strRef>
              <c:f>財政指標!$A$3</c:f>
              <c:strCache>
                <c:ptCount val="1"/>
                <c:pt idx="0">
                  <c:v>大阪府</c:v>
                </c:pt>
              </c:strCache>
            </c:strRef>
          </c:tx>
          <c:spPr>
            <a:ln w="28575">
              <a:solidFill>
                <a:srgbClr val="FF0000"/>
              </a:solidFill>
              <a:prstDash val="solid"/>
            </a:ln>
          </c:spPr>
          <c:marker>
            <c:symbol val="circle"/>
            <c:size val="7"/>
            <c:spPr>
              <a:solidFill>
                <a:srgbClr val="FFFFFF"/>
              </a:solidFill>
              <a:ln w="9525">
                <a:solidFill>
                  <a:srgbClr val="FF0000"/>
                </a:solidFill>
                <a:prstDash val="solid"/>
              </a:ln>
            </c:spPr>
          </c:marker>
          <c:dLbls>
            <c:dLbl>
              <c:idx val="3"/>
              <c:layout>
                <c:manualLayout>
                  <c:x val="-4.1106743399802109E-2"/>
                  <c:y val="5.1275749627863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77-4F1A-8247-EF30B7A1DE79}"/>
                </c:ext>
              </c:extLst>
            </c:dLbl>
            <c:dLbl>
              <c:idx val="5"/>
              <c:layout>
                <c:manualLayout>
                  <c:x val="-3.5695874183006536E-2"/>
                  <c:y val="-4.4660403050108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31-4CAB-948B-2EC67E767F64}"/>
                </c:ext>
              </c:extLst>
            </c:dLbl>
            <c:spPr>
              <a:noFill/>
              <a:ln>
                <a:noFill/>
              </a:ln>
              <a:effectLst/>
            </c:spPr>
            <c:txPr>
              <a:bodyPr wrap="square" lIns="38100" tIns="19050" rIns="38100" bIns="19050" anchor="ctr">
                <a:spAutoFit/>
              </a:bodyPr>
              <a:lstStyle/>
              <a:p>
                <a:pPr>
                  <a:defRPr b="1" u="sng"/>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財政指標!$T$2:$AE$2</c:f>
              <c:strCache>
                <c:ptCount val="7"/>
                <c:pt idx="0">
                  <c:v>H30</c:v>
                </c:pt>
                <c:pt idx="1">
                  <c:v>R1</c:v>
                </c:pt>
                <c:pt idx="2">
                  <c:v>R2</c:v>
                </c:pt>
                <c:pt idx="3">
                  <c:v>R3</c:v>
                </c:pt>
                <c:pt idx="4">
                  <c:v>R4</c:v>
                </c:pt>
                <c:pt idx="5">
                  <c:v>R5</c:v>
                </c:pt>
                <c:pt idx="6">
                  <c:v>R6</c:v>
                </c:pt>
              </c:strCache>
              <c:extLst/>
            </c:strRef>
          </c:cat>
          <c:val>
            <c:numRef>
              <c:f>財政指標!$T$3:$AE$3</c:f>
              <c:numCache>
                <c:formatCode>0.0_ </c:formatCode>
                <c:ptCount val="7"/>
                <c:pt idx="0">
                  <c:v>100.1</c:v>
                </c:pt>
                <c:pt idx="1">
                  <c:v>98.5</c:v>
                </c:pt>
                <c:pt idx="2">
                  <c:v>100.8</c:v>
                </c:pt>
                <c:pt idx="3">
                  <c:v>87.1</c:v>
                </c:pt>
                <c:pt idx="4">
                  <c:v>102.2</c:v>
                </c:pt>
                <c:pt idx="5">
                  <c:v>97.4</c:v>
                </c:pt>
                <c:pt idx="6">
                  <c:v>96.4</c:v>
                </c:pt>
              </c:numCache>
              <c:extLst/>
            </c:numRef>
          </c:val>
          <c:smooth val="0"/>
          <c:extLst>
            <c:ext xmlns:c16="http://schemas.microsoft.com/office/drawing/2014/chart" uri="{C3380CC4-5D6E-409C-BE32-E72D297353CC}">
              <c16:uniqueId val="{00000003-59C8-4DB2-96EE-979B91DA9600}"/>
            </c:ext>
          </c:extLst>
        </c:ser>
        <c:dLbls>
          <c:showLegendKey val="0"/>
          <c:showVal val="0"/>
          <c:showCatName val="0"/>
          <c:showSerName val="0"/>
          <c:showPercent val="0"/>
          <c:showBubbleSize val="0"/>
        </c:dLbls>
        <c:marker val="1"/>
        <c:smooth val="0"/>
        <c:axId val="148146432"/>
        <c:axId val="149385216"/>
      </c:lineChart>
      <c:catAx>
        <c:axId val="148146432"/>
        <c:scaling>
          <c:orientation val="minMax"/>
        </c:scaling>
        <c:delete val="0"/>
        <c:axPos val="b"/>
        <c:numFmt formatCode="General" sourceLinked="1"/>
        <c:majorTickMark val="out"/>
        <c:minorTickMark val="none"/>
        <c:tickLblPos val="nextTo"/>
        <c:spPr>
          <a:ln w="9525">
            <a:solidFill>
              <a:srgbClr val="484848"/>
            </a:solidFill>
            <a:prstDash val="solid"/>
          </a:ln>
        </c:spPr>
        <c:txPr>
          <a:bodyPr rot="0" vert="horz"/>
          <a:lstStyle/>
          <a:p>
            <a:pPr>
              <a:defRPr/>
            </a:pPr>
            <a:endParaRPr lang="ja-JP"/>
          </a:p>
        </c:txPr>
        <c:crossAx val="149385216"/>
        <c:crosses val="autoZero"/>
        <c:auto val="1"/>
        <c:lblAlgn val="ctr"/>
        <c:lblOffset val="100"/>
        <c:tickLblSkip val="1"/>
        <c:tickMarkSkip val="1"/>
        <c:noMultiLvlLbl val="0"/>
      </c:catAx>
      <c:valAx>
        <c:axId val="149385216"/>
        <c:scaling>
          <c:orientation val="minMax"/>
          <c:max val="110"/>
          <c:min val="80"/>
        </c:scaling>
        <c:delete val="0"/>
        <c:axPos val="l"/>
        <c:majorGridlines>
          <c:spPr>
            <a:ln w="2407">
              <a:noFill/>
              <a:prstDash val="solid"/>
            </a:ln>
          </c:spPr>
        </c:majorGridlines>
        <c:numFmt formatCode="0.0" sourceLinked="1"/>
        <c:majorTickMark val="out"/>
        <c:minorTickMark val="none"/>
        <c:tickLblPos val="nextTo"/>
        <c:spPr>
          <a:ln w="9525">
            <a:solidFill>
              <a:srgbClr val="484848"/>
            </a:solidFill>
            <a:prstDash val="solid"/>
          </a:ln>
        </c:spPr>
        <c:txPr>
          <a:bodyPr rot="0" vert="horz"/>
          <a:lstStyle/>
          <a:p>
            <a:pPr>
              <a:defRPr/>
            </a:pPr>
            <a:endParaRPr lang="ja-JP"/>
          </a:p>
        </c:txPr>
        <c:crossAx val="148146432"/>
        <c:crosses val="autoZero"/>
        <c:crossBetween val="between"/>
        <c:majorUnit val="10"/>
      </c:valAx>
      <c:spPr>
        <a:noFill/>
        <a:ln w="9626">
          <a:noFill/>
          <a:prstDash val="solid"/>
        </a:ln>
      </c:spPr>
    </c:plotArea>
    <c:legend>
      <c:legendPos val="t"/>
      <c:layout>
        <c:manualLayout>
          <c:xMode val="edge"/>
          <c:yMode val="edge"/>
          <c:x val="0.32464869281045755"/>
          <c:y val="2.0751633986928104E-2"/>
          <c:w val="0.3507026143790849"/>
          <c:h val="3.7733387799564269E-2"/>
        </c:manualLayout>
      </c:layout>
      <c:overlay val="0"/>
      <c:spPr>
        <a:noFill/>
        <a:ln>
          <a:noFill/>
        </a:ln>
      </c:spPr>
    </c:legend>
    <c:plotVisOnly val="1"/>
    <c:dispBlanksAs val="gap"/>
    <c:showDLblsOverMax val="0"/>
  </c:chart>
  <c:spPr>
    <a:noFill/>
    <a:ln w="2407" cap="rnd">
      <a:noFill/>
      <a:prstDash val="solid"/>
    </a:ln>
  </c:spPr>
  <c:txPr>
    <a:bodyPr/>
    <a:lstStyle/>
    <a:p>
      <a:pPr>
        <a:defRPr sz="900" b="0" i="0" u="none" strike="noStrike" baseline="0">
          <a:solidFill>
            <a:srgbClr val="000000"/>
          </a:solidFill>
          <a:latin typeface="+mn-ea"/>
          <a:ea typeface="+mn-ea"/>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46160130718954"/>
          <c:y val="7.7165032679738566E-2"/>
          <c:w val="0.85291094771241815"/>
          <c:h val="0.80553594771241832"/>
        </c:manualLayout>
      </c:layout>
      <c:lineChart>
        <c:grouping val="standard"/>
        <c:varyColors val="0"/>
        <c:ser>
          <c:idx val="1"/>
          <c:order val="0"/>
          <c:tx>
            <c:strRef>
              <c:f>財政指標!$A$19</c:f>
              <c:strCache>
                <c:ptCount val="1"/>
                <c:pt idx="0">
                  <c:v>全国平均</c:v>
                </c:pt>
              </c:strCache>
            </c:strRef>
          </c:tx>
          <c:spPr>
            <a:ln w="25400" cap="rnd">
              <a:solidFill>
                <a:srgbClr val="7B7B7B"/>
              </a:solidFill>
              <a:prstDash val="solid"/>
            </a:ln>
          </c:spPr>
          <c:marker>
            <c:symbol val="circle"/>
            <c:size val="7"/>
            <c:spPr>
              <a:solidFill>
                <a:srgbClr val="FFFFFF"/>
              </a:solidFill>
              <a:ln w="9525">
                <a:solidFill>
                  <a:srgbClr val="7B7B7B"/>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財政指標!$B$17:$M$17</c:f>
              <c:strCache>
                <c:ptCount val="7"/>
                <c:pt idx="0">
                  <c:v>H30</c:v>
                </c:pt>
                <c:pt idx="1">
                  <c:v>R1</c:v>
                </c:pt>
                <c:pt idx="2">
                  <c:v>R2</c:v>
                </c:pt>
                <c:pt idx="3">
                  <c:v>R3</c:v>
                </c:pt>
                <c:pt idx="4">
                  <c:v>R4</c:v>
                </c:pt>
                <c:pt idx="5">
                  <c:v>R5</c:v>
                </c:pt>
                <c:pt idx="6">
                  <c:v>R6</c:v>
                </c:pt>
              </c:strCache>
              <c:extLst/>
            </c:strRef>
          </c:cat>
          <c:val>
            <c:numRef>
              <c:f>財政指標!$B$19:$M$19</c:f>
              <c:numCache>
                <c:formatCode>0.0_ </c:formatCode>
                <c:ptCount val="7"/>
                <c:pt idx="0">
                  <c:v>10.9</c:v>
                </c:pt>
                <c:pt idx="1">
                  <c:v>10.5</c:v>
                </c:pt>
                <c:pt idx="2">
                  <c:v>10.199999999999999</c:v>
                </c:pt>
                <c:pt idx="3">
                  <c:v>10.1</c:v>
                </c:pt>
                <c:pt idx="4">
                  <c:v>10.1</c:v>
                </c:pt>
                <c:pt idx="5">
                  <c:v>10.1</c:v>
                </c:pt>
                <c:pt idx="6">
                  <c:v>10.1</c:v>
                </c:pt>
              </c:numCache>
              <c:extLst/>
            </c:numRef>
          </c:val>
          <c:smooth val="0"/>
          <c:extLst>
            <c:ext xmlns:c16="http://schemas.microsoft.com/office/drawing/2014/chart" uri="{C3380CC4-5D6E-409C-BE32-E72D297353CC}">
              <c16:uniqueId val="{00000000-B8BE-41F3-A01B-E10DFB9F0F8D}"/>
            </c:ext>
          </c:extLst>
        </c:ser>
        <c:ser>
          <c:idx val="0"/>
          <c:order val="1"/>
          <c:tx>
            <c:strRef>
              <c:f>財政指標!$A$18</c:f>
              <c:strCache>
                <c:ptCount val="1"/>
                <c:pt idx="0">
                  <c:v>大阪府</c:v>
                </c:pt>
              </c:strCache>
            </c:strRef>
          </c:tx>
          <c:spPr>
            <a:ln w="28575">
              <a:solidFill>
                <a:srgbClr val="FF0000"/>
              </a:solidFill>
              <a:prstDash val="solid"/>
            </a:ln>
          </c:spPr>
          <c:marker>
            <c:symbol val="circle"/>
            <c:size val="7"/>
            <c:spPr>
              <a:solidFill>
                <a:srgbClr val="FFFFFF"/>
              </a:solidFill>
              <a:ln w="9525">
                <a:solidFill>
                  <a:srgbClr val="FF0000"/>
                </a:solidFill>
                <a:prstDash val="solid"/>
              </a:ln>
            </c:spPr>
          </c:marker>
          <c:dLbls>
            <c:spPr>
              <a:noFill/>
              <a:ln>
                <a:noFill/>
              </a:ln>
              <a:effectLst/>
            </c:spPr>
            <c:txPr>
              <a:bodyPr wrap="square" lIns="38100" tIns="19050" rIns="38100" bIns="19050" anchor="ctr">
                <a:spAutoFit/>
              </a:bodyPr>
              <a:lstStyle/>
              <a:p>
                <a:pPr>
                  <a:defRPr b="1" u="sng"/>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財政指標!$B$17:$M$17</c:f>
              <c:strCache>
                <c:ptCount val="7"/>
                <c:pt idx="0">
                  <c:v>H30</c:v>
                </c:pt>
                <c:pt idx="1">
                  <c:v>R1</c:v>
                </c:pt>
                <c:pt idx="2">
                  <c:v>R2</c:v>
                </c:pt>
                <c:pt idx="3">
                  <c:v>R3</c:v>
                </c:pt>
                <c:pt idx="4">
                  <c:v>R4</c:v>
                </c:pt>
                <c:pt idx="5">
                  <c:v>R5</c:v>
                </c:pt>
                <c:pt idx="6">
                  <c:v>R6</c:v>
                </c:pt>
              </c:strCache>
              <c:extLst/>
            </c:strRef>
          </c:cat>
          <c:val>
            <c:numRef>
              <c:f>財政指標!$B$18:$M$18</c:f>
              <c:numCache>
                <c:formatCode>0.0_ </c:formatCode>
                <c:ptCount val="7"/>
                <c:pt idx="0">
                  <c:v>16.8</c:v>
                </c:pt>
                <c:pt idx="1">
                  <c:v>15.3</c:v>
                </c:pt>
                <c:pt idx="2">
                  <c:v>13.7</c:v>
                </c:pt>
                <c:pt idx="3">
                  <c:v>12.2</c:v>
                </c:pt>
                <c:pt idx="4">
                  <c:v>11.5</c:v>
                </c:pt>
                <c:pt idx="5">
                  <c:v>10.7</c:v>
                </c:pt>
                <c:pt idx="6">
                  <c:v>10.199999999999999</c:v>
                </c:pt>
              </c:numCache>
              <c:extLst/>
            </c:numRef>
          </c:val>
          <c:smooth val="0"/>
          <c:extLst>
            <c:ext xmlns:c16="http://schemas.microsoft.com/office/drawing/2014/chart" uri="{C3380CC4-5D6E-409C-BE32-E72D297353CC}">
              <c16:uniqueId val="{00000001-B8BE-41F3-A01B-E10DFB9F0F8D}"/>
            </c:ext>
          </c:extLst>
        </c:ser>
        <c:dLbls>
          <c:dLblPos val="t"/>
          <c:showLegendKey val="0"/>
          <c:showVal val="1"/>
          <c:showCatName val="0"/>
          <c:showSerName val="0"/>
          <c:showPercent val="0"/>
          <c:showBubbleSize val="0"/>
        </c:dLbls>
        <c:marker val="1"/>
        <c:smooth val="0"/>
        <c:axId val="28301184"/>
        <c:axId val="46745088"/>
      </c:lineChart>
      <c:catAx>
        <c:axId val="28301184"/>
        <c:scaling>
          <c:orientation val="minMax"/>
        </c:scaling>
        <c:delete val="0"/>
        <c:axPos val="b"/>
        <c:numFmt formatCode="General" sourceLinked="1"/>
        <c:majorTickMark val="out"/>
        <c:minorTickMark val="none"/>
        <c:tickLblPos val="nextTo"/>
        <c:spPr>
          <a:ln w="9525">
            <a:solidFill>
              <a:srgbClr val="484848"/>
            </a:solidFill>
            <a:prstDash val="solid"/>
          </a:ln>
        </c:spPr>
        <c:txPr>
          <a:bodyPr rot="0" vert="horz"/>
          <a:lstStyle/>
          <a:p>
            <a:pPr>
              <a:defRPr/>
            </a:pPr>
            <a:endParaRPr lang="ja-JP"/>
          </a:p>
        </c:txPr>
        <c:crossAx val="46745088"/>
        <c:crosses val="autoZero"/>
        <c:auto val="1"/>
        <c:lblAlgn val="ctr"/>
        <c:lblOffset val="100"/>
        <c:tickLblSkip val="1"/>
        <c:tickMarkSkip val="1"/>
        <c:noMultiLvlLbl val="0"/>
      </c:catAx>
      <c:valAx>
        <c:axId val="46745088"/>
        <c:scaling>
          <c:orientation val="minMax"/>
          <c:max val="20"/>
          <c:min val="5"/>
        </c:scaling>
        <c:delete val="0"/>
        <c:axPos val="l"/>
        <c:majorGridlines>
          <c:spPr>
            <a:ln w="2843">
              <a:noFill/>
              <a:prstDash val="solid"/>
            </a:ln>
          </c:spPr>
        </c:majorGridlines>
        <c:numFmt formatCode="#,##0.0_);[Red]\(#,##0.0\)" sourceLinked="0"/>
        <c:majorTickMark val="out"/>
        <c:minorTickMark val="none"/>
        <c:tickLblPos val="nextTo"/>
        <c:spPr>
          <a:ln w="9525">
            <a:solidFill>
              <a:srgbClr val="484848"/>
            </a:solidFill>
            <a:prstDash val="solid"/>
          </a:ln>
        </c:spPr>
        <c:txPr>
          <a:bodyPr rot="0" vert="horz"/>
          <a:lstStyle/>
          <a:p>
            <a:pPr>
              <a:defRPr/>
            </a:pPr>
            <a:endParaRPr lang="ja-JP"/>
          </a:p>
        </c:txPr>
        <c:crossAx val="28301184"/>
        <c:crosses val="autoZero"/>
        <c:crossBetween val="between"/>
        <c:majorUnit val="5"/>
      </c:valAx>
      <c:spPr>
        <a:noFill/>
        <a:ln w="11379">
          <a:noFill/>
          <a:prstDash val="solid"/>
        </a:ln>
      </c:spPr>
    </c:plotArea>
    <c:legend>
      <c:legendPos val="t"/>
      <c:layout>
        <c:manualLayout>
          <c:xMode val="edge"/>
          <c:yMode val="edge"/>
          <c:x val="0.3213378267973856"/>
          <c:y val="2.0751633986928104E-2"/>
          <c:w val="0.35213623366013069"/>
          <c:h val="3.7733387799564269E-2"/>
        </c:manualLayout>
      </c:layout>
      <c:overlay val="0"/>
    </c:legend>
    <c:plotVisOnly val="1"/>
    <c:dispBlanksAs val="gap"/>
    <c:showDLblsOverMax val="0"/>
  </c:chart>
  <c:spPr>
    <a:noFill/>
    <a:ln w="2843">
      <a:noFill/>
      <a:prstDash val="solid"/>
    </a:ln>
  </c:spPr>
  <c:txPr>
    <a:bodyPr/>
    <a:lstStyle/>
    <a:p>
      <a:pPr>
        <a:defRPr sz="900" b="0" i="0" u="none" strike="noStrike" baseline="0">
          <a:solidFill>
            <a:srgbClr val="000000"/>
          </a:solidFill>
          <a:latin typeface="+mn-ea"/>
          <a:ea typeface="+mn-ea"/>
          <a:cs typeface="ＭＳ Ｐゴシック"/>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6507352941176"/>
          <c:y val="7.7846405228758173E-2"/>
          <c:w val="0.84537683823529419"/>
          <c:h val="0.80532189542483656"/>
        </c:manualLayout>
      </c:layout>
      <c:lineChart>
        <c:grouping val="standard"/>
        <c:varyColors val="0"/>
        <c:ser>
          <c:idx val="2"/>
          <c:order val="0"/>
          <c:tx>
            <c:strRef>
              <c:f>財政指標!$A$5</c:f>
              <c:strCache>
                <c:ptCount val="1"/>
                <c:pt idx="0">
                  <c:v>全国平均</c:v>
                </c:pt>
              </c:strCache>
            </c:strRef>
          </c:tx>
          <c:spPr>
            <a:ln w="28575">
              <a:solidFill>
                <a:srgbClr val="7B7B7B"/>
              </a:solidFill>
              <a:prstDash val="solid"/>
            </a:ln>
          </c:spPr>
          <c:marker>
            <c:symbol val="circle"/>
            <c:size val="7"/>
            <c:spPr>
              <a:solidFill>
                <a:srgbClr val="FFFFFF"/>
              </a:solidFill>
              <a:ln w="9525">
                <a:solidFill>
                  <a:srgbClr val="7B7B7B"/>
                </a:solidFill>
                <a:prstDash val="solid"/>
              </a:ln>
            </c:spPr>
          </c:marker>
          <c:dLbls>
            <c:dLbl>
              <c:idx val="0"/>
              <c:layout>
                <c:manualLayout>
                  <c:x val="-5.6615196078431372E-2"/>
                  <c:y val="5.63458605664488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42-4D48-BC5E-6FAF976F2D4A}"/>
                </c:ext>
              </c:extLst>
            </c:dLbl>
            <c:dLbl>
              <c:idx val="1"/>
              <c:layout>
                <c:manualLayout>
                  <c:x val="-6.8627042483660125E-2"/>
                  <c:y val="-3.6407952069716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42-4D48-BC5E-6FAF976F2D4A}"/>
                </c:ext>
              </c:extLst>
            </c:dLbl>
            <c:dLbl>
              <c:idx val="2"/>
              <c:layout>
                <c:manualLayout>
                  <c:x val="-6.071160130718959E-2"/>
                  <c:y val="-3.5104847494553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B2-4162-9E48-E46D6C35FEE7}"/>
                </c:ext>
              </c:extLst>
            </c:dLbl>
            <c:dLbl>
              <c:idx val="3"/>
              <c:layout>
                <c:manualLayout>
                  <c:x val="-6.2228962418300657E-2"/>
                  <c:y val="-3.5104847494553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B2-4162-9E48-E46D6C35FEE7}"/>
                </c:ext>
              </c:extLst>
            </c:dLbl>
            <c:dLbl>
              <c:idx val="4"/>
              <c:layout>
                <c:manualLayout>
                  <c:x val="-6.4822916666666661E-2"/>
                  <c:y val="-4.20220588235294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B2-4162-9E48-E46D6C35FEE7}"/>
                </c:ext>
              </c:extLst>
            </c:dLbl>
            <c:dLbl>
              <c:idx val="5"/>
              <c:layout>
                <c:manualLayout>
                  <c:x val="-5.7041053921568628E-2"/>
                  <c:y val="-3.16462418300653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B2-4162-9E48-E46D6C35FEE7}"/>
                </c:ext>
              </c:extLst>
            </c:dLbl>
            <c:dLbl>
              <c:idx val="6"/>
              <c:layout>
                <c:manualLayout>
                  <c:x val="-4.7191380718954248E-2"/>
                  <c:y val="-3.5104847494553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B2-4162-9E48-E46D6C35FEE7}"/>
                </c:ext>
              </c:extLst>
            </c:dLbl>
            <c:spPr>
              <a:noFill/>
              <a:ln>
                <a:noFill/>
              </a:ln>
              <a:effectLst/>
            </c:spPr>
            <c:txPr>
              <a:bodyPr/>
              <a:lstStyle/>
              <a:p>
                <a:pPr algn="ctr">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財政指標!$B$2:$M$2</c:f>
              <c:strCache>
                <c:ptCount val="7"/>
                <c:pt idx="0">
                  <c:v>H30</c:v>
                </c:pt>
                <c:pt idx="1">
                  <c:v>R1</c:v>
                </c:pt>
                <c:pt idx="2">
                  <c:v>R2</c:v>
                </c:pt>
                <c:pt idx="3">
                  <c:v>R3</c:v>
                </c:pt>
                <c:pt idx="4">
                  <c:v>R4</c:v>
                </c:pt>
                <c:pt idx="5">
                  <c:v>R5</c:v>
                </c:pt>
                <c:pt idx="6">
                  <c:v>R6</c:v>
                </c:pt>
              </c:strCache>
              <c:extLst/>
            </c:strRef>
          </c:cat>
          <c:val>
            <c:numRef>
              <c:f>財政指標!$B$5:$M$5</c:f>
              <c:numCache>
                <c:formatCode>0.0</c:formatCode>
                <c:ptCount val="7"/>
                <c:pt idx="0">
                  <c:v>173.6</c:v>
                </c:pt>
                <c:pt idx="1">
                  <c:v>172.9</c:v>
                </c:pt>
                <c:pt idx="2">
                  <c:v>171.3</c:v>
                </c:pt>
                <c:pt idx="3">
                  <c:v>160.30000000000001</c:v>
                </c:pt>
                <c:pt idx="4">
                  <c:v>154.4</c:v>
                </c:pt>
                <c:pt idx="5">
                  <c:v>148.69999999999999</c:v>
                </c:pt>
                <c:pt idx="6">
                  <c:v>144.1</c:v>
                </c:pt>
              </c:numCache>
              <c:extLst/>
            </c:numRef>
          </c:val>
          <c:smooth val="0"/>
          <c:extLst>
            <c:ext xmlns:c16="http://schemas.microsoft.com/office/drawing/2014/chart" uri="{C3380CC4-5D6E-409C-BE32-E72D297353CC}">
              <c16:uniqueId val="{00000006-95C5-41F4-BDC0-E589D7FD53A6}"/>
            </c:ext>
          </c:extLst>
        </c:ser>
        <c:ser>
          <c:idx val="0"/>
          <c:order val="1"/>
          <c:tx>
            <c:strRef>
              <c:f>財政指標!$A$3</c:f>
              <c:strCache>
                <c:ptCount val="1"/>
                <c:pt idx="0">
                  <c:v>大阪府</c:v>
                </c:pt>
              </c:strCache>
            </c:strRef>
          </c:tx>
          <c:spPr>
            <a:ln w="28575">
              <a:solidFill>
                <a:srgbClr val="FF0000"/>
              </a:solidFill>
              <a:prstDash val="solid"/>
            </a:ln>
          </c:spPr>
          <c:marker>
            <c:symbol val="circle"/>
            <c:size val="7"/>
            <c:spPr>
              <a:solidFill>
                <a:srgbClr val="FFFFFF"/>
              </a:solidFill>
              <a:ln w="9525">
                <a:solidFill>
                  <a:srgbClr val="FF0000"/>
                </a:solidFill>
                <a:prstDash val="solid"/>
              </a:ln>
            </c:spPr>
          </c:marker>
          <c:dLbls>
            <c:dLbl>
              <c:idx val="0"/>
              <c:layout>
                <c:manualLayout>
                  <c:x val="-5.486376633986928E-2"/>
                  <c:y val="-4.88001089324618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42-4D48-BC5E-6FAF976F2D4A}"/>
                </c:ext>
              </c:extLst>
            </c:dLbl>
            <c:dLbl>
              <c:idx val="1"/>
              <c:layout>
                <c:manualLayout>
                  <c:x val="-7.0129493464052339E-2"/>
                  <c:y val="5.5272331154684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42-4D48-BC5E-6FAF976F2D4A}"/>
                </c:ext>
              </c:extLst>
            </c:dLbl>
            <c:dLbl>
              <c:idx val="2"/>
              <c:layout>
                <c:manualLayout>
                  <c:x val="-7.802614379084967E-2"/>
                  <c:y val="5.5856481481481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2-4162-9E48-E46D6C35FEE7}"/>
                </c:ext>
              </c:extLst>
            </c:dLbl>
            <c:dLbl>
              <c:idx val="3"/>
              <c:layout>
                <c:manualLayout>
                  <c:x val="-6.5056372549019609E-2"/>
                  <c:y val="3.8563453159041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B2-4162-9E48-E46D6C35FEE7}"/>
                </c:ext>
              </c:extLst>
            </c:dLbl>
            <c:dLbl>
              <c:idx val="4"/>
              <c:layout>
                <c:manualLayout>
                  <c:x val="-7.5432189542483666E-2"/>
                  <c:y val="3.5104847494553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B2-4162-9E48-E46D6C35FEE7}"/>
                </c:ext>
              </c:extLst>
            </c:dLbl>
            <c:dLbl>
              <c:idx val="5"/>
              <c:layout>
                <c:manualLayout>
                  <c:x val="-6.8726919934640529E-2"/>
                  <c:y val="4.5480664488017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B2-4162-9E48-E46D6C35FEE7}"/>
                </c:ext>
              </c:extLst>
            </c:dLbl>
            <c:dLbl>
              <c:idx val="6"/>
              <c:layout>
                <c:manualLayout>
                  <c:x val="-4.8475285947712415E-2"/>
                  <c:y val="3.8563453159041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B2-4162-9E48-E46D6C35FEE7}"/>
                </c:ext>
              </c:extLst>
            </c:dLbl>
            <c:spPr>
              <a:noFill/>
              <a:ln>
                <a:noFill/>
              </a:ln>
              <a:effectLst/>
            </c:spPr>
            <c:txPr>
              <a:bodyPr wrap="square" lIns="38100" tIns="19050" rIns="38100" bIns="19050" anchor="ctr">
                <a:spAutoFit/>
              </a:bodyPr>
              <a:lstStyle/>
              <a:p>
                <a:pPr>
                  <a:defRPr b="1" u="sng"/>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財政指標!$B$2:$M$2</c:f>
              <c:strCache>
                <c:ptCount val="7"/>
                <c:pt idx="0">
                  <c:v>H30</c:v>
                </c:pt>
                <c:pt idx="1">
                  <c:v>R1</c:v>
                </c:pt>
                <c:pt idx="2">
                  <c:v>R2</c:v>
                </c:pt>
                <c:pt idx="3">
                  <c:v>R3</c:v>
                </c:pt>
                <c:pt idx="4">
                  <c:v>R4</c:v>
                </c:pt>
                <c:pt idx="5">
                  <c:v>R5</c:v>
                </c:pt>
                <c:pt idx="6">
                  <c:v>R6</c:v>
                </c:pt>
              </c:strCache>
              <c:extLst/>
            </c:strRef>
          </c:cat>
          <c:val>
            <c:numRef>
              <c:f>財政指標!$B$3:$M$3</c:f>
              <c:numCache>
                <c:formatCode>0.0_ </c:formatCode>
                <c:ptCount val="7"/>
                <c:pt idx="0">
                  <c:v>173.8</c:v>
                </c:pt>
                <c:pt idx="1">
                  <c:v>164.3</c:v>
                </c:pt>
                <c:pt idx="2">
                  <c:v>153.4</c:v>
                </c:pt>
                <c:pt idx="3">
                  <c:v>130.9</c:v>
                </c:pt>
                <c:pt idx="4">
                  <c:v>123.3</c:v>
                </c:pt>
                <c:pt idx="5">
                  <c:v>118.4</c:v>
                </c:pt>
                <c:pt idx="6">
                  <c:v>110.1</c:v>
                </c:pt>
              </c:numCache>
              <c:extLst/>
            </c:numRef>
          </c:val>
          <c:smooth val="0"/>
          <c:extLst>
            <c:ext xmlns:c16="http://schemas.microsoft.com/office/drawing/2014/chart" uri="{C3380CC4-5D6E-409C-BE32-E72D297353CC}">
              <c16:uniqueId val="{0000000E-95C5-41F4-BDC0-E589D7FD53A6}"/>
            </c:ext>
          </c:extLst>
        </c:ser>
        <c:dLbls>
          <c:showLegendKey val="0"/>
          <c:showVal val="0"/>
          <c:showCatName val="0"/>
          <c:showSerName val="0"/>
          <c:showPercent val="0"/>
          <c:showBubbleSize val="0"/>
        </c:dLbls>
        <c:marker val="1"/>
        <c:smooth val="0"/>
        <c:axId val="148146432"/>
        <c:axId val="149385216"/>
      </c:lineChart>
      <c:catAx>
        <c:axId val="148146432"/>
        <c:scaling>
          <c:orientation val="minMax"/>
        </c:scaling>
        <c:delete val="0"/>
        <c:axPos val="b"/>
        <c:numFmt formatCode="General" sourceLinked="1"/>
        <c:majorTickMark val="out"/>
        <c:minorTickMark val="none"/>
        <c:tickLblPos val="nextTo"/>
        <c:spPr>
          <a:ln w="9525">
            <a:solidFill>
              <a:srgbClr val="484848"/>
            </a:solidFill>
            <a:prstDash val="solid"/>
          </a:ln>
        </c:spPr>
        <c:txPr>
          <a:bodyPr rot="0" vert="horz"/>
          <a:lstStyle/>
          <a:p>
            <a:pPr>
              <a:defRPr/>
            </a:pPr>
            <a:endParaRPr lang="ja-JP"/>
          </a:p>
        </c:txPr>
        <c:crossAx val="149385216"/>
        <c:crosses val="autoZero"/>
        <c:auto val="1"/>
        <c:lblAlgn val="ctr"/>
        <c:lblOffset val="100"/>
        <c:tickLblSkip val="1"/>
        <c:tickMarkSkip val="1"/>
        <c:noMultiLvlLbl val="0"/>
      </c:catAx>
      <c:valAx>
        <c:axId val="149385216"/>
        <c:scaling>
          <c:orientation val="minMax"/>
          <c:max val="200"/>
          <c:min val="80"/>
        </c:scaling>
        <c:delete val="0"/>
        <c:axPos val="l"/>
        <c:majorGridlines>
          <c:spPr>
            <a:ln w="2407">
              <a:noFill/>
              <a:prstDash val="solid"/>
            </a:ln>
          </c:spPr>
        </c:majorGridlines>
        <c:numFmt formatCode="0.0" sourceLinked="1"/>
        <c:majorTickMark val="out"/>
        <c:minorTickMark val="none"/>
        <c:tickLblPos val="nextTo"/>
        <c:spPr>
          <a:ln w="9525">
            <a:solidFill>
              <a:srgbClr val="484848"/>
            </a:solidFill>
            <a:prstDash val="solid"/>
          </a:ln>
        </c:spPr>
        <c:txPr>
          <a:bodyPr rot="0" vert="horz"/>
          <a:lstStyle/>
          <a:p>
            <a:pPr>
              <a:defRPr/>
            </a:pPr>
            <a:endParaRPr lang="ja-JP"/>
          </a:p>
        </c:txPr>
        <c:crossAx val="148146432"/>
        <c:crosses val="autoZero"/>
        <c:crossBetween val="between"/>
        <c:majorUnit val="40"/>
      </c:valAx>
      <c:spPr>
        <a:noFill/>
        <a:ln w="9626">
          <a:noFill/>
          <a:prstDash val="solid"/>
        </a:ln>
      </c:spPr>
    </c:plotArea>
    <c:legend>
      <c:legendPos val="t"/>
      <c:layout>
        <c:manualLayout>
          <c:xMode val="edge"/>
          <c:yMode val="edge"/>
          <c:x val="0.32205473856209149"/>
          <c:y val="2.0751633986928104E-2"/>
          <c:w val="0.35329656862745096"/>
          <c:h val="3.7733387799564269E-2"/>
        </c:manualLayout>
      </c:layout>
      <c:overlay val="0"/>
      <c:spPr>
        <a:noFill/>
        <a:ln>
          <a:noFill/>
        </a:ln>
      </c:spPr>
    </c:legend>
    <c:plotVisOnly val="1"/>
    <c:dispBlanksAs val="gap"/>
    <c:showDLblsOverMax val="0"/>
  </c:chart>
  <c:spPr>
    <a:noFill/>
    <a:ln w="2407" cap="rnd">
      <a:noFill/>
      <a:prstDash val="solid"/>
    </a:ln>
  </c:spPr>
  <c:txPr>
    <a:bodyPr/>
    <a:lstStyle/>
    <a:p>
      <a:pPr>
        <a:defRPr sz="900" b="0" i="0" u="none" strike="noStrike" baseline="0">
          <a:solidFill>
            <a:srgbClr val="000000"/>
          </a:solidFill>
          <a:latin typeface="+mn-ea"/>
          <a:ea typeface="+mn-ea"/>
          <a:cs typeface="ＭＳ Ｐゴシック"/>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53888154375222E-2"/>
          <c:y val="8.2289320528116661E-2"/>
          <c:w val="0.87666232967696167"/>
          <c:h val="0.67295791214189571"/>
        </c:manualLayout>
      </c:layout>
      <c:barChart>
        <c:barDir val="col"/>
        <c:grouping val="clustered"/>
        <c:varyColors val="0"/>
        <c:ser>
          <c:idx val="0"/>
          <c:order val="0"/>
          <c:spPr>
            <a:solidFill>
              <a:schemeClr val="bg1">
                <a:lumMod val="75000"/>
              </a:schemeClr>
            </a:solidFill>
          </c:spPr>
          <c:invertIfNegative val="0"/>
          <c:dPt>
            <c:idx val="7"/>
            <c:invertIfNegative val="0"/>
            <c:bubble3D val="0"/>
            <c:extLst>
              <c:ext xmlns:c16="http://schemas.microsoft.com/office/drawing/2014/chart" uri="{C3380CC4-5D6E-409C-BE32-E72D297353CC}">
                <c16:uniqueId val="{00000000-6306-453F-8915-CC52EF3E7888}"/>
              </c:ext>
            </c:extLst>
          </c:dPt>
          <c:dPt>
            <c:idx val="8"/>
            <c:invertIfNegative val="0"/>
            <c:bubble3D val="0"/>
            <c:extLst>
              <c:ext xmlns:c16="http://schemas.microsoft.com/office/drawing/2014/chart" uri="{C3380CC4-5D6E-409C-BE32-E72D297353CC}">
                <c16:uniqueId val="{00000001-6306-453F-8915-CC52EF3E7888}"/>
              </c:ext>
            </c:extLst>
          </c:dPt>
          <c:dPt>
            <c:idx val="9"/>
            <c:invertIfNegative val="0"/>
            <c:bubble3D val="0"/>
            <c:extLst>
              <c:ext xmlns:c16="http://schemas.microsoft.com/office/drawing/2014/chart" uri="{C3380CC4-5D6E-409C-BE32-E72D297353CC}">
                <c16:uniqueId val="{00000002-6306-453F-8915-CC52EF3E7888}"/>
              </c:ext>
            </c:extLst>
          </c:dPt>
          <c:dPt>
            <c:idx val="10"/>
            <c:invertIfNegative val="0"/>
            <c:bubble3D val="0"/>
            <c:extLst>
              <c:ext xmlns:c16="http://schemas.microsoft.com/office/drawing/2014/chart" uri="{C3380CC4-5D6E-409C-BE32-E72D297353CC}">
                <c16:uniqueId val="{00000003-6306-453F-8915-CC52EF3E7888}"/>
              </c:ext>
            </c:extLst>
          </c:dPt>
          <c:dPt>
            <c:idx val="11"/>
            <c:invertIfNegative val="0"/>
            <c:bubble3D val="0"/>
            <c:extLst>
              <c:ext xmlns:c16="http://schemas.microsoft.com/office/drawing/2014/chart" uri="{C3380CC4-5D6E-409C-BE32-E72D297353CC}">
                <c16:uniqueId val="{00000004-6306-453F-8915-CC52EF3E7888}"/>
              </c:ext>
            </c:extLst>
          </c:dPt>
          <c:dPt>
            <c:idx val="13"/>
            <c:invertIfNegative val="0"/>
            <c:bubble3D val="0"/>
            <c:extLst>
              <c:ext xmlns:c16="http://schemas.microsoft.com/office/drawing/2014/chart" uri="{C3380CC4-5D6E-409C-BE32-E72D297353CC}">
                <c16:uniqueId val="{00000005-6306-453F-8915-CC52EF3E7888}"/>
              </c:ext>
            </c:extLst>
          </c:dPt>
          <c:dPt>
            <c:idx val="14"/>
            <c:invertIfNegative val="0"/>
            <c:bubble3D val="0"/>
            <c:extLst>
              <c:ext xmlns:c16="http://schemas.microsoft.com/office/drawing/2014/chart" uri="{C3380CC4-5D6E-409C-BE32-E72D297353CC}">
                <c16:uniqueId val="{00000006-6306-453F-8915-CC52EF3E7888}"/>
              </c:ext>
            </c:extLst>
          </c:dPt>
          <c:dPt>
            <c:idx val="15"/>
            <c:invertIfNegative val="0"/>
            <c:bubble3D val="0"/>
            <c:spPr>
              <a:solidFill>
                <a:srgbClr val="BFBFBF"/>
              </a:solidFill>
            </c:spPr>
            <c:extLst>
              <c:ext xmlns:c16="http://schemas.microsoft.com/office/drawing/2014/chart" uri="{C3380CC4-5D6E-409C-BE32-E72D297353CC}">
                <c16:uniqueId val="{00000008-6306-453F-8915-CC52EF3E7888}"/>
              </c:ext>
            </c:extLst>
          </c:dPt>
          <c:dPt>
            <c:idx val="16"/>
            <c:invertIfNegative val="0"/>
            <c:bubble3D val="0"/>
            <c:spPr>
              <a:solidFill>
                <a:srgbClr val="BFBFBF"/>
              </a:solidFill>
            </c:spPr>
            <c:extLst>
              <c:ext xmlns:c16="http://schemas.microsoft.com/office/drawing/2014/chart" uri="{C3380CC4-5D6E-409C-BE32-E72D297353CC}">
                <c16:uniqueId val="{0000000A-6306-453F-8915-CC52EF3E7888}"/>
              </c:ext>
            </c:extLst>
          </c:dPt>
          <c:dPt>
            <c:idx val="17"/>
            <c:invertIfNegative val="0"/>
            <c:bubble3D val="0"/>
            <c:spPr>
              <a:solidFill>
                <a:schemeClr val="accent1"/>
              </a:solidFill>
            </c:spPr>
            <c:extLst>
              <c:ext xmlns:c16="http://schemas.microsoft.com/office/drawing/2014/chart" uri="{C3380CC4-5D6E-409C-BE32-E72D297353CC}">
                <c16:uniqueId val="{0000000C-6E0D-412F-A367-FB787DA84A19}"/>
              </c:ext>
            </c:extLst>
          </c:dPt>
          <c:dLbls>
            <c:spPr>
              <a:noFill/>
              <a:ln>
                <a:noFill/>
              </a:ln>
              <a:effectLst/>
            </c:spPr>
            <c:txPr>
              <a:bodyPr wrap="square" lIns="38100" tIns="19050" rIns="38100" bIns="19050" anchor="ctr">
                <a:spAutoFit/>
              </a:bodyPr>
              <a:lstStyle/>
              <a:p>
                <a:pPr>
                  <a:defRPr sz="800" b="1"/>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Sheet1!$D$3:$U$3</c:f>
              <c:strCache>
                <c:ptCount val="18"/>
                <c:pt idx="0">
                  <c:v>H21</c:v>
                </c:pt>
                <c:pt idx="1">
                  <c:v>H22</c:v>
                </c:pt>
                <c:pt idx="2">
                  <c:v>H23</c:v>
                </c:pt>
                <c:pt idx="3">
                  <c:v>H24</c:v>
                </c:pt>
                <c:pt idx="4">
                  <c:v>H25</c:v>
                </c:pt>
                <c:pt idx="5">
                  <c:v>H26</c:v>
                </c:pt>
                <c:pt idx="6">
                  <c:v>H27</c:v>
                </c:pt>
                <c:pt idx="7">
                  <c:v>H28</c:v>
                </c:pt>
                <c:pt idx="8">
                  <c:v>H29</c:v>
                </c:pt>
                <c:pt idx="9">
                  <c:v>H30</c:v>
                </c:pt>
                <c:pt idx="10">
                  <c:v>R1</c:v>
                </c:pt>
                <c:pt idx="11">
                  <c:v>R2</c:v>
                </c:pt>
                <c:pt idx="12">
                  <c:v>R3</c:v>
                </c:pt>
                <c:pt idx="13">
                  <c:v>R4</c:v>
                </c:pt>
                <c:pt idx="14">
                  <c:v>R5</c:v>
                </c:pt>
                <c:pt idx="15">
                  <c:v>R6</c:v>
                </c:pt>
                <c:pt idx="16">
                  <c:v>R7（最終）</c:v>
                </c:pt>
                <c:pt idx="17">
                  <c:v>R8（当初）</c:v>
                </c:pt>
              </c:strCache>
            </c:strRef>
          </c:cat>
          <c:val>
            <c:numRef>
              <c:f>Sheet1!$D$4:$U$4</c:f>
              <c:numCache>
                <c:formatCode>#,##0_);[Red]\(#,##0\)</c:formatCode>
                <c:ptCount val="18"/>
                <c:pt idx="0">
                  <c:v>434</c:v>
                </c:pt>
                <c:pt idx="1">
                  <c:v>1256</c:v>
                </c:pt>
                <c:pt idx="2">
                  <c:v>1385</c:v>
                </c:pt>
                <c:pt idx="3">
                  <c:v>1438</c:v>
                </c:pt>
                <c:pt idx="4">
                  <c:v>1500</c:v>
                </c:pt>
                <c:pt idx="5">
                  <c:v>1612</c:v>
                </c:pt>
                <c:pt idx="6">
                  <c:v>1602</c:v>
                </c:pt>
                <c:pt idx="7">
                  <c:v>1479</c:v>
                </c:pt>
                <c:pt idx="8">
                  <c:v>1475</c:v>
                </c:pt>
                <c:pt idx="9">
                  <c:v>1489</c:v>
                </c:pt>
                <c:pt idx="10">
                  <c:v>1562</c:v>
                </c:pt>
                <c:pt idx="11">
                  <c:v>1706</c:v>
                </c:pt>
                <c:pt idx="12">
                  <c:v>2037</c:v>
                </c:pt>
                <c:pt idx="13">
                  <c:v>2171</c:v>
                </c:pt>
                <c:pt idx="14">
                  <c:v>2262</c:v>
                </c:pt>
                <c:pt idx="15" formatCode="#,##0">
                  <c:v>2396</c:v>
                </c:pt>
                <c:pt idx="16" formatCode="#,##0">
                  <c:v>2409</c:v>
                </c:pt>
                <c:pt idx="17" formatCode="#,##0">
                  <c:v>1914</c:v>
                </c:pt>
              </c:numCache>
            </c:numRef>
          </c:val>
          <c:extLst>
            <c:ext xmlns:c16="http://schemas.microsoft.com/office/drawing/2014/chart" uri="{C3380CC4-5D6E-409C-BE32-E72D297353CC}">
              <c16:uniqueId val="{0000000B-6306-453F-8915-CC52EF3E7888}"/>
            </c:ext>
          </c:extLst>
        </c:ser>
        <c:dLbls>
          <c:dLblPos val="outEnd"/>
          <c:showLegendKey val="0"/>
          <c:showVal val="1"/>
          <c:showCatName val="0"/>
          <c:showSerName val="0"/>
          <c:showPercent val="0"/>
          <c:showBubbleSize val="0"/>
        </c:dLbls>
        <c:gapWidth val="150"/>
        <c:axId val="141820288"/>
        <c:axId val="141821824"/>
      </c:barChart>
      <c:catAx>
        <c:axId val="141820288"/>
        <c:scaling>
          <c:orientation val="minMax"/>
        </c:scaling>
        <c:delete val="0"/>
        <c:axPos val="b"/>
        <c:numFmt formatCode="General" sourceLinked="0"/>
        <c:majorTickMark val="out"/>
        <c:minorTickMark val="none"/>
        <c:tickLblPos val="nextTo"/>
        <c:txPr>
          <a:bodyPr/>
          <a:lstStyle/>
          <a:p>
            <a:pPr>
              <a:defRPr sz="800"/>
            </a:pPr>
            <a:endParaRPr lang="ja-JP"/>
          </a:p>
        </c:txPr>
        <c:crossAx val="141821824"/>
        <c:crosses val="autoZero"/>
        <c:auto val="1"/>
        <c:lblAlgn val="ctr"/>
        <c:lblOffset val="100"/>
        <c:noMultiLvlLbl val="0"/>
      </c:catAx>
      <c:valAx>
        <c:axId val="141821824"/>
        <c:scaling>
          <c:orientation val="minMax"/>
          <c:max val="2500"/>
          <c:min val="0"/>
        </c:scaling>
        <c:delete val="0"/>
        <c:axPos val="l"/>
        <c:majorGridlines>
          <c:spPr>
            <a:ln>
              <a:noFill/>
            </a:ln>
          </c:spPr>
        </c:majorGridlines>
        <c:numFmt formatCode="#,##0_);[Red]\(#,##0\)" sourceLinked="1"/>
        <c:majorTickMark val="out"/>
        <c:minorTickMark val="none"/>
        <c:tickLblPos val="nextTo"/>
        <c:txPr>
          <a:bodyPr/>
          <a:lstStyle/>
          <a:p>
            <a:pPr>
              <a:defRPr sz="900"/>
            </a:pPr>
            <a:endParaRPr lang="ja-JP"/>
          </a:p>
        </c:txPr>
        <c:crossAx val="141820288"/>
        <c:crosses val="autoZero"/>
        <c:crossBetween val="between"/>
        <c:majorUnit val="500"/>
      </c:valAx>
    </c:plotArea>
    <c:plotVisOnly val="1"/>
    <c:dispBlanksAs val="gap"/>
    <c:showDLblsOverMax val="0"/>
  </c:chart>
  <c:spPr>
    <a:ln w="12700">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51631931539876"/>
          <c:y val="0.18874451000155412"/>
          <c:w val="0.87676347946206079"/>
          <c:h val="0.67545532819059551"/>
        </c:manualLayout>
      </c:layout>
      <c:barChart>
        <c:barDir val="col"/>
        <c:grouping val="stacked"/>
        <c:varyColors val="0"/>
        <c:ser>
          <c:idx val="0"/>
          <c:order val="0"/>
          <c:spPr>
            <a:solidFill>
              <a:schemeClr val="bg1">
                <a:lumMod val="75000"/>
              </a:schemeClr>
            </a:solidFill>
            <a:ln w="38100">
              <a:noFill/>
            </a:ln>
          </c:spPr>
          <c:invertIfNegative val="0"/>
          <c:dPt>
            <c:idx val="5"/>
            <c:invertIfNegative val="0"/>
            <c:bubble3D val="0"/>
            <c:extLst>
              <c:ext xmlns:c16="http://schemas.microsoft.com/office/drawing/2014/chart" uri="{C3380CC4-5D6E-409C-BE32-E72D297353CC}">
                <c16:uniqueId val="{00000000-3356-4384-8953-870F83DC477E}"/>
              </c:ext>
            </c:extLst>
          </c:dPt>
          <c:dPt>
            <c:idx val="6"/>
            <c:invertIfNegative val="0"/>
            <c:bubble3D val="0"/>
            <c:extLst>
              <c:ext xmlns:c16="http://schemas.microsoft.com/office/drawing/2014/chart" uri="{C3380CC4-5D6E-409C-BE32-E72D297353CC}">
                <c16:uniqueId val="{00000001-3356-4384-8953-870F83DC477E}"/>
              </c:ext>
            </c:extLst>
          </c:dPt>
          <c:dPt>
            <c:idx val="7"/>
            <c:invertIfNegative val="0"/>
            <c:bubble3D val="0"/>
            <c:spPr>
              <a:solidFill>
                <a:srgbClr val="023894"/>
              </a:solidFill>
              <a:ln w="38100">
                <a:noFill/>
              </a:ln>
            </c:spPr>
            <c:extLst>
              <c:ext xmlns:c16="http://schemas.microsoft.com/office/drawing/2014/chart" uri="{C3380CC4-5D6E-409C-BE32-E72D297353CC}">
                <c16:uniqueId val="{00000003-3356-4384-8953-870F83DC477E}"/>
              </c:ext>
            </c:extLst>
          </c:dPt>
          <c:dLbls>
            <c:dLbl>
              <c:idx val="0"/>
              <c:layout>
                <c:manualLayout>
                  <c:x val="-2.3483766892363543E-3"/>
                  <c:y val="-0.277200634238800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56-4384-8953-870F83DC477E}"/>
                </c:ext>
              </c:extLst>
            </c:dLbl>
            <c:dLbl>
              <c:idx val="1"/>
              <c:layout>
                <c:manualLayout>
                  <c:x val="-1.4940853266952553E-4"/>
                  <c:y val="-0.2794328629845302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56-4384-8953-870F83DC477E}"/>
                </c:ext>
              </c:extLst>
            </c:dLbl>
            <c:dLbl>
              <c:idx val="2"/>
              <c:layout>
                <c:manualLayout>
                  <c:x val="0"/>
                  <c:y val="-0.349136166952920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56-4384-8953-870F83DC477E}"/>
                </c:ext>
              </c:extLst>
            </c:dLbl>
            <c:dLbl>
              <c:idx val="3"/>
              <c:layout>
                <c:manualLayout>
                  <c:x val="2.4804035361744377E-3"/>
                  <c:y val="-0.376881865777439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56-4384-8953-870F83DC477E}"/>
                </c:ext>
              </c:extLst>
            </c:dLbl>
            <c:dLbl>
              <c:idx val="4"/>
              <c:layout>
                <c:manualLayout>
                  <c:x val="2.5210840772478234E-3"/>
                  <c:y val="-0.36227168627466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56-4384-8953-870F83DC477E}"/>
                </c:ext>
              </c:extLst>
            </c:dLbl>
            <c:dLbl>
              <c:idx val="5"/>
              <c:layout>
                <c:manualLayout>
                  <c:x val="2.2163498422981842E-3"/>
                  <c:y val="-0.31454336755217904"/>
                </c:manualLayout>
              </c:layout>
              <c:spPr>
                <a:noFill/>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56-4384-8953-870F83DC477E}"/>
                </c:ext>
              </c:extLst>
            </c:dLbl>
            <c:dLbl>
              <c:idx val="6"/>
              <c:layout>
                <c:manualLayout>
                  <c:x val="8.3395109200440611E-5"/>
                  <c:y val="-0.33308630734796535"/>
                </c:manualLayout>
              </c:layout>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56-4384-8953-870F83DC477E}"/>
                </c:ext>
              </c:extLst>
            </c:dLbl>
            <c:dLbl>
              <c:idx val="7"/>
              <c:layout>
                <c:manualLayout>
                  <c:x val="-6.6013423469084918E-5"/>
                  <c:y val="-0.37761594771777474"/>
                </c:manualLayout>
              </c:layout>
              <c:tx>
                <c:rich>
                  <a:bodyPr wrap="square" lIns="38100" tIns="19050" rIns="38100" bIns="19050" anchor="ctr">
                    <a:noAutofit/>
                  </a:bodyPr>
                  <a:lstStyle/>
                  <a:p>
                    <a:pPr>
                      <a:defRPr/>
                    </a:pPr>
                    <a:fld id="{B249686D-FBBB-4BDA-8353-F684320869D3}" type="VALUE">
                      <a:rPr lang="en-US" altLang="ja-JP" smtClean="0"/>
                      <a:pPr>
                        <a:defRPr/>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layout>
                    <c:manualLayout>
                      <c:w val="9.5629227193610361E-2"/>
                      <c:h val="0.10074262707388143"/>
                    </c:manualLayout>
                  </c15:layout>
                  <c15:dlblFieldTable/>
                  <c15:showDataLabelsRange val="0"/>
                </c:ext>
                <c:ext xmlns:c16="http://schemas.microsoft.com/office/drawing/2014/chart" uri="{C3380CC4-5D6E-409C-BE32-E72D297353CC}">
                  <c16:uniqueId val="{00000003-3356-4384-8953-870F83DC477E}"/>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Sheet1!$B$4:$B$11</c:f>
              <c:strCache>
                <c:ptCount val="8"/>
                <c:pt idx="0">
                  <c:v>R1</c:v>
                </c:pt>
                <c:pt idx="1">
                  <c:v>R2</c:v>
                </c:pt>
                <c:pt idx="2">
                  <c:v>R3</c:v>
                </c:pt>
                <c:pt idx="3">
                  <c:v>R4</c:v>
                </c:pt>
                <c:pt idx="4">
                  <c:v>R5</c:v>
                </c:pt>
                <c:pt idx="5">
                  <c:v>R6</c:v>
                </c:pt>
                <c:pt idx="6">
                  <c:v>R7</c:v>
                </c:pt>
                <c:pt idx="7">
                  <c:v>R8</c:v>
                </c:pt>
              </c:strCache>
            </c:strRef>
          </c:cat>
          <c:val>
            <c:numRef>
              <c:f>Sheet1!$C$4:$C$11</c:f>
              <c:numCache>
                <c:formatCode>0.00_);[Red]\(0.00\)</c:formatCode>
                <c:ptCount val="8"/>
                <c:pt idx="0">
                  <c:v>2.6</c:v>
                </c:pt>
                <c:pt idx="1">
                  <c:v>2.64</c:v>
                </c:pt>
                <c:pt idx="2">
                  <c:v>3.51</c:v>
                </c:pt>
                <c:pt idx="3">
                  <c:v>3.78</c:v>
                </c:pt>
                <c:pt idx="4">
                  <c:v>3.64</c:v>
                </c:pt>
                <c:pt idx="5">
                  <c:v>3.2</c:v>
                </c:pt>
                <c:pt idx="6">
                  <c:v>3.27</c:v>
                </c:pt>
                <c:pt idx="7">
                  <c:v>3.92</c:v>
                </c:pt>
              </c:numCache>
            </c:numRef>
          </c:val>
          <c:extLst>
            <c:ext xmlns:c16="http://schemas.microsoft.com/office/drawing/2014/chart" uri="{C3380CC4-5D6E-409C-BE32-E72D297353CC}">
              <c16:uniqueId val="{00000009-3356-4384-8953-870F83DC477E}"/>
            </c:ext>
          </c:extLst>
        </c:ser>
        <c:dLbls>
          <c:showLegendKey val="0"/>
          <c:showVal val="1"/>
          <c:showCatName val="0"/>
          <c:showSerName val="0"/>
          <c:showPercent val="0"/>
          <c:showBubbleSize val="0"/>
        </c:dLbls>
        <c:gapWidth val="110"/>
        <c:overlap val="100"/>
        <c:axId val="90247936"/>
        <c:axId val="90249472"/>
      </c:barChart>
      <c:catAx>
        <c:axId val="90247936"/>
        <c:scaling>
          <c:orientation val="minMax"/>
        </c:scaling>
        <c:delete val="0"/>
        <c:axPos val="b"/>
        <c:numFmt formatCode="General" sourceLinked="0"/>
        <c:majorTickMark val="out"/>
        <c:minorTickMark val="none"/>
        <c:tickLblPos val="nextTo"/>
        <c:crossAx val="90249472"/>
        <c:crosses val="autoZero"/>
        <c:auto val="1"/>
        <c:lblAlgn val="ctr"/>
        <c:lblOffset val="100"/>
        <c:noMultiLvlLbl val="0"/>
      </c:catAx>
      <c:valAx>
        <c:axId val="90249472"/>
        <c:scaling>
          <c:orientation val="minMax"/>
          <c:max val="4"/>
          <c:min val="0"/>
        </c:scaling>
        <c:delete val="0"/>
        <c:axPos val="l"/>
        <c:majorGridlines>
          <c:spPr>
            <a:ln>
              <a:noFill/>
            </a:ln>
          </c:spPr>
        </c:majorGridlines>
        <c:numFmt formatCode="#,##0_);[Red]\(#,##0\)" sourceLinked="0"/>
        <c:majorTickMark val="out"/>
        <c:minorTickMark val="none"/>
        <c:tickLblPos val="nextTo"/>
        <c:crossAx val="90247936"/>
        <c:crosses val="autoZero"/>
        <c:crossBetween val="between"/>
        <c:majorUnit val="1"/>
      </c:valAx>
      <c:spPr>
        <a:ln>
          <a:noFill/>
        </a:ln>
      </c:spPr>
    </c:plotArea>
    <c:plotVisOnly val="1"/>
    <c:dispBlanksAs val="gap"/>
    <c:showDLblsOverMax val="0"/>
  </c:chart>
  <c:spPr>
    <a:ln w="12700">
      <a:noFill/>
    </a:ln>
  </c:spPr>
  <c:txPr>
    <a:bodyPr/>
    <a:lstStyle/>
    <a:p>
      <a:pPr>
        <a:defRPr>
          <a:latin typeface="BIZ UDPゴシック" panose="020B0400000000000000" pitchFamily="50" charset="-128"/>
          <a:ea typeface="BIZ UDPゴシック" panose="020B0400000000000000" pitchFamily="50" charset="-128"/>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cdr:x>
      <cdr:y>0</cdr:y>
    </cdr:from>
    <cdr:to>
      <cdr:x>0.2146</cdr:x>
      <cdr:y>0.1473</cdr:y>
    </cdr:to>
    <cdr:sp macro="" textlink="">
      <cdr:nvSpPr>
        <cdr:cNvPr id="2" name="テキスト ボックス 50">
          <a:extLst xmlns:a="http://schemas.openxmlformats.org/drawingml/2006/main">
            <a:ext uri="{FF2B5EF4-FFF2-40B4-BE49-F238E27FC236}">
              <a16:creationId xmlns:a16="http://schemas.microsoft.com/office/drawing/2014/main" id="{64C68C0D-62DD-4112-B725-30CE8D6BB6C3}"/>
            </a:ext>
          </a:extLst>
        </cdr:cNvPr>
        <cdr:cNvSpPr txBox="1">
          <a:spLocks xmlns:a="http://schemas.openxmlformats.org/drawingml/2006/main" noChangeAspect="1"/>
        </cdr:cNvSpPr>
      </cdr:nvSpPr>
      <cdr:spPr>
        <a:xfrm xmlns:a="http://schemas.openxmlformats.org/drawingml/2006/main">
          <a:off x="-31974" y="-4500229"/>
          <a:ext cx="1029998"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（兆円）</a:t>
          </a:r>
        </a:p>
      </cdr:txBody>
    </cdr:sp>
  </cdr:relSizeAnchor>
</c:userShapes>
</file>

<file path=ppt/drawings/drawing2.xml><?xml version="1.0" encoding="utf-8"?>
<c:userShapes xmlns:c="http://schemas.openxmlformats.org/drawingml/2006/chart">
  <cdr:relSizeAnchor xmlns:cdr="http://schemas.openxmlformats.org/drawingml/2006/chartDrawing">
    <cdr:from>
      <cdr:x>0.70969</cdr:x>
      <cdr:y>0.59164</cdr:y>
    </cdr:from>
    <cdr:to>
      <cdr:x>0.76907</cdr:x>
      <cdr:y>0.71978</cdr:y>
    </cdr:to>
    <cdr:sp macro="" textlink="">
      <cdr:nvSpPr>
        <cdr:cNvPr id="2" name="四角形: 角を丸くする 1">
          <a:extLst xmlns:a="http://schemas.openxmlformats.org/drawingml/2006/main">
            <a:ext uri="{FF2B5EF4-FFF2-40B4-BE49-F238E27FC236}">
              <a16:creationId xmlns:a16="http://schemas.microsoft.com/office/drawing/2014/main" id="{4C4A00DD-A318-44A7-9EFF-300201B56924}"/>
            </a:ext>
          </a:extLst>
        </cdr:cNvPr>
        <cdr:cNvSpPr/>
      </cdr:nvSpPr>
      <cdr:spPr>
        <a:xfrm xmlns:a="http://schemas.openxmlformats.org/drawingml/2006/main">
          <a:off x="4450823" y="583958"/>
          <a:ext cx="372398" cy="126475"/>
        </a:xfrm>
        <a:prstGeom xmlns:a="http://schemas.openxmlformats.org/drawingml/2006/main" prst="roundRect">
          <a:avLst>
            <a:gd name="adj" fmla="val 50000"/>
          </a:avLst>
        </a:prstGeom>
        <a:solidFill xmlns:a="http://schemas.openxmlformats.org/drawingml/2006/main">
          <a:srgbClr val="AFD1F8"/>
        </a:solidFill>
        <a:ln xmlns:a="http://schemas.openxmlformats.org/drawingml/2006/main">
          <a:noFill/>
          <a:headEnd type="none" w="med" len="med"/>
          <a:tailEnd type="none" w="med" len="med"/>
        </a:ln>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vert="horz" wrap="square" lIns="0" tIns="0" rIns="0" bIns="0" numCol="1" rtlCol="0" anchor="ctr"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r>
            <a:rPr kumimoji="1" lang="en-US" altLang="ja-JP" sz="600" dirty="0"/>
            <a:t>17,697</a:t>
          </a:r>
          <a:endParaRPr kumimoji="1" lang="ja-JP" altLang="en-US" sz="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0033C69-AD31-D7C5-D465-526857777F0C}"/>
              </a:ext>
            </a:extLst>
          </p:cNvPr>
          <p:cNvSpPr>
            <a:spLocks noGrp="1"/>
          </p:cNvSpPr>
          <p:nvPr>
            <p:ph type="hdr" sz="quarter"/>
          </p:nvPr>
        </p:nvSpPr>
        <p:spPr>
          <a:xfrm>
            <a:off x="8" y="3"/>
            <a:ext cx="2945659" cy="498056"/>
          </a:xfrm>
          <a:prstGeom prst="rect">
            <a:avLst/>
          </a:prstGeom>
        </p:spPr>
        <p:txBody>
          <a:bodyPr vert="horz" lIns="91407" tIns="45704" rIns="91407" bIns="45704"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A1D62CE-2299-DAE2-CE20-F9D9D3AD760F}"/>
              </a:ext>
            </a:extLst>
          </p:cNvPr>
          <p:cNvSpPr>
            <a:spLocks noGrp="1"/>
          </p:cNvSpPr>
          <p:nvPr>
            <p:ph type="dt" sz="quarter" idx="1"/>
          </p:nvPr>
        </p:nvSpPr>
        <p:spPr>
          <a:xfrm>
            <a:off x="3850451" y="3"/>
            <a:ext cx="2945659" cy="498056"/>
          </a:xfrm>
          <a:prstGeom prst="rect">
            <a:avLst/>
          </a:prstGeom>
        </p:spPr>
        <p:txBody>
          <a:bodyPr vert="horz" lIns="91407" tIns="45704" rIns="91407" bIns="45704" rtlCol="0"/>
          <a:lstStyle>
            <a:lvl1pPr algn="r">
              <a:defRPr sz="1200"/>
            </a:lvl1pPr>
          </a:lstStyle>
          <a:p>
            <a:fld id="{6CDFF3F5-6409-4770-8E72-F54C2AE1EB87}" type="datetimeFigureOut">
              <a:rPr kumimoji="1" lang="ja-JP" altLang="en-US" smtClean="0"/>
              <a:t>2026/3/19</a:t>
            </a:fld>
            <a:endParaRPr kumimoji="1" lang="ja-JP" altLang="en-US"/>
          </a:p>
        </p:txBody>
      </p:sp>
      <p:sp>
        <p:nvSpPr>
          <p:cNvPr id="4" name="フッター プレースホルダー 3">
            <a:extLst>
              <a:ext uri="{FF2B5EF4-FFF2-40B4-BE49-F238E27FC236}">
                <a16:creationId xmlns:a16="http://schemas.microsoft.com/office/drawing/2014/main" id="{D63C3FB5-C498-D8C0-E685-DDAFF2FE4B2B}"/>
              </a:ext>
            </a:extLst>
          </p:cNvPr>
          <p:cNvSpPr>
            <a:spLocks noGrp="1"/>
          </p:cNvSpPr>
          <p:nvPr>
            <p:ph type="ftr" sz="quarter" idx="2"/>
          </p:nvPr>
        </p:nvSpPr>
        <p:spPr>
          <a:xfrm>
            <a:off x="8" y="9428588"/>
            <a:ext cx="2945659" cy="498055"/>
          </a:xfrm>
          <a:prstGeom prst="rect">
            <a:avLst/>
          </a:prstGeom>
        </p:spPr>
        <p:txBody>
          <a:bodyPr vert="horz" lIns="91407" tIns="45704" rIns="91407" bIns="4570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F06E192-7611-CAA4-F676-8E4E1620DFA6}"/>
              </a:ext>
            </a:extLst>
          </p:cNvPr>
          <p:cNvSpPr>
            <a:spLocks noGrp="1"/>
          </p:cNvSpPr>
          <p:nvPr>
            <p:ph type="sldNum" sz="quarter" idx="3"/>
          </p:nvPr>
        </p:nvSpPr>
        <p:spPr>
          <a:xfrm>
            <a:off x="3850451" y="9428588"/>
            <a:ext cx="2945659" cy="498055"/>
          </a:xfrm>
          <a:prstGeom prst="rect">
            <a:avLst/>
          </a:prstGeom>
        </p:spPr>
        <p:txBody>
          <a:bodyPr vert="horz" lIns="91407" tIns="45704" rIns="91407" bIns="45704" rtlCol="0" anchor="b"/>
          <a:lstStyle>
            <a:lvl1pPr algn="r">
              <a:defRPr sz="1200"/>
            </a:lvl1pPr>
          </a:lstStyle>
          <a:p>
            <a:fld id="{F2F910E1-CCAC-4E90-B912-DB25AABEC669}" type="slidenum">
              <a:rPr kumimoji="1" lang="ja-JP" altLang="en-US" smtClean="0"/>
              <a:t>‹#›</a:t>
            </a:fld>
            <a:endParaRPr kumimoji="1" lang="ja-JP" altLang="en-US"/>
          </a:p>
        </p:txBody>
      </p:sp>
    </p:spTree>
    <p:extLst>
      <p:ext uri="{BB962C8B-B14F-4D97-AF65-F5344CB8AC3E}">
        <p14:creationId xmlns:p14="http://schemas.microsoft.com/office/powerpoint/2010/main" val="228155153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3"/>
            <a:ext cx="2945659" cy="498056"/>
          </a:xfrm>
          <a:prstGeom prst="rect">
            <a:avLst/>
          </a:prstGeom>
        </p:spPr>
        <p:txBody>
          <a:bodyPr vert="horz" lIns="91407" tIns="45704" rIns="91407" bIns="457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51" y="3"/>
            <a:ext cx="2945659" cy="498056"/>
          </a:xfrm>
          <a:prstGeom prst="rect">
            <a:avLst/>
          </a:prstGeom>
        </p:spPr>
        <p:txBody>
          <a:bodyPr vert="horz" lIns="91407" tIns="45704" rIns="91407" bIns="45704" rtlCol="0"/>
          <a:lstStyle>
            <a:lvl1pPr algn="r">
              <a:defRPr sz="1200"/>
            </a:lvl1pPr>
          </a:lstStyle>
          <a:p>
            <a:fld id="{51862A83-EABC-4B77-9DD2-3D73AE5ECDC3}"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8038"/>
          </a:xfrm>
          <a:prstGeom prst="rect">
            <a:avLst/>
          </a:prstGeom>
          <a:noFill/>
          <a:ln w="12700">
            <a:solidFill>
              <a:prstClr val="black"/>
            </a:solidFill>
          </a:ln>
        </p:spPr>
        <p:txBody>
          <a:bodyPr vert="horz" lIns="91407" tIns="45704" rIns="91407" bIns="45704" rtlCol="0" anchor="ctr"/>
          <a:lstStyle/>
          <a:p>
            <a:endParaRPr lang="ja-JP" altLang="en-US"/>
          </a:p>
        </p:txBody>
      </p:sp>
      <p:sp>
        <p:nvSpPr>
          <p:cNvPr id="5" name="ノート プレースホルダー 4"/>
          <p:cNvSpPr>
            <a:spLocks noGrp="1"/>
          </p:cNvSpPr>
          <p:nvPr>
            <p:ph type="body" sz="quarter" idx="3"/>
          </p:nvPr>
        </p:nvSpPr>
        <p:spPr>
          <a:xfrm>
            <a:off x="679768" y="4777198"/>
            <a:ext cx="5438140" cy="3908614"/>
          </a:xfrm>
          <a:prstGeom prst="rect">
            <a:avLst/>
          </a:prstGeom>
        </p:spPr>
        <p:txBody>
          <a:bodyPr vert="horz" lIns="91407" tIns="45704" rIns="91407" bIns="457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8" y="9428588"/>
            <a:ext cx="2945659" cy="498055"/>
          </a:xfrm>
          <a:prstGeom prst="rect">
            <a:avLst/>
          </a:prstGeom>
        </p:spPr>
        <p:txBody>
          <a:bodyPr vert="horz" lIns="91407" tIns="45704" rIns="91407" bIns="457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51" y="9428588"/>
            <a:ext cx="2945659" cy="498055"/>
          </a:xfrm>
          <a:prstGeom prst="rect">
            <a:avLst/>
          </a:prstGeom>
        </p:spPr>
        <p:txBody>
          <a:bodyPr vert="horz" lIns="91407" tIns="45704" rIns="91407" bIns="45704" rtlCol="0" anchor="b"/>
          <a:lstStyle>
            <a:lvl1pPr algn="r">
              <a:defRPr sz="1200"/>
            </a:lvl1pPr>
          </a:lstStyle>
          <a:p>
            <a:fld id="{8304467A-6629-458F-AFC0-84AEC54B89DA}" type="slidenum">
              <a:rPr kumimoji="1" lang="ja-JP" altLang="en-US" smtClean="0"/>
              <a:t>‹#›</a:t>
            </a:fld>
            <a:endParaRPr kumimoji="1" lang="ja-JP" altLang="en-US"/>
          </a:p>
        </p:txBody>
      </p:sp>
    </p:spTree>
    <p:extLst>
      <p:ext uri="{BB962C8B-B14F-4D97-AF65-F5344CB8AC3E}">
        <p14:creationId xmlns:p14="http://schemas.microsoft.com/office/powerpoint/2010/main" val="40591252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AEE85-1E72-1C25-C4C3-DC5D545EB8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9E2A775-89F1-B267-4278-76B033229B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F6CEF9-E3F5-13B2-9D9B-E4752F3E981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A7DF3D1-BB5F-BF59-C937-DBDA805960FB}"/>
              </a:ext>
            </a:extLst>
          </p:cNvPr>
          <p:cNvSpPr>
            <a:spLocks noGrp="1"/>
          </p:cNvSpPr>
          <p:nvPr>
            <p:ph type="sldNum" sz="quarter" idx="5"/>
          </p:nvPr>
        </p:nvSpPr>
        <p:spPr/>
        <p:txBody>
          <a:bodyPr/>
          <a:lstStyle/>
          <a:p>
            <a:fld id="{8304467A-6629-458F-AFC0-84AEC54B89DA}" type="slidenum">
              <a:rPr kumimoji="1" lang="ja-JP" altLang="en-US" smtClean="0"/>
              <a:t>3</a:t>
            </a:fld>
            <a:endParaRPr kumimoji="1" lang="ja-JP" altLang="en-US"/>
          </a:p>
        </p:txBody>
      </p:sp>
    </p:spTree>
    <p:extLst>
      <p:ext uri="{BB962C8B-B14F-4D97-AF65-F5344CB8AC3E}">
        <p14:creationId xmlns:p14="http://schemas.microsoft.com/office/powerpoint/2010/main" val="10597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C1998-FEA6-2907-51A9-572A89CD80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4CC53C-C1A4-9599-2A3B-F0F0C41049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0346CE-7BAD-3FF9-D3EE-B5C7DBA749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4176582-705A-747F-B877-77909DB29EFF}"/>
              </a:ext>
            </a:extLst>
          </p:cNvPr>
          <p:cNvSpPr>
            <a:spLocks noGrp="1"/>
          </p:cNvSpPr>
          <p:nvPr>
            <p:ph type="sldNum" sz="quarter" idx="5"/>
          </p:nvPr>
        </p:nvSpPr>
        <p:spPr/>
        <p:txBody>
          <a:bodyPr/>
          <a:lstStyle/>
          <a:p>
            <a:fld id="{8304467A-6629-458F-AFC0-84AEC54B89DA}" type="slidenum">
              <a:rPr kumimoji="1" lang="ja-JP" altLang="en-US" smtClean="0"/>
              <a:t>4</a:t>
            </a:fld>
            <a:endParaRPr kumimoji="1" lang="ja-JP" altLang="en-US"/>
          </a:p>
        </p:txBody>
      </p:sp>
    </p:spTree>
    <p:extLst>
      <p:ext uri="{BB962C8B-B14F-4D97-AF65-F5344CB8AC3E}">
        <p14:creationId xmlns:p14="http://schemas.microsoft.com/office/powerpoint/2010/main" val="395673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C1998-FEA6-2907-51A9-572A89CD80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4CC53C-C1A4-9599-2A3B-F0F0C41049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0346CE-7BAD-3FF9-D3EE-B5C7DBA749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4176582-705A-747F-B877-77909DB29EFF}"/>
              </a:ext>
            </a:extLst>
          </p:cNvPr>
          <p:cNvSpPr>
            <a:spLocks noGrp="1"/>
          </p:cNvSpPr>
          <p:nvPr>
            <p:ph type="sldNum" sz="quarter" idx="5"/>
          </p:nvPr>
        </p:nvSpPr>
        <p:spPr/>
        <p:txBody>
          <a:bodyPr/>
          <a:lstStyle/>
          <a:p>
            <a:fld id="{8304467A-6629-458F-AFC0-84AEC54B89DA}" type="slidenum">
              <a:rPr kumimoji="1" lang="ja-JP" altLang="en-US" smtClean="0"/>
              <a:t>8</a:t>
            </a:fld>
            <a:endParaRPr kumimoji="1" lang="ja-JP" altLang="en-US"/>
          </a:p>
        </p:txBody>
      </p:sp>
    </p:spTree>
    <p:extLst>
      <p:ext uri="{BB962C8B-B14F-4D97-AF65-F5344CB8AC3E}">
        <p14:creationId xmlns:p14="http://schemas.microsoft.com/office/powerpoint/2010/main" val="3699521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C1998-FEA6-2907-51A9-572A89CD80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4CC53C-C1A4-9599-2A3B-F0F0C41049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0346CE-7BAD-3FF9-D3EE-B5C7DBA7493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4176582-705A-747F-B877-77909DB29EFF}"/>
              </a:ext>
            </a:extLst>
          </p:cNvPr>
          <p:cNvSpPr>
            <a:spLocks noGrp="1"/>
          </p:cNvSpPr>
          <p:nvPr>
            <p:ph type="sldNum" sz="quarter" idx="5"/>
          </p:nvPr>
        </p:nvSpPr>
        <p:spPr/>
        <p:txBody>
          <a:bodyPr/>
          <a:lstStyle/>
          <a:p>
            <a:fld id="{8304467A-6629-458F-AFC0-84AEC54B89DA}" type="slidenum">
              <a:rPr kumimoji="1" lang="ja-JP" altLang="en-US" smtClean="0"/>
              <a:t>18</a:t>
            </a:fld>
            <a:endParaRPr kumimoji="1" lang="ja-JP" altLang="en-US"/>
          </a:p>
        </p:txBody>
      </p:sp>
    </p:spTree>
    <p:extLst>
      <p:ext uri="{BB962C8B-B14F-4D97-AF65-F5344CB8AC3E}">
        <p14:creationId xmlns:p14="http://schemas.microsoft.com/office/powerpoint/2010/main" val="7220795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Master" Target="../slideMasters/slideMaster1.xml"/><Relationship Id="rId7" Type="http://schemas.openxmlformats.org/officeDocument/2006/relationships/image" Target="../media/image3.jpe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image" Target="../media/image1.emf"/><Relationship Id="rId10" Type="http://schemas.openxmlformats.org/officeDocument/2006/relationships/image" Target="../media/image6.jpeg"/><Relationship Id="rId4" Type="http://schemas.openxmlformats.org/officeDocument/2006/relationships/oleObject" Target="../embeddings/oleObject2.bin"/><Relationship Id="rId9"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A32F56F-5621-C3AE-565A-B69F4DD6BAC7}"/>
              </a:ext>
            </a:extLst>
          </p:cNvPr>
          <p:cNvGraphicFramePr>
            <a:graphicFrameLocks noChangeAspect="1"/>
          </p:cNvGraphicFramePr>
          <p:nvPr userDrawn="1">
            <p:custDataLst>
              <p:tags r:id="rId2"/>
            </p:custDataLst>
            <p:extLst>
              <p:ext uri="{D42A27DB-BD31-4B8C-83A1-F6EECF244321}">
                <p14:modId xmlns:p14="http://schemas.microsoft.com/office/powerpoint/2010/main" val="2878689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2" name="think-cellスライド" r:id="rId4" imgW="95" imgH="95" progId="TCLayout.ActiveDocument.1">
                  <p:embed/>
                </p:oleObj>
              </mc:Choice>
              <mc:Fallback>
                <p:oleObj name="think-cellスライド" r:id="rId4" imgW="95" imgH="95" progId="TCLayout.ActiveDocument.1">
                  <p:embed/>
                  <p:pic>
                    <p:nvPicPr>
                      <p:cNvPr id="8" name="think-cell data - do not delete" hidden="1">
                        <a:extLst>
                          <a:ext uri="{FF2B5EF4-FFF2-40B4-BE49-F238E27FC236}">
                            <a16:creationId xmlns:a16="http://schemas.microsoft.com/office/drawing/2014/main" id="{4A32F56F-5621-C3AE-565A-B69F4DD6BA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27" name="グループ化 26">
            <a:extLst>
              <a:ext uri="{FF2B5EF4-FFF2-40B4-BE49-F238E27FC236}">
                <a16:creationId xmlns:a16="http://schemas.microsoft.com/office/drawing/2014/main" id="{67F45B4B-FC60-457A-AC0C-709596910D1F}"/>
              </a:ext>
            </a:extLst>
          </p:cNvPr>
          <p:cNvGrpSpPr/>
          <p:nvPr userDrawn="1"/>
        </p:nvGrpSpPr>
        <p:grpSpPr>
          <a:xfrm>
            <a:off x="233648" y="0"/>
            <a:ext cx="9672352" cy="6858000"/>
            <a:chOff x="233648" y="0"/>
            <a:chExt cx="9672352" cy="6858000"/>
          </a:xfrm>
        </p:grpSpPr>
        <p:pic>
          <p:nvPicPr>
            <p:cNvPr id="28" name="図 27">
              <a:extLst>
                <a:ext uri="{FF2B5EF4-FFF2-40B4-BE49-F238E27FC236}">
                  <a16:creationId xmlns:a16="http://schemas.microsoft.com/office/drawing/2014/main" id="{67E0CCFC-500A-4230-A90E-4E673B9D158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096000" y="0"/>
              <a:ext cx="3810000" cy="6858000"/>
            </a:xfrm>
            <a:prstGeom prst="rect">
              <a:avLst/>
            </a:prstGeom>
          </p:spPr>
        </p:pic>
        <p:pic>
          <p:nvPicPr>
            <p:cNvPr id="29" name="Picture 4" descr="大阪府公式チャンネル - YouTube">
              <a:extLst>
                <a:ext uri="{FF2B5EF4-FFF2-40B4-BE49-F238E27FC236}">
                  <a16:creationId xmlns:a16="http://schemas.microsoft.com/office/drawing/2014/main" id="{46141E67-175A-4895-8499-A9C116AC95FF}"/>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236476" y="224644"/>
              <a:ext cx="830820" cy="915946"/>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a:extLst>
                <a:ext uri="{FF2B5EF4-FFF2-40B4-BE49-F238E27FC236}">
                  <a16:creationId xmlns:a16="http://schemas.microsoft.com/office/drawing/2014/main" id="{3458ABA8-8EF6-4A49-AFDF-055C82986678}"/>
                </a:ext>
              </a:extLst>
            </p:cNvPr>
            <p:cNvSpPr txBox="1"/>
            <p:nvPr userDrawn="1"/>
          </p:nvSpPr>
          <p:spPr>
            <a:xfrm>
              <a:off x="233648" y="2272150"/>
              <a:ext cx="2232000" cy="432000"/>
            </a:xfrm>
            <a:prstGeom prst="roundRect">
              <a:avLst>
                <a:gd name="adj" fmla="val 50000"/>
              </a:avLst>
            </a:prstGeom>
            <a:solidFill>
              <a:srgbClr val="111986"/>
            </a:solidFill>
            <a:ln w="9525">
              <a:noFill/>
            </a:ln>
          </p:spPr>
          <p:txBody>
            <a:bodyPr wrap="square" lIns="0" tIns="0" rIns="0" bIns="0" anchor="ctr">
              <a:noAutofit/>
            </a:bodyPr>
            <a:lstStyle/>
            <a:p>
              <a:pPr algn="ctr" fontAlgn="ctr" hangingPunct="0"/>
              <a:r>
                <a:rPr lang="ja-JP" altLang="en-US" dirty="0">
                  <a:solidFill>
                    <a:srgbClr val="FFFFFF"/>
                  </a:solidFill>
                  <a:latin typeface="BIZ UDPゴシック" panose="020B0400000000000000" pitchFamily="50" charset="-128"/>
                  <a:ea typeface="BIZ UDPゴシック" panose="020B0400000000000000" pitchFamily="50" charset="-128"/>
                </a:rPr>
                <a:t>大阪府債</a:t>
              </a:r>
              <a:r>
                <a:rPr lang="en-US" altLang="ja-JP" dirty="0">
                  <a:solidFill>
                    <a:srgbClr val="FFFFFF"/>
                  </a:solidFill>
                  <a:latin typeface="BIZ UDPゴシック" panose="020B0400000000000000" pitchFamily="50" charset="-128"/>
                  <a:ea typeface="BIZ UDPゴシック" panose="020B0400000000000000" pitchFamily="50" charset="-128"/>
                </a:rPr>
                <a:t>IR</a:t>
              </a:r>
              <a:r>
                <a:rPr lang="ja-JP" altLang="en-US" dirty="0">
                  <a:solidFill>
                    <a:srgbClr val="FFFFFF"/>
                  </a:solidFill>
                  <a:latin typeface="BIZ UDPゴシック" panose="020B0400000000000000" pitchFamily="50" charset="-128"/>
                  <a:ea typeface="BIZ UDPゴシック" panose="020B0400000000000000" pitchFamily="50" charset="-128"/>
                </a:rPr>
                <a:t>資料</a:t>
              </a:r>
            </a:p>
          </p:txBody>
        </p:sp>
        <p:cxnSp>
          <p:nvCxnSpPr>
            <p:cNvPr id="31" name="直線コネクタ 30">
              <a:extLst>
                <a:ext uri="{FF2B5EF4-FFF2-40B4-BE49-F238E27FC236}">
                  <a16:creationId xmlns:a16="http://schemas.microsoft.com/office/drawing/2014/main" id="{7BCF7F22-F656-4CA5-AB10-DA7EAD881EB5}"/>
                </a:ext>
              </a:extLst>
            </p:cNvPr>
            <p:cNvCxnSpPr/>
            <p:nvPr userDrawn="1"/>
          </p:nvCxnSpPr>
          <p:spPr>
            <a:xfrm>
              <a:off x="233648" y="4005064"/>
              <a:ext cx="3888000" cy="0"/>
            </a:xfrm>
            <a:prstGeom prst="line">
              <a:avLst/>
            </a:prstGeom>
            <a:ln w="28575">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32" name="Subtitle 2">
            <a:extLst>
              <a:ext uri="{FF2B5EF4-FFF2-40B4-BE49-F238E27FC236}">
                <a16:creationId xmlns:a16="http://schemas.microsoft.com/office/drawing/2014/main" id="{48D829B5-3219-49FF-BBDF-367305D190EC}"/>
              </a:ext>
            </a:extLst>
          </p:cNvPr>
          <p:cNvSpPr>
            <a:spLocks noGrp="1"/>
          </p:cNvSpPr>
          <p:nvPr>
            <p:ph type="subTitle" idx="1" hasCustomPrompt="1"/>
          </p:nvPr>
        </p:nvSpPr>
        <p:spPr>
          <a:xfrm>
            <a:off x="233648" y="4144739"/>
            <a:ext cx="3816000" cy="360000"/>
          </a:xfrm>
          <a:prstGeom prst="rect">
            <a:avLst/>
          </a:prstGeom>
        </p:spPr>
        <p:txBody>
          <a:bodyPr wrap="square" lIns="0" tIns="0" rIns="0" bIns="0">
            <a:noAutofit/>
          </a:bodyPr>
          <a:lstStyle>
            <a:lvl1pPr marL="0" indent="0" algn="l" fontAlgn="ctr" hangingPunct="0">
              <a:lnSpc>
                <a:spcPct val="100000"/>
              </a:lnSpc>
              <a:spcBef>
                <a:spcPts val="0"/>
              </a:spcBef>
              <a:buNone/>
              <a:defRPr sz="1600" b="0" baseline="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日付</a:t>
            </a:r>
            <a:endParaRPr lang="en-US" dirty="0"/>
          </a:p>
        </p:txBody>
      </p:sp>
      <p:sp>
        <p:nvSpPr>
          <p:cNvPr id="33" name="Title 1">
            <a:extLst>
              <a:ext uri="{FF2B5EF4-FFF2-40B4-BE49-F238E27FC236}">
                <a16:creationId xmlns:a16="http://schemas.microsoft.com/office/drawing/2014/main" id="{DE2004B6-3E90-4EFC-A914-CE0960FCC773}"/>
              </a:ext>
            </a:extLst>
          </p:cNvPr>
          <p:cNvSpPr>
            <a:spLocks noGrp="1"/>
          </p:cNvSpPr>
          <p:nvPr>
            <p:ph type="ctrTitle" hasCustomPrompt="1"/>
          </p:nvPr>
        </p:nvSpPr>
        <p:spPr>
          <a:xfrm>
            <a:off x="237772" y="2857390"/>
            <a:ext cx="3816000" cy="1008000"/>
          </a:xfrm>
          <a:prstGeom prst="rect">
            <a:avLst/>
          </a:prstGeom>
        </p:spPr>
        <p:txBody>
          <a:bodyPr vert="horz" lIns="0" tIns="0" rIns="0" bIns="0" anchor="b" anchorCtr="0">
            <a:noAutofit/>
          </a:bodyPr>
          <a:lstStyle>
            <a:lvl1pPr algn="l" fontAlgn="ctr" hangingPunct="0">
              <a:lnSpc>
                <a:spcPct val="110000"/>
              </a:lnSpc>
              <a:defRPr sz="3200" b="1" baseline="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defRPr>
            </a:lvl1pPr>
          </a:lstStyle>
          <a:p>
            <a:r>
              <a:rPr lang="ja-JP" altLang="en-US" dirty="0"/>
              <a:t>スライドタイトル</a:t>
            </a:r>
            <a:endParaRPr lang="en-US" dirty="0"/>
          </a:p>
        </p:txBody>
      </p:sp>
      <p:grpSp>
        <p:nvGrpSpPr>
          <p:cNvPr id="34" name="グループ化 33">
            <a:extLst>
              <a:ext uri="{FF2B5EF4-FFF2-40B4-BE49-F238E27FC236}">
                <a16:creationId xmlns:a16="http://schemas.microsoft.com/office/drawing/2014/main" id="{7871AA58-064C-4CDD-AD56-A73DB2E2DF4A}"/>
              </a:ext>
            </a:extLst>
          </p:cNvPr>
          <p:cNvGrpSpPr/>
          <p:nvPr userDrawn="1"/>
        </p:nvGrpSpPr>
        <p:grpSpPr>
          <a:xfrm>
            <a:off x="236476" y="0"/>
            <a:ext cx="9669524" cy="6858000"/>
            <a:chOff x="236476" y="0"/>
            <a:chExt cx="9669524" cy="6858000"/>
          </a:xfrm>
        </p:grpSpPr>
        <p:pic>
          <p:nvPicPr>
            <p:cNvPr id="35" name="図 34">
              <a:extLst>
                <a:ext uri="{FF2B5EF4-FFF2-40B4-BE49-F238E27FC236}">
                  <a16:creationId xmlns:a16="http://schemas.microsoft.com/office/drawing/2014/main" id="{20A7C3E4-17ED-4B6C-89F6-8884A0B7CE8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096000" y="0"/>
              <a:ext cx="3810000" cy="6858000"/>
            </a:xfrm>
            <a:prstGeom prst="rect">
              <a:avLst/>
            </a:prstGeom>
          </p:spPr>
        </p:pic>
        <p:pic>
          <p:nvPicPr>
            <p:cNvPr id="36" name="Picture 4" descr="大阪府公式チャンネル - YouTube">
              <a:extLst>
                <a:ext uri="{FF2B5EF4-FFF2-40B4-BE49-F238E27FC236}">
                  <a16:creationId xmlns:a16="http://schemas.microsoft.com/office/drawing/2014/main" id="{1C37D386-C12D-417D-A8E3-61E37AAC1CAE}"/>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236476" y="224644"/>
              <a:ext cx="830820" cy="915946"/>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a:extLst>
                <a:ext uri="{FF2B5EF4-FFF2-40B4-BE49-F238E27FC236}">
                  <a16:creationId xmlns:a16="http://schemas.microsoft.com/office/drawing/2014/main" id="{6B887210-B8C9-48BC-9C36-21A6762D859A}"/>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a:xfrm>
              <a:off x="6294684" y="764900"/>
              <a:ext cx="3167827" cy="3169450"/>
            </a:xfrm>
            <a:prstGeom prst="rect">
              <a:avLst/>
            </a:prstGeom>
            <a:ln w="9525">
              <a:noFill/>
              <a:miter lim="800000"/>
            </a:ln>
            <a:effectLst>
              <a:outerShdw dist="108000" dir="2700000" algn="ctr" rotWithShape="0">
                <a:srgbClr val="111986">
                  <a:alpha val="50000"/>
                </a:srgbClr>
              </a:outerShdw>
            </a:effectLst>
          </p:spPr>
        </p:pic>
        <p:pic>
          <p:nvPicPr>
            <p:cNvPr id="38" name="図 37">
              <a:extLst>
                <a:ext uri="{FF2B5EF4-FFF2-40B4-BE49-F238E27FC236}">
                  <a16:creationId xmlns:a16="http://schemas.microsoft.com/office/drawing/2014/main" id="{182DBD5B-2FB7-4C06-B122-BFA3661B8BBB}"/>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a:fillRect/>
            </a:stretch>
          </p:blipFill>
          <p:spPr>
            <a:xfrm>
              <a:off x="4332000" y="2726920"/>
              <a:ext cx="1764000" cy="3384000"/>
            </a:xfrm>
            <a:prstGeom prst="rect">
              <a:avLst/>
            </a:prstGeom>
            <a:ln w="9525">
              <a:noFill/>
              <a:miter lim="800000"/>
            </a:ln>
            <a:effectLst>
              <a:outerShdw dist="108000" dir="2700000" algn="ctr" rotWithShape="0">
                <a:srgbClr val="111986">
                  <a:alpha val="50000"/>
                </a:srgbClr>
              </a:outerShdw>
            </a:effectLst>
          </p:spPr>
        </p:pic>
        <p:pic>
          <p:nvPicPr>
            <p:cNvPr id="39" name="図 38">
              <a:extLst>
                <a:ext uri="{FF2B5EF4-FFF2-40B4-BE49-F238E27FC236}">
                  <a16:creationId xmlns:a16="http://schemas.microsoft.com/office/drawing/2014/main" id="{05D0A04C-51DD-4441-AAE5-BCB9583EB4D5}"/>
                </a:ext>
              </a:extLst>
            </p:cNvPr>
            <p:cNvPicPr>
              <a:picLocks noChangeAspect="1"/>
            </p:cNvPicPr>
            <p:nvPr userDrawn="1"/>
          </p:nvPicPr>
          <p:blipFill>
            <a:blip r:embed="rId10" cstate="print">
              <a:extLst>
                <a:ext uri="{28A0092B-C50C-407E-A947-70E740481C1C}">
                  <a14:useLocalDpi xmlns:a14="http://schemas.microsoft.com/office/drawing/2010/main"/>
                </a:ext>
              </a:extLst>
            </a:blip>
            <a:srcRect/>
            <a:stretch>
              <a:fillRect/>
            </a:stretch>
          </p:blipFill>
          <p:spPr>
            <a:xfrm>
              <a:off x="4332000" y="764900"/>
              <a:ext cx="1763804" cy="1764000"/>
            </a:xfrm>
            <a:prstGeom prst="rect">
              <a:avLst/>
            </a:prstGeom>
            <a:ln w="9525">
              <a:noFill/>
              <a:miter lim="800000"/>
            </a:ln>
            <a:effectLst>
              <a:outerShdw dist="108000" dir="2700000" algn="ctr" rotWithShape="0">
                <a:srgbClr val="111986">
                  <a:alpha val="50000"/>
                </a:srgbClr>
              </a:outerShdw>
            </a:effectLst>
          </p:spPr>
        </p:pic>
      </p:grpSp>
      <p:pic>
        <p:nvPicPr>
          <p:cNvPr id="40" name="図 39">
            <a:extLst>
              <a:ext uri="{FF2B5EF4-FFF2-40B4-BE49-F238E27FC236}">
                <a16:creationId xmlns:a16="http://schemas.microsoft.com/office/drawing/2014/main" id="{BCD6BDED-DA8A-4797-87C0-BE624677AF66}"/>
              </a:ext>
            </a:extLst>
          </p:cNvPr>
          <p:cNvPicPr>
            <a:picLocks noChangeAspect="1"/>
          </p:cNvPicPr>
          <p:nvPr userDrawn="1"/>
        </p:nvPicPr>
        <p:blipFill>
          <a:blip r:embed="rId11">
            <a:extLst>
              <a:ext uri="{28A0092B-C50C-407E-A947-70E740481C1C}">
                <a14:useLocalDpi xmlns:a14="http://schemas.microsoft.com/office/drawing/2010/main"/>
              </a:ext>
            </a:extLst>
          </a:blip>
          <a:srcRect/>
          <a:stretch/>
        </p:blipFill>
        <p:spPr>
          <a:xfrm>
            <a:off x="6286577" y="4151384"/>
            <a:ext cx="3175934" cy="1922276"/>
          </a:xfrm>
          <a:prstGeom prst="rect">
            <a:avLst/>
          </a:prstGeom>
          <a:ln w="9525">
            <a:noFill/>
            <a:miter lim="800000"/>
          </a:ln>
          <a:effectLst>
            <a:outerShdw dist="108000" dir="2700000" algn="ctr" rotWithShape="0">
              <a:srgbClr val="111986">
                <a:alpha val="50000"/>
              </a:srgbClr>
            </a:outerShdw>
          </a:effectLst>
        </p:spPr>
      </p:pic>
    </p:spTree>
    <p:extLst>
      <p:ext uri="{BB962C8B-B14F-4D97-AF65-F5344CB8AC3E}">
        <p14:creationId xmlns:p14="http://schemas.microsoft.com/office/powerpoint/2010/main" val="3034817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CE65E7DB-C917-8484-203A-294A1F5961C7}"/>
              </a:ext>
            </a:extLst>
          </p:cNvPr>
          <p:cNvGrpSpPr/>
          <p:nvPr userDrawn="1"/>
        </p:nvGrpSpPr>
        <p:grpSpPr>
          <a:xfrm>
            <a:off x="0" y="0"/>
            <a:ext cx="10353000" cy="836712"/>
            <a:chOff x="0" y="0"/>
            <a:chExt cx="8892000" cy="836712"/>
          </a:xfrm>
        </p:grpSpPr>
        <p:sp>
          <p:nvSpPr>
            <p:cNvPr id="10" name="フリーフォーム: 図形 9">
              <a:extLst>
                <a:ext uri="{FF2B5EF4-FFF2-40B4-BE49-F238E27FC236}">
                  <a16:creationId xmlns:a16="http://schemas.microsoft.com/office/drawing/2014/main" id="{0AF886F0-176D-8F23-F46B-58CE6D746868}"/>
                </a:ext>
              </a:extLst>
            </p:cNvPr>
            <p:cNvSpPr/>
            <p:nvPr userDrawn="1"/>
          </p:nvSpPr>
          <p:spPr bwMode="auto">
            <a:xfrm>
              <a:off x="0" y="0"/>
              <a:ext cx="8841000" cy="836712"/>
            </a:xfrm>
            <a:custGeom>
              <a:avLst/>
              <a:gdLst>
                <a:gd name="connsiteX0" fmla="*/ 719040 w 8841000"/>
                <a:gd name="connsiteY0" fmla="*/ 0 h 836712"/>
                <a:gd name="connsiteX1" fmla="*/ 4662505 w 8841000"/>
                <a:gd name="connsiteY1" fmla="*/ 0 h 836712"/>
                <a:gd name="connsiteX2" fmla="*/ 7486644 w 8841000"/>
                <a:gd name="connsiteY2" fmla="*/ 0 h 836712"/>
                <a:gd name="connsiteX3" fmla="*/ 7486648 w 8841000"/>
                <a:gd name="connsiteY3" fmla="*/ 0 h 836712"/>
                <a:gd name="connsiteX4" fmla="*/ 8605970 w 8841000"/>
                <a:gd name="connsiteY4" fmla="*/ 1 h 836712"/>
                <a:gd name="connsiteX5" fmla="*/ 8616654 w 8841000"/>
                <a:gd name="connsiteY5" fmla="*/ 1 h 836712"/>
                <a:gd name="connsiteX6" fmla="*/ 8620156 w 8841000"/>
                <a:gd name="connsiteY6" fmla="*/ 2246 h 836712"/>
                <a:gd name="connsiteX7" fmla="*/ 8841000 w 8841000"/>
                <a:gd name="connsiteY7" fmla="*/ 417601 h 836712"/>
                <a:gd name="connsiteX8" fmla="*/ 8620156 w 8841000"/>
                <a:gd name="connsiteY8" fmla="*/ 832956 h 836712"/>
                <a:gd name="connsiteX9" fmla="*/ 8616654 w 8841000"/>
                <a:gd name="connsiteY9" fmla="*/ 835201 h 836712"/>
                <a:gd name="connsiteX10" fmla="*/ 7905000 w 8841000"/>
                <a:gd name="connsiteY10" fmla="*/ 835200 h 836712"/>
                <a:gd name="connsiteX11" fmla="*/ 7905000 w 8841000"/>
                <a:gd name="connsiteY11" fmla="*/ 836712 h 836712"/>
                <a:gd name="connsiteX12" fmla="*/ 0 w 8841000"/>
                <a:gd name="connsiteY12" fmla="*/ 836712 h 836712"/>
                <a:gd name="connsiteX13" fmla="*/ 0 w 8841000"/>
                <a:gd name="connsiteY13" fmla="*/ 0 h 836712"/>
                <a:gd name="connsiteX14" fmla="*/ 719040 w 8841000"/>
                <a:gd name="connsiteY14"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000" h="836712">
                  <a:moveTo>
                    <a:pt x="719040" y="0"/>
                  </a:moveTo>
                  <a:lnTo>
                    <a:pt x="4662505" y="0"/>
                  </a:lnTo>
                  <a:lnTo>
                    <a:pt x="7486644" y="0"/>
                  </a:lnTo>
                  <a:lnTo>
                    <a:pt x="7486648" y="0"/>
                  </a:lnTo>
                  <a:lnTo>
                    <a:pt x="8605970" y="1"/>
                  </a:lnTo>
                  <a:lnTo>
                    <a:pt x="8616654" y="1"/>
                  </a:lnTo>
                  <a:lnTo>
                    <a:pt x="8620156" y="2246"/>
                  </a:lnTo>
                  <a:cubicBezTo>
                    <a:pt x="8753398" y="92262"/>
                    <a:pt x="8841000" y="244701"/>
                    <a:pt x="8841000" y="417601"/>
                  </a:cubicBezTo>
                  <a:cubicBezTo>
                    <a:pt x="8841000" y="590501"/>
                    <a:pt x="8753398" y="742940"/>
                    <a:pt x="8620156" y="832956"/>
                  </a:cubicBezTo>
                  <a:lnTo>
                    <a:pt x="8616654" y="835201"/>
                  </a:lnTo>
                  <a:lnTo>
                    <a:pt x="7905000" y="835200"/>
                  </a:lnTo>
                  <a:lnTo>
                    <a:pt x="7905000" y="836712"/>
                  </a:lnTo>
                  <a:lnTo>
                    <a:pt x="0" y="836712"/>
                  </a:lnTo>
                  <a:lnTo>
                    <a:pt x="0" y="0"/>
                  </a:lnTo>
                  <a:lnTo>
                    <a:pt x="719040" y="0"/>
                  </a:lnTo>
                  <a:close/>
                </a:path>
              </a:pathLst>
            </a:custGeom>
            <a:solidFill>
              <a:srgbClr val="3155BB"/>
            </a:solidFill>
            <a:ln w="12700"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algn="ctr" defTabSz="914400" eaLnBrk="0" fontAlgn="base" hangingPunct="0">
                <a:spcBef>
                  <a:spcPct val="0"/>
                </a:spcBef>
                <a:spcAft>
                  <a:spcPct val="0"/>
                </a:spcAft>
              </a:pPr>
              <a:endParaRPr lang="ja-JP" altLang="en-US" sz="1200" b="1" dirty="0" err="1">
                <a:latin typeface="Arial" charset="0"/>
              </a:endParaRPr>
            </a:p>
          </p:txBody>
        </p:sp>
        <p:pic>
          <p:nvPicPr>
            <p:cNvPr id="11" name="図 10">
              <a:extLst>
                <a:ext uri="{FF2B5EF4-FFF2-40B4-BE49-F238E27FC236}">
                  <a16:creationId xmlns:a16="http://schemas.microsoft.com/office/drawing/2014/main" id="{62CEC41A-ACB4-A968-6A05-113B1C054A4B}"/>
                </a:ext>
              </a:extLst>
            </p:cNvPr>
            <p:cNvPicPr>
              <a:picLocks noChangeAspect="1"/>
            </p:cNvPicPr>
            <p:nvPr userDrawn="1"/>
          </p:nvPicPr>
          <p:blipFill>
            <a:blip r:embed="rId4" cstate="print">
              <a:extLst>
                <a:ext uri="{28A0092B-C50C-407E-A947-70E740481C1C}">
                  <a14:useLocalDpi xmlns:a14="http://schemas.microsoft.com/office/drawing/2010/main"/>
                </a:ext>
              </a:extLst>
            </a:blip>
            <a:srcRect l="-35956" t="35051" r="10451" b="38865"/>
            <a:stretch/>
          </p:blipFill>
          <p:spPr>
            <a:xfrm>
              <a:off x="0" y="0"/>
              <a:ext cx="8892000" cy="835200"/>
            </a:xfrm>
            <a:prstGeom prst="rect">
              <a:avLst/>
            </a:prstGeom>
          </p:spPr>
        </p:pic>
        <p:sp>
          <p:nvSpPr>
            <p:cNvPr id="15" name="フリーフォーム: 図形 14">
              <a:extLst>
                <a:ext uri="{FF2B5EF4-FFF2-40B4-BE49-F238E27FC236}">
                  <a16:creationId xmlns:a16="http://schemas.microsoft.com/office/drawing/2014/main" id="{B37B0485-B807-19D0-EA1E-E7D64BA30022}"/>
                </a:ext>
              </a:extLst>
            </p:cNvPr>
            <p:cNvSpPr/>
            <p:nvPr userDrawn="1"/>
          </p:nvSpPr>
          <p:spPr bwMode="auto">
            <a:xfrm>
              <a:off x="0" y="0"/>
              <a:ext cx="8841000" cy="836712"/>
            </a:xfrm>
            <a:custGeom>
              <a:avLst/>
              <a:gdLst>
                <a:gd name="connsiteX0" fmla="*/ 719040 w 8841000"/>
                <a:gd name="connsiteY0" fmla="*/ 0 h 836712"/>
                <a:gd name="connsiteX1" fmla="*/ 4662505 w 8841000"/>
                <a:gd name="connsiteY1" fmla="*/ 0 h 836712"/>
                <a:gd name="connsiteX2" fmla="*/ 7486644 w 8841000"/>
                <a:gd name="connsiteY2" fmla="*/ 0 h 836712"/>
                <a:gd name="connsiteX3" fmla="*/ 7486648 w 8841000"/>
                <a:gd name="connsiteY3" fmla="*/ 0 h 836712"/>
                <a:gd name="connsiteX4" fmla="*/ 8605970 w 8841000"/>
                <a:gd name="connsiteY4" fmla="*/ 1 h 836712"/>
                <a:gd name="connsiteX5" fmla="*/ 8616654 w 8841000"/>
                <a:gd name="connsiteY5" fmla="*/ 1 h 836712"/>
                <a:gd name="connsiteX6" fmla="*/ 8620156 w 8841000"/>
                <a:gd name="connsiteY6" fmla="*/ 2246 h 836712"/>
                <a:gd name="connsiteX7" fmla="*/ 8841000 w 8841000"/>
                <a:gd name="connsiteY7" fmla="*/ 417601 h 836712"/>
                <a:gd name="connsiteX8" fmla="*/ 8620156 w 8841000"/>
                <a:gd name="connsiteY8" fmla="*/ 832956 h 836712"/>
                <a:gd name="connsiteX9" fmla="*/ 8616654 w 8841000"/>
                <a:gd name="connsiteY9" fmla="*/ 835201 h 836712"/>
                <a:gd name="connsiteX10" fmla="*/ 7905000 w 8841000"/>
                <a:gd name="connsiteY10" fmla="*/ 835200 h 836712"/>
                <a:gd name="connsiteX11" fmla="*/ 7905000 w 8841000"/>
                <a:gd name="connsiteY11" fmla="*/ 836712 h 836712"/>
                <a:gd name="connsiteX12" fmla="*/ 0 w 8841000"/>
                <a:gd name="connsiteY12" fmla="*/ 836712 h 836712"/>
                <a:gd name="connsiteX13" fmla="*/ 0 w 8841000"/>
                <a:gd name="connsiteY13" fmla="*/ 0 h 836712"/>
                <a:gd name="connsiteX14" fmla="*/ 719040 w 8841000"/>
                <a:gd name="connsiteY14"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000" h="836712">
                  <a:moveTo>
                    <a:pt x="719040" y="0"/>
                  </a:moveTo>
                  <a:lnTo>
                    <a:pt x="4662505" y="0"/>
                  </a:lnTo>
                  <a:lnTo>
                    <a:pt x="7486644" y="0"/>
                  </a:lnTo>
                  <a:lnTo>
                    <a:pt x="7486648" y="0"/>
                  </a:lnTo>
                  <a:lnTo>
                    <a:pt x="8605970" y="1"/>
                  </a:lnTo>
                  <a:lnTo>
                    <a:pt x="8616654" y="1"/>
                  </a:lnTo>
                  <a:lnTo>
                    <a:pt x="8620156" y="2246"/>
                  </a:lnTo>
                  <a:cubicBezTo>
                    <a:pt x="8753398" y="92262"/>
                    <a:pt x="8841000" y="244701"/>
                    <a:pt x="8841000" y="417601"/>
                  </a:cubicBezTo>
                  <a:cubicBezTo>
                    <a:pt x="8841000" y="590501"/>
                    <a:pt x="8753398" y="742940"/>
                    <a:pt x="8620156" y="832956"/>
                  </a:cubicBezTo>
                  <a:lnTo>
                    <a:pt x="8616654" y="835201"/>
                  </a:lnTo>
                  <a:lnTo>
                    <a:pt x="7905000" y="835200"/>
                  </a:lnTo>
                  <a:lnTo>
                    <a:pt x="7905000" y="836712"/>
                  </a:lnTo>
                  <a:lnTo>
                    <a:pt x="0" y="836712"/>
                  </a:lnTo>
                  <a:lnTo>
                    <a:pt x="0" y="0"/>
                  </a:lnTo>
                  <a:lnTo>
                    <a:pt x="719040" y="0"/>
                  </a:lnTo>
                  <a:close/>
                </a:path>
              </a:pathLst>
            </a:custGeom>
            <a:gradFill>
              <a:gsLst>
                <a:gs pos="0">
                  <a:srgbClr val="111986">
                    <a:alpha val="0"/>
                  </a:srgbClr>
                </a:gs>
                <a:gs pos="70000">
                  <a:srgbClr val="111986"/>
                </a:gs>
              </a:gsLst>
              <a:lin ang="10800000" scaled="1"/>
            </a:gradFill>
            <a:ln w="12700"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algn="ctr" defTabSz="914400" eaLnBrk="0" fontAlgn="base" hangingPunct="0">
                <a:spcBef>
                  <a:spcPct val="0"/>
                </a:spcBef>
                <a:spcAft>
                  <a:spcPct val="0"/>
                </a:spcAft>
              </a:pPr>
              <a:endParaRPr lang="ja-JP" altLang="en-US" sz="1200" b="1" dirty="0" err="1">
                <a:latin typeface="Arial" charset="0"/>
              </a:endParaRPr>
            </a:p>
          </p:txBody>
        </p:sp>
      </p:grpSp>
      <p:graphicFrame>
        <p:nvGraphicFramePr>
          <p:cNvPr id="9" name="think-cell data - do not delete" hidden="1">
            <a:extLst>
              <a:ext uri="{FF2B5EF4-FFF2-40B4-BE49-F238E27FC236}">
                <a16:creationId xmlns:a16="http://schemas.microsoft.com/office/drawing/2014/main" id="{5D940668-2E4A-47CA-CCF5-4559AE54C64C}"/>
              </a:ext>
            </a:extLst>
          </p:cNvPr>
          <p:cNvGraphicFramePr>
            <a:graphicFrameLocks noChangeAspect="1"/>
          </p:cNvGraphicFramePr>
          <p:nvPr userDrawn="1">
            <p:custDataLst>
              <p:tags r:id="rId2"/>
            </p:custDataLst>
            <p:extLst>
              <p:ext uri="{D42A27DB-BD31-4B8C-83A1-F6EECF244321}">
                <p14:modId xmlns:p14="http://schemas.microsoft.com/office/powerpoint/2010/main" val="1629948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5" name="think-cellスライド" r:id="rId5" imgW="95" imgH="95" progId="TCLayout.ActiveDocument.1">
                  <p:embed/>
                </p:oleObj>
              </mc:Choice>
              <mc:Fallback>
                <p:oleObj name="think-cellスライド" r:id="rId5" imgW="95" imgH="95" progId="TCLayout.ActiveDocument.1">
                  <p:embed/>
                  <p:pic>
                    <p:nvPicPr>
                      <p:cNvPr id="9" name="think-cell data - do not delete" hidden="1">
                        <a:extLst>
                          <a:ext uri="{FF2B5EF4-FFF2-40B4-BE49-F238E27FC236}">
                            <a16:creationId xmlns:a16="http://schemas.microsoft.com/office/drawing/2014/main" id="{5D940668-2E4A-47CA-CCF5-4559AE54C6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スライド番号プレースホルダー 11">
            <a:extLst>
              <a:ext uri="{FF2B5EF4-FFF2-40B4-BE49-F238E27FC236}">
                <a16:creationId xmlns:a16="http://schemas.microsoft.com/office/drawing/2014/main" id="{87D45854-6DCF-3B94-B363-97315191C437}"/>
              </a:ext>
            </a:extLst>
          </p:cNvPr>
          <p:cNvSpPr>
            <a:spLocks noGrp="1"/>
          </p:cNvSpPr>
          <p:nvPr>
            <p:ph type="sldNum" sz="quarter" idx="4"/>
          </p:nvPr>
        </p:nvSpPr>
        <p:spPr>
          <a:xfrm>
            <a:off x="8913440" y="6525344"/>
            <a:ext cx="720210" cy="216024"/>
          </a:xfrm>
          <a:prstGeom prst="rect">
            <a:avLst/>
          </a:prstGeo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fld id="{93704835-FFB4-4C5D-AA89-54C4E5D093E9}" type="slidenum">
              <a:rPr kumimoji="1" lang="ja-JP" altLang="en-US" smtClean="0"/>
              <a:pPr/>
              <a:t>‹#›</a:t>
            </a:fld>
            <a:endParaRPr kumimoji="1" lang="ja-JP" altLang="en-US" dirty="0"/>
          </a:p>
        </p:txBody>
      </p:sp>
      <p:sp>
        <p:nvSpPr>
          <p:cNvPr id="13" name="テキスト プレースホルダー 433">
            <a:extLst>
              <a:ext uri="{FF2B5EF4-FFF2-40B4-BE49-F238E27FC236}">
                <a16:creationId xmlns:a16="http://schemas.microsoft.com/office/drawing/2014/main" id="{C363699D-115A-1770-576E-97267FC051B8}"/>
              </a:ext>
            </a:extLst>
          </p:cNvPr>
          <p:cNvSpPr>
            <a:spLocks noGrp="1"/>
          </p:cNvSpPr>
          <p:nvPr>
            <p:ph type="body" sz="quarter" idx="12"/>
          </p:nvPr>
        </p:nvSpPr>
        <p:spPr>
          <a:xfrm>
            <a:off x="272350" y="6525368"/>
            <a:ext cx="8568000" cy="216000"/>
          </a:xfrm>
          <a:prstGeom prst="rect">
            <a:avLst/>
          </a:prstGeom>
        </p:spPr>
        <p:txBody>
          <a:bodyPr lIns="0" tIns="0" rIns="0" bIns="0" anchor="b" anchorCtr="0"/>
          <a:lstStyle>
            <a:lvl1pPr marL="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1pPr>
            <a:lvl2pPr marL="45720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2pPr>
            <a:lvl3pPr marL="91440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3pPr>
            <a:lvl4pPr marL="137160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4pPr>
            <a:lvl5pPr marL="182880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5pPr>
          </a:lstStyle>
          <a:p>
            <a:pPr lvl="0"/>
            <a:endParaRPr kumimoji="1" lang="ja-JP" altLang="en-US" dirty="0"/>
          </a:p>
        </p:txBody>
      </p:sp>
      <p:sp>
        <p:nvSpPr>
          <p:cNvPr id="5" name="テキスト プレースホルダー 23">
            <a:extLst>
              <a:ext uri="{FF2B5EF4-FFF2-40B4-BE49-F238E27FC236}">
                <a16:creationId xmlns:a16="http://schemas.microsoft.com/office/drawing/2014/main" id="{DE1CB1BA-9436-38EC-78C0-88EBF5FC088C}"/>
              </a:ext>
            </a:extLst>
          </p:cNvPr>
          <p:cNvSpPr txBox="1">
            <a:spLocks/>
          </p:cNvSpPr>
          <p:nvPr userDrawn="1"/>
        </p:nvSpPr>
        <p:spPr>
          <a:xfrm>
            <a:off x="165600" y="83009"/>
            <a:ext cx="8424000" cy="648000"/>
          </a:xfrm>
          <a:prstGeom prst="rect">
            <a:avLst/>
          </a:prstGeom>
        </p:spPr>
        <p:txBody>
          <a:bodyPr lIns="0" tIns="0" rIns="0" bIns="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fontAlgn="base" hangingPunct="0">
              <a:lnSpc>
                <a:spcPct val="100000"/>
              </a:lnSpc>
              <a:spcBef>
                <a:spcPts val="0"/>
              </a:spcBef>
              <a:buFont typeface="Arial" panose="020B0604020202020204" pitchFamily="34" charset="0"/>
              <a:buNone/>
            </a:pPr>
            <a:r>
              <a:rPr lang="ja-JP" altLang="en-US" sz="2400" b="1">
                <a:solidFill>
                  <a:srgbClr val="FFFFFF"/>
                </a:solidFill>
                <a:latin typeface="+mj-lt"/>
              </a:rPr>
              <a:t>目次</a:t>
            </a:r>
          </a:p>
        </p:txBody>
      </p:sp>
    </p:spTree>
    <p:extLst>
      <p:ext uri="{BB962C8B-B14F-4D97-AF65-F5344CB8AC3E}">
        <p14:creationId xmlns:p14="http://schemas.microsoft.com/office/powerpoint/2010/main" val="107925342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FF549936-CE0E-BD0B-1332-9033E2ADA16F}"/>
              </a:ext>
            </a:extLst>
          </p:cNvPr>
          <p:cNvGraphicFramePr>
            <a:graphicFrameLocks noChangeAspect="1"/>
          </p:cNvGraphicFramePr>
          <p:nvPr userDrawn="1">
            <p:custDataLst>
              <p:tags r:id="rId2"/>
            </p:custDataLst>
            <p:extLst>
              <p:ext uri="{D42A27DB-BD31-4B8C-83A1-F6EECF244321}">
                <p14:modId xmlns:p14="http://schemas.microsoft.com/office/powerpoint/2010/main" val="423495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30" name="think-cellスライド" r:id="rId4" imgW="95" imgH="95" progId="TCLayout.ActiveDocument.1">
                  <p:embed/>
                </p:oleObj>
              </mc:Choice>
              <mc:Fallback>
                <p:oleObj name="think-cellスライド" r:id="rId4" imgW="95" imgH="95" progId="TCLayout.ActiveDocument.1">
                  <p:embed/>
                  <p:pic>
                    <p:nvPicPr>
                      <p:cNvPr id="18" name="think-cell data - do not delete" hidden="1">
                        <a:extLst>
                          <a:ext uri="{FF2B5EF4-FFF2-40B4-BE49-F238E27FC236}">
                            <a16:creationId xmlns:a16="http://schemas.microsoft.com/office/drawing/2014/main" id="{FF549936-CE0E-BD0B-1332-9033E2ADA1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F34273E4-3679-1698-03FA-EAC8D15059BF}"/>
              </a:ext>
            </a:extLst>
          </p:cNvPr>
          <p:cNvPicPr>
            <a:picLocks noChangeAspect="1"/>
          </p:cNvPicPr>
          <p:nvPr userDrawn="1"/>
        </p:nvPicPr>
        <p:blipFill>
          <a:blip r:embed="rId6" cstate="print">
            <a:alphaModFix amt="70000"/>
            <a:extLst>
              <a:ext uri="{28A0092B-C50C-407E-A947-70E740481C1C}">
                <a14:useLocalDpi xmlns:a14="http://schemas.microsoft.com/office/drawing/2010/main"/>
              </a:ext>
            </a:extLst>
          </a:blip>
          <a:stretch>
            <a:fillRect/>
          </a:stretch>
        </p:blipFill>
        <p:spPr>
          <a:xfrm>
            <a:off x="5955792" y="0"/>
            <a:ext cx="3950208" cy="6858000"/>
          </a:xfrm>
          <a:prstGeom prst="rect">
            <a:avLst/>
          </a:prstGeom>
        </p:spPr>
      </p:pic>
    </p:spTree>
    <p:extLst>
      <p:ext uri="{BB962C8B-B14F-4D97-AF65-F5344CB8AC3E}">
        <p14:creationId xmlns:p14="http://schemas.microsoft.com/office/powerpoint/2010/main" val="414789837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①リード文有り">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E2D3E39D-7B73-7245-403C-81CAF36A5BF4}"/>
              </a:ext>
            </a:extLst>
          </p:cNvPr>
          <p:cNvSpPr>
            <a:spLocks noGrp="1"/>
          </p:cNvSpPr>
          <p:nvPr>
            <p:ph type="body" sz="quarter" idx="14" hasCustomPrompt="1"/>
          </p:nvPr>
        </p:nvSpPr>
        <p:spPr>
          <a:xfrm>
            <a:off x="272350" y="1052669"/>
            <a:ext cx="9360000" cy="576000"/>
          </a:xfrm>
          <a:prstGeom prst="rect">
            <a:avLst/>
          </a:prstGeom>
        </p:spPr>
        <p:txBody>
          <a:bodyPr lIns="0" tIns="0" rIns="0" bIns="0"/>
          <a:lstStyle>
            <a:lvl1pPr marL="144000" indent="-144000" algn="just" fontAlgn="ctr" hangingPunct="0">
              <a:lnSpc>
                <a:spcPct val="100000"/>
              </a:lnSpc>
              <a:spcBef>
                <a:spcPts val="200"/>
              </a:spcBef>
              <a:buClr>
                <a:srgbClr val="111986"/>
              </a:buClr>
              <a:buSzPct val="70000"/>
              <a:buFont typeface="Wingdings" panose="05000000000000000000" pitchFamily="2" charset="2"/>
              <a:buChar char="l"/>
              <a:defRPr sz="1200" b="1"/>
            </a:lvl1pPr>
            <a:lvl2pPr>
              <a:defRPr sz="1200"/>
            </a:lvl2pPr>
            <a:lvl3pPr>
              <a:defRPr sz="1200"/>
            </a:lvl3pPr>
            <a:lvl4pPr>
              <a:defRPr sz="1200"/>
            </a:lvl4pPr>
            <a:lvl5pPr>
              <a:defRPr sz="1200"/>
            </a:lvl5pPr>
          </a:lstStyle>
          <a:p>
            <a:pPr lvl="0"/>
            <a:r>
              <a:rPr kumimoji="1" lang="ja-JP" altLang="en-US"/>
              <a:t>リード文</a:t>
            </a:r>
            <a:endParaRPr kumimoji="1" lang="en-US" altLang="ja-JP"/>
          </a:p>
          <a:p>
            <a:pPr lvl="0"/>
            <a:endParaRPr kumimoji="1" lang="en-US" altLang="ja-JP"/>
          </a:p>
          <a:p>
            <a:pPr lvl="0"/>
            <a:endParaRPr kumimoji="1" lang="ja-JP" altLang="en-US"/>
          </a:p>
        </p:txBody>
      </p:sp>
      <p:grpSp>
        <p:nvGrpSpPr>
          <p:cNvPr id="4" name="グループ化 3">
            <a:extLst>
              <a:ext uri="{FF2B5EF4-FFF2-40B4-BE49-F238E27FC236}">
                <a16:creationId xmlns:a16="http://schemas.microsoft.com/office/drawing/2014/main" id="{18F52E2C-3E0A-CC37-73AC-6C74638A1ED9}"/>
              </a:ext>
            </a:extLst>
          </p:cNvPr>
          <p:cNvGrpSpPr/>
          <p:nvPr userDrawn="1"/>
        </p:nvGrpSpPr>
        <p:grpSpPr>
          <a:xfrm>
            <a:off x="0" y="0"/>
            <a:ext cx="10353000" cy="836712"/>
            <a:chOff x="0" y="0"/>
            <a:chExt cx="8892000" cy="836712"/>
          </a:xfrm>
        </p:grpSpPr>
        <p:sp>
          <p:nvSpPr>
            <p:cNvPr id="10" name="フリーフォーム: 図形 9">
              <a:extLst>
                <a:ext uri="{FF2B5EF4-FFF2-40B4-BE49-F238E27FC236}">
                  <a16:creationId xmlns:a16="http://schemas.microsoft.com/office/drawing/2014/main" id="{0AF886F0-176D-8F23-F46B-58CE6D746868}"/>
                </a:ext>
              </a:extLst>
            </p:cNvPr>
            <p:cNvSpPr/>
            <p:nvPr userDrawn="1"/>
          </p:nvSpPr>
          <p:spPr bwMode="auto">
            <a:xfrm>
              <a:off x="0" y="0"/>
              <a:ext cx="8841000" cy="836712"/>
            </a:xfrm>
            <a:custGeom>
              <a:avLst/>
              <a:gdLst>
                <a:gd name="connsiteX0" fmla="*/ 719040 w 8841000"/>
                <a:gd name="connsiteY0" fmla="*/ 0 h 836712"/>
                <a:gd name="connsiteX1" fmla="*/ 4662505 w 8841000"/>
                <a:gd name="connsiteY1" fmla="*/ 0 h 836712"/>
                <a:gd name="connsiteX2" fmla="*/ 7486644 w 8841000"/>
                <a:gd name="connsiteY2" fmla="*/ 0 h 836712"/>
                <a:gd name="connsiteX3" fmla="*/ 7486648 w 8841000"/>
                <a:gd name="connsiteY3" fmla="*/ 0 h 836712"/>
                <a:gd name="connsiteX4" fmla="*/ 8605970 w 8841000"/>
                <a:gd name="connsiteY4" fmla="*/ 1 h 836712"/>
                <a:gd name="connsiteX5" fmla="*/ 8616654 w 8841000"/>
                <a:gd name="connsiteY5" fmla="*/ 1 h 836712"/>
                <a:gd name="connsiteX6" fmla="*/ 8620156 w 8841000"/>
                <a:gd name="connsiteY6" fmla="*/ 2246 h 836712"/>
                <a:gd name="connsiteX7" fmla="*/ 8841000 w 8841000"/>
                <a:gd name="connsiteY7" fmla="*/ 417601 h 836712"/>
                <a:gd name="connsiteX8" fmla="*/ 8620156 w 8841000"/>
                <a:gd name="connsiteY8" fmla="*/ 832956 h 836712"/>
                <a:gd name="connsiteX9" fmla="*/ 8616654 w 8841000"/>
                <a:gd name="connsiteY9" fmla="*/ 835201 h 836712"/>
                <a:gd name="connsiteX10" fmla="*/ 7905000 w 8841000"/>
                <a:gd name="connsiteY10" fmla="*/ 835200 h 836712"/>
                <a:gd name="connsiteX11" fmla="*/ 7905000 w 8841000"/>
                <a:gd name="connsiteY11" fmla="*/ 836712 h 836712"/>
                <a:gd name="connsiteX12" fmla="*/ 0 w 8841000"/>
                <a:gd name="connsiteY12" fmla="*/ 836712 h 836712"/>
                <a:gd name="connsiteX13" fmla="*/ 0 w 8841000"/>
                <a:gd name="connsiteY13" fmla="*/ 0 h 836712"/>
                <a:gd name="connsiteX14" fmla="*/ 719040 w 8841000"/>
                <a:gd name="connsiteY14"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000" h="836712">
                  <a:moveTo>
                    <a:pt x="719040" y="0"/>
                  </a:moveTo>
                  <a:lnTo>
                    <a:pt x="4662505" y="0"/>
                  </a:lnTo>
                  <a:lnTo>
                    <a:pt x="7486644" y="0"/>
                  </a:lnTo>
                  <a:lnTo>
                    <a:pt x="7486648" y="0"/>
                  </a:lnTo>
                  <a:lnTo>
                    <a:pt x="8605970" y="1"/>
                  </a:lnTo>
                  <a:lnTo>
                    <a:pt x="8616654" y="1"/>
                  </a:lnTo>
                  <a:lnTo>
                    <a:pt x="8620156" y="2246"/>
                  </a:lnTo>
                  <a:cubicBezTo>
                    <a:pt x="8753398" y="92262"/>
                    <a:pt x="8841000" y="244701"/>
                    <a:pt x="8841000" y="417601"/>
                  </a:cubicBezTo>
                  <a:cubicBezTo>
                    <a:pt x="8841000" y="590501"/>
                    <a:pt x="8753398" y="742940"/>
                    <a:pt x="8620156" y="832956"/>
                  </a:cubicBezTo>
                  <a:lnTo>
                    <a:pt x="8616654" y="835201"/>
                  </a:lnTo>
                  <a:lnTo>
                    <a:pt x="7905000" y="835200"/>
                  </a:lnTo>
                  <a:lnTo>
                    <a:pt x="7905000" y="836712"/>
                  </a:lnTo>
                  <a:lnTo>
                    <a:pt x="0" y="836712"/>
                  </a:lnTo>
                  <a:lnTo>
                    <a:pt x="0" y="0"/>
                  </a:lnTo>
                  <a:lnTo>
                    <a:pt x="719040" y="0"/>
                  </a:lnTo>
                  <a:close/>
                </a:path>
              </a:pathLst>
            </a:custGeom>
            <a:solidFill>
              <a:srgbClr val="3155BB"/>
            </a:solidFill>
            <a:ln w="12700"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algn="ctr" defTabSz="914400" eaLnBrk="0" fontAlgn="base" hangingPunct="0">
                <a:spcBef>
                  <a:spcPct val="0"/>
                </a:spcBef>
                <a:spcAft>
                  <a:spcPct val="0"/>
                </a:spcAft>
              </a:pPr>
              <a:endParaRPr lang="ja-JP" altLang="en-US" sz="1200" b="1" dirty="0" err="1">
                <a:latin typeface="Arial" charset="0"/>
              </a:endParaRPr>
            </a:p>
          </p:txBody>
        </p:sp>
        <p:pic>
          <p:nvPicPr>
            <p:cNvPr id="11" name="図 10">
              <a:extLst>
                <a:ext uri="{FF2B5EF4-FFF2-40B4-BE49-F238E27FC236}">
                  <a16:creationId xmlns:a16="http://schemas.microsoft.com/office/drawing/2014/main" id="{62CEC41A-ACB4-A968-6A05-113B1C054A4B}"/>
                </a:ext>
              </a:extLst>
            </p:cNvPr>
            <p:cNvPicPr>
              <a:picLocks noChangeAspect="1"/>
            </p:cNvPicPr>
            <p:nvPr userDrawn="1"/>
          </p:nvPicPr>
          <p:blipFill>
            <a:blip r:embed="rId4" cstate="print">
              <a:extLst>
                <a:ext uri="{28A0092B-C50C-407E-A947-70E740481C1C}">
                  <a14:useLocalDpi xmlns:a14="http://schemas.microsoft.com/office/drawing/2010/main"/>
                </a:ext>
              </a:extLst>
            </a:blip>
            <a:srcRect l="-35956" t="35051" r="10451" b="38865"/>
            <a:stretch/>
          </p:blipFill>
          <p:spPr>
            <a:xfrm>
              <a:off x="0" y="0"/>
              <a:ext cx="8892000" cy="835200"/>
            </a:xfrm>
            <a:prstGeom prst="rect">
              <a:avLst/>
            </a:prstGeom>
          </p:spPr>
        </p:pic>
        <p:sp>
          <p:nvSpPr>
            <p:cNvPr id="15" name="フリーフォーム: 図形 14">
              <a:extLst>
                <a:ext uri="{FF2B5EF4-FFF2-40B4-BE49-F238E27FC236}">
                  <a16:creationId xmlns:a16="http://schemas.microsoft.com/office/drawing/2014/main" id="{B37B0485-B807-19D0-EA1E-E7D64BA30022}"/>
                </a:ext>
              </a:extLst>
            </p:cNvPr>
            <p:cNvSpPr/>
            <p:nvPr userDrawn="1"/>
          </p:nvSpPr>
          <p:spPr bwMode="auto">
            <a:xfrm>
              <a:off x="0" y="0"/>
              <a:ext cx="8841000" cy="836712"/>
            </a:xfrm>
            <a:custGeom>
              <a:avLst/>
              <a:gdLst>
                <a:gd name="connsiteX0" fmla="*/ 719040 w 8841000"/>
                <a:gd name="connsiteY0" fmla="*/ 0 h 836712"/>
                <a:gd name="connsiteX1" fmla="*/ 4662505 w 8841000"/>
                <a:gd name="connsiteY1" fmla="*/ 0 h 836712"/>
                <a:gd name="connsiteX2" fmla="*/ 7486644 w 8841000"/>
                <a:gd name="connsiteY2" fmla="*/ 0 h 836712"/>
                <a:gd name="connsiteX3" fmla="*/ 7486648 w 8841000"/>
                <a:gd name="connsiteY3" fmla="*/ 0 h 836712"/>
                <a:gd name="connsiteX4" fmla="*/ 8605970 w 8841000"/>
                <a:gd name="connsiteY4" fmla="*/ 1 h 836712"/>
                <a:gd name="connsiteX5" fmla="*/ 8616654 w 8841000"/>
                <a:gd name="connsiteY5" fmla="*/ 1 h 836712"/>
                <a:gd name="connsiteX6" fmla="*/ 8620156 w 8841000"/>
                <a:gd name="connsiteY6" fmla="*/ 2246 h 836712"/>
                <a:gd name="connsiteX7" fmla="*/ 8841000 w 8841000"/>
                <a:gd name="connsiteY7" fmla="*/ 417601 h 836712"/>
                <a:gd name="connsiteX8" fmla="*/ 8620156 w 8841000"/>
                <a:gd name="connsiteY8" fmla="*/ 832956 h 836712"/>
                <a:gd name="connsiteX9" fmla="*/ 8616654 w 8841000"/>
                <a:gd name="connsiteY9" fmla="*/ 835201 h 836712"/>
                <a:gd name="connsiteX10" fmla="*/ 7905000 w 8841000"/>
                <a:gd name="connsiteY10" fmla="*/ 835200 h 836712"/>
                <a:gd name="connsiteX11" fmla="*/ 7905000 w 8841000"/>
                <a:gd name="connsiteY11" fmla="*/ 836712 h 836712"/>
                <a:gd name="connsiteX12" fmla="*/ 0 w 8841000"/>
                <a:gd name="connsiteY12" fmla="*/ 836712 h 836712"/>
                <a:gd name="connsiteX13" fmla="*/ 0 w 8841000"/>
                <a:gd name="connsiteY13" fmla="*/ 0 h 836712"/>
                <a:gd name="connsiteX14" fmla="*/ 719040 w 8841000"/>
                <a:gd name="connsiteY14" fmla="*/ 0 h 83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000" h="836712">
                  <a:moveTo>
                    <a:pt x="719040" y="0"/>
                  </a:moveTo>
                  <a:lnTo>
                    <a:pt x="4662505" y="0"/>
                  </a:lnTo>
                  <a:lnTo>
                    <a:pt x="7486644" y="0"/>
                  </a:lnTo>
                  <a:lnTo>
                    <a:pt x="7486648" y="0"/>
                  </a:lnTo>
                  <a:lnTo>
                    <a:pt x="8605970" y="1"/>
                  </a:lnTo>
                  <a:lnTo>
                    <a:pt x="8616654" y="1"/>
                  </a:lnTo>
                  <a:lnTo>
                    <a:pt x="8620156" y="2246"/>
                  </a:lnTo>
                  <a:cubicBezTo>
                    <a:pt x="8753398" y="92262"/>
                    <a:pt x="8841000" y="244701"/>
                    <a:pt x="8841000" y="417601"/>
                  </a:cubicBezTo>
                  <a:cubicBezTo>
                    <a:pt x="8841000" y="590501"/>
                    <a:pt x="8753398" y="742940"/>
                    <a:pt x="8620156" y="832956"/>
                  </a:cubicBezTo>
                  <a:lnTo>
                    <a:pt x="8616654" y="835201"/>
                  </a:lnTo>
                  <a:lnTo>
                    <a:pt x="7905000" y="835200"/>
                  </a:lnTo>
                  <a:lnTo>
                    <a:pt x="7905000" y="836712"/>
                  </a:lnTo>
                  <a:lnTo>
                    <a:pt x="0" y="836712"/>
                  </a:lnTo>
                  <a:lnTo>
                    <a:pt x="0" y="0"/>
                  </a:lnTo>
                  <a:lnTo>
                    <a:pt x="719040" y="0"/>
                  </a:lnTo>
                  <a:close/>
                </a:path>
              </a:pathLst>
            </a:custGeom>
            <a:gradFill>
              <a:gsLst>
                <a:gs pos="0">
                  <a:srgbClr val="111986">
                    <a:alpha val="0"/>
                  </a:srgbClr>
                </a:gs>
                <a:gs pos="70000">
                  <a:srgbClr val="111986"/>
                </a:gs>
              </a:gsLst>
              <a:lin ang="10800000" scaled="1"/>
            </a:gradFill>
            <a:ln w="12700" cap="flat" cmpd="sng" algn="ctr">
              <a:no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p>
              <a:pPr algn="ctr" defTabSz="914400" eaLnBrk="0" fontAlgn="base" hangingPunct="0">
                <a:spcBef>
                  <a:spcPct val="0"/>
                </a:spcBef>
                <a:spcAft>
                  <a:spcPct val="0"/>
                </a:spcAft>
              </a:pPr>
              <a:endParaRPr lang="ja-JP" altLang="en-US" sz="1200" b="1" dirty="0" err="1">
                <a:latin typeface="Arial" charset="0"/>
              </a:endParaRPr>
            </a:p>
          </p:txBody>
        </p:sp>
      </p:grpSp>
      <p:graphicFrame>
        <p:nvGraphicFramePr>
          <p:cNvPr id="9" name="think-cell data - do not delete" hidden="1">
            <a:extLst>
              <a:ext uri="{FF2B5EF4-FFF2-40B4-BE49-F238E27FC236}">
                <a16:creationId xmlns:a16="http://schemas.microsoft.com/office/drawing/2014/main" id="{5D940668-2E4A-47CA-CCF5-4559AE54C64C}"/>
              </a:ext>
            </a:extLst>
          </p:cNvPr>
          <p:cNvGraphicFramePr>
            <a:graphicFrameLocks noChangeAspect="1"/>
          </p:cNvGraphicFramePr>
          <p:nvPr userDrawn="1">
            <p:custDataLst>
              <p:tags r:id="rId2"/>
            </p:custDataLst>
            <p:extLst>
              <p:ext uri="{D42A27DB-BD31-4B8C-83A1-F6EECF244321}">
                <p14:modId xmlns:p14="http://schemas.microsoft.com/office/powerpoint/2010/main" val="1629948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53" name="think-cellスライド" r:id="rId5" imgW="95" imgH="95" progId="TCLayout.ActiveDocument.1">
                  <p:embed/>
                </p:oleObj>
              </mc:Choice>
              <mc:Fallback>
                <p:oleObj name="think-cellスライド" r:id="rId5" imgW="95" imgH="95" progId="TCLayout.ActiveDocument.1">
                  <p:embed/>
                  <p:pic>
                    <p:nvPicPr>
                      <p:cNvPr id="9" name="think-cell data - do not delete" hidden="1">
                        <a:extLst>
                          <a:ext uri="{FF2B5EF4-FFF2-40B4-BE49-F238E27FC236}">
                            <a16:creationId xmlns:a16="http://schemas.microsoft.com/office/drawing/2014/main" id="{5D940668-2E4A-47CA-CCF5-4559AE54C64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スライド番号プレースホルダー 11">
            <a:extLst>
              <a:ext uri="{FF2B5EF4-FFF2-40B4-BE49-F238E27FC236}">
                <a16:creationId xmlns:a16="http://schemas.microsoft.com/office/drawing/2014/main" id="{87D45854-6DCF-3B94-B363-97315191C437}"/>
              </a:ext>
            </a:extLst>
          </p:cNvPr>
          <p:cNvSpPr>
            <a:spLocks noGrp="1"/>
          </p:cNvSpPr>
          <p:nvPr>
            <p:ph type="sldNum" sz="quarter" idx="4"/>
          </p:nvPr>
        </p:nvSpPr>
        <p:spPr>
          <a:xfrm>
            <a:off x="8913440" y="6525344"/>
            <a:ext cx="720210" cy="216024"/>
          </a:xfrm>
          <a:prstGeom prst="rect">
            <a:avLst/>
          </a:prstGeo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fld id="{93704835-FFB4-4C5D-AA89-54C4E5D093E9}" type="slidenum">
              <a:rPr kumimoji="1" lang="ja-JP" altLang="en-US" smtClean="0"/>
              <a:pPr/>
              <a:t>‹#›</a:t>
            </a:fld>
            <a:endParaRPr kumimoji="1" lang="ja-JP" altLang="en-US" dirty="0"/>
          </a:p>
        </p:txBody>
      </p:sp>
      <p:sp>
        <p:nvSpPr>
          <p:cNvPr id="13" name="テキスト プレースホルダー 433">
            <a:extLst>
              <a:ext uri="{FF2B5EF4-FFF2-40B4-BE49-F238E27FC236}">
                <a16:creationId xmlns:a16="http://schemas.microsoft.com/office/drawing/2014/main" id="{C363699D-115A-1770-576E-97267FC051B8}"/>
              </a:ext>
            </a:extLst>
          </p:cNvPr>
          <p:cNvSpPr>
            <a:spLocks noGrp="1"/>
          </p:cNvSpPr>
          <p:nvPr>
            <p:ph type="body" sz="quarter" idx="12"/>
          </p:nvPr>
        </p:nvSpPr>
        <p:spPr>
          <a:xfrm>
            <a:off x="272350" y="6525368"/>
            <a:ext cx="8568000" cy="216000"/>
          </a:xfrm>
          <a:prstGeom prst="rect">
            <a:avLst/>
          </a:prstGeom>
        </p:spPr>
        <p:txBody>
          <a:bodyPr lIns="0" tIns="0" rIns="0" bIns="0" anchor="b" anchorCtr="0"/>
          <a:lstStyle>
            <a:lvl1pPr marL="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1pPr>
            <a:lvl2pPr marL="45720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2pPr>
            <a:lvl3pPr marL="91440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3pPr>
            <a:lvl4pPr marL="137160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4pPr>
            <a:lvl5pPr marL="1828800" indent="0" fontAlgn="ctr" hangingPunct="0">
              <a:lnSpc>
                <a:spcPct val="100000"/>
              </a:lnSpc>
              <a:spcBef>
                <a:spcPts val="100"/>
              </a:spcBef>
              <a:buNone/>
              <a:defRPr sz="700">
                <a:latin typeface="Arial" panose="020B0604020202020204" pitchFamily="34" charset="0"/>
                <a:ea typeface="BIZ UDPゴシック" panose="020B0400000000000000" pitchFamily="50" charset="-128"/>
                <a:cs typeface="Arial" panose="020B0604020202020204" pitchFamily="34" charset="0"/>
              </a:defRPr>
            </a:lvl5pPr>
          </a:lstStyle>
          <a:p>
            <a:pPr lvl="0"/>
            <a:endParaRPr kumimoji="1" lang="ja-JP" altLang="en-US" dirty="0"/>
          </a:p>
        </p:txBody>
      </p:sp>
      <p:sp>
        <p:nvSpPr>
          <p:cNvPr id="427" name="テキスト プレースホルダー 426">
            <a:extLst>
              <a:ext uri="{FF2B5EF4-FFF2-40B4-BE49-F238E27FC236}">
                <a16:creationId xmlns:a16="http://schemas.microsoft.com/office/drawing/2014/main" id="{EE1E4B7D-72D3-7372-4ECE-411BC45A6BE1}"/>
              </a:ext>
            </a:extLst>
          </p:cNvPr>
          <p:cNvSpPr>
            <a:spLocks noGrp="1"/>
          </p:cNvSpPr>
          <p:nvPr>
            <p:ph type="body" sz="quarter" idx="13" hasCustomPrompt="1"/>
          </p:nvPr>
        </p:nvSpPr>
        <p:spPr>
          <a:xfrm>
            <a:off x="164468" y="83009"/>
            <a:ext cx="8424000" cy="648000"/>
          </a:xfrm>
          <a:prstGeom prst="rect">
            <a:avLst/>
          </a:prstGeom>
        </p:spPr>
        <p:txBody>
          <a:bodyPr lIns="0" tIns="0" rIns="0" bIns="0" anchor="ctr" anchorCtr="0">
            <a:noAutofit/>
          </a:bodyPr>
          <a:lstStyle>
            <a:lvl1pPr marL="0" indent="0" fontAlgn="base" hangingPunct="0">
              <a:lnSpc>
                <a:spcPct val="100000"/>
              </a:lnSpc>
              <a:spcBef>
                <a:spcPts val="0"/>
              </a:spcBef>
              <a:buNone/>
              <a:defRPr sz="2400" b="1" baseline="0">
                <a:solidFill>
                  <a:srgbClr val="FFFFFF"/>
                </a:solidFill>
                <a:effectLst/>
                <a:latin typeface="BIZ UDPゴシック" panose="020B0400000000000000" pitchFamily="50" charset="-128"/>
                <a:ea typeface="BIZ UDPゴシック" panose="020B0400000000000000" pitchFamily="50" charset="-128"/>
                <a:cs typeface="Arial" panose="020B0604020202020204" pitchFamily="34" charset="0"/>
              </a:defRPr>
            </a:lvl1pPr>
            <a:lvl2pPr marL="457200" indent="0">
              <a:buNone/>
              <a:defRPr sz="1800">
                <a:latin typeface="Arial" panose="020B0604020202020204" pitchFamily="34" charset="0"/>
                <a:ea typeface="BIZ UDPゴシック" panose="020B0400000000000000" pitchFamily="50" charset="-128"/>
                <a:cs typeface="Arial" panose="020B0604020202020204" pitchFamily="34" charset="0"/>
              </a:defRPr>
            </a:lvl2pPr>
            <a:lvl3pPr marL="914400" indent="0">
              <a:buNone/>
              <a:defRPr sz="1800">
                <a:latin typeface="Arial" panose="020B0604020202020204" pitchFamily="34" charset="0"/>
                <a:ea typeface="BIZ UDPゴシック" panose="020B0400000000000000" pitchFamily="50" charset="-128"/>
                <a:cs typeface="Arial" panose="020B0604020202020204" pitchFamily="34" charset="0"/>
              </a:defRPr>
            </a:lvl3pPr>
            <a:lvl4pPr marL="1371600" indent="0">
              <a:buNone/>
              <a:defRPr sz="1800">
                <a:latin typeface="Arial" panose="020B0604020202020204" pitchFamily="34" charset="0"/>
                <a:ea typeface="BIZ UDPゴシック" panose="020B0400000000000000" pitchFamily="50" charset="-128"/>
                <a:cs typeface="Arial" panose="020B0604020202020204" pitchFamily="34" charset="0"/>
              </a:defRPr>
            </a:lvl4pPr>
            <a:lvl5pPr marL="1828800" indent="0">
              <a:buNone/>
              <a:defRPr sz="1800">
                <a:latin typeface="Arial" panose="020B0604020202020204" pitchFamily="34" charset="0"/>
                <a:ea typeface="BIZ UDPゴシック" panose="020B0400000000000000" pitchFamily="50" charset="-128"/>
                <a:cs typeface="Arial" panose="020B0604020202020204" pitchFamily="34" charset="0"/>
              </a:defRPr>
            </a:lvl5pPr>
          </a:lstStyle>
          <a:p>
            <a:pPr lvl="0"/>
            <a:r>
              <a:rPr kumimoji="1" lang="ja-JP" altLang="en-US"/>
              <a:t>メインタイトル</a:t>
            </a:r>
            <a:endParaRPr kumimoji="1" lang="ja-JP" altLang="en-US" dirty="0"/>
          </a:p>
        </p:txBody>
      </p:sp>
    </p:spTree>
    <p:extLst>
      <p:ext uri="{BB962C8B-B14F-4D97-AF65-F5344CB8AC3E}">
        <p14:creationId xmlns:p14="http://schemas.microsoft.com/office/powerpoint/2010/main" val="10976313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_ノンブルあり">
    <p:spTree>
      <p:nvGrpSpPr>
        <p:cNvPr id="1" name=""/>
        <p:cNvGrpSpPr/>
        <p:nvPr/>
      </p:nvGrpSpPr>
      <p:grpSpPr>
        <a:xfrm>
          <a:off x="0" y="0"/>
          <a:ext cx="0" cy="0"/>
          <a:chOff x="0" y="0"/>
          <a:chExt cx="0" cy="0"/>
        </a:xfrm>
      </p:grpSpPr>
      <p:sp>
        <p:nvSpPr>
          <p:cNvPr id="3" name="スライド番号プレースホルダー 11">
            <a:extLst>
              <a:ext uri="{FF2B5EF4-FFF2-40B4-BE49-F238E27FC236}">
                <a16:creationId xmlns:a16="http://schemas.microsoft.com/office/drawing/2014/main" id="{6B4BE50D-9DAC-220A-C68A-78B37A16F9CF}"/>
              </a:ext>
            </a:extLst>
          </p:cNvPr>
          <p:cNvSpPr>
            <a:spLocks noGrp="1"/>
          </p:cNvSpPr>
          <p:nvPr>
            <p:ph type="sldNum" sz="quarter" idx="4"/>
          </p:nvPr>
        </p:nvSpPr>
        <p:spPr>
          <a:xfrm>
            <a:off x="8913440" y="6525344"/>
            <a:ext cx="720210" cy="216024"/>
          </a:xfrm>
          <a:prstGeom prst="rect">
            <a:avLst/>
          </a:prstGeo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fld id="{93704835-FFB4-4C5D-AA89-54C4E5D093E9}" type="slidenum">
              <a:rPr kumimoji="1" lang="ja-JP" altLang="en-US" smtClean="0"/>
              <a:pPr/>
              <a:t>‹#›</a:t>
            </a:fld>
            <a:endParaRPr kumimoji="1" lang="ja-JP" altLang="en-US" dirty="0"/>
          </a:p>
        </p:txBody>
      </p:sp>
    </p:spTree>
    <p:extLst>
      <p:ext uri="{BB962C8B-B14F-4D97-AF65-F5344CB8AC3E}">
        <p14:creationId xmlns:p14="http://schemas.microsoft.com/office/powerpoint/2010/main" val="10226739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64EE214-99C4-46DB-8DB4-120462C2D988}"/>
              </a:ext>
            </a:extLst>
          </p:cNvPr>
          <p:cNvPicPr>
            <a:picLocks noChangeAspect="1"/>
          </p:cNvPicPr>
          <p:nvPr userDrawn="1"/>
        </p:nvPicPr>
        <p:blipFill>
          <a:blip r:embed="rId2">
            <a:alphaModFix amt="70000"/>
            <a:extLst>
              <a:ext uri="{28A0092B-C50C-407E-A947-70E740481C1C}">
                <a14:useLocalDpi xmlns:a14="http://schemas.microsoft.com/office/drawing/2010/main"/>
              </a:ext>
            </a:extLst>
          </a:blip>
          <a:stretch>
            <a:fillRect/>
          </a:stretch>
        </p:blipFill>
        <p:spPr>
          <a:xfrm rot="5400000">
            <a:off x="2767651" y="-274651"/>
            <a:ext cx="4370698" cy="9906000"/>
          </a:xfrm>
          <a:prstGeom prst="rect">
            <a:avLst/>
          </a:prstGeom>
        </p:spPr>
      </p:pic>
    </p:spTree>
    <p:extLst>
      <p:ext uri="{BB962C8B-B14F-4D97-AF65-F5344CB8AC3E}">
        <p14:creationId xmlns:p14="http://schemas.microsoft.com/office/powerpoint/2010/main" val="16160743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FEF4AC-A0C7-4709-9908-F6117D3692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BB4FA3-24E0-40A3-997B-B077C77AB6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B8EFEB-6F2F-487F-9E1C-4FD40E2EFA75}"/>
              </a:ext>
            </a:extLst>
          </p:cNvPr>
          <p:cNvSpPr>
            <a:spLocks noGrp="1"/>
          </p:cNvSpPr>
          <p:nvPr>
            <p:ph type="dt" sz="half" idx="10"/>
          </p:nvPr>
        </p:nvSpPr>
        <p:spPr/>
        <p:txBody>
          <a:bodyPr/>
          <a:lstStyle/>
          <a:p>
            <a:fld id="{BEDF6AD0-49A7-43C6-BF6E-247FE34834BC}" type="datetime1">
              <a:rPr kumimoji="1" lang="ja-JP" altLang="en-US" smtClean="0"/>
              <a:t>2026/3/19</a:t>
            </a:fld>
            <a:endParaRPr kumimoji="1" lang="ja-JP" altLang="en-US"/>
          </a:p>
        </p:txBody>
      </p:sp>
      <p:sp>
        <p:nvSpPr>
          <p:cNvPr id="5" name="フッター プレースホルダー 4">
            <a:extLst>
              <a:ext uri="{FF2B5EF4-FFF2-40B4-BE49-F238E27FC236}">
                <a16:creationId xmlns:a16="http://schemas.microsoft.com/office/drawing/2014/main" id="{B38EB57D-1116-4D0C-A0E2-A02DBEE355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584D13-12CB-4B55-BB28-EEB1AEFD4CF0}"/>
              </a:ext>
            </a:extLst>
          </p:cNvPr>
          <p:cNvSpPr>
            <a:spLocks noGrp="1"/>
          </p:cNvSpPr>
          <p:nvPr>
            <p:ph type="sldNum" sz="quarter" idx="12"/>
          </p:nvPr>
        </p:nvSpPr>
        <p:spPr/>
        <p:txBody>
          <a:bodyPr/>
          <a:lstStyle/>
          <a:p>
            <a:fld id="{F8ED4615-F8F9-4323-99C9-782E30B007F4}" type="slidenum">
              <a:rPr kumimoji="1" lang="ja-JP" altLang="en-US" smtClean="0"/>
              <a:t>‹#›</a:t>
            </a:fld>
            <a:endParaRPr kumimoji="1" lang="ja-JP" altLang="en-US"/>
          </a:p>
        </p:txBody>
      </p:sp>
    </p:spTree>
    <p:extLst>
      <p:ext uri="{BB962C8B-B14F-4D97-AF65-F5344CB8AC3E}">
        <p14:creationId xmlns:p14="http://schemas.microsoft.com/office/powerpoint/2010/main" val="234513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63DC540-FA6B-425C-9AAC-75B9BB0AA0A8}"/>
              </a:ext>
            </a:extLst>
          </p:cNvPr>
          <p:cNvGraphicFramePr>
            <a:graphicFrameLocks noChangeAspect="1"/>
          </p:cNvGraphicFramePr>
          <p:nvPr userDrawn="1">
            <p:custDataLst>
              <p:tags r:id="rId10"/>
            </p:custDataLst>
            <p:extLst>
              <p:ext uri="{D42A27DB-BD31-4B8C-83A1-F6EECF244321}">
                <p14:modId xmlns:p14="http://schemas.microsoft.com/office/powerpoint/2010/main" val="3471312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 name="think-cellスライド" r:id="rId11" imgW="95" imgH="95" progId="TCLayout.ActiveDocument.1">
                  <p:embed/>
                </p:oleObj>
              </mc:Choice>
              <mc:Fallback>
                <p:oleObj name="think-cellスライド" r:id="rId11" imgW="95" imgH="95" progId="TCLayout.ActiveDocument.1">
                  <p:embed/>
                  <p:pic>
                    <p:nvPicPr>
                      <p:cNvPr id="8" name="think-cell data - do not delete" hidden="1">
                        <a:extLst>
                          <a:ext uri="{FF2B5EF4-FFF2-40B4-BE49-F238E27FC236}">
                            <a16:creationId xmlns:a16="http://schemas.microsoft.com/office/drawing/2014/main" id="{863DC540-FA6B-425C-9AAC-75B9BB0AA0A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74" name="スライド番号プレースホルダー 11">
            <a:extLst>
              <a:ext uri="{FF2B5EF4-FFF2-40B4-BE49-F238E27FC236}">
                <a16:creationId xmlns:a16="http://schemas.microsoft.com/office/drawing/2014/main" id="{B4EDA5BD-7731-538C-9BE2-589B87BA50A0}"/>
              </a:ext>
            </a:extLst>
          </p:cNvPr>
          <p:cNvSpPr>
            <a:spLocks noGrp="1"/>
          </p:cNvSpPr>
          <p:nvPr>
            <p:ph type="sldNum" sz="quarter" idx="4"/>
          </p:nvPr>
        </p:nvSpPr>
        <p:spPr>
          <a:xfrm>
            <a:off x="8913440" y="6525344"/>
            <a:ext cx="720210" cy="216024"/>
          </a:xfrm>
          <a:prstGeom prst="rect">
            <a:avLst/>
          </a:prstGeo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fld id="{93704835-FFB4-4C5D-AA89-54C4E5D093E9}" type="slidenum">
              <a:rPr kumimoji="1" lang="ja-JP" altLang="en-US" smtClean="0"/>
              <a:pPr/>
              <a:t>‹#›</a:t>
            </a:fld>
            <a:endParaRPr kumimoji="1" lang="ja-JP" altLang="en-US" dirty="0"/>
          </a:p>
        </p:txBody>
      </p:sp>
    </p:spTree>
    <p:extLst>
      <p:ext uri="{BB962C8B-B14F-4D97-AF65-F5344CB8AC3E}">
        <p14:creationId xmlns:p14="http://schemas.microsoft.com/office/powerpoint/2010/main" val="2048884232"/>
      </p:ext>
    </p:extLst>
  </p:cSld>
  <p:clrMap bg1="lt1" tx1="dk1" bg2="lt2" tx2="dk2" accent1="accent1" accent2="accent2" accent3="accent3" accent4="accent4" accent5="accent5" accent6="accent6" hlink="hlink" folHlink="folHlink"/>
  <p:sldLayoutIdLst>
    <p:sldLayoutId id="2147483818" r:id="rId1"/>
    <p:sldLayoutId id="2147483824" r:id="rId2"/>
    <p:sldLayoutId id="2147483820" r:id="rId3"/>
    <p:sldLayoutId id="2147483825" r:id="rId4"/>
    <p:sldLayoutId id="2147483822" r:id="rId5"/>
    <p:sldLayoutId id="2147483823" r:id="rId6"/>
    <p:sldLayoutId id="2147483827" r:id="rId7"/>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hyperlink" Target="https://www.pref.osaka.lg.jp/seicho.html" TargetMode="External"/><Relationship Id="rId7" Type="http://schemas.openxmlformats.org/officeDocument/2006/relationships/hyperlink" Target="https://www.pref.osaka.lg.jp/fukushutosuishin/fushi_ittaiunei/index.html" TargetMode="External"/><Relationship Id="rId2" Type="http://schemas.openxmlformats.org/officeDocument/2006/relationships/hyperlink" Target="https://www.pref.osaka.lg.jp/zaisei/kosai2/kessan.html" TargetMode="External"/><Relationship Id="rId1" Type="http://schemas.openxmlformats.org/officeDocument/2006/relationships/slideLayout" Target="../slideLayouts/slideLayout4.xml"/><Relationship Id="rId6" Type="http://schemas.openxmlformats.org/officeDocument/2006/relationships/hyperlink" Target="https://www.pref.osaka.lg.jp/kikaku/osaka-kokusaikinyu/index.html" TargetMode="External"/><Relationship Id="rId5" Type="http://schemas.openxmlformats.org/officeDocument/2006/relationships/hyperlink" Target="https://www.city.osaka.lg.jp/contents/wdu220/osakair/" TargetMode="External"/><Relationship Id="rId4" Type="http://schemas.openxmlformats.org/officeDocument/2006/relationships/hyperlink" Target="https://www.pref.osaka.lg.jp/kikaku_keikaku/sdgs/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emf"/><Relationship Id="rId4" Type="http://schemas.openxmlformats.org/officeDocument/2006/relationships/image" Target="../media/image17.gif"/><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www.city.osaka.lg.jp/contents/wdu220/osakair/" TargetMode="External"/><Relationship Id="rId2" Type="http://schemas.openxmlformats.org/officeDocument/2006/relationships/hyperlink" Target="https://www.nakanoshima-qross.jp/" TargetMode="Externa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字幕 1">
            <a:extLst>
              <a:ext uri="{FF2B5EF4-FFF2-40B4-BE49-F238E27FC236}">
                <a16:creationId xmlns:a16="http://schemas.microsoft.com/office/drawing/2014/main" id="{EEEC7F88-4743-442D-B82E-CD9B0FAC6C0B}"/>
              </a:ext>
            </a:extLst>
          </p:cNvPr>
          <p:cNvSpPr>
            <a:spLocks noGrp="1"/>
          </p:cNvSpPr>
          <p:nvPr>
            <p:ph type="subTitle" idx="4294967295"/>
          </p:nvPr>
        </p:nvSpPr>
        <p:spPr>
          <a:xfrm>
            <a:off x="273680" y="4149000"/>
            <a:ext cx="3816000" cy="360000"/>
          </a:xfrm>
          <a:prstGeom prst="rect">
            <a:avLst/>
          </a:prstGeom>
        </p:spPr>
        <p:txBody>
          <a:bodyPr/>
          <a:lstStyle/>
          <a:p>
            <a:pPr marL="0" indent="0">
              <a:buNone/>
            </a:pPr>
            <a:r>
              <a:rPr lang="ja-JP" altLang="en-US" sz="1600" dirty="0"/>
              <a:t>令和８年３月</a:t>
            </a:r>
          </a:p>
          <a:p>
            <a:endParaRPr kumimoji="1" lang="ja-JP" altLang="en-US" sz="1600" dirty="0"/>
          </a:p>
        </p:txBody>
      </p:sp>
      <p:sp>
        <p:nvSpPr>
          <p:cNvPr id="3" name="タイトル 2">
            <a:extLst>
              <a:ext uri="{FF2B5EF4-FFF2-40B4-BE49-F238E27FC236}">
                <a16:creationId xmlns:a16="http://schemas.microsoft.com/office/drawing/2014/main" id="{2EAD1573-3A12-42A7-A7A7-7896F18800A9}"/>
              </a:ext>
            </a:extLst>
          </p:cNvPr>
          <p:cNvSpPr>
            <a:spLocks noGrp="1"/>
          </p:cNvSpPr>
          <p:nvPr>
            <p:ph type="ctrTitle"/>
          </p:nvPr>
        </p:nvSpPr>
        <p:spPr>
          <a:xfrm>
            <a:off x="273680" y="2925000"/>
            <a:ext cx="3816000" cy="1008000"/>
          </a:xfrm>
          <a:prstGeom prst="rect">
            <a:avLst/>
          </a:prstGeom>
        </p:spPr>
        <p:txBody>
          <a:bodyPr/>
          <a:lstStyle/>
          <a:p>
            <a:pPr marL="12700">
              <a:lnSpc>
                <a:spcPct val="100000"/>
              </a:lnSpc>
              <a:spcBef>
                <a:spcPts val="484"/>
              </a:spcBef>
            </a:pPr>
            <a:r>
              <a:rPr lang="ja-JP" altLang="en-US" sz="3200" b="1" spc="-20" dirty="0">
                <a:latin typeface="BIZ UDPゴシック"/>
                <a:cs typeface="BIZ UDPゴシック"/>
              </a:rPr>
              <a:t>大阪府の</a:t>
            </a:r>
            <a:br>
              <a:rPr lang="ja-JP" altLang="en-US" sz="3200" dirty="0">
                <a:latin typeface="BIZ UDPゴシック"/>
                <a:cs typeface="BIZ UDPゴシック"/>
              </a:rPr>
            </a:br>
            <a:r>
              <a:rPr lang="ja-JP" altLang="en-US" sz="3200" b="1" spc="-15" dirty="0">
                <a:latin typeface="BIZ UDPゴシック"/>
                <a:cs typeface="BIZ UDPゴシック"/>
              </a:rPr>
              <a:t>財政状況等について</a:t>
            </a:r>
            <a:endParaRPr kumimoji="1" lang="ja-JP" altLang="en-US" dirty="0"/>
          </a:p>
        </p:txBody>
      </p:sp>
      <p:sp>
        <p:nvSpPr>
          <p:cNvPr id="5" name="テキスト ボックス 4">
            <a:extLst>
              <a:ext uri="{FF2B5EF4-FFF2-40B4-BE49-F238E27FC236}">
                <a16:creationId xmlns:a16="http://schemas.microsoft.com/office/drawing/2014/main" id="{4DFD5337-28D0-4C98-9484-518A32678BBB}"/>
              </a:ext>
            </a:extLst>
          </p:cNvPr>
          <p:cNvSpPr txBox="1"/>
          <p:nvPr/>
        </p:nvSpPr>
        <p:spPr>
          <a:xfrm>
            <a:off x="8625000" y="5877000"/>
            <a:ext cx="894696" cy="215444"/>
          </a:xfrm>
          <a:prstGeom prst="rect">
            <a:avLst/>
          </a:prstGeom>
          <a:noFill/>
        </p:spPr>
        <p:txBody>
          <a:bodyPr wrap="square">
            <a:spAutoFit/>
          </a:bodyPr>
          <a:lstStyle/>
          <a:p>
            <a:pPr marL="268288" indent="-268288" algn="r" fontAlgn="ctr" hangingPunct="1">
              <a:spcBef>
                <a:spcPct val="50000"/>
              </a:spcBef>
            </a:pPr>
            <a:r>
              <a:rPr kumimoji="1" lang="en-US" altLang="ja-JP" sz="800" dirty="0">
                <a:solidFill>
                  <a:srgbClr val="FFFFFF"/>
                </a:solidFill>
                <a:effectLst>
                  <a:glow rad="127000">
                    <a:srgbClr val="000000">
                      <a:alpha val="60000"/>
                    </a:srgbClr>
                  </a:glow>
                </a:effectLst>
                <a:latin typeface="Arial" pitchFamily="34" charset="0"/>
              </a:rPr>
              <a:t>©UR</a:t>
            </a:r>
            <a:r>
              <a:rPr kumimoji="1" lang="ja-JP" altLang="en-US" sz="800" dirty="0">
                <a:solidFill>
                  <a:srgbClr val="FFFFFF"/>
                </a:solidFill>
                <a:effectLst>
                  <a:glow rad="127000">
                    <a:srgbClr val="000000">
                      <a:alpha val="60000"/>
                    </a:srgbClr>
                  </a:glow>
                </a:effectLst>
                <a:latin typeface="Arial" pitchFamily="34" charset="0"/>
              </a:rPr>
              <a:t>都市機構</a:t>
            </a:r>
          </a:p>
        </p:txBody>
      </p:sp>
    </p:spTree>
    <p:extLst>
      <p:ext uri="{BB962C8B-B14F-4D97-AF65-F5344CB8AC3E}">
        <p14:creationId xmlns:p14="http://schemas.microsoft.com/office/powerpoint/2010/main" val="245573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3BEF-6108-1530-CDAC-85C54F5DC44E}"/>
            </a:ext>
          </a:extLst>
        </p:cNvPr>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70B27841-60DE-4E48-E117-667E88EA5C8D}"/>
              </a:ext>
            </a:extLst>
          </p:cNvPr>
          <p:cNvGraphicFramePr/>
          <p:nvPr>
            <p:extLst>
              <p:ext uri="{D42A27DB-BD31-4B8C-83A1-F6EECF244321}">
                <p14:modId xmlns:p14="http://schemas.microsoft.com/office/powerpoint/2010/main" val="3213392138"/>
              </p:ext>
            </p:extLst>
          </p:nvPr>
        </p:nvGraphicFramePr>
        <p:xfrm>
          <a:off x="128463" y="4113076"/>
          <a:ext cx="9648000" cy="248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スライド番号プレースホルダー 14">
            <a:extLst>
              <a:ext uri="{FF2B5EF4-FFF2-40B4-BE49-F238E27FC236}">
                <a16:creationId xmlns:a16="http://schemas.microsoft.com/office/drawing/2014/main" id="{92F6ADB0-89C3-D41A-35EF-C54AF5CAB31C}"/>
              </a:ext>
            </a:extLst>
          </p:cNvPr>
          <p:cNvSpPr>
            <a:spLocks noGrp="1"/>
          </p:cNvSpPr>
          <p:nvPr>
            <p:ph type="sldNum" sz="quarter" idx="4"/>
          </p:nvPr>
        </p:nvSpPr>
        <p:spPr>
          <a:xfrm>
            <a:off x="9097509" y="6641976"/>
            <a:ext cx="720210" cy="216024"/>
          </a:xfrm>
        </p:spPr>
        <p:txBody>
          <a:bodyPr/>
          <a:lstStyle/>
          <a:p>
            <a:pPr lvl="0"/>
            <a:r>
              <a:rPr lang="en-US" altLang="ja-JP" noProof="0" dirty="0"/>
              <a:t>8</a:t>
            </a:r>
            <a:endParaRPr lang="ja-JP" altLang="en-US" noProof="0" dirty="0"/>
          </a:p>
        </p:txBody>
      </p:sp>
      <p:sp>
        <p:nvSpPr>
          <p:cNvPr id="2" name="テキスト プレースホルダー 1">
            <a:extLst>
              <a:ext uri="{FF2B5EF4-FFF2-40B4-BE49-F238E27FC236}">
                <a16:creationId xmlns:a16="http://schemas.microsoft.com/office/drawing/2014/main" id="{E450557D-911E-CACC-8D5E-25FCB8FD6FB2}"/>
              </a:ext>
            </a:extLst>
          </p:cNvPr>
          <p:cNvSpPr>
            <a:spLocks noGrp="1"/>
          </p:cNvSpPr>
          <p:nvPr>
            <p:ph type="body" sz="quarter" idx="13"/>
          </p:nvPr>
        </p:nvSpPr>
        <p:spPr>
          <a:xfrm>
            <a:off x="164468" y="83009"/>
            <a:ext cx="9468000" cy="648000"/>
          </a:xfrm>
        </p:spPr>
        <p:txBody>
          <a:bodyPr/>
          <a:lstStyle/>
          <a:p>
            <a:pPr marL="576000" indent="-576000"/>
            <a:r>
              <a:rPr lang="ja-JP" altLang="en-US"/>
              <a:t>（１）</a:t>
            </a:r>
            <a:r>
              <a:rPr lang="en-US" altLang="ja-JP"/>
              <a:t>	</a:t>
            </a:r>
            <a:r>
              <a:rPr lang="ja-JP" altLang="en-US"/>
              <a:t>令和６年度普通会計決算の状況</a:t>
            </a:r>
          </a:p>
        </p:txBody>
      </p:sp>
      <p:graphicFrame>
        <p:nvGraphicFramePr>
          <p:cNvPr id="6" name="グラフ 5">
            <a:extLst>
              <a:ext uri="{FF2B5EF4-FFF2-40B4-BE49-F238E27FC236}">
                <a16:creationId xmlns:a16="http://schemas.microsoft.com/office/drawing/2014/main" id="{439C93C0-8042-8829-F6A8-F0CE63AAAAE8}"/>
              </a:ext>
            </a:extLst>
          </p:cNvPr>
          <p:cNvGraphicFramePr/>
          <p:nvPr>
            <p:extLst>
              <p:ext uri="{D42A27DB-BD31-4B8C-83A1-F6EECF244321}">
                <p14:modId xmlns:p14="http://schemas.microsoft.com/office/powerpoint/2010/main" val="2005024220"/>
              </p:ext>
            </p:extLst>
          </p:nvPr>
        </p:nvGraphicFramePr>
        <p:xfrm>
          <a:off x="128464" y="1340767"/>
          <a:ext cx="9648000" cy="248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角丸四角形 12">
            <a:extLst>
              <a:ext uri="{FF2B5EF4-FFF2-40B4-BE49-F238E27FC236}">
                <a16:creationId xmlns:a16="http://schemas.microsoft.com/office/drawing/2014/main" id="{5B04C347-4086-D052-7674-EF04AE2A3BDC}"/>
              </a:ext>
            </a:extLst>
          </p:cNvPr>
          <p:cNvSpPr/>
          <p:nvPr/>
        </p:nvSpPr>
        <p:spPr>
          <a:xfrm>
            <a:off x="272480" y="3825044"/>
            <a:ext cx="1008000" cy="576000"/>
          </a:xfrm>
          <a:prstGeom prst="rect">
            <a:avLst/>
          </a:prstGeom>
          <a:solidFill>
            <a:srgbClr val="111986"/>
          </a:solidFill>
          <a:ln w="9525" cap="flat" cmpd="sng" algn="ctr">
            <a:noFill/>
            <a:prstDash val="solid"/>
            <a:miter lim="800000"/>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ctr" hangingPunct="0"/>
            <a:r>
              <a:rPr lang="ja-JP" altLang="en-US" sz="1600" b="1">
                <a:solidFill>
                  <a:srgbClr val="FFFFFF"/>
                </a:solidFill>
                <a:latin typeface="BIZ UDPゴシック" panose="020B0400000000000000" pitchFamily="50" charset="-128"/>
                <a:ea typeface="BIZ UDPゴシック" panose="020B0400000000000000" pitchFamily="50" charset="-128"/>
              </a:rPr>
              <a:t>歳出</a:t>
            </a:r>
            <a:endParaRPr lang="en-US" altLang="ja-JP" sz="1600" b="1" dirty="0">
              <a:solidFill>
                <a:srgbClr val="FFFFFF"/>
              </a:solidFill>
              <a:latin typeface="BIZ UDPゴシック" panose="020B0400000000000000" pitchFamily="50" charset="-128"/>
              <a:ea typeface="BIZ UDPゴシック" panose="020B0400000000000000" pitchFamily="50" charset="-128"/>
            </a:endParaRPr>
          </a:p>
        </p:txBody>
      </p:sp>
      <p:sp>
        <p:nvSpPr>
          <p:cNvPr id="9" name="角丸四角形 9">
            <a:extLst>
              <a:ext uri="{FF2B5EF4-FFF2-40B4-BE49-F238E27FC236}">
                <a16:creationId xmlns:a16="http://schemas.microsoft.com/office/drawing/2014/main" id="{4E62D526-BA4A-6766-8CC8-294B334ED053}"/>
              </a:ext>
            </a:extLst>
          </p:cNvPr>
          <p:cNvSpPr/>
          <p:nvPr/>
        </p:nvSpPr>
        <p:spPr>
          <a:xfrm>
            <a:off x="1280592" y="1052736"/>
            <a:ext cx="8352000" cy="576000"/>
          </a:xfrm>
          <a:prstGeom prst="rect">
            <a:avLst/>
          </a:prstGeom>
          <a:gradFill flip="none" rotWithShape="1">
            <a:gsLst>
              <a:gs pos="90000">
                <a:srgbClr val="CCDAF5"/>
              </a:gs>
              <a:gs pos="100000">
                <a:srgbClr val="CCDAF5">
                  <a:alpha val="0"/>
                </a:srgbClr>
              </a:gs>
            </a:gsLst>
            <a:lin ang="0" scaled="1"/>
            <a:tileRect/>
          </a:gradFill>
          <a:ln w="9525" cap="flat" cmpd="sng" algn="ctr">
            <a:noFill/>
            <a:prstDash val="solid"/>
          </a:ln>
          <a:effectLst/>
        </p:spPr>
        <p:txBody>
          <a:bodyPr tIns="0" bIns="18000" rtlCol="0" anchor="ctr"/>
          <a:lstStyle/>
          <a:p>
            <a:pPr marL="126000" indent="-126000" defTabSz="914400" fontAlgn="ctr" hangingPunct="0">
              <a:lnSpc>
                <a:spcPct val="110000"/>
              </a:lnSpc>
              <a:buClr>
                <a:srgbClr val="111986"/>
              </a:buClr>
              <a:buSzPct val="70000"/>
              <a:buFont typeface="Wingdings" panose="05000000000000000000" pitchFamily="2" charset="2"/>
              <a:buChar char="l"/>
            </a:pPr>
            <a:r>
              <a:rPr kumimoji="1" lang="ja-JP" altLang="en-US" sz="1100" b="1" dirty="0"/>
              <a:t>企業業績が堅調に推移していることによる法人二税の増などにより、府税収入は過去最高額となった</a:t>
            </a:r>
            <a:r>
              <a:rPr kumimoji="1" lang="ja-JP" altLang="en-US" sz="1100" b="1"/>
              <a:t>が、</a:t>
            </a:r>
            <a:br>
              <a:rPr kumimoji="1" lang="en-US" altLang="ja-JP" sz="1100" b="1"/>
            </a:br>
            <a:r>
              <a:rPr kumimoji="1" lang="ja-JP" altLang="en-US" sz="1100" b="1"/>
              <a:t>制度</a:t>
            </a:r>
            <a:r>
              <a:rPr kumimoji="1" lang="ja-JP" altLang="en-US" sz="1100" b="1" dirty="0"/>
              <a:t>融資預託金返還金や国庫支出金の減などにより、全体としては４１５億円</a:t>
            </a:r>
            <a:r>
              <a:rPr kumimoji="1" lang="ja-JP" altLang="en-US" sz="1100" b="1"/>
              <a:t>の減</a:t>
            </a:r>
            <a:endParaRPr kumimoji="1" lang="en-US" altLang="ja-JP" sz="1100" b="1" dirty="0"/>
          </a:p>
        </p:txBody>
      </p:sp>
      <p:sp>
        <p:nvSpPr>
          <p:cNvPr id="10" name="角丸四角形 9">
            <a:extLst>
              <a:ext uri="{FF2B5EF4-FFF2-40B4-BE49-F238E27FC236}">
                <a16:creationId xmlns:a16="http://schemas.microsoft.com/office/drawing/2014/main" id="{E23B002C-C6B6-4240-E03B-EB87EA6D0167}"/>
              </a:ext>
            </a:extLst>
          </p:cNvPr>
          <p:cNvSpPr/>
          <p:nvPr/>
        </p:nvSpPr>
        <p:spPr>
          <a:xfrm>
            <a:off x="1280592" y="3825044"/>
            <a:ext cx="8352000" cy="576000"/>
          </a:xfrm>
          <a:prstGeom prst="rect">
            <a:avLst/>
          </a:prstGeom>
          <a:gradFill flip="none" rotWithShape="1">
            <a:gsLst>
              <a:gs pos="90000">
                <a:srgbClr val="CCDAF5"/>
              </a:gs>
              <a:gs pos="100000">
                <a:srgbClr val="CCDAF5">
                  <a:alpha val="0"/>
                </a:srgbClr>
              </a:gs>
            </a:gsLst>
            <a:lin ang="0" scaled="1"/>
            <a:tileRect/>
          </a:gradFill>
          <a:ln w="9525" cap="flat" cmpd="sng" algn="ctr">
            <a:noFill/>
            <a:prstDash val="solid"/>
          </a:ln>
          <a:effectLst/>
        </p:spPr>
        <p:txBody>
          <a:bodyPr lIns="91440" tIns="0" rIns="91440" bIns="18000" rtlCol="0" anchor="ctr"/>
          <a:lstStyle/>
          <a:p>
            <a:pPr marL="126000" indent="-126000" defTabSz="914400" fontAlgn="ctr" hangingPunct="0">
              <a:lnSpc>
                <a:spcPct val="110000"/>
              </a:lnSpc>
              <a:buClr>
                <a:srgbClr val="111986"/>
              </a:buClr>
              <a:buSzPct val="70000"/>
              <a:buFont typeface="Wingdings" panose="05000000000000000000" pitchFamily="2" charset="2"/>
              <a:buChar char="l"/>
            </a:pPr>
            <a:r>
              <a:rPr kumimoji="1" lang="ja-JP" altLang="en-US" sz="1100" b="1" dirty="0"/>
              <a:t>人件費や社会保障関係経費など義務的経費は増となった</a:t>
            </a:r>
            <a:r>
              <a:rPr kumimoji="1" lang="ja-JP" altLang="en-US" sz="1100" b="1"/>
              <a:t>が、</a:t>
            </a:r>
            <a:br>
              <a:rPr kumimoji="1" lang="en-US" altLang="ja-JP" sz="1100" b="1"/>
            </a:br>
            <a:r>
              <a:rPr kumimoji="1" lang="ja-JP" altLang="en-US" sz="1100" b="1"/>
              <a:t>制度</a:t>
            </a:r>
            <a:r>
              <a:rPr kumimoji="1" lang="ja-JP" altLang="en-US" sz="1100" b="1" dirty="0"/>
              <a:t>融資預託金の減などにより、全体としては４５６億円の減</a:t>
            </a:r>
          </a:p>
        </p:txBody>
      </p:sp>
      <p:sp>
        <p:nvSpPr>
          <p:cNvPr id="7" name="角丸四角形 27">
            <a:extLst>
              <a:ext uri="{FF2B5EF4-FFF2-40B4-BE49-F238E27FC236}">
                <a16:creationId xmlns:a16="http://schemas.microsoft.com/office/drawing/2014/main" id="{A21C4BD8-179F-EFAE-98F6-915FA4CBEF77}"/>
              </a:ext>
            </a:extLst>
          </p:cNvPr>
          <p:cNvSpPr/>
          <p:nvPr/>
        </p:nvSpPr>
        <p:spPr>
          <a:xfrm>
            <a:off x="272480" y="1052736"/>
            <a:ext cx="1008000" cy="576000"/>
          </a:xfrm>
          <a:prstGeom prst="rect">
            <a:avLst/>
          </a:prstGeom>
          <a:solidFill>
            <a:srgbClr val="111986"/>
          </a:solidFill>
          <a:ln w="9525" cap="flat" cmpd="sng" algn="ctr">
            <a:noFill/>
            <a:prstDash val="solid"/>
            <a:miter lim="800000"/>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ctr" hangingPunct="0"/>
            <a:r>
              <a:rPr lang="ja-JP" altLang="en-US" sz="1600" b="1">
                <a:solidFill>
                  <a:srgbClr val="FFFFFF"/>
                </a:solidFill>
                <a:latin typeface="BIZ UDPゴシック" panose="020B0400000000000000" pitchFamily="50" charset="-128"/>
                <a:ea typeface="BIZ UDPゴシック" panose="020B0400000000000000" pitchFamily="50" charset="-128"/>
              </a:rPr>
              <a:t>歳入</a:t>
            </a:r>
            <a:endParaRPr lang="en-US" altLang="ja-JP" sz="1600" b="1" dirty="0">
              <a:solidFill>
                <a:srgbClr val="FFFFFF"/>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53849E9-A0E4-7EBD-174E-D2642709A8BE}"/>
              </a:ext>
            </a:extLst>
          </p:cNvPr>
          <p:cNvSpPr/>
          <p:nvPr/>
        </p:nvSpPr>
        <p:spPr bwMode="auto">
          <a:xfrm>
            <a:off x="9247000" y="6309336"/>
            <a:ext cx="288032" cy="144000"/>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spcBef>
                <a:spcPct val="0"/>
              </a:spcBef>
              <a:spcAft>
                <a:spcPct val="0"/>
              </a:spcAft>
            </a:pPr>
            <a:r>
              <a:rPr kumimoji="0" lang="ja-JP" altLang="en-US" sz="90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rPr>
              <a:t>（億円）</a:t>
            </a:r>
          </a:p>
        </p:txBody>
      </p:sp>
      <p:sp>
        <p:nvSpPr>
          <p:cNvPr id="16" name="正方形/長方形 15">
            <a:extLst>
              <a:ext uri="{FF2B5EF4-FFF2-40B4-BE49-F238E27FC236}">
                <a16:creationId xmlns:a16="http://schemas.microsoft.com/office/drawing/2014/main" id="{CEAEC80F-F0C6-717D-79B8-E2982AC80EBC}"/>
              </a:ext>
            </a:extLst>
          </p:cNvPr>
          <p:cNvSpPr/>
          <p:nvPr/>
        </p:nvSpPr>
        <p:spPr bwMode="auto">
          <a:xfrm>
            <a:off x="9247000" y="3537028"/>
            <a:ext cx="288032" cy="144000"/>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spcBef>
                <a:spcPct val="0"/>
              </a:spcBef>
              <a:spcAft>
                <a:spcPct val="0"/>
              </a:spcAft>
            </a:pPr>
            <a:r>
              <a:rPr kumimoji="0" lang="ja-JP" altLang="en-US" sz="90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rPr>
              <a:t>（億円）</a:t>
            </a:r>
          </a:p>
        </p:txBody>
      </p:sp>
      <p:sp>
        <p:nvSpPr>
          <p:cNvPr id="17" name="角丸四角形 27">
            <a:extLst>
              <a:ext uri="{FF2B5EF4-FFF2-40B4-BE49-F238E27FC236}">
                <a16:creationId xmlns:a16="http://schemas.microsoft.com/office/drawing/2014/main" id="{B7F105B9-F634-C1D5-610A-05C1B1E1E37B}"/>
              </a:ext>
            </a:extLst>
          </p:cNvPr>
          <p:cNvSpPr/>
          <p:nvPr/>
        </p:nvSpPr>
        <p:spPr>
          <a:xfrm>
            <a:off x="272480" y="5807661"/>
            <a:ext cx="936000" cy="180000"/>
          </a:xfrm>
          <a:prstGeom prst="roundRect">
            <a:avLst>
              <a:gd name="adj" fmla="val 5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49263" fontAlgn="ctr" hangingPunct="0">
              <a:buClr>
                <a:srgbClr val="000000"/>
              </a:buClr>
              <a:buSzPct val="100000"/>
            </a:pPr>
            <a:r>
              <a:rPr kumimoji="0" lang="en-US" altLang="ja-JP" sz="900" b="1" dirty="0">
                <a:solidFill>
                  <a:schemeClr val="tx1"/>
                </a:solidFill>
                <a:latin typeface="BIZ UDPゴシック" panose="020B0400000000000000" pitchFamily="50" charset="-128"/>
                <a:ea typeface="BIZ UDPゴシック" panose="020B0400000000000000" pitchFamily="50" charset="-128"/>
              </a:rPr>
              <a:t>3</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兆</a:t>
            </a:r>
            <a:r>
              <a:rPr kumimoji="0" lang="en-US" altLang="ja-JP" sz="900" b="1" dirty="0">
                <a:solidFill>
                  <a:schemeClr val="tx1"/>
                </a:solidFill>
                <a:latin typeface="BIZ UDPゴシック" panose="020B0400000000000000" pitchFamily="50" charset="-128"/>
                <a:ea typeface="BIZ UDPゴシック" panose="020B0400000000000000" pitchFamily="50" charset="-128"/>
              </a:rPr>
              <a:t>3,256</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億円</a:t>
            </a:r>
            <a:endParaRPr kumimoji="0"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18" name="角丸四角形 27">
            <a:extLst>
              <a:ext uri="{FF2B5EF4-FFF2-40B4-BE49-F238E27FC236}">
                <a16:creationId xmlns:a16="http://schemas.microsoft.com/office/drawing/2014/main" id="{D7B05158-470F-5096-E843-EE2CCA45A545}"/>
              </a:ext>
            </a:extLst>
          </p:cNvPr>
          <p:cNvSpPr/>
          <p:nvPr/>
        </p:nvSpPr>
        <p:spPr>
          <a:xfrm>
            <a:off x="272480" y="5037271"/>
            <a:ext cx="936000" cy="180000"/>
          </a:xfrm>
          <a:prstGeom prst="roundRect">
            <a:avLst>
              <a:gd name="adj" fmla="val 5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49263" fontAlgn="ctr" hangingPunct="0">
              <a:buClr>
                <a:srgbClr val="000000"/>
              </a:buClr>
              <a:buSzPct val="100000"/>
            </a:pPr>
            <a:r>
              <a:rPr kumimoji="0" lang="en-US" altLang="ja-JP" sz="900" b="1" dirty="0">
                <a:solidFill>
                  <a:schemeClr val="tx1"/>
                </a:solidFill>
                <a:latin typeface="BIZ UDPゴシック" panose="020B0400000000000000" pitchFamily="50" charset="-128"/>
                <a:ea typeface="BIZ UDPゴシック" panose="020B0400000000000000" pitchFamily="50" charset="-128"/>
              </a:rPr>
              <a:t>3</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兆</a:t>
            </a:r>
            <a:r>
              <a:rPr kumimoji="0" lang="en-US" altLang="ja-JP" sz="900" b="1" dirty="0">
                <a:solidFill>
                  <a:schemeClr val="tx1"/>
                </a:solidFill>
                <a:latin typeface="BIZ UDPゴシック" panose="020B0400000000000000" pitchFamily="50" charset="-128"/>
                <a:ea typeface="BIZ UDPゴシック" panose="020B0400000000000000" pitchFamily="50" charset="-128"/>
              </a:rPr>
              <a:t>2,800</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億円</a:t>
            </a:r>
            <a:endParaRPr kumimoji="0"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19" name="角丸四角形 27">
            <a:extLst>
              <a:ext uri="{FF2B5EF4-FFF2-40B4-BE49-F238E27FC236}">
                <a16:creationId xmlns:a16="http://schemas.microsoft.com/office/drawing/2014/main" id="{64177382-952E-0ACD-8D87-984896A251D8}"/>
              </a:ext>
            </a:extLst>
          </p:cNvPr>
          <p:cNvSpPr/>
          <p:nvPr/>
        </p:nvSpPr>
        <p:spPr>
          <a:xfrm>
            <a:off x="272480" y="3035333"/>
            <a:ext cx="936000" cy="180000"/>
          </a:xfrm>
          <a:prstGeom prst="roundRect">
            <a:avLst>
              <a:gd name="adj" fmla="val 5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defPPr>
              <a:defRPr lang="ja-JP"/>
            </a:defPPr>
            <a:lvl1pPr marL="0" indent="0" algn="l" rtl="0" fontAlgn="base">
              <a:spcBef>
                <a:spcPct val="0"/>
              </a:spcBef>
              <a:spcAft>
                <a:spcPct val="0"/>
              </a:spcAft>
              <a:defRPr kumimoji="1" sz="600" kern="1200">
                <a:solidFill>
                  <a:schemeClr val="dk1"/>
                </a:solidFill>
                <a:latin typeface="+mn-lt"/>
                <a:ea typeface="+mn-ea"/>
                <a:cs typeface="+mn-cs"/>
              </a:defRPr>
            </a:lvl1pPr>
            <a:lvl2pPr marL="457200" indent="0" algn="l" rtl="0" fontAlgn="base">
              <a:spcBef>
                <a:spcPct val="0"/>
              </a:spcBef>
              <a:spcAft>
                <a:spcPct val="0"/>
              </a:spcAft>
              <a:defRPr kumimoji="1" sz="600" kern="1200">
                <a:solidFill>
                  <a:schemeClr val="dk1"/>
                </a:solidFill>
                <a:latin typeface="+mn-lt"/>
                <a:ea typeface="+mn-ea"/>
                <a:cs typeface="+mn-cs"/>
              </a:defRPr>
            </a:lvl2pPr>
            <a:lvl3pPr marL="914400" indent="0" algn="l" rtl="0" fontAlgn="base">
              <a:spcBef>
                <a:spcPct val="0"/>
              </a:spcBef>
              <a:spcAft>
                <a:spcPct val="0"/>
              </a:spcAft>
              <a:defRPr kumimoji="1" sz="600" kern="1200">
                <a:solidFill>
                  <a:schemeClr val="dk1"/>
                </a:solidFill>
                <a:latin typeface="+mn-lt"/>
                <a:ea typeface="+mn-ea"/>
                <a:cs typeface="+mn-cs"/>
              </a:defRPr>
            </a:lvl3pPr>
            <a:lvl4pPr marL="1371600" indent="0" algn="l" rtl="0" fontAlgn="base">
              <a:spcBef>
                <a:spcPct val="0"/>
              </a:spcBef>
              <a:spcAft>
                <a:spcPct val="0"/>
              </a:spcAft>
              <a:defRPr kumimoji="1" sz="600" kern="1200">
                <a:solidFill>
                  <a:schemeClr val="dk1"/>
                </a:solidFill>
                <a:latin typeface="+mn-lt"/>
                <a:ea typeface="+mn-ea"/>
                <a:cs typeface="+mn-cs"/>
              </a:defRPr>
            </a:lvl4pPr>
            <a:lvl5pPr marL="1828800" indent="0" algn="l" rtl="0" fontAlgn="base">
              <a:spcBef>
                <a:spcPct val="0"/>
              </a:spcBef>
              <a:spcAft>
                <a:spcPct val="0"/>
              </a:spcAft>
              <a:defRPr kumimoji="1" sz="600" kern="1200">
                <a:solidFill>
                  <a:schemeClr val="dk1"/>
                </a:solidFill>
                <a:latin typeface="+mn-lt"/>
                <a:ea typeface="+mn-ea"/>
                <a:cs typeface="+mn-cs"/>
              </a:defRPr>
            </a:lvl5pPr>
            <a:lvl6pPr marL="2286000" indent="0" algn="l" defTabSz="914400" rtl="0" eaLnBrk="1" latinLnBrk="0" hangingPunct="1">
              <a:defRPr kumimoji="1" sz="600" kern="1200">
                <a:solidFill>
                  <a:schemeClr val="dk1"/>
                </a:solidFill>
                <a:latin typeface="+mn-lt"/>
                <a:ea typeface="+mn-ea"/>
                <a:cs typeface="+mn-cs"/>
              </a:defRPr>
            </a:lvl6pPr>
            <a:lvl7pPr marL="2743200" indent="0" algn="l" defTabSz="914400" rtl="0" eaLnBrk="1" latinLnBrk="0" hangingPunct="1">
              <a:defRPr kumimoji="1" sz="600" kern="1200">
                <a:solidFill>
                  <a:schemeClr val="dk1"/>
                </a:solidFill>
                <a:latin typeface="+mn-lt"/>
                <a:ea typeface="+mn-ea"/>
                <a:cs typeface="+mn-cs"/>
              </a:defRPr>
            </a:lvl7pPr>
            <a:lvl8pPr marL="3200400" indent="0" algn="l" defTabSz="914400" rtl="0" eaLnBrk="1" latinLnBrk="0" hangingPunct="1">
              <a:defRPr kumimoji="1" sz="600" kern="1200">
                <a:solidFill>
                  <a:schemeClr val="dk1"/>
                </a:solidFill>
                <a:latin typeface="+mn-lt"/>
                <a:ea typeface="+mn-ea"/>
                <a:cs typeface="+mn-cs"/>
              </a:defRPr>
            </a:lvl8pPr>
            <a:lvl9pPr marL="3657600" indent="0" algn="l" defTabSz="914400" rtl="0" eaLnBrk="1" latinLnBrk="0" hangingPunct="1">
              <a:defRPr kumimoji="1" sz="600" kern="1200">
                <a:solidFill>
                  <a:schemeClr val="dk1"/>
                </a:solidFill>
                <a:latin typeface="+mn-lt"/>
                <a:ea typeface="+mn-ea"/>
                <a:cs typeface="+mn-cs"/>
              </a:defRPr>
            </a:lvl9pPr>
          </a:lstStyle>
          <a:p>
            <a:pPr algn="ctr" defTabSz="449263" fontAlgn="ctr" hangingPunct="0">
              <a:spcBef>
                <a:spcPts val="0"/>
              </a:spcBef>
              <a:spcAft>
                <a:spcPts val="0"/>
              </a:spcAft>
              <a:buClr>
                <a:srgbClr val="000000"/>
              </a:buClr>
              <a:buSzPct val="100000"/>
            </a:pPr>
            <a:r>
              <a:rPr kumimoji="0" lang="en-US" altLang="ja-JP" sz="900" b="1" dirty="0">
                <a:solidFill>
                  <a:schemeClr val="tx1"/>
                </a:solidFill>
                <a:latin typeface="BIZ UDPゴシック" panose="020B0400000000000000" pitchFamily="50" charset="-128"/>
                <a:ea typeface="BIZ UDPゴシック" panose="020B0400000000000000" pitchFamily="50" charset="-128"/>
              </a:rPr>
              <a:t>3</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兆</a:t>
            </a:r>
            <a:r>
              <a:rPr kumimoji="0" lang="en-US" altLang="ja-JP" sz="900" b="1" dirty="0">
                <a:solidFill>
                  <a:schemeClr val="tx1"/>
                </a:solidFill>
                <a:latin typeface="BIZ UDPゴシック" panose="020B0400000000000000" pitchFamily="50" charset="-128"/>
                <a:ea typeface="BIZ UDPゴシック" panose="020B0400000000000000" pitchFamily="50" charset="-128"/>
              </a:rPr>
              <a:t>3,584</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億円</a:t>
            </a:r>
            <a:endParaRPr kumimoji="0"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20" name="角丸四角形 27">
            <a:extLst>
              <a:ext uri="{FF2B5EF4-FFF2-40B4-BE49-F238E27FC236}">
                <a16:creationId xmlns:a16="http://schemas.microsoft.com/office/drawing/2014/main" id="{8CBAFFD1-6745-2548-53E6-553C822F4692}"/>
              </a:ext>
            </a:extLst>
          </p:cNvPr>
          <p:cNvSpPr/>
          <p:nvPr/>
        </p:nvSpPr>
        <p:spPr>
          <a:xfrm>
            <a:off x="272480" y="2260221"/>
            <a:ext cx="936000" cy="180000"/>
          </a:xfrm>
          <a:prstGeom prst="roundRect">
            <a:avLst>
              <a:gd name="adj" fmla="val 5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49263" fontAlgn="ctr" hangingPunct="0">
              <a:buClr>
                <a:srgbClr val="000000"/>
              </a:buClr>
              <a:buSzPct val="100000"/>
            </a:pPr>
            <a:r>
              <a:rPr kumimoji="0" lang="en-US" altLang="ja-JP" sz="900" b="1" dirty="0">
                <a:solidFill>
                  <a:schemeClr val="tx1"/>
                </a:solidFill>
                <a:latin typeface="BIZ UDPゴシック" panose="020B0400000000000000" pitchFamily="50" charset="-128"/>
                <a:ea typeface="BIZ UDPゴシック" panose="020B0400000000000000" pitchFamily="50" charset="-128"/>
              </a:rPr>
              <a:t>3</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兆</a:t>
            </a:r>
            <a:r>
              <a:rPr kumimoji="0" lang="en-US" altLang="ja-JP" sz="900" b="1" dirty="0">
                <a:solidFill>
                  <a:schemeClr val="tx1"/>
                </a:solidFill>
                <a:latin typeface="BIZ UDPゴシック" panose="020B0400000000000000" pitchFamily="50" charset="-128"/>
                <a:ea typeface="BIZ UDPゴシック" panose="020B0400000000000000" pitchFamily="50" charset="-128"/>
              </a:rPr>
              <a:t>3,170</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億円</a:t>
            </a:r>
            <a:endParaRPr kumimoji="0"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1">
            <a:extLst>
              <a:ext uri="{FF2B5EF4-FFF2-40B4-BE49-F238E27FC236}">
                <a16:creationId xmlns:a16="http://schemas.microsoft.com/office/drawing/2014/main" id="{6C1DE7A5-C122-4E32-2AC8-4383176748E8}"/>
              </a:ext>
            </a:extLst>
          </p:cNvPr>
          <p:cNvSpPr txBox="1">
            <a:spLocks/>
          </p:cNvSpPr>
          <p:nvPr/>
        </p:nvSpPr>
        <p:spPr bwMode="auto">
          <a:xfrm>
            <a:off x="506584" y="2437858"/>
            <a:ext cx="576000" cy="595098"/>
          </a:xfrm>
          <a:prstGeom prst="rect">
            <a:avLst/>
          </a:prstGeom>
          <a:noFill/>
          <a:ln w="9525" cap="rnd" algn="ctr">
            <a:noFill/>
            <a:miter lim="800000"/>
            <a:headEnd/>
            <a:tailEnd/>
          </a:ln>
          <a:effectLst/>
        </p:spPr>
        <p:txBody>
          <a:bodyPr wrap="none" lIns="0" tIns="5400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68288" indent="-268288" algn="ctr" fontAlgn="ctr" hangingPunct="0"/>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415</a:t>
            </a:r>
            <a:r>
              <a:rPr lang="ja-JP" altLang="en-US" sz="900" dirty="0">
                <a:solidFill>
                  <a:schemeClr val="tx1"/>
                </a:solidFill>
                <a:latin typeface="BIZ UDPゴシック" panose="020B0400000000000000" pitchFamily="50" charset="-128"/>
                <a:ea typeface="BIZ UDPゴシック" panose="020B0400000000000000" pitchFamily="50" charset="-128"/>
              </a:rPr>
              <a:t>億円</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marL="268288" indent="-268288" algn="ctr" fontAlgn="ctr" hangingPunct="0"/>
            <a:r>
              <a:rPr lang="ja-JP" altLang="en-US" sz="900" dirty="0">
                <a:solidFill>
                  <a:schemeClr val="tx1"/>
                </a:solidFill>
                <a:latin typeface="BIZ UDPゴシック" panose="020B0400000000000000" pitchFamily="50" charset="-128"/>
                <a:ea typeface="BIZ UDPゴシック" panose="020B0400000000000000" pitchFamily="50" charset="-128"/>
              </a:rPr>
              <a:t>（▲</a:t>
            </a:r>
            <a:r>
              <a:rPr lang="en-US" altLang="ja-JP" sz="900" dirty="0">
                <a:solidFill>
                  <a:schemeClr val="tx1"/>
                </a:solidFill>
                <a:latin typeface="BIZ UDPゴシック" panose="020B0400000000000000" pitchFamily="50" charset="-128"/>
                <a:ea typeface="BIZ UDPゴシック" panose="020B0400000000000000" pitchFamily="50" charset="-128"/>
              </a:rPr>
              <a:t>1.2</a:t>
            </a:r>
            <a:r>
              <a:rPr lang="ja-JP" altLang="en-US" sz="900" dirty="0">
                <a:solidFill>
                  <a:schemeClr val="tx1"/>
                </a:solidFill>
                <a:latin typeface="BIZ UDPゴシック" panose="020B0400000000000000" pitchFamily="50" charset="-128"/>
                <a:ea typeface="BIZ UDPゴシック" panose="020B0400000000000000" pitchFamily="50" charset="-128"/>
              </a:rPr>
              <a:t>％）</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43" name="上矢印 12">
            <a:extLst>
              <a:ext uri="{FF2B5EF4-FFF2-40B4-BE49-F238E27FC236}">
                <a16:creationId xmlns:a16="http://schemas.microsoft.com/office/drawing/2014/main" id="{760ECEF8-4EEC-B494-492E-B36C013B5FA7}"/>
              </a:ext>
            </a:extLst>
          </p:cNvPr>
          <p:cNvSpPr/>
          <p:nvPr/>
        </p:nvSpPr>
        <p:spPr bwMode="auto">
          <a:xfrm>
            <a:off x="290480" y="2503777"/>
            <a:ext cx="180000" cy="468000"/>
          </a:xfrm>
          <a:prstGeom prst="upArrow">
            <a:avLst/>
          </a:prstGeom>
          <a:gradFill flip="none" rotWithShape="1">
            <a:gsLst>
              <a:gs pos="0">
                <a:srgbClr val="FFFFFF"/>
              </a:gs>
              <a:gs pos="15000">
                <a:srgbClr val="7B7B7B"/>
              </a:gs>
            </a:gsLst>
            <a:lin ang="16200000" scaled="1"/>
            <a:tileRect/>
          </a:gradFill>
          <a:ln w="9525">
            <a:noFill/>
            <a:miter lim="800000"/>
            <a:headEnd/>
            <a:tailEnd/>
          </a:ln>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hangingPunct="0"/>
            <a:endParaRPr kumimoji="1" lang="ja-JP" altLang="en-US" sz="1050"/>
          </a:p>
        </p:txBody>
      </p:sp>
      <p:sp>
        <p:nvSpPr>
          <p:cNvPr id="44" name="テキスト ボックス 1">
            <a:extLst>
              <a:ext uri="{FF2B5EF4-FFF2-40B4-BE49-F238E27FC236}">
                <a16:creationId xmlns:a16="http://schemas.microsoft.com/office/drawing/2014/main" id="{122410D2-DBE8-8511-4341-46BA8C608D12}"/>
              </a:ext>
            </a:extLst>
          </p:cNvPr>
          <p:cNvSpPr txBox="1">
            <a:spLocks/>
          </p:cNvSpPr>
          <p:nvPr/>
        </p:nvSpPr>
        <p:spPr bwMode="auto">
          <a:xfrm>
            <a:off x="506584" y="5219692"/>
            <a:ext cx="576000" cy="595098"/>
          </a:xfrm>
          <a:prstGeom prst="rect">
            <a:avLst/>
          </a:prstGeom>
          <a:noFill/>
          <a:ln w="9525" cap="rnd" algn="ctr">
            <a:noFill/>
            <a:miter lim="800000"/>
            <a:headEnd/>
            <a:tailEnd/>
          </a:ln>
          <a:effectLst/>
        </p:spPr>
        <p:txBody>
          <a:bodyPr wrap="none" lIns="0" tIns="5400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68288" indent="-268288" algn="ctr" fontAlgn="ctr" hangingPunct="0"/>
            <a:r>
              <a:rPr lang="ja-JP" altLang="en-US" sz="900">
                <a:solidFill>
                  <a:schemeClr val="tx1"/>
                </a:solidFill>
                <a:latin typeface="BIZ UDPゴシック" panose="020B0400000000000000" pitchFamily="50" charset="-128"/>
                <a:ea typeface="BIZ UDPゴシック" panose="020B0400000000000000" pitchFamily="50" charset="-128"/>
              </a:rPr>
              <a:t>▲</a:t>
            </a:r>
            <a:r>
              <a:rPr lang="en-US" altLang="ja-JP" sz="900">
                <a:solidFill>
                  <a:schemeClr val="tx1"/>
                </a:solidFill>
                <a:latin typeface="BIZ UDPゴシック" panose="020B0400000000000000" pitchFamily="50" charset="-128"/>
                <a:ea typeface="BIZ UDPゴシック" panose="020B0400000000000000" pitchFamily="50" charset="-128"/>
              </a:rPr>
              <a:t>456</a:t>
            </a:r>
            <a:r>
              <a:rPr lang="ja-JP" altLang="en-US" sz="900">
                <a:solidFill>
                  <a:schemeClr val="tx1"/>
                </a:solidFill>
                <a:latin typeface="BIZ UDPゴシック" panose="020B0400000000000000" pitchFamily="50" charset="-128"/>
                <a:ea typeface="BIZ UDPゴシック" panose="020B0400000000000000" pitchFamily="50" charset="-128"/>
              </a:rPr>
              <a:t>億円</a:t>
            </a:r>
          </a:p>
          <a:p>
            <a:pPr marL="268288" indent="-268288" algn="ctr" fontAlgn="ctr" hangingPunct="0"/>
            <a:r>
              <a:rPr lang="ja-JP" altLang="en-US" sz="900">
                <a:solidFill>
                  <a:schemeClr val="tx1"/>
                </a:solidFill>
                <a:latin typeface="BIZ UDPゴシック" panose="020B0400000000000000" pitchFamily="50" charset="-128"/>
                <a:ea typeface="BIZ UDPゴシック" panose="020B0400000000000000" pitchFamily="50" charset="-128"/>
              </a:rPr>
              <a:t>（▲</a:t>
            </a:r>
            <a:r>
              <a:rPr lang="en-US" altLang="ja-JP" sz="900">
                <a:solidFill>
                  <a:schemeClr val="tx1"/>
                </a:solidFill>
                <a:latin typeface="BIZ UDPゴシック" panose="020B0400000000000000" pitchFamily="50" charset="-128"/>
                <a:ea typeface="BIZ UDPゴシック" panose="020B0400000000000000" pitchFamily="50" charset="-128"/>
              </a:rPr>
              <a:t>1.4</a:t>
            </a:r>
            <a:r>
              <a:rPr lang="ja-JP" altLang="en-US" sz="900">
                <a:solidFill>
                  <a:schemeClr val="tx1"/>
                </a:solidFill>
                <a:latin typeface="BIZ UDPゴシック" panose="020B0400000000000000" pitchFamily="50" charset="-128"/>
                <a:ea typeface="BIZ UDPゴシック" panose="020B0400000000000000" pitchFamily="50" charset="-128"/>
              </a:rPr>
              <a:t>％）</a:t>
            </a:r>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5" name="上矢印 12">
            <a:extLst>
              <a:ext uri="{FF2B5EF4-FFF2-40B4-BE49-F238E27FC236}">
                <a16:creationId xmlns:a16="http://schemas.microsoft.com/office/drawing/2014/main" id="{B412C960-7B2D-443E-A3EF-0BB5979E0432}"/>
              </a:ext>
            </a:extLst>
          </p:cNvPr>
          <p:cNvSpPr/>
          <p:nvPr/>
        </p:nvSpPr>
        <p:spPr bwMode="auto">
          <a:xfrm>
            <a:off x="290480" y="5278466"/>
            <a:ext cx="180000" cy="468000"/>
          </a:xfrm>
          <a:prstGeom prst="upArrow">
            <a:avLst/>
          </a:prstGeom>
          <a:gradFill flip="none" rotWithShape="1">
            <a:gsLst>
              <a:gs pos="0">
                <a:srgbClr val="FFFFFF"/>
              </a:gs>
              <a:gs pos="15000">
                <a:srgbClr val="7B7B7B"/>
              </a:gs>
            </a:gsLst>
            <a:lin ang="16200000" scaled="1"/>
            <a:tileRect/>
          </a:gradFill>
          <a:ln w="9525">
            <a:noFill/>
            <a:miter lim="800000"/>
            <a:headEnd/>
            <a:tailEnd/>
          </a:ln>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hangingPunct="0"/>
            <a:endParaRPr kumimoji="1" lang="ja-JP" altLang="en-US" sz="1050"/>
          </a:p>
        </p:txBody>
      </p:sp>
    </p:spTree>
    <p:extLst>
      <p:ext uri="{BB962C8B-B14F-4D97-AF65-F5344CB8AC3E}">
        <p14:creationId xmlns:p14="http://schemas.microsoft.com/office/powerpoint/2010/main" val="130963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14">
            <a:extLst>
              <a:ext uri="{FF2B5EF4-FFF2-40B4-BE49-F238E27FC236}">
                <a16:creationId xmlns:a16="http://schemas.microsoft.com/office/drawing/2014/main" id="{27FC1C62-9790-546B-CEE7-A64285B20578}"/>
              </a:ext>
            </a:extLst>
          </p:cNvPr>
          <p:cNvSpPr txBox="1">
            <a:spLocks noChangeArrowheads="1"/>
          </p:cNvSpPr>
          <p:nvPr/>
        </p:nvSpPr>
        <p:spPr bwMode="auto">
          <a:xfrm>
            <a:off x="5097520" y="1340768"/>
            <a:ext cx="4536000" cy="288000"/>
          </a:xfrm>
          <a:prstGeom prst="rect">
            <a:avLst/>
          </a:prstGeom>
          <a:noFill/>
          <a:ln w="9525" cap="rnd" algn="ctr">
            <a:noFill/>
            <a:miter lim="800000"/>
            <a:headEnd/>
            <a:tailEnd/>
          </a:ln>
          <a:effectLst/>
        </p:spPr>
        <p:txBody>
          <a:bodyPr wrap="square" lIns="72000" tIns="54000" rIns="0" bIns="0" anchor="t">
            <a:noAutofit/>
          </a:bodyPr>
          <a:lstStyle>
            <a:lvl1pPr marL="177800" indent="-177800" defTabSz="449263" eaLnBrk="0" hangingPunct="0">
              <a:defRPr kumimoji="1" sz="600">
                <a:solidFill>
                  <a:srgbClr val="000000"/>
                </a:solidFill>
                <a:latin typeface="Arial" charset="0"/>
                <a:ea typeface="ＭＳ Ｐゴシック" pitchFamily="50" charset="-128"/>
              </a:defRPr>
            </a:lvl1pPr>
            <a:lvl2pPr marL="742950" indent="-285750" defTabSz="449263" eaLnBrk="0" hangingPunct="0">
              <a:defRPr kumimoji="1" sz="600">
                <a:solidFill>
                  <a:srgbClr val="000000"/>
                </a:solidFill>
                <a:latin typeface="Arial" charset="0"/>
                <a:ea typeface="ＭＳ Ｐゴシック" pitchFamily="50" charset="-128"/>
              </a:defRPr>
            </a:lvl2pPr>
            <a:lvl3pPr marL="1143000" indent="-228600" defTabSz="449263" eaLnBrk="0" hangingPunct="0">
              <a:defRPr kumimoji="1" sz="600">
                <a:solidFill>
                  <a:srgbClr val="000000"/>
                </a:solidFill>
                <a:latin typeface="Arial" charset="0"/>
                <a:ea typeface="ＭＳ Ｐゴシック" pitchFamily="50" charset="-128"/>
              </a:defRPr>
            </a:lvl3pPr>
            <a:lvl4pPr marL="1600200" indent="-228600" defTabSz="449263" eaLnBrk="0" hangingPunct="0">
              <a:defRPr kumimoji="1" sz="600">
                <a:solidFill>
                  <a:srgbClr val="000000"/>
                </a:solidFill>
                <a:latin typeface="Arial" charset="0"/>
                <a:ea typeface="ＭＳ Ｐゴシック" pitchFamily="50" charset="-128"/>
              </a:defRPr>
            </a:lvl4pPr>
            <a:lvl5pPr marL="2057400" indent="-228600" defTabSz="449263" eaLnBrk="0" hangingPunct="0">
              <a:defRPr kumimoji="1" sz="600">
                <a:solidFill>
                  <a:srgbClr val="000000"/>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9pPr>
          </a:lstStyle>
          <a:p>
            <a:pPr marL="0" lvl="0" indent="0" eaLnBrk="1" fontAlgn="ctr">
              <a:lnSpc>
                <a:spcPct val="105000"/>
              </a:lnSpc>
              <a:defRPr/>
            </a:pPr>
            <a:r>
              <a:rPr lang="ja-JP" altLang="en-US" sz="1150">
                <a:solidFill>
                  <a:schemeClr val="tx1"/>
                </a:solidFill>
                <a:latin typeface="BIZ UDPゴシック" panose="020B0400000000000000" pitchFamily="50" charset="-128"/>
                <a:ea typeface="BIZ UDPゴシック" panose="020B0400000000000000" pitchFamily="50" charset="-128"/>
              </a:rPr>
              <a:t>経常一般財源が、経常的経費にどの程度充当されているかを示す比率</a:t>
            </a:r>
            <a:endParaRPr lang="ja-JP" altLang="en-US" sz="1150" dirty="0">
              <a:solidFill>
                <a:schemeClr val="tx1"/>
              </a:solidFill>
              <a:latin typeface="BIZ UDPゴシック" panose="020B0400000000000000" pitchFamily="50" charset="-128"/>
              <a:ea typeface="BIZ UDPゴシック" panose="020B0400000000000000" pitchFamily="50" charset="-128"/>
            </a:endParaRPr>
          </a:p>
        </p:txBody>
      </p:sp>
      <p:sp>
        <p:nvSpPr>
          <p:cNvPr id="28" name="Rectangle 752">
            <a:extLst>
              <a:ext uri="{FF2B5EF4-FFF2-40B4-BE49-F238E27FC236}">
                <a16:creationId xmlns:a16="http://schemas.microsoft.com/office/drawing/2014/main" id="{67769BC1-BE28-E396-3557-C711F8829E72}"/>
              </a:ext>
            </a:extLst>
          </p:cNvPr>
          <p:cNvSpPr>
            <a:spLocks noChangeArrowheads="1"/>
          </p:cNvSpPr>
          <p:nvPr/>
        </p:nvSpPr>
        <p:spPr bwMode="auto">
          <a:xfrm>
            <a:off x="5025528" y="1340768"/>
            <a:ext cx="72000" cy="288000"/>
          </a:xfrm>
          <a:prstGeom prst="rect">
            <a:avLst/>
          </a:prstGeom>
          <a:solidFill>
            <a:srgbClr val="CCDAF5"/>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30" name="Text Box 14">
            <a:extLst>
              <a:ext uri="{FF2B5EF4-FFF2-40B4-BE49-F238E27FC236}">
                <a16:creationId xmlns:a16="http://schemas.microsoft.com/office/drawing/2014/main" id="{D23098F6-7535-46D5-BCC6-07B57852B251}"/>
              </a:ext>
            </a:extLst>
          </p:cNvPr>
          <p:cNvSpPr txBox="1">
            <a:spLocks noChangeArrowheads="1"/>
          </p:cNvSpPr>
          <p:nvPr/>
        </p:nvSpPr>
        <p:spPr bwMode="auto">
          <a:xfrm>
            <a:off x="344992" y="1340768"/>
            <a:ext cx="4536000" cy="288000"/>
          </a:xfrm>
          <a:prstGeom prst="rect">
            <a:avLst/>
          </a:prstGeom>
          <a:noFill/>
          <a:ln w="9525" cap="rnd" algn="ctr">
            <a:noFill/>
            <a:miter lim="800000"/>
            <a:headEnd/>
            <a:tailEnd/>
          </a:ln>
          <a:effectLst/>
        </p:spPr>
        <p:txBody>
          <a:bodyPr wrap="square" lIns="72000" tIns="54000" rIns="0" bIns="0" anchor="t">
            <a:noAutofit/>
          </a:bodyPr>
          <a:lstStyle>
            <a:lvl1pPr marL="177800" indent="-177800" defTabSz="449263" eaLnBrk="0" hangingPunct="0">
              <a:defRPr kumimoji="1" sz="600">
                <a:solidFill>
                  <a:srgbClr val="000000"/>
                </a:solidFill>
                <a:latin typeface="Arial" charset="0"/>
                <a:ea typeface="ＭＳ Ｐゴシック" pitchFamily="50" charset="-128"/>
              </a:defRPr>
            </a:lvl1pPr>
            <a:lvl2pPr marL="742950" indent="-285750" defTabSz="449263" eaLnBrk="0" hangingPunct="0">
              <a:defRPr kumimoji="1" sz="600">
                <a:solidFill>
                  <a:srgbClr val="000000"/>
                </a:solidFill>
                <a:latin typeface="Arial" charset="0"/>
                <a:ea typeface="ＭＳ Ｐゴシック" pitchFamily="50" charset="-128"/>
              </a:defRPr>
            </a:lvl2pPr>
            <a:lvl3pPr marL="1143000" indent="-228600" defTabSz="449263" eaLnBrk="0" hangingPunct="0">
              <a:defRPr kumimoji="1" sz="600">
                <a:solidFill>
                  <a:srgbClr val="000000"/>
                </a:solidFill>
                <a:latin typeface="Arial" charset="0"/>
                <a:ea typeface="ＭＳ Ｐゴシック" pitchFamily="50" charset="-128"/>
              </a:defRPr>
            </a:lvl3pPr>
            <a:lvl4pPr marL="1600200" indent="-228600" defTabSz="449263" eaLnBrk="0" hangingPunct="0">
              <a:defRPr kumimoji="1" sz="600">
                <a:solidFill>
                  <a:srgbClr val="000000"/>
                </a:solidFill>
                <a:latin typeface="Arial" charset="0"/>
                <a:ea typeface="ＭＳ Ｐゴシック" pitchFamily="50" charset="-128"/>
              </a:defRPr>
            </a:lvl4pPr>
            <a:lvl5pPr marL="2057400" indent="-228600" defTabSz="449263" eaLnBrk="0" hangingPunct="0">
              <a:defRPr kumimoji="1" sz="600">
                <a:solidFill>
                  <a:srgbClr val="000000"/>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9pPr>
          </a:lstStyle>
          <a:p>
            <a:pPr marL="0" lvl="0" indent="0" eaLnBrk="1" fontAlgn="ctr">
              <a:lnSpc>
                <a:spcPct val="105000"/>
              </a:lnSpc>
              <a:defRPr/>
            </a:pPr>
            <a:r>
              <a:rPr lang="ja-JP" altLang="en-US" sz="1150" dirty="0">
                <a:solidFill>
                  <a:schemeClr val="tx1"/>
                </a:solidFill>
                <a:latin typeface="BIZ UDPゴシック" panose="020B0400000000000000" pitchFamily="50" charset="-128"/>
                <a:ea typeface="BIZ UDPゴシック" panose="020B0400000000000000" pitchFamily="50" charset="-128"/>
              </a:rPr>
              <a:t>地方公共</a:t>
            </a:r>
            <a:r>
              <a:rPr lang="ja-JP" altLang="en-US" sz="1150">
                <a:solidFill>
                  <a:schemeClr val="tx1"/>
                </a:solidFill>
                <a:latin typeface="BIZ UDPゴシック" panose="020B0400000000000000" pitchFamily="50" charset="-128"/>
                <a:ea typeface="BIZ UDPゴシック" panose="020B0400000000000000" pitchFamily="50" charset="-128"/>
              </a:rPr>
              <a:t>団体の財政力（体力）を示す</a:t>
            </a:r>
            <a:r>
              <a:rPr lang="ja-JP" altLang="en-US" sz="1150" dirty="0">
                <a:solidFill>
                  <a:schemeClr val="tx1"/>
                </a:solidFill>
                <a:latin typeface="BIZ UDPゴシック" panose="020B0400000000000000" pitchFamily="50" charset="-128"/>
                <a:ea typeface="BIZ UDPゴシック" panose="020B0400000000000000" pitchFamily="50" charset="-128"/>
              </a:rPr>
              <a:t>指数</a:t>
            </a:r>
            <a:endParaRPr kumimoji="1" lang="ja-JP" altLang="en-US" sz="1150" i="0" u="none" strike="noStrike" kern="1200" cap="none"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21" name="Rectangle 752">
            <a:extLst>
              <a:ext uri="{FF2B5EF4-FFF2-40B4-BE49-F238E27FC236}">
                <a16:creationId xmlns:a16="http://schemas.microsoft.com/office/drawing/2014/main" id="{5F91962C-7077-42D8-58C2-AEA3ECEFC48B}"/>
              </a:ext>
            </a:extLst>
          </p:cNvPr>
          <p:cNvSpPr>
            <a:spLocks noChangeArrowheads="1"/>
          </p:cNvSpPr>
          <p:nvPr/>
        </p:nvSpPr>
        <p:spPr bwMode="auto">
          <a:xfrm>
            <a:off x="273000" y="1340768"/>
            <a:ext cx="72000" cy="288000"/>
          </a:xfrm>
          <a:prstGeom prst="rect">
            <a:avLst/>
          </a:prstGeom>
          <a:solidFill>
            <a:srgbClr val="CCDAF5"/>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graphicFrame>
        <p:nvGraphicFramePr>
          <p:cNvPr id="7" name="Object 3">
            <a:extLst>
              <a:ext uri="{FF2B5EF4-FFF2-40B4-BE49-F238E27FC236}">
                <a16:creationId xmlns:a16="http://schemas.microsoft.com/office/drawing/2014/main" id="{80777976-9AC0-4AB5-90E3-8EE032D63BCF}"/>
              </a:ext>
            </a:extLst>
          </p:cNvPr>
          <p:cNvGraphicFramePr>
            <a:graphicFrameLocks/>
          </p:cNvGraphicFramePr>
          <p:nvPr>
            <p:extLst>
              <p:ext uri="{D42A27DB-BD31-4B8C-83A1-F6EECF244321}">
                <p14:modId xmlns:p14="http://schemas.microsoft.com/office/powerpoint/2010/main" val="2900025938"/>
              </p:ext>
            </p:extLst>
          </p:nvPr>
        </p:nvGraphicFramePr>
        <p:xfrm>
          <a:off x="128463" y="1844840"/>
          <a:ext cx="4896000" cy="36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2">
            <a:extLst>
              <a:ext uri="{FF2B5EF4-FFF2-40B4-BE49-F238E27FC236}">
                <a16:creationId xmlns:a16="http://schemas.microsoft.com/office/drawing/2014/main" id="{515D95B7-78EF-4C7D-8D4F-1353D25453FE}"/>
              </a:ext>
            </a:extLst>
          </p:cNvPr>
          <p:cNvGraphicFramePr>
            <a:graphicFrameLocks/>
          </p:cNvGraphicFramePr>
          <p:nvPr>
            <p:extLst>
              <p:ext uri="{D42A27DB-BD31-4B8C-83A1-F6EECF244321}">
                <p14:modId xmlns:p14="http://schemas.microsoft.com/office/powerpoint/2010/main" val="2651434910"/>
              </p:ext>
            </p:extLst>
          </p:nvPr>
        </p:nvGraphicFramePr>
        <p:xfrm>
          <a:off x="4881536" y="1844840"/>
          <a:ext cx="4896000" cy="36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角丸四角形 13">
            <a:extLst>
              <a:ext uri="{FF2B5EF4-FFF2-40B4-BE49-F238E27FC236}">
                <a16:creationId xmlns:a16="http://schemas.microsoft.com/office/drawing/2014/main" id="{B5136980-0945-43AB-A6CB-26308EF2241E}"/>
              </a:ext>
            </a:extLst>
          </p:cNvPr>
          <p:cNvSpPr/>
          <p:nvPr/>
        </p:nvSpPr>
        <p:spPr>
          <a:xfrm>
            <a:off x="633000" y="5511373"/>
            <a:ext cx="4371571" cy="1008104"/>
          </a:xfrm>
          <a:prstGeom prst="rect">
            <a:avLst/>
          </a:prstGeom>
          <a:gradFill>
            <a:gsLst>
              <a:gs pos="0">
                <a:srgbClr val="AFD1F8">
                  <a:alpha val="0"/>
                </a:srgbClr>
              </a:gs>
              <a:gs pos="10000">
                <a:srgbClr val="AFD1F8"/>
              </a:gs>
              <a:gs pos="100000">
                <a:srgbClr val="AFD1F8">
                  <a:alpha val="0"/>
                </a:srgbClr>
              </a:gs>
              <a:gs pos="90000">
                <a:srgbClr val="AFD1F8"/>
              </a:gs>
            </a:gsLst>
            <a:lin ang="0" scaled="1"/>
          </a:gradFill>
          <a:ln>
            <a:noFill/>
          </a:ln>
        </p:spPr>
        <p:style>
          <a:lnRef idx="1">
            <a:schemeClr val="accent3"/>
          </a:lnRef>
          <a:fillRef idx="2">
            <a:schemeClr val="accent3"/>
          </a:fillRef>
          <a:effectRef idx="1">
            <a:schemeClr val="accent3"/>
          </a:effectRef>
          <a:fontRef idx="minor">
            <a:schemeClr val="dk1"/>
          </a:fontRef>
        </p:style>
        <p:txBody>
          <a:bodyPr lIns="0" tIns="0" rIns="0" bIns="72000" rtlCol="0" anchor="ctr"/>
          <a:lstStyle/>
          <a:p>
            <a:pPr algn="ctr" fontAlgn="base" hangingPunct="0">
              <a:spcBef>
                <a:spcPts val="200"/>
              </a:spcBef>
            </a:pPr>
            <a:r>
              <a:rPr lang="ja-JP" altLang="en-US" sz="1200"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rPr>
              <a:t>財政力指数は、前年度に比べて</a:t>
            </a:r>
            <a:r>
              <a:rPr lang="en-US" altLang="ja-JP" sz="1600"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rPr>
              <a:t>0.02</a:t>
            </a:r>
            <a:r>
              <a:rPr lang="ja-JP" altLang="en-US" sz="1200"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rPr>
              <a:t>ポイント改善</a:t>
            </a:r>
            <a:endParaRPr lang="en-US" altLang="ja-JP" sz="1200"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endParaRPr>
          </a:p>
          <a:p>
            <a:pPr algn="ctr" fontAlgn="base" hangingPunct="0">
              <a:spcBef>
                <a:spcPts val="200"/>
              </a:spcBef>
            </a:pPr>
            <a:r>
              <a:rPr lang="ja-JP" altLang="en-US"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rPr>
              <a:t>全国平均対比で高水準を維持</a:t>
            </a:r>
          </a:p>
        </p:txBody>
      </p:sp>
      <p:sp>
        <p:nvSpPr>
          <p:cNvPr id="10" name="角丸四角形 19">
            <a:extLst>
              <a:ext uri="{FF2B5EF4-FFF2-40B4-BE49-F238E27FC236}">
                <a16:creationId xmlns:a16="http://schemas.microsoft.com/office/drawing/2014/main" id="{D8ABD56C-C6B6-4574-BEAF-FD3C6BAC6D07}"/>
              </a:ext>
            </a:extLst>
          </p:cNvPr>
          <p:cNvSpPr/>
          <p:nvPr/>
        </p:nvSpPr>
        <p:spPr>
          <a:xfrm>
            <a:off x="5446399" y="5516839"/>
            <a:ext cx="4205401" cy="1008103"/>
          </a:xfrm>
          <a:prstGeom prst="rect">
            <a:avLst/>
          </a:prstGeom>
          <a:gradFill>
            <a:gsLst>
              <a:gs pos="0">
                <a:srgbClr val="AFD1F8">
                  <a:alpha val="0"/>
                </a:srgbClr>
              </a:gs>
              <a:gs pos="10000">
                <a:srgbClr val="AFD1F8"/>
              </a:gs>
              <a:gs pos="100000">
                <a:srgbClr val="AFD1F8">
                  <a:alpha val="0"/>
                </a:srgbClr>
              </a:gs>
              <a:gs pos="90000">
                <a:srgbClr val="AFD1F8"/>
              </a:gs>
            </a:gsLst>
            <a:lin ang="0" scaled="1"/>
          </a:gradFill>
          <a:ln>
            <a:noFill/>
          </a:ln>
        </p:spPr>
        <p:style>
          <a:lnRef idx="1">
            <a:schemeClr val="accent3"/>
          </a:lnRef>
          <a:fillRef idx="2">
            <a:schemeClr val="accent3"/>
          </a:fillRef>
          <a:effectRef idx="1">
            <a:schemeClr val="accent3"/>
          </a:effectRef>
          <a:fontRef idx="minor">
            <a:schemeClr val="dk1"/>
          </a:fontRef>
        </p:style>
        <p:txBody>
          <a:bodyPr lIns="0" tIns="0" rIns="0" bIns="72000" rtlCol="0" anchor="ctr"/>
          <a:lstStyle/>
          <a:p>
            <a:pPr algn="ctr" fontAlgn="base" hangingPunct="0">
              <a:spcBef>
                <a:spcPts val="200"/>
              </a:spcBef>
            </a:pPr>
            <a:r>
              <a:rPr lang="ja-JP" altLang="en-US" sz="1200"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rPr>
              <a:t>経常収支比率は、前年度に比べて</a:t>
            </a:r>
            <a:r>
              <a:rPr lang="en-US" altLang="ja-JP" sz="1600"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rPr>
              <a:t>1.0</a:t>
            </a:r>
            <a:r>
              <a:rPr lang="ja-JP" altLang="en-US" sz="1200"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rPr>
              <a:t>ポイント改善</a:t>
            </a:r>
            <a:endParaRPr lang="en-US" altLang="ja-JP" sz="1200"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endParaRPr>
          </a:p>
          <a:p>
            <a:pPr algn="ctr" fontAlgn="base" hangingPunct="0">
              <a:spcBef>
                <a:spcPts val="200"/>
              </a:spcBef>
            </a:pPr>
            <a:r>
              <a:rPr lang="ja-JP" altLang="en-US" b="1" dirty="0">
                <a:solidFill>
                  <a:srgbClr val="111986"/>
                </a:solidFill>
                <a:effectLst>
                  <a:glow rad="127000">
                    <a:srgbClr val="FFFFFF"/>
                  </a:glow>
                </a:effectLst>
                <a:latin typeface="BIZ UDPゴシック" panose="020B0400000000000000" pitchFamily="50" charset="-128"/>
                <a:ea typeface="BIZ UDPゴシック" panose="020B0400000000000000" pitchFamily="50" charset="-128"/>
              </a:rPr>
              <a:t>直近２年度改善傾向</a:t>
            </a:r>
          </a:p>
        </p:txBody>
      </p:sp>
      <p:sp>
        <p:nvSpPr>
          <p:cNvPr id="12" name="テキスト ボックス 11">
            <a:extLst>
              <a:ext uri="{FF2B5EF4-FFF2-40B4-BE49-F238E27FC236}">
                <a16:creationId xmlns:a16="http://schemas.microsoft.com/office/drawing/2014/main" id="{050173D9-07A1-4A12-B228-6374483EE8E1}"/>
              </a:ext>
            </a:extLst>
          </p:cNvPr>
          <p:cNvSpPr txBox="1"/>
          <p:nvPr/>
        </p:nvSpPr>
        <p:spPr bwMode="auto">
          <a:xfrm>
            <a:off x="4440244" y="5301224"/>
            <a:ext cx="288000" cy="144000"/>
          </a:xfrm>
          <a:prstGeom prst="rect">
            <a:avLst/>
          </a:prstGeom>
          <a:noFill/>
          <a:ln w="9525" cap="rnd" algn="ctr">
            <a:noFill/>
            <a:miter lim="800000"/>
            <a:headEnd/>
            <a:tailEnd/>
          </a:ln>
          <a:effectLst/>
        </p:spPr>
        <p:txBody>
          <a:bodyPr wrap="none" tIns="0" bIns="0" rtlCol="0" anchor="ctr">
            <a:noAutofit/>
          </a:bodyPr>
          <a:lstStyle/>
          <a:p>
            <a:pPr marL="268288" marR="0" lvl="0" indent="-268288" algn="ctr" defTabSz="914400" rtl="0" fontAlgn="ctr" latinLnBrk="0" hangingPunct="0">
              <a:lnSpc>
                <a:spcPct val="100000"/>
              </a:lnSpc>
              <a:spcBef>
                <a:spcPct val="50000"/>
              </a:spcBef>
              <a:spcAft>
                <a:spcPct val="0"/>
              </a:spcAft>
              <a:buClrTx/>
              <a:buSzTx/>
              <a:buFontTx/>
              <a:buNone/>
              <a:tabLst/>
              <a:defRPr/>
            </a:pPr>
            <a:r>
              <a:rPr kumimoji="1" lang="ja-JP" altLang="en-US" sz="900" b="0" i="0" u="none" strike="noStrike" kern="1200" cap="none"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4" name="スライド番号プレースホルダー 14">
            <a:extLst>
              <a:ext uri="{FF2B5EF4-FFF2-40B4-BE49-F238E27FC236}">
                <a16:creationId xmlns:a16="http://schemas.microsoft.com/office/drawing/2014/main" id="{1DBAC17D-2AD5-4FAA-F67B-67934F865A12}"/>
              </a:ext>
            </a:extLst>
          </p:cNvPr>
          <p:cNvSpPr>
            <a:spLocks noGrp="1"/>
          </p:cNvSpPr>
          <p:nvPr>
            <p:ph type="sldNum" sz="quarter" idx="4"/>
          </p:nvPr>
        </p:nvSpPr>
        <p:spPr>
          <a:xfrm>
            <a:off x="9119586" y="6641976"/>
            <a:ext cx="720210" cy="216024"/>
          </a:xfrm>
        </p:spPr>
        <p:txBody>
          <a:bodyPr/>
          <a:lstStyle/>
          <a:p>
            <a:pPr lvl="0"/>
            <a:r>
              <a:rPr lang="en-US" altLang="ja-JP" noProof="0" dirty="0"/>
              <a:t>9</a:t>
            </a:r>
            <a:endParaRPr lang="ja-JP" altLang="en-US" noProof="0" dirty="0"/>
          </a:p>
        </p:txBody>
      </p:sp>
      <p:sp>
        <p:nvSpPr>
          <p:cNvPr id="3" name="テキスト プレースホルダー 2">
            <a:extLst>
              <a:ext uri="{FF2B5EF4-FFF2-40B4-BE49-F238E27FC236}">
                <a16:creationId xmlns:a16="http://schemas.microsoft.com/office/drawing/2014/main" id="{72358E14-201B-326D-3E0F-96A0DD6D4056}"/>
              </a:ext>
            </a:extLst>
          </p:cNvPr>
          <p:cNvSpPr>
            <a:spLocks noGrp="1"/>
          </p:cNvSpPr>
          <p:nvPr>
            <p:ph type="body" sz="quarter" idx="13"/>
          </p:nvPr>
        </p:nvSpPr>
        <p:spPr>
          <a:xfrm>
            <a:off x="164468" y="83009"/>
            <a:ext cx="9468000" cy="648000"/>
          </a:xfrm>
        </p:spPr>
        <p:txBody>
          <a:bodyPr/>
          <a:lstStyle/>
          <a:p>
            <a:pPr marL="576000" indent="-576000"/>
            <a:r>
              <a:rPr lang="ja-JP" altLang="en-US"/>
              <a:t>（２）</a:t>
            </a:r>
            <a:r>
              <a:rPr lang="en-US" altLang="ja-JP"/>
              <a:t>	</a:t>
            </a:r>
            <a:r>
              <a:rPr lang="ja-JP" altLang="en-US"/>
              <a:t>財政指標の比較</a:t>
            </a:r>
          </a:p>
        </p:txBody>
      </p:sp>
      <p:grpSp>
        <p:nvGrpSpPr>
          <p:cNvPr id="16" name="グループ化 15">
            <a:extLst>
              <a:ext uri="{FF2B5EF4-FFF2-40B4-BE49-F238E27FC236}">
                <a16:creationId xmlns:a16="http://schemas.microsoft.com/office/drawing/2014/main" id="{9739BE19-41EB-0AD0-B45C-419290E573FB}"/>
              </a:ext>
            </a:extLst>
          </p:cNvPr>
          <p:cNvGrpSpPr/>
          <p:nvPr/>
        </p:nvGrpSpPr>
        <p:grpSpPr>
          <a:xfrm>
            <a:off x="272480" y="1052736"/>
            <a:ext cx="4608008" cy="288032"/>
            <a:chOff x="272480" y="1340800"/>
            <a:chExt cx="4608008" cy="288032"/>
          </a:xfrm>
        </p:grpSpPr>
        <p:sp>
          <p:nvSpPr>
            <p:cNvPr id="18" name="Rectangle 752">
              <a:extLst>
                <a:ext uri="{FF2B5EF4-FFF2-40B4-BE49-F238E27FC236}">
                  <a16:creationId xmlns:a16="http://schemas.microsoft.com/office/drawing/2014/main" id="{FB649067-9F39-8A7B-A2AF-145A1C54C843}"/>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財政力指数</a:t>
              </a:r>
            </a:p>
          </p:txBody>
        </p:sp>
        <p:sp>
          <p:nvSpPr>
            <p:cNvPr id="19" name="Rectangle 752">
              <a:extLst>
                <a:ext uri="{FF2B5EF4-FFF2-40B4-BE49-F238E27FC236}">
                  <a16:creationId xmlns:a16="http://schemas.microsoft.com/office/drawing/2014/main" id="{05EED08C-198A-603E-AA85-1659938CDA40}"/>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20" name="直線コネクタ 19">
              <a:extLst>
                <a:ext uri="{FF2B5EF4-FFF2-40B4-BE49-F238E27FC236}">
                  <a16:creationId xmlns:a16="http://schemas.microsoft.com/office/drawing/2014/main" id="{625763ED-4357-128C-8102-0E28013542D9}"/>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23" name="グループ化 22">
            <a:extLst>
              <a:ext uri="{FF2B5EF4-FFF2-40B4-BE49-F238E27FC236}">
                <a16:creationId xmlns:a16="http://schemas.microsoft.com/office/drawing/2014/main" id="{FCDA48C6-F24B-C8DB-B5DA-5D690553A187}"/>
              </a:ext>
            </a:extLst>
          </p:cNvPr>
          <p:cNvGrpSpPr/>
          <p:nvPr/>
        </p:nvGrpSpPr>
        <p:grpSpPr>
          <a:xfrm>
            <a:off x="5025512" y="1052736"/>
            <a:ext cx="4608008" cy="288032"/>
            <a:chOff x="272480" y="1340800"/>
            <a:chExt cx="4608008" cy="288032"/>
          </a:xfrm>
        </p:grpSpPr>
        <p:sp>
          <p:nvSpPr>
            <p:cNvPr id="24" name="Rectangle 752">
              <a:extLst>
                <a:ext uri="{FF2B5EF4-FFF2-40B4-BE49-F238E27FC236}">
                  <a16:creationId xmlns:a16="http://schemas.microsoft.com/office/drawing/2014/main" id="{4A3E4EF4-AAEF-E34F-A51F-93E2EB71C032}"/>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経常収支比率</a:t>
              </a:r>
            </a:p>
          </p:txBody>
        </p:sp>
        <p:sp>
          <p:nvSpPr>
            <p:cNvPr id="25" name="Rectangle 752">
              <a:extLst>
                <a:ext uri="{FF2B5EF4-FFF2-40B4-BE49-F238E27FC236}">
                  <a16:creationId xmlns:a16="http://schemas.microsoft.com/office/drawing/2014/main" id="{5957C9F3-A20A-437B-0AF8-F3CCD5D924BC}"/>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26" name="直線コネクタ 25">
              <a:extLst>
                <a:ext uri="{FF2B5EF4-FFF2-40B4-BE49-F238E27FC236}">
                  <a16:creationId xmlns:a16="http://schemas.microsoft.com/office/drawing/2014/main" id="{652304D7-7736-DEF5-4D9A-ECC0A367B166}"/>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27" name="四角形: 角を丸くする 26">
            <a:extLst>
              <a:ext uri="{FF2B5EF4-FFF2-40B4-BE49-F238E27FC236}">
                <a16:creationId xmlns:a16="http://schemas.microsoft.com/office/drawing/2014/main" id="{62C13DF0-3AF4-4CC3-C5D5-E3C4FD5347C8}"/>
              </a:ext>
            </a:extLst>
          </p:cNvPr>
          <p:cNvSpPr/>
          <p:nvPr/>
        </p:nvSpPr>
        <p:spPr bwMode="auto">
          <a:xfrm>
            <a:off x="1388708" y="1070736"/>
            <a:ext cx="936000" cy="216000"/>
          </a:xfrm>
          <a:prstGeom prst="roundRect">
            <a:avLst>
              <a:gd name="adj" fmla="val 50000"/>
            </a:avLst>
          </a:prstGeom>
          <a:solidFill>
            <a:srgbClr val="CC281C"/>
          </a:solidFill>
          <a:ln w="28575" algn="ctr">
            <a:noFill/>
            <a:prstDash val="sysDash"/>
            <a:round/>
            <a:headEnd/>
            <a:tailEnd/>
          </a:ln>
          <a:effectLst/>
        </p:spPr>
        <p:txBody>
          <a:bodyPr wrap="square" lIns="0" tIns="0" rIns="0" bIns="0" rtlCol="0" anchor="ctr">
            <a:noAutofit/>
          </a:bodyPr>
          <a:lstStyle/>
          <a:p>
            <a:pPr algn="ctr" fontAlgn="ctr" hangingPunct="0">
              <a:buClr>
                <a:schemeClr val="accent2"/>
              </a:buClr>
            </a:pPr>
            <a:r>
              <a:rPr kumimoji="1" lang="ja-JP" altLang="en-US" sz="1200" b="1" dirty="0">
                <a:solidFill>
                  <a:srgbClr val="FFFFFF"/>
                </a:solidFill>
                <a:latin typeface="Arial" pitchFamily="34" charset="0"/>
              </a:rPr>
              <a:t>全国４位</a:t>
            </a:r>
          </a:p>
        </p:txBody>
      </p:sp>
      <p:sp>
        <p:nvSpPr>
          <p:cNvPr id="34" name="テキスト ボックス 33">
            <a:extLst>
              <a:ext uri="{FF2B5EF4-FFF2-40B4-BE49-F238E27FC236}">
                <a16:creationId xmlns:a16="http://schemas.microsoft.com/office/drawing/2014/main" id="{379D0A3D-7411-B40E-5FAE-3D1CC3851AC6}"/>
              </a:ext>
            </a:extLst>
          </p:cNvPr>
          <p:cNvSpPr txBox="1"/>
          <p:nvPr/>
        </p:nvSpPr>
        <p:spPr bwMode="auto">
          <a:xfrm>
            <a:off x="9191691" y="5301224"/>
            <a:ext cx="288000" cy="144000"/>
          </a:xfrm>
          <a:prstGeom prst="rect">
            <a:avLst/>
          </a:prstGeom>
          <a:noFill/>
          <a:ln w="9525" cap="rnd" algn="ctr">
            <a:noFill/>
            <a:miter lim="800000"/>
            <a:headEnd/>
            <a:tailEnd/>
          </a:ln>
          <a:effectLst/>
        </p:spPr>
        <p:txBody>
          <a:bodyPr wrap="none" tIns="0" bIns="0" rtlCol="0" anchor="ctr">
            <a:noAutofit/>
          </a:bodyPr>
          <a:lstStyle/>
          <a:p>
            <a:pPr marL="268288" marR="0" lvl="0" indent="-268288" algn="ctr" defTabSz="914400" rtl="0" fontAlgn="ctr" latinLnBrk="0" hangingPunct="0">
              <a:lnSpc>
                <a:spcPct val="100000"/>
              </a:lnSpc>
              <a:spcBef>
                <a:spcPct val="50000"/>
              </a:spcBef>
              <a:spcAft>
                <a:spcPct val="0"/>
              </a:spcAft>
              <a:buClrTx/>
              <a:buSzTx/>
              <a:buFontTx/>
              <a:buNone/>
              <a:tabLst/>
              <a:defRPr/>
            </a:pPr>
            <a:r>
              <a:rPr kumimoji="1" lang="ja-JP" altLang="en-US" sz="900" b="0" i="0" u="none" strike="noStrike" kern="1200" cap="none"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35" name="矢印: 右 34">
            <a:extLst>
              <a:ext uri="{FF2B5EF4-FFF2-40B4-BE49-F238E27FC236}">
                <a16:creationId xmlns:a16="http://schemas.microsoft.com/office/drawing/2014/main" id="{FEDEBD46-B9AF-B929-AB28-EBDF7A424269}"/>
              </a:ext>
            </a:extLst>
          </p:cNvPr>
          <p:cNvSpPr/>
          <p:nvPr/>
        </p:nvSpPr>
        <p:spPr bwMode="auto">
          <a:xfrm rot="21140462">
            <a:off x="3976927" y="3175833"/>
            <a:ext cx="720000" cy="432000"/>
          </a:xfrm>
          <a:prstGeom prst="rightArrow">
            <a:avLst/>
          </a:prstGeom>
          <a:gradFill flip="none" rotWithShape="1">
            <a:gsLst>
              <a:gs pos="16000">
                <a:srgbClr val="5698DF"/>
              </a:gs>
              <a:gs pos="0">
                <a:srgbClr val="5698DF">
                  <a:alpha val="0"/>
                </a:srgbClr>
              </a:gs>
            </a:gsLst>
            <a:lin ang="0" scaled="1"/>
            <a:tileRect/>
          </a:gradFill>
          <a:ln w="12700" algn="ctr">
            <a:noFill/>
            <a:prstDash val="sysDash"/>
            <a:round/>
            <a:headEnd/>
            <a:tailEnd/>
          </a:ln>
          <a:effectLst/>
        </p:spPr>
        <p:txBody>
          <a:bodyPr wrap="square" rtlCol="0" anchor="ctr">
            <a:noAutofit/>
          </a:bodyPr>
          <a:lstStyle>
            <a:defPPr>
              <a:defRPr lang="ja-JP"/>
            </a:defPPr>
            <a:lvl1pPr marL="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1pPr>
            <a:lvl2pPr marL="4572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2pPr>
            <a:lvl3pPr marL="9144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3pPr>
            <a:lvl4pPr marL="13716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4pPr>
            <a:lvl5pPr marL="18288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5pPr>
            <a:lvl6pPr marL="2286000" indent="0" algn="l" defTabSz="914400" rtl="0" eaLnBrk="1" latinLnBrk="0" hangingPunct="1">
              <a:defRPr kumimoji="1" sz="600" kern="1200">
                <a:solidFill>
                  <a:srgbClr val="000000"/>
                </a:solidFill>
                <a:latin typeface="Arial" charset="0"/>
                <a:ea typeface="ＭＳ Ｐゴシック" pitchFamily="50" charset="-128"/>
                <a:cs typeface="+mn-cs"/>
              </a:defRPr>
            </a:lvl6pPr>
            <a:lvl7pPr marL="2743200" indent="0" algn="l" defTabSz="914400" rtl="0" eaLnBrk="1" latinLnBrk="0" hangingPunct="1">
              <a:defRPr kumimoji="1" sz="600" kern="1200">
                <a:solidFill>
                  <a:srgbClr val="000000"/>
                </a:solidFill>
                <a:latin typeface="Arial" charset="0"/>
                <a:ea typeface="ＭＳ Ｐゴシック" pitchFamily="50" charset="-128"/>
                <a:cs typeface="+mn-cs"/>
              </a:defRPr>
            </a:lvl7pPr>
            <a:lvl8pPr marL="3200400" indent="0" algn="l" defTabSz="914400" rtl="0" eaLnBrk="1" latinLnBrk="0" hangingPunct="1">
              <a:defRPr kumimoji="1" sz="600" kern="1200">
                <a:solidFill>
                  <a:srgbClr val="000000"/>
                </a:solidFill>
                <a:latin typeface="Arial" charset="0"/>
                <a:ea typeface="ＭＳ Ｐゴシック" pitchFamily="50" charset="-128"/>
                <a:cs typeface="+mn-cs"/>
              </a:defRPr>
            </a:lvl8pPr>
            <a:lvl9pPr marL="3657600" indent="0" algn="l" defTabSz="914400" rtl="0" eaLnBrk="1" latinLnBrk="0" hangingPunct="1">
              <a:defRPr kumimoji="1" sz="600" kern="1200">
                <a:solidFill>
                  <a:srgbClr val="000000"/>
                </a:solidFill>
                <a:latin typeface="Arial" charset="0"/>
                <a:ea typeface="ＭＳ Ｐゴシック" pitchFamily="50" charset="-128"/>
                <a:cs typeface="+mn-cs"/>
              </a:defRPr>
            </a:lvl9pPr>
          </a:lstStyle>
          <a:p>
            <a:pPr algn="ctr" fontAlgn="ctr" hangingPunct="0">
              <a:spcBef>
                <a:spcPts val="0"/>
              </a:spcBef>
              <a:buClr>
                <a:schemeClr val="accent2"/>
              </a:buClr>
            </a:pPr>
            <a:r>
              <a:rPr lang="ja-JP" altLang="en-US" sz="1200" b="1" dirty="0">
                <a:solidFill>
                  <a:schemeClr val="bg1"/>
                </a:solidFill>
                <a:effectLst>
                  <a:glow rad="127000">
                    <a:srgbClr val="2A7CD3"/>
                  </a:glow>
                </a:effectLst>
                <a:latin typeface="+mn-ea"/>
              </a:rPr>
              <a:t>改善</a:t>
            </a:r>
          </a:p>
        </p:txBody>
      </p:sp>
      <p:sp>
        <p:nvSpPr>
          <p:cNvPr id="37" name="矢印: 右 36">
            <a:extLst>
              <a:ext uri="{FF2B5EF4-FFF2-40B4-BE49-F238E27FC236}">
                <a16:creationId xmlns:a16="http://schemas.microsoft.com/office/drawing/2014/main" id="{C7AFBC10-D18D-94C5-F5DE-F1E45ED55DB5}"/>
              </a:ext>
            </a:extLst>
          </p:cNvPr>
          <p:cNvSpPr/>
          <p:nvPr/>
        </p:nvSpPr>
        <p:spPr bwMode="auto">
          <a:xfrm rot="540000">
            <a:off x="8758596" y="2728256"/>
            <a:ext cx="720000" cy="432000"/>
          </a:xfrm>
          <a:prstGeom prst="rightArrow">
            <a:avLst/>
          </a:prstGeom>
          <a:gradFill flip="none" rotWithShape="1">
            <a:gsLst>
              <a:gs pos="16000">
                <a:srgbClr val="5698DF"/>
              </a:gs>
              <a:gs pos="0">
                <a:srgbClr val="5698DF">
                  <a:alpha val="0"/>
                </a:srgbClr>
              </a:gs>
            </a:gsLst>
            <a:lin ang="0" scaled="1"/>
            <a:tileRect/>
          </a:gradFill>
          <a:ln w="12700" algn="ctr">
            <a:noFill/>
            <a:prstDash val="sysDash"/>
            <a:round/>
            <a:headEnd/>
            <a:tailEnd/>
          </a:ln>
          <a:effectLst/>
        </p:spPr>
        <p:txBody>
          <a:bodyPr wrap="square" rtlCol="0" anchor="ctr">
            <a:noAutofit/>
          </a:bodyPr>
          <a:lstStyle>
            <a:defPPr>
              <a:defRPr lang="ja-JP"/>
            </a:defPPr>
            <a:lvl1pPr marL="0" indent="0" algn="l" defTabSz="457200" rtl="0" eaLnBrk="1" fontAlgn="base" latinLnBrk="0" hangingPunct="1">
              <a:spcBef>
                <a:spcPct val="0"/>
              </a:spcBef>
              <a:spcAft>
                <a:spcPct val="0"/>
              </a:spcAft>
              <a:defRPr kumimoji="1" sz="600" kern="1200">
                <a:solidFill>
                  <a:srgbClr val="000000"/>
                </a:solidFill>
                <a:latin typeface="Arial" charset="0"/>
                <a:ea typeface="ＭＳ Ｐゴシック" pitchFamily="50" charset="-128"/>
                <a:cs typeface="+mn-cs"/>
              </a:defRPr>
            </a:lvl1pPr>
            <a:lvl2pPr marL="457200" indent="0" algn="l" defTabSz="457200" rtl="0" eaLnBrk="1" fontAlgn="base" latinLnBrk="0" hangingPunct="1">
              <a:spcBef>
                <a:spcPct val="0"/>
              </a:spcBef>
              <a:spcAft>
                <a:spcPct val="0"/>
              </a:spcAft>
              <a:defRPr kumimoji="1" sz="600" kern="1200">
                <a:solidFill>
                  <a:srgbClr val="000000"/>
                </a:solidFill>
                <a:latin typeface="Arial" charset="0"/>
                <a:ea typeface="ＭＳ Ｐゴシック" pitchFamily="50" charset="-128"/>
                <a:cs typeface="+mn-cs"/>
              </a:defRPr>
            </a:lvl2pPr>
            <a:lvl3pPr marL="914400" indent="0" algn="l" defTabSz="457200" rtl="0" eaLnBrk="1" fontAlgn="base" latinLnBrk="0" hangingPunct="1">
              <a:spcBef>
                <a:spcPct val="0"/>
              </a:spcBef>
              <a:spcAft>
                <a:spcPct val="0"/>
              </a:spcAft>
              <a:defRPr kumimoji="1" sz="600" kern="1200">
                <a:solidFill>
                  <a:srgbClr val="000000"/>
                </a:solidFill>
                <a:latin typeface="Arial" charset="0"/>
                <a:ea typeface="ＭＳ Ｐゴシック" pitchFamily="50" charset="-128"/>
                <a:cs typeface="+mn-cs"/>
              </a:defRPr>
            </a:lvl3pPr>
            <a:lvl4pPr marL="1371600" indent="0" algn="l" defTabSz="457200" rtl="0" eaLnBrk="1" fontAlgn="base" latinLnBrk="0" hangingPunct="1">
              <a:spcBef>
                <a:spcPct val="0"/>
              </a:spcBef>
              <a:spcAft>
                <a:spcPct val="0"/>
              </a:spcAft>
              <a:defRPr kumimoji="1" sz="600" kern="1200">
                <a:solidFill>
                  <a:srgbClr val="000000"/>
                </a:solidFill>
                <a:latin typeface="Arial" charset="0"/>
                <a:ea typeface="ＭＳ Ｐゴシック" pitchFamily="50" charset="-128"/>
                <a:cs typeface="+mn-cs"/>
              </a:defRPr>
            </a:lvl4pPr>
            <a:lvl5pPr marL="1828800" indent="0" algn="l" defTabSz="457200" rtl="0" eaLnBrk="1" fontAlgn="base" latinLnBrk="0" hangingPunct="1">
              <a:spcBef>
                <a:spcPct val="0"/>
              </a:spcBef>
              <a:spcAft>
                <a:spcPct val="0"/>
              </a:spcAft>
              <a:defRPr kumimoji="1" sz="600" kern="1200">
                <a:solidFill>
                  <a:srgbClr val="000000"/>
                </a:solidFill>
                <a:latin typeface="Arial" charset="0"/>
                <a:ea typeface="ＭＳ Ｐゴシック" pitchFamily="50" charset="-128"/>
                <a:cs typeface="+mn-cs"/>
              </a:defRPr>
            </a:lvl5pPr>
            <a:lvl6pPr marL="2286000" indent="0" algn="l" defTabSz="914400" rtl="0" eaLnBrk="1" latinLnBrk="0" hangingPunct="1">
              <a:defRPr kumimoji="1" sz="600" kern="1200">
                <a:solidFill>
                  <a:srgbClr val="000000"/>
                </a:solidFill>
                <a:latin typeface="Arial" charset="0"/>
                <a:ea typeface="ＭＳ Ｐゴシック" pitchFamily="50" charset="-128"/>
                <a:cs typeface="+mn-cs"/>
              </a:defRPr>
            </a:lvl6pPr>
            <a:lvl7pPr marL="2743200" indent="0" algn="l" defTabSz="914400" rtl="0" eaLnBrk="1" latinLnBrk="0" hangingPunct="1">
              <a:defRPr kumimoji="1" sz="600" kern="1200">
                <a:solidFill>
                  <a:srgbClr val="000000"/>
                </a:solidFill>
                <a:latin typeface="Arial" charset="0"/>
                <a:ea typeface="ＭＳ Ｐゴシック" pitchFamily="50" charset="-128"/>
                <a:cs typeface="+mn-cs"/>
              </a:defRPr>
            </a:lvl7pPr>
            <a:lvl8pPr marL="3200400" indent="0" algn="l" defTabSz="914400" rtl="0" eaLnBrk="1" latinLnBrk="0" hangingPunct="1">
              <a:defRPr kumimoji="1" sz="600" kern="1200">
                <a:solidFill>
                  <a:srgbClr val="000000"/>
                </a:solidFill>
                <a:latin typeface="Arial" charset="0"/>
                <a:ea typeface="ＭＳ Ｐゴシック" pitchFamily="50" charset="-128"/>
                <a:cs typeface="+mn-cs"/>
              </a:defRPr>
            </a:lvl8pPr>
            <a:lvl9pPr marL="3657600" indent="0" algn="l" defTabSz="914400" rtl="0" eaLnBrk="1" latinLnBrk="0" hangingPunct="1">
              <a:defRPr kumimoji="1" sz="600" kern="1200">
                <a:solidFill>
                  <a:srgbClr val="000000"/>
                </a:solidFill>
                <a:latin typeface="Arial" charset="0"/>
                <a:ea typeface="ＭＳ Ｐゴシック" pitchFamily="50" charset="-128"/>
                <a:cs typeface="+mn-cs"/>
              </a:defRPr>
            </a:lvl9pPr>
          </a:lstStyle>
          <a:p>
            <a:pPr algn="ctr" fontAlgn="ctr" hangingPunct="0">
              <a:spcBef>
                <a:spcPts val="0"/>
              </a:spcBef>
              <a:buClr>
                <a:schemeClr val="accent2"/>
              </a:buClr>
            </a:pPr>
            <a:r>
              <a:rPr lang="ja-JP" altLang="en-US" sz="1200" b="1" dirty="0">
                <a:solidFill>
                  <a:schemeClr val="bg1"/>
                </a:solidFill>
                <a:effectLst>
                  <a:glow rad="127000">
                    <a:srgbClr val="2A7CD3"/>
                  </a:glow>
                </a:effectLst>
                <a:latin typeface="+mn-ea"/>
              </a:rPr>
              <a:t>改善</a:t>
            </a:r>
          </a:p>
        </p:txBody>
      </p:sp>
    </p:spTree>
    <p:extLst>
      <p:ext uri="{BB962C8B-B14F-4D97-AF65-F5344CB8AC3E}">
        <p14:creationId xmlns:p14="http://schemas.microsoft.com/office/powerpoint/2010/main" val="145161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3">
            <a:extLst>
              <a:ext uri="{FF2B5EF4-FFF2-40B4-BE49-F238E27FC236}">
                <a16:creationId xmlns:a16="http://schemas.microsoft.com/office/drawing/2014/main" id="{58FBD401-59C4-3994-33FC-468BE97A2A10}"/>
              </a:ext>
            </a:extLst>
          </p:cNvPr>
          <p:cNvGraphicFramePr>
            <a:graphicFrameLocks/>
          </p:cNvGraphicFramePr>
          <p:nvPr>
            <p:extLst>
              <p:ext uri="{D42A27DB-BD31-4B8C-83A1-F6EECF244321}">
                <p14:modId xmlns:p14="http://schemas.microsoft.com/office/powerpoint/2010/main" val="3173899775"/>
              </p:ext>
            </p:extLst>
          </p:nvPr>
        </p:nvGraphicFramePr>
        <p:xfrm>
          <a:off x="129008" y="1844839"/>
          <a:ext cx="4896000" cy="36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14">
            <a:extLst>
              <a:ext uri="{FF2B5EF4-FFF2-40B4-BE49-F238E27FC236}">
                <a16:creationId xmlns:a16="http://schemas.microsoft.com/office/drawing/2014/main" id="{642C4E2E-B6F0-234D-0269-DAE82D939208}"/>
              </a:ext>
            </a:extLst>
          </p:cNvPr>
          <p:cNvSpPr txBox="1">
            <a:spLocks noChangeArrowheads="1"/>
          </p:cNvSpPr>
          <p:nvPr/>
        </p:nvSpPr>
        <p:spPr bwMode="auto">
          <a:xfrm>
            <a:off x="5097520" y="1340768"/>
            <a:ext cx="4536000" cy="288000"/>
          </a:xfrm>
          <a:prstGeom prst="rect">
            <a:avLst/>
          </a:prstGeom>
          <a:noFill/>
          <a:ln w="9525" cap="rnd" algn="ctr">
            <a:noFill/>
            <a:miter lim="800000"/>
            <a:headEnd/>
            <a:tailEnd/>
          </a:ln>
          <a:effectLst/>
        </p:spPr>
        <p:txBody>
          <a:bodyPr wrap="square" lIns="72000" tIns="54000" rIns="0" bIns="0" anchor="t">
            <a:noAutofit/>
          </a:bodyPr>
          <a:lstStyle>
            <a:lvl1pPr marL="177800" indent="-177800" defTabSz="449263" eaLnBrk="0" hangingPunct="0">
              <a:defRPr kumimoji="1" sz="600">
                <a:solidFill>
                  <a:srgbClr val="000000"/>
                </a:solidFill>
                <a:latin typeface="Arial" charset="0"/>
                <a:ea typeface="ＭＳ Ｐゴシック" pitchFamily="50" charset="-128"/>
              </a:defRPr>
            </a:lvl1pPr>
            <a:lvl2pPr marL="742950" indent="-285750" defTabSz="449263" eaLnBrk="0" hangingPunct="0">
              <a:defRPr kumimoji="1" sz="600">
                <a:solidFill>
                  <a:srgbClr val="000000"/>
                </a:solidFill>
                <a:latin typeface="Arial" charset="0"/>
                <a:ea typeface="ＭＳ Ｐゴシック" pitchFamily="50" charset="-128"/>
              </a:defRPr>
            </a:lvl2pPr>
            <a:lvl3pPr marL="1143000" indent="-228600" defTabSz="449263" eaLnBrk="0" hangingPunct="0">
              <a:defRPr kumimoji="1" sz="600">
                <a:solidFill>
                  <a:srgbClr val="000000"/>
                </a:solidFill>
                <a:latin typeface="Arial" charset="0"/>
                <a:ea typeface="ＭＳ Ｐゴシック" pitchFamily="50" charset="-128"/>
              </a:defRPr>
            </a:lvl3pPr>
            <a:lvl4pPr marL="1600200" indent="-228600" defTabSz="449263" eaLnBrk="0" hangingPunct="0">
              <a:defRPr kumimoji="1" sz="600">
                <a:solidFill>
                  <a:srgbClr val="000000"/>
                </a:solidFill>
                <a:latin typeface="Arial" charset="0"/>
                <a:ea typeface="ＭＳ Ｐゴシック" pitchFamily="50" charset="-128"/>
              </a:defRPr>
            </a:lvl4pPr>
            <a:lvl5pPr marL="2057400" indent="-228600" defTabSz="449263" eaLnBrk="0" hangingPunct="0">
              <a:defRPr kumimoji="1" sz="600">
                <a:solidFill>
                  <a:srgbClr val="000000"/>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9pPr>
          </a:lstStyle>
          <a:p>
            <a:pPr marL="0" lvl="0" indent="0" eaLnBrk="1" fontAlgn="ctr">
              <a:lnSpc>
                <a:spcPct val="105000"/>
              </a:lnSpc>
              <a:defRPr/>
            </a:pPr>
            <a:r>
              <a:rPr lang="ja-JP" altLang="en-US" sz="1150">
                <a:solidFill>
                  <a:schemeClr val="tx1"/>
                </a:solidFill>
                <a:latin typeface="BIZ UDPゴシック" panose="020B0400000000000000" pitchFamily="50" charset="-128"/>
                <a:ea typeface="BIZ UDPゴシック" panose="020B0400000000000000" pitchFamily="50" charset="-128"/>
              </a:rPr>
              <a:t>一般会計等が将来負担すべき実質的な負債の</a:t>
            </a:r>
            <a:br>
              <a:rPr lang="en-US" altLang="ja-JP" sz="1150">
                <a:solidFill>
                  <a:schemeClr val="tx1"/>
                </a:solidFill>
                <a:latin typeface="BIZ UDPゴシック" panose="020B0400000000000000" pitchFamily="50" charset="-128"/>
                <a:ea typeface="BIZ UDPゴシック" panose="020B0400000000000000" pitchFamily="50" charset="-128"/>
              </a:rPr>
            </a:br>
            <a:r>
              <a:rPr lang="ja-JP" altLang="en-US" sz="1150">
                <a:solidFill>
                  <a:schemeClr val="tx1"/>
                </a:solidFill>
                <a:latin typeface="BIZ UDPゴシック" panose="020B0400000000000000" pitchFamily="50" charset="-128"/>
                <a:ea typeface="BIZ UDPゴシック" panose="020B0400000000000000" pitchFamily="50" charset="-128"/>
              </a:rPr>
              <a:t>標準財政規模に対する比率</a:t>
            </a:r>
          </a:p>
        </p:txBody>
      </p:sp>
      <p:sp>
        <p:nvSpPr>
          <p:cNvPr id="10" name="Rectangle 752">
            <a:extLst>
              <a:ext uri="{FF2B5EF4-FFF2-40B4-BE49-F238E27FC236}">
                <a16:creationId xmlns:a16="http://schemas.microsoft.com/office/drawing/2014/main" id="{2DAEAF17-04AA-1661-1E35-B3641C19D47C}"/>
              </a:ext>
            </a:extLst>
          </p:cNvPr>
          <p:cNvSpPr>
            <a:spLocks noChangeArrowheads="1"/>
          </p:cNvSpPr>
          <p:nvPr/>
        </p:nvSpPr>
        <p:spPr bwMode="auto">
          <a:xfrm>
            <a:off x="5025528" y="1340768"/>
            <a:ext cx="72000" cy="468000"/>
          </a:xfrm>
          <a:prstGeom prst="rect">
            <a:avLst/>
          </a:prstGeom>
          <a:solidFill>
            <a:srgbClr val="CCDAF5"/>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1" name="Text Box 14">
            <a:extLst>
              <a:ext uri="{FF2B5EF4-FFF2-40B4-BE49-F238E27FC236}">
                <a16:creationId xmlns:a16="http://schemas.microsoft.com/office/drawing/2014/main" id="{2DC15B26-385E-4D43-BBC7-B3AEF7CAC971}"/>
              </a:ext>
            </a:extLst>
          </p:cNvPr>
          <p:cNvSpPr txBox="1">
            <a:spLocks noChangeArrowheads="1"/>
          </p:cNvSpPr>
          <p:nvPr/>
        </p:nvSpPr>
        <p:spPr bwMode="auto">
          <a:xfrm>
            <a:off x="344992" y="1340768"/>
            <a:ext cx="4536000" cy="288000"/>
          </a:xfrm>
          <a:prstGeom prst="rect">
            <a:avLst/>
          </a:prstGeom>
          <a:noFill/>
          <a:ln w="9525" cap="rnd" algn="ctr">
            <a:noFill/>
            <a:miter lim="800000"/>
            <a:headEnd/>
            <a:tailEnd/>
          </a:ln>
          <a:effectLst/>
        </p:spPr>
        <p:txBody>
          <a:bodyPr wrap="square" lIns="72000" tIns="54000" rIns="0" bIns="0" anchor="t">
            <a:noAutofit/>
          </a:bodyPr>
          <a:lstStyle>
            <a:lvl1pPr marL="177800" indent="-177800" defTabSz="449263" eaLnBrk="0" hangingPunct="0">
              <a:defRPr kumimoji="1" sz="600">
                <a:solidFill>
                  <a:srgbClr val="000000"/>
                </a:solidFill>
                <a:latin typeface="Arial" charset="0"/>
                <a:ea typeface="ＭＳ Ｐゴシック" pitchFamily="50" charset="-128"/>
              </a:defRPr>
            </a:lvl1pPr>
            <a:lvl2pPr marL="742950" indent="-285750" defTabSz="449263" eaLnBrk="0" hangingPunct="0">
              <a:defRPr kumimoji="1" sz="600">
                <a:solidFill>
                  <a:srgbClr val="000000"/>
                </a:solidFill>
                <a:latin typeface="Arial" charset="0"/>
                <a:ea typeface="ＭＳ Ｐゴシック" pitchFamily="50" charset="-128"/>
              </a:defRPr>
            </a:lvl2pPr>
            <a:lvl3pPr marL="1143000" indent="-228600" defTabSz="449263" eaLnBrk="0" hangingPunct="0">
              <a:defRPr kumimoji="1" sz="600">
                <a:solidFill>
                  <a:srgbClr val="000000"/>
                </a:solidFill>
                <a:latin typeface="Arial" charset="0"/>
                <a:ea typeface="ＭＳ Ｐゴシック" pitchFamily="50" charset="-128"/>
              </a:defRPr>
            </a:lvl3pPr>
            <a:lvl4pPr marL="1600200" indent="-228600" defTabSz="449263" eaLnBrk="0" hangingPunct="0">
              <a:defRPr kumimoji="1" sz="600">
                <a:solidFill>
                  <a:srgbClr val="000000"/>
                </a:solidFill>
                <a:latin typeface="Arial" charset="0"/>
                <a:ea typeface="ＭＳ Ｐゴシック" pitchFamily="50" charset="-128"/>
              </a:defRPr>
            </a:lvl4pPr>
            <a:lvl5pPr marL="2057400" indent="-228600" defTabSz="449263" eaLnBrk="0" hangingPunct="0">
              <a:defRPr kumimoji="1" sz="600">
                <a:solidFill>
                  <a:srgbClr val="000000"/>
                </a:solidFill>
                <a:latin typeface="Arial" charset="0"/>
                <a:ea typeface="ＭＳ Ｐゴシック" pitchFamily="50" charset="-128"/>
              </a:defRPr>
            </a:lvl5pPr>
            <a:lvl6pPr marL="25146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6pPr>
            <a:lvl7pPr marL="29718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7pPr>
            <a:lvl8pPr marL="34290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8pPr>
            <a:lvl9pPr marL="3886200" indent="-228600" defTabSz="449263" eaLnBrk="0" fontAlgn="base" hangingPunct="0">
              <a:spcBef>
                <a:spcPct val="0"/>
              </a:spcBef>
              <a:spcAft>
                <a:spcPct val="0"/>
              </a:spcAft>
              <a:defRPr kumimoji="1" sz="600">
                <a:solidFill>
                  <a:srgbClr val="000000"/>
                </a:solidFill>
                <a:latin typeface="Arial" charset="0"/>
                <a:ea typeface="ＭＳ Ｐゴシック" pitchFamily="50" charset="-128"/>
              </a:defRPr>
            </a:lvl9pPr>
          </a:lstStyle>
          <a:p>
            <a:pPr marL="0" lvl="0" indent="0" eaLnBrk="1" fontAlgn="ctr">
              <a:lnSpc>
                <a:spcPct val="105000"/>
              </a:lnSpc>
              <a:defRPr/>
            </a:pPr>
            <a:r>
              <a:rPr lang="ja-JP" altLang="en-US" sz="1150">
                <a:solidFill>
                  <a:schemeClr val="tx1"/>
                </a:solidFill>
                <a:latin typeface="BIZ UDPゴシック" panose="020B0400000000000000" pitchFamily="50" charset="-128"/>
                <a:ea typeface="BIZ UDPゴシック" panose="020B0400000000000000" pitchFamily="50" charset="-128"/>
              </a:rPr>
              <a:t>一般会計等が負担する元利償還金及び準元利償還金の</a:t>
            </a:r>
            <a:br>
              <a:rPr lang="en-US" altLang="ja-JP" sz="1150">
                <a:solidFill>
                  <a:schemeClr val="tx1"/>
                </a:solidFill>
                <a:latin typeface="BIZ UDPゴシック" panose="020B0400000000000000" pitchFamily="50" charset="-128"/>
                <a:ea typeface="BIZ UDPゴシック" panose="020B0400000000000000" pitchFamily="50" charset="-128"/>
              </a:rPr>
            </a:br>
            <a:r>
              <a:rPr lang="ja-JP" altLang="en-US" sz="1150">
                <a:solidFill>
                  <a:schemeClr val="tx1"/>
                </a:solidFill>
                <a:latin typeface="BIZ UDPゴシック" panose="020B0400000000000000" pitchFamily="50" charset="-128"/>
                <a:ea typeface="BIZ UDPゴシック" panose="020B0400000000000000" pitchFamily="50" charset="-128"/>
              </a:rPr>
              <a:t>標準財政規模に対する比率</a:t>
            </a:r>
            <a:endParaRPr lang="ja-JP" altLang="en-US" sz="1150" dirty="0">
              <a:solidFill>
                <a:schemeClr val="tx1"/>
              </a:solidFill>
              <a:latin typeface="BIZ UDPゴシック" panose="020B0400000000000000" pitchFamily="50" charset="-128"/>
              <a:ea typeface="BIZ UDPゴシック" panose="020B0400000000000000" pitchFamily="50" charset="-128"/>
            </a:endParaRPr>
          </a:p>
        </p:txBody>
      </p:sp>
      <p:sp>
        <p:nvSpPr>
          <p:cNvPr id="12" name="Rectangle 752">
            <a:extLst>
              <a:ext uri="{FF2B5EF4-FFF2-40B4-BE49-F238E27FC236}">
                <a16:creationId xmlns:a16="http://schemas.microsoft.com/office/drawing/2014/main" id="{733DE6C6-8BB0-F734-2F31-9FCD411E494F}"/>
              </a:ext>
            </a:extLst>
          </p:cNvPr>
          <p:cNvSpPr>
            <a:spLocks noChangeArrowheads="1"/>
          </p:cNvSpPr>
          <p:nvPr/>
        </p:nvSpPr>
        <p:spPr bwMode="auto">
          <a:xfrm>
            <a:off x="273000" y="1340768"/>
            <a:ext cx="72000" cy="468000"/>
          </a:xfrm>
          <a:prstGeom prst="rect">
            <a:avLst/>
          </a:prstGeom>
          <a:solidFill>
            <a:srgbClr val="CCDAF5"/>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graphicFrame>
        <p:nvGraphicFramePr>
          <p:cNvPr id="7" name="Object 2">
            <a:extLst>
              <a:ext uri="{FF2B5EF4-FFF2-40B4-BE49-F238E27FC236}">
                <a16:creationId xmlns:a16="http://schemas.microsoft.com/office/drawing/2014/main" id="{7AF084E1-13C9-47EF-B220-1E6958CD07A1}"/>
              </a:ext>
            </a:extLst>
          </p:cNvPr>
          <p:cNvGraphicFramePr>
            <a:graphicFrameLocks/>
          </p:cNvGraphicFramePr>
          <p:nvPr>
            <p:extLst>
              <p:ext uri="{D42A27DB-BD31-4B8C-83A1-F6EECF244321}">
                <p14:modId xmlns:p14="http://schemas.microsoft.com/office/powerpoint/2010/main" val="1107637245"/>
              </p:ext>
            </p:extLst>
          </p:nvPr>
        </p:nvGraphicFramePr>
        <p:xfrm>
          <a:off x="4881536" y="1844839"/>
          <a:ext cx="4896000" cy="3672000"/>
        </p:xfrm>
        <a:graphic>
          <a:graphicData uri="http://schemas.openxmlformats.org/drawingml/2006/chart">
            <c:chart xmlns:c="http://schemas.openxmlformats.org/drawingml/2006/chart" xmlns:r="http://schemas.openxmlformats.org/officeDocument/2006/relationships" r:id="rId3"/>
          </a:graphicData>
        </a:graphic>
      </p:graphicFrame>
      <p:sp>
        <p:nvSpPr>
          <p:cNvPr id="32" name="テキスト プレースホルダー 31">
            <a:extLst>
              <a:ext uri="{FF2B5EF4-FFF2-40B4-BE49-F238E27FC236}">
                <a16:creationId xmlns:a16="http://schemas.microsoft.com/office/drawing/2014/main" id="{BD46AC63-881D-41F7-69BD-BCA119A450C8}"/>
              </a:ext>
            </a:extLst>
          </p:cNvPr>
          <p:cNvSpPr>
            <a:spLocks noGrp="1"/>
          </p:cNvSpPr>
          <p:nvPr>
            <p:ph type="body" sz="quarter" idx="13"/>
          </p:nvPr>
        </p:nvSpPr>
        <p:spPr>
          <a:xfrm>
            <a:off x="164468" y="83009"/>
            <a:ext cx="9468000" cy="648000"/>
          </a:xfrm>
        </p:spPr>
        <p:txBody>
          <a:bodyPr/>
          <a:lstStyle/>
          <a:p>
            <a:pPr marL="576000" indent="-576000"/>
            <a:r>
              <a:rPr lang="ja-JP" altLang="en-US"/>
              <a:t>（２）</a:t>
            </a:r>
            <a:r>
              <a:rPr lang="en-US" altLang="ja-JP"/>
              <a:t>	</a:t>
            </a:r>
            <a:r>
              <a:rPr lang="ja-JP" altLang="en-US"/>
              <a:t>財政指標の比較</a:t>
            </a:r>
          </a:p>
        </p:txBody>
      </p:sp>
      <p:grpSp>
        <p:nvGrpSpPr>
          <p:cNvPr id="49" name="グループ化 48">
            <a:extLst>
              <a:ext uri="{FF2B5EF4-FFF2-40B4-BE49-F238E27FC236}">
                <a16:creationId xmlns:a16="http://schemas.microsoft.com/office/drawing/2014/main" id="{89C41E4A-49EB-5844-C6E7-893754FDB31B}"/>
              </a:ext>
            </a:extLst>
          </p:cNvPr>
          <p:cNvGrpSpPr/>
          <p:nvPr/>
        </p:nvGrpSpPr>
        <p:grpSpPr>
          <a:xfrm>
            <a:off x="272480" y="1052736"/>
            <a:ext cx="4608008" cy="288032"/>
            <a:chOff x="272480" y="1340800"/>
            <a:chExt cx="4608008" cy="288032"/>
          </a:xfrm>
        </p:grpSpPr>
        <p:sp>
          <p:nvSpPr>
            <p:cNvPr id="50" name="Rectangle 752">
              <a:extLst>
                <a:ext uri="{FF2B5EF4-FFF2-40B4-BE49-F238E27FC236}">
                  <a16:creationId xmlns:a16="http://schemas.microsoft.com/office/drawing/2014/main" id="{58CB4372-CDA3-918C-6192-8B75BE437D23}"/>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zh-TW" altLang="en-US" sz="1400" b="1" kern="0">
                  <a:latin typeface="BIZ UDPゴシック" panose="020B0400000000000000" pitchFamily="50" charset="-128"/>
                  <a:ea typeface="BIZ UDPゴシック" panose="020B0400000000000000" pitchFamily="50" charset="-128"/>
                  <a:cs typeface="Arial" panose="020B0604020202020204" pitchFamily="34" charset="0"/>
                </a:rPr>
                <a:t>実質公債費比率</a:t>
              </a:r>
            </a:p>
          </p:txBody>
        </p:sp>
        <p:sp>
          <p:nvSpPr>
            <p:cNvPr id="51" name="Rectangle 752">
              <a:extLst>
                <a:ext uri="{FF2B5EF4-FFF2-40B4-BE49-F238E27FC236}">
                  <a16:creationId xmlns:a16="http://schemas.microsoft.com/office/drawing/2014/main" id="{0CA339B5-3E6B-96FC-C2D0-CEBAE84B99D7}"/>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52" name="直線コネクタ 51">
              <a:extLst>
                <a:ext uri="{FF2B5EF4-FFF2-40B4-BE49-F238E27FC236}">
                  <a16:creationId xmlns:a16="http://schemas.microsoft.com/office/drawing/2014/main" id="{CC692B4C-F6D9-A9E5-6C9E-BAF1D15C1FE9}"/>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53" name="グループ化 52">
            <a:extLst>
              <a:ext uri="{FF2B5EF4-FFF2-40B4-BE49-F238E27FC236}">
                <a16:creationId xmlns:a16="http://schemas.microsoft.com/office/drawing/2014/main" id="{A277BFD1-3279-27A3-9419-189BEFD4C5A3}"/>
              </a:ext>
            </a:extLst>
          </p:cNvPr>
          <p:cNvGrpSpPr/>
          <p:nvPr/>
        </p:nvGrpSpPr>
        <p:grpSpPr>
          <a:xfrm>
            <a:off x="5025512" y="1052736"/>
            <a:ext cx="4608008" cy="288032"/>
            <a:chOff x="272480" y="1340800"/>
            <a:chExt cx="4608008" cy="288032"/>
          </a:xfrm>
        </p:grpSpPr>
        <p:sp>
          <p:nvSpPr>
            <p:cNvPr id="54" name="Rectangle 752">
              <a:extLst>
                <a:ext uri="{FF2B5EF4-FFF2-40B4-BE49-F238E27FC236}">
                  <a16:creationId xmlns:a16="http://schemas.microsoft.com/office/drawing/2014/main" id="{9EBF1122-78C0-05C9-B261-8ED7E2EF938A}"/>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zh-CN" altLang="en-US" sz="1400" b="1" kern="0">
                  <a:latin typeface="BIZ UDPゴシック" panose="020B0400000000000000" pitchFamily="50" charset="-128"/>
                  <a:ea typeface="BIZ UDPゴシック" panose="020B0400000000000000" pitchFamily="50" charset="-128"/>
                  <a:cs typeface="Arial" panose="020B0604020202020204" pitchFamily="34" charset="0"/>
                </a:rPr>
                <a:t>将来負担比率</a:t>
              </a:r>
              <a:endPar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55" name="Rectangle 752">
              <a:extLst>
                <a:ext uri="{FF2B5EF4-FFF2-40B4-BE49-F238E27FC236}">
                  <a16:creationId xmlns:a16="http://schemas.microsoft.com/office/drawing/2014/main" id="{6E570C23-457F-D3E6-D401-E339CF27FE42}"/>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56" name="直線コネクタ 55">
              <a:extLst>
                <a:ext uri="{FF2B5EF4-FFF2-40B4-BE49-F238E27FC236}">
                  <a16:creationId xmlns:a16="http://schemas.microsoft.com/office/drawing/2014/main" id="{1DD90A14-86F2-0A37-1686-8387D87AD373}"/>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89" name="テキスト ボックス 88">
            <a:extLst>
              <a:ext uri="{FF2B5EF4-FFF2-40B4-BE49-F238E27FC236}">
                <a16:creationId xmlns:a16="http://schemas.microsoft.com/office/drawing/2014/main" id="{275EE10A-1CCE-0809-81D6-91C859FC28CD}"/>
              </a:ext>
            </a:extLst>
          </p:cNvPr>
          <p:cNvSpPr txBox="1"/>
          <p:nvPr/>
        </p:nvSpPr>
        <p:spPr bwMode="auto">
          <a:xfrm>
            <a:off x="9191691" y="5301224"/>
            <a:ext cx="288000" cy="144000"/>
          </a:xfrm>
          <a:prstGeom prst="rect">
            <a:avLst/>
          </a:prstGeom>
          <a:noFill/>
          <a:ln w="9525" cap="rnd" algn="ctr">
            <a:noFill/>
            <a:miter lim="800000"/>
            <a:headEnd/>
            <a:tailEnd/>
          </a:ln>
          <a:effectLst/>
        </p:spPr>
        <p:txBody>
          <a:bodyPr wrap="none" tIns="0" bIns="0" rtlCol="0" anchor="ctr">
            <a:noAutofit/>
          </a:bodyPr>
          <a:lstStyle/>
          <a:p>
            <a:pPr marL="268288" marR="0" lvl="0" indent="-268288" algn="ctr" defTabSz="914400" rtl="0" fontAlgn="ctr" latinLnBrk="0" hangingPunct="0">
              <a:lnSpc>
                <a:spcPct val="100000"/>
              </a:lnSpc>
              <a:spcBef>
                <a:spcPct val="50000"/>
              </a:spcBef>
              <a:spcAft>
                <a:spcPct val="0"/>
              </a:spcAft>
              <a:buClrTx/>
              <a:buSzTx/>
              <a:buFontTx/>
              <a:buNone/>
              <a:tabLst/>
              <a:defRPr/>
            </a:pPr>
            <a:r>
              <a:rPr kumimoji="1" lang="ja-JP" altLang="en-US" sz="900" b="0" i="0" u="none" strike="noStrike" kern="1200" cap="none"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91" name="矢印: 右 90">
            <a:extLst>
              <a:ext uri="{FF2B5EF4-FFF2-40B4-BE49-F238E27FC236}">
                <a16:creationId xmlns:a16="http://schemas.microsoft.com/office/drawing/2014/main" id="{442A4632-85C8-0C6C-D19F-7B9C1D88FECF}"/>
              </a:ext>
            </a:extLst>
          </p:cNvPr>
          <p:cNvSpPr/>
          <p:nvPr/>
        </p:nvSpPr>
        <p:spPr bwMode="auto">
          <a:xfrm rot="1260000">
            <a:off x="1624031" y="2785274"/>
            <a:ext cx="2520000" cy="432000"/>
          </a:xfrm>
          <a:prstGeom prst="rightArrow">
            <a:avLst/>
          </a:prstGeom>
          <a:gradFill flip="none" rotWithShape="1">
            <a:gsLst>
              <a:gs pos="16000">
                <a:srgbClr val="5698DF"/>
              </a:gs>
              <a:gs pos="0">
                <a:srgbClr val="5698DF">
                  <a:alpha val="0"/>
                </a:srgbClr>
              </a:gs>
            </a:gsLst>
            <a:lin ang="0" scaled="1"/>
            <a:tileRect/>
          </a:gradFill>
          <a:ln w="12700" algn="ctr">
            <a:noFill/>
            <a:prstDash val="sysDash"/>
            <a:round/>
            <a:headEnd/>
            <a:tailEnd/>
          </a:ln>
          <a:effectLst/>
        </p:spPr>
        <p:txBody>
          <a:bodyPr wrap="square" rtlCol="0" anchor="ctr">
            <a:noAutofit/>
          </a:bodyPr>
          <a:lstStyle>
            <a:defPPr>
              <a:defRPr lang="ja-JP"/>
            </a:defPPr>
            <a:lvl1pPr marL="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1pPr>
            <a:lvl2pPr marL="4572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2pPr>
            <a:lvl3pPr marL="9144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3pPr>
            <a:lvl4pPr marL="13716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4pPr>
            <a:lvl5pPr marL="18288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5pPr>
            <a:lvl6pPr marL="2286000" indent="0" algn="l" defTabSz="914400" rtl="0" eaLnBrk="1" latinLnBrk="0" hangingPunct="1">
              <a:defRPr kumimoji="1" sz="600" kern="1200">
                <a:solidFill>
                  <a:srgbClr val="000000"/>
                </a:solidFill>
                <a:latin typeface="Arial" charset="0"/>
                <a:ea typeface="ＭＳ Ｐゴシック" pitchFamily="50" charset="-128"/>
                <a:cs typeface="+mn-cs"/>
              </a:defRPr>
            </a:lvl6pPr>
            <a:lvl7pPr marL="2743200" indent="0" algn="l" defTabSz="914400" rtl="0" eaLnBrk="1" latinLnBrk="0" hangingPunct="1">
              <a:defRPr kumimoji="1" sz="600" kern="1200">
                <a:solidFill>
                  <a:srgbClr val="000000"/>
                </a:solidFill>
                <a:latin typeface="Arial" charset="0"/>
                <a:ea typeface="ＭＳ Ｐゴシック" pitchFamily="50" charset="-128"/>
                <a:cs typeface="+mn-cs"/>
              </a:defRPr>
            </a:lvl7pPr>
            <a:lvl8pPr marL="3200400" indent="0" algn="l" defTabSz="914400" rtl="0" eaLnBrk="1" latinLnBrk="0" hangingPunct="1">
              <a:defRPr kumimoji="1" sz="600" kern="1200">
                <a:solidFill>
                  <a:srgbClr val="000000"/>
                </a:solidFill>
                <a:latin typeface="Arial" charset="0"/>
                <a:ea typeface="ＭＳ Ｐゴシック" pitchFamily="50" charset="-128"/>
                <a:cs typeface="+mn-cs"/>
              </a:defRPr>
            </a:lvl8pPr>
            <a:lvl9pPr marL="3657600" indent="0" algn="l" defTabSz="914400" rtl="0" eaLnBrk="1" latinLnBrk="0" hangingPunct="1">
              <a:defRPr kumimoji="1" sz="600" kern="1200">
                <a:solidFill>
                  <a:srgbClr val="000000"/>
                </a:solidFill>
                <a:latin typeface="Arial" charset="0"/>
                <a:ea typeface="ＭＳ Ｐゴシック" pitchFamily="50" charset="-128"/>
                <a:cs typeface="+mn-cs"/>
              </a:defRPr>
            </a:lvl9pPr>
          </a:lstStyle>
          <a:p>
            <a:pPr algn="ctr" fontAlgn="ctr" hangingPunct="0">
              <a:spcBef>
                <a:spcPts val="0"/>
              </a:spcBef>
              <a:buClr>
                <a:schemeClr val="accent2"/>
              </a:buClr>
            </a:pPr>
            <a:r>
              <a:rPr lang="ja-JP" altLang="en-US" sz="1200" b="1" dirty="0">
                <a:solidFill>
                  <a:schemeClr val="bg1"/>
                </a:solidFill>
                <a:effectLst>
                  <a:glow rad="127000">
                    <a:srgbClr val="2A7CD3"/>
                  </a:glow>
                </a:effectLst>
                <a:latin typeface="+mn-ea"/>
              </a:rPr>
              <a:t>改善</a:t>
            </a:r>
          </a:p>
        </p:txBody>
      </p:sp>
      <p:sp>
        <p:nvSpPr>
          <p:cNvPr id="92" name="矢印: 右 91">
            <a:extLst>
              <a:ext uri="{FF2B5EF4-FFF2-40B4-BE49-F238E27FC236}">
                <a16:creationId xmlns:a16="http://schemas.microsoft.com/office/drawing/2014/main" id="{0EF53505-43C6-F381-F737-98065413FEDE}"/>
              </a:ext>
            </a:extLst>
          </p:cNvPr>
          <p:cNvSpPr/>
          <p:nvPr/>
        </p:nvSpPr>
        <p:spPr bwMode="auto">
          <a:xfrm rot="1440000">
            <a:off x="5803565" y="3911812"/>
            <a:ext cx="2520000" cy="432000"/>
          </a:xfrm>
          <a:prstGeom prst="rightArrow">
            <a:avLst/>
          </a:prstGeom>
          <a:gradFill flip="none" rotWithShape="1">
            <a:gsLst>
              <a:gs pos="16000">
                <a:srgbClr val="5698DF"/>
              </a:gs>
              <a:gs pos="0">
                <a:srgbClr val="5698DF">
                  <a:alpha val="0"/>
                </a:srgbClr>
              </a:gs>
            </a:gsLst>
            <a:lin ang="0" scaled="1"/>
            <a:tileRect/>
          </a:gradFill>
          <a:ln w="12700" algn="ctr">
            <a:noFill/>
            <a:prstDash val="sysDash"/>
            <a:round/>
            <a:headEnd/>
            <a:tailEnd/>
          </a:ln>
          <a:effectLst/>
        </p:spPr>
        <p:txBody>
          <a:bodyPr wrap="square" rtlCol="0" anchor="ctr">
            <a:noAutofit/>
          </a:bodyPr>
          <a:lstStyle>
            <a:defPPr>
              <a:defRPr lang="ja-JP"/>
            </a:defPPr>
            <a:lvl1pPr marL="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1pPr>
            <a:lvl2pPr marL="4572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2pPr>
            <a:lvl3pPr marL="9144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3pPr>
            <a:lvl4pPr marL="13716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4pPr>
            <a:lvl5pPr marL="1828800" indent="0" algn="l" rtl="0" fontAlgn="base">
              <a:spcBef>
                <a:spcPct val="0"/>
              </a:spcBef>
              <a:spcAft>
                <a:spcPct val="0"/>
              </a:spcAft>
              <a:defRPr kumimoji="1" sz="600" kern="1200">
                <a:solidFill>
                  <a:srgbClr val="000000"/>
                </a:solidFill>
                <a:latin typeface="Arial" charset="0"/>
                <a:ea typeface="ＭＳ Ｐゴシック" pitchFamily="50" charset="-128"/>
                <a:cs typeface="+mn-cs"/>
              </a:defRPr>
            </a:lvl5pPr>
            <a:lvl6pPr marL="2286000" indent="0" algn="l" defTabSz="914400" rtl="0" eaLnBrk="1" latinLnBrk="0" hangingPunct="1">
              <a:defRPr kumimoji="1" sz="600" kern="1200">
                <a:solidFill>
                  <a:srgbClr val="000000"/>
                </a:solidFill>
                <a:latin typeface="Arial" charset="0"/>
                <a:ea typeface="ＭＳ Ｐゴシック" pitchFamily="50" charset="-128"/>
                <a:cs typeface="+mn-cs"/>
              </a:defRPr>
            </a:lvl6pPr>
            <a:lvl7pPr marL="2743200" indent="0" algn="l" defTabSz="914400" rtl="0" eaLnBrk="1" latinLnBrk="0" hangingPunct="1">
              <a:defRPr kumimoji="1" sz="600" kern="1200">
                <a:solidFill>
                  <a:srgbClr val="000000"/>
                </a:solidFill>
                <a:latin typeface="Arial" charset="0"/>
                <a:ea typeface="ＭＳ Ｐゴシック" pitchFamily="50" charset="-128"/>
                <a:cs typeface="+mn-cs"/>
              </a:defRPr>
            </a:lvl7pPr>
            <a:lvl8pPr marL="3200400" indent="0" algn="l" defTabSz="914400" rtl="0" eaLnBrk="1" latinLnBrk="0" hangingPunct="1">
              <a:defRPr kumimoji="1" sz="600" kern="1200">
                <a:solidFill>
                  <a:srgbClr val="000000"/>
                </a:solidFill>
                <a:latin typeface="Arial" charset="0"/>
                <a:ea typeface="ＭＳ Ｐゴシック" pitchFamily="50" charset="-128"/>
                <a:cs typeface="+mn-cs"/>
              </a:defRPr>
            </a:lvl8pPr>
            <a:lvl9pPr marL="3657600" indent="0" algn="l" defTabSz="914400" rtl="0" eaLnBrk="1" latinLnBrk="0" hangingPunct="1">
              <a:defRPr kumimoji="1" sz="600" kern="1200">
                <a:solidFill>
                  <a:srgbClr val="000000"/>
                </a:solidFill>
                <a:latin typeface="Arial" charset="0"/>
                <a:ea typeface="ＭＳ Ｐゴシック" pitchFamily="50" charset="-128"/>
                <a:cs typeface="+mn-cs"/>
              </a:defRPr>
            </a:lvl9pPr>
          </a:lstStyle>
          <a:p>
            <a:pPr algn="ctr" fontAlgn="ctr" hangingPunct="0">
              <a:spcBef>
                <a:spcPts val="0"/>
              </a:spcBef>
              <a:buClr>
                <a:schemeClr val="accent2"/>
              </a:buClr>
            </a:pPr>
            <a:r>
              <a:rPr lang="ja-JP" altLang="en-US" sz="1200" b="1" dirty="0">
                <a:solidFill>
                  <a:schemeClr val="bg1"/>
                </a:solidFill>
                <a:effectLst>
                  <a:glow rad="127000">
                    <a:srgbClr val="2A7CD3"/>
                  </a:glow>
                </a:effectLst>
                <a:latin typeface="+mn-ea"/>
              </a:rPr>
              <a:t>改善</a:t>
            </a:r>
          </a:p>
        </p:txBody>
      </p:sp>
      <p:sp>
        <p:nvSpPr>
          <p:cNvPr id="94" name="テキスト ボックス 93">
            <a:extLst>
              <a:ext uri="{FF2B5EF4-FFF2-40B4-BE49-F238E27FC236}">
                <a16:creationId xmlns:a16="http://schemas.microsoft.com/office/drawing/2014/main" id="{C09C184B-D075-CC4A-BADA-B33A7421AD26}"/>
              </a:ext>
            </a:extLst>
          </p:cNvPr>
          <p:cNvSpPr txBox="1"/>
          <p:nvPr/>
        </p:nvSpPr>
        <p:spPr bwMode="auto">
          <a:xfrm>
            <a:off x="4440244" y="5301224"/>
            <a:ext cx="288000" cy="144000"/>
          </a:xfrm>
          <a:prstGeom prst="rect">
            <a:avLst/>
          </a:prstGeom>
          <a:noFill/>
          <a:ln w="9525" cap="rnd" algn="ctr">
            <a:noFill/>
            <a:miter lim="800000"/>
            <a:headEnd/>
            <a:tailEnd/>
          </a:ln>
          <a:effectLst/>
        </p:spPr>
        <p:txBody>
          <a:bodyPr wrap="none" tIns="0" bIns="0" rtlCol="0" anchor="ctr">
            <a:noAutofit/>
          </a:bodyPr>
          <a:lstStyle/>
          <a:p>
            <a:pPr marL="268288" marR="0" lvl="0" indent="-268288" algn="ctr" defTabSz="914400" rtl="0" fontAlgn="ctr" latinLnBrk="0" hangingPunct="0">
              <a:lnSpc>
                <a:spcPct val="100000"/>
              </a:lnSpc>
              <a:spcBef>
                <a:spcPct val="50000"/>
              </a:spcBef>
              <a:spcAft>
                <a:spcPct val="0"/>
              </a:spcAft>
              <a:buClrTx/>
              <a:buSzTx/>
              <a:buFontTx/>
              <a:buNone/>
              <a:tabLst/>
              <a:defRPr/>
            </a:pPr>
            <a:r>
              <a:rPr kumimoji="1" lang="ja-JP" altLang="en-US" sz="900" b="0" i="0" u="none" strike="noStrike" kern="1200" cap="none"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3" name="角丸四角形 13">
            <a:extLst>
              <a:ext uri="{FF2B5EF4-FFF2-40B4-BE49-F238E27FC236}">
                <a16:creationId xmlns:a16="http://schemas.microsoft.com/office/drawing/2014/main" id="{3E7C505E-F860-E7A7-4DB8-3F9CC425A2BC}"/>
              </a:ext>
            </a:extLst>
          </p:cNvPr>
          <p:cNvSpPr/>
          <p:nvPr/>
        </p:nvSpPr>
        <p:spPr>
          <a:xfrm>
            <a:off x="633000" y="5516839"/>
            <a:ext cx="4320000" cy="1007786"/>
          </a:xfrm>
          <a:prstGeom prst="rect">
            <a:avLst/>
          </a:prstGeom>
          <a:gradFill>
            <a:gsLst>
              <a:gs pos="0">
                <a:srgbClr val="AFD1F8">
                  <a:alpha val="0"/>
                </a:srgbClr>
              </a:gs>
              <a:gs pos="10000">
                <a:srgbClr val="AFD1F8"/>
              </a:gs>
              <a:gs pos="100000">
                <a:srgbClr val="AFD1F8">
                  <a:alpha val="0"/>
                </a:srgbClr>
              </a:gs>
              <a:gs pos="90000">
                <a:srgbClr val="AFD1F8"/>
              </a:gs>
            </a:gsLst>
            <a:lin ang="0" scaled="1"/>
          </a:gradFill>
          <a:ln>
            <a:noFill/>
          </a:ln>
        </p:spPr>
        <p:style>
          <a:lnRef idx="1">
            <a:schemeClr val="accent3"/>
          </a:lnRef>
          <a:fillRef idx="2">
            <a:schemeClr val="accent3"/>
          </a:fillRef>
          <a:effectRef idx="1">
            <a:schemeClr val="accent3"/>
          </a:effectRef>
          <a:fontRef idx="minor">
            <a:schemeClr val="dk1"/>
          </a:fontRef>
        </p:style>
        <p:txBody>
          <a:bodyPr lIns="0" tIns="0" rIns="0" bIns="72000" rtlCol="0" anchor="ctr"/>
          <a:lstStyle/>
          <a:p>
            <a:pPr algn="ctr" fontAlgn="base" hangingPunct="0">
              <a:spcBef>
                <a:spcPts val="200"/>
              </a:spcBef>
            </a:pPr>
            <a:r>
              <a:rPr lang="ja-JP" altLang="en-US" sz="1200" b="1">
                <a:solidFill>
                  <a:srgbClr val="111986"/>
                </a:solidFill>
                <a:effectLst>
                  <a:glow rad="127000">
                    <a:srgbClr val="FFFFFF"/>
                  </a:glow>
                </a:effectLst>
                <a:latin typeface="+mn-ea"/>
              </a:rPr>
              <a:t>実質公債費比率は、前年度に比べて</a:t>
            </a:r>
            <a:r>
              <a:rPr lang="en-US" altLang="ja-JP" sz="1600" b="1">
                <a:solidFill>
                  <a:srgbClr val="111986"/>
                </a:solidFill>
                <a:effectLst>
                  <a:glow rad="127000">
                    <a:srgbClr val="FFFFFF"/>
                  </a:glow>
                </a:effectLst>
                <a:latin typeface="+mn-ea"/>
              </a:rPr>
              <a:t>0.5</a:t>
            </a:r>
            <a:r>
              <a:rPr lang="ja-JP" altLang="en-US" sz="1200" b="1">
                <a:solidFill>
                  <a:srgbClr val="111986"/>
                </a:solidFill>
                <a:effectLst>
                  <a:glow rad="127000">
                    <a:srgbClr val="FFFFFF"/>
                  </a:glow>
                </a:effectLst>
                <a:latin typeface="+mn-ea"/>
              </a:rPr>
              <a:t>ポイント改善</a:t>
            </a:r>
          </a:p>
          <a:p>
            <a:pPr algn="ctr" fontAlgn="base" hangingPunct="0">
              <a:spcBef>
                <a:spcPts val="200"/>
              </a:spcBef>
            </a:pPr>
            <a:r>
              <a:rPr lang="ja-JP" altLang="en-US" b="1">
                <a:solidFill>
                  <a:srgbClr val="111986"/>
                </a:solidFill>
                <a:effectLst>
                  <a:glow rad="127000">
                    <a:srgbClr val="FFFFFF"/>
                  </a:glow>
                </a:effectLst>
                <a:latin typeface="+mn-ea"/>
              </a:rPr>
              <a:t>着実な改善基調</a:t>
            </a:r>
          </a:p>
        </p:txBody>
      </p:sp>
      <p:sp>
        <p:nvSpPr>
          <p:cNvPr id="5" name="角丸四角形 19">
            <a:extLst>
              <a:ext uri="{FF2B5EF4-FFF2-40B4-BE49-F238E27FC236}">
                <a16:creationId xmlns:a16="http://schemas.microsoft.com/office/drawing/2014/main" id="{D32AE917-4FB9-8B2A-3058-2D87276625BC}"/>
              </a:ext>
            </a:extLst>
          </p:cNvPr>
          <p:cNvSpPr/>
          <p:nvPr/>
        </p:nvSpPr>
        <p:spPr>
          <a:xfrm>
            <a:off x="5457000" y="5516759"/>
            <a:ext cx="4176008" cy="1007786"/>
          </a:xfrm>
          <a:prstGeom prst="rect">
            <a:avLst/>
          </a:prstGeom>
          <a:gradFill>
            <a:gsLst>
              <a:gs pos="0">
                <a:srgbClr val="AFD1F8">
                  <a:alpha val="0"/>
                </a:srgbClr>
              </a:gs>
              <a:gs pos="10000">
                <a:srgbClr val="AFD1F8"/>
              </a:gs>
              <a:gs pos="100000">
                <a:srgbClr val="AFD1F8">
                  <a:alpha val="0"/>
                </a:srgbClr>
              </a:gs>
              <a:gs pos="90000">
                <a:srgbClr val="AFD1F8"/>
              </a:gs>
            </a:gsLst>
            <a:lin ang="0" scaled="1"/>
          </a:gradFill>
          <a:ln>
            <a:noFill/>
          </a:ln>
        </p:spPr>
        <p:style>
          <a:lnRef idx="1">
            <a:schemeClr val="accent3"/>
          </a:lnRef>
          <a:fillRef idx="2">
            <a:schemeClr val="accent3"/>
          </a:fillRef>
          <a:effectRef idx="1">
            <a:schemeClr val="accent3"/>
          </a:effectRef>
          <a:fontRef idx="minor">
            <a:schemeClr val="dk1"/>
          </a:fontRef>
        </p:style>
        <p:txBody>
          <a:bodyPr lIns="0" tIns="0" rIns="0" bIns="72000" rtlCol="0" anchor="ctr"/>
          <a:lstStyle/>
          <a:p>
            <a:pPr algn="ctr" fontAlgn="base" hangingPunct="0">
              <a:spcBef>
                <a:spcPts val="200"/>
              </a:spcBef>
            </a:pPr>
            <a:r>
              <a:rPr lang="ja-JP" altLang="en-US" sz="1200" b="1">
                <a:solidFill>
                  <a:srgbClr val="111986"/>
                </a:solidFill>
                <a:effectLst>
                  <a:glow rad="127000">
                    <a:srgbClr val="FFFFFF"/>
                  </a:glow>
                </a:effectLst>
                <a:latin typeface="+mn-ea"/>
              </a:rPr>
              <a:t>将来負担比率は、前年度より</a:t>
            </a:r>
            <a:r>
              <a:rPr lang="en-US" altLang="ja-JP" sz="1600" b="1">
                <a:solidFill>
                  <a:srgbClr val="111986"/>
                </a:solidFill>
                <a:effectLst>
                  <a:glow rad="127000">
                    <a:srgbClr val="FFFFFF"/>
                  </a:glow>
                </a:effectLst>
                <a:latin typeface="+mn-ea"/>
              </a:rPr>
              <a:t>8.3</a:t>
            </a:r>
            <a:r>
              <a:rPr lang="ja-JP" altLang="en-US" sz="1200" b="1">
                <a:solidFill>
                  <a:srgbClr val="111986"/>
                </a:solidFill>
                <a:effectLst>
                  <a:glow rad="127000">
                    <a:srgbClr val="FFFFFF"/>
                  </a:glow>
                </a:effectLst>
                <a:latin typeface="+mn-ea"/>
              </a:rPr>
              <a:t>ポイント改善</a:t>
            </a:r>
          </a:p>
          <a:p>
            <a:pPr algn="ctr" fontAlgn="base" hangingPunct="0">
              <a:spcBef>
                <a:spcPts val="200"/>
              </a:spcBef>
            </a:pPr>
            <a:r>
              <a:rPr lang="ja-JP" altLang="en-US" b="1">
                <a:solidFill>
                  <a:srgbClr val="111986"/>
                </a:solidFill>
                <a:effectLst>
                  <a:glow rad="127000">
                    <a:srgbClr val="FFFFFF"/>
                  </a:glow>
                </a:effectLst>
                <a:latin typeface="+mn-ea"/>
              </a:rPr>
              <a:t>全国平均を下回り改善基調で推移</a:t>
            </a:r>
          </a:p>
        </p:txBody>
      </p:sp>
      <p:sp>
        <p:nvSpPr>
          <p:cNvPr id="14" name="スライド番号プレースホルダー 14">
            <a:extLst>
              <a:ext uri="{FF2B5EF4-FFF2-40B4-BE49-F238E27FC236}">
                <a16:creationId xmlns:a16="http://schemas.microsoft.com/office/drawing/2014/main" id="{0C4FA676-08DF-D071-4952-7A0B1AE839D4}"/>
              </a:ext>
            </a:extLst>
          </p:cNvPr>
          <p:cNvSpPr>
            <a:spLocks noGrp="1"/>
          </p:cNvSpPr>
          <p:nvPr>
            <p:ph type="sldNum" sz="quarter" idx="4"/>
          </p:nvPr>
        </p:nvSpPr>
        <p:spPr>
          <a:xfrm>
            <a:off x="9120122" y="6630669"/>
            <a:ext cx="719137" cy="217488"/>
          </a:xfrm>
        </p:spPr>
        <p:txBody>
          <a:bodyPr/>
          <a:lstStyle/>
          <a:p>
            <a:pPr lvl="0"/>
            <a:r>
              <a:rPr lang="en-US" altLang="ja-JP" noProof="0" dirty="0"/>
              <a:t>10</a:t>
            </a:r>
            <a:endParaRPr lang="ja-JP" altLang="en-US" noProof="0" dirty="0"/>
          </a:p>
        </p:txBody>
      </p:sp>
    </p:spTree>
    <p:extLst>
      <p:ext uri="{BB962C8B-B14F-4D97-AF65-F5344CB8AC3E}">
        <p14:creationId xmlns:p14="http://schemas.microsoft.com/office/powerpoint/2010/main" val="283445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プレースホルダー 20">
            <a:extLst>
              <a:ext uri="{FF2B5EF4-FFF2-40B4-BE49-F238E27FC236}">
                <a16:creationId xmlns:a16="http://schemas.microsoft.com/office/drawing/2014/main" id="{904D452B-F4DE-7CD5-B07D-291169D20150}"/>
              </a:ext>
            </a:extLst>
          </p:cNvPr>
          <p:cNvSpPr>
            <a:spLocks noGrp="1"/>
          </p:cNvSpPr>
          <p:nvPr>
            <p:ph type="body" sz="quarter" idx="14"/>
          </p:nvPr>
        </p:nvSpPr>
        <p:spPr>
          <a:xfrm>
            <a:off x="272350" y="1052669"/>
            <a:ext cx="9360000" cy="576000"/>
          </a:xfrm>
        </p:spPr>
        <p:txBody>
          <a:bodyPr/>
          <a:lstStyle/>
          <a:p>
            <a:r>
              <a:rPr lang="zh-TW" altLang="en-US" sz="1400" dirty="0"/>
              <a:t>財政調整基金</a:t>
            </a:r>
          </a:p>
          <a:p>
            <a:pPr marL="288000"/>
            <a:r>
              <a:rPr lang="ja-JP" altLang="en-US" dirty="0"/>
              <a:t>年度間の財源の調整を図り、財政の健全な運営に資するため資金を積み立てる目的で設置</a:t>
            </a:r>
          </a:p>
          <a:p>
            <a:pPr marL="288000"/>
            <a:r>
              <a:rPr lang="ja-JP" altLang="en-US" dirty="0"/>
              <a:t>積立目標額</a:t>
            </a:r>
            <a:r>
              <a:rPr lang="en-US" altLang="ja-JP" dirty="0"/>
              <a:t>1,400</a:t>
            </a:r>
            <a:r>
              <a:rPr lang="ja-JP" altLang="en-US" dirty="0"/>
              <a:t>億円（令和</a:t>
            </a:r>
            <a:r>
              <a:rPr lang="en-US" altLang="ja-JP" dirty="0"/>
              <a:t>15</a:t>
            </a:r>
            <a:r>
              <a:rPr lang="ja-JP" altLang="en-US" dirty="0"/>
              <a:t>年度末）</a:t>
            </a:r>
            <a:endParaRPr lang="en-US" altLang="ja-JP" dirty="0"/>
          </a:p>
          <a:p>
            <a:pPr marL="288000" indent="0">
              <a:buNone/>
              <a:tabLst>
                <a:tab pos="452438" algn="l"/>
              </a:tabLst>
            </a:pPr>
            <a:r>
              <a:rPr lang="ja-JP" altLang="en-US" b="0" dirty="0"/>
              <a:t>⇒</a:t>
            </a:r>
            <a:r>
              <a:rPr lang="en-US" altLang="ja-JP" b="0" dirty="0"/>
              <a:t>	</a:t>
            </a:r>
            <a:r>
              <a:rPr lang="ja-JP" altLang="en-US" b="0" dirty="0"/>
              <a:t>府税収入の急激な減少、災害に伴う歳出の増加その他臨時的な歳入の減少又は歳出の増加を伴う事象に対応するために、</a:t>
            </a:r>
            <a:r>
              <a:rPr lang="en-US" altLang="ja-JP" b="0" dirty="0"/>
              <a:t>10</a:t>
            </a:r>
            <a:r>
              <a:rPr lang="ja-JP" altLang="en-US" b="0" dirty="0"/>
              <a:t>年以内に</a:t>
            </a:r>
            <a:r>
              <a:rPr lang="en-US" altLang="ja-JP" b="0" dirty="0"/>
              <a:t>	</a:t>
            </a:r>
            <a:r>
              <a:rPr lang="ja-JP" altLang="en-US" b="0" dirty="0"/>
              <a:t>達成すべき目標額</a:t>
            </a:r>
          </a:p>
        </p:txBody>
      </p:sp>
      <p:sp>
        <p:nvSpPr>
          <p:cNvPr id="19" name="テキスト プレースホルダー 18">
            <a:extLst>
              <a:ext uri="{FF2B5EF4-FFF2-40B4-BE49-F238E27FC236}">
                <a16:creationId xmlns:a16="http://schemas.microsoft.com/office/drawing/2014/main" id="{38498F31-9623-61C5-3704-BD87BD3F0A55}"/>
              </a:ext>
            </a:extLst>
          </p:cNvPr>
          <p:cNvSpPr>
            <a:spLocks noGrp="1"/>
          </p:cNvSpPr>
          <p:nvPr>
            <p:ph type="body" sz="quarter" idx="12"/>
          </p:nvPr>
        </p:nvSpPr>
        <p:spPr>
          <a:xfrm>
            <a:off x="272350" y="6278804"/>
            <a:ext cx="8568000" cy="216000"/>
          </a:xfrm>
        </p:spPr>
        <p:txBody>
          <a:bodyPr/>
          <a:lstStyle/>
          <a:p>
            <a:pPr marL="198000" indent="-198000"/>
            <a:r>
              <a:rPr lang="en-US" altLang="ja-JP" dirty="0"/>
              <a:t>※1	H21</a:t>
            </a:r>
            <a:r>
              <a:rPr lang="ja-JP" altLang="en-US" dirty="0"/>
              <a:t>～</a:t>
            </a:r>
            <a:r>
              <a:rPr lang="en-US" altLang="ja-JP" dirty="0"/>
              <a:t>R6</a:t>
            </a:r>
            <a:r>
              <a:rPr lang="ja-JP" altLang="en-US" dirty="0"/>
              <a:t>は決算額</a:t>
            </a:r>
          </a:p>
          <a:p>
            <a:pPr marL="198000" indent="-198000"/>
            <a:r>
              <a:rPr lang="en-US" altLang="ja-JP" dirty="0"/>
              <a:t>※2	</a:t>
            </a:r>
            <a:r>
              <a:rPr lang="ja-JP" altLang="en-US" dirty="0"/>
              <a:t>地方交付税算定における精算制度等への対応のための一時的な積立分を含まない</a:t>
            </a:r>
          </a:p>
        </p:txBody>
      </p:sp>
      <p:sp>
        <p:nvSpPr>
          <p:cNvPr id="20" name="テキスト プレースホルダー 19">
            <a:extLst>
              <a:ext uri="{FF2B5EF4-FFF2-40B4-BE49-F238E27FC236}">
                <a16:creationId xmlns:a16="http://schemas.microsoft.com/office/drawing/2014/main" id="{EA2F1380-B6D5-3AE8-A937-95CB80210DAF}"/>
              </a:ext>
            </a:extLst>
          </p:cNvPr>
          <p:cNvSpPr>
            <a:spLocks noGrp="1"/>
          </p:cNvSpPr>
          <p:nvPr>
            <p:ph type="body" sz="quarter" idx="13"/>
          </p:nvPr>
        </p:nvSpPr>
        <p:spPr>
          <a:xfrm>
            <a:off x="164468" y="83009"/>
            <a:ext cx="9468000" cy="648000"/>
          </a:xfrm>
        </p:spPr>
        <p:txBody>
          <a:bodyPr/>
          <a:lstStyle/>
          <a:p>
            <a:pPr marL="576000" indent="-576000"/>
            <a:r>
              <a:rPr lang="ja-JP" altLang="en-US"/>
              <a:t>（３）</a:t>
            </a:r>
            <a:r>
              <a:rPr lang="en-US" altLang="ja-JP"/>
              <a:t>	</a:t>
            </a:r>
            <a:r>
              <a:rPr lang="ja-JP" altLang="en-US"/>
              <a:t>財政調整基金の状況</a:t>
            </a:r>
          </a:p>
        </p:txBody>
      </p:sp>
      <p:sp>
        <p:nvSpPr>
          <p:cNvPr id="11" name="テキスト ボックス 10">
            <a:extLst>
              <a:ext uri="{FF2B5EF4-FFF2-40B4-BE49-F238E27FC236}">
                <a16:creationId xmlns:a16="http://schemas.microsoft.com/office/drawing/2014/main" id="{E1A5A1EE-E485-4091-B4A2-D10A0CD595ED}"/>
              </a:ext>
            </a:extLst>
          </p:cNvPr>
          <p:cNvSpPr txBox="1">
            <a:spLocks/>
          </p:cNvSpPr>
          <p:nvPr/>
        </p:nvSpPr>
        <p:spPr>
          <a:xfrm>
            <a:off x="275671" y="3699085"/>
            <a:ext cx="360000" cy="144000"/>
          </a:xfrm>
          <a:prstGeom prst="rect">
            <a:avLst/>
          </a:prstGeom>
          <a:noFill/>
        </p:spPr>
        <p:txBody>
          <a:bodyPr wrap="none" lIns="0" tIns="0" rIns="0" bIns="0" rtlCol="0" anchor="ctr" anchorCtr="0">
            <a:noAutofit/>
          </a:bodyPr>
          <a:lstStyle/>
          <a:p>
            <a:pPr marL="0" marR="0" lvl="0" indent="0" algn="ctr" defTabSz="914400" rtl="0" fontAlgn="ctr"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（億円）</a:t>
            </a:r>
          </a:p>
        </p:txBody>
      </p:sp>
      <p:sp>
        <p:nvSpPr>
          <p:cNvPr id="14" name="テキスト ボックス 13">
            <a:extLst>
              <a:ext uri="{FF2B5EF4-FFF2-40B4-BE49-F238E27FC236}">
                <a16:creationId xmlns:a16="http://schemas.microsoft.com/office/drawing/2014/main" id="{5085BBEE-50D0-4785-8D22-2900D314C902}"/>
              </a:ext>
            </a:extLst>
          </p:cNvPr>
          <p:cNvSpPr txBox="1">
            <a:spLocks/>
          </p:cNvSpPr>
          <p:nvPr/>
        </p:nvSpPr>
        <p:spPr bwMode="auto">
          <a:xfrm>
            <a:off x="9204321" y="5873702"/>
            <a:ext cx="324000" cy="144000"/>
          </a:xfrm>
          <a:prstGeom prst="rect">
            <a:avLst/>
          </a:prstGeom>
          <a:noFill/>
          <a:ln w="9525" cap="rnd" algn="ctr">
            <a:noFill/>
            <a:miter lim="800000"/>
            <a:headEnd/>
            <a:tailEnd/>
          </a:ln>
          <a:effectLst/>
        </p:spPr>
        <p:txBody>
          <a:bodyPr wrap="none" lIns="0" tIns="0" rIns="0" bIns="0" rtlCol="0" anchor="ctr" anchorCtr="0">
            <a:noAutofit/>
          </a:bodyPr>
          <a:lstStyle/>
          <a:p>
            <a:pPr marL="268288" marR="0" lvl="0" indent="-268288" algn="ctr" defTabSz="914400" rtl="0" fontAlgn="ctr" latinLnBrk="0" hangingPunct="1">
              <a:lnSpc>
                <a:spcPct val="100000"/>
              </a:lnSpc>
              <a:spcBef>
                <a:spcPct val="5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15" name="角丸四角形 45">
            <a:extLst>
              <a:ext uri="{FF2B5EF4-FFF2-40B4-BE49-F238E27FC236}">
                <a16:creationId xmlns:a16="http://schemas.microsoft.com/office/drawing/2014/main" id="{7B580393-C777-46C6-8D19-5D1BD7CADB8F}"/>
              </a:ext>
            </a:extLst>
          </p:cNvPr>
          <p:cNvSpPr/>
          <p:nvPr/>
        </p:nvSpPr>
        <p:spPr>
          <a:xfrm>
            <a:off x="273000" y="2276952"/>
            <a:ext cx="9360000" cy="648000"/>
          </a:xfrm>
          <a:prstGeom prst="rect">
            <a:avLst/>
          </a:prstGeom>
          <a:solidFill>
            <a:srgbClr val="AFD1F8"/>
          </a:solidFill>
          <a:ln w="26425" cap="flat" cmpd="sng" algn="ctr">
            <a:noFill/>
            <a:prstDash val="solid"/>
          </a:ln>
          <a:effectLst/>
        </p:spPr>
        <p:txBody>
          <a:bodyPr lIns="144000" tIns="0" rIns="144000" bIns="36000" rtlCol="0" anchor="ctr" anchorCtr="0"/>
          <a:lstStyle/>
          <a:p>
            <a:pPr marL="144000" indent="-144000" algn="just" defTabSz="914400" fontAlgn="ctr" hangingPunct="0">
              <a:spcBef>
                <a:spcPts val="400"/>
              </a:spcBef>
              <a:buClr>
                <a:srgbClr val="111986"/>
              </a:buClr>
              <a:buSzPct val="70000"/>
              <a:buFont typeface="Wingdings" panose="05000000000000000000" pitchFamily="2" charset="2"/>
              <a:buChar char="l"/>
              <a:defRPr/>
            </a:pPr>
            <a:r>
              <a:rPr kumimoji="1" lang="ja-JP" altLang="en-US" sz="1200" b="1" dirty="0">
                <a:solidFill>
                  <a:srgbClr val="000000"/>
                </a:solidFill>
                <a:effectLst/>
                <a:latin typeface="BIZ UDPゴシック" panose="020B0400000000000000" pitchFamily="50" charset="-128"/>
                <a:ea typeface="BIZ UDPゴシック" panose="020B0400000000000000" pitchFamily="50" charset="-128"/>
              </a:rPr>
              <a:t>令和８年度末も引き続き積立⽬標額を確保できる⾒込みだが、今後も収⽀不⾜が⾒込まれるなか、財政リスクに対応していくため、</a:t>
            </a:r>
            <a:br>
              <a:rPr kumimoji="1" lang="en-US" altLang="ja-JP" sz="1200" b="1" dirty="0">
                <a:solidFill>
                  <a:srgbClr val="000000"/>
                </a:solidFill>
                <a:effectLst/>
                <a:latin typeface="BIZ UDPゴシック" panose="020B0400000000000000" pitchFamily="50" charset="-128"/>
                <a:ea typeface="BIZ UDPゴシック" panose="020B0400000000000000" pitchFamily="50" charset="-128"/>
              </a:rPr>
            </a:br>
            <a:r>
              <a:rPr kumimoji="1" lang="ja-JP" altLang="en-US" sz="1200" b="1" dirty="0">
                <a:solidFill>
                  <a:srgbClr val="000000"/>
                </a:solidFill>
                <a:effectLst/>
                <a:latin typeface="BIZ UDPゴシック" panose="020B0400000000000000" pitchFamily="50" charset="-128"/>
                <a:ea typeface="BIZ UDPゴシック" panose="020B0400000000000000" pitchFamily="50" charset="-128"/>
              </a:rPr>
              <a:t>引き続き安定的な確保に努める</a:t>
            </a:r>
          </a:p>
        </p:txBody>
      </p:sp>
      <p:grpSp>
        <p:nvGrpSpPr>
          <p:cNvPr id="36" name="グループ化 35">
            <a:extLst>
              <a:ext uri="{FF2B5EF4-FFF2-40B4-BE49-F238E27FC236}">
                <a16:creationId xmlns:a16="http://schemas.microsoft.com/office/drawing/2014/main" id="{B90751A5-B9A8-550C-6657-A289B3596F2C}"/>
              </a:ext>
            </a:extLst>
          </p:cNvPr>
          <p:cNvGrpSpPr/>
          <p:nvPr/>
        </p:nvGrpSpPr>
        <p:grpSpPr>
          <a:xfrm>
            <a:off x="275801" y="3104679"/>
            <a:ext cx="9432008" cy="288032"/>
            <a:chOff x="272480" y="1340800"/>
            <a:chExt cx="9432008" cy="288032"/>
          </a:xfrm>
        </p:grpSpPr>
        <p:sp>
          <p:nvSpPr>
            <p:cNvPr id="37" name="Rectangle 752">
              <a:extLst>
                <a:ext uri="{FF2B5EF4-FFF2-40B4-BE49-F238E27FC236}">
                  <a16:creationId xmlns:a16="http://schemas.microsoft.com/office/drawing/2014/main" id="{F6AF9CC4-33A5-98AD-6BD2-726BC4B804DD}"/>
                </a:ext>
              </a:extLst>
            </p:cNvPr>
            <p:cNvSpPr>
              <a:spLocks noChangeArrowheads="1"/>
            </p:cNvSpPr>
            <p:nvPr/>
          </p:nvSpPr>
          <p:spPr bwMode="auto">
            <a:xfrm>
              <a:off x="344488" y="1340832"/>
              <a:ext cx="9360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財政調整基金残高（年度末）の推移</a:t>
              </a:r>
            </a:p>
          </p:txBody>
        </p:sp>
        <p:sp>
          <p:nvSpPr>
            <p:cNvPr id="38" name="Rectangle 752">
              <a:extLst>
                <a:ext uri="{FF2B5EF4-FFF2-40B4-BE49-F238E27FC236}">
                  <a16:creationId xmlns:a16="http://schemas.microsoft.com/office/drawing/2014/main" id="{A7F97F1F-8F8D-C615-687A-E77A5A6AEC18}"/>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39" name="直線コネクタ 38">
              <a:extLst>
                <a:ext uri="{FF2B5EF4-FFF2-40B4-BE49-F238E27FC236}">
                  <a16:creationId xmlns:a16="http://schemas.microsoft.com/office/drawing/2014/main" id="{046EDAA5-FBB4-4D0C-E7B2-441461A3BB66}"/>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12" name="スライド番号プレースホルダー 14">
            <a:extLst>
              <a:ext uri="{FF2B5EF4-FFF2-40B4-BE49-F238E27FC236}">
                <a16:creationId xmlns:a16="http://schemas.microsoft.com/office/drawing/2014/main" id="{5AC6FF4A-051D-ABA2-8528-95B61F261628}"/>
              </a:ext>
            </a:extLst>
          </p:cNvPr>
          <p:cNvSpPr>
            <a:spLocks noGrp="1"/>
          </p:cNvSpPr>
          <p:nvPr>
            <p:ph type="sldNum" sz="quarter" idx="4"/>
          </p:nvPr>
        </p:nvSpPr>
        <p:spPr>
          <a:xfrm>
            <a:off x="9146238" y="6635234"/>
            <a:ext cx="719137" cy="217488"/>
          </a:xfrm>
        </p:spPr>
        <p:txBody>
          <a:bodyPr/>
          <a:lstStyle/>
          <a:p>
            <a:pPr lvl="0"/>
            <a:r>
              <a:rPr lang="en-US" altLang="ja-JP" noProof="0" dirty="0"/>
              <a:t>11</a:t>
            </a:r>
            <a:endParaRPr lang="ja-JP" altLang="en-US" noProof="0" dirty="0"/>
          </a:p>
        </p:txBody>
      </p:sp>
      <p:graphicFrame>
        <p:nvGraphicFramePr>
          <p:cNvPr id="16" name="グラフ 15">
            <a:extLst>
              <a:ext uri="{FF2B5EF4-FFF2-40B4-BE49-F238E27FC236}">
                <a16:creationId xmlns:a16="http://schemas.microsoft.com/office/drawing/2014/main" id="{1555F574-7B50-4CE8-A091-B46D11FA0149}"/>
              </a:ext>
            </a:extLst>
          </p:cNvPr>
          <p:cNvGraphicFramePr>
            <a:graphicFrameLocks/>
          </p:cNvGraphicFramePr>
          <p:nvPr>
            <p:extLst>
              <p:ext uri="{D42A27DB-BD31-4B8C-83A1-F6EECF244321}">
                <p14:modId xmlns:p14="http://schemas.microsoft.com/office/powerpoint/2010/main" val="3404031687"/>
              </p:ext>
            </p:extLst>
          </p:nvPr>
        </p:nvGraphicFramePr>
        <p:xfrm>
          <a:off x="0" y="3754316"/>
          <a:ext cx="10071668" cy="2486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698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10">
            <a:extLst>
              <a:ext uri="{FF2B5EF4-FFF2-40B4-BE49-F238E27FC236}">
                <a16:creationId xmlns:a16="http://schemas.microsoft.com/office/drawing/2014/main" id="{314AB648-3556-4864-B4E1-16955A80BA28}"/>
              </a:ext>
            </a:extLst>
          </p:cNvPr>
          <p:cNvSpPr/>
          <p:nvPr/>
        </p:nvSpPr>
        <p:spPr>
          <a:xfrm>
            <a:off x="331983" y="1059063"/>
            <a:ext cx="9482006" cy="648000"/>
          </a:xfrm>
          <a:prstGeom prst="roundRect">
            <a:avLst/>
          </a:prstGeom>
        </p:spPr>
        <p:txBody>
          <a:bodyPr lIns="0" tIns="0" rIns="0" bIns="0"/>
          <a:lstStyle/>
          <a:p>
            <a:pPr marL="144000" indent="-144000" algn="just" defTabSz="914400" fontAlgn="ctr" hangingPunct="0">
              <a:spcBef>
                <a:spcPts val="200"/>
              </a:spcBef>
              <a:buClr>
                <a:srgbClr val="111986"/>
              </a:buClr>
              <a:buSzPct val="70000"/>
              <a:buFont typeface="Wingdings" panose="05000000000000000000" pitchFamily="2" charset="2"/>
              <a:buChar char="l"/>
            </a:pPr>
            <a:r>
              <a:rPr kumimoji="1" lang="ja-JP" altLang="en-US" sz="1400" b="1" dirty="0"/>
              <a:t>一般会計予算規模は、前年度比</a:t>
            </a:r>
            <a:r>
              <a:rPr kumimoji="1" lang="en-US" altLang="ja-JP" sz="1400" b="1" dirty="0"/>
              <a:t>19.9</a:t>
            </a:r>
            <a:r>
              <a:rPr kumimoji="1" lang="ja-JP" altLang="en-US" sz="1400" b="1" dirty="0"/>
              <a:t>％増の３兆</a:t>
            </a:r>
            <a:r>
              <a:rPr kumimoji="1" lang="en-US" altLang="ja-JP" sz="1400" b="1" dirty="0"/>
              <a:t>9,216</a:t>
            </a:r>
            <a:r>
              <a:rPr kumimoji="1" lang="ja-JP" altLang="en-US" sz="1400" b="1" dirty="0"/>
              <a:t>億円と過去最大</a:t>
            </a:r>
          </a:p>
          <a:p>
            <a:pPr marL="144000" indent="-144000" algn="just" defTabSz="914400" fontAlgn="ctr" hangingPunct="0">
              <a:spcBef>
                <a:spcPts val="200"/>
              </a:spcBef>
              <a:buClr>
                <a:srgbClr val="111986"/>
              </a:buClr>
              <a:buSzPct val="70000"/>
              <a:buFont typeface="Wingdings" panose="05000000000000000000" pitchFamily="2" charset="2"/>
              <a:buChar char="l"/>
            </a:pPr>
            <a:r>
              <a:rPr kumimoji="1" lang="ja-JP" altLang="en-US" sz="1400" b="1" dirty="0"/>
              <a:t>府税収入が堅調に推移しており、２年連続の過去最高と見込む</a:t>
            </a:r>
          </a:p>
          <a:p>
            <a:pPr marL="144000" indent="-144000" algn="just" defTabSz="914400" fontAlgn="ctr" hangingPunct="0">
              <a:spcBef>
                <a:spcPts val="200"/>
              </a:spcBef>
              <a:buClr>
                <a:srgbClr val="111986"/>
              </a:buClr>
              <a:buSzPct val="70000"/>
              <a:buFont typeface="Wingdings" panose="05000000000000000000" pitchFamily="2" charset="2"/>
              <a:buChar char="l"/>
            </a:pPr>
            <a:r>
              <a:rPr kumimoji="1" lang="ja-JP" altLang="en-US" sz="1400" b="1" dirty="0"/>
              <a:t>万博のレガシーを最大限に活かし、「副首都・大阪」の早期実現に向けた取組や、次代を担う子どもたちへの投資に</a:t>
            </a:r>
            <a:endParaRPr kumimoji="1" lang="en-US" altLang="ja-JP" sz="1400" b="1" dirty="0"/>
          </a:p>
          <a:p>
            <a:pPr algn="just" defTabSz="914400" fontAlgn="ctr" hangingPunct="0">
              <a:spcBef>
                <a:spcPts val="200"/>
              </a:spcBef>
              <a:buClr>
                <a:srgbClr val="111986"/>
              </a:buClr>
              <a:buSzPct val="70000"/>
            </a:pPr>
            <a:r>
              <a:rPr kumimoji="1" lang="ja-JP" altLang="en-US" sz="1400" b="1" dirty="0"/>
              <a:t>　限られた財源を重点配分</a:t>
            </a:r>
          </a:p>
        </p:txBody>
      </p:sp>
      <p:sp>
        <p:nvSpPr>
          <p:cNvPr id="11" name="テキスト ボックス 10">
            <a:extLst>
              <a:ext uri="{FF2B5EF4-FFF2-40B4-BE49-F238E27FC236}">
                <a16:creationId xmlns:a16="http://schemas.microsoft.com/office/drawing/2014/main" id="{9C49D409-6521-4273-9E55-0CC0831555C5}"/>
              </a:ext>
            </a:extLst>
          </p:cNvPr>
          <p:cNvSpPr txBox="1">
            <a:spLocks noChangeAspect="1"/>
          </p:cNvSpPr>
          <p:nvPr/>
        </p:nvSpPr>
        <p:spPr>
          <a:xfrm>
            <a:off x="418913" y="6468611"/>
            <a:ext cx="3392426" cy="204800"/>
          </a:xfrm>
          <a:prstGeom prst="rect">
            <a:avLst/>
          </a:prstGeom>
          <a:noFill/>
        </p:spPr>
        <p:txBody>
          <a:bodyPr wrap="square" rtlCol="0">
            <a:spAutoFit/>
          </a:bodyPr>
          <a:lstStyle/>
          <a:p>
            <a:pPr defTabSz="742950" fontAlgn="auto">
              <a:spcBef>
                <a:spcPts val="0"/>
              </a:spcBef>
              <a:spcAft>
                <a:spcPts val="0"/>
              </a:spcAft>
              <a:defRPr/>
            </a:pPr>
            <a:r>
              <a:rPr lang="en-US" altLang="ja-JP" sz="73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73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当初予算額（一般会計）は地方消費税清算後ベース</a:t>
            </a:r>
          </a:p>
        </p:txBody>
      </p:sp>
      <p:sp>
        <p:nvSpPr>
          <p:cNvPr id="20" name="スライド番号プレースホルダー 11">
            <a:extLst>
              <a:ext uri="{FF2B5EF4-FFF2-40B4-BE49-F238E27FC236}">
                <a16:creationId xmlns:a16="http://schemas.microsoft.com/office/drawing/2014/main" id="{467BE857-2542-4B2A-85C7-222B18B53D0E}"/>
              </a:ext>
            </a:extLst>
          </p:cNvPr>
          <p:cNvSpPr>
            <a:spLocks noGrp="1"/>
          </p:cNvSpPr>
          <p:nvPr>
            <p:ph type="sldNum" sz="quarter" idx="4"/>
          </p:nvPr>
        </p:nvSpPr>
        <p:spPr>
          <a:xfrm>
            <a:off x="9129000" y="6633356"/>
            <a:ext cx="720210" cy="216024"/>
          </a:xfr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12</a:t>
            </a:r>
            <a:endParaRPr lang="ja-JP" altLang="en-US" dirty="0"/>
          </a:p>
        </p:txBody>
      </p:sp>
      <p:sp>
        <p:nvSpPr>
          <p:cNvPr id="4" name="テキスト プレースホルダー 3">
            <a:extLst>
              <a:ext uri="{FF2B5EF4-FFF2-40B4-BE49-F238E27FC236}">
                <a16:creationId xmlns:a16="http://schemas.microsoft.com/office/drawing/2014/main" id="{77557223-7769-43E5-AB50-C21E1E05018E}"/>
              </a:ext>
            </a:extLst>
          </p:cNvPr>
          <p:cNvSpPr>
            <a:spLocks noGrp="1"/>
          </p:cNvSpPr>
          <p:nvPr>
            <p:ph type="body" sz="quarter" idx="13"/>
          </p:nvPr>
        </p:nvSpPr>
        <p:spPr/>
        <p:txBody>
          <a:bodyPr/>
          <a:lstStyle/>
          <a:p>
            <a:r>
              <a:rPr lang="ja-JP" altLang="en-US" dirty="0"/>
              <a:t>（４）令和８年度当初予算の状況</a:t>
            </a:r>
          </a:p>
        </p:txBody>
      </p:sp>
      <p:graphicFrame>
        <p:nvGraphicFramePr>
          <p:cNvPr id="22" name="グラフ 21">
            <a:extLst>
              <a:ext uri="{FF2B5EF4-FFF2-40B4-BE49-F238E27FC236}">
                <a16:creationId xmlns:a16="http://schemas.microsoft.com/office/drawing/2014/main" id="{2BE3DBAC-F146-4E91-A91E-AF1826941D2B}"/>
              </a:ext>
            </a:extLst>
          </p:cNvPr>
          <p:cNvGraphicFramePr>
            <a:graphicFrameLocks noChangeAspect="1"/>
          </p:cNvGraphicFramePr>
          <p:nvPr>
            <p:extLst>
              <p:ext uri="{D42A27DB-BD31-4B8C-83A1-F6EECF244321}">
                <p14:modId xmlns:p14="http://schemas.microsoft.com/office/powerpoint/2010/main" val="2185783815"/>
              </p:ext>
            </p:extLst>
          </p:nvPr>
        </p:nvGraphicFramePr>
        <p:xfrm>
          <a:off x="31974" y="4500229"/>
          <a:ext cx="4799668" cy="1776039"/>
        </p:xfrm>
        <a:graphic>
          <a:graphicData uri="http://schemas.openxmlformats.org/drawingml/2006/chart">
            <c:chart xmlns:c="http://schemas.openxmlformats.org/drawingml/2006/chart" xmlns:r="http://schemas.openxmlformats.org/officeDocument/2006/relationships" r:id="rId2"/>
          </a:graphicData>
        </a:graphic>
      </p:graphicFrame>
      <p:sp>
        <p:nvSpPr>
          <p:cNvPr id="32" name="正方形/長方形 31">
            <a:extLst>
              <a:ext uri="{FF2B5EF4-FFF2-40B4-BE49-F238E27FC236}">
                <a16:creationId xmlns:a16="http://schemas.microsoft.com/office/drawing/2014/main" id="{72392B37-9713-481F-9753-54DCCA7B727F}"/>
              </a:ext>
            </a:extLst>
          </p:cNvPr>
          <p:cNvSpPr/>
          <p:nvPr/>
        </p:nvSpPr>
        <p:spPr>
          <a:xfrm>
            <a:off x="5002262" y="4058948"/>
            <a:ext cx="4608000" cy="2520000"/>
          </a:xfrm>
          <a:prstGeom prst="rect">
            <a:avLst/>
          </a:prstGeom>
          <a:solidFill>
            <a:srgbClr val="CCDAF5"/>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88"/>
          </a:p>
        </p:txBody>
      </p:sp>
      <p:sp>
        <p:nvSpPr>
          <p:cNvPr id="33" name="AutoShape 123">
            <a:extLst>
              <a:ext uri="{FF2B5EF4-FFF2-40B4-BE49-F238E27FC236}">
                <a16:creationId xmlns:a16="http://schemas.microsoft.com/office/drawing/2014/main" id="{9BDAF50F-F3CD-4094-B30D-A60B8566B042}"/>
              </a:ext>
            </a:extLst>
          </p:cNvPr>
          <p:cNvSpPr>
            <a:spLocks noChangeArrowheads="1"/>
          </p:cNvSpPr>
          <p:nvPr/>
        </p:nvSpPr>
        <p:spPr bwMode="auto">
          <a:xfrm>
            <a:off x="5146253" y="4490924"/>
            <a:ext cx="4320000" cy="864000"/>
          </a:xfrm>
          <a:prstGeom prst="rect">
            <a:avLst/>
          </a:prstGeom>
          <a:solidFill>
            <a:schemeClr val="bg1"/>
          </a:solidFill>
          <a:ln w="12700">
            <a:noFill/>
            <a:round/>
            <a:headEnd/>
            <a:tailEnd/>
          </a:ln>
        </p:spPr>
        <p:txBody>
          <a:bodyPr wrap="none" lIns="108000" tIns="72000" rIns="108000" bIns="0" anchor="t" anchorCtr="0">
            <a:noAutofit/>
          </a:bodyPr>
          <a:lstStyle/>
          <a:p>
            <a:pPr marL="108000" indent="-108000" fontAlgn="ctr" hangingPunct="0">
              <a:lnSpc>
                <a:spcPct val="120000"/>
              </a:lnSpc>
              <a:spcBef>
                <a:spcPts val="300"/>
              </a:spcBef>
              <a:buClr>
                <a:srgbClr val="111986"/>
              </a:buClr>
              <a:buSzPct val="70000"/>
              <a:buFont typeface="Wingdings" panose="05000000000000000000" pitchFamily="2" charset="2"/>
              <a:buChar char="l"/>
              <a:tabLst>
                <a:tab pos="4104000" algn="r"/>
              </a:tabLst>
              <a:defRPr/>
            </a:pPr>
            <a:r>
              <a:rPr lang="ja-JP" altLang="en-US" sz="11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中小企業向け制度融資預託金</a:t>
            </a:r>
          </a:p>
          <a:p>
            <a:pPr marL="108000" indent="-108000" fontAlgn="ctr" hangingPunct="0">
              <a:lnSpc>
                <a:spcPct val="120000"/>
              </a:lnSpc>
              <a:spcBef>
                <a:spcPts val="300"/>
              </a:spcBef>
              <a:buClr>
                <a:srgbClr val="111986"/>
              </a:buClr>
              <a:buSzPct val="70000"/>
              <a:buFont typeface="Wingdings" panose="05000000000000000000" pitchFamily="2" charset="2"/>
              <a:buChar char="l"/>
              <a:tabLst>
                <a:tab pos="4104000" algn="r"/>
              </a:tabLst>
              <a:defRPr/>
            </a:pPr>
            <a:r>
              <a:rPr lang="ja-JP" altLang="en-US" sz="11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給与改定の実施などによる人件費の増</a:t>
            </a:r>
          </a:p>
          <a:p>
            <a:pPr marL="108000" indent="-108000" fontAlgn="ctr" hangingPunct="0">
              <a:lnSpc>
                <a:spcPct val="120000"/>
              </a:lnSpc>
              <a:spcBef>
                <a:spcPts val="300"/>
              </a:spcBef>
              <a:buClr>
                <a:srgbClr val="111986"/>
              </a:buClr>
              <a:buSzPct val="70000"/>
              <a:buFont typeface="Wingdings" panose="05000000000000000000" pitchFamily="2" charset="2"/>
              <a:buChar char="l"/>
              <a:tabLst>
                <a:tab pos="4104000" algn="r"/>
              </a:tabLst>
              <a:defRPr/>
            </a:pPr>
            <a:r>
              <a:rPr lang="ja-JP" altLang="en-US" sz="1100" b="1"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社会保障関係経費</a:t>
            </a:r>
          </a:p>
        </p:txBody>
      </p:sp>
      <p:sp>
        <p:nvSpPr>
          <p:cNvPr id="34" name="AutoShape 123">
            <a:extLst>
              <a:ext uri="{FF2B5EF4-FFF2-40B4-BE49-F238E27FC236}">
                <a16:creationId xmlns:a16="http://schemas.microsoft.com/office/drawing/2014/main" id="{A0111BA1-55C2-48E6-AB29-FA4DC31871E3}"/>
              </a:ext>
            </a:extLst>
          </p:cNvPr>
          <p:cNvSpPr>
            <a:spLocks noChangeArrowheads="1"/>
          </p:cNvSpPr>
          <p:nvPr/>
        </p:nvSpPr>
        <p:spPr bwMode="auto">
          <a:xfrm>
            <a:off x="5146252" y="5787107"/>
            <a:ext cx="4320000" cy="648000"/>
          </a:xfrm>
          <a:prstGeom prst="rect">
            <a:avLst/>
          </a:prstGeom>
          <a:solidFill>
            <a:schemeClr val="bg1"/>
          </a:solidFill>
          <a:ln w="12700">
            <a:noFill/>
            <a:round/>
            <a:headEnd/>
            <a:tailEnd/>
          </a:ln>
        </p:spPr>
        <p:txBody>
          <a:bodyPr wrap="square" lIns="108000" tIns="72000" rIns="108000" bIns="0" anchor="t" anchorCtr="0">
            <a:noAutofit/>
          </a:bodyPr>
          <a:lstStyle/>
          <a:p>
            <a:pPr marL="108000" lvl="0" indent="-108000" fontAlgn="ctr" hangingPunct="0">
              <a:lnSpc>
                <a:spcPct val="120000"/>
              </a:lnSpc>
              <a:spcBef>
                <a:spcPts val="200"/>
              </a:spcBef>
              <a:buClr>
                <a:srgbClr val="111986"/>
              </a:buClr>
              <a:buSzPct val="70000"/>
              <a:buFont typeface="Wingdings" panose="05000000000000000000" pitchFamily="2" charset="2"/>
              <a:buChar char="l"/>
              <a:tabLst>
                <a:tab pos="4104000" algn="r"/>
              </a:tabLst>
              <a:defRPr/>
            </a:pPr>
            <a:r>
              <a:rPr lang="ja-JP" altLang="en-US" sz="1100" b="1" dirty="0">
                <a:solidFill>
                  <a:srgbClr val="000000"/>
                </a:solidFill>
                <a:latin typeface="BIZ UDPゴシック" panose="020B0400000000000000" pitchFamily="50" charset="-128"/>
                <a:ea typeface="BIZ UDPゴシック" panose="020B0400000000000000" pitchFamily="50" charset="-128"/>
              </a:rPr>
              <a:t>地方消費税清算特別会計</a:t>
            </a:r>
          </a:p>
          <a:p>
            <a:pPr lvl="0" fontAlgn="ctr" hangingPunct="0">
              <a:lnSpc>
                <a:spcPct val="120000"/>
              </a:lnSpc>
              <a:spcBef>
                <a:spcPts val="200"/>
              </a:spcBef>
              <a:buClr>
                <a:srgbClr val="111986"/>
              </a:buClr>
              <a:buSzPct val="70000"/>
              <a:tabLst>
                <a:tab pos="4104000" algn="r"/>
              </a:tabLst>
              <a:defRPr/>
            </a:pPr>
            <a:r>
              <a:rPr lang="ja-JP" altLang="en-US" sz="1100" b="1" dirty="0">
                <a:solidFill>
                  <a:srgbClr val="000000"/>
                </a:solidFill>
                <a:latin typeface="BIZ UDPゴシック" panose="020B0400000000000000" pitchFamily="50" charset="-128"/>
                <a:ea typeface="BIZ UDPゴシック" panose="020B0400000000000000" pitchFamily="50" charset="-128"/>
              </a:rPr>
              <a:t>　（地方消費税の増に伴う予算規模の増）</a:t>
            </a:r>
          </a:p>
        </p:txBody>
      </p:sp>
      <p:sp>
        <p:nvSpPr>
          <p:cNvPr id="35" name="AutoShape 121">
            <a:extLst>
              <a:ext uri="{FF2B5EF4-FFF2-40B4-BE49-F238E27FC236}">
                <a16:creationId xmlns:a16="http://schemas.microsoft.com/office/drawing/2014/main" id="{80C667C0-EB6E-4709-8C5E-FB0E53F4E965}"/>
              </a:ext>
            </a:extLst>
          </p:cNvPr>
          <p:cNvSpPr>
            <a:spLocks noChangeArrowheads="1"/>
          </p:cNvSpPr>
          <p:nvPr/>
        </p:nvSpPr>
        <p:spPr bwMode="auto">
          <a:xfrm>
            <a:off x="5146254" y="5499108"/>
            <a:ext cx="4320000" cy="288000"/>
          </a:xfrm>
          <a:prstGeom prst="rect">
            <a:avLst/>
          </a:prstGeom>
          <a:solidFill>
            <a:srgbClr val="50649C"/>
          </a:solidFill>
          <a:ln w="19050">
            <a:noFill/>
          </a:ln>
        </p:spPr>
        <p:txBody>
          <a:bodyPr wrap="square" lIns="91440" tIns="45720" rIns="91440" bIns="45720" rtlCol="0">
            <a:noAutofit/>
          </a:bodyPr>
          <a:lstStyle/>
          <a:p>
            <a:pPr algn="ctr" fontAlgn="ctr" hangingPunct="0"/>
            <a:r>
              <a:rPr lang="ja-JP" altLang="en-US" sz="13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主な増減要因（特別会計）</a:t>
            </a:r>
          </a:p>
        </p:txBody>
      </p:sp>
      <p:sp>
        <p:nvSpPr>
          <p:cNvPr id="36" name="AutoShape 121">
            <a:extLst>
              <a:ext uri="{FF2B5EF4-FFF2-40B4-BE49-F238E27FC236}">
                <a16:creationId xmlns:a16="http://schemas.microsoft.com/office/drawing/2014/main" id="{A75CE250-C410-443B-8A49-3272D39C95E0}"/>
              </a:ext>
            </a:extLst>
          </p:cNvPr>
          <p:cNvSpPr>
            <a:spLocks noChangeArrowheads="1"/>
          </p:cNvSpPr>
          <p:nvPr/>
        </p:nvSpPr>
        <p:spPr bwMode="auto">
          <a:xfrm>
            <a:off x="5146254" y="4202924"/>
            <a:ext cx="4320000" cy="288000"/>
          </a:xfrm>
          <a:prstGeom prst="rect">
            <a:avLst/>
          </a:prstGeom>
          <a:solidFill>
            <a:srgbClr val="50649C"/>
          </a:solidFill>
          <a:ln w="19050">
            <a:noFill/>
          </a:ln>
        </p:spPr>
        <p:txBody>
          <a:bodyPr wrap="square" rtlCol="0">
            <a:noAutofit/>
          </a:bodyPr>
          <a:lstStyle/>
          <a:p>
            <a:pPr algn="ctr" fontAlgn="ctr" hangingPunct="0"/>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主な</a:t>
            </a:r>
            <a:r>
              <a:rPr lang="ja-JP" altLang="en-US" sz="12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増減要因（一般</a:t>
            </a:r>
            <a:r>
              <a:rPr lang="ja-JP" altLang="en-US" sz="12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会計）</a:t>
            </a:r>
          </a:p>
        </p:txBody>
      </p:sp>
      <p:grpSp>
        <p:nvGrpSpPr>
          <p:cNvPr id="37" name="グループ化 36">
            <a:extLst>
              <a:ext uri="{FF2B5EF4-FFF2-40B4-BE49-F238E27FC236}">
                <a16:creationId xmlns:a16="http://schemas.microsoft.com/office/drawing/2014/main" id="{338CA3DC-5521-4000-AA9E-6B5FB5A8D27F}"/>
              </a:ext>
            </a:extLst>
          </p:cNvPr>
          <p:cNvGrpSpPr/>
          <p:nvPr/>
        </p:nvGrpSpPr>
        <p:grpSpPr>
          <a:xfrm>
            <a:off x="223634" y="4116026"/>
            <a:ext cx="4608008" cy="288032"/>
            <a:chOff x="272480" y="1340800"/>
            <a:chExt cx="4608008" cy="288032"/>
          </a:xfrm>
        </p:grpSpPr>
        <p:sp>
          <p:nvSpPr>
            <p:cNvPr id="38" name="Rectangle 752">
              <a:extLst>
                <a:ext uri="{FF2B5EF4-FFF2-40B4-BE49-F238E27FC236}">
                  <a16:creationId xmlns:a16="http://schemas.microsoft.com/office/drawing/2014/main" id="{D52BAD3E-6DFF-4B12-A423-194A15339888}"/>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当初予算額（一般会計）の推移</a:t>
              </a:r>
            </a:p>
          </p:txBody>
        </p:sp>
        <p:sp>
          <p:nvSpPr>
            <p:cNvPr id="39" name="Rectangle 752">
              <a:extLst>
                <a:ext uri="{FF2B5EF4-FFF2-40B4-BE49-F238E27FC236}">
                  <a16:creationId xmlns:a16="http://schemas.microsoft.com/office/drawing/2014/main" id="{D998F041-E5AB-459B-8F9D-F5B485E0A481}"/>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40" name="直線コネクタ 39">
              <a:extLst>
                <a:ext uri="{FF2B5EF4-FFF2-40B4-BE49-F238E27FC236}">
                  <a16:creationId xmlns:a16="http://schemas.microsoft.com/office/drawing/2014/main" id="{D996E903-A0AD-4A3D-AB39-9A40516190D7}"/>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42" name="AutoShape 123">
            <a:extLst>
              <a:ext uri="{FF2B5EF4-FFF2-40B4-BE49-F238E27FC236}">
                <a16:creationId xmlns:a16="http://schemas.microsoft.com/office/drawing/2014/main" id="{43BD9489-CB63-4022-8A80-3370982F4F2C}"/>
              </a:ext>
            </a:extLst>
          </p:cNvPr>
          <p:cNvSpPr>
            <a:spLocks noChangeAspect="1" noChangeArrowheads="1"/>
          </p:cNvSpPr>
          <p:nvPr/>
        </p:nvSpPr>
        <p:spPr bwMode="auto">
          <a:xfrm>
            <a:off x="8241513" y="4500229"/>
            <a:ext cx="1224739" cy="800666"/>
          </a:xfrm>
          <a:prstGeom prst="rect">
            <a:avLst/>
          </a:prstGeom>
          <a:noFill/>
          <a:ln w="12700">
            <a:noFill/>
            <a:round/>
            <a:headEnd/>
            <a:tailEnd/>
          </a:ln>
        </p:spPr>
        <p:txBody>
          <a:bodyPr wrap="none" lIns="90000" tIns="46800" rIns="90000" bIns="46800" anchor="t" anchorCtr="0"/>
          <a:lstStyle/>
          <a:p>
            <a:pPr fontAlgn="ctr" hangingPunct="0">
              <a:lnSpc>
                <a:spcPct val="120000"/>
              </a:lnSpc>
              <a:spcBef>
                <a:spcPts val="300"/>
              </a:spcBef>
              <a:buClr>
                <a:srgbClr val="111986"/>
              </a:buClr>
              <a:buSzPct val="70000"/>
              <a:tabLst>
                <a:tab pos="4104000" algn="r"/>
              </a:tabLst>
              <a:defRPr/>
            </a:pPr>
            <a:r>
              <a:rPr lang="ja-JP" altLang="en-US" sz="1100" b="1" dirty="0">
                <a:solidFill>
                  <a:srgbClr val="000000"/>
                </a:solidFill>
                <a:latin typeface="BIZ UDPゴシック" panose="020B0400000000000000" pitchFamily="50" charset="-128"/>
                <a:ea typeface="BIZ UDPゴシック" panose="020B0400000000000000" pitchFamily="50" charset="-128"/>
              </a:rPr>
              <a:t>＋ </a:t>
            </a:r>
            <a:r>
              <a:rPr lang="en-US" altLang="ja-JP" sz="1100" b="1" dirty="0">
                <a:solidFill>
                  <a:srgbClr val="000000"/>
                </a:solidFill>
                <a:latin typeface="BIZ UDPゴシック" panose="020B0400000000000000" pitchFamily="50" charset="-128"/>
                <a:ea typeface="BIZ UDPゴシック" panose="020B0400000000000000" pitchFamily="50" charset="-128"/>
              </a:rPr>
              <a:t>4,607</a:t>
            </a:r>
            <a:r>
              <a:rPr lang="ja-JP" altLang="en-US" sz="1100" b="1" dirty="0">
                <a:solidFill>
                  <a:srgbClr val="000000"/>
                </a:solidFill>
                <a:latin typeface="BIZ UDPゴシック" panose="020B0400000000000000" pitchFamily="50" charset="-128"/>
                <a:ea typeface="BIZ UDPゴシック" panose="020B0400000000000000" pitchFamily="50" charset="-128"/>
              </a:rPr>
              <a:t>億円</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fontAlgn="ctr" hangingPunct="0">
              <a:lnSpc>
                <a:spcPct val="120000"/>
              </a:lnSpc>
              <a:spcBef>
                <a:spcPts val="300"/>
              </a:spcBef>
              <a:buClr>
                <a:srgbClr val="111986"/>
              </a:buClr>
              <a:buSzPct val="70000"/>
              <a:tabLst>
                <a:tab pos="4104000" algn="r"/>
              </a:tabLst>
              <a:defRPr/>
            </a:pPr>
            <a:r>
              <a:rPr lang="ja-JP" altLang="en-US" sz="1100" b="1" dirty="0">
                <a:solidFill>
                  <a:srgbClr val="000000"/>
                </a:solidFill>
                <a:latin typeface="BIZ UDPゴシック" panose="020B0400000000000000" pitchFamily="50" charset="-128"/>
                <a:ea typeface="BIZ UDPゴシック" panose="020B0400000000000000" pitchFamily="50" charset="-128"/>
              </a:rPr>
              <a:t>　 ＋ </a:t>
            </a:r>
            <a:r>
              <a:rPr lang="en-US" altLang="ja-JP" sz="1100" b="1" dirty="0">
                <a:solidFill>
                  <a:srgbClr val="000000"/>
                </a:solidFill>
                <a:latin typeface="BIZ UDPゴシック" panose="020B0400000000000000" pitchFamily="50" charset="-128"/>
                <a:ea typeface="BIZ UDPゴシック" panose="020B0400000000000000" pitchFamily="50" charset="-128"/>
              </a:rPr>
              <a:t>483</a:t>
            </a:r>
            <a:r>
              <a:rPr lang="ja-JP" altLang="en-US" sz="1100" b="1" dirty="0">
                <a:solidFill>
                  <a:srgbClr val="000000"/>
                </a:solidFill>
                <a:latin typeface="BIZ UDPゴシック" panose="020B0400000000000000" pitchFamily="50" charset="-128"/>
                <a:ea typeface="BIZ UDPゴシック" panose="020B0400000000000000" pitchFamily="50" charset="-128"/>
              </a:rPr>
              <a:t>億円</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lvl="0" fontAlgn="ctr" hangingPunct="0">
              <a:lnSpc>
                <a:spcPct val="120000"/>
              </a:lnSpc>
              <a:spcBef>
                <a:spcPts val="300"/>
              </a:spcBef>
              <a:buClr>
                <a:srgbClr val="111986"/>
              </a:buClr>
              <a:buSzPct val="70000"/>
              <a:tabLst>
                <a:tab pos="4104000" algn="r"/>
              </a:tabLst>
              <a:defRPr/>
            </a:pPr>
            <a:r>
              <a:rPr lang="ja-JP" altLang="en-US" sz="1100" b="1" dirty="0">
                <a:solidFill>
                  <a:srgbClr val="000000"/>
                </a:solidFill>
                <a:latin typeface="BIZ UDPゴシック" panose="020B0400000000000000" pitchFamily="50" charset="-128"/>
                <a:ea typeface="BIZ UDPゴシック" panose="020B0400000000000000" pitchFamily="50" charset="-128"/>
              </a:rPr>
              <a:t>　 ＋ </a:t>
            </a:r>
            <a:r>
              <a:rPr lang="en-US" altLang="ja-JP" sz="1100" b="1" dirty="0">
                <a:solidFill>
                  <a:srgbClr val="000000"/>
                </a:solidFill>
                <a:latin typeface="BIZ UDPゴシック" panose="020B0400000000000000" pitchFamily="50" charset="-128"/>
                <a:ea typeface="BIZ UDPゴシック" panose="020B0400000000000000" pitchFamily="50" charset="-128"/>
              </a:rPr>
              <a:t>398</a:t>
            </a:r>
            <a:r>
              <a:rPr lang="ja-JP" altLang="en-US" sz="1100" b="1" dirty="0">
                <a:solidFill>
                  <a:srgbClr val="000000"/>
                </a:solidFill>
                <a:latin typeface="BIZ UDPゴシック" panose="020B0400000000000000" pitchFamily="50" charset="-128"/>
                <a:ea typeface="BIZ UDPゴシック" panose="020B0400000000000000" pitchFamily="50" charset="-128"/>
              </a:rPr>
              <a:t>億円</a:t>
            </a:r>
            <a:endParaRPr lang="en-US" altLang="ja-JP" sz="1100" b="1" dirty="0">
              <a:solidFill>
                <a:srgbClr val="000000"/>
              </a:solidFill>
              <a:latin typeface="BIZ UDPゴシック" panose="020B0400000000000000" pitchFamily="50" charset="-128"/>
              <a:ea typeface="BIZ UDPゴシック" panose="020B0400000000000000" pitchFamily="50" charset="-128"/>
            </a:endParaRPr>
          </a:p>
          <a:p>
            <a:pPr marL="0" marR="0" lvl="0" indent="0" algn="r" defTabSz="914400" rtl="0" eaLnBrk="1" fontAlgn="base" latinLnBrk="0" hangingPunct="1">
              <a:lnSpc>
                <a:spcPts val="2200"/>
              </a:lnSpc>
              <a:spcBef>
                <a:spcPct val="0"/>
              </a:spcBef>
              <a:spcAft>
                <a:spcPct val="0"/>
              </a:spcAft>
              <a:buClrTx/>
              <a:buSzTx/>
              <a:buFontTx/>
              <a:buNone/>
              <a:tabLst/>
              <a:defRPr/>
            </a:pPr>
            <a:r>
              <a:rPr kumimoji="1" lang="ja-JP" altLang="en-US" sz="16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p>
        </p:txBody>
      </p:sp>
      <p:sp>
        <p:nvSpPr>
          <p:cNvPr id="43" name="AutoShape 123">
            <a:extLst>
              <a:ext uri="{FF2B5EF4-FFF2-40B4-BE49-F238E27FC236}">
                <a16:creationId xmlns:a16="http://schemas.microsoft.com/office/drawing/2014/main" id="{A15F04E2-56C5-42BA-8B93-112DA9ABA6AA}"/>
              </a:ext>
            </a:extLst>
          </p:cNvPr>
          <p:cNvSpPr>
            <a:spLocks noChangeAspect="1" noChangeArrowheads="1"/>
          </p:cNvSpPr>
          <p:nvPr/>
        </p:nvSpPr>
        <p:spPr bwMode="auto">
          <a:xfrm>
            <a:off x="8284063" y="5786900"/>
            <a:ext cx="1224739" cy="288000"/>
          </a:xfrm>
          <a:prstGeom prst="rect">
            <a:avLst/>
          </a:prstGeom>
          <a:noFill/>
          <a:ln w="12700">
            <a:noFill/>
            <a:round/>
            <a:headEnd/>
            <a:tailEnd/>
          </a:ln>
        </p:spPr>
        <p:txBody>
          <a:bodyPr wrap="none" lIns="90000" tIns="46800" rIns="90000" bIns="46800" anchor="t" anchorCtr="0"/>
          <a:lstStyle/>
          <a:p>
            <a:pPr fontAlgn="ctr" hangingPunct="0">
              <a:lnSpc>
                <a:spcPct val="120000"/>
              </a:lnSpc>
              <a:spcBef>
                <a:spcPts val="300"/>
              </a:spcBef>
              <a:buClr>
                <a:srgbClr val="111986"/>
              </a:buClr>
              <a:buSzPct val="70000"/>
              <a:tabLst>
                <a:tab pos="4104000" algn="r"/>
              </a:tabLst>
            </a:pPr>
            <a:r>
              <a:rPr lang="ja-JP" altLang="en-US" sz="1100" b="1" dirty="0">
                <a:solidFill>
                  <a:srgbClr val="000000"/>
                </a:solidFill>
                <a:latin typeface="BIZ UDPゴシック" panose="020B0400000000000000" pitchFamily="50" charset="-128"/>
                <a:ea typeface="BIZ UDPゴシック" panose="020B0400000000000000" pitchFamily="50" charset="-128"/>
              </a:rPr>
              <a:t>＋ </a:t>
            </a:r>
            <a:r>
              <a:rPr lang="en-US" altLang="ja-JP" sz="1100" b="1" dirty="0">
                <a:solidFill>
                  <a:srgbClr val="000000"/>
                </a:solidFill>
                <a:latin typeface="BIZ UDPゴシック" panose="020B0400000000000000" pitchFamily="50" charset="-128"/>
                <a:ea typeface="BIZ UDPゴシック" panose="020B0400000000000000" pitchFamily="50" charset="-128"/>
              </a:rPr>
              <a:t>1,019</a:t>
            </a:r>
            <a:r>
              <a:rPr lang="ja-JP" altLang="en-US" sz="1100" b="1" dirty="0">
                <a:solidFill>
                  <a:srgbClr val="000000"/>
                </a:solidFill>
                <a:latin typeface="BIZ UDPゴシック" panose="020B0400000000000000" pitchFamily="50" charset="-128"/>
                <a:ea typeface="BIZ UDPゴシック" panose="020B0400000000000000" pitchFamily="50" charset="-128"/>
              </a:rPr>
              <a:t>億円</a:t>
            </a:r>
          </a:p>
        </p:txBody>
      </p:sp>
      <p:graphicFrame>
        <p:nvGraphicFramePr>
          <p:cNvPr id="44" name="Group 3">
            <a:extLst>
              <a:ext uri="{FF2B5EF4-FFF2-40B4-BE49-F238E27FC236}">
                <a16:creationId xmlns:a16="http://schemas.microsoft.com/office/drawing/2014/main" id="{B04BDFE9-9CD8-4CC6-B12F-2C00D4F50B41}"/>
              </a:ext>
            </a:extLst>
          </p:cNvPr>
          <p:cNvGraphicFramePr>
            <a:graphicFrameLocks noChangeAspect="1"/>
          </p:cNvGraphicFramePr>
          <p:nvPr>
            <p:extLst>
              <p:ext uri="{D42A27DB-BD31-4B8C-83A1-F6EECF244321}">
                <p14:modId xmlns:p14="http://schemas.microsoft.com/office/powerpoint/2010/main" val="1833732027"/>
              </p:ext>
            </p:extLst>
          </p:nvPr>
        </p:nvGraphicFramePr>
        <p:xfrm>
          <a:off x="259634" y="2204022"/>
          <a:ext cx="9360000" cy="1620000"/>
        </p:xfrm>
        <a:graphic>
          <a:graphicData uri="http://schemas.openxmlformats.org/drawingml/2006/table">
            <a:tbl>
              <a:tblPr firstRow="1" bandRow="1"/>
              <a:tblGrid>
                <a:gridCol w="144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440000">
                  <a:extLst>
                    <a:ext uri="{9D8B030D-6E8A-4147-A177-3AD203B41FA5}">
                      <a16:colId xmlns:a16="http://schemas.microsoft.com/office/drawing/2014/main" val="20004"/>
                    </a:ext>
                  </a:extLst>
                </a:gridCol>
              </a:tblGrid>
              <a:tr h="540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当初予算</a:t>
                      </a:r>
                      <a:endParaRPr kumimoji="1" lang="ja-JP" altLang="ja-JP"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72000" marR="72000" marT="0" marB="0" anchor="ctr" horzOverflow="overflow">
                    <a:lnL w="12700" cmpd="sng">
                      <a:noFill/>
                    </a:lnL>
                    <a:lnR w="6350" cap="flat" cmpd="sng" algn="ctr">
                      <a:solidFill>
                        <a:srgbClr val="FFFFFF"/>
                      </a:solidFill>
                      <a:prstDash val="solid"/>
                      <a:round/>
                      <a:headEnd type="none" w="med" len="med"/>
                      <a:tailEnd type="none" w="med" len="med"/>
                    </a:lnR>
                    <a:lnT w="12700" cmpd="sng">
                      <a:noFill/>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令和７年度</a:t>
                      </a:r>
                      <a:endParaRPr kumimoji="1" lang="ja-JP" altLang="en-US"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令和８年度</a:t>
                      </a:r>
                      <a:endParaRPr kumimoji="1" lang="ja-JP" altLang="en-US"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増減額</a:t>
                      </a:r>
                      <a:endParaRPr kumimoji="1" lang="ja-JP" altLang="en-US"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前年度比</a:t>
                      </a:r>
                      <a:endParaRPr kumimoji="1" lang="ja-JP" altLang="en-US" sz="16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FFFFFF"/>
                      </a:solidFill>
                      <a:prstDash val="solid"/>
                      <a:round/>
                      <a:headEnd type="none" w="med" len="med"/>
                      <a:tailEnd type="none" w="med" len="med"/>
                    </a:lnL>
                    <a:lnR w="12700" cmpd="sng">
                      <a:noFill/>
                    </a:lnR>
                    <a:lnT w="12700" cmpd="sng">
                      <a:noFill/>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extLst>
                  <a:ext uri="{0D108BD9-81ED-4DB2-BD59-A6C34878D82A}">
                    <a16:rowId xmlns:a16="http://schemas.microsoft.com/office/drawing/2014/main" val="10000"/>
                  </a:ext>
                </a:extLst>
              </a:tr>
              <a:tr h="540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600" b="1"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一般会計</a:t>
                      </a:r>
                      <a:endParaRPr kumimoji="1" lang="en-US" altLang="ja-JP" sz="1600" b="1"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72000" marR="72000" marT="0" marB="0" anchor="ctr" horzOverflow="overflow">
                    <a:lnL w="12700" cmpd="sng">
                      <a:noFill/>
                    </a:lnL>
                    <a:lnR w="12700" cmpd="sng">
                      <a:noFill/>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600" b="1" u="none" strike="noStrike" cap="none" normalizeH="0" baseline="0" dirty="0">
                          <a:ln>
                            <a:noFill/>
                          </a:ln>
                          <a:effectLst/>
                          <a:latin typeface="BIZ UDPゴシック" panose="020B0400000000000000" pitchFamily="50" charset="-128"/>
                          <a:ea typeface="BIZ UDPゴシック" panose="020B0400000000000000" pitchFamily="50" charset="-128"/>
                        </a:rPr>
                        <a:t>3</a:t>
                      </a:r>
                      <a:r>
                        <a:rPr kumimoji="1" lang="ja-JP" altLang="en-US" sz="1600" b="1" u="none" strike="noStrike" cap="none" normalizeH="0" baseline="0" dirty="0">
                          <a:ln>
                            <a:noFill/>
                          </a:ln>
                          <a:effectLst/>
                          <a:latin typeface="BIZ UDPゴシック" panose="020B0400000000000000" pitchFamily="50" charset="-128"/>
                          <a:ea typeface="BIZ UDPゴシック" panose="020B0400000000000000" pitchFamily="50" charset="-128"/>
                        </a:rPr>
                        <a:t>兆 </a:t>
                      </a:r>
                      <a:r>
                        <a:rPr kumimoji="1" lang="en-US" altLang="ja-JP" sz="1600" b="1" u="none" strike="noStrike" cap="none" normalizeH="0" baseline="0" dirty="0">
                          <a:ln>
                            <a:noFill/>
                          </a:ln>
                          <a:effectLst/>
                          <a:latin typeface="BIZ UDPゴシック" panose="020B0400000000000000" pitchFamily="50" charset="-128"/>
                          <a:ea typeface="BIZ UDPゴシック" panose="020B0400000000000000" pitchFamily="50" charset="-128"/>
                        </a:rPr>
                        <a:t>2,</a:t>
                      </a:r>
                      <a:r>
                        <a:rPr kumimoji="1" lang="ja-JP" altLang="en-US" sz="1600" b="1" u="none" strike="noStrike" cap="none" normalizeH="0" baseline="0" dirty="0">
                          <a:ln>
                            <a:noFill/>
                          </a:ln>
                          <a:effectLst/>
                          <a:latin typeface="BIZ UDPゴシック" panose="020B0400000000000000" pitchFamily="50" charset="-128"/>
                          <a:ea typeface="BIZ UDPゴシック" panose="020B0400000000000000" pitchFamily="50" charset="-128"/>
                        </a:rPr>
                        <a:t>７１４ 億円</a:t>
                      </a:r>
                      <a:endPar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12700" cmpd="sng">
                      <a:noFill/>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３兆 </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9,21</a:t>
                      </a:r>
                      <a:r>
                        <a:rPr kumimoji="1" lang="en-US" altLang="ja-JP" sz="5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6</a:t>
                      </a:r>
                      <a:r>
                        <a:rPr kumimoji="1" lang="ja-JP" altLang="en-US" sz="1600" b="1" u="none" strike="noStrike" cap="none" normalizeH="0" baseline="0" dirty="0">
                          <a:ln>
                            <a:noFill/>
                          </a:ln>
                          <a:effectLst/>
                          <a:latin typeface="BIZ UDPゴシック" panose="020B0400000000000000" pitchFamily="50" charset="-128"/>
                          <a:ea typeface="BIZ UDPゴシック" panose="020B0400000000000000" pitchFamily="50" charset="-128"/>
                        </a:rPr>
                        <a:t> 億円</a:t>
                      </a:r>
                      <a:endPar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6,502</a:t>
                      </a: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億円</a:t>
                      </a:r>
                      <a:endPar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19.9</a:t>
                      </a: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AEAEAE"/>
                      </a:solidFill>
                      <a:prstDash val="solid"/>
                      <a:round/>
                      <a:headEnd type="none" w="med" len="med"/>
                      <a:tailEnd type="none" w="med" len="med"/>
                    </a:lnL>
                    <a:lnR w="12700" cmpd="sng">
                      <a:noFill/>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lvl1pPr marL="0" algn="l" defTabSz="914400" rtl="0" eaLnBrk="1" latinLnBrk="0" hangingPunct="1">
                        <a:defRPr kumimoji="1" sz="1800" kern="1200">
                          <a:solidFill>
                            <a:schemeClr val="tx1"/>
                          </a:solidFill>
                          <a:latin typeface="游ゴシック" panose="020F0502020204030204"/>
                        </a:defRPr>
                      </a:lvl1pPr>
                      <a:lvl2pPr marL="457200" algn="l" defTabSz="914400" rtl="0" eaLnBrk="1" latinLnBrk="0" hangingPunct="1">
                        <a:defRPr kumimoji="1" sz="1800" kern="1200">
                          <a:solidFill>
                            <a:schemeClr val="tx1"/>
                          </a:solidFill>
                          <a:latin typeface="游ゴシック" panose="020F0502020204030204"/>
                        </a:defRPr>
                      </a:lvl2pPr>
                      <a:lvl3pPr marL="914400" algn="l" defTabSz="914400" rtl="0" eaLnBrk="1" latinLnBrk="0" hangingPunct="1">
                        <a:defRPr kumimoji="1" sz="1800" kern="1200">
                          <a:solidFill>
                            <a:schemeClr val="tx1"/>
                          </a:solidFill>
                          <a:latin typeface="游ゴシック" panose="020F0502020204030204"/>
                        </a:defRPr>
                      </a:lvl3pPr>
                      <a:lvl4pPr marL="1371600" algn="l" defTabSz="914400" rtl="0" eaLnBrk="1" latinLnBrk="0" hangingPunct="1">
                        <a:defRPr kumimoji="1" sz="1800" kern="1200">
                          <a:solidFill>
                            <a:schemeClr val="tx1"/>
                          </a:solidFill>
                          <a:latin typeface="游ゴシック" panose="020F0502020204030204"/>
                        </a:defRPr>
                      </a:lvl4pPr>
                      <a:lvl5pPr marL="1828800" algn="l" defTabSz="914400" rtl="0" eaLnBrk="1" latinLnBrk="0" hangingPunct="1">
                        <a:defRPr kumimoji="1" sz="1800" kern="1200">
                          <a:solidFill>
                            <a:schemeClr val="tx1"/>
                          </a:solidFill>
                          <a:latin typeface="游ゴシック" panose="020F0502020204030204"/>
                        </a:defRPr>
                      </a:lvl5pPr>
                      <a:lvl6pPr marL="2286000" algn="l" defTabSz="914400" rtl="0" eaLnBrk="1" latinLnBrk="0" hangingPunct="1">
                        <a:defRPr kumimoji="1" sz="1800" kern="1200">
                          <a:solidFill>
                            <a:schemeClr val="tx1"/>
                          </a:solidFill>
                          <a:latin typeface="游ゴシック" panose="020F0502020204030204"/>
                        </a:defRPr>
                      </a:lvl6pPr>
                      <a:lvl7pPr marL="2743200" algn="l" defTabSz="914400" rtl="0" eaLnBrk="1" latinLnBrk="0" hangingPunct="1">
                        <a:defRPr kumimoji="1" sz="1800" kern="1200">
                          <a:solidFill>
                            <a:schemeClr val="tx1"/>
                          </a:solidFill>
                          <a:latin typeface="游ゴシック" panose="020F0502020204030204"/>
                        </a:defRPr>
                      </a:lvl7pPr>
                      <a:lvl8pPr marL="3200400" algn="l" defTabSz="914400" rtl="0" eaLnBrk="1" latinLnBrk="0" hangingPunct="1">
                        <a:defRPr kumimoji="1" sz="1800" kern="1200">
                          <a:solidFill>
                            <a:schemeClr val="tx1"/>
                          </a:solidFill>
                          <a:latin typeface="游ゴシック" panose="020F0502020204030204"/>
                        </a:defRPr>
                      </a:lvl8pPr>
                      <a:lvl9pPr marL="3657600" algn="l" defTabSz="914400" rtl="0" eaLnBrk="1" latinLnBrk="0" hangingPunct="1">
                        <a:defRPr kumimoji="1" sz="1800" kern="1200">
                          <a:solidFill>
                            <a:schemeClr val="tx1"/>
                          </a:solidFill>
                          <a:latin typeface="游ゴシック" panose="020F0502020204030204"/>
                        </a:defRPr>
                      </a:lvl9p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600" b="1"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特別会計</a:t>
                      </a:r>
                      <a:endParaRPr kumimoji="1" lang="ja-JP" altLang="en-US" sz="16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72000" marR="72000" marT="0" marB="0" anchor="ctr" horzOverflow="overflow">
                    <a:lnL w="12700" cmpd="sng">
                      <a:noFill/>
                    </a:lnL>
                    <a:lnR w="12700" cmpd="sng">
                      <a:noFill/>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effectLst/>
                          <a:latin typeface="BIZ UDPゴシック" panose="020B0400000000000000" pitchFamily="50" charset="-128"/>
                          <a:ea typeface="BIZ UDPゴシック" panose="020B0400000000000000" pitchFamily="50" charset="-128"/>
                        </a:rPr>
                        <a:t>３兆 </a:t>
                      </a:r>
                      <a:r>
                        <a:rPr kumimoji="1" lang="ja-JP" altLang="en-US" sz="800" b="1" u="none" strike="noStrike" cap="none" normalizeH="0" baseline="0" dirty="0">
                          <a:ln>
                            <a:noFill/>
                          </a:ln>
                          <a:effectLst/>
                          <a:latin typeface="BIZ UDPゴシック" panose="020B0400000000000000" pitchFamily="50" charset="-128"/>
                          <a:ea typeface="BIZ UDPゴシック" panose="020B0400000000000000" pitchFamily="50" charset="-128"/>
                        </a:rPr>
                        <a:t> </a:t>
                      </a:r>
                      <a:r>
                        <a:rPr kumimoji="1" lang="en-US" altLang="ja-JP" sz="1600" b="1" u="none" strike="noStrike" cap="none" normalizeH="0" baseline="0" dirty="0">
                          <a:ln>
                            <a:noFill/>
                          </a:ln>
                          <a:effectLst/>
                          <a:latin typeface="BIZ UDPゴシック" panose="020B0400000000000000" pitchFamily="50" charset="-128"/>
                          <a:ea typeface="BIZ UDPゴシック" panose="020B0400000000000000" pitchFamily="50" charset="-128"/>
                        </a:rPr>
                        <a:t>1,107</a:t>
                      </a:r>
                      <a:r>
                        <a:rPr kumimoji="1" lang="ja-JP" altLang="en-US" sz="1600" b="1" u="none" strike="noStrike" cap="none" normalizeH="0" baseline="0" dirty="0">
                          <a:ln>
                            <a:noFill/>
                          </a:ln>
                          <a:effectLst/>
                          <a:latin typeface="BIZ UDPゴシック" panose="020B0400000000000000" pitchFamily="50" charset="-128"/>
                          <a:ea typeface="BIZ UDPゴシック" panose="020B0400000000000000" pitchFamily="50" charset="-128"/>
                        </a:rPr>
                        <a:t> 億円</a:t>
                      </a:r>
                      <a:endPar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12700" cmpd="sng">
                      <a:noFill/>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３兆</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2,</a:t>
                      </a: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８５２</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億円</a:t>
                      </a:r>
                      <a:endPar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2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en-US" altLang="ja-JP" sz="3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,745 </a:t>
                      </a: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億円</a:t>
                      </a:r>
                      <a:endParaRPr kumimoji="1" lang="ja-JP" altLang="en-US"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u="none" strike="noStrike" cap="none" normalizeH="0" baseline="0" dirty="0">
                          <a:ln>
                            <a:noFill/>
                          </a:ln>
                          <a:effectLst/>
                          <a:latin typeface="BIZ UDPゴシック" panose="020B0400000000000000" pitchFamily="50" charset="-128"/>
                          <a:ea typeface="BIZ UDPゴシック" panose="020B0400000000000000" pitchFamily="50" charset="-128"/>
                        </a:rPr>
                        <a:t>＋</a:t>
                      </a:r>
                      <a:r>
                        <a:rPr kumimoji="1" lang="en-US" altLang="ja-JP" sz="1600" b="1" u="none" strike="noStrike" cap="none" normalizeH="0" baseline="0" dirty="0">
                          <a:ln>
                            <a:noFill/>
                          </a:ln>
                          <a:effectLst/>
                          <a:latin typeface="BIZ UDPゴシック" panose="020B0400000000000000" pitchFamily="50" charset="-128"/>
                          <a:ea typeface="BIZ UDPゴシック" panose="020B0400000000000000" pitchFamily="50" charset="-128"/>
                        </a:rPr>
                        <a:t>   </a:t>
                      </a:r>
                      <a:r>
                        <a:rPr kumimoji="1" lang="en-US" altLang="ja-JP"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5.6</a:t>
                      </a:r>
                      <a:r>
                        <a:rPr kumimoji="1" lang="ja-JP" altLang="en-US" sz="16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endParaRPr kumimoji="1"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anchor="ctr" horzOverflow="overflow">
                    <a:lnL w="6350" cap="flat" cmpd="sng" algn="ctr">
                      <a:solidFill>
                        <a:srgbClr val="AEAEAE"/>
                      </a:solidFill>
                      <a:prstDash val="solid"/>
                      <a:round/>
                      <a:headEnd type="none" w="med" len="med"/>
                      <a:tailEnd type="none" w="med" len="med"/>
                    </a:lnL>
                    <a:lnR w="12700" cmpd="sng">
                      <a:noFill/>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45" name="グループ化 44">
            <a:extLst>
              <a:ext uri="{FF2B5EF4-FFF2-40B4-BE49-F238E27FC236}">
                <a16:creationId xmlns:a16="http://schemas.microsoft.com/office/drawing/2014/main" id="{B5B164AC-5BB8-4DE5-817C-C31392F69D0D}"/>
              </a:ext>
            </a:extLst>
          </p:cNvPr>
          <p:cNvGrpSpPr/>
          <p:nvPr/>
        </p:nvGrpSpPr>
        <p:grpSpPr>
          <a:xfrm>
            <a:off x="3873000" y="2211605"/>
            <a:ext cx="2160000" cy="1620000"/>
            <a:chOff x="3872880" y="1700808"/>
            <a:chExt cx="2160000" cy="1296000"/>
          </a:xfrm>
        </p:grpSpPr>
        <p:sp>
          <p:nvSpPr>
            <p:cNvPr id="46" name="正方形/長方形 45">
              <a:extLst>
                <a:ext uri="{FF2B5EF4-FFF2-40B4-BE49-F238E27FC236}">
                  <a16:creationId xmlns:a16="http://schemas.microsoft.com/office/drawing/2014/main" id="{006DEA01-1D5F-4CC2-8042-ACAA436C03FD}"/>
                </a:ext>
              </a:extLst>
            </p:cNvPr>
            <p:cNvSpPr>
              <a:spLocks/>
            </p:cNvSpPr>
            <p:nvPr/>
          </p:nvSpPr>
          <p:spPr>
            <a:xfrm>
              <a:off x="3872880" y="1700808"/>
              <a:ext cx="2160000" cy="1296000"/>
            </a:xfrm>
            <a:prstGeom prst="rect">
              <a:avLst/>
            </a:prstGeom>
            <a:no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fontAlgn="auto">
                <a:spcBef>
                  <a:spcPts val="0"/>
                </a:spcBef>
                <a:spcAft>
                  <a:spcPts val="0"/>
                </a:spcAft>
                <a:defRPr/>
              </a:pPr>
              <a:endParaRPr lang="ja-JP" altLang="en-US" sz="1463"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7" name="正方形/長方形 46">
              <a:extLst>
                <a:ext uri="{FF2B5EF4-FFF2-40B4-BE49-F238E27FC236}">
                  <a16:creationId xmlns:a16="http://schemas.microsoft.com/office/drawing/2014/main" id="{00A79FAD-9135-4962-BF57-5CFE156EA697}"/>
                </a:ext>
              </a:extLst>
            </p:cNvPr>
            <p:cNvSpPr>
              <a:spLocks/>
            </p:cNvSpPr>
            <p:nvPr/>
          </p:nvSpPr>
          <p:spPr>
            <a:xfrm>
              <a:off x="3872880" y="1700808"/>
              <a:ext cx="2160000" cy="1296000"/>
            </a:xfrm>
            <a:prstGeom prst="rect">
              <a:avLst/>
            </a:prstGeom>
            <a:noFill/>
            <a:ln w="28575">
              <a:solidFill>
                <a:srgbClr val="CC28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fontAlgn="auto">
                <a:spcBef>
                  <a:spcPts val="0"/>
                </a:spcBef>
                <a:spcAft>
                  <a:spcPts val="0"/>
                </a:spcAft>
                <a:defRPr/>
              </a:pPr>
              <a:endParaRPr lang="ja-JP" altLang="en-US" sz="1463" dirty="0">
                <a:solidFill>
                  <a:prstClr val="white"/>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Tree>
    <p:extLst>
      <p:ext uri="{BB962C8B-B14F-4D97-AF65-F5344CB8AC3E}">
        <p14:creationId xmlns:p14="http://schemas.microsoft.com/office/powerpoint/2010/main" val="24574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a:extLst>
              <a:ext uri="{FF2B5EF4-FFF2-40B4-BE49-F238E27FC236}">
                <a16:creationId xmlns:a16="http://schemas.microsoft.com/office/drawing/2014/main" id="{EB93FD0E-4483-421D-BCB1-F91149DDB867}"/>
              </a:ext>
            </a:extLst>
          </p:cNvPr>
          <p:cNvGraphicFramePr/>
          <p:nvPr>
            <p:extLst>
              <p:ext uri="{D42A27DB-BD31-4B8C-83A1-F6EECF244321}">
                <p14:modId xmlns:p14="http://schemas.microsoft.com/office/powerpoint/2010/main" val="3191096289"/>
              </p:ext>
            </p:extLst>
          </p:nvPr>
        </p:nvGraphicFramePr>
        <p:xfrm>
          <a:off x="633000" y="3309035"/>
          <a:ext cx="6271503" cy="987016"/>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プレースホルダー 5">
            <a:extLst>
              <a:ext uri="{FF2B5EF4-FFF2-40B4-BE49-F238E27FC236}">
                <a16:creationId xmlns:a16="http://schemas.microsoft.com/office/drawing/2014/main" id="{E09F9F9A-1622-4F72-8483-1D59C41CA91F}"/>
              </a:ext>
            </a:extLst>
          </p:cNvPr>
          <p:cNvSpPr>
            <a:spLocks noGrp="1"/>
          </p:cNvSpPr>
          <p:nvPr>
            <p:ph type="body" sz="quarter" idx="14"/>
          </p:nvPr>
        </p:nvSpPr>
        <p:spPr>
          <a:xfrm>
            <a:off x="740522" y="3111911"/>
            <a:ext cx="5328016" cy="1214164"/>
          </a:xfrm>
          <a:ln>
            <a:solidFill>
              <a:schemeClr val="tx1"/>
            </a:solidFill>
            <a:prstDash val="sysDot"/>
          </a:ln>
        </p:spPr>
        <p:txBody>
          <a:bodyPr/>
          <a:lstStyle/>
          <a:p>
            <a:pPr marL="0" indent="0">
              <a:buNone/>
            </a:pPr>
            <a:r>
              <a:rPr lang="ja-JP" altLang="en-US" dirty="0"/>
              <a:t>　</a:t>
            </a:r>
          </a:p>
        </p:txBody>
      </p:sp>
      <p:sp>
        <p:nvSpPr>
          <p:cNvPr id="128" name="スライド番号プレースホルダー 14">
            <a:extLst>
              <a:ext uri="{FF2B5EF4-FFF2-40B4-BE49-F238E27FC236}">
                <a16:creationId xmlns:a16="http://schemas.microsoft.com/office/drawing/2014/main" id="{7556B1A9-6B98-5102-D4D2-84E83A389A7A}"/>
              </a:ext>
            </a:extLst>
          </p:cNvPr>
          <p:cNvSpPr>
            <a:spLocks noGrp="1"/>
          </p:cNvSpPr>
          <p:nvPr>
            <p:ph type="sldNum" sz="quarter" idx="4"/>
          </p:nvPr>
        </p:nvSpPr>
        <p:spPr>
          <a:xfrm>
            <a:off x="9154842" y="6657658"/>
            <a:ext cx="720210" cy="216024"/>
          </a:xfrm>
        </p:spPr>
        <p:txBody>
          <a:bodyPr/>
          <a:lstStyle/>
          <a:p>
            <a:pPr lvl="0"/>
            <a:r>
              <a:rPr lang="en-US" altLang="ja-JP" noProof="0" dirty="0"/>
              <a:t>13</a:t>
            </a:r>
            <a:endParaRPr lang="ja-JP" altLang="en-US" noProof="0" dirty="0"/>
          </a:p>
        </p:txBody>
      </p:sp>
      <p:sp>
        <p:nvSpPr>
          <p:cNvPr id="18" name="テキスト プレースホルダー 17">
            <a:extLst>
              <a:ext uri="{FF2B5EF4-FFF2-40B4-BE49-F238E27FC236}">
                <a16:creationId xmlns:a16="http://schemas.microsoft.com/office/drawing/2014/main" id="{A5A5A8CB-BAF6-2B74-C6B1-DF574C8C5EA6}"/>
              </a:ext>
            </a:extLst>
          </p:cNvPr>
          <p:cNvSpPr>
            <a:spLocks noGrp="1"/>
          </p:cNvSpPr>
          <p:nvPr>
            <p:ph type="body" sz="quarter" idx="13"/>
          </p:nvPr>
        </p:nvSpPr>
        <p:spPr/>
        <p:txBody>
          <a:bodyPr/>
          <a:lstStyle/>
          <a:p>
            <a:pPr marL="576000" indent="-576000"/>
            <a:r>
              <a:rPr lang="ja-JP" altLang="en-US" dirty="0"/>
              <a:t>（４）</a:t>
            </a:r>
            <a:r>
              <a:rPr lang="en-US" altLang="ja-JP" dirty="0"/>
              <a:t>	</a:t>
            </a:r>
            <a:r>
              <a:rPr lang="ja-JP" altLang="en-US" dirty="0"/>
              <a:t>令和８年度当初予算の状況</a:t>
            </a:r>
          </a:p>
        </p:txBody>
      </p:sp>
      <p:sp>
        <p:nvSpPr>
          <p:cNvPr id="66" name="角丸四角形 9">
            <a:extLst>
              <a:ext uri="{FF2B5EF4-FFF2-40B4-BE49-F238E27FC236}">
                <a16:creationId xmlns:a16="http://schemas.microsoft.com/office/drawing/2014/main" id="{E5E6894A-5E63-D0E9-D1DE-62FE8D62832D}"/>
              </a:ext>
            </a:extLst>
          </p:cNvPr>
          <p:cNvSpPr/>
          <p:nvPr/>
        </p:nvSpPr>
        <p:spPr>
          <a:xfrm>
            <a:off x="1271851" y="879249"/>
            <a:ext cx="8352000" cy="522485"/>
          </a:xfrm>
          <a:prstGeom prst="rect">
            <a:avLst/>
          </a:prstGeom>
          <a:gradFill flip="none" rotWithShape="1">
            <a:gsLst>
              <a:gs pos="90000">
                <a:srgbClr val="CCDAF5"/>
              </a:gs>
              <a:gs pos="100000">
                <a:srgbClr val="CCDAF5">
                  <a:alpha val="0"/>
                </a:srgbClr>
              </a:gs>
            </a:gsLst>
            <a:lin ang="0" scaled="1"/>
            <a:tileRect/>
          </a:gradFill>
          <a:ln w="9525" cap="flat" cmpd="sng" algn="ctr">
            <a:noFill/>
            <a:prstDash val="solid"/>
          </a:ln>
          <a:effectLst/>
        </p:spPr>
        <p:txBody>
          <a:bodyPr lIns="91440" tIns="0" rIns="91440" bIns="18000" rtlCol="0" anchor="ctr"/>
          <a:lstStyle/>
          <a:p>
            <a:pPr marL="126000" indent="-126000" defTabSz="914400" fontAlgn="ctr" hangingPunct="0">
              <a:lnSpc>
                <a:spcPct val="110000"/>
              </a:lnSpc>
              <a:spcBef>
                <a:spcPts val="100"/>
              </a:spcBef>
              <a:buClr>
                <a:srgbClr val="111986"/>
              </a:buClr>
              <a:buSzPct val="70000"/>
              <a:buFont typeface="Wingdings" panose="05000000000000000000" pitchFamily="2" charset="2"/>
              <a:buChar char="l"/>
            </a:pPr>
            <a:r>
              <a:rPr kumimoji="1" lang="ja-JP" altLang="en-US" sz="1100" b="1" dirty="0"/>
              <a:t>実質税収の増加の影響により、</a:t>
            </a:r>
            <a:br>
              <a:rPr kumimoji="1" lang="en-US" altLang="ja-JP" sz="1100" b="1" dirty="0"/>
            </a:br>
            <a:r>
              <a:rPr kumimoji="1" lang="ja-JP" altLang="en-US" sz="1100" b="1" dirty="0"/>
              <a:t>実質一般財源（実質税収＋地方交付税等）は増加</a:t>
            </a:r>
          </a:p>
        </p:txBody>
      </p:sp>
      <p:sp>
        <p:nvSpPr>
          <p:cNvPr id="67" name="角丸四角形 27">
            <a:extLst>
              <a:ext uri="{FF2B5EF4-FFF2-40B4-BE49-F238E27FC236}">
                <a16:creationId xmlns:a16="http://schemas.microsoft.com/office/drawing/2014/main" id="{8B7F9309-A667-6A99-2819-EB1C9D6C2454}"/>
              </a:ext>
            </a:extLst>
          </p:cNvPr>
          <p:cNvSpPr/>
          <p:nvPr/>
        </p:nvSpPr>
        <p:spPr>
          <a:xfrm>
            <a:off x="274572" y="880844"/>
            <a:ext cx="1008000" cy="520891"/>
          </a:xfrm>
          <a:prstGeom prst="rect">
            <a:avLst/>
          </a:prstGeom>
          <a:solidFill>
            <a:srgbClr val="111986"/>
          </a:solidFill>
          <a:ln w="9525" cap="flat" cmpd="sng" algn="ctr">
            <a:noFill/>
            <a:prstDash val="solid"/>
            <a:miter lim="800000"/>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ctr" hangingPunct="0"/>
            <a:r>
              <a:rPr lang="ja-JP" altLang="en-US" sz="1600" b="1" dirty="0">
                <a:solidFill>
                  <a:srgbClr val="FFFFFF"/>
                </a:solidFill>
                <a:latin typeface="BIZ UDPゴシック" panose="020B0400000000000000" pitchFamily="50" charset="-128"/>
                <a:ea typeface="BIZ UDPゴシック" panose="020B0400000000000000" pitchFamily="50" charset="-128"/>
              </a:rPr>
              <a:t>歳入</a:t>
            </a:r>
            <a:endParaRPr lang="en-US" altLang="ja-JP" sz="1600" b="1" dirty="0">
              <a:solidFill>
                <a:srgbClr val="FFFFFF"/>
              </a:solidFill>
              <a:latin typeface="BIZ UDPゴシック" panose="020B0400000000000000" pitchFamily="50" charset="-128"/>
              <a:ea typeface="BIZ UDPゴシック" panose="020B0400000000000000" pitchFamily="50" charset="-128"/>
            </a:endParaRPr>
          </a:p>
        </p:txBody>
      </p:sp>
      <p:graphicFrame>
        <p:nvGraphicFramePr>
          <p:cNvPr id="116" name="グラフ 115">
            <a:extLst>
              <a:ext uri="{FF2B5EF4-FFF2-40B4-BE49-F238E27FC236}">
                <a16:creationId xmlns:a16="http://schemas.microsoft.com/office/drawing/2014/main" id="{BF208DFF-EB43-41D9-B4D2-CAFA7311A1D4}"/>
              </a:ext>
            </a:extLst>
          </p:cNvPr>
          <p:cNvGraphicFramePr/>
          <p:nvPr>
            <p:extLst>
              <p:ext uri="{D42A27DB-BD31-4B8C-83A1-F6EECF244321}">
                <p14:modId xmlns:p14="http://schemas.microsoft.com/office/powerpoint/2010/main" val="3953658047"/>
              </p:ext>
            </p:extLst>
          </p:nvPr>
        </p:nvGraphicFramePr>
        <p:xfrm>
          <a:off x="128041" y="1071368"/>
          <a:ext cx="9406568" cy="2232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7" name="グラフ 116">
            <a:extLst>
              <a:ext uri="{FF2B5EF4-FFF2-40B4-BE49-F238E27FC236}">
                <a16:creationId xmlns:a16="http://schemas.microsoft.com/office/drawing/2014/main" id="{7FD6A016-E419-40F7-952C-FE93D362F7AD}"/>
              </a:ext>
            </a:extLst>
          </p:cNvPr>
          <p:cNvGraphicFramePr/>
          <p:nvPr>
            <p:extLst>
              <p:ext uri="{D42A27DB-BD31-4B8C-83A1-F6EECF244321}">
                <p14:modId xmlns:p14="http://schemas.microsoft.com/office/powerpoint/2010/main" val="1832039946"/>
              </p:ext>
            </p:extLst>
          </p:nvPr>
        </p:nvGraphicFramePr>
        <p:xfrm>
          <a:off x="128041" y="4824929"/>
          <a:ext cx="9406568" cy="2192653"/>
        </p:xfrm>
        <a:graphic>
          <a:graphicData uri="http://schemas.openxmlformats.org/drawingml/2006/chart">
            <c:chart xmlns:c="http://schemas.openxmlformats.org/drawingml/2006/chart" xmlns:r="http://schemas.openxmlformats.org/officeDocument/2006/relationships" r:id="rId4"/>
          </a:graphicData>
        </a:graphic>
      </p:graphicFrame>
      <p:sp>
        <p:nvSpPr>
          <p:cNvPr id="118" name="角丸四角形 27">
            <a:extLst>
              <a:ext uri="{FF2B5EF4-FFF2-40B4-BE49-F238E27FC236}">
                <a16:creationId xmlns:a16="http://schemas.microsoft.com/office/drawing/2014/main" id="{6B1C1844-F4B4-A49F-51CD-8A116F62F1C2}"/>
              </a:ext>
            </a:extLst>
          </p:cNvPr>
          <p:cNvSpPr/>
          <p:nvPr/>
        </p:nvSpPr>
        <p:spPr>
          <a:xfrm>
            <a:off x="280230" y="5644328"/>
            <a:ext cx="936000" cy="180000"/>
          </a:xfrm>
          <a:prstGeom prst="roundRect">
            <a:avLst>
              <a:gd name="adj" fmla="val 6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49263" fontAlgn="ctr" hangingPunct="0">
              <a:buClr>
                <a:srgbClr val="000000"/>
              </a:buClr>
              <a:buSzPct val="100000"/>
            </a:pPr>
            <a:r>
              <a:rPr kumimoji="0" lang="en-US" altLang="ja-JP" sz="900" b="1" dirty="0">
                <a:solidFill>
                  <a:schemeClr val="tx1"/>
                </a:solidFill>
                <a:latin typeface="BIZ UDPゴシック" panose="020B0400000000000000" pitchFamily="50" charset="-128"/>
                <a:ea typeface="BIZ UDPゴシック" panose="020B0400000000000000" pitchFamily="50" charset="-128"/>
              </a:rPr>
              <a:t>3</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兆</a:t>
            </a:r>
            <a:r>
              <a:rPr lang="en-US" altLang="ja-JP" sz="900" b="1" dirty="0">
                <a:solidFill>
                  <a:schemeClr val="tx1"/>
                </a:solidFill>
                <a:latin typeface="BIZ UDPゴシック" panose="020B0400000000000000" pitchFamily="50" charset="-128"/>
                <a:ea typeface="BIZ UDPゴシック" panose="020B0400000000000000" pitchFamily="50" charset="-128"/>
              </a:rPr>
              <a:t>9,216</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億円</a:t>
            </a:r>
          </a:p>
        </p:txBody>
      </p:sp>
      <p:sp>
        <p:nvSpPr>
          <p:cNvPr id="119" name="角丸四角形 27">
            <a:extLst>
              <a:ext uri="{FF2B5EF4-FFF2-40B4-BE49-F238E27FC236}">
                <a16:creationId xmlns:a16="http://schemas.microsoft.com/office/drawing/2014/main" id="{639A263D-FE07-775C-F951-103396F2CB90}"/>
              </a:ext>
            </a:extLst>
          </p:cNvPr>
          <p:cNvSpPr/>
          <p:nvPr/>
        </p:nvSpPr>
        <p:spPr>
          <a:xfrm>
            <a:off x="274330" y="6323182"/>
            <a:ext cx="936000" cy="180000"/>
          </a:xfrm>
          <a:prstGeom prst="roundRect">
            <a:avLst>
              <a:gd name="adj" fmla="val 6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49263" fontAlgn="ctr" hangingPunct="0">
              <a:buClr>
                <a:srgbClr val="000000"/>
              </a:buClr>
              <a:buSzPct val="100000"/>
            </a:pPr>
            <a:r>
              <a:rPr kumimoji="0" lang="en-US" altLang="ja-JP" sz="900" b="1" dirty="0">
                <a:solidFill>
                  <a:schemeClr val="tx1"/>
                </a:solidFill>
                <a:latin typeface="BIZ UDPゴシック" panose="020B0400000000000000" pitchFamily="50" charset="-128"/>
                <a:ea typeface="BIZ UDPゴシック" panose="020B0400000000000000" pitchFamily="50" charset="-128"/>
              </a:rPr>
              <a:t>3</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兆</a:t>
            </a:r>
            <a:r>
              <a:rPr kumimoji="0" lang="en-US" altLang="ja-JP" sz="900" b="1" dirty="0">
                <a:solidFill>
                  <a:schemeClr val="tx1"/>
                </a:solidFill>
                <a:latin typeface="BIZ UDPゴシック" panose="020B0400000000000000" pitchFamily="50" charset="-128"/>
                <a:ea typeface="BIZ UDPゴシック" panose="020B0400000000000000" pitchFamily="50" charset="-128"/>
              </a:rPr>
              <a:t>2,714</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億円</a:t>
            </a:r>
          </a:p>
        </p:txBody>
      </p:sp>
      <p:sp>
        <p:nvSpPr>
          <p:cNvPr id="121" name="角丸四角形 27">
            <a:extLst>
              <a:ext uri="{FF2B5EF4-FFF2-40B4-BE49-F238E27FC236}">
                <a16:creationId xmlns:a16="http://schemas.microsoft.com/office/drawing/2014/main" id="{2C308148-C7A2-4380-456C-BF6A284E3B35}"/>
              </a:ext>
            </a:extLst>
          </p:cNvPr>
          <p:cNvSpPr/>
          <p:nvPr/>
        </p:nvSpPr>
        <p:spPr>
          <a:xfrm>
            <a:off x="257061" y="2590292"/>
            <a:ext cx="936000" cy="180000"/>
          </a:xfrm>
          <a:prstGeom prst="roundRect">
            <a:avLst>
              <a:gd name="adj" fmla="val 6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49263" fontAlgn="ctr" hangingPunct="0">
              <a:buClr>
                <a:srgbClr val="000000"/>
              </a:buClr>
              <a:buSzPct val="100000"/>
            </a:pPr>
            <a:r>
              <a:rPr kumimoji="0" lang="en-US" altLang="ja-JP" sz="900" b="1" dirty="0">
                <a:solidFill>
                  <a:schemeClr val="tx1"/>
                </a:solidFill>
                <a:latin typeface="BIZ UDPゴシック" panose="020B0400000000000000" pitchFamily="50" charset="-128"/>
                <a:ea typeface="BIZ UDPゴシック" panose="020B0400000000000000" pitchFamily="50" charset="-128"/>
              </a:rPr>
              <a:t>3</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兆</a:t>
            </a:r>
            <a:r>
              <a:rPr kumimoji="0" lang="en-US" altLang="ja-JP" sz="900" b="1" dirty="0">
                <a:solidFill>
                  <a:schemeClr val="tx1"/>
                </a:solidFill>
                <a:latin typeface="BIZ UDPゴシック" panose="020B0400000000000000" pitchFamily="50" charset="-128"/>
                <a:ea typeface="BIZ UDPゴシック" panose="020B0400000000000000" pitchFamily="50" charset="-128"/>
              </a:rPr>
              <a:t>2,714</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億円</a:t>
            </a:r>
          </a:p>
        </p:txBody>
      </p:sp>
      <p:sp>
        <p:nvSpPr>
          <p:cNvPr id="123" name="上矢印 12">
            <a:extLst>
              <a:ext uri="{FF2B5EF4-FFF2-40B4-BE49-F238E27FC236}">
                <a16:creationId xmlns:a16="http://schemas.microsoft.com/office/drawing/2014/main" id="{B9EA5908-7D77-E4EE-ACA8-5A5D687553A7}"/>
              </a:ext>
            </a:extLst>
          </p:cNvPr>
          <p:cNvSpPr/>
          <p:nvPr/>
        </p:nvSpPr>
        <p:spPr bwMode="auto">
          <a:xfrm>
            <a:off x="216725" y="2077225"/>
            <a:ext cx="180000" cy="468000"/>
          </a:xfrm>
          <a:prstGeom prst="upArrow">
            <a:avLst/>
          </a:prstGeom>
          <a:gradFill flip="none" rotWithShape="1">
            <a:gsLst>
              <a:gs pos="0">
                <a:srgbClr val="FFFFFF"/>
              </a:gs>
              <a:gs pos="15000">
                <a:srgbClr val="7B7B7B"/>
              </a:gs>
            </a:gsLst>
            <a:lin ang="16200000" scaled="1"/>
            <a:tileRect/>
          </a:gradFill>
          <a:ln w="9525">
            <a:noFill/>
            <a:miter lim="800000"/>
            <a:headEnd/>
            <a:tailEnd/>
          </a:ln>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endParaRPr kumimoji="1" lang="ja-JP" altLang="en-US" sz="1050"/>
          </a:p>
        </p:txBody>
      </p:sp>
      <p:sp>
        <p:nvSpPr>
          <p:cNvPr id="124" name="テキスト ボックス 1">
            <a:extLst>
              <a:ext uri="{FF2B5EF4-FFF2-40B4-BE49-F238E27FC236}">
                <a16:creationId xmlns:a16="http://schemas.microsoft.com/office/drawing/2014/main" id="{C9EBA04A-292A-3B5C-9E4F-7EC2BE0E03D0}"/>
              </a:ext>
            </a:extLst>
          </p:cNvPr>
          <p:cNvSpPr txBox="1">
            <a:spLocks/>
          </p:cNvSpPr>
          <p:nvPr/>
        </p:nvSpPr>
        <p:spPr bwMode="auto">
          <a:xfrm>
            <a:off x="486076" y="5801355"/>
            <a:ext cx="576000" cy="378930"/>
          </a:xfrm>
          <a:prstGeom prst="rect">
            <a:avLst/>
          </a:prstGeom>
          <a:noFill/>
          <a:ln w="9525" cap="rnd" algn="ctr">
            <a:noFill/>
            <a:miter lim="800000"/>
            <a:headEnd/>
            <a:tailEnd/>
          </a:ln>
          <a:effectLst/>
        </p:spPr>
        <p:txBody>
          <a:bodyPr wrap="none" lIns="0" tIns="5400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68288" indent="-268288" algn="ctr" fontAlgn="ctr" hangingPunct="0"/>
            <a:r>
              <a:rPr lang="zh-TW"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6,502</a:t>
            </a:r>
            <a:r>
              <a:rPr lang="zh-TW" altLang="en-US" sz="800" dirty="0">
                <a:solidFill>
                  <a:schemeClr val="tx1"/>
                </a:solidFill>
                <a:latin typeface="BIZ UDPゴシック" panose="020B0400000000000000" pitchFamily="50" charset="-128"/>
                <a:ea typeface="BIZ UDPゴシック" panose="020B0400000000000000" pitchFamily="50" charset="-128"/>
              </a:rPr>
              <a:t>億円</a:t>
            </a:r>
          </a:p>
          <a:p>
            <a:pPr marL="268288" indent="-268288" algn="ctr" fontAlgn="ctr" hangingPunct="0"/>
            <a:r>
              <a:rPr lang="zh-TW"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19.9</a:t>
            </a:r>
            <a:r>
              <a:rPr lang="zh-TW" altLang="en-US" sz="800" dirty="0">
                <a:solidFill>
                  <a:schemeClr val="tx1"/>
                </a:solidFill>
                <a:latin typeface="BIZ UDPゴシック" panose="020B0400000000000000" pitchFamily="50" charset="-128"/>
                <a:ea typeface="BIZ UDPゴシック" panose="020B0400000000000000" pitchFamily="50" charset="-128"/>
              </a:rPr>
              <a:t>％）</a:t>
            </a:r>
          </a:p>
        </p:txBody>
      </p:sp>
      <p:sp>
        <p:nvSpPr>
          <p:cNvPr id="125" name="上矢印 12">
            <a:extLst>
              <a:ext uri="{FF2B5EF4-FFF2-40B4-BE49-F238E27FC236}">
                <a16:creationId xmlns:a16="http://schemas.microsoft.com/office/drawing/2014/main" id="{408293DE-DB38-585F-E406-12FAC6B1AED7}"/>
              </a:ext>
            </a:extLst>
          </p:cNvPr>
          <p:cNvSpPr/>
          <p:nvPr/>
        </p:nvSpPr>
        <p:spPr bwMode="auto">
          <a:xfrm>
            <a:off x="234406" y="5819762"/>
            <a:ext cx="180000" cy="468000"/>
          </a:xfrm>
          <a:prstGeom prst="upArrow">
            <a:avLst/>
          </a:prstGeom>
          <a:gradFill flip="none" rotWithShape="1">
            <a:gsLst>
              <a:gs pos="0">
                <a:srgbClr val="FFFFFF"/>
              </a:gs>
              <a:gs pos="15000">
                <a:srgbClr val="7B7B7B"/>
              </a:gs>
            </a:gsLst>
            <a:lin ang="16200000" scaled="1"/>
            <a:tileRect/>
          </a:gradFill>
          <a:ln w="9525">
            <a:noFill/>
            <a:miter lim="800000"/>
            <a:headEnd/>
            <a:tailEnd/>
          </a:ln>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endParaRPr kumimoji="1" lang="ja-JP" altLang="en-US" sz="1050"/>
          </a:p>
        </p:txBody>
      </p:sp>
      <p:sp>
        <p:nvSpPr>
          <p:cNvPr id="126" name="正方形/長方形 125">
            <a:extLst>
              <a:ext uri="{FF2B5EF4-FFF2-40B4-BE49-F238E27FC236}">
                <a16:creationId xmlns:a16="http://schemas.microsoft.com/office/drawing/2014/main" id="{EC4A1A22-E94B-A9C1-6907-4401A8E8EA9C}"/>
              </a:ext>
            </a:extLst>
          </p:cNvPr>
          <p:cNvSpPr/>
          <p:nvPr/>
        </p:nvSpPr>
        <p:spPr bwMode="auto">
          <a:xfrm>
            <a:off x="9435214" y="6592712"/>
            <a:ext cx="288032" cy="144000"/>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spcBef>
                <a:spcPct val="0"/>
              </a:spcBef>
              <a:spcAft>
                <a:spcPct val="0"/>
              </a:spcAft>
            </a:pPr>
            <a:r>
              <a:rPr kumimoji="0" lang="ja-JP" altLang="en-US" sz="90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rPr>
              <a:t>（億円）</a:t>
            </a:r>
          </a:p>
        </p:txBody>
      </p:sp>
      <p:sp>
        <p:nvSpPr>
          <p:cNvPr id="127" name="正方形/長方形 126">
            <a:extLst>
              <a:ext uri="{FF2B5EF4-FFF2-40B4-BE49-F238E27FC236}">
                <a16:creationId xmlns:a16="http://schemas.microsoft.com/office/drawing/2014/main" id="{9840B046-F0E6-6C05-6EB7-7754A0B11EEA}"/>
              </a:ext>
            </a:extLst>
          </p:cNvPr>
          <p:cNvSpPr/>
          <p:nvPr/>
        </p:nvSpPr>
        <p:spPr bwMode="auto">
          <a:xfrm>
            <a:off x="9435214" y="2878719"/>
            <a:ext cx="288032" cy="144000"/>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spcBef>
                <a:spcPct val="0"/>
              </a:spcBef>
              <a:spcAft>
                <a:spcPct val="0"/>
              </a:spcAft>
            </a:pPr>
            <a:r>
              <a:rPr kumimoji="0" lang="ja-JP" altLang="en-US" sz="90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rPr>
              <a:t>（億円）</a:t>
            </a:r>
          </a:p>
        </p:txBody>
      </p:sp>
      <p:sp>
        <p:nvSpPr>
          <p:cNvPr id="2" name="Text Box 9">
            <a:extLst>
              <a:ext uri="{FF2B5EF4-FFF2-40B4-BE49-F238E27FC236}">
                <a16:creationId xmlns:a16="http://schemas.microsoft.com/office/drawing/2014/main" id="{52357E06-3DDA-4D93-A734-7C02E1ABA4CC}"/>
              </a:ext>
            </a:extLst>
          </p:cNvPr>
          <p:cNvSpPr txBox="1">
            <a:spLocks noChangeArrowheads="1"/>
          </p:cNvSpPr>
          <p:nvPr/>
        </p:nvSpPr>
        <p:spPr bwMode="auto">
          <a:xfrm>
            <a:off x="4546947" y="946011"/>
            <a:ext cx="4968000" cy="363240"/>
          </a:xfrm>
          <a:prstGeom prst="rect">
            <a:avLst/>
          </a:prstGeom>
          <a:solidFill>
            <a:srgbClr val="FFFFFF"/>
          </a:solidFill>
          <a:ln w="6350" algn="ctr">
            <a:solidFill>
              <a:srgbClr val="50649C"/>
            </a:solidFill>
            <a:prstDash val="dash"/>
            <a:miter lim="800000"/>
            <a:headEnd/>
            <a:tailEnd/>
          </a:ln>
        </p:spPr>
        <p:txBody>
          <a:bodyPr wrap="none" anchor="ctr">
            <a:noAutofit/>
          </a:bodyP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pPr marL="762000" marR="0" lvl="0" indent="-762000" algn="l" defTabSz="914400" rtl="0" fontAlgn="ctr" latinLnBrk="0" hangingPunct="0">
              <a:lnSpc>
                <a:spcPct val="100000"/>
              </a:lnSpc>
              <a:spcBef>
                <a:spcPts val="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実質税収</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sym typeface="Wingdings" panose="05000000000000000000" pitchFamily="2" charset="2"/>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府税＋譲与税＋</a:t>
            </a:r>
            <a:r>
              <a:rPr lang="ja-JP" altLang="en-US"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清算</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金収入等）－（税関連の市町村交付金、</a:t>
            </a:r>
            <a:r>
              <a:rPr lang="ja-JP" altLang="en-US" sz="9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清算</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金支出、還付金等）</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762000" marR="0" lvl="0" indent="-762000" algn="l" defTabSz="914400" rtl="0" fontAlgn="ctr" latinLnBrk="0" hangingPunct="0">
              <a:lnSpc>
                <a:spcPct val="100000"/>
              </a:lnSpc>
              <a:spcBef>
                <a:spcPts val="20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地方交付税等</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	</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地方交付税＋臨時財政対策債＋地方特例交付金</a:t>
            </a:r>
            <a:endParaRPr kumimoji="1" lang="en-US" altLang="ja-JP" sz="900" b="0" i="0" u="none" strike="noStrike" kern="1200" cap="none" spc="0" normalizeH="0" baseline="0" noProof="0" dirty="0">
              <a:ln>
                <a:noFill/>
              </a:ln>
              <a:solidFill>
                <a:srgbClr val="000000"/>
              </a:solidFill>
              <a:effectLst/>
              <a:highlight>
                <a:srgbClr val="FFFF00"/>
              </a:highligh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3" name="角丸四角形 12">
            <a:extLst>
              <a:ext uri="{FF2B5EF4-FFF2-40B4-BE49-F238E27FC236}">
                <a16:creationId xmlns:a16="http://schemas.microsoft.com/office/drawing/2014/main" id="{6BEEAE39-757B-2C27-F1CA-9AB771EB99B5}"/>
              </a:ext>
            </a:extLst>
          </p:cNvPr>
          <p:cNvSpPr/>
          <p:nvPr/>
        </p:nvSpPr>
        <p:spPr>
          <a:xfrm>
            <a:off x="274330" y="4485874"/>
            <a:ext cx="1008000" cy="587938"/>
          </a:xfrm>
          <a:prstGeom prst="rect">
            <a:avLst/>
          </a:prstGeom>
          <a:solidFill>
            <a:srgbClr val="111986"/>
          </a:solidFill>
          <a:ln w="9525" cap="flat" cmpd="sng" algn="ctr">
            <a:noFill/>
            <a:prstDash val="solid"/>
            <a:miter lim="800000"/>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ctr" hangingPunct="0"/>
            <a:r>
              <a:rPr lang="ja-JP" altLang="en-US" sz="1600" b="1" dirty="0">
                <a:solidFill>
                  <a:srgbClr val="FFFFFF"/>
                </a:solidFill>
                <a:latin typeface="BIZ UDPゴシック" panose="020B0400000000000000" pitchFamily="50" charset="-128"/>
                <a:ea typeface="BIZ UDPゴシック" panose="020B0400000000000000" pitchFamily="50" charset="-128"/>
              </a:rPr>
              <a:t>歳出</a:t>
            </a:r>
            <a:endParaRPr lang="en-US" altLang="ja-JP" sz="1600" b="1" dirty="0">
              <a:solidFill>
                <a:srgbClr val="FFFFFF"/>
              </a:solidFill>
              <a:latin typeface="BIZ UDPゴシック" panose="020B0400000000000000" pitchFamily="50" charset="-128"/>
              <a:ea typeface="BIZ UDPゴシック" panose="020B0400000000000000" pitchFamily="50" charset="-128"/>
            </a:endParaRPr>
          </a:p>
        </p:txBody>
      </p:sp>
      <p:sp>
        <p:nvSpPr>
          <p:cNvPr id="4" name="角丸四角形 9">
            <a:extLst>
              <a:ext uri="{FF2B5EF4-FFF2-40B4-BE49-F238E27FC236}">
                <a16:creationId xmlns:a16="http://schemas.microsoft.com/office/drawing/2014/main" id="{D00A6C44-AF89-23C0-A1A3-1DCFC8F79A5A}"/>
              </a:ext>
            </a:extLst>
          </p:cNvPr>
          <p:cNvSpPr/>
          <p:nvPr/>
        </p:nvSpPr>
        <p:spPr>
          <a:xfrm>
            <a:off x="1282442" y="4485874"/>
            <a:ext cx="8352000" cy="589533"/>
          </a:xfrm>
          <a:prstGeom prst="rect">
            <a:avLst/>
          </a:prstGeom>
          <a:gradFill flip="none" rotWithShape="1">
            <a:gsLst>
              <a:gs pos="90000">
                <a:srgbClr val="CCDAF5"/>
              </a:gs>
              <a:gs pos="100000">
                <a:srgbClr val="CCDAF5">
                  <a:alpha val="0"/>
                </a:srgbClr>
              </a:gs>
            </a:gsLst>
            <a:lin ang="0" scaled="1"/>
            <a:tileRect/>
          </a:gradFill>
          <a:ln w="9525" cap="flat" cmpd="sng" algn="ctr">
            <a:noFill/>
            <a:prstDash val="solid"/>
          </a:ln>
          <a:effectLst/>
        </p:spPr>
        <p:txBody>
          <a:bodyPr lIns="91440" tIns="0" rIns="91440" bIns="0" rtlCol="0" anchor="ctr"/>
          <a:lstStyle/>
          <a:p>
            <a:pPr marL="126000" indent="-126000" defTabSz="914400" fontAlgn="ctr" hangingPunct="0">
              <a:spcBef>
                <a:spcPts val="100"/>
              </a:spcBef>
              <a:buClr>
                <a:srgbClr val="111986"/>
              </a:buClr>
              <a:buSzPct val="70000"/>
              <a:buFont typeface="Wingdings" panose="05000000000000000000" pitchFamily="2" charset="2"/>
              <a:buChar char="l"/>
            </a:pPr>
            <a:r>
              <a:rPr kumimoji="1" lang="ja-JP" altLang="en-US" sz="1000" b="1" dirty="0"/>
              <a:t>義務的経費</a:t>
            </a:r>
            <a:r>
              <a:rPr kumimoji="1" lang="en-US" altLang="ja-JP" sz="1000" b="1" dirty="0"/>
              <a:t>(</a:t>
            </a:r>
            <a:r>
              <a:rPr kumimoji="1" lang="ja-JP" altLang="en-US" sz="1000" b="1" dirty="0"/>
              <a:t>人件費、社会保障関係経費、公債費</a:t>
            </a:r>
            <a:r>
              <a:rPr kumimoji="1" lang="en-US" altLang="ja-JP" sz="1000" b="1" dirty="0"/>
              <a:t>)</a:t>
            </a:r>
            <a:r>
              <a:rPr kumimoji="1" lang="ja-JP" altLang="en-US" sz="1000" b="1" dirty="0"/>
              <a:t>及び税関連歳出が歳出全体の約６割を占める状況</a:t>
            </a:r>
          </a:p>
          <a:p>
            <a:pPr marL="126000" indent="-126000" defTabSz="914400" fontAlgn="ctr" hangingPunct="0">
              <a:spcBef>
                <a:spcPts val="100"/>
              </a:spcBef>
              <a:buClr>
                <a:srgbClr val="111986"/>
              </a:buClr>
              <a:buSzPct val="70000"/>
              <a:buFont typeface="Wingdings" panose="05000000000000000000" pitchFamily="2" charset="2"/>
              <a:buChar char="l"/>
            </a:pPr>
            <a:r>
              <a:rPr kumimoji="1" lang="ja-JP" altLang="en-US" sz="1000" b="1" dirty="0"/>
              <a:t>後期高齢者医療費や各種福祉関係の給付費などの増により、社会保障関係経費が増加</a:t>
            </a:r>
          </a:p>
          <a:p>
            <a:pPr marL="126000" indent="-126000" defTabSz="914400" fontAlgn="ctr" hangingPunct="0">
              <a:spcBef>
                <a:spcPts val="100"/>
              </a:spcBef>
              <a:buClr>
                <a:srgbClr val="111986"/>
              </a:buClr>
              <a:buSzPct val="70000"/>
              <a:buFont typeface="Wingdings" panose="05000000000000000000" pitchFamily="2" charset="2"/>
              <a:buChar char="l"/>
            </a:pPr>
            <a:r>
              <a:rPr kumimoji="1" lang="ja-JP" altLang="en-US" sz="1000" b="1" dirty="0"/>
              <a:t>万博のレガシーを活かした「副首都・大阪」の早期実現に向けた取組や、次代を担う子どもたちへの投資に限られた財源を重点配分</a:t>
            </a:r>
          </a:p>
        </p:txBody>
      </p:sp>
      <p:sp>
        <p:nvSpPr>
          <p:cNvPr id="22" name="角丸四角形 27">
            <a:extLst>
              <a:ext uri="{FF2B5EF4-FFF2-40B4-BE49-F238E27FC236}">
                <a16:creationId xmlns:a16="http://schemas.microsoft.com/office/drawing/2014/main" id="{DF0E286D-24AF-42B3-B80B-51A5878D8E2E}"/>
              </a:ext>
            </a:extLst>
          </p:cNvPr>
          <p:cNvSpPr/>
          <p:nvPr/>
        </p:nvSpPr>
        <p:spPr>
          <a:xfrm>
            <a:off x="280230" y="1905226"/>
            <a:ext cx="936000" cy="180000"/>
          </a:xfrm>
          <a:prstGeom prst="roundRect">
            <a:avLst>
              <a:gd name="adj" fmla="val 6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449263" fontAlgn="ctr" hangingPunct="0">
              <a:buClr>
                <a:srgbClr val="000000"/>
              </a:buClr>
              <a:buSzPct val="100000"/>
            </a:pPr>
            <a:r>
              <a:rPr kumimoji="0" lang="en-US" altLang="ja-JP" sz="900" b="1" dirty="0">
                <a:solidFill>
                  <a:schemeClr val="tx1"/>
                </a:solidFill>
                <a:latin typeface="BIZ UDPゴシック" panose="020B0400000000000000" pitchFamily="50" charset="-128"/>
                <a:ea typeface="BIZ UDPゴシック" panose="020B0400000000000000" pitchFamily="50" charset="-128"/>
              </a:rPr>
              <a:t>3</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兆</a:t>
            </a:r>
            <a:r>
              <a:rPr lang="en-US" altLang="ja-JP" sz="900" b="1" dirty="0">
                <a:solidFill>
                  <a:schemeClr val="tx1"/>
                </a:solidFill>
                <a:latin typeface="BIZ UDPゴシック" panose="020B0400000000000000" pitchFamily="50" charset="-128"/>
                <a:ea typeface="BIZ UDPゴシック" panose="020B0400000000000000" pitchFamily="50" charset="-128"/>
              </a:rPr>
              <a:t>9,216</a:t>
            </a:r>
            <a:r>
              <a:rPr kumimoji="0" lang="ja-JP" altLang="en-US" sz="900" b="1" dirty="0">
                <a:solidFill>
                  <a:schemeClr val="tx1"/>
                </a:solidFill>
                <a:latin typeface="BIZ UDPゴシック" panose="020B0400000000000000" pitchFamily="50" charset="-128"/>
                <a:ea typeface="BIZ UDPゴシック" panose="020B0400000000000000" pitchFamily="50" charset="-128"/>
              </a:rPr>
              <a:t>億円</a:t>
            </a:r>
          </a:p>
        </p:txBody>
      </p:sp>
      <p:sp>
        <p:nvSpPr>
          <p:cNvPr id="23" name="テキスト ボックス 1">
            <a:extLst>
              <a:ext uri="{FF2B5EF4-FFF2-40B4-BE49-F238E27FC236}">
                <a16:creationId xmlns:a16="http://schemas.microsoft.com/office/drawing/2014/main" id="{C3E2923F-C594-4EC8-9E12-E1B4B68A8E66}"/>
              </a:ext>
            </a:extLst>
          </p:cNvPr>
          <p:cNvSpPr txBox="1">
            <a:spLocks/>
          </p:cNvSpPr>
          <p:nvPr/>
        </p:nvSpPr>
        <p:spPr bwMode="auto">
          <a:xfrm>
            <a:off x="238193" y="2075630"/>
            <a:ext cx="1071765" cy="378930"/>
          </a:xfrm>
          <a:prstGeom prst="rect">
            <a:avLst/>
          </a:prstGeom>
          <a:noFill/>
          <a:ln w="9525" cap="rnd" algn="ctr">
            <a:noFill/>
            <a:miter lim="800000"/>
            <a:headEnd/>
            <a:tailEnd/>
          </a:ln>
          <a:effectLst/>
        </p:spPr>
        <p:txBody>
          <a:bodyPr wrap="none" lIns="0" tIns="5400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68288" indent="-268288" algn="ctr" fontAlgn="ctr" hangingPunct="0"/>
            <a:r>
              <a:rPr lang="zh-TW"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6,502</a:t>
            </a:r>
            <a:r>
              <a:rPr lang="zh-TW" altLang="en-US" sz="800" dirty="0">
                <a:solidFill>
                  <a:schemeClr val="tx1"/>
                </a:solidFill>
                <a:latin typeface="BIZ UDPゴシック" panose="020B0400000000000000" pitchFamily="50" charset="-128"/>
                <a:ea typeface="BIZ UDPゴシック" panose="020B0400000000000000" pitchFamily="50" charset="-128"/>
              </a:rPr>
              <a:t>億円</a:t>
            </a:r>
          </a:p>
          <a:p>
            <a:pPr marL="268288" indent="-268288" algn="ctr" fontAlgn="ctr" hangingPunct="0"/>
            <a:r>
              <a:rPr lang="zh-TW"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19.9</a:t>
            </a:r>
            <a:r>
              <a:rPr lang="zh-TW" altLang="en-US" sz="800" dirty="0">
                <a:solidFill>
                  <a:schemeClr val="tx1"/>
                </a:solidFill>
                <a:latin typeface="BIZ UDPゴシック" panose="020B0400000000000000" pitchFamily="50" charset="-128"/>
                <a:ea typeface="BIZ UDPゴシック" panose="020B0400000000000000" pitchFamily="50" charset="-128"/>
              </a:rPr>
              <a:t>％）</a:t>
            </a:r>
          </a:p>
        </p:txBody>
      </p:sp>
      <p:sp>
        <p:nvSpPr>
          <p:cNvPr id="29" name="AutoShape 121">
            <a:extLst>
              <a:ext uri="{FF2B5EF4-FFF2-40B4-BE49-F238E27FC236}">
                <a16:creationId xmlns:a16="http://schemas.microsoft.com/office/drawing/2014/main" id="{2AABF452-D39D-4E3A-A357-8BE1A92886B1}"/>
              </a:ext>
            </a:extLst>
          </p:cNvPr>
          <p:cNvSpPr>
            <a:spLocks noChangeArrowheads="1"/>
          </p:cNvSpPr>
          <p:nvPr/>
        </p:nvSpPr>
        <p:spPr bwMode="auto">
          <a:xfrm>
            <a:off x="767877" y="3150854"/>
            <a:ext cx="5265123" cy="116557"/>
          </a:xfrm>
          <a:prstGeom prst="rect">
            <a:avLst/>
          </a:prstGeom>
          <a:solidFill>
            <a:srgbClr val="111986"/>
          </a:solidFill>
          <a:ln w="9525" cap="flat" cmpd="sng" algn="ctr">
            <a:noFill/>
            <a:prstDash val="solid"/>
            <a:miter lim="800000"/>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fontAlgn="ctr" hangingPunct="0"/>
            <a:r>
              <a:rPr lang="ja-JP" altLang="en-US" sz="800" b="1" dirty="0">
                <a:solidFill>
                  <a:srgbClr val="FFFFFF"/>
                </a:solidFill>
                <a:latin typeface="BIZ UDPゴシック" panose="020B0400000000000000" pitchFamily="50" charset="-128"/>
                <a:ea typeface="BIZ UDPゴシック" panose="020B0400000000000000" pitchFamily="50" charset="-128"/>
              </a:rPr>
              <a:t>実質一般財源の推移</a:t>
            </a:r>
          </a:p>
        </p:txBody>
      </p:sp>
      <p:sp>
        <p:nvSpPr>
          <p:cNvPr id="27" name="正方形/長方形 26">
            <a:extLst>
              <a:ext uri="{FF2B5EF4-FFF2-40B4-BE49-F238E27FC236}">
                <a16:creationId xmlns:a16="http://schemas.microsoft.com/office/drawing/2014/main" id="{6BB119E9-4A07-458A-BBC4-E31053DCDD8E}"/>
              </a:ext>
            </a:extLst>
          </p:cNvPr>
          <p:cNvSpPr/>
          <p:nvPr/>
        </p:nvSpPr>
        <p:spPr bwMode="auto">
          <a:xfrm>
            <a:off x="5714431" y="4142053"/>
            <a:ext cx="288032" cy="144000"/>
          </a:xfrm>
          <a:prstGeom prst="rect">
            <a:avLst/>
          </a:prstGeom>
          <a:noFill/>
          <a:ln w="1270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ctr">
              <a:spcBef>
                <a:spcPct val="0"/>
              </a:spcBef>
              <a:spcAft>
                <a:spcPct val="0"/>
              </a:spcAft>
            </a:pPr>
            <a:r>
              <a:rPr kumimoji="0" lang="ja-JP" altLang="en-US" sz="600" i="0" u="none" strike="noStrike" cap="none" normalizeH="0" dirty="0">
                <a:ln>
                  <a:noFill/>
                </a:ln>
                <a:solidFill>
                  <a:schemeClr val="tx1"/>
                </a:solidFill>
                <a:effectLst/>
                <a:latin typeface="BIZ UDPゴシック" panose="020B0400000000000000" pitchFamily="50" charset="-128"/>
                <a:ea typeface="BIZ UDPゴシック" panose="020B0400000000000000" pitchFamily="50" charset="-128"/>
              </a:rPr>
              <a:t>（億円）</a:t>
            </a:r>
          </a:p>
        </p:txBody>
      </p:sp>
      <p:sp>
        <p:nvSpPr>
          <p:cNvPr id="5" name="四角形: 角を丸くする 4">
            <a:extLst>
              <a:ext uri="{FF2B5EF4-FFF2-40B4-BE49-F238E27FC236}">
                <a16:creationId xmlns:a16="http://schemas.microsoft.com/office/drawing/2014/main" id="{4C4A00DD-A318-44A7-9EFF-300201B56924}"/>
              </a:ext>
            </a:extLst>
          </p:cNvPr>
          <p:cNvSpPr/>
          <p:nvPr/>
        </p:nvSpPr>
        <p:spPr>
          <a:xfrm>
            <a:off x="5342033" y="3516269"/>
            <a:ext cx="372398" cy="126475"/>
          </a:xfrm>
          <a:prstGeom prst="roundRect">
            <a:avLst>
              <a:gd name="adj" fmla="val 50000"/>
            </a:avLst>
          </a:prstGeom>
          <a:solidFill>
            <a:srgbClr val="AFD1F8"/>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0" bIns="0" numCol="1" rtlCol="0" anchor="ctr" anchorCtr="0" compatLnSpc="1">
            <a:prstTxWarp prst="textNoShape">
              <a:avLst/>
            </a:prstTxWarp>
          </a:bodyPr>
          <a:lstStyle/>
          <a:p>
            <a:r>
              <a:rPr kumimoji="1" lang="en-US" altLang="ja-JP" sz="600" dirty="0"/>
              <a:t>19,020</a:t>
            </a:r>
            <a:endParaRPr kumimoji="1" lang="ja-JP" altLang="en-US" sz="600" dirty="0"/>
          </a:p>
        </p:txBody>
      </p:sp>
    </p:spTree>
    <p:extLst>
      <p:ext uri="{BB962C8B-B14F-4D97-AF65-F5344CB8AC3E}">
        <p14:creationId xmlns:p14="http://schemas.microsoft.com/office/powerpoint/2010/main" val="390439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AE967C52-C111-4D14-B962-925B0B0D07E2}"/>
              </a:ext>
            </a:extLst>
          </p:cNvPr>
          <p:cNvGrpSpPr/>
          <p:nvPr/>
        </p:nvGrpSpPr>
        <p:grpSpPr bwMode="auto">
          <a:xfrm>
            <a:off x="231681" y="1917000"/>
            <a:ext cx="9571045" cy="4296467"/>
            <a:chOff x="289999" y="1516164"/>
            <a:chExt cx="9571045" cy="4296467"/>
          </a:xfrm>
        </p:grpSpPr>
        <p:sp>
          <p:nvSpPr>
            <p:cNvPr id="180" name="テキスト ボックス 179">
              <a:extLst>
                <a:ext uri="{FF2B5EF4-FFF2-40B4-BE49-F238E27FC236}">
                  <a16:creationId xmlns:a16="http://schemas.microsoft.com/office/drawing/2014/main" id="{F6D026F2-A5D9-4AA2-8F61-B200E1EA22B0}"/>
                </a:ext>
              </a:extLst>
            </p:cNvPr>
            <p:cNvSpPr txBox="1"/>
            <p:nvPr/>
          </p:nvSpPr>
          <p:spPr bwMode="auto">
            <a:xfrm>
              <a:off x="4300153" y="2961766"/>
              <a:ext cx="2647644" cy="242374"/>
            </a:xfrm>
            <a:prstGeom prst="rect">
              <a:avLst/>
            </a:prstGeom>
            <a:noFill/>
          </p:spPr>
          <p:txBody>
            <a:bodyPr wrap="square">
              <a:spAutoFit/>
            </a:bodyPr>
            <a:lstStyle/>
            <a:p>
              <a:pPr defTabSz="742950">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・最先端技術等の実装化の加速 等</a:t>
              </a:r>
              <a:endParaRPr kumimoji="1" lang="ja-JP" altLang="en-US" sz="975" dirty="0">
                <a:solidFill>
                  <a:prstClr val="black"/>
                </a:solidFill>
                <a:latin typeface="游ゴシック" panose="020F0502020204030204"/>
                <a:ea typeface="游ゴシック" panose="020B0400000000000000" pitchFamily="50" charset="-128"/>
              </a:endParaRPr>
            </a:p>
          </p:txBody>
        </p:sp>
        <p:grpSp>
          <p:nvGrpSpPr>
            <p:cNvPr id="3" name="グループ化 2">
              <a:extLst>
                <a:ext uri="{FF2B5EF4-FFF2-40B4-BE49-F238E27FC236}">
                  <a16:creationId xmlns:a16="http://schemas.microsoft.com/office/drawing/2014/main" id="{DCF5EC0B-D697-47B5-97DA-CA086D0EDF63}"/>
                </a:ext>
              </a:extLst>
            </p:cNvPr>
            <p:cNvGrpSpPr/>
            <p:nvPr/>
          </p:nvGrpSpPr>
          <p:grpSpPr bwMode="auto">
            <a:xfrm>
              <a:off x="289999" y="2237381"/>
              <a:ext cx="3415132" cy="3575250"/>
              <a:chOff x="-1686218" y="1224135"/>
              <a:chExt cx="5682600" cy="2479421"/>
            </a:xfrm>
          </p:grpSpPr>
          <p:sp>
            <p:nvSpPr>
              <p:cNvPr id="30" name="四角形: 角を丸くする 29">
                <a:extLst>
                  <a:ext uri="{FF2B5EF4-FFF2-40B4-BE49-F238E27FC236}">
                    <a16:creationId xmlns:a16="http://schemas.microsoft.com/office/drawing/2014/main" id="{C4F04BCC-2D40-407C-A030-C417D49F64DB}"/>
                  </a:ext>
                </a:extLst>
              </p:cNvPr>
              <p:cNvSpPr>
                <a:spLocks/>
              </p:cNvSpPr>
              <p:nvPr/>
            </p:nvSpPr>
            <p:spPr bwMode="auto">
              <a:xfrm>
                <a:off x="-1686218" y="1224135"/>
                <a:ext cx="5682600" cy="2479421"/>
              </a:xfrm>
              <a:prstGeom prst="roundRect">
                <a:avLst>
                  <a:gd name="adj" fmla="val 3842"/>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138"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29" name="四角形: 角を丸くする 28">
                <a:extLst>
                  <a:ext uri="{FF2B5EF4-FFF2-40B4-BE49-F238E27FC236}">
                    <a16:creationId xmlns:a16="http://schemas.microsoft.com/office/drawing/2014/main" id="{C9147FCB-F3B6-401C-94AB-32EBA419CAD4}"/>
                  </a:ext>
                </a:extLst>
              </p:cNvPr>
              <p:cNvSpPr>
                <a:spLocks/>
              </p:cNvSpPr>
              <p:nvPr/>
            </p:nvSpPr>
            <p:spPr bwMode="auto">
              <a:xfrm>
                <a:off x="-1598351" y="1413231"/>
                <a:ext cx="5489629" cy="2267975"/>
              </a:xfrm>
              <a:prstGeom prst="roundRect">
                <a:avLst>
                  <a:gd name="adj" fmla="val 38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138"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grpSp>
        <p:grpSp>
          <p:nvGrpSpPr>
            <p:cNvPr id="34" name="グループ化 33">
              <a:extLst>
                <a:ext uri="{FF2B5EF4-FFF2-40B4-BE49-F238E27FC236}">
                  <a16:creationId xmlns:a16="http://schemas.microsoft.com/office/drawing/2014/main" id="{A0C7F7E4-CF94-4728-883A-A69629BF4F04}"/>
                </a:ext>
              </a:extLst>
            </p:cNvPr>
            <p:cNvGrpSpPr/>
            <p:nvPr/>
          </p:nvGrpSpPr>
          <p:grpSpPr bwMode="auto">
            <a:xfrm>
              <a:off x="6733252" y="2241495"/>
              <a:ext cx="3029533" cy="3555299"/>
              <a:chOff x="-1686220" y="1224135"/>
              <a:chExt cx="5945135" cy="2480533"/>
            </a:xfrm>
          </p:grpSpPr>
          <p:sp>
            <p:nvSpPr>
              <p:cNvPr id="35" name="四角形: 角を丸くする 34">
                <a:extLst>
                  <a:ext uri="{FF2B5EF4-FFF2-40B4-BE49-F238E27FC236}">
                    <a16:creationId xmlns:a16="http://schemas.microsoft.com/office/drawing/2014/main" id="{DAC5D286-CAE9-4A6E-A0F8-7CF8AB7558B2}"/>
                  </a:ext>
                </a:extLst>
              </p:cNvPr>
              <p:cNvSpPr>
                <a:spLocks/>
              </p:cNvSpPr>
              <p:nvPr/>
            </p:nvSpPr>
            <p:spPr bwMode="auto">
              <a:xfrm>
                <a:off x="-1686220" y="1224135"/>
                <a:ext cx="5945135" cy="2480533"/>
              </a:xfrm>
              <a:prstGeom prst="roundRect">
                <a:avLst>
                  <a:gd name="adj" fmla="val 384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138"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36" name="四角形: 角を丸くする 35">
                <a:extLst>
                  <a:ext uri="{FF2B5EF4-FFF2-40B4-BE49-F238E27FC236}">
                    <a16:creationId xmlns:a16="http://schemas.microsoft.com/office/drawing/2014/main" id="{CD14003B-1963-4700-B0E2-EFDD5E069BA9}"/>
                  </a:ext>
                </a:extLst>
              </p:cNvPr>
              <p:cNvSpPr>
                <a:spLocks/>
              </p:cNvSpPr>
              <p:nvPr/>
            </p:nvSpPr>
            <p:spPr bwMode="auto">
              <a:xfrm>
                <a:off x="-1580353" y="1414363"/>
                <a:ext cx="5692328" cy="2267943"/>
              </a:xfrm>
              <a:prstGeom prst="roundRect">
                <a:avLst>
                  <a:gd name="adj" fmla="val 38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138"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grpSp>
        <p:grpSp>
          <p:nvGrpSpPr>
            <p:cNvPr id="37" name="グループ化 36">
              <a:extLst>
                <a:ext uri="{FF2B5EF4-FFF2-40B4-BE49-F238E27FC236}">
                  <a16:creationId xmlns:a16="http://schemas.microsoft.com/office/drawing/2014/main" id="{A36ACA20-DCE7-4EA2-9E01-4226B09081C3}"/>
                </a:ext>
              </a:extLst>
            </p:cNvPr>
            <p:cNvGrpSpPr/>
            <p:nvPr/>
          </p:nvGrpSpPr>
          <p:grpSpPr bwMode="auto">
            <a:xfrm>
              <a:off x="3764099" y="2237381"/>
              <a:ext cx="2895750" cy="3575250"/>
              <a:chOff x="-1686218" y="1224135"/>
              <a:chExt cx="5682600" cy="2479422"/>
            </a:xfrm>
          </p:grpSpPr>
          <p:sp>
            <p:nvSpPr>
              <p:cNvPr id="38" name="四角形: 角を丸くする 37">
                <a:extLst>
                  <a:ext uri="{FF2B5EF4-FFF2-40B4-BE49-F238E27FC236}">
                    <a16:creationId xmlns:a16="http://schemas.microsoft.com/office/drawing/2014/main" id="{86FF518C-94B5-4FCC-94B7-C1ED130740C0}"/>
                  </a:ext>
                </a:extLst>
              </p:cNvPr>
              <p:cNvSpPr>
                <a:spLocks/>
              </p:cNvSpPr>
              <p:nvPr/>
            </p:nvSpPr>
            <p:spPr bwMode="auto">
              <a:xfrm>
                <a:off x="-1686218" y="1224135"/>
                <a:ext cx="5682600" cy="2479422"/>
              </a:xfrm>
              <a:prstGeom prst="roundRect">
                <a:avLst>
                  <a:gd name="adj" fmla="val 3842"/>
                </a:avLst>
              </a:prstGeom>
              <a:solidFill>
                <a:srgbClr val="00A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138"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sp>
            <p:nvSpPr>
              <p:cNvPr id="39" name="四角形: 角を丸くする 38">
                <a:extLst>
                  <a:ext uri="{FF2B5EF4-FFF2-40B4-BE49-F238E27FC236}">
                    <a16:creationId xmlns:a16="http://schemas.microsoft.com/office/drawing/2014/main" id="{4AEB1F75-247B-4043-A8F9-F0DCF6BCFBC7}"/>
                  </a:ext>
                </a:extLst>
              </p:cNvPr>
              <p:cNvSpPr>
                <a:spLocks/>
              </p:cNvSpPr>
              <p:nvPr/>
            </p:nvSpPr>
            <p:spPr bwMode="auto">
              <a:xfrm>
                <a:off x="-1559665" y="1418636"/>
                <a:ext cx="5438664" cy="2262570"/>
              </a:xfrm>
              <a:prstGeom prst="roundRect">
                <a:avLst>
                  <a:gd name="adj" fmla="val 38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138" dirty="0">
                  <a:solidFill>
                    <a:prstClr val="black">
                      <a:lumMod val="85000"/>
                      <a:lumOff val="15000"/>
                    </a:prstClr>
                  </a:solidFill>
                  <a:latin typeface="BIZ UDゴシック" panose="020B0400000000000000" pitchFamily="49" charset="-128"/>
                  <a:ea typeface="BIZ UDゴシック" panose="020B0400000000000000" pitchFamily="49" charset="-128"/>
                </a:endParaRPr>
              </a:p>
            </p:txBody>
          </p:sp>
        </p:grpSp>
        <p:sp>
          <p:nvSpPr>
            <p:cNvPr id="26" name="テキスト ボックス 25">
              <a:extLst>
                <a:ext uri="{FF2B5EF4-FFF2-40B4-BE49-F238E27FC236}">
                  <a16:creationId xmlns:a16="http://schemas.microsoft.com/office/drawing/2014/main" id="{4BD748A9-2D90-4BAA-83BC-2E146626E9B4}"/>
                </a:ext>
              </a:extLst>
            </p:cNvPr>
            <p:cNvSpPr txBox="1"/>
            <p:nvPr/>
          </p:nvSpPr>
          <p:spPr bwMode="auto">
            <a:xfrm>
              <a:off x="717538" y="2236023"/>
              <a:ext cx="2618920" cy="292388"/>
            </a:xfrm>
            <a:prstGeom prst="rect">
              <a:avLst/>
            </a:prstGeom>
            <a:noFill/>
          </p:spPr>
          <p:txBody>
            <a:bodyPr wrap="square" rtlCol="0">
              <a:spAutoFit/>
            </a:bodyPr>
            <a:lstStyle/>
            <a:p>
              <a:pPr algn="ctr" defTabSz="742950">
                <a:defRPr/>
              </a:pPr>
              <a:r>
                <a:rPr kumimoji="1" lang="en-US" altLang="ja-JP" sz="1300" b="1" dirty="0">
                  <a:solidFill>
                    <a:prstClr val="white"/>
                  </a:solidFill>
                  <a:latin typeface="BIZ UDPゴシック" panose="020B0400000000000000" pitchFamily="50" charset="-128"/>
                  <a:ea typeface="BIZ UDPゴシック" panose="020B0400000000000000" pitchFamily="50" charset="-128"/>
                </a:rPr>
                <a:t>【</a:t>
              </a:r>
              <a:r>
                <a:rPr kumimoji="1" lang="ja-JP" altLang="en-US" sz="1300" b="1" dirty="0">
                  <a:solidFill>
                    <a:prstClr val="white"/>
                  </a:solidFill>
                  <a:latin typeface="BIZ UDPゴシック" panose="020B0400000000000000" pitchFamily="50" charset="-128"/>
                  <a:ea typeface="BIZ UDPゴシック" panose="020B0400000000000000" pitchFamily="50" charset="-128"/>
                </a:rPr>
                <a:t>６</a:t>
              </a:r>
              <a:r>
                <a:rPr kumimoji="1" lang="en-US" altLang="ja-JP" sz="1300" b="1" dirty="0">
                  <a:solidFill>
                    <a:prstClr val="white"/>
                  </a:solidFill>
                  <a:latin typeface="BIZ UDPゴシック" panose="020B0400000000000000" pitchFamily="50" charset="-128"/>
                  <a:ea typeface="BIZ UDPゴシック" panose="020B0400000000000000" pitchFamily="50" charset="-128"/>
                </a:rPr>
                <a:t>26</a:t>
              </a:r>
              <a:r>
                <a:rPr kumimoji="1" lang="ja-JP" altLang="en-US" sz="1300" b="1" dirty="0">
                  <a:solidFill>
                    <a:prstClr val="white"/>
                  </a:solidFill>
                  <a:latin typeface="BIZ UDPゴシック" panose="020B0400000000000000" pitchFamily="50" charset="-128"/>
                  <a:ea typeface="BIZ UDPゴシック" panose="020B0400000000000000" pitchFamily="50" charset="-128"/>
                </a:rPr>
                <a:t>．</a:t>
              </a:r>
              <a:r>
                <a:rPr kumimoji="1" lang="en-US" altLang="ja-JP" sz="1300" b="1" dirty="0">
                  <a:solidFill>
                    <a:prstClr val="white"/>
                  </a:solidFill>
                  <a:latin typeface="BIZ UDPゴシック" panose="020B0400000000000000" pitchFamily="50" charset="-128"/>
                  <a:ea typeface="BIZ UDPゴシック" panose="020B0400000000000000" pitchFamily="50" charset="-128"/>
                </a:rPr>
                <a:t>4</a:t>
              </a:r>
              <a:r>
                <a:rPr kumimoji="1" lang="ja-JP" altLang="en-US" sz="1300" b="1" dirty="0">
                  <a:solidFill>
                    <a:prstClr val="white"/>
                  </a:solidFill>
                  <a:latin typeface="BIZ UDPゴシック" panose="020B0400000000000000" pitchFamily="50" charset="-128"/>
                  <a:ea typeface="BIZ UDPゴシック" panose="020B0400000000000000" pitchFamily="50" charset="-128"/>
                </a:rPr>
                <a:t>億円</a:t>
              </a:r>
              <a:r>
                <a:rPr kumimoji="1" lang="en-US" altLang="ja-JP" sz="1300" b="1" dirty="0">
                  <a:solidFill>
                    <a:prstClr val="white"/>
                  </a:solidFill>
                  <a:latin typeface="BIZ UDPゴシック" panose="020B0400000000000000" pitchFamily="50" charset="-128"/>
                  <a:ea typeface="BIZ UDPゴシック" panose="020B0400000000000000" pitchFamily="50" charset="-128"/>
                </a:rPr>
                <a:t>】</a:t>
              </a:r>
            </a:p>
          </p:txBody>
        </p:sp>
        <p:sp>
          <p:nvSpPr>
            <p:cNvPr id="27" name="テキスト ボックス 26">
              <a:extLst>
                <a:ext uri="{FF2B5EF4-FFF2-40B4-BE49-F238E27FC236}">
                  <a16:creationId xmlns:a16="http://schemas.microsoft.com/office/drawing/2014/main" id="{2385F99A-CC5E-420A-8314-CED92EAD21DB}"/>
                </a:ext>
              </a:extLst>
            </p:cNvPr>
            <p:cNvSpPr txBox="1"/>
            <p:nvPr/>
          </p:nvSpPr>
          <p:spPr bwMode="auto">
            <a:xfrm>
              <a:off x="3991172" y="2241846"/>
              <a:ext cx="2320970" cy="292388"/>
            </a:xfrm>
            <a:prstGeom prst="rect">
              <a:avLst/>
            </a:prstGeom>
            <a:noFill/>
          </p:spPr>
          <p:txBody>
            <a:bodyPr wrap="square" rtlCol="0">
              <a:spAutoFit/>
            </a:bodyPr>
            <a:lstStyle/>
            <a:p>
              <a:pPr algn="ctr" defTabSz="742950">
                <a:defRPr/>
              </a:pPr>
              <a:r>
                <a:rPr kumimoji="1" lang="en-US" altLang="ja-JP" sz="1300" b="1" dirty="0">
                  <a:solidFill>
                    <a:prstClr val="white"/>
                  </a:solidFill>
                  <a:latin typeface="BIZ UDPゴシック" panose="020B0400000000000000" pitchFamily="50" charset="-128"/>
                  <a:ea typeface="BIZ UDPゴシック" panose="020B0400000000000000" pitchFamily="50" charset="-128"/>
                </a:rPr>
                <a:t>【173</a:t>
              </a:r>
              <a:r>
                <a:rPr kumimoji="1" lang="ja-JP" altLang="en-US" sz="1300" b="1" dirty="0">
                  <a:solidFill>
                    <a:prstClr val="white"/>
                  </a:solidFill>
                  <a:latin typeface="BIZ UDPゴシック" panose="020B0400000000000000" pitchFamily="50" charset="-128"/>
                  <a:ea typeface="BIZ UDPゴシック" panose="020B0400000000000000" pitchFamily="50" charset="-128"/>
                </a:rPr>
                <a:t>．</a:t>
              </a:r>
              <a:r>
                <a:rPr kumimoji="1" lang="en-US" altLang="ja-JP" sz="1300" b="1" dirty="0">
                  <a:solidFill>
                    <a:prstClr val="white"/>
                  </a:solidFill>
                  <a:latin typeface="BIZ UDPゴシック" panose="020B0400000000000000" pitchFamily="50" charset="-128"/>
                  <a:ea typeface="BIZ UDPゴシック" panose="020B0400000000000000" pitchFamily="50" charset="-128"/>
                </a:rPr>
                <a:t>3</a:t>
              </a:r>
              <a:r>
                <a:rPr kumimoji="1" lang="ja-JP" altLang="en-US" sz="1300" b="1" dirty="0">
                  <a:solidFill>
                    <a:prstClr val="white"/>
                  </a:solidFill>
                  <a:latin typeface="BIZ UDPゴシック" panose="020B0400000000000000" pitchFamily="50" charset="-128"/>
                  <a:ea typeface="BIZ UDPゴシック" panose="020B0400000000000000" pitchFamily="50" charset="-128"/>
                </a:rPr>
                <a:t>億円</a:t>
              </a:r>
              <a:r>
                <a:rPr kumimoji="1" lang="en-US" altLang="ja-JP" sz="1300" b="1" dirty="0">
                  <a:solidFill>
                    <a:prstClr val="white"/>
                  </a:solidFill>
                  <a:latin typeface="BIZ UDPゴシック" panose="020B0400000000000000" pitchFamily="50" charset="-128"/>
                  <a:ea typeface="BIZ UDPゴシック" panose="020B0400000000000000" pitchFamily="50" charset="-128"/>
                </a:rPr>
                <a:t>】</a:t>
              </a:r>
            </a:p>
          </p:txBody>
        </p:sp>
        <p:sp>
          <p:nvSpPr>
            <p:cNvPr id="28" name="テキスト ボックス 27">
              <a:extLst>
                <a:ext uri="{FF2B5EF4-FFF2-40B4-BE49-F238E27FC236}">
                  <a16:creationId xmlns:a16="http://schemas.microsoft.com/office/drawing/2014/main" id="{F74B12CF-844F-420A-939F-F76530B27327}"/>
                </a:ext>
              </a:extLst>
            </p:cNvPr>
            <p:cNvSpPr txBox="1"/>
            <p:nvPr/>
          </p:nvSpPr>
          <p:spPr bwMode="auto">
            <a:xfrm>
              <a:off x="7044032" y="2253771"/>
              <a:ext cx="2347207" cy="292388"/>
            </a:xfrm>
            <a:prstGeom prst="rect">
              <a:avLst/>
            </a:prstGeom>
            <a:noFill/>
          </p:spPr>
          <p:txBody>
            <a:bodyPr wrap="square" rtlCol="0">
              <a:spAutoFit/>
            </a:bodyPr>
            <a:lstStyle/>
            <a:p>
              <a:pPr algn="ctr" defTabSz="742950">
                <a:defRPr/>
              </a:pPr>
              <a:r>
                <a:rPr kumimoji="1" lang="en-US" altLang="ja-JP" sz="1300" b="1" dirty="0">
                  <a:solidFill>
                    <a:prstClr val="white"/>
                  </a:solidFill>
                  <a:latin typeface="BIZ UDPゴシック" panose="020B0400000000000000" pitchFamily="50" charset="-128"/>
                  <a:ea typeface="BIZ UDPゴシック" panose="020B0400000000000000" pitchFamily="50" charset="-128"/>
                </a:rPr>
                <a:t>【343</a:t>
              </a:r>
              <a:r>
                <a:rPr kumimoji="1" lang="ja-JP" altLang="en-US" sz="1300" b="1" dirty="0">
                  <a:solidFill>
                    <a:prstClr val="white"/>
                  </a:solidFill>
                  <a:latin typeface="BIZ UDPゴシック" panose="020B0400000000000000" pitchFamily="50" charset="-128"/>
                  <a:ea typeface="BIZ UDPゴシック" panose="020B0400000000000000" pitchFamily="50" charset="-128"/>
                </a:rPr>
                <a:t>．</a:t>
              </a:r>
              <a:r>
                <a:rPr kumimoji="1" lang="en-US" altLang="ja-JP" sz="1300" b="1" dirty="0">
                  <a:solidFill>
                    <a:prstClr val="white"/>
                  </a:solidFill>
                  <a:latin typeface="BIZ UDPゴシック" panose="020B0400000000000000" pitchFamily="50" charset="-128"/>
                  <a:ea typeface="BIZ UDPゴシック" panose="020B0400000000000000" pitchFamily="50" charset="-128"/>
                </a:rPr>
                <a:t>0</a:t>
              </a:r>
              <a:r>
                <a:rPr kumimoji="1" lang="ja-JP" altLang="en-US" sz="1300" b="1" dirty="0">
                  <a:solidFill>
                    <a:prstClr val="white"/>
                  </a:solidFill>
                  <a:latin typeface="BIZ UDPゴシック" panose="020B0400000000000000" pitchFamily="50" charset="-128"/>
                  <a:ea typeface="BIZ UDPゴシック" panose="020B0400000000000000" pitchFamily="50" charset="-128"/>
                </a:rPr>
                <a:t>億円</a:t>
              </a:r>
              <a:r>
                <a:rPr kumimoji="1" lang="en-US" altLang="ja-JP" sz="1300" b="1" dirty="0">
                  <a:solidFill>
                    <a:prstClr val="white"/>
                  </a:solidFill>
                  <a:latin typeface="BIZ UDPゴシック" panose="020B0400000000000000" pitchFamily="50" charset="-128"/>
                  <a:ea typeface="BIZ UDPゴシック" panose="020B0400000000000000" pitchFamily="50" charset="-128"/>
                </a:rPr>
                <a:t>】</a:t>
              </a:r>
            </a:p>
          </p:txBody>
        </p:sp>
        <p:sp>
          <p:nvSpPr>
            <p:cNvPr id="150" name="テキスト ボックス 149">
              <a:extLst>
                <a:ext uri="{FF2B5EF4-FFF2-40B4-BE49-F238E27FC236}">
                  <a16:creationId xmlns:a16="http://schemas.microsoft.com/office/drawing/2014/main" id="{926DE4D2-AA5A-4111-868C-2DE590B3B016}"/>
                </a:ext>
              </a:extLst>
            </p:cNvPr>
            <p:cNvSpPr txBox="1"/>
            <p:nvPr/>
          </p:nvSpPr>
          <p:spPr bwMode="auto">
            <a:xfrm>
              <a:off x="594485" y="2661387"/>
              <a:ext cx="3187650"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138" spc="-81" dirty="0">
                  <a:solidFill>
                    <a:prstClr val="black"/>
                  </a:solidFill>
                </a:rPr>
                <a:t>万博レガシーを活かした</a:t>
              </a:r>
              <a:r>
                <a:rPr kumimoji="1" lang="ja-JP" altLang="en-US" sz="1300" spc="-81" dirty="0">
                  <a:ln w="0"/>
                  <a:solidFill>
                    <a:srgbClr val="4472C4"/>
                  </a:solidFill>
                  <a:effectLst>
                    <a:outerShdw blurRad="38100" dist="25400" dir="5400000" algn="ctr" rotWithShape="0">
                      <a:srgbClr val="6E747A">
                        <a:alpha val="43000"/>
                      </a:srgbClr>
                    </a:outerShdw>
                  </a:effectLst>
                </a:rPr>
                <a:t>「さらなる成長へ」</a:t>
              </a:r>
              <a:endParaRPr kumimoji="1" lang="ja-JP" altLang="en-US" sz="1300" spc="-81" dirty="0">
                <a:solidFill>
                  <a:srgbClr val="0068B7"/>
                </a:solidFill>
              </a:endParaRPr>
            </a:p>
          </p:txBody>
        </p:sp>
        <p:sp>
          <p:nvSpPr>
            <p:cNvPr id="152" name="フローチャート: 結合子 151">
              <a:extLst>
                <a:ext uri="{FF2B5EF4-FFF2-40B4-BE49-F238E27FC236}">
                  <a16:creationId xmlns:a16="http://schemas.microsoft.com/office/drawing/2014/main" id="{456DB9CC-D168-4F59-A00C-D857DD86EDB9}"/>
                </a:ext>
              </a:extLst>
            </p:cNvPr>
            <p:cNvSpPr/>
            <p:nvPr/>
          </p:nvSpPr>
          <p:spPr bwMode="auto">
            <a:xfrm>
              <a:off x="3915038" y="3685710"/>
              <a:ext cx="150248" cy="158093"/>
            </a:xfrm>
            <a:prstGeom prst="flowChartConnector">
              <a:avLst/>
            </a:prstGeom>
            <a:solidFill>
              <a:srgbClr val="00A59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155" name="フローチャート: 結合子 154">
              <a:extLst>
                <a:ext uri="{FF2B5EF4-FFF2-40B4-BE49-F238E27FC236}">
                  <a16:creationId xmlns:a16="http://schemas.microsoft.com/office/drawing/2014/main" id="{6CC5C690-93E5-46AE-BCF2-D5FFEDDE8599}"/>
                </a:ext>
              </a:extLst>
            </p:cNvPr>
            <p:cNvSpPr/>
            <p:nvPr/>
          </p:nvSpPr>
          <p:spPr bwMode="auto">
            <a:xfrm>
              <a:off x="444237" y="2742186"/>
              <a:ext cx="150248" cy="158093"/>
            </a:xfrm>
            <a:prstGeom prst="flowChartConnector">
              <a:avLst/>
            </a:prstGeom>
            <a:solidFill>
              <a:srgbClr val="0068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156" name="テキスト ボックス 155">
              <a:extLst>
                <a:ext uri="{FF2B5EF4-FFF2-40B4-BE49-F238E27FC236}">
                  <a16:creationId xmlns:a16="http://schemas.microsoft.com/office/drawing/2014/main" id="{BB0DE8D0-2B4E-4991-BF10-616BB09DEB2C}"/>
                </a:ext>
              </a:extLst>
            </p:cNvPr>
            <p:cNvSpPr txBox="1"/>
            <p:nvPr/>
          </p:nvSpPr>
          <p:spPr bwMode="auto">
            <a:xfrm>
              <a:off x="519360" y="2941026"/>
              <a:ext cx="2647644" cy="517834"/>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・最先端技術等の実装化の加速</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・スタートアップエコシステムの推進 等</a:t>
              </a:r>
              <a:endParaRPr kumimoji="1" lang="ja-JP" altLang="en-US" sz="975" dirty="0">
                <a:solidFill>
                  <a:prstClr val="black"/>
                </a:solidFill>
                <a:latin typeface="游ゴシック" panose="020F0502020204030204"/>
                <a:ea typeface="游ゴシック" panose="020B0400000000000000" pitchFamily="50" charset="-128"/>
              </a:endParaRPr>
            </a:p>
          </p:txBody>
        </p:sp>
        <p:sp>
          <p:nvSpPr>
            <p:cNvPr id="165" name="テキスト ボックス 164">
              <a:extLst>
                <a:ext uri="{FF2B5EF4-FFF2-40B4-BE49-F238E27FC236}">
                  <a16:creationId xmlns:a16="http://schemas.microsoft.com/office/drawing/2014/main" id="{78AFBEC0-37D2-48B6-A655-DB1DD4A07481}"/>
                </a:ext>
              </a:extLst>
            </p:cNvPr>
            <p:cNvSpPr txBox="1"/>
            <p:nvPr/>
          </p:nvSpPr>
          <p:spPr bwMode="auto">
            <a:xfrm>
              <a:off x="578199" y="3627399"/>
              <a:ext cx="2897600"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138" dirty="0">
                  <a:solidFill>
                    <a:prstClr val="black"/>
                  </a:solidFill>
                </a:rPr>
                <a:t>世界を惹きつける</a:t>
              </a:r>
              <a:r>
                <a:rPr kumimoji="1" lang="ja-JP" altLang="en-US" sz="1300" dirty="0">
                  <a:ln w="0"/>
                  <a:solidFill>
                    <a:srgbClr val="4472C4"/>
                  </a:solidFill>
                  <a:effectLst>
                    <a:outerShdw blurRad="38100" dist="25400" dir="5400000" algn="ctr" rotWithShape="0">
                      <a:srgbClr val="6E747A">
                        <a:alpha val="43000"/>
                      </a:srgbClr>
                    </a:outerShdw>
                  </a:effectLst>
                </a:rPr>
                <a:t>「都市魅力の向上」</a:t>
              </a:r>
              <a:endParaRPr kumimoji="1" lang="ja-JP" altLang="en-US" sz="1300" dirty="0">
                <a:solidFill>
                  <a:srgbClr val="0068B7"/>
                </a:solidFill>
              </a:endParaRPr>
            </a:p>
          </p:txBody>
        </p:sp>
        <p:sp>
          <p:nvSpPr>
            <p:cNvPr id="166" name="フローチャート: 結合子 165">
              <a:extLst>
                <a:ext uri="{FF2B5EF4-FFF2-40B4-BE49-F238E27FC236}">
                  <a16:creationId xmlns:a16="http://schemas.microsoft.com/office/drawing/2014/main" id="{64D4A34F-AF1A-4F49-81D2-B4BC86BF1CC7}"/>
                </a:ext>
              </a:extLst>
            </p:cNvPr>
            <p:cNvSpPr/>
            <p:nvPr/>
          </p:nvSpPr>
          <p:spPr bwMode="auto">
            <a:xfrm>
              <a:off x="433027" y="3680214"/>
              <a:ext cx="150248" cy="158093"/>
            </a:xfrm>
            <a:prstGeom prst="flowChartConnector">
              <a:avLst/>
            </a:prstGeom>
            <a:solidFill>
              <a:srgbClr val="0068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167" name="テキスト ボックス 166">
              <a:extLst>
                <a:ext uri="{FF2B5EF4-FFF2-40B4-BE49-F238E27FC236}">
                  <a16:creationId xmlns:a16="http://schemas.microsoft.com/office/drawing/2014/main" id="{818315A5-F39E-47F9-9556-7AFD9B18A9D5}"/>
                </a:ext>
              </a:extLst>
            </p:cNvPr>
            <p:cNvSpPr txBox="1"/>
            <p:nvPr/>
          </p:nvSpPr>
          <p:spPr bwMode="auto">
            <a:xfrm>
              <a:off x="511634" y="3889081"/>
              <a:ext cx="2647644" cy="517834"/>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・ＩＲを核とした国際観光拠点の形成</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・大阪ならではのにぎわいの創出 等</a:t>
              </a:r>
              <a:endParaRPr kumimoji="1" lang="ja-JP" altLang="en-US" sz="975" dirty="0">
                <a:solidFill>
                  <a:prstClr val="black"/>
                </a:solidFill>
                <a:latin typeface="游ゴシック" panose="020F0502020204030204"/>
                <a:ea typeface="游ゴシック" panose="020B0400000000000000" pitchFamily="50" charset="-128"/>
              </a:endParaRPr>
            </a:p>
          </p:txBody>
        </p:sp>
        <p:sp>
          <p:nvSpPr>
            <p:cNvPr id="168" name="テキスト ボックス 167">
              <a:extLst>
                <a:ext uri="{FF2B5EF4-FFF2-40B4-BE49-F238E27FC236}">
                  <a16:creationId xmlns:a16="http://schemas.microsoft.com/office/drawing/2014/main" id="{05864319-C57E-404C-A0C5-D23543555903}"/>
                </a:ext>
              </a:extLst>
            </p:cNvPr>
            <p:cNvSpPr txBox="1"/>
            <p:nvPr/>
          </p:nvSpPr>
          <p:spPr bwMode="auto">
            <a:xfrm>
              <a:off x="578199" y="4644757"/>
              <a:ext cx="4094514"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138" dirty="0">
                  <a:solidFill>
                    <a:prstClr val="black"/>
                  </a:solidFill>
                </a:rPr>
                <a:t>副首都にふさわしい</a:t>
              </a:r>
              <a:r>
                <a:rPr kumimoji="1" lang="ja-JP" altLang="en-US" sz="1300" dirty="0">
                  <a:ln w="0"/>
                  <a:solidFill>
                    <a:srgbClr val="4472C4"/>
                  </a:solidFill>
                  <a:effectLst>
                    <a:outerShdw blurRad="38100" dist="25400" dir="5400000" algn="ctr" rotWithShape="0">
                      <a:srgbClr val="6E747A">
                        <a:alpha val="43000"/>
                      </a:srgbClr>
                    </a:outerShdw>
                  </a:effectLst>
                </a:rPr>
                <a:t>「まちづくり」</a:t>
              </a:r>
              <a:endParaRPr kumimoji="1" lang="ja-JP" altLang="en-US" sz="1300" dirty="0">
                <a:solidFill>
                  <a:srgbClr val="0068B7"/>
                </a:solidFill>
              </a:endParaRPr>
            </a:p>
          </p:txBody>
        </p:sp>
        <p:sp>
          <p:nvSpPr>
            <p:cNvPr id="169" name="フローチャート: 結合子 168">
              <a:extLst>
                <a:ext uri="{FF2B5EF4-FFF2-40B4-BE49-F238E27FC236}">
                  <a16:creationId xmlns:a16="http://schemas.microsoft.com/office/drawing/2014/main" id="{4912CCA8-EB37-49F3-8613-3DC2CA9303B1}"/>
                </a:ext>
              </a:extLst>
            </p:cNvPr>
            <p:cNvSpPr/>
            <p:nvPr/>
          </p:nvSpPr>
          <p:spPr bwMode="auto">
            <a:xfrm>
              <a:off x="444237" y="4713073"/>
              <a:ext cx="150248" cy="158093"/>
            </a:xfrm>
            <a:prstGeom prst="flowChartConnector">
              <a:avLst/>
            </a:prstGeom>
            <a:solidFill>
              <a:srgbClr val="0068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170" name="テキスト ボックス 169">
              <a:extLst>
                <a:ext uri="{FF2B5EF4-FFF2-40B4-BE49-F238E27FC236}">
                  <a16:creationId xmlns:a16="http://schemas.microsoft.com/office/drawing/2014/main" id="{9EBB93AB-D2A9-4287-B29C-2B18C2FBB53C}"/>
                </a:ext>
              </a:extLst>
            </p:cNvPr>
            <p:cNvSpPr txBox="1"/>
            <p:nvPr/>
          </p:nvSpPr>
          <p:spPr bwMode="auto">
            <a:xfrm>
              <a:off x="517035" y="4888015"/>
              <a:ext cx="2647644" cy="504241"/>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・夢洲、うめきた２期、大阪城東部</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・淀川左岸線、なにわ筋線、三大水門 等</a:t>
              </a:r>
            </a:p>
          </p:txBody>
        </p:sp>
        <p:sp>
          <p:nvSpPr>
            <p:cNvPr id="176" name="テキスト ボックス 175">
              <a:extLst>
                <a:ext uri="{FF2B5EF4-FFF2-40B4-BE49-F238E27FC236}">
                  <a16:creationId xmlns:a16="http://schemas.microsoft.com/office/drawing/2014/main" id="{C5516D84-AFFC-443A-98FC-F84027C3BB5F}"/>
                </a:ext>
              </a:extLst>
            </p:cNvPr>
            <p:cNvSpPr txBox="1"/>
            <p:nvPr/>
          </p:nvSpPr>
          <p:spPr bwMode="auto">
            <a:xfrm>
              <a:off x="3980897" y="3891690"/>
              <a:ext cx="2647644" cy="504241"/>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・災害対応力の強化</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・依存症対策、特殊詐欺被害の防止 等</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p:txBody>
        </p:sp>
        <p:sp>
          <p:nvSpPr>
            <p:cNvPr id="178" name="テキスト ボックス 177">
              <a:extLst>
                <a:ext uri="{FF2B5EF4-FFF2-40B4-BE49-F238E27FC236}">
                  <a16:creationId xmlns:a16="http://schemas.microsoft.com/office/drawing/2014/main" id="{EB59DCA4-563D-45E6-B1D9-4B7876B7540F}"/>
                </a:ext>
              </a:extLst>
            </p:cNvPr>
            <p:cNvSpPr txBox="1"/>
            <p:nvPr/>
          </p:nvSpPr>
          <p:spPr bwMode="auto">
            <a:xfrm>
              <a:off x="4020880" y="3612720"/>
              <a:ext cx="2895217"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300" spc="-41" dirty="0">
                  <a:ln w="0"/>
                  <a:solidFill>
                    <a:srgbClr val="00A59E"/>
                  </a:solidFill>
                  <a:effectLst>
                    <a:outerShdw blurRad="38100" dist="25400" dir="5400000" algn="ctr" rotWithShape="0">
                      <a:srgbClr val="6E747A">
                        <a:alpha val="43000"/>
                      </a:srgbClr>
                    </a:outerShdw>
                  </a:effectLst>
                </a:rPr>
                <a:t>「いのち・健康」</a:t>
              </a:r>
              <a:r>
                <a:rPr kumimoji="1" lang="ja-JP" altLang="en-US" sz="1138" spc="-41" dirty="0">
                  <a:ln w="0"/>
                  <a:solidFill>
                    <a:prstClr val="black"/>
                  </a:solidFill>
                  <a:effectLst>
                    <a:outerShdw blurRad="38100" dist="25400" dir="5400000" algn="ctr" rotWithShape="0">
                      <a:srgbClr val="6E747A">
                        <a:alpha val="43000"/>
                      </a:srgbClr>
                    </a:outerShdw>
                  </a:effectLst>
                </a:rPr>
                <a:t>と</a:t>
              </a:r>
              <a:r>
                <a:rPr kumimoji="1" lang="ja-JP" altLang="en-US" sz="1300" spc="-41" dirty="0">
                  <a:ln w="0"/>
                  <a:solidFill>
                    <a:srgbClr val="00A59E"/>
                  </a:solidFill>
                  <a:effectLst>
                    <a:outerShdw blurRad="38100" dist="25400" dir="5400000" algn="ctr" rotWithShape="0">
                      <a:srgbClr val="6E747A">
                        <a:alpha val="43000"/>
                      </a:srgbClr>
                    </a:outerShdw>
                  </a:effectLst>
                </a:rPr>
                <a:t>「安全・安心」</a:t>
              </a:r>
              <a:endParaRPr kumimoji="1" lang="ja-JP" altLang="en-US" sz="1300" spc="-41" dirty="0">
                <a:solidFill>
                  <a:srgbClr val="00A59E"/>
                </a:solidFill>
              </a:endParaRPr>
            </a:p>
          </p:txBody>
        </p:sp>
        <p:sp>
          <p:nvSpPr>
            <p:cNvPr id="181" name="フローチャート: 結合子 180">
              <a:extLst>
                <a:ext uri="{FF2B5EF4-FFF2-40B4-BE49-F238E27FC236}">
                  <a16:creationId xmlns:a16="http://schemas.microsoft.com/office/drawing/2014/main" id="{261B0A44-48DE-483F-8CF6-0D87901EA587}"/>
                </a:ext>
              </a:extLst>
            </p:cNvPr>
            <p:cNvSpPr/>
            <p:nvPr/>
          </p:nvSpPr>
          <p:spPr bwMode="auto">
            <a:xfrm>
              <a:off x="3918283" y="2737017"/>
              <a:ext cx="150248" cy="158093"/>
            </a:xfrm>
            <a:prstGeom prst="flowChartConnector">
              <a:avLst/>
            </a:prstGeom>
            <a:solidFill>
              <a:srgbClr val="00A59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182" name="テキスト ボックス 181">
              <a:extLst>
                <a:ext uri="{FF2B5EF4-FFF2-40B4-BE49-F238E27FC236}">
                  <a16:creationId xmlns:a16="http://schemas.microsoft.com/office/drawing/2014/main" id="{5158C269-1A93-414C-91FA-9601B004EA3A}"/>
                </a:ext>
              </a:extLst>
            </p:cNvPr>
            <p:cNvSpPr txBox="1"/>
            <p:nvPr/>
          </p:nvSpPr>
          <p:spPr bwMode="auto">
            <a:xfrm>
              <a:off x="4090405" y="2660063"/>
              <a:ext cx="2897600"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300" dirty="0">
                  <a:ln w="0"/>
                  <a:solidFill>
                    <a:srgbClr val="00A59E"/>
                  </a:solidFill>
                  <a:effectLst>
                    <a:outerShdw blurRad="38100" dist="25400" dir="5400000" algn="ctr" rotWithShape="0">
                      <a:srgbClr val="6E747A">
                        <a:alpha val="43000"/>
                      </a:srgbClr>
                    </a:outerShdw>
                  </a:effectLst>
                </a:rPr>
                <a:t>「物価高騰」</a:t>
              </a:r>
              <a:r>
                <a:rPr kumimoji="1" lang="ja-JP" altLang="en-US" sz="1138" dirty="0">
                  <a:solidFill>
                    <a:prstClr val="black"/>
                  </a:solidFill>
                </a:rPr>
                <a:t>への対応</a:t>
              </a:r>
              <a:endParaRPr kumimoji="1" lang="ja-JP" altLang="en-US" sz="1138" dirty="0">
                <a:solidFill>
                  <a:srgbClr val="00A59E"/>
                </a:solidFill>
              </a:endParaRPr>
            </a:p>
          </p:txBody>
        </p:sp>
        <p:sp>
          <p:nvSpPr>
            <p:cNvPr id="183" name="テキスト ボックス 182">
              <a:extLst>
                <a:ext uri="{FF2B5EF4-FFF2-40B4-BE49-F238E27FC236}">
                  <a16:creationId xmlns:a16="http://schemas.microsoft.com/office/drawing/2014/main" id="{8453784E-069A-42BB-9E68-5939AB85EA0D}"/>
                </a:ext>
              </a:extLst>
            </p:cNvPr>
            <p:cNvSpPr txBox="1"/>
            <p:nvPr/>
          </p:nvSpPr>
          <p:spPr bwMode="auto">
            <a:xfrm>
              <a:off x="3978081" y="2943775"/>
              <a:ext cx="2647644" cy="517834"/>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・子ども食堂への支援、学校給食の無償化</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・中小企業の賃上げ促進 等</a:t>
              </a:r>
              <a:endParaRPr kumimoji="1" lang="ja-JP" altLang="en-US" sz="975" dirty="0">
                <a:solidFill>
                  <a:prstClr val="black"/>
                </a:solidFill>
                <a:latin typeface="游ゴシック" panose="020F0502020204030204"/>
                <a:ea typeface="游ゴシック" panose="020B0400000000000000" pitchFamily="50" charset="-128"/>
              </a:endParaRPr>
            </a:p>
          </p:txBody>
        </p:sp>
        <p:sp>
          <p:nvSpPr>
            <p:cNvPr id="187" name="フローチャート: 結合子 186">
              <a:extLst>
                <a:ext uri="{FF2B5EF4-FFF2-40B4-BE49-F238E27FC236}">
                  <a16:creationId xmlns:a16="http://schemas.microsoft.com/office/drawing/2014/main" id="{91AB361F-7BD2-4582-A55A-39A543AAF743}"/>
                </a:ext>
              </a:extLst>
            </p:cNvPr>
            <p:cNvSpPr/>
            <p:nvPr/>
          </p:nvSpPr>
          <p:spPr bwMode="auto">
            <a:xfrm>
              <a:off x="3915038" y="4708439"/>
              <a:ext cx="150248" cy="158093"/>
            </a:xfrm>
            <a:prstGeom prst="flowChartConnector">
              <a:avLst/>
            </a:prstGeom>
            <a:solidFill>
              <a:srgbClr val="00A59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188" name="テキスト ボックス 187">
              <a:extLst>
                <a:ext uri="{FF2B5EF4-FFF2-40B4-BE49-F238E27FC236}">
                  <a16:creationId xmlns:a16="http://schemas.microsoft.com/office/drawing/2014/main" id="{AA233B67-CAED-4025-9C60-3F20FA8860F5}"/>
                </a:ext>
              </a:extLst>
            </p:cNvPr>
            <p:cNvSpPr txBox="1"/>
            <p:nvPr/>
          </p:nvSpPr>
          <p:spPr bwMode="auto">
            <a:xfrm>
              <a:off x="3984037" y="4911754"/>
              <a:ext cx="2647644" cy="504241"/>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・デジタルサービスの実装支援</a:t>
              </a: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・基礎自治機能の充実・強化 等</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p:txBody>
        </p:sp>
        <p:sp>
          <p:nvSpPr>
            <p:cNvPr id="189" name="テキスト ボックス 188">
              <a:extLst>
                <a:ext uri="{FF2B5EF4-FFF2-40B4-BE49-F238E27FC236}">
                  <a16:creationId xmlns:a16="http://schemas.microsoft.com/office/drawing/2014/main" id="{D3B4325C-2CEF-44AC-B224-C04029F0F05A}"/>
                </a:ext>
              </a:extLst>
            </p:cNvPr>
            <p:cNvSpPr txBox="1"/>
            <p:nvPr/>
          </p:nvSpPr>
          <p:spPr bwMode="auto">
            <a:xfrm>
              <a:off x="3988848" y="4642908"/>
              <a:ext cx="2838292"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300" dirty="0">
                  <a:solidFill>
                    <a:prstClr val="black"/>
                  </a:solidFill>
                </a:rPr>
                <a:t> </a:t>
              </a:r>
              <a:r>
                <a:rPr kumimoji="1" lang="ja-JP" altLang="en-US" sz="1300" dirty="0">
                  <a:ln w="0"/>
                  <a:solidFill>
                    <a:srgbClr val="00A59E"/>
                  </a:solidFill>
                  <a:effectLst>
                    <a:outerShdw blurRad="38100" dist="25400" dir="5400000" algn="ctr" rotWithShape="0">
                      <a:srgbClr val="6E747A">
                        <a:alpha val="43000"/>
                      </a:srgbClr>
                    </a:outerShdw>
                  </a:effectLst>
                </a:rPr>
                <a:t>「暮らし」</a:t>
              </a:r>
              <a:r>
                <a:rPr kumimoji="1" lang="ja-JP" altLang="en-US" sz="1138" dirty="0">
                  <a:ln w="0"/>
                  <a:solidFill>
                    <a:prstClr val="black"/>
                  </a:solidFill>
                  <a:effectLst>
                    <a:outerShdw blurRad="38100" dist="25400" dir="5400000" algn="ctr" rotWithShape="0">
                      <a:srgbClr val="6E747A">
                        <a:alpha val="43000"/>
                      </a:srgbClr>
                    </a:outerShdw>
                  </a:effectLst>
                </a:rPr>
                <a:t>の充実</a:t>
              </a:r>
              <a:endParaRPr kumimoji="1" lang="ja-JP" altLang="en-US" sz="1138" dirty="0">
                <a:solidFill>
                  <a:prstClr val="black"/>
                </a:solidFill>
              </a:endParaRPr>
            </a:p>
          </p:txBody>
        </p:sp>
        <p:sp>
          <p:nvSpPr>
            <p:cNvPr id="193" name="テキスト ボックス 192">
              <a:extLst>
                <a:ext uri="{FF2B5EF4-FFF2-40B4-BE49-F238E27FC236}">
                  <a16:creationId xmlns:a16="http://schemas.microsoft.com/office/drawing/2014/main" id="{E710D24E-ADA8-4D30-B9A5-B1A10F99D8EE}"/>
                </a:ext>
              </a:extLst>
            </p:cNvPr>
            <p:cNvSpPr txBox="1"/>
            <p:nvPr/>
          </p:nvSpPr>
          <p:spPr bwMode="auto">
            <a:xfrm>
              <a:off x="6931371" y="2960300"/>
              <a:ext cx="2929673" cy="517834"/>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・授業料等の完全無償化の実現</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・森之宮キャンパス１．５期開発の推進 等</a:t>
              </a:r>
              <a:endParaRPr kumimoji="1" lang="ja-JP" altLang="en-US" sz="975" dirty="0">
                <a:solidFill>
                  <a:prstClr val="black"/>
                </a:solidFill>
                <a:latin typeface="游ゴシック" panose="020F0502020204030204"/>
                <a:ea typeface="游ゴシック" panose="020B0400000000000000" pitchFamily="50" charset="-128"/>
              </a:endParaRPr>
            </a:p>
          </p:txBody>
        </p:sp>
        <p:sp>
          <p:nvSpPr>
            <p:cNvPr id="194" name="フローチャート: 結合子 193">
              <a:extLst>
                <a:ext uri="{FF2B5EF4-FFF2-40B4-BE49-F238E27FC236}">
                  <a16:creationId xmlns:a16="http://schemas.microsoft.com/office/drawing/2014/main" id="{2EE8BF0D-D38B-420D-A723-7700A8A0FB13}"/>
                </a:ext>
              </a:extLst>
            </p:cNvPr>
            <p:cNvSpPr/>
            <p:nvPr/>
          </p:nvSpPr>
          <p:spPr bwMode="auto">
            <a:xfrm>
              <a:off x="6856248" y="2741545"/>
              <a:ext cx="150248" cy="158093"/>
            </a:xfrm>
            <a:prstGeom prst="flowChartConnector">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197" name="テキスト ボックス 196">
              <a:extLst>
                <a:ext uri="{FF2B5EF4-FFF2-40B4-BE49-F238E27FC236}">
                  <a16:creationId xmlns:a16="http://schemas.microsoft.com/office/drawing/2014/main" id="{40CC4E7E-A6F7-4119-83EF-D1BE93DB7040}"/>
                </a:ext>
              </a:extLst>
            </p:cNvPr>
            <p:cNvSpPr txBox="1"/>
            <p:nvPr/>
          </p:nvSpPr>
          <p:spPr bwMode="auto">
            <a:xfrm>
              <a:off x="6973508" y="2660063"/>
              <a:ext cx="2488256"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300" dirty="0">
                  <a:ln w="0"/>
                  <a:solidFill>
                    <a:srgbClr val="FF9900"/>
                  </a:solidFill>
                  <a:effectLst>
                    <a:outerShdw blurRad="38100" dist="25400" dir="5400000" algn="ctr" rotWithShape="0">
                      <a:srgbClr val="6E747A">
                        <a:alpha val="43000"/>
                      </a:srgbClr>
                    </a:outerShdw>
                  </a:effectLst>
                </a:rPr>
                <a:t>「学習環境」</a:t>
              </a:r>
              <a:r>
                <a:rPr kumimoji="1" lang="ja-JP" altLang="en-US" sz="1138" spc="-106" dirty="0">
                  <a:solidFill>
                    <a:prstClr val="black"/>
                  </a:solidFill>
                </a:rPr>
                <a:t>の充実</a:t>
              </a:r>
              <a:endParaRPr kumimoji="1" lang="ja-JP" altLang="en-US" sz="1138" dirty="0">
                <a:solidFill>
                  <a:srgbClr val="FF9900"/>
                </a:solidFill>
              </a:endParaRPr>
            </a:p>
          </p:txBody>
        </p:sp>
        <p:sp>
          <p:nvSpPr>
            <p:cNvPr id="200" name="フローチャート: 結合子 199">
              <a:extLst>
                <a:ext uri="{FF2B5EF4-FFF2-40B4-BE49-F238E27FC236}">
                  <a16:creationId xmlns:a16="http://schemas.microsoft.com/office/drawing/2014/main" id="{BF92C4B6-8238-4095-9793-C9784D3B05F2}"/>
                </a:ext>
              </a:extLst>
            </p:cNvPr>
            <p:cNvSpPr/>
            <p:nvPr/>
          </p:nvSpPr>
          <p:spPr bwMode="auto">
            <a:xfrm>
              <a:off x="6856248" y="3685890"/>
              <a:ext cx="150248" cy="158093"/>
            </a:xfrm>
            <a:prstGeom prst="flowChartConnector">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201" name="テキスト ボックス 200">
              <a:extLst>
                <a:ext uri="{FF2B5EF4-FFF2-40B4-BE49-F238E27FC236}">
                  <a16:creationId xmlns:a16="http://schemas.microsoft.com/office/drawing/2014/main" id="{74CBE6D4-BFD4-4292-BA42-DCB7B2B886EE}"/>
                </a:ext>
              </a:extLst>
            </p:cNvPr>
            <p:cNvSpPr txBox="1"/>
            <p:nvPr/>
          </p:nvSpPr>
          <p:spPr bwMode="auto">
            <a:xfrm>
              <a:off x="6931371" y="3883454"/>
              <a:ext cx="2647644" cy="504241"/>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・全府立高校での姉妹校交流</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・大阪公立大学での秋入学制度の導入 等</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p:txBody>
        </p:sp>
        <p:sp>
          <p:nvSpPr>
            <p:cNvPr id="202" name="テキスト ボックス 201">
              <a:extLst>
                <a:ext uri="{FF2B5EF4-FFF2-40B4-BE49-F238E27FC236}">
                  <a16:creationId xmlns:a16="http://schemas.microsoft.com/office/drawing/2014/main" id="{D442E778-8FAC-43C8-85E5-D13B3CF93DFD}"/>
                </a:ext>
              </a:extLst>
            </p:cNvPr>
            <p:cNvSpPr txBox="1"/>
            <p:nvPr/>
          </p:nvSpPr>
          <p:spPr bwMode="auto">
            <a:xfrm>
              <a:off x="6924493" y="3615149"/>
              <a:ext cx="2838292"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300" dirty="0">
                  <a:ln w="0"/>
                  <a:solidFill>
                    <a:srgbClr val="FF9900"/>
                  </a:solidFill>
                  <a:effectLst>
                    <a:outerShdw blurRad="38100" dist="25400" dir="5400000" algn="ctr" rotWithShape="0">
                      <a:srgbClr val="6E747A">
                        <a:alpha val="43000"/>
                      </a:srgbClr>
                    </a:outerShdw>
                  </a:effectLst>
                </a:rPr>
                <a:t>「国際社会で活躍できる力」</a:t>
              </a:r>
              <a:r>
                <a:rPr kumimoji="1" lang="ja-JP" altLang="en-US" sz="1138" dirty="0">
                  <a:ln w="0"/>
                  <a:solidFill>
                    <a:prstClr val="black"/>
                  </a:solidFill>
                  <a:effectLst>
                    <a:outerShdw blurRad="38100" dist="25400" dir="5400000" algn="ctr" rotWithShape="0">
                      <a:srgbClr val="6E747A">
                        <a:alpha val="43000"/>
                      </a:srgbClr>
                    </a:outerShdw>
                  </a:effectLst>
                </a:rPr>
                <a:t>を育む</a:t>
              </a:r>
              <a:endParaRPr kumimoji="1" lang="ja-JP" altLang="en-US" sz="1138" dirty="0">
                <a:solidFill>
                  <a:prstClr val="black"/>
                </a:solidFill>
              </a:endParaRPr>
            </a:p>
          </p:txBody>
        </p:sp>
        <p:sp>
          <p:nvSpPr>
            <p:cNvPr id="210" name="フローチャート: 結合子 209">
              <a:extLst>
                <a:ext uri="{FF2B5EF4-FFF2-40B4-BE49-F238E27FC236}">
                  <a16:creationId xmlns:a16="http://schemas.microsoft.com/office/drawing/2014/main" id="{BA196A53-CB3E-4DFA-AEE7-DA582C2831C9}"/>
                </a:ext>
              </a:extLst>
            </p:cNvPr>
            <p:cNvSpPr/>
            <p:nvPr/>
          </p:nvSpPr>
          <p:spPr bwMode="auto">
            <a:xfrm>
              <a:off x="6847911" y="4708557"/>
              <a:ext cx="150248" cy="158093"/>
            </a:xfrm>
            <a:prstGeom prst="flowChartConnector">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463" dirty="0">
                <a:solidFill>
                  <a:prstClr val="white"/>
                </a:solidFill>
                <a:latin typeface="BIZ UDゴシック" panose="020B0400000000000000" pitchFamily="49" charset="-128"/>
                <a:ea typeface="BIZ UDゴシック" panose="020B0400000000000000" pitchFamily="49" charset="-128"/>
              </a:endParaRPr>
            </a:p>
          </p:txBody>
        </p:sp>
        <p:sp>
          <p:nvSpPr>
            <p:cNvPr id="211" name="テキスト ボックス 210">
              <a:extLst>
                <a:ext uri="{FF2B5EF4-FFF2-40B4-BE49-F238E27FC236}">
                  <a16:creationId xmlns:a16="http://schemas.microsoft.com/office/drawing/2014/main" id="{5A3E29C6-3939-44F2-80C6-E3D1ADD163D2}"/>
                </a:ext>
              </a:extLst>
            </p:cNvPr>
            <p:cNvSpPr txBox="1"/>
            <p:nvPr/>
          </p:nvSpPr>
          <p:spPr bwMode="auto">
            <a:xfrm>
              <a:off x="6963444" y="4649036"/>
              <a:ext cx="2897600" cy="292388"/>
            </a:xfrm>
            <a:prstGeom prst="rect">
              <a:avLst/>
            </a:prstGeom>
            <a:noFill/>
          </p:spPr>
          <p:txBody>
            <a:bodyPr wrap="square">
              <a:spAutoFit/>
            </a:bodyPr>
            <a:lstStyle>
              <a:defPPr>
                <a:defRPr lang="ja-JP"/>
              </a:defPPr>
              <a:lvl1pPr>
                <a:defRPr b="1">
                  <a:latin typeface="BIZ UDゴシック" panose="020B0400000000000000" pitchFamily="49" charset="-128"/>
                  <a:ea typeface="BIZ UDゴシック" panose="020B0400000000000000" pitchFamily="49" charset="-128"/>
                </a:defRPr>
              </a:lvl1pPr>
            </a:lstStyle>
            <a:p>
              <a:pPr defTabSz="742950">
                <a:defRPr/>
              </a:pPr>
              <a:r>
                <a:rPr kumimoji="1" lang="ja-JP" altLang="en-US" sz="1138" dirty="0">
                  <a:ln w="0"/>
                  <a:solidFill>
                    <a:srgbClr val="FF9900"/>
                  </a:solidFill>
                  <a:effectLst>
                    <a:outerShdw blurRad="38100" dist="25400" dir="5400000" algn="ctr" rotWithShape="0">
                      <a:srgbClr val="6E747A">
                        <a:alpha val="43000"/>
                      </a:srgbClr>
                    </a:outerShdw>
                  </a:effectLst>
                </a:rPr>
                <a:t>「</a:t>
              </a:r>
              <a:r>
                <a:rPr kumimoji="1" lang="ja-JP" altLang="en-US" sz="1300" dirty="0">
                  <a:ln w="0"/>
                  <a:solidFill>
                    <a:srgbClr val="FF9900"/>
                  </a:solidFill>
                  <a:effectLst>
                    <a:outerShdw blurRad="38100" dist="25400" dir="5400000" algn="ctr" rotWithShape="0">
                      <a:srgbClr val="6E747A">
                        <a:alpha val="43000"/>
                      </a:srgbClr>
                    </a:outerShdw>
                  </a:effectLst>
                </a:rPr>
                <a:t>健やかな成長</a:t>
              </a:r>
              <a:r>
                <a:rPr kumimoji="1" lang="ja-JP" altLang="en-US" sz="1138" dirty="0">
                  <a:ln w="0"/>
                  <a:solidFill>
                    <a:srgbClr val="FF9900"/>
                  </a:solidFill>
                  <a:effectLst>
                    <a:outerShdw blurRad="38100" dist="25400" dir="5400000" algn="ctr" rotWithShape="0">
                      <a:srgbClr val="6E747A">
                        <a:alpha val="43000"/>
                      </a:srgbClr>
                    </a:outerShdw>
                  </a:effectLst>
                </a:rPr>
                <a:t>」</a:t>
              </a:r>
              <a:r>
                <a:rPr kumimoji="1" lang="ja-JP" altLang="en-US" sz="1138" dirty="0">
                  <a:solidFill>
                    <a:prstClr val="black"/>
                  </a:solidFill>
                </a:rPr>
                <a:t>を支える</a:t>
              </a:r>
              <a:endParaRPr kumimoji="1" lang="ja-JP" altLang="en-US" sz="1138" dirty="0">
                <a:solidFill>
                  <a:srgbClr val="FF9900"/>
                </a:solidFill>
              </a:endParaRPr>
            </a:p>
          </p:txBody>
        </p:sp>
        <p:sp>
          <p:nvSpPr>
            <p:cNvPr id="212" name="テキスト ボックス 211">
              <a:extLst>
                <a:ext uri="{FF2B5EF4-FFF2-40B4-BE49-F238E27FC236}">
                  <a16:creationId xmlns:a16="http://schemas.microsoft.com/office/drawing/2014/main" id="{D4ADD94A-A785-413A-96C9-E4BE2369E2B0}"/>
                </a:ext>
              </a:extLst>
            </p:cNvPr>
            <p:cNvSpPr txBox="1"/>
            <p:nvPr/>
          </p:nvSpPr>
          <p:spPr bwMode="auto">
            <a:xfrm>
              <a:off x="6947797" y="4925160"/>
              <a:ext cx="2647644" cy="517834"/>
            </a:xfrm>
            <a:prstGeom prst="rect">
              <a:avLst/>
            </a:prstGeom>
            <a:noFill/>
          </p:spPr>
          <p:txBody>
            <a:bodyPr wrap="square">
              <a:spAutoFit/>
            </a:bodyPr>
            <a:lstStyle/>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・不登校児童・生徒への支援</a:t>
              </a:r>
              <a:endParaRPr kumimoji="1" lang="en-US" altLang="ja-JP" sz="975" dirty="0">
                <a:ln w="76200">
                  <a:noFill/>
                </a:ln>
                <a:solidFill>
                  <a:prstClr val="black"/>
                </a:solidFill>
                <a:latin typeface="BIZ UD明朝 Medium" panose="02020500000000000000" pitchFamily="17" charset="-128"/>
                <a:ea typeface="BIZ UD明朝 Medium" panose="02020500000000000000" pitchFamily="17" charset="-128"/>
              </a:endParaRPr>
            </a:p>
            <a:p>
              <a:pPr defTabSz="742950">
                <a:lnSpc>
                  <a:spcPct val="150000"/>
                </a:lnSpc>
                <a:defRPr/>
              </a:pPr>
              <a:r>
                <a:rPr kumimoji="1" lang="ja-JP" altLang="en-US" sz="975" dirty="0">
                  <a:ln w="76200">
                    <a:noFill/>
                  </a:ln>
                  <a:solidFill>
                    <a:prstClr val="black"/>
                  </a:solidFill>
                  <a:latin typeface="BIZ UD明朝 Medium" panose="02020500000000000000" pitchFamily="17" charset="-128"/>
                  <a:ea typeface="BIZ UD明朝 Medium" panose="02020500000000000000" pitchFamily="17" charset="-128"/>
                </a:rPr>
                <a:t>・児童虐待への対応強化 等</a:t>
              </a:r>
              <a:endParaRPr kumimoji="1" lang="ja-JP" altLang="en-US" sz="975" dirty="0">
                <a:solidFill>
                  <a:prstClr val="black"/>
                </a:solidFill>
                <a:latin typeface="游ゴシック" panose="020F0502020204030204"/>
                <a:ea typeface="游ゴシック" panose="020B0400000000000000" pitchFamily="50" charset="-128"/>
              </a:endParaRPr>
            </a:p>
          </p:txBody>
        </p:sp>
        <p:sp>
          <p:nvSpPr>
            <p:cNvPr id="56" name="正方形/長方形 55">
              <a:extLst>
                <a:ext uri="{FF2B5EF4-FFF2-40B4-BE49-F238E27FC236}">
                  <a16:creationId xmlns:a16="http://schemas.microsoft.com/office/drawing/2014/main" id="{7BAF3816-79B2-4841-B47C-F7FAD49E1C71}"/>
                </a:ext>
              </a:extLst>
            </p:cNvPr>
            <p:cNvSpPr/>
            <p:nvPr/>
          </p:nvSpPr>
          <p:spPr bwMode="auto">
            <a:xfrm>
              <a:off x="303108" y="1568972"/>
              <a:ext cx="453094" cy="348813"/>
            </a:xfrm>
            <a:prstGeom prst="rect">
              <a:avLst/>
            </a:prstGeom>
            <a:noFill/>
          </p:spPr>
          <p:txBody>
            <a:bodyPr wrap="square">
              <a:spAutoFit/>
            </a:bodyPr>
            <a:lstStyle/>
            <a:p>
              <a:pPr algn="ctr" defTabSz="742950">
                <a:lnSpc>
                  <a:spcPts val="2031"/>
                </a:lnSpc>
                <a:defRPr/>
              </a:pPr>
              <a:r>
                <a:rPr kumimoji="1" lang="en-US" altLang="ja-JP" sz="1950" b="1" spc="122" dirty="0">
                  <a:solidFill>
                    <a:srgbClr val="0068B7"/>
                  </a:solidFill>
                  <a:latin typeface="BIZ UDゴシック" panose="020B0400000000000000" pitchFamily="49" charset="-128"/>
                  <a:ea typeface="BIZ UDゴシック" panose="020B0400000000000000" pitchFamily="49" charset="-128"/>
                </a:rPr>
                <a:t>Ⅰ.</a:t>
              </a:r>
              <a:endParaRPr kumimoji="1" lang="ja-JP" altLang="en-US" sz="975" spc="122" dirty="0">
                <a:solidFill>
                  <a:prstClr val="black">
                    <a:lumMod val="95000"/>
                    <a:lumOff val="5000"/>
                  </a:prstClr>
                </a:solidFill>
                <a:latin typeface="游ゴシック" panose="020F0502020204030204"/>
                <a:ea typeface="游ゴシック" panose="020B0400000000000000" pitchFamily="50" charset="-128"/>
              </a:endParaRPr>
            </a:p>
          </p:txBody>
        </p:sp>
        <p:sp>
          <p:nvSpPr>
            <p:cNvPr id="57" name="正方形/長方形 56">
              <a:extLst>
                <a:ext uri="{FF2B5EF4-FFF2-40B4-BE49-F238E27FC236}">
                  <a16:creationId xmlns:a16="http://schemas.microsoft.com/office/drawing/2014/main" id="{F2AC8C19-5BEC-42BA-85D4-EC62637E5B84}"/>
                </a:ext>
              </a:extLst>
            </p:cNvPr>
            <p:cNvSpPr/>
            <p:nvPr/>
          </p:nvSpPr>
          <p:spPr bwMode="auto">
            <a:xfrm>
              <a:off x="3688491" y="1571236"/>
              <a:ext cx="453094" cy="348813"/>
            </a:xfrm>
            <a:prstGeom prst="rect">
              <a:avLst/>
            </a:prstGeom>
            <a:noFill/>
          </p:spPr>
          <p:txBody>
            <a:bodyPr wrap="square">
              <a:spAutoFit/>
            </a:bodyPr>
            <a:lstStyle/>
            <a:p>
              <a:pPr algn="ctr" defTabSz="742950">
                <a:lnSpc>
                  <a:spcPts val="2031"/>
                </a:lnSpc>
                <a:defRPr/>
              </a:pPr>
              <a:r>
                <a:rPr kumimoji="1" lang="en-US" altLang="ja-JP" sz="1950" b="1" spc="122" dirty="0">
                  <a:solidFill>
                    <a:srgbClr val="00A59E"/>
                  </a:solidFill>
                  <a:latin typeface="BIZ UDゴシック" panose="020B0400000000000000" pitchFamily="49" charset="-128"/>
                  <a:ea typeface="BIZ UDゴシック" panose="020B0400000000000000" pitchFamily="49" charset="-128"/>
                </a:rPr>
                <a:t>Ⅱ.</a:t>
              </a:r>
              <a:endParaRPr kumimoji="1" lang="ja-JP" altLang="en-US" sz="975" spc="122" dirty="0">
                <a:solidFill>
                  <a:srgbClr val="00A59E"/>
                </a:solidFill>
                <a:latin typeface="游ゴシック" panose="020F0502020204030204"/>
                <a:ea typeface="游ゴシック" panose="020B0400000000000000" pitchFamily="50" charset="-128"/>
              </a:endParaRPr>
            </a:p>
          </p:txBody>
        </p:sp>
        <p:sp>
          <p:nvSpPr>
            <p:cNvPr id="58" name="正方形/長方形 57">
              <a:extLst>
                <a:ext uri="{FF2B5EF4-FFF2-40B4-BE49-F238E27FC236}">
                  <a16:creationId xmlns:a16="http://schemas.microsoft.com/office/drawing/2014/main" id="{20C04138-5D1C-4ABA-B5E9-A3725F74C59D}"/>
                </a:ext>
              </a:extLst>
            </p:cNvPr>
            <p:cNvSpPr/>
            <p:nvPr/>
          </p:nvSpPr>
          <p:spPr bwMode="auto">
            <a:xfrm>
              <a:off x="6740703" y="1566905"/>
              <a:ext cx="453094" cy="348813"/>
            </a:xfrm>
            <a:prstGeom prst="rect">
              <a:avLst/>
            </a:prstGeom>
            <a:noFill/>
          </p:spPr>
          <p:txBody>
            <a:bodyPr wrap="square">
              <a:spAutoFit/>
            </a:bodyPr>
            <a:lstStyle/>
            <a:p>
              <a:pPr algn="ctr" defTabSz="742950">
                <a:lnSpc>
                  <a:spcPts val="2031"/>
                </a:lnSpc>
                <a:defRPr/>
              </a:pPr>
              <a:r>
                <a:rPr kumimoji="1" lang="en-US" altLang="ja-JP" sz="1950" b="1" spc="122" dirty="0">
                  <a:solidFill>
                    <a:srgbClr val="FF9900"/>
                  </a:solidFill>
                  <a:latin typeface="BIZ UDゴシック" panose="020B0400000000000000" pitchFamily="49" charset="-128"/>
                  <a:ea typeface="BIZ UDゴシック" panose="020B0400000000000000" pitchFamily="49" charset="-128"/>
                </a:rPr>
                <a:t>Ⅲ.</a:t>
              </a:r>
              <a:endParaRPr kumimoji="1" lang="ja-JP" altLang="en-US" sz="975" spc="122" dirty="0">
                <a:solidFill>
                  <a:srgbClr val="FF9900"/>
                </a:solidFill>
                <a:latin typeface="游ゴシック" panose="020F0502020204030204"/>
                <a:ea typeface="游ゴシック" panose="020B0400000000000000" pitchFamily="50" charset="-128"/>
              </a:endParaRPr>
            </a:p>
          </p:txBody>
        </p:sp>
        <p:sp>
          <p:nvSpPr>
            <p:cNvPr id="16" name="正方形/長方形 15">
              <a:extLst>
                <a:ext uri="{FF2B5EF4-FFF2-40B4-BE49-F238E27FC236}">
                  <a16:creationId xmlns:a16="http://schemas.microsoft.com/office/drawing/2014/main" id="{69A17D2E-8416-40C9-A65C-7D983230D929}"/>
                </a:ext>
              </a:extLst>
            </p:cNvPr>
            <p:cNvSpPr/>
            <p:nvPr/>
          </p:nvSpPr>
          <p:spPr bwMode="auto">
            <a:xfrm>
              <a:off x="6647016" y="1516164"/>
              <a:ext cx="3063700" cy="679097"/>
            </a:xfrm>
            <a:prstGeom prst="rect">
              <a:avLst/>
            </a:prstGeom>
          </p:spPr>
          <p:txBody>
            <a:bodyPr wrap="square">
              <a:spAutoFit/>
            </a:bodyPr>
            <a:lstStyle/>
            <a:p>
              <a:pPr defTabSz="742950">
                <a:lnSpc>
                  <a:spcPct val="150000"/>
                </a:lnSpc>
                <a:defRPr/>
              </a:pPr>
              <a:r>
                <a:rPr kumimoji="1" lang="ja-JP" altLang="en-US" sz="1463" b="1" spc="122" dirty="0">
                  <a:solidFill>
                    <a:srgbClr val="FF9900"/>
                  </a:solidFill>
                  <a:latin typeface="BIZ UDゴシック" panose="020B0400000000000000" pitchFamily="49" charset="-128"/>
                  <a:ea typeface="BIZ UDゴシック" panose="020B0400000000000000" pitchFamily="49" charset="-128"/>
                </a:rPr>
                <a:t>　　 </a:t>
              </a:r>
              <a:r>
                <a:rPr kumimoji="1" lang="ja-JP" altLang="en-US" sz="1300" b="1" spc="-81" dirty="0">
                  <a:solidFill>
                    <a:srgbClr val="FF9900"/>
                  </a:solidFill>
                  <a:latin typeface="BIZ UDゴシック" panose="020B0400000000000000" pitchFamily="49" charset="-128"/>
                  <a:ea typeface="BIZ UDゴシック" panose="020B0400000000000000" pitchFamily="49" charset="-128"/>
                </a:rPr>
                <a:t>次代を担う子どもたちが自らの</a:t>
              </a:r>
              <a:endParaRPr kumimoji="1" lang="en-US" altLang="ja-JP" sz="1300" b="1" spc="-81" dirty="0">
                <a:solidFill>
                  <a:srgbClr val="FF9900"/>
                </a:solidFill>
                <a:latin typeface="BIZ UDゴシック" panose="020B0400000000000000" pitchFamily="49" charset="-128"/>
                <a:ea typeface="BIZ UDゴシック" panose="020B0400000000000000" pitchFamily="49" charset="-128"/>
              </a:endParaRPr>
            </a:p>
            <a:p>
              <a:pPr defTabSz="742950">
                <a:lnSpc>
                  <a:spcPct val="150000"/>
                </a:lnSpc>
                <a:defRPr/>
              </a:pPr>
              <a:r>
                <a:rPr kumimoji="1" lang="en-US" altLang="ja-JP" sz="1300" b="1" spc="-81" dirty="0">
                  <a:solidFill>
                    <a:srgbClr val="FF9900"/>
                  </a:solidFill>
                  <a:latin typeface="BIZ UDゴシック" panose="020B0400000000000000" pitchFamily="49" charset="-128"/>
                  <a:ea typeface="BIZ UDゴシック" panose="020B0400000000000000" pitchFamily="49" charset="-128"/>
                </a:rPr>
                <a:t>         </a:t>
              </a:r>
              <a:r>
                <a:rPr kumimoji="1" lang="ja-JP" altLang="en-US" sz="1300" b="1" spc="-81" dirty="0">
                  <a:solidFill>
                    <a:srgbClr val="FF9900"/>
                  </a:solidFill>
                  <a:latin typeface="BIZ UDゴシック" panose="020B0400000000000000" pitchFamily="49" charset="-128"/>
                  <a:ea typeface="BIZ UDゴシック" panose="020B0400000000000000" pitchFamily="49" charset="-128"/>
                </a:rPr>
                <a:t>可能性を追求できる社会の実現</a:t>
              </a:r>
              <a:endParaRPr kumimoji="1" lang="ja-JP" altLang="en-US" sz="1625" b="1" spc="-81" dirty="0">
                <a:solidFill>
                  <a:srgbClr val="FF9900"/>
                </a:solidFill>
                <a:latin typeface="BIZ UDゴシック" panose="020B0400000000000000" pitchFamily="49" charset="-128"/>
                <a:ea typeface="BIZ UDゴシック" panose="020B0400000000000000" pitchFamily="49" charset="-128"/>
              </a:endParaRPr>
            </a:p>
          </p:txBody>
        </p:sp>
        <p:sp>
          <p:nvSpPr>
            <p:cNvPr id="14" name="正方形/長方形 13">
              <a:extLst>
                <a:ext uri="{FF2B5EF4-FFF2-40B4-BE49-F238E27FC236}">
                  <a16:creationId xmlns:a16="http://schemas.microsoft.com/office/drawing/2014/main" id="{0EFF8A65-DDFF-4DF3-8D2D-9E241BAFE7DD}"/>
                </a:ext>
              </a:extLst>
            </p:cNvPr>
            <p:cNvSpPr/>
            <p:nvPr/>
          </p:nvSpPr>
          <p:spPr bwMode="auto">
            <a:xfrm>
              <a:off x="3807069" y="1561756"/>
              <a:ext cx="2954656" cy="659604"/>
            </a:xfrm>
            <a:prstGeom prst="rect">
              <a:avLst/>
            </a:prstGeom>
          </p:spPr>
          <p:txBody>
            <a:bodyPr wrap="square">
              <a:spAutoFit/>
            </a:bodyPr>
            <a:lstStyle/>
            <a:p>
              <a:pPr defTabSz="742950">
                <a:lnSpc>
                  <a:spcPct val="150000"/>
                </a:lnSpc>
                <a:defRPr/>
              </a:pPr>
              <a:r>
                <a:rPr kumimoji="1" lang="ja-JP" altLang="en-US" sz="1300" b="1" dirty="0">
                  <a:solidFill>
                    <a:srgbClr val="00A59E"/>
                  </a:solidFill>
                  <a:latin typeface="BIZ UDゴシック" panose="020B0400000000000000" pitchFamily="49" charset="-128"/>
                  <a:ea typeface="BIZ UDゴシック" panose="020B0400000000000000" pitchFamily="49" charset="-128"/>
                </a:rPr>
                <a:t>　　誰もが安全・安心に</a:t>
              </a:r>
              <a:endParaRPr kumimoji="1" lang="en-US" altLang="ja-JP" sz="1300" b="1" dirty="0">
                <a:solidFill>
                  <a:srgbClr val="00A59E"/>
                </a:solidFill>
                <a:latin typeface="BIZ UDゴシック" panose="020B0400000000000000" pitchFamily="49" charset="-128"/>
                <a:ea typeface="BIZ UDゴシック" panose="020B0400000000000000" pitchFamily="49" charset="-128"/>
              </a:endParaRPr>
            </a:p>
            <a:p>
              <a:pPr defTabSz="742950">
                <a:lnSpc>
                  <a:spcPct val="150000"/>
                </a:lnSpc>
                <a:defRPr/>
              </a:pPr>
              <a:r>
                <a:rPr kumimoji="1" lang="en-US" altLang="ja-JP" sz="1300" b="1" spc="-81" dirty="0">
                  <a:solidFill>
                    <a:srgbClr val="00A59E"/>
                  </a:solidFill>
                  <a:latin typeface="BIZ UDゴシック" panose="020B0400000000000000" pitchFamily="49" charset="-128"/>
                  <a:ea typeface="BIZ UDゴシック" panose="020B0400000000000000" pitchFamily="49" charset="-128"/>
                </a:rPr>
                <a:t>      </a:t>
              </a:r>
              <a:r>
                <a:rPr kumimoji="1" lang="ja-JP" altLang="en-US" sz="1300" b="1" dirty="0">
                  <a:solidFill>
                    <a:srgbClr val="00A59E"/>
                  </a:solidFill>
                  <a:latin typeface="BIZ UDゴシック" panose="020B0400000000000000" pitchFamily="49" charset="-128"/>
                  <a:ea typeface="BIZ UDゴシック" panose="020B0400000000000000" pitchFamily="49" charset="-128"/>
                </a:rPr>
                <a:t>いきいきと暮らせる社会の実現</a:t>
              </a:r>
              <a:endParaRPr kumimoji="1" lang="ja-JP" altLang="en-US" sz="1300" dirty="0">
                <a:solidFill>
                  <a:srgbClr val="00A59E"/>
                </a:solidFill>
                <a:latin typeface="游ゴシック" panose="020F0502020204030204"/>
                <a:ea typeface="游ゴシック" panose="020B0400000000000000" pitchFamily="50" charset="-128"/>
              </a:endParaRPr>
            </a:p>
          </p:txBody>
        </p:sp>
        <p:sp>
          <p:nvSpPr>
            <p:cNvPr id="11" name="正方形/長方形 10">
              <a:extLst>
                <a:ext uri="{FF2B5EF4-FFF2-40B4-BE49-F238E27FC236}">
                  <a16:creationId xmlns:a16="http://schemas.microsoft.com/office/drawing/2014/main" id="{6F9CB1ED-2D25-47BF-B0A3-58320FE7E3B2}"/>
                </a:ext>
              </a:extLst>
            </p:cNvPr>
            <p:cNvSpPr/>
            <p:nvPr/>
          </p:nvSpPr>
          <p:spPr bwMode="auto">
            <a:xfrm>
              <a:off x="373149" y="1566905"/>
              <a:ext cx="3299160" cy="659604"/>
            </a:xfrm>
            <a:prstGeom prst="rect">
              <a:avLst/>
            </a:prstGeom>
            <a:noFill/>
          </p:spPr>
          <p:txBody>
            <a:bodyPr wrap="square">
              <a:spAutoFit/>
            </a:bodyPr>
            <a:lstStyle/>
            <a:p>
              <a:pPr defTabSz="742950">
                <a:lnSpc>
                  <a:spcPct val="150000"/>
                </a:lnSpc>
                <a:defRPr/>
              </a:pPr>
              <a:r>
                <a:rPr kumimoji="1" lang="ja-JP" altLang="en-US" sz="1300" b="1" spc="122" dirty="0">
                  <a:solidFill>
                    <a:srgbClr val="0068B7"/>
                  </a:solidFill>
                  <a:latin typeface="BIZ UDゴシック" panose="020B0400000000000000" pitchFamily="49" charset="-128"/>
                  <a:ea typeface="BIZ UDゴシック" panose="020B0400000000000000" pitchFamily="49" charset="-128"/>
                </a:rPr>
                <a:t>　　万博のレガシーを活かした</a:t>
              </a:r>
              <a:endParaRPr kumimoji="1" lang="en-US" altLang="ja-JP" sz="1300" b="1" spc="122" dirty="0">
                <a:solidFill>
                  <a:srgbClr val="0068B7"/>
                </a:solidFill>
                <a:latin typeface="BIZ UDゴシック" panose="020B0400000000000000" pitchFamily="49" charset="-128"/>
                <a:ea typeface="BIZ UDゴシック" panose="020B0400000000000000" pitchFamily="49" charset="-128"/>
              </a:endParaRPr>
            </a:p>
            <a:p>
              <a:pPr algn="ctr" defTabSz="742950">
                <a:lnSpc>
                  <a:spcPct val="150000"/>
                </a:lnSpc>
                <a:defRPr/>
              </a:pPr>
              <a:r>
                <a:rPr kumimoji="1" lang="ja-JP" altLang="en-US" sz="1300" b="1" spc="122" dirty="0">
                  <a:solidFill>
                    <a:srgbClr val="0068B7"/>
                  </a:solidFill>
                  <a:latin typeface="BIZ UDゴシック" panose="020B0400000000000000" pitchFamily="49" charset="-128"/>
                  <a:ea typeface="BIZ UDゴシック" panose="020B0400000000000000" pitchFamily="49" charset="-128"/>
                </a:rPr>
                <a:t>　　「副首都・大阪」の早期実現</a:t>
              </a:r>
              <a:endParaRPr kumimoji="1" lang="ja-JP" altLang="en-US" sz="1300" spc="122" dirty="0">
                <a:solidFill>
                  <a:prstClr val="black">
                    <a:lumMod val="95000"/>
                    <a:lumOff val="5000"/>
                  </a:prstClr>
                </a:solidFill>
                <a:latin typeface="游ゴシック" panose="020F0502020204030204"/>
                <a:ea typeface="游ゴシック" panose="020B0400000000000000" pitchFamily="50" charset="-128"/>
              </a:endParaRPr>
            </a:p>
          </p:txBody>
        </p:sp>
      </p:grpSp>
      <p:sp>
        <p:nvSpPr>
          <p:cNvPr id="17" name="正方形/長方形 16">
            <a:extLst>
              <a:ext uri="{FF2B5EF4-FFF2-40B4-BE49-F238E27FC236}">
                <a16:creationId xmlns:a16="http://schemas.microsoft.com/office/drawing/2014/main" id="{0C08AFBD-B1EB-434F-A214-003B2FB78DA8}"/>
              </a:ext>
            </a:extLst>
          </p:cNvPr>
          <p:cNvSpPr/>
          <p:nvPr/>
        </p:nvSpPr>
        <p:spPr>
          <a:xfrm>
            <a:off x="680108" y="1627031"/>
            <a:ext cx="8674192" cy="638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2950">
              <a:defRPr/>
            </a:pPr>
            <a:endParaRPr kumimoji="1" lang="ja-JP" altLang="en-US" sz="1138">
              <a:solidFill>
                <a:prstClr val="black">
                  <a:lumMod val="85000"/>
                  <a:lumOff val="15000"/>
                </a:prstClr>
              </a:solidFill>
              <a:latin typeface="游ゴシック" panose="020F0502020204030204"/>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F3F344EB-389E-4BF6-9DA9-3A24D62CE149}"/>
              </a:ext>
            </a:extLst>
          </p:cNvPr>
          <p:cNvSpPr txBox="1"/>
          <p:nvPr/>
        </p:nvSpPr>
        <p:spPr>
          <a:xfrm>
            <a:off x="465584" y="1206480"/>
            <a:ext cx="9251315" cy="523220"/>
          </a:xfrm>
          <a:prstGeom prst="rect">
            <a:avLst/>
          </a:prstGeom>
          <a:noFill/>
        </p:spPr>
        <p:txBody>
          <a:bodyPr wrap="square" rtlCol="0">
            <a:spAutoFit/>
          </a:bodyPr>
          <a:lstStyle/>
          <a:p>
            <a:pPr defTabSz="742950">
              <a:defRPr/>
            </a:pPr>
            <a:r>
              <a:rPr kumimoji="1" lang="ja-JP" altLang="en-US" sz="2800" b="1" spc="81" dirty="0">
                <a:solidFill>
                  <a:prstClr val="black">
                    <a:lumMod val="85000"/>
                    <a:lumOff val="15000"/>
                  </a:prstClr>
                </a:solidFill>
                <a:latin typeface="BIZ UDゴシック" panose="020B0400000000000000" pitchFamily="49" charset="-128"/>
                <a:ea typeface="BIZ UDゴシック" panose="020B0400000000000000" pitchFamily="49" charset="-128"/>
              </a:rPr>
              <a:t>「</a:t>
            </a:r>
            <a:r>
              <a:rPr kumimoji="1" lang="zh-TW" altLang="en-US" sz="2800" b="1" spc="81" dirty="0">
                <a:solidFill>
                  <a:prstClr val="black">
                    <a:lumMod val="85000"/>
                    <a:lumOff val="15000"/>
                  </a:prstClr>
                </a:solidFill>
                <a:latin typeface="BIZ UDゴシック" panose="020B0400000000000000" pitchFamily="49" charset="-128"/>
                <a:ea typeface="BIZ UDゴシック" panose="020B0400000000000000" pitchFamily="49" charset="-128"/>
              </a:rPr>
              <a:t>副首都実現加速予算</a:t>
            </a:r>
            <a:r>
              <a:rPr kumimoji="1" lang="ja-JP" altLang="en-US" sz="2800" b="1" spc="81" dirty="0">
                <a:solidFill>
                  <a:prstClr val="black">
                    <a:lumMod val="85000"/>
                    <a:lumOff val="15000"/>
                  </a:prstClr>
                </a:solidFill>
                <a:latin typeface="BIZ UDゴシック" panose="020B0400000000000000" pitchFamily="49" charset="-128"/>
                <a:ea typeface="BIZ UDゴシック" panose="020B0400000000000000" pitchFamily="49" charset="-128"/>
              </a:rPr>
              <a:t>」～新たなフェーズへの飛躍～</a:t>
            </a:r>
          </a:p>
        </p:txBody>
      </p:sp>
      <p:sp>
        <p:nvSpPr>
          <p:cNvPr id="4" name="テキスト プレースホルダー 3">
            <a:extLst>
              <a:ext uri="{FF2B5EF4-FFF2-40B4-BE49-F238E27FC236}">
                <a16:creationId xmlns:a16="http://schemas.microsoft.com/office/drawing/2014/main" id="{843EBF2D-E6EB-41A5-A51B-51B38A705C9D}"/>
              </a:ext>
            </a:extLst>
          </p:cNvPr>
          <p:cNvSpPr>
            <a:spLocks noGrp="1"/>
          </p:cNvSpPr>
          <p:nvPr>
            <p:ph type="body" sz="quarter" idx="13"/>
          </p:nvPr>
        </p:nvSpPr>
        <p:spPr/>
        <p:txBody>
          <a:bodyPr/>
          <a:lstStyle/>
          <a:p>
            <a:r>
              <a:rPr lang="ja-JP" altLang="en-US" dirty="0"/>
              <a:t>（４）令和８年度当初予算の状況</a:t>
            </a:r>
          </a:p>
        </p:txBody>
      </p:sp>
      <p:sp>
        <p:nvSpPr>
          <p:cNvPr id="54" name="スライド番号プレースホルダー 14">
            <a:extLst>
              <a:ext uri="{FF2B5EF4-FFF2-40B4-BE49-F238E27FC236}">
                <a16:creationId xmlns:a16="http://schemas.microsoft.com/office/drawing/2014/main" id="{A6F0617F-1D7B-46A9-926A-E0941B319BD7}"/>
              </a:ext>
            </a:extLst>
          </p:cNvPr>
          <p:cNvSpPr>
            <a:spLocks noGrp="1"/>
          </p:cNvSpPr>
          <p:nvPr>
            <p:ph type="sldNum" sz="quarter" idx="4"/>
          </p:nvPr>
        </p:nvSpPr>
        <p:spPr>
          <a:xfrm>
            <a:off x="9146615" y="6632819"/>
            <a:ext cx="720210" cy="216024"/>
          </a:xfrm>
        </p:spPr>
        <p:txBody>
          <a:bodyPr/>
          <a:lstStyle/>
          <a:p>
            <a:pPr lvl="0"/>
            <a:r>
              <a:rPr lang="en-US" altLang="ja-JP" noProof="0" dirty="0"/>
              <a:t>14</a:t>
            </a:r>
            <a:endParaRPr lang="ja-JP" altLang="en-US" noProof="0" dirty="0"/>
          </a:p>
        </p:txBody>
      </p:sp>
    </p:spTree>
    <p:extLst>
      <p:ext uri="{BB962C8B-B14F-4D97-AF65-F5344CB8AC3E}">
        <p14:creationId xmlns:p14="http://schemas.microsoft.com/office/powerpoint/2010/main" val="413499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64DC2CF3-22B6-47BB-BF17-91B2AA545382}"/>
              </a:ext>
            </a:extLst>
          </p:cNvPr>
          <p:cNvGraphicFramePr>
            <a:graphicFrameLocks/>
          </p:cNvGraphicFramePr>
          <p:nvPr>
            <p:extLst>
              <p:ext uri="{D42A27DB-BD31-4B8C-83A1-F6EECF244321}">
                <p14:modId xmlns:p14="http://schemas.microsoft.com/office/powerpoint/2010/main" val="2272979304"/>
              </p:ext>
            </p:extLst>
          </p:nvPr>
        </p:nvGraphicFramePr>
        <p:xfrm>
          <a:off x="687957" y="1295777"/>
          <a:ext cx="8917200" cy="390600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1">
            <a:extLst>
              <a:ext uri="{FF2B5EF4-FFF2-40B4-BE49-F238E27FC236}">
                <a16:creationId xmlns:a16="http://schemas.microsoft.com/office/drawing/2014/main" id="{8988842D-99A6-410C-8AD0-348E9DC86AF8}"/>
              </a:ext>
            </a:extLst>
          </p:cNvPr>
          <p:cNvSpPr txBox="1"/>
          <p:nvPr/>
        </p:nvSpPr>
        <p:spPr>
          <a:xfrm>
            <a:off x="1785000" y="1264439"/>
            <a:ext cx="513019" cy="2966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latin typeface="HGSｺﾞｼｯｸE" panose="020B0900000000000000" pitchFamily="50" charset="-128"/>
                <a:ea typeface="HGSｺﾞｼｯｸE" panose="020B0900000000000000" pitchFamily="50" charset="-128"/>
              </a:rPr>
              <a:t>(</a:t>
            </a:r>
            <a:r>
              <a:rPr lang="ja-JP" altLang="en-US" sz="700" dirty="0">
                <a:latin typeface="HGSｺﾞｼｯｸE" panose="020B0900000000000000" pitchFamily="50" charset="-128"/>
                <a:ea typeface="HGSｺﾞｼｯｸE" panose="020B0900000000000000" pitchFamily="50" charset="-128"/>
              </a:rPr>
              <a:t>当初</a:t>
            </a:r>
            <a:r>
              <a:rPr lang="en-US" altLang="ja-JP" sz="700" dirty="0">
                <a:latin typeface="HGSｺﾞｼｯｸE" panose="020B0900000000000000" pitchFamily="50" charset="-128"/>
                <a:ea typeface="HGSｺﾞｼｯｸE" panose="020B0900000000000000" pitchFamily="50" charset="-128"/>
              </a:rPr>
              <a:t>)</a:t>
            </a:r>
            <a:endParaRPr lang="ja-JP" altLang="en-US" sz="700" dirty="0">
              <a:latin typeface="HGSｺﾞｼｯｸE" panose="020B0900000000000000" pitchFamily="50" charset="-128"/>
              <a:ea typeface="HGSｺﾞｼｯｸE" panose="020B0900000000000000" pitchFamily="50" charset="-128"/>
            </a:endParaRPr>
          </a:p>
        </p:txBody>
      </p:sp>
      <p:sp>
        <p:nvSpPr>
          <p:cNvPr id="9" name="テキスト ボックス 11">
            <a:extLst>
              <a:ext uri="{FF2B5EF4-FFF2-40B4-BE49-F238E27FC236}">
                <a16:creationId xmlns:a16="http://schemas.microsoft.com/office/drawing/2014/main" id="{D2550282-6C5B-4E40-9B9C-9B7DC4BA4C1F}"/>
              </a:ext>
            </a:extLst>
          </p:cNvPr>
          <p:cNvSpPr txBox="1"/>
          <p:nvPr/>
        </p:nvSpPr>
        <p:spPr>
          <a:xfrm>
            <a:off x="800997" y="1297825"/>
            <a:ext cx="788742" cy="3784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r>
              <a:rPr kumimoji="1"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rPr>
              <a:t>億円</a:t>
            </a:r>
            <a:r>
              <a:rPr kumimoji="1" lang="en-US" altLang="ja-JP" sz="1000" dirty="0">
                <a:latin typeface="HGSｺﾞｼｯｸM" panose="020B0600000000000000" pitchFamily="50" charset="-128"/>
                <a:ea typeface="HGSｺﾞｼｯｸM" panose="020B0600000000000000" pitchFamily="50" charset="-128"/>
                <a:cs typeface="Meiryo UI" panose="020B0604030504040204" pitchFamily="50" charset="-128"/>
              </a:rPr>
              <a:t>)</a:t>
            </a:r>
            <a:endParaRPr kumimoji="1" lang="ja-JP" altLang="en-US" sz="1000" dirty="0">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1">
            <a:extLst>
              <a:ext uri="{FF2B5EF4-FFF2-40B4-BE49-F238E27FC236}">
                <a16:creationId xmlns:a16="http://schemas.microsoft.com/office/drawing/2014/main" id="{472857DD-DD36-4734-9CA6-EAF5BDC2BB1A}"/>
              </a:ext>
            </a:extLst>
          </p:cNvPr>
          <p:cNvSpPr txBox="1"/>
          <p:nvPr/>
        </p:nvSpPr>
        <p:spPr>
          <a:xfrm>
            <a:off x="9254964" y="1259418"/>
            <a:ext cx="594246" cy="3968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a:latin typeface="HGSｺﾞｼｯｸM" panose="020B0600000000000000" pitchFamily="50" charset="-128"/>
                <a:ea typeface="HGSｺﾞｼｯｸM" panose="020B0600000000000000" pitchFamily="50" charset="-128"/>
              </a:rPr>
              <a:t>(</a:t>
            </a:r>
            <a:r>
              <a:rPr lang="ja-JP" altLang="en-US" sz="1000" dirty="0">
                <a:latin typeface="HGSｺﾞｼｯｸM" panose="020B0600000000000000" pitchFamily="50" charset="-128"/>
                <a:ea typeface="HGSｺﾞｼｯｸM" panose="020B0600000000000000" pitchFamily="50" charset="-128"/>
              </a:rPr>
              <a:t>年度</a:t>
            </a:r>
            <a:r>
              <a:rPr lang="en-US" altLang="ja-JP" sz="1000" dirty="0">
                <a:latin typeface="HGSｺﾞｼｯｸM" panose="020B0600000000000000" pitchFamily="50" charset="-128"/>
                <a:ea typeface="HGSｺﾞｼｯｸM" panose="020B0600000000000000" pitchFamily="50" charset="-128"/>
              </a:rPr>
              <a:t>)</a:t>
            </a:r>
            <a:endParaRPr lang="ja-JP" altLang="en-US" sz="1000" dirty="0">
              <a:latin typeface="HGSｺﾞｼｯｸM" panose="020B0600000000000000" pitchFamily="50" charset="-128"/>
              <a:ea typeface="HGSｺﾞｼｯｸM" panose="020B0600000000000000" pitchFamily="50" charset="-128"/>
            </a:endParaRPr>
          </a:p>
        </p:txBody>
      </p:sp>
      <p:sp>
        <p:nvSpPr>
          <p:cNvPr id="12" name="スライド番号プレースホルダー 11">
            <a:extLst>
              <a:ext uri="{FF2B5EF4-FFF2-40B4-BE49-F238E27FC236}">
                <a16:creationId xmlns:a16="http://schemas.microsoft.com/office/drawing/2014/main" id="{082180A8-02D7-4B2E-94F5-3782AD646672}"/>
              </a:ext>
            </a:extLst>
          </p:cNvPr>
          <p:cNvSpPr>
            <a:spLocks noGrp="1"/>
          </p:cNvSpPr>
          <p:nvPr>
            <p:ph type="sldNum" sz="quarter" idx="4"/>
          </p:nvPr>
        </p:nvSpPr>
        <p:spPr>
          <a:xfrm>
            <a:off x="9129000" y="6633356"/>
            <a:ext cx="720210" cy="216024"/>
          </a:xfr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15</a:t>
            </a:r>
            <a:endParaRPr lang="ja-JP" altLang="en-US" dirty="0"/>
          </a:p>
        </p:txBody>
      </p:sp>
      <p:sp>
        <p:nvSpPr>
          <p:cNvPr id="4" name="テキスト プレースホルダー 3">
            <a:extLst>
              <a:ext uri="{FF2B5EF4-FFF2-40B4-BE49-F238E27FC236}">
                <a16:creationId xmlns:a16="http://schemas.microsoft.com/office/drawing/2014/main" id="{E54FF31D-AED5-4787-8BBD-713E8B7DE383}"/>
              </a:ext>
            </a:extLst>
          </p:cNvPr>
          <p:cNvSpPr>
            <a:spLocks noGrp="1"/>
          </p:cNvSpPr>
          <p:nvPr>
            <p:ph type="body" sz="quarter" idx="13"/>
          </p:nvPr>
        </p:nvSpPr>
        <p:spPr/>
        <p:txBody>
          <a:bodyPr/>
          <a:lstStyle/>
          <a:p>
            <a:r>
              <a:rPr lang="ja-JP" altLang="en-US" dirty="0"/>
              <a:t>（５）財政状況に関する中長期試算</a:t>
            </a:r>
          </a:p>
        </p:txBody>
      </p:sp>
      <p:sp>
        <p:nvSpPr>
          <p:cNvPr id="13" name="テキスト ボックス 12">
            <a:extLst>
              <a:ext uri="{FF2B5EF4-FFF2-40B4-BE49-F238E27FC236}">
                <a16:creationId xmlns:a16="http://schemas.microsoft.com/office/drawing/2014/main" id="{987EA83F-2748-442D-A9F3-C05545BD4477}"/>
              </a:ext>
            </a:extLst>
          </p:cNvPr>
          <p:cNvSpPr txBox="1"/>
          <p:nvPr/>
        </p:nvSpPr>
        <p:spPr>
          <a:xfrm>
            <a:off x="272480" y="1412777"/>
            <a:ext cx="288000" cy="3672000"/>
          </a:xfrm>
          <a:prstGeom prst="downArrow">
            <a:avLst>
              <a:gd name="adj1" fmla="val 100000"/>
              <a:gd name="adj2" fmla="val 50000"/>
            </a:avLst>
          </a:prstGeom>
          <a:gradFill flip="none" rotWithShape="1">
            <a:gsLst>
              <a:gs pos="95000">
                <a:srgbClr val="A9BBDF"/>
              </a:gs>
              <a:gs pos="100000">
                <a:srgbClr val="A9BBDF">
                  <a:alpha val="0"/>
                </a:srgbClr>
              </a:gs>
            </a:gsLst>
            <a:lin ang="16200000" scaled="1"/>
            <a:tileRect/>
          </a:gradFill>
        </p:spPr>
        <p:txBody>
          <a:bodyPr vert="eaVert"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sz="1600" b="1">
                <a:latin typeface="BIZ UDPゴシック" panose="020B0400000000000000" pitchFamily="50" charset="-128"/>
                <a:ea typeface="BIZ UDPゴシック" panose="020B0400000000000000" pitchFamily="50" charset="-128"/>
              </a:rPr>
              <a:t>収支不足額</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BCE71C82-DA31-47DC-912E-99941AD92601}"/>
              </a:ext>
            </a:extLst>
          </p:cNvPr>
          <p:cNvSpPr/>
          <p:nvPr/>
        </p:nvSpPr>
        <p:spPr>
          <a:xfrm>
            <a:off x="956556" y="5445000"/>
            <a:ext cx="8100444" cy="1080000"/>
          </a:xfrm>
          <a:prstGeom prst="rect">
            <a:avLst/>
          </a:prstGeom>
          <a:solidFill>
            <a:srgbClr val="CCDAF5"/>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tlCol="0" anchor="ctr" anchorCtr="1"/>
          <a:lstStyle/>
          <a:p>
            <a:pPr defTabSz="914400" fontAlgn="ctr" hangingPunct="0">
              <a:spcBef>
                <a:spcPts val="300"/>
              </a:spcBef>
              <a:buClr>
                <a:srgbClr val="111986"/>
              </a:buClr>
              <a:buSzPct val="70000"/>
            </a:pPr>
            <a:r>
              <a:rPr kumimoji="1" lang="ja-JP" altLang="en-US" sz="1200"/>
              <a:t>内閣府</a:t>
            </a:r>
            <a:r>
              <a:rPr kumimoji="1" lang="ja-JP" altLang="en-US" sz="1200" dirty="0"/>
              <a:t>試算の経済成長率・長期金利や歳入・歳出の状況など、現時点で見込むことができる条件を前提</a:t>
            </a:r>
            <a:r>
              <a:rPr kumimoji="1" lang="ja-JP" altLang="en-US" sz="1200"/>
              <a:t>に推計</a:t>
            </a:r>
            <a:endParaRPr kumimoji="1" lang="en-US" altLang="ja-JP" sz="1200"/>
          </a:p>
          <a:p>
            <a:pPr defTabSz="914400" fontAlgn="ctr" hangingPunct="0">
              <a:spcBef>
                <a:spcPts val="300"/>
              </a:spcBef>
              <a:buClr>
                <a:srgbClr val="111986"/>
              </a:buClr>
              <a:buSzPct val="70000"/>
            </a:pPr>
            <a:r>
              <a:rPr kumimoji="1" lang="ja-JP" altLang="en-US" sz="1200"/>
              <a:t>令和</a:t>
            </a:r>
            <a:r>
              <a:rPr kumimoji="1" lang="en-US" altLang="ja-JP" sz="1200"/>
              <a:t>12</a:t>
            </a:r>
            <a:r>
              <a:rPr kumimoji="1" lang="ja-JP" altLang="en-US" sz="1200"/>
              <a:t>年度（</a:t>
            </a:r>
            <a:r>
              <a:rPr kumimoji="1" lang="en-US" altLang="ja-JP" sz="1200"/>
              <a:t>2030</a:t>
            </a:r>
            <a:r>
              <a:rPr kumimoji="1" lang="ja-JP" altLang="en-US" sz="1200"/>
              <a:t>）以降について、投資的経費及び一般施策経費は令和</a:t>
            </a:r>
            <a:r>
              <a:rPr kumimoji="1" lang="en-US" altLang="ja-JP" sz="1200"/>
              <a:t>11</a:t>
            </a:r>
            <a:r>
              <a:rPr kumimoji="1" lang="ja-JP" altLang="en-US" sz="1200"/>
              <a:t>年度（</a:t>
            </a:r>
            <a:r>
              <a:rPr kumimoji="1" lang="en-US" altLang="ja-JP" sz="1200"/>
              <a:t>2029</a:t>
            </a:r>
            <a:r>
              <a:rPr kumimoji="1" lang="ja-JP" altLang="en-US" sz="1200"/>
              <a:t>）と同額と見込む</a:t>
            </a:r>
            <a:endParaRPr kumimoji="1" lang="en-US" altLang="ja-JP" sz="1200"/>
          </a:p>
          <a:p>
            <a:pPr defTabSz="914400" fontAlgn="ctr" hangingPunct="0">
              <a:spcBef>
                <a:spcPts val="300"/>
              </a:spcBef>
              <a:buClr>
                <a:srgbClr val="111986"/>
              </a:buClr>
              <a:buSzPct val="70000"/>
            </a:pPr>
            <a:r>
              <a:rPr kumimoji="1" lang="ja-JP" altLang="en-US" sz="1200"/>
              <a:t>この</a:t>
            </a:r>
            <a:r>
              <a:rPr kumimoji="1" lang="ja-JP" altLang="en-US" sz="1200" dirty="0"/>
              <a:t>試算は不確定要素を多く含んでおり、将来に向かって相当の幅をもってみる必要</a:t>
            </a:r>
          </a:p>
        </p:txBody>
      </p:sp>
      <p:sp>
        <p:nvSpPr>
          <p:cNvPr id="16" name="正方形/長方形 15">
            <a:extLst>
              <a:ext uri="{FF2B5EF4-FFF2-40B4-BE49-F238E27FC236}">
                <a16:creationId xmlns:a16="http://schemas.microsoft.com/office/drawing/2014/main" id="{7D9FCC18-1721-406A-8259-8AFFCE0A71D0}"/>
              </a:ext>
            </a:extLst>
          </p:cNvPr>
          <p:cNvSpPr/>
          <p:nvPr/>
        </p:nvSpPr>
        <p:spPr>
          <a:xfrm>
            <a:off x="1064568" y="5552891"/>
            <a:ext cx="7884876" cy="864000"/>
          </a:xfrm>
          <a:prstGeom prst="rect">
            <a:avLst/>
          </a:prstGeom>
          <a:solidFill>
            <a:srgbClr val="FFFFFF"/>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1"/>
          <a:lstStyle/>
          <a:p>
            <a:pPr defTabSz="914400" fontAlgn="ctr" hangingPunct="0">
              <a:spcBef>
                <a:spcPts val="300"/>
              </a:spcBef>
              <a:buClr>
                <a:srgbClr val="111986"/>
              </a:buClr>
              <a:buSzPct val="70000"/>
            </a:pPr>
            <a:r>
              <a:rPr kumimoji="1" lang="ja-JP" altLang="en-US" sz="1200" dirty="0"/>
              <a:t>内閣府試算の経済成長率・長期金利や歳入・歳出の状況など、現時点で見込むことができる条件を前提に推計</a:t>
            </a:r>
            <a:endParaRPr kumimoji="1" lang="en-US" altLang="ja-JP" sz="1200" dirty="0"/>
          </a:p>
          <a:p>
            <a:pPr defTabSz="914400" fontAlgn="ctr" hangingPunct="0">
              <a:spcBef>
                <a:spcPts val="300"/>
              </a:spcBef>
              <a:buClr>
                <a:srgbClr val="111986"/>
              </a:buClr>
              <a:buSzPct val="70000"/>
            </a:pPr>
            <a:r>
              <a:rPr kumimoji="1" lang="ja-JP" altLang="en-US" sz="1200" dirty="0"/>
              <a:t>令和</a:t>
            </a:r>
            <a:r>
              <a:rPr kumimoji="1" lang="en-US" altLang="ja-JP" sz="1200" dirty="0"/>
              <a:t>13</a:t>
            </a:r>
            <a:r>
              <a:rPr kumimoji="1" lang="ja-JP" altLang="en-US" sz="1200" dirty="0"/>
              <a:t>年度（</a:t>
            </a:r>
            <a:r>
              <a:rPr kumimoji="1" lang="en-US" altLang="ja-JP" sz="1200" dirty="0"/>
              <a:t>2031</a:t>
            </a:r>
            <a:r>
              <a:rPr kumimoji="1" lang="ja-JP" altLang="en-US" sz="1200" dirty="0"/>
              <a:t>）以降について、投資的経費及び一般施策経費は令和</a:t>
            </a:r>
            <a:r>
              <a:rPr kumimoji="1" lang="en-US" altLang="ja-JP" sz="1200" dirty="0"/>
              <a:t>12</a:t>
            </a:r>
            <a:r>
              <a:rPr kumimoji="1" lang="ja-JP" altLang="en-US" sz="1200" dirty="0"/>
              <a:t>年度（</a:t>
            </a:r>
            <a:r>
              <a:rPr kumimoji="1" lang="en-US" altLang="ja-JP" sz="1200" dirty="0"/>
              <a:t>2030</a:t>
            </a:r>
            <a:r>
              <a:rPr kumimoji="1" lang="ja-JP" altLang="en-US" sz="1200" dirty="0"/>
              <a:t>）と同額と見込む</a:t>
            </a:r>
            <a:endParaRPr kumimoji="1" lang="en-US" altLang="ja-JP" sz="1200" dirty="0"/>
          </a:p>
          <a:p>
            <a:pPr defTabSz="914400" fontAlgn="ctr" hangingPunct="0">
              <a:spcBef>
                <a:spcPts val="300"/>
              </a:spcBef>
              <a:buClr>
                <a:srgbClr val="111986"/>
              </a:buClr>
              <a:buSzPct val="70000"/>
            </a:pPr>
            <a:r>
              <a:rPr kumimoji="1" lang="ja-JP" altLang="en-US" sz="1200" dirty="0"/>
              <a:t>この試算は不確定要素を多く含んでおり、将来に向かって相当の幅をもってみる必要</a:t>
            </a:r>
          </a:p>
        </p:txBody>
      </p:sp>
    </p:spTree>
    <p:extLst>
      <p:ext uri="{BB962C8B-B14F-4D97-AF65-F5344CB8AC3E}">
        <p14:creationId xmlns:p14="http://schemas.microsoft.com/office/powerpoint/2010/main" val="94798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61CDD-7972-3F9C-B7EA-925FDC2F2A34}"/>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ABD635F8-3F90-5265-77A3-E44EDE16458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44" name="think-cellスライド" r:id="rId5" imgW="95" imgH="95" progId="TCLayout.ActiveDocument.1">
                  <p:embed/>
                </p:oleObj>
              </mc:Choice>
              <mc:Fallback>
                <p:oleObj name="think-cellスライド" r:id="rId5" imgW="95" imgH="95" progId="TCLayout.ActiveDocument.1">
                  <p:embed/>
                  <p:pic>
                    <p:nvPicPr>
                      <p:cNvPr id="14" name="think-cell data - do not delete" hidden="1">
                        <a:extLst>
                          <a:ext uri="{FF2B5EF4-FFF2-40B4-BE49-F238E27FC236}">
                            <a16:creationId xmlns:a16="http://schemas.microsoft.com/office/drawing/2014/main" id="{ABD635F8-3F90-5265-77A3-E44EDE1645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80" name="グループ化 179">
            <a:extLst>
              <a:ext uri="{FF2B5EF4-FFF2-40B4-BE49-F238E27FC236}">
                <a16:creationId xmlns:a16="http://schemas.microsoft.com/office/drawing/2014/main" id="{D0747BAC-F95F-933C-13E8-8855414FEB30}"/>
              </a:ext>
            </a:extLst>
          </p:cNvPr>
          <p:cNvGrpSpPr/>
          <p:nvPr/>
        </p:nvGrpSpPr>
        <p:grpSpPr>
          <a:xfrm>
            <a:off x="345000" y="1125000"/>
            <a:ext cx="7561272" cy="4391992"/>
            <a:chOff x="271728" y="666685"/>
            <a:chExt cx="7561272" cy="4391992"/>
          </a:xfrm>
        </p:grpSpPr>
        <p:sp>
          <p:nvSpPr>
            <p:cNvPr id="181" name="Rectangle 752">
              <a:extLst>
                <a:ext uri="{FF2B5EF4-FFF2-40B4-BE49-F238E27FC236}">
                  <a16:creationId xmlns:a16="http://schemas.microsoft.com/office/drawing/2014/main" id="{18A3BEF5-B4B4-6B5A-D5AC-F9CD1D075EB7}"/>
                </a:ext>
              </a:extLst>
            </p:cNvPr>
            <p:cNvSpPr>
              <a:spLocks noChangeArrowheads="1"/>
            </p:cNvSpPr>
            <p:nvPr/>
          </p:nvSpPr>
          <p:spPr bwMode="auto">
            <a:xfrm>
              <a:off x="280942" y="2892970"/>
              <a:ext cx="62786" cy="2165707"/>
            </a:xfrm>
            <a:prstGeom prst="rect">
              <a:avLst/>
            </a:prstGeom>
            <a:gradFill flip="none" rotWithShape="1">
              <a:gsLst>
                <a:gs pos="90000">
                  <a:srgbClr val="CCDAF5"/>
                </a:gs>
                <a:gs pos="100000">
                  <a:srgbClr val="CCDAF5">
                    <a:alpha val="0"/>
                  </a:srgbClr>
                </a:gs>
              </a:gsLst>
              <a:lin ang="5400000" scaled="1"/>
              <a:tileRect/>
            </a:gra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82" name="テキスト ボックス 181">
              <a:extLst>
                <a:ext uri="{FF2B5EF4-FFF2-40B4-BE49-F238E27FC236}">
                  <a16:creationId xmlns:a16="http://schemas.microsoft.com/office/drawing/2014/main" id="{A4C187A7-9D1B-7F6F-6B21-72A0FAB951F3}"/>
                </a:ext>
              </a:extLst>
            </p:cNvPr>
            <p:cNvSpPr txBox="1"/>
            <p:nvPr/>
          </p:nvSpPr>
          <p:spPr bwMode="auto">
            <a:xfrm>
              <a:off x="1785000" y="2168999"/>
              <a:ext cx="6048000" cy="360000"/>
            </a:xfrm>
            <a:prstGeom prst="rect">
              <a:avLst/>
            </a:prstGeom>
            <a:noFill/>
          </p:spPr>
          <p:txBody>
            <a:bodyPr wrap="square" lIns="180000" tIns="144000" rIns="0" bIns="0">
              <a:noAutofit/>
            </a:bodyPr>
            <a:lstStyle/>
            <a:p>
              <a:pPr marL="396000" indent="-396000" fontAlgn="ctr" hangingPunct="0">
                <a:spcBef>
                  <a:spcPts val="1000"/>
                </a:spcBef>
                <a:buClr>
                  <a:srgbClr val="CA2420"/>
                </a:buClr>
                <a:buSzPct val="70000"/>
                <a:tabLst>
                  <a:tab pos="5753100" algn="r"/>
                </a:tabLst>
                <a:defRPr/>
              </a:pPr>
              <a:endParaRPr lang="en-US" altLang="ja-JP" sz="16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83" name="Rectangle 752">
              <a:extLst>
                <a:ext uri="{FF2B5EF4-FFF2-40B4-BE49-F238E27FC236}">
                  <a16:creationId xmlns:a16="http://schemas.microsoft.com/office/drawing/2014/main" id="{1C162D15-9A11-063B-A1CC-6A5544E54321}"/>
                </a:ext>
              </a:extLst>
            </p:cNvPr>
            <p:cNvSpPr>
              <a:spLocks noChangeArrowheads="1"/>
            </p:cNvSpPr>
            <p:nvPr/>
          </p:nvSpPr>
          <p:spPr bwMode="auto">
            <a:xfrm>
              <a:off x="345000" y="1485000"/>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lang="en-US" altLang="ja-JP"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Ⅱ	</a:t>
              </a:r>
              <a:r>
                <a:rPr lang="ja-JP" altLang="en-US"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 大阪府の財政状況</a:t>
              </a:r>
              <a:endParaRPr lang="en-US" altLang="ja-JP"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84" name="Rectangle 752">
              <a:extLst>
                <a:ext uri="{FF2B5EF4-FFF2-40B4-BE49-F238E27FC236}">
                  <a16:creationId xmlns:a16="http://schemas.microsoft.com/office/drawing/2014/main" id="{A3138A53-22C6-25DF-BCAA-68118E3056BC}"/>
                </a:ext>
              </a:extLst>
            </p:cNvPr>
            <p:cNvSpPr>
              <a:spLocks noChangeArrowheads="1"/>
            </p:cNvSpPr>
            <p:nvPr/>
          </p:nvSpPr>
          <p:spPr bwMode="auto">
            <a:xfrm>
              <a:off x="280942" y="2333309"/>
              <a:ext cx="72000" cy="576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85" name="直線コネクタ 184">
              <a:extLst>
                <a:ext uri="{FF2B5EF4-FFF2-40B4-BE49-F238E27FC236}">
                  <a16:creationId xmlns:a16="http://schemas.microsoft.com/office/drawing/2014/main" id="{EDC76675-B6D9-3332-498F-4E326EC6942B}"/>
                </a:ext>
              </a:extLst>
            </p:cNvPr>
            <p:cNvCxnSpPr/>
            <p:nvPr/>
          </p:nvCxnSpPr>
          <p:spPr>
            <a:xfrm>
              <a:off x="272480" y="2061000"/>
              <a:ext cx="6048000" cy="0"/>
            </a:xfrm>
            <a:prstGeom prst="line">
              <a:avLst/>
            </a:prstGeom>
            <a:ln w="1905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186" name="グループ化 185">
              <a:extLst>
                <a:ext uri="{FF2B5EF4-FFF2-40B4-BE49-F238E27FC236}">
                  <a16:creationId xmlns:a16="http://schemas.microsoft.com/office/drawing/2014/main" id="{C53D1E11-04CC-869B-D269-F214557852E5}"/>
                </a:ext>
              </a:extLst>
            </p:cNvPr>
            <p:cNvGrpSpPr/>
            <p:nvPr/>
          </p:nvGrpSpPr>
          <p:grpSpPr>
            <a:xfrm>
              <a:off x="271728" y="1484999"/>
              <a:ext cx="6067182" cy="1418163"/>
              <a:chOff x="271728" y="-1395201"/>
              <a:chExt cx="6067182" cy="1418163"/>
            </a:xfrm>
          </p:grpSpPr>
          <p:sp>
            <p:nvSpPr>
              <p:cNvPr id="191" name="Rectangle 752">
                <a:extLst>
                  <a:ext uri="{FF2B5EF4-FFF2-40B4-BE49-F238E27FC236}">
                    <a16:creationId xmlns:a16="http://schemas.microsoft.com/office/drawing/2014/main" id="{BBE98E4E-1170-1F69-AD43-A7DD1DBC25B6}"/>
                  </a:ext>
                </a:extLst>
              </p:cNvPr>
              <p:cNvSpPr>
                <a:spLocks noChangeArrowheads="1"/>
              </p:cNvSpPr>
              <p:nvPr/>
            </p:nvSpPr>
            <p:spPr bwMode="auto">
              <a:xfrm>
                <a:off x="362910" y="-557515"/>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kumimoji="0" lang="en-US" altLang="ja-JP" sz="2400" b="1" kern="0" dirty="0">
                    <a:latin typeface="BIZ UDPゴシック" panose="020B0400000000000000" pitchFamily="50" charset="-128"/>
                    <a:ea typeface="BIZ UDPゴシック" panose="020B0400000000000000" pitchFamily="50" charset="-128"/>
                    <a:cs typeface="Arial" panose="020B0604020202020204" pitchFamily="34" charset="0"/>
                  </a:rPr>
                  <a:t>Ⅲ </a:t>
                </a:r>
                <a:r>
                  <a:rPr kumimoji="0" lang="ja-JP" altLang="en-US" sz="2400" b="1" kern="0" dirty="0">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2400" b="1" kern="0" dirty="0">
                    <a:latin typeface="BIZ UDPゴシック" panose="020B0400000000000000" pitchFamily="50" charset="-128"/>
                    <a:ea typeface="BIZ UDPゴシック" panose="020B0400000000000000" pitchFamily="50" charset="-128"/>
                    <a:cs typeface="Arial" panose="020B0604020202020204" pitchFamily="34" charset="0"/>
                  </a:rPr>
                  <a:t>大阪府債の状況</a:t>
                </a:r>
              </a:p>
            </p:txBody>
          </p:sp>
          <p:sp>
            <p:nvSpPr>
              <p:cNvPr id="192" name="Rectangle 752">
                <a:extLst>
                  <a:ext uri="{FF2B5EF4-FFF2-40B4-BE49-F238E27FC236}">
                    <a16:creationId xmlns:a16="http://schemas.microsoft.com/office/drawing/2014/main" id="{AAA4CFC2-B849-C9A4-FA98-0805354CA2C2}"/>
                  </a:ext>
                </a:extLst>
              </p:cNvPr>
              <p:cNvSpPr>
                <a:spLocks noChangeArrowheads="1"/>
              </p:cNvSpPr>
              <p:nvPr/>
            </p:nvSpPr>
            <p:spPr bwMode="auto">
              <a:xfrm>
                <a:off x="271728" y="-1395201"/>
                <a:ext cx="72000" cy="576000"/>
              </a:xfrm>
              <a:prstGeom prst="rect">
                <a:avLst/>
              </a:prstGeom>
              <a:solidFill>
                <a:srgbClr val="7B7B7B"/>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93" name="直線コネクタ 192">
                <a:extLst>
                  <a:ext uri="{FF2B5EF4-FFF2-40B4-BE49-F238E27FC236}">
                    <a16:creationId xmlns:a16="http://schemas.microsoft.com/office/drawing/2014/main" id="{2C8E3C61-2C69-B152-BEA5-38E0F595FF3C}"/>
                  </a:ext>
                </a:extLst>
              </p:cNvPr>
              <p:cNvCxnSpPr/>
              <p:nvPr/>
            </p:nvCxnSpPr>
            <p:spPr>
              <a:xfrm>
                <a:off x="290910" y="22962"/>
                <a:ext cx="6048000" cy="0"/>
              </a:xfrm>
              <a:prstGeom prst="line">
                <a:avLst/>
              </a:prstGeom>
              <a:ln w="19050">
                <a:gradFill flip="none" rotWithShape="1">
                  <a:gsLst>
                    <a:gs pos="90000">
                      <a:srgbClr val="7B7B7B"/>
                    </a:gs>
                    <a:gs pos="100000">
                      <a:srgbClr val="7B7B7B">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187" name="グループ化 186">
              <a:extLst>
                <a:ext uri="{FF2B5EF4-FFF2-40B4-BE49-F238E27FC236}">
                  <a16:creationId xmlns:a16="http://schemas.microsoft.com/office/drawing/2014/main" id="{A242B8FA-597B-ED4F-2809-6580DC60E271}"/>
                </a:ext>
              </a:extLst>
            </p:cNvPr>
            <p:cNvGrpSpPr/>
            <p:nvPr/>
          </p:nvGrpSpPr>
          <p:grpSpPr>
            <a:xfrm>
              <a:off x="272480" y="666685"/>
              <a:ext cx="6048000" cy="597890"/>
              <a:chOff x="272480" y="-3077515"/>
              <a:chExt cx="6048000" cy="597890"/>
            </a:xfrm>
          </p:grpSpPr>
          <p:sp>
            <p:nvSpPr>
              <p:cNvPr id="188" name="Rectangle 752">
                <a:extLst>
                  <a:ext uri="{FF2B5EF4-FFF2-40B4-BE49-F238E27FC236}">
                    <a16:creationId xmlns:a16="http://schemas.microsoft.com/office/drawing/2014/main" id="{0E0A4E06-908D-D0F8-085E-EE2B682F25D6}"/>
                  </a:ext>
                </a:extLst>
              </p:cNvPr>
              <p:cNvSpPr>
                <a:spLocks noChangeArrowheads="1"/>
              </p:cNvSpPr>
              <p:nvPr/>
            </p:nvSpPr>
            <p:spPr bwMode="auto">
              <a:xfrm>
                <a:off x="316942" y="-3055625"/>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lang="en-US" altLang="ja-JP"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Ⅰ</a:t>
                </a:r>
                <a:r>
                  <a:rPr lang="ja-JP" altLang="en-US"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　</a:t>
                </a:r>
                <a:r>
                  <a:rPr kumimoji="0" lang="ja-JP" altLang="en-US"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大阪府の概要</a:t>
                </a:r>
              </a:p>
            </p:txBody>
          </p:sp>
          <p:sp>
            <p:nvSpPr>
              <p:cNvPr id="189" name="Rectangle 752">
                <a:extLst>
                  <a:ext uri="{FF2B5EF4-FFF2-40B4-BE49-F238E27FC236}">
                    <a16:creationId xmlns:a16="http://schemas.microsoft.com/office/drawing/2014/main" id="{372DC3B9-9148-F17A-1913-2816533A4FBD}"/>
                  </a:ext>
                </a:extLst>
              </p:cNvPr>
              <p:cNvSpPr>
                <a:spLocks noChangeArrowheads="1"/>
              </p:cNvSpPr>
              <p:nvPr/>
            </p:nvSpPr>
            <p:spPr bwMode="auto">
              <a:xfrm>
                <a:off x="275066" y="-3077515"/>
                <a:ext cx="72000" cy="576000"/>
              </a:xfrm>
              <a:prstGeom prst="rect">
                <a:avLst/>
              </a:prstGeom>
              <a:solidFill>
                <a:srgbClr val="7B7B7B"/>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90" name="直線コネクタ 189">
                <a:extLst>
                  <a:ext uri="{FF2B5EF4-FFF2-40B4-BE49-F238E27FC236}">
                    <a16:creationId xmlns:a16="http://schemas.microsoft.com/office/drawing/2014/main" id="{4862EA29-D5DB-5DAB-D2C1-58EA25B38173}"/>
                  </a:ext>
                </a:extLst>
              </p:cNvPr>
              <p:cNvCxnSpPr/>
              <p:nvPr/>
            </p:nvCxnSpPr>
            <p:spPr>
              <a:xfrm>
                <a:off x="272480" y="-2501515"/>
                <a:ext cx="6048000" cy="0"/>
              </a:xfrm>
              <a:prstGeom prst="line">
                <a:avLst/>
              </a:prstGeom>
              <a:ln w="19050">
                <a:gradFill flip="none" rotWithShape="1">
                  <a:gsLst>
                    <a:gs pos="90000">
                      <a:srgbClr val="7B7B7B"/>
                    </a:gs>
                    <a:gs pos="100000">
                      <a:srgbClr val="7B7B7B">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sp>
        <p:nvSpPr>
          <p:cNvPr id="19" name="テキスト ボックス 18">
            <a:extLst>
              <a:ext uri="{FF2B5EF4-FFF2-40B4-BE49-F238E27FC236}">
                <a16:creationId xmlns:a16="http://schemas.microsoft.com/office/drawing/2014/main" id="{BEB99949-D237-466B-A314-803C8273ACFB}"/>
              </a:ext>
            </a:extLst>
          </p:cNvPr>
          <p:cNvSpPr txBox="1"/>
          <p:nvPr/>
        </p:nvSpPr>
        <p:spPr bwMode="auto">
          <a:xfrm>
            <a:off x="648963" y="3457924"/>
            <a:ext cx="5736513" cy="1801826"/>
          </a:xfrm>
          <a:prstGeom prst="rect">
            <a:avLst/>
          </a:prstGeom>
          <a:noFill/>
        </p:spPr>
        <p:txBody>
          <a:bodyPr wrap="square" lIns="0" tIns="108000" rIns="0" bIns="0">
            <a:spAutoFit/>
          </a:bodyPr>
          <a:lstStyle/>
          <a:p>
            <a:pPr marL="550863" marR="0" lvl="0" indent="-550863" algn="l" defTabSz="457200" rtl="0" eaLnBrk="1" fontAlgn="ctr" latinLnBrk="0" hangingPunct="0">
              <a:lnSpc>
                <a:spcPct val="100000"/>
              </a:lnSpc>
              <a:spcBef>
                <a:spcPts val="1200"/>
              </a:spcBef>
              <a:spcAft>
                <a:spcPts val="0"/>
              </a:spcAft>
              <a:buClr>
                <a:srgbClr val="CA2420"/>
              </a:buClr>
              <a:buSzPct val="70000"/>
              <a:buFontTx/>
              <a:buNone/>
              <a:tabLst>
                <a:tab pos="6662738" algn="r"/>
              </a:tabLst>
              <a:defRPr/>
            </a:pPr>
            <a:r>
              <a:rPr kumimoji="0"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BIZ UDPゴシック" panose="020B0400000000000000" pitchFamily="50" charset="-128"/>
                <a:cs typeface="Arial" panose="020B0604020202020204" pitchFamily="34" charset="0"/>
              </a:rPr>
              <a:t>（１）令和８年度発行計画</a:t>
            </a:r>
            <a:endParaRPr kumimoji="0" lang="en-US" altLang="ja-JP" sz="2000" b="0" i="0" u="none" strike="noStrike" kern="1200" cap="none" spc="0" normalizeH="0" baseline="0" noProof="0" dirty="0">
              <a:ln>
                <a:noFill/>
              </a:ln>
              <a:solidFill>
                <a:srgbClr val="000000"/>
              </a:solidFill>
              <a:effectLst/>
              <a:uLnTx/>
              <a:uFillTx/>
              <a:latin typeface="Arial" panose="020B0604020202020204" pitchFamily="34" charset="0"/>
              <a:ea typeface="BIZ UDPゴシック" panose="020B0400000000000000" pitchFamily="50" charset="-128"/>
              <a:cs typeface="Arial" panose="020B0604020202020204" pitchFamily="34" charset="0"/>
            </a:endParaRPr>
          </a:p>
          <a:p>
            <a:pPr marL="550863" marR="0" lvl="0" indent="-550863" algn="l" defTabSz="457200" rtl="0" eaLnBrk="1" fontAlgn="ctr" latinLnBrk="0" hangingPunct="0">
              <a:lnSpc>
                <a:spcPct val="100000"/>
              </a:lnSpc>
              <a:spcBef>
                <a:spcPts val="1200"/>
              </a:spcBef>
              <a:spcAft>
                <a:spcPts val="0"/>
              </a:spcAft>
              <a:buClr>
                <a:srgbClr val="CA2420"/>
              </a:buClr>
              <a:buSzPct val="70000"/>
              <a:buFontTx/>
              <a:buNone/>
              <a:tabLst>
                <a:tab pos="6662738" algn="r"/>
              </a:tabLst>
              <a:defRPr/>
            </a:pPr>
            <a:r>
              <a:rPr kumimoji="0"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BIZ UDPゴシック" panose="020B0400000000000000" pitchFamily="50" charset="-128"/>
                <a:cs typeface="Arial" panose="020B0604020202020204" pitchFamily="34" charset="0"/>
              </a:rPr>
              <a:t>（２）令和７年度発行実績</a:t>
            </a:r>
          </a:p>
          <a:p>
            <a:pPr marL="550863" marR="0" lvl="0" indent="-550863" algn="l" defTabSz="457200" rtl="0" eaLnBrk="1" fontAlgn="ctr" latinLnBrk="0" hangingPunct="0">
              <a:lnSpc>
                <a:spcPct val="100000"/>
              </a:lnSpc>
              <a:spcBef>
                <a:spcPts val="1200"/>
              </a:spcBef>
              <a:spcAft>
                <a:spcPts val="0"/>
              </a:spcAft>
              <a:buClr>
                <a:srgbClr val="CA2420"/>
              </a:buClr>
              <a:buSzPct val="70000"/>
              <a:buFontTx/>
              <a:buNone/>
              <a:tabLst>
                <a:tab pos="6662738" algn="r"/>
              </a:tabLst>
              <a:defRPr/>
            </a:pPr>
            <a:r>
              <a:rPr lang="ja-JP" altLang="en-US" sz="2000" dirty="0">
                <a:solidFill>
                  <a:srgbClr val="000000"/>
                </a:solidFill>
                <a:latin typeface="Arial" panose="020B0604020202020204" pitchFamily="34" charset="0"/>
                <a:ea typeface="BIZ UDPゴシック" panose="020B0400000000000000" pitchFamily="50" charset="-128"/>
                <a:cs typeface="Arial" panose="020B0604020202020204" pitchFamily="34" charset="0"/>
              </a:rPr>
              <a:t>（３）</a:t>
            </a:r>
            <a:r>
              <a:rPr kumimoji="0"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BIZ UDPゴシック" panose="020B0400000000000000" pitchFamily="50" charset="-128"/>
                <a:cs typeface="Arial" panose="020B0604020202020204" pitchFamily="34" charset="0"/>
              </a:rPr>
              <a:t>府債発行額・府債残高の推移</a:t>
            </a:r>
          </a:p>
          <a:p>
            <a:pPr marL="550863" marR="0" lvl="0" indent="-550863" algn="l" defTabSz="457200" rtl="0" eaLnBrk="1" fontAlgn="ctr" latinLnBrk="0" hangingPunct="0">
              <a:lnSpc>
                <a:spcPct val="100000"/>
              </a:lnSpc>
              <a:spcBef>
                <a:spcPts val="1200"/>
              </a:spcBef>
              <a:spcAft>
                <a:spcPts val="0"/>
              </a:spcAft>
              <a:buClr>
                <a:srgbClr val="CA2420"/>
              </a:buClr>
              <a:buSzPct val="70000"/>
              <a:buFontTx/>
              <a:buNone/>
              <a:tabLst>
                <a:tab pos="6662738" algn="r"/>
              </a:tabLst>
              <a:defRPr/>
            </a:pPr>
            <a:r>
              <a:rPr kumimoji="0" lang="ja-JP" altLang="en-US" sz="2000" b="0" i="0" u="none" strike="noStrike" kern="1200" cap="none" spc="0" normalizeH="0" baseline="0" noProof="0" dirty="0">
                <a:ln>
                  <a:noFill/>
                </a:ln>
                <a:solidFill>
                  <a:srgbClr val="000000"/>
                </a:solidFill>
                <a:effectLst/>
                <a:uLnTx/>
                <a:uFillTx/>
                <a:latin typeface="Arial" panose="020B0604020202020204" pitchFamily="34" charset="0"/>
                <a:ea typeface="BIZ UDPゴシック" panose="020B0400000000000000" pitchFamily="50" charset="-128"/>
                <a:cs typeface="Arial" panose="020B0604020202020204" pitchFamily="34" charset="0"/>
              </a:rPr>
              <a:t>（４）グリーンボンドについて</a:t>
            </a:r>
          </a:p>
        </p:txBody>
      </p:sp>
      <p:sp>
        <p:nvSpPr>
          <p:cNvPr id="18" name="スライド番号プレースホルダー 11">
            <a:extLst>
              <a:ext uri="{FF2B5EF4-FFF2-40B4-BE49-F238E27FC236}">
                <a16:creationId xmlns:a16="http://schemas.microsoft.com/office/drawing/2014/main" id="{0AB04AA1-4024-41BE-B9AE-A632BCC5F4E2}"/>
              </a:ext>
            </a:extLst>
          </p:cNvPr>
          <p:cNvSpPr txBox="1">
            <a:spLocks/>
          </p:cNvSpPr>
          <p:nvPr/>
        </p:nvSpPr>
        <p:spPr>
          <a:xfrm>
            <a:off x="9129000" y="6633356"/>
            <a:ext cx="720210" cy="216024"/>
          </a:xfrm>
          <a:prstGeom prst="rect">
            <a:avLst/>
          </a:prstGeom>
        </p:spPr>
        <p:txBody>
          <a:bodyPr vert="horz" lIns="0" tIns="0" rIns="0" bIns="0" rtlCol="0" anchor="ctr" anchorCtr="0">
            <a:noAutofit/>
          </a:bodyPr>
          <a:lstStyle>
            <a:defPPr>
              <a:defRPr lang="en-US"/>
            </a:defPPr>
            <a:lvl1pPr marL="0" algn="r" defTabSz="457200" rtl="0" eaLnBrk="1" latinLnBrk="0" hangingPunct="0">
              <a:defRPr sz="1000" kern="12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t>16</a:t>
            </a:r>
            <a:endParaRPr lang="ja-JP" altLang="en-US" dirty="0"/>
          </a:p>
        </p:txBody>
      </p:sp>
    </p:spTree>
    <p:extLst>
      <p:ext uri="{BB962C8B-B14F-4D97-AF65-F5344CB8AC3E}">
        <p14:creationId xmlns:p14="http://schemas.microsoft.com/office/powerpoint/2010/main" val="1583857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プレースホルダー 36">
            <a:extLst>
              <a:ext uri="{FF2B5EF4-FFF2-40B4-BE49-F238E27FC236}">
                <a16:creationId xmlns:a16="http://schemas.microsoft.com/office/drawing/2014/main" id="{47CDAD13-370E-548B-9798-9587E2EB9708}"/>
              </a:ext>
            </a:extLst>
          </p:cNvPr>
          <p:cNvSpPr>
            <a:spLocks noGrp="1"/>
          </p:cNvSpPr>
          <p:nvPr>
            <p:ph type="body" sz="quarter" idx="13"/>
          </p:nvPr>
        </p:nvSpPr>
        <p:spPr>
          <a:xfrm>
            <a:off x="164468" y="83009"/>
            <a:ext cx="9468000" cy="648000"/>
          </a:xfrm>
        </p:spPr>
        <p:txBody>
          <a:bodyPr/>
          <a:lstStyle/>
          <a:p>
            <a:pPr marL="576000" indent="-576000"/>
            <a:r>
              <a:rPr lang="ja-JP" altLang="en-US" dirty="0"/>
              <a:t>（１）</a:t>
            </a:r>
            <a:r>
              <a:rPr lang="en-US" altLang="ja-JP" dirty="0"/>
              <a:t>	</a:t>
            </a:r>
            <a:r>
              <a:rPr lang="ja-JP" altLang="en-US" dirty="0"/>
              <a:t>令和８年度発行計画</a:t>
            </a:r>
          </a:p>
        </p:txBody>
      </p:sp>
      <p:graphicFrame>
        <p:nvGraphicFramePr>
          <p:cNvPr id="39" name="表 38">
            <a:extLst>
              <a:ext uri="{FF2B5EF4-FFF2-40B4-BE49-F238E27FC236}">
                <a16:creationId xmlns:a16="http://schemas.microsoft.com/office/drawing/2014/main" id="{2A427025-37CA-437F-B71F-03FA259BA5F2}"/>
              </a:ext>
            </a:extLst>
          </p:cNvPr>
          <p:cNvGraphicFramePr>
            <a:graphicFrameLocks noGrp="1" noChangeAspect="1"/>
          </p:cNvGraphicFramePr>
          <p:nvPr>
            <p:extLst>
              <p:ext uri="{D42A27DB-BD31-4B8C-83A1-F6EECF244321}">
                <p14:modId xmlns:p14="http://schemas.microsoft.com/office/powerpoint/2010/main" val="1733512896"/>
              </p:ext>
            </p:extLst>
          </p:nvPr>
        </p:nvGraphicFramePr>
        <p:xfrm>
          <a:off x="310859" y="1241739"/>
          <a:ext cx="9360000" cy="3507438"/>
        </p:xfrm>
        <a:graphic>
          <a:graphicData uri="http://schemas.openxmlformats.org/drawingml/2006/table">
            <a:tbl>
              <a:tblPr/>
              <a:tblGrid>
                <a:gridCol w="936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gridCol w="576000">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gridCol w="576000">
                  <a:extLst>
                    <a:ext uri="{9D8B030D-6E8A-4147-A177-3AD203B41FA5}">
                      <a16:colId xmlns:a16="http://schemas.microsoft.com/office/drawing/2014/main" val="20005"/>
                    </a:ext>
                  </a:extLst>
                </a:gridCol>
                <a:gridCol w="576000">
                  <a:extLst>
                    <a:ext uri="{9D8B030D-6E8A-4147-A177-3AD203B41FA5}">
                      <a16:colId xmlns:a16="http://schemas.microsoft.com/office/drawing/2014/main" val="20006"/>
                    </a:ext>
                  </a:extLst>
                </a:gridCol>
                <a:gridCol w="576000">
                  <a:extLst>
                    <a:ext uri="{9D8B030D-6E8A-4147-A177-3AD203B41FA5}">
                      <a16:colId xmlns:a16="http://schemas.microsoft.com/office/drawing/2014/main" val="20007"/>
                    </a:ext>
                  </a:extLst>
                </a:gridCol>
                <a:gridCol w="576000">
                  <a:extLst>
                    <a:ext uri="{9D8B030D-6E8A-4147-A177-3AD203B41FA5}">
                      <a16:colId xmlns:a16="http://schemas.microsoft.com/office/drawing/2014/main" val="20008"/>
                    </a:ext>
                  </a:extLst>
                </a:gridCol>
                <a:gridCol w="576000">
                  <a:extLst>
                    <a:ext uri="{9D8B030D-6E8A-4147-A177-3AD203B41FA5}">
                      <a16:colId xmlns:a16="http://schemas.microsoft.com/office/drawing/2014/main" val="20009"/>
                    </a:ext>
                  </a:extLst>
                </a:gridCol>
                <a:gridCol w="576000">
                  <a:extLst>
                    <a:ext uri="{9D8B030D-6E8A-4147-A177-3AD203B41FA5}">
                      <a16:colId xmlns:a16="http://schemas.microsoft.com/office/drawing/2014/main" val="20010"/>
                    </a:ext>
                  </a:extLst>
                </a:gridCol>
                <a:gridCol w="576000">
                  <a:extLst>
                    <a:ext uri="{9D8B030D-6E8A-4147-A177-3AD203B41FA5}">
                      <a16:colId xmlns:a16="http://schemas.microsoft.com/office/drawing/2014/main" val="20011"/>
                    </a:ext>
                  </a:extLst>
                </a:gridCol>
                <a:gridCol w="576000">
                  <a:extLst>
                    <a:ext uri="{9D8B030D-6E8A-4147-A177-3AD203B41FA5}">
                      <a16:colId xmlns:a16="http://schemas.microsoft.com/office/drawing/2014/main" val="20012"/>
                    </a:ext>
                  </a:extLst>
                </a:gridCol>
                <a:gridCol w="576000">
                  <a:extLst>
                    <a:ext uri="{9D8B030D-6E8A-4147-A177-3AD203B41FA5}">
                      <a16:colId xmlns:a16="http://schemas.microsoft.com/office/drawing/2014/main" val="20013"/>
                    </a:ext>
                  </a:extLst>
                </a:gridCol>
                <a:gridCol w="936000">
                  <a:extLst>
                    <a:ext uri="{9D8B030D-6E8A-4147-A177-3AD203B41FA5}">
                      <a16:colId xmlns:a16="http://schemas.microsoft.com/office/drawing/2014/main" val="20014"/>
                    </a:ext>
                  </a:extLst>
                </a:gridCol>
              </a:tblGrid>
              <a:tr h="261750">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区分</a:t>
                      </a:r>
                    </a:p>
                  </a:txBody>
                  <a:tcPr marL="36000" marR="36000" marT="0" marB="0" anchor="ctr" horzOverflow="overflow">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年限</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4</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5</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6</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7</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8</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9</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10</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11</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12</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1</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2</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3</a:t>
                      </a: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kern="1200" cap="none" normalizeH="0" baseline="0" dirty="0">
                          <a:ln>
                            <a:noFill/>
                          </a:ln>
                          <a:solidFill>
                            <a:schemeClr val="bg1"/>
                          </a:solidFill>
                          <a:effectLst/>
                          <a:latin typeface="BIZ UDPゴシック" panose="020B0400000000000000" pitchFamily="50" charset="-128"/>
                          <a:ea typeface="BIZ UDPゴシック" panose="020B0400000000000000" pitchFamily="50" charset="-128"/>
                          <a:cs typeface="+mn-cs"/>
                        </a:rPr>
                        <a:t>計</a:t>
                      </a: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50649C"/>
                    </a:solidFill>
                  </a:tcPr>
                </a:tc>
                <a:extLst>
                  <a:ext uri="{0D108BD9-81ED-4DB2-BD59-A6C34878D82A}">
                    <a16:rowId xmlns:a16="http://schemas.microsoft.com/office/drawing/2014/main" val="10000"/>
                  </a:ext>
                </a:extLst>
              </a:tr>
              <a:tr h="405711">
                <a:tc rowSpan="3">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市場</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公募債</a:t>
                      </a: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9BBDF"/>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a:t>
                      </a: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a:t>
                      </a:r>
                    </a:p>
                  </a:txBody>
                  <a:tcPr marL="36000" marR="36000" marT="0" marB="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solidFill>
                      <a:srgbClr val="CCDAF5"/>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p>
                  </a:txBody>
                  <a:tcPr marL="36000" marR="36000" marT="0" marB="0" anchor="ctr" horzOverflow="overflow">
                    <a:lnL w="635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５</a:t>
                      </a: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00</a:t>
                      </a:r>
                      <a:endParaRPr kumimoji="1" lang="ja-JP"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solidFill>
                      <a:srgbClr val="A4E4BF">
                        <a:alpha val="50000"/>
                      </a:srgbClr>
                    </a:solidFill>
                  </a:tcPr>
                </a:tc>
                <a:extLst>
                  <a:ext uri="{0D108BD9-81ED-4DB2-BD59-A6C34878D82A}">
                    <a16:rowId xmlns:a16="http://schemas.microsoft.com/office/drawing/2014/main" val="10001"/>
                  </a:ext>
                </a:extLst>
              </a:tr>
              <a:tr h="405711">
                <a:tc vMerge="1">
                  <a:txBody>
                    <a:bodyPr/>
                    <a:lstStyle/>
                    <a:p>
                      <a:endParaRPr kumimoji="1" lang="ja-JP" altLang="en-US"/>
                    </a:p>
                  </a:txBody>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5</a:t>
                      </a: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a:t>
                      </a:r>
                    </a:p>
                  </a:txBody>
                  <a:tcPr marL="36000" marR="36000" marT="0" marB="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solidFill>
                      <a:srgbClr val="CCDAF5"/>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５</a:t>
                      </a: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５</a:t>
                      </a: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00</a:t>
                      </a:r>
                      <a:endParaRPr kumimoji="1" lang="ja-JP"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solidFill>
                      <a:srgbClr val="A4E4BF">
                        <a:alpha val="50000"/>
                      </a:srgbClr>
                    </a:solidFill>
                  </a:tcPr>
                </a:tc>
                <a:extLst>
                  <a:ext uri="{0D108BD9-81ED-4DB2-BD59-A6C34878D82A}">
                    <a16:rowId xmlns:a16="http://schemas.microsoft.com/office/drawing/2014/main" val="2612693092"/>
                  </a:ext>
                </a:extLst>
              </a:tr>
              <a:tr h="405711">
                <a:tc vMerge="1">
                  <a:txBody>
                    <a:bodyPr/>
                    <a:lstStyle/>
                    <a:p>
                      <a:endParaRPr kumimoji="1" lang="ja-JP" altLang="en-US"/>
                    </a:p>
                  </a:txBody>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計</a:t>
                      </a:r>
                    </a:p>
                  </a:txBody>
                  <a:tcPr marL="36000" marR="36000" marT="0" marB="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200</a:t>
                      </a:r>
                    </a:p>
                  </a:txBody>
                  <a:tcPr marL="36000" marR="36000" marT="0" marB="0" anchor="ctr" horzOverflow="overflow">
                    <a:lnL w="635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３</a:t>
                      </a: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00</a:t>
                      </a:r>
                      <a:endParaRPr kumimoji="1" lang="en-US" altLang="ja-JP" sz="1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00</a:t>
                      </a:r>
                      <a:endParaRPr kumimoji="1" lang="en-US" altLang="ja-JP" sz="1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00</a:t>
                      </a:r>
                      <a:endParaRPr kumimoji="1" lang="en-US" altLang="ja-JP" sz="1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0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00</a:t>
                      </a:r>
                      <a:endParaRPr kumimoji="1" lang="en-US" altLang="ja-JP" sz="1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３</a:t>
                      </a:r>
                      <a:r>
                        <a:rPr kumimoji="1" lang="en-US" altLang="ja-JP" sz="1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alpha val="50000"/>
                      </a:srgbClr>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3,000</a:t>
                      </a: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4E4BF">
                        <a:alpha val="50000"/>
                      </a:srgbClr>
                    </a:solidFill>
                  </a:tcPr>
                </a:tc>
                <a:extLst>
                  <a:ext uri="{0D108BD9-81ED-4DB2-BD59-A6C34878D82A}">
                    <a16:rowId xmlns:a16="http://schemas.microsoft.com/office/drawing/2014/main" val="1878259146"/>
                  </a:ext>
                </a:extLst>
              </a:tr>
              <a:tr h="405711">
                <a:tc rowSpan="2">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銀行等</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引受債</a:t>
                      </a: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9BBDF"/>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証券</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5</a:t>
                      </a: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a:t>
                      </a:r>
                    </a:p>
                  </a:txBody>
                  <a:tcPr marL="36000" marR="36000" marT="0" marB="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solidFill>
                      <a:srgbClr val="CCDAF5"/>
                    </a:solidFill>
                  </a:tcPr>
                </a:tc>
                <a:tc gridSpan="6">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endParaRPr kumimoji="1"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endParaRPr kumimoji="1" lang="ja-JP"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a:noFill/>
                    </a:lnTlToBr>
                    <a:lnBlToTr>
                      <a:noFill/>
                    </a:lnBlToTr>
                    <a:solidFill>
                      <a:srgbClr val="A4E4BF">
                        <a:alpha val="50000"/>
                      </a:srgbClr>
                    </a:solidFill>
                  </a:tcPr>
                </a:tc>
                <a:extLst>
                  <a:ext uri="{0D108BD9-81ED-4DB2-BD59-A6C34878D82A}">
                    <a16:rowId xmlns:a16="http://schemas.microsoft.com/office/drawing/2014/main" val="10004"/>
                  </a:ext>
                </a:extLst>
              </a:tr>
              <a:tr h="405711">
                <a:tc vMerge="1">
                  <a:txBody>
                    <a:bodyPr/>
                    <a:lstStyle/>
                    <a:p>
                      <a:endParaRPr kumimoji="1" lang="ja-JP" altLang="en-US"/>
                    </a:p>
                  </a:txBody>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証書</a:t>
                      </a:r>
                    </a:p>
                  </a:txBody>
                  <a:tcPr marL="36000" marR="36000" marT="0" marB="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solidFill>
                  </a:tcPr>
                </a:tc>
                <a:tc gridSpan="6">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200</a:t>
                      </a:r>
                      <a:endParaRPr kumimoji="1" lang="ja-JP"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4E4BF">
                        <a:alpha val="50000"/>
                      </a:srgbClr>
                    </a:solidFill>
                  </a:tcPr>
                </a:tc>
                <a:extLst>
                  <a:ext uri="{0D108BD9-81ED-4DB2-BD59-A6C34878D82A}">
                    <a16:rowId xmlns:a16="http://schemas.microsoft.com/office/drawing/2014/main" val="10005"/>
                  </a:ext>
                </a:extLst>
              </a:tr>
              <a:tr h="405711">
                <a:tc gridSpan="2">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フレックス枠</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9BBDF"/>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gridSpan="12">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１</a:t>
                      </a: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00±α</a:t>
                      </a:r>
                    </a:p>
                  </a:txBody>
                  <a:tcPr marL="36000" marR="36000" marT="0" marB="0"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１</a:t>
                      </a: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00</a:t>
                      </a:r>
                    </a:p>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±α</a:t>
                      </a: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4E4BF">
                        <a:alpha val="50000"/>
                      </a:srgbClr>
                    </a:solidFill>
                  </a:tcPr>
                </a:tc>
                <a:extLst>
                  <a:ext uri="{0D108BD9-81ED-4DB2-BD59-A6C34878D82A}">
                    <a16:rowId xmlns:a16="http://schemas.microsoft.com/office/drawing/2014/main" val="10006"/>
                  </a:ext>
                </a:extLst>
              </a:tr>
              <a:tr h="405711">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共同発行債</a:t>
                      </a: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12700" cap="flat" cmpd="sng" algn="ctr">
                      <a:solidFill>
                        <a:srgbClr val="484848"/>
                      </a:solidFill>
                      <a:prstDash val="solid"/>
                      <a:round/>
                      <a:headEnd type="none" w="med" len="med"/>
                      <a:tailEnd type="none" w="med" len="med"/>
                    </a:lnB>
                    <a:lnTlToBr>
                      <a:noFill/>
                    </a:lnTlToBr>
                    <a:lnBlToTr>
                      <a:noFill/>
                    </a:lnBlToTr>
                    <a:solidFill>
                      <a:srgbClr val="A9BBDF"/>
                    </a:solid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defRPr/>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a:t>
                      </a: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a:t>
                      </a:r>
                    </a:p>
                  </a:txBody>
                  <a:tcPr marL="36000" marR="36000" marT="0" marB="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12700" cap="flat" cmpd="sng" algn="ctr">
                      <a:solidFill>
                        <a:srgbClr val="484848"/>
                      </a:solidFill>
                      <a:prstDash val="solid"/>
                      <a:round/>
                      <a:headEnd type="none" w="med" len="med"/>
                      <a:tailEnd type="none" w="med" len="med"/>
                    </a:lnB>
                    <a:lnTlToBr>
                      <a:noFill/>
                    </a:lnTlToBr>
                    <a:lnBlToTr>
                      <a:noFill/>
                    </a:lnBlToTr>
                    <a:solidFill>
                      <a:srgbClr val="CCDAF5"/>
                    </a:solidFill>
                  </a:tcPr>
                </a:tc>
                <a:tc gridSpan="12">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820</a:t>
                      </a:r>
                    </a:p>
                  </a:txBody>
                  <a:tcPr marL="36000" marR="36000" marT="0" marB="0"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484848"/>
                      </a:solidFill>
                      <a:prstDash val="solid"/>
                      <a:round/>
                      <a:headEnd type="none" w="med" len="med"/>
                      <a:tailEnd type="none" w="med" len="med"/>
                    </a:lnT>
                    <a:lnB w="12700" cap="flat" cmpd="sng" algn="ctr">
                      <a:solidFill>
                        <a:srgbClr val="484848"/>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100</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100</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100</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100</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100</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100</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100</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20</a:t>
                      </a:r>
                    </a:p>
                  </a:txBody>
                  <a:tcPr marL="6694" marR="6694" marT="6696" marB="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lang="en-US" altLang="ja-JP" sz="1000" b="1" dirty="0">
                          <a:latin typeface="BIZ UDPゴシック" panose="020B0400000000000000" pitchFamily="50" charset="-128"/>
                          <a:ea typeface="BIZ UDPゴシック" panose="020B0400000000000000" pitchFamily="50" charset="-128"/>
                        </a:rPr>
                        <a:t>820</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12700" cap="flat" cmpd="sng" algn="ctr">
                      <a:solidFill>
                        <a:srgbClr val="484848"/>
                      </a:solidFill>
                      <a:prstDash val="solid"/>
                      <a:round/>
                      <a:headEnd type="none" w="med" len="med"/>
                      <a:tailEnd type="none" w="med" len="med"/>
                    </a:lnB>
                    <a:lnTlToBr>
                      <a:noFill/>
                    </a:lnTlToBr>
                    <a:lnBlToTr>
                      <a:noFill/>
                    </a:lnBlToTr>
                    <a:solidFill>
                      <a:srgbClr val="A4E4BF">
                        <a:alpha val="50000"/>
                      </a:srgbClr>
                    </a:solidFill>
                  </a:tcPr>
                </a:tc>
                <a:extLst>
                  <a:ext uri="{0D108BD9-81ED-4DB2-BD59-A6C34878D82A}">
                    <a16:rowId xmlns:a16="http://schemas.microsoft.com/office/drawing/2014/main" val="10007"/>
                  </a:ext>
                </a:extLst>
              </a:tr>
              <a:tr h="405711">
                <a:tc gridSpan="2">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合計</a:t>
                      </a:r>
                    </a:p>
                  </a:txBody>
                  <a:tcPr marL="36000" marR="36000" marT="0" marB="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9BBDF"/>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100" b="1"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L="6694" marR="6694" marT="669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gridSpan="12">
                  <a:txBody>
                    <a:bodyPr/>
                    <a:lstStyle/>
                    <a:p>
                      <a:pPr marL="0" marR="0" lvl="0" indent="0" algn="ctr" defTabSz="914400" rtl="0" eaLnBrk="1" fontAlgn="ctr" latinLnBrk="0" hangingPunct="0">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4E4BF">
                        <a:alpha val="50000"/>
                      </a:srgb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100" b="1" i="0" u="none" strike="noStrike" cap="none" normalizeH="0" baseline="0" dirty="0">
                        <a:ln>
                          <a:noFill/>
                        </a:ln>
                        <a:solidFill>
                          <a:schemeClr val="tx1"/>
                        </a:solidFill>
                        <a:effectLst/>
                        <a:latin typeface="+mn-lt"/>
                        <a:ea typeface="ＭＳ Ｐゴシック" pitchFamily="50" charset="-128"/>
                      </a:endParaRPr>
                    </a:p>
                  </a:txBody>
                  <a:tcPr marL="6694" marR="6694" marT="669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5,</a:t>
                      </a: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２</a:t>
                      </a: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a:t>
                      </a:r>
                    </a:p>
                    <a:p>
                      <a:pPr marL="0" marR="0" lvl="0" indent="0" algn="ctr" defTabSz="914400" rtl="0" eaLnBrk="1" fontAlgn="ctr" latinLnBrk="0" hangingPunct="0">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±α</a:t>
                      </a: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A4E4BF">
                        <a:alpha val="50000"/>
                      </a:srgbClr>
                    </a:solidFill>
                  </a:tcPr>
                </a:tc>
                <a:extLst>
                  <a:ext uri="{0D108BD9-81ED-4DB2-BD59-A6C34878D82A}">
                    <a16:rowId xmlns:a16="http://schemas.microsoft.com/office/drawing/2014/main" val="10008"/>
                  </a:ext>
                </a:extLst>
              </a:tr>
            </a:tbl>
          </a:graphicData>
        </a:graphic>
      </p:graphicFrame>
      <p:sp>
        <p:nvSpPr>
          <p:cNvPr id="40" name="Rectangle 3">
            <a:extLst>
              <a:ext uri="{FF2B5EF4-FFF2-40B4-BE49-F238E27FC236}">
                <a16:creationId xmlns:a16="http://schemas.microsoft.com/office/drawing/2014/main" id="{01A25C5D-1B62-4BED-8FD4-17F6CA8BE304}"/>
              </a:ext>
            </a:extLst>
          </p:cNvPr>
          <p:cNvSpPr>
            <a:spLocks noChangeArrowheads="1"/>
          </p:cNvSpPr>
          <p:nvPr/>
        </p:nvSpPr>
        <p:spPr bwMode="auto">
          <a:xfrm>
            <a:off x="8841000" y="1041239"/>
            <a:ext cx="144000" cy="1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p>
            <a:pPr marL="0" marR="0" lvl="0" indent="0" defTabSz="914400" rtl="0" fontAlgn="ctr" latinLnBrk="0" hangingPunct="1">
              <a:lnSpc>
                <a:spcPct val="100000"/>
              </a:lnSpc>
              <a:spcBef>
                <a:spcPct val="0"/>
              </a:spcBef>
              <a:spcAft>
                <a:spcPct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（単位：億円）</a:t>
            </a:r>
          </a:p>
        </p:txBody>
      </p:sp>
      <p:sp>
        <p:nvSpPr>
          <p:cNvPr id="7" name="スライド番号プレースホルダー 14">
            <a:extLst>
              <a:ext uri="{FF2B5EF4-FFF2-40B4-BE49-F238E27FC236}">
                <a16:creationId xmlns:a16="http://schemas.microsoft.com/office/drawing/2014/main" id="{92C45D98-D9D9-F20D-E98B-9A3980872008}"/>
              </a:ext>
            </a:extLst>
          </p:cNvPr>
          <p:cNvSpPr>
            <a:spLocks noGrp="1"/>
          </p:cNvSpPr>
          <p:nvPr>
            <p:ph type="sldNum" sz="quarter" idx="4"/>
          </p:nvPr>
        </p:nvSpPr>
        <p:spPr>
          <a:xfrm>
            <a:off x="9151178" y="6632488"/>
            <a:ext cx="719137" cy="217488"/>
          </a:xfrm>
        </p:spPr>
        <p:txBody>
          <a:bodyPr/>
          <a:lstStyle/>
          <a:p>
            <a:pPr lvl="0"/>
            <a:r>
              <a:rPr lang="en-US" altLang="ja-JP" noProof="0" dirty="0"/>
              <a:t>17</a:t>
            </a:r>
            <a:endParaRPr lang="ja-JP" altLang="en-US" noProof="0" dirty="0"/>
          </a:p>
        </p:txBody>
      </p:sp>
      <p:sp>
        <p:nvSpPr>
          <p:cNvPr id="12" name="角丸四角形 20">
            <a:extLst>
              <a:ext uri="{FF2B5EF4-FFF2-40B4-BE49-F238E27FC236}">
                <a16:creationId xmlns:a16="http://schemas.microsoft.com/office/drawing/2014/main" id="{A52B87F6-F0F3-4483-888B-E964795CA487}"/>
              </a:ext>
            </a:extLst>
          </p:cNvPr>
          <p:cNvSpPr/>
          <p:nvPr/>
        </p:nvSpPr>
        <p:spPr>
          <a:xfrm>
            <a:off x="310859" y="4973671"/>
            <a:ext cx="9360000" cy="1617746"/>
          </a:xfrm>
          <a:prstGeom prst="rect">
            <a:avLst/>
          </a:prstGeom>
          <a:solidFill>
            <a:srgbClr val="CCDAF5"/>
          </a:solidFill>
          <a:ln w="19050" cap="flat" cmpd="sng" algn="ctr">
            <a:noFill/>
            <a:prstDash val="solid"/>
            <a:miter lim="800000"/>
          </a:ln>
          <a:effectLst/>
        </p:spPr>
        <p:style>
          <a:lnRef idx="2">
            <a:schemeClr val="accent2"/>
          </a:lnRef>
          <a:fillRef idx="1">
            <a:schemeClr val="lt1"/>
          </a:fillRef>
          <a:effectRef idx="0">
            <a:schemeClr val="accent2"/>
          </a:effectRef>
          <a:fontRef idx="minor">
            <a:schemeClr val="dk1"/>
          </a:fontRef>
        </p:style>
        <p:txBody>
          <a:bodyPr lIns="144000" tIns="108000" rIns="144000" bIns="0" rtlCol="0" anchor="t" anchorCtr="0"/>
          <a:lstStyle/>
          <a:p>
            <a:pPr marL="144000" indent="-144000" defTabSz="914400" fontAlgn="ctr" hangingPunct="0">
              <a:lnSpc>
                <a:spcPct val="120000"/>
              </a:lnSpc>
              <a:spcBef>
                <a:spcPts val="600"/>
              </a:spcBef>
              <a:buClr>
                <a:srgbClr val="111986"/>
              </a:buClr>
              <a:buSzPct val="70000"/>
              <a:buFont typeface="Wingdings" panose="05000000000000000000" pitchFamily="2" charset="2"/>
              <a:buChar char="l"/>
              <a:defRPr/>
            </a:pPr>
            <a:r>
              <a:rPr kumimoji="1" lang="ja-JP" altLang="en-US" sz="1200" b="1" dirty="0">
                <a:solidFill>
                  <a:srgbClr val="000000"/>
                </a:solidFill>
                <a:latin typeface="BIZ UDPゴシック" panose="020B0400000000000000" pitchFamily="50" charset="-128"/>
                <a:ea typeface="BIZ UDPゴシック" panose="020B0400000000000000" pitchFamily="50" charset="-128"/>
              </a:rPr>
              <a:t>令和</a:t>
            </a:r>
            <a:r>
              <a:rPr kumimoji="1" lang="en-US" altLang="ja-JP" sz="1200" b="1" dirty="0">
                <a:solidFill>
                  <a:srgbClr val="000000"/>
                </a:solidFill>
                <a:latin typeface="BIZ UDPゴシック" panose="020B0400000000000000" pitchFamily="50" charset="-128"/>
                <a:ea typeface="BIZ UDPゴシック" panose="020B0400000000000000" pitchFamily="50" charset="-128"/>
              </a:rPr>
              <a:t>8</a:t>
            </a:r>
            <a:r>
              <a:rPr kumimoji="1" lang="ja-JP" altLang="en-US" sz="1200" b="1" dirty="0">
                <a:solidFill>
                  <a:srgbClr val="000000"/>
                </a:solidFill>
                <a:latin typeface="BIZ UDPゴシック" panose="020B0400000000000000" pitchFamily="50" charset="-128"/>
                <a:ea typeface="BIZ UDPゴシック" panose="020B0400000000000000" pitchFamily="50" charset="-128"/>
              </a:rPr>
              <a:t>年度の府債全体（民間資金）の発行見込額は５，２２０億円（前年度当初計画比</a:t>
            </a:r>
            <a:r>
              <a:rPr kumimoji="1" lang="en-US" altLang="ja-JP" sz="1200" b="1" dirty="0">
                <a:solidFill>
                  <a:srgbClr val="000000"/>
                </a:solidFill>
                <a:latin typeface="BIZ UDPゴシック" panose="020B0400000000000000" pitchFamily="50" charset="-128"/>
                <a:ea typeface="BIZ UDPゴシック" panose="020B0400000000000000" pitchFamily="50" charset="-128"/>
              </a:rPr>
              <a:t>+1,000</a:t>
            </a:r>
            <a:r>
              <a:rPr kumimoji="1" lang="ja-JP" altLang="en-US" sz="1200" b="1" dirty="0">
                <a:solidFill>
                  <a:srgbClr val="000000"/>
                </a:solidFill>
                <a:latin typeface="BIZ UDPゴシック" panose="020B0400000000000000" pitchFamily="50" charset="-128"/>
                <a:ea typeface="BIZ UDPゴシック" panose="020B0400000000000000" pitchFamily="50" charset="-128"/>
              </a:rPr>
              <a:t>億円）</a:t>
            </a:r>
          </a:p>
          <a:p>
            <a:pPr marL="144000" indent="-144000" defTabSz="914400" fontAlgn="ctr" hangingPunct="0">
              <a:lnSpc>
                <a:spcPct val="120000"/>
              </a:lnSpc>
              <a:spcBef>
                <a:spcPts val="600"/>
              </a:spcBef>
              <a:buClr>
                <a:srgbClr val="111986"/>
              </a:buClr>
              <a:buSzPct val="70000"/>
              <a:buFont typeface="Wingdings" panose="05000000000000000000" pitchFamily="2" charset="2"/>
              <a:buChar char="l"/>
              <a:defRPr/>
            </a:pPr>
            <a:r>
              <a:rPr kumimoji="1" lang="ja-JP" altLang="en-US" sz="1200" b="1" dirty="0">
                <a:solidFill>
                  <a:srgbClr val="000000"/>
                </a:solidFill>
                <a:latin typeface="BIZ UDPゴシック" panose="020B0400000000000000" pitchFamily="50" charset="-128"/>
                <a:ea typeface="BIZ UDPゴシック" panose="020B0400000000000000" pitchFamily="50" charset="-128"/>
              </a:rPr>
              <a:t>市場公募債の１０年債及び５年債は各年限を毎月定例発行</a:t>
            </a:r>
          </a:p>
          <a:p>
            <a:pPr marL="144000" indent="-144000" defTabSz="914400" fontAlgn="ctr" hangingPunct="0">
              <a:lnSpc>
                <a:spcPct val="120000"/>
              </a:lnSpc>
              <a:spcBef>
                <a:spcPts val="600"/>
              </a:spcBef>
              <a:buClr>
                <a:srgbClr val="111986"/>
              </a:buClr>
              <a:buSzPct val="70000"/>
              <a:buFont typeface="Wingdings" panose="05000000000000000000" pitchFamily="2" charset="2"/>
              <a:buChar char="l"/>
              <a:defRPr/>
            </a:pPr>
            <a:r>
              <a:rPr kumimoji="1" lang="ja-JP" altLang="en-US" sz="1200" b="1" dirty="0">
                <a:solidFill>
                  <a:srgbClr val="000000"/>
                </a:solidFill>
                <a:latin typeface="BIZ UDPゴシック" panose="020B0400000000000000" pitchFamily="50" charset="-128"/>
                <a:ea typeface="BIZ UDPゴシック" panose="020B0400000000000000" pitchFamily="50" charset="-128"/>
              </a:rPr>
              <a:t>銀行等引受債は証券形式を</a:t>
            </a:r>
            <a:r>
              <a:rPr kumimoji="1" lang="en-US" altLang="ja-JP" sz="1200" b="1" dirty="0">
                <a:solidFill>
                  <a:srgbClr val="000000"/>
                </a:solidFill>
                <a:latin typeface="BIZ UDPゴシック" panose="020B0400000000000000" pitchFamily="50" charset="-128"/>
                <a:ea typeface="BIZ UDPゴシック" panose="020B0400000000000000" pitchFamily="50" charset="-128"/>
              </a:rPr>
              <a:t>1</a:t>
            </a:r>
            <a:r>
              <a:rPr kumimoji="1" lang="ja-JP" altLang="en-US" sz="1200" b="1" dirty="0">
                <a:solidFill>
                  <a:srgbClr val="000000"/>
                </a:solidFill>
                <a:latin typeface="BIZ UDPゴシック" panose="020B0400000000000000" pitchFamily="50" charset="-128"/>
                <a:ea typeface="BIZ UDPゴシック" panose="020B0400000000000000" pitchFamily="50" charset="-128"/>
              </a:rPr>
              <a:t>００億円、証書形式を</a:t>
            </a:r>
            <a:r>
              <a:rPr kumimoji="1" lang="en-US" altLang="ja-JP" sz="1200" b="1" dirty="0">
                <a:solidFill>
                  <a:srgbClr val="000000"/>
                </a:solidFill>
                <a:latin typeface="BIZ UDPゴシック" panose="020B0400000000000000" pitchFamily="50" charset="-128"/>
                <a:ea typeface="BIZ UDPゴシック" panose="020B0400000000000000" pitchFamily="50" charset="-128"/>
              </a:rPr>
              <a:t>2</a:t>
            </a:r>
            <a:r>
              <a:rPr kumimoji="1" lang="ja-JP" altLang="en-US" sz="1200" b="1" dirty="0">
                <a:solidFill>
                  <a:srgbClr val="000000"/>
                </a:solidFill>
                <a:latin typeface="BIZ UDPゴシック" panose="020B0400000000000000" pitchFamily="50" charset="-128"/>
                <a:ea typeface="BIZ UDPゴシック" panose="020B0400000000000000" pitchFamily="50" charset="-128"/>
              </a:rPr>
              <a:t>００億円発行</a:t>
            </a:r>
          </a:p>
          <a:p>
            <a:pPr marL="144000" indent="-144000" defTabSz="914400" fontAlgn="ctr" hangingPunct="0">
              <a:lnSpc>
                <a:spcPct val="120000"/>
              </a:lnSpc>
              <a:spcBef>
                <a:spcPts val="600"/>
              </a:spcBef>
              <a:buClr>
                <a:srgbClr val="111986"/>
              </a:buClr>
              <a:buSzPct val="70000"/>
              <a:buFont typeface="Wingdings" panose="05000000000000000000" pitchFamily="2" charset="2"/>
              <a:buChar char="l"/>
              <a:defRPr/>
            </a:pPr>
            <a:r>
              <a:rPr kumimoji="1" lang="ja-JP" altLang="en-US" sz="1200" b="1" dirty="0">
                <a:solidFill>
                  <a:srgbClr val="000000"/>
                </a:solidFill>
                <a:latin typeface="BIZ UDPゴシック" panose="020B0400000000000000" pitchFamily="50" charset="-128"/>
                <a:ea typeface="BIZ UDPゴシック" panose="020B0400000000000000" pitchFamily="50" charset="-128"/>
              </a:rPr>
              <a:t>フレックス枠は</a:t>
            </a:r>
            <a:r>
              <a:rPr kumimoji="1" lang="en-US" altLang="ja-JP" sz="1200" b="1" dirty="0">
                <a:solidFill>
                  <a:srgbClr val="000000"/>
                </a:solidFill>
                <a:latin typeface="BIZ UDPゴシック" panose="020B0400000000000000" pitchFamily="50" charset="-128"/>
                <a:ea typeface="BIZ UDPゴシック" panose="020B0400000000000000" pitchFamily="50" charset="-128"/>
              </a:rPr>
              <a:t>1,1</a:t>
            </a:r>
            <a:r>
              <a:rPr kumimoji="1" lang="ja-JP" altLang="en-US" sz="1200" b="1" dirty="0">
                <a:solidFill>
                  <a:srgbClr val="000000"/>
                </a:solidFill>
                <a:latin typeface="BIZ UDPゴシック" panose="020B0400000000000000" pitchFamily="50" charset="-128"/>
                <a:ea typeface="BIZ UDPゴシック" panose="020B0400000000000000" pitchFamily="50" charset="-128"/>
              </a:rPr>
              <a:t>００億円を設定 </a:t>
            </a:r>
            <a:r>
              <a:rPr kumimoji="1" lang="ja-JP" altLang="en-US" sz="1100" b="1" dirty="0">
                <a:solidFill>
                  <a:srgbClr val="000000"/>
                </a:solidFill>
                <a:latin typeface="BIZ UDPゴシック" panose="020B0400000000000000" pitchFamily="50" charset="-128"/>
                <a:ea typeface="BIZ UDPゴシック" panose="020B0400000000000000" pitchFamily="50" charset="-128"/>
              </a:rPr>
              <a:t>（フレックス枠とは、発行計画の策定に際し、時期や年限、総額等をあらかじめ定めず機動的に発行する枠）</a:t>
            </a:r>
            <a:endParaRPr kumimoji="1" lang="ja-JP" altLang="en-US" sz="1200" b="1" dirty="0">
              <a:solidFill>
                <a:srgbClr val="000000"/>
              </a:solidFill>
              <a:latin typeface="BIZ UDPゴシック" panose="020B0400000000000000" pitchFamily="50" charset="-128"/>
              <a:ea typeface="BIZ UDPゴシック" panose="020B0400000000000000" pitchFamily="50" charset="-128"/>
            </a:endParaRPr>
          </a:p>
          <a:p>
            <a:pPr marL="144000" indent="-144000" defTabSz="914400" fontAlgn="ctr" hangingPunct="0">
              <a:lnSpc>
                <a:spcPct val="120000"/>
              </a:lnSpc>
              <a:spcBef>
                <a:spcPts val="600"/>
              </a:spcBef>
              <a:buClr>
                <a:srgbClr val="111986"/>
              </a:buClr>
              <a:buSzPct val="70000"/>
              <a:buFont typeface="Wingdings" panose="05000000000000000000" pitchFamily="2" charset="2"/>
              <a:buChar char="l"/>
              <a:defRPr/>
            </a:pPr>
            <a:r>
              <a:rPr kumimoji="1" lang="ja-JP" altLang="en-US" sz="1200" b="1" dirty="0">
                <a:solidFill>
                  <a:srgbClr val="000000"/>
                </a:solidFill>
                <a:latin typeface="BIZ UDPゴシック" panose="020B0400000000000000" pitchFamily="50" charset="-128"/>
                <a:ea typeface="BIZ UDPゴシック" panose="020B0400000000000000" pitchFamily="50" charset="-128"/>
              </a:rPr>
              <a:t>共同発行債は８２０億円を発行（うちグリーン共同発行債は２０億円を予定）</a:t>
            </a:r>
          </a:p>
        </p:txBody>
      </p:sp>
      <p:sp>
        <p:nvSpPr>
          <p:cNvPr id="11" name="Rectangle 752">
            <a:extLst>
              <a:ext uri="{FF2B5EF4-FFF2-40B4-BE49-F238E27FC236}">
                <a16:creationId xmlns:a16="http://schemas.microsoft.com/office/drawing/2014/main" id="{49F6CEA4-975D-4F7C-B090-BD1B4072EB4A}"/>
              </a:ext>
            </a:extLst>
          </p:cNvPr>
          <p:cNvSpPr>
            <a:spLocks noChangeArrowheads="1"/>
          </p:cNvSpPr>
          <p:nvPr/>
        </p:nvSpPr>
        <p:spPr bwMode="auto">
          <a:xfrm>
            <a:off x="304575" y="930791"/>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en-US" altLang="ja-JP" sz="1000" kern="0" dirty="0">
                <a:latin typeface="BIZ UDPゴシック" panose="020B0400000000000000" pitchFamily="50" charset="-128"/>
                <a:ea typeface="BIZ UDPゴシック" panose="020B0400000000000000" pitchFamily="50" charset="-128"/>
                <a:cs typeface="Arial" panose="020B0604020202020204" pitchFamily="34" charset="0"/>
              </a:rPr>
              <a:t>※ </a:t>
            </a:r>
            <a:r>
              <a:rPr kumimoji="0" lang="ja-JP" altLang="en-US" sz="1000" kern="0" dirty="0">
                <a:latin typeface="BIZ UDPゴシック" panose="020B0400000000000000" pitchFamily="50" charset="-128"/>
                <a:ea typeface="BIZ UDPゴシック" panose="020B0400000000000000" pitchFamily="50" charset="-128"/>
                <a:cs typeface="Arial" panose="020B0604020202020204" pitchFamily="34" charset="0"/>
              </a:rPr>
              <a:t>本計画は、民間資金にかかる月別の発行予定額であり、市場環境等により変更する場合がある。</a:t>
            </a:r>
            <a:endParaRPr kumimoji="0" lang="ja-JP" altLang="en-US" sz="1400"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188044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59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822CCFF8-E463-4564-A641-CC3D3FA33F39}"/>
              </a:ext>
            </a:extLst>
          </p:cNvPr>
          <p:cNvGraphicFramePr>
            <a:graphicFrameLocks noGrp="1"/>
          </p:cNvGraphicFramePr>
          <p:nvPr>
            <p:extLst>
              <p:ext uri="{D42A27DB-BD31-4B8C-83A1-F6EECF244321}">
                <p14:modId xmlns:p14="http://schemas.microsoft.com/office/powerpoint/2010/main" val="3747874266"/>
              </p:ext>
            </p:extLst>
          </p:nvPr>
        </p:nvGraphicFramePr>
        <p:xfrm>
          <a:off x="157697" y="1115760"/>
          <a:ext cx="9573942" cy="3384000"/>
        </p:xfrm>
        <a:graphic>
          <a:graphicData uri="http://schemas.openxmlformats.org/drawingml/2006/table">
            <a:tbl>
              <a:tblPr firstRow="1" bandRow="1">
                <a:tableStyleId>{7DF18680-E054-41AD-8BC1-D1AEF772440D}</a:tableStyleId>
              </a:tblPr>
              <a:tblGrid>
                <a:gridCol w="576000">
                  <a:extLst>
                    <a:ext uri="{9D8B030D-6E8A-4147-A177-3AD203B41FA5}">
                      <a16:colId xmlns:a16="http://schemas.microsoft.com/office/drawing/2014/main" val="168442315"/>
                    </a:ext>
                  </a:extLst>
                </a:gridCol>
                <a:gridCol w="576000">
                  <a:extLst>
                    <a:ext uri="{9D8B030D-6E8A-4147-A177-3AD203B41FA5}">
                      <a16:colId xmlns:a16="http://schemas.microsoft.com/office/drawing/2014/main" val="2043594469"/>
                    </a:ext>
                  </a:extLst>
                </a:gridCol>
                <a:gridCol w="612000">
                  <a:extLst>
                    <a:ext uri="{9D8B030D-6E8A-4147-A177-3AD203B41FA5}">
                      <a16:colId xmlns:a16="http://schemas.microsoft.com/office/drawing/2014/main" val="601867903"/>
                    </a:ext>
                  </a:extLst>
                </a:gridCol>
                <a:gridCol w="612000">
                  <a:extLst>
                    <a:ext uri="{9D8B030D-6E8A-4147-A177-3AD203B41FA5}">
                      <a16:colId xmlns:a16="http://schemas.microsoft.com/office/drawing/2014/main" val="3299751300"/>
                    </a:ext>
                  </a:extLst>
                </a:gridCol>
                <a:gridCol w="612000">
                  <a:extLst>
                    <a:ext uri="{9D8B030D-6E8A-4147-A177-3AD203B41FA5}">
                      <a16:colId xmlns:a16="http://schemas.microsoft.com/office/drawing/2014/main" val="1083882983"/>
                    </a:ext>
                  </a:extLst>
                </a:gridCol>
                <a:gridCol w="612000">
                  <a:extLst>
                    <a:ext uri="{9D8B030D-6E8A-4147-A177-3AD203B41FA5}">
                      <a16:colId xmlns:a16="http://schemas.microsoft.com/office/drawing/2014/main" val="4200486004"/>
                    </a:ext>
                  </a:extLst>
                </a:gridCol>
                <a:gridCol w="612000">
                  <a:extLst>
                    <a:ext uri="{9D8B030D-6E8A-4147-A177-3AD203B41FA5}">
                      <a16:colId xmlns:a16="http://schemas.microsoft.com/office/drawing/2014/main" val="1344987519"/>
                    </a:ext>
                  </a:extLst>
                </a:gridCol>
                <a:gridCol w="612000">
                  <a:extLst>
                    <a:ext uri="{9D8B030D-6E8A-4147-A177-3AD203B41FA5}">
                      <a16:colId xmlns:a16="http://schemas.microsoft.com/office/drawing/2014/main" val="2476050953"/>
                    </a:ext>
                  </a:extLst>
                </a:gridCol>
                <a:gridCol w="612000">
                  <a:extLst>
                    <a:ext uri="{9D8B030D-6E8A-4147-A177-3AD203B41FA5}">
                      <a16:colId xmlns:a16="http://schemas.microsoft.com/office/drawing/2014/main" val="3321081925"/>
                    </a:ext>
                  </a:extLst>
                </a:gridCol>
                <a:gridCol w="612000">
                  <a:extLst>
                    <a:ext uri="{9D8B030D-6E8A-4147-A177-3AD203B41FA5}">
                      <a16:colId xmlns:a16="http://schemas.microsoft.com/office/drawing/2014/main" val="2222292931"/>
                    </a:ext>
                  </a:extLst>
                </a:gridCol>
                <a:gridCol w="538971">
                  <a:extLst>
                    <a:ext uri="{9D8B030D-6E8A-4147-A177-3AD203B41FA5}">
                      <a16:colId xmlns:a16="http://schemas.microsoft.com/office/drawing/2014/main" val="4165379336"/>
                    </a:ext>
                  </a:extLst>
                </a:gridCol>
                <a:gridCol w="538971">
                  <a:extLst>
                    <a:ext uri="{9D8B030D-6E8A-4147-A177-3AD203B41FA5}">
                      <a16:colId xmlns:a16="http://schemas.microsoft.com/office/drawing/2014/main" val="3734545000"/>
                    </a:ext>
                  </a:extLst>
                </a:gridCol>
                <a:gridCol w="612000">
                  <a:extLst>
                    <a:ext uri="{9D8B030D-6E8A-4147-A177-3AD203B41FA5}">
                      <a16:colId xmlns:a16="http://schemas.microsoft.com/office/drawing/2014/main" val="2214994763"/>
                    </a:ext>
                  </a:extLst>
                </a:gridCol>
                <a:gridCol w="612000">
                  <a:extLst>
                    <a:ext uri="{9D8B030D-6E8A-4147-A177-3AD203B41FA5}">
                      <a16:colId xmlns:a16="http://schemas.microsoft.com/office/drawing/2014/main" val="1230444538"/>
                    </a:ext>
                  </a:extLst>
                </a:gridCol>
                <a:gridCol w="612000">
                  <a:extLst>
                    <a:ext uri="{9D8B030D-6E8A-4147-A177-3AD203B41FA5}">
                      <a16:colId xmlns:a16="http://schemas.microsoft.com/office/drawing/2014/main" val="2814784542"/>
                    </a:ext>
                  </a:extLst>
                </a:gridCol>
                <a:gridCol w="612000">
                  <a:extLst>
                    <a:ext uri="{9D8B030D-6E8A-4147-A177-3AD203B41FA5}">
                      <a16:colId xmlns:a16="http://schemas.microsoft.com/office/drawing/2014/main" val="2007690"/>
                    </a:ext>
                  </a:extLst>
                </a:gridCol>
              </a:tblGrid>
              <a:tr h="360000">
                <a:tc gridSpan="2">
                  <a:txBody>
                    <a:bodyPr/>
                    <a:lstStyle/>
                    <a:p>
                      <a:pPr marL="0" marR="0" lvl="0" indent="0" algn="ctr" defTabSz="914400" rtl="0" eaLnBrk="1" fontAlgn="ctr" latinLnBrk="0" hangingPunct="0">
                        <a:lnSpc>
                          <a:spcPct val="100000"/>
                        </a:lnSpc>
                        <a:spcBef>
                          <a:spcPts val="0"/>
                        </a:spcBef>
                        <a:spcAft>
                          <a:spcPts val="0"/>
                        </a:spcAft>
                        <a:buClrTx/>
                        <a:buSzTx/>
                        <a:buFontTx/>
                        <a:buNone/>
                        <a:tabLst/>
                      </a:pPr>
                      <a:endParaRPr kumimoji="1"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50" b="0" i="0" u="none" strike="noStrike" kern="1200" cap="none" normalizeH="0" baseline="0" dirty="0">
                        <a:ln>
                          <a:noFill/>
                        </a:ln>
                        <a:solidFill>
                          <a:schemeClr val="tx1"/>
                        </a:solidFill>
                        <a:effectLst/>
                        <a:latin typeface="+mn-ea"/>
                        <a:ea typeface="+mn-ea"/>
                        <a:cs typeface="+mn-cs"/>
                      </a:endParaRPr>
                    </a:p>
                  </a:txBody>
                  <a:tcPr marL="6694" marR="6694" marT="6696" marB="0" anchor="ctr" horzOverflow="overflow"/>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4</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5</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6</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7</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8</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10</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11</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gridSpan="2">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12</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hMerge="1">
                  <a:txBody>
                    <a:bodyPr/>
                    <a:lstStyle/>
                    <a:p>
                      <a:pPr marL="0" marR="0" lvl="0" indent="0" algn="ctr" defTabSz="914400" rtl="0" eaLnBrk="1" fontAlgn="ctr" latinLnBrk="0" hangingPunct="0">
                        <a:lnSpc>
                          <a:spcPct val="100000"/>
                        </a:lnSpc>
                        <a:spcBef>
                          <a:spcPts val="0"/>
                        </a:spcBef>
                        <a:spcAft>
                          <a:spcPts val="0"/>
                        </a:spcAft>
                        <a:buClrTx/>
                        <a:buSzTx/>
                        <a:buFontTx/>
                        <a:buNone/>
                        <a:tabLst/>
                      </a:pP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1</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2</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3</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合計</a:t>
                      </a: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extLst>
                  <a:ext uri="{0D108BD9-81ED-4DB2-BD59-A6C34878D82A}">
                    <a16:rowId xmlns:a16="http://schemas.microsoft.com/office/drawing/2014/main" val="1721176214"/>
                  </a:ext>
                </a:extLst>
              </a:tr>
              <a:tr h="504000">
                <a:tc rowSpan="2">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１０年債</a:t>
                      </a:r>
                      <a:endParaRPr kumimoji="1" lang="ja-JP" altLang="en-US"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9BBDF"/>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発行額</a:t>
                      </a:r>
                      <a:endParaRPr kumimoji="1" lang="en-US" altLang="ja-JP"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1,200</a:t>
                      </a: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1EDD4"/>
                    </a:solidFill>
                  </a:tcPr>
                </a:tc>
                <a:extLst>
                  <a:ext uri="{0D108BD9-81ED-4DB2-BD59-A6C34878D82A}">
                    <a16:rowId xmlns:a16="http://schemas.microsoft.com/office/drawing/2014/main" val="3248058308"/>
                  </a:ext>
                </a:extLst>
              </a:tr>
              <a:tr h="50400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50" b="0" i="0" u="none" strike="noStrike" kern="1200" cap="none" normalizeH="0" baseline="0" dirty="0">
                        <a:ln>
                          <a:noFill/>
                        </a:ln>
                        <a:solidFill>
                          <a:schemeClr val="tx1"/>
                        </a:solidFill>
                        <a:effectLst/>
                        <a:latin typeface="+mn-ea"/>
                        <a:ea typeface="+mn-ea"/>
                        <a:cs typeface="+mn-cs"/>
                      </a:endParaRPr>
                    </a:p>
                  </a:txBody>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利率</a:t>
                      </a:r>
                      <a:endParaRPr kumimoji="1" lang="ja-JP" altLang="en-US"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1.320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1.566</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1.613</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1.524</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1.577</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1.723</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1.745</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1.755</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1.977</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2.208</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2.410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2.289</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1EDD4"/>
                    </a:solidFill>
                  </a:tcPr>
                </a:tc>
                <a:extLst>
                  <a:ext uri="{0D108BD9-81ED-4DB2-BD59-A6C34878D82A}">
                    <a16:rowId xmlns:a16="http://schemas.microsoft.com/office/drawing/2014/main" val="982357141"/>
                  </a:ext>
                </a:extLst>
              </a:tr>
              <a:tr h="504000">
                <a:tc rowSpan="2">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５年債</a:t>
                      </a:r>
                      <a:endParaRPr kumimoji="1" lang="ja-JP" altLang="en-US"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9BBDF"/>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発行額</a:t>
                      </a:r>
                      <a:endParaRPr kumimoji="1" lang="en-US" altLang="ja-JP"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1,200</a:t>
                      </a: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1EDD4"/>
                    </a:solidFill>
                  </a:tcPr>
                </a:tc>
                <a:extLst>
                  <a:ext uri="{0D108BD9-81ED-4DB2-BD59-A6C34878D82A}">
                    <a16:rowId xmlns:a16="http://schemas.microsoft.com/office/drawing/2014/main" val="2509062352"/>
                  </a:ext>
                </a:extLst>
              </a:tr>
              <a:tr h="50400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50" b="0" i="0" u="none" strike="noStrike" kern="1200" cap="none" normalizeH="0" baseline="0" dirty="0">
                        <a:ln>
                          <a:noFill/>
                        </a:ln>
                        <a:solidFill>
                          <a:schemeClr val="tx1"/>
                        </a:solidFill>
                        <a:effectLst/>
                        <a:latin typeface="+mn-ea"/>
                        <a:ea typeface="+mn-ea"/>
                        <a:cs typeface="+mn-cs"/>
                      </a:endParaRPr>
                    </a:p>
                  </a:txBody>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利率</a:t>
                      </a:r>
                      <a:endParaRPr kumimoji="1" lang="en-US" altLang="ja-JP"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0.970</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1.099</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1.068</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1.075</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1.133</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1.169</a:t>
                      </a:r>
                      <a:endParaRPr kumimoji="1"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1.246</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1.286</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u="none" strike="noStrike" kern="1200" cap="none" spc="0" normalizeH="0" baseline="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1.485</a:t>
                      </a:r>
                      <a:endPar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endParaRPr kumimoji="1" lang="en-US" altLang="ja-JP" sz="1000" b="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６５４</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1.770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1.745</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1EDD4"/>
                    </a:solidFill>
                  </a:tcPr>
                </a:tc>
                <a:extLst>
                  <a:ext uri="{0D108BD9-81ED-4DB2-BD59-A6C34878D82A}">
                    <a16:rowId xmlns:a16="http://schemas.microsoft.com/office/drawing/2014/main" val="3806343688"/>
                  </a:ext>
                </a:extLst>
              </a:tr>
              <a:tr h="504000">
                <a:tc rowSpan="2">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共同</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発行債</a:t>
                      </a:r>
                    </a:p>
                    <a:p>
                      <a:pPr indent="0" algn="ctr" fontAlgn="ctr" hangingPunct="0">
                        <a:lnSpc>
                          <a:spcPct val="100000"/>
                        </a:lnSpc>
                        <a:spcBef>
                          <a:spcPts val="0"/>
                        </a:spcBef>
                        <a:spcAft>
                          <a:spcPts val="0"/>
                        </a:spcAft>
                      </a:pPr>
                      <a:r>
                        <a:rPr kumimoji="1" lang="ja-JP" altLang="en-US" sz="1000" b="1" dirty="0">
                          <a:latin typeface="BIZ UDPゴシック" panose="020B0400000000000000" pitchFamily="50" charset="-128"/>
                          <a:ea typeface="BIZ UDPゴシック" panose="020B0400000000000000" pitchFamily="50" charset="-128"/>
                        </a:rPr>
                        <a:t>（</a:t>
                      </a:r>
                      <a:r>
                        <a:rPr kumimoji="1" lang="en-US" altLang="ja-JP" sz="1000" b="1" dirty="0">
                          <a:latin typeface="BIZ UDPゴシック" panose="020B0400000000000000" pitchFamily="50" charset="-128"/>
                          <a:ea typeface="BIZ UDPゴシック" panose="020B0400000000000000" pitchFamily="50" charset="-128"/>
                        </a:rPr>
                        <a:t>10</a:t>
                      </a:r>
                      <a:r>
                        <a:rPr kumimoji="1" lang="ja-JP" altLang="en-US" sz="1000" b="1" dirty="0">
                          <a:latin typeface="BIZ UDPゴシック" panose="020B0400000000000000" pitchFamily="50" charset="-128"/>
                          <a:ea typeface="BIZ UDPゴシック" panose="020B0400000000000000" pitchFamily="50" charset="-128"/>
                        </a:rPr>
                        <a:t>年）</a:t>
                      </a: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9BBDF"/>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発行額</a:t>
                      </a:r>
                      <a:endParaRPr kumimoji="1" lang="en-US" altLang="ja-JP"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２００</a:t>
                      </a:r>
                      <a:endParaRPr kumimoji="1" lang="en-US" altLang="ja-JP" sz="10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グリーン共同債</a:t>
                      </a:r>
                      <a:endParaRPr kumimoji="1" lang="en-US" altLang="ja-JP" sz="9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２０</a:t>
                      </a:r>
                      <a:endParaRPr kumimoji="1" lang="en-US" altLang="ja-JP" sz="9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100</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ja-JP" altLang="en-US"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rPr>
                        <a:t>８２０</a:t>
                      </a:r>
                      <a:endParaRPr kumimoji="1" lang="en-US" altLang="ja-JP" sz="1000" b="0" i="0" u="none" strike="noStrike" kern="1200" cap="none" normalizeH="0" baseline="0" noProof="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1EDD4"/>
                    </a:solidFill>
                  </a:tcPr>
                </a:tc>
                <a:extLst>
                  <a:ext uri="{0D108BD9-81ED-4DB2-BD59-A6C34878D82A}">
                    <a16:rowId xmlns:a16="http://schemas.microsoft.com/office/drawing/2014/main" val="1875912362"/>
                  </a:ext>
                </a:extLst>
              </a:tr>
              <a:tr h="50400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L="6694" marR="6694" marT="6696" marB="0" anchor="ctr" horzOverflow="overflow">
                    <a:solidFill>
                      <a:srgbClr val="A4E4BF"/>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ja-JP" altLang="en-US"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利率</a:t>
                      </a:r>
                      <a:endParaRPr kumimoji="1" lang="en-US" altLang="ja-JP"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1.283</a:t>
                      </a: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1.796</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a:t>
                      </a: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８１１</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2.021</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2.043</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2.248</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2.372</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2.259</a:t>
                      </a: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1EDD4"/>
                    </a:solidFill>
                  </a:tcPr>
                </a:tc>
                <a:extLst>
                  <a:ext uri="{0D108BD9-81ED-4DB2-BD59-A6C34878D82A}">
                    <a16:rowId xmlns:a16="http://schemas.microsoft.com/office/drawing/2014/main" val="3708862032"/>
                  </a:ext>
                </a:extLst>
              </a:tr>
            </a:tbl>
          </a:graphicData>
        </a:graphic>
      </p:graphicFrame>
      <p:graphicFrame>
        <p:nvGraphicFramePr>
          <p:cNvPr id="4" name="表 6">
            <a:extLst>
              <a:ext uri="{FF2B5EF4-FFF2-40B4-BE49-F238E27FC236}">
                <a16:creationId xmlns:a16="http://schemas.microsoft.com/office/drawing/2014/main" id="{8D6AC9CA-728A-4F0E-9387-F5E7432DC686}"/>
              </a:ext>
            </a:extLst>
          </p:cNvPr>
          <p:cNvGraphicFramePr>
            <a:graphicFrameLocks noGrp="1"/>
          </p:cNvGraphicFramePr>
          <p:nvPr>
            <p:extLst>
              <p:ext uri="{D42A27DB-BD31-4B8C-83A1-F6EECF244321}">
                <p14:modId xmlns:p14="http://schemas.microsoft.com/office/powerpoint/2010/main" val="303614718"/>
              </p:ext>
            </p:extLst>
          </p:nvPr>
        </p:nvGraphicFramePr>
        <p:xfrm>
          <a:off x="157697" y="4661438"/>
          <a:ext cx="6555273" cy="1908000"/>
        </p:xfrm>
        <a:graphic>
          <a:graphicData uri="http://schemas.openxmlformats.org/drawingml/2006/table">
            <a:tbl>
              <a:tblPr firstRow="1" bandRow="1">
                <a:tableStyleId>{7DF18680-E054-41AD-8BC1-D1AEF772440D}</a:tableStyleId>
              </a:tblPr>
              <a:tblGrid>
                <a:gridCol w="684000">
                  <a:extLst>
                    <a:ext uri="{9D8B030D-6E8A-4147-A177-3AD203B41FA5}">
                      <a16:colId xmlns:a16="http://schemas.microsoft.com/office/drawing/2014/main" val="2184443293"/>
                    </a:ext>
                  </a:extLst>
                </a:gridCol>
                <a:gridCol w="684000">
                  <a:extLst>
                    <a:ext uri="{9D8B030D-6E8A-4147-A177-3AD203B41FA5}">
                      <a16:colId xmlns:a16="http://schemas.microsoft.com/office/drawing/2014/main" val="2655315986"/>
                    </a:ext>
                  </a:extLst>
                </a:gridCol>
                <a:gridCol w="936000">
                  <a:extLst>
                    <a:ext uri="{9D8B030D-6E8A-4147-A177-3AD203B41FA5}">
                      <a16:colId xmlns:a16="http://schemas.microsoft.com/office/drawing/2014/main" val="3309793961"/>
                    </a:ext>
                  </a:extLst>
                </a:gridCol>
                <a:gridCol w="576000">
                  <a:extLst>
                    <a:ext uri="{9D8B030D-6E8A-4147-A177-3AD203B41FA5}">
                      <a16:colId xmlns:a16="http://schemas.microsoft.com/office/drawing/2014/main" val="1260053072"/>
                    </a:ext>
                  </a:extLst>
                </a:gridCol>
                <a:gridCol w="576000">
                  <a:extLst>
                    <a:ext uri="{9D8B030D-6E8A-4147-A177-3AD203B41FA5}">
                      <a16:colId xmlns:a16="http://schemas.microsoft.com/office/drawing/2014/main" val="3330564585"/>
                    </a:ext>
                  </a:extLst>
                </a:gridCol>
                <a:gridCol w="777273">
                  <a:extLst>
                    <a:ext uri="{9D8B030D-6E8A-4147-A177-3AD203B41FA5}">
                      <a16:colId xmlns:a16="http://schemas.microsoft.com/office/drawing/2014/main" val="1563002917"/>
                    </a:ext>
                  </a:extLst>
                </a:gridCol>
                <a:gridCol w="777273">
                  <a:extLst>
                    <a:ext uri="{9D8B030D-6E8A-4147-A177-3AD203B41FA5}">
                      <a16:colId xmlns:a16="http://schemas.microsoft.com/office/drawing/2014/main" val="1767643302"/>
                    </a:ext>
                  </a:extLst>
                </a:gridCol>
                <a:gridCol w="932727">
                  <a:extLst>
                    <a:ext uri="{9D8B030D-6E8A-4147-A177-3AD203B41FA5}">
                      <a16:colId xmlns:a16="http://schemas.microsoft.com/office/drawing/2014/main" val="2558508619"/>
                    </a:ext>
                  </a:extLst>
                </a:gridCol>
                <a:gridCol w="612000">
                  <a:extLst>
                    <a:ext uri="{9D8B030D-6E8A-4147-A177-3AD203B41FA5}">
                      <a16:colId xmlns:a16="http://schemas.microsoft.com/office/drawing/2014/main" val="3697466768"/>
                    </a:ext>
                  </a:extLst>
                </a:gridCol>
              </a:tblGrid>
              <a:tr h="3600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L="6694" marR="6694" marT="6696"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7</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月</a:t>
                      </a: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FFFFFF"/>
                          </a:solidFill>
                          <a:effectLst/>
                          <a:uLnTx/>
                          <a:uFillTx/>
                          <a:latin typeface="BIZ UDPゴシック"/>
                          <a:ea typeface="BIZ UDPゴシック"/>
                          <a:cs typeface="+mn-cs"/>
                        </a:rPr>
                        <a:t>9</a:t>
                      </a:r>
                      <a:r>
                        <a:rPr kumimoji="1" lang="ja-JP" altLang="en-US" sz="1200" b="1" i="0" u="none" strike="noStrike" kern="1200" cap="none" spc="0" normalizeH="0" baseline="0" noProof="0" dirty="0">
                          <a:ln>
                            <a:noFill/>
                          </a:ln>
                          <a:solidFill>
                            <a:srgbClr val="FFFFFF"/>
                          </a:solidFill>
                          <a:effectLst/>
                          <a:uLnTx/>
                          <a:uFillTx/>
                          <a:latin typeface="BIZ UDPゴシック"/>
                          <a:ea typeface="BIZ UDPゴシック"/>
                          <a:cs typeface="+mn-cs"/>
                        </a:rPr>
                        <a:t>月</a:t>
                      </a:r>
                    </a:p>
                  </a:txBody>
                  <a:tcPr marL="6694" marR="6694" marT="6696"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11</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12</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2</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合計</a:t>
                      </a:r>
                    </a:p>
                  </a:txBody>
                  <a:tcPr marL="36000" marR="36000" marT="0" marB="0" anchor="ctr" horzOverflow="overflow">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extLst>
                  <a:ext uri="{0D108BD9-81ED-4DB2-BD59-A6C34878D82A}">
                    <a16:rowId xmlns:a16="http://schemas.microsoft.com/office/drawing/2014/main" val="1757237754"/>
                  </a:ext>
                </a:extLst>
              </a:tr>
              <a:tr h="504000">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フレックス枠</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9BB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年限</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a:t>
                      </a:r>
                      <a:r>
                        <a:rPr kumimoji="1"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年定時</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15</a:t>
                      </a: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年債</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9525" cap="flat" cmpd="sng" algn="ctr">
                      <a:solidFill>
                        <a:srgbClr val="AEAEAE"/>
                      </a:solidFill>
                      <a:prstDash val="sysDot"/>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２０年債</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9525" cap="flat" cmpd="sng" algn="ctr">
                      <a:solidFill>
                        <a:srgbClr val="AEAEAE"/>
                      </a:solidFill>
                      <a:prstDash val="sysDot"/>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２０年債</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１５年債</a:t>
                      </a:r>
                      <a:endParaRPr kumimoji="1" lang="en-US" altLang="ja-JP"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グリーン</a:t>
                      </a:r>
                      <a:endParaRPr kumimoji="1" lang="en-US" altLang="ja-JP"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ボンド</a:t>
                      </a:r>
                      <a:endParaRPr kumimoji="1"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a:t>
                      </a:r>
                      <a:r>
                        <a:rPr kumimoji="1"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年定時</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６００</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4E4BF">
                        <a:alpha val="50000"/>
                      </a:srgbClr>
                    </a:solidFill>
                  </a:tcPr>
                </a:tc>
                <a:extLst>
                  <a:ext uri="{0D108BD9-81ED-4DB2-BD59-A6C34878D82A}">
                    <a16:rowId xmlns:a16="http://schemas.microsoft.com/office/drawing/2014/main" val="4138179263"/>
                  </a:ext>
                </a:extLst>
              </a:tr>
              <a:tr h="50400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mn-ea"/>
                        <a:ea typeface="+mn-ea"/>
                      </a:endParaRPr>
                    </a:p>
                  </a:txBody>
                  <a:tcPr marL="6694" marR="6694" marT="6696"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発行額</a:t>
                      </a:r>
                      <a:endParaRPr kumimoji="1" lang="en-US" altLang="ja-JP" sz="1000" b="1"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１００</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７０</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9525" cap="flat" cmpd="sng" algn="ctr">
                      <a:solidFill>
                        <a:srgbClr val="AEAEAE"/>
                      </a:solidFill>
                      <a:prstDash val="sysDot"/>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３０</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9525" cap="flat" cmpd="sng" algn="ctr">
                      <a:solidFill>
                        <a:srgbClr val="AEAEAE"/>
                      </a:solidFill>
                      <a:prstDash val="sysDot"/>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２００</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５０</a:t>
                      </a:r>
                      <a:endParaRPr kumimoji="1"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１５０</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2412998"/>
                  </a:ext>
                </a:extLst>
              </a:tr>
              <a:tr h="54000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mn-ea"/>
                        <a:ea typeface="+mn-ea"/>
                      </a:endParaRPr>
                    </a:p>
                  </a:txBody>
                  <a:tcPr marL="6694" marR="6694" marT="6696"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利率</a:t>
                      </a:r>
                      <a:endParaRPr kumimoji="1" lang="en-US" altLang="ja-JP" sz="1000" b="1"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altLang="ja-JP" sz="800" dirty="0">
                          <a:solidFill>
                            <a:srgbClr val="000000"/>
                          </a:solidFill>
                          <a:latin typeface="BIZ UDPゴシック" panose="020B0400000000000000" pitchFamily="50" charset="-128"/>
                          <a:ea typeface="BIZ UDPゴシック" panose="020B0400000000000000" pitchFamily="50" charset="-128"/>
                        </a:rPr>
                        <a:t>【</a:t>
                      </a:r>
                      <a:r>
                        <a:rPr lang="ja-JP" altLang="en-US" sz="800" dirty="0">
                          <a:solidFill>
                            <a:srgbClr val="000000"/>
                          </a:solidFill>
                          <a:latin typeface="BIZ UDPゴシック" panose="020B0400000000000000" pitchFamily="50" charset="-128"/>
                          <a:ea typeface="BIZ UDPゴシック" panose="020B0400000000000000" pitchFamily="50" charset="-128"/>
                        </a:rPr>
                        <a:t>内訳</a:t>
                      </a:r>
                      <a:r>
                        <a:rPr lang="en-US" altLang="ja-JP" sz="800" dirty="0">
                          <a:solidFill>
                            <a:srgbClr val="000000"/>
                          </a:solidFill>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a:t>
                      </a:r>
                      <a:r>
                        <a:rPr kumimoji="1" lang="zh-TW"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zh-TW"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0.927</a:t>
                      </a:r>
                      <a:r>
                        <a:rPr kumimoji="1" lang="zh-TW"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a:t>
                      </a:r>
                      <a:r>
                        <a:rPr kumimoji="1" lang="zh-TW"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zh-TW"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0.977</a:t>
                      </a:r>
                      <a:r>
                        <a:rPr kumimoji="1" lang="zh-TW"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zh-TW"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60</a:t>
                      </a:r>
                      <a:r>
                        <a:rPr kumimoji="1" lang="zh-TW"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zh-TW"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1.080</a:t>
                      </a:r>
                      <a:r>
                        <a:rPr kumimoji="1" lang="zh-TW"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txBody>
                  <a:tcPr marL="36000" marR="36000" marT="0" marB="0" anchor="ctr" horzOverflow="overflow">
                    <a:lnL w="12700" cap="flat" cmpd="sng" algn="ctr">
                      <a:no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2.338</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9525" cap="flat" cmpd="sng" algn="ctr">
                      <a:solidFill>
                        <a:srgbClr val="AEAEAE"/>
                      </a:solidFill>
                      <a:prstDash val="sysDot"/>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2.705</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9525" cap="flat" cmpd="sng" algn="ctr">
                      <a:solidFill>
                        <a:srgbClr val="AEAEAE"/>
                      </a:solidFill>
                      <a:prstDash val="sysDot"/>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２．６６７</a:t>
                      </a:r>
                      <a:endParaRPr kumimoji="1" lang="en-US"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２．５９６</a:t>
                      </a:r>
                      <a:endParaRPr kumimoji="1"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altLang="ja-JP" sz="800" dirty="0">
                          <a:solidFill>
                            <a:srgbClr val="000000"/>
                          </a:solidFill>
                          <a:latin typeface="BIZ UDPゴシック" panose="020B0400000000000000" pitchFamily="50" charset="-128"/>
                          <a:ea typeface="BIZ UDPゴシック" panose="020B0400000000000000" pitchFamily="50" charset="-128"/>
                        </a:rPr>
                        <a:t>【</a:t>
                      </a:r>
                      <a:r>
                        <a:rPr lang="ja-JP" altLang="en-US" sz="800" dirty="0">
                          <a:solidFill>
                            <a:srgbClr val="000000"/>
                          </a:solidFill>
                          <a:latin typeface="BIZ UDPゴシック" panose="020B0400000000000000" pitchFamily="50" charset="-128"/>
                          <a:ea typeface="BIZ UDPゴシック" panose="020B0400000000000000" pitchFamily="50" charset="-128"/>
                        </a:rPr>
                        <a:t>内訳</a:t>
                      </a:r>
                      <a:r>
                        <a:rPr lang="en-US" altLang="ja-JP" sz="800" dirty="0">
                          <a:solidFill>
                            <a:srgbClr val="000000"/>
                          </a:solidFill>
                          <a:latin typeface="BIZ UDPゴシック" panose="020B0400000000000000" pitchFamily="50" charset="-128"/>
                          <a:ea typeface="BIZ UDPゴシック" panose="020B0400000000000000" pitchFamily="50" charset="-128"/>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30</a:t>
                      </a:r>
                      <a:r>
                        <a:rPr kumimoji="1" lang="zh-TW" altLang="en-US"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1.687</a:t>
                      </a:r>
                      <a:r>
                        <a:rPr kumimoji="1" lang="zh-TW" altLang="en-US"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100</a:t>
                      </a:r>
                      <a:r>
                        <a:rPr kumimoji="1" lang="zh-TW" altLang="en-US"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1.767</a:t>
                      </a:r>
                      <a:r>
                        <a:rPr kumimoji="1" lang="zh-TW" altLang="en-US"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　</a:t>
                      </a:r>
                      <a:r>
                        <a:rPr kumimoji="1" lang="en-US" altLang="ja-JP"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20</a:t>
                      </a:r>
                      <a:r>
                        <a:rPr kumimoji="1" lang="zh-TW" altLang="en-US"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1.788</a:t>
                      </a:r>
                      <a:r>
                        <a:rPr kumimoji="1" lang="zh-TW" altLang="en-US" sz="800" b="0"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a:t>
                      </a:r>
                      <a:endParaRPr kumimoji="1"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36000" marR="36000" marT="0" marB="0" anchor="ctr" horzOverflow="overflow">
                    <a:lnL w="6350" cap="flat" cmpd="sng" algn="ctr">
                      <a:solidFill>
                        <a:srgbClr val="AEAEAE"/>
                      </a:solidFill>
                      <a:prstDash val="solid"/>
                      <a:round/>
                      <a:headEnd type="none" w="med" len="med"/>
                      <a:tailEnd type="none" w="med" len="med"/>
                    </a:lnL>
                    <a:lnR w="6350" cap="flat" cmpd="sng" algn="ctr">
                      <a:solidFill>
                        <a:srgbClr val="AEAEAE"/>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txBody>
                  <a:tcPr marL="36000" marR="36000" marT="0" marB="0" anchor="ctr" horzOverflow="overflow">
                    <a:lnL w="6350" cap="flat" cmpd="sng" algn="ctr">
                      <a:solidFill>
                        <a:srgbClr val="AEAEAE"/>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564934"/>
                  </a:ext>
                </a:extLst>
              </a:tr>
            </a:tbl>
          </a:graphicData>
        </a:graphic>
      </p:graphicFrame>
      <p:graphicFrame>
        <p:nvGraphicFramePr>
          <p:cNvPr id="8" name="表 7">
            <a:extLst>
              <a:ext uri="{FF2B5EF4-FFF2-40B4-BE49-F238E27FC236}">
                <a16:creationId xmlns:a16="http://schemas.microsoft.com/office/drawing/2014/main" id="{2A6C417D-071B-4623-96C2-E09812A4E92E}"/>
              </a:ext>
            </a:extLst>
          </p:cNvPr>
          <p:cNvGraphicFramePr>
            <a:graphicFrameLocks noGrp="1"/>
          </p:cNvGraphicFramePr>
          <p:nvPr>
            <p:extLst>
              <p:ext uri="{D42A27DB-BD31-4B8C-83A1-F6EECF244321}">
                <p14:modId xmlns:p14="http://schemas.microsoft.com/office/powerpoint/2010/main" val="4219913949"/>
              </p:ext>
            </p:extLst>
          </p:nvPr>
        </p:nvGraphicFramePr>
        <p:xfrm>
          <a:off x="7103639" y="4661438"/>
          <a:ext cx="2628000" cy="1908000"/>
        </p:xfrm>
        <a:graphic>
          <a:graphicData uri="http://schemas.openxmlformats.org/drawingml/2006/table">
            <a:tbl>
              <a:tblPr firstRow="1" bandRow="1">
                <a:tableStyleId>{7DF18680-E054-41AD-8BC1-D1AEF772440D}</a:tableStyleId>
              </a:tblPr>
              <a:tblGrid>
                <a:gridCol w="576000">
                  <a:extLst>
                    <a:ext uri="{9D8B030D-6E8A-4147-A177-3AD203B41FA5}">
                      <a16:colId xmlns:a16="http://schemas.microsoft.com/office/drawing/2014/main" val="3037612538"/>
                    </a:ext>
                  </a:extLst>
                </a:gridCol>
                <a:gridCol w="504000">
                  <a:extLst>
                    <a:ext uri="{9D8B030D-6E8A-4147-A177-3AD203B41FA5}">
                      <a16:colId xmlns:a16="http://schemas.microsoft.com/office/drawing/2014/main" val="1668493337"/>
                    </a:ext>
                  </a:extLst>
                </a:gridCol>
                <a:gridCol w="936000">
                  <a:extLst>
                    <a:ext uri="{9D8B030D-6E8A-4147-A177-3AD203B41FA5}">
                      <a16:colId xmlns:a16="http://schemas.microsoft.com/office/drawing/2014/main" val="1907709277"/>
                    </a:ext>
                  </a:extLst>
                </a:gridCol>
                <a:gridCol w="612000">
                  <a:extLst>
                    <a:ext uri="{9D8B030D-6E8A-4147-A177-3AD203B41FA5}">
                      <a16:colId xmlns:a16="http://schemas.microsoft.com/office/drawing/2014/main" val="2590656049"/>
                    </a:ext>
                  </a:extLst>
                </a:gridCol>
              </a:tblGrid>
              <a:tr h="360000">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50" b="0" i="0" u="none" strike="noStrike" kern="1200" cap="none" normalizeH="0" baseline="0" dirty="0">
                        <a:ln>
                          <a:noFill/>
                        </a:ln>
                        <a:solidFill>
                          <a:schemeClr val="tx1"/>
                        </a:solidFill>
                        <a:effectLst/>
                        <a:latin typeface="+mn-ea"/>
                        <a:ea typeface="+mn-ea"/>
                        <a:cs typeface="+mn-cs"/>
                      </a:endParaRPr>
                    </a:p>
                  </a:txBody>
                  <a:tcPr marL="6694" marR="6694" marT="6696"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10</a:t>
                      </a:r>
                      <a:r>
                        <a:rPr kumimoji="1" lang="ja-JP" altLang="en-US" sz="1000" b="1"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月</a:t>
                      </a:r>
                      <a:endPar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1" i="0" u="none" strike="noStrike" cap="none" normalizeH="0" baseline="0" dirty="0">
                          <a:ln>
                            <a:noFill/>
                          </a:ln>
                          <a:solidFill>
                            <a:schemeClr val="bg1"/>
                          </a:solidFill>
                          <a:effectLst/>
                          <a:latin typeface="BIZ UDPゴシック" panose="020B0400000000000000" pitchFamily="50" charset="-128"/>
                          <a:ea typeface="BIZ UDPゴシック" panose="020B0400000000000000" pitchFamily="50" charset="-128"/>
                        </a:rPr>
                        <a:t>合計</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50649C"/>
                    </a:solidFill>
                  </a:tcPr>
                </a:tc>
                <a:extLst>
                  <a:ext uri="{0D108BD9-81ED-4DB2-BD59-A6C34878D82A}">
                    <a16:rowId xmlns:a16="http://schemas.microsoft.com/office/drawing/2014/main" val="2077951696"/>
                  </a:ext>
                </a:extLst>
              </a:tr>
              <a:tr h="5040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銀行等</a:t>
                      </a:r>
                      <a:endParaRPr kumimoji="1" lang="en-US" altLang="ja-JP"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引受債</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9BBD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証券</a:t>
                      </a:r>
                      <a:endParaRPr kumimoji="1" lang="en-US" altLang="ja-JP"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5</a:t>
                      </a:r>
                      <a:r>
                        <a:rPr kumimoji="1" lang="ja-JP" altLang="en-US" sz="1000" b="1" i="0" u="none" strike="noStrike" kern="1200"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mn-cs"/>
                        </a:rPr>
                        <a:t>年）</a:t>
                      </a: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kern="1200"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n-cs"/>
                        </a:rPr>
                        <a:t>１００</a:t>
                      </a:r>
                      <a:endParaRPr kumimoji="1" lang="en-US" altLang="ja-JP" sz="1000" b="0" i="0" u="none" strike="noStrike" kern="1200"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000" b="0" i="0" u="none" strike="noStrike" kern="1200" cap="none" spc="0" normalizeH="0" baseline="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1.246</a:t>
                      </a:r>
                      <a:r>
                        <a:rPr kumimoji="1" lang="ja-JP" altLang="en-US" sz="1000" b="0" i="0" u="none" strike="noStrike" kern="1200" cap="none" spc="0" normalizeH="0" baseline="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３００</a:t>
                      </a:r>
                      <a:endParaRPr kumimoji="1" lang="en-US" altLang="ja-JP" sz="10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1EDD4"/>
                    </a:solidFill>
                  </a:tcPr>
                </a:tc>
                <a:extLst>
                  <a:ext uri="{0D108BD9-81ED-4DB2-BD59-A6C34878D82A}">
                    <a16:rowId xmlns:a16="http://schemas.microsoft.com/office/drawing/2014/main" val="3409052335"/>
                  </a:ext>
                </a:extLst>
              </a:tr>
              <a:tr h="1044000">
                <a:tc vMerge="1">
                  <a:txBody>
                    <a:bodyPr/>
                    <a:lstStyle/>
                    <a:p>
                      <a:endParaRPr kumimoji="1" lang="ja-JP" altLang="en-US"/>
                    </a:p>
                  </a:txBody>
                  <a:tcPr>
                    <a:solidFill>
                      <a:srgbClr val="A4E4BF"/>
                    </a:solidFill>
                  </a:tcPr>
                </a:tc>
                <a:tc>
                  <a:txBody>
                    <a:bodyPr/>
                    <a:lstStyle/>
                    <a:p>
                      <a:pPr algn="ctr"/>
                      <a:r>
                        <a:rPr kumimoji="1" lang="ja-JP" altLang="en-US" sz="1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証書</a:t>
                      </a:r>
                      <a:endParaRPr kumimoji="1" lang="ja-JP" altLang="en-US" sz="1000" b="1" dirty="0">
                        <a:latin typeface="BIZ UDPゴシック" panose="020B0400000000000000" pitchFamily="50" charset="-128"/>
                        <a:ea typeface="BIZ UDPゴシック" panose="020B0400000000000000" pitchFamily="50" charset="-128"/>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１０年定時</a:t>
                      </a:r>
                      <a:endParaRPr kumimoji="1" lang="en-US" altLang="ja-JP" sz="10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２００</a:t>
                      </a:r>
                    </a:p>
                    <a:p>
                      <a:pPr algn="ctr">
                        <a:spcBef>
                          <a:spcPts val="100"/>
                        </a:spcBef>
                      </a:pPr>
                      <a:r>
                        <a:rPr lang="en-US" altLang="ja-JP" sz="800" dirty="0">
                          <a:solidFill>
                            <a:srgbClr val="000000"/>
                          </a:solidFill>
                          <a:latin typeface="BIZ UDPゴシック" panose="020B0400000000000000" pitchFamily="50" charset="-128"/>
                          <a:ea typeface="BIZ UDPゴシック" panose="020B0400000000000000" pitchFamily="50" charset="-128"/>
                        </a:rPr>
                        <a:t>【</a:t>
                      </a:r>
                      <a:r>
                        <a:rPr lang="ja-JP" altLang="en-US" sz="800" dirty="0">
                          <a:solidFill>
                            <a:srgbClr val="000000"/>
                          </a:solidFill>
                          <a:latin typeface="BIZ UDPゴシック" panose="020B0400000000000000" pitchFamily="50" charset="-128"/>
                          <a:ea typeface="BIZ UDPゴシック" panose="020B0400000000000000" pitchFamily="50" charset="-128"/>
                        </a:rPr>
                        <a:t>内訳</a:t>
                      </a:r>
                      <a:r>
                        <a:rPr lang="en-US" altLang="ja-JP" sz="800" dirty="0">
                          <a:solidFill>
                            <a:srgbClr val="000000"/>
                          </a:solidFill>
                          <a:latin typeface="BIZ UDPゴシック" panose="020B0400000000000000" pitchFamily="50" charset="-128"/>
                          <a:ea typeface="BIZ UDPゴシック" panose="020B0400000000000000" pitchFamily="50" charset="-128"/>
                        </a:rPr>
                        <a:t>】</a:t>
                      </a:r>
                    </a:p>
                    <a:p>
                      <a:pPr algn="ctr">
                        <a:spcBef>
                          <a:spcPts val="100"/>
                        </a:spcBef>
                      </a:pPr>
                      <a:r>
                        <a:rPr lang="en-US" altLang="ja-JP" sz="800" b="0" i="0" dirty="0">
                          <a:solidFill>
                            <a:srgbClr val="000000"/>
                          </a:solidFill>
                          <a:effectLst/>
                          <a:latin typeface="BIZ UDPゴシック" panose="020B0400000000000000" pitchFamily="50" charset="-128"/>
                          <a:ea typeface="BIZ UDPゴシック" panose="020B0400000000000000" pitchFamily="50" charset="-128"/>
                        </a:rPr>
                        <a:t>20</a:t>
                      </a: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dirty="0">
                          <a:solidFill>
                            <a:srgbClr val="000000"/>
                          </a:solidFill>
                          <a:effectLst/>
                          <a:latin typeface="BIZ UDPゴシック" panose="020B0400000000000000" pitchFamily="50" charset="-128"/>
                          <a:ea typeface="BIZ UDPゴシック" panose="020B0400000000000000" pitchFamily="50" charset="-128"/>
                        </a:rPr>
                        <a:t>1.250</a:t>
                      </a: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dirty="0">
                        <a:solidFill>
                          <a:srgbClr val="000000"/>
                        </a:solidFill>
                        <a:effectLst/>
                        <a:latin typeface="BIZ UDPゴシック" panose="020B0400000000000000" pitchFamily="50" charset="-128"/>
                        <a:ea typeface="BIZ UDPゴシック" panose="020B0400000000000000" pitchFamily="50" charset="-128"/>
                      </a:endParaRPr>
                    </a:p>
                    <a:p>
                      <a:pPr algn="ctr">
                        <a:spcBef>
                          <a:spcPts val="0"/>
                        </a:spcBef>
                      </a:pP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３０（</a:t>
                      </a:r>
                      <a:r>
                        <a:rPr lang="en-US" altLang="ja-JP" sz="800" b="0" i="0" dirty="0">
                          <a:solidFill>
                            <a:srgbClr val="000000"/>
                          </a:solidFill>
                          <a:effectLst/>
                          <a:latin typeface="BIZ UDPゴシック" panose="020B0400000000000000" pitchFamily="50" charset="-128"/>
                          <a:ea typeface="BIZ UDPゴシック" panose="020B0400000000000000" pitchFamily="50" charset="-128"/>
                        </a:rPr>
                        <a:t>1.272</a:t>
                      </a: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dirty="0">
                        <a:solidFill>
                          <a:srgbClr val="000000"/>
                        </a:solidFill>
                        <a:effectLst/>
                        <a:latin typeface="BIZ UDPゴシック" panose="020B0400000000000000" pitchFamily="50" charset="-128"/>
                        <a:ea typeface="BIZ UDPゴシック" panose="020B0400000000000000" pitchFamily="50" charset="-128"/>
                      </a:endParaRPr>
                    </a:p>
                    <a:p>
                      <a:pPr algn="ctr">
                        <a:spcBef>
                          <a:spcPts val="0"/>
                        </a:spcBef>
                      </a:pP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５</a:t>
                      </a:r>
                      <a:r>
                        <a:rPr lang="en-US" altLang="ja-JP" sz="800" b="0" i="0" dirty="0">
                          <a:solidFill>
                            <a:srgbClr val="000000"/>
                          </a:solidFill>
                          <a:effectLst/>
                          <a:latin typeface="BIZ UDPゴシック" panose="020B0400000000000000" pitchFamily="50" charset="-128"/>
                          <a:ea typeface="BIZ UDPゴシック" panose="020B0400000000000000" pitchFamily="50" charset="-128"/>
                        </a:rPr>
                        <a:t>0</a:t>
                      </a: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dirty="0">
                          <a:solidFill>
                            <a:srgbClr val="000000"/>
                          </a:solidFill>
                          <a:effectLst/>
                          <a:latin typeface="BIZ UDPゴシック" panose="020B0400000000000000" pitchFamily="50" charset="-128"/>
                          <a:ea typeface="BIZ UDPゴシック" panose="020B0400000000000000" pitchFamily="50" charset="-128"/>
                        </a:rPr>
                        <a:t>1.300</a:t>
                      </a: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dirty="0">
                        <a:solidFill>
                          <a:srgbClr val="000000"/>
                        </a:solidFill>
                        <a:effectLst/>
                        <a:latin typeface="BIZ UDPゴシック" panose="020B0400000000000000" pitchFamily="50" charset="-128"/>
                        <a:ea typeface="BIZ UDPゴシック" panose="020B0400000000000000" pitchFamily="50" charset="-128"/>
                      </a:endParaRPr>
                    </a:p>
                    <a:p>
                      <a:pPr algn="ctr">
                        <a:spcBef>
                          <a:spcPts val="0"/>
                        </a:spcBef>
                      </a:pPr>
                      <a:r>
                        <a:rPr lang="en-US" altLang="ja-JP" sz="800" b="0" i="0" dirty="0">
                          <a:solidFill>
                            <a:srgbClr val="000000"/>
                          </a:solidFill>
                          <a:effectLst/>
                          <a:latin typeface="BIZ UDPゴシック" panose="020B0400000000000000" pitchFamily="50" charset="-128"/>
                          <a:ea typeface="BIZ UDPゴシック" panose="020B0400000000000000" pitchFamily="50" charset="-128"/>
                        </a:rPr>
                        <a:t>100</a:t>
                      </a: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a:t>
                      </a:r>
                      <a:r>
                        <a:rPr lang="en-US" altLang="ja-JP" sz="800" b="0" i="0" dirty="0">
                          <a:solidFill>
                            <a:srgbClr val="000000"/>
                          </a:solidFill>
                          <a:effectLst/>
                          <a:latin typeface="BIZ UDPゴシック" panose="020B0400000000000000" pitchFamily="50" charset="-128"/>
                          <a:ea typeface="BIZ UDPゴシック" panose="020B0400000000000000" pitchFamily="50" charset="-128"/>
                        </a:rPr>
                        <a:t>1.310</a:t>
                      </a:r>
                      <a:r>
                        <a:rPr lang="ja-JP" altLang="en-US" sz="800" b="0" i="0" dirty="0">
                          <a:solidFill>
                            <a:srgbClr val="000000"/>
                          </a:solidFill>
                          <a:effectLst/>
                          <a:latin typeface="BIZ UDPゴシック" panose="020B0400000000000000" pitchFamily="50" charset="-128"/>
                          <a:ea typeface="BIZ UDPゴシック" panose="020B0400000000000000" pitchFamily="50" charset="-128"/>
                        </a:rPr>
                        <a:t>）</a:t>
                      </a:r>
                      <a:endParaRPr lang="en-US" altLang="ja-JP" sz="800" b="0" i="0" dirty="0">
                        <a:solidFill>
                          <a:srgbClr val="000000"/>
                        </a:solidFill>
                        <a:effectLst/>
                        <a:latin typeface="BIZ UDPゴシック" panose="020B0400000000000000" pitchFamily="50" charset="-128"/>
                        <a:ea typeface="BIZ UDPゴシック" panose="020B0400000000000000" pitchFamily="50" charset="-128"/>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spcBef>
                          <a:spcPts val="0"/>
                        </a:spcBef>
                      </a:pPr>
                      <a:endParaRPr lang="en-US" altLang="ja-JP" sz="800" b="0" i="0" dirty="0">
                        <a:solidFill>
                          <a:srgbClr val="000000"/>
                        </a:solidFill>
                        <a:effectLst/>
                        <a:latin typeface="BIZ UDPゴシック" panose="020B0400000000000000" pitchFamily="50" charset="-128"/>
                        <a:ea typeface="BIZ UDPゴシック" panose="020B0400000000000000" pitchFamily="50" charset="-128"/>
                      </a:endParaRPr>
                    </a:p>
                  </a:txBody>
                  <a:tcPr marL="72000" marR="7200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2896631"/>
                  </a:ext>
                </a:extLst>
              </a:tr>
            </a:tbl>
          </a:graphicData>
        </a:graphic>
      </p:graphicFrame>
      <p:sp>
        <p:nvSpPr>
          <p:cNvPr id="6" name="テキスト プレースホルダー 5">
            <a:extLst>
              <a:ext uri="{FF2B5EF4-FFF2-40B4-BE49-F238E27FC236}">
                <a16:creationId xmlns:a16="http://schemas.microsoft.com/office/drawing/2014/main" id="{B298AE18-1CF4-97BB-8269-12A194AD7CE6}"/>
              </a:ext>
            </a:extLst>
          </p:cNvPr>
          <p:cNvSpPr>
            <a:spLocks noGrp="1"/>
          </p:cNvSpPr>
          <p:nvPr>
            <p:ph type="body" sz="quarter" idx="13"/>
          </p:nvPr>
        </p:nvSpPr>
        <p:spPr>
          <a:xfrm>
            <a:off x="164468" y="83009"/>
            <a:ext cx="9468000" cy="648000"/>
          </a:xfrm>
        </p:spPr>
        <p:txBody>
          <a:bodyPr/>
          <a:lstStyle/>
          <a:p>
            <a:pPr marL="576000" indent="-576000"/>
            <a:r>
              <a:rPr lang="zh-TW" altLang="en-US" dirty="0"/>
              <a:t>（</a:t>
            </a:r>
            <a:r>
              <a:rPr lang="ja-JP" altLang="en-US" dirty="0"/>
              <a:t>２</a:t>
            </a:r>
            <a:r>
              <a:rPr lang="zh-TW" altLang="en-US" dirty="0"/>
              <a:t>）</a:t>
            </a:r>
            <a:r>
              <a:rPr lang="en-US" altLang="zh-TW" dirty="0"/>
              <a:t>	</a:t>
            </a:r>
            <a:r>
              <a:rPr lang="zh-TW" altLang="en-US" dirty="0"/>
              <a:t>令和７年度発行実績</a:t>
            </a:r>
          </a:p>
        </p:txBody>
      </p:sp>
      <p:sp>
        <p:nvSpPr>
          <p:cNvPr id="10" name="スライド番号プレースホルダー 14">
            <a:extLst>
              <a:ext uri="{FF2B5EF4-FFF2-40B4-BE49-F238E27FC236}">
                <a16:creationId xmlns:a16="http://schemas.microsoft.com/office/drawing/2014/main" id="{CF8AD640-FA14-D6DA-597B-FF349F1636C9}"/>
              </a:ext>
            </a:extLst>
          </p:cNvPr>
          <p:cNvSpPr>
            <a:spLocks noGrp="1"/>
          </p:cNvSpPr>
          <p:nvPr>
            <p:ph type="sldNum" sz="quarter" idx="4"/>
          </p:nvPr>
        </p:nvSpPr>
        <p:spPr>
          <a:xfrm>
            <a:off x="9129000" y="6640512"/>
            <a:ext cx="719137" cy="217488"/>
          </a:xfrm>
        </p:spPr>
        <p:txBody>
          <a:bodyPr/>
          <a:lstStyle/>
          <a:p>
            <a:pPr lvl="0"/>
            <a:r>
              <a:rPr lang="en-US" altLang="ja-JP" noProof="0" dirty="0"/>
              <a:t>18</a:t>
            </a:r>
            <a:endParaRPr lang="ja-JP" altLang="en-US" noProof="0" dirty="0"/>
          </a:p>
        </p:txBody>
      </p:sp>
      <p:sp>
        <p:nvSpPr>
          <p:cNvPr id="9" name="Rectangle 3">
            <a:extLst>
              <a:ext uri="{FF2B5EF4-FFF2-40B4-BE49-F238E27FC236}">
                <a16:creationId xmlns:a16="http://schemas.microsoft.com/office/drawing/2014/main" id="{4639605B-1926-4542-AE5D-CCA515228460}"/>
              </a:ext>
            </a:extLst>
          </p:cNvPr>
          <p:cNvSpPr>
            <a:spLocks noChangeArrowheads="1"/>
          </p:cNvSpPr>
          <p:nvPr/>
        </p:nvSpPr>
        <p:spPr bwMode="auto">
          <a:xfrm>
            <a:off x="8345639" y="925687"/>
            <a:ext cx="144000" cy="1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p>
            <a:pPr marL="0" marR="0" lvl="0" indent="0" defTabSz="914400" rtl="0" fontAlgn="ctr" latinLnBrk="0" hangingPunct="1">
              <a:lnSpc>
                <a:spcPct val="100000"/>
              </a:lnSpc>
              <a:spcBef>
                <a:spcPct val="0"/>
              </a:spcBef>
              <a:spcAft>
                <a:spcPct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発行額：</a:t>
            </a:r>
            <a:r>
              <a:rPr kumimoji="1" lang="zh-TW"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億円</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、利率：％</a:t>
            </a:r>
            <a:r>
              <a:rPr kumimoji="1" lang="zh-TW"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Tree>
    <p:extLst>
      <p:ext uri="{BB962C8B-B14F-4D97-AF65-F5344CB8AC3E}">
        <p14:creationId xmlns:p14="http://schemas.microsoft.com/office/powerpoint/2010/main" val="297051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1">
            <a:extLst>
              <a:ext uri="{FF2B5EF4-FFF2-40B4-BE49-F238E27FC236}">
                <a16:creationId xmlns:a16="http://schemas.microsoft.com/office/drawing/2014/main" id="{58896DC2-F794-E778-6C36-83FA49ED0D37}"/>
              </a:ext>
            </a:extLst>
          </p:cNvPr>
          <p:cNvSpPr>
            <a:spLocks noGrp="1"/>
          </p:cNvSpPr>
          <p:nvPr>
            <p:ph type="sldNum" sz="quarter" idx="4"/>
          </p:nvPr>
        </p:nvSpPr>
        <p:spPr>
          <a:xfrm>
            <a:off x="9165520" y="6633368"/>
            <a:ext cx="720210" cy="216024"/>
          </a:xfrm>
        </p:spPr>
        <p:txBody>
          <a:bodyPr vert="horz" lIns="0" tIns="0" rIns="0" bIns="0" rtlCol="0" anchor="ctr" anchorCtr="0">
            <a:noAutofit/>
          </a:bodyPr>
          <a:lstStyle>
            <a:lvl1pPr algn="r" hangingPunct="0">
              <a:defRPr sz="1000" baseline="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defRPr>
            </a:lvl1pPr>
          </a:lstStyle>
          <a:p>
            <a:r>
              <a:rPr lang="en-US" altLang="ja-JP" dirty="0">
                <a:latin typeface="Arial" panose="020B0604020202020204" pitchFamily="34" charset="0"/>
              </a:rPr>
              <a:t>19</a:t>
            </a:r>
            <a:endParaRPr lang="ja-JP" altLang="en-US" dirty="0">
              <a:latin typeface="Arial" panose="020B0604020202020204" pitchFamily="34" charset="0"/>
            </a:endParaRPr>
          </a:p>
        </p:txBody>
      </p:sp>
      <p:sp>
        <p:nvSpPr>
          <p:cNvPr id="2" name="テキスト プレースホルダー 1">
            <a:extLst>
              <a:ext uri="{FF2B5EF4-FFF2-40B4-BE49-F238E27FC236}">
                <a16:creationId xmlns:a16="http://schemas.microsoft.com/office/drawing/2014/main" id="{000D5039-77F4-75C3-6F1B-E2666CF7AAE5}"/>
              </a:ext>
            </a:extLst>
          </p:cNvPr>
          <p:cNvSpPr>
            <a:spLocks noGrp="1"/>
          </p:cNvSpPr>
          <p:nvPr>
            <p:ph type="body" sz="quarter" idx="12"/>
          </p:nvPr>
        </p:nvSpPr>
        <p:spPr>
          <a:xfrm>
            <a:off x="272350" y="6345492"/>
            <a:ext cx="8568000" cy="395876"/>
          </a:xfrm>
        </p:spPr>
        <p:txBody>
          <a:bodyPr/>
          <a:lstStyle/>
          <a:p>
            <a:r>
              <a:rPr lang="en-US" altLang="ja-JP" dirty="0">
                <a:latin typeface="BIZ UDPゴシック" panose="020B0400000000000000" pitchFamily="50" charset="-128"/>
              </a:rPr>
              <a:t>※ R</a:t>
            </a:r>
            <a:r>
              <a:rPr lang="ja-JP" altLang="en-US" dirty="0">
                <a:latin typeface="BIZ UDPゴシック" panose="020B0400000000000000" pitchFamily="50" charset="-128"/>
              </a:rPr>
              <a:t>６までは決算額、</a:t>
            </a:r>
            <a:r>
              <a:rPr lang="en-US" altLang="ja-JP" dirty="0">
                <a:latin typeface="BIZ UDPゴシック" panose="020B0400000000000000" pitchFamily="50" charset="-128"/>
              </a:rPr>
              <a:t>R7</a:t>
            </a:r>
            <a:r>
              <a:rPr lang="ja-JP" altLang="en-US" dirty="0">
                <a:latin typeface="BIZ UDPゴシック" panose="020B0400000000000000" pitchFamily="50" charset="-128"/>
              </a:rPr>
              <a:t>は最終予算額、</a:t>
            </a:r>
            <a:r>
              <a:rPr lang="en-US" altLang="ja-JP" dirty="0">
                <a:latin typeface="BIZ UDPゴシック" panose="020B0400000000000000" pitchFamily="50" charset="-128"/>
              </a:rPr>
              <a:t>R8</a:t>
            </a:r>
            <a:r>
              <a:rPr lang="ja-JP" altLang="en-US" dirty="0">
                <a:latin typeface="BIZ UDPゴシック" panose="020B0400000000000000" pitchFamily="50" charset="-128"/>
              </a:rPr>
              <a:t>は当初予算額</a:t>
            </a:r>
            <a:endParaRPr lang="ja-JP" altLang="en-US" dirty="0"/>
          </a:p>
          <a:p>
            <a:r>
              <a:rPr lang="en-US" altLang="ja-JP" dirty="0"/>
              <a:t>※ </a:t>
            </a:r>
            <a:r>
              <a:rPr lang="ja-JP" altLang="en-US" dirty="0"/>
              <a:t>臨財債等：税や交付税の代替として発行したもの（臨時財政対策債、減税補塡債、臨時税収補塡債、減収補塡債）</a:t>
            </a:r>
            <a:endParaRPr lang="en-US" altLang="ja-JP" dirty="0"/>
          </a:p>
          <a:p>
            <a:r>
              <a:rPr lang="en-US" altLang="ja-JP" sz="700" dirty="0">
                <a:latin typeface="ＭＳ Ｐゴシック" pitchFamily="50" charset="-128"/>
              </a:rPr>
              <a:t>※ </a:t>
            </a:r>
            <a:r>
              <a:rPr kumimoji="0" lang="ja-JP" altLang="en-US" sz="700" dirty="0">
                <a:latin typeface="ＭＳ Ｐゴシック" pitchFamily="50" charset="-128"/>
              </a:rPr>
              <a:t>その他：地方財政法第</a:t>
            </a:r>
            <a:r>
              <a:rPr kumimoji="0" lang="ja-JP" altLang="en-US" dirty="0">
                <a:latin typeface="ＭＳ Ｐゴシック" pitchFamily="50" charset="-128"/>
              </a:rPr>
              <a:t>５</a:t>
            </a:r>
            <a:r>
              <a:rPr kumimoji="0" lang="ja-JP" altLang="en-US" sz="700" dirty="0">
                <a:latin typeface="ＭＳ Ｐゴシック" pitchFamily="50" charset="-128"/>
              </a:rPr>
              <a:t>条に基づき公共施設又は公用施設の建設事業費の財源に充当した府債等</a:t>
            </a:r>
            <a:endParaRPr lang="ja-JP" altLang="en-US" dirty="0"/>
          </a:p>
        </p:txBody>
      </p:sp>
      <p:sp>
        <p:nvSpPr>
          <p:cNvPr id="3" name="テキスト プレースホルダー 2">
            <a:extLst>
              <a:ext uri="{FF2B5EF4-FFF2-40B4-BE49-F238E27FC236}">
                <a16:creationId xmlns:a16="http://schemas.microsoft.com/office/drawing/2014/main" id="{70E8F330-FB59-5C6E-EE48-810B1FA58569}"/>
              </a:ext>
            </a:extLst>
          </p:cNvPr>
          <p:cNvSpPr>
            <a:spLocks noGrp="1"/>
          </p:cNvSpPr>
          <p:nvPr>
            <p:ph type="body" sz="quarter" idx="13"/>
          </p:nvPr>
        </p:nvSpPr>
        <p:spPr>
          <a:xfrm>
            <a:off x="164468" y="83009"/>
            <a:ext cx="9468000" cy="648000"/>
          </a:xfrm>
        </p:spPr>
        <p:txBody>
          <a:bodyPr/>
          <a:lstStyle/>
          <a:p>
            <a:pPr marL="576000" indent="-576000"/>
            <a:r>
              <a:rPr lang="ja-JP" altLang="en-US" dirty="0"/>
              <a:t>（３）</a:t>
            </a:r>
            <a:r>
              <a:rPr lang="en-US" altLang="ja-JP" dirty="0"/>
              <a:t>	</a:t>
            </a:r>
            <a:r>
              <a:rPr lang="ja-JP" altLang="en-US" dirty="0"/>
              <a:t>府債発行額・府債残高の推移</a:t>
            </a:r>
          </a:p>
        </p:txBody>
      </p:sp>
      <p:graphicFrame>
        <p:nvGraphicFramePr>
          <p:cNvPr id="22" name="グラフ 39">
            <a:extLst>
              <a:ext uri="{FF2B5EF4-FFF2-40B4-BE49-F238E27FC236}">
                <a16:creationId xmlns:a16="http://schemas.microsoft.com/office/drawing/2014/main" id="{99C6B81A-F7E4-4455-AFD5-C502796AFB3E}"/>
              </a:ext>
            </a:extLst>
          </p:cNvPr>
          <p:cNvGraphicFramePr>
            <a:graphicFrameLocks/>
          </p:cNvGraphicFramePr>
          <p:nvPr>
            <p:extLst>
              <p:ext uri="{D42A27DB-BD31-4B8C-83A1-F6EECF244321}">
                <p14:modId xmlns:p14="http://schemas.microsoft.com/office/powerpoint/2010/main" val="4248949033"/>
              </p:ext>
            </p:extLst>
          </p:nvPr>
        </p:nvGraphicFramePr>
        <p:xfrm>
          <a:off x="93392" y="4345422"/>
          <a:ext cx="9288000" cy="2448000"/>
        </p:xfrm>
        <a:graphic>
          <a:graphicData uri="http://schemas.openxmlformats.org/drawingml/2006/chart">
            <c:chart xmlns:c="http://schemas.openxmlformats.org/drawingml/2006/chart" xmlns:r="http://schemas.openxmlformats.org/officeDocument/2006/relationships" r:id="rId2"/>
          </a:graphicData>
        </a:graphic>
      </p:graphicFrame>
      <p:sp>
        <p:nvSpPr>
          <p:cNvPr id="23" name="正方形/長方形 22">
            <a:extLst>
              <a:ext uri="{FF2B5EF4-FFF2-40B4-BE49-F238E27FC236}">
                <a16:creationId xmlns:a16="http://schemas.microsoft.com/office/drawing/2014/main" id="{34EEE420-C4B8-49BB-B257-745D581C9803}"/>
              </a:ext>
            </a:extLst>
          </p:cNvPr>
          <p:cNvSpPr/>
          <p:nvPr/>
        </p:nvSpPr>
        <p:spPr bwMode="auto">
          <a:xfrm>
            <a:off x="562364" y="2841154"/>
            <a:ext cx="914400" cy="914400"/>
          </a:xfrm>
          <a:prstGeom prst="rect">
            <a:avLst/>
          </a:prstGeom>
          <a:noFill/>
          <a:ln w="12700" algn="ctr">
            <a:noFill/>
            <a:prstDash val="sysDash"/>
            <a:round/>
            <a:headEnd/>
            <a:tailEnd/>
          </a:ln>
          <a:effectLst/>
        </p:spPr>
        <p:txBody>
          <a:bodyPr wrap="square" rtlCol="0" anchor="ctr">
            <a:spAutoFit/>
          </a:bodyPr>
          <a:lstStyle/>
          <a:p>
            <a:pPr marL="108000" indent="-108000" algn="ctr">
              <a:lnSpc>
                <a:spcPct val="120000"/>
              </a:lnSpc>
              <a:buClr>
                <a:srgbClr val="00B0F0"/>
              </a:buClr>
              <a:buFont typeface="Wingdings" pitchFamily="2" charset="2"/>
              <a:buChar char="l"/>
            </a:pPr>
            <a:endParaRPr lang="ja-JP" altLang="en-US" sz="1200" dirty="0">
              <a:solidFill>
                <a:srgbClr val="000000"/>
              </a:solidFill>
              <a:latin typeface="Arial" pitchFamily="34" charset="0"/>
            </a:endParaRPr>
          </a:p>
        </p:txBody>
      </p:sp>
      <p:sp>
        <p:nvSpPr>
          <p:cNvPr id="24" name="テキスト ボックス 23">
            <a:extLst>
              <a:ext uri="{FF2B5EF4-FFF2-40B4-BE49-F238E27FC236}">
                <a16:creationId xmlns:a16="http://schemas.microsoft.com/office/drawing/2014/main" id="{029A2939-A4F4-421F-B260-F66C1406655F}"/>
              </a:ext>
            </a:extLst>
          </p:cNvPr>
          <p:cNvSpPr txBox="1">
            <a:spLocks/>
          </p:cNvSpPr>
          <p:nvPr/>
        </p:nvSpPr>
        <p:spPr bwMode="auto">
          <a:xfrm>
            <a:off x="9144372" y="6213076"/>
            <a:ext cx="144000" cy="144000"/>
          </a:xfrm>
          <a:prstGeom prst="rect">
            <a:avLst/>
          </a:prstGeom>
          <a:noFill/>
          <a:ln w="9525" cap="rnd" algn="ctr">
            <a:noFill/>
            <a:miter lim="800000"/>
            <a:headEnd/>
            <a:tailEnd/>
          </a:ln>
          <a:effectLst/>
        </p:spPr>
        <p:txBody>
          <a:bodyPr wrap="none" lIns="0" tIns="0" rIns="0" bIns="0" rtlCol="0" anchor="ctr" anchorCtr="0">
            <a:noAutofit/>
          </a:bodyPr>
          <a:lstStyle/>
          <a:p>
            <a:pPr marL="268288" indent="-268288" fontAlgn="ctr" hangingPunct="1">
              <a:spcBef>
                <a:spcPct val="50000"/>
              </a:spcBef>
            </a:pPr>
            <a:r>
              <a:rPr kumimoji="1" lang="ja-JP" altLang="en-US" sz="800" dirty="0">
                <a:solidFill>
                  <a:schemeClr val="tx1"/>
                </a:solidFill>
                <a:latin typeface="BIZ UDPゴシック" panose="020B0400000000000000" pitchFamily="50" charset="-128"/>
                <a:ea typeface="BIZ UDPゴシック" panose="020B0400000000000000" pitchFamily="50" charset="-128"/>
              </a:rPr>
              <a:t>（年度）</a:t>
            </a:r>
          </a:p>
        </p:txBody>
      </p:sp>
      <p:grpSp>
        <p:nvGrpSpPr>
          <p:cNvPr id="11" name="グループ化 10">
            <a:extLst>
              <a:ext uri="{FF2B5EF4-FFF2-40B4-BE49-F238E27FC236}">
                <a16:creationId xmlns:a16="http://schemas.microsoft.com/office/drawing/2014/main" id="{DE77C510-D08C-ECB4-3766-E3C13D68FA67}"/>
              </a:ext>
            </a:extLst>
          </p:cNvPr>
          <p:cNvGrpSpPr/>
          <p:nvPr/>
        </p:nvGrpSpPr>
        <p:grpSpPr>
          <a:xfrm>
            <a:off x="272480" y="1052736"/>
            <a:ext cx="9360008" cy="288032"/>
            <a:chOff x="272480" y="1340800"/>
            <a:chExt cx="9360008" cy="288032"/>
          </a:xfrm>
        </p:grpSpPr>
        <p:sp>
          <p:nvSpPr>
            <p:cNvPr id="12" name="Rectangle 752">
              <a:extLst>
                <a:ext uri="{FF2B5EF4-FFF2-40B4-BE49-F238E27FC236}">
                  <a16:creationId xmlns:a16="http://schemas.microsoft.com/office/drawing/2014/main" id="{08FEC2C4-BE36-7EB1-DCF7-A805FB4B62B4}"/>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dirty="0">
                  <a:latin typeface="BIZ UDPゴシック" panose="020B0400000000000000" pitchFamily="50" charset="-128"/>
                  <a:ea typeface="BIZ UDPゴシック" panose="020B0400000000000000" pitchFamily="50" charset="-128"/>
                  <a:cs typeface="Arial" panose="020B0604020202020204" pitchFamily="34" charset="0"/>
                </a:rPr>
                <a:t>府債発行額の推移</a:t>
              </a:r>
            </a:p>
          </p:txBody>
        </p:sp>
        <p:sp>
          <p:nvSpPr>
            <p:cNvPr id="13" name="Rectangle 752">
              <a:extLst>
                <a:ext uri="{FF2B5EF4-FFF2-40B4-BE49-F238E27FC236}">
                  <a16:creationId xmlns:a16="http://schemas.microsoft.com/office/drawing/2014/main" id="{7F1FBFD2-0F84-8E2F-D251-92E8D1462585}"/>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4" name="直線コネクタ 13">
              <a:extLst>
                <a:ext uri="{FF2B5EF4-FFF2-40B4-BE49-F238E27FC236}">
                  <a16:creationId xmlns:a16="http://schemas.microsoft.com/office/drawing/2014/main" id="{AD7EF2FD-B4F0-62EC-0A52-B1A0E0F82C3E}"/>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19" name="グループ化 18">
            <a:extLst>
              <a:ext uri="{FF2B5EF4-FFF2-40B4-BE49-F238E27FC236}">
                <a16:creationId xmlns:a16="http://schemas.microsoft.com/office/drawing/2014/main" id="{5456D6DB-06B0-2640-14DC-AD4B9D04A36E}"/>
              </a:ext>
            </a:extLst>
          </p:cNvPr>
          <p:cNvGrpSpPr/>
          <p:nvPr/>
        </p:nvGrpSpPr>
        <p:grpSpPr>
          <a:xfrm>
            <a:off x="272480" y="4005336"/>
            <a:ext cx="9360008" cy="288032"/>
            <a:chOff x="272480" y="1340800"/>
            <a:chExt cx="9360008" cy="288032"/>
          </a:xfrm>
        </p:grpSpPr>
        <p:sp>
          <p:nvSpPr>
            <p:cNvPr id="33" name="Rectangle 752">
              <a:extLst>
                <a:ext uri="{FF2B5EF4-FFF2-40B4-BE49-F238E27FC236}">
                  <a16:creationId xmlns:a16="http://schemas.microsoft.com/office/drawing/2014/main" id="{509B0312-61A5-723C-FCFF-C6D3AC1565C0}"/>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府債残高の推移</a:t>
              </a:r>
            </a:p>
          </p:txBody>
        </p:sp>
        <p:sp>
          <p:nvSpPr>
            <p:cNvPr id="35" name="Rectangle 752">
              <a:extLst>
                <a:ext uri="{FF2B5EF4-FFF2-40B4-BE49-F238E27FC236}">
                  <a16:creationId xmlns:a16="http://schemas.microsoft.com/office/drawing/2014/main" id="{0EDDA73E-D52C-C2B3-0C86-23CD18A01C85}"/>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61" name="直線コネクタ 60">
              <a:extLst>
                <a:ext uri="{FF2B5EF4-FFF2-40B4-BE49-F238E27FC236}">
                  <a16:creationId xmlns:a16="http://schemas.microsoft.com/office/drawing/2014/main" id="{FB63DFD2-AE07-AD51-6489-71B4C0CD5509}"/>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64" name="テキスト プレースホルダー 1">
            <a:extLst>
              <a:ext uri="{FF2B5EF4-FFF2-40B4-BE49-F238E27FC236}">
                <a16:creationId xmlns:a16="http://schemas.microsoft.com/office/drawing/2014/main" id="{5808C231-490C-4A35-41ED-D5CEF2147AAE}"/>
              </a:ext>
            </a:extLst>
          </p:cNvPr>
          <p:cNvSpPr txBox="1">
            <a:spLocks/>
          </p:cNvSpPr>
          <p:nvPr/>
        </p:nvSpPr>
        <p:spPr>
          <a:xfrm>
            <a:off x="344480" y="3593428"/>
            <a:ext cx="8568000" cy="216000"/>
          </a:xfrm>
          <a:prstGeom prst="rect">
            <a:avLst/>
          </a:prstGeom>
        </p:spPr>
        <p:txBody>
          <a:bodyPr lIns="0" tIns="0" rIns="0" bIns="0" anchor="b" anchorCtr="0"/>
          <a:lstStyle>
            <a:lvl1pPr marL="0" indent="0" algn="l" defTabSz="914400" rtl="0" eaLnBrk="1" fontAlgn="ctr" latinLnBrk="0" hangingPunct="0">
              <a:lnSpc>
                <a:spcPct val="100000"/>
              </a:lnSpc>
              <a:spcBef>
                <a:spcPts val="100"/>
              </a:spcBef>
              <a:buFont typeface="Arial" panose="020B0604020202020204" pitchFamily="34" charset="0"/>
              <a:buNone/>
              <a:defRPr kumimoji="1" sz="700" kern="1200">
                <a:solidFill>
                  <a:schemeClr val="tx1"/>
                </a:solidFill>
                <a:latin typeface="Arial" panose="020B0604020202020204" pitchFamily="34" charset="0"/>
                <a:ea typeface="BIZ UDPゴシック" panose="020B0400000000000000" pitchFamily="50" charset="-128"/>
                <a:cs typeface="Arial" panose="020B0604020202020204" pitchFamily="34" charset="0"/>
              </a:defRPr>
            </a:lvl1pPr>
            <a:lvl2pPr marL="457200" indent="0" algn="l" defTabSz="914400" rtl="0" eaLnBrk="1" fontAlgn="ctr" latinLnBrk="0" hangingPunct="0">
              <a:lnSpc>
                <a:spcPct val="100000"/>
              </a:lnSpc>
              <a:spcBef>
                <a:spcPts val="100"/>
              </a:spcBef>
              <a:buFont typeface="Arial" panose="020B0604020202020204" pitchFamily="34" charset="0"/>
              <a:buNone/>
              <a:defRPr kumimoji="1" sz="700" kern="1200">
                <a:solidFill>
                  <a:schemeClr val="tx1"/>
                </a:solidFill>
                <a:latin typeface="Arial" panose="020B0604020202020204" pitchFamily="34" charset="0"/>
                <a:ea typeface="BIZ UDPゴシック" panose="020B0400000000000000" pitchFamily="50" charset="-128"/>
                <a:cs typeface="Arial" panose="020B0604020202020204" pitchFamily="34" charset="0"/>
              </a:defRPr>
            </a:lvl2pPr>
            <a:lvl3pPr marL="914400" indent="0" algn="l" defTabSz="914400" rtl="0" eaLnBrk="1" fontAlgn="ctr" latinLnBrk="0" hangingPunct="0">
              <a:lnSpc>
                <a:spcPct val="100000"/>
              </a:lnSpc>
              <a:spcBef>
                <a:spcPts val="100"/>
              </a:spcBef>
              <a:buFont typeface="Arial" panose="020B0604020202020204" pitchFamily="34" charset="0"/>
              <a:buNone/>
              <a:defRPr kumimoji="1" sz="700" kern="1200">
                <a:solidFill>
                  <a:schemeClr val="tx1"/>
                </a:solidFill>
                <a:latin typeface="Arial" panose="020B0604020202020204" pitchFamily="34" charset="0"/>
                <a:ea typeface="BIZ UDPゴシック" panose="020B0400000000000000" pitchFamily="50" charset="-128"/>
                <a:cs typeface="Arial" panose="020B0604020202020204" pitchFamily="34" charset="0"/>
              </a:defRPr>
            </a:lvl3pPr>
            <a:lvl4pPr marL="1371600" indent="0" algn="l" defTabSz="914400" rtl="0" eaLnBrk="1" fontAlgn="ctr" latinLnBrk="0" hangingPunct="0">
              <a:lnSpc>
                <a:spcPct val="100000"/>
              </a:lnSpc>
              <a:spcBef>
                <a:spcPts val="100"/>
              </a:spcBef>
              <a:buFont typeface="Arial" panose="020B0604020202020204" pitchFamily="34" charset="0"/>
              <a:buNone/>
              <a:defRPr kumimoji="1" sz="700" kern="1200">
                <a:solidFill>
                  <a:schemeClr val="tx1"/>
                </a:solidFill>
                <a:latin typeface="Arial" panose="020B0604020202020204" pitchFamily="34" charset="0"/>
                <a:ea typeface="BIZ UDPゴシック" panose="020B0400000000000000" pitchFamily="50" charset="-128"/>
                <a:cs typeface="Arial" panose="020B0604020202020204" pitchFamily="34" charset="0"/>
              </a:defRPr>
            </a:lvl4pPr>
            <a:lvl5pPr marL="1828800" indent="0" algn="l" defTabSz="914400" rtl="0" eaLnBrk="1" fontAlgn="ctr" latinLnBrk="0" hangingPunct="0">
              <a:lnSpc>
                <a:spcPct val="100000"/>
              </a:lnSpc>
              <a:spcBef>
                <a:spcPts val="100"/>
              </a:spcBef>
              <a:buFont typeface="Arial" panose="020B0604020202020204" pitchFamily="34" charset="0"/>
              <a:buNone/>
              <a:defRPr kumimoji="1" sz="700" kern="1200">
                <a:solidFill>
                  <a:schemeClr val="tx1"/>
                </a:solidFill>
                <a:latin typeface="Arial" panose="020B0604020202020204" pitchFamily="34" charset="0"/>
                <a:ea typeface="BIZ UDPゴシック" panose="020B0400000000000000" pitchFamily="50" charset="-128"/>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latin typeface="BIZ UDPゴシック" panose="020B0400000000000000" pitchFamily="50" charset="-128"/>
              </a:rPr>
              <a:t>※ R</a:t>
            </a:r>
            <a:r>
              <a:rPr lang="ja-JP" altLang="en-US" dirty="0">
                <a:latin typeface="BIZ UDPゴシック" panose="020B0400000000000000" pitchFamily="50" charset="-128"/>
              </a:rPr>
              <a:t>６までは決算額、</a:t>
            </a:r>
            <a:r>
              <a:rPr lang="en-US" altLang="ja-JP" dirty="0">
                <a:latin typeface="BIZ UDPゴシック" panose="020B0400000000000000" pitchFamily="50" charset="-128"/>
              </a:rPr>
              <a:t>R7</a:t>
            </a:r>
            <a:r>
              <a:rPr lang="ja-JP" altLang="en-US" dirty="0">
                <a:latin typeface="BIZ UDPゴシック" panose="020B0400000000000000" pitchFamily="50" charset="-128"/>
              </a:rPr>
              <a:t>は最終予算額、</a:t>
            </a:r>
            <a:r>
              <a:rPr lang="en-US" altLang="ja-JP" dirty="0">
                <a:latin typeface="BIZ UDPゴシック" panose="020B0400000000000000" pitchFamily="50" charset="-128"/>
              </a:rPr>
              <a:t>R8</a:t>
            </a:r>
            <a:r>
              <a:rPr lang="ja-JP" altLang="en-US" dirty="0">
                <a:latin typeface="BIZ UDPゴシック" panose="020B0400000000000000" pitchFamily="50" charset="-128"/>
              </a:rPr>
              <a:t>は当初予算額</a:t>
            </a:r>
            <a:endParaRPr lang="en-US" altLang="ja-JP" dirty="0">
              <a:latin typeface="BIZ UDPゴシック" panose="020B0400000000000000" pitchFamily="50" charset="-128"/>
            </a:endParaRPr>
          </a:p>
          <a:p>
            <a:pPr>
              <a:tabLst>
                <a:tab pos="522288" algn="l"/>
                <a:tab pos="538163" algn="l"/>
              </a:tabLst>
            </a:pPr>
            <a:r>
              <a:rPr lang="en-US" altLang="ja-JP" dirty="0">
                <a:latin typeface="BIZ UDPゴシック" panose="020B0400000000000000" pitchFamily="50" charset="-128"/>
              </a:rPr>
              <a:t>※ </a:t>
            </a:r>
            <a:r>
              <a:rPr lang="ja-JP" altLang="en-US" dirty="0">
                <a:latin typeface="BIZ UDPゴシック" panose="020B0400000000000000" pitchFamily="50" charset="-128"/>
              </a:rPr>
              <a:t>臨財債等：</a:t>
            </a:r>
            <a:r>
              <a:rPr lang="en-US" altLang="ja-JP" dirty="0">
                <a:latin typeface="BIZ UDPゴシック" panose="020B0400000000000000" pitchFamily="50" charset="-128"/>
              </a:rPr>
              <a:t>	</a:t>
            </a:r>
            <a:r>
              <a:rPr lang="ja-JP" altLang="en-US" dirty="0">
                <a:latin typeface="BIZ UDPゴシック" panose="020B0400000000000000" pitchFamily="50" charset="-128"/>
              </a:rPr>
              <a:t>税や交付税の代替として新規に発行したもの（臨時財政対策債、減税補塡債、臨時税収補塡債、減収補塡債）</a:t>
            </a:r>
          </a:p>
          <a:p>
            <a:pPr>
              <a:tabLst>
                <a:tab pos="522288" algn="l"/>
                <a:tab pos="538163" algn="l"/>
              </a:tabLst>
            </a:pPr>
            <a:r>
              <a:rPr lang="en-US" altLang="ja-JP" dirty="0">
                <a:latin typeface="BIZ UDPゴシック" panose="020B0400000000000000" pitchFamily="50" charset="-128"/>
              </a:rPr>
              <a:t>※ </a:t>
            </a:r>
            <a:r>
              <a:rPr lang="ja-JP" altLang="en-US" dirty="0">
                <a:latin typeface="BIZ UDPゴシック" panose="020B0400000000000000" pitchFamily="50" charset="-128"/>
              </a:rPr>
              <a:t>その他：地方財政法第</a:t>
            </a:r>
            <a:r>
              <a:rPr lang="en-US" altLang="ja-JP" dirty="0">
                <a:latin typeface="BIZ UDPゴシック" panose="020B0400000000000000" pitchFamily="50" charset="-128"/>
              </a:rPr>
              <a:t>5</a:t>
            </a:r>
            <a:r>
              <a:rPr lang="ja-JP" altLang="en-US" dirty="0">
                <a:latin typeface="BIZ UDPゴシック" panose="020B0400000000000000" pitchFamily="50" charset="-128"/>
              </a:rPr>
              <a:t>条に基づき公共施設又は公用施設の建設事業費の財源に充当した府債等</a:t>
            </a:r>
          </a:p>
        </p:txBody>
      </p:sp>
      <p:sp>
        <p:nvSpPr>
          <p:cNvPr id="98" name="Rectangle 3">
            <a:extLst>
              <a:ext uri="{FF2B5EF4-FFF2-40B4-BE49-F238E27FC236}">
                <a16:creationId xmlns:a16="http://schemas.microsoft.com/office/drawing/2014/main" id="{EC8AFBAB-C291-4E38-B72E-398BB24B25AC}"/>
              </a:ext>
            </a:extLst>
          </p:cNvPr>
          <p:cNvSpPr>
            <a:spLocks noChangeArrowheads="1"/>
          </p:cNvSpPr>
          <p:nvPr/>
        </p:nvSpPr>
        <p:spPr bwMode="auto">
          <a:xfrm>
            <a:off x="632536" y="4365120"/>
            <a:ext cx="144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p>
            <a:pPr marL="0" marR="0" lvl="0" indent="0" algn="r" defTabSz="914400" rtl="0" fontAlgn="ctr" latinLnBrk="0" hangingPunct="1">
              <a:lnSpc>
                <a:spcPct val="100000"/>
              </a:lnSpc>
              <a:spcBef>
                <a:spcPct val="0"/>
              </a:spcBef>
              <a:spcAft>
                <a:spcPct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（億円）</a:t>
            </a:r>
          </a:p>
        </p:txBody>
      </p:sp>
      <p:grpSp>
        <p:nvGrpSpPr>
          <p:cNvPr id="131" name="グループ化 130">
            <a:extLst>
              <a:ext uri="{FF2B5EF4-FFF2-40B4-BE49-F238E27FC236}">
                <a16:creationId xmlns:a16="http://schemas.microsoft.com/office/drawing/2014/main" id="{647C1472-DCC0-4ED1-06C4-B2170173516F}"/>
              </a:ext>
            </a:extLst>
          </p:cNvPr>
          <p:cNvGrpSpPr/>
          <p:nvPr/>
        </p:nvGrpSpPr>
        <p:grpSpPr>
          <a:xfrm>
            <a:off x="5529000" y="1432832"/>
            <a:ext cx="2574244" cy="144000"/>
            <a:chOff x="6087168" y="1412792"/>
            <a:chExt cx="2574244" cy="144000"/>
          </a:xfrm>
        </p:grpSpPr>
        <p:sp>
          <p:nvSpPr>
            <p:cNvPr id="121" name="Rectangle 32">
              <a:extLst>
                <a:ext uri="{FF2B5EF4-FFF2-40B4-BE49-F238E27FC236}">
                  <a16:creationId xmlns:a16="http://schemas.microsoft.com/office/drawing/2014/main" id="{EECB7EAD-05B5-79FA-9BC6-2CC88A7E71A6}"/>
                </a:ext>
              </a:extLst>
            </p:cNvPr>
            <p:cNvSpPr>
              <a:spLocks noChangeArrowheads="1"/>
            </p:cNvSpPr>
            <p:nvPr/>
          </p:nvSpPr>
          <p:spPr bwMode="auto">
            <a:xfrm>
              <a:off x="6879256" y="1448804"/>
              <a:ext cx="216000" cy="72000"/>
            </a:xfrm>
            <a:prstGeom prst="rect">
              <a:avLst/>
            </a:prstGeom>
            <a:solidFill>
              <a:srgbClr val="5698DF"/>
            </a:solidFill>
            <a:ln w="9525" algn="ctr">
              <a:noFill/>
              <a:miter lim="800000"/>
              <a:headEnd/>
              <a:tailEnd/>
            </a:ln>
            <a:effectLst/>
          </p:spPr>
          <p:txBody>
            <a:bodyPr wrap="none" lIns="288000" tIns="0" rIns="0" bIns="0" anchor="ctr"/>
            <a:lstStyle/>
            <a:p>
              <a:pPr marL="0" marR="0" lvl="0" indent="0" defTabSz="914400" rtl="0" fontAlgn="ctr" latinLnBrk="0" hangingPunct="0">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その</a:t>
              </a:r>
              <a:r>
                <a:rPr kumimoji="1" lang="zh-TW" altLang="en-US" sz="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他</a:t>
              </a:r>
            </a:p>
          </p:txBody>
        </p:sp>
        <p:sp>
          <p:nvSpPr>
            <p:cNvPr id="122" name="Rectangle 34">
              <a:extLst>
                <a:ext uri="{FF2B5EF4-FFF2-40B4-BE49-F238E27FC236}">
                  <a16:creationId xmlns:a16="http://schemas.microsoft.com/office/drawing/2014/main" id="{0DA5170F-AFEA-67BC-199F-FCCBEE5DBDBC}"/>
                </a:ext>
              </a:extLst>
            </p:cNvPr>
            <p:cNvSpPr>
              <a:spLocks noChangeArrowheads="1"/>
            </p:cNvSpPr>
            <p:nvPr/>
          </p:nvSpPr>
          <p:spPr bwMode="auto">
            <a:xfrm>
              <a:off x="6087168" y="1448804"/>
              <a:ext cx="216000" cy="72000"/>
            </a:xfrm>
            <a:prstGeom prst="rect">
              <a:avLst/>
            </a:prstGeom>
            <a:solidFill>
              <a:srgbClr val="E38B3B"/>
            </a:solidFill>
            <a:ln w="9525" algn="ctr">
              <a:noFill/>
              <a:miter lim="800000"/>
              <a:headEnd/>
              <a:tailEnd/>
            </a:ln>
            <a:effectLst/>
          </p:spPr>
          <p:txBody>
            <a:bodyPr wrap="none" lIns="288000" tIns="0" rIns="0" bIns="0" anchor="ctr"/>
            <a:lstStyle/>
            <a:p>
              <a:pPr marL="0" marR="0" lvl="0" indent="0" defTabSz="914400" rtl="0" fontAlgn="ctr" latinLnBrk="0" hangingPunct="0">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臨財債等</a:t>
              </a:r>
            </a:p>
          </p:txBody>
        </p:sp>
        <p:grpSp>
          <p:nvGrpSpPr>
            <p:cNvPr id="123" name="グループ化 122">
              <a:extLst>
                <a:ext uri="{FF2B5EF4-FFF2-40B4-BE49-F238E27FC236}">
                  <a16:creationId xmlns:a16="http://schemas.microsoft.com/office/drawing/2014/main" id="{DAFD2DD9-93F2-7589-6A85-8D420F9A210E}"/>
                </a:ext>
              </a:extLst>
            </p:cNvPr>
            <p:cNvGrpSpPr/>
            <p:nvPr/>
          </p:nvGrpSpPr>
          <p:grpSpPr>
            <a:xfrm>
              <a:off x="8247384" y="1412792"/>
              <a:ext cx="414028" cy="144000"/>
              <a:chOff x="6177136" y="3861048"/>
              <a:chExt cx="414028" cy="144000"/>
            </a:xfrm>
          </p:grpSpPr>
          <p:grpSp>
            <p:nvGrpSpPr>
              <p:cNvPr id="124" name="グループ化 123">
                <a:extLst>
                  <a:ext uri="{FF2B5EF4-FFF2-40B4-BE49-F238E27FC236}">
                    <a16:creationId xmlns:a16="http://schemas.microsoft.com/office/drawing/2014/main" id="{E59B2944-A015-C987-3716-FA878EE8396E}"/>
                  </a:ext>
                </a:extLst>
              </p:cNvPr>
              <p:cNvGrpSpPr/>
              <p:nvPr/>
            </p:nvGrpSpPr>
            <p:grpSpPr>
              <a:xfrm>
                <a:off x="6177136" y="3897052"/>
                <a:ext cx="216000" cy="72008"/>
                <a:chOff x="6177136" y="3897052"/>
                <a:chExt cx="216000" cy="72008"/>
              </a:xfrm>
            </p:grpSpPr>
            <p:cxnSp>
              <p:nvCxnSpPr>
                <p:cNvPr id="126" name="直線コネクタ 125">
                  <a:extLst>
                    <a:ext uri="{FF2B5EF4-FFF2-40B4-BE49-F238E27FC236}">
                      <a16:creationId xmlns:a16="http://schemas.microsoft.com/office/drawing/2014/main" id="{2C949AD3-C3FB-881E-9F71-F8E451F003F7}"/>
                    </a:ext>
                  </a:extLst>
                </p:cNvPr>
                <p:cNvCxnSpPr/>
                <p:nvPr/>
              </p:nvCxnSpPr>
              <p:spPr>
                <a:xfrm>
                  <a:off x="6177136" y="3933056"/>
                  <a:ext cx="216000" cy="0"/>
                </a:xfrm>
                <a:prstGeom prst="line">
                  <a:avLst/>
                </a:prstGeom>
                <a:ln w="28575" cap="rnd">
                  <a:solidFill>
                    <a:srgbClr val="111986"/>
                  </a:solidFill>
                </a:ln>
              </p:spPr>
              <p:style>
                <a:lnRef idx="2">
                  <a:schemeClr val="accent1"/>
                </a:lnRef>
                <a:fillRef idx="0">
                  <a:schemeClr val="accent1"/>
                </a:fillRef>
                <a:effectRef idx="1">
                  <a:schemeClr val="accent1"/>
                </a:effectRef>
                <a:fontRef idx="minor">
                  <a:schemeClr val="tx1"/>
                </a:fontRef>
              </p:style>
            </p:cxnSp>
            <p:sp>
              <p:nvSpPr>
                <p:cNvPr id="127" name="楕円 126">
                  <a:extLst>
                    <a:ext uri="{FF2B5EF4-FFF2-40B4-BE49-F238E27FC236}">
                      <a16:creationId xmlns:a16="http://schemas.microsoft.com/office/drawing/2014/main" id="{88DA4042-D166-1194-56E4-7D7D078AD6D2}"/>
                    </a:ext>
                  </a:extLst>
                </p:cNvPr>
                <p:cNvSpPr/>
                <p:nvPr/>
              </p:nvSpPr>
              <p:spPr>
                <a:xfrm>
                  <a:off x="6249144" y="3897052"/>
                  <a:ext cx="72008" cy="72008"/>
                </a:xfrm>
                <a:prstGeom prst="ellipse">
                  <a:avLst/>
                </a:prstGeom>
                <a:solidFill>
                  <a:srgbClr val="FFFFFF"/>
                </a:solidFill>
                <a:ln w="9525">
                  <a:solidFill>
                    <a:srgbClr val="111986"/>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fontAlgn="ctr" hangingPunct="0"/>
                  <a:endParaRPr kumimoji="1" lang="ja-JP" altLang="en-US" sz="800">
                    <a:solidFill>
                      <a:srgbClr val="000000"/>
                    </a:solidFill>
                    <a:latin typeface="BIZ UDPゴシック" panose="020B0400000000000000" pitchFamily="50" charset="-128"/>
                    <a:ea typeface="BIZ UDPゴシック" panose="020B0400000000000000" pitchFamily="50" charset="-128"/>
                  </a:endParaRPr>
                </a:p>
              </p:txBody>
            </p:sp>
          </p:grpSp>
          <p:sp>
            <p:nvSpPr>
              <p:cNvPr id="125" name="Rectangle 32">
                <a:extLst>
                  <a:ext uri="{FF2B5EF4-FFF2-40B4-BE49-F238E27FC236}">
                    <a16:creationId xmlns:a16="http://schemas.microsoft.com/office/drawing/2014/main" id="{8D5B0E6F-B2EE-0410-8F53-7D56043FBD0D}"/>
                  </a:ext>
                </a:extLst>
              </p:cNvPr>
              <p:cNvSpPr>
                <a:spLocks noChangeArrowheads="1"/>
              </p:cNvSpPr>
              <p:nvPr/>
            </p:nvSpPr>
            <p:spPr bwMode="auto">
              <a:xfrm>
                <a:off x="6447164" y="3861048"/>
                <a:ext cx="144000" cy="144000"/>
              </a:xfrm>
              <a:prstGeom prst="rect">
                <a:avLst/>
              </a:prstGeom>
              <a:noFill/>
              <a:ln w="9525" algn="ctr">
                <a:noFill/>
                <a:miter lim="800000"/>
                <a:headEnd/>
                <a:tailEnd/>
              </a:ln>
              <a:effectLst/>
              <a:extLst>
                <a:ext uri="{909E8E84-426E-40DD-AFC4-6F175D3DCCD1}">
                  <a14:hiddenFill xmlns:a14="http://schemas.microsoft.com/office/drawing/2010/main">
                    <a:solidFill>
                      <a:srgbClr val="9BC5DD"/>
                    </a:solidFill>
                  </a14:hiddenFill>
                </a:ext>
              </a:extLst>
            </p:spPr>
            <p:txBody>
              <a:bodyPr wrap="none" lIns="0" tIns="0" rIns="0" bIns="0" anchor="ctr" anchorCtr="0">
                <a:noAutofit/>
              </a:bodyPr>
              <a:lstStyle/>
              <a:p>
                <a:pPr marL="0" marR="0" lvl="0" indent="0" defTabSz="914400" rtl="0" fontAlgn="ctr" latinLnBrk="0" hangingPunct="0">
                  <a:buClrTx/>
                  <a:buSzTx/>
                  <a:buFontTx/>
                  <a:buNone/>
                  <a:tabLst/>
                  <a:defRPr/>
                </a:pPr>
                <a:r>
                  <a:rPr kumimoji="1" lang="ja-JP" altLang="en-US" sz="800" b="0" i="0" u="none" strike="noStrike" kern="1200" cap="none"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借換債含む全体額の推移</a:t>
                </a:r>
              </a:p>
            </p:txBody>
          </p:sp>
        </p:grpSp>
        <p:sp>
          <p:nvSpPr>
            <p:cNvPr id="128" name="Rectangle 32">
              <a:extLst>
                <a:ext uri="{FF2B5EF4-FFF2-40B4-BE49-F238E27FC236}">
                  <a16:creationId xmlns:a16="http://schemas.microsoft.com/office/drawing/2014/main" id="{CA60C76A-3EE3-C275-4D33-9516EE5924DA}"/>
                </a:ext>
              </a:extLst>
            </p:cNvPr>
            <p:cNvSpPr>
              <a:spLocks noChangeArrowheads="1"/>
            </p:cNvSpPr>
            <p:nvPr/>
          </p:nvSpPr>
          <p:spPr bwMode="auto">
            <a:xfrm>
              <a:off x="7563308" y="1448804"/>
              <a:ext cx="216000" cy="72000"/>
            </a:xfrm>
            <a:prstGeom prst="rect">
              <a:avLst/>
            </a:prstGeom>
            <a:solidFill>
              <a:srgbClr val="50649C"/>
            </a:solidFill>
            <a:ln w="9525" algn="ctr">
              <a:noFill/>
              <a:miter lim="800000"/>
              <a:headEnd/>
              <a:tailEnd/>
            </a:ln>
            <a:effectLst/>
          </p:spPr>
          <p:txBody>
            <a:bodyPr wrap="none" lIns="288000" tIns="0" rIns="0" bIns="0" anchor="ctr"/>
            <a:lstStyle/>
            <a:p>
              <a:pPr marL="0" marR="0" lvl="0" indent="0" defTabSz="914400" rtl="0" fontAlgn="ctr" latinLnBrk="0" hangingPunct="0">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借換債</a:t>
              </a:r>
              <a:endParaRPr kumimoji="1" lang="zh-TW" altLang="en-US" sz="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32" name="グループ化 131">
            <a:extLst>
              <a:ext uri="{FF2B5EF4-FFF2-40B4-BE49-F238E27FC236}">
                <a16:creationId xmlns:a16="http://schemas.microsoft.com/office/drawing/2014/main" id="{D47A87F7-D9F2-05C0-0FC7-1D942CBDE18C}"/>
              </a:ext>
            </a:extLst>
          </p:cNvPr>
          <p:cNvGrpSpPr/>
          <p:nvPr/>
        </p:nvGrpSpPr>
        <p:grpSpPr>
          <a:xfrm>
            <a:off x="7797216" y="4416462"/>
            <a:ext cx="1008088" cy="72000"/>
            <a:chOff x="8291872" y="4401116"/>
            <a:chExt cx="1008088" cy="72000"/>
          </a:xfrm>
        </p:grpSpPr>
        <p:sp>
          <p:nvSpPr>
            <p:cNvPr id="129" name="Rectangle 32">
              <a:extLst>
                <a:ext uri="{FF2B5EF4-FFF2-40B4-BE49-F238E27FC236}">
                  <a16:creationId xmlns:a16="http://schemas.microsoft.com/office/drawing/2014/main" id="{57D2F8ED-30C6-A908-1BD6-0503A697D1E3}"/>
                </a:ext>
              </a:extLst>
            </p:cNvPr>
            <p:cNvSpPr>
              <a:spLocks noChangeArrowheads="1"/>
            </p:cNvSpPr>
            <p:nvPr/>
          </p:nvSpPr>
          <p:spPr bwMode="auto">
            <a:xfrm>
              <a:off x="9083960" y="4401116"/>
              <a:ext cx="216000" cy="72000"/>
            </a:xfrm>
            <a:prstGeom prst="rect">
              <a:avLst/>
            </a:prstGeom>
            <a:solidFill>
              <a:srgbClr val="5698DF"/>
            </a:solidFill>
            <a:ln w="9525" algn="ctr">
              <a:noFill/>
              <a:miter lim="800000"/>
              <a:headEnd/>
              <a:tailEnd/>
            </a:ln>
            <a:effectLst/>
          </p:spPr>
          <p:txBody>
            <a:bodyPr wrap="none" lIns="288000" tIns="0" rIns="0" bIns="0" anchor="ctr"/>
            <a:lstStyle/>
            <a:p>
              <a:pPr marL="0" marR="0" lvl="0" indent="0" defTabSz="914400" rtl="0" fontAlgn="ctr" latinLnBrk="0" hangingPunct="0">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その</a:t>
              </a:r>
              <a:r>
                <a:rPr kumimoji="1" lang="zh-TW" altLang="en-US" sz="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他</a:t>
              </a:r>
            </a:p>
          </p:txBody>
        </p:sp>
        <p:sp>
          <p:nvSpPr>
            <p:cNvPr id="130" name="Rectangle 34">
              <a:extLst>
                <a:ext uri="{FF2B5EF4-FFF2-40B4-BE49-F238E27FC236}">
                  <a16:creationId xmlns:a16="http://schemas.microsoft.com/office/drawing/2014/main" id="{ACFF11CA-00FD-235E-586A-E15C3DC53601}"/>
                </a:ext>
              </a:extLst>
            </p:cNvPr>
            <p:cNvSpPr>
              <a:spLocks noChangeArrowheads="1"/>
            </p:cNvSpPr>
            <p:nvPr/>
          </p:nvSpPr>
          <p:spPr bwMode="auto">
            <a:xfrm>
              <a:off x="8291872" y="4401116"/>
              <a:ext cx="216000" cy="72000"/>
            </a:xfrm>
            <a:prstGeom prst="rect">
              <a:avLst/>
            </a:prstGeom>
            <a:solidFill>
              <a:srgbClr val="E38B3B"/>
            </a:solidFill>
            <a:ln w="9525" algn="ctr">
              <a:noFill/>
              <a:miter lim="800000"/>
              <a:headEnd/>
              <a:tailEnd/>
            </a:ln>
            <a:effectLst/>
          </p:spPr>
          <p:txBody>
            <a:bodyPr wrap="none" lIns="288000" tIns="0" rIns="0" bIns="0" anchor="ctr"/>
            <a:lstStyle/>
            <a:p>
              <a:pPr marL="0" marR="0" lvl="0" indent="0" defTabSz="914400" rtl="0" fontAlgn="ctr" latinLnBrk="0" hangingPunct="0">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臨財債等</a:t>
              </a:r>
            </a:p>
          </p:txBody>
        </p:sp>
      </p:grpSp>
      <p:graphicFrame>
        <p:nvGraphicFramePr>
          <p:cNvPr id="15" name="グラフ 74">
            <a:extLst>
              <a:ext uri="{FF2B5EF4-FFF2-40B4-BE49-F238E27FC236}">
                <a16:creationId xmlns:a16="http://schemas.microsoft.com/office/drawing/2014/main" id="{5DF6672F-D7B8-53EC-F182-0B84E356C9D9}"/>
              </a:ext>
            </a:extLst>
          </p:cNvPr>
          <p:cNvGraphicFramePr>
            <a:graphicFrameLocks/>
          </p:cNvGraphicFramePr>
          <p:nvPr>
            <p:extLst>
              <p:ext uri="{D42A27DB-BD31-4B8C-83A1-F6EECF244321}">
                <p14:modId xmlns:p14="http://schemas.microsoft.com/office/powerpoint/2010/main" val="2005673822"/>
              </p:ext>
            </p:extLst>
          </p:nvPr>
        </p:nvGraphicFramePr>
        <p:xfrm>
          <a:off x="93392" y="1413036"/>
          <a:ext cx="9360000" cy="2448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a:extLst>
              <a:ext uri="{FF2B5EF4-FFF2-40B4-BE49-F238E27FC236}">
                <a16:creationId xmlns:a16="http://schemas.microsoft.com/office/drawing/2014/main" id="{863FC20A-0E65-071E-B0F4-7FF34149073E}"/>
              </a:ext>
            </a:extLst>
          </p:cNvPr>
          <p:cNvSpPr txBox="1">
            <a:spLocks/>
          </p:cNvSpPr>
          <p:nvPr/>
        </p:nvSpPr>
        <p:spPr bwMode="auto">
          <a:xfrm>
            <a:off x="9144372" y="3276514"/>
            <a:ext cx="144000" cy="144000"/>
          </a:xfrm>
          <a:prstGeom prst="rect">
            <a:avLst/>
          </a:prstGeom>
          <a:noFill/>
          <a:ln w="9525" cap="rnd" algn="ctr">
            <a:noFill/>
            <a:miter lim="800000"/>
            <a:headEnd/>
            <a:tailEnd/>
          </a:ln>
          <a:effectLst/>
        </p:spPr>
        <p:txBody>
          <a:bodyPr wrap="none" lIns="0" tIns="0" rIns="0" bIns="0" rtlCol="0" anchor="ctr" anchorCtr="0">
            <a:noAutofit/>
          </a:bodyPr>
          <a:lstStyle/>
          <a:p>
            <a:pPr marL="268288" indent="-268288" fontAlgn="ctr" hangingPunct="1">
              <a:spcBef>
                <a:spcPct val="50000"/>
              </a:spcBef>
            </a:pPr>
            <a:r>
              <a:rPr kumimoji="1" lang="ja-JP" altLang="en-US" sz="800" dirty="0">
                <a:solidFill>
                  <a:schemeClr val="tx1"/>
                </a:solidFill>
                <a:latin typeface="BIZ UDPゴシック" panose="020B0400000000000000" pitchFamily="50" charset="-128"/>
                <a:ea typeface="BIZ UDPゴシック" panose="020B0400000000000000" pitchFamily="50" charset="-128"/>
              </a:rPr>
              <a:t>（年度）</a:t>
            </a:r>
          </a:p>
        </p:txBody>
      </p:sp>
      <p:sp>
        <p:nvSpPr>
          <p:cNvPr id="5" name="Rectangle 3">
            <a:extLst>
              <a:ext uri="{FF2B5EF4-FFF2-40B4-BE49-F238E27FC236}">
                <a16:creationId xmlns:a16="http://schemas.microsoft.com/office/drawing/2014/main" id="{8CDFCA0F-0143-F0E0-7FC1-401E86FA8327}"/>
              </a:ext>
            </a:extLst>
          </p:cNvPr>
          <p:cNvSpPr>
            <a:spLocks noChangeArrowheads="1"/>
          </p:cNvSpPr>
          <p:nvPr/>
        </p:nvSpPr>
        <p:spPr bwMode="auto">
          <a:xfrm>
            <a:off x="668251" y="1412792"/>
            <a:ext cx="144000" cy="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0">
            <a:noAutofit/>
          </a:bodyPr>
          <a:lstStyle/>
          <a:p>
            <a:pPr marL="0" marR="0" lvl="0" indent="0" algn="r" defTabSz="914400" rtl="0" fontAlgn="ctr" latinLnBrk="0" hangingPunct="1">
              <a:lnSpc>
                <a:spcPct val="100000"/>
              </a:lnSpc>
              <a:spcBef>
                <a:spcPct val="0"/>
              </a:spcBef>
              <a:spcAft>
                <a:spcPct val="0"/>
              </a:spcAft>
              <a:buClrTx/>
              <a:buSzTx/>
              <a:buFontTx/>
              <a:buNone/>
              <a:tabLst/>
              <a:defRPr/>
            </a:pPr>
            <a:r>
              <a:rPr kumimoji="1" lang="zh-TW" altLang="en-US"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（億円）</a:t>
            </a:r>
          </a:p>
        </p:txBody>
      </p:sp>
    </p:spTree>
    <p:extLst>
      <p:ext uri="{BB962C8B-B14F-4D97-AF65-F5344CB8AC3E}">
        <p14:creationId xmlns:p14="http://schemas.microsoft.com/office/powerpoint/2010/main" val="374780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1BC5F993-5E01-4AC4-8171-1788E4EB8C8B}"/>
              </a:ext>
            </a:extLst>
          </p:cNvPr>
          <p:cNvCxnSpPr>
            <a:cxnSpLocks/>
          </p:cNvCxnSpPr>
          <p:nvPr/>
        </p:nvCxnSpPr>
        <p:spPr bwMode="auto">
          <a:xfrm flipH="1">
            <a:off x="3404828" y="4005456"/>
            <a:ext cx="0" cy="2304000"/>
          </a:xfrm>
          <a:prstGeom prst="line">
            <a:avLst/>
          </a:prstGeom>
          <a:ln w="9525">
            <a:solidFill>
              <a:srgbClr val="7B7B7B"/>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871F87E3-2CE9-83DC-83D7-A55FB0080337}"/>
              </a:ext>
            </a:extLst>
          </p:cNvPr>
          <p:cNvCxnSpPr>
            <a:cxnSpLocks/>
          </p:cNvCxnSpPr>
          <p:nvPr/>
        </p:nvCxnSpPr>
        <p:spPr bwMode="auto">
          <a:xfrm flipH="1">
            <a:off x="6501172" y="4005456"/>
            <a:ext cx="0" cy="2304000"/>
          </a:xfrm>
          <a:prstGeom prst="line">
            <a:avLst/>
          </a:prstGeom>
          <a:ln w="9525">
            <a:solidFill>
              <a:srgbClr val="7B7B7B"/>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角丸四角形 20">
            <a:extLst>
              <a:ext uri="{FF2B5EF4-FFF2-40B4-BE49-F238E27FC236}">
                <a16:creationId xmlns:a16="http://schemas.microsoft.com/office/drawing/2014/main" id="{1BE631E7-D435-4AFA-9BED-39EFB3D62939}"/>
              </a:ext>
            </a:extLst>
          </p:cNvPr>
          <p:cNvSpPr>
            <a:spLocks/>
          </p:cNvSpPr>
          <p:nvPr/>
        </p:nvSpPr>
        <p:spPr>
          <a:xfrm>
            <a:off x="272480" y="1340768"/>
            <a:ext cx="9360000" cy="36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2"/>
          </a:lnRef>
          <a:fillRef idx="1">
            <a:schemeClr val="lt1"/>
          </a:fillRef>
          <a:effectRef idx="0">
            <a:schemeClr val="accent2"/>
          </a:effectRef>
          <a:fontRef idx="minor">
            <a:schemeClr val="dk1"/>
          </a:fontRef>
        </p:style>
        <p:txBody>
          <a:bodyPr wrap="square" lIns="0" tIns="72000" rIns="0" bIns="0" rtlCol="0" anchor="t" anchorCtr="0">
            <a:noAutofit/>
          </a:bodyPr>
          <a:lstStyle/>
          <a:p>
            <a:pPr marL="198000" marR="0" lvl="0" indent="-198000" defTabSz="914400" rtl="0" fontAlgn="ctr" latinLnBrk="0" hangingPunct="0">
              <a:lnSpc>
                <a:spcPct val="110000"/>
              </a:lnSpc>
              <a:spcBef>
                <a:spcPts val="600"/>
              </a:spcBef>
              <a:spcAft>
                <a:spcPts val="0"/>
              </a:spcAft>
              <a:buClrTx/>
              <a:buSzTx/>
              <a:buFontTx/>
              <a:buAutoNum type="circleNumDbPlain"/>
              <a:tabLst/>
              <a:defRPr/>
            </a:pPr>
            <a:r>
              <a:rPr kumimoji="1" lang="ja-JP" altLang="en-US" sz="1200" b="1"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環境</a:t>
            </a:r>
            <a:r>
              <a:rPr kumimoji="1" lang="ja-JP" altLang="en-US" sz="1200" b="1"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へ</a:t>
            </a:r>
            <a:r>
              <a:rPr kumimoji="1" lang="ja-JP" altLang="en-US" sz="1200" b="1"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の取組み</a:t>
            </a:r>
            <a:br>
              <a:rPr kumimoji="1" lang="en-US" altLang="ja-JP" sz="1200" b="1" noProof="0">
                <a:solidFill>
                  <a:srgbClr val="000000"/>
                </a:solidFill>
                <a:latin typeface="BIZ UDPゴシック" panose="020B0400000000000000" pitchFamily="50" charset="-128"/>
                <a:ea typeface="BIZ UDPゴシック" panose="020B0400000000000000" pitchFamily="50" charset="-128"/>
              </a:rPr>
            </a:br>
            <a:r>
              <a:rPr kumimoji="1" lang="ja-JP" altLang="en-US" sz="1200" b="0"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二酸化炭素排出量を削減する緩和策に加え、気候変動による自然災害の影響を軽減・回避する適応策を推進</a:t>
            </a:r>
            <a:endParaRPr kumimoji="1" lang="ja-JP" altLang="en-US" sz="1200" b="0"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98000" marR="0" lvl="0" indent="-198000" defTabSz="914400" rtl="0" fontAlgn="ctr" latinLnBrk="0" hangingPunct="0">
              <a:lnSpc>
                <a:spcPct val="110000"/>
              </a:lnSpc>
              <a:spcBef>
                <a:spcPts val="600"/>
              </a:spcBef>
              <a:spcAft>
                <a:spcPts val="0"/>
              </a:spcAft>
              <a:buClrTx/>
              <a:buSzTx/>
              <a:buFontTx/>
              <a:buNone/>
              <a:tabLst/>
              <a:defRPr/>
            </a:pPr>
            <a:r>
              <a:rPr kumimoji="1" lang="ja-JP" altLang="en-US" sz="1200" b="1">
                <a:solidFill>
                  <a:srgbClr val="000000"/>
                </a:solidFill>
                <a:latin typeface="BIZ UDPゴシック" panose="020B0400000000000000" pitchFamily="50" charset="-128"/>
                <a:ea typeface="BIZ UDPゴシック" panose="020B0400000000000000" pitchFamily="50" charset="-128"/>
              </a:rPr>
              <a:t>②</a:t>
            </a:r>
            <a:r>
              <a:rPr kumimoji="1" lang="en-US" altLang="ja-JP" sz="1200" b="1">
                <a:solidFill>
                  <a:srgbClr val="000000"/>
                </a:solidFill>
                <a:latin typeface="BIZ UDPゴシック" panose="020B0400000000000000" pitchFamily="50" charset="-128"/>
                <a:ea typeface="BIZ UDPゴシック" panose="020B0400000000000000" pitchFamily="50" charset="-128"/>
              </a:rPr>
              <a:t>	</a:t>
            </a:r>
            <a:r>
              <a:rPr kumimoji="1" lang="ja-JP" altLang="en-US" sz="1200" b="1">
                <a:solidFill>
                  <a:srgbClr val="000000"/>
                </a:solidFill>
                <a:latin typeface="BIZ UDPゴシック" panose="020B0400000000000000" pitchFamily="50" charset="-128"/>
                <a:ea typeface="BIZ UDPゴシック" panose="020B0400000000000000" pitchFamily="50" charset="-128"/>
              </a:rPr>
              <a:t>国際</a:t>
            </a:r>
            <a:r>
              <a:rPr kumimoji="1" lang="ja-JP" altLang="en-US" sz="1200" b="1" dirty="0">
                <a:solidFill>
                  <a:srgbClr val="000000"/>
                </a:solidFill>
                <a:latin typeface="BIZ UDPゴシック" panose="020B0400000000000000" pitchFamily="50" charset="-128"/>
                <a:ea typeface="BIZ UDPゴシック" panose="020B0400000000000000" pitchFamily="50" charset="-128"/>
              </a:rPr>
              <a:t>金融都市の実現に</a:t>
            </a:r>
            <a:r>
              <a:rPr kumimoji="1" lang="ja-JP" altLang="en-US" sz="1200" b="1">
                <a:solidFill>
                  <a:srgbClr val="000000"/>
                </a:solidFill>
                <a:latin typeface="BIZ UDPゴシック" panose="020B0400000000000000" pitchFamily="50" charset="-128"/>
                <a:ea typeface="BIZ UDPゴシック" panose="020B0400000000000000" pitchFamily="50" charset="-128"/>
              </a:rPr>
              <a:t>向けた取組み</a:t>
            </a:r>
            <a:br>
              <a:rPr kumimoji="1" lang="en-US" altLang="ja-JP" sz="1200" b="1">
                <a:solidFill>
                  <a:srgbClr val="000000"/>
                </a:solidFill>
                <a:latin typeface="BIZ UDPゴシック" panose="020B0400000000000000" pitchFamily="50" charset="-128"/>
                <a:ea typeface="BIZ UDPゴシック" panose="020B0400000000000000" pitchFamily="50" charset="-128"/>
              </a:rPr>
            </a:br>
            <a:r>
              <a:rPr kumimoji="1" lang="ja-JP" altLang="en-US" sz="1200" b="0"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サステナブルファイナンス</a:t>
            </a:r>
            <a:r>
              <a:rPr kumimoji="1" lang="ja-JP" altLang="en-US" sz="1200" b="0"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を積極的に推進するとともに、投資家</a:t>
            </a: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や</a:t>
            </a:r>
            <a:r>
              <a:rPr lang="ja-JP" altLang="en-US" sz="1200" dirty="0">
                <a:solidFill>
                  <a:schemeClr val="tx1"/>
                </a:solidFill>
                <a:latin typeface="BIZ UDPゴシック" panose="020B0400000000000000" pitchFamily="50" charset="-128"/>
                <a:ea typeface="BIZ UDPゴシック" panose="020B0400000000000000" pitchFamily="50" charset="-128"/>
              </a:rPr>
              <a:t>事業者</a:t>
            </a:r>
            <a:r>
              <a:rPr kumimoji="1" lang="ja-JP" altLang="en-US" sz="120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など</a:t>
            </a:r>
            <a:r>
              <a:rPr kumimoji="1" lang="ja-JP" altLang="en-US" sz="1200" b="0"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幅広いステークホルダーとの連携に</a:t>
            </a:r>
            <a:r>
              <a:rPr kumimoji="1" lang="ja-JP" altLang="en-US" sz="1200" b="0" i="0"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より、金融面</a:t>
            </a:r>
            <a:r>
              <a:rPr kumimoji="1" lang="ja-JP" altLang="en-US" sz="1200" b="0"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からＳＤＧｓを強力に推進</a:t>
            </a:r>
            <a:endParaRPr kumimoji="1" lang="en-US" altLang="ja-JP" sz="1200" b="0" i="0"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6" name="Rectangle 8">
            <a:extLst>
              <a:ext uri="{FF2B5EF4-FFF2-40B4-BE49-F238E27FC236}">
                <a16:creationId xmlns:a16="http://schemas.microsoft.com/office/drawing/2014/main" id="{95BF4AA1-FC47-44A5-B7F7-A629D02ACC71}"/>
              </a:ext>
            </a:extLst>
          </p:cNvPr>
          <p:cNvSpPr>
            <a:spLocks noChangeArrowheads="1"/>
          </p:cNvSpPr>
          <p:nvPr/>
        </p:nvSpPr>
        <p:spPr bwMode="auto">
          <a:xfrm>
            <a:off x="272480" y="2925336"/>
            <a:ext cx="9360000" cy="3528000"/>
          </a:xfrm>
          <a:prstGeom prst="rect">
            <a:avLst/>
          </a:prstGeom>
          <a:noFill/>
          <a:ln w="9525">
            <a:solidFill>
              <a:srgbClr val="111986"/>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4000" tIns="72000" rIns="144000" bIns="0" anchor="t">
            <a:noAutofit/>
          </a:bodyPr>
          <a:lstStyle/>
          <a:p>
            <a:pPr marL="144000" indent="-144000" algn="just" defTabSz="914400" fontAlgn="ctr" hangingPunct="0">
              <a:lnSpc>
                <a:spcPct val="110000"/>
              </a:lnSpc>
              <a:spcBef>
                <a:spcPts val="200"/>
              </a:spcBef>
              <a:buClr>
                <a:srgbClr val="111986"/>
              </a:buClr>
              <a:buSzPct val="70000"/>
              <a:buFont typeface="Wingdings" panose="05000000000000000000" pitchFamily="2" charset="2"/>
              <a:buChar char="l"/>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2030</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大阪府環境総合計画」及び「大阪府地球温暖化対策実行計画（区域施策編）」などを基に、グリーンボンド・フレームワークを策定</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endParaRPr>
          </a:p>
          <a:p>
            <a:pPr marL="144000" indent="-144000" algn="just" defTabSz="914400" fontAlgn="ctr" hangingPunct="0">
              <a:lnSpc>
                <a:spcPct val="110000"/>
              </a:lnSpc>
              <a:spcBef>
                <a:spcPts val="200"/>
              </a:spcBef>
              <a:buClr>
                <a:srgbClr val="111986"/>
              </a:buClr>
              <a:buSzPct val="70000"/>
              <a:buFont typeface="Wingdings" panose="05000000000000000000" pitchFamily="2" charset="2"/>
              <a:buChar char="l"/>
              <a:defRPr/>
            </a:pP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第三者機関である株式会社日本格付研究所（</a:t>
            </a:r>
            <a:r>
              <a:rPr lang="en-US" altLang="ja-JP" sz="1200" dirty="0">
                <a:latin typeface="BIZ UDPゴシック" panose="020B0400000000000000" pitchFamily="50" charset="-128"/>
                <a:ea typeface="BIZ UDPゴシック" panose="020B0400000000000000" pitchFamily="50" charset="-128"/>
              </a:rPr>
              <a:t>JCR</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）からセカンド・パーティ・オピニオンを取得、国際資本市場協会（</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ICMA</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）や</a:t>
            </a:r>
            <a:r>
              <a:rPr kumimoji="1"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環境省の</a:t>
            </a:r>
            <a:br>
              <a:rPr kumimoji="1" lang="en-US" altLang="ja-JP"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br>
            <a:r>
              <a:rPr kumimoji="1"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原則</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等に適合していること</a:t>
            </a:r>
            <a:r>
              <a:rPr kumimoji="1" lang="ja-JP" altLang="en-US" sz="12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を確認</a:t>
            </a:r>
            <a:endParaRPr lang="en-US" altLang="ja-JP" sz="8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2D7C08F-C5B9-44C9-9026-58B943352579}"/>
              </a:ext>
            </a:extLst>
          </p:cNvPr>
          <p:cNvSpPr txBox="1">
            <a:spLocks/>
          </p:cNvSpPr>
          <p:nvPr/>
        </p:nvSpPr>
        <p:spPr bwMode="auto">
          <a:xfrm>
            <a:off x="416496" y="4005457"/>
            <a:ext cx="54000" cy="360000"/>
          </a:xfrm>
          <a:prstGeom prst="rect">
            <a:avLst/>
          </a:prstGeom>
          <a:solidFill>
            <a:srgbClr val="111986"/>
          </a:solidFill>
          <a:ln w="9525" cap="rnd" algn="ctr">
            <a:noFill/>
            <a:miter lim="800000"/>
            <a:headEnd/>
            <a:tailEnd/>
          </a:ln>
          <a:effectLst/>
        </p:spPr>
        <p:txBody>
          <a:bodyPr wrap="none" lIns="198000" tIns="0" rIns="0" bIns="0" anchor="ctr" anchorCtr="0">
            <a:noAutofit/>
          </a:bodyPr>
          <a:lstStyle/>
          <a:p>
            <a:pPr marR="0" lvl="0" defTabSz="914400" rtl="0" fontAlgn="ctr" latinLnBrk="0" hangingPunct="0">
              <a:buClr>
                <a:srgbClr val="00B0F0"/>
              </a:buClr>
              <a:buSzTx/>
              <a:tabLst/>
              <a:defRPr/>
            </a:pPr>
            <a:r>
              <a:rPr kumimoji="1" lang="ja-JP" altLang="en-US" sz="1200" b="1" i="0" u="none" strike="noStrike" kern="1200" cap="none" spc="-1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気候変動への適応</a:t>
            </a:r>
            <a:endParaRPr kumimoji="1" lang="en-US" altLang="ja-JP" sz="1200" b="1" i="0" u="none" strike="noStrike" kern="1200" cap="none" spc="-1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正方形/長方形 9">
            <a:extLst>
              <a:ext uri="{FF2B5EF4-FFF2-40B4-BE49-F238E27FC236}">
                <a16:creationId xmlns:a16="http://schemas.microsoft.com/office/drawing/2014/main" id="{E48BE811-F896-4E23-BF7F-4BAC67C4289C}"/>
              </a:ext>
            </a:extLst>
          </p:cNvPr>
          <p:cNvSpPr/>
          <p:nvPr/>
        </p:nvSpPr>
        <p:spPr bwMode="auto">
          <a:xfrm>
            <a:off x="272480" y="2637337"/>
            <a:ext cx="9360000" cy="288000"/>
          </a:xfrm>
          <a:prstGeom prst="rect">
            <a:avLst/>
          </a:prstGeom>
          <a:solidFill>
            <a:srgbClr val="111986"/>
          </a:solidFill>
          <a:ln w="9525">
            <a:solidFill>
              <a:srgbClr val="111986"/>
            </a:solidFill>
            <a:headEnd/>
            <a:tailEnd/>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lvl="0" indent="0" algn="ctr" defTabSz="914400" rtl="0" fontAlgn="ctr" latinLnBrk="0" hangingPunct="0">
              <a:buClr>
                <a:srgbClr val="00B0F0"/>
              </a:buClr>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大阪府グリーンボンド・フレームワークの概要</a:t>
            </a:r>
            <a:endParaRPr kumimoji="0" lang="ja-JP" altLang="en-US" sz="14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itchFamily="50" charset="-128"/>
            </a:endParaRPr>
          </a:p>
        </p:txBody>
      </p:sp>
      <p:sp>
        <p:nvSpPr>
          <p:cNvPr id="13" name="テキスト ボックス 22">
            <a:extLst>
              <a:ext uri="{FF2B5EF4-FFF2-40B4-BE49-F238E27FC236}">
                <a16:creationId xmlns:a16="http://schemas.microsoft.com/office/drawing/2014/main" id="{27C439F0-901C-49F9-86C2-B950ABB8F0F1}"/>
              </a:ext>
            </a:extLst>
          </p:cNvPr>
          <p:cNvSpPr/>
          <p:nvPr/>
        </p:nvSpPr>
        <p:spPr>
          <a:xfrm>
            <a:off x="6609504" y="6093296"/>
            <a:ext cx="2880000" cy="216000"/>
          </a:xfrm>
          <a:prstGeom prst="rect">
            <a:avLst/>
          </a:prstGeom>
          <a:noFill/>
          <a:ln w="9525">
            <a:noFill/>
          </a:ln>
        </p:spPr>
        <p:style>
          <a:lnRef idx="0">
            <a:scrgbClr r="0" g="0" b="0"/>
          </a:lnRef>
          <a:fillRef idx="0">
            <a:scrgbClr r="0" g="0" b="0"/>
          </a:fillRef>
          <a:effectRef idx="0">
            <a:scrgbClr r="0" g="0" b="0"/>
          </a:effectRef>
          <a:fontRef idx="minor"/>
        </p:style>
        <p:txBody>
          <a:bodyPr wrap="none" lIns="0" tIns="0" rIns="0" bIns="0" anchor="b">
            <a:noAutofit/>
          </a:bodyPr>
          <a:lstStyle/>
          <a:p>
            <a:pPr marL="268200" indent="-268200" algn="ctr" fontAlgn="ctr" hangingPunct="0">
              <a:tabLst>
                <a:tab pos="0" algn="l"/>
              </a:tabLst>
            </a:pPr>
            <a:r>
              <a:rPr lang="ja-JP" sz="1100" b="0" strike="noStrike" spc="-1" dirty="0">
                <a:solidFill>
                  <a:srgbClr val="000000"/>
                </a:solidFill>
                <a:latin typeface="BIZ UDPゴシック" panose="020B0400000000000000" pitchFamily="50" charset="-128"/>
                <a:ea typeface="BIZ UDPゴシック" panose="020B0400000000000000" pitchFamily="50" charset="-128"/>
              </a:rPr>
              <a:t>なにわ筋線</a:t>
            </a:r>
            <a:r>
              <a:rPr lang="ja-JP" sz="1100" b="0" strike="noStrike" spc="-1" dirty="0">
                <a:solidFill>
                  <a:schemeClr val="tx1"/>
                </a:solidFill>
                <a:latin typeface="BIZ UDPゴシック" panose="020B0400000000000000" pitchFamily="50" charset="-128"/>
                <a:ea typeface="BIZ UDPゴシック" panose="020B0400000000000000" pitchFamily="50" charset="-128"/>
              </a:rPr>
              <a:t>（</a:t>
            </a:r>
            <a:r>
              <a:rPr lang="ja-JP" altLang="en-US" sz="1100" b="0" strike="noStrike" spc="-1" dirty="0">
                <a:solidFill>
                  <a:schemeClr val="tx1"/>
                </a:solidFill>
                <a:latin typeface="BIZ UDPゴシック" panose="020B0400000000000000" pitchFamily="50" charset="-128"/>
                <a:ea typeface="BIZ UDPゴシック" panose="020B0400000000000000" pitchFamily="50" charset="-128"/>
              </a:rPr>
              <a:t>大阪駅</a:t>
            </a:r>
            <a:r>
              <a:rPr lang="ja-JP" sz="1100" b="0" strike="noStrike" spc="-1" dirty="0">
                <a:solidFill>
                  <a:srgbClr val="000000"/>
                </a:solidFill>
                <a:latin typeface="BIZ UDPゴシック" panose="020B0400000000000000" pitchFamily="50" charset="-128"/>
                <a:ea typeface="BIZ UDPゴシック" panose="020B0400000000000000" pitchFamily="50" charset="-128"/>
              </a:rPr>
              <a:t>付近）</a:t>
            </a:r>
            <a:endParaRPr lang="en-US" sz="1100" b="0" strike="noStrike" spc="-1" dirty="0">
              <a:latin typeface="BIZ UDPゴシック" panose="020B0400000000000000" pitchFamily="50" charset="-128"/>
              <a:ea typeface="BIZ UDPゴシック" panose="020B0400000000000000" pitchFamily="50" charset="-128"/>
            </a:endParaRPr>
          </a:p>
        </p:txBody>
      </p:sp>
      <p:sp>
        <p:nvSpPr>
          <p:cNvPr id="14" name="テキスト ボックス 20">
            <a:extLst>
              <a:ext uri="{FF2B5EF4-FFF2-40B4-BE49-F238E27FC236}">
                <a16:creationId xmlns:a16="http://schemas.microsoft.com/office/drawing/2014/main" id="{2DD32587-C9CB-4EB2-A471-317444EAABD2}"/>
              </a:ext>
            </a:extLst>
          </p:cNvPr>
          <p:cNvSpPr/>
          <p:nvPr/>
        </p:nvSpPr>
        <p:spPr>
          <a:xfrm>
            <a:off x="3513160" y="6093296"/>
            <a:ext cx="2880000" cy="216000"/>
          </a:xfrm>
          <a:prstGeom prst="rect">
            <a:avLst/>
          </a:prstGeom>
          <a:noFill/>
          <a:ln w="9525">
            <a:noFill/>
          </a:ln>
        </p:spPr>
        <p:style>
          <a:lnRef idx="0">
            <a:scrgbClr r="0" g="0" b="0"/>
          </a:lnRef>
          <a:fillRef idx="0">
            <a:scrgbClr r="0" g="0" b="0"/>
          </a:fillRef>
          <a:effectRef idx="0">
            <a:scrgbClr r="0" g="0" b="0"/>
          </a:effectRef>
          <a:fontRef idx="minor"/>
        </p:style>
        <p:txBody>
          <a:bodyPr wrap="none" lIns="0" tIns="0" rIns="0" bIns="0" anchor="b">
            <a:noAutofit/>
          </a:bodyPr>
          <a:lstStyle/>
          <a:p>
            <a:pPr marL="268200" indent="-268200" algn="ctr" fontAlgn="ctr" hangingPunct="0">
              <a:tabLst>
                <a:tab pos="0" algn="l"/>
              </a:tabLst>
            </a:pPr>
            <a:r>
              <a:rPr lang="ja-JP" sz="1100" b="0" strike="noStrike" spc="-1" dirty="0">
                <a:solidFill>
                  <a:srgbClr val="000000"/>
                </a:solidFill>
                <a:latin typeface="BIZ UDPゴシック" panose="020B0400000000000000" pitchFamily="50" charset="-128"/>
                <a:ea typeface="BIZ UDPゴシック" panose="020B0400000000000000" pitchFamily="50" charset="-128"/>
              </a:rPr>
              <a:t>自然資源に配慮した緑地（服部緑地）</a:t>
            </a:r>
            <a:endParaRPr lang="en-US" sz="1100" b="0" strike="noStrike" spc="-1" dirty="0">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30EA4C7D-A61D-4397-92FF-10785A26B1B4}"/>
              </a:ext>
            </a:extLst>
          </p:cNvPr>
          <p:cNvSpPr/>
          <p:nvPr/>
        </p:nvSpPr>
        <p:spPr bwMode="auto">
          <a:xfrm>
            <a:off x="416496" y="6093689"/>
            <a:ext cx="2880000" cy="216000"/>
          </a:xfrm>
          <a:prstGeom prst="rect">
            <a:avLst/>
          </a:prstGeom>
          <a:noFill/>
          <a:ln w="12700" algn="ctr">
            <a:noFill/>
            <a:prstDash val="solid"/>
            <a:round/>
            <a:headEnd/>
            <a:tailEnd/>
          </a:ln>
          <a:effectLst/>
        </p:spPr>
        <p:txBody>
          <a:bodyPr wrap="none" lIns="0" tIns="0" rIns="0" bIns="0" rtlCol="0" anchor="b">
            <a:noAutofit/>
          </a:bodyPr>
          <a:lstStyle/>
          <a:p>
            <a:pPr algn="ctr" fontAlgn="ctr" hangingPunct="0">
              <a:buClr>
                <a:schemeClr val="accent2"/>
              </a:buClr>
            </a:pP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総合治水対策</a:t>
            </a:r>
            <a:r>
              <a:rPr lang="ja-JP" altLang="en-US" sz="1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として</a:t>
            </a:r>
            <a:r>
              <a:rPr lang="ja-JP" altLang="ja-JP" sz="110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大深度</a:t>
            </a:r>
            <a:r>
              <a:rPr lang="ja-JP" altLang="ja-JP"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地下</a:t>
            </a: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を使用した</a:t>
            </a:r>
            <a:endParaRPr lang="en-US" altLang="ja-JP"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a:p>
            <a:pPr algn="ctr" fontAlgn="ctr" hangingPunct="0">
              <a:buClr>
                <a:schemeClr val="accent2"/>
              </a:buClr>
            </a:pPr>
            <a:r>
              <a:rPr lang="ja-JP" altLang="en-US" sz="11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寝屋川北部地下河川等を整備</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447FEB43-7019-4F24-8459-1323FAB4F1B7}"/>
              </a:ext>
            </a:extLst>
          </p:cNvPr>
          <p:cNvSpPr txBox="1">
            <a:spLocks/>
          </p:cNvSpPr>
          <p:nvPr/>
        </p:nvSpPr>
        <p:spPr bwMode="auto">
          <a:xfrm>
            <a:off x="416512" y="3717032"/>
            <a:ext cx="9072992" cy="216000"/>
          </a:xfrm>
          <a:prstGeom prst="rect">
            <a:avLst/>
          </a:prstGeom>
          <a:solidFill>
            <a:srgbClr val="CCDAF5"/>
          </a:solidFill>
          <a:ln w="9525" cap="rnd" algn="ctr">
            <a:noFill/>
            <a:miter lim="800000"/>
            <a:headEnd/>
            <a:tailEnd/>
          </a:ln>
          <a:effectLst/>
        </p:spPr>
        <p:txBody>
          <a:bodyPr wrap="none" lIns="72000" tIns="0" rIns="72000" bIns="0" anchor="ctr" anchorCtr="0">
            <a:noAutofit/>
          </a:bodyPr>
          <a:lstStyle/>
          <a:p>
            <a:pPr fontAlgn="ctr" hangingPunct="0">
              <a:buClr>
                <a:srgbClr val="00B0F0"/>
              </a:buClr>
              <a:defRPr/>
            </a:pPr>
            <a:r>
              <a:rPr kumimoji="1" lang="ja-JP" altLang="en-US" sz="12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調達</a:t>
            </a:r>
            <a:r>
              <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資金の使途（グリーン適格プロジェクト分類ごとの</a:t>
            </a:r>
            <a:r>
              <a:rPr kumimoji="1" lang="ja-JP" altLang="en-US" sz="12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事業例）</a:t>
            </a:r>
            <a:endParaRPr kumimoji="1" lang="ja-JP" altLang="en-US" sz="12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17" name="図 16">
            <a:extLst>
              <a:ext uri="{FF2B5EF4-FFF2-40B4-BE49-F238E27FC236}">
                <a16:creationId xmlns:a16="http://schemas.microsoft.com/office/drawing/2014/main" id="{0F9D697C-AA45-4E3C-9721-005230E670E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4277" t="46397" r="50826" b="29158"/>
          <a:stretch/>
        </p:blipFill>
        <p:spPr>
          <a:xfrm>
            <a:off x="8337416" y="4005457"/>
            <a:ext cx="360000" cy="360000"/>
          </a:xfrm>
          <a:prstGeom prst="rect">
            <a:avLst/>
          </a:prstGeom>
        </p:spPr>
      </p:pic>
      <p:pic>
        <p:nvPicPr>
          <p:cNvPr id="18" name="図 17">
            <a:extLst>
              <a:ext uri="{FF2B5EF4-FFF2-40B4-BE49-F238E27FC236}">
                <a16:creationId xmlns:a16="http://schemas.microsoft.com/office/drawing/2014/main" id="{90B9ED37-C49A-4EFA-8926-7AAE9956FB7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67393" t="46397" r="17709" b="29158"/>
          <a:stretch/>
        </p:blipFill>
        <p:spPr>
          <a:xfrm>
            <a:off x="8733460" y="4005457"/>
            <a:ext cx="360000" cy="360000"/>
          </a:xfrm>
          <a:prstGeom prst="rect">
            <a:avLst/>
          </a:prstGeom>
        </p:spPr>
      </p:pic>
      <p:pic>
        <p:nvPicPr>
          <p:cNvPr id="19" name="図 18">
            <a:extLst>
              <a:ext uri="{FF2B5EF4-FFF2-40B4-BE49-F238E27FC236}">
                <a16:creationId xmlns:a16="http://schemas.microsoft.com/office/drawing/2014/main" id="{44655CA4-5EA3-43F8-AF1A-1F1CCF4B69C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22" t="73560" r="83880" b="1995"/>
          <a:stretch/>
        </p:blipFill>
        <p:spPr>
          <a:xfrm>
            <a:off x="9129504" y="4005457"/>
            <a:ext cx="360000" cy="360000"/>
          </a:xfrm>
          <a:prstGeom prst="rect">
            <a:avLst/>
          </a:prstGeom>
        </p:spPr>
      </p:pic>
      <p:pic>
        <p:nvPicPr>
          <p:cNvPr id="22" name="図 21">
            <a:extLst>
              <a:ext uri="{FF2B5EF4-FFF2-40B4-BE49-F238E27FC236}">
                <a16:creationId xmlns:a16="http://schemas.microsoft.com/office/drawing/2014/main" id="{B1B29FAB-F409-4193-8FDE-257777BBEC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67393" t="46397" r="17709" b="29158"/>
          <a:stretch/>
        </p:blipFill>
        <p:spPr>
          <a:xfrm>
            <a:off x="2540772" y="4005497"/>
            <a:ext cx="360000" cy="360000"/>
          </a:xfrm>
          <a:prstGeom prst="rect">
            <a:avLst/>
          </a:prstGeom>
        </p:spPr>
      </p:pic>
      <p:pic>
        <p:nvPicPr>
          <p:cNvPr id="23" name="図 22">
            <a:extLst>
              <a:ext uri="{FF2B5EF4-FFF2-40B4-BE49-F238E27FC236}">
                <a16:creationId xmlns:a16="http://schemas.microsoft.com/office/drawing/2014/main" id="{5A5B590E-740C-4793-AC60-529EB921AAB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22" t="73560" r="83880" b="1995"/>
          <a:stretch/>
        </p:blipFill>
        <p:spPr>
          <a:xfrm>
            <a:off x="2936776" y="4005457"/>
            <a:ext cx="360000" cy="360000"/>
          </a:xfrm>
          <a:prstGeom prst="rect">
            <a:avLst/>
          </a:prstGeom>
        </p:spPr>
      </p:pic>
      <p:pic>
        <p:nvPicPr>
          <p:cNvPr id="24" name="図 23">
            <a:extLst>
              <a:ext uri="{FF2B5EF4-FFF2-40B4-BE49-F238E27FC236}">
                <a16:creationId xmlns:a16="http://schemas.microsoft.com/office/drawing/2014/main" id="{0EA2A5EA-E58B-4765-9A12-8A64FB370211}"/>
              </a:ext>
            </a:extLst>
          </p:cNvPr>
          <p:cNvPicPr>
            <a:picLocks noChangeAspect="1"/>
          </p:cNvPicPr>
          <p:nvPr/>
        </p:nvPicPr>
        <p:blipFill>
          <a:blip r:embed="rId3"/>
          <a:stretch>
            <a:fillRect/>
          </a:stretch>
        </p:blipFill>
        <p:spPr>
          <a:xfrm>
            <a:off x="3512839" y="4439152"/>
            <a:ext cx="2880000" cy="1655530"/>
          </a:xfrm>
          <a:prstGeom prst="rect">
            <a:avLst/>
          </a:prstGeom>
        </p:spPr>
      </p:pic>
      <p:pic>
        <p:nvPicPr>
          <p:cNvPr id="25" name="図 24">
            <a:extLst>
              <a:ext uri="{FF2B5EF4-FFF2-40B4-BE49-F238E27FC236}">
                <a16:creationId xmlns:a16="http://schemas.microsoft.com/office/drawing/2014/main" id="{73020E89-2419-454B-BBEE-9BE5BCF088AE}"/>
              </a:ext>
            </a:extLst>
          </p:cNvPr>
          <p:cNvPicPr>
            <a:picLocks noChangeAspect="1"/>
          </p:cNvPicPr>
          <p:nvPr/>
        </p:nvPicPr>
        <p:blipFill>
          <a:blip r:embed="rId4"/>
          <a:srcRect b="189"/>
          <a:stretch>
            <a:fillRect/>
          </a:stretch>
        </p:blipFill>
        <p:spPr>
          <a:xfrm>
            <a:off x="6609183" y="4439150"/>
            <a:ext cx="2880000" cy="1656000"/>
          </a:xfrm>
          <a:prstGeom prst="rect">
            <a:avLst/>
          </a:prstGeom>
        </p:spPr>
      </p:pic>
      <p:pic>
        <p:nvPicPr>
          <p:cNvPr id="26" name="図 25">
            <a:extLst>
              <a:ext uri="{FF2B5EF4-FFF2-40B4-BE49-F238E27FC236}">
                <a16:creationId xmlns:a16="http://schemas.microsoft.com/office/drawing/2014/main" id="{5F7DD717-19B6-4773-9637-5FFEDA95293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t="-2"/>
          <a:stretch>
            <a:fillRect/>
          </a:stretch>
        </p:blipFill>
        <p:spPr>
          <a:xfrm>
            <a:off x="416492" y="4439153"/>
            <a:ext cx="1404000" cy="1476000"/>
          </a:xfrm>
          <a:prstGeom prst="rect">
            <a:avLst/>
          </a:prstGeom>
        </p:spPr>
      </p:pic>
      <p:pic>
        <p:nvPicPr>
          <p:cNvPr id="27" name="Picture 3">
            <a:extLst>
              <a:ext uri="{FF2B5EF4-FFF2-40B4-BE49-F238E27FC236}">
                <a16:creationId xmlns:a16="http://schemas.microsoft.com/office/drawing/2014/main" id="{F7F860A5-90D7-41F3-B210-562A52AC3AF8}"/>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a:fillRect/>
          </a:stretch>
        </p:blipFill>
        <p:spPr bwMode="auto">
          <a:xfrm>
            <a:off x="1892812" y="4439153"/>
            <a:ext cx="1404000"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a:extLst>
              <a:ext uri="{FF2B5EF4-FFF2-40B4-BE49-F238E27FC236}">
                <a16:creationId xmlns:a16="http://schemas.microsoft.com/office/drawing/2014/main" id="{E32472DF-A58C-408D-8CC6-492CBE4A17D9}"/>
              </a:ext>
            </a:extLst>
          </p:cNvPr>
          <p:cNvSpPr txBox="1">
            <a:spLocks/>
          </p:cNvSpPr>
          <p:nvPr/>
        </p:nvSpPr>
        <p:spPr bwMode="auto">
          <a:xfrm>
            <a:off x="416492" y="4439153"/>
            <a:ext cx="1404000" cy="144000"/>
          </a:xfrm>
          <a:prstGeom prst="rect">
            <a:avLst/>
          </a:prstGeom>
          <a:noFill/>
          <a:ln w="9525" cap="rnd" algn="ctr">
            <a:noFill/>
            <a:miter lim="800000"/>
            <a:headEnd/>
            <a:tailEnd/>
          </a:ln>
          <a:effectLst/>
        </p:spPr>
        <p:txBody>
          <a:bodyPr wrap="none" lIns="54000" tIns="36000" rIns="0" bIns="0" rtlCol="0" anchor="t" anchorCtr="0">
            <a:noAutofit/>
          </a:bodyPr>
          <a:lstStyle/>
          <a:p>
            <a:pPr marL="268288" marR="0" lvl="0" indent="-268288" defTabSz="914400" rtl="0" fontAlgn="ctr" latinLnBrk="0" hangingPunct="0">
              <a:buClrTx/>
              <a:buSzTx/>
              <a:buFontTx/>
              <a:buNone/>
              <a:tabLst/>
              <a:defRPr/>
            </a:pPr>
            <a:r>
              <a:rPr kumimoji="1" lang="ja-JP" altLang="en-US" sz="900" b="0" i="0" u="none" strike="noStrike" kern="1200" cap="none" spc="0" normalizeH="0" baseline="0" noProof="0" dirty="0">
                <a:ln>
                  <a:noFill/>
                </a:ln>
                <a:solidFill>
                  <a:srgbClr val="000000"/>
                </a:solidFill>
                <a:effectLst>
                  <a:glow rad="127000">
                    <a:srgbClr val="FFFFFF"/>
                  </a:glow>
                </a:effectLst>
                <a:uLnTx/>
                <a:uFillTx/>
                <a:latin typeface="BIZ UDPゴシック" panose="020B0400000000000000" pitchFamily="50" charset="-128"/>
                <a:ea typeface="BIZ UDPゴシック" panose="020B0400000000000000" pitchFamily="50" charset="-128"/>
                <a:cs typeface="+mn-cs"/>
              </a:rPr>
              <a:t>城北立坑</a:t>
            </a:r>
          </a:p>
        </p:txBody>
      </p:sp>
      <p:sp>
        <p:nvSpPr>
          <p:cNvPr id="29" name="テキスト ボックス 28">
            <a:extLst>
              <a:ext uri="{FF2B5EF4-FFF2-40B4-BE49-F238E27FC236}">
                <a16:creationId xmlns:a16="http://schemas.microsoft.com/office/drawing/2014/main" id="{5DADD6EB-FA94-4CB1-87B7-4820B1BD5AF3}"/>
              </a:ext>
            </a:extLst>
          </p:cNvPr>
          <p:cNvSpPr txBox="1">
            <a:spLocks/>
          </p:cNvSpPr>
          <p:nvPr/>
        </p:nvSpPr>
        <p:spPr bwMode="auto">
          <a:xfrm>
            <a:off x="1892812" y="4439153"/>
            <a:ext cx="1404000" cy="144000"/>
          </a:xfrm>
          <a:prstGeom prst="rect">
            <a:avLst/>
          </a:prstGeom>
          <a:noFill/>
          <a:ln w="9525" cap="rnd" algn="ctr">
            <a:noFill/>
            <a:miter lim="800000"/>
            <a:headEnd/>
            <a:tailEnd/>
          </a:ln>
          <a:effectLst/>
        </p:spPr>
        <p:txBody>
          <a:bodyPr wrap="none" lIns="54000" tIns="36000" rIns="0" bIns="0" rtlCol="0" anchor="t" anchorCtr="0">
            <a:noAutofit/>
          </a:bodyPr>
          <a:lstStyle/>
          <a:p>
            <a:pPr marL="268288" marR="0" lvl="0" indent="-268288" defTabSz="914400" rtl="0" fontAlgn="ctr" latinLnBrk="0" hangingPunct="0">
              <a:buClrTx/>
              <a:buSzTx/>
              <a:buFontTx/>
              <a:buNone/>
              <a:tabLst/>
              <a:defRPr/>
            </a:pPr>
            <a:r>
              <a:rPr kumimoji="1" lang="ja-JP" altLang="en-US" sz="900" b="0" i="0" u="none" strike="noStrike" kern="1200" cap="none" spc="0" normalizeH="0" baseline="0" noProof="0" dirty="0">
                <a:ln>
                  <a:noFill/>
                </a:ln>
                <a:solidFill>
                  <a:srgbClr val="000000"/>
                </a:solidFill>
                <a:effectLst>
                  <a:glow rad="127000">
                    <a:srgbClr val="FFFFFF"/>
                  </a:glow>
                </a:effectLst>
                <a:uLnTx/>
                <a:uFillTx/>
                <a:latin typeface="BIZ UDPゴシック" panose="020B0400000000000000" pitchFamily="50" charset="-128"/>
                <a:ea typeface="BIZ UDPゴシック" panose="020B0400000000000000" pitchFamily="50" charset="-128"/>
                <a:cs typeface="+mn-cs"/>
              </a:rPr>
              <a:t>鶴見調節池（シールド機）</a:t>
            </a:r>
          </a:p>
        </p:txBody>
      </p:sp>
      <p:sp>
        <p:nvSpPr>
          <p:cNvPr id="2" name="テキスト プレースホルダー 1">
            <a:extLst>
              <a:ext uri="{FF2B5EF4-FFF2-40B4-BE49-F238E27FC236}">
                <a16:creationId xmlns:a16="http://schemas.microsoft.com/office/drawing/2014/main" id="{888AD20A-DFE9-A3D4-29D5-42FDB7F87F00}"/>
              </a:ext>
            </a:extLst>
          </p:cNvPr>
          <p:cNvSpPr>
            <a:spLocks noGrp="1"/>
          </p:cNvSpPr>
          <p:nvPr>
            <p:ph type="body" sz="quarter" idx="13"/>
          </p:nvPr>
        </p:nvSpPr>
        <p:spPr>
          <a:xfrm>
            <a:off x="164468" y="83009"/>
            <a:ext cx="9468000" cy="648000"/>
          </a:xfrm>
        </p:spPr>
        <p:txBody>
          <a:bodyPr/>
          <a:lstStyle/>
          <a:p>
            <a:pPr marL="576000" indent="-576000"/>
            <a:r>
              <a:rPr lang="ja-JP" altLang="en-US" dirty="0"/>
              <a:t>（４）</a:t>
            </a:r>
            <a:r>
              <a:rPr lang="en-US" altLang="ja-JP" dirty="0"/>
              <a:t>	</a:t>
            </a:r>
            <a:r>
              <a:rPr lang="ja-JP" altLang="en-US" dirty="0"/>
              <a:t>グリーンボンドについて</a:t>
            </a:r>
          </a:p>
        </p:txBody>
      </p:sp>
      <p:grpSp>
        <p:nvGrpSpPr>
          <p:cNvPr id="36" name="グループ化 35">
            <a:extLst>
              <a:ext uri="{FF2B5EF4-FFF2-40B4-BE49-F238E27FC236}">
                <a16:creationId xmlns:a16="http://schemas.microsoft.com/office/drawing/2014/main" id="{A1042F2F-219A-B073-9AA7-45AEE1EE9048}"/>
              </a:ext>
            </a:extLst>
          </p:cNvPr>
          <p:cNvGrpSpPr/>
          <p:nvPr/>
        </p:nvGrpSpPr>
        <p:grpSpPr>
          <a:xfrm>
            <a:off x="272480" y="1052736"/>
            <a:ext cx="9360008" cy="288032"/>
            <a:chOff x="272480" y="1340800"/>
            <a:chExt cx="9360008" cy="288032"/>
          </a:xfrm>
        </p:grpSpPr>
        <p:sp>
          <p:nvSpPr>
            <p:cNvPr id="37" name="Rectangle 752">
              <a:extLst>
                <a:ext uri="{FF2B5EF4-FFF2-40B4-BE49-F238E27FC236}">
                  <a16:creationId xmlns:a16="http://schemas.microsoft.com/office/drawing/2014/main" id="{652923DB-5899-14A5-EC9E-3A34B24F5C5B}"/>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グリーンボンド発行の目的・背景</a:t>
              </a:r>
            </a:p>
          </p:txBody>
        </p:sp>
        <p:sp>
          <p:nvSpPr>
            <p:cNvPr id="38" name="Rectangle 752">
              <a:extLst>
                <a:ext uri="{FF2B5EF4-FFF2-40B4-BE49-F238E27FC236}">
                  <a16:creationId xmlns:a16="http://schemas.microsoft.com/office/drawing/2014/main" id="{073932A7-F869-9E34-D6F3-AEF058803592}"/>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39" name="直線コネクタ 38">
              <a:extLst>
                <a:ext uri="{FF2B5EF4-FFF2-40B4-BE49-F238E27FC236}">
                  <a16:creationId xmlns:a16="http://schemas.microsoft.com/office/drawing/2014/main" id="{A49F8137-04E8-6972-7918-A1B3ECE61ED4}"/>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50" name="テキスト ボックス 49">
            <a:extLst>
              <a:ext uri="{FF2B5EF4-FFF2-40B4-BE49-F238E27FC236}">
                <a16:creationId xmlns:a16="http://schemas.microsoft.com/office/drawing/2014/main" id="{09400D7E-3399-A032-5406-D502120D0136}"/>
              </a:ext>
            </a:extLst>
          </p:cNvPr>
          <p:cNvSpPr txBox="1">
            <a:spLocks/>
          </p:cNvSpPr>
          <p:nvPr/>
        </p:nvSpPr>
        <p:spPr bwMode="auto">
          <a:xfrm>
            <a:off x="3512840" y="4005457"/>
            <a:ext cx="54000" cy="360000"/>
          </a:xfrm>
          <a:prstGeom prst="rect">
            <a:avLst/>
          </a:prstGeom>
          <a:solidFill>
            <a:srgbClr val="111986"/>
          </a:solidFill>
          <a:ln w="9525" cap="rnd" algn="ctr">
            <a:noFill/>
            <a:miter lim="800000"/>
            <a:headEnd/>
            <a:tailEnd/>
          </a:ln>
          <a:effectLst/>
        </p:spPr>
        <p:txBody>
          <a:bodyPr wrap="none" lIns="198000" tIns="0" rIns="0" bIns="0" anchor="ctr" anchorCtr="0">
            <a:noAutofit/>
          </a:bodyPr>
          <a:lstStyle/>
          <a:p>
            <a:pPr marR="0" lvl="0" defTabSz="914400" rtl="0" fontAlgn="ctr" latinLnBrk="0" hangingPunct="0">
              <a:buClr>
                <a:srgbClr val="00B0F0"/>
              </a:buClr>
              <a:buSzTx/>
              <a:tabLst/>
              <a:defRPr/>
            </a:pPr>
            <a:r>
              <a:rPr kumimoji="1" lang="ja-JP" altLang="en-US" sz="1050" b="1" i="0" u="none" strike="noStrike" kern="1200" cap="none" spc="-1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生物自然資源及び</a:t>
            </a:r>
            <a:br>
              <a:rPr kumimoji="1" lang="en-US" altLang="ja-JP" sz="1050" b="1" i="0" u="none" strike="noStrike" kern="1200" cap="none" spc="-1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br>
            <a:r>
              <a:rPr kumimoji="1" lang="ja-JP" altLang="en-US" sz="1050" b="1" i="0" u="none" strike="noStrike" kern="1200" cap="none" spc="-1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土地利用に係る環境持続型管理</a:t>
            </a:r>
            <a:endParaRPr kumimoji="1" lang="ja-JP" altLang="en-US" sz="1050" b="1" i="0" u="none" strike="noStrike" kern="1200" cap="none" spc="-1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pic>
        <p:nvPicPr>
          <p:cNvPr id="51" name="図 50">
            <a:extLst>
              <a:ext uri="{FF2B5EF4-FFF2-40B4-BE49-F238E27FC236}">
                <a16:creationId xmlns:a16="http://schemas.microsoft.com/office/drawing/2014/main" id="{32C03E71-7142-76E5-54C9-D651A54F96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67393" t="46397" r="17709" b="29158"/>
          <a:stretch/>
        </p:blipFill>
        <p:spPr>
          <a:xfrm>
            <a:off x="5637116" y="4005497"/>
            <a:ext cx="360000" cy="360000"/>
          </a:xfrm>
          <a:prstGeom prst="rect">
            <a:avLst/>
          </a:prstGeom>
        </p:spPr>
      </p:pic>
      <p:pic>
        <p:nvPicPr>
          <p:cNvPr id="52" name="図 51">
            <a:extLst>
              <a:ext uri="{FF2B5EF4-FFF2-40B4-BE49-F238E27FC236}">
                <a16:creationId xmlns:a16="http://schemas.microsoft.com/office/drawing/2014/main" id="{EA12A687-9DFF-E30C-A3C3-835C8D8988C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22" t="73560" r="83880" b="1995"/>
          <a:stretch/>
        </p:blipFill>
        <p:spPr>
          <a:xfrm>
            <a:off x="6033120" y="4005457"/>
            <a:ext cx="360000" cy="360000"/>
          </a:xfrm>
          <a:prstGeom prst="rect">
            <a:avLst/>
          </a:prstGeom>
        </p:spPr>
      </p:pic>
      <p:sp>
        <p:nvSpPr>
          <p:cNvPr id="53" name="テキスト ボックス 52">
            <a:extLst>
              <a:ext uri="{FF2B5EF4-FFF2-40B4-BE49-F238E27FC236}">
                <a16:creationId xmlns:a16="http://schemas.microsoft.com/office/drawing/2014/main" id="{A9AC9527-304F-E30E-0383-97C686055552}"/>
              </a:ext>
            </a:extLst>
          </p:cNvPr>
          <p:cNvSpPr txBox="1">
            <a:spLocks/>
          </p:cNvSpPr>
          <p:nvPr/>
        </p:nvSpPr>
        <p:spPr bwMode="auto">
          <a:xfrm>
            <a:off x="6609184" y="4005457"/>
            <a:ext cx="54000" cy="360000"/>
          </a:xfrm>
          <a:prstGeom prst="rect">
            <a:avLst/>
          </a:prstGeom>
          <a:solidFill>
            <a:srgbClr val="111986"/>
          </a:solidFill>
          <a:ln w="9525" cap="rnd" algn="ctr">
            <a:noFill/>
            <a:miter lim="800000"/>
            <a:headEnd/>
            <a:tailEnd/>
          </a:ln>
          <a:effectLst/>
        </p:spPr>
        <p:txBody>
          <a:bodyPr wrap="none" lIns="198000" tIns="0" rIns="0" bIns="0" anchor="ctr" anchorCtr="0">
            <a:noAutofit/>
          </a:bodyPr>
          <a:lstStyle/>
          <a:p>
            <a:pPr marR="0" lvl="0" defTabSz="914400" rtl="0" fontAlgn="ctr" latinLnBrk="0" hangingPunct="0">
              <a:buClr>
                <a:srgbClr val="00B0F0"/>
              </a:buClr>
              <a:buSzTx/>
              <a:tabLst/>
              <a:defRPr/>
            </a:pPr>
            <a:r>
              <a:rPr kumimoji="1" lang="ja-JP" altLang="en-US" sz="1200" b="1" i="0" u="none" strike="noStrike" kern="1200" cap="none" spc="-1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クリーン輸送</a:t>
            </a:r>
            <a:endParaRPr kumimoji="1" lang="ja-JP" altLang="en-US" sz="1200" b="1" i="0" u="none" strike="noStrike" kern="1200" cap="none" spc="-1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スライド番号プレースホルダー 14">
            <a:extLst>
              <a:ext uri="{FF2B5EF4-FFF2-40B4-BE49-F238E27FC236}">
                <a16:creationId xmlns:a16="http://schemas.microsoft.com/office/drawing/2014/main" id="{D36D6AE0-1149-23F0-970E-D88CD6B40AC5}"/>
              </a:ext>
            </a:extLst>
          </p:cNvPr>
          <p:cNvSpPr>
            <a:spLocks noGrp="1"/>
          </p:cNvSpPr>
          <p:nvPr>
            <p:ph type="sldNum" sz="quarter" idx="4"/>
          </p:nvPr>
        </p:nvSpPr>
        <p:spPr>
          <a:xfrm>
            <a:off x="9133724" y="6605614"/>
            <a:ext cx="719137" cy="217488"/>
          </a:xfrm>
        </p:spPr>
        <p:txBody>
          <a:bodyPr/>
          <a:lstStyle/>
          <a:p>
            <a:pPr lvl="0"/>
            <a:r>
              <a:rPr lang="en-US" altLang="ja-JP" noProof="0" dirty="0"/>
              <a:t>20</a:t>
            </a:r>
            <a:endParaRPr lang="ja-JP" altLang="en-US" noProof="0" dirty="0"/>
          </a:p>
        </p:txBody>
      </p:sp>
    </p:spTree>
    <p:extLst>
      <p:ext uri="{BB962C8B-B14F-4D97-AF65-F5344CB8AC3E}">
        <p14:creationId xmlns:p14="http://schemas.microsoft.com/office/powerpoint/2010/main" val="1238507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プレースホルダー 18">
            <a:extLst>
              <a:ext uri="{FF2B5EF4-FFF2-40B4-BE49-F238E27FC236}">
                <a16:creationId xmlns:a16="http://schemas.microsoft.com/office/drawing/2014/main" id="{BCF72429-63F5-B38D-2AB1-843A76817699}"/>
              </a:ext>
            </a:extLst>
          </p:cNvPr>
          <p:cNvSpPr>
            <a:spLocks noGrp="1"/>
          </p:cNvSpPr>
          <p:nvPr>
            <p:ph type="body" sz="quarter" idx="12"/>
          </p:nvPr>
        </p:nvSpPr>
        <p:spPr>
          <a:xfrm>
            <a:off x="272350" y="6525368"/>
            <a:ext cx="8568000" cy="216000"/>
          </a:xfrm>
        </p:spPr>
        <p:txBody>
          <a:bodyPr/>
          <a:lstStyle/>
          <a:p>
            <a:r>
              <a:rPr lang="ja-JP" altLang="en-US"/>
              <a:t>詳細については大阪府</a:t>
            </a:r>
            <a:r>
              <a:rPr lang="en-US" altLang="ja-JP"/>
              <a:t>HP</a:t>
            </a:r>
            <a:r>
              <a:rPr lang="ja-JP" altLang="en-US"/>
              <a:t>「グリーンボンド」中、インパクトレポーティングを参照</a:t>
            </a:r>
          </a:p>
          <a:p>
            <a:r>
              <a:rPr lang="en-US" altLang="ja-JP"/>
              <a:t>https://www.pref.osaka.lg.jp/zaisei/kosai2/greenbond.html</a:t>
            </a:r>
          </a:p>
        </p:txBody>
      </p:sp>
      <p:sp>
        <p:nvSpPr>
          <p:cNvPr id="20" name="テキスト プレースホルダー 19">
            <a:extLst>
              <a:ext uri="{FF2B5EF4-FFF2-40B4-BE49-F238E27FC236}">
                <a16:creationId xmlns:a16="http://schemas.microsoft.com/office/drawing/2014/main" id="{279FD56B-A048-45B0-2A50-5C0195AE54F3}"/>
              </a:ext>
            </a:extLst>
          </p:cNvPr>
          <p:cNvSpPr>
            <a:spLocks noGrp="1"/>
          </p:cNvSpPr>
          <p:nvPr>
            <p:ph type="body" sz="quarter" idx="13"/>
          </p:nvPr>
        </p:nvSpPr>
        <p:spPr>
          <a:xfrm>
            <a:off x="164468" y="83009"/>
            <a:ext cx="9468000" cy="648000"/>
          </a:xfrm>
        </p:spPr>
        <p:txBody>
          <a:bodyPr/>
          <a:lstStyle/>
          <a:p>
            <a:pPr marL="576000" indent="-576000"/>
            <a:r>
              <a:rPr lang="ja-JP" altLang="en-US" dirty="0"/>
              <a:t>（４）</a:t>
            </a:r>
            <a:r>
              <a:rPr lang="en-US" altLang="ja-JP" dirty="0"/>
              <a:t>	</a:t>
            </a:r>
            <a:r>
              <a:rPr lang="ja-JP" altLang="en-US" dirty="0"/>
              <a:t>グリーンボンドについて</a:t>
            </a:r>
          </a:p>
        </p:txBody>
      </p:sp>
      <p:sp>
        <p:nvSpPr>
          <p:cNvPr id="26" name="テキスト ボックス 25">
            <a:extLst>
              <a:ext uri="{FF2B5EF4-FFF2-40B4-BE49-F238E27FC236}">
                <a16:creationId xmlns:a16="http://schemas.microsoft.com/office/drawing/2014/main" id="{F424DCB9-7117-4990-B28B-907854C33294}"/>
              </a:ext>
            </a:extLst>
          </p:cNvPr>
          <p:cNvSpPr txBox="1"/>
          <p:nvPr/>
        </p:nvSpPr>
        <p:spPr bwMode="auto">
          <a:xfrm>
            <a:off x="5961110" y="3176971"/>
            <a:ext cx="2016000" cy="360000"/>
          </a:xfrm>
          <a:prstGeom prst="rect">
            <a:avLst/>
          </a:prstGeom>
          <a:solidFill>
            <a:srgbClr val="5698DF">
              <a:alpha val="0"/>
            </a:srgbClr>
          </a:solidFill>
          <a:ln w="9525" cap="rnd" algn="ctr">
            <a:noFill/>
            <a:miter lim="800000"/>
            <a:headEnd/>
            <a:tailEnd/>
          </a:ln>
          <a:effectLst/>
        </p:spPr>
        <p:txBody>
          <a:bodyPr wrap="square" lIns="0" tIns="54000" rIns="0" bIns="0" rtlCol="0" anchor="t">
            <a:noAutofit/>
          </a:bodyPr>
          <a:lstStyle/>
          <a:p>
            <a:pPr lvl="0" algn="just" fontAlgn="ctr" hangingPunct="0">
              <a:buClr>
                <a:srgbClr val="000000"/>
              </a:buClr>
              <a:defRPr/>
            </a:pPr>
            <a:r>
              <a:rPr kumimoji="1" lang="ja-JP" altLang="en-US" sz="900" b="0" i="0" u="none" strike="noStrike" kern="1200" cap="none" normalizeH="0" baseline="0" noProof="0">
                <a:ln>
                  <a:noFill/>
                </a:ln>
                <a:solidFill>
                  <a:srgbClr val="000000"/>
                </a:solidFill>
                <a:effectLst/>
                <a:uLnTx/>
                <a:uFillTx/>
                <a:latin typeface="+mn-ea"/>
                <a:cs typeface="+mn-cs"/>
              </a:rPr>
              <a:t>防災公園整備</a:t>
            </a:r>
            <a:r>
              <a:rPr kumimoji="1" lang="ja-JP" altLang="en-US" sz="900" b="0" i="0" u="none" strike="noStrike" kern="1200" cap="none" normalizeH="0" baseline="0" noProof="0" dirty="0">
                <a:ln>
                  <a:noFill/>
                </a:ln>
                <a:solidFill>
                  <a:srgbClr val="000000"/>
                </a:solidFill>
                <a:effectLst/>
                <a:uLnTx/>
                <a:uFillTx/>
                <a:latin typeface="+mn-ea"/>
                <a:cs typeface="+mn-cs"/>
              </a:rPr>
              <a:t>事業等の整備促進により、大規模災害発生時の活動拠点や避難場所の確保、安全対策整備等により利用者の安全確保、</a:t>
            </a:r>
            <a:r>
              <a:rPr lang="ja-JP" altLang="en-US" sz="900" dirty="0">
                <a:solidFill>
                  <a:schemeClr val="tx1"/>
                </a:solidFill>
                <a:latin typeface="+mn-ea"/>
              </a:rPr>
              <a:t>ヒートアイランド現象による気温上昇の抑制に</a:t>
            </a:r>
            <a:r>
              <a:rPr kumimoji="1" lang="ja-JP" altLang="en-US" sz="900" b="0" i="0" u="none" strike="noStrike" kern="1200" cap="none" normalizeH="0" baseline="0" noProof="0" dirty="0">
                <a:ln>
                  <a:noFill/>
                </a:ln>
                <a:solidFill>
                  <a:schemeClr val="tx1"/>
                </a:solidFill>
                <a:effectLst/>
                <a:uLnTx/>
                <a:uFillTx/>
                <a:latin typeface="+mn-ea"/>
                <a:cs typeface="+mn-cs"/>
              </a:rPr>
              <a:t>寄与する公園等施設整備を実施</a:t>
            </a:r>
            <a:r>
              <a:rPr kumimoji="1" lang="ja-JP" altLang="en-US" sz="900" b="0" i="0" u="none" strike="noStrike" kern="1200" cap="none" normalizeH="0" baseline="0" noProof="0" dirty="0">
                <a:ln>
                  <a:noFill/>
                </a:ln>
                <a:solidFill>
                  <a:srgbClr val="000000"/>
                </a:solidFill>
                <a:effectLst/>
                <a:uLnTx/>
                <a:uFillTx/>
                <a:latin typeface="+mn-ea"/>
                <a:cs typeface="+mn-cs"/>
              </a:rPr>
              <a:t>。</a:t>
            </a:r>
            <a:endParaRPr kumimoji="1" lang="en-US" altLang="ja-JP" sz="900" b="0" i="0" u="none" strike="noStrike" kern="1200" cap="none" normalizeH="0" baseline="0" noProof="0" dirty="0">
              <a:ln>
                <a:noFill/>
              </a:ln>
              <a:solidFill>
                <a:srgbClr val="000000"/>
              </a:solidFill>
              <a:effectLst/>
              <a:uLnTx/>
              <a:uFillTx/>
              <a:latin typeface="+mn-ea"/>
              <a:cs typeface="+mn-cs"/>
            </a:endParaRPr>
          </a:p>
        </p:txBody>
      </p:sp>
      <p:sp>
        <p:nvSpPr>
          <p:cNvPr id="27" name="テキスト ボックス 26">
            <a:extLst>
              <a:ext uri="{FF2B5EF4-FFF2-40B4-BE49-F238E27FC236}">
                <a16:creationId xmlns:a16="http://schemas.microsoft.com/office/drawing/2014/main" id="{DEA20A5A-DD4A-4021-B219-7AA33BD0AF7D}"/>
              </a:ext>
            </a:extLst>
          </p:cNvPr>
          <p:cNvSpPr txBox="1"/>
          <p:nvPr/>
        </p:nvSpPr>
        <p:spPr bwMode="auto">
          <a:xfrm>
            <a:off x="5961112" y="1340767"/>
            <a:ext cx="3672408" cy="360000"/>
          </a:xfrm>
          <a:prstGeom prst="rect">
            <a:avLst/>
          </a:prstGeom>
          <a:solidFill>
            <a:srgbClr val="5698DF">
              <a:alpha val="0"/>
            </a:srgbClr>
          </a:solidFill>
          <a:ln w="9525" cap="rnd" algn="ctr">
            <a:noFill/>
            <a:miter lim="800000"/>
            <a:headEnd/>
            <a:tailEnd/>
          </a:ln>
          <a:effectLst/>
        </p:spPr>
        <p:txBody>
          <a:bodyPr wrap="square" lIns="0" tIns="54000" rIns="0" bIns="0" rtlCol="0" anchor="t">
            <a:noAutofit/>
          </a:bodyPr>
          <a:lstStyle/>
          <a:p>
            <a:pPr marL="0" marR="0" lvl="0" indent="0" algn="just" defTabSz="914400" rtl="0" eaLnBrk="1" fontAlgn="ctr" latinLnBrk="0" hangingPunct="0">
              <a:buClr>
                <a:srgbClr val="000000"/>
              </a:buClr>
              <a:buSzTx/>
              <a:buFontTx/>
              <a:buNone/>
              <a:tabLst/>
              <a:defRPr/>
            </a:pPr>
            <a:r>
              <a:rPr lang="ja-JP" altLang="en-US" sz="900" dirty="0">
                <a:latin typeface="BIZ UDPゴシック" panose="020B0400000000000000" pitchFamily="50" charset="-128"/>
                <a:ea typeface="BIZ UDPゴシック" panose="020B0400000000000000" pitchFamily="50" charset="-128"/>
              </a:rPr>
              <a:t>高潮への対策に加え津波にも対応できる既存の水門の更新、気候変動による将来変化も考慮した新たな水門の建設、大雨による洪水を安全に流下できるよう河道改修を実施。</a:t>
            </a:r>
            <a:endParaRPr kumimoji="1" lang="en-US" altLang="ja-JP" sz="900" b="0" i="0" u="none" strike="noStrike" kern="1200" cap="none"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70BE6989-61E3-4938-91F1-FDA2BE8228EB}"/>
              </a:ext>
            </a:extLst>
          </p:cNvPr>
          <p:cNvSpPr txBox="1"/>
          <p:nvPr/>
        </p:nvSpPr>
        <p:spPr bwMode="auto">
          <a:xfrm>
            <a:off x="5961111" y="5013175"/>
            <a:ext cx="3672408" cy="360000"/>
          </a:xfrm>
          <a:prstGeom prst="rect">
            <a:avLst/>
          </a:prstGeom>
          <a:solidFill>
            <a:srgbClr val="5698DF">
              <a:alpha val="0"/>
            </a:srgbClr>
          </a:solidFill>
          <a:ln w="9525" cap="rnd" algn="ctr">
            <a:noFill/>
            <a:miter lim="800000"/>
            <a:headEnd/>
            <a:tailEnd/>
          </a:ln>
          <a:effectLst/>
        </p:spPr>
        <p:txBody>
          <a:bodyPr wrap="square" lIns="0" tIns="54000" rIns="0" bIns="0" rtlCol="0" anchor="t">
            <a:noAutofit/>
          </a:bodyPr>
          <a:lstStyle/>
          <a:p>
            <a:pPr marL="0" marR="0" lvl="0" indent="0" algn="just" defTabSz="914400" rtl="0" eaLnBrk="1" fontAlgn="ctr" latinLnBrk="0" hangingPunct="0">
              <a:buClr>
                <a:srgbClr val="000000"/>
              </a:buClr>
              <a:buSzTx/>
              <a:buFontTx/>
              <a:buNone/>
              <a:tabLst/>
              <a:defRPr/>
            </a:pPr>
            <a:r>
              <a:rPr kumimoji="1" lang="ja-JP" altLang="en-US" sz="900" b="0" i="0" u="none" strike="noStrike" kern="1200" cap="none" spc="-10" normalizeH="0" baseline="0" noProof="0" dirty="0">
                <a:ln>
                  <a:noFill/>
                </a:ln>
                <a:solidFill>
                  <a:schemeClr val="tx1"/>
                </a:solidFill>
                <a:effectLst/>
                <a:uLnTx/>
                <a:uFillTx/>
                <a:latin typeface="+mn-ea"/>
                <a:cs typeface="+mn-cs"/>
              </a:rPr>
              <a:t>門真市以南への延伸により、大阪都心部から放射状に形成された既存鉄道を環状方向に結節することで、広域的な鉄道ネットワークを形成するとともに、府道大阪中央環状線の自動車交通を分散し、渋滞解消にも寄与する。</a:t>
            </a:r>
          </a:p>
        </p:txBody>
      </p:sp>
      <p:pic>
        <p:nvPicPr>
          <p:cNvPr id="31" name="図 30">
            <a:extLst>
              <a:ext uri="{FF2B5EF4-FFF2-40B4-BE49-F238E27FC236}">
                <a16:creationId xmlns:a16="http://schemas.microsoft.com/office/drawing/2014/main" id="{14176D1C-F416-4CC6-BDBB-8B1C08C9B716}"/>
              </a:ext>
            </a:extLst>
          </p:cNvPr>
          <p:cNvPicPr>
            <a:picLocks/>
          </p:cNvPicPr>
          <p:nvPr/>
        </p:nvPicPr>
        <p:blipFill>
          <a:blip r:embed="rId2"/>
          <a:srcRect t="1870" b="11448"/>
          <a:stretch>
            <a:fillRect/>
          </a:stretch>
        </p:blipFill>
        <p:spPr>
          <a:xfrm>
            <a:off x="5961112" y="1880828"/>
            <a:ext cx="2591025" cy="864394"/>
          </a:xfrm>
          <a:prstGeom prst="rect">
            <a:avLst/>
          </a:prstGeom>
        </p:spPr>
      </p:pic>
      <p:pic>
        <p:nvPicPr>
          <p:cNvPr id="33" name="図 32">
            <a:extLst>
              <a:ext uri="{FF2B5EF4-FFF2-40B4-BE49-F238E27FC236}">
                <a16:creationId xmlns:a16="http://schemas.microsoft.com/office/drawing/2014/main" id="{5A3155D8-08D3-420F-B99D-A7BAFDFACBE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61112" y="5553332"/>
            <a:ext cx="2370568" cy="900000"/>
          </a:xfrm>
          <a:prstGeom prst="rect">
            <a:avLst/>
          </a:prstGeom>
        </p:spPr>
      </p:pic>
      <p:pic>
        <p:nvPicPr>
          <p:cNvPr id="34" name="図 33">
            <a:extLst>
              <a:ext uri="{FF2B5EF4-FFF2-40B4-BE49-F238E27FC236}">
                <a16:creationId xmlns:a16="http://schemas.microsoft.com/office/drawing/2014/main" id="{4C6730E1-E7DA-49AC-8940-3EDD38EB0C1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049520" y="3248979"/>
            <a:ext cx="1584000" cy="1332000"/>
          </a:xfrm>
          <a:prstGeom prst="rect">
            <a:avLst/>
          </a:prstGeom>
        </p:spPr>
      </p:pic>
      <p:graphicFrame>
        <p:nvGraphicFramePr>
          <p:cNvPr id="66" name="表 65">
            <a:extLst>
              <a:ext uri="{FF2B5EF4-FFF2-40B4-BE49-F238E27FC236}">
                <a16:creationId xmlns:a16="http://schemas.microsoft.com/office/drawing/2014/main" id="{8D9195FF-5B45-BCF6-5FF3-9CCBF0E039A5}"/>
              </a:ext>
            </a:extLst>
          </p:cNvPr>
          <p:cNvGraphicFramePr>
            <a:graphicFrameLocks noGrp="1"/>
          </p:cNvGraphicFramePr>
          <p:nvPr/>
        </p:nvGraphicFramePr>
        <p:xfrm>
          <a:off x="272480" y="1052736"/>
          <a:ext cx="5544016" cy="5400000"/>
        </p:xfrm>
        <a:graphic>
          <a:graphicData uri="http://schemas.openxmlformats.org/drawingml/2006/table">
            <a:tbl>
              <a:tblPr>
                <a:tableStyleId>{5C22544A-7EE6-4342-B048-85BDC9FD1C3A}</a:tableStyleId>
              </a:tblPr>
              <a:tblGrid>
                <a:gridCol w="144016">
                  <a:extLst>
                    <a:ext uri="{9D8B030D-6E8A-4147-A177-3AD203B41FA5}">
                      <a16:colId xmlns:a16="http://schemas.microsoft.com/office/drawing/2014/main" val="2013277528"/>
                    </a:ext>
                  </a:extLst>
                </a:gridCol>
                <a:gridCol w="720000">
                  <a:extLst>
                    <a:ext uri="{9D8B030D-6E8A-4147-A177-3AD203B41FA5}">
                      <a16:colId xmlns:a16="http://schemas.microsoft.com/office/drawing/2014/main" val="1094171708"/>
                    </a:ext>
                  </a:extLst>
                </a:gridCol>
                <a:gridCol w="2376000">
                  <a:extLst>
                    <a:ext uri="{9D8B030D-6E8A-4147-A177-3AD203B41FA5}">
                      <a16:colId xmlns:a16="http://schemas.microsoft.com/office/drawing/2014/main" val="610724475"/>
                    </a:ext>
                  </a:extLst>
                </a:gridCol>
                <a:gridCol w="576000">
                  <a:extLst>
                    <a:ext uri="{9D8B030D-6E8A-4147-A177-3AD203B41FA5}">
                      <a16:colId xmlns:a16="http://schemas.microsoft.com/office/drawing/2014/main" val="2387054137"/>
                    </a:ext>
                  </a:extLst>
                </a:gridCol>
                <a:gridCol w="1728000">
                  <a:extLst>
                    <a:ext uri="{9D8B030D-6E8A-4147-A177-3AD203B41FA5}">
                      <a16:colId xmlns:a16="http://schemas.microsoft.com/office/drawing/2014/main" val="530052968"/>
                    </a:ext>
                  </a:extLst>
                </a:gridCol>
              </a:tblGrid>
              <a:tr h="360000">
                <a:tc gridSpan="3">
                  <a:txBody>
                    <a:bodyPr/>
                    <a:lstStyle/>
                    <a:p>
                      <a:pPr algn="ctr" rtl="0" fontAlgn="ctr" hangingPunct="0">
                        <a:buNone/>
                      </a:pPr>
                      <a:r>
                        <a:rPr lang="ja-JP" altLang="en-US" sz="900" b="1" u="none" strike="noStrike">
                          <a:solidFill>
                            <a:srgbClr val="FFFFFF"/>
                          </a:solidFill>
                          <a:effectLst/>
                          <a:latin typeface="BIZ UDPゴシック" panose="020B0400000000000000" pitchFamily="50" charset="-128"/>
                          <a:ea typeface="BIZ UDPゴシック" panose="020B0400000000000000" pitchFamily="50" charset="-128"/>
                        </a:rPr>
                        <a:t>グリーン適格プロジェクト分類</a:t>
                      </a:r>
                      <a:br>
                        <a:rPr lang="en-US" altLang="ja-JP" sz="900" b="1" u="none" strike="noStrike">
                          <a:solidFill>
                            <a:srgbClr val="FFFFFF"/>
                          </a:solidFill>
                          <a:effectLst/>
                          <a:latin typeface="BIZ UDPゴシック" panose="020B0400000000000000" pitchFamily="50" charset="-128"/>
                          <a:ea typeface="BIZ UDPゴシック" panose="020B0400000000000000" pitchFamily="50" charset="-128"/>
                        </a:rPr>
                      </a:br>
                      <a:r>
                        <a:rPr lang="ja-JP" altLang="en-US" sz="900" b="1" u="none" strike="noStrike">
                          <a:solidFill>
                            <a:srgbClr val="FFFFFF"/>
                          </a:solidFill>
                          <a:effectLst/>
                          <a:latin typeface="BIZ UDPゴシック" panose="020B0400000000000000" pitchFamily="50" charset="-128"/>
                          <a:ea typeface="BIZ UDPゴシック" panose="020B0400000000000000" pitchFamily="50" charset="-128"/>
                        </a:rPr>
                        <a:t>（対象プロジェクト）</a:t>
                      </a:r>
                      <a:endParaRPr lang="ja-JP" altLang="en-US" sz="900" b="1"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0649C"/>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hangingPunct="0">
                        <a:buNone/>
                      </a:pPr>
                      <a:r>
                        <a:rPr lang="ja-JP" altLang="en-US" sz="900" b="1" u="none" strike="noStrike">
                          <a:solidFill>
                            <a:srgbClr val="FFFFFF"/>
                          </a:solidFill>
                          <a:effectLst/>
                          <a:latin typeface="BIZ UDPゴシック" panose="020B0400000000000000" pitchFamily="50" charset="-128"/>
                          <a:ea typeface="BIZ UDPゴシック" panose="020B0400000000000000" pitchFamily="50" charset="-128"/>
                        </a:rPr>
                        <a:t>充当額</a:t>
                      </a:r>
                    </a:p>
                    <a:p>
                      <a:pPr algn="ctr" rtl="0" fontAlgn="ctr" hangingPunct="0">
                        <a:buNone/>
                      </a:pPr>
                      <a:r>
                        <a:rPr lang="ja-JP" altLang="en-US" sz="900" b="1" u="none" strike="noStrike">
                          <a:solidFill>
                            <a:srgbClr val="FFFFFF"/>
                          </a:solidFill>
                          <a:effectLst/>
                          <a:latin typeface="BIZ UDPゴシック" panose="020B0400000000000000" pitchFamily="50" charset="-128"/>
                          <a:ea typeface="BIZ UDPゴシック" panose="020B0400000000000000" pitchFamily="50" charset="-128"/>
                        </a:rPr>
                        <a:t>（百万円）</a:t>
                      </a:r>
                      <a:endParaRPr lang="ja-JP" altLang="en-US" sz="900" b="1"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0649C"/>
                    </a:solidFill>
                  </a:tcPr>
                </a:tc>
                <a:tc>
                  <a:txBody>
                    <a:bodyPr/>
                    <a:lstStyle/>
                    <a:p>
                      <a:pPr algn="ctr" rtl="0" fontAlgn="ctr" hangingPunct="0">
                        <a:buNone/>
                      </a:pPr>
                      <a:r>
                        <a:rPr lang="zh-TW" altLang="en-US" sz="900" b="1" u="none" strike="noStrike">
                          <a:solidFill>
                            <a:srgbClr val="FFFFFF"/>
                          </a:solidFill>
                          <a:effectLst/>
                          <a:latin typeface="BIZ UDPゴシック" panose="020B0400000000000000" pitchFamily="50" charset="-128"/>
                          <a:ea typeface="BIZ UDPゴシック" panose="020B0400000000000000" pitchFamily="50" charset="-128"/>
                        </a:rPr>
                        <a:t>整備実績／環境改善効果</a:t>
                      </a:r>
                      <a:endParaRPr lang="zh-TW" altLang="en-US" sz="900" b="1" i="0" u="none" strike="noStrike">
                        <a:solidFill>
                          <a:srgbClr val="FFFFFF"/>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0649C"/>
                    </a:solidFill>
                  </a:tcPr>
                </a:tc>
                <a:extLst>
                  <a:ext uri="{0D108BD9-81ED-4DB2-BD59-A6C34878D82A}">
                    <a16:rowId xmlns:a16="http://schemas.microsoft.com/office/drawing/2014/main" val="3481336450"/>
                  </a:ext>
                </a:extLst>
              </a:tr>
              <a:tr h="360000">
                <a:tc gridSpan="3">
                  <a:txBody>
                    <a:bodyPr/>
                    <a:lstStyle/>
                    <a:p>
                      <a:pPr algn="l" rtl="0" fontAlgn="ctr" hangingPunct="0">
                        <a:buNone/>
                      </a:pPr>
                      <a:r>
                        <a:rPr lang="ja-JP" altLang="en-US" sz="800" b="1" u="none" strike="noStrike">
                          <a:effectLst/>
                          <a:latin typeface="BIZ UDPゴシック" panose="020B0400000000000000" pitchFamily="50" charset="-128"/>
                          <a:ea typeface="BIZ UDPゴシック" panose="020B0400000000000000" pitchFamily="50" charset="-128"/>
                        </a:rPr>
                        <a:t>気候変動への適応</a:t>
                      </a:r>
                      <a:endParaRPr lang="ja-JP" altLang="en-US"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2,886</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hangingPunct="0">
                        <a:buNone/>
                      </a:pP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9595698"/>
                  </a:ext>
                </a:extLst>
              </a:tr>
              <a:tr h="306000">
                <a:tc rowSpan="8">
                  <a:txBody>
                    <a:bodyPr/>
                    <a:lstStyle/>
                    <a:p>
                      <a:pPr algn="ctr" rtl="0" fontAlgn="ctr" hangingPunct="0">
                        <a:buNone/>
                      </a:pP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solidFill>
                  </a:tcPr>
                </a:tc>
                <a:tc rowSpan="2">
                  <a:txBody>
                    <a:bodyPr/>
                    <a:lstStyle/>
                    <a:p>
                      <a:pPr algn="l" rtl="0" fontAlgn="ctr" hangingPunct="0">
                        <a:buNone/>
                      </a:pPr>
                      <a:r>
                        <a:rPr lang="ja-JP" altLang="en-US" sz="800" b="1" u="none" strike="noStrike">
                          <a:effectLst/>
                          <a:latin typeface="BIZ UDPゴシック" panose="020B0400000000000000" pitchFamily="50" charset="-128"/>
                          <a:ea typeface="BIZ UDPゴシック" panose="020B0400000000000000" pitchFamily="50" charset="-128"/>
                        </a:rPr>
                        <a:t>堤防や洪水</a:t>
                      </a:r>
                    </a:p>
                    <a:p>
                      <a:pPr algn="l" rtl="0" fontAlgn="ctr" hangingPunct="0">
                        <a:buNone/>
                      </a:pPr>
                      <a:r>
                        <a:rPr lang="ja-JP" altLang="en-US" sz="800" b="1" u="none" strike="noStrike">
                          <a:effectLst/>
                          <a:latin typeface="BIZ UDPゴシック" panose="020B0400000000000000" pitchFamily="50" charset="-128"/>
                          <a:ea typeface="BIZ UDPゴシック" panose="020B0400000000000000" pitchFamily="50" charset="-128"/>
                        </a:rPr>
                        <a:t>調整施設等</a:t>
                      </a:r>
                    </a:p>
                    <a:p>
                      <a:pPr algn="l" rtl="0" fontAlgn="ctr" hangingPunct="0">
                        <a:buNone/>
                      </a:pPr>
                      <a:r>
                        <a:rPr lang="ja-JP" altLang="en-US" sz="800" b="1" u="none" strike="noStrike">
                          <a:effectLst/>
                          <a:latin typeface="BIZ UDPゴシック" panose="020B0400000000000000" pitchFamily="50" charset="-128"/>
                          <a:ea typeface="BIZ UDPゴシック" panose="020B0400000000000000" pitchFamily="50" charset="-128"/>
                        </a:rPr>
                        <a:t>の整備</a:t>
                      </a:r>
                      <a:endParaRPr lang="ja-JP" altLang="en-US"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fontAlgn="ctr" hangingPunct="0"/>
                      <a:r>
                        <a:rPr lang="ja-JP" altLang="en-US" sz="800" b="1" u="none" strike="noStrike">
                          <a:effectLst/>
                          <a:latin typeface="BIZ UDPゴシック" panose="020B0400000000000000" pitchFamily="50" charset="-128"/>
                          <a:ea typeface="BIZ UDPゴシック" panose="020B0400000000000000" pitchFamily="50" charset="-128"/>
                        </a:rPr>
                        <a:t>（①河川改良事業（寝屋川水系））</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712</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rtl="0" fontAlgn="ctr" hangingPunct="0">
                        <a:buNone/>
                      </a:pPr>
                      <a:r>
                        <a:rPr lang="ja-JP" altLang="en-US" sz="800" u="none" strike="noStrike">
                          <a:effectLst/>
                          <a:latin typeface="BIZ UDPゴシック" panose="020B0400000000000000" pitchFamily="50" charset="-128"/>
                          <a:ea typeface="BIZ UDPゴシック" panose="020B0400000000000000" pitchFamily="50" charset="-128"/>
                        </a:rPr>
                        <a:t>事業件数（６件）</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6815028"/>
                  </a:ext>
                </a:extLst>
              </a:tr>
              <a:tr h="306000">
                <a:tc vMerge="1">
                  <a:txBody>
                    <a:bodyPr/>
                    <a:lstStyle/>
                    <a:p>
                      <a:endParaRPr kumimoji="1" lang="ja-JP" altLang="en-US"/>
                    </a:p>
                  </a:txBody>
                  <a:tcPr>
                    <a:lnT w="6350" cap="flat" cmpd="sng" algn="ctr">
                      <a:solidFill>
                        <a:srgbClr val="FF0000"/>
                      </a:solidFill>
                      <a:prstDash val="solid"/>
                      <a:round/>
                      <a:headEnd type="none" w="med" len="med"/>
                      <a:tailEnd type="none" w="med" len="med"/>
                    </a:lnT>
                  </a:tcPr>
                </a:tc>
                <a:tc vMerge="1">
                  <a:txBody>
                    <a:bodyPr/>
                    <a:lstStyle/>
                    <a:p>
                      <a:endParaRPr kumimoji="1" lang="ja-JP" altLang="en-US"/>
                    </a:p>
                  </a:txBody>
                  <a:tcPr/>
                </a:tc>
                <a:tc>
                  <a:txBody>
                    <a:bodyPr/>
                    <a:lstStyle/>
                    <a:p>
                      <a:pPr fontAlgn="ctr" hangingPunct="0"/>
                      <a:r>
                        <a:rPr lang="zh-TW" altLang="en-US" sz="800" b="1" u="none" strike="noStrike">
                          <a:effectLst/>
                          <a:latin typeface="BIZ UDPゴシック" panose="020B0400000000000000" pitchFamily="50" charset="-128"/>
                          <a:ea typeface="BIZ UDPゴシック" panose="020B0400000000000000" pitchFamily="50" charset="-128"/>
                        </a:rPr>
                        <a:t>（②高潮対策事業）</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1,033</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rtl="0" fontAlgn="ctr" hangingPunct="0">
                        <a:buNone/>
                      </a:pPr>
                      <a:r>
                        <a:rPr lang="zh-CN" altLang="en-US" sz="800" u="none" strike="noStrike">
                          <a:effectLst/>
                          <a:latin typeface="BIZ UDPゴシック" panose="020B0400000000000000" pitchFamily="50" charset="-128"/>
                          <a:ea typeface="BIZ UDPゴシック" panose="020B0400000000000000" pitchFamily="50" charset="-128"/>
                        </a:rPr>
                        <a:t>河川数（３河川）</a:t>
                      </a:r>
                      <a:endParaRPr lang="zh-CN"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920410"/>
                  </a:ext>
                </a:extLst>
              </a:tr>
              <a:tr h="306000">
                <a:tc vMerge="1">
                  <a:txBody>
                    <a:bodyPr/>
                    <a:lstStyle/>
                    <a:p>
                      <a:endParaRPr kumimoji="1" lang="ja-JP" altLang="en-US"/>
                    </a:p>
                  </a:txBody>
                  <a:tcPr/>
                </a:tc>
                <a:tc rowSpan="4">
                  <a:txBody>
                    <a:bodyPr/>
                    <a:lstStyle/>
                    <a:p>
                      <a:pPr algn="l" fontAlgn="ctr" hangingPunct="0"/>
                      <a:r>
                        <a:rPr lang="ja-JP" altLang="en-US" sz="800" b="1" u="none" strike="noStrike">
                          <a:effectLst/>
                          <a:latin typeface="BIZ UDPゴシック" panose="020B0400000000000000" pitchFamily="50" charset="-128"/>
                          <a:ea typeface="BIZ UDPゴシック" panose="020B0400000000000000" pitchFamily="50" charset="-128"/>
                        </a:rPr>
                        <a:t>土砂災害</a:t>
                      </a:r>
                    </a:p>
                    <a:p>
                      <a:pPr algn="l" fontAlgn="ctr" hangingPunct="0"/>
                      <a:r>
                        <a:rPr lang="ja-JP" altLang="en-US" sz="800" b="1" u="none" strike="noStrike">
                          <a:effectLst/>
                          <a:latin typeface="BIZ UDPゴシック" panose="020B0400000000000000" pitchFamily="50" charset="-128"/>
                          <a:ea typeface="BIZ UDPゴシック" panose="020B0400000000000000" pitchFamily="50" charset="-128"/>
                        </a:rPr>
                        <a:t>防止施設</a:t>
                      </a:r>
                    </a:p>
                    <a:p>
                      <a:pPr algn="l" fontAlgn="ctr" hangingPunct="0"/>
                      <a:r>
                        <a:rPr lang="ja-JP" altLang="en-US" sz="800" b="1" u="none" strike="noStrike">
                          <a:effectLst/>
                          <a:latin typeface="BIZ UDPゴシック" panose="020B0400000000000000" pitchFamily="50" charset="-128"/>
                          <a:ea typeface="BIZ UDPゴシック" panose="020B0400000000000000" pitchFamily="50" charset="-128"/>
                        </a:rPr>
                        <a:t>（砂防堰堤等）</a:t>
                      </a:r>
                    </a:p>
                    <a:p>
                      <a:pPr algn="l" fontAlgn="ctr" hangingPunct="0"/>
                      <a:r>
                        <a:rPr lang="ja-JP" altLang="en-US" sz="800" b="1" u="none" strike="noStrike">
                          <a:effectLst/>
                          <a:latin typeface="BIZ UDPゴシック" panose="020B0400000000000000" pitchFamily="50" charset="-128"/>
                          <a:ea typeface="BIZ UDPゴシック" panose="020B0400000000000000" pitchFamily="50" charset="-128"/>
                        </a:rPr>
                        <a:t>の整備</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fontAlgn="ctr" hangingPunct="0"/>
                      <a:r>
                        <a:rPr lang="ja-JP" altLang="en-US" sz="800" b="1" u="none" strike="noStrike">
                          <a:effectLst/>
                          <a:latin typeface="BIZ UDPゴシック" panose="020B0400000000000000" pitchFamily="50" charset="-128"/>
                          <a:ea typeface="BIZ UDPゴシック" panose="020B0400000000000000" pitchFamily="50" charset="-128"/>
                        </a:rPr>
                        <a:t>（③道路施設の災害対策（道路法面の対策等））</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199</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rtl="0" fontAlgn="ctr" hangingPunct="0">
                        <a:buNone/>
                      </a:pPr>
                      <a:r>
                        <a:rPr lang="zh-TW" altLang="en-US" sz="800" u="none" strike="noStrike">
                          <a:effectLst/>
                          <a:latin typeface="BIZ UDPゴシック" panose="020B0400000000000000" pitchFamily="50" charset="-128"/>
                          <a:ea typeface="BIZ UDPゴシック" panose="020B0400000000000000" pitchFamily="50" charset="-128"/>
                        </a:rPr>
                        <a:t>対策箇所（８箇所）</a:t>
                      </a:r>
                      <a:endParaRPr lang="zh-TW"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694622"/>
                  </a:ext>
                </a:extLst>
              </a:tr>
              <a:tr h="306000">
                <a:tc vMerge="1">
                  <a:txBody>
                    <a:bodyPr/>
                    <a:lstStyle/>
                    <a:p>
                      <a:endParaRPr kumimoji="1" lang="ja-JP" altLang="en-US"/>
                    </a:p>
                  </a:txBody>
                  <a:tcPr/>
                </a:tc>
                <a:tc vMerge="1">
                  <a:txBody>
                    <a:bodyPr/>
                    <a:lstStyle/>
                    <a:p>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fontAlgn="ctr" hangingPunct="0"/>
                      <a:r>
                        <a:rPr lang="zh-TW" altLang="en-US" sz="800" b="1" u="none" strike="noStrike">
                          <a:effectLst/>
                          <a:latin typeface="BIZ UDPゴシック" panose="020B0400000000000000" pitchFamily="50" charset="-128"/>
                          <a:ea typeface="BIZ UDPゴシック" panose="020B0400000000000000" pitchFamily="50" charset="-128"/>
                        </a:rPr>
                        <a:t>（④治山事業）</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212</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rtl="0" fontAlgn="ctr" hangingPunct="0">
                        <a:buNone/>
                      </a:pPr>
                      <a:r>
                        <a:rPr lang="zh-TW" altLang="en-US" sz="800" u="none" strike="noStrike">
                          <a:effectLst/>
                          <a:latin typeface="BIZ UDPゴシック" panose="020B0400000000000000" pitchFamily="50" charset="-128"/>
                          <a:ea typeface="BIZ UDPゴシック" panose="020B0400000000000000" pitchFamily="50" charset="-128"/>
                        </a:rPr>
                        <a:t>整備面積（</a:t>
                      </a:r>
                      <a:r>
                        <a:rPr lang="en-US" altLang="zh-TW" sz="800" u="none" strike="noStrike">
                          <a:effectLst/>
                          <a:latin typeface="BIZ UDPゴシック" panose="020B0400000000000000" pitchFamily="50" charset="-128"/>
                          <a:ea typeface="BIZ UDPゴシック" panose="020B0400000000000000" pitchFamily="50" charset="-128"/>
                        </a:rPr>
                        <a:t>38.1ha</a:t>
                      </a:r>
                      <a:r>
                        <a:rPr lang="zh-TW" altLang="en-US" sz="800" u="none" strike="noStrike">
                          <a:effectLst/>
                          <a:latin typeface="BIZ UDPゴシック" panose="020B0400000000000000" pitchFamily="50" charset="-128"/>
                          <a:ea typeface="BIZ UDPゴシック" panose="020B0400000000000000" pitchFamily="50" charset="-128"/>
                        </a:rPr>
                        <a:t>）</a:t>
                      </a:r>
                      <a:endParaRPr lang="zh-TW"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8735039"/>
                  </a:ext>
                </a:extLst>
              </a:tr>
              <a:tr h="306000">
                <a:tc vMerge="1">
                  <a:txBody>
                    <a:bodyPr/>
                    <a:lstStyle/>
                    <a:p>
                      <a:endParaRPr kumimoji="1" lang="ja-JP" altLang="en-US"/>
                    </a:p>
                  </a:txBody>
                  <a:tcPr/>
                </a:tc>
                <a:tc vMerge="1">
                  <a:txBody>
                    <a:bodyPr/>
                    <a:lstStyle/>
                    <a:p>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fontAlgn="ctr" hangingPunct="0"/>
                      <a:r>
                        <a:rPr lang="zh-TW" altLang="en-US" sz="800" b="1" u="none" strike="noStrike">
                          <a:effectLst/>
                          <a:latin typeface="BIZ UDPゴシック" panose="020B0400000000000000" pitchFamily="50" charset="-128"/>
                          <a:ea typeface="BIZ UDPゴシック" panose="020B0400000000000000" pitchFamily="50" charset="-128"/>
                        </a:rPr>
                        <a:t>（⑤急傾斜地崩壊対策事業）</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61</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just" rtl="0" fontAlgn="ctr" hangingPunct="0">
                        <a:buNone/>
                      </a:pPr>
                      <a:r>
                        <a:rPr lang="zh-CN" altLang="en-US" sz="800" u="none" strike="noStrike">
                          <a:effectLst/>
                          <a:latin typeface="BIZ UDPゴシック" panose="020B0400000000000000" pitchFamily="50" charset="-128"/>
                          <a:ea typeface="BIZ UDPゴシック" panose="020B0400000000000000" pitchFamily="50" charset="-128"/>
                        </a:rPr>
                        <a:t>地区数（６地区）</a:t>
                      </a:r>
                      <a:endParaRPr lang="zh-CN"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758211"/>
                  </a:ext>
                </a:extLst>
              </a:tr>
              <a:tr h="306000">
                <a:tc vMerge="1">
                  <a:txBody>
                    <a:bodyPr/>
                    <a:lstStyle/>
                    <a:p>
                      <a:endParaRPr kumimoji="1" lang="ja-JP" altLang="en-US"/>
                    </a:p>
                  </a:txBody>
                  <a:tcPr/>
                </a:tc>
                <a:tc vMerge="1">
                  <a:txBody>
                    <a:bodyPr/>
                    <a:lstStyle/>
                    <a:p>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a:txBody>
                    <a:bodyPr/>
                    <a:lstStyle/>
                    <a:p>
                      <a:pPr fontAlgn="ctr" hangingPunct="0"/>
                      <a:r>
                        <a:rPr lang="zh-TW" altLang="en-US" sz="800" b="1" u="none" strike="noStrike">
                          <a:effectLst/>
                          <a:latin typeface="BIZ UDPゴシック" panose="020B0400000000000000" pitchFamily="50" charset="-128"/>
                          <a:ea typeface="BIZ UDPゴシック" panose="020B0400000000000000" pitchFamily="50" charset="-128"/>
                        </a:rPr>
                        <a:t>（⑥砂防施設整備事業）</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272</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hangingPunct="0">
                        <a:buNone/>
                      </a:pPr>
                      <a:r>
                        <a:rPr lang="zh-CN" altLang="en-US" sz="800" u="none" strike="noStrike">
                          <a:effectLst/>
                          <a:latin typeface="BIZ UDPゴシック" panose="020B0400000000000000" pitchFamily="50" charset="-128"/>
                          <a:ea typeface="BIZ UDPゴシック" panose="020B0400000000000000" pitchFamily="50" charset="-128"/>
                        </a:rPr>
                        <a:t>渓流数（</a:t>
                      </a:r>
                      <a:r>
                        <a:rPr lang="en-US" altLang="zh-CN" sz="800" u="none" strike="noStrike">
                          <a:effectLst/>
                          <a:latin typeface="BIZ UDPゴシック" panose="020B0400000000000000" pitchFamily="50" charset="-128"/>
                          <a:ea typeface="BIZ UDPゴシック" panose="020B0400000000000000" pitchFamily="50" charset="-128"/>
                        </a:rPr>
                        <a:t>30</a:t>
                      </a:r>
                      <a:r>
                        <a:rPr lang="zh-CN" altLang="en-US" sz="800" u="none" strike="noStrike">
                          <a:effectLst/>
                          <a:latin typeface="BIZ UDPゴシック" panose="020B0400000000000000" pitchFamily="50" charset="-128"/>
                          <a:ea typeface="BIZ UDPゴシック" panose="020B0400000000000000" pitchFamily="50" charset="-128"/>
                        </a:rPr>
                        <a:t>渓流）</a:t>
                      </a:r>
                      <a:endParaRPr lang="zh-CN"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885257"/>
                  </a:ext>
                </a:extLst>
              </a:tr>
              <a:tr h="306000">
                <a:tc vMerge="1">
                  <a:txBody>
                    <a:bodyPr/>
                    <a:lstStyle/>
                    <a:p>
                      <a:endParaRPr kumimoji="1" lang="ja-JP" altLang="en-US"/>
                    </a:p>
                  </a:txBody>
                  <a:tcPr/>
                </a:tc>
                <a:tc gridSpan="2">
                  <a:txBody>
                    <a:bodyPr/>
                    <a:lstStyle/>
                    <a:p>
                      <a:pPr algn="l" fontAlgn="ctr" hangingPunct="0"/>
                      <a:r>
                        <a:rPr lang="ja-JP" altLang="en-US" sz="800" b="1" u="none" strike="noStrike">
                          <a:effectLst/>
                          <a:latin typeface="BIZ UDPゴシック" panose="020B0400000000000000" pitchFamily="50" charset="-128"/>
                          <a:ea typeface="BIZ UDPゴシック" panose="020B0400000000000000" pitchFamily="50" charset="-128"/>
                        </a:rPr>
                        <a:t>道路の無電柱化（⑦道路の無電柱化事業）</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hMerge="1">
                  <a:txBody>
                    <a:bodyPr/>
                    <a:lstStyle/>
                    <a:p>
                      <a:endParaRPr kumimoji="1" lang="ja-JP" altLang="en-US"/>
                    </a:p>
                  </a:txBody>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195</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rtl="0" fontAlgn="ctr" hangingPunct="0">
                        <a:buNone/>
                      </a:pPr>
                      <a:r>
                        <a:rPr lang="zh-TW" altLang="en-US" sz="800" u="none" strike="noStrike">
                          <a:effectLst/>
                          <a:latin typeface="BIZ UDPゴシック" panose="020B0400000000000000" pitchFamily="50" charset="-128"/>
                          <a:ea typeface="BIZ UDPゴシック" panose="020B0400000000000000" pitchFamily="50" charset="-128"/>
                        </a:rPr>
                        <a:t>整備距離（</a:t>
                      </a:r>
                      <a:r>
                        <a:rPr lang="en-US" altLang="zh-TW" sz="800" u="none" strike="noStrike">
                          <a:effectLst/>
                          <a:latin typeface="BIZ UDPゴシック" panose="020B0400000000000000" pitchFamily="50" charset="-128"/>
                          <a:ea typeface="BIZ UDPゴシック" panose="020B0400000000000000" pitchFamily="50" charset="-128"/>
                        </a:rPr>
                        <a:t>1.1km</a:t>
                      </a:r>
                      <a:r>
                        <a:rPr lang="zh-TW" altLang="en-US" sz="800" u="none" strike="noStrike">
                          <a:effectLst/>
                          <a:latin typeface="BIZ UDPゴシック" panose="020B0400000000000000" pitchFamily="50" charset="-128"/>
                          <a:ea typeface="BIZ UDPゴシック" panose="020B0400000000000000" pitchFamily="50" charset="-128"/>
                        </a:rPr>
                        <a:t>）</a:t>
                      </a:r>
                      <a:endParaRPr lang="zh-TW"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655011"/>
                  </a:ext>
                </a:extLst>
              </a:tr>
              <a:tr h="306000">
                <a:tc vMerge="1">
                  <a:txBody>
                    <a:bodyPr/>
                    <a:lstStyle/>
                    <a:p>
                      <a:endParaRPr kumimoji="1" lang="ja-JP" altLang="en-US"/>
                    </a:p>
                  </a:txBody>
                  <a:tcPr/>
                </a:tc>
                <a:tc gridSpan="2">
                  <a:txBody>
                    <a:bodyPr/>
                    <a:lstStyle/>
                    <a:p>
                      <a:pPr algn="l" fontAlgn="ctr" hangingPunct="0"/>
                      <a:r>
                        <a:rPr lang="ja-JP" altLang="en-US" sz="800" b="1" u="none" strike="noStrike">
                          <a:effectLst/>
                          <a:latin typeface="BIZ UDPゴシック" panose="020B0400000000000000" pitchFamily="50" charset="-128"/>
                          <a:ea typeface="BIZ UDPゴシック" panose="020B0400000000000000" pitchFamily="50" charset="-128"/>
                        </a:rPr>
                        <a:t>ため池等の総合的な防災・減災対策（⑧農地防災事業）</a:t>
                      </a:r>
                      <a:endParaRPr kumimoji="1" lang="ja-JP" altLang="en-US" sz="1400" b="1">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hMerge="1">
                  <a:txBody>
                    <a:bodyPr/>
                    <a:lstStyle/>
                    <a:p>
                      <a:endParaRPr kumimoji="1" lang="ja-JP" altLang="en-US"/>
                    </a:p>
                  </a:txBody>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202</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rtl="0" fontAlgn="ctr" hangingPunct="0">
                        <a:buNone/>
                      </a:pPr>
                      <a:r>
                        <a:rPr lang="zh-CN" altLang="en-US" sz="800" u="none" strike="noStrike">
                          <a:effectLst/>
                          <a:latin typeface="BIZ UDPゴシック" panose="020B0400000000000000" pitchFamily="50" charset="-128"/>
                          <a:ea typeface="BIZ UDPゴシック" panose="020B0400000000000000" pitchFamily="50" charset="-128"/>
                        </a:rPr>
                        <a:t>地区数（</a:t>
                      </a:r>
                      <a:r>
                        <a:rPr lang="en-US" altLang="zh-CN" sz="800" u="none" strike="noStrike">
                          <a:effectLst/>
                          <a:latin typeface="BIZ UDPゴシック" panose="020B0400000000000000" pitchFamily="50" charset="-128"/>
                          <a:ea typeface="BIZ UDPゴシック" panose="020B0400000000000000" pitchFamily="50" charset="-128"/>
                        </a:rPr>
                        <a:t>28</a:t>
                      </a:r>
                      <a:r>
                        <a:rPr lang="zh-CN" altLang="en-US" sz="800" u="none" strike="noStrike">
                          <a:effectLst/>
                          <a:latin typeface="BIZ UDPゴシック" panose="020B0400000000000000" pitchFamily="50" charset="-128"/>
                          <a:ea typeface="BIZ UDPゴシック" panose="020B0400000000000000" pitchFamily="50" charset="-128"/>
                        </a:rPr>
                        <a:t>地区）</a:t>
                      </a:r>
                      <a:endParaRPr lang="zh-CN"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427856"/>
                  </a:ext>
                </a:extLst>
              </a:tr>
              <a:tr h="504000">
                <a:tc gridSpan="3">
                  <a:txBody>
                    <a:bodyPr/>
                    <a:lstStyle/>
                    <a:p>
                      <a:pPr algn="l" rtl="0" fontAlgn="ctr" hangingPunct="0">
                        <a:buNone/>
                      </a:pPr>
                      <a:r>
                        <a:rPr lang="ja-JP" altLang="en-US" sz="800" b="1" u="none" strike="noStrike">
                          <a:effectLst/>
                          <a:latin typeface="BIZ UDPゴシック" panose="020B0400000000000000" pitchFamily="50" charset="-128"/>
                          <a:ea typeface="BIZ UDPゴシック" panose="020B0400000000000000" pitchFamily="50" charset="-128"/>
                        </a:rPr>
                        <a:t>気候変動への適応・生物自然資源及び土地利用に係る環境持続型管理</a:t>
                      </a:r>
                      <a:br>
                        <a:rPr lang="en-US" altLang="ja-JP" sz="800" b="1" u="none" strike="noStrike">
                          <a:effectLst/>
                          <a:latin typeface="BIZ UDPゴシック" panose="020B0400000000000000" pitchFamily="50" charset="-128"/>
                          <a:ea typeface="BIZ UDPゴシック" panose="020B0400000000000000" pitchFamily="50" charset="-128"/>
                        </a:rPr>
                      </a:br>
                      <a:r>
                        <a:rPr lang="ja-JP" altLang="en-US" sz="800" b="1" u="none" strike="noStrike">
                          <a:effectLst/>
                          <a:latin typeface="BIZ UDPゴシック" panose="020B0400000000000000" pitchFamily="50" charset="-128"/>
                          <a:ea typeface="BIZ UDPゴシック" panose="020B0400000000000000" pitchFamily="50" charset="-128"/>
                        </a:rPr>
                        <a:t>（⑨公園緑地の創出）</a:t>
                      </a:r>
                      <a:endParaRPr lang="ja-JP" altLang="en-US"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9BBDF"/>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466</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solid"/>
                      <a:round/>
                      <a:headEnd type="none" w="med" len="med"/>
                      <a:tailEnd type="none" w="med" len="med"/>
                    </a:lnT>
                    <a:lnB w="9525"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rtl="0" fontAlgn="ctr" hangingPunct="0">
                        <a:buNone/>
                      </a:pPr>
                      <a:r>
                        <a:rPr lang="zh-TW" altLang="en-US" sz="800" u="none" strike="noStrike">
                          <a:effectLst/>
                          <a:latin typeface="BIZ UDPゴシック" panose="020B0400000000000000" pitchFamily="50" charset="-128"/>
                          <a:ea typeface="BIZ UDPゴシック" panose="020B0400000000000000" pitchFamily="50" charset="-128"/>
                        </a:rPr>
                        <a:t>整備面積（</a:t>
                      </a:r>
                      <a:r>
                        <a:rPr lang="en-US" altLang="zh-TW" sz="800" u="none" strike="noStrike">
                          <a:effectLst/>
                          <a:latin typeface="BIZ UDPゴシック" panose="020B0400000000000000" pitchFamily="50" charset="-128"/>
                          <a:ea typeface="BIZ UDPゴシック" panose="020B0400000000000000" pitchFamily="50" charset="-128"/>
                        </a:rPr>
                        <a:t>1.1ha</a:t>
                      </a:r>
                      <a:r>
                        <a:rPr lang="zh-TW" altLang="en-US" sz="800" u="none" strike="noStrike">
                          <a:effectLst/>
                          <a:latin typeface="BIZ UDPゴシック" panose="020B0400000000000000" pitchFamily="50" charset="-128"/>
                          <a:ea typeface="BIZ UDPゴシック" panose="020B0400000000000000" pitchFamily="50" charset="-128"/>
                        </a:rPr>
                        <a:t>）</a:t>
                      </a:r>
                      <a:endParaRPr lang="zh-TW"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9525"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885595"/>
                  </a:ext>
                </a:extLst>
              </a:tr>
              <a:tr h="360000">
                <a:tc gridSpan="3">
                  <a:txBody>
                    <a:bodyPr/>
                    <a:lstStyle/>
                    <a:p>
                      <a:pPr algn="l" rtl="0" fontAlgn="ctr" hangingPunct="0">
                        <a:buNone/>
                      </a:pPr>
                      <a:r>
                        <a:rPr lang="ja-JP" altLang="en-US" sz="800" b="1" u="none" strike="noStrike">
                          <a:effectLst/>
                          <a:latin typeface="BIZ UDPゴシック" panose="020B0400000000000000" pitchFamily="50" charset="-128"/>
                          <a:ea typeface="BIZ UDPゴシック" panose="020B0400000000000000" pitchFamily="50" charset="-128"/>
                        </a:rPr>
                        <a:t>クリーン輸送</a:t>
                      </a:r>
                      <a:endParaRPr lang="ja-JP" altLang="en-US"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84848"/>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1,648</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9525"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fontAlgn="ctr" hangingPunct="0">
                        <a:buNone/>
                      </a:pP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2574743"/>
                  </a:ext>
                </a:extLst>
              </a:tr>
              <a:tr h="504000">
                <a:tc rowSpan="2">
                  <a:txBody>
                    <a:bodyPr/>
                    <a:lstStyle/>
                    <a:p>
                      <a:pPr algn="l" rtl="0" fontAlgn="ctr" hangingPunct="0">
                        <a:buNone/>
                      </a:pPr>
                      <a:r>
                        <a:rPr lang="ja-JP" altLang="en-US" sz="800" u="none" strike="noStrike">
                          <a:effectLst/>
                          <a:latin typeface="BIZ UDPゴシック" panose="020B0400000000000000" pitchFamily="50" charset="-128"/>
                          <a:ea typeface="BIZ UDPゴシック" panose="020B0400000000000000" pitchFamily="50" charset="-128"/>
                        </a:rPr>
                        <a:t>　</a:t>
                      </a: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9BBDF"/>
                    </a:solidFill>
                  </a:tcPr>
                </a:tc>
                <a:tc gridSpan="2">
                  <a:txBody>
                    <a:bodyPr/>
                    <a:lstStyle/>
                    <a:p>
                      <a:pPr algn="l" rtl="0" fontAlgn="ctr" hangingPunct="0">
                        <a:buNone/>
                      </a:pPr>
                      <a:r>
                        <a:rPr lang="ja-JP" altLang="en-US" sz="800" b="1" u="none" strike="noStrike">
                          <a:effectLst/>
                          <a:latin typeface="BIZ UDPゴシック" panose="020B0400000000000000" pitchFamily="50" charset="-128"/>
                          <a:ea typeface="BIZ UDPゴシック" panose="020B0400000000000000" pitchFamily="50" charset="-128"/>
                        </a:rPr>
                        <a:t>⑩大阪モノレールの延伸</a:t>
                      </a:r>
                      <a:endParaRPr lang="ja-JP" altLang="en-US" sz="10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solidFill>
                      <a:srgbClr val="CCDAF5"/>
                    </a:solidFill>
                  </a:tcPr>
                </a:tc>
                <a:tc hMerge="1">
                  <a:txBody>
                    <a:bodyPr/>
                    <a:lstStyle/>
                    <a:p>
                      <a:pPr algn="l" rtl="0" fontAlgn="ctr">
                        <a:buNone/>
                      </a:pPr>
                      <a:endParaRPr lang="ja-JP" altLang="en-US" sz="10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077" marR="6077" marT="6077"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876</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509588" indent="-509588" algn="l" rtl="0" fontAlgn="ctr" hangingPunct="0">
                        <a:spcBef>
                          <a:spcPts val="100"/>
                        </a:spcBef>
                        <a:buNone/>
                        <a:tabLst>
                          <a:tab pos="796925" algn="l"/>
                        </a:tabLst>
                      </a:pPr>
                      <a:r>
                        <a:rPr lang="ja-JP" altLang="en-US" sz="800" u="none" strike="noStrike">
                          <a:effectLst/>
                          <a:latin typeface="BIZ UDPゴシック" panose="020B0400000000000000" pitchFamily="50" charset="-128"/>
                          <a:ea typeface="BIZ UDPゴシック" panose="020B0400000000000000" pitchFamily="50" charset="-128"/>
                        </a:rPr>
                        <a:t>削減量</a:t>
                      </a:r>
                      <a:r>
                        <a:rPr lang="ja-JP" altLang="en-US" sz="800" u="none" strike="noStrike" baseline="30000">
                          <a:effectLst/>
                          <a:latin typeface="BIZ UDPゴシック" panose="020B0400000000000000" pitchFamily="50" charset="-128"/>
                          <a:ea typeface="BIZ UDPゴシック" panose="020B0400000000000000" pitchFamily="50" charset="-128"/>
                        </a:rPr>
                        <a:t>（</a:t>
                      </a:r>
                      <a:r>
                        <a:rPr lang="en-US" altLang="ja-JP" sz="800" u="none" strike="noStrike" baseline="30000">
                          <a:effectLst/>
                          <a:latin typeface="BIZ UDPゴシック" panose="020B0400000000000000" pitchFamily="50" charset="-128"/>
                          <a:ea typeface="BIZ UDPゴシック" panose="020B0400000000000000" pitchFamily="50" charset="-128"/>
                        </a:rPr>
                        <a:t>※</a:t>
                      </a:r>
                      <a:r>
                        <a:rPr lang="ja-JP" altLang="en-US" sz="800" u="none" strike="noStrike" baseline="30000">
                          <a:effectLst/>
                          <a:latin typeface="BIZ UDPゴシック" panose="020B0400000000000000" pitchFamily="50" charset="-128"/>
                          <a:ea typeface="BIZ UDPゴシック" panose="020B0400000000000000" pitchFamily="50" charset="-128"/>
                        </a:rPr>
                        <a:t>）</a:t>
                      </a:r>
                      <a:r>
                        <a:rPr lang="ja-JP" altLang="en-US" sz="800" u="none" strike="noStrike">
                          <a:effectLst/>
                          <a:latin typeface="BIZ UDPゴシック" panose="020B0400000000000000" pitchFamily="50" charset="-128"/>
                          <a:ea typeface="BIZ UDPゴシック" panose="020B0400000000000000" pitchFamily="50" charset="-128"/>
                        </a:rPr>
                        <a:t>：</a:t>
                      </a:r>
                      <a:r>
                        <a:rPr lang="en-US" altLang="ja-JP" sz="800" u="none" strike="noStrike">
                          <a:effectLst/>
                          <a:latin typeface="BIZ UDPゴシック" panose="020B0400000000000000" pitchFamily="50" charset="-128"/>
                          <a:ea typeface="BIZ UDPゴシック" panose="020B0400000000000000" pitchFamily="50" charset="-128"/>
                        </a:rPr>
                        <a:t>	CO₂</a:t>
                      </a:r>
                      <a:r>
                        <a:rPr lang="ja-JP" altLang="en-US" sz="800" u="none" strike="noStrike">
                          <a:effectLst/>
                          <a:latin typeface="BIZ UDPゴシック" panose="020B0400000000000000" pitchFamily="50" charset="-128"/>
                          <a:ea typeface="BIZ UDPゴシック" panose="020B0400000000000000" pitchFamily="50" charset="-128"/>
                        </a:rPr>
                        <a:t>：</a:t>
                      </a:r>
                      <a:r>
                        <a:rPr lang="en-US" altLang="ja-JP" sz="800" u="none" strike="noStrike">
                          <a:effectLst/>
                          <a:latin typeface="BIZ UDPゴシック" panose="020B0400000000000000" pitchFamily="50" charset="-128"/>
                          <a:ea typeface="BIZ UDPゴシック" panose="020B0400000000000000" pitchFamily="50" charset="-128"/>
                        </a:rPr>
                        <a:t>	2,713</a:t>
                      </a:r>
                      <a:r>
                        <a:rPr lang="ja-JP" altLang="en-US" sz="800" u="none" strike="noStrike">
                          <a:effectLst/>
                          <a:latin typeface="BIZ UDPゴシック" panose="020B0400000000000000" pitchFamily="50" charset="-128"/>
                          <a:ea typeface="BIZ UDPゴシック" panose="020B0400000000000000" pitchFamily="50" charset="-128"/>
                        </a:rPr>
                        <a:t>トン／年</a:t>
                      </a:r>
                      <a:br>
                        <a:rPr lang="en-US" altLang="ja-JP" sz="800" u="none" strike="noStrike">
                          <a:effectLst/>
                          <a:latin typeface="BIZ UDPゴシック" panose="020B0400000000000000" pitchFamily="50" charset="-128"/>
                          <a:ea typeface="BIZ UDPゴシック" panose="020B0400000000000000" pitchFamily="50" charset="-128"/>
                        </a:rPr>
                      </a:br>
                      <a:r>
                        <a:rPr lang="en-US" altLang="ja-JP" sz="800" u="none" strike="noStrike">
                          <a:effectLst/>
                          <a:latin typeface="BIZ UDPゴシック" panose="020B0400000000000000" pitchFamily="50" charset="-128"/>
                          <a:ea typeface="BIZ UDPゴシック" panose="020B0400000000000000" pitchFamily="50" charset="-128"/>
                        </a:rPr>
                        <a:t>NO</a:t>
                      </a:r>
                      <a:r>
                        <a:rPr lang="ja-JP" altLang="en-US" sz="800" u="none" strike="noStrike">
                          <a:effectLst/>
                          <a:latin typeface="BIZ UDPゴシック" panose="020B0400000000000000" pitchFamily="50" charset="-128"/>
                          <a:ea typeface="BIZ UDPゴシック" panose="020B0400000000000000" pitchFamily="50" charset="-128"/>
                        </a:rPr>
                        <a:t>ｘ：</a:t>
                      </a:r>
                      <a:r>
                        <a:rPr lang="en-US" altLang="ja-JP" sz="800" u="none" strike="noStrike">
                          <a:effectLst/>
                          <a:latin typeface="BIZ UDPゴシック" panose="020B0400000000000000" pitchFamily="50" charset="-128"/>
                          <a:ea typeface="BIZ UDPゴシック" panose="020B0400000000000000" pitchFamily="50" charset="-128"/>
                        </a:rPr>
                        <a:t>	12</a:t>
                      </a:r>
                      <a:r>
                        <a:rPr lang="ja-JP" altLang="en-US" sz="800" u="none" strike="noStrike">
                          <a:effectLst/>
                          <a:latin typeface="BIZ UDPゴシック" panose="020B0400000000000000" pitchFamily="50" charset="-128"/>
                          <a:ea typeface="BIZ UDPゴシック" panose="020B0400000000000000" pitchFamily="50" charset="-128"/>
                        </a:rPr>
                        <a:t>トン／年</a:t>
                      </a:r>
                    </a:p>
                    <a:p>
                      <a:pPr algn="l" rtl="0" fontAlgn="ctr" hangingPunct="0">
                        <a:spcBef>
                          <a:spcPts val="200"/>
                        </a:spcBef>
                        <a:buNone/>
                      </a:pPr>
                      <a:r>
                        <a:rPr lang="en-US" altLang="ja-JP" sz="700" u="none" strike="noStrike">
                          <a:effectLst/>
                          <a:latin typeface="BIZ UDPゴシック" panose="020B0400000000000000" pitchFamily="50" charset="-128"/>
                          <a:ea typeface="BIZ UDPゴシック" panose="020B0400000000000000" pitchFamily="50" charset="-128"/>
                        </a:rPr>
                        <a:t>※ </a:t>
                      </a:r>
                      <a:r>
                        <a:rPr lang="ja-JP" altLang="en-US" sz="700" u="none" strike="noStrike">
                          <a:effectLst/>
                          <a:latin typeface="BIZ UDPゴシック" panose="020B0400000000000000" pitchFamily="50" charset="-128"/>
                          <a:ea typeface="BIZ UDPゴシック" panose="020B0400000000000000" pitchFamily="50" charset="-128"/>
                        </a:rPr>
                        <a:t>開業時の推定量</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3706960"/>
                  </a:ext>
                </a:extLst>
              </a:tr>
              <a:tr h="504000">
                <a:tc vMerge="1">
                  <a:txBody>
                    <a:bodyPr/>
                    <a:lstStyle/>
                    <a:p>
                      <a:endParaRPr kumimoji="1" lang="ja-JP" altLang="en-US"/>
                    </a:p>
                  </a:txBody>
                  <a:tcPr>
                    <a:lnT w="6350" cap="flat" cmpd="sng" algn="ctr">
                      <a:solidFill>
                        <a:srgbClr val="FF0000"/>
                      </a:solidFill>
                      <a:prstDash val="solid"/>
                      <a:round/>
                      <a:headEnd type="none" w="med" len="med"/>
                      <a:tailEnd type="none" w="med" len="med"/>
                    </a:lnT>
                  </a:tcPr>
                </a:tc>
                <a:tc gridSpan="2">
                  <a:txBody>
                    <a:bodyPr/>
                    <a:lstStyle/>
                    <a:p>
                      <a:pPr fontAlgn="ctr" hangingPunct="0"/>
                      <a:r>
                        <a:rPr lang="ja-JP" altLang="en-US" sz="800" b="1" u="none" strike="noStrike">
                          <a:effectLst/>
                          <a:latin typeface="BIZ UDPゴシック" panose="020B0400000000000000" pitchFamily="50" charset="-128"/>
                          <a:ea typeface="BIZ UDPゴシック" panose="020B0400000000000000" pitchFamily="50" charset="-128"/>
                        </a:rPr>
                        <a:t>⑪なにわ筋線の整備</a:t>
                      </a:r>
                      <a:endParaRPr kumimoji="1" lang="ja-JP" altLang="en-US" b="1">
                        <a:latin typeface="BIZ UDPゴシック" panose="020B0400000000000000" pitchFamily="50" charset="-128"/>
                        <a:ea typeface="BIZ UDPゴシック" panose="020B0400000000000000" pitchFamily="50" charset="-128"/>
                      </a:endParaRPr>
                    </a:p>
                  </a:txBody>
                  <a:tcPr marL="36000" marR="36000" marT="0" marB="0" anchor="ctr">
                    <a:lnL w="12700" cmpd="sng">
                      <a:noFill/>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1270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solidFill>
                  </a:tcPr>
                </a:tc>
                <a:tc hMerge="1">
                  <a:txBody>
                    <a:bodyPr/>
                    <a:lstStyle/>
                    <a:p>
                      <a:endParaRPr kumimoji="1" lang="ja-JP" altLang="en-US"/>
                    </a:p>
                  </a:txBody>
                  <a:tcPr/>
                </a:tc>
                <a:tc>
                  <a:txBody>
                    <a:bodyPr/>
                    <a:lstStyle/>
                    <a:p>
                      <a:pPr algn="r" rtl="0" fontAlgn="ctr" hangingPunct="0">
                        <a:buNone/>
                      </a:pPr>
                      <a:r>
                        <a:rPr lang="en-US" altLang="ja-JP" sz="800" u="none" strike="noStrike">
                          <a:effectLst/>
                          <a:latin typeface="BIZ UDPゴシック" panose="020B0400000000000000" pitchFamily="50" charset="-128"/>
                          <a:ea typeface="BIZ UDPゴシック" panose="020B0400000000000000" pitchFamily="50" charset="-128"/>
                        </a:rPr>
                        <a:t>772</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6350" cap="flat" cmpd="sng" algn="ctr">
                      <a:solidFill>
                        <a:srgbClr val="484848"/>
                      </a:solidFill>
                      <a:prstDash val="dash"/>
                      <a:round/>
                      <a:headEnd type="none" w="med" len="med"/>
                      <a:tailEnd type="none" w="med" len="med"/>
                    </a:lnT>
                    <a:lnB w="1270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00063" indent="-500063" algn="l" defTabSz="914400" rtl="0" eaLnBrk="1" fontAlgn="ctr" latinLnBrk="0" hangingPunct="0">
                        <a:buNone/>
                        <a:tabLst>
                          <a:tab pos="795600" algn="l"/>
                        </a:tabLst>
                      </a:pPr>
                      <a:r>
                        <a:rPr kumimoji="1" lang="ja-JP" altLang="en-US"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t>削減量</a:t>
                      </a:r>
                      <a:r>
                        <a:rPr kumimoji="1" lang="ja-JP" altLang="en-US" sz="800" u="none" strike="noStrike" kern="1200" baseline="30000">
                          <a:solidFill>
                            <a:schemeClr val="dk1"/>
                          </a:solidFill>
                          <a:effectLst/>
                          <a:latin typeface="BIZ UDPゴシック" panose="020B0400000000000000" pitchFamily="50" charset="-128"/>
                          <a:ea typeface="BIZ UDPゴシック" panose="020B0400000000000000" pitchFamily="50" charset="-128"/>
                          <a:cs typeface="+mn-cs"/>
                        </a:rPr>
                        <a:t>（</a:t>
                      </a:r>
                      <a:r>
                        <a:rPr kumimoji="1" lang="en-US" altLang="ja-JP" sz="800" u="none" strike="noStrike" kern="1200" baseline="3000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en-US" sz="800" u="none" strike="noStrike" kern="1200" baseline="3000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en-US"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t>：</a:t>
                      </a:r>
                      <a:r>
                        <a:rPr kumimoji="1" lang="en-US" altLang="ja-JP"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t>	CO₂</a:t>
                      </a:r>
                      <a:r>
                        <a:rPr kumimoji="1" lang="ja-JP" altLang="en-US"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t>：</a:t>
                      </a:r>
                      <a:r>
                        <a:rPr kumimoji="1" lang="en-US" altLang="ja-JP"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t>	</a:t>
                      </a:r>
                      <a:r>
                        <a:rPr kumimoji="1" lang="ja-JP" altLang="en-US"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t>約</a:t>
                      </a:r>
                      <a:r>
                        <a:rPr kumimoji="1" lang="en-US" altLang="ja-JP"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t>1,300</a:t>
                      </a:r>
                      <a:r>
                        <a:rPr kumimoji="1" lang="ja-JP" altLang="en-US"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t>トン／年</a:t>
                      </a:r>
                      <a:br>
                        <a:rPr kumimoji="1" lang="en-US" altLang="ja-JP" sz="800" u="none" strike="noStrike" kern="1200">
                          <a:solidFill>
                            <a:schemeClr val="dk1"/>
                          </a:solidFill>
                          <a:effectLst/>
                          <a:latin typeface="BIZ UDPゴシック" panose="020B0400000000000000" pitchFamily="50" charset="-128"/>
                          <a:ea typeface="BIZ UDPゴシック" panose="020B0400000000000000" pitchFamily="50" charset="-128"/>
                          <a:cs typeface="+mn-cs"/>
                        </a:rPr>
                      </a:br>
                      <a:r>
                        <a:rPr lang="en-US" altLang="ja-JP" sz="800" u="none" strike="noStrike">
                          <a:effectLst/>
                          <a:latin typeface="BIZ UDPゴシック" panose="020B0400000000000000" pitchFamily="50" charset="-128"/>
                          <a:ea typeface="BIZ UDPゴシック" panose="020B0400000000000000" pitchFamily="50" charset="-128"/>
                        </a:rPr>
                        <a:t>NO</a:t>
                      </a:r>
                      <a:r>
                        <a:rPr lang="ja-JP" altLang="en-US" sz="800" u="none" strike="noStrike">
                          <a:effectLst/>
                          <a:latin typeface="BIZ UDPゴシック" panose="020B0400000000000000" pitchFamily="50" charset="-128"/>
                          <a:ea typeface="BIZ UDPゴシック" panose="020B0400000000000000" pitchFamily="50" charset="-128"/>
                        </a:rPr>
                        <a:t>ｘ：</a:t>
                      </a:r>
                      <a:r>
                        <a:rPr lang="en-US" altLang="ja-JP" sz="800" u="none" strike="noStrike">
                          <a:effectLst/>
                          <a:latin typeface="BIZ UDPゴシック" panose="020B0400000000000000" pitchFamily="50" charset="-128"/>
                          <a:ea typeface="BIZ UDPゴシック" panose="020B0400000000000000" pitchFamily="50" charset="-128"/>
                        </a:rPr>
                        <a:t>	</a:t>
                      </a:r>
                      <a:r>
                        <a:rPr lang="ja-JP" altLang="en-US" sz="800" u="none" strike="noStrike">
                          <a:effectLst/>
                          <a:latin typeface="BIZ UDPゴシック" panose="020B0400000000000000" pitchFamily="50" charset="-128"/>
                          <a:ea typeface="BIZ UDPゴシック" panose="020B0400000000000000" pitchFamily="50" charset="-128"/>
                        </a:rPr>
                        <a:t>約６トン／年</a:t>
                      </a:r>
                    </a:p>
                    <a:p>
                      <a:pPr algn="l" rtl="0" fontAlgn="ctr" hangingPunct="0">
                        <a:spcBef>
                          <a:spcPts val="200"/>
                        </a:spcBef>
                        <a:buNone/>
                      </a:pPr>
                      <a:r>
                        <a:rPr lang="en-US" altLang="ja-JP" sz="700" u="none" strike="noStrike">
                          <a:effectLst/>
                          <a:latin typeface="BIZ UDPゴシック" panose="020B0400000000000000" pitchFamily="50" charset="-128"/>
                          <a:ea typeface="BIZ UDPゴシック" panose="020B0400000000000000" pitchFamily="50" charset="-128"/>
                        </a:rPr>
                        <a:t>※ </a:t>
                      </a:r>
                      <a:r>
                        <a:rPr lang="ja-JP" altLang="en-US" sz="700" u="none" strike="noStrike">
                          <a:effectLst/>
                          <a:latin typeface="BIZ UDPゴシック" panose="020B0400000000000000" pitchFamily="50" charset="-128"/>
                          <a:ea typeface="BIZ UDPゴシック" panose="020B0400000000000000" pitchFamily="50" charset="-128"/>
                        </a:rPr>
                        <a:t>開業時の推定量</a:t>
                      </a:r>
                      <a:endParaRPr lang="ja-JP" altLang="en-US" sz="7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484848"/>
                      </a:solidFill>
                      <a:prstDash val="dash"/>
                      <a:round/>
                      <a:headEnd type="none" w="med" len="med"/>
                      <a:tailEnd type="none" w="med" len="med"/>
                    </a:lnT>
                    <a:lnB w="1270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014177"/>
                  </a:ext>
                </a:extLst>
              </a:tr>
              <a:tr h="360000">
                <a:tc gridSpan="3">
                  <a:txBody>
                    <a:bodyPr/>
                    <a:lstStyle/>
                    <a:p>
                      <a:pPr algn="ctr" rtl="0" fontAlgn="ctr" hangingPunct="0">
                        <a:buNone/>
                      </a:pPr>
                      <a:r>
                        <a:rPr lang="ja-JP" altLang="en-US" sz="900" b="1" u="none" strike="noStrike">
                          <a:effectLst/>
                          <a:latin typeface="BIZ UDPゴシック" panose="020B0400000000000000" pitchFamily="50" charset="-128"/>
                          <a:ea typeface="BIZ UDPゴシック" panose="020B0400000000000000" pitchFamily="50" charset="-128"/>
                        </a:rPr>
                        <a:t>合計</a:t>
                      </a:r>
                      <a:endParaRPr lang="ja-JP" altLang="en-US" sz="9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A9BBDF"/>
                    </a:solidFill>
                  </a:tcPr>
                </a:tc>
                <a:tc hMerge="1">
                  <a:txBody>
                    <a:bodyPr/>
                    <a:lstStyle/>
                    <a:p>
                      <a:endParaRPr kumimoji="1" lang="ja-JP" altLang="en-US"/>
                    </a:p>
                  </a:txBody>
                  <a:tcPr/>
                </a:tc>
                <a:tc hMerge="1">
                  <a:txBody>
                    <a:bodyPr/>
                    <a:lstStyle/>
                    <a:p>
                      <a:endParaRPr kumimoji="1" lang="ja-JP" altLang="en-US"/>
                    </a:p>
                  </a:txBody>
                  <a:tcPr/>
                </a:tc>
                <a:tc>
                  <a:txBody>
                    <a:bodyPr/>
                    <a:lstStyle/>
                    <a:p>
                      <a:pPr algn="r" rtl="0" fontAlgn="ctr" hangingPunct="0">
                        <a:buNone/>
                      </a:pPr>
                      <a:r>
                        <a:rPr lang="en-US" altLang="ja-JP" sz="800" b="1" u="none" strike="noStrike">
                          <a:effectLst/>
                          <a:latin typeface="BIZ UDPゴシック" panose="020B0400000000000000" pitchFamily="50" charset="-128"/>
                          <a:ea typeface="BIZ UDPゴシック" panose="020B0400000000000000" pitchFamily="50" charset="-128"/>
                        </a:rPr>
                        <a:t>5,000</a:t>
                      </a:r>
                      <a:endParaRPr lang="en-US" altLang="ja-JP" sz="800" b="1"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72000" marR="108000" marT="0" marB="0" anchor="ctr">
                    <a:lnL w="6350" cap="flat" cmpd="sng" algn="ctr">
                      <a:noFill/>
                      <a:prstDash val="solid"/>
                      <a:round/>
                      <a:headEnd type="none" w="med" len="med"/>
                      <a:tailEnd type="none" w="med" len="med"/>
                    </a:lnL>
                    <a:lnR w="6350" cap="flat" cmpd="sng" algn="ctr">
                      <a:solidFill>
                        <a:srgbClr val="9F9FA3"/>
                      </a:solidFill>
                      <a:prstDash val="solid"/>
                      <a:round/>
                      <a:headEnd type="none" w="med" len="med"/>
                      <a:tailEnd type="none" w="med" len="med"/>
                    </a:lnR>
                    <a:lnT w="1270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alpha val="50000"/>
                      </a:srgbClr>
                    </a:solidFill>
                  </a:tcPr>
                </a:tc>
                <a:tc>
                  <a:txBody>
                    <a:bodyPr/>
                    <a:lstStyle/>
                    <a:p>
                      <a:pPr algn="just" fontAlgn="ctr" hangingPunct="0">
                        <a:buNone/>
                      </a:pPr>
                      <a:endParaRPr lang="ja-JP" altLang="en-US" sz="8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36000" marR="36000" marT="0" marB="0" anchor="ctr">
                    <a:lnL w="6350" cap="flat" cmpd="sng" algn="ctr">
                      <a:solidFill>
                        <a:srgbClr val="9F9FA3"/>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w="12700" cmpd="sng">
                      <a:noFill/>
                      <a:prstDash val="solid"/>
                    </a:lnTlToBr>
                    <a:lnBlToTr w="12700" cmpd="sng">
                      <a:noFill/>
                      <a:prstDash val="solid"/>
                    </a:lnBlToTr>
                    <a:solidFill>
                      <a:srgbClr val="CCDAF5">
                        <a:alpha val="50000"/>
                      </a:srgbClr>
                    </a:solidFill>
                  </a:tcPr>
                </a:tc>
                <a:extLst>
                  <a:ext uri="{0D108BD9-81ED-4DB2-BD59-A6C34878D82A}">
                    <a16:rowId xmlns:a16="http://schemas.microsoft.com/office/drawing/2014/main" val="3892723712"/>
                  </a:ext>
                </a:extLst>
              </a:tr>
            </a:tbl>
          </a:graphicData>
        </a:graphic>
      </p:graphicFrame>
      <p:grpSp>
        <p:nvGrpSpPr>
          <p:cNvPr id="67" name="グループ化 66">
            <a:extLst>
              <a:ext uri="{FF2B5EF4-FFF2-40B4-BE49-F238E27FC236}">
                <a16:creationId xmlns:a16="http://schemas.microsoft.com/office/drawing/2014/main" id="{B00B8D8B-63C0-AA83-FFBB-966D5A80D62C}"/>
              </a:ext>
            </a:extLst>
          </p:cNvPr>
          <p:cNvGrpSpPr/>
          <p:nvPr/>
        </p:nvGrpSpPr>
        <p:grpSpPr>
          <a:xfrm>
            <a:off x="5961112" y="1052736"/>
            <a:ext cx="3672008" cy="288032"/>
            <a:chOff x="272480" y="1340800"/>
            <a:chExt cx="3672008" cy="288032"/>
          </a:xfrm>
        </p:grpSpPr>
        <p:sp>
          <p:nvSpPr>
            <p:cNvPr id="68" name="Rectangle 752">
              <a:extLst>
                <a:ext uri="{FF2B5EF4-FFF2-40B4-BE49-F238E27FC236}">
                  <a16:creationId xmlns:a16="http://schemas.microsoft.com/office/drawing/2014/main" id="{9A231123-8BFA-298F-A328-759C4A3172CB}"/>
                </a:ext>
              </a:extLst>
            </p:cNvPr>
            <p:cNvSpPr>
              <a:spLocks noChangeArrowheads="1"/>
            </p:cNvSpPr>
            <p:nvPr/>
          </p:nvSpPr>
          <p:spPr bwMode="auto">
            <a:xfrm>
              <a:off x="344488" y="1340832"/>
              <a:ext cx="3600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zh-TW" altLang="en-US" sz="1400" b="1" kern="0">
                  <a:latin typeface="BIZ UDPゴシック" panose="020B0400000000000000" pitchFamily="50" charset="-128"/>
                  <a:ea typeface="BIZ UDPゴシック" panose="020B0400000000000000" pitchFamily="50" charset="-128"/>
                  <a:cs typeface="Arial" panose="020B0604020202020204" pitchFamily="34" charset="0"/>
                </a:rPr>
                <a:t>高潮対策事業</a:t>
              </a:r>
            </a:p>
          </p:txBody>
        </p:sp>
        <p:sp>
          <p:nvSpPr>
            <p:cNvPr id="69" name="Rectangle 752">
              <a:extLst>
                <a:ext uri="{FF2B5EF4-FFF2-40B4-BE49-F238E27FC236}">
                  <a16:creationId xmlns:a16="http://schemas.microsoft.com/office/drawing/2014/main" id="{CC7C4CA5-4803-B1D0-A8EB-F870035D07F1}"/>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70" name="直線コネクタ 69">
              <a:extLst>
                <a:ext uri="{FF2B5EF4-FFF2-40B4-BE49-F238E27FC236}">
                  <a16:creationId xmlns:a16="http://schemas.microsoft.com/office/drawing/2014/main" id="{17CAE864-0D38-7084-6118-F2F4D6EEA8E5}"/>
                </a:ext>
              </a:extLst>
            </p:cNvPr>
            <p:cNvCxnSpPr>
              <a:cxnSpLocks/>
            </p:cNvCxnSpPr>
            <p:nvPr/>
          </p:nvCxnSpPr>
          <p:spPr>
            <a:xfrm>
              <a:off x="272480" y="1628800"/>
              <a:ext cx="3672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75" name="グループ化 74">
            <a:extLst>
              <a:ext uri="{FF2B5EF4-FFF2-40B4-BE49-F238E27FC236}">
                <a16:creationId xmlns:a16="http://schemas.microsoft.com/office/drawing/2014/main" id="{908BB5C8-882D-A7F6-E6CA-7475E459490A}"/>
              </a:ext>
            </a:extLst>
          </p:cNvPr>
          <p:cNvGrpSpPr/>
          <p:nvPr/>
        </p:nvGrpSpPr>
        <p:grpSpPr>
          <a:xfrm>
            <a:off x="5961112" y="2888940"/>
            <a:ext cx="3672008" cy="288032"/>
            <a:chOff x="272480" y="1340800"/>
            <a:chExt cx="3672008" cy="288032"/>
          </a:xfrm>
        </p:grpSpPr>
        <p:sp>
          <p:nvSpPr>
            <p:cNvPr id="76" name="Rectangle 752">
              <a:extLst>
                <a:ext uri="{FF2B5EF4-FFF2-40B4-BE49-F238E27FC236}">
                  <a16:creationId xmlns:a16="http://schemas.microsoft.com/office/drawing/2014/main" id="{22880340-FA93-CCF0-B611-B8654F3855C9}"/>
                </a:ext>
              </a:extLst>
            </p:cNvPr>
            <p:cNvSpPr>
              <a:spLocks noChangeArrowheads="1"/>
            </p:cNvSpPr>
            <p:nvPr/>
          </p:nvSpPr>
          <p:spPr bwMode="auto">
            <a:xfrm>
              <a:off x="344488" y="1340832"/>
              <a:ext cx="3600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公園緑地の創出</a:t>
              </a:r>
            </a:p>
          </p:txBody>
        </p:sp>
        <p:sp>
          <p:nvSpPr>
            <p:cNvPr id="77" name="Rectangle 752">
              <a:extLst>
                <a:ext uri="{FF2B5EF4-FFF2-40B4-BE49-F238E27FC236}">
                  <a16:creationId xmlns:a16="http://schemas.microsoft.com/office/drawing/2014/main" id="{57E64F94-3D0D-7718-F4A2-E1A530A7E7F5}"/>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78" name="直線コネクタ 77">
              <a:extLst>
                <a:ext uri="{FF2B5EF4-FFF2-40B4-BE49-F238E27FC236}">
                  <a16:creationId xmlns:a16="http://schemas.microsoft.com/office/drawing/2014/main" id="{5C992812-3E02-3A6A-71E3-000523576564}"/>
                </a:ext>
              </a:extLst>
            </p:cNvPr>
            <p:cNvCxnSpPr>
              <a:cxnSpLocks/>
            </p:cNvCxnSpPr>
            <p:nvPr/>
          </p:nvCxnSpPr>
          <p:spPr>
            <a:xfrm>
              <a:off x="272480" y="1628800"/>
              <a:ext cx="3672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83" name="グループ化 82">
            <a:extLst>
              <a:ext uri="{FF2B5EF4-FFF2-40B4-BE49-F238E27FC236}">
                <a16:creationId xmlns:a16="http://schemas.microsoft.com/office/drawing/2014/main" id="{AE3B9109-1225-8E3F-F926-7DFFAB0975B9}"/>
              </a:ext>
            </a:extLst>
          </p:cNvPr>
          <p:cNvGrpSpPr/>
          <p:nvPr/>
        </p:nvGrpSpPr>
        <p:grpSpPr>
          <a:xfrm>
            <a:off x="5961112" y="4725144"/>
            <a:ext cx="3672008" cy="288032"/>
            <a:chOff x="272480" y="1340800"/>
            <a:chExt cx="3672008" cy="288032"/>
          </a:xfrm>
        </p:grpSpPr>
        <p:sp>
          <p:nvSpPr>
            <p:cNvPr id="84" name="Rectangle 752">
              <a:extLst>
                <a:ext uri="{FF2B5EF4-FFF2-40B4-BE49-F238E27FC236}">
                  <a16:creationId xmlns:a16="http://schemas.microsoft.com/office/drawing/2014/main" id="{7C0FC61A-2D39-F741-D86A-78F4CB012990}"/>
                </a:ext>
              </a:extLst>
            </p:cNvPr>
            <p:cNvSpPr>
              <a:spLocks noChangeArrowheads="1"/>
            </p:cNvSpPr>
            <p:nvPr/>
          </p:nvSpPr>
          <p:spPr bwMode="auto">
            <a:xfrm>
              <a:off x="344488" y="1340832"/>
              <a:ext cx="3600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大阪モノレールの延伸</a:t>
              </a:r>
            </a:p>
          </p:txBody>
        </p:sp>
        <p:sp>
          <p:nvSpPr>
            <p:cNvPr id="85" name="Rectangle 752">
              <a:extLst>
                <a:ext uri="{FF2B5EF4-FFF2-40B4-BE49-F238E27FC236}">
                  <a16:creationId xmlns:a16="http://schemas.microsoft.com/office/drawing/2014/main" id="{1179E1C3-A0FD-F834-1496-8DD1C17D6786}"/>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86" name="直線コネクタ 85">
              <a:extLst>
                <a:ext uri="{FF2B5EF4-FFF2-40B4-BE49-F238E27FC236}">
                  <a16:creationId xmlns:a16="http://schemas.microsoft.com/office/drawing/2014/main" id="{68112B18-BBC9-C828-2174-6848713960EE}"/>
                </a:ext>
              </a:extLst>
            </p:cNvPr>
            <p:cNvCxnSpPr>
              <a:cxnSpLocks/>
            </p:cNvCxnSpPr>
            <p:nvPr/>
          </p:nvCxnSpPr>
          <p:spPr>
            <a:xfrm>
              <a:off x="272480" y="1628800"/>
              <a:ext cx="3672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6" name="スライド番号プレースホルダー 14">
            <a:extLst>
              <a:ext uri="{FF2B5EF4-FFF2-40B4-BE49-F238E27FC236}">
                <a16:creationId xmlns:a16="http://schemas.microsoft.com/office/drawing/2014/main" id="{126C64BF-4361-AF01-EA0C-820462713E04}"/>
              </a:ext>
            </a:extLst>
          </p:cNvPr>
          <p:cNvSpPr>
            <a:spLocks noGrp="1"/>
          </p:cNvSpPr>
          <p:nvPr>
            <p:ph type="sldNum" sz="quarter" idx="4"/>
          </p:nvPr>
        </p:nvSpPr>
        <p:spPr>
          <a:xfrm>
            <a:off x="9129000" y="6633368"/>
            <a:ext cx="719137" cy="217488"/>
          </a:xfrm>
        </p:spPr>
        <p:txBody>
          <a:bodyPr/>
          <a:lstStyle/>
          <a:p>
            <a:pPr lvl="0"/>
            <a:r>
              <a:rPr lang="en-US" altLang="ja-JP" noProof="0" dirty="0"/>
              <a:t>21</a:t>
            </a:r>
            <a:endParaRPr lang="ja-JP" altLang="en-US" noProof="0" dirty="0"/>
          </a:p>
        </p:txBody>
      </p:sp>
    </p:spTree>
    <p:extLst>
      <p:ext uri="{BB962C8B-B14F-4D97-AF65-F5344CB8AC3E}">
        <p14:creationId xmlns:p14="http://schemas.microsoft.com/office/powerpoint/2010/main" val="324459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E0823E7E-D529-32F7-2E8F-E0AE53956603}"/>
              </a:ext>
            </a:extLst>
          </p:cNvPr>
          <p:cNvGrpSpPr/>
          <p:nvPr/>
        </p:nvGrpSpPr>
        <p:grpSpPr>
          <a:xfrm>
            <a:off x="272480" y="2996952"/>
            <a:ext cx="6048520" cy="576000"/>
            <a:chOff x="272480" y="1412884"/>
            <a:chExt cx="6048520" cy="576000"/>
          </a:xfrm>
        </p:grpSpPr>
        <p:sp>
          <p:nvSpPr>
            <p:cNvPr id="8" name="Rectangle 752">
              <a:extLst>
                <a:ext uri="{FF2B5EF4-FFF2-40B4-BE49-F238E27FC236}">
                  <a16:creationId xmlns:a16="http://schemas.microsoft.com/office/drawing/2014/main" id="{288213C4-479E-F3E6-C3A6-681404EE6D2D}"/>
                </a:ext>
              </a:extLst>
            </p:cNvPr>
            <p:cNvSpPr>
              <a:spLocks noChangeArrowheads="1"/>
            </p:cNvSpPr>
            <p:nvPr/>
          </p:nvSpPr>
          <p:spPr bwMode="auto">
            <a:xfrm>
              <a:off x="272480" y="1412884"/>
              <a:ext cx="6048520" cy="576000"/>
            </a:xfrm>
            <a:prstGeom prst="rect">
              <a:avLst/>
            </a:prstGeom>
            <a:noFill/>
            <a:ln w="9525">
              <a:noFill/>
              <a:miter lim="800000"/>
              <a:headEnd/>
              <a:tailEnd/>
            </a:ln>
          </p:spPr>
          <p:txBody>
            <a:bodyPr wrap="none" lIns="0" tIns="0" rIns="0" bIns="108000" anchor="b">
              <a:noAutofit/>
            </a:bodyPr>
            <a:lstStyle/>
            <a:p>
              <a:pPr marL="396000" indent="-396000" defTabSz="715963" fontAlgn="ctr" hangingPunct="0">
                <a:defRPr/>
              </a:pPr>
              <a:r>
                <a:rPr lang="ja-JP" altLang="en-US" sz="2800" b="1" kern="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参考資料</a:t>
              </a:r>
            </a:p>
          </p:txBody>
        </p:sp>
        <p:cxnSp>
          <p:nvCxnSpPr>
            <p:cNvPr id="10" name="直線コネクタ 9">
              <a:extLst>
                <a:ext uri="{FF2B5EF4-FFF2-40B4-BE49-F238E27FC236}">
                  <a16:creationId xmlns:a16="http://schemas.microsoft.com/office/drawing/2014/main" id="{63CD8BA8-BEC2-AB4E-1347-D81B41AF66E7}"/>
                </a:ext>
              </a:extLst>
            </p:cNvPr>
            <p:cNvCxnSpPr/>
            <p:nvPr/>
          </p:nvCxnSpPr>
          <p:spPr>
            <a:xfrm>
              <a:off x="272480" y="1988884"/>
              <a:ext cx="6048000" cy="0"/>
            </a:xfrm>
            <a:prstGeom prst="line">
              <a:avLst/>
            </a:prstGeom>
            <a:ln w="1905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20" name="スライド番号プレースホルダー 11">
            <a:extLst>
              <a:ext uri="{FF2B5EF4-FFF2-40B4-BE49-F238E27FC236}">
                <a16:creationId xmlns:a16="http://schemas.microsoft.com/office/drawing/2014/main" id="{4637E4B3-25B9-2C4E-059B-F80BCBBBA76D}"/>
              </a:ext>
            </a:extLst>
          </p:cNvPr>
          <p:cNvSpPr txBox="1">
            <a:spLocks/>
          </p:cNvSpPr>
          <p:nvPr/>
        </p:nvSpPr>
        <p:spPr>
          <a:xfrm>
            <a:off x="9129000" y="6641976"/>
            <a:ext cx="720210" cy="216024"/>
          </a:xfrm>
          <a:prstGeom prst="rect">
            <a:avLst/>
          </a:prstGeom>
        </p:spPr>
        <p:txBody>
          <a:bodyPr vert="horz" lIns="0" tIns="0" rIns="0" bIns="0" rtlCol="0" anchor="ctr" anchorCtr="0">
            <a:noAutofit/>
          </a:bodyPr>
          <a:lstStyle>
            <a:defPPr>
              <a:defRPr lang="en-US"/>
            </a:defPPr>
            <a:lvl1pPr marL="0" algn="r" defTabSz="457200" rtl="0" eaLnBrk="1" latinLnBrk="0" hangingPunct="0">
              <a:defRPr sz="1000" kern="1200" baseline="0">
                <a:solidFill>
                  <a:srgbClr val="FFFFFF"/>
                </a:solidFill>
                <a:latin typeface="Arial" panose="020B0604020202020204" pitchFamily="34" charset="0"/>
                <a:ea typeface="ＭＳ Ｐゴシック" panose="020B0600070205080204" pitchFamily="50"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BIZ UDPゴシック" panose="020B0400000000000000" pitchFamily="50" charset="-128"/>
              </a:rPr>
              <a:t>22</a:t>
            </a:r>
            <a:endParaRPr lang="ja-JP" altLang="en-US" dirty="0">
              <a:ea typeface="BIZ UDPゴシック" panose="020B0400000000000000" pitchFamily="50" charset="-128"/>
            </a:endParaRPr>
          </a:p>
        </p:txBody>
      </p:sp>
    </p:spTree>
    <p:extLst>
      <p:ext uri="{BB962C8B-B14F-4D97-AF65-F5344CB8AC3E}">
        <p14:creationId xmlns:p14="http://schemas.microsoft.com/office/powerpoint/2010/main" val="1536869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角丸四角形 97">
            <a:extLst>
              <a:ext uri="{FF2B5EF4-FFF2-40B4-BE49-F238E27FC236}">
                <a16:creationId xmlns:a16="http://schemas.microsoft.com/office/drawing/2014/main" id="{BA43890D-DBB5-48CD-AF62-D48200346D1E}"/>
              </a:ext>
            </a:extLst>
          </p:cNvPr>
          <p:cNvSpPr/>
          <p:nvPr/>
        </p:nvSpPr>
        <p:spPr bwMode="auto">
          <a:xfrm>
            <a:off x="1370780" y="1998219"/>
            <a:ext cx="792000" cy="288000"/>
          </a:xfrm>
          <a:prstGeom prst="roundRect">
            <a:avLst>
              <a:gd name="adj" fmla="val 12500"/>
            </a:avLst>
          </a:prstGeom>
          <a:solidFill>
            <a:srgbClr val="5698DF"/>
          </a:solidFill>
          <a:ln w="9525" cap="flat" cmpd="sng" algn="ctr">
            <a:solidFill>
              <a:srgbClr val="FFFFFF"/>
            </a:solidFill>
            <a:prstDash val="solid"/>
            <a:miter lim="8000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効果</a:t>
            </a:r>
            <a:r>
              <a:rPr lang="ja-JP" altLang="en-US" sz="800" b="1" dirty="0">
                <a:solidFill>
                  <a:srgbClr val="FFFFFF"/>
                </a:solidFill>
                <a:latin typeface="BIZ UDPゴシック" panose="020B0400000000000000" pitchFamily="50" charset="-128"/>
                <a:ea typeface="BIZ UDPゴシック" panose="020B0400000000000000" pitchFamily="50" charset="-128"/>
              </a:rPr>
              <a:t>額</a:t>
            </a:r>
          </a:p>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２</a:t>
            </a:r>
            <a:r>
              <a:rPr lang="en-US" altLang="ja-JP" sz="800" b="1">
                <a:solidFill>
                  <a:srgbClr val="FFFFFF"/>
                </a:solidFill>
                <a:latin typeface="BIZ UDPゴシック" panose="020B0400000000000000" pitchFamily="50" charset="-128"/>
                <a:ea typeface="BIZ UDPゴシック" panose="020B0400000000000000" pitchFamily="50" charset="-128"/>
              </a:rPr>
              <a:t>,</a:t>
            </a:r>
            <a:r>
              <a:rPr lang="ja-JP" altLang="en-US" sz="800" b="1">
                <a:solidFill>
                  <a:srgbClr val="FFFFFF"/>
                </a:solidFill>
                <a:latin typeface="BIZ UDPゴシック" panose="020B0400000000000000" pitchFamily="50" charset="-128"/>
                <a:ea typeface="BIZ UDPゴシック" panose="020B0400000000000000" pitchFamily="50" charset="-128"/>
              </a:rPr>
              <a:t>６０１億円</a:t>
            </a:r>
            <a:endParaRPr lang="en-US" altLang="ja-JP" sz="800" b="1" dirty="0">
              <a:solidFill>
                <a:srgbClr val="FFFFFF"/>
              </a:solidFill>
              <a:latin typeface="BIZ UDPゴシック" panose="020B0400000000000000" pitchFamily="50" charset="-128"/>
              <a:ea typeface="BIZ UDPゴシック" panose="020B0400000000000000" pitchFamily="50" charset="-128"/>
            </a:endParaRPr>
          </a:p>
        </p:txBody>
      </p:sp>
      <p:sp>
        <p:nvSpPr>
          <p:cNvPr id="87" name="角丸四角形 119">
            <a:extLst>
              <a:ext uri="{FF2B5EF4-FFF2-40B4-BE49-F238E27FC236}">
                <a16:creationId xmlns:a16="http://schemas.microsoft.com/office/drawing/2014/main" id="{B3CC74C4-4D3A-45BE-A406-DD9F79D2890D}"/>
              </a:ext>
            </a:extLst>
          </p:cNvPr>
          <p:cNvSpPr/>
          <p:nvPr/>
        </p:nvSpPr>
        <p:spPr bwMode="auto">
          <a:xfrm>
            <a:off x="2198859" y="1998219"/>
            <a:ext cx="792000" cy="288000"/>
          </a:xfrm>
          <a:prstGeom prst="roundRect">
            <a:avLst>
              <a:gd name="adj" fmla="val 12500"/>
            </a:avLst>
          </a:prstGeom>
          <a:solidFill>
            <a:srgbClr val="5698DF"/>
          </a:solidFill>
          <a:ln w="9525" cap="flat" cmpd="sng" algn="ctr">
            <a:solidFill>
              <a:srgbClr val="FFFFFF"/>
            </a:solidFill>
            <a:prstDash val="solid"/>
            <a:miter lim="8000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効果</a:t>
            </a:r>
            <a:r>
              <a:rPr lang="ja-JP" altLang="en-US" sz="800" b="1" dirty="0">
                <a:solidFill>
                  <a:srgbClr val="FFFFFF"/>
                </a:solidFill>
                <a:latin typeface="BIZ UDPゴシック" panose="020B0400000000000000" pitchFamily="50" charset="-128"/>
                <a:ea typeface="BIZ UDPゴシック" panose="020B0400000000000000" pitchFamily="50" charset="-128"/>
              </a:rPr>
              <a:t>額</a:t>
            </a:r>
          </a:p>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３</a:t>
            </a:r>
            <a:r>
              <a:rPr lang="en-US" altLang="ja-JP" sz="800" b="1">
                <a:solidFill>
                  <a:srgbClr val="FFFFFF"/>
                </a:solidFill>
                <a:latin typeface="BIZ UDPゴシック" panose="020B0400000000000000" pitchFamily="50" charset="-128"/>
                <a:ea typeface="BIZ UDPゴシック" panose="020B0400000000000000" pitchFamily="50" charset="-128"/>
              </a:rPr>
              <a:t>,</a:t>
            </a:r>
            <a:r>
              <a:rPr lang="ja-JP" altLang="en-US" sz="800" b="1">
                <a:solidFill>
                  <a:srgbClr val="FFFFFF"/>
                </a:solidFill>
                <a:latin typeface="BIZ UDPゴシック" panose="020B0400000000000000" pitchFamily="50" charset="-128"/>
                <a:ea typeface="BIZ UDPゴシック" panose="020B0400000000000000" pitchFamily="50" charset="-128"/>
              </a:rPr>
              <a:t>７０３億円</a:t>
            </a:r>
            <a:endParaRPr lang="ja-JP" altLang="en-US" sz="800" b="1" dirty="0">
              <a:solidFill>
                <a:srgbClr val="FFFFFF"/>
              </a:solidFill>
              <a:latin typeface="BIZ UDPゴシック" panose="020B0400000000000000" pitchFamily="50" charset="-128"/>
              <a:ea typeface="BIZ UDPゴシック" panose="020B0400000000000000" pitchFamily="50" charset="-128"/>
            </a:endParaRPr>
          </a:p>
        </p:txBody>
      </p:sp>
      <p:sp>
        <p:nvSpPr>
          <p:cNvPr id="88" name="角丸四角形 120">
            <a:extLst>
              <a:ext uri="{FF2B5EF4-FFF2-40B4-BE49-F238E27FC236}">
                <a16:creationId xmlns:a16="http://schemas.microsoft.com/office/drawing/2014/main" id="{7AC1B5B0-45C5-4BFC-A545-DA572BAC2E32}"/>
              </a:ext>
            </a:extLst>
          </p:cNvPr>
          <p:cNvSpPr/>
          <p:nvPr/>
        </p:nvSpPr>
        <p:spPr bwMode="auto">
          <a:xfrm>
            <a:off x="3026938" y="1998219"/>
            <a:ext cx="792000" cy="288000"/>
          </a:xfrm>
          <a:prstGeom prst="roundRect">
            <a:avLst>
              <a:gd name="adj" fmla="val 12500"/>
            </a:avLst>
          </a:prstGeom>
          <a:solidFill>
            <a:srgbClr val="5698DF"/>
          </a:solidFill>
          <a:ln w="9525" cap="flat" cmpd="sng" algn="ctr">
            <a:solidFill>
              <a:srgbClr val="FFFFFF"/>
            </a:solidFill>
            <a:prstDash val="solid"/>
            <a:miter lim="8000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効果</a:t>
            </a:r>
            <a:r>
              <a:rPr lang="ja-JP" altLang="en-US" sz="800" b="1" dirty="0">
                <a:solidFill>
                  <a:srgbClr val="FFFFFF"/>
                </a:solidFill>
                <a:latin typeface="BIZ UDPゴシック" panose="020B0400000000000000" pitchFamily="50" charset="-128"/>
                <a:ea typeface="BIZ UDPゴシック" panose="020B0400000000000000" pitchFamily="50" charset="-128"/>
              </a:rPr>
              <a:t>額</a:t>
            </a:r>
          </a:p>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２</a:t>
            </a:r>
            <a:r>
              <a:rPr lang="en-US" altLang="ja-JP" sz="800" b="1">
                <a:solidFill>
                  <a:srgbClr val="FFFFFF"/>
                </a:solidFill>
                <a:latin typeface="BIZ UDPゴシック" panose="020B0400000000000000" pitchFamily="50" charset="-128"/>
                <a:ea typeface="BIZ UDPゴシック" panose="020B0400000000000000" pitchFamily="50" charset="-128"/>
              </a:rPr>
              <a:t>,</a:t>
            </a:r>
            <a:r>
              <a:rPr lang="ja-JP" altLang="en-US" sz="800" b="1">
                <a:solidFill>
                  <a:srgbClr val="FFFFFF"/>
                </a:solidFill>
                <a:latin typeface="BIZ UDPゴシック" panose="020B0400000000000000" pitchFamily="50" charset="-128"/>
                <a:ea typeface="BIZ UDPゴシック" panose="020B0400000000000000" pitchFamily="50" charset="-128"/>
              </a:rPr>
              <a:t>１７５億円</a:t>
            </a:r>
            <a:endParaRPr lang="ja-JP" altLang="en-US" sz="800" b="1" dirty="0">
              <a:solidFill>
                <a:srgbClr val="FFFFFF"/>
              </a:solidFill>
              <a:latin typeface="BIZ UDPゴシック" panose="020B0400000000000000" pitchFamily="50" charset="-128"/>
              <a:ea typeface="BIZ UDPゴシック" panose="020B0400000000000000" pitchFamily="50" charset="-128"/>
            </a:endParaRPr>
          </a:p>
        </p:txBody>
      </p:sp>
      <p:sp>
        <p:nvSpPr>
          <p:cNvPr id="89" name="角丸四角形 121">
            <a:extLst>
              <a:ext uri="{FF2B5EF4-FFF2-40B4-BE49-F238E27FC236}">
                <a16:creationId xmlns:a16="http://schemas.microsoft.com/office/drawing/2014/main" id="{BD7CB2E7-B401-46B2-9389-DCD4D806DF02}"/>
              </a:ext>
            </a:extLst>
          </p:cNvPr>
          <p:cNvSpPr/>
          <p:nvPr/>
        </p:nvSpPr>
        <p:spPr bwMode="auto">
          <a:xfrm>
            <a:off x="3855017" y="1998219"/>
            <a:ext cx="792000" cy="288000"/>
          </a:xfrm>
          <a:prstGeom prst="roundRect">
            <a:avLst>
              <a:gd name="adj" fmla="val 12500"/>
            </a:avLst>
          </a:prstGeom>
          <a:solidFill>
            <a:srgbClr val="5698DF"/>
          </a:solidFill>
          <a:ln w="9525" cap="flat" cmpd="sng" algn="ctr">
            <a:solidFill>
              <a:srgbClr val="FFFFFF"/>
            </a:solidFill>
            <a:prstDash val="solid"/>
            <a:miter lim="8000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gn="ctr" fontAlgn="ctr" hangingPunct="0"/>
            <a:r>
              <a:rPr lang="ja-JP" altLang="en-US" sz="800" b="1" dirty="0">
                <a:solidFill>
                  <a:srgbClr val="FFFFFF"/>
                </a:solidFill>
                <a:latin typeface="BIZ UDPゴシック" panose="020B0400000000000000" pitchFamily="50" charset="-128"/>
                <a:ea typeface="BIZ UDPゴシック" panose="020B0400000000000000" pitchFamily="50" charset="-128"/>
              </a:rPr>
              <a:t>効果額</a:t>
            </a:r>
          </a:p>
          <a:p>
            <a:pPr algn="ctr" fontAlgn="ctr" hangingPunct="0"/>
            <a:r>
              <a:rPr lang="ja-JP" altLang="en-US" sz="800" b="1" dirty="0">
                <a:solidFill>
                  <a:srgbClr val="FFFFFF"/>
                </a:solidFill>
                <a:latin typeface="BIZ UDPゴシック" panose="020B0400000000000000" pitchFamily="50" charset="-128"/>
                <a:ea typeface="BIZ UDPゴシック" panose="020B0400000000000000" pitchFamily="50" charset="-128"/>
              </a:rPr>
              <a:t>１</a:t>
            </a:r>
            <a:r>
              <a:rPr lang="en-US" altLang="ja-JP" sz="800" b="1" dirty="0">
                <a:solidFill>
                  <a:srgbClr val="FFFFFF"/>
                </a:solidFill>
                <a:latin typeface="BIZ UDPゴシック" panose="020B0400000000000000" pitchFamily="50" charset="-128"/>
                <a:ea typeface="BIZ UDPゴシック" panose="020B0400000000000000" pitchFamily="50" charset="-128"/>
              </a:rPr>
              <a:t>,</a:t>
            </a:r>
            <a:r>
              <a:rPr lang="ja-JP" altLang="en-US" sz="800" b="1" dirty="0">
                <a:solidFill>
                  <a:srgbClr val="FFFFFF"/>
                </a:solidFill>
                <a:latin typeface="BIZ UDPゴシック" panose="020B0400000000000000" pitchFamily="50" charset="-128"/>
                <a:ea typeface="BIZ UDPゴシック" panose="020B0400000000000000" pitchFamily="50" charset="-128"/>
              </a:rPr>
              <a:t>７２６億円</a:t>
            </a:r>
            <a:endParaRPr lang="en-US" altLang="ja-JP" sz="800" b="1" dirty="0">
              <a:solidFill>
                <a:srgbClr val="FFFFFF"/>
              </a:solidFill>
              <a:latin typeface="BIZ UDPゴシック" panose="020B0400000000000000" pitchFamily="50" charset="-128"/>
              <a:ea typeface="BIZ UDPゴシック" panose="020B0400000000000000" pitchFamily="50" charset="-128"/>
            </a:endParaRPr>
          </a:p>
        </p:txBody>
      </p:sp>
      <p:sp>
        <p:nvSpPr>
          <p:cNvPr id="90" name="角丸四角形 122">
            <a:extLst>
              <a:ext uri="{FF2B5EF4-FFF2-40B4-BE49-F238E27FC236}">
                <a16:creationId xmlns:a16="http://schemas.microsoft.com/office/drawing/2014/main" id="{788DDC41-939A-4EE1-8E59-63B48DDE055E}"/>
              </a:ext>
            </a:extLst>
          </p:cNvPr>
          <p:cNvSpPr/>
          <p:nvPr/>
        </p:nvSpPr>
        <p:spPr bwMode="auto">
          <a:xfrm>
            <a:off x="4683096" y="1998219"/>
            <a:ext cx="792000" cy="288000"/>
          </a:xfrm>
          <a:prstGeom prst="roundRect">
            <a:avLst>
              <a:gd name="adj" fmla="val 12500"/>
            </a:avLst>
          </a:prstGeom>
          <a:solidFill>
            <a:srgbClr val="5698DF"/>
          </a:solidFill>
          <a:ln w="9525" cap="flat" cmpd="sng" algn="ctr">
            <a:solidFill>
              <a:srgbClr val="FFFFFF"/>
            </a:solidFill>
            <a:prstDash val="solid"/>
            <a:miter lim="8000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効果</a:t>
            </a:r>
            <a:r>
              <a:rPr lang="ja-JP" altLang="en-US" sz="800" b="1" dirty="0">
                <a:solidFill>
                  <a:srgbClr val="FFFFFF"/>
                </a:solidFill>
                <a:latin typeface="BIZ UDPゴシック" panose="020B0400000000000000" pitchFamily="50" charset="-128"/>
                <a:ea typeface="BIZ UDPゴシック" panose="020B0400000000000000" pitchFamily="50" charset="-128"/>
              </a:rPr>
              <a:t>額</a:t>
            </a:r>
            <a:endParaRPr lang="en-US" altLang="ja-JP" sz="800" b="1" dirty="0">
              <a:solidFill>
                <a:srgbClr val="FFFFFF"/>
              </a:solidFill>
              <a:latin typeface="BIZ UDPゴシック" panose="020B0400000000000000" pitchFamily="50" charset="-128"/>
              <a:ea typeface="BIZ UDPゴシック" panose="020B0400000000000000" pitchFamily="50" charset="-128"/>
            </a:endParaRPr>
          </a:p>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３</a:t>
            </a:r>
            <a:r>
              <a:rPr lang="en-US" altLang="ja-JP" sz="800" b="1">
                <a:solidFill>
                  <a:srgbClr val="FFFFFF"/>
                </a:solidFill>
                <a:latin typeface="BIZ UDPゴシック" panose="020B0400000000000000" pitchFamily="50" charset="-128"/>
                <a:ea typeface="BIZ UDPゴシック" panose="020B0400000000000000" pitchFamily="50" charset="-128"/>
              </a:rPr>
              <a:t>,</a:t>
            </a:r>
            <a:r>
              <a:rPr lang="ja-JP" altLang="en-US" sz="800" b="1">
                <a:solidFill>
                  <a:srgbClr val="FFFFFF"/>
                </a:solidFill>
                <a:latin typeface="BIZ UDPゴシック" panose="020B0400000000000000" pitchFamily="50" charset="-128"/>
                <a:ea typeface="BIZ UDPゴシック" panose="020B0400000000000000" pitchFamily="50" charset="-128"/>
              </a:rPr>
              <a:t>０５４億円</a:t>
            </a:r>
            <a:endParaRPr lang="ja-JP" altLang="en-US" sz="800" b="1" dirty="0">
              <a:solidFill>
                <a:srgbClr val="FFFFFF"/>
              </a:solidFill>
              <a:latin typeface="BIZ UDPゴシック" panose="020B0400000000000000" pitchFamily="50" charset="-128"/>
              <a:ea typeface="BIZ UDPゴシック" panose="020B0400000000000000" pitchFamily="50" charset="-128"/>
            </a:endParaRPr>
          </a:p>
        </p:txBody>
      </p:sp>
      <p:sp>
        <p:nvSpPr>
          <p:cNvPr id="91" name="角丸四角形 123">
            <a:extLst>
              <a:ext uri="{FF2B5EF4-FFF2-40B4-BE49-F238E27FC236}">
                <a16:creationId xmlns:a16="http://schemas.microsoft.com/office/drawing/2014/main" id="{990F52DA-8F98-410F-AC9B-7136E7A320BD}"/>
              </a:ext>
            </a:extLst>
          </p:cNvPr>
          <p:cNvSpPr/>
          <p:nvPr/>
        </p:nvSpPr>
        <p:spPr bwMode="auto">
          <a:xfrm>
            <a:off x="5511175" y="1998219"/>
            <a:ext cx="792000" cy="288000"/>
          </a:xfrm>
          <a:prstGeom prst="roundRect">
            <a:avLst>
              <a:gd name="adj" fmla="val 12500"/>
            </a:avLst>
          </a:prstGeom>
          <a:solidFill>
            <a:srgbClr val="5698DF"/>
          </a:solidFill>
          <a:ln w="9525" cap="flat" cmpd="sng" algn="ctr">
            <a:solidFill>
              <a:srgbClr val="FFFFFF"/>
            </a:solidFill>
            <a:prstDash val="solid"/>
            <a:miter lim="8000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効果</a:t>
            </a:r>
            <a:r>
              <a:rPr lang="ja-JP" altLang="en-US" sz="800" b="1" dirty="0">
                <a:solidFill>
                  <a:srgbClr val="FFFFFF"/>
                </a:solidFill>
                <a:latin typeface="BIZ UDPゴシック" panose="020B0400000000000000" pitchFamily="50" charset="-128"/>
                <a:ea typeface="BIZ UDPゴシック" panose="020B0400000000000000" pitchFamily="50" charset="-128"/>
              </a:rPr>
              <a:t>額</a:t>
            </a:r>
          </a:p>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１</a:t>
            </a:r>
            <a:r>
              <a:rPr lang="en-US" altLang="ja-JP" sz="800" b="1">
                <a:solidFill>
                  <a:srgbClr val="FFFFFF"/>
                </a:solidFill>
                <a:latin typeface="BIZ UDPゴシック" panose="020B0400000000000000" pitchFamily="50" charset="-128"/>
                <a:ea typeface="BIZ UDPゴシック" panose="020B0400000000000000" pitchFamily="50" charset="-128"/>
              </a:rPr>
              <a:t>,</a:t>
            </a:r>
            <a:r>
              <a:rPr lang="ja-JP" altLang="en-US" sz="800" b="1">
                <a:solidFill>
                  <a:srgbClr val="FFFFFF"/>
                </a:solidFill>
                <a:latin typeface="BIZ UDPゴシック" panose="020B0400000000000000" pitchFamily="50" charset="-128"/>
                <a:ea typeface="BIZ UDPゴシック" panose="020B0400000000000000" pitchFamily="50" charset="-128"/>
              </a:rPr>
              <a:t>９６５億円</a:t>
            </a:r>
            <a:endParaRPr lang="ja-JP" altLang="en-US" sz="800" b="1" dirty="0">
              <a:solidFill>
                <a:srgbClr val="FFFFFF"/>
              </a:solidFill>
              <a:latin typeface="BIZ UDPゴシック" panose="020B0400000000000000" pitchFamily="50" charset="-128"/>
              <a:ea typeface="BIZ UDPゴシック" panose="020B0400000000000000" pitchFamily="50" charset="-128"/>
            </a:endParaRPr>
          </a:p>
        </p:txBody>
      </p:sp>
      <p:sp>
        <p:nvSpPr>
          <p:cNvPr id="93" name="角丸四角形 125">
            <a:extLst>
              <a:ext uri="{FF2B5EF4-FFF2-40B4-BE49-F238E27FC236}">
                <a16:creationId xmlns:a16="http://schemas.microsoft.com/office/drawing/2014/main" id="{8FEA02D2-ECBE-4A3C-BB44-A142416DBF2F}"/>
              </a:ext>
            </a:extLst>
          </p:cNvPr>
          <p:cNvSpPr/>
          <p:nvPr/>
        </p:nvSpPr>
        <p:spPr bwMode="auto">
          <a:xfrm>
            <a:off x="7167332" y="1998219"/>
            <a:ext cx="792000" cy="288000"/>
          </a:xfrm>
          <a:prstGeom prst="roundRect">
            <a:avLst>
              <a:gd name="adj" fmla="val 12500"/>
            </a:avLst>
          </a:prstGeom>
          <a:solidFill>
            <a:srgbClr val="5698DF"/>
          </a:solidFill>
          <a:ln w="9525" cap="flat" cmpd="sng" algn="ctr">
            <a:solidFill>
              <a:srgbClr val="FFFFFF"/>
            </a:solidFill>
            <a:prstDash val="solid"/>
            <a:miter lim="8000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取組</a:t>
            </a:r>
            <a:r>
              <a:rPr lang="ja-JP" altLang="en-US" sz="800" b="1" dirty="0">
                <a:solidFill>
                  <a:srgbClr val="FFFFFF"/>
                </a:solidFill>
                <a:latin typeface="BIZ UDPゴシック" panose="020B0400000000000000" pitchFamily="50" charset="-128"/>
                <a:ea typeface="BIZ UDPゴシック" panose="020B0400000000000000" pitchFamily="50" charset="-128"/>
              </a:rPr>
              <a:t>額</a:t>
            </a:r>
          </a:p>
          <a:p>
            <a:pPr algn="ctr" fontAlgn="ctr" hangingPunct="0"/>
            <a:r>
              <a:rPr lang="ja-JP" altLang="en-US" sz="800" b="1" dirty="0">
                <a:solidFill>
                  <a:srgbClr val="FFFFFF"/>
                </a:solidFill>
                <a:latin typeface="BIZ UDPゴシック" panose="020B0400000000000000" pitchFamily="50" charset="-128"/>
                <a:ea typeface="BIZ UDPゴシック" panose="020B0400000000000000" pitchFamily="50" charset="-128"/>
              </a:rPr>
              <a:t>５９２億円</a:t>
            </a:r>
            <a:endParaRPr lang="en-US" altLang="ja-JP" sz="800" b="1" dirty="0">
              <a:solidFill>
                <a:srgbClr val="FFFFFF"/>
              </a:solidFill>
              <a:latin typeface="BIZ UDPゴシック" panose="020B0400000000000000" pitchFamily="50" charset="-128"/>
              <a:ea typeface="BIZ UDPゴシック" panose="020B0400000000000000" pitchFamily="50" charset="-128"/>
            </a:endParaRPr>
          </a:p>
        </p:txBody>
      </p:sp>
      <p:sp>
        <p:nvSpPr>
          <p:cNvPr id="95" name="角丸四角形 127">
            <a:extLst>
              <a:ext uri="{FF2B5EF4-FFF2-40B4-BE49-F238E27FC236}">
                <a16:creationId xmlns:a16="http://schemas.microsoft.com/office/drawing/2014/main" id="{614F008E-FF20-4B64-BBEB-D898430D8A0B}"/>
              </a:ext>
            </a:extLst>
          </p:cNvPr>
          <p:cNvSpPr/>
          <p:nvPr/>
        </p:nvSpPr>
        <p:spPr bwMode="auto">
          <a:xfrm>
            <a:off x="6339254" y="1998219"/>
            <a:ext cx="792000" cy="288000"/>
          </a:xfrm>
          <a:prstGeom prst="roundRect">
            <a:avLst>
              <a:gd name="adj" fmla="val 12500"/>
            </a:avLst>
          </a:prstGeom>
          <a:solidFill>
            <a:srgbClr val="5698DF"/>
          </a:solidFill>
          <a:ln w="9525" cap="flat" cmpd="sng" algn="ctr">
            <a:solidFill>
              <a:srgbClr val="FFFFFF"/>
            </a:solidFill>
            <a:prstDash val="solid"/>
            <a:miter lim="800000"/>
            <a:headEnd type="none" w="med" len="med"/>
            <a:tailEnd type="none" w="med" len="med"/>
          </a:ln>
          <a:effectLst/>
        </p:spPr>
        <p:style>
          <a:lnRef idx="1">
            <a:schemeClr val="accent4"/>
          </a:lnRef>
          <a:fillRef idx="2">
            <a:schemeClr val="accent4"/>
          </a:fillRef>
          <a:effectRef idx="1">
            <a:schemeClr val="accent4"/>
          </a:effectRef>
          <a:fontRef idx="minor">
            <a:schemeClr val="dk1"/>
          </a:fontRef>
        </p:style>
        <p:txBody>
          <a:bodyPr vert="horz" wrap="square" lIns="0" tIns="0" rIns="0" bIns="0" numCol="1" rtlCol="0" anchor="ctr" anchorCtr="0" compatLnSpc="1">
            <a:prstTxWarp prst="textNoShape">
              <a:avLst/>
            </a:prstTxWarp>
            <a:noAutofit/>
          </a:bodyPr>
          <a:lstStyle/>
          <a:p>
            <a:pPr algn="ctr" fontAlgn="ctr" hangingPunct="0"/>
            <a:r>
              <a:rPr lang="ja-JP" altLang="en-US" sz="800" b="1">
                <a:solidFill>
                  <a:srgbClr val="FFFFFF"/>
                </a:solidFill>
                <a:latin typeface="BIZ UDPゴシック" panose="020B0400000000000000" pitchFamily="50" charset="-128"/>
                <a:ea typeface="BIZ UDPゴシック" panose="020B0400000000000000" pitchFamily="50" charset="-128"/>
              </a:rPr>
              <a:t>効果</a:t>
            </a:r>
            <a:r>
              <a:rPr lang="ja-JP" altLang="en-US" sz="800" b="1" dirty="0">
                <a:solidFill>
                  <a:srgbClr val="FFFFFF"/>
                </a:solidFill>
                <a:latin typeface="BIZ UDPゴシック" panose="020B0400000000000000" pitchFamily="50" charset="-128"/>
                <a:ea typeface="BIZ UDPゴシック" panose="020B0400000000000000" pitchFamily="50" charset="-128"/>
              </a:rPr>
              <a:t>額</a:t>
            </a:r>
          </a:p>
          <a:p>
            <a:pPr algn="ctr" fontAlgn="ctr" hangingPunct="0"/>
            <a:r>
              <a:rPr lang="ja-JP" altLang="en-US" sz="800" b="1" dirty="0">
                <a:solidFill>
                  <a:srgbClr val="FFFFFF"/>
                </a:solidFill>
                <a:latin typeface="BIZ UDPゴシック" panose="020B0400000000000000" pitchFamily="50" charset="-128"/>
                <a:ea typeface="BIZ UDPゴシック" panose="020B0400000000000000" pitchFamily="50" charset="-128"/>
              </a:rPr>
              <a:t>２４２億円</a:t>
            </a:r>
            <a:endParaRPr lang="en-US" altLang="ja-JP" b="1" dirty="0">
              <a:solidFill>
                <a:srgbClr val="FFFFFF"/>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17A4F5F-E2E2-066E-8F86-C65143394A1A}"/>
              </a:ext>
            </a:extLst>
          </p:cNvPr>
          <p:cNvSpPr txBox="1">
            <a:spLocks/>
          </p:cNvSpPr>
          <p:nvPr/>
        </p:nvSpPr>
        <p:spPr bwMode="auto">
          <a:xfrm>
            <a:off x="1352600" y="1998179"/>
            <a:ext cx="8280828" cy="1512128"/>
          </a:xfrm>
          <a:custGeom>
            <a:avLst/>
            <a:gdLst>
              <a:gd name="connsiteX0" fmla="*/ 7452828 w 8280828"/>
              <a:gd name="connsiteY0" fmla="*/ 0 h 1512128"/>
              <a:gd name="connsiteX1" fmla="*/ 8280828 w 8280828"/>
              <a:gd name="connsiteY1" fmla="*/ 1512000 h 1512128"/>
              <a:gd name="connsiteX2" fmla="*/ 7488000 w 8280828"/>
              <a:gd name="connsiteY2" fmla="*/ 1512000 h 1512128"/>
              <a:gd name="connsiteX3" fmla="*/ 7488000 w 8280828"/>
              <a:gd name="connsiteY3" fmla="*/ 1512128 h 1512128"/>
              <a:gd name="connsiteX4" fmla="*/ 0 w 8280828"/>
              <a:gd name="connsiteY4" fmla="*/ 1512128 h 1512128"/>
              <a:gd name="connsiteX5" fmla="*/ 0 w 8280828"/>
              <a:gd name="connsiteY5" fmla="*/ 1152128 h 1512128"/>
              <a:gd name="connsiteX6" fmla="*/ 7452828 w 8280828"/>
              <a:gd name="connsiteY6" fmla="*/ 1152128 h 1512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0828" h="1512128">
                <a:moveTo>
                  <a:pt x="7452828" y="0"/>
                </a:moveTo>
                <a:lnTo>
                  <a:pt x="8280828" y="1512000"/>
                </a:lnTo>
                <a:lnTo>
                  <a:pt x="7488000" y="1512000"/>
                </a:lnTo>
                <a:lnTo>
                  <a:pt x="7488000" y="1512128"/>
                </a:lnTo>
                <a:lnTo>
                  <a:pt x="0" y="1512128"/>
                </a:lnTo>
                <a:lnTo>
                  <a:pt x="0" y="1152128"/>
                </a:lnTo>
                <a:lnTo>
                  <a:pt x="7452828" y="1152128"/>
                </a:lnTo>
                <a:close/>
              </a:path>
            </a:pathLst>
          </a:custGeom>
          <a:solidFill>
            <a:srgbClr val="50649C"/>
          </a:solidFill>
          <a:ln w="9525" cap="rnd" algn="ctr">
            <a:solidFill>
              <a:srgbClr val="FFFFFF"/>
            </a:solidFill>
            <a:miter lim="800000"/>
            <a:headEnd/>
            <a:tailEnd/>
          </a:ln>
          <a:effectLst/>
        </p:spPr>
        <p:txBody>
          <a:bodyPr wrap="square" lIns="0" tIns="0" rIns="0" bIns="0" rtlCol="0" anchor="ctr" anchorCtr="0">
            <a:noAutofit/>
          </a:bodyPr>
          <a:lstStyle/>
          <a:p>
            <a:pPr marL="268288" indent="-268288" algn="ctr" fontAlgn="ctr" hangingPunct="0">
              <a:spcBef>
                <a:spcPct val="50000"/>
              </a:spcBef>
            </a:pPr>
            <a:endParaRPr kumimoji="1" lang="ja-JP" altLang="en-US" sz="1100" b="1" dirty="0">
              <a:solidFill>
                <a:srgbClr val="FFFFFF"/>
              </a:solidFill>
              <a:latin typeface="BIZ UDPゴシック" panose="020B0400000000000000" pitchFamily="50" charset="-128"/>
              <a:ea typeface="BIZ UDPゴシック" panose="020B0400000000000000" pitchFamily="50" charset="-128"/>
            </a:endParaRPr>
          </a:p>
        </p:txBody>
      </p:sp>
      <p:sp>
        <p:nvSpPr>
          <p:cNvPr id="70" name="テキスト プレースホルダー 69">
            <a:extLst>
              <a:ext uri="{FF2B5EF4-FFF2-40B4-BE49-F238E27FC236}">
                <a16:creationId xmlns:a16="http://schemas.microsoft.com/office/drawing/2014/main" id="{DA870394-6971-8E1B-F7B4-0F9F3B2CD8CE}"/>
              </a:ext>
            </a:extLst>
          </p:cNvPr>
          <p:cNvSpPr>
            <a:spLocks noGrp="1"/>
          </p:cNvSpPr>
          <p:nvPr>
            <p:ph type="body" sz="quarter" idx="13"/>
          </p:nvPr>
        </p:nvSpPr>
        <p:spPr>
          <a:xfrm>
            <a:off x="164468" y="83009"/>
            <a:ext cx="9468000" cy="648000"/>
          </a:xfrm>
        </p:spPr>
        <p:txBody>
          <a:bodyPr/>
          <a:lstStyle/>
          <a:p>
            <a:pPr marL="954000" indent="-954000"/>
            <a:r>
              <a:rPr lang="ja-JP" altLang="en-US"/>
              <a:t>（参考）</a:t>
            </a:r>
            <a:r>
              <a:rPr lang="en-US" altLang="ja-JP"/>
              <a:t>	</a:t>
            </a:r>
            <a:r>
              <a:rPr lang="ja-JP" altLang="en-US"/>
              <a:t>大阪府の行財政改革</a:t>
            </a:r>
          </a:p>
        </p:txBody>
      </p:sp>
      <p:sp>
        <p:nvSpPr>
          <p:cNvPr id="72" name="角丸四角形 39">
            <a:extLst>
              <a:ext uri="{FF2B5EF4-FFF2-40B4-BE49-F238E27FC236}">
                <a16:creationId xmlns:a16="http://schemas.microsoft.com/office/drawing/2014/main" id="{9B24EC01-B184-49BA-AF32-01430A2DCBCB}"/>
              </a:ext>
            </a:extLst>
          </p:cNvPr>
          <p:cNvSpPr>
            <a:spLocks/>
          </p:cNvSpPr>
          <p:nvPr/>
        </p:nvSpPr>
        <p:spPr>
          <a:xfrm>
            <a:off x="344488" y="1250785"/>
            <a:ext cx="9360000" cy="288000"/>
          </a:xfrm>
          <a:prstGeom prst="rect">
            <a:avLst/>
          </a:prstGeom>
          <a:noFill/>
          <a:ln w="12700" cap="flat" cmpd="sng" algn="ctr">
            <a:noFill/>
            <a:prstDash val="solid"/>
            <a:miter lim="800000"/>
          </a:ln>
          <a:effectLst/>
          <a:extLst>
            <a:ext uri="{909E8E84-426E-40DD-AFC4-6F175D3DCCD1}">
              <a14:hiddenFill xmlns:a14="http://schemas.microsoft.com/office/drawing/2010/main">
                <a:solidFill>
                  <a:scrgbClr r="0" g="0" b="0">
                    <a:alpha val="0"/>
                  </a:scrgbClr>
                </a:solidFill>
              </a14:hiddenFill>
            </a:ext>
            <a:ext uri="{91240B29-F687-4F45-9708-019B960494DF}">
              <a14:hiddenLine xmlns:a14="http://schemas.microsoft.com/office/drawing/2010/main" w="12700" cap="flat" cmpd="sng" algn="ctr">
                <a:solidFill>
                  <a:srgbClr val="000099"/>
                </a:solidFill>
                <a:prstDash val="solid"/>
                <a:miter lim="800000"/>
              </a14:hiddenLine>
            </a:ext>
          </a:extLst>
        </p:spPr>
        <p:style>
          <a:lnRef idx="1">
            <a:schemeClr val="accent3"/>
          </a:lnRef>
          <a:fillRef idx="2">
            <a:schemeClr val="accent3"/>
          </a:fillRef>
          <a:effectRef idx="1">
            <a:schemeClr val="accent3"/>
          </a:effectRef>
          <a:fontRef idx="minor">
            <a:schemeClr val="dk1"/>
          </a:fontRef>
        </p:style>
        <p:txBody>
          <a:bodyPr wrap="none" lIns="0" tIns="72000" rIns="0" bIns="0" rtlCol="0" anchor="t" anchorCtr="0">
            <a:noAutofit/>
          </a:bodyPr>
          <a:lstStyle/>
          <a:p>
            <a:pPr fontAlgn="ctr" hangingPunct="0"/>
            <a:r>
              <a:rPr lang="ja-JP" altLang="en-US" sz="1200" dirty="0">
                <a:solidFill>
                  <a:srgbClr val="000000"/>
                </a:solidFill>
                <a:latin typeface="BIZ UDPゴシック" panose="020B0400000000000000" pitchFamily="50" charset="-128"/>
                <a:ea typeface="BIZ UDPゴシック" panose="020B0400000000000000" pitchFamily="50" charset="-128"/>
              </a:rPr>
              <a:t>厳しい財政状況を踏まえ、全国に先駆けてこれまで様々な行財政改革の取組みを実施</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a:p>
            <a:pPr fontAlgn="ctr" hangingPunct="0"/>
            <a:r>
              <a:rPr lang="ja-JP" altLang="en-US" sz="1200" dirty="0">
                <a:solidFill>
                  <a:srgbClr val="000000"/>
                </a:solidFill>
                <a:latin typeface="BIZ UDPゴシック" panose="020B0400000000000000" pitchFamily="50" charset="-128"/>
                <a:ea typeface="BIZ UDPゴシック" panose="020B0400000000000000" pitchFamily="50" charset="-128"/>
              </a:rPr>
              <a:t>平成</a:t>
            </a:r>
            <a:r>
              <a:rPr lang="en-US" altLang="ja-JP" sz="1200" dirty="0">
                <a:solidFill>
                  <a:srgbClr val="000000"/>
                </a:solidFill>
                <a:latin typeface="BIZ UDPゴシック" panose="020B0400000000000000" pitchFamily="50" charset="-128"/>
                <a:ea typeface="BIZ UDPゴシック" panose="020B0400000000000000" pitchFamily="50" charset="-128"/>
              </a:rPr>
              <a:t>20</a:t>
            </a:r>
            <a:r>
              <a:rPr lang="ja-JP" altLang="en-US" sz="1200" dirty="0">
                <a:solidFill>
                  <a:srgbClr val="000000"/>
                </a:solidFill>
                <a:latin typeface="BIZ UDPゴシック" panose="020B0400000000000000" pitchFamily="50" charset="-128"/>
                <a:ea typeface="BIZ UDPゴシック" panose="020B0400000000000000" pitchFamily="50" charset="-128"/>
              </a:rPr>
              <a:t>年２月以降、かつてないスピードで改革の取組みを推進</a:t>
            </a:r>
            <a:endParaRPr lang="en-US" altLang="ja-JP" sz="1200" dirty="0">
              <a:solidFill>
                <a:srgbClr val="000000"/>
              </a:solidFill>
              <a:latin typeface="BIZ UDPゴシック" panose="020B0400000000000000" pitchFamily="50" charset="-128"/>
              <a:ea typeface="BIZ UDPゴシック" panose="020B0400000000000000" pitchFamily="50" charset="-128"/>
            </a:endParaRPr>
          </a:p>
        </p:txBody>
      </p:sp>
      <p:sp>
        <p:nvSpPr>
          <p:cNvPr id="73" name="Text Box 21">
            <a:extLst>
              <a:ext uri="{FF2B5EF4-FFF2-40B4-BE49-F238E27FC236}">
                <a16:creationId xmlns:a16="http://schemas.microsoft.com/office/drawing/2014/main" id="{8D12B1B7-7A74-4351-93D0-35608E7EB286}"/>
              </a:ext>
            </a:extLst>
          </p:cNvPr>
          <p:cNvSpPr txBox="1">
            <a:spLocks noChangeArrowheads="1"/>
          </p:cNvSpPr>
          <p:nvPr/>
        </p:nvSpPr>
        <p:spPr bwMode="auto">
          <a:xfrm>
            <a:off x="272480" y="1782171"/>
            <a:ext cx="144000" cy="144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noAutofit/>
          </a:bodyPr>
          <a:lstStyle>
            <a:lvl1pPr eaLnBrk="0" hangingPunct="0">
              <a:defRPr kumimoji="1" sz="600">
                <a:solidFill>
                  <a:srgbClr val="000000"/>
                </a:solidFill>
                <a:latin typeface="Arial" charset="0"/>
                <a:ea typeface="ＭＳ Ｐゴシック" pitchFamily="50" charset="-128"/>
              </a:defRPr>
            </a:lvl1pPr>
            <a:lvl2pPr marL="742950" indent="-285750" eaLnBrk="0" hangingPunct="0">
              <a:defRPr kumimoji="1" sz="600">
                <a:solidFill>
                  <a:srgbClr val="000000"/>
                </a:solidFill>
                <a:latin typeface="Arial" charset="0"/>
                <a:ea typeface="ＭＳ Ｐゴシック" pitchFamily="50" charset="-128"/>
              </a:defRPr>
            </a:lvl2pPr>
            <a:lvl3pPr marL="1143000" indent="-228600" eaLnBrk="0" hangingPunct="0">
              <a:defRPr kumimoji="1" sz="600">
                <a:solidFill>
                  <a:srgbClr val="000000"/>
                </a:solidFill>
                <a:latin typeface="Arial" charset="0"/>
                <a:ea typeface="ＭＳ Ｐゴシック" pitchFamily="50" charset="-128"/>
              </a:defRPr>
            </a:lvl3pPr>
            <a:lvl4pPr marL="1600200" indent="-228600" eaLnBrk="0" hangingPunct="0">
              <a:defRPr kumimoji="1" sz="600">
                <a:solidFill>
                  <a:srgbClr val="000000"/>
                </a:solidFill>
                <a:latin typeface="Arial" charset="0"/>
                <a:ea typeface="ＭＳ Ｐゴシック" pitchFamily="50" charset="-128"/>
              </a:defRPr>
            </a:lvl4pPr>
            <a:lvl5pPr marL="2057400" indent="-228600" eaLnBrk="0" hangingPunct="0">
              <a:defRPr kumimoji="1" sz="600">
                <a:solidFill>
                  <a:srgbClr val="000000"/>
                </a:solidFill>
                <a:latin typeface="Arial" charset="0"/>
                <a:ea typeface="ＭＳ Ｐゴシック" pitchFamily="50" charset="-128"/>
              </a:defRPr>
            </a:lvl5pPr>
            <a:lvl6pPr marL="2514600" indent="-228600" eaLnBrk="0" fontAlgn="base" hangingPunct="0">
              <a:spcBef>
                <a:spcPct val="0"/>
              </a:spcBef>
              <a:spcAft>
                <a:spcPct val="0"/>
              </a:spcAft>
              <a:defRPr kumimoji="1" sz="600">
                <a:solidFill>
                  <a:srgbClr val="000000"/>
                </a:solidFill>
                <a:latin typeface="Arial" charset="0"/>
                <a:ea typeface="ＭＳ Ｐゴシック" pitchFamily="50" charset="-128"/>
              </a:defRPr>
            </a:lvl6pPr>
            <a:lvl7pPr marL="2971800" indent="-228600" eaLnBrk="0" fontAlgn="base" hangingPunct="0">
              <a:spcBef>
                <a:spcPct val="0"/>
              </a:spcBef>
              <a:spcAft>
                <a:spcPct val="0"/>
              </a:spcAft>
              <a:defRPr kumimoji="1" sz="600">
                <a:solidFill>
                  <a:srgbClr val="000000"/>
                </a:solidFill>
                <a:latin typeface="Arial" charset="0"/>
                <a:ea typeface="ＭＳ Ｐゴシック" pitchFamily="50" charset="-128"/>
              </a:defRPr>
            </a:lvl7pPr>
            <a:lvl8pPr marL="3429000" indent="-228600" eaLnBrk="0" fontAlgn="base" hangingPunct="0">
              <a:spcBef>
                <a:spcPct val="0"/>
              </a:spcBef>
              <a:spcAft>
                <a:spcPct val="0"/>
              </a:spcAft>
              <a:defRPr kumimoji="1" sz="600">
                <a:solidFill>
                  <a:srgbClr val="000000"/>
                </a:solidFill>
                <a:latin typeface="Arial" charset="0"/>
                <a:ea typeface="ＭＳ Ｐゴシック" pitchFamily="50" charset="-128"/>
              </a:defRPr>
            </a:lvl8pPr>
            <a:lvl9pPr marL="3886200" indent="-228600" eaLnBrk="0" fontAlgn="base" hangingPunct="0">
              <a:spcBef>
                <a:spcPct val="0"/>
              </a:spcBef>
              <a:spcAft>
                <a:spcPct val="0"/>
              </a:spcAft>
              <a:defRPr kumimoji="1" sz="600">
                <a:solidFill>
                  <a:srgbClr val="000000"/>
                </a:solidFill>
                <a:latin typeface="Arial" charset="0"/>
                <a:ea typeface="ＭＳ Ｐゴシック" pitchFamily="50" charset="-128"/>
              </a:defRPr>
            </a:lvl9pPr>
          </a:lstStyle>
          <a:p>
            <a:pPr marL="144000" indent="-144000" eaLnBrk="1" fontAlgn="ctr">
              <a:buClr>
                <a:srgbClr val="111986"/>
              </a:buClr>
              <a:buSzPct val="70000"/>
              <a:buFont typeface="Wingdings" panose="05000000000000000000" pitchFamily="2" charset="2"/>
              <a:buChar char="l"/>
            </a:pPr>
            <a:r>
              <a:rPr lang="ja-JP" altLang="en-US" sz="1200" b="1" dirty="0">
                <a:solidFill>
                  <a:schemeClr val="tx1"/>
                </a:solidFill>
                <a:latin typeface="+mn-ea"/>
                <a:ea typeface="+mn-ea"/>
              </a:rPr>
              <a:t>平成８年度以降、厳しい改革を実行 </a:t>
            </a:r>
            <a:r>
              <a:rPr lang="ja-JP" altLang="en-US" sz="800" dirty="0">
                <a:solidFill>
                  <a:schemeClr val="tx1"/>
                </a:solidFill>
                <a:latin typeface="+mn-ea"/>
                <a:ea typeface="+mn-ea"/>
              </a:rPr>
              <a:t>（効果額は、最終予算額ベース。また、</a:t>
            </a:r>
            <a:r>
              <a:rPr lang="en-US" altLang="ja-JP" sz="800" dirty="0">
                <a:solidFill>
                  <a:schemeClr val="tx1"/>
                </a:solidFill>
                <a:latin typeface="+mn-ea"/>
                <a:ea typeface="+mn-ea"/>
              </a:rPr>
              <a:t>H</a:t>
            </a:r>
            <a:r>
              <a:rPr lang="ja-JP" altLang="en-US" sz="800" dirty="0">
                <a:solidFill>
                  <a:schemeClr val="tx1"/>
                </a:solidFill>
                <a:latin typeface="+mn-ea"/>
                <a:ea typeface="+mn-ea"/>
              </a:rPr>
              <a:t>８～</a:t>
            </a:r>
            <a:r>
              <a:rPr lang="en-US" altLang="ja-JP" sz="800" dirty="0">
                <a:solidFill>
                  <a:schemeClr val="tx1"/>
                </a:solidFill>
                <a:latin typeface="+mn-ea"/>
                <a:ea typeface="+mn-ea"/>
              </a:rPr>
              <a:t>H</a:t>
            </a:r>
            <a:r>
              <a:rPr lang="ja-JP" altLang="en-US" sz="800" dirty="0">
                <a:solidFill>
                  <a:schemeClr val="tx1"/>
                </a:solidFill>
                <a:latin typeface="+mn-ea"/>
                <a:ea typeface="+mn-ea"/>
              </a:rPr>
              <a:t>１０の行政改革大綱は事業費ベース、その他は一般財源ベース。）</a:t>
            </a:r>
            <a:endParaRPr lang="en-US" altLang="ja-JP" sz="800" dirty="0">
              <a:solidFill>
                <a:schemeClr val="tx1"/>
              </a:solidFill>
              <a:latin typeface="+mn-ea"/>
              <a:ea typeface="+mn-ea"/>
            </a:endParaRPr>
          </a:p>
        </p:txBody>
      </p:sp>
      <p:sp>
        <p:nvSpPr>
          <p:cNvPr id="79" name="AutoShape 4">
            <a:extLst>
              <a:ext uri="{FF2B5EF4-FFF2-40B4-BE49-F238E27FC236}">
                <a16:creationId xmlns:a16="http://schemas.microsoft.com/office/drawing/2014/main" id="{29486CEC-C0A2-4532-B500-FAB540C50562}"/>
              </a:ext>
            </a:extLst>
          </p:cNvPr>
          <p:cNvSpPr>
            <a:spLocks noChangeArrowheads="1"/>
          </p:cNvSpPr>
          <p:nvPr/>
        </p:nvSpPr>
        <p:spPr bwMode="gray">
          <a:xfrm>
            <a:off x="5493152" y="2358219"/>
            <a:ext cx="828000" cy="79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pPr>
            <a:r>
              <a:rPr lang="ja-JP" altLang="en-US" sz="800" b="1" dirty="0">
                <a:solidFill>
                  <a:schemeClr val="tx1"/>
                </a:solidFill>
                <a:latin typeface="BIZ UDPゴシック" panose="020B0400000000000000" pitchFamily="50" charset="-128"/>
                <a:ea typeface="BIZ UDPゴシック" panose="020B0400000000000000" pitchFamily="50" charset="-128"/>
              </a:rPr>
              <a:t>＜</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２３～</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２５＞</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a:solidFill>
                  <a:schemeClr val="tx1"/>
                </a:solidFill>
                <a:latin typeface="BIZ UDPゴシック" panose="020B0400000000000000" pitchFamily="50" charset="-128"/>
                <a:ea typeface="BIZ UDPゴシック" panose="020B0400000000000000" pitchFamily="50" charset="-128"/>
              </a:rPr>
              <a:t>財政構造</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a:solidFill>
                  <a:schemeClr val="tx1"/>
                </a:solidFill>
                <a:latin typeface="BIZ UDPゴシック" panose="020B0400000000000000" pitchFamily="50" charset="-128"/>
                <a:ea typeface="BIZ UDPゴシック" panose="020B0400000000000000" pitchFamily="50" charset="-128"/>
              </a:rPr>
              <a:t>改革</a:t>
            </a:r>
            <a:r>
              <a:rPr lang="ja-JP" altLang="en-US" sz="800" dirty="0">
                <a:solidFill>
                  <a:schemeClr val="tx1"/>
                </a:solidFill>
                <a:latin typeface="BIZ UDPゴシック" panose="020B0400000000000000" pitchFamily="50" charset="-128"/>
                <a:ea typeface="BIZ UDPゴシック" panose="020B0400000000000000" pitchFamily="50" charset="-128"/>
              </a:rPr>
              <a:t>プラン（案）</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en-US" altLang="ja-JP" sz="800" spc="-40">
                <a:solidFill>
                  <a:schemeClr val="tx1"/>
                </a:solidFill>
                <a:latin typeface="BIZ UDPゴシック" panose="020B0400000000000000" pitchFamily="50" charset="-128"/>
                <a:ea typeface="BIZ UDPゴシック" panose="020B0400000000000000" pitchFamily="50" charset="-128"/>
              </a:rPr>
              <a:t>《</a:t>
            </a:r>
            <a:r>
              <a:rPr lang="ja-JP" altLang="en-US" sz="800" spc="-40">
                <a:solidFill>
                  <a:schemeClr val="tx1"/>
                </a:solidFill>
                <a:latin typeface="BIZ UDPゴシック" panose="020B0400000000000000" pitchFamily="50" charset="-128"/>
                <a:ea typeface="BIZ UDPゴシック" panose="020B0400000000000000" pitchFamily="50" charset="-128"/>
              </a:rPr>
              <a:t>大阪の成長</a:t>
            </a:r>
            <a:r>
              <a:rPr lang="ja-JP" altLang="en-US" sz="800" spc="-40" dirty="0">
                <a:solidFill>
                  <a:schemeClr val="tx1"/>
                </a:solidFill>
                <a:latin typeface="BIZ UDPゴシック" panose="020B0400000000000000" pitchFamily="50" charset="-128"/>
                <a:ea typeface="BIZ UDPゴシック" panose="020B0400000000000000" pitchFamily="50" charset="-128"/>
              </a:rPr>
              <a:t>戦略</a:t>
            </a:r>
            <a:r>
              <a:rPr lang="en-US" altLang="ja-JP" sz="800" spc="-40" dirty="0">
                <a:solidFill>
                  <a:schemeClr val="tx1"/>
                </a:solidFill>
                <a:latin typeface="BIZ UDPゴシック" panose="020B0400000000000000" pitchFamily="50" charset="-128"/>
                <a:ea typeface="BIZ UDPゴシック" panose="020B0400000000000000" pitchFamily="50" charset="-128"/>
              </a:rPr>
              <a:t>》</a:t>
            </a:r>
          </a:p>
        </p:txBody>
      </p:sp>
      <p:sp>
        <p:nvSpPr>
          <p:cNvPr id="80" name="AutoShape 4">
            <a:extLst>
              <a:ext uri="{FF2B5EF4-FFF2-40B4-BE49-F238E27FC236}">
                <a16:creationId xmlns:a16="http://schemas.microsoft.com/office/drawing/2014/main" id="{C43AB850-8522-473F-86FB-D54A785A60B0}"/>
              </a:ext>
            </a:extLst>
          </p:cNvPr>
          <p:cNvSpPr>
            <a:spLocks noChangeArrowheads="1"/>
          </p:cNvSpPr>
          <p:nvPr/>
        </p:nvSpPr>
        <p:spPr bwMode="gray">
          <a:xfrm>
            <a:off x="4665060" y="2358219"/>
            <a:ext cx="828000" cy="79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pPr>
            <a:r>
              <a:rPr lang="ja-JP" altLang="en-US" sz="800" b="1" dirty="0">
                <a:solidFill>
                  <a:schemeClr val="tx1"/>
                </a:solidFill>
                <a:latin typeface="BIZ UDPゴシック" panose="020B0400000000000000" pitchFamily="50" charset="-128"/>
                <a:ea typeface="BIZ UDPゴシック" panose="020B0400000000000000" pitchFamily="50" charset="-128"/>
              </a:rPr>
              <a:t>＜</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２０～</a:t>
            </a:r>
            <a:r>
              <a:rPr lang="en-US" altLang="ja-JP" sz="800" b="1">
                <a:solidFill>
                  <a:schemeClr val="tx1"/>
                </a:solidFill>
                <a:latin typeface="BIZ UDPゴシック" panose="020B0400000000000000" pitchFamily="50" charset="-128"/>
                <a:ea typeface="BIZ UDPゴシック" panose="020B0400000000000000" pitchFamily="50" charset="-128"/>
              </a:rPr>
              <a:t>H</a:t>
            </a:r>
            <a:r>
              <a:rPr lang="ja-JP" altLang="en-US" sz="800" b="1">
                <a:solidFill>
                  <a:schemeClr val="tx1"/>
                </a:solidFill>
                <a:latin typeface="BIZ UDPゴシック" panose="020B0400000000000000" pitchFamily="50" charset="-128"/>
                <a:ea typeface="BIZ UDPゴシック" panose="020B0400000000000000" pitchFamily="50" charset="-128"/>
              </a:rPr>
              <a:t>２２＞</a:t>
            </a:r>
            <a:endParaRPr lang="en-US" altLang="ja-JP" sz="800" b="1">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a:latin typeface="BIZ UDPゴシック" panose="020B0400000000000000" pitchFamily="50" charset="-128"/>
                <a:ea typeface="BIZ UDPゴシック" panose="020B0400000000000000" pitchFamily="50" charset="-128"/>
              </a:rPr>
              <a:t>財政再建</a:t>
            </a:r>
            <a:br>
              <a:rPr lang="en-US" altLang="ja-JP" sz="800">
                <a:latin typeface="BIZ UDPゴシック" panose="020B0400000000000000" pitchFamily="50" charset="-128"/>
                <a:ea typeface="BIZ UDPゴシック" panose="020B0400000000000000" pitchFamily="50" charset="-128"/>
              </a:rPr>
            </a:br>
            <a:r>
              <a:rPr lang="ja-JP" altLang="en-US" sz="800">
                <a:latin typeface="BIZ UDPゴシック" panose="020B0400000000000000" pitchFamily="50" charset="-128"/>
                <a:ea typeface="BIZ UDPゴシック" panose="020B0400000000000000" pitchFamily="50" charset="-128"/>
              </a:rPr>
              <a:t>プログラム（案）</a:t>
            </a:r>
          </a:p>
          <a:p>
            <a:pPr algn="ctr" fontAlgn="ctr" hangingPunct="0">
              <a:spcBef>
                <a:spcPts val="300"/>
              </a:spcBef>
            </a:pPr>
            <a:r>
              <a:rPr lang="en-US" altLang="ja-JP" sz="800">
                <a:latin typeface="BIZ UDPゴシック" panose="020B0400000000000000" pitchFamily="50" charset="-128"/>
                <a:ea typeface="BIZ UDPゴシック" panose="020B0400000000000000" pitchFamily="50" charset="-128"/>
              </a:rPr>
              <a:t>《</a:t>
            </a:r>
            <a:r>
              <a:rPr lang="ja-JP" altLang="en-US" sz="800">
                <a:latin typeface="BIZ UDPゴシック" panose="020B0400000000000000" pitchFamily="50" charset="-128"/>
                <a:ea typeface="BIZ UDPゴシック" panose="020B0400000000000000" pitchFamily="50" charset="-128"/>
              </a:rPr>
              <a:t>将来ビジョン</a:t>
            </a:r>
            <a:br>
              <a:rPr lang="en-US" altLang="ja-JP" sz="800">
                <a:latin typeface="BIZ UDPゴシック" panose="020B0400000000000000" pitchFamily="50" charset="-128"/>
                <a:ea typeface="BIZ UDPゴシック" panose="020B0400000000000000" pitchFamily="50" charset="-128"/>
              </a:rPr>
            </a:br>
            <a:r>
              <a:rPr lang="ja-JP" altLang="en-US" sz="800">
                <a:latin typeface="BIZ UDPゴシック" panose="020B0400000000000000" pitchFamily="50" charset="-128"/>
                <a:ea typeface="BIZ UDPゴシック" panose="020B0400000000000000" pitchFamily="50" charset="-128"/>
              </a:rPr>
              <a:t>大阪</a:t>
            </a:r>
            <a:r>
              <a:rPr lang="en-US" altLang="ja-JP" sz="800" dirty="0">
                <a:latin typeface="BIZ UDPゴシック" panose="020B0400000000000000" pitchFamily="50" charset="-128"/>
                <a:ea typeface="BIZ UDPゴシック" panose="020B0400000000000000" pitchFamily="50" charset="-128"/>
              </a:rPr>
              <a:t>》</a:t>
            </a:r>
          </a:p>
        </p:txBody>
      </p:sp>
      <p:sp>
        <p:nvSpPr>
          <p:cNvPr id="81" name="AutoShape 4">
            <a:extLst>
              <a:ext uri="{FF2B5EF4-FFF2-40B4-BE49-F238E27FC236}">
                <a16:creationId xmlns:a16="http://schemas.microsoft.com/office/drawing/2014/main" id="{EBA9BE91-EE4B-4276-A7B6-FBA7EA06AD20}"/>
              </a:ext>
            </a:extLst>
          </p:cNvPr>
          <p:cNvSpPr>
            <a:spLocks noChangeArrowheads="1"/>
          </p:cNvSpPr>
          <p:nvPr/>
        </p:nvSpPr>
        <p:spPr bwMode="gray">
          <a:xfrm>
            <a:off x="3836968" y="2358219"/>
            <a:ext cx="828000" cy="79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pPr>
            <a:r>
              <a:rPr lang="ja-JP" altLang="en-US" sz="800" b="1" dirty="0">
                <a:solidFill>
                  <a:schemeClr val="tx1"/>
                </a:solidFill>
                <a:latin typeface="BIZ UDPゴシック" panose="020B0400000000000000" pitchFamily="50" charset="-128"/>
                <a:ea typeface="BIZ UDPゴシック" panose="020B0400000000000000" pitchFamily="50" charset="-128"/>
              </a:rPr>
              <a:t>＜</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１７～</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１９＞</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a:latin typeface="BIZ UDPゴシック" panose="020B0400000000000000" pitchFamily="50" charset="-128"/>
                <a:ea typeface="BIZ UDPゴシック" panose="020B0400000000000000" pitchFamily="50" charset="-128"/>
              </a:rPr>
              <a:t>行</a:t>
            </a:r>
            <a:r>
              <a:rPr lang="ja-JP" altLang="en-US" sz="800" dirty="0">
                <a:latin typeface="BIZ UDPゴシック" panose="020B0400000000000000" pitchFamily="50" charset="-128"/>
                <a:ea typeface="BIZ UDPゴシック" panose="020B0400000000000000" pitchFamily="50" charset="-128"/>
              </a:rPr>
              <a:t>財政計画（案）</a:t>
            </a:r>
          </a:p>
          <a:p>
            <a:pPr algn="ctr" fontAlgn="ctr" hangingPunct="0">
              <a:spcBef>
                <a:spcPts val="300"/>
              </a:spcBef>
            </a:pPr>
            <a:r>
              <a:rPr lang="ja-JP" altLang="en-US" sz="800">
                <a:latin typeface="BIZ UDPゴシック" panose="020B0400000000000000" pitchFamily="50" charset="-128"/>
                <a:ea typeface="BIZ UDPゴシック" panose="020B0400000000000000" pitchFamily="50" charset="-128"/>
              </a:rPr>
              <a:t>行財政改革</a:t>
            </a:r>
            <a:br>
              <a:rPr lang="en-US" altLang="ja-JP" sz="800">
                <a:latin typeface="BIZ UDPゴシック" panose="020B0400000000000000" pitchFamily="50" charset="-128"/>
                <a:ea typeface="BIZ UDPゴシック" panose="020B0400000000000000" pitchFamily="50" charset="-128"/>
              </a:rPr>
            </a:br>
            <a:r>
              <a:rPr lang="ja-JP" altLang="en-US" sz="800">
                <a:latin typeface="BIZ UDPゴシック" panose="020B0400000000000000" pitchFamily="50" charset="-128"/>
                <a:ea typeface="BIZ UDPゴシック" panose="020B0400000000000000" pitchFamily="50" charset="-128"/>
              </a:rPr>
              <a:t>プログラム</a:t>
            </a:r>
            <a:r>
              <a:rPr lang="ja-JP" altLang="en-US" sz="800" dirty="0">
                <a:latin typeface="BIZ UDPゴシック" panose="020B0400000000000000" pitchFamily="50" charset="-128"/>
                <a:ea typeface="BIZ UDPゴシック" panose="020B0400000000000000" pitchFamily="50" charset="-128"/>
              </a:rPr>
              <a:t>（案）</a:t>
            </a:r>
          </a:p>
        </p:txBody>
      </p:sp>
      <p:sp>
        <p:nvSpPr>
          <p:cNvPr id="82" name="AutoShape 4">
            <a:extLst>
              <a:ext uri="{FF2B5EF4-FFF2-40B4-BE49-F238E27FC236}">
                <a16:creationId xmlns:a16="http://schemas.microsoft.com/office/drawing/2014/main" id="{2F4DE459-EF95-4713-BD04-C0E6B0155068}"/>
              </a:ext>
            </a:extLst>
          </p:cNvPr>
          <p:cNvSpPr>
            <a:spLocks noChangeArrowheads="1"/>
          </p:cNvSpPr>
          <p:nvPr/>
        </p:nvSpPr>
        <p:spPr bwMode="gray">
          <a:xfrm>
            <a:off x="3008876" y="2358219"/>
            <a:ext cx="828000" cy="79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defRPr/>
            </a:pPr>
            <a:r>
              <a:rPr lang="ja-JP" altLang="en-US" sz="800" b="1" dirty="0">
                <a:solidFill>
                  <a:schemeClr val="tx1"/>
                </a:solidFill>
                <a:latin typeface="BIZ UDPゴシック" panose="020B0400000000000000" pitchFamily="50" charset="-128"/>
                <a:ea typeface="BIZ UDPゴシック" panose="020B0400000000000000" pitchFamily="50" charset="-128"/>
              </a:rPr>
              <a:t>＜</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１４～</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１６＞</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defRPr/>
            </a:pPr>
            <a:r>
              <a:rPr lang="ja-JP" altLang="en-US" sz="800">
                <a:latin typeface="BIZ UDPゴシック" panose="020B0400000000000000" pitchFamily="50" charset="-128"/>
                <a:ea typeface="BIZ UDPゴシック" panose="020B0400000000000000" pitchFamily="50" charset="-128"/>
              </a:rPr>
              <a:t>行</a:t>
            </a:r>
            <a:r>
              <a:rPr lang="ja-JP" altLang="en-US" sz="800" dirty="0">
                <a:latin typeface="BIZ UDPゴシック" panose="020B0400000000000000" pitchFamily="50" charset="-128"/>
                <a:ea typeface="BIZ UDPゴシック" panose="020B0400000000000000" pitchFamily="50" charset="-128"/>
              </a:rPr>
              <a:t>財政計画（案）</a:t>
            </a:r>
            <a:endParaRPr lang="en-US" altLang="ja-JP" sz="900" dirty="0">
              <a:latin typeface="BIZ UDPゴシック" panose="020B0400000000000000" pitchFamily="50" charset="-128"/>
              <a:ea typeface="BIZ UDPゴシック" panose="020B0400000000000000" pitchFamily="50" charset="-128"/>
            </a:endParaRPr>
          </a:p>
          <a:p>
            <a:pPr algn="ctr" fontAlgn="ctr" hangingPunct="0">
              <a:spcBef>
                <a:spcPts val="300"/>
              </a:spcBef>
              <a:defRPr/>
            </a:pPr>
            <a:endParaRPr lang="ja-JP" altLang="en-US" sz="900" dirty="0">
              <a:latin typeface="BIZ UDPゴシック" panose="020B0400000000000000" pitchFamily="50" charset="-128"/>
              <a:ea typeface="BIZ UDPゴシック" panose="020B0400000000000000" pitchFamily="50" charset="-128"/>
            </a:endParaRPr>
          </a:p>
        </p:txBody>
      </p:sp>
      <p:sp>
        <p:nvSpPr>
          <p:cNvPr id="83" name="AutoShape 4">
            <a:extLst>
              <a:ext uri="{FF2B5EF4-FFF2-40B4-BE49-F238E27FC236}">
                <a16:creationId xmlns:a16="http://schemas.microsoft.com/office/drawing/2014/main" id="{EF1C7E28-30EE-42BB-B56C-F1C56B34BE6F}"/>
              </a:ext>
            </a:extLst>
          </p:cNvPr>
          <p:cNvSpPr>
            <a:spLocks noChangeArrowheads="1"/>
          </p:cNvSpPr>
          <p:nvPr/>
        </p:nvSpPr>
        <p:spPr bwMode="gray">
          <a:xfrm>
            <a:off x="2180784" y="2358219"/>
            <a:ext cx="828000" cy="79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pPr>
            <a:r>
              <a:rPr lang="ja-JP" altLang="en-US" sz="800" b="1" dirty="0">
                <a:solidFill>
                  <a:schemeClr val="tx1"/>
                </a:solidFill>
                <a:latin typeface="BIZ UDPゴシック" panose="020B0400000000000000" pitchFamily="50" charset="-128"/>
                <a:ea typeface="BIZ UDPゴシック" panose="020B0400000000000000" pitchFamily="50" charset="-128"/>
              </a:rPr>
              <a:t>＜</a:t>
            </a:r>
            <a:r>
              <a:rPr lang="en-US" altLang="ja-JP" sz="800" b="1">
                <a:solidFill>
                  <a:schemeClr val="tx1"/>
                </a:solidFill>
                <a:latin typeface="BIZ UDPゴシック" panose="020B0400000000000000" pitchFamily="50" charset="-128"/>
                <a:ea typeface="BIZ UDPゴシック" panose="020B0400000000000000" pitchFamily="50" charset="-128"/>
              </a:rPr>
              <a:t>H</a:t>
            </a:r>
            <a:r>
              <a:rPr lang="ja-JP" altLang="en-US" sz="800" b="1">
                <a:solidFill>
                  <a:schemeClr val="tx1"/>
                </a:solidFill>
                <a:latin typeface="BIZ UDPゴシック" panose="020B0400000000000000" pitchFamily="50" charset="-128"/>
                <a:ea typeface="BIZ UDPゴシック" panose="020B0400000000000000" pitchFamily="50" charset="-128"/>
              </a:rPr>
              <a:t>１１</a:t>
            </a:r>
            <a:r>
              <a:rPr lang="ja-JP" altLang="en-US" sz="800" b="1" dirty="0">
                <a:solidFill>
                  <a:schemeClr val="tx1"/>
                </a:solidFill>
                <a:latin typeface="BIZ UDPゴシック" panose="020B0400000000000000" pitchFamily="50" charset="-128"/>
                <a:ea typeface="BIZ UDPゴシック" panose="020B0400000000000000" pitchFamily="50" charset="-128"/>
              </a:rPr>
              <a:t>～</a:t>
            </a:r>
            <a:r>
              <a:rPr lang="en-US" altLang="ja-JP" sz="800" b="1">
                <a:solidFill>
                  <a:schemeClr val="tx1"/>
                </a:solidFill>
                <a:latin typeface="BIZ UDPゴシック" panose="020B0400000000000000" pitchFamily="50" charset="-128"/>
                <a:ea typeface="BIZ UDPゴシック" panose="020B0400000000000000" pitchFamily="50" charset="-128"/>
              </a:rPr>
              <a:t>H</a:t>
            </a:r>
            <a:r>
              <a:rPr lang="ja-JP" altLang="en-US" sz="800" b="1">
                <a:solidFill>
                  <a:schemeClr val="tx1"/>
                </a:solidFill>
                <a:latin typeface="BIZ UDPゴシック" panose="020B0400000000000000" pitchFamily="50" charset="-128"/>
                <a:ea typeface="BIZ UDPゴシック" panose="020B0400000000000000" pitchFamily="50" charset="-128"/>
              </a:rPr>
              <a:t>１３</a:t>
            </a:r>
            <a:r>
              <a:rPr lang="ja-JP" altLang="en-US" sz="800" b="1" dirty="0">
                <a:solidFill>
                  <a:schemeClr val="tx1"/>
                </a:solidFill>
                <a:latin typeface="BIZ UDPゴシック" panose="020B0400000000000000" pitchFamily="50" charset="-128"/>
                <a:ea typeface="BIZ UDPゴシック" panose="020B0400000000000000" pitchFamily="50" charset="-128"/>
              </a:rPr>
              <a:t>＞</a:t>
            </a:r>
            <a:endParaRPr lang="en-US" altLang="ja-JP" sz="800" b="1">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a:latin typeface="BIZ UDPゴシック" panose="020B0400000000000000" pitchFamily="50" charset="-128"/>
                <a:ea typeface="BIZ UDPゴシック" panose="020B0400000000000000" pitchFamily="50" charset="-128"/>
              </a:rPr>
              <a:t>行政改革</a:t>
            </a:r>
            <a:br>
              <a:rPr lang="en-US" altLang="ja-JP" sz="800">
                <a:latin typeface="BIZ UDPゴシック" panose="020B0400000000000000" pitchFamily="50" charset="-128"/>
                <a:ea typeface="BIZ UDPゴシック" panose="020B0400000000000000" pitchFamily="50" charset="-128"/>
              </a:rPr>
            </a:br>
            <a:r>
              <a:rPr lang="ja-JP" altLang="en-US" sz="800">
                <a:latin typeface="BIZ UDPゴシック" panose="020B0400000000000000" pitchFamily="50" charset="-128"/>
                <a:ea typeface="BIZ UDPゴシック" panose="020B0400000000000000" pitchFamily="50" charset="-128"/>
              </a:rPr>
              <a:t>推進</a:t>
            </a:r>
            <a:r>
              <a:rPr lang="ja-JP" altLang="en-US" sz="800" dirty="0">
                <a:latin typeface="BIZ UDPゴシック" panose="020B0400000000000000" pitchFamily="50" charset="-128"/>
                <a:ea typeface="BIZ UDPゴシック" panose="020B0400000000000000" pitchFamily="50" charset="-128"/>
              </a:rPr>
              <a:t>計画</a:t>
            </a:r>
            <a:endParaRPr lang="en-US" altLang="ja-JP" sz="800">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a:latin typeface="BIZ UDPゴシック" panose="020B0400000000000000" pitchFamily="50" charset="-128"/>
                <a:ea typeface="BIZ UDPゴシック" panose="020B0400000000000000" pitchFamily="50" charset="-128"/>
              </a:rPr>
              <a:t>財政再建</a:t>
            </a:r>
            <a:br>
              <a:rPr lang="en-US" altLang="ja-JP" sz="800">
                <a:latin typeface="BIZ UDPゴシック" panose="020B0400000000000000" pitchFamily="50" charset="-128"/>
                <a:ea typeface="BIZ UDPゴシック" panose="020B0400000000000000" pitchFamily="50" charset="-128"/>
              </a:rPr>
            </a:br>
            <a:r>
              <a:rPr lang="ja-JP" altLang="en-US" sz="800">
                <a:latin typeface="BIZ UDPゴシック" panose="020B0400000000000000" pitchFamily="50" charset="-128"/>
                <a:ea typeface="BIZ UDPゴシック" panose="020B0400000000000000" pitchFamily="50" charset="-128"/>
              </a:rPr>
              <a:t>プログラム</a:t>
            </a:r>
            <a:r>
              <a:rPr lang="ja-JP" altLang="en-US" sz="800" dirty="0">
                <a:latin typeface="BIZ UDPゴシック" panose="020B0400000000000000" pitchFamily="50" charset="-128"/>
                <a:ea typeface="BIZ UDPゴシック" panose="020B0400000000000000" pitchFamily="50" charset="-128"/>
              </a:rPr>
              <a:t>（案）</a:t>
            </a:r>
          </a:p>
          <a:p>
            <a:pPr algn="ctr" fontAlgn="ctr" hangingPunct="0">
              <a:spcBef>
                <a:spcPts val="300"/>
              </a:spcBef>
              <a:defRPr/>
            </a:pPr>
            <a:endParaRPr lang="ja-JP" altLang="ja-JP" sz="800" dirty="0">
              <a:solidFill>
                <a:srgbClr val="FFFFFF"/>
              </a:solidFill>
              <a:latin typeface="BIZ UDPゴシック" panose="020B0400000000000000" pitchFamily="50" charset="-128"/>
              <a:ea typeface="BIZ UDPゴシック" panose="020B0400000000000000" pitchFamily="50" charset="-128"/>
            </a:endParaRPr>
          </a:p>
        </p:txBody>
      </p:sp>
      <p:sp>
        <p:nvSpPr>
          <p:cNvPr id="84" name="AutoShape 4">
            <a:extLst>
              <a:ext uri="{FF2B5EF4-FFF2-40B4-BE49-F238E27FC236}">
                <a16:creationId xmlns:a16="http://schemas.microsoft.com/office/drawing/2014/main" id="{80D64BBD-09BE-4AF0-931F-8690F861E832}"/>
              </a:ext>
            </a:extLst>
          </p:cNvPr>
          <p:cNvSpPr>
            <a:spLocks noChangeArrowheads="1"/>
          </p:cNvSpPr>
          <p:nvPr/>
        </p:nvSpPr>
        <p:spPr bwMode="gray">
          <a:xfrm>
            <a:off x="1352692" y="2358219"/>
            <a:ext cx="828000" cy="79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defRPr/>
            </a:pPr>
            <a:r>
              <a:rPr lang="ja-JP" altLang="en-US" sz="800" b="1" dirty="0">
                <a:solidFill>
                  <a:schemeClr val="tx1"/>
                </a:solidFill>
                <a:latin typeface="BIZ UDPゴシック" panose="020B0400000000000000" pitchFamily="50" charset="-128"/>
                <a:ea typeface="BIZ UDPゴシック" panose="020B0400000000000000" pitchFamily="50" charset="-128"/>
              </a:rPr>
              <a:t>＜</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８～</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１０＞</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defRPr/>
            </a:pPr>
            <a:r>
              <a:rPr lang="ja-JP" altLang="en-US" sz="800">
                <a:latin typeface="BIZ UDPゴシック" panose="020B0400000000000000" pitchFamily="50" charset="-128"/>
                <a:ea typeface="BIZ UDPゴシック" panose="020B0400000000000000" pitchFamily="50" charset="-128"/>
              </a:rPr>
              <a:t>行政改革大綱</a:t>
            </a:r>
          </a:p>
          <a:p>
            <a:pPr algn="ctr" fontAlgn="ctr" hangingPunct="0">
              <a:spcBef>
                <a:spcPts val="300"/>
              </a:spcBef>
              <a:defRPr/>
            </a:pPr>
            <a:r>
              <a:rPr lang="ja-JP" altLang="en-US" sz="800">
                <a:latin typeface="BIZ UDPゴシック" panose="020B0400000000000000" pitchFamily="50" charset="-128"/>
                <a:ea typeface="BIZ UDPゴシック" panose="020B0400000000000000" pitchFamily="50" charset="-128"/>
              </a:rPr>
              <a:t>財政健全化</a:t>
            </a:r>
            <a:br>
              <a:rPr lang="en-US" altLang="ja-JP" sz="800">
                <a:latin typeface="BIZ UDPゴシック" panose="020B0400000000000000" pitchFamily="50" charset="-128"/>
                <a:ea typeface="BIZ UDPゴシック" panose="020B0400000000000000" pitchFamily="50" charset="-128"/>
              </a:rPr>
            </a:br>
            <a:r>
              <a:rPr lang="ja-JP" altLang="en-US" sz="800">
                <a:latin typeface="BIZ UDPゴシック" panose="020B0400000000000000" pitchFamily="50" charset="-128"/>
                <a:ea typeface="BIZ UDPゴシック" panose="020B0400000000000000" pitchFamily="50" charset="-128"/>
              </a:rPr>
              <a:t>方策（案）</a:t>
            </a:r>
            <a:endParaRPr lang="en-US" altLang="ja-JP" sz="800" dirty="0">
              <a:latin typeface="BIZ UDPゴシック" panose="020B0400000000000000" pitchFamily="50" charset="-128"/>
              <a:ea typeface="BIZ UDPゴシック" panose="020B0400000000000000" pitchFamily="50" charset="-128"/>
            </a:endParaRPr>
          </a:p>
        </p:txBody>
      </p:sp>
      <p:sp>
        <p:nvSpPr>
          <p:cNvPr id="85" name="AutoShape 4">
            <a:extLst>
              <a:ext uri="{FF2B5EF4-FFF2-40B4-BE49-F238E27FC236}">
                <a16:creationId xmlns:a16="http://schemas.microsoft.com/office/drawing/2014/main" id="{655E19CF-B50C-4349-8D26-AFD1605297AD}"/>
              </a:ext>
            </a:extLst>
          </p:cNvPr>
          <p:cNvSpPr>
            <a:spLocks noChangeArrowheads="1"/>
          </p:cNvSpPr>
          <p:nvPr/>
        </p:nvSpPr>
        <p:spPr bwMode="gray">
          <a:xfrm>
            <a:off x="416496" y="2358347"/>
            <a:ext cx="936000" cy="1152000"/>
          </a:xfrm>
          <a:prstGeom prst="rect">
            <a:avLst/>
          </a:prstGeom>
          <a:solidFill>
            <a:srgbClr val="FFD3B3"/>
          </a:solidFill>
          <a:ln w="9525">
            <a:solidFill>
              <a:srgbClr val="FFFFFF"/>
            </a:solidFill>
            <a:headEnd/>
            <a:tailEnd/>
          </a:ln>
        </p:spPr>
        <p:style>
          <a:lnRef idx="1">
            <a:schemeClr val="accent6"/>
          </a:lnRef>
          <a:fillRef idx="2">
            <a:schemeClr val="accent6"/>
          </a:fillRef>
          <a:effectRef idx="1">
            <a:schemeClr val="accent6"/>
          </a:effectRef>
          <a:fontRef idx="minor">
            <a:schemeClr val="dk1"/>
          </a:fontRef>
        </p:style>
        <p:txBody>
          <a:bodyPr lIns="0" rIns="0" anchor="ctr">
            <a:noAutofit/>
          </a:bodyPr>
          <a:lstStyle/>
          <a:p>
            <a:pPr algn="ctr" fontAlgn="ctr" hangingPunct="0"/>
            <a:r>
              <a:rPr lang="ja-JP" altLang="en-US" sz="900" dirty="0">
                <a:solidFill>
                  <a:schemeClr val="tx1"/>
                </a:solidFill>
                <a:latin typeface="BIZ UDPゴシック" panose="020B0400000000000000" pitchFamily="50" charset="-128"/>
                <a:ea typeface="BIZ UDPゴシック" panose="020B0400000000000000" pitchFamily="50" charset="-128"/>
              </a:rPr>
              <a:t>バブル崩壊後、</a:t>
            </a:r>
          </a:p>
          <a:p>
            <a:pPr algn="ctr" fontAlgn="ctr" hangingPunct="0"/>
            <a:r>
              <a:rPr lang="ja-JP" altLang="en-US" sz="900" dirty="0">
                <a:solidFill>
                  <a:schemeClr val="tx1"/>
                </a:solidFill>
                <a:latin typeface="BIZ UDPゴシック" panose="020B0400000000000000" pitchFamily="50" charset="-128"/>
                <a:ea typeface="BIZ UDPゴシック" panose="020B0400000000000000" pitchFamily="50" charset="-128"/>
              </a:rPr>
              <a:t>景気対策のため</a:t>
            </a:r>
          </a:p>
          <a:p>
            <a:pPr algn="ctr" fontAlgn="ctr" hangingPunct="0"/>
            <a:r>
              <a:rPr lang="ja-JP" altLang="en-US" sz="900">
                <a:solidFill>
                  <a:schemeClr val="tx1"/>
                </a:solidFill>
                <a:latin typeface="BIZ UDPゴシック" panose="020B0400000000000000" pitchFamily="50" charset="-128"/>
                <a:ea typeface="BIZ UDPゴシック" panose="020B0400000000000000" pitchFamily="50" charset="-128"/>
              </a:rPr>
              <a:t>地方債の</a:t>
            </a:r>
            <a:br>
              <a:rPr lang="en-US" altLang="ja-JP" sz="900">
                <a:solidFill>
                  <a:schemeClr val="tx1"/>
                </a:solidFill>
                <a:latin typeface="BIZ UDPゴシック" panose="020B0400000000000000" pitchFamily="50" charset="-128"/>
                <a:ea typeface="BIZ UDPゴシック" panose="020B0400000000000000" pitchFamily="50" charset="-128"/>
              </a:rPr>
            </a:br>
            <a:r>
              <a:rPr lang="ja-JP" altLang="en-US" sz="900">
                <a:solidFill>
                  <a:schemeClr val="tx1"/>
                </a:solidFill>
                <a:latin typeface="BIZ UDPゴシック" panose="020B0400000000000000" pitchFamily="50" charset="-128"/>
                <a:ea typeface="BIZ UDPゴシック" panose="020B0400000000000000" pitchFamily="50" charset="-128"/>
              </a:rPr>
              <a:t>発行</a:t>
            </a:r>
            <a:r>
              <a:rPr lang="ja-JP" altLang="en-US" sz="900" dirty="0">
                <a:solidFill>
                  <a:schemeClr val="tx1"/>
                </a:solidFill>
                <a:latin typeface="BIZ UDPゴシック" panose="020B0400000000000000" pitchFamily="50" charset="-128"/>
                <a:ea typeface="BIZ UDPゴシック" panose="020B0400000000000000" pitchFamily="50" charset="-128"/>
              </a:rPr>
              <a:t>額急増</a:t>
            </a:r>
          </a:p>
        </p:txBody>
      </p:sp>
      <p:sp>
        <p:nvSpPr>
          <p:cNvPr id="92" name="AutoShape 4">
            <a:extLst>
              <a:ext uri="{FF2B5EF4-FFF2-40B4-BE49-F238E27FC236}">
                <a16:creationId xmlns:a16="http://schemas.microsoft.com/office/drawing/2014/main" id="{5872861F-C3C0-4686-BBF9-9658E7EE6C85}"/>
              </a:ext>
            </a:extLst>
          </p:cNvPr>
          <p:cNvSpPr>
            <a:spLocks noChangeArrowheads="1"/>
          </p:cNvSpPr>
          <p:nvPr/>
        </p:nvSpPr>
        <p:spPr bwMode="gray">
          <a:xfrm>
            <a:off x="6321244" y="2358219"/>
            <a:ext cx="828000" cy="79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pPr>
            <a:r>
              <a:rPr lang="ja-JP" altLang="en-US" sz="800" b="1" dirty="0">
                <a:solidFill>
                  <a:schemeClr val="tx1"/>
                </a:solidFill>
                <a:latin typeface="BIZ UDPゴシック" panose="020B0400000000000000" pitchFamily="50" charset="-128"/>
                <a:ea typeface="BIZ UDPゴシック" panose="020B0400000000000000" pitchFamily="50" charset="-128"/>
              </a:rPr>
              <a:t>＜</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dirty="0">
                <a:solidFill>
                  <a:schemeClr val="tx1"/>
                </a:solidFill>
                <a:latin typeface="BIZ UDPゴシック" panose="020B0400000000000000" pitchFamily="50" charset="-128"/>
                <a:ea typeface="BIZ UDPゴシック" panose="020B0400000000000000" pitchFamily="50" charset="-128"/>
              </a:rPr>
              <a:t>２６＞</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dirty="0">
                <a:solidFill>
                  <a:schemeClr val="tx1"/>
                </a:solidFill>
                <a:latin typeface="BIZ UDPゴシック" panose="020B0400000000000000" pitchFamily="50" charset="-128"/>
                <a:ea typeface="BIZ UDPゴシック" panose="020B0400000000000000" pitchFamily="50" charset="-128"/>
              </a:rPr>
              <a:t>行財政</a:t>
            </a:r>
            <a:r>
              <a:rPr lang="ja-JP" altLang="en-US" sz="800">
                <a:solidFill>
                  <a:schemeClr val="tx1"/>
                </a:solidFill>
                <a:latin typeface="BIZ UDPゴシック" panose="020B0400000000000000" pitchFamily="50" charset="-128"/>
                <a:ea typeface="BIZ UDPゴシック" panose="020B0400000000000000" pitchFamily="50" charset="-128"/>
              </a:rPr>
              <a:t>改革の</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a:solidFill>
                  <a:schemeClr val="tx1"/>
                </a:solidFill>
                <a:latin typeface="BIZ UDPゴシック" panose="020B0400000000000000" pitchFamily="50" charset="-128"/>
                <a:ea typeface="BIZ UDPゴシック" panose="020B0400000000000000" pitchFamily="50" charset="-128"/>
              </a:rPr>
              <a:t>取組み</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a:solidFill>
                  <a:schemeClr val="tx1"/>
                </a:solidFill>
                <a:latin typeface="BIZ UDPゴシック" panose="020B0400000000000000" pitchFamily="50" charset="-128"/>
                <a:ea typeface="BIZ UDPゴシック" panose="020B0400000000000000" pitchFamily="50" charset="-128"/>
              </a:rPr>
              <a:t>財政構造改革</a:t>
            </a:r>
            <a:br>
              <a:rPr lang="en-US" altLang="ja-JP" sz="800">
                <a:solidFill>
                  <a:schemeClr val="tx1"/>
                </a:solidFill>
                <a:latin typeface="BIZ UDPゴシック" panose="020B0400000000000000" pitchFamily="50" charset="-128"/>
                <a:ea typeface="BIZ UDPゴシック" panose="020B0400000000000000" pitchFamily="50" charset="-128"/>
              </a:rPr>
            </a:br>
            <a:r>
              <a:rPr lang="ja-JP" altLang="en-US" sz="800" spc="-40">
                <a:solidFill>
                  <a:schemeClr val="tx1"/>
                </a:solidFill>
                <a:latin typeface="BIZ UDPゴシック" panose="020B0400000000000000" pitchFamily="50" charset="-128"/>
                <a:ea typeface="BIZ UDPゴシック" panose="020B0400000000000000" pitchFamily="50" charset="-128"/>
              </a:rPr>
              <a:t>プラン</a:t>
            </a:r>
            <a:r>
              <a:rPr lang="ja-JP" altLang="en-US" sz="800" spc="-40" dirty="0">
                <a:solidFill>
                  <a:schemeClr val="tx1"/>
                </a:solidFill>
                <a:latin typeface="BIZ UDPゴシック" panose="020B0400000000000000" pitchFamily="50" charset="-128"/>
                <a:ea typeface="BIZ UDPゴシック" panose="020B0400000000000000" pitchFamily="50" charset="-128"/>
              </a:rPr>
              <a:t>（案</a:t>
            </a:r>
            <a:r>
              <a:rPr lang="ja-JP" altLang="en-US" sz="800" spc="-40">
                <a:solidFill>
                  <a:schemeClr val="tx1"/>
                </a:solidFill>
                <a:latin typeface="BIZ UDPゴシック" panose="020B0400000000000000" pitchFamily="50" charset="-128"/>
                <a:ea typeface="BIZ UDPゴシック" panose="020B0400000000000000" pitchFamily="50" charset="-128"/>
              </a:rPr>
              <a:t>）を承継</a:t>
            </a:r>
            <a:endParaRPr lang="en-US" altLang="ja-JP" sz="800" spc="-40"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94" name="AutoShape 4">
            <a:extLst>
              <a:ext uri="{FF2B5EF4-FFF2-40B4-BE49-F238E27FC236}">
                <a16:creationId xmlns:a16="http://schemas.microsoft.com/office/drawing/2014/main" id="{128FED53-C01B-40C8-9022-F14C88A6766F}"/>
              </a:ext>
            </a:extLst>
          </p:cNvPr>
          <p:cNvSpPr>
            <a:spLocks noChangeArrowheads="1"/>
          </p:cNvSpPr>
          <p:nvPr/>
        </p:nvSpPr>
        <p:spPr bwMode="gray">
          <a:xfrm>
            <a:off x="7149336" y="2358219"/>
            <a:ext cx="828000" cy="79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pPr>
            <a:r>
              <a:rPr lang="ja-JP" altLang="en-US" sz="800" b="1">
                <a:solidFill>
                  <a:schemeClr val="tx1"/>
                </a:solidFill>
                <a:latin typeface="BIZ UDPゴシック" panose="020B0400000000000000" pitchFamily="50" charset="-128"/>
                <a:ea typeface="BIZ UDPゴシック" panose="020B0400000000000000" pitchFamily="50" charset="-128"/>
              </a:rPr>
              <a:t>＜</a:t>
            </a:r>
            <a:r>
              <a:rPr lang="en-US" altLang="ja-JP" sz="800" b="1" dirty="0">
                <a:solidFill>
                  <a:schemeClr val="tx1"/>
                </a:solidFill>
                <a:latin typeface="BIZ UDPゴシック" panose="020B0400000000000000" pitchFamily="50" charset="-128"/>
                <a:ea typeface="BIZ UDPゴシック" panose="020B0400000000000000" pitchFamily="50" charset="-128"/>
              </a:rPr>
              <a:t>H</a:t>
            </a:r>
            <a:r>
              <a:rPr lang="ja-JP" altLang="en-US" sz="800" b="1">
                <a:solidFill>
                  <a:schemeClr val="tx1"/>
                </a:solidFill>
                <a:latin typeface="BIZ UDPゴシック" panose="020B0400000000000000" pitchFamily="50" charset="-128"/>
                <a:ea typeface="BIZ UDPゴシック" panose="020B0400000000000000" pitchFamily="50" charset="-128"/>
              </a:rPr>
              <a:t>２７～</a:t>
            </a:r>
            <a:r>
              <a:rPr lang="en-US" altLang="ja-JP" sz="800" b="1">
                <a:solidFill>
                  <a:schemeClr val="tx1"/>
                </a:solidFill>
                <a:latin typeface="BIZ UDPゴシック" panose="020B0400000000000000" pitchFamily="50" charset="-128"/>
                <a:ea typeface="BIZ UDPゴシック" panose="020B0400000000000000" pitchFamily="50" charset="-128"/>
              </a:rPr>
              <a:t>H</a:t>
            </a:r>
            <a:r>
              <a:rPr lang="ja-JP" altLang="en-US" sz="800" b="1">
                <a:solidFill>
                  <a:schemeClr val="tx1"/>
                </a:solidFill>
                <a:latin typeface="BIZ UDPゴシック" panose="020B0400000000000000" pitchFamily="50" charset="-128"/>
                <a:ea typeface="BIZ UDPゴシック" panose="020B0400000000000000" pitchFamily="50" charset="-128"/>
              </a:rPr>
              <a:t>２９＞</a:t>
            </a:r>
            <a:endParaRPr lang="en-US" altLang="ja-JP" sz="800" b="1">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a:solidFill>
                  <a:schemeClr val="tx1"/>
                </a:solidFill>
                <a:latin typeface="BIZ UDPゴシック" panose="020B0400000000000000" pitchFamily="50" charset="-128"/>
                <a:ea typeface="BIZ UDPゴシック" panose="020B0400000000000000" pitchFamily="50" charset="-128"/>
              </a:rPr>
              <a:t>行財政改革</a:t>
            </a:r>
            <a:br>
              <a:rPr lang="en-US" altLang="ja-JP" sz="800">
                <a:solidFill>
                  <a:schemeClr val="tx1"/>
                </a:solidFill>
                <a:latin typeface="BIZ UDPゴシック" panose="020B0400000000000000" pitchFamily="50" charset="-128"/>
                <a:ea typeface="BIZ UDPゴシック" panose="020B0400000000000000" pitchFamily="50" charset="-128"/>
              </a:rPr>
            </a:br>
            <a:r>
              <a:rPr lang="ja-JP" altLang="en-US" sz="800">
                <a:solidFill>
                  <a:schemeClr val="tx1"/>
                </a:solidFill>
                <a:latin typeface="BIZ UDPゴシック" panose="020B0400000000000000" pitchFamily="50" charset="-128"/>
                <a:ea typeface="BIZ UDPゴシック" panose="020B0400000000000000" pitchFamily="50" charset="-128"/>
              </a:rPr>
              <a:t>推進プラン（案）</a:t>
            </a:r>
            <a:endParaRPr lang="en-US" altLang="ja-JP" sz="80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en-US" altLang="ja-JP" sz="800" spc="-30">
                <a:solidFill>
                  <a:schemeClr val="tx1"/>
                </a:solidFill>
                <a:latin typeface="BIZ UDPゴシック" panose="020B0400000000000000" pitchFamily="50" charset="-128"/>
                <a:ea typeface="BIZ UDPゴシック" panose="020B0400000000000000" pitchFamily="50" charset="-128"/>
              </a:rPr>
              <a:t>《</a:t>
            </a:r>
            <a:r>
              <a:rPr lang="ja-JP" altLang="en-US" sz="800" spc="-30" dirty="0">
                <a:solidFill>
                  <a:schemeClr val="tx1"/>
                </a:solidFill>
                <a:latin typeface="BIZ UDPゴシック" panose="020B0400000000000000" pitchFamily="50" charset="-128"/>
                <a:ea typeface="BIZ UDPゴシック" panose="020B0400000000000000" pitchFamily="50" charset="-128"/>
              </a:rPr>
              <a:t>大阪の成長</a:t>
            </a:r>
            <a:r>
              <a:rPr lang="ja-JP" altLang="en-US" sz="800" spc="-30">
                <a:solidFill>
                  <a:schemeClr val="tx1"/>
                </a:solidFill>
                <a:latin typeface="BIZ UDPゴシック" panose="020B0400000000000000" pitchFamily="50" charset="-128"/>
                <a:ea typeface="BIZ UDPゴシック" panose="020B0400000000000000" pitchFamily="50" charset="-128"/>
              </a:rPr>
              <a:t>戦略</a:t>
            </a:r>
            <a:r>
              <a:rPr lang="en-US" altLang="ja-JP" sz="800" spc="-30">
                <a:solidFill>
                  <a:schemeClr val="tx1"/>
                </a:solidFill>
                <a:latin typeface="BIZ UDPゴシック" panose="020B0400000000000000" pitchFamily="50" charset="-128"/>
                <a:ea typeface="BIZ UDPゴシック" panose="020B0400000000000000" pitchFamily="50" charset="-128"/>
              </a:rPr>
              <a:t>》</a:t>
            </a:r>
            <a:r>
              <a:rPr lang="ja-JP" altLang="en-US" sz="80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改訂版）</a:t>
            </a:r>
          </a:p>
        </p:txBody>
      </p:sp>
      <p:sp>
        <p:nvSpPr>
          <p:cNvPr id="96" name="AutoShape 4">
            <a:extLst>
              <a:ext uri="{FF2B5EF4-FFF2-40B4-BE49-F238E27FC236}">
                <a16:creationId xmlns:a16="http://schemas.microsoft.com/office/drawing/2014/main" id="{478922E4-4883-4C16-ACEB-0897A93F4D1B}"/>
              </a:ext>
            </a:extLst>
          </p:cNvPr>
          <p:cNvSpPr>
            <a:spLocks noChangeArrowheads="1"/>
          </p:cNvSpPr>
          <p:nvPr/>
        </p:nvSpPr>
        <p:spPr bwMode="gray">
          <a:xfrm>
            <a:off x="7977432" y="1998179"/>
            <a:ext cx="828000" cy="1152000"/>
          </a:xfrm>
          <a:prstGeom prst="chevron">
            <a:avLst>
              <a:gd name="adj" fmla="val 0"/>
            </a:avLst>
          </a:prstGeom>
          <a:solidFill>
            <a:srgbClr val="CCDAF5"/>
          </a:solidFill>
          <a:ln w="9525">
            <a:solidFill>
              <a:srgbClr val="FFFFFF"/>
            </a:solidFill>
            <a:headEnd/>
            <a:tailEnd/>
          </a:ln>
        </p:spPr>
        <p:style>
          <a:lnRef idx="1">
            <a:schemeClr val="accent2"/>
          </a:lnRef>
          <a:fillRef idx="2">
            <a:schemeClr val="accent2"/>
          </a:fillRef>
          <a:effectRef idx="1">
            <a:schemeClr val="accent2"/>
          </a:effectRef>
          <a:fontRef idx="minor">
            <a:schemeClr val="dk1"/>
          </a:fontRef>
        </p:style>
        <p:txBody>
          <a:bodyPr lIns="0" tIns="54000" rIns="0" bIns="0" anchor="t">
            <a:noAutofit/>
          </a:bodyPr>
          <a:lstStyle/>
          <a:p>
            <a:pPr algn="ctr" fontAlgn="ctr" hangingPunct="0">
              <a:spcBef>
                <a:spcPts val="300"/>
              </a:spcBef>
            </a:pPr>
            <a:r>
              <a:rPr lang="ja-JP" altLang="en-US" sz="900" b="1">
                <a:solidFill>
                  <a:schemeClr val="tx1"/>
                </a:solidFill>
                <a:latin typeface="BIZ UDPゴシック" panose="020B0400000000000000" pitchFamily="50" charset="-128"/>
                <a:ea typeface="BIZ UDPゴシック" panose="020B0400000000000000" pitchFamily="50" charset="-128"/>
              </a:rPr>
              <a:t>＜</a:t>
            </a:r>
            <a:r>
              <a:rPr lang="en-US" altLang="ja-JP" sz="900" b="1">
                <a:solidFill>
                  <a:schemeClr val="tx1"/>
                </a:solidFill>
                <a:latin typeface="BIZ UDPゴシック" panose="020B0400000000000000" pitchFamily="50" charset="-128"/>
                <a:ea typeface="BIZ UDPゴシック" panose="020B0400000000000000" pitchFamily="50" charset="-128"/>
              </a:rPr>
              <a:t>H</a:t>
            </a:r>
            <a:r>
              <a:rPr lang="ja-JP" altLang="en-US" sz="900" b="1">
                <a:solidFill>
                  <a:schemeClr val="tx1"/>
                </a:solidFill>
                <a:latin typeface="BIZ UDPゴシック" panose="020B0400000000000000" pitchFamily="50" charset="-128"/>
                <a:ea typeface="BIZ UDPゴシック" panose="020B0400000000000000" pitchFamily="50" charset="-128"/>
              </a:rPr>
              <a:t>３０</a:t>
            </a:r>
            <a:r>
              <a:rPr lang="ja-JP" altLang="en-US" sz="900" b="1" dirty="0">
                <a:solidFill>
                  <a:schemeClr val="tx1"/>
                </a:solidFill>
                <a:latin typeface="BIZ UDPゴシック" panose="020B0400000000000000" pitchFamily="50" charset="-128"/>
                <a:ea typeface="BIZ UDPゴシック" panose="020B0400000000000000" pitchFamily="50" charset="-128"/>
              </a:rPr>
              <a:t>以降＞</a:t>
            </a:r>
          </a:p>
          <a:p>
            <a:pPr algn="ctr" fontAlgn="ctr" hangingPunct="0">
              <a:spcBef>
                <a:spcPts val="300"/>
              </a:spcBef>
            </a:pPr>
            <a:r>
              <a:rPr lang="ja-JP" altLang="en-US" sz="900" dirty="0">
                <a:solidFill>
                  <a:schemeClr val="tx1"/>
                </a:solidFill>
                <a:latin typeface="BIZ UDPゴシック" panose="020B0400000000000000" pitchFamily="50" charset="-128"/>
                <a:ea typeface="BIZ UDPゴシック" panose="020B0400000000000000" pitchFamily="50" charset="-128"/>
              </a:rPr>
              <a:t>行政</a:t>
            </a:r>
            <a:r>
              <a:rPr lang="ja-JP" altLang="en-US" sz="900">
                <a:solidFill>
                  <a:schemeClr val="tx1"/>
                </a:solidFill>
                <a:latin typeface="BIZ UDPゴシック" panose="020B0400000000000000" pitchFamily="50" charset="-128"/>
                <a:ea typeface="BIZ UDPゴシック" panose="020B0400000000000000" pitchFamily="50" charset="-128"/>
              </a:rPr>
              <a:t>経営の</a:t>
            </a:r>
            <a:br>
              <a:rPr lang="en-US" altLang="ja-JP" sz="900" dirty="0">
                <a:solidFill>
                  <a:schemeClr val="tx1"/>
                </a:solidFill>
                <a:latin typeface="BIZ UDPゴシック" panose="020B0400000000000000" pitchFamily="50" charset="-128"/>
                <a:ea typeface="BIZ UDPゴシック" panose="020B0400000000000000" pitchFamily="50" charset="-128"/>
              </a:rPr>
            </a:br>
            <a:r>
              <a:rPr lang="ja-JP" altLang="en-US" sz="900">
                <a:solidFill>
                  <a:schemeClr val="tx1"/>
                </a:solidFill>
                <a:latin typeface="BIZ UDPゴシック" panose="020B0400000000000000" pitchFamily="50" charset="-128"/>
                <a:ea typeface="BIZ UDPゴシック" panose="020B0400000000000000" pitchFamily="50" charset="-128"/>
              </a:rPr>
              <a:t>取組み</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gn="ctr" fontAlgn="ctr" hangingPunct="0">
              <a:spcBef>
                <a:spcPts val="300"/>
              </a:spcBef>
            </a:pPr>
            <a:r>
              <a:rPr lang="ja-JP" altLang="en-US" sz="80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毎年度作成）</a:t>
            </a:r>
          </a:p>
        </p:txBody>
      </p:sp>
      <p:sp>
        <p:nvSpPr>
          <p:cNvPr id="107" name="角丸四角形 39">
            <a:extLst>
              <a:ext uri="{FF2B5EF4-FFF2-40B4-BE49-F238E27FC236}">
                <a16:creationId xmlns:a16="http://schemas.microsoft.com/office/drawing/2014/main" id="{13B4292E-086E-4692-965D-B67B37916215}"/>
              </a:ext>
            </a:extLst>
          </p:cNvPr>
          <p:cNvSpPr>
            <a:spLocks/>
          </p:cNvSpPr>
          <p:nvPr/>
        </p:nvSpPr>
        <p:spPr>
          <a:xfrm>
            <a:off x="398600" y="3984861"/>
            <a:ext cx="9360000" cy="288000"/>
          </a:xfrm>
          <a:prstGeom prst="rect">
            <a:avLst/>
          </a:prstGeom>
          <a:noFill/>
          <a:ln w="12700" cap="flat" cmpd="sng" algn="ctr">
            <a:noFill/>
            <a:prstDash val="solid"/>
          </a:ln>
          <a:effectLst/>
          <a:extLst>
            <a:ext uri="{909E8E84-426E-40DD-AFC4-6F175D3DCCD1}">
              <a14:hiddenFill xmlns:a14="http://schemas.microsoft.com/office/drawing/2010/main">
                <a:solidFill>
                  <a:scrgbClr r="0" g="0" b="0">
                    <a:alpha val="0"/>
                  </a:scrgbClr>
                </a:solidFill>
              </a14:hiddenFill>
            </a:ext>
            <a:ext uri="{91240B29-F687-4F45-9708-019B960494DF}">
              <a14:hiddenLine xmlns:a14="http://schemas.microsoft.com/office/drawing/2010/main" w="12700" cap="flat" cmpd="sng" algn="ctr">
                <a:solidFill>
                  <a:srgbClr val="000099"/>
                </a:solidFill>
                <a:prstDash val="solid"/>
              </a14:hiddenLine>
            </a:ext>
          </a:extLst>
        </p:spPr>
        <p:txBody>
          <a:bodyPr wrap="none" lIns="0" tIns="72000" rIns="0" bIns="0" rtlCol="0" anchor="t" anchorCtr="0">
            <a:noAutofit/>
          </a:bodyPr>
          <a:lstStyle/>
          <a:p>
            <a:pPr algn="just" defTabSz="914400" fontAlgn="ctr" hangingPunct="0">
              <a:lnSpc>
                <a:spcPct val="105000"/>
              </a:lnSpc>
              <a:spcBef>
                <a:spcPts val="200"/>
              </a:spcBef>
              <a:buClr>
                <a:srgbClr val="111986"/>
              </a:buClr>
              <a:buSzPct val="70000"/>
              <a:defRPr/>
            </a:pPr>
            <a:r>
              <a:rPr kumimoji="1" lang="ja-JP" altLang="en-US" sz="1100" dirty="0"/>
              <a:t>減債基金：府債の償還財源を確保し、財政の健全な運営に資するための資金を積み立てることを目的に設置された基金</a:t>
            </a:r>
            <a:endParaRPr lang="en-US" altLang="ja-JP" sz="1100" dirty="0">
              <a:latin typeface="BIZ UDPゴシック" panose="020B0400000000000000" pitchFamily="50" charset="-128"/>
              <a:ea typeface="BIZ UDPゴシック" panose="020B0400000000000000" pitchFamily="50" charset="-128"/>
            </a:endParaRPr>
          </a:p>
          <a:p>
            <a:pPr marL="144000" indent="-144000" algn="just" defTabSz="914400" fontAlgn="ctr" hangingPunct="0">
              <a:lnSpc>
                <a:spcPct val="105000"/>
              </a:lnSpc>
              <a:spcBef>
                <a:spcPts val="200"/>
              </a:spcBef>
              <a:buClr>
                <a:srgbClr val="111986"/>
              </a:buClr>
              <a:buSzPct val="70000"/>
              <a:buFont typeface="Wingdings" panose="05000000000000000000" pitchFamily="2" charset="2"/>
              <a:buChar char="l"/>
              <a:defRPr/>
            </a:pPr>
            <a:r>
              <a:rPr lang="ja-JP" altLang="en-US" sz="1100" dirty="0">
                <a:latin typeface="BIZ UDPゴシック" panose="020B0400000000000000" pitchFamily="50" charset="-128"/>
                <a:ea typeface="BIZ UDPゴシック" panose="020B0400000000000000" pitchFamily="50" charset="-128"/>
              </a:rPr>
              <a:t>財源不足を補うために行っていた減債基金からの借り入れは、平成２０年度から中止</a:t>
            </a:r>
          </a:p>
          <a:p>
            <a:pPr marL="144000" indent="-144000" algn="just" defTabSz="914400" fontAlgn="ctr" hangingPunct="0">
              <a:lnSpc>
                <a:spcPct val="105000"/>
              </a:lnSpc>
              <a:spcBef>
                <a:spcPts val="200"/>
              </a:spcBef>
              <a:buClr>
                <a:srgbClr val="111986"/>
              </a:buClr>
              <a:buSzPct val="70000"/>
              <a:buFont typeface="Wingdings" panose="05000000000000000000" pitchFamily="2" charset="2"/>
              <a:buChar char="l"/>
              <a:defRPr/>
            </a:pPr>
            <a:r>
              <a:rPr lang="ja-JP" altLang="en-US" sz="1100" dirty="0">
                <a:latin typeface="BIZ UDPゴシック" panose="020B0400000000000000" pitchFamily="50" charset="-128"/>
                <a:ea typeface="BIZ UDPゴシック" panose="020B0400000000000000" pitchFamily="50" charset="-128"/>
              </a:rPr>
              <a:t>平成</a:t>
            </a:r>
            <a:r>
              <a:rPr lang="en-US" altLang="ja-JP" sz="1100" dirty="0">
                <a:latin typeface="BIZ UDPゴシック" panose="020B0400000000000000" pitchFamily="50" charset="-128"/>
                <a:ea typeface="BIZ UDPゴシック" panose="020B0400000000000000" pitchFamily="50" charset="-128"/>
              </a:rPr>
              <a:t>20</a:t>
            </a:r>
            <a:r>
              <a:rPr lang="ja-JP" altLang="en-US" sz="1100" dirty="0">
                <a:latin typeface="BIZ UDPゴシック" panose="020B0400000000000000" pitchFamily="50" charset="-128"/>
                <a:ea typeface="BIZ UDPゴシック" panose="020B0400000000000000" pitchFamily="50" charset="-128"/>
              </a:rPr>
              <a:t>年度以降、かつてないスピードで改革の取組を推進し、借り入れた５</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２０２億円の計画的な復元を着実に実施した結果、　令和５年度末に復元完了</a:t>
            </a:r>
          </a:p>
          <a:p>
            <a:pPr fontAlgn="ctr" hangingPunct="0"/>
            <a:endParaRPr lang="ja-JP" altLang="en-US" sz="1200" dirty="0">
              <a:latin typeface="BIZ UDPゴシック" panose="020B0400000000000000" pitchFamily="50" charset="-128"/>
              <a:ea typeface="BIZ UDPゴシック" panose="020B0400000000000000" pitchFamily="50" charset="-128"/>
            </a:endParaRPr>
          </a:p>
        </p:txBody>
      </p:sp>
      <p:grpSp>
        <p:nvGrpSpPr>
          <p:cNvPr id="112" name="グループ化 111">
            <a:extLst>
              <a:ext uri="{FF2B5EF4-FFF2-40B4-BE49-F238E27FC236}">
                <a16:creationId xmlns:a16="http://schemas.microsoft.com/office/drawing/2014/main" id="{9B775A73-A50F-71CE-C04A-3B3F03F57883}"/>
              </a:ext>
            </a:extLst>
          </p:cNvPr>
          <p:cNvGrpSpPr/>
          <p:nvPr/>
        </p:nvGrpSpPr>
        <p:grpSpPr>
          <a:xfrm>
            <a:off x="272480" y="981866"/>
            <a:ext cx="9360008" cy="288032"/>
            <a:chOff x="272480" y="1340800"/>
            <a:chExt cx="9360008" cy="288032"/>
          </a:xfrm>
        </p:grpSpPr>
        <p:sp>
          <p:nvSpPr>
            <p:cNvPr id="113" name="Rectangle 752">
              <a:extLst>
                <a:ext uri="{FF2B5EF4-FFF2-40B4-BE49-F238E27FC236}">
                  <a16:creationId xmlns:a16="http://schemas.microsoft.com/office/drawing/2014/main" id="{40366D22-14F5-4C20-EC65-AE03A2E5C25D}"/>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dirty="0">
                  <a:latin typeface="BIZ UDPゴシック" panose="020B0400000000000000" pitchFamily="50" charset="-128"/>
                  <a:ea typeface="BIZ UDPゴシック" panose="020B0400000000000000" pitchFamily="50" charset="-128"/>
                  <a:cs typeface="Arial" panose="020B0604020202020204" pitchFamily="34" charset="0"/>
                </a:rPr>
                <a:t>これまでの行財政改革の取り組み状況</a:t>
              </a:r>
            </a:p>
          </p:txBody>
        </p:sp>
        <p:sp>
          <p:nvSpPr>
            <p:cNvPr id="114" name="Rectangle 752">
              <a:extLst>
                <a:ext uri="{FF2B5EF4-FFF2-40B4-BE49-F238E27FC236}">
                  <a16:creationId xmlns:a16="http://schemas.microsoft.com/office/drawing/2014/main" id="{6D4A0F36-9D4C-0BAA-6E91-6823764BA8FD}"/>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15" name="直線コネクタ 114">
              <a:extLst>
                <a:ext uri="{FF2B5EF4-FFF2-40B4-BE49-F238E27FC236}">
                  <a16:creationId xmlns:a16="http://schemas.microsoft.com/office/drawing/2014/main" id="{431EDB41-A3C2-8086-53F3-BD4403D70744}"/>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116" name="グループ化 115">
            <a:extLst>
              <a:ext uri="{FF2B5EF4-FFF2-40B4-BE49-F238E27FC236}">
                <a16:creationId xmlns:a16="http://schemas.microsoft.com/office/drawing/2014/main" id="{26B258C6-2FF8-87F1-5C5C-0380C1BA5107}"/>
              </a:ext>
            </a:extLst>
          </p:cNvPr>
          <p:cNvGrpSpPr/>
          <p:nvPr/>
        </p:nvGrpSpPr>
        <p:grpSpPr>
          <a:xfrm>
            <a:off x="272996" y="3734652"/>
            <a:ext cx="9360008" cy="288032"/>
            <a:chOff x="272480" y="1340800"/>
            <a:chExt cx="9360008" cy="288032"/>
          </a:xfrm>
        </p:grpSpPr>
        <p:sp>
          <p:nvSpPr>
            <p:cNvPr id="117" name="Rectangle 752">
              <a:extLst>
                <a:ext uri="{FF2B5EF4-FFF2-40B4-BE49-F238E27FC236}">
                  <a16:creationId xmlns:a16="http://schemas.microsoft.com/office/drawing/2014/main" id="{36B4A09A-2722-4539-01D0-4BDB6FA1219E}"/>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dirty="0">
                  <a:latin typeface="BIZ UDPゴシック" panose="020B0400000000000000" pitchFamily="50" charset="-128"/>
                  <a:ea typeface="BIZ UDPゴシック" panose="020B0400000000000000" pitchFamily="50" charset="-128"/>
                  <a:cs typeface="Arial" panose="020B0604020202020204" pitchFamily="34" charset="0"/>
                </a:rPr>
                <a:t>減債基金の復元完了　　</a:t>
              </a:r>
            </a:p>
          </p:txBody>
        </p:sp>
        <p:sp>
          <p:nvSpPr>
            <p:cNvPr id="118" name="Rectangle 752">
              <a:extLst>
                <a:ext uri="{FF2B5EF4-FFF2-40B4-BE49-F238E27FC236}">
                  <a16:creationId xmlns:a16="http://schemas.microsoft.com/office/drawing/2014/main" id="{166FA43C-1493-CC31-C2CF-F9458DBBEE40}"/>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19" name="直線コネクタ 118">
              <a:extLst>
                <a:ext uri="{FF2B5EF4-FFF2-40B4-BE49-F238E27FC236}">
                  <a16:creationId xmlns:a16="http://schemas.microsoft.com/office/drawing/2014/main" id="{2BBB2F18-023B-BE9D-E32D-79BDD5BDB6F5}"/>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140" name="フローチャート: 組合せ 139">
            <a:extLst>
              <a:ext uri="{FF2B5EF4-FFF2-40B4-BE49-F238E27FC236}">
                <a16:creationId xmlns:a16="http://schemas.microsoft.com/office/drawing/2014/main" id="{7D2DF212-2DAE-30D4-5D36-0A95FB05364B}"/>
              </a:ext>
            </a:extLst>
          </p:cNvPr>
          <p:cNvSpPr/>
          <p:nvPr/>
        </p:nvSpPr>
        <p:spPr bwMode="auto">
          <a:xfrm>
            <a:off x="1739780" y="2268219"/>
            <a:ext cx="54000" cy="90000"/>
          </a:xfrm>
          <a:prstGeom prst="flowChartMerge">
            <a:avLst/>
          </a:prstGeom>
          <a:solidFill>
            <a:srgbClr val="5698DF"/>
          </a:solidFill>
          <a:ln w="12700" algn="ctr">
            <a:noFill/>
            <a:prstDash val="sysDash"/>
            <a:round/>
            <a:headEnd/>
            <a:tailEnd/>
          </a:ln>
          <a:effectLst/>
        </p:spPr>
        <p:txBody>
          <a:bodyPr wrap="square" rtlCol="0" anchor="ctr">
            <a:noAutofit/>
          </a:bodyPr>
          <a:lstStyle/>
          <a:p>
            <a:pPr marL="108000" indent="-108000" algn="ctr" fontAlgn="ctr" hangingPunct="0">
              <a:lnSpc>
                <a:spcPct val="120000"/>
              </a:lnSpc>
              <a:buClr>
                <a:schemeClr val="accent2"/>
              </a:buClr>
              <a:buFont typeface="Wingdings"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1" name="フローチャート: 組合せ 140">
            <a:extLst>
              <a:ext uri="{FF2B5EF4-FFF2-40B4-BE49-F238E27FC236}">
                <a16:creationId xmlns:a16="http://schemas.microsoft.com/office/drawing/2014/main" id="{4A6EBBFF-8645-458E-2A43-1EA1489B4CB8}"/>
              </a:ext>
            </a:extLst>
          </p:cNvPr>
          <p:cNvSpPr/>
          <p:nvPr/>
        </p:nvSpPr>
        <p:spPr bwMode="auto">
          <a:xfrm>
            <a:off x="2567859" y="2268219"/>
            <a:ext cx="54000" cy="90000"/>
          </a:xfrm>
          <a:prstGeom prst="flowChartMerge">
            <a:avLst/>
          </a:prstGeom>
          <a:solidFill>
            <a:srgbClr val="5698DF"/>
          </a:solidFill>
          <a:ln w="12700" algn="ctr">
            <a:noFill/>
            <a:prstDash val="sysDash"/>
            <a:round/>
            <a:headEnd/>
            <a:tailEnd/>
          </a:ln>
          <a:effectLst/>
        </p:spPr>
        <p:txBody>
          <a:bodyPr wrap="square" rtlCol="0" anchor="ctr">
            <a:noAutofit/>
          </a:bodyPr>
          <a:lstStyle/>
          <a:p>
            <a:pPr marL="108000" indent="-108000" algn="ctr" fontAlgn="ctr" hangingPunct="0">
              <a:lnSpc>
                <a:spcPct val="120000"/>
              </a:lnSpc>
              <a:buClr>
                <a:schemeClr val="accent2"/>
              </a:buClr>
              <a:buFont typeface="Wingdings"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2" name="フローチャート: 組合せ 141">
            <a:extLst>
              <a:ext uri="{FF2B5EF4-FFF2-40B4-BE49-F238E27FC236}">
                <a16:creationId xmlns:a16="http://schemas.microsoft.com/office/drawing/2014/main" id="{B52DF5D2-7F58-03C1-CE2E-E3B6E1528925}"/>
              </a:ext>
            </a:extLst>
          </p:cNvPr>
          <p:cNvSpPr/>
          <p:nvPr/>
        </p:nvSpPr>
        <p:spPr bwMode="auto">
          <a:xfrm>
            <a:off x="3395938" y="2268219"/>
            <a:ext cx="54000" cy="90000"/>
          </a:xfrm>
          <a:prstGeom prst="flowChartMerge">
            <a:avLst/>
          </a:prstGeom>
          <a:solidFill>
            <a:srgbClr val="5698DF"/>
          </a:solidFill>
          <a:ln w="12700" algn="ctr">
            <a:noFill/>
            <a:prstDash val="sysDash"/>
            <a:round/>
            <a:headEnd/>
            <a:tailEnd/>
          </a:ln>
          <a:effectLst/>
        </p:spPr>
        <p:txBody>
          <a:bodyPr wrap="square" rtlCol="0" anchor="ctr">
            <a:noAutofit/>
          </a:bodyPr>
          <a:lstStyle/>
          <a:p>
            <a:pPr marL="108000" indent="-108000" algn="ctr" fontAlgn="ctr" hangingPunct="0">
              <a:lnSpc>
                <a:spcPct val="120000"/>
              </a:lnSpc>
              <a:buClr>
                <a:schemeClr val="accent2"/>
              </a:buClr>
              <a:buFont typeface="Wingdings"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3" name="フローチャート: 組合せ 142">
            <a:extLst>
              <a:ext uri="{FF2B5EF4-FFF2-40B4-BE49-F238E27FC236}">
                <a16:creationId xmlns:a16="http://schemas.microsoft.com/office/drawing/2014/main" id="{E2FA901E-E14E-F371-3877-17AEE10536DD}"/>
              </a:ext>
            </a:extLst>
          </p:cNvPr>
          <p:cNvSpPr/>
          <p:nvPr/>
        </p:nvSpPr>
        <p:spPr bwMode="auto">
          <a:xfrm>
            <a:off x="4224017" y="2268219"/>
            <a:ext cx="54000" cy="90000"/>
          </a:xfrm>
          <a:prstGeom prst="flowChartMerge">
            <a:avLst/>
          </a:prstGeom>
          <a:solidFill>
            <a:srgbClr val="5698DF"/>
          </a:solidFill>
          <a:ln w="12700" algn="ctr">
            <a:noFill/>
            <a:prstDash val="sysDash"/>
            <a:round/>
            <a:headEnd/>
            <a:tailEnd/>
          </a:ln>
          <a:effectLst/>
        </p:spPr>
        <p:txBody>
          <a:bodyPr wrap="square" rtlCol="0" anchor="ctr">
            <a:noAutofit/>
          </a:bodyPr>
          <a:lstStyle/>
          <a:p>
            <a:pPr marL="108000" indent="-108000" algn="ctr" fontAlgn="ctr" hangingPunct="0">
              <a:lnSpc>
                <a:spcPct val="120000"/>
              </a:lnSpc>
              <a:buClr>
                <a:schemeClr val="accent2"/>
              </a:buClr>
              <a:buFont typeface="Wingdings"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4" name="フローチャート: 組合せ 143">
            <a:extLst>
              <a:ext uri="{FF2B5EF4-FFF2-40B4-BE49-F238E27FC236}">
                <a16:creationId xmlns:a16="http://schemas.microsoft.com/office/drawing/2014/main" id="{6C74DBE0-44E3-7BC7-09CF-B390ACC63501}"/>
              </a:ext>
            </a:extLst>
          </p:cNvPr>
          <p:cNvSpPr/>
          <p:nvPr/>
        </p:nvSpPr>
        <p:spPr bwMode="auto">
          <a:xfrm>
            <a:off x="5052096" y="2268219"/>
            <a:ext cx="54000" cy="90000"/>
          </a:xfrm>
          <a:prstGeom prst="flowChartMerge">
            <a:avLst/>
          </a:prstGeom>
          <a:solidFill>
            <a:srgbClr val="5698DF"/>
          </a:solidFill>
          <a:ln w="12700" algn="ctr">
            <a:noFill/>
            <a:prstDash val="sysDash"/>
            <a:round/>
            <a:headEnd/>
            <a:tailEnd/>
          </a:ln>
          <a:effectLst/>
        </p:spPr>
        <p:txBody>
          <a:bodyPr wrap="square" rtlCol="0" anchor="ctr">
            <a:noAutofit/>
          </a:bodyPr>
          <a:lstStyle/>
          <a:p>
            <a:pPr marL="108000" indent="-108000" algn="ctr" fontAlgn="ctr" hangingPunct="0">
              <a:lnSpc>
                <a:spcPct val="120000"/>
              </a:lnSpc>
              <a:buClr>
                <a:schemeClr val="accent2"/>
              </a:buClr>
              <a:buFont typeface="Wingdings"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5" name="フローチャート: 組合せ 144">
            <a:extLst>
              <a:ext uri="{FF2B5EF4-FFF2-40B4-BE49-F238E27FC236}">
                <a16:creationId xmlns:a16="http://schemas.microsoft.com/office/drawing/2014/main" id="{D0CF630A-E0E0-9D6E-28DD-AC0EEA5BA696}"/>
              </a:ext>
            </a:extLst>
          </p:cNvPr>
          <p:cNvSpPr/>
          <p:nvPr/>
        </p:nvSpPr>
        <p:spPr bwMode="auto">
          <a:xfrm>
            <a:off x="5880175" y="2268219"/>
            <a:ext cx="54000" cy="90000"/>
          </a:xfrm>
          <a:prstGeom prst="flowChartMerge">
            <a:avLst/>
          </a:prstGeom>
          <a:solidFill>
            <a:srgbClr val="5698DF"/>
          </a:solidFill>
          <a:ln w="12700" algn="ctr">
            <a:noFill/>
            <a:prstDash val="sysDash"/>
            <a:round/>
            <a:headEnd/>
            <a:tailEnd/>
          </a:ln>
          <a:effectLst/>
        </p:spPr>
        <p:txBody>
          <a:bodyPr wrap="square" rtlCol="0" anchor="ctr">
            <a:noAutofit/>
          </a:bodyPr>
          <a:lstStyle/>
          <a:p>
            <a:pPr marL="108000" indent="-108000" algn="ctr" fontAlgn="ctr" hangingPunct="0">
              <a:lnSpc>
                <a:spcPct val="120000"/>
              </a:lnSpc>
              <a:buClr>
                <a:schemeClr val="accent2"/>
              </a:buClr>
              <a:buFont typeface="Wingdings"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8" name="フローチャート: 組合せ 147">
            <a:extLst>
              <a:ext uri="{FF2B5EF4-FFF2-40B4-BE49-F238E27FC236}">
                <a16:creationId xmlns:a16="http://schemas.microsoft.com/office/drawing/2014/main" id="{1DF1E2A4-574F-58B0-B215-FE759B87BB5D}"/>
              </a:ext>
            </a:extLst>
          </p:cNvPr>
          <p:cNvSpPr/>
          <p:nvPr/>
        </p:nvSpPr>
        <p:spPr bwMode="auto">
          <a:xfrm>
            <a:off x="6708254" y="2268219"/>
            <a:ext cx="54000" cy="90000"/>
          </a:xfrm>
          <a:prstGeom prst="flowChartMerge">
            <a:avLst/>
          </a:prstGeom>
          <a:solidFill>
            <a:srgbClr val="5698DF"/>
          </a:solidFill>
          <a:ln w="12700" algn="ctr">
            <a:noFill/>
            <a:prstDash val="sysDash"/>
            <a:round/>
            <a:headEnd/>
            <a:tailEnd/>
          </a:ln>
          <a:effectLst/>
        </p:spPr>
        <p:txBody>
          <a:bodyPr wrap="square" rtlCol="0" anchor="ctr">
            <a:noAutofit/>
          </a:bodyPr>
          <a:lstStyle/>
          <a:p>
            <a:pPr marL="108000" indent="-108000" algn="ctr" fontAlgn="ctr" hangingPunct="0">
              <a:lnSpc>
                <a:spcPct val="120000"/>
              </a:lnSpc>
              <a:buClr>
                <a:schemeClr val="accent2"/>
              </a:buClr>
              <a:buFont typeface="Wingdings"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149" name="フローチャート: 組合せ 148">
            <a:extLst>
              <a:ext uri="{FF2B5EF4-FFF2-40B4-BE49-F238E27FC236}">
                <a16:creationId xmlns:a16="http://schemas.microsoft.com/office/drawing/2014/main" id="{02FACAB3-31D1-C87F-5293-3044E8490D38}"/>
              </a:ext>
            </a:extLst>
          </p:cNvPr>
          <p:cNvSpPr/>
          <p:nvPr/>
        </p:nvSpPr>
        <p:spPr bwMode="auto">
          <a:xfrm>
            <a:off x="7536332" y="2268219"/>
            <a:ext cx="54000" cy="90000"/>
          </a:xfrm>
          <a:prstGeom prst="flowChartMerge">
            <a:avLst/>
          </a:prstGeom>
          <a:solidFill>
            <a:srgbClr val="5698DF"/>
          </a:solidFill>
          <a:ln w="12700" algn="ctr">
            <a:noFill/>
            <a:prstDash val="sysDash"/>
            <a:round/>
            <a:headEnd/>
            <a:tailEnd/>
          </a:ln>
          <a:effectLst/>
        </p:spPr>
        <p:txBody>
          <a:bodyPr wrap="square" rtlCol="0" anchor="ctr">
            <a:noAutofit/>
          </a:bodyPr>
          <a:lstStyle/>
          <a:p>
            <a:pPr marL="108000" indent="-108000" algn="ctr" fontAlgn="ctr" hangingPunct="0">
              <a:lnSpc>
                <a:spcPct val="120000"/>
              </a:lnSpc>
              <a:buClr>
                <a:schemeClr val="accent2"/>
              </a:buClr>
              <a:buFont typeface="Wingdings" pitchFamily="2" charset="2"/>
              <a:buChar char="l"/>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4930968-3ED9-35EA-E2C7-865E47060C82}"/>
              </a:ext>
            </a:extLst>
          </p:cNvPr>
          <p:cNvSpPr txBox="1">
            <a:spLocks/>
          </p:cNvSpPr>
          <p:nvPr/>
        </p:nvSpPr>
        <p:spPr bwMode="auto">
          <a:xfrm>
            <a:off x="1352600" y="3150347"/>
            <a:ext cx="7452000" cy="360000"/>
          </a:xfrm>
          <a:prstGeom prst="rect">
            <a:avLst/>
          </a:prstGeom>
          <a:noFill/>
          <a:ln w="9525" cap="rnd" algn="ctr">
            <a:noFill/>
            <a:miter lim="800000"/>
            <a:headEnd/>
            <a:tailEnd/>
          </a:ln>
          <a:effectLst/>
        </p:spPr>
        <p:txBody>
          <a:bodyPr wrap="none" lIns="0" tIns="0" rIns="0" bIns="0" rtlCol="0" anchor="ctr" anchorCtr="0">
            <a:noAutofit/>
          </a:bodyPr>
          <a:lstStyle/>
          <a:p>
            <a:pPr marL="268288" indent="-268288" algn="ctr" fontAlgn="ctr" hangingPunct="0">
              <a:spcBef>
                <a:spcPct val="50000"/>
              </a:spcBef>
            </a:pPr>
            <a:r>
              <a:rPr kumimoji="1" lang="ja-JP" altLang="en-US" sz="1100" b="1" dirty="0">
                <a:solidFill>
                  <a:srgbClr val="FFFFFF"/>
                </a:solidFill>
                <a:latin typeface="BIZ UDPゴシック" panose="020B0400000000000000" pitchFamily="50" charset="-128"/>
                <a:ea typeface="BIZ UDPゴシック" panose="020B0400000000000000" pitchFamily="50" charset="-128"/>
              </a:rPr>
              <a:t>出資法人・公の施設改革、全国一スリムな組織づくり、「負の遺産」の整理、事務事業の見直し、</a:t>
            </a:r>
            <a:r>
              <a:rPr kumimoji="1" lang="ja-JP" altLang="en-US" sz="1100" b="1">
                <a:solidFill>
                  <a:srgbClr val="FFFFFF"/>
                </a:solidFill>
                <a:latin typeface="BIZ UDPゴシック" panose="020B0400000000000000" pitchFamily="50" charset="-128"/>
                <a:ea typeface="BIZ UDPゴシック" panose="020B0400000000000000" pitchFamily="50" charset="-128"/>
              </a:rPr>
              <a:t>人件費カット　等</a:t>
            </a:r>
            <a:endParaRPr kumimoji="1" lang="ja-JP" altLang="en-US" sz="1100" b="1" dirty="0">
              <a:solidFill>
                <a:srgbClr val="FFFFFF"/>
              </a:solidFill>
              <a:latin typeface="BIZ UDPゴシック" panose="020B0400000000000000" pitchFamily="50" charset="-128"/>
              <a:ea typeface="BIZ UDPゴシック" panose="020B0400000000000000" pitchFamily="50" charset="-128"/>
            </a:endParaRPr>
          </a:p>
        </p:txBody>
      </p:sp>
      <p:sp>
        <p:nvSpPr>
          <p:cNvPr id="8" name="スライド番号プレースホルダー 14">
            <a:extLst>
              <a:ext uri="{FF2B5EF4-FFF2-40B4-BE49-F238E27FC236}">
                <a16:creationId xmlns:a16="http://schemas.microsoft.com/office/drawing/2014/main" id="{3437290B-3D5E-1E8E-B8B7-F105DB6D4753}"/>
              </a:ext>
            </a:extLst>
          </p:cNvPr>
          <p:cNvSpPr>
            <a:spLocks noGrp="1"/>
          </p:cNvSpPr>
          <p:nvPr>
            <p:ph type="sldNum" sz="quarter" idx="4"/>
          </p:nvPr>
        </p:nvSpPr>
        <p:spPr>
          <a:xfrm>
            <a:off x="9129072" y="6664556"/>
            <a:ext cx="719137" cy="217488"/>
          </a:xfrm>
        </p:spPr>
        <p:txBody>
          <a:bodyPr/>
          <a:lstStyle/>
          <a:p>
            <a:pPr lvl="0"/>
            <a:r>
              <a:rPr lang="en-US" altLang="ja-JP" noProof="0" dirty="0"/>
              <a:t>23</a:t>
            </a:r>
            <a:endParaRPr lang="ja-JP" altLang="en-US" noProof="0" dirty="0"/>
          </a:p>
        </p:txBody>
      </p:sp>
      <p:sp>
        <p:nvSpPr>
          <p:cNvPr id="65" name="角丸四角形 58">
            <a:extLst>
              <a:ext uri="{FF2B5EF4-FFF2-40B4-BE49-F238E27FC236}">
                <a16:creationId xmlns:a16="http://schemas.microsoft.com/office/drawing/2014/main" id="{8A31E46A-90F9-4C53-B521-1855EF22C787}"/>
              </a:ext>
            </a:extLst>
          </p:cNvPr>
          <p:cNvSpPr/>
          <p:nvPr/>
        </p:nvSpPr>
        <p:spPr>
          <a:xfrm>
            <a:off x="272553" y="6534773"/>
            <a:ext cx="1455449" cy="142971"/>
          </a:xfrm>
          <a:prstGeom prst="rect">
            <a:avLst/>
          </a:prstGeom>
          <a:noFill/>
          <a:ln w="38100" cap="flat" cmpd="sng" algn="ctr">
            <a:noFill/>
            <a:prstDash val="solid"/>
          </a:ln>
          <a:effectLst/>
        </p:spPr>
        <p:txBody>
          <a:bodyPr lIns="0" tIns="36000" rIns="0" b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80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H13</a:t>
            </a:r>
            <a:r>
              <a:rPr kumimoji="0" lang="ja-JP" altLang="en-US" sz="80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0" lang="en-US" altLang="ja-JP" sz="80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19</a:t>
            </a:r>
            <a:endParaRPr kumimoji="0" lang="ja-JP" altLang="en-US" sz="80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6" name="角丸四角形 57">
            <a:extLst>
              <a:ext uri="{FF2B5EF4-FFF2-40B4-BE49-F238E27FC236}">
                <a16:creationId xmlns:a16="http://schemas.microsoft.com/office/drawing/2014/main" id="{B160C180-09F2-47B0-8395-96D0A2306CBF}"/>
              </a:ext>
            </a:extLst>
          </p:cNvPr>
          <p:cNvSpPr/>
          <p:nvPr/>
        </p:nvSpPr>
        <p:spPr>
          <a:xfrm>
            <a:off x="416552" y="5110309"/>
            <a:ext cx="1164359" cy="1424464"/>
          </a:xfrm>
          <a:prstGeom prst="rect">
            <a:avLst/>
          </a:prstGeom>
          <a:solidFill>
            <a:srgbClr val="50649C"/>
          </a:solidFill>
          <a:ln w="25400" cap="flat" cmpd="sng" algn="ctr">
            <a:noFill/>
            <a:prstDash val="solid"/>
          </a:ln>
          <a:effectLst/>
        </p:spPr>
        <p:txBody>
          <a:bodyPr wrap="none" rtlCol="0" anchor="ctr"/>
          <a:lstStyle/>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減債基金</a:t>
            </a:r>
            <a:br>
              <a:rPr lang="en-US" altLang="ja-JP" sz="1200" b="1" kern="0"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br>
            <a:r>
              <a:rPr kumimoji="0" lang="ja-JP" altLang="en-US" sz="1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借入累計額</a:t>
            </a:r>
            <a:endParaRPr kumimoji="0" lang="en-US" altLang="ja-JP" sz="1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4400" rtl="0" eaLnBrk="1" fontAlgn="auto" latinLnBrk="0" hangingPunct="1">
              <a:lnSpc>
                <a:spcPct val="100000"/>
              </a:lnSpc>
              <a:spcBef>
                <a:spcPts val="200"/>
              </a:spcBef>
              <a:spcAft>
                <a:spcPts val="0"/>
              </a:spcAft>
              <a:buClrTx/>
              <a:buSzTx/>
              <a:buFontTx/>
              <a:buNone/>
              <a:tabLst/>
              <a:defRPr/>
            </a:pPr>
            <a:r>
              <a:rPr kumimoji="0" lang="en-US" altLang="ja-JP" sz="16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5,202</a:t>
            </a:r>
            <a:r>
              <a:rPr kumimoji="0" lang="ja-JP" altLang="en-US" sz="1200" b="1"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億円</a:t>
            </a:r>
            <a:endParaRPr kumimoji="0" lang="ja-JP" altLang="en-US" sz="1400" b="0" i="0" u="none" strike="noStrike" kern="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cxnSp>
        <p:nvCxnSpPr>
          <p:cNvPr id="67" name="直線コネクタ 66">
            <a:extLst>
              <a:ext uri="{FF2B5EF4-FFF2-40B4-BE49-F238E27FC236}">
                <a16:creationId xmlns:a16="http://schemas.microsoft.com/office/drawing/2014/main" id="{DEA2CA57-354D-4BBF-A3C7-B7C0F5DA4266}"/>
              </a:ext>
            </a:extLst>
          </p:cNvPr>
          <p:cNvCxnSpPr>
            <a:cxnSpLocks/>
          </p:cNvCxnSpPr>
          <p:nvPr/>
        </p:nvCxnSpPr>
        <p:spPr>
          <a:xfrm>
            <a:off x="272553" y="6534773"/>
            <a:ext cx="1455449" cy="0"/>
          </a:xfrm>
          <a:prstGeom prst="line">
            <a:avLst/>
          </a:prstGeom>
          <a:ln w="9525">
            <a:solidFill>
              <a:srgbClr val="484848"/>
            </a:solidFill>
          </a:ln>
        </p:spPr>
        <p:style>
          <a:lnRef idx="2">
            <a:schemeClr val="accent1"/>
          </a:lnRef>
          <a:fillRef idx="0">
            <a:schemeClr val="accent1"/>
          </a:fillRef>
          <a:effectRef idx="1">
            <a:schemeClr val="accent1"/>
          </a:effectRef>
          <a:fontRef idx="minor">
            <a:schemeClr val="tx1"/>
          </a:fontRef>
        </p:style>
      </p:cxnSp>
      <p:sp>
        <p:nvSpPr>
          <p:cNvPr id="69" name="二等辺三角形 68">
            <a:extLst>
              <a:ext uri="{FF2B5EF4-FFF2-40B4-BE49-F238E27FC236}">
                <a16:creationId xmlns:a16="http://schemas.microsoft.com/office/drawing/2014/main" id="{ED01FC62-B795-4C0D-B347-59EB9FEE5418}"/>
              </a:ext>
            </a:extLst>
          </p:cNvPr>
          <p:cNvSpPr/>
          <p:nvPr/>
        </p:nvSpPr>
        <p:spPr bwMode="auto">
          <a:xfrm rot="16200000" flipV="1">
            <a:off x="1291630" y="5527876"/>
            <a:ext cx="1585490" cy="576000"/>
          </a:xfrm>
          <a:prstGeom prst="triangle">
            <a:avLst/>
          </a:prstGeom>
          <a:gradFill flip="none" rotWithShape="1">
            <a:gsLst>
              <a:gs pos="50000">
                <a:srgbClr val="7B7B7B"/>
              </a:gs>
              <a:gs pos="100000">
                <a:schemeClr val="bg1"/>
              </a:gs>
            </a:gsLst>
            <a:lin ang="5400000" scaled="0"/>
            <a:tileRect/>
          </a:gradFill>
          <a:ln w="6350" cap="flat" cmpd="sng" algn="ctr">
            <a:solidFill>
              <a:srgbClr val="FFFFFF"/>
            </a:solidFill>
            <a:prstDash val="solid"/>
            <a:round/>
            <a:headEnd type="none" w="med" len="med"/>
            <a:tailEnd type="none" w="med" len="med"/>
          </a:ln>
          <a:effectLst/>
        </p:spPr>
        <p:txBody>
          <a:bodyPr vert="horz" wrap="square" lIns="36000" tIns="36000" rIns="36000" bIns="36000" numCol="1" rtlCol="0" anchor="ctr" anchorCtr="1"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1" i="0" u="none" strike="noStrike" cap="none" normalizeH="0" baseline="0" dirty="0" err="1">
              <a:ln>
                <a:noFill/>
              </a:ln>
              <a:solidFill>
                <a:schemeClr val="tx1"/>
              </a:solidFill>
              <a:effectLst/>
              <a:latin typeface="Arial" charset="0"/>
            </a:endParaRPr>
          </a:p>
        </p:txBody>
      </p:sp>
      <p:grpSp>
        <p:nvGrpSpPr>
          <p:cNvPr id="97" name="グループ化 96">
            <a:extLst>
              <a:ext uri="{FF2B5EF4-FFF2-40B4-BE49-F238E27FC236}">
                <a16:creationId xmlns:a16="http://schemas.microsoft.com/office/drawing/2014/main" id="{A70F2702-11A7-4B69-A9ED-AB85542977A7}"/>
              </a:ext>
            </a:extLst>
          </p:cNvPr>
          <p:cNvGrpSpPr/>
          <p:nvPr/>
        </p:nvGrpSpPr>
        <p:grpSpPr>
          <a:xfrm>
            <a:off x="1929072" y="5390461"/>
            <a:ext cx="233780" cy="572629"/>
            <a:chOff x="1987879" y="3933202"/>
            <a:chExt cx="169698" cy="658017"/>
          </a:xfrm>
        </p:grpSpPr>
        <p:sp>
          <p:nvSpPr>
            <p:cNvPr id="103" name="角丸四角形 53">
              <a:extLst>
                <a:ext uri="{FF2B5EF4-FFF2-40B4-BE49-F238E27FC236}">
                  <a16:creationId xmlns:a16="http://schemas.microsoft.com/office/drawing/2014/main" id="{1BCE036A-B734-471A-9CEA-632B7DAD18CF}"/>
                </a:ext>
              </a:extLst>
            </p:cNvPr>
            <p:cNvSpPr>
              <a:spLocks/>
            </p:cNvSpPr>
            <p:nvPr/>
          </p:nvSpPr>
          <p:spPr>
            <a:xfrm>
              <a:off x="1987879" y="4427710"/>
              <a:ext cx="169698" cy="163509"/>
            </a:xfrm>
            <a:prstGeom prst="rect">
              <a:avLst/>
            </a:prstGeom>
            <a:noFill/>
            <a:ln w="25400" cap="flat" cmpd="sng" algn="ctr">
              <a:noFill/>
              <a:prstDash val="solid"/>
            </a:ln>
            <a:effectLst/>
          </p:spPr>
          <p:txBody>
            <a:bodyPr vert="eaVert" wrap="none" lIns="0" tIns="0" rIns="0" bIns="0" rtlCol="0" anchor="ctr" anchorCtr="0">
              <a:noAutofit/>
            </a:bodyPr>
            <a:lstStyle/>
            <a:p>
              <a:pPr marL="0" marR="0" lvl="0" indent="0" algn="ctr" defTabSz="914400" rtl="0" fontAlgn="ctr" latinLnBrk="0" hangingPunct="1">
                <a:spcBef>
                  <a:spcPts val="300"/>
                </a:spcBef>
                <a:buClrTx/>
                <a:buSzTx/>
                <a:buFontTx/>
                <a:buNone/>
                <a:tabLst/>
                <a:defRPr/>
              </a:pPr>
              <a:r>
                <a:rPr kumimoji="0" lang="ja-JP" altLang="en-US" sz="1400" b="1" i="0" u="none" strike="noStrike" kern="0" cap="none" normalizeH="0" baseline="0" noProof="0" dirty="0">
                  <a:ln>
                    <a:noFill/>
                  </a:ln>
                  <a:solidFill>
                    <a:srgbClr val="CC281C"/>
                  </a:solidFill>
                  <a:effectLst>
                    <a:glow rad="127000">
                      <a:srgbClr val="FFFFFF"/>
                    </a:glow>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Ｈ</a:t>
              </a:r>
              <a:r>
                <a:rPr lang="ja-JP" altLang="en-US" sz="1400" b="1" kern="0" dirty="0">
                  <a:solidFill>
                    <a:srgbClr val="CC281C"/>
                  </a:solidFill>
                  <a:effectLst>
                    <a:glow rad="127000">
                      <a:srgbClr val="FFFFFF"/>
                    </a:glow>
                  </a:effectLst>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ja-JP" altLang="en-US" sz="1400" b="1" i="0" u="none" strike="noStrike" kern="0" cap="none" normalizeH="0" baseline="0" noProof="0" dirty="0">
                  <a:ln>
                    <a:noFill/>
                  </a:ln>
                  <a:solidFill>
                    <a:srgbClr val="CC281C"/>
                  </a:solidFill>
                  <a:effectLst>
                    <a:glow rad="127000">
                      <a:srgbClr val="FFFFFF"/>
                    </a:glow>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借入ストップ</a:t>
              </a:r>
            </a:p>
          </p:txBody>
        </p:sp>
        <p:sp>
          <p:nvSpPr>
            <p:cNvPr id="104" name="角丸四角形 53">
              <a:extLst>
                <a:ext uri="{FF2B5EF4-FFF2-40B4-BE49-F238E27FC236}">
                  <a16:creationId xmlns:a16="http://schemas.microsoft.com/office/drawing/2014/main" id="{3D37E4B9-D2A9-4999-A8AE-D31571D25AAE}"/>
                </a:ext>
              </a:extLst>
            </p:cNvPr>
            <p:cNvSpPr>
              <a:spLocks/>
            </p:cNvSpPr>
            <p:nvPr/>
          </p:nvSpPr>
          <p:spPr>
            <a:xfrm>
              <a:off x="1987879" y="3933202"/>
              <a:ext cx="169698" cy="163509"/>
            </a:xfrm>
            <a:prstGeom prst="rect">
              <a:avLst/>
            </a:prstGeom>
            <a:noFill/>
            <a:ln w="25400" cap="flat" cmpd="sng" algn="ctr">
              <a:noFill/>
              <a:prstDash val="solid"/>
            </a:ln>
            <a:effectLst/>
          </p:spPr>
          <p:txBody>
            <a:bodyPr vert="horz" wrap="none" lIns="0" tIns="0" rIns="0" bIns="0" rtlCol="0" anchor="ctr" anchorCtr="0">
              <a:noAutofit/>
            </a:bodyPr>
            <a:lstStyle/>
            <a:p>
              <a:pPr marL="0" marR="0" lvl="0" indent="0" algn="ctr" defTabSz="914400" rtl="0" fontAlgn="ctr" latinLnBrk="0" hangingPunct="1">
                <a:spcBef>
                  <a:spcPts val="300"/>
                </a:spcBef>
                <a:buClrTx/>
                <a:buSzTx/>
                <a:buFontTx/>
                <a:buNone/>
                <a:tabLst/>
                <a:defRPr/>
              </a:pPr>
              <a:r>
                <a:rPr kumimoji="0" lang="en-US" altLang="ja-JP" sz="1400" b="1" i="0" u="none" strike="noStrike" kern="0" cap="none" normalizeH="0" baseline="0" noProof="0">
                  <a:ln>
                    <a:noFill/>
                  </a:ln>
                  <a:solidFill>
                    <a:srgbClr val="CC281C"/>
                  </a:solidFill>
                  <a:effectLst>
                    <a:glow rad="127000">
                      <a:srgbClr val="FFFFFF"/>
                    </a:glow>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20</a:t>
              </a:r>
              <a:endParaRPr kumimoji="0" lang="ja-JP" altLang="en-US" sz="1400" b="1" i="0" u="none" strike="noStrike" kern="0" cap="none" normalizeH="0" baseline="0" noProof="0" dirty="0">
                <a:ln>
                  <a:noFill/>
                </a:ln>
                <a:solidFill>
                  <a:srgbClr val="CC281C"/>
                </a:solidFill>
                <a:effectLst>
                  <a:glow rad="127000">
                    <a:srgbClr val="FFFFFF"/>
                  </a:glow>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105" name="右矢印 55">
            <a:extLst>
              <a:ext uri="{FF2B5EF4-FFF2-40B4-BE49-F238E27FC236}">
                <a16:creationId xmlns:a16="http://schemas.microsoft.com/office/drawing/2014/main" id="{89CC12E6-F8C3-48DE-AB67-1DE22F5C1962}"/>
              </a:ext>
            </a:extLst>
          </p:cNvPr>
          <p:cNvSpPr/>
          <p:nvPr/>
        </p:nvSpPr>
        <p:spPr>
          <a:xfrm>
            <a:off x="8199326" y="5666081"/>
            <a:ext cx="357263" cy="337578"/>
          </a:xfrm>
          <a:prstGeom prst="rightArrow">
            <a:avLst>
              <a:gd name="adj1" fmla="val 45591"/>
              <a:gd name="adj2" fmla="val 38977"/>
            </a:avLst>
          </a:prstGeom>
          <a:solidFill>
            <a:schemeClr val="tx2">
              <a:lumMod val="60000"/>
              <a:lumOff val="4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700" b="0"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108" name="グラフ 107">
            <a:extLst>
              <a:ext uri="{FF2B5EF4-FFF2-40B4-BE49-F238E27FC236}">
                <a16:creationId xmlns:a16="http://schemas.microsoft.com/office/drawing/2014/main" id="{C77F8DB2-EEA6-4DD4-9F3A-E7115F72C4A7}"/>
              </a:ext>
            </a:extLst>
          </p:cNvPr>
          <p:cNvGraphicFramePr>
            <a:graphicFrameLocks/>
          </p:cNvGraphicFramePr>
          <p:nvPr>
            <p:extLst>
              <p:ext uri="{D42A27DB-BD31-4B8C-83A1-F6EECF244321}">
                <p14:modId xmlns:p14="http://schemas.microsoft.com/office/powerpoint/2010/main" val="2803919679"/>
              </p:ext>
            </p:extLst>
          </p:nvPr>
        </p:nvGraphicFramePr>
        <p:xfrm>
          <a:off x="2352134" y="5153776"/>
          <a:ext cx="6281996" cy="1614298"/>
        </p:xfrm>
        <a:graphic>
          <a:graphicData uri="http://schemas.openxmlformats.org/drawingml/2006/chart">
            <c:chart xmlns:c="http://schemas.openxmlformats.org/drawingml/2006/chart" xmlns:r="http://schemas.openxmlformats.org/officeDocument/2006/relationships" r:id="rId2"/>
          </a:graphicData>
        </a:graphic>
      </p:graphicFrame>
      <p:sp>
        <p:nvSpPr>
          <p:cNvPr id="109" name="角丸四角形 65">
            <a:extLst>
              <a:ext uri="{FF2B5EF4-FFF2-40B4-BE49-F238E27FC236}">
                <a16:creationId xmlns:a16="http://schemas.microsoft.com/office/drawing/2014/main" id="{7FECDA91-F0DB-4425-BFC8-D36E23AB66C3}"/>
              </a:ext>
            </a:extLst>
          </p:cNvPr>
          <p:cNvSpPr/>
          <p:nvPr/>
        </p:nvSpPr>
        <p:spPr>
          <a:xfrm>
            <a:off x="6653277" y="5042942"/>
            <a:ext cx="1539363" cy="430747"/>
          </a:xfrm>
          <a:prstGeom prst="roundRect">
            <a:avLst/>
          </a:prstGeom>
          <a:gradFill flip="none" rotWithShape="1">
            <a:gsLst>
              <a:gs pos="0">
                <a:srgbClr val="CCDAF5"/>
              </a:gs>
              <a:gs pos="100000">
                <a:srgbClr val="CCDAF5">
                  <a:alpha val="0"/>
                </a:srgbClr>
              </a:gs>
            </a:gsLst>
            <a:lin ang="5400000" scaled="1"/>
            <a:tileRect/>
          </a:gradFill>
          <a:ln w="19050" cap="flat" cmpd="sng" algn="ctr">
            <a:noFill/>
            <a:prstDash val="solid"/>
          </a:ln>
          <a:effectLst/>
        </p:spPr>
        <p:txBody>
          <a:bodyPr lIns="72000" tIns="0" rIns="72000" bIns="0" rtlCol="0" anchor="t"/>
          <a:lstStyle/>
          <a:p>
            <a:pPr algn="ctr" defTabSz="914400" fontAlgn="base" hangingPunct="0"/>
            <a:r>
              <a:rPr lang="en-US" altLang="ja-JP" sz="1100" b="1" kern="0" dirty="0">
                <a:solidFill>
                  <a:prstClr val="black"/>
                </a:solidFill>
                <a:latin typeface="BIZ UDPゴシック" panose="020B0400000000000000" pitchFamily="50" charset="-128"/>
                <a:ea typeface="BIZ UDPゴシック" panose="020B0400000000000000" pitchFamily="50" charset="-128"/>
              </a:rPr>
              <a:t>H21</a:t>
            </a:r>
            <a:r>
              <a:rPr lang="ja-JP" altLang="en-US" sz="1100" b="1" kern="0" dirty="0">
                <a:solidFill>
                  <a:prstClr val="black"/>
                </a:solidFill>
                <a:latin typeface="BIZ UDPゴシック" panose="020B0400000000000000" pitchFamily="50" charset="-128"/>
                <a:ea typeface="BIZ UDPゴシック" panose="020B0400000000000000" pitchFamily="50" charset="-128"/>
              </a:rPr>
              <a:t>～</a:t>
            </a:r>
            <a:r>
              <a:rPr lang="en-US" altLang="ja-JP" sz="1100" b="1" kern="0" dirty="0">
                <a:solidFill>
                  <a:prstClr val="black"/>
                </a:solidFill>
                <a:latin typeface="BIZ UDPゴシック" panose="020B0400000000000000" pitchFamily="50" charset="-128"/>
                <a:ea typeface="BIZ UDPゴシック" panose="020B0400000000000000" pitchFamily="50" charset="-128"/>
              </a:rPr>
              <a:t>R5</a:t>
            </a:r>
            <a:r>
              <a:rPr lang="ja-JP" altLang="en-US" sz="1100" b="1" kern="0" dirty="0">
                <a:solidFill>
                  <a:prstClr val="black"/>
                </a:solidFill>
                <a:latin typeface="BIZ UDPゴシック" panose="020B0400000000000000" pitchFamily="50" charset="-128"/>
                <a:ea typeface="BIZ UDPゴシック" panose="020B0400000000000000" pitchFamily="50" charset="-128"/>
              </a:rPr>
              <a:t>年度累計</a:t>
            </a:r>
            <a:endParaRPr lang="en-US" altLang="ja-JP" sz="1100" b="1" kern="0" dirty="0">
              <a:solidFill>
                <a:prstClr val="black"/>
              </a:solidFill>
              <a:latin typeface="BIZ UDPゴシック" panose="020B0400000000000000" pitchFamily="50" charset="-128"/>
              <a:ea typeface="BIZ UDPゴシック" panose="020B0400000000000000" pitchFamily="50" charset="-128"/>
            </a:endParaRPr>
          </a:p>
          <a:p>
            <a:pPr algn="ctr" defTabSz="914400" fontAlgn="base" hangingPunct="0"/>
            <a:r>
              <a:rPr lang="en-US" altLang="ja-JP" sz="1100" b="1" kern="0" dirty="0">
                <a:solidFill>
                  <a:prstClr val="black"/>
                </a:solidFill>
                <a:latin typeface="BIZ UDPゴシック" panose="020B0400000000000000" pitchFamily="50" charset="-128"/>
                <a:ea typeface="BIZ UDPゴシック" panose="020B0400000000000000" pitchFamily="50" charset="-128"/>
              </a:rPr>
              <a:t>5,202</a:t>
            </a:r>
            <a:r>
              <a:rPr lang="ja-JP" altLang="en-US" sz="1100" b="1" kern="0" dirty="0">
                <a:solidFill>
                  <a:prstClr val="black"/>
                </a:solidFill>
                <a:latin typeface="BIZ UDPゴシック" panose="020B0400000000000000" pitchFamily="50" charset="-128"/>
                <a:ea typeface="BIZ UDPゴシック" panose="020B0400000000000000" pitchFamily="50" charset="-128"/>
              </a:rPr>
              <a:t>億円</a:t>
            </a:r>
          </a:p>
        </p:txBody>
      </p:sp>
      <p:sp>
        <p:nvSpPr>
          <p:cNvPr id="110" name="テキスト ボックス 109">
            <a:extLst>
              <a:ext uri="{FF2B5EF4-FFF2-40B4-BE49-F238E27FC236}">
                <a16:creationId xmlns:a16="http://schemas.microsoft.com/office/drawing/2014/main" id="{53E4F8BB-F3DC-4C38-8E1C-E14A5EC90984}"/>
              </a:ext>
            </a:extLst>
          </p:cNvPr>
          <p:cNvSpPr txBox="1"/>
          <p:nvPr/>
        </p:nvSpPr>
        <p:spPr>
          <a:xfrm>
            <a:off x="2399197" y="4928377"/>
            <a:ext cx="79512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（億円）</a:t>
            </a:r>
          </a:p>
        </p:txBody>
      </p:sp>
      <p:sp>
        <p:nvSpPr>
          <p:cNvPr id="111" name="角丸四角形 60">
            <a:extLst>
              <a:ext uri="{FF2B5EF4-FFF2-40B4-BE49-F238E27FC236}">
                <a16:creationId xmlns:a16="http://schemas.microsoft.com/office/drawing/2014/main" id="{27639666-45CF-42A6-9F5E-6F26923F49B1}"/>
              </a:ext>
            </a:extLst>
          </p:cNvPr>
          <p:cNvSpPr/>
          <p:nvPr/>
        </p:nvSpPr>
        <p:spPr>
          <a:xfrm>
            <a:off x="2811311" y="5778065"/>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当初</a:t>
            </a:r>
            <a:endParaRPr kumimoji="0" lang="en-US" altLang="ja-JP" sz="9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予算</a:t>
            </a:r>
          </a:p>
        </p:txBody>
      </p:sp>
      <p:sp>
        <p:nvSpPr>
          <p:cNvPr id="120" name="角丸四角形 59">
            <a:extLst>
              <a:ext uri="{FF2B5EF4-FFF2-40B4-BE49-F238E27FC236}">
                <a16:creationId xmlns:a16="http://schemas.microsoft.com/office/drawing/2014/main" id="{C0E8C977-9117-4918-A0B3-281C11BC4FFD}"/>
              </a:ext>
            </a:extLst>
          </p:cNvPr>
          <p:cNvSpPr/>
          <p:nvPr/>
        </p:nvSpPr>
        <p:spPr>
          <a:xfrm>
            <a:off x="3010757" y="5175165"/>
            <a:ext cx="673189"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決算</a:t>
            </a:r>
            <a:br>
              <a:rPr kumimoji="0" lang="en-US" altLang="ja-JP" sz="9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br>
            <a:r>
              <a:rPr kumimoji="0" lang="ja-JP" altLang="en-US" sz="9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剰余金</a:t>
            </a:r>
          </a:p>
        </p:txBody>
      </p:sp>
      <p:sp>
        <p:nvSpPr>
          <p:cNvPr id="122" name="角丸四角形 68">
            <a:extLst>
              <a:ext uri="{FF2B5EF4-FFF2-40B4-BE49-F238E27FC236}">
                <a16:creationId xmlns:a16="http://schemas.microsoft.com/office/drawing/2014/main" id="{FFCE32A5-667B-4F33-84B4-A688F69508B2}"/>
              </a:ext>
            </a:extLst>
          </p:cNvPr>
          <p:cNvSpPr/>
          <p:nvPr/>
        </p:nvSpPr>
        <p:spPr>
          <a:xfrm>
            <a:off x="3638132" y="5062981"/>
            <a:ext cx="777981" cy="178180"/>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２月補正</a:t>
            </a:r>
          </a:p>
        </p:txBody>
      </p:sp>
      <p:sp>
        <p:nvSpPr>
          <p:cNvPr id="128" name="角丸四角形 60">
            <a:extLst>
              <a:ext uri="{FF2B5EF4-FFF2-40B4-BE49-F238E27FC236}">
                <a16:creationId xmlns:a16="http://schemas.microsoft.com/office/drawing/2014/main" id="{3E80DA2D-6DC2-479A-9263-A40103042262}"/>
              </a:ext>
            </a:extLst>
          </p:cNvPr>
          <p:cNvSpPr/>
          <p:nvPr/>
        </p:nvSpPr>
        <p:spPr>
          <a:xfrm>
            <a:off x="2811311" y="6273753"/>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kern="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５２</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29" name="角丸四角形 60">
            <a:extLst>
              <a:ext uri="{FF2B5EF4-FFF2-40B4-BE49-F238E27FC236}">
                <a16:creationId xmlns:a16="http://schemas.microsoft.com/office/drawing/2014/main" id="{223B8EF1-2FD9-4432-8697-DB82CA263AAF}"/>
              </a:ext>
            </a:extLst>
          </p:cNvPr>
          <p:cNvSpPr/>
          <p:nvPr/>
        </p:nvSpPr>
        <p:spPr>
          <a:xfrm>
            <a:off x="3156636" y="5697327"/>
            <a:ext cx="555324" cy="238559"/>
          </a:xfrm>
          <a:prstGeom prst="roundRect">
            <a:avLst/>
          </a:prstGeom>
          <a:noFill/>
          <a:ln w="25400" cap="flat" cmpd="sng" algn="ctr">
            <a:noFill/>
            <a:prstDash val="solid"/>
          </a:ln>
          <a:effectLst/>
        </p:spPr>
        <p:txBody>
          <a:bodyPr rtlCol="0" anchor="ctr"/>
          <a:lstStyle/>
          <a:p>
            <a:pPr algn="ctr" defTabSz="914400"/>
            <a:r>
              <a:rPr lang="ja-JP" altLang="en-US" sz="800" kern="0" dirty="0">
                <a:solidFill>
                  <a:prstClr val="black"/>
                </a:solidFill>
                <a:latin typeface="BIZ UDPゴシック" panose="020B0400000000000000" pitchFamily="50" charset="-128"/>
                <a:ea typeface="BIZ UDPゴシック" panose="020B0400000000000000" pitchFamily="50" charset="-128"/>
              </a:rPr>
              <a:t>３８３</a:t>
            </a:r>
            <a:endParaRPr lang="en-US" altLang="ja-JP" sz="800" kern="0" dirty="0">
              <a:solidFill>
                <a:prstClr val="black"/>
              </a:solidFill>
              <a:latin typeface="BIZ UDPゴシック" panose="020B0400000000000000" pitchFamily="50" charset="-128"/>
              <a:ea typeface="BIZ UDPゴシック" panose="020B0400000000000000" pitchFamily="50" charset="-128"/>
            </a:endParaRPr>
          </a:p>
        </p:txBody>
      </p:sp>
      <p:sp>
        <p:nvSpPr>
          <p:cNvPr id="130" name="角丸四角形 60">
            <a:extLst>
              <a:ext uri="{FF2B5EF4-FFF2-40B4-BE49-F238E27FC236}">
                <a16:creationId xmlns:a16="http://schemas.microsoft.com/office/drawing/2014/main" id="{1CF16E3E-CBA4-4385-89E0-2137B8BEE4CA}"/>
              </a:ext>
            </a:extLst>
          </p:cNvPr>
          <p:cNvSpPr/>
          <p:nvPr/>
        </p:nvSpPr>
        <p:spPr>
          <a:xfrm>
            <a:off x="3518765" y="5504610"/>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５１４</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1" name="角丸四角形 60">
            <a:extLst>
              <a:ext uri="{FF2B5EF4-FFF2-40B4-BE49-F238E27FC236}">
                <a16:creationId xmlns:a16="http://schemas.microsoft.com/office/drawing/2014/main" id="{FC32BBE1-3589-46E7-ABD2-4F8B71517E47}"/>
              </a:ext>
            </a:extLst>
          </p:cNvPr>
          <p:cNvSpPr/>
          <p:nvPr/>
        </p:nvSpPr>
        <p:spPr>
          <a:xfrm>
            <a:off x="3860483" y="5825427"/>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kern="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３１３</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2" name="角丸四角形 60">
            <a:extLst>
              <a:ext uri="{FF2B5EF4-FFF2-40B4-BE49-F238E27FC236}">
                <a16:creationId xmlns:a16="http://schemas.microsoft.com/office/drawing/2014/main" id="{4581D87D-6529-4DA1-813B-72C50E5505A7}"/>
              </a:ext>
            </a:extLst>
          </p:cNvPr>
          <p:cNvSpPr/>
          <p:nvPr/>
        </p:nvSpPr>
        <p:spPr>
          <a:xfrm>
            <a:off x="4226234" y="5077069"/>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kern="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７６６</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4" name="角丸四角形 60">
            <a:extLst>
              <a:ext uri="{FF2B5EF4-FFF2-40B4-BE49-F238E27FC236}">
                <a16:creationId xmlns:a16="http://schemas.microsoft.com/office/drawing/2014/main" id="{8FE3834A-8057-4154-9ECF-50B0BF60FB1D}"/>
              </a:ext>
            </a:extLst>
          </p:cNvPr>
          <p:cNvSpPr/>
          <p:nvPr/>
        </p:nvSpPr>
        <p:spPr>
          <a:xfrm>
            <a:off x="4568828" y="5694285"/>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３９２</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5" name="角丸四角形 60">
            <a:extLst>
              <a:ext uri="{FF2B5EF4-FFF2-40B4-BE49-F238E27FC236}">
                <a16:creationId xmlns:a16="http://schemas.microsoft.com/office/drawing/2014/main" id="{845285B6-AF63-4597-B095-47A5387163A6}"/>
              </a:ext>
            </a:extLst>
          </p:cNvPr>
          <p:cNvSpPr/>
          <p:nvPr/>
        </p:nvSpPr>
        <p:spPr>
          <a:xfrm>
            <a:off x="4913046" y="5799073"/>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２９９</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7" name="角丸四角形 60">
            <a:extLst>
              <a:ext uri="{FF2B5EF4-FFF2-40B4-BE49-F238E27FC236}">
                <a16:creationId xmlns:a16="http://schemas.microsoft.com/office/drawing/2014/main" id="{2E73E3E8-E56D-413B-B56D-A2C6C60CD7C1}"/>
              </a:ext>
            </a:extLst>
          </p:cNvPr>
          <p:cNvSpPr/>
          <p:nvPr/>
        </p:nvSpPr>
        <p:spPr>
          <a:xfrm>
            <a:off x="5271214" y="5778065"/>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３０３</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8" name="角丸四角形 60">
            <a:extLst>
              <a:ext uri="{FF2B5EF4-FFF2-40B4-BE49-F238E27FC236}">
                <a16:creationId xmlns:a16="http://schemas.microsoft.com/office/drawing/2014/main" id="{94532C31-EBB1-46E9-9D9E-E14E78E8D0B0}"/>
              </a:ext>
            </a:extLst>
          </p:cNvPr>
          <p:cNvSpPr/>
          <p:nvPr/>
        </p:nvSpPr>
        <p:spPr>
          <a:xfrm>
            <a:off x="5625801" y="5826533"/>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２８４</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39" name="角丸四角形 60">
            <a:extLst>
              <a:ext uri="{FF2B5EF4-FFF2-40B4-BE49-F238E27FC236}">
                <a16:creationId xmlns:a16="http://schemas.microsoft.com/office/drawing/2014/main" id="{947F6911-B1EA-4A8E-97CA-BAB8CDC17E95}"/>
              </a:ext>
            </a:extLst>
          </p:cNvPr>
          <p:cNvSpPr/>
          <p:nvPr/>
        </p:nvSpPr>
        <p:spPr>
          <a:xfrm>
            <a:off x="5983688" y="5813564"/>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２８５</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6" name="角丸四角形 60">
            <a:extLst>
              <a:ext uri="{FF2B5EF4-FFF2-40B4-BE49-F238E27FC236}">
                <a16:creationId xmlns:a16="http://schemas.microsoft.com/office/drawing/2014/main" id="{AE60389A-3B44-446B-98BD-F4323FC6C4EA}"/>
              </a:ext>
            </a:extLst>
          </p:cNvPr>
          <p:cNvSpPr/>
          <p:nvPr/>
        </p:nvSpPr>
        <p:spPr>
          <a:xfrm>
            <a:off x="6326290" y="5820799"/>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２９４</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47" name="角丸四角形 60">
            <a:extLst>
              <a:ext uri="{FF2B5EF4-FFF2-40B4-BE49-F238E27FC236}">
                <a16:creationId xmlns:a16="http://schemas.microsoft.com/office/drawing/2014/main" id="{037C6693-9B74-487C-8421-F7FA8CBD6096}"/>
              </a:ext>
            </a:extLst>
          </p:cNvPr>
          <p:cNvSpPr/>
          <p:nvPr/>
        </p:nvSpPr>
        <p:spPr>
          <a:xfrm>
            <a:off x="6668954" y="5669269"/>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４０８</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0" name="角丸四角形 60">
            <a:extLst>
              <a:ext uri="{FF2B5EF4-FFF2-40B4-BE49-F238E27FC236}">
                <a16:creationId xmlns:a16="http://schemas.microsoft.com/office/drawing/2014/main" id="{C5B64CAF-13F1-4443-A0C9-8AA7962C99F2}"/>
              </a:ext>
            </a:extLst>
          </p:cNvPr>
          <p:cNvSpPr/>
          <p:nvPr/>
        </p:nvSpPr>
        <p:spPr>
          <a:xfrm>
            <a:off x="7026779" y="5679793"/>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３９３</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1" name="角丸四角形 60">
            <a:extLst>
              <a:ext uri="{FF2B5EF4-FFF2-40B4-BE49-F238E27FC236}">
                <a16:creationId xmlns:a16="http://schemas.microsoft.com/office/drawing/2014/main" id="{D08F9D36-B456-4F01-A4B9-11F1F16BF381}"/>
              </a:ext>
            </a:extLst>
          </p:cNvPr>
          <p:cNvSpPr/>
          <p:nvPr/>
        </p:nvSpPr>
        <p:spPr>
          <a:xfrm>
            <a:off x="7371842" y="5727948"/>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３５６</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2" name="角丸四角形 60">
            <a:extLst>
              <a:ext uri="{FF2B5EF4-FFF2-40B4-BE49-F238E27FC236}">
                <a16:creationId xmlns:a16="http://schemas.microsoft.com/office/drawing/2014/main" id="{AA651BE6-1F1D-4A5A-97F0-041FE1D88823}"/>
              </a:ext>
            </a:extLst>
          </p:cNvPr>
          <p:cNvSpPr/>
          <p:nvPr/>
        </p:nvSpPr>
        <p:spPr>
          <a:xfrm>
            <a:off x="7699674" y="6056045"/>
            <a:ext cx="555324" cy="238559"/>
          </a:xfrm>
          <a:prstGeom prst="round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１５９</a:t>
            </a:r>
            <a:endParaRPr kumimoji="0" lang="en-US" altLang="ja-JP" sz="800" b="0"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54" name="楕円 153">
            <a:extLst>
              <a:ext uri="{FF2B5EF4-FFF2-40B4-BE49-F238E27FC236}">
                <a16:creationId xmlns:a16="http://schemas.microsoft.com/office/drawing/2014/main" id="{DA676899-E18B-4909-8CC6-C3F1E10EAA29}"/>
              </a:ext>
            </a:extLst>
          </p:cNvPr>
          <p:cNvSpPr/>
          <p:nvPr/>
        </p:nvSpPr>
        <p:spPr>
          <a:xfrm>
            <a:off x="8656932" y="5275190"/>
            <a:ext cx="1117018" cy="1116892"/>
          </a:xfrm>
          <a:prstGeom prst="ellipse">
            <a:avLst/>
          </a:prstGeom>
          <a:gradFill flip="none" rotWithShape="1">
            <a:gsLst>
              <a:gs pos="100000">
                <a:srgbClr val="AFD1F8">
                  <a:alpha val="0"/>
                </a:srgbClr>
              </a:gs>
              <a:gs pos="69000">
                <a:srgbClr val="AFD1F8"/>
              </a:gs>
            </a:gsLst>
            <a:path path="shape">
              <a:fillToRect l="50000" t="50000" r="50000" b="50000"/>
            </a:path>
            <a:tileRect/>
          </a:gradFill>
          <a:ln w="50800" cmpd="sng">
            <a:noFill/>
            <a:tailEnd type="none"/>
          </a:ln>
        </p:spPr>
        <p:style>
          <a:lnRef idx="1">
            <a:schemeClr val="accent1"/>
          </a:lnRef>
          <a:fillRef idx="0">
            <a:schemeClr val="accent1"/>
          </a:fillRef>
          <a:effectRef idx="0">
            <a:schemeClr val="accent1"/>
          </a:effectRef>
          <a:fontRef idx="minor">
            <a:schemeClr val="tx1"/>
          </a:fontRef>
        </p:style>
        <p:txBody>
          <a:bodyPr wrap="none" lIns="36000" rIns="36000" rtlCol="0" anchor="ctr"/>
          <a:lstStyle/>
          <a:p>
            <a:pPr marL="0" marR="0" lvl="0" indent="0" algn="ctr" defTabSz="914400" rtl="0" fontAlgn="ctr" latinLnBrk="0" hangingPunct="0">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111986"/>
                </a:solidFill>
                <a:effectLst>
                  <a:glow rad="127000">
                    <a:srgbClr val="FFFFFF"/>
                  </a:glow>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R5</a:t>
            </a:r>
            <a:r>
              <a:rPr kumimoji="1" lang="ja-JP" altLang="en-US" sz="1400" b="1" i="0" u="none" strike="noStrike" kern="1200" cap="none" spc="0" normalizeH="0" baseline="0" noProof="0" dirty="0">
                <a:ln>
                  <a:noFill/>
                </a:ln>
                <a:solidFill>
                  <a:srgbClr val="111986"/>
                </a:solidFill>
                <a:effectLst>
                  <a:glow rad="127000">
                    <a:srgbClr val="FFFFFF"/>
                  </a:glow>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年度末で</a:t>
            </a:r>
            <a:endParaRPr kumimoji="1" lang="en-US" altLang="ja-JP" sz="1400" b="1" i="0" u="none" strike="noStrike" kern="1200" cap="none" spc="0" normalizeH="0" baseline="0" noProof="0" dirty="0">
              <a:ln>
                <a:noFill/>
              </a:ln>
              <a:solidFill>
                <a:srgbClr val="111986"/>
              </a:solidFill>
              <a:effectLst>
                <a:glow rad="127000">
                  <a:srgbClr val="FFFFFF"/>
                </a:glow>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0" lvl="0" indent="0" algn="ctr" defTabSz="914400" rtl="0" fontAlgn="ctr" latinLnBrk="0" hangingPunct="0">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111986"/>
                </a:solidFill>
                <a:effectLst>
                  <a:glow rad="127000">
                    <a:srgbClr val="FFFFFF"/>
                  </a:glow>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復元完了</a:t>
            </a:r>
          </a:p>
        </p:txBody>
      </p:sp>
      <p:sp>
        <p:nvSpPr>
          <p:cNvPr id="155" name="AutoShape 121">
            <a:extLst>
              <a:ext uri="{FF2B5EF4-FFF2-40B4-BE49-F238E27FC236}">
                <a16:creationId xmlns:a16="http://schemas.microsoft.com/office/drawing/2014/main" id="{B7ECB86C-3588-46EA-85EE-399CD47DFF5F}"/>
              </a:ext>
            </a:extLst>
          </p:cNvPr>
          <p:cNvSpPr>
            <a:spLocks noChangeArrowheads="1"/>
          </p:cNvSpPr>
          <p:nvPr/>
        </p:nvSpPr>
        <p:spPr bwMode="auto">
          <a:xfrm>
            <a:off x="2925868" y="4732255"/>
            <a:ext cx="5377564" cy="245899"/>
          </a:xfrm>
          <a:prstGeom prst="rect">
            <a:avLst/>
          </a:prstGeom>
          <a:solidFill>
            <a:srgbClr val="50649C"/>
          </a:solidFill>
          <a:ln w="25400" cap="flat" cmpd="sng" algn="ctr">
            <a:noFill/>
            <a:prstDash val="solid"/>
          </a:ln>
          <a:effectLst/>
        </p:spPr>
        <p:txBody>
          <a:bodyPr wrap="none" rtlCol="0" anchor="ctr"/>
          <a:lstStyle/>
          <a:p>
            <a:pPr algn="ctr" defTabSz="914400">
              <a:spcBef>
                <a:spcPts val="200"/>
              </a:spcBef>
            </a:pPr>
            <a:r>
              <a:rPr lang="ja-JP" altLang="en-US" sz="1200" b="1" kern="0" dirty="0">
                <a:solidFill>
                  <a:srgbClr val="FFFFFF"/>
                </a:solidFill>
                <a:latin typeface="BIZ UDPゴシック" panose="020B0400000000000000" pitchFamily="50" charset="-128"/>
                <a:ea typeface="BIZ UDPゴシック" panose="020B0400000000000000" pitchFamily="50" charset="-128"/>
              </a:rPr>
              <a:t>これまでの減債基金の</a:t>
            </a:r>
            <a:r>
              <a:rPr lang="ja-JP" altLang="en-US" sz="1200" b="1" kern="0">
                <a:solidFill>
                  <a:srgbClr val="FFFFFF"/>
                </a:solidFill>
                <a:latin typeface="BIZ UDPゴシック" panose="020B0400000000000000" pitchFamily="50" charset="-128"/>
                <a:ea typeface="BIZ UDPゴシック" panose="020B0400000000000000" pitchFamily="50" charset="-128"/>
              </a:rPr>
              <a:t>復元額</a:t>
            </a:r>
            <a:endParaRPr lang="zh-TW" altLang="en-US" sz="1200" b="1" kern="0" dirty="0">
              <a:solidFill>
                <a:srgbClr val="FFFFFF"/>
              </a:solidFill>
              <a:latin typeface="BIZ UDPゴシック" panose="020B0400000000000000" pitchFamily="50" charset="-128"/>
              <a:ea typeface="BIZ UDPゴシック" panose="020B0400000000000000" pitchFamily="50" charset="-128"/>
            </a:endParaRPr>
          </a:p>
        </p:txBody>
      </p:sp>
      <p:cxnSp>
        <p:nvCxnSpPr>
          <p:cNvPr id="3" name="コネクタ: カギ線 2">
            <a:extLst>
              <a:ext uri="{FF2B5EF4-FFF2-40B4-BE49-F238E27FC236}">
                <a16:creationId xmlns:a16="http://schemas.microsoft.com/office/drawing/2014/main" id="{D500E93C-BA98-4082-B36D-FF78973DC9B0}"/>
              </a:ext>
            </a:extLst>
          </p:cNvPr>
          <p:cNvCxnSpPr>
            <a:cxnSpLocks/>
          </p:cNvCxnSpPr>
          <p:nvPr/>
        </p:nvCxnSpPr>
        <p:spPr>
          <a:xfrm rot="16200000" flipH="1">
            <a:off x="3109487" y="6035997"/>
            <a:ext cx="178803" cy="208027"/>
          </a:xfrm>
          <a:prstGeom prst="bentConnector2">
            <a:avLst/>
          </a:prstGeom>
          <a:ln w="9525">
            <a:solidFill>
              <a:srgbClr val="484848"/>
            </a:solidFill>
          </a:ln>
        </p:spPr>
        <p:style>
          <a:lnRef idx="2">
            <a:schemeClr val="accent1"/>
          </a:lnRef>
          <a:fillRef idx="0">
            <a:schemeClr val="accent1"/>
          </a:fillRef>
          <a:effectRef idx="1">
            <a:schemeClr val="accent1"/>
          </a:effectRef>
          <a:fontRef idx="minor">
            <a:schemeClr val="tx1"/>
          </a:fontRef>
        </p:style>
      </p:cxnSp>
      <p:cxnSp>
        <p:nvCxnSpPr>
          <p:cNvPr id="99" name="コネクタ: カギ線 98">
            <a:extLst>
              <a:ext uri="{FF2B5EF4-FFF2-40B4-BE49-F238E27FC236}">
                <a16:creationId xmlns:a16="http://schemas.microsoft.com/office/drawing/2014/main" id="{808143B2-24CB-49DC-809C-0BCBAE55D00E}"/>
              </a:ext>
            </a:extLst>
          </p:cNvPr>
          <p:cNvCxnSpPr>
            <a:cxnSpLocks/>
          </p:cNvCxnSpPr>
          <p:nvPr/>
        </p:nvCxnSpPr>
        <p:spPr>
          <a:xfrm rot="16200000" flipH="1">
            <a:off x="4140048" y="5247325"/>
            <a:ext cx="178803" cy="208027"/>
          </a:xfrm>
          <a:prstGeom prst="bentConnector2">
            <a:avLst/>
          </a:prstGeom>
          <a:ln w="9525">
            <a:solidFill>
              <a:srgbClr val="484848"/>
            </a:solidFill>
          </a:ln>
        </p:spPr>
        <p:style>
          <a:lnRef idx="2">
            <a:schemeClr val="accent1"/>
          </a:lnRef>
          <a:fillRef idx="0">
            <a:schemeClr val="accent1"/>
          </a:fillRef>
          <a:effectRef idx="1">
            <a:schemeClr val="accent1"/>
          </a:effectRef>
          <a:fontRef idx="minor">
            <a:schemeClr val="tx1"/>
          </a:fontRef>
        </p:style>
      </p:cxnSp>
      <p:cxnSp>
        <p:nvCxnSpPr>
          <p:cNvPr id="7" name="直線コネクタ 6">
            <a:extLst>
              <a:ext uri="{FF2B5EF4-FFF2-40B4-BE49-F238E27FC236}">
                <a16:creationId xmlns:a16="http://schemas.microsoft.com/office/drawing/2014/main" id="{5771F506-AEA0-43A0-AFB4-BD7E27B3FA91}"/>
              </a:ext>
            </a:extLst>
          </p:cNvPr>
          <p:cNvCxnSpPr/>
          <p:nvPr/>
        </p:nvCxnSpPr>
        <p:spPr>
          <a:xfrm>
            <a:off x="3526634" y="5479242"/>
            <a:ext cx="111498" cy="322742"/>
          </a:xfrm>
          <a:prstGeom prst="line">
            <a:avLst/>
          </a:prstGeom>
          <a:ln w="9525">
            <a:solidFill>
              <a:srgbClr val="48484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31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テキスト プレースホルダー 69">
            <a:extLst>
              <a:ext uri="{FF2B5EF4-FFF2-40B4-BE49-F238E27FC236}">
                <a16:creationId xmlns:a16="http://schemas.microsoft.com/office/drawing/2014/main" id="{DA870394-6971-8E1B-F7B4-0F9F3B2CD8CE}"/>
              </a:ext>
            </a:extLst>
          </p:cNvPr>
          <p:cNvSpPr>
            <a:spLocks noGrp="1"/>
          </p:cNvSpPr>
          <p:nvPr>
            <p:ph type="body" sz="quarter" idx="13"/>
          </p:nvPr>
        </p:nvSpPr>
        <p:spPr>
          <a:xfrm>
            <a:off x="164468" y="83009"/>
            <a:ext cx="9468000" cy="648000"/>
          </a:xfrm>
        </p:spPr>
        <p:txBody>
          <a:bodyPr/>
          <a:lstStyle/>
          <a:p>
            <a:pPr marL="954000" indent="-954000"/>
            <a:r>
              <a:rPr lang="ja-JP" altLang="en-US" dirty="0"/>
              <a:t>（参考）</a:t>
            </a:r>
            <a:r>
              <a:rPr lang="en-US" altLang="ja-JP" dirty="0"/>
              <a:t>	</a:t>
            </a:r>
            <a:r>
              <a:rPr kumimoji="0" lang="zh-TW" altLang="en-US" sz="2400" b="1" kern="0" dirty="0">
                <a:latin typeface="BIZ UDPゴシック" panose="020B0400000000000000" pitchFamily="50" charset="-128"/>
                <a:ea typeface="BIZ UDPゴシック" panose="020B0400000000000000" pitchFamily="50" charset="-128"/>
                <a:cs typeface="Arial" panose="020B0604020202020204" pitchFamily="34" charset="0"/>
              </a:rPr>
              <a:t>大阪府財政運営基本条例</a:t>
            </a:r>
            <a:endParaRPr kumimoji="0" lang="ja-JP" altLang="en-US" sz="2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07" name="角丸四角形 39">
            <a:extLst>
              <a:ext uri="{FF2B5EF4-FFF2-40B4-BE49-F238E27FC236}">
                <a16:creationId xmlns:a16="http://schemas.microsoft.com/office/drawing/2014/main" id="{13B4292E-086E-4692-965D-B67B37916215}"/>
              </a:ext>
            </a:extLst>
          </p:cNvPr>
          <p:cNvSpPr>
            <a:spLocks/>
          </p:cNvSpPr>
          <p:nvPr/>
        </p:nvSpPr>
        <p:spPr>
          <a:xfrm>
            <a:off x="164468" y="1413064"/>
            <a:ext cx="9360000" cy="288000"/>
          </a:xfrm>
          <a:prstGeom prst="rect">
            <a:avLst/>
          </a:prstGeom>
          <a:noFill/>
          <a:ln w="12700" cap="flat" cmpd="sng" algn="ctr">
            <a:noFill/>
            <a:prstDash val="solid"/>
          </a:ln>
          <a:effectLst/>
          <a:extLst>
            <a:ext uri="{909E8E84-426E-40DD-AFC4-6F175D3DCCD1}">
              <a14:hiddenFill xmlns:a14="http://schemas.microsoft.com/office/drawing/2010/main">
                <a:solidFill>
                  <a:scrgbClr r="0" g="0" b="0">
                    <a:alpha val="0"/>
                  </a:scrgbClr>
                </a:solidFill>
              </a14:hiddenFill>
            </a:ext>
            <a:ext uri="{91240B29-F687-4F45-9708-019B960494DF}">
              <a14:hiddenLine xmlns:a14="http://schemas.microsoft.com/office/drawing/2010/main" w="12700" cap="flat" cmpd="sng" algn="ctr">
                <a:solidFill>
                  <a:srgbClr val="000099"/>
                </a:solidFill>
                <a:prstDash val="solid"/>
              </a14:hiddenLine>
            </a:ext>
          </a:extLst>
        </p:spPr>
        <p:txBody>
          <a:bodyPr wrap="none" lIns="0" tIns="72000" rIns="0" bIns="0" rtlCol="0" anchor="t" anchorCtr="0">
            <a:noAutofit/>
          </a:bodyPr>
          <a:lstStyle/>
          <a:p>
            <a:pPr fontAlgn="ctr" hangingPunct="0"/>
            <a:r>
              <a:rPr lang="ja-JP" altLang="en-US" sz="1200" dirty="0">
                <a:latin typeface="BIZ UDPゴシック" panose="020B0400000000000000" pitchFamily="50" charset="-128"/>
                <a:ea typeface="BIZ UDPゴシック" panose="020B0400000000000000" pitchFamily="50" charset="-128"/>
              </a:rPr>
              <a:t>社会経済情勢の変化や府域の実情に応じた施策を自主的・総合的に実施するため、府の財政運営に関して基本となる事項を定めることにより、</a:t>
            </a:r>
            <a:endParaRPr lang="en-US" altLang="ja-JP" sz="1200" dirty="0">
              <a:latin typeface="BIZ UDPゴシック" panose="020B0400000000000000" pitchFamily="50" charset="-128"/>
              <a:ea typeface="BIZ UDPゴシック" panose="020B0400000000000000" pitchFamily="50" charset="-128"/>
            </a:endParaRPr>
          </a:p>
          <a:p>
            <a:pPr fontAlgn="ctr" hangingPunct="0"/>
            <a:r>
              <a:rPr lang="ja-JP" altLang="en-US" sz="1200" dirty="0">
                <a:latin typeface="BIZ UDPゴシック" panose="020B0400000000000000" pitchFamily="50" charset="-128"/>
                <a:ea typeface="BIZ UDPゴシック" panose="020B0400000000000000" pitchFamily="50" charset="-128"/>
              </a:rPr>
              <a:t>健全で規律ある財政運営の確保を図り、府民の福祉の維持向上に資することを目的に平成２４年２月に施行</a:t>
            </a:r>
          </a:p>
        </p:txBody>
      </p:sp>
      <p:grpSp>
        <p:nvGrpSpPr>
          <p:cNvPr id="116" name="グループ化 115">
            <a:extLst>
              <a:ext uri="{FF2B5EF4-FFF2-40B4-BE49-F238E27FC236}">
                <a16:creationId xmlns:a16="http://schemas.microsoft.com/office/drawing/2014/main" id="{26B258C6-2FF8-87F1-5C5C-0380C1BA5107}"/>
              </a:ext>
            </a:extLst>
          </p:cNvPr>
          <p:cNvGrpSpPr/>
          <p:nvPr/>
        </p:nvGrpSpPr>
        <p:grpSpPr>
          <a:xfrm>
            <a:off x="164468" y="1125000"/>
            <a:ext cx="9360008" cy="288032"/>
            <a:chOff x="272480" y="1340800"/>
            <a:chExt cx="9360008" cy="288032"/>
          </a:xfrm>
        </p:grpSpPr>
        <p:sp>
          <p:nvSpPr>
            <p:cNvPr id="117" name="Rectangle 752">
              <a:extLst>
                <a:ext uri="{FF2B5EF4-FFF2-40B4-BE49-F238E27FC236}">
                  <a16:creationId xmlns:a16="http://schemas.microsoft.com/office/drawing/2014/main" id="{36B4A09A-2722-4539-01D0-4BDB6FA1219E}"/>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zh-TW" altLang="en-US" sz="1400" b="1" kern="0" dirty="0">
                  <a:latin typeface="BIZ UDPゴシック" panose="020B0400000000000000" pitchFamily="50" charset="-128"/>
                  <a:ea typeface="BIZ UDPゴシック" panose="020B0400000000000000" pitchFamily="50" charset="-128"/>
                  <a:cs typeface="Arial" panose="020B0604020202020204" pitchFamily="34" charset="0"/>
                </a:rPr>
                <a:t>大阪府財政運営基本条例</a:t>
              </a:r>
              <a:endParaRPr kumimoji="0" lang="ja-JP" altLang="en-US"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18" name="Rectangle 752">
              <a:extLst>
                <a:ext uri="{FF2B5EF4-FFF2-40B4-BE49-F238E27FC236}">
                  <a16:creationId xmlns:a16="http://schemas.microsoft.com/office/drawing/2014/main" id="{166FA43C-1493-CC31-C2CF-F9458DBBEE40}"/>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19" name="直線コネクタ 118">
              <a:extLst>
                <a:ext uri="{FF2B5EF4-FFF2-40B4-BE49-F238E27FC236}">
                  <a16:creationId xmlns:a16="http://schemas.microsoft.com/office/drawing/2014/main" id="{2BBB2F18-023B-BE9D-E32D-79BDD5BDB6F5}"/>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136" name="グループ化 135">
            <a:extLst>
              <a:ext uri="{FF2B5EF4-FFF2-40B4-BE49-F238E27FC236}">
                <a16:creationId xmlns:a16="http://schemas.microsoft.com/office/drawing/2014/main" id="{49D4AC8D-A302-7663-B0AD-EA47215FDA53}"/>
              </a:ext>
            </a:extLst>
          </p:cNvPr>
          <p:cNvGrpSpPr/>
          <p:nvPr/>
        </p:nvGrpSpPr>
        <p:grpSpPr>
          <a:xfrm>
            <a:off x="1020204" y="2126666"/>
            <a:ext cx="7865591" cy="4382916"/>
            <a:chOff x="2268171" y="4689240"/>
            <a:chExt cx="5342964" cy="1764036"/>
          </a:xfrm>
        </p:grpSpPr>
        <p:sp>
          <p:nvSpPr>
            <p:cNvPr id="98" name="AutoShape 7">
              <a:extLst>
                <a:ext uri="{FF2B5EF4-FFF2-40B4-BE49-F238E27FC236}">
                  <a16:creationId xmlns:a16="http://schemas.microsoft.com/office/drawing/2014/main" id="{DA292E2F-325A-48FB-B3AC-F6CEC4AEF1E3}"/>
                </a:ext>
              </a:extLst>
            </p:cNvPr>
            <p:cNvSpPr>
              <a:spLocks noChangeArrowheads="1"/>
            </p:cNvSpPr>
            <p:nvPr/>
          </p:nvSpPr>
          <p:spPr bwMode="auto">
            <a:xfrm>
              <a:off x="4371133" y="6082760"/>
              <a:ext cx="3240000" cy="369453"/>
            </a:xfrm>
            <a:prstGeom prst="rect">
              <a:avLst/>
            </a:prstGeom>
            <a:gradFill flip="none" rotWithShape="1">
              <a:gsLst>
                <a:gs pos="90000">
                  <a:srgbClr val="CCDAF5"/>
                </a:gs>
                <a:gs pos="100000">
                  <a:srgbClr val="CCDAF5">
                    <a:alpha val="0"/>
                  </a:srgbClr>
                </a:gs>
              </a:gsLst>
              <a:lin ang="0" scaled="1"/>
              <a:tileRect/>
            </a:gradFill>
            <a:ln w="12700" algn="ctr">
              <a:noFill/>
              <a:prstDash val="sysDash"/>
              <a:round/>
              <a:headEnd/>
              <a:tailEnd/>
            </a:ln>
            <a:effectLst/>
          </p:spPr>
          <p:txBody>
            <a:bodyPr wrap="none" lIns="216000" tIns="0" rIns="0" bIns="0" anchor="ctr" anchorCtr="0">
              <a:noAutofit/>
            </a:bodyPr>
            <a:lstStyle/>
            <a:p>
              <a:pPr marL="108000" indent="-108000" defTabSz="914400" fontAlgn="ctr" hangingPunct="0">
                <a:spcBef>
                  <a:spcPts val="100"/>
                </a:spcBef>
                <a:buClr>
                  <a:srgbClr val="111986"/>
                </a:buClr>
                <a:buSzPct val="70000"/>
                <a:buFont typeface="Wingdings" panose="05000000000000000000" pitchFamily="2" charset="2"/>
                <a:buChar char="l"/>
                <a:defRPr/>
              </a:pPr>
              <a:r>
                <a:rPr kumimoji="1" lang="ja-JP" altLang="en-US" sz="1200" dirty="0">
                  <a:solidFill>
                    <a:srgbClr val="000000"/>
                  </a:solidFill>
                  <a:latin typeface="+mn-ea"/>
                </a:rPr>
                <a:t>予算編成過程など財政情報の積極的な公表</a:t>
              </a:r>
              <a:endParaRPr kumimoji="1" lang="en-US" altLang="ja-JP" sz="1200" dirty="0">
                <a:solidFill>
                  <a:srgbClr val="000000"/>
                </a:solidFill>
                <a:latin typeface="+mn-ea"/>
              </a:endParaRPr>
            </a:p>
            <a:p>
              <a:pPr marL="108000" indent="-108000" defTabSz="914400" fontAlgn="ctr" hangingPunct="0">
                <a:spcBef>
                  <a:spcPts val="100"/>
                </a:spcBef>
                <a:buClr>
                  <a:srgbClr val="111986"/>
                </a:buClr>
                <a:buSzPct val="70000"/>
                <a:buFont typeface="Wingdings" panose="05000000000000000000" pitchFamily="2" charset="2"/>
                <a:buChar char="l"/>
                <a:defRPr/>
              </a:pPr>
              <a:r>
                <a:rPr kumimoji="1" lang="ja-JP" altLang="en-US" sz="1200" dirty="0">
                  <a:solidFill>
                    <a:srgbClr val="000000"/>
                  </a:solidFill>
                  <a:latin typeface="+mn-ea"/>
                </a:rPr>
                <a:t>新公会計に基づく財務諸表の公表</a:t>
              </a:r>
              <a:endParaRPr kumimoji="1" lang="en-US" altLang="ja-JP" sz="1200" dirty="0">
                <a:solidFill>
                  <a:srgbClr val="000000"/>
                </a:solidFill>
                <a:latin typeface="+mn-ea"/>
              </a:endParaRPr>
            </a:p>
          </p:txBody>
        </p:sp>
        <p:sp>
          <p:nvSpPr>
            <p:cNvPr id="99" name="AutoShape 7">
              <a:extLst>
                <a:ext uri="{FF2B5EF4-FFF2-40B4-BE49-F238E27FC236}">
                  <a16:creationId xmlns:a16="http://schemas.microsoft.com/office/drawing/2014/main" id="{CD0EA2DF-A786-43B9-B4D3-9069C0E15C33}"/>
                </a:ext>
              </a:extLst>
            </p:cNvPr>
            <p:cNvSpPr>
              <a:spLocks noChangeArrowheads="1"/>
            </p:cNvSpPr>
            <p:nvPr/>
          </p:nvSpPr>
          <p:spPr bwMode="auto">
            <a:xfrm>
              <a:off x="4371133" y="5453442"/>
              <a:ext cx="3240000" cy="540000"/>
            </a:xfrm>
            <a:prstGeom prst="rect">
              <a:avLst/>
            </a:prstGeom>
            <a:gradFill flip="none" rotWithShape="1">
              <a:gsLst>
                <a:gs pos="90000">
                  <a:srgbClr val="CCDAF5"/>
                </a:gs>
                <a:gs pos="100000">
                  <a:srgbClr val="CCDAF5">
                    <a:alpha val="0"/>
                  </a:srgbClr>
                </a:gs>
              </a:gsLst>
              <a:lin ang="0" scaled="1"/>
              <a:tileRect/>
            </a:gradFill>
            <a:ln w="12700" algn="ctr">
              <a:noFill/>
              <a:prstDash val="sysDash"/>
              <a:round/>
              <a:headEnd/>
              <a:tailEnd/>
            </a:ln>
            <a:effectLst/>
          </p:spPr>
          <p:txBody>
            <a:bodyPr wrap="none" lIns="216000" tIns="0" rIns="0" bIns="0" anchor="ctr" anchorCtr="0">
              <a:noAutofit/>
            </a:bodyPr>
            <a:lstStyle/>
            <a:p>
              <a:pPr marL="108000" indent="-108000" defTabSz="914400" fontAlgn="ctr" hangingPunct="0">
                <a:spcBef>
                  <a:spcPts val="100"/>
                </a:spcBef>
                <a:buClr>
                  <a:srgbClr val="111986"/>
                </a:buClr>
                <a:buSzPct val="70000"/>
                <a:buFont typeface="Wingdings" panose="05000000000000000000" pitchFamily="2" charset="2"/>
                <a:buChar char="l"/>
                <a:defRPr/>
              </a:pPr>
              <a:r>
                <a:rPr kumimoji="1" lang="ja-JP" altLang="en-US" sz="1200" dirty="0">
                  <a:solidFill>
                    <a:srgbClr val="000000"/>
                  </a:solidFill>
                  <a:latin typeface="+mn-ea"/>
                </a:rPr>
                <a:t>中長期の財政状況の試算・公表</a:t>
              </a:r>
            </a:p>
            <a:p>
              <a:pPr marL="628650" lvl="1" indent="-171450" defTabSz="914400" fontAlgn="ctr" hangingPunct="0">
                <a:spcBef>
                  <a:spcPts val="100"/>
                </a:spcBef>
                <a:buClr>
                  <a:srgbClr val="111986"/>
                </a:buClr>
                <a:buSzPct val="70000"/>
                <a:buFont typeface="Wingdings" panose="05000000000000000000" pitchFamily="2" charset="2"/>
                <a:buChar char="ü"/>
                <a:defRPr/>
              </a:pPr>
              <a:r>
                <a:rPr kumimoji="1" lang="ja-JP" altLang="en-US" sz="1000" dirty="0">
                  <a:solidFill>
                    <a:srgbClr val="000000"/>
                  </a:solidFill>
                  <a:latin typeface="+mn-ea"/>
                </a:rPr>
                <a:t>予算審議や計画的な財政運営のため、１０年以上の中長期試算を公表</a:t>
              </a:r>
            </a:p>
            <a:p>
              <a:pPr marL="108000" indent="-108000" defTabSz="914400" fontAlgn="ctr" hangingPunct="0">
                <a:spcBef>
                  <a:spcPts val="100"/>
                </a:spcBef>
                <a:buClr>
                  <a:srgbClr val="111986"/>
                </a:buClr>
                <a:buSzPct val="70000"/>
                <a:buFont typeface="Wingdings" panose="05000000000000000000" pitchFamily="2" charset="2"/>
                <a:buChar char="l"/>
                <a:defRPr/>
              </a:pPr>
              <a:r>
                <a:rPr kumimoji="1" lang="ja-JP" altLang="en-US" sz="1200" dirty="0">
                  <a:solidFill>
                    <a:srgbClr val="000000"/>
                  </a:solidFill>
                  <a:latin typeface="+mn-ea"/>
                </a:rPr>
                <a:t>減債基金・財政調整基金への計画的な積立て</a:t>
              </a:r>
            </a:p>
            <a:p>
              <a:pPr marL="628650" lvl="1" indent="-171450" defTabSz="914400" fontAlgn="ctr" hangingPunct="0">
                <a:spcBef>
                  <a:spcPts val="100"/>
                </a:spcBef>
                <a:buClr>
                  <a:srgbClr val="111986"/>
                </a:buClr>
                <a:buSzPct val="70000"/>
                <a:buFont typeface="Wingdings" panose="05000000000000000000" pitchFamily="2" charset="2"/>
                <a:buChar char="ü"/>
                <a:defRPr/>
              </a:pPr>
              <a:r>
                <a:rPr kumimoji="1" lang="ja-JP" altLang="en-US" sz="1000" dirty="0">
                  <a:solidFill>
                    <a:srgbClr val="000000"/>
                  </a:solidFill>
                  <a:latin typeface="+mn-ea"/>
                </a:rPr>
                <a:t>決算剰余金を財政調整基金に編入</a:t>
              </a:r>
            </a:p>
          </p:txBody>
        </p:sp>
        <p:sp>
          <p:nvSpPr>
            <p:cNvPr id="106" name="AutoShape 7">
              <a:extLst>
                <a:ext uri="{FF2B5EF4-FFF2-40B4-BE49-F238E27FC236}">
                  <a16:creationId xmlns:a16="http://schemas.microsoft.com/office/drawing/2014/main" id="{F444352E-EA9E-4E8B-88BC-C52BCCF1A226}"/>
                </a:ext>
              </a:extLst>
            </p:cNvPr>
            <p:cNvSpPr>
              <a:spLocks noChangeArrowheads="1"/>
            </p:cNvSpPr>
            <p:nvPr/>
          </p:nvSpPr>
          <p:spPr bwMode="auto">
            <a:xfrm>
              <a:off x="4371135" y="4689240"/>
              <a:ext cx="3240000" cy="677241"/>
            </a:xfrm>
            <a:prstGeom prst="rect">
              <a:avLst/>
            </a:prstGeom>
            <a:gradFill flip="none" rotWithShape="1">
              <a:gsLst>
                <a:gs pos="90000">
                  <a:srgbClr val="CCDAF5"/>
                </a:gs>
                <a:gs pos="100000">
                  <a:srgbClr val="CCDAF5">
                    <a:alpha val="0"/>
                  </a:srgbClr>
                </a:gs>
              </a:gsLst>
              <a:lin ang="0" scaled="1"/>
              <a:tileRect/>
            </a:gradFill>
            <a:ln w="12700" algn="ctr">
              <a:noFill/>
              <a:prstDash val="sysDash"/>
              <a:round/>
              <a:headEnd/>
              <a:tailEnd/>
            </a:ln>
            <a:effectLst/>
          </p:spPr>
          <p:txBody>
            <a:bodyPr wrap="none" lIns="216000" tIns="0" rIns="0" bIns="0" anchor="ctr" anchorCtr="0">
              <a:noAutofit/>
            </a:bodyPr>
            <a:lstStyle/>
            <a:p>
              <a:pPr marL="108000" marR="0" lvl="0" indent="-108000" defTabSz="914400" rtl="0" fontAlgn="ctr" latinLnBrk="0" hangingPunct="0">
                <a:spcBef>
                  <a:spcPts val="100"/>
                </a:spcBef>
                <a:buClr>
                  <a:srgbClr val="111986"/>
                </a:buClr>
                <a:buSzPct val="7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cs typeface="+mn-cs"/>
                </a:rPr>
                <a:t>収入の範囲内で予算を組む</a:t>
              </a:r>
            </a:p>
            <a:p>
              <a:pPr marL="628650" lvl="1" indent="-171450" defTabSz="914400" fontAlgn="ctr" hangingPunct="0">
                <a:spcBef>
                  <a:spcPts val="100"/>
                </a:spcBef>
                <a:buClr>
                  <a:srgbClr val="111986"/>
                </a:buClr>
                <a:buSzPct val="70000"/>
                <a:buFont typeface="Wingdings" panose="05000000000000000000" pitchFamily="2" charset="2"/>
                <a:buChar char="ü"/>
                <a:defRPr/>
              </a:pPr>
              <a:r>
                <a:rPr kumimoji="1" lang="ja-JP" altLang="en-US" sz="1000" b="0" i="0" u="none" strike="noStrike" kern="1200" cap="none" spc="0" normalizeH="0" baseline="0" noProof="0" dirty="0">
                  <a:ln>
                    <a:noFill/>
                  </a:ln>
                  <a:solidFill>
                    <a:srgbClr val="000000"/>
                  </a:solidFill>
                  <a:effectLst/>
                  <a:uLnTx/>
                  <a:uFillTx/>
                  <a:latin typeface="+mn-ea"/>
                  <a:cs typeface="+mn-cs"/>
                </a:rPr>
                <a:t>適切な府債の発行</a:t>
              </a:r>
            </a:p>
            <a:p>
              <a:pPr marL="628650" lvl="1" indent="-171450" defTabSz="914400" fontAlgn="ctr" hangingPunct="0">
                <a:spcBef>
                  <a:spcPts val="100"/>
                </a:spcBef>
                <a:buClr>
                  <a:srgbClr val="111986"/>
                </a:buClr>
                <a:buSzPct val="70000"/>
                <a:buFont typeface="Wingdings" panose="05000000000000000000" pitchFamily="2" charset="2"/>
                <a:buChar char="ü"/>
                <a:defRPr/>
              </a:pPr>
              <a:r>
                <a:rPr kumimoji="1" lang="ja-JP" altLang="en-US" sz="1000" b="0" i="0" u="none" strike="noStrike" kern="1200" cap="none" spc="0" normalizeH="0" baseline="0" noProof="0" dirty="0">
                  <a:ln>
                    <a:noFill/>
                  </a:ln>
                  <a:solidFill>
                    <a:srgbClr val="000000"/>
                  </a:solidFill>
                  <a:effectLst/>
                  <a:uLnTx/>
                  <a:uFillTx/>
                  <a:latin typeface="+mn-ea"/>
                  <a:cs typeface="+mn-cs"/>
                </a:rPr>
                <a:t>基金からの借入禁止の明確化</a:t>
              </a:r>
            </a:p>
            <a:p>
              <a:pPr marL="108000" marR="0" lvl="0" indent="-108000" defTabSz="914400" rtl="0" fontAlgn="ctr" latinLnBrk="0" hangingPunct="0">
                <a:spcBef>
                  <a:spcPts val="100"/>
                </a:spcBef>
                <a:buClr>
                  <a:srgbClr val="111986"/>
                </a:buClr>
                <a:buSzPct val="7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cs typeface="+mn-cs"/>
                </a:rPr>
                <a:t>財政のリスクマネジメント</a:t>
              </a:r>
            </a:p>
            <a:p>
              <a:pPr marL="628650" lvl="1" indent="-171450" defTabSz="914400" fontAlgn="ctr" hangingPunct="0">
                <a:spcBef>
                  <a:spcPts val="100"/>
                </a:spcBef>
                <a:buClr>
                  <a:srgbClr val="111986"/>
                </a:buClr>
                <a:buSzPct val="70000"/>
                <a:buFont typeface="Wingdings" panose="05000000000000000000" pitchFamily="2" charset="2"/>
                <a:buChar char="ü"/>
                <a:defRPr/>
              </a:pPr>
              <a:r>
                <a:rPr kumimoji="1" lang="ja-JP" altLang="en-US" sz="1000" b="0" i="0" u="none" strike="noStrike" kern="1200" cap="none" spc="0" normalizeH="0" baseline="0" noProof="0" dirty="0">
                  <a:ln>
                    <a:noFill/>
                  </a:ln>
                  <a:solidFill>
                    <a:srgbClr val="000000"/>
                  </a:solidFill>
                  <a:effectLst/>
                  <a:uLnTx/>
                  <a:uFillTx/>
                  <a:latin typeface="+mn-ea"/>
                  <a:cs typeface="+mn-cs"/>
                </a:rPr>
                <a:t>環境変化に伴う事業の見直し・撤退への適切な対応</a:t>
              </a:r>
            </a:p>
            <a:p>
              <a:pPr marL="108000" marR="0" lvl="0" indent="-108000" defTabSz="914400" rtl="0" fontAlgn="ctr" latinLnBrk="0" hangingPunct="0">
                <a:spcBef>
                  <a:spcPts val="100"/>
                </a:spcBef>
                <a:buClr>
                  <a:srgbClr val="111986"/>
                </a:buClr>
                <a:buSzPct val="70000"/>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cs typeface="+mn-cs"/>
                </a:rPr>
                <a:t>権限・責任・受益に応じた適切な費用負担</a:t>
              </a:r>
            </a:p>
            <a:p>
              <a:pPr marL="628650" lvl="1" indent="-171450" defTabSz="914400" fontAlgn="ctr" hangingPunct="0">
                <a:spcBef>
                  <a:spcPts val="100"/>
                </a:spcBef>
                <a:buClr>
                  <a:srgbClr val="111986"/>
                </a:buClr>
                <a:buSzPct val="70000"/>
                <a:buFont typeface="Wingdings" panose="05000000000000000000" pitchFamily="2" charset="2"/>
                <a:buChar char="ü"/>
                <a:defRPr/>
              </a:pPr>
              <a:r>
                <a:rPr kumimoji="1" lang="ja-JP" altLang="en-US" sz="1000" b="0" i="0" u="none" strike="noStrike" kern="1200" cap="none" spc="0" normalizeH="0" baseline="0" noProof="0" dirty="0">
                  <a:ln>
                    <a:noFill/>
                  </a:ln>
                  <a:solidFill>
                    <a:srgbClr val="000000"/>
                  </a:solidFill>
                  <a:effectLst/>
                  <a:uLnTx/>
                  <a:uFillTx/>
                  <a:latin typeface="+mn-ea"/>
                  <a:cs typeface="+mn-cs"/>
                </a:rPr>
                <a:t>他の当事者との適切な役割分担・費用負担</a:t>
              </a:r>
            </a:p>
          </p:txBody>
        </p:sp>
        <p:sp>
          <p:nvSpPr>
            <p:cNvPr id="100" name="AutoShape 4">
              <a:extLst>
                <a:ext uri="{FF2B5EF4-FFF2-40B4-BE49-F238E27FC236}">
                  <a16:creationId xmlns:a16="http://schemas.microsoft.com/office/drawing/2014/main" id="{48529AED-4971-478E-87D0-FA9499DC82EE}"/>
                </a:ext>
              </a:extLst>
            </p:cNvPr>
            <p:cNvSpPr>
              <a:spLocks noChangeArrowheads="1"/>
            </p:cNvSpPr>
            <p:nvPr/>
          </p:nvSpPr>
          <p:spPr bwMode="gray">
            <a:xfrm>
              <a:off x="3404832" y="4689240"/>
              <a:ext cx="1064217" cy="677241"/>
            </a:xfrm>
            <a:prstGeom prst="homePlate">
              <a:avLst>
                <a:gd name="adj" fmla="val 26667"/>
              </a:avLst>
            </a:prstGeom>
            <a:solidFill>
              <a:srgbClr val="A9BBDF"/>
            </a:solidFill>
            <a:ln>
              <a:noFill/>
              <a:headEnd/>
              <a:tailEnd/>
            </a:ln>
          </p:spPr>
          <p:style>
            <a:lnRef idx="1">
              <a:schemeClr val="accent6"/>
            </a:lnRef>
            <a:fillRef idx="2">
              <a:schemeClr val="accent6"/>
            </a:fillRef>
            <a:effectRef idx="1">
              <a:schemeClr val="accent6"/>
            </a:effectRef>
            <a:fontRef idx="minor">
              <a:schemeClr val="dk1"/>
            </a:fontRef>
          </p:style>
          <p:txBody>
            <a:bodyPr lIns="108000" tIns="0" rIns="0" bIns="0" anchor="ctr">
              <a:noAutofit/>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n-ea"/>
                  <a:cs typeface="+mn-cs"/>
                </a:rPr>
                <a:t>規律</a:t>
              </a:r>
              <a:r>
                <a:rPr kumimoji="1" lang="ja-JP" altLang="en-US" sz="1400" b="1" i="0" u="none" strike="noStrike" kern="1200" cap="none" spc="0" normalizeH="0" baseline="0" noProof="0" dirty="0">
                  <a:ln>
                    <a:noFill/>
                  </a:ln>
                  <a:solidFill>
                    <a:srgbClr val="000000"/>
                  </a:solidFill>
                  <a:effectLst/>
                  <a:uLnTx/>
                  <a:uFillTx/>
                  <a:latin typeface="+mn-ea"/>
                  <a:cs typeface="+mn-cs"/>
                </a:rPr>
                <a:t>の確保</a:t>
              </a:r>
            </a:p>
          </p:txBody>
        </p:sp>
        <p:sp>
          <p:nvSpPr>
            <p:cNvPr id="101" name="AutoShape 4">
              <a:extLst>
                <a:ext uri="{FF2B5EF4-FFF2-40B4-BE49-F238E27FC236}">
                  <a16:creationId xmlns:a16="http://schemas.microsoft.com/office/drawing/2014/main" id="{C8F41B14-64ED-4879-B1EE-85583CC7ADE7}"/>
                </a:ext>
              </a:extLst>
            </p:cNvPr>
            <p:cNvSpPr>
              <a:spLocks noChangeArrowheads="1"/>
            </p:cNvSpPr>
            <p:nvPr/>
          </p:nvSpPr>
          <p:spPr bwMode="gray">
            <a:xfrm>
              <a:off x="3404831" y="5451085"/>
              <a:ext cx="1064217" cy="540000"/>
            </a:xfrm>
            <a:prstGeom prst="homePlate">
              <a:avLst>
                <a:gd name="adj" fmla="val 26667"/>
              </a:avLst>
            </a:prstGeom>
            <a:solidFill>
              <a:srgbClr val="A9BBDF"/>
            </a:solidFill>
            <a:ln>
              <a:noFill/>
              <a:headEnd/>
              <a:tailEnd/>
            </a:ln>
          </p:spPr>
          <p:style>
            <a:lnRef idx="1">
              <a:schemeClr val="accent6"/>
            </a:lnRef>
            <a:fillRef idx="2">
              <a:schemeClr val="accent6"/>
            </a:fillRef>
            <a:effectRef idx="1">
              <a:schemeClr val="accent6"/>
            </a:effectRef>
            <a:fontRef idx="minor">
              <a:schemeClr val="dk1"/>
            </a:fontRef>
          </p:style>
          <p:txBody>
            <a:bodyPr lIns="108000" tIns="0" rIns="0" bIns="0" anchor="ctr">
              <a:noAutofit/>
            </a:bodyPr>
            <a:lstStyle/>
            <a:p>
              <a:pPr defTabSz="914400" eaLnBrk="0" fontAlgn="base" hangingPunct="0">
                <a:lnSpc>
                  <a:spcPct val="90000"/>
                </a:lnSpc>
                <a:spcBef>
                  <a:spcPct val="40000"/>
                </a:spcBef>
                <a:spcAft>
                  <a:spcPct val="0"/>
                </a:spcAft>
              </a:pPr>
              <a:r>
                <a:rPr kumimoji="1" lang="ja-JP" altLang="en-US" sz="1400" b="1">
                  <a:solidFill>
                    <a:srgbClr val="000000"/>
                  </a:solidFill>
                  <a:latin typeface="+mn-ea"/>
                </a:rPr>
                <a:t>計画性</a:t>
              </a:r>
              <a:r>
                <a:rPr kumimoji="1" lang="ja-JP" altLang="en-US" sz="1400" b="1" dirty="0">
                  <a:solidFill>
                    <a:srgbClr val="000000"/>
                  </a:solidFill>
                  <a:latin typeface="+mn-ea"/>
                </a:rPr>
                <a:t>の確保</a:t>
              </a:r>
            </a:p>
          </p:txBody>
        </p:sp>
        <p:sp>
          <p:nvSpPr>
            <p:cNvPr id="102" name="AutoShape 4">
              <a:extLst>
                <a:ext uri="{FF2B5EF4-FFF2-40B4-BE49-F238E27FC236}">
                  <a16:creationId xmlns:a16="http://schemas.microsoft.com/office/drawing/2014/main" id="{979556CB-6AAA-412D-8434-123436B1A38C}"/>
                </a:ext>
              </a:extLst>
            </p:cNvPr>
            <p:cNvSpPr>
              <a:spLocks noChangeArrowheads="1"/>
            </p:cNvSpPr>
            <p:nvPr/>
          </p:nvSpPr>
          <p:spPr bwMode="gray">
            <a:xfrm>
              <a:off x="3404832" y="6082760"/>
              <a:ext cx="1064217" cy="370516"/>
            </a:xfrm>
            <a:prstGeom prst="homePlate">
              <a:avLst>
                <a:gd name="adj" fmla="val 26667"/>
              </a:avLst>
            </a:prstGeom>
            <a:solidFill>
              <a:srgbClr val="A9BBDF"/>
            </a:solidFill>
            <a:ln>
              <a:noFill/>
              <a:headEnd/>
              <a:tailEnd/>
            </a:ln>
          </p:spPr>
          <p:style>
            <a:lnRef idx="1">
              <a:schemeClr val="accent6"/>
            </a:lnRef>
            <a:fillRef idx="2">
              <a:schemeClr val="accent6"/>
            </a:fillRef>
            <a:effectRef idx="1">
              <a:schemeClr val="accent6"/>
            </a:effectRef>
            <a:fontRef idx="minor">
              <a:schemeClr val="dk1"/>
            </a:fontRef>
          </p:style>
          <p:txBody>
            <a:bodyPr lIns="108000" tIns="0" rIns="0" bIns="0" anchor="ctr">
              <a:noAutofit/>
            </a:bodyPr>
            <a:lstStyle/>
            <a:p>
              <a:pPr defTabSz="914400" eaLnBrk="0" fontAlgn="base" hangingPunct="0">
                <a:lnSpc>
                  <a:spcPct val="90000"/>
                </a:lnSpc>
                <a:spcBef>
                  <a:spcPct val="40000"/>
                </a:spcBef>
                <a:spcAft>
                  <a:spcPct val="0"/>
                </a:spcAft>
              </a:pPr>
              <a:r>
                <a:rPr kumimoji="1" lang="ja-JP" altLang="en-US" sz="1400" b="1">
                  <a:solidFill>
                    <a:srgbClr val="000000"/>
                  </a:solidFill>
                  <a:latin typeface="+mn-ea"/>
                </a:rPr>
                <a:t>透明性</a:t>
              </a:r>
              <a:r>
                <a:rPr kumimoji="1" lang="ja-JP" altLang="en-US" sz="1400" b="1" dirty="0">
                  <a:solidFill>
                    <a:srgbClr val="000000"/>
                  </a:solidFill>
                  <a:latin typeface="+mn-ea"/>
                </a:rPr>
                <a:t>の確保</a:t>
              </a:r>
            </a:p>
          </p:txBody>
        </p:sp>
        <p:sp>
          <p:nvSpPr>
            <p:cNvPr id="124" name="AutoShape 4">
              <a:extLst>
                <a:ext uri="{FF2B5EF4-FFF2-40B4-BE49-F238E27FC236}">
                  <a16:creationId xmlns:a16="http://schemas.microsoft.com/office/drawing/2014/main" id="{857D046C-0BB0-8672-9EA7-EDBFD71C9177}"/>
                </a:ext>
              </a:extLst>
            </p:cNvPr>
            <p:cNvSpPr>
              <a:spLocks noChangeArrowheads="1"/>
            </p:cNvSpPr>
            <p:nvPr/>
          </p:nvSpPr>
          <p:spPr bwMode="gray">
            <a:xfrm>
              <a:off x="2972784" y="4689240"/>
              <a:ext cx="432000" cy="677241"/>
            </a:xfrm>
            <a:prstGeom prst="rect">
              <a:avLst/>
            </a:prstGeom>
            <a:solidFill>
              <a:srgbClr val="50649C"/>
            </a:solidFill>
            <a:ln w="12700" cap="flat" cmpd="sng" algn="ctr">
              <a:noFill/>
              <a:prstDash val="solid"/>
              <a:miter lim="800000"/>
              <a:headEnd/>
              <a:tailEnd/>
            </a:ln>
            <a:effectLst/>
          </p:spPr>
          <p:style>
            <a:lnRef idx="1">
              <a:schemeClr val="accent6"/>
            </a:lnRef>
            <a:fillRef idx="2">
              <a:schemeClr val="accent6"/>
            </a:fillRef>
            <a:effectRef idx="1">
              <a:schemeClr val="accent6"/>
            </a:effectRef>
            <a:fontRef idx="minor">
              <a:schemeClr val="dk1"/>
            </a:fontRef>
          </p:style>
          <p:txBody>
            <a:bodyPr lIns="0" tIns="0" rIns="0" bIns="0" anchor="ctr">
              <a:noAutofit/>
            </a:bodyPr>
            <a:lstStyle/>
            <a:p>
              <a:pPr marL="0" marR="0" lvl="0" indent="0" algn="ctr" defTabSz="914400" rtl="0" eaLnBrk="0" fontAlgn="base" latinLnBrk="0" hangingPunct="0">
                <a:lnSpc>
                  <a:spcPct val="90000"/>
                </a:lnSpc>
                <a:spcBef>
                  <a:spcPct val="40000"/>
                </a:spcBef>
                <a:spcAft>
                  <a:spcPct val="0"/>
                </a:spcAft>
                <a:buClrTx/>
                <a:buSzTx/>
                <a:buFontTx/>
                <a:buNone/>
                <a:tabLst/>
                <a:defRPr/>
              </a:pPr>
              <a:r>
                <a:rPr kumimoji="1" lang="ja-JP" altLang="en-US" b="1" i="0" u="none" strike="noStrike" kern="1200" cap="none" spc="0" normalizeH="0" baseline="0" noProof="0">
                  <a:ln>
                    <a:noFill/>
                  </a:ln>
                  <a:solidFill>
                    <a:srgbClr val="FFFFFF"/>
                  </a:solidFill>
                  <a:effectLst/>
                  <a:uLnTx/>
                  <a:uFillTx/>
                  <a:latin typeface="+mn-ea"/>
                  <a:cs typeface="+mn-cs"/>
                </a:rPr>
                <a:t>１</a:t>
              </a:r>
              <a:endParaRPr kumimoji="1" lang="ja-JP" altLang="en-US" b="1" i="0" u="none" strike="noStrike" kern="1200" cap="none" spc="0" normalizeH="0" baseline="0" noProof="0" dirty="0">
                <a:ln>
                  <a:noFill/>
                </a:ln>
                <a:solidFill>
                  <a:srgbClr val="FFFFFF"/>
                </a:solidFill>
                <a:effectLst/>
                <a:uLnTx/>
                <a:uFillTx/>
                <a:latin typeface="+mn-ea"/>
                <a:cs typeface="+mn-cs"/>
              </a:endParaRPr>
            </a:p>
          </p:txBody>
        </p:sp>
        <p:sp>
          <p:nvSpPr>
            <p:cNvPr id="125" name="AutoShape 4">
              <a:extLst>
                <a:ext uri="{FF2B5EF4-FFF2-40B4-BE49-F238E27FC236}">
                  <a16:creationId xmlns:a16="http://schemas.microsoft.com/office/drawing/2014/main" id="{BD4454DB-E2CA-6BE9-1B5F-E1EB905BA308}"/>
                </a:ext>
              </a:extLst>
            </p:cNvPr>
            <p:cNvSpPr>
              <a:spLocks noChangeArrowheads="1"/>
            </p:cNvSpPr>
            <p:nvPr/>
          </p:nvSpPr>
          <p:spPr bwMode="gray">
            <a:xfrm>
              <a:off x="2972783" y="5451085"/>
              <a:ext cx="432000" cy="540000"/>
            </a:xfrm>
            <a:prstGeom prst="rect">
              <a:avLst/>
            </a:prstGeom>
            <a:solidFill>
              <a:srgbClr val="50649C"/>
            </a:solidFill>
            <a:ln w="12700" cap="flat" cmpd="sng" algn="ctr">
              <a:noFill/>
              <a:prstDash val="solid"/>
              <a:miter lim="800000"/>
              <a:headEnd/>
              <a:tailEnd/>
            </a:ln>
            <a:effectLst/>
          </p:spPr>
          <p:style>
            <a:lnRef idx="1">
              <a:schemeClr val="accent6"/>
            </a:lnRef>
            <a:fillRef idx="2">
              <a:schemeClr val="accent6"/>
            </a:fillRef>
            <a:effectRef idx="1">
              <a:schemeClr val="accent6"/>
            </a:effectRef>
            <a:fontRef idx="minor">
              <a:schemeClr val="dk1"/>
            </a:fontRef>
          </p:style>
          <p:txBody>
            <a:bodyPr lIns="0" tIns="0" rIns="0" bIns="0" anchor="ctr">
              <a:noAutofit/>
            </a:bodyPr>
            <a:lstStyle/>
            <a:p>
              <a:pPr algn="ctr" defTabSz="914400" eaLnBrk="0" fontAlgn="base" hangingPunct="0">
                <a:lnSpc>
                  <a:spcPct val="90000"/>
                </a:lnSpc>
                <a:spcBef>
                  <a:spcPct val="40000"/>
                </a:spcBef>
                <a:spcAft>
                  <a:spcPct val="0"/>
                </a:spcAft>
              </a:pPr>
              <a:r>
                <a:rPr kumimoji="1" lang="ja-JP" altLang="en-US" b="1">
                  <a:solidFill>
                    <a:srgbClr val="FFFFFF"/>
                  </a:solidFill>
                  <a:latin typeface="+mn-ea"/>
                </a:rPr>
                <a:t>２</a:t>
              </a:r>
              <a:endParaRPr kumimoji="1" lang="ja-JP" altLang="en-US" b="1" dirty="0">
                <a:solidFill>
                  <a:srgbClr val="FFFFFF"/>
                </a:solidFill>
                <a:latin typeface="+mn-ea"/>
              </a:endParaRPr>
            </a:p>
          </p:txBody>
        </p:sp>
        <p:sp>
          <p:nvSpPr>
            <p:cNvPr id="126" name="AutoShape 4">
              <a:extLst>
                <a:ext uri="{FF2B5EF4-FFF2-40B4-BE49-F238E27FC236}">
                  <a16:creationId xmlns:a16="http://schemas.microsoft.com/office/drawing/2014/main" id="{8DE8356E-2F2E-9E97-0C7A-B5E80375FB53}"/>
                </a:ext>
              </a:extLst>
            </p:cNvPr>
            <p:cNvSpPr>
              <a:spLocks noChangeArrowheads="1"/>
            </p:cNvSpPr>
            <p:nvPr/>
          </p:nvSpPr>
          <p:spPr bwMode="gray">
            <a:xfrm>
              <a:off x="2972784" y="6082760"/>
              <a:ext cx="432000" cy="370516"/>
            </a:xfrm>
            <a:prstGeom prst="rect">
              <a:avLst/>
            </a:prstGeom>
            <a:solidFill>
              <a:srgbClr val="50649C"/>
            </a:solidFill>
            <a:ln w="12700" cap="flat" cmpd="sng" algn="ctr">
              <a:noFill/>
              <a:prstDash val="solid"/>
              <a:miter lim="800000"/>
              <a:headEnd/>
              <a:tailEnd/>
            </a:ln>
            <a:effectLst/>
          </p:spPr>
          <p:style>
            <a:lnRef idx="1">
              <a:schemeClr val="accent6"/>
            </a:lnRef>
            <a:fillRef idx="2">
              <a:schemeClr val="accent6"/>
            </a:fillRef>
            <a:effectRef idx="1">
              <a:schemeClr val="accent6"/>
            </a:effectRef>
            <a:fontRef idx="minor">
              <a:schemeClr val="dk1"/>
            </a:fontRef>
          </p:style>
          <p:txBody>
            <a:bodyPr lIns="0" tIns="0" rIns="0" bIns="0" anchor="ctr">
              <a:noAutofit/>
            </a:bodyPr>
            <a:lstStyle/>
            <a:p>
              <a:pPr algn="ctr" defTabSz="914400" eaLnBrk="0" fontAlgn="base" hangingPunct="0">
                <a:lnSpc>
                  <a:spcPct val="90000"/>
                </a:lnSpc>
                <a:spcBef>
                  <a:spcPct val="40000"/>
                </a:spcBef>
                <a:spcAft>
                  <a:spcPct val="0"/>
                </a:spcAft>
              </a:pPr>
              <a:r>
                <a:rPr kumimoji="1" lang="ja-JP" altLang="en-US" b="1">
                  <a:solidFill>
                    <a:srgbClr val="FFFFFF"/>
                  </a:solidFill>
                  <a:latin typeface="+mn-ea"/>
                </a:rPr>
                <a:t>３</a:t>
              </a:r>
              <a:endParaRPr kumimoji="1" lang="ja-JP" altLang="en-US" b="1" dirty="0">
                <a:solidFill>
                  <a:srgbClr val="FFFFFF"/>
                </a:solidFill>
                <a:latin typeface="+mn-ea"/>
              </a:endParaRPr>
            </a:p>
          </p:txBody>
        </p:sp>
        <p:sp>
          <p:nvSpPr>
            <p:cNvPr id="133" name="額縁 17">
              <a:extLst>
                <a:ext uri="{FF2B5EF4-FFF2-40B4-BE49-F238E27FC236}">
                  <a16:creationId xmlns:a16="http://schemas.microsoft.com/office/drawing/2014/main" id="{853B956E-0CA4-0146-AFE3-7AB052C61C00}"/>
                </a:ext>
              </a:extLst>
            </p:cNvPr>
            <p:cNvSpPr>
              <a:spLocks noChangeArrowheads="1"/>
            </p:cNvSpPr>
            <p:nvPr/>
          </p:nvSpPr>
          <p:spPr bwMode="auto">
            <a:xfrm rot="16200000">
              <a:off x="1686001" y="5271410"/>
              <a:ext cx="1764000" cy="599660"/>
            </a:xfrm>
            <a:prstGeom prst="round2SameRect">
              <a:avLst>
                <a:gd name="adj1" fmla="val 4545"/>
                <a:gd name="adj2" fmla="val 0"/>
              </a:avLst>
            </a:prstGeom>
            <a:solidFill>
              <a:srgbClr val="111986"/>
            </a:solidFill>
            <a:ln w="9525" algn="ctr">
              <a:noFill/>
              <a:round/>
              <a:headEnd/>
              <a:tailEnd/>
            </a:ln>
            <a:effectLst/>
          </p:spPr>
          <p:txBody>
            <a:bodyPr vert="eaVert" wrap="none" lIns="0" tIns="72000" rIns="0" bIns="0" anchor="ctr">
              <a:noAutofit/>
              <a:sp3d/>
            </a:bodyPr>
            <a:lstStyle/>
            <a:p>
              <a:pPr marL="0" marR="0" lvl="0" indent="0" defTabSz="914400" rtl="0" eaLnBrk="0" fontAlgn="base" latinLnBrk="0" hangingPunct="0">
                <a:buClrTx/>
                <a:buSzTx/>
                <a:buFontTx/>
                <a:buNone/>
                <a:tabLst/>
                <a:defRPr/>
              </a:pPr>
              <a:r>
                <a:rPr kumimoji="1" lang="ja-JP" altLang="en-US" sz="1200" b="1" i="0" u="none" strike="noStrike" kern="1200" cap="none" spc="0" normalizeH="0" baseline="0" noProof="0">
                  <a:ln>
                    <a:noFill/>
                  </a:ln>
                  <a:solidFill>
                    <a:schemeClr val="bg1"/>
                  </a:solidFill>
                  <a:uLnTx/>
                  <a:uFillTx/>
                  <a:latin typeface="+mn-ea"/>
                  <a:cs typeface="+mn-cs"/>
                </a:rPr>
                <a:t>基本理念</a:t>
              </a:r>
              <a:br>
                <a:rPr kumimoji="1" lang="en-US" altLang="ja-JP" sz="1200" b="1" i="0" u="none" strike="noStrike" kern="1200" cap="none" spc="0" normalizeH="0" baseline="0" noProof="0">
                  <a:ln>
                    <a:noFill/>
                  </a:ln>
                  <a:solidFill>
                    <a:schemeClr val="bg1"/>
                  </a:solidFill>
                  <a:uLnTx/>
                  <a:uFillTx/>
                  <a:latin typeface="+mn-ea"/>
                  <a:cs typeface="+mn-cs"/>
                </a:rPr>
              </a:br>
              <a:r>
                <a:rPr kumimoji="1" lang="ja-JP" altLang="en-US" sz="1200" b="1" i="0" u="none" strike="noStrike" kern="1200" cap="none" spc="0" normalizeH="0" baseline="0" noProof="0">
                  <a:ln>
                    <a:noFill/>
                  </a:ln>
                  <a:solidFill>
                    <a:schemeClr val="bg1"/>
                  </a:solidFill>
                  <a:uLnTx/>
                  <a:uFillTx/>
                  <a:latin typeface="+mn-ea"/>
                  <a:cs typeface="+mn-cs"/>
                </a:rPr>
                <a:t>及び</a:t>
              </a:r>
              <a:br>
                <a:rPr kumimoji="1" lang="en-US" altLang="ja-JP" sz="1200" b="1" i="0" u="none" strike="noStrike" kern="1200" cap="none" spc="0" normalizeH="0" baseline="0" noProof="0">
                  <a:ln>
                    <a:noFill/>
                  </a:ln>
                  <a:solidFill>
                    <a:schemeClr val="bg1"/>
                  </a:solidFill>
                  <a:uLnTx/>
                  <a:uFillTx/>
                  <a:latin typeface="+mn-ea"/>
                  <a:cs typeface="+mn-cs"/>
                </a:rPr>
              </a:br>
              <a:r>
                <a:rPr kumimoji="1" lang="ja-JP" altLang="en-US" sz="1200" b="1" i="0" u="none" strike="noStrike" kern="1200" cap="none" spc="0" normalizeH="0" baseline="0" noProof="0">
                  <a:ln>
                    <a:noFill/>
                  </a:ln>
                  <a:solidFill>
                    <a:schemeClr val="bg1"/>
                  </a:solidFill>
                  <a:uLnTx/>
                  <a:uFillTx/>
                  <a:latin typeface="+mn-ea"/>
                  <a:cs typeface="+mn-cs"/>
                </a:rPr>
                <a:t>主</a:t>
              </a:r>
              <a:r>
                <a:rPr kumimoji="1" lang="ja-JP" altLang="en-US" sz="1200" b="1" i="0" u="none" strike="noStrike" kern="1200" cap="none" spc="0" normalizeH="0" baseline="0" noProof="0" dirty="0">
                  <a:ln>
                    <a:noFill/>
                  </a:ln>
                  <a:solidFill>
                    <a:schemeClr val="bg1"/>
                  </a:solidFill>
                  <a:uLnTx/>
                  <a:uFillTx/>
                  <a:latin typeface="+mn-ea"/>
                  <a:cs typeface="+mn-cs"/>
                </a:rPr>
                <a:t>な内容</a:t>
              </a:r>
              <a:endParaRPr kumimoji="1" lang="en-US" altLang="ja-JP" sz="1200" b="1" i="0" u="none" strike="noStrike" kern="1200" cap="none" spc="0" normalizeH="0" baseline="0" noProof="0" dirty="0">
                <a:ln>
                  <a:noFill/>
                </a:ln>
                <a:solidFill>
                  <a:schemeClr val="bg1"/>
                </a:solidFill>
                <a:uLnTx/>
                <a:uFillTx/>
                <a:latin typeface="+mn-ea"/>
                <a:cs typeface="+mn-cs"/>
              </a:endParaRPr>
            </a:p>
          </p:txBody>
        </p:sp>
      </p:grpSp>
      <p:sp>
        <p:nvSpPr>
          <p:cNvPr id="8" name="スライド番号プレースホルダー 14">
            <a:extLst>
              <a:ext uri="{FF2B5EF4-FFF2-40B4-BE49-F238E27FC236}">
                <a16:creationId xmlns:a16="http://schemas.microsoft.com/office/drawing/2014/main" id="{3437290B-3D5E-1E8E-B8B7-F105DB6D4753}"/>
              </a:ext>
            </a:extLst>
          </p:cNvPr>
          <p:cNvSpPr>
            <a:spLocks noGrp="1"/>
          </p:cNvSpPr>
          <p:nvPr>
            <p:ph type="sldNum" sz="quarter" idx="4"/>
          </p:nvPr>
        </p:nvSpPr>
        <p:spPr>
          <a:xfrm>
            <a:off x="9164899" y="6640512"/>
            <a:ext cx="719137" cy="217488"/>
          </a:xfrm>
        </p:spPr>
        <p:txBody>
          <a:bodyPr/>
          <a:lstStyle/>
          <a:p>
            <a:pPr lvl="0"/>
            <a:r>
              <a:rPr lang="en-US" altLang="ja-JP" noProof="0" dirty="0"/>
              <a:t>24</a:t>
            </a:r>
            <a:endParaRPr lang="ja-JP" altLang="en-US" noProof="0" dirty="0"/>
          </a:p>
        </p:txBody>
      </p:sp>
    </p:spTree>
    <p:extLst>
      <p:ext uri="{BB962C8B-B14F-4D97-AF65-F5344CB8AC3E}">
        <p14:creationId xmlns:p14="http://schemas.microsoft.com/office/powerpoint/2010/main" val="1793020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7">
            <a:extLst>
              <a:ext uri="{FF2B5EF4-FFF2-40B4-BE49-F238E27FC236}">
                <a16:creationId xmlns:a16="http://schemas.microsoft.com/office/drawing/2014/main" id="{6C7F13E0-B0B0-474B-B2DB-4FD88AA76194}"/>
              </a:ext>
            </a:extLst>
          </p:cNvPr>
          <p:cNvSpPr/>
          <p:nvPr/>
        </p:nvSpPr>
        <p:spPr>
          <a:xfrm>
            <a:off x="160067" y="808951"/>
            <a:ext cx="8992198" cy="340519"/>
          </a:xfrm>
          <a:prstGeom prst="roundRect">
            <a:avLst/>
          </a:prstGeom>
          <a:noFill/>
          <a:ln>
            <a:noFill/>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■財政状況に関する中長期試算の前提条件 </a:t>
            </a:r>
            <a:r>
              <a:rPr kumimoji="1" lang="en-US" altLang="ja-JP" sz="140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a:t>
            </a:r>
            <a:r>
              <a:rPr kumimoji="1" lang="ja-JP" altLang="en-US" sz="140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令和</a:t>
            </a:r>
            <a:r>
              <a:rPr kumimoji="1" lang="ja-JP" altLang="en-US" sz="1400" dirty="0">
                <a:solidFill>
                  <a:srgbClr val="000000"/>
                </a:solidFill>
                <a:latin typeface="Arial" pitchFamily="34" charset="0"/>
                <a:ea typeface="ＭＳ Ｐゴシック" pitchFamily="50" charset="-128"/>
              </a:rPr>
              <a:t>８</a:t>
            </a:r>
            <a:r>
              <a:rPr kumimoji="1" lang="ja-JP" altLang="en-US" sz="140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年</a:t>
            </a:r>
            <a:r>
              <a:rPr kumimoji="1" lang="ja-JP" altLang="en-US" sz="1400" dirty="0">
                <a:solidFill>
                  <a:srgbClr val="000000"/>
                </a:solidFill>
                <a:latin typeface="Arial" pitchFamily="34" charset="0"/>
                <a:ea typeface="ＭＳ Ｐゴシック" pitchFamily="50" charset="-128"/>
              </a:rPr>
              <a:t>２</a:t>
            </a:r>
            <a:r>
              <a:rPr kumimoji="1" lang="ja-JP" altLang="en-US" sz="140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月版</a:t>
            </a:r>
            <a:r>
              <a:rPr kumimoji="1" lang="en-US" altLang="ja-JP" sz="140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rPr>
              <a:t>】</a:t>
            </a:r>
            <a:endParaRPr kumimoji="1" lang="ja-JP" altLang="en-US" sz="140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7" name="スライド番号プレースホルダー 11">
            <a:extLst>
              <a:ext uri="{FF2B5EF4-FFF2-40B4-BE49-F238E27FC236}">
                <a16:creationId xmlns:a16="http://schemas.microsoft.com/office/drawing/2014/main" id="{B5AC1817-D1A8-416A-9A91-1AF4A6EC08DF}"/>
              </a:ext>
            </a:extLst>
          </p:cNvPr>
          <p:cNvSpPr>
            <a:spLocks noGrp="1"/>
          </p:cNvSpPr>
          <p:nvPr>
            <p:ph type="sldNum" sz="quarter" idx="4"/>
          </p:nvPr>
        </p:nvSpPr>
        <p:spPr>
          <a:xfrm>
            <a:off x="9129000" y="6633356"/>
            <a:ext cx="720210" cy="216024"/>
          </a:xfr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25</a:t>
            </a:r>
            <a:endParaRPr lang="ja-JP" altLang="en-US" dirty="0"/>
          </a:p>
        </p:txBody>
      </p:sp>
      <p:sp>
        <p:nvSpPr>
          <p:cNvPr id="4" name="テキスト プレースホルダー 3">
            <a:extLst>
              <a:ext uri="{FF2B5EF4-FFF2-40B4-BE49-F238E27FC236}">
                <a16:creationId xmlns:a16="http://schemas.microsoft.com/office/drawing/2014/main" id="{9455F129-4009-49A1-A635-D3AB01791A24}"/>
              </a:ext>
            </a:extLst>
          </p:cNvPr>
          <p:cNvSpPr>
            <a:spLocks noGrp="1"/>
          </p:cNvSpPr>
          <p:nvPr>
            <p:ph type="body" sz="quarter" idx="13"/>
          </p:nvPr>
        </p:nvSpPr>
        <p:spPr>
          <a:xfrm>
            <a:off x="160067" y="58509"/>
            <a:ext cx="8424000" cy="648000"/>
          </a:xfrm>
        </p:spPr>
        <p:txBody>
          <a:bodyPr/>
          <a:lstStyle/>
          <a:p>
            <a:r>
              <a:rPr kumimoji="0" lang="ja-JP" altLang="en-US" kern="0" dirty="0"/>
              <a:t>（参考）財政状況に関する中長期試算</a:t>
            </a:r>
          </a:p>
        </p:txBody>
      </p:sp>
      <p:pic>
        <p:nvPicPr>
          <p:cNvPr id="8" name="図 7">
            <a:extLst>
              <a:ext uri="{FF2B5EF4-FFF2-40B4-BE49-F238E27FC236}">
                <a16:creationId xmlns:a16="http://schemas.microsoft.com/office/drawing/2014/main" id="{BF5D36FC-C325-4D88-97DF-8572B65E1DC3}"/>
              </a:ext>
            </a:extLst>
          </p:cNvPr>
          <p:cNvPicPr>
            <a:picLocks/>
          </p:cNvPicPr>
          <p:nvPr/>
        </p:nvPicPr>
        <p:blipFill>
          <a:blip r:embed="rId2"/>
          <a:stretch>
            <a:fillRect/>
          </a:stretch>
        </p:blipFill>
        <p:spPr>
          <a:xfrm>
            <a:off x="345000" y="1126131"/>
            <a:ext cx="8902800" cy="5623200"/>
          </a:xfrm>
          <a:prstGeom prst="rect">
            <a:avLst/>
          </a:prstGeom>
        </p:spPr>
      </p:pic>
    </p:spTree>
    <p:extLst>
      <p:ext uri="{BB962C8B-B14F-4D97-AF65-F5344CB8AC3E}">
        <p14:creationId xmlns:p14="http://schemas.microsoft.com/office/powerpoint/2010/main" val="823135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1">
            <a:extLst>
              <a:ext uri="{FF2B5EF4-FFF2-40B4-BE49-F238E27FC236}">
                <a16:creationId xmlns:a16="http://schemas.microsoft.com/office/drawing/2014/main" id="{DD7B2665-80E8-45F5-A41F-35792B98ED92}"/>
              </a:ext>
            </a:extLst>
          </p:cNvPr>
          <p:cNvSpPr>
            <a:spLocks noGrp="1"/>
          </p:cNvSpPr>
          <p:nvPr>
            <p:ph type="sldNum" sz="quarter" idx="4"/>
          </p:nvPr>
        </p:nvSpPr>
        <p:spPr>
          <a:xfrm>
            <a:off x="9129000" y="6633356"/>
            <a:ext cx="720210" cy="216024"/>
          </a:xfr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26</a:t>
            </a:r>
            <a:endParaRPr lang="ja-JP" altLang="en-US" dirty="0"/>
          </a:p>
        </p:txBody>
      </p:sp>
      <p:sp>
        <p:nvSpPr>
          <p:cNvPr id="4" name="テキスト プレースホルダー 3">
            <a:extLst>
              <a:ext uri="{FF2B5EF4-FFF2-40B4-BE49-F238E27FC236}">
                <a16:creationId xmlns:a16="http://schemas.microsoft.com/office/drawing/2014/main" id="{D30D6C66-6F50-496F-8591-F52F3F7BB356}"/>
              </a:ext>
            </a:extLst>
          </p:cNvPr>
          <p:cNvSpPr>
            <a:spLocks noGrp="1"/>
          </p:cNvSpPr>
          <p:nvPr>
            <p:ph type="body" sz="quarter" idx="13"/>
          </p:nvPr>
        </p:nvSpPr>
        <p:spPr/>
        <p:txBody>
          <a:bodyPr/>
          <a:lstStyle/>
          <a:p>
            <a:r>
              <a:rPr kumimoji="0" lang="ja-JP" altLang="en-US" kern="0" dirty="0"/>
              <a:t>（参考）財政状況に関する中長期試算</a:t>
            </a:r>
          </a:p>
        </p:txBody>
      </p:sp>
      <p:pic>
        <p:nvPicPr>
          <p:cNvPr id="7" name="図 6">
            <a:extLst>
              <a:ext uri="{FF2B5EF4-FFF2-40B4-BE49-F238E27FC236}">
                <a16:creationId xmlns:a16="http://schemas.microsoft.com/office/drawing/2014/main" id="{11D2E0E6-EDB8-42A7-86B6-C2B844EB9EC0}"/>
              </a:ext>
            </a:extLst>
          </p:cNvPr>
          <p:cNvPicPr>
            <a:picLocks noChangeAspect="1"/>
          </p:cNvPicPr>
          <p:nvPr/>
        </p:nvPicPr>
        <p:blipFill>
          <a:blip r:embed="rId2"/>
          <a:stretch>
            <a:fillRect/>
          </a:stretch>
        </p:blipFill>
        <p:spPr>
          <a:xfrm>
            <a:off x="507964" y="761749"/>
            <a:ext cx="8621036" cy="6120000"/>
          </a:xfrm>
          <a:prstGeom prst="rect">
            <a:avLst/>
          </a:prstGeom>
        </p:spPr>
      </p:pic>
    </p:spTree>
    <p:extLst>
      <p:ext uri="{BB962C8B-B14F-4D97-AF65-F5344CB8AC3E}">
        <p14:creationId xmlns:p14="http://schemas.microsoft.com/office/powerpoint/2010/main" val="644175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1">
            <a:extLst>
              <a:ext uri="{FF2B5EF4-FFF2-40B4-BE49-F238E27FC236}">
                <a16:creationId xmlns:a16="http://schemas.microsoft.com/office/drawing/2014/main" id="{D892BB45-24F8-4A35-927D-25D0BDC1A1EA}"/>
              </a:ext>
            </a:extLst>
          </p:cNvPr>
          <p:cNvSpPr>
            <a:spLocks noGrp="1"/>
          </p:cNvSpPr>
          <p:nvPr>
            <p:ph type="sldNum" sz="quarter" idx="4"/>
          </p:nvPr>
        </p:nvSpPr>
        <p:spPr>
          <a:xfrm>
            <a:off x="9129000" y="6633356"/>
            <a:ext cx="720210" cy="216024"/>
          </a:xfr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27</a:t>
            </a:r>
            <a:endParaRPr lang="ja-JP" altLang="en-US" dirty="0"/>
          </a:p>
        </p:txBody>
      </p:sp>
      <p:sp>
        <p:nvSpPr>
          <p:cNvPr id="4" name="テキスト プレースホルダー 3">
            <a:extLst>
              <a:ext uri="{FF2B5EF4-FFF2-40B4-BE49-F238E27FC236}">
                <a16:creationId xmlns:a16="http://schemas.microsoft.com/office/drawing/2014/main" id="{FEA1BCFF-B23B-4F49-8B18-3B379C6C5FB0}"/>
              </a:ext>
            </a:extLst>
          </p:cNvPr>
          <p:cNvSpPr>
            <a:spLocks noGrp="1"/>
          </p:cNvSpPr>
          <p:nvPr>
            <p:ph type="body" sz="quarter" idx="13"/>
          </p:nvPr>
        </p:nvSpPr>
        <p:spPr/>
        <p:txBody>
          <a:bodyPr/>
          <a:lstStyle/>
          <a:p>
            <a:r>
              <a:rPr lang="ja-JP" altLang="en-US" dirty="0"/>
              <a:t>（参考）財政状況に関する中長期試算</a:t>
            </a:r>
          </a:p>
        </p:txBody>
      </p:sp>
      <p:pic>
        <p:nvPicPr>
          <p:cNvPr id="7" name="図 6">
            <a:extLst>
              <a:ext uri="{FF2B5EF4-FFF2-40B4-BE49-F238E27FC236}">
                <a16:creationId xmlns:a16="http://schemas.microsoft.com/office/drawing/2014/main" id="{A0F5345B-87EB-4E6D-908F-009F861C0410}"/>
              </a:ext>
            </a:extLst>
          </p:cNvPr>
          <p:cNvPicPr>
            <a:picLocks noChangeAspect="1"/>
          </p:cNvPicPr>
          <p:nvPr/>
        </p:nvPicPr>
        <p:blipFill>
          <a:blip r:embed="rId2"/>
          <a:stretch>
            <a:fillRect/>
          </a:stretch>
        </p:blipFill>
        <p:spPr>
          <a:xfrm>
            <a:off x="1281000" y="738000"/>
            <a:ext cx="6884350" cy="6120000"/>
          </a:xfrm>
          <a:prstGeom prst="rect">
            <a:avLst/>
          </a:prstGeom>
        </p:spPr>
      </p:pic>
    </p:spTree>
    <p:extLst>
      <p:ext uri="{BB962C8B-B14F-4D97-AF65-F5344CB8AC3E}">
        <p14:creationId xmlns:p14="http://schemas.microsoft.com/office/powerpoint/2010/main" val="288468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501E6-BF07-34BB-330C-9E93D255740A}"/>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57D086EB-9269-C84D-D498-DC95261AC5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86" name="think-cellスライド" r:id="rId5" imgW="95" imgH="95" progId="TCLayout.ActiveDocument.1">
                  <p:embed/>
                </p:oleObj>
              </mc:Choice>
              <mc:Fallback>
                <p:oleObj name="think-cellスライド" r:id="rId5" imgW="95" imgH="95" progId="TCLayout.ActiveDocument.1">
                  <p:embed/>
                  <p:pic>
                    <p:nvPicPr>
                      <p:cNvPr id="14" name="think-cell data - do not delete" hidden="1">
                        <a:extLst>
                          <a:ext uri="{FF2B5EF4-FFF2-40B4-BE49-F238E27FC236}">
                            <a16:creationId xmlns:a16="http://schemas.microsoft.com/office/drawing/2014/main" id="{8D52F9CF-90AA-EA19-3B7B-4B688B14E9E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5" name="スライド番号プレースホルダー 11">
            <a:extLst>
              <a:ext uri="{FF2B5EF4-FFF2-40B4-BE49-F238E27FC236}">
                <a16:creationId xmlns:a16="http://schemas.microsoft.com/office/drawing/2014/main" id="{B92A4E03-2558-28C2-6547-18AABFC8424E}"/>
              </a:ext>
            </a:extLst>
          </p:cNvPr>
          <p:cNvSpPr>
            <a:spLocks noGrp="1"/>
          </p:cNvSpPr>
          <p:nvPr>
            <p:ph type="sldNum" sz="quarter" idx="4"/>
          </p:nvPr>
        </p:nvSpPr>
        <p:spPr>
          <a:xfrm>
            <a:off x="9126337" y="6641976"/>
            <a:ext cx="720210" cy="216024"/>
          </a:xfr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a:t>
            </a:r>
            <a:endParaRPr lang="ja-JP" altLang="en-US" dirty="0"/>
          </a:p>
        </p:txBody>
      </p:sp>
      <p:sp>
        <p:nvSpPr>
          <p:cNvPr id="26" name="テキスト プレースホルダー 25">
            <a:extLst>
              <a:ext uri="{FF2B5EF4-FFF2-40B4-BE49-F238E27FC236}">
                <a16:creationId xmlns:a16="http://schemas.microsoft.com/office/drawing/2014/main" id="{1A2F4305-734F-8FFB-6CEF-F71C3011B4E2}"/>
              </a:ext>
            </a:extLst>
          </p:cNvPr>
          <p:cNvSpPr>
            <a:spLocks noGrp="1"/>
          </p:cNvSpPr>
          <p:nvPr>
            <p:ph type="body" sz="quarter" idx="12"/>
          </p:nvPr>
        </p:nvSpPr>
        <p:spPr>
          <a:xfrm>
            <a:off x="281954" y="6446298"/>
            <a:ext cx="4608516" cy="267942"/>
          </a:xfrm>
        </p:spPr>
        <p:txBody>
          <a:bodyPr/>
          <a:lstStyle/>
          <a:p>
            <a:r>
              <a:rPr lang="en-US" altLang="ja-JP" dirty="0"/>
              <a:t>※ </a:t>
            </a:r>
            <a:r>
              <a:rPr lang="ja-JP" altLang="en-US" dirty="0"/>
              <a:t>本資料の計数においては、単位未満四捨五入を原則としたため、内訳の計と合計が一致しない場合がある</a:t>
            </a:r>
          </a:p>
        </p:txBody>
      </p:sp>
      <p:grpSp>
        <p:nvGrpSpPr>
          <p:cNvPr id="4" name="グループ化 3">
            <a:extLst>
              <a:ext uri="{FF2B5EF4-FFF2-40B4-BE49-F238E27FC236}">
                <a16:creationId xmlns:a16="http://schemas.microsoft.com/office/drawing/2014/main" id="{7B21C92B-2566-6D3D-E6F9-FEEB0A947DF8}"/>
              </a:ext>
            </a:extLst>
          </p:cNvPr>
          <p:cNvGrpSpPr/>
          <p:nvPr/>
        </p:nvGrpSpPr>
        <p:grpSpPr>
          <a:xfrm>
            <a:off x="273000" y="1350556"/>
            <a:ext cx="4628347" cy="1357289"/>
            <a:chOff x="262987" y="1346951"/>
            <a:chExt cx="4628347" cy="1357289"/>
          </a:xfrm>
        </p:grpSpPr>
        <p:sp>
          <p:nvSpPr>
            <p:cNvPr id="5" name="Rectangle 752">
              <a:extLst>
                <a:ext uri="{FF2B5EF4-FFF2-40B4-BE49-F238E27FC236}">
                  <a16:creationId xmlns:a16="http://schemas.microsoft.com/office/drawing/2014/main" id="{6ECDCC0D-6912-BF36-562C-F4AC4566E8B6}"/>
                </a:ext>
              </a:extLst>
            </p:cNvPr>
            <p:cNvSpPr>
              <a:spLocks noChangeArrowheads="1"/>
            </p:cNvSpPr>
            <p:nvPr/>
          </p:nvSpPr>
          <p:spPr bwMode="auto">
            <a:xfrm>
              <a:off x="355334" y="2416240"/>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rPr>
                <a:t>Ⅱ </a:t>
              </a:r>
              <a:r>
                <a:rPr kumimoji="0" lang="ja-JP" altLang="en-US" sz="1400" b="1" kern="0" dirty="0">
                  <a:latin typeface="BIZ UDPゴシック" panose="020B0400000000000000" pitchFamily="50" charset="-128"/>
                  <a:ea typeface="BIZ UDPゴシック" panose="020B0400000000000000" pitchFamily="50" charset="-128"/>
                  <a:cs typeface="Arial" panose="020B0604020202020204" pitchFamily="34" charset="0"/>
                </a:rPr>
                <a:t>大阪府の財政状況</a:t>
              </a: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6" name="Rectangle 752">
              <a:extLst>
                <a:ext uri="{FF2B5EF4-FFF2-40B4-BE49-F238E27FC236}">
                  <a16:creationId xmlns:a16="http://schemas.microsoft.com/office/drawing/2014/main" id="{DC57C7D2-17DB-F24F-318C-798216AE57A3}"/>
                </a:ext>
              </a:extLst>
            </p:cNvPr>
            <p:cNvSpPr>
              <a:spLocks noChangeArrowheads="1"/>
            </p:cNvSpPr>
            <p:nvPr/>
          </p:nvSpPr>
          <p:spPr bwMode="auto">
            <a:xfrm>
              <a:off x="262987" y="1346951"/>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7" name="直線コネクタ 6">
              <a:extLst>
                <a:ext uri="{FF2B5EF4-FFF2-40B4-BE49-F238E27FC236}">
                  <a16:creationId xmlns:a16="http://schemas.microsoft.com/office/drawing/2014/main" id="{76C238C2-93A1-6A34-E1E7-575572A8F908}"/>
                </a:ext>
              </a:extLst>
            </p:cNvPr>
            <p:cNvCxnSpPr>
              <a:cxnSpLocks/>
            </p:cNvCxnSpPr>
            <p:nvPr/>
          </p:nvCxnSpPr>
          <p:spPr>
            <a:xfrm>
              <a:off x="272480" y="1628800"/>
              <a:ext cx="4608516"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13" name="グループ化 12">
            <a:extLst>
              <a:ext uri="{FF2B5EF4-FFF2-40B4-BE49-F238E27FC236}">
                <a16:creationId xmlns:a16="http://schemas.microsoft.com/office/drawing/2014/main" id="{71A78F22-6411-CE20-7058-CE54D8C18E04}"/>
              </a:ext>
            </a:extLst>
          </p:cNvPr>
          <p:cNvGrpSpPr/>
          <p:nvPr/>
        </p:nvGrpSpPr>
        <p:grpSpPr>
          <a:xfrm>
            <a:off x="273000" y="4420857"/>
            <a:ext cx="4652882" cy="288000"/>
            <a:chOff x="257577" y="1337015"/>
            <a:chExt cx="4652882" cy="288000"/>
          </a:xfrm>
        </p:grpSpPr>
        <p:sp>
          <p:nvSpPr>
            <p:cNvPr id="15" name="Rectangle 752">
              <a:extLst>
                <a:ext uri="{FF2B5EF4-FFF2-40B4-BE49-F238E27FC236}">
                  <a16:creationId xmlns:a16="http://schemas.microsoft.com/office/drawing/2014/main" id="{A0ABCB41-2B35-08EA-C629-71556E85978B}"/>
                </a:ext>
              </a:extLst>
            </p:cNvPr>
            <p:cNvSpPr>
              <a:spLocks noChangeArrowheads="1"/>
            </p:cNvSpPr>
            <p:nvPr/>
          </p:nvSpPr>
          <p:spPr bwMode="auto">
            <a:xfrm>
              <a:off x="374459" y="1337015"/>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rPr>
                <a:t>Ⅲ</a:t>
              </a:r>
              <a:r>
                <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rPr>
                <a:t> </a:t>
              </a:r>
              <a:r>
                <a:rPr kumimoji="0" lang="ja-JP" altLang="en-US" sz="1400" b="1" kern="0" dirty="0">
                  <a:latin typeface="BIZ UDPゴシック" panose="020B0400000000000000" pitchFamily="50" charset="-128"/>
                  <a:ea typeface="BIZ UDPゴシック" panose="020B0400000000000000" pitchFamily="50" charset="-128"/>
                  <a:cs typeface="Arial" panose="020B0604020202020204" pitchFamily="34" charset="0"/>
                </a:rPr>
                <a:t>大阪府債の状況</a:t>
              </a:r>
            </a:p>
          </p:txBody>
        </p:sp>
        <p:sp>
          <p:nvSpPr>
            <p:cNvPr id="16" name="Rectangle 752">
              <a:extLst>
                <a:ext uri="{FF2B5EF4-FFF2-40B4-BE49-F238E27FC236}">
                  <a16:creationId xmlns:a16="http://schemas.microsoft.com/office/drawing/2014/main" id="{05FEE8DD-85FA-AD2C-F4E2-D55F44677094}"/>
                </a:ext>
              </a:extLst>
            </p:cNvPr>
            <p:cNvSpPr>
              <a:spLocks noChangeArrowheads="1"/>
            </p:cNvSpPr>
            <p:nvPr/>
          </p:nvSpPr>
          <p:spPr bwMode="auto">
            <a:xfrm>
              <a:off x="257577" y="1337015"/>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7" name="直線コネクタ 16">
              <a:extLst>
                <a:ext uri="{FF2B5EF4-FFF2-40B4-BE49-F238E27FC236}">
                  <a16:creationId xmlns:a16="http://schemas.microsoft.com/office/drawing/2014/main" id="{FB30EBAF-0844-A5C4-C3A4-082081DE25BF}"/>
                </a:ext>
              </a:extLst>
            </p:cNvPr>
            <p:cNvCxnSpPr>
              <a:cxnSpLocks/>
            </p:cNvCxnSpPr>
            <p:nvPr/>
          </p:nvCxnSpPr>
          <p:spPr>
            <a:xfrm>
              <a:off x="260471" y="1625015"/>
              <a:ext cx="4608516"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18" name="グループ化 17">
            <a:extLst>
              <a:ext uri="{FF2B5EF4-FFF2-40B4-BE49-F238E27FC236}">
                <a16:creationId xmlns:a16="http://schemas.microsoft.com/office/drawing/2014/main" id="{7B9000DD-E2AC-C1F6-EC75-04B3BCD5C3CD}"/>
              </a:ext>
            </a:extLst>
          </p:cNvPr>
          <p:cNvGrpSpPr/>
          <p:nvPr/>
        </p:nvGrpSpPr>
        <p:grpSpPr>
          <a:xfrm>
            <a:off x="273000" y="1333872"/>
            <a:ext cx="4617493" cy="1379743"/>
            <a:chOff x="262987" y="-2126117"/>
            <a:chExt cx="4617493" cy="1379743"/>
          </a:xfrm>
        </p:grpSpPr>
        <p:sp>
          <p:nvSpPr>
            <p:cNvPr id="19" name="Rectangle 752">
              <a:extLst>
                <a:ext uri="{FF2B5EF4-FFF2-40B4-BE49-F238E27FC236}">
                  <a16:creationId xmlns:a16="http://schemas.microsoft.com/office/drawing/2014/main" id="{3A611C85-08E0-DA58-1562-A25BE0B0C6D5}"/>
                </a:ext>
              </a:extLst>
            </p:cNvPr>
            <p:cNvSpPr>
              <a:spLocks noChangeArrowheads="1"/>
            </p:cNvSpPr>
            <p:nvPr/>
          </p:nvSpPr>
          <p:spPr bwMode="auto">
            <a:xfrm>
              <a:off x="344480" y="-2126117"/>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rPr>
                <a:t>Ⅰ</a:t>
              </a:r>
              <a:r>
                <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rPr>
                <a:t> </a:t>
              </a:r>
              <a:r>
                <a:rPr kumimoji="0" lang="ja-JP" altLang="en-US" sz="1400" b="1" kern="0" dirty="0">
                  <a:latin typeface="BIZ UDPゴシック" panose="020B0400000000000000" pitchFamily="50" charset="-128"/>
                  <a:ea typeface="BIZ UDPゴシック" panose="020B0400000000000000" pitchFamily="50" charset="-128"/>
                  <a:cs typeface="Arial" panose="020B0604020202020204" pitchFamily="34" charset="0"/>
                </a:rPr>
                <a:t>大阪府の概要</a:t>
              </a:r>
            </a:p>
          </p:txBody>
        </p:sp>
        <p:sp>
          <p:nvSpPr>
            <p:cNvPr id="20" name="Rectangle 752">
              <a:extLst>
                <a:ext uri="{FF2B5EF4-FFF2-40B4-BE49-F238E27FC236}">
                  <a16:creationId xmlns:a16="http://schemas.microsoft.com/office/drawing/2014/main" id="{ADFECEE9-569C-073B-EC90-F42ABAB4BAC2}"/>
                </a:ext>
              </a:extLst>
            </p:cNvPr>
            <p:cNvSpPr>
              <a:spLocks noChangeArrowheads="1"/>
            </p:cNvSpPr>
            <p:nvPr/>
          </p:nvSpPr>
          <p:spPr bwMode="auto">
            <a:xfrm>
              <a:off x="262987" y="-1034374"/>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21" name="直線コネクタ 20">
              <a:extLst>
                <a:ext uri="{FF2B5EF4-FFF2-40B4-BE49-F238E27FC236}">
                  <a16:creationId xmlns:a16="http://schemas.microsoft.com/office/drawing/2014/main" id="{E1A53C12-C302-42ED-8ABF-C5A9899599F5}"/>
                </a:ext>
              </a:extLst>
            </p:cNvPr>
            <p:cNvCxnSpPr>
              <a:cxnSpLocks/>
            </p:cNvCxnSpPr>
            <p:nvPr/>
          </p:nvCxnSpPr>
          <p:spPr>
            <a:xfrm>
              <a:off x="262987" y="-752144"/>
              <a:ext cx="4608516"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22" name="グループ化 21">
            <a:extLst>
              <a:ext uri="{FF2B5EF4-FFF2-40B4-BE49-F238E27FC236}">
                <a16:creationId xmlns:a16="http://schemas.microsoft.com/office/drawing/2014/main" id="{A611C876-EFF5-6AF7-5343-2CFC674B3C67}"/>
              </a:ext>
            </a:extLst>
          </p:cNvPr>
          <p:cNvGrpSpPr/>
          <p:nvPr/>
        </p:nvGrpSpPr>
        <p:grpSpPr>
          <a:xfrm>
            <a:off x="5035021" y="1344405"/>
            <a:ext cx="4608516" cy="288032"/>
            <a:chOff x="272480" y="1340800"/>
            <a:chExt cx="4608516" cy="288032"/>
          </a:xfrm>
        </p:grpSpPr>
        <p:sp>
          <p:nvSpPr>
            <p:cNvPr id="23" name="Rectangle 752">
              <a:extLst>
                <a:ext uri="{FF2B5EF4-FFF2-40B4-BE49-F238E27FC236}">
                  <a16:creationId xmlns:a16="http://schemas.microsoft.com/office/drawing/2014/main" id="{E9B0152D-1970-8E63-B702-6DD44719FAD7}"/>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dirty="0">
                  <a:latin typeface="BIZ UDPゴシック" panose="020B0400000000000000" pitchFamily="50" charset="-128"/>
                  <a:ea typeface="BIZ UDPゴシック" panose="020B0400000000000000" pitchFamily="50" charset="-128"/>
                  <a:cs typeface="Arial" panose="020B0604020202020204" pitchFamily="34" charset="0"/>
                </a:rPr>
                <a:t>参考資料</a:t>
              </a:r>
            </a:p>
          </p:txBody>
        </p:sp>
        <p:sp>
          <p:nvSpPr>
            <p:cNvPr id="24" name="Rectangle 752">
              <a:extLst>
                <a:ext uri="{FF2B5EF4-FFF2-40B4-BE49-F238E27FC236}">
                  <a16:creationId xmlns:a16="http://schemas.microsoft.com/office/drawing/2014/main" id="{F14036D9-0DA4-F25E-29FB-C16583C2DED9}"/>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25" name="直線コネクタ 24">
              <a:extLst>
                <a:ext uri="{FF2B5EF4-FFF2-40B4-BE49-F238E27FC236}">
                  <a16:creationId xmlns:a16="http://schemas.microsoft.com/office/drawing/2014/main" id="{35E6E332-1A78-D4DC-CE43-A41A7C1C27F4}"/>
                </a:ext>
              </a:extLst>
            </p:cNvPr>
            <p:cNvCxnSpPr>
              <a:cxnSpLocks/>
            </p:cNvCxnSpPr>
            <p:nvPr/>
          </p:nvCxnSpPr>
          <p:spPr>
            <a:xfrm>
              <a:off x="272480" y="1628800"/>
              <a:ext cx="4608516"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27" name="テキスト ボックス 26">
            <a:extLst>
              <a:ext uri="{FF2B5EF4-FFF2-40B4-BE49-F238E27FC236}">
                <a16:creationId xmlns:a16="http://schemas.microsoft.com/office/drawing/2014/main" id="{2732C737-20A0-4EAD-B165-0547A9D38BB4}"/>
              </a:ext>
            </a:extLst>
          </p:cNvPr>
          <p:cNvSpPr txBox="1"/>
          <p:nvPr/>
        </p:nvSpPr>
        <p:spPr bwMode="auto">
          <a:xfrm>
            <a:off x="272492" y="1623180"/>
            <a:ext cx="4405398" cy="599267"/>
          </a:xfrm>
          <a:prstGeom prst="rect">
            <a:avLst/>
          </a:prstGeom>
          <a:noFill/>
        </p:spPr>
        <p:txBody>
          <a:bodyPr wrap="square" rtlCol="0">
            <a:spAutoFit/>
          </a:bodyPr>
          <a:lstStyle>
            <a:defPPr>
              <a:defRPr lang="ja-JP"/>
            </a:defPPr>
            <a:lvl1pPr algn="dist" fontAlgn="base">
              <a:lnSpc>
                <a:spcPct val="150000"/>
              </a:lnSpc>
              <a:spcBef>
                <a:spcPct val="0"/>
              </a:spcBef>
              <a:spcAft>
                <a:spcPct val="0"/>
              </a:spcAft>
              <a:buClr>
                <a:schemeClr val="accent2"/>
              </a:buClr>
              <a:buSzPct val="120000"/>
              <a:defRPr kumimoji="1" sz="1200">
                <a:solidFill>
                  <a:srgbClr val="000000"/>
                </a:solidFill>
                <a:latin typeface="+mn-ea"/>
              </a:defRPr>
            </a:lvl1pPr>
            <a:lvl2pPr fontAlgn="base">
              <a:spcBef>
                <a:spcPct val="0"/>
              </a:spcBef>
              <a:spcAft>
                <a:spcPct val="0"/>
              </a:spcAft>
              <a:defRPr kumimoji="1" sz="600">
                <a:solidFill>
                  <a:srgbClr val="000000"/>
                </a:solidFill>
                <a:latin typeface="Arial" charset="0"/>
                <a:ea typeface="ＭＳ Ｐゴシック" pitchFamily="50" charset="-128"/>
              </a:defRPr>
            </a:lvl2pPr>
            <a:lvl3pPr fontAlgn="base">
              <a:spcBef>
                <a:spcPct val="0"/>
              </a:spcBef>
              <a:spcAft>
                <a:spcPct val="0"/>
              </a:spcAft>
              <a:defRPr kumimoji="1" sz="600">
                <a:solidFill>
                  <a:srgbClr val="000000"/>
                </a:solidFill>
                <a:latin typeface="Arial" charset="0"/>
                <a:ea typeface="ＭＳ Ｐゴシック" pitchFamily="50" charset="-128"/>
              </a:defRPr>
            </a:lvl3pPr>
            <a:lvl4pPr fontAlgn="base">
              <a:spcBef>
                <a:spcPct val="0"/>
              </a:spcBef>
              <a:spcAft>
                <a:spcPct val="0"/>
              </a:spcAft>
              <a:defRPr kumimoji="1" sz="600">
                <a:solidFill>
                  <a:srgbClr val="000000"/>
                </a:solidFill>
                <a:latin typeface="Arial" charset="0"/>
                <a:ea typeface="ＭＳ Ｐゴシック" pitchFamily="50" charset="-128"/>
              </a:defRPr>
            </a:lvl4pPr>
            <a:lvl5pPr fontAlgn="base">
              <a:spcBef>
                <a:spcPct val="0"/>
              </a:spcBef>
              <a:spcAft>
                <a:spcPct val="0"/>
              </a:spcAft>
              <a:defRPr kumimoji="1" sz="600">
                <a:solidFill>
                  <a:srgbClr val="000000"/>
                </a:solidFill>
                <a:latin typeface="Arial" charset="0"/>
                <a:ea typeface="ＭＳ Ｐゴシック" pitchFamily="50" charset="-128"/>
              </a:defRPr>
            </a:lvl5pPr>
            <a:lvl6pPr defTabSz="914400">
              <a:defRPr kumimoji="1" sz="600">
                <a:solidFill>
                  <a:srgbClr val="000000"/>
                </a:solidFill>
                <a:latin typeface="Arial" charset="0"/>
                <a:ea typeface="ＭＳ Ｐゴシック" pitchFamily="50" charset="-128"/>
              </a:defRPr>
            </a:lvl6pPr>
            <a:lvl7pPr defTabSz="914400">
              <a:defRPr kumimoji="1" sz="600">
                <a:solidFill>
                  <a:srgbClr val="000000"/>
                </a:solidFill>
                <a:latin typeface="Arial" charset="0"/>
                <a:ea typeface="ＭＳ Ｐゴシック" pitchFamily="50" charset="-128"/>
              </a:defRPr>
            </a:lvl7pPr>
            <a:lvl8pPr defTabSz="914400">
              <a:defRPr kumimoji="1" sz="600">
                <a:solidFill>
                  <a:srgbClr val="000000"/>
                </a:solidFill>
                <a:latin typeface="Arial" charset="0"/>
                <a:ea typeface="ＭＳ Ｐゴシック" pitchFamily="50" charset="-128"/>
              </a:defRPr>
            </a:lvl8pPr>
            <a:lvl9pPr defTabSz="914400">
              <a:defRPr kumimoji="1" sz="600">
                <a:solidFill>
                  <a:srgbClr val="000000"/>
                </a:solidFill>
                <a:latin typeface="Arial" charset="0"/>
                <a:ea typeface="ＭＳ Ｐゴシック" pitchFamily="50" charset="-128"/>
              </a:defRPr>
            </a:lvl9pPr>
          </a:lstStyle>
          <a:p>
            <a:r>
              <a:rPr lang="ja-JP" altLang="en-US" dirty="0"/>
              <a:t>（１）大阪府の概要・・・・・・・・・・・・・・・・・・・・・・・・・・・・・・・・・</a:t>
            </a:r>
          </a:p>
          <a:p>
            <a:r>
              <a:rPr lang="ja-JP" altLang="en-US" dirty="0"/>
              <a:t>（２）大阪の都市魅力・・・・・・・・・・・・・・・・・・・・・・・・・・・・・・・・・</a:t>
            </a:r>
          </a:p>
        </p:txBody>
      </p:sp>
      <p:sp>
        <p:nvSpPr>
          <p:cNvPr id="28" name="テキスト ボックス 27">
            <a:extLst>
              <a:ext uri="{FF2B5EF4-FFF2-40B4-BE49-F238E27FC236}">
                <a16:creationId xmlns:a16="http://schemas.microsoft.com/office/drawing/2014/main" id="{6BEC42DE-6721-49F9-996B-D9964E09CC8F}"/>
              </a:ext>
            </a:extLst>
          </p:cNvPr>
          <p:cNvSpPr txBox="1"/>
          <p:nvPr/>
        </p:nvSpPr>
        <p:spPr bwMode="auto">
          <a:xfrm>
            <a:off x="281954" y="2707846"/>
            <a:ext cx="4428000" cy="1430263"/>
          </a:xfrm>
          <a:prstGeom prst="rect">
            <a:avLst/>
          </a:prstGeom>
          <a:noFill/>
        </p:spPr>
        <p:txBody>
          <a:bodyPr wrap="square" rtlCol="0">
            <a:spAutoFit/>
          </a:bodyPr>
          <a:lstStyle>
            <a:defPPr>
              <a:defRPr lang="en-US"/>
            </a:defPPr>
            <a:lvl1pPr algn="dist" fontAlgn="base">
              <a:lnSpc>
                <a:spcPct val="150000"/>
              </a:lnSpc>
              <a:spcBef>
                <a:spcPct val="0"/>
              </a:spcBef>
              <a:spcAft>
                <a:spcPct val="0"/>
              </a:spcAft>
              <a:buClr>
                <a:schemeClr val="accent2"/>
              </a:buClr>
              <a:buSzPct val="120000"/>
              <a:defRPr kumimoji="1" sz="1200">
                <a:solidFill>
                  <a:srgbClr val="000000"/>
                </a:solidFill>
                <a:latin typeface="+mn-ea"/>
              </a:defRPr>
            </a:lvl1pPr>
            <a:lvl2pPr fontAlgn="base">
              <a:spcBef>
                <a:spcPct val="0"/>
              </a:spcBef>
              <a:spcAft>
                <a:spcPct val="0"/>
              </a:spcAft>
              <a:defRPr kumimoji="1" sz="600">
                <a:solidFill>
                  <a:srgbClr val="000000"/>
                </a:solidFill>
                <a:latin typeface="Arial" charset="0"/>
                <a:ea typeface="ＭＳ Ｐゴシック" pitchFamily="50" charset="-128"/>
              </a:defRPr>
            </a:lvl2pPr>
            <a:lvl3pPr fontAlgn="base">
              <a:spcBef>
                <a:spcPct val="0"/>
              </a:spcBef>
              <a:spcAft>
                <a:spcPct val="0"/>
              </a:spcAft>
              <a:defRPr kumimoji="1" sz="600">
                <a:solidFill>
                  <a:srgbClr val="000000"/>
                </a:solidFill>
                <a:latin typeface="Arial" charset="0"/>
                <a:ea typeface="ＭＳ Ｐゴシック" pitchFamily="50" charset="-128"/>
              </a:defRPr>
            </a:lvl3pPr>
            <a:lvl4pPr fontAlgn="base">
              <a:spcBef>
                <a:spcPct val="0"/>
              </a:spcBef>
              <a:spcAft>
                <a:spcPct val="0"/>
              </a:spcAft>
              <a:defRPr kumimoji="1" sz="600">
                <a:solidFill>
                  <a:srgbClr val="000000"/>
                </a:solidFill>
                <a:latin typeface="Arial" charset="0"/>
                <a:ea typeface="ＭＳ Ｐゴシック" pitchFamily="50" charset="-128"/>
              </a:defRPr>
            </a:lvl4pPr>
            <a:lvl5pPr fontAlgn="base">
              <a:spcBef>
                <a:spcPct val="0"/>
              </a:spcBef>
              <a:spcAft>
                <a:spcPct val="0"/>
              </a:spcAft>
              <a:defRPr kumimoji="1" sz="600">
                <a:solidFill>
                  <a:srgbClr val="000000"/>
                </a:solidFill>
                <a:latin typeface="Arial" charset="0"/>
                <a:ea typeface="ＭＳ Ｐゴシック" pitchFamily="50" charset="-128"/>
              </a:defRPr>
            </a:lvl5pPr>
            <a:lvl6pPr defTabSz="914400">
              <a:defRPr kumimoji="1" sz="600">
                <a:solidFill>
                  <a:srgbClr val="000000"/>
                </a:solidFill>
                <a:latin typeface="Arial" charset="0"/>
                <a:ea typeface="ＭＳ Ｐゴシック" pitchFamily="50" charset="-128"/>
              </a:defRPr>
            </a:lvl6pPr>
            <a:lvl7pPr defTabSz="914400">
              <a:defRPr kumimoji="1" sz="600">
                <a:solidFill>
                  <a:srgbClr val="000000"/>
                </a:solidFill>
                <a:latin typeface="Arial" charset="0"/>
                <a:ea typeface="ＭＳ Ｐゴシック" pitchFamily="50" charset="-128"/>
              </a:defRPr>
            </a:lvl7pPr>
            <a:lvl8pPr defTabSz="914400">
              <a:defRPr kumimoji="1" sz="600">
                <a:solidFill>
                  <a:srgbClr val="000000"/>
                </a:solidFill>
                <a:latin typeface="Arial" charset="0"/>
                <a:ea typeface="ＭＳ Ｐゴシック" pitchFamily="50" charset="-128"/>
              </a:defRPr>
            </a:lvl8pPr>
            <a:lvl9pPr defTabSz="914400">
              <a:defRPr kumimoji="1" sz="600">
                <a:solidFill>
                  <a:srgbClr val="000000"/>
                </a:solidFill>
                <a:latin typeface="Arial" charset="0"/>
                <a:ea typeface="ＭＳ Ｐゴシック" pitchFamily="50" charset="-128"/>
              </a:defRPr>
            </a:lvl9pPr>
          </a:lstStyle>
          <a:p>
            <a:r>
              <a:rPr lang="ja-JP" altLang="en-US" dirty="0"/>
              <a:t>（１）令和６年度普通会計決算の状況・・・・・・・・・・・・・・・・・・・・</a:t>
            </a:r>
          </a:p>
          <a:p>
            <a:r>
              <a:rPr lang="ja-JP" altLang="en-US" dirty="0"/>
              <a:t>（２）財政指標の比較・・・・・・・・・・・・・・・・・・・・・・・・・・・・・・・・</a:t>
            </a:r>
          </a:p>
          <a:p>
            <a:r>
              <a:rPr lang="ja-JP" altLang="en-US" dirty="0"/>
              <a:t>（３）財政調整基金の状況・・・・・・・・・・・・・・・・・・・・・・・・・・・</a:t>
            </a:r>
          </a:p>
          <a:p>
            <a:r>
              <a:rPr lang="ja-JP" altLang="en-US" dirty="0"/>
              <a:t>（４）令和８年度当初予算の状況・・・・・・・・・・・・・・・・・・・・・</a:t>
            </a:r>
            <a:endParaRPr lang="en-US" altLang="ja-JP" dirty="0"/>
          </a:p>
          <a:p>
            <a:r>
              <a:rPr lang="ja-JP" altLang="en-US" dirty="0"/>
              <a:t>（５）財政状況に関する中長期試算・・・・・・・・・・・・・・・・・・・</a:t>
            </a:r>
            <a:endParaRPr lang="en-US" altLang="ja-JP" dirty="0"/>
          </a:p>
        </p:txBody>
      </p:sp>
      <p:sp>
        <p:nvSpPr>
          <p:cNvPr id="29" name="テキスト ボックス 28">
            <a:extLst>
              <a:ext uri="{FF2B5EF4-FFF2-40B4-BE49-F238E27FC236}">
                <a16:creationId xmlns:a16="http://schemas.microsoft.com/office/drawing/2014/main" id="{3ABED7C3-F1F6-4081-8F70-E1C40D70BE6E}"/>
              </a:ext>
            </a:extLst>
          </p:cNvPr>
          <p:cNvSpPr txBox="1"/>
          <p:nvPr/>
        </p:nvSpPr>
        <p:spPr bwMode="auto">
          <a:xfrm>
            <a:off x="278187" y="4678667"/>
            <a:ext cx="4428000" cy="1153264"/>
          </a:xfrm>
          <a:prstGeom prst="rect">
            <a:avLst/>
          </a:prstGeom>
          <a:noFill/>
        </p:spPr>
        <p:txBody>
          <a:bodyPr wrap="square" rtlCol="0">
            <a:spAutoFit/>
          </a:bodyPr>
          <a:lstStyle>
            <a:defPPr>
              <a:defRPr lang="en-US"/>
            </a:defPPr>
            <a:lvl1pPr algn="dist" fontAlgn="base">
              <a:lnSpc>
                <a:spcPct val="150000"/>
              </a:lnSpc>
              <a:spcBef>
                <a:spcPct val="0"/>
              </a:spcBef>
              <a:spcAft>
                <a:spcPct val="0"/>
              </a:spcAft>
              <a:buClr>
                <a:schemeClr val="accent2"/>
              </a:buClr>
              <a:buSzPct val="120000"/>
              <a:defRPr kumimoji="1" sz="1200">
                <a:solidFill>
                  <a:srgbClr val="000000"/>
                </a:solidFill>
                <a:latin typeface="+mn-ea"/>
              </a:defRPr>
            </a:lvl1pPr>
            <a:lvl2pPr fontAlgn="base">
              <a:spcBef>
                <a:spcPct val="0"/>
              </a:spcBef>
              <a:spcAft>
                <a:spcPct val="0"/>
              </a:spcAft>
              <a:defRPr kumimoji="1" sz="600">
                <a:solidFill>
                  <a:srgbClr val="000000"/>
                </a:solidFill>
                <a:latin typeface="Arial" charset="0"/>
                <a:ea typeface="ＭＳ Ｐゴシック" pitchFamily="50" charset="-128"/>
              </a:defRPr>
            </a:lvl2pPr>
            <a:lvl3pPr fontAlgn="base">
              <a:spcBef>
                <a:spcPct val="0"/>
              </a:spcBef>
              <a:spcAft>
                <a:spcPct val="0"/>
              </a:spcAft>
              <a:defRPr kumimoji="1" sz="600">
                <a:solidFill>
                  <a:srgbClr val="000000"/>
                </a:solidFill>
                <a:latin typeface="Arial" charset="0"/>
                <a:ea typeface="ＭＳ Ｐゴシック" pitchFamily="50" charset="-128"/>
              </a:defRPr>
            </a:lvl3pPr>
            <a:lvl4pPr fontAlgn="base">
              <a:spcBef>
                <a:spcPct val="0"/>
              </a:spcBef>
              <a:spcAft>
                <a:spcPct val="0"/>
              </a:spcAft>
              <a:defRPr kumimoji="1" sz="600">
                <a:solidFill>
                  <a:srgbClr val="000000"/>
                </a:solidFill>
                <a:latin typeface="Arial" charset="0"/>
                <a:ea typeface="ＭＳ Ｐゴシック" pitchFamily="50" charset="-128"/>
              </a:defRPr>
            </a:lvl4pPr>
            <a:lvl5pPr fontAlgn="base">
              <a:spcBef>
                <a:spcPct val="0"/>
              </a:spcBef>
              <a:spcAft>
                <a:spcPct val="0"/>
              </a:spcAft>
              <a:defRPr kumimoji="1" sz="600">
                <a:solidFill>
                  <a:srgbClr val="000000"/>
                </a:solidFill>
                <a:latin typeface="Arial" charset="0"/>
                <a:ea typeface="ＭＳ Ｐゴシック" pitchFamily="50" charset="-128"/>
              </a:defRPr>
            </a:lvl5pPr>
            <a:lvl6pPr defTabSz="914400">
              <a:defRPr kumimoji="1" sz="600">
                <a:solidFill>
                  <a:srgbClr val="000000"/>
                </a:solidFill>
                <a:latin typeface="Arial" charset="0"/>
                <a:ea typeface="ＭＳ Ｐゴシック" pitchFamily="50" charset="-128"/>
              </a:defRPr>
            </a:lvl6pPr>
            <a:lvl7pPr defTabSz="914400">
              <a:defRPr kumimoji="1" sz="600">
                <a:solidFill>
                  <a:srgbClr val="000000"/>
                </a:solidFill>
                <a:latin typeface="Arial" charset="0"/>
                <a:ea typeface="ＭＳ Ｐゴシック" pitchFamily="50" charset="-128"/>
              </a:defRPr>
            </a:lvl7pPr>
            <a:lvl8pPr defTabSz="914400">
              <a:defRPr kumimoji="1" sz="600">
                <a:solidFill>
                  <a:srgbClr val="000000"/>
                </a:solidFill>
                <a:latin typeface="Arial" charset="0"/>
                <a:ea typeface="ＭＳ Ｐゴシック" pitchFamily="50" charset="-128"/>
              </a:defRPr>
            </a:lvl8pPr>
            <a:lvl9pPr defTabSz="914400">
              <a:defRPr kumimoji="1" sz="600">
                <a:solidFill>
                  <a:srgbClr val="000000"/>
                </a:solidFill>
                <a:latin typeface="Arial" charset="0"/>
                <a:ea typeface="ＭＳ Ｐゴシック" pitchFamily="50" charset="-128"/>
              </a:defRPr>
            </a:lvl9pPr>
          </a:lstStyle>
          <a:p>
            <a:r>
              <a:rPr lang="ja-JP" altLang="en-US" dirty="0"/>
              <a:t>（１）令和８年度発行計画・・・・・・・・・・・・・・・・・・・・・・・・・・</a:t>
            </a:r>
            <a:endParaRPr lang="en-US" altLang="ja-JP" dirty="0"/>
          </a:p>
          <a:p>
            <a:r>
              <a:rPr lang="ja-JP" altLang="en-US" dirty="0"/>
              <a:t>（２）令和７年度発行実績・・・・・・・・・・・・・・・・・・・・・・・・・・</a:t>
            </a:r>
          </a:p>
          <a:p>
            <a:r>
              <a:rPr lang="ja-JP" altLang="en-US" dirty="0"/>
              <a:t>（３）府債発行額・府債残高の推移・・・・・・・・・・・・・・・・・</a:t>
            </a:r>
          </a:p>
          <a:p>
            <a:r>
              <a:rPr lang="ja-JP" altLang="en-US" dirty="0"/>
              <a:t>（４）グリーンボンドについて・・・・・・・・・・・・・・・・・・・・</a:t>
            </a:r>
          </a:p>
        </p:txBody>
      </p:sp>
      <p:sp>
        <p:nvSpPr>
          <p:cNvPr id="31" name="テキスト ボックス 30">
            <a:extLst>
              <a:ext uri="{FF2B5EF4-FFF2-40B4-BE49-F238E27FC236}">
                <a16:creationId xmlns:a16="http://schemas.microsoft.com/office/drawing/2014/main" id="{C0BF079A-3A89-4250-B356-D62B9C889164}"/>
              </a:ext>
            </a:extLst>
          </p:cNvPr>
          <p:cNvSpPr txBox="1"/>
          <p:nvPr/>
        </p:nvSpPr>
        <p:spPr bwMode="auto">
          <a:xfrm>
            <a:off x="5058442" y="1621872"/>
            <a:ext cx="4428000" cy="1153264"/>
          </a:xfrm>
          <a:prstGeom prst="rect">
            <a:avLst/>
          </a:prstGeom>
          <a:noFill/>
        </p:spPr>
        <p:txBody>
          <a:bodyPr wrap="square" rtlCol="0">
            <a:spAutoFit/>
          </a:bodyPr>
          <a:lstStyle>
            <a:defPPr>
              <a:defRPr lang="en-US"/>
            </a:defPPr>
            <a:lvl1pPr algn="dist" fontAlgn="base">
              <a:lnSpc>
                <a:spcPct val="150000"/>
              </a:lnSpc>
              <a:spcBef>
                <a:spcPct val="0"/>
              </a:spcBef>
              <a:spcAft>
                <a:spcPct val="0"/>
              </a:spcAft>
              <a:buClr>
                <a:schemeClr val="accent2"/>
              </a:buClr>
              <a:buSzPct val="120000"/>
              <a:defRPr kumimoji="1" sz="1200">
                <a:solidFill>
                  <a:srgbClr val="000000"/>
                </a:solidFill>
                <a:latin typeface="+mn-ea"/>
              </a:defRPr>
            </a:lvl1pPr>
            <a:lvl2pPr fontAlgn="base">
              <a:spcBef>
                <a:spcPct val="0"/>
              </a:spcBef>
              <a:spcAft>
                <a:spcPct val="0"/>
              </a:spcAft>
              <a:defRPr kumimoji="1" sz="600">
                <a:solidFill>
                  <a:srgbClr val="000000"/>
                </a:solidFill>
                <a:latin typeface="Arial" charset="0"/>
                <a:ea typeface="ＭＳ Ｐゴシック" pitchFamily="50" charset="-128"/>
              </a:defRPr>
            </a:lvl2pPr>
            <a:lvl3pPr fontAlgn="base">
              <a:spcBef>
                <a:spcPct val="0"/>
              </a:spcBef>
              <a:spcAft>
                <a:spcPct val="0"/>
              </a:spcAft>
              <a:defRPr kumimoji="1" sz="600">
                <a:solidFill>
                  <a:srgbClr val="000000"/>
                </a:solidFill>
                <a:latin typeface="Arial" charset="0"/>
                <a:ea typeface="ＭＳ Ｐゴシック" pitchFamily="50" charset="-128"/>
              </a:defRPr>
            </a:lvl3pPr>
            <a:lvl4pPr fontAlgn="base">
              <a:spcBef>
                <a:spcPct val="0"/>
              </a:spcBef>
              <a:spcAft>
                <a:spcPct val="0"/>
              </a:spcAft>
              <a:defRPr kumimoji="1" sz="600">
                <a:solidFill>
                  <a:srgbClr val="000000"/>
                </a:solidFill>
                <a:latin typeface="Arial" charset="0"/>
                <a:ea typeface="ＭＳ Ｐゴシック" pitchFamily="50" charset="-128"/>
              </a:defRPr>
            </a:lvl4pPr>
            <a:lvl5pPr fontAlgn="base">
              <a:spcBef>
                <a:spcPct val="0"/>
              </a:spcBef>
              <a:spcAft>
                <a:spcPct val="0"/>
              </a:spcAft>
              <a:defRPr kumimoji="1" sz="600">
                <a:solidFill>
                  <a:srgbClr val="000000"/>
                </a:solidFill>
                <a:latin typeface="Arial" charset="0"/>
                <a:ea typeface="ＭＳ Ｐゴシック" pitchFamily="50" charset="-128"/>
              </a:defRPr>
            </a:lvl5pPr>
            <a:lvl6pPr defTabSz="914400">
              <a:defRPr kumimoji="1" sz="600">
                <a:solidFill>
                  <a:srgbClr val="000000"/>
                </a:solidFill>
                <a:latin typeface="Arial" charset="0"/>
                <a:ea typeface="ＭＳ Ｐゴシック" pitchFamily="50" charset="-128"/>
              </a:defRPr>
            </a:lvl6pPr>
            <a:lvl7pPr defTabSz="914400">
              <a:defRPr kumimoji="1" sz="600">
                <a:solidFill>
                  <a:srgbClr val="000000"/>
                </a:solidFill>
                <a:latin typeface="Arial" charset="0"/>
                <a:ea typeface="ＭＳ Ｐゴシック" pitchFamily="50" charset="-128"/>
              </a:defRPr>
            </a:lvl7pPr>
            <a:lvl8pPr defTabSz="914400">
              <a:defRPr kumimoji="1" sz="600">
                <a:solidFill>
                  <a:srgbClr val="000000"/>
                </a:solidFill>
                <a:latin typeface="Arial" charset="0"/>
                <a:ea typeface="ＭＳ Ｐゴシック" pitchFamily="50" charset="-128"/>
              </a:defRPr>
            </a:lvl8pPr>
            <a:lvl9pPr defTabSz="914400">
              <a:defRPr kumimoji="1" sz="600">
                <a:solidFill>
                  <a:srgbClr val="000000"/>
                </a:solidFill>
                <a:latin typeface="Arial" charset="0"/>
                <a:ea typeface="ＭＳ Ｐゴシック" pitchFamily="50" charset="-128"/>
              </a:defRPr>
            </a:lvl9pPr>
          </a:lstStyle>
          <a:p>
            <a:pPr marL="171450" indent="-171450">
              <a:buFont typeface="Arial" panose="020B0604020202020204" pitchFamily="34" charset="0"/>
              <a:buChar char="•"/>
            </a:pPr>
            <a:r>
              <a:rPr lang="ja-JP" altLang="en-US" dirty="0"/>
              <a:t>大阪府の行財政改革・・・・・・・・・・・・・・・・・・・・・・・</a:t>
            </a:r>
            <a:endParaRPr lang="en-US" altLang="ja-JP" dirty="0"/>
          </a:p>
          <a:p>
            <a:pPr marL="171450" indent="-171450">
              <a:buFont typeface="Arial" panose="020B0604020202020204" pitchFamily="34" charset="0"/>
              <a:buChar char="•"/>
            </a:pPr>
            <a:r>
              <a:rPr lang="zh-TW" altLang="en-US" dirty="0"/>
              <a:t>大阪府財政運営基本条例</a:t>
            </a:r>
            <a:r>
              <a:rPr lang="ja-JP" altLang="en-US" dirty="0"/>
              <a:t>・・・・・・・・・・・・・・・・・・・・・・</a:t>
            </a:r>
          </a:p>
          <a:p>
            <a:pPr marL="171450" indent="-171450">
              <a:buFont typeface="Arial" panose="020B0604020202020204" pitchFamily="34" charset="0"/>
              <a:buChar char="•"/>
            </a:pPr>
            <a:r>
              <a:rPr lang="ja-JP" altLang="en-US" dirty="0"/>
              <a:t>財政状況に関する中長期試算・・・・・・・・・・・・・・・</a:t>
            </a:r>
            <a:endParaRPr lang="en-US" altLang="ja-JP" dirty="0"/>
          </a:p>
          <a:p>
            <a:pPr marL="171450" indent="-171450">
              <a:buFont typeface="Arial" panose="020B0604020202020204" pitchFamily="34" charset="0"/>
              <a:buChar char="•"/>
            </a:pPr>
            <a:r>
              <a:rPr lang="ja-JP" altLang="en-US" dirty="0"/>
              <a:t>決算情報・大阪府の取組みについて・・・・・・・・・・</a:t>
            </a:r>
            <a:endParaRPr lang="en-US" altLang="ja-JP" dirty="0"/>
          </a:p>
        </p:txBody>
      </p:sp>
      <p:sp>
        <p:nvSpPr>
          <p:cNvPr id="30" name="テキスト ボックス 29">
            <a:extLst>
              <a:ext uri="{FF2B5EF4-FFF2-40B4-BE49-F238E27FC236}">
                <a16:creationId xmlns:a16="http://schemas.microsoft.com/office/drawing/2014/main" id="{42162088-F503-41AD-A2CB-A96986041631}"/>
              </a:ext>
            </a:extLst>
          </p:cNvPr>
          <p:cNvSpPr txBox="1"/>
          <p:nvPr/>
        </p:nvSpPr>
        <p:spPr>
          <a:xfrm>
            <a:off x="4652902" y="1598024"/>
            <a:ext cx="269625" cy="612155"/>
          </a:xfrm>
          <a:prstGeom prst="rect">
            <a:avLst/>
          </a:prstGeom>
          <a:noFill/>
        </p:spPr>
        <p:txBody>
          <a:bodyPr wrap="none" rtlCol="0">
            <a:spAutoFit/>
          </a:bodyPr>
          <a:lstStyle>
            <a:defPPr>
              <a:defRPr lang="ja-JP"/>
            </a:defPPr>
            <a:lvl1pPr algn="r" fontAlgn="base">
              <a:lnSpc>
                <a:spcPct val="150000"/>
              </a:lnSpc>
              <a:spcBef>
                <a:spcPct val="0"/>
              </a:spcBef>
              <a:spcAft>
                <a:spcPct val="0"/>
              </a:spcAft>
              <a:defRPr kumimoji="1" sz="1200">
                <a:solidFill>
                  <a:srgbClr val="000000"/>
                </a:solidFill>
                <a:latin typeface="Arial" charset="0"/>
                <a:ea typeface="ＭＳ Ｐゴシック" pitchFamily="50" charset="-128"/>
              </a:defRPr>
            </a:lvl1pPr>
            <a:lvl2pPr fontAlgn="base">
              <a:spcBef>
                <a:spcPct val="0"/>
              </a:spcBef>
              <a:spcAft>
                <a:spcPct val="0"/>
              </a:spcAft>
              <a:defRPr kumimoji="1" sz="600">
                <a:solidFill>
                  <a:srgbClr val="000000"/>
                </a:solidFill>
                <a:latin typeface="Arial" charset="0"/>
                <a:ea typeface="ＭＳ Ｐゴシック" pitchFamily="50" charset="-128"/>
              </a:defRPr>
            </a:lvl2pPr>
            <a:lvl3pPr fontAlgn="base">
              <a:spcBef>
                <a:spcPct val="0"/>
              </a:spcBef>
              <a:spcAft>
                <a:spcPct val="0"/>
              </a:spcAft>
              <a:defRPr kumimoji="1" sz="600">
                <a:solidFill>
                  <a:srgbClr val="000000"/>
                </a:solidFill>
                <a:latin typeface="Arial" charset="0"/>
                <a:ea typeface="ＭＳ Ｐゴシック" pitchFamily="50" charset="-128"/>
              </a:defRPr>
            </a:lvl3pPr>
            <a:lvl4pPr fontAlgn="base">
              <a:spcBef>
                <a:spcPct val="0"/>
              </a:spcBef>
              <a:spcAft>
                <a:spcPct val="0"/>
              </a:spcAft>
              <a:defRPr kumimoji="1" sz="600">
                <a:solidFill>
                  <a:srgbClr val="000000"/>
                </a:solidFill>
                <a:latin typeface="Arial" charset="0"/>
                <a:ea typeface="ＭＳ Ｐゴシック" pitchFamily="50" charset="-128"/>
              </a:defRPr>
            </a:lvl4pPr>
            <a:lvl5pPr fontAlgn="base">
              <a:spcBef>
                <a:spcPct val="0"/>
              </a:spcBef>
              <a:spcAft>
                <a:spcPct val="0"/>
              </a:spcAft>
              <a:defRPr kumimoji="1" sz="600">
                <a:solidFill>
                  <a:srgbClr val="000000"/>
                </a:solidFill>
                <a:latin typeface="Arial" charset="0"/>
                <a:ea typeface="ＭＳ Ｐゴシック" pitchFamily="50" charset="-128"/>
              </a:defRPr>
            </a:lvl5pPr>
            <a:lvl6pPr defTabSz="914400">
              <a:defRPr kumimoji="1" sz="600">
                <a:solidFill>
                  <a:srgbClr val="000000"/>
                </a:solidFill>
                <a:latin typeface="Arial" charset="0"/>
                <a:ea typeface="ＭＳ Ｐゴシック" pitchFamily="50" charset="-128"/>
              </a:defRPr>
            </a:lvl6pPr>
            <a:lvl7pPr defTabSz="914400">
              <a:defRPr kumimoji="1" sz="600">
                <a:solidFill>
                  <a:srgbClr val="000000"/>
                </a:solidFill>
                <a:latin typeface="Arial" charset="0"/>
                <a:ea typeface="ＭＳ Ｐゴシック" pitchFamily="50" charset="-128"/>
              </a:defRPr>
            </a:lvl7pPr>
            <a:lvl8pPr defTabSz="914400">
              <a:defRPr kumimoji="1" sz="600">
                <a:solidFill>
                  <a:srgbClr val="000000"/>
                </a:solidFill>
                <a:latin typeface="Arial" charset="0"/>
                <a:ea typeface="ＭＳ Ｐゴシック" pitchFamily="50" charset="-128"/>
              </a:defRPr>
            </a:lvl8pPr>
            <a:lvl9pPr defTabSz="914400">
              <a:defRPr kumimoji="1" sz="600">
                <a:solidFill>
                  <a:srgbClr val="000000"/>
                </a:solidFill>
                <a:latin typeface="Arial" charset="0"/>
                <a:ea typeface="ＭＳ Ｐゴシック" pitchFamily="50" charset="-128"/>
              </a:defRPr>
            </a:lvl9pPr>
          </a:lstStyle>
          <a:p>
            <a:r>
              <a:rPr lang="en-US" altLang="ja-JP" dirty="0"/>
              <a:t>3</a:t>
            </a:r>
          </a:p>
          <a:p>
            <a:r>
              <a:rPr lang="en-US" altLang="ja-JP" dirty="0"/>
              <a:t>4</a:t>
            </a:r>
          </a:p>
        </p:txBody>
      </p:sp>
      <p:sp>
        <p:nvSpPr>
          <p:cNvPr id="32" name="テキスト ボックス 31">
            <a:extLst>
              <a:ext uri="{FF2B5EF4-FFF2-40B4-BE49-F238E27FC236}">
                <a16:creationId xmlns:a16="http://schemas.microsoft.com/office/drawing/2014/main" id="{402DC804-C7A2-4352-8243-CD539C2A1254}"/>
              </a:ext>
            </a:extLst>
          </p:cNvPr>
          <p:cNvSpPr txBox="1"/>
          <p:nvPr/>
        </p:nvSpPr>
        <p:spPr>
          <a:xfrm>
            <a:off x="4591892" y="2701497"/>
            <a:ext cx="354584" cy="1443152"/>
          </a:xfrm>
          <a:prstGeom prst="rect">
            <a:avLst/>
          </a:prstGeom>
          <a:noFill/>
        </p:spPr>
        <p:txBody>
          <a:bodyPr wrap="none" rtlCol="0">
            <a:spAutoFit/>
          </a:bodyPr>
          <a:lstStyle>
            <a:defPPr>
              <a:defRPr lang="en-US"/>
            </a:defPPr>
            <a:lvl1pPr algn="r" fontAlgn="base">
              <a:lnSpc>
                <a:spcPct val="150000"/>
              </a:lnSpc>
              <a:spcBef>
                <a:spcPct val="0"/>
              </a:spcBef>
              <a:spcAft>
                <a:spcPct val="0"/>
              </a:spcAft>
              <a:defRPr kumimoji="1" sz="1200">
                <a:solidFill>
                  <a:srgbClr val="000000"/>
                </a:solidFill>
                <a:latin typeface="Arial" charset="0"/>
                <a:ea typeface="ＭＳ Ｐゴシック" pitchFamily="50" charset="-128"/>
              </a:defRPr>
            </a:lvl1pPr>
            <a:lvl2pPr fontAlgn="base">
              <a:spcBef>
                <a:spcPct val="0"/>
              </a:spcBef>
              <a:spcAft>
                <a:spcPct val="0"/>
              </a:spcAft>
              <a:defRPr kumimoji="1" sz="600">
                <a:solidFill>
                  <a:srgbClr val="000000"/>
                </a:solidFill>
                <a:latin typeface="Arial" charset="0"/>
                <a:ea typeface="ＭＳ Ｐゴシック" pitchFamily="50" charset="-128"/>
              </a:defRPr>
            </a:lvl2pPr>
            <a:lvl3pPr fontAlgn="base">
              <a:spcBef>
                <a:spcPct val="0"/>
              </a:spcBef>
              <a:spcAft>
                <a:spcPct val="0"/>
              </a:spcAft>
              <a:defRPr kumimoji="1" sz="600">
                <a:solidFill>
                  <a:srgbClr val="000000"/>
                </a:solidFill>
                <a:latin typeface="Arial" charset="0"/>
                <a:ea typeface="ＭＳ Ｐゴシック" pitchFamily="50" charset="-128"/>
              </a:defRPr>
            </a:lvl3pPr>
            <a:lvl4pPr fontAlgn="base">
              <a:spcBef>
                <a:spcPct val="0"/>
              </a:spcBef>
              <a:spcAft>
                <a:spcPct val="0"/>
              </a:spcAft>
              <a:defRPr kumimoji="1" sz="600">
                <a:solidFill>
                  <a:srgbClr val="000000"/>
                </a:solidFill>
                <a:latin typeface="Arial" charset="0"/>
                <a:ea typeface="ＭＳ Ｐゴシック" pitchFamily="50" charset="-128"/>
              </a:defRPr>
            </a:lvl4pPr>
            <a:lvl5pPr fontAlgn="base">
              <a:spcBef>
                <a:spcPct val="0"/>
              </a:spcBef>
              <a:spcAft>
                <a:spcPct val="0"/>
              </a:spcAft>
              <a:defRPr kumimoji="1" sz="600">
                <a:solidFill>
                  <a:srgbClr val="000000"/>
                </a:solidFill>
                <a:latin typeface="Arial" charset="0"/>
                <a:ea typeface="ＭＳ Ｐゴシック" pitchFamily="50" charset="-128"/>
              </a:defRPr>
            </a:lvl5pPr>
            <a:lvl6pPr defTabSz="914400">
              <a:defRPr kumimoji="1" sz="600">
                <a:solidFill>
                  <a:srgbClr val="000000"/>
                </a:solidFill>
                <a:latin typeface="Arial" charset="0"/>
                <a:ea typeface="ＭＳ Ｐゴシック" pitchFamily="50" charset="-128"/>
              </a:defRPr>
            </a:lvl6pPr>
            <a:lvl7pPr defTabSz="914400">
              <a:defRPr kumimoji="1" sz="600">
                <a:solidFill>
                  <a:srgbClr val="000000"/>
                </a:solidFill>
                <a:latin typeface="Arial" charset="0"/>
                <a:ea typeface="ＭＳ Ｐゴシック" pitchFamily="50" charset="-128"/>
              </a:defRPr>
            </a:lvl7pPr>
            <a:lvl8pPr defTabSz="914400">
              <a:defRPr kumimoji="1" sz="600">
                <a:solidFill>
                  <a:srgbClr val="000000"/>
                </a:solidFill>
                <a:latin typeface="Arial" charset="0"/>
                <a:ea typeface="ＭＳ Ｐゴシック" pitchFamily="50" charset="-128"/>
              </a:defRPr>
            </a:lvl8pPr>
            <a:lvl9pPr defTabSz="914400">
              <a:defRPr kumimoji="1" sz="600">
                <a:solidFill>
                  <a:srgbClr val="000000"/>
                </a:solidFill>
                <a:latin typeface="Arial" charset="0"/>
                <a:ea typeface="ＭＳ Ｐゴシック" pitchFamily="50" charset="-128"/>
              </a:defRPr>
            </a:lvl9pPr>
          </a:lstStyle>
          <a:p>
            <a:r>
              <a:rPr lang="en-US" altLang="ja-JP" dirty="0"/>
              <a:t>7</a:t>
            </a:r>
          </a:p>
          <a:p>
            <a:r>
              <a:rPr lang="en-US" altLang="ja-JP" dirty="0"/>
              <a:t>9</a:t>
            </a:r>
          </a:p>
          <a:p>
            <a:r>
              <a:rPr lang="en-US" altLang="ja-JP" dirty="0"/>
              <a:t>11</a:t>
            </a:r>
          </a:p>
          <a:p>
            <a:r>
              <a:rPr lang="en-US" altLang="ja-JP" dirty="0"/>
              <a:t>12</a:t>
            </a:r>
          </a:p>
          <a:p>
            <a:r>
              <a:rPr lang="en-US" altLang="ja-JP" dirty="0"/>
              <a:t>15</a:t>
            </a:r>
          </a:p>
        </p:txBody>
      </p:sp>
      <p:sp>
        <p:nvSpPr>
          <p:cNvPr id="33" name="テキスト ボックス 32">
            <a:extLst>
              <a:ext uri="{FF2B5EF4-FFF2-40B4-BE49-F238E27FC236}">
                <a16:creationId xmlns:a16="http://schemas.microsoft.com/office/drawing/2014/main" id="{F9FAB4D8-5CB1-47C0-8FF1-F4083C6A5B4B}"/>
              </a:ext>
            </a:extLst>
          </p:cNvPr>
          <p:cNvSpPr txBox="1"/>
          <p:nvPr/>
        </p:nvSpPr>
        <p:spPr>
          <a:xfrm>
            <a:off x="4608755" y="4685207"/>
            <a:ext cx="354584" cy="1166153"/>
          </a:xfrm>
          <a:prstGeom prst="rect">
            <a:avLst/>
          </a:prstGeom>
          <a:noFill/>
        </p:spPr>
        <p:txBody>
          <a:bodyPr wrap="none" rtlCol="0">
            <a:spAutoFit/>
          </a:bodyPr>
          <a:lstStyle>
            <a:defPPr>
              <a:defRPr lang="en-US"/>
            </a:defPPr>
            <a:lvl1pPr algn="r" fontAlgn="base">
              <a:lnSpc>
                <a:spcPct val="150000"/>
              </a:lnSpc>
              <a:spcBef>
                <a:spcPct val="0"/>
              </a:spcBef>
              <a:spcAft>
                <a:spcPct val="0"/>
              </a:spcAft>
              <a:defRPr kumimoji="1" sz="1200">
                <a:solidFill>
                  <a:srgbClr val="000000"/>
                </a:solidFill>
                <a:latin typeface="Arial" charset="0"/>
                <a:ea typeface="ＭＳ Ｐゴシック" pitchFamily="50" charset="-128"/>
              </a:defRPr>
            </a:lvl1pPr>
            <a:lvl2pPr fontAlgn="base">
              <a:spcBef>
                <a:spcPct val="0"/>
              </a:spcBef>
              <a:spcAft>
                <a:spcPct val="0"/>
              </a:spcAft>
              <a:defRPr kumimoji="1" sz="600">
                <a:solidFill>
                  <a:srgbClr val="000000"/>
                </a:solidFill>
                <a:latin typeface="Arial" charset="0"/>
                <a:ea typeface="ＭＳ Ｐゴシック" pitchFamily="50" charset="-128"/>
              </a:defRPr>
            </a:lvl2pPr>
            <a:lvl3pPr fontAlgn="base">
              <a:spcBef>
                <a:spcPct val="0"/>
              </a:spcBef>
              <a:spcAft>
                <a:spcPct val="0"/>
              </a:spcAft>
              <a:defRPr kumimoji="1" sz="600">
                <a:solidFill>
                  <a:srgbClr val="000000"/>
                </a:solidFill>
                <a:latin typeface="Arial" charset="0"/>
                <a:ea typeface="ＭＳ Ｐゴシック" pitchFamily="50" charset="-128"/>
              </a:defRPr>
            </a:lvl3pPr>
            <a:lvl4pPr fontAlgn="base">
              <a:spcBef>
                <a:spcPct val="0"/>
              </a:spcBef>
              <a:spcAft>
                <a:spcPct val="0"/>
              </a:spcAft>
              <a:defRPr kumimoji="1" sz="600">
                <a:solidFill>
                  <a:srgbClr val="000000"/>
                </a:solidFill>
                <a:latin typeface="Arial" charset="0"/>
                <a:ea typeface="ＭＳ Ｐゴシック" pitchFamily="50" charset="-128"/>
              </a:defRPr>
            </a:lvl4pPr>
            <a:lvl5pPr fontAlgn="base">
              <a:spcBef>
                <a:spcPct val="0"/>
              </a:spcBef>
              <a:spcAft>
                <a:spcPct val="0"/>
              </a:spcAft>
              <a:defRPr kumimoji="1" sz="600">
                <a:solidFill>
                  <a:srgbClr val="000000"/>
                </a:solidFill>
                <a:latin typeface="Arial" charset="0"/>
                <a:ea typeface="ＭＳ Ｐゴシック" pitchFamily="50" charset="-128"/>
              </a:defRPr>
            </a:lvl5pPr>
            <a:lvl6pPr defTabSz="914400">
              <a:defRPr kumimoji="1" sz="600">
                <a:solidFill>
                  <a:srgbClr val="000000"/>
                </a:solidFill>
                <a:latin typeface="Arial" charset="0"/>
                <a:ea typeface="ＭＳ Ｐゴシック" pitchFamily="50" charset="-128"/>
              </a:defRPr>
            </a:lvl6pPr>
            <a:lvl7pPr defTabSz="914400">
              <a:defRPr kumimoji="1" sz="600">
                <a:solidFill>
                  <a:srgbClr val="000000"/>
                </a:solidFill>
                <a:latin typeface="Arial" charset="0"/>
                <a:ea typeface="ＭＳ Ｐゴシック" pitchFamily="50" charset="-128"/>
              </a:defRPr>
            </a:lvl7pPr>
            <a:lvl8pPr defTabSz="914400">
              <a:defRPr kumimoji="1" sz="600">
                <a:solidFill>
                  <a:srgbClr val="000000"/>
                </a:solidFill>
                <a:latin typeface="Arial" charset="0"/>
                <a:ea typeface="ＭＳ Ｐゴシック" pitchFamily="50" charset="-128"/>
              </a:defRPr>
            </a:lvl8pPr>
            <a:lvl9pPr defTabSz="914400">
              <a:defRPr kumimoji="1" sz="600">
                <a:solidFill>
                  <a:srgbClr val="000000"/>
                </a:solidFill>
                <a:latin typeface="Arial" charset="0"/>
                <a:ea typeface="ＭＳ Ｐゴシック" pitchFamily="50" charset="-128"/>
              </a:defRPr>
            </a:lvl9pPr>
          </a:lstStyle>
          <a:p>
            <a:r>
              <a:rPr lang="en-US" altLang="ja-JP" dirty="0"/>
              <a:t>17</a:t>
            </a:r>
          </a:p>
          <a:p>
            <a:r>
              <a:rPr lang="en-US" altLang="ja-JP" dirty="0"/>
              <a:t>18</a:t>
            </a:r>
          </a:p>
          <a:p>
            <a:r>
              <a:rPr lang="en-US" altLang="ja-JP" dirty="0"/>
              <a:t>19</a:t>
            </a:r>
          </a:p>
          <a:p>
            <a:r>
              <a:rPr lang="en-US" altLang="ja-JP" dirty="0"/>
              <a:t>20</a:t>
            </a:r>
          </a:p>
        </p:txBody>
      </p:sp>
      <p:sp>
        <p:nvSpPr>
          <p:cNvPr id="34" name="テキスト ボックス 33">
            <a:extLst>
              <a:ext uri="{FF2B5EF4-FFF2-40B4-BE49-F238E27FC236}">
                <a16:creationId xmlns:a16="http://schemas.microsoft.com/office/drawing/2014/main" id="{2A032209-3140-421F-B8AD-A7996FB04941}"/>
              </a:ext>
            </a:extLst>
          </p:cNvPr>
          <p:cNvSpPr txBox="1"/>
          <p:nvPr/>
        </p:nvSpPr>
        <p:spPr>
          <a:xfrm>
            <a:off x="9332571" y="1615043"/>
            <a:ext cx="354584" cy="1166153"/>
          </a:xfrm>
          <a:prstGeom prst="rect">
            <a:avLst/>
          </a:prstGeom>
          <a:noFill/>
        </p:spPr>
        <p:txBody>
          <a:bodyPr wrap="none" rtlCol="0">
            <a:spAutoFit/>
          </a:bodyPr>
          <a:lstStyle>
            <a:defPPr>
              <a:defRPr lang="en-US"/>
            </a:defPPr>
            <a:lvl1pPr algn="r" fontAlgn="base">
              <a:lnSpc>
                <a:spcPct val="150000"/>
              </a:lnSpc>
              <a:spcBef>
                <a:spcPct val="0"/>
              </a:spcBef>
              <a:spcAft>
                <a:spcPct val="0"/>
              </a:spcAft>
              <a:defRPr kumimoji="1" sz="1200">
                <a:solidFill>
                  <a:srgbClr val="000000"/>
                </a:solidFill>
                <a:latin typeface="Arial" charset="0"/>
                <a:ea typeface="ＭＳ Ｐゴシック" pitchFamily="50" charset="-128"/>
              </a:defRPr>
            </a:lvl1pPr>
            <a:lvl2pPr fontAlgn="base">
              <a:spcBef>
                <a:spcPct val="0"/>
              </a:spcBef>
              <a:spcAft>
                <a:spcPct val="0"/>
              </a:spcAft>
              <a:defRPr kumimoji="1" sz="600">
                <a:solidFill>
                  <a:srgbClr val="000000"/>
                </a:solidFill>
                <a:latin typeface="Arial" charset="0"/>
                <a:ea typeface="ＭＳ Ｐゴシック" pitchFamily="50" charset="-128"/>
              </a:defRPr>
            </a:lvl2pPr>
            <a:lvl3pPr fontAlgn="base">
              <a:spcBef>
                <a:spcPct val="0"/>
              </a:spcBef>
              <a:spcAft>
                <a:spcPct val="0"/>
              </a:spcAft>
              <a:defRPr kumimoji="1" sz="600">
                <a:solidFill>
                  <a:srgbClr val="000000"/>
                </a:solidFill>
                <a:latin typeface="Arial" charset="0"/>
                <a:ea typeface="ＭＳ Ｐゴシック" pitchFamily="50" charset="-128"/>
              </a:defRPr>
            </a:lvl3pPr>
            <a:lvl4pPr fontAlgn="base">
              <a:spcBef>
                <a:spcPct val="0"/>
              </a:spcBef>
              <a:spcAft>
                <a:spcPct val="0"/>
              </a:spcAft>
              <a:defRPr kumimoji="1" sz="600">
                <a:solidFill>
                  <a:srgbClr val="000000"/>
                </a:solidFill>
                <a:latin typeface="Arial" charset="0"/>
                <a:ea typeface="ＭＳ Ｐゴシック" pitchFamily="50" charset="-128"/>
              </a:defRPr>
            </a:lvl4pPr>
            <a:lvl5pPr fontAlgn="base">
              <a:spcBef>
                <a:spcPct val="0"/>
              </a:spcBef>
              <a:spcAft>
                <a:spcPct val="0"/>
              </a:spcAft>
              <a:defRPr kumimoji="1" sz="600">
                <a:solidFill>
                  <a:srgbClr val="000000"/>
                </a:solidFill>
                <a:latin typeface="Arial" charset="0"/>
                <a:ea typeface="ＭＳ Ｐゴシック" pitchFamily="50" charset="-128"/>
              </a:defRPr>
            </a:lvl5pPr>
            <a:lvl6pPr defTabSz="914400">
              <a:defRPr kumimoji="1" sz="600">
                <a:solidFill>
                  <a:srgbClr val="000000"/>
                </a:solidFill>
                <a:latin typeface="Arial" charset="0"/>
                <a:ea typeface="ＭＳ Ｐゴシック" pitchFamily="50" charset="-128"/>
              </a:defRPr>
            </a:lvl6pPr>
            <a:lvl7pPr defTabSz="914400">
              <a:defRPr kumimoji="1" sz="600">
                <a:solidFill>
                  <a:srgbClr val="000000"/>
                </a:solidFill>
                <a:latin typeface="Arial" charset="0"/>
                <a:ea typeface="ＭＳ Ｐゴシック" pitchFamily="50" charset="-128"/>
              </a:defRPr>
            </a:lvl7pPr>
            <a:lvl8pPr defTabSz="914400">
              <a:defRPr kumimoji="1" sz="600">
                <a:solidFill>
                  <a:srgbClr val="000000"/>
                </a:solidFill>
                <a:latin typeface="Arial" charset="0"/>
                <a:ea typeface="ＭＳ Ｐゴシック" pitchFamily="50" charset="-128"/>
              </a:defRPr>
            </a:lvl8pPr>
            <a:lvl9pPr defTabSz="914400">
              <a:defRPr kumimoji="1" sz="600">
                <a:solidFill>
                  <a:srgbClr val="000000"/>
                </a:solidFill>
                <a:latin typeface="Arial" charset="0"/>
                <a:ea typeface="ＭＳ Ｐゴシック" pitchFamily="50" charset="-128"/>
              </a:defRPr>
            </a:lvl9pPr>
          </a:lstStyle>
          <a:p>
            <a:r>
              <a:rPr lang="en-US" altLang="ja-JP" dirty="0"/>
              <a:t>23</a:t>
            </a:r>
          </a:p>
          <a:p>
            <a:r>
              <a:rPr lang="en-US" altLang="ja-JP" dirty="0"/>
              <a:t>24</a:t>
            </a:r>
          </a:p>
          <a:p>
            <a:r>
              <a:rPr lang="en-US" altLang="ja-JP" dirty="0"/>
              <a:t>25</a:t>
            </a:r>
          </a:p>
          <a:p>
            <a:r>
              <a:rPr lang="en-US" altLang="ja-JP" dirty="0"/>
              <a:t>28</a:t>
            </a:r>
          </a:p>
        </p:txBody>
      </p:sp>
    </p:spTree>
    <p:extLst>
      <p:ext uri="{BB962C8B-B14F-4D97-AF65-F5344CB8AC3E}">
        <p14:creationId xmlns:p14="http://schemas.microsoft.com/office/powerpoint/2010/main" val="2754060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CD2F07AD-BD7D-4D2B-A22C-66BF779F5021}"/>
              </a:ext>
            </a:extLst>
          </p:cNvPr>
          <p:cNvSpPr>
            <a:spLocks noChangeArrowheads="1"/>
          </p:cNvSpPr>
          <p:nvPr/>
        </p:nvSpPr>
        <p:spPr bwMode="auto">
          <a:xfrm>
            <a:off x="272480" y="1052736"/>
            <a:ext cx="9360000" cy="5148000"/>
          </a:xfrm>
          <a:prstGeom prst="rect">
            <a:avLst/>
          </a:prstGeom>
          <a:noFill/>
          <a:ln w="9525">
            <a:solidFill>
              <a:srgbClr val="111986"/>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88000" tIns="216000" rIns="288000" bIns="0" anchor="t"/>
          <a:lstStyle/>
          <a:p>
            <a:pPr fontAlgn="ctr" hangingPunct="0">
              <a:lnSpc>
                <a:spcPct val="110000"/>
              </a:lnSpc>
              <a:spcBef>
                <a:spcPts val="1800"/>
              </a:spcBef>
              <a:buClr>
                <a:srgbClr val="111986"/>
              </a:buClr>
            </a:pPr>
            <a:r>
              <a:rPr lang="ja-JP" altLang="en-US" sz="1400">
                <a:latin typeface="BIZ UDPゴシック" panose="020B0400000000000000" pitchFamily="50" charset="-128"/>
                <a:ea typeface="BIZ UDPゴシック" panose="020B0400000000000000" pitchFamily="50" charset="-128"/>
              </a:rPr>
              <a:t>以下のリンクよりご覧いただけます。</a:t>
            </a:r>
            <a:endParaRPr lang="en-US" altLang="ja-JP" sz="1400" b="1">
              <a:latin typeface="BIZ UDPゴシック" panose="020B0400000000000000" pitchFamily="50" charset="-128"/>
              <a:ea typeface="BIZ UDPゴシック" panose="020B0400000000000000" pitchFamily="50" charset="-128"/>
            </a:endParaRPr>
          </a:p>
          <a:p>
            <a:pPr marL="180000" indent="-180000" fontAlgn="ctr" hangingPunct="0">
              <a:lnSpc>
                <a:spcPct val="110000"/>
              </a:lnSpc>
              <a:spcBef>
                <a:spcPts val="1800"/>
              </a:spcBef>
              <a:buClr>
                <a:srgbClr val="111986"/>
              </a:buClr>
              <a:buSzPct val="70000"/>
              <a:buFont typeface="Wingdings" panose="05000000000000000000" pitchFamily="2" charset="2"/>
              <a:buChar char="l"/>
            </a:pPr>
            <a:r>
              <a:rPr lang="ja-JP" altLang="en-US" sz="1400" b="1">
                <a:latin typeface="BIZ UDPゴシック" panose="020B0400000000000000" pitchFamily="50" charset="-128"/>
                <a:ea typeface="BIZ UDPゴシック" panose="020B0400000000000000" pitchFamily="50" charset="-128"/>
              </a:rPr>
              <a:t>普通</a:t>
            </a:r>
            <a:r>
              <a:rPr lang="ja-JP" altLang="en-US" sz="1400" b="1" dirty="0">
                <a:latin typeface="BIZ UDPゴシック" panose="020B0400000000000000" pitchFamily="50" charset="-128"/>
                <a:ea typeface="BIZ UDPゴシック" panose="020B0400000000000000" pitchFamily="50" charset="-128"/>
              </a:rPr>
              <a:t>会計、新公会計制度による財務諸表、公営企業、府指定出資法人、地方独立行政</a:t>
            </a:r>
            <a:r>
              <a:rPr lang="ja-JP" altLang="en-US" sz="1400" b="1">
                <a:latin typeface="BIZ UDPゴシック" panose="020B0400000000000000" pitchFamily="50" charset="-128"/>
                <a:ea typeface="BIZ UDPゴシック" panose="020B0400000000000000" pitchFamily="50" charset="-128"/>
              </a:rPr>
              <a:t>法人の</a:t>
            </a:r>
            <a:br>
              <a:rPr lang="en-US" altLang="ja-JP" sz="1400" b="1">
                <a:latin typeface="BIZ UDPゴシック" panose="020B0400000000000000" pitchFamily="50" charset="-128"/>
                <a:ea typeface="BIZ UDPゴシック" panose="020B0400000000000000" pitchFamily="50" charset="-128"/>
              </a:rPr>
            </a:br>
            <a:r>
              <a:rPr lang="ja-JP" altLang="en-US" sz="1400" b="1">
                <a:latin typeface="BIZ UDPゴシック" panose="020B0400000000000000" pitchFamily="50" charset="-128"/>
                <a:ea typeface="BIZ UDPゴシック" panose="020B0400000000000000" pitchFamily="50" charset="-128"/>
              </a:rPr>
              <a:t>各種</a:t>
            </a:r>
            <a:r>
              <a:rPr lang="ja-JP" altLang="en-US" sz="1400" b="1" dirty="0">
                <a:latin typeface="BIZ UDPゴシック" panose="020B0400000000000000" pitchFamily="50" charset="-128"/>
                <a:ea typeface="BIZ UDPゴシック" panose="020B0400000000000000" pitchFamily="50" charset="-128"/>
              </a:rPr>
              <a:t>決算情報</a:t>
            </a:r>
            <a:r>
              <a:rPr lang="ja-JP" altLang="en-US" sz="1400" b="1">
                <a:latin typeface="BIZ UDPゴシック" panose="020B0400000000000000" pitchFamily="50" charset="-128"/>
                <a:ea typeface="BIZ UDPゴシック" panose="020B0400000000000000" pitchFamily="50" charset="-128"/>
              </a:rPr>
              <a:t>について</a:t>
            </a:r>
            <a:br>
              <a:rPr lang="en-US" altLang="ja-JP" sz="1400" b="1" dirty="0">
                <a:latin typeface="BIZ UDPゴシック" panose="020B0400000000000000" pitchFamily="50" charset="-128"/>
                <a:ea typeface="BIZ UDPゴシック" panose="020B0400000000000000" pitchFamily="50" charset="-128"/>
              </a:rPr>
            </a:br>
            <a:r>
              <a:rPr lang="en-US" altLang="ja-JP" sz="1400">
                <a:solidFill>
                  <a:schemeClr val="tx1"/>
                </a:solidFill>
                <a:latin typeface="BIZ UDPゴシック" panose="020B0400000000000000" pitchFamily="50" charset="-128"/>
                <a:ea typeface="BIZ UDPゴシック" panose="020B0400000000000000" pitchFamily="50" charset="-128"/>
                <a:hlinkClick r:id="rId2"/>
              </a:rPr>
              <a:t>https</a:t>
            </a:r>
            <a:r>
              <a:rPr lang="en-US" altLang="ja-JP" sz="1400" dirty="0">
                <a:solidFill>
                  <a:schemeClr val="tx1"/>
                </a:solidFill>
                <a:latin typeface="BIZ UDPゴシック" panose="020B0400000000000000" pitchFamily="50" charset="-128"/>
                <a:ea typeface="BIZ UDPゴシック" panose="020B0400000000000000" pitchFamily="50" charset="-128"/>
                <a:hlinkClick r:id="rId2"/>
              </a:rPr>
              <a:t>://www.pref.osaka.lg.jp/zaisei/kosai2/kessan</a:t>
            </a:r>
            <a:r>
              <a:rPr lang="en-US" altLang="ja-JP" sz="1400">
                <a:solidFill>
                  <a:schemeClr val="tx1"/>
                </a:solidFill>
                <a:latin typeface="BIZ UDPゴシック" panose="020B0400000000000000" pitchFamily="50" charset="-128"/>
                <a:ea typeface="BIZ UDPゴシック" panose="020B0400000000000000" pitchFamily="50" charset="-128"/>
                <a:hlinkClick r:id="rId2"/>
              </a:rPr>
              <a:t>.html</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marR="0" lvl="0" indent="-180000" algn="l" defTabSz="914400" rtl="0" fontAlgn="ctr" latinLnBrk="0" hangingPunct="0">
              <a:lnSpc>
                <a:spcPct val="110000"/>
              </a:lnSpc>
              <a:spcBef>
                <a:spcPts val="1800"/>
              </a:spcBef>
              <a:buClr>
                <a:srgbClr val="111986"/>
              </a:buClr>
              <a:buSzPct val="70000"/>
              <a:buFont typeface="Wingdings" panose="05000000000000000000" pitchFamily="2" charset="2"/>
              <a:buChar char="l"/>
              <a:tabLst/>
              <a:defRPr/>
            </a:pPr>
            <a:r>
              <a:rPr lang="ja-JP" altLang="en-US" sz="1400" b="1" dirty="0">
                <a:latin typeface="BIZ UDPゴシック" panose="020B0400000000000000" pitchFamily="50" charset="-128"/>
                <a:ea typeface="BIZ UDPゴシック" panose="020B0400000000000000" pitchFamily="50" charset="-128"/>
              </a:rPr>
              <a:t>大阪の持続的</a:t>
            </a:r>
            <a:r>
              <a:rPr kumimoji="1"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rPr>
              <a:t>な成長</a:t>
            </a:r>
            <a:r>
              <a:rPr kumimoji="1" lang="ja-JP" altLang="en-US" sz="1400" b="1"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・発展</a:t>
            </a:r>
            <a:br>
              <a:rPr kumimoji="1" lang="en-US" altLang="ja-JP" sz="1400" b="1" dirty="0">
                <a:solidFill>
                  <a:srgbClr val="000000"/>
                </a:solidFill>
                <a:latin typeface="BIZ UDPゴシック" panose="020B0400000000000000" pitchFamily="50" charset="-128"/>
                <a:ea typeface="BIZ UDPゴシック" panose="020B0400000000000000" pitchFamily="50" charset="-128"/>
              </a:rPr>
            </a:br>
            <a:r>
              <a:rPr lang="en-US" altLang="ja-JP" sz="1400">
                <a:latin typeface="BIZ UDPゴシック" panose="020B0400000000000000" pitchFamily="50" charset="-128"/>
                <a:ea typeface="BIZ UDPゴシック" panose="020B0400000000000000" pitchFamily="50" charset="-128"/>
                <a:hlinkClick r:id="rId3"/>
              </a:rPr>
              <a:t>https</a:t>
            </a:r>
            <a:r>
              <a:rPr lang="en-US" altLang="ja-JP" sz="1400" dirty="0">
                <a:latin typeface="BIZ UDPゴシック" panose="020B0400000000000000" pitchFamily="50" charset="-128"/>
                <a:ea typeface="BIZ UDPゴシック" panose="020B0400000000000000" pitchFamily="50" charset="-128"/>
                <a:hlinkClick r:id="rId3"/>
              </a:rPr>
              <a:t>://www.pref.osaka.lg.jp/seicho</a:t>
            </a:r>
            <a:r>
              <a:rPr lang="en-US" altLang="ja-JP" sz="1400">
                <a:latin typeface="BIZ UDPゴシック" panose="020B0400000000000000" pitchFamily="50" charset="-128"/>
                <a:ea typeface="BIZ UDPゴシック" panose="020B0400000000000000" pitchFamily="50" charset="-128"/>
                <a:hlinkClick r:id="rId3"/>
              </a:rPr>
              <a:t>.html</a:t>
            </a:r>
            <a:endParaRPr lang="en-US" altLang="ja-JP" sz="1400" dirty="0">
              <a:latin typeface="BIZ UDPゴシック" panose="020B0400000000000000" pitchFamily="50" charset="-128"/>
              <a:ea typeface="BIZ UDPゴシック" panose="020B0400000000000000" pitchFamily="50" charset="-128"/>
            </a:endParaRPr>
          </a:p>
          <a:p>
            <a:pPr marL="180000" indent="-180000" fontAlgn="ctr" hangingPunct="0">
              <a:lnSpc>
                <a:spcPct val="110000"/>
              </a:lnSpc>
              <a:spcBef>
                <a:spcPts val="1800"/>
              </a:spcBef>
              <a:buClr>
                <a:srgbClr val="111986"/>
              </a:buClr>
              <a:buSzPct val="70000"/>
              <a:buFont typeface="Wingdings" panose="05000000000000000000" pitchFamily="2" charset="2"/>
              <a:buChar char="l"/>
            </a:pPr>
            <a:r>
              <a:rPr lang="ja-JP" altLang="en-US" sz="1400" b="1" dirty="0">
                <a:latin typeface="BIZ UDPゴシック" panose="020B0400000000000000" pitchFamily="50" charset="-128"/>
                <a:ea typeface="BIZ UDPゴシック" panose="020B0400000000000000" pitchFamily="50" charset="-128"/>
              </a:rPr>
              <a:t>大阪府におけるＳＤＧｓ</a:t>
            </a:r>
            <a:r>
              <a:rPr lang="ja-JP" altLang="en-US" sz="1400" b="1">
                <a:latin typeface="BIZ UDPゴシック" panose="020B0400000000000000" pitchFamily="50" charset="-128"/>
                <a:ea typeface="BIZ UDPゴシック" panose="020B0400000000000000" pitchFamily="50" charset="-128"/>
              </a:rPr>
              <a:t>の取組み</a:t>
            </a:r>
            <a:br>
              <a:rPr lang="en-US" altLang="ja-JP" sz="1400" b="1">
                <a:latin typeface="BIZ UDPゴシック" panose="020B0400000000000000" pitchFamily="50" charset="-128"/>
                <a:ea typeface="BIZ UDPゴシック" panose="020B0400000000000000" pitchFamily="50" charset="-128"/>
              </a:rPr>
            </a:br>
            <a:r>
              <a:rPr lang="en-US" altLang="ja-JP" sz="1400">
                <a:solidFill>
                  <a:schemeClr val="tx1"/>
                </a:solidFill>
                <a:latin typeface="BIZ UDPゴシック" panose="020B0400000000000000" pitchFamily="50" charset="-128"/>
                <a:ea typeface="BIZ UDPゴシック" panose="020B0400000000000000" pitchFamily="50" charset="-128"/>
                <a:hlinkClick r:id="rId4"/>
              </a:rPr>
              <a:t>https</a:t>
            </a:r>
            <a:r>
              <a:rPr lang="en-US" altLang="ja-JP" sz="1400" dirty="0">
                <a:solidFill>
                  <a:schemeClr val="tx1"/>
                </a:solidFill>
                <a:latin typeface="BIZ UDPゴシック" panose="020B0400000000000000" pitchFamily="50" charset="-128"/>
                <a:ea typeface="BIZ UDPゴシック" panose="020B0400000000000000" pitchFamily="50" charset="-128"/>
                <a:hlinkClick r:id="rId4"/>
              </a:rPr>
              <a:t>://www.pref.osaka.lg.jp/kikaku_keikaku/sdgs/index</a:t>
            </a:r>
            <a:r>
              <a:rPr lang="en-US" altLang="ja-JP" sz="1400">
                <a:solidFill>
                  <a:schemeClr val="tx1"/>
                </a:solidFill>
                <a:latin typeface="BIZ UDPゴシック" panose="020B0400000000000000" pitchFamily="50" charset="-128"/>
                <a:ea typeface="BIZ UDPゴシック" panose="020B0400000000000000" pitchFamily="50" charset="-128"/>
                <a:hlinkClick r:id="rId4"/>
              </a:rPr>
              <a:t>.html</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180000" indent="-180000" fontAlgn="ctr" hangingPunct="0">
              <a:lnSpc>
                <a:spcPct val="110000"/>
              </a:lnSpc>
              <a:spcBef>
                <a:spcPts val="1800"/>
              </a:spcBef>
              <a:buClr>
                <a:srgbClr val="111986"/>
              </a:buClr>
              <a:buSzPct val="70000"/>
              <a:buFont typeface="Wingdings" panose="05000000000000000000" pitchFamily="2" charset="2"/>
              <a:buChar char="l"/>
            </a:pPr>
            <a:r>
              <a:rPr lang="ja-JP" altLang="en-US" sz="1400" b="1" dirty="0">
                <a:latin typeface="BIZ UDPゴシック" panose="020B0400000000000000" pitchFamily="50" charset="-128"/>
                <a:ea typeface="BIZ UDPゴシック" panose="020B0400000000000000" pitchFamily="50" charset="-128"/>
              </a:rPr>
              <a:t>統合型リゾート（ＩＲ）</a:t>
            </a:r>
            <a:r>
              <a:rPr lang="ja-JP" altLang="en-US" sz="1400" b="1">
                <a:latin typeface="BIZ UDPゴシック" panose="020B0400000000000000" pitchFamily="50" charset="-128"/>
                <a:ea typeface="BIZ UDPゴシック" panose="020B0400000000000000" pitchFamily="50" charset="-128"/>
              </a:rPr>
              <a:t>について</a:t>
            </a:r>
            <a:br>
              <a:rPr lang="en-US" altLang="ja-JP" sz="1400" b="1" dirty="0">
                <a:latin typeface="BIZ UDPゴシック" panose="020B0400000000000000" pitchFamily="50" charset="-128"/>
                <a:ea typeface="BIZ UDPゴシック" panose="020B0400000000000000" pitchFamily="50" charset="-128"/>
              </a:rPr>
            </a:br>
            <a:r>
              <a:rPr lang="en-US" altLang="ja-JP" sz="1400">
                <a:latin typeface="BIZ UDPゴシック" panose="020B0400000000000000" pitchFamily="50" charset="-128"/>
                <a:ea typeface="BIZ UDPゴシック" panose="020B0400000000000000" pitchFamily="50" charset="-128"/>
                <a:hlinkClick r:id="rId5"/>
              </a:rPr>
              <a:t>https</a:t>
            </a:r>
            <a:r>
              <a:rPr lang="en-US" altLang="ja-JP" sz="1400" dirty="0">
                <a:latin typeface="BIZ UDPゴシック" panose="020B0400000000000000" pitchFamily="50" charset="-128"/>
                <a:ea typeface="BIZ UDPゴシック" panose="020B0400000000000000" pitchFamily="50" charset="-128"/>
                <a:hlinkClick r:id="rId5"/>
              </a:rPr>
              <a:t>://www.city.osaka.lg.jp/contents/wdu220/</a:t>
            </a:r>
            <a:r>
              <a:rPr lang="en-US" altLang="ja-JP" sz="1400">
                <a:latin typeface="BIZ UDPゴシック" panose="020B0400000000000000" pitchFamily="50" charset="-128"/>
                <a:ea typeface="BIZ UDPゴシック" panose="020B0400000000000000" pitchFamily="50" charset="-128"/>
                <a:hlinkClick r:id="rId5"/>
              </a:rPr>
              <a:t>osakair/</a:t>
            </a:r>
            <a:endParaRPr lang="en-US" altLang="ja-JP" sz="1400" b="1" dirty="0">
              <a:latin typeface="BIZ UDPゴシック" panose="020B0400000000000000" pitchFamily="50" charset="-128"/>
              <a:ea typeface="BIZ UDPゴシック" panose="020B0400000000000000" pitchFamily="50" charset="-128"/>
            </a:endParaRPr>
          </a:p>
          <a:p>
            <a:pPr marL="180000" indent="-180000" fontAlgn="ctr" hangingPunct="0">
              <a:lnSpc>
                <a:spcPct val="110000"/>
              </a:lnSpc>
              <a:spcBef>
                <a:spcPts val="1800"/>
              </a:spcBef>
              <a:buClr>
                <a:srgbClr val="111986"/>
              </a:buClr>
              <a:buSzPct val="70000"/>
              <a:buFont typeface="Wingdings" panose="05000000000000000000" pitchFamily="2" charset="2"/>
              <a:buChar char="l"/>
            </a:pPr>
            <a:r>
              <a:rPr lang="ja-JP" altLang="en-US" sz="1400" b="1" dirty="0">
                <a:latin typeface="BIZ UDPゴシック" panose="020B0400000000000000" pitchFamily="50" charset="-128"/>
                <a:ea typeface="BIZ UDPゴシック" panose="020B0400000000000000" pitchFamily="50" charset="-128"/>
              </a:rPr>
              <a:t>国際金融都市ＯＳＡＫＡの実現に</a:t>
            </a:r>
            <a:r>
              <a:rPr lang="ja-JP" altLang="en-US" sz="1400" b="1">
                <a:latin typeface="BIZ UDPゴシック" panose="020B0400000000000000" pitchFamily="50" charset="-128"/>
                <a:ea typeface="BIZ UDPゴシック" panose="020B0400000000000000" pitchFamily="50" charset="-128"/>
              </a:rPr>
              <a:t>向けた取組み</a:t>
            </a:r>
            <a:br>
              <a:rPr lang="en-US" altLang="ja-JP" sz="1400" b="1" dirty="0">
                <a:latin typeface="BIZ UDPゴシック" panose="020B0400000000000000" pitchFamily="50" charset="-128"/>
                <a:ea typeface="BIZ UDPゴシック" panose="020B0400000000000000" pitchFamily="50" charset="-128"/>
              </a:rPr>
            </a:br>
            <a:r>
              <a:rPr lang="en-US" altLang="ja-JP" sz="1400">
                <a:latin typeface="BIZ UDPゴシック" panose="020B0400000000000000" pitchFamily="50" charset="-128"/>
                <a:ea typeface="BIZ UDPゴシック" panose="020B0400000000000000" pitchFamily="50" charset="-128"/>
                <a:hlinkClick r:id="rId6"/>
              </a:rPr>
              <a:t>https</a:t>
            </a:r>
            <a:r>
              <a:rPr lang="en-US" altLang="ja-JP" sz="1400" dirty="0">
                <a:latin typeface="BIZ UDPゴシック" panose="020B0400000000000000" pitchFamily="50" charset="-128"/>
                <a:ea typeface="BIZ UDPゴシック" panose="020B0400000000000000" pitchFamily="50" charset="-128"/>
                <a:hlinkClick r:id="rId6"/>
              </a:rPr>
              <a:t>://www.pref.osaka.lg.jp/kikaku/osaka-kokusaikinyu/index</a:t>
            </a:r>
            <a:r>
              <a:rPr lang="en-US" altLang="ja-JP" sz="1400">
                <a:latin typeface="BIZ UDPゴシック" panose="020B0400000000000000" pitchFamily="50" charset="-128"/>
                <a:ea typeface="BIZ UDPゴシック" panose="020B0400000000000000" pitchFamily="50" charset="-128"/>
                <a:hlinkClick r:id="rId6"/>
              </a:rPr>
              <a:t>.html</a:t>
            </a:r>
            <a:endParaRPr lang="en-US" altLang="ja-JP" sz="1400" dirty="0">
              <a:latin typeface="BIZ UDPゴシック" panose="020B0400000000000000" pitchFamily="50" charset="-128"/>
              <a:ea typeface="BIZ UDPゴシック" panose="020B0400000000000000" pitchFamily="50" charset="-128"/>
            </a:endParaRPr>
          </a:p>
          <a:p>
            <a:pPr marL="180000" indent="-180000" fontAlgn="ctr" hangingPunct="0">
              <a:lnSpc>
                <a:spcPct val="110000"/>
              </a:lnSpc>
              <a:spcBef>
                <a:spcPts val="1800"/>
              </a:spcBef>
              <a:buClr>
                <a:srgbClr val="111986"/>
              </a:buClr>
              <a:buSzPct val="70000"/>
              <a:buFont typeface="Wingdings" panose="05000000000000000000" pitchFamily="2" charset="2"/>
              <a:buChar char="l"/>
            </a:pPr>
            <a:r>
              <a:rPr lang="ja-JP" altLang="en-US" sz="1400" b="1" dirty="0">
                <a:latin typeface="BIZ UDPゴシック" panose="020B0400000000000000" pitchFamily="50" charset="-128"/>
                <a:ea typeface="BIZ UDPゴシック" panose="020B0400000000000000" pitchFamily="50" charset="-128"/>
              </a:rPr>
              <a:t>府市の一体的な行政運営の推進に</a:t>
            </a:r>
            <a:r>
              <a:rPr lang="ja-JP" altLang="en-US" sz="1400" b="1">
                <a:latin typeface="BIZ UDPゴシック" panose="020B0400000000000000" pitchFamily="50" charset="-128"/>
                <a:ea typeface="BIZ UDPゴシック" panose="020B0400000000000000" pitchFamily="50" charset="-128"/>
              </a:rPr>
              <a:t>向けた取組み</a:t>
            </a:r>
            <a:r>
              <a:rPr lang="en-US" altLang="ja-JP" sz="1400">
                <a:latin typeface="BIZ UDPゴシック" panose="020B0400000000000000" pitchFamily="50" charset="-128"/>
                <a:ea typeface="BIZ UDPゴシック" panose="020B0400000000000000" pitchFamily="50" charset="-128"/>
                <a:hlinkClick r:id="rId7"/>
              </a:rPr>
              <a:t>https</a:t>
            </a:r>
            <a:r>
              <a:rPr lang="en-US" altLang="ja-JP" sz="1400" dirty="0">
                <a:latin typeface="BIZ UDPゴシック" panose="020B0400000000000000" pitchFamily="50" charset="-128"/>
                <a:ea typeface="BIZ UDPゴシック" panose="020B0400000000000000" pitchFamily="50" charset="-128"/>
                <a:hlinkClick r:id="rId7"/>
              </a:rPr>
              <a:t>://www.pref.osaka.lg.jp/fukushutosuishin/fushi_ittaiunei/index</a:t>
            </a:r>
            <a:r>
              <a:rPr lang="en-US" altLang="ja-JP" sz="1400">
                <a:latin typeface="BIZ UDPゴシック" panose="020B0400000000000000" pitchFamily="50" charset="-128"/>
                <a:ea typeface="BIZ UDPゴシック" panose="020B0400000000000000" pitchFamily="50" charset="-128"/>
                <a:hlinkClick r:id="rId7"/>
              </a:rPr>
              <a:t>.html</a:t>
            </a:r>
            <a:endParaRPr lang="en-US" altLang="ja-JP" sz="1400" dirty="0">
              <a:latin typeface="BIZ UDPゴシック" panose="020B0400000000000000" pitchFamily="50" charset="-128"/>
              <a:ea typeface="BIZ UDPゴシック" panose="020B0400000000000000" pitchFamily="50" charset="-128"/>
            </a:endParaRPr>
          </a:p>
        </p:txBody>
      </p:sp>
      <p:sp>
        <p:nvSpPr>
          <p:cNvPr id="2" name="テキスト プレースホルダー 1">
            <a:extLst>
              <a:ext uri="{FF2B5EF4-FFF2-40B4-BE49-F238E27FC236}">
                <a16:creationId xmlns:a16="http://schemas.microsoft.com/office/drawing/2014/main" id="{EDAEE1FB-273C-1B8A-D913-982E3CC7108F}"/>
              </a:ext>
            </a:extLst>
          </p:cNvPr>
          <p:cNvSpPr>
            <a:spLocks noGrp="1"/>
          </p:cNvSpPr>
          <p:nvPr>
            <p:ph type="body" sz="quarter" idx="13"/>
          </p:nvPr>
        </p:nvSpPr>
        <p:spPr>
          <a:xfrm>
            <a:off x="164468" y="83009"/>
            <a:ext cx="9468000" cy="648000"/>
          </a:xfrm>
        </p:spPr>
        <p:txBody>
          <a:bodyPr/>
          <a:lstStyle/>
          <a:p>
            <a:pPr marL="954000" indent="-954000"/>
            <a:r>
              <a:rPr lang="ja-JP" altLang="en-US"/>
              <a:t>（参考）</a:t>
            </a:r>
            <a:r>
              <a:rPr lang="en-US" altLang="ja-JP"/>
              <a:t>	</a:t>
            </a:r>
            <a:r>
              <a:rPr lang="ja-JP" altLang="en-US"/>
              <a:t>決算情報・大阪府の取組みについて</a:t>
            </a:r>
          </a:p>
        </p:txBody>
      </p:sp>
      <p:sp>
        <p:nvSpPr>
          <p:cNvPr id="9" name="スライド番号プレースホルダー 14">
            <a:extLst>
              <a:ext uri="{FF2B5EF4-FFF2-40B4-BE49-F238E27FC236}">
                <a16:creationId xmlns:a16="http://schemas.microsoft.com/office/drawing/2014/main" id="{2434B3E2-4B1B-CAE0-2E18-F08CDD673647}"/>
              </a:ext>
            </a:extLst>
          </p:cNvPr>
          <p:cNvSpPr>
            <a:spLocks noGrp="1"/>
          </p:cNvSpPr>
          <p:nvPr>
            <p:ph type="sldNum" sz="quarter" idx="4"/>
          </p:nvPr>
        </p:nvSpPr>
        <p:spPr>
          <a:xfrm>
            <a:off x="9129000" y="6640512"/>
            <a:ext cx="719137" cy="217488"/>
          </a:xfrm>
        </p:spPr>
        <p:txBody>
          <a:bodyPr/>
          <a:lstStyle/>
          <a:p>
            <a:pPr lvl="0"/>
            <a:r>
              <a:rPr lang="en-US" altLang="ja-JP" noProof="0" dirty="0"/>
              <a:t>28</a:t>
            </a:r>
            <a:endParaRPr lang="ja-JP" altLang="en-US" noProof="0" dirty="0"/>
          </a:p>
        </p:txBody>
      </p:sp>
    </p:spTree>
    <p:extLst>
      <p:ext uri="{BB962C8B-B14F-4D97-AF65-F5344CB8AC3E}">
        <p14:creationId xmlns:p14="http://schemas.microsoft.com/office/powerpoint/2010/main" val="2935225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54557239-A077-9577-189F-27477D499A81}"/>
              </a:ext>
            </a:extLst>
          </p:cNvPr>
          <p:cNvSpPr/>
          <p:nvPr/>
        </p:nvSpPr>
        <p:spPr bwMode="auto">
          <a:xfrm>
            <a:off x="813460" y="4653136"/>
            <a:ext cx="8280000" cy="1800000"/>
          </a:xfrm>
          <a:prstGeom prst="rect">
            <a:avLst/>
          </a:prstGeom>
          <a:noFill/>
          <a:ln w="19050" algn="ctr">
            <a:solidFill>
              <a:srgbClr val="111986"/>
            </a:solidFill>
            <a:prstDash val="solid"/>
            <a:round/>
            <a:headEnd/>
            <a:tailEnd/>
          </a:ln>
          <a:effectLst/>
        </p:spPr>
        <p:txBody>
          <a:bodyPr wrap="square" lIns="0" tIns="0" rIns="0" bIns="0" rtlCol="0" anchor="ctr">
            <a:noAutofit/>
          </a:bodyPr>
          <a:lstStyle/>
          <a:p>
            <a:pPr algn="ctr" fontAlgn="ctr" hangingPunct="0">
              <a:buClr>
                <a:schemeClr val="accent2"/>
              </a:buClr>
            </a:pPr>
            <a:endParaRPr kumimoji="1" lang="ja-JP" altLang="en-US" sz="1000">
              <a:latin typeface="BIZ UDPゴシック" panose="020B0400000000000000" pitchFamily="50" charset="-128"/>
              <a:ea typeface="BIZ UDPゴシック" panose="020B0400000000000000" pitchFamily="50" charset="-128"/>
            </a:endParaRPr>
          </a:p>
        </p:txBody>
      </p:sp>
      <p:grpSp>
        <p:nvGrpSpPr>
          <p:cNvPr id="55" name="グループ化 54">
            <a:extLst>
              <a:ext uri="{FF2B5EF4-FFF2-40B4-BE49-F238E27FC236}">
                <a16:creationId xmlns:a16="http://schemas.microsoft.com/office/drawing/2014/main" id="{A533F357-4920-2409-FA33-D052C894F8B4}"/>
              </a:ext>
            </a:extLst>
          </p:cNvPr>
          <p:cNvGrpSpPr/>
          <p:nvPr/>
        </p:nvGrpSpPr>
        <p:grpSpPr>
          <a:xfrm>
            <a:off x="2248909" y="1701112"/>
            <a:ext cx="1556378" cy="2699996"/>
            <a:chOff x="2248909" y="1701000"/>
            <a:chExt cx="1556378" cy="2699996"/>
          </a:xfrm>
        </p:grpSpPr>
        <p:pic>
          <p:nvPicPr>
            <p:cNvPr id="9" name="図 8">
              <a:extLst>
                <a:ext uri="{FF2B5EF4-FFF2-40B4-BE49-F238E27FC236}">
                  <a16:creationId xmlns:a16="http://schemas.microsoft.com/office/drawing/2014/main" id="{A5C24936-F579-4846-8061-6BB13DCB0F6A}"/>
                </a:ext>
              </a:extLst>
            </p:cNvPr>
            <p:cNvPicPr>
              <a:picLocks noChangeAspect="1"/>
            </p:cNvPicPr>
            <p:nvPr/>
          </p:nvPicPr>
          <p:blipFill>
            <a:blip r:embed="rId2" cstate="print">
              <a:extLst>
                <a:ext uri="{28A0092B-C50C-407E-A947-70E740481C1C}">
                  <a14:useLocalDpi xmlns:a14="http://schemas.microsoft.com/office/drawing/2010/main"/>
                </a:ext>
              </a:extLst>
            </a:blip>
            <a:srcRect l="14746" t="3204" r="15578" b="3437"/>
            <a:stretch>
              <a:fillRect/>
            </a:stretch>
          </p:blipFill>
          <p:spPr>
            <a:xfrm>
              <a:off x="2248909" y="1701000"/>
              <a:ext cx="1556378" cy="2448000"/>
            </a:xfrm>
            <a:prstGeom prst="rect">
              <a:avLst/>
            </a:prstGeom>
          </p:spPr>
        </p:pic>
        <p:sp>
          <p:nvSpPr>
            <p:cNvPr id="8" name="テキスト ボックス 7">
              <a:extLst>
                <a:ext uri="{FF2B5EF4-FFF2-40B4-BE49-F238E27FC236}">
                  <a16:creationId xmlns:a16="http://schemas.microsoft.com/office/drawing/2014/main" id="{B393D827-687D-4375-B6EB-FDFD7F204E96}"/>
                </a:ext>
              </a:extLst>
            </p:cNvPr>
            <p:cNvSpPr txBox="1">
              <a:spLocks/>
            </p:cNvSpPr>
            <p:nvPr/>
          </p:nvSpPr>
          <p:spPr bwMode="auto">
            <a:xfrm>
              <a:off x="2324708" y="4256964"/>
              <a:ext cx="1296328" cy="144032"/>
            </a:xfrm>
            <a:prstGeom prst="rect">
              <a:avLst/>
            </a:prstGeom>
            <a:noFill/>
            <a:ln w="9525" cap="rnd" algn="ctr">
              <a:noFill/>
              <a:miter lim="800000"/>
              <a:headEnd/>
              <a:tailEnd/>
            </a:ln>
            <a:effectLst/>
          </p:spPr>
          <p:txBody>
            <a:bodyPr wrap="none" lIns="0" tIns="0" rIns="0" bIns="0" rtlCol="0" anchor="ctr" anchorCtr="0">
              <a:noAutofit/>
            </a:bodyPr>
            <a:lstStyle/>
            <a:p>
              <a:pPr marL="268288" indent="-268288" algn="ctr" fontAlgn="ctr" hangingPunct="1">
                <a:spcBef>
                  <a:spcPct val="50000"/>
                </a:spcBef>
              </a:pPr>
              <a:r>
                <a:rPr kumimoji="1" lang="en-US" altLang="ja-JP" sz="9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©2014 </a:t>
              </a:r>
              <a:r>
                <a:rPr kumimoji="1" lang="ja-JP" altLang="en-US" sz="9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大阪府も</a:t>
              </a:r>
              <a:r>
                <a:rPr kumimoji="1" lang="ja-JP" altLang="en-US" sz="900"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ずやん</a:t>
              </a:r>
              <a:endParaRPr kumimoji="1" lang="ja-JP" altLang="en-US" sz="9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34" name="テキスト ボックス 33">
            <a:extLst>
              <a:ext uri="{FF2B5EF4-FFF2-40B4-BE49-F238E27FC236}">
                <a16:creationId xmlns:a16="http://schemas.microsoft.com/office/drawing/2014/main" id="{B03C79E6-0AD0-60D8-D491-42856C41FCCA}"/>
              </a:ext>
            </a:extLst>
          </p:cNvPr>
          <p:cNvSpPr txBox="1">
            <a:spLocks/>
          </p:cNvSpPr>
          <p:nvPr/>
        </p:nvSpPr>
        <p:spPr bwMode="auto">
          <a:xfrm>
            <a:off x="1713000" y="1053000"/>
            <a:ext cx="6480000" cy="432000"/>
          </a:xfrm>
          <a:prstGeom prst="roundRect">
            <a:avLst>
              <a:gd name="adj" fmla="val 50000"/>
            </a:avLst>
          </a:prstGeom>
          <a:solidFill>
            <a:srgbClr val="111986"/>
          </a:solidFill>
          <a:ln w="9525" cap="rnd" algn="ctr">
            <a:noFill/>
            <a:miter lim="800000"/>
            <a:headEnd/>
            <a:tailEnd/>
          </a:ln>
          <a:effectLst/>
        </p:spPr>
        <p:txBody>
          <a:bodyPr wrap="none" lIns="0" tIns="0" rIns="0" bIns="43200" rtlCol="0" anchor="ctr" anchorCtr="0">
            <a:noAutofit/>
          </a:bodyPr>
          <a:lstStyle/>
          <a:p>
            <a:pPr algn="ctr" fontAlgn="base" hangingPunct="1">
              <a:spcBef>
                <a:spcPts val="200"/>
              </a:spcBef>
            </a:pPr>
            <a:r>
              <a:rPr kumimoji="1" lang="ja-JP" altLang="en-US" sz="14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大阪府広報担当副知事　</a:t>
            </a:r>
            <a:r>
              <a:rPr kumimoji="1" lang="ja-JP" altLang="en-US" sz="2000" b="1">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rPr>
              <a:t>もずやん</a:t>
            </a:r>
            <a:endParaRPr kumimoji="1" lang="ja-JP" altLang="en-US" sz="1600" b="1" dirty="0">
              <a:solidFill>
                <a:srgbClr val="FFFFFF"/>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aphicFrame>
        <p:nvGraphicFramePr>
          <p:cNvPr id="42" name="表 41">
            <a:extLst>
              <a:ext uri="{FF2B5EF4-FFF2-40B4-BE49-F238E27FC236}">
                <a16:creationId xmlns:a16="http://schemas.microsoft.com/office/drawing/2014/main" id="{C4D55D82-2AB8-4F38-A4C3-239C11109A55}"/>
              </a:ext>
            </a:extLst>
          </p:cNvPr>
          <p:cNvGraphicFramePr>
            <a:graphicFrameLocks noGrp="1"/>
          </p:cNvGraphicFramePr>
          <p:nvPr/>
        </p:nvGraphicFramePr>
        <p:xfrm>
          <a:off x="4089000" y="1647076"/>
          <a:ext cx="4032000" cy="2466000"/>
        </p:xfrm>
        <a:graphic>
          <a:graphicData uri="http://schemas.openxmlformats.org/drawingml/2006/table">
            <a:tbl>
              <a:tblPr firstRow="1" bandRow="1">
                <a:tableStyleId>{5C22544A-7EE6-4342-B048-85BDC9FD1C3A}</a:tableStyleId>
              </a:tblPr>
              <a:tblGrid>
                <a:gridCol w="1008000">
                  <a:extLst>
                    <a:ext uri="{9D8B030D-6E8A-4147-A177-3AD203B41FA5}">
                      <a16:colId xmlns:a16="http://schemas.microsoft.com/office/drawing/2014/main" val="1156399489"/>
                    </a:ext>
                  </a:extLst>
                </a:gridCol>
                <a:gridCol w="3024000">
                  <a:extLst>
                    <a:ext uri="{9D8B030D-6E8A-4147-A177-3AD203B41FA5}">
                      <a16:colId xmlns:a16="http://schemas.microsoft.com/office/drawing/2014/main" val="488043287"/>
                    </a:ext>
                  </a:extLst>
                </a:gridCol>
              </a:tblGrid>
              <a:tr h="252000">
                <a:tc>
                  <a:txBody>
                    <a:bodyPr/>
                    <a:lstStyle/>
                    <a:p>
                      <a:pPr algn="l" eaLnBrk="1" fontAlgn="ctr" hangingPunct="0">
                        <a:lnSpc>
                          <a:spcPct val="110000"/>
                        </a:lnSpc>
                      </a:pPr>
                      <a:r>
                        <a:rPr kumimoji="1" lang="ja-JP" altLang="en-US" sz="1200" b="1">
                          <a:solidFill>
                            <a:srgbClr val="111986"/>
                          </a:solidFill>
                          <a:latin typeface="BIZ UDPゴシック" panose="020B0400000000000000" pitchFamily="50" charset="-128"/>
                          <a:ea typeface="BIZ UDPゴシック" panose="020B0400000000000000" pitchFamily="50" charset="-128"/>
                        </a:rPr>
                        <a:t>名前</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ja-JP" altLang="en-US" sz="1200" b="0">
                          <a:solidFill>
                            <a:srgbClr val="000000"/>
                          </a:solidFill>
                          <a:latin typeface="BIZ UDPゴシック" panose="020B0400000000000000" pitchFamily="50" charset="-128"/>
                          <a:ea typeface="BIZ UDPゴシック" panose="020B0400000000000000" pitchFamily="50" charset="-128"/>
                        </a:rPr>
                        <a:t>もずやん</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1654377278"/>
                  </a:ext>
                </a:extLst>
              </a:tr>
              <a:tr h="252000">
                <a:tc>
                  <a:txBody>
                    <a:bodyPr/>
                    <a:lstStyle/>
                    <a:p>
                      <a:pPr algn="l" eaLnBrk="1" fontAlgn="ctr" hangingPunct="0">
                        <a:lnSpc>
                          <a:spcPct val="110000"/>
                        </a:lnSpc>
                      </a:pPr>
                      <a:r>
                        <a:rPr kumimoji="1" lang="ja-JP" altLang="en-US" sz="1200" b="1">
                          <a:solidFill>
                            <a:srgbClr val="111986"/>
                          </a:solidFill>
                          <a:latin typeface="BIZ UDPゴシック" panose="020B0400000000000000" pitchFamily="50" charset="-128"/>
                          <a:ea typeface="BIZ UDPゴシック" panose="020B0400000000000000" pitchFamily="50" charset="-128"/>
                        </a:rPr>
                        <a:t>年齢</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en-US" altLang="ja-JP" sz="1200" b="0">
                          <a:solidFill>
                            <a:srgbClr val="000000"/>
                          </a:solidFill>
                          <a:latin typeface="BIZ UDPゴシック" panose="020B0400000000000000" pitchFamily="50" charset="-128"/>
                          <a:ea typeface="BIZ UDPゴシック" panose="020B0400000000000000" pitchFamily="50" charset="-128"/>
                        </a:rPr>
                        <a:t>13</a:t>
                      </a:r>
                      <a:r>
                        <a:rPr kumimoji="1" lang="ja-JP" altLang="en-US" sz="1200" b="0">
                          <a:solidFill>
                            <a:srgbClr val="000000"/>
                          </a:solidFill>
                          <a:latin typeface="BIZ UDPゴシック" panose="020B0400000000000000" pitchFamily="50" charset="-128"/>
                          <a:ea typeface="BIZ UDPゴシック" panose="020B0400000000000000" pitchFamily="50" charset="-128"/>
                        </a:rPr>
                        <a:t>歳（永遠に）</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2521504446"/>
                  </a:ext>
                </a:extLst>
              </a:tr>
              <a:tr h="252000">
                <a:tc>
                  <a:txBody>
                    <a:bodyPr/>
                    <a:lstStyle/>
                    <a:p>
                      <a:pPr algn="l" eaLnBrk="1" fontAlgn="ctr" hangingPunct="0">
                        <a:lnSpc>
                          <a:spcPct val="110000"/>
                        </a:lnSpc>
                      </a:pPr>
                      <a:r>
                        <a:rPr kumimoji="1" lang="ja-JP" altLang="en-US" sz="1200" b="1">
                          <a:solidFill>
                            <a:srgbClr val="111986"/>
                          </a:solidFill>
                          <a:latin typeface="BIZ UDPゴシック" panose="020B0400000000000000" pitchFamily="50" charset="-128"/>
                          <a:ea typeface="BIZ UDPゴシック" panose="020B0400000000000000" pitchFamily="50" charset="-128"/>
                        </a:rPr>
                        <a:t>誕生日</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en-US" altLang="ja-JP" sz="1200" b="0">
                          <a:solidFill>
                            <a:srgbClr val="000000"/>
                          </a:solidFill>
                          <a:latin typeface="BIZ UDPゴシック" panose="020B0400000000000000" pitchFamily="50" charset="-128"/>
                          <a:ea typeface="BIZ UDPゴシック" panose="020B0400000000000000" pitchFamily="50" charset="-128"/>
                        </a:rPr>
                        <a:t>10</a:t>
                      </a:r>
                      <a:r>
                        <a:rPr kumimoji="1" lang="ja-JP" altLang="en-US" sz="1200" b="0">
                          <a:solidFill>
                            <a:srgbClr val="000000"/>
                          </a:solidFill>
                          <a:latin typeface="BIZ UDPゴシック" panose="020B0400000000000000" pitchFamily="50" charset="-128"/>
                          <a:ea typeface="BIZ UDPゴシック" panose="020B0400000000000000" pitchFamily="50" charset="-128"/>
                        </a:rPr>
                        <a:t>月</a:t>
                      </a:r>
                      <a:r>
                        <a:rPr kumimoji="1" lang="en-US" altLang="ja-JP" sz="1200" b="0">
                          <a:solidFill>
                            <a:srgbClr val="000000"/>
                          </a:solidFill>
                          <a:latin typeface="BIZ UDPゴシック" panose="020B0400000000000000" pitchFamily="50" charset="-128"/>
                          <a:ea typeface="BIZ UDPゴシック" panose="020B0400000000000000" pitchFamily="50" charset="-128"/>
                        </a:rPr>
                        <a:t>8</a:t>
                      </a:r>
                      <a:r>
                        <a:rPr kumimoji="1" lang="ja-JP" altLang="en-US" sz="1200" b="0">
                          <a:solidFill>
                            <a:srgbClr val="000000"/>
                          </a:solidFill>
                          <a:latin typeface="BIZ UDPゴシック" panose="020B0400000000000000" pitchFamily="50" charset="-128"/>
                          <a:ea typeface="BIZ UDPゴシック" panose="020B0400000000000000" pitchFamily="50" charset="-128"/>
                        </a:rPr>
                        <a:t>日</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2271800604"/>
                  </a:ext>
                </a:extLst>
              </a:tr>
              <a:tr h="450000">
                <a:tc>
                  <a:txBody>
                    <a:bodyPr/>
                    <a:lstStyle/>
                    <a:p>
                      <a:pPr algn="l" eaLnBrk="1" fontAlgn="ctr" hangingPunct="0">
                        <a:lnSpc>
                          <a:spcPct val="110000"/>
                        </a:lnSpc>
                      </a:pPr>
                      <a:r>
                        <a:rPr kumimoji="1" lang="ja-JP" altLang="en-US" sz="1200" b="1">
                          <a:solidFill>
                            <a:srgbClr val="111986"/>
                          </a:solidFill>
                          <a:latin typeface="BIZ UDPゴシック" panose="020B0400000000000000" pitchFamily="50" charset="-128"/>
                          <a:ea typeface="BIZ UDPゴシック" panose="020B0400000000000000" pitchFamily="50" charset="-128"/>
                        </a:rPr>
                        <a:t>家族</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ja-JP" altLang="en-US" sz="1200" b="0">
                          <a:solidFill>
                            <a:srgbClr val="000000"/>
                          </a:solidFill>
                          <a:latin typeface="BIZ UDPゴシック" panose="020B0400000000000000" pitchFamily="50" charset="-128"/>
                          <a:ea typeface="BIZ UDPゴシック" panose="020B0400000000000000" pitchFamily="50" charset="-128"/>
                        </a:rPr>
                        <a:t>お父さん、お母さん、妹、</a:t>
                      </a:r>
                      <a:br>
                        <a:rPr kumimoji="1" lang="en-US" altLang="ja-JP" sz="1200" b="0">
                          <a:solidFill>
                            <a:srgbClr val="000000"/>
                          </a:solidFill>
                          <a:latin typeface="BIZ UDPゴシック" panose="020B0400000000000000" pitchFamily="50" charset="-128"/>
                          <a:ea typeface="BIZ UDPゴシック" panose="020B0400000000000000" pitchFamily="50" charset="-128"/>
                        </a:rPr>
                      </a:br>
                      <a:r>
                        <a:rPr kumimoji="1" lang="ja-JP" altLang="en-US" sz="1200" b="0">
                          <a:solidFill>
                            <a:srgbClr val="000000"/>
                          </a:solidFill>
                          <a:latin typeface="BIZ UDPゴシック" panose="020B0400000000000000" pitchFamily="50" charset="-128"/>
                          <a:ea typeface="BIZ UDPゴシック" panose="020B0400000000000000" pitchFamily="50" charset="-128"/>
                        </a:rPr>
                        <a:t>おじいちゃん、おばあちゃん</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3531287718"/>
                  </a:ext>
                </a:extLst>
              </a:tr>
              <a:tr h="252000">
                <a:tc>
                  <a:txBody>
                    <a:bodyPr/>
                    <a:lstStyle/>
                    <a:p>
                      <a:pPr algn="l" eaLnBrk="1" fontAlgn="ctr" hangingPunct="0">
                        <a:lnSpc>
                          <a:spcPct val="110000"/>
                        </a:lnSpc>
                      </a:pPr>
                      <a:r>
                        <a:rPr kumimoji="1" lang="ja-JP" altLang="en-US" sz="1200" b="1">
                          <a:solidFill>
                            <a:srgbClr val="111986"/>
                          </a:solidFill>
                          <a:latin typeface="BIZ UDPゴシック" panose="020B0400000000000000" pitchFamily="50" charset="-128"/>
                          <a:ea typeface="BIZ UDPゴシック" panose="020B0400000000000000" pitchFamily="50" charset="-128"/>
                        </a:rPr>
                        <a:t>お仕事</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ja-JP" altLang="en-US" sz="1200" b="0">
                          <a:solidFill>
                            <a:srgbClr val="000000"/>
                          </a:solidFill>
                          <a:latin typeface="BIZ UDPゴシック" panose="020B0400000000000000" pitchFamily="50" charset="-128"/>
                          <a:ea typeface="BIZ UDPゴシック" panose="020B0400000000000000" pitchFamily="50" charset="-128"/>
                        </a:rPr>
                        <a:t>大阪府を世界中のみんなに知ってもらうこと</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3747993495"/>
                  </a:ext>
                </a:extLst>
              </a:tr>
              <a:tr h="252000">
                <a:tc>
                  <a:txBody>
                    <a:bodyPr/>
                    <a:lstStyle/>
                    <a:p>
                      <a:pPr algn="l" eaLnBrk="1" fontAlgn="ctr" hangingPunct="0">
                        <a:lnSpc>
                          <a:spcPct val="110000"/>
                        </a:lnSpc>
                      </a:pPr>
                      <a:r>
                        <a:rPr kumimoji="1" lang="ja-JP" altLang="en-US" sz="1200" b="1">
                          <a:solidFill>
                            <a:srgbClr val="111986"/>
                          </a:solidFill>
                          <a:latin typeface="BIZ UDPゴシック" panose="020B0400000000000000" pitchFamily="50" charset="-128"/>
                          <a:ea typeface="BIZ UDPゴシック" panose="020B0400000000000000" pitchFamily="50" charset="-128"/>
                        </a:rPr>
                        <a:t>特技</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ja-JP" altLang="en-US" sz="1200" b="0">
                          <a:solidFill>
                            <a:srgbClr val="000000"/>
                          </a:solidFill>
                          <a:latin typeface="BIZ UDPゴシック" panose="020B0400000000000000" pitchFamily="50" charset="-128"/>
                          <a:ea typeface="BIZ UDPゴシック" panose="020B0400000000000000" pitchFamily="50" charset="-128"/>
                        </a:rPr>
                        <a:t>四もず熟語、スポーツ全般</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3586431878"/>
                  </a:ext>
                </a:extLst>
              </a:tr>
              <a:tr h="252000">
                <a:tc>
                  <a:txBody>
                    <a:bodyPr/>
                    <a:lstStyle/>
                    <a:p>
                      <a:pPr algn="l" eaLnBrk="1" fontAlgn="ctr" hangingPunct="0">
                        <a:lnSpc>
                          <a:spcPct val="110000"/>
                        </a:lnSpc>
                      </a:pPr>
                      <a:r>
                        <a:rPr kumimoji="1" lang="ja-JP" altLang="en-US" sz="1200" b="1">
                          <a:solidFill>
                            <a:srgbClr val="111986"/>
                          </a:solidFill>
                          <a:latin typeface="BIZ UDPゴシック" panose="020B0400000000000000" pitchFamily="50" charset="-128"/>
                          <a:ea typeface="BIZ UDPゴシック" panose="020B0400000000000000" pitchFamily="50" charset="-128"/>
                        </a:rPr>
                        <a:t>好きなこと</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ja-JP" altLang="en-US" sz="1200" b="0">
                          <a:solidFill>
                            <a:srgbClr val="000000"/>
                          </a:solidFill>
                          <a:latin typeface="BIZ UDPゴシック" panose="020B0400000000000000" pitchFamily="50" charset="-128"/>
                          <a:ea typeface="BIZ UDPゴシック" panose="020B0400000000000000" pitchFamily="50" charset="-128"/>
                        </a:rPr>
                        <a:t>探検</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3357289672"/>
                  </a:ext>
                </a:extLst>
              </a:tr>
              <a:tr h="252000">
                <a:tc>
                  <a:txBody>
                    <a:bodyPr/>
                    <a:lstStyle/>
                    <a:p>
                      <a:pPr algn="l" eaLnBrk="1" fontAlgn="ctr" hangingPunct="0">
                        <a:lnSpc>
                          <a:spcPct val="110000"/>
                        </a:lnSpc>
                      </a:pPr>
                      <a:r>
                        <a:rPr kumimoji="1" lang="ja-JP" altLang="en-US" sz="1200" b="1">
                          <a:solidFill>
                            <a:srgbClr val="111986"/>
                          </a:solidFill>
                          <a:latin typeface="BIZ UDPゴシック" panose="020B0400000000000000" pitchFamily="50" charset="-128"/>
                          <a:ea typeface="BIZ UDPゴシック" panose="020B0400000000000000" pitchFamily="50" charset="-128"/>
                        </a:rPr>
                        <a:t>好きな食べ物</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ja-JP" altLang="en-US" sz="1200" b="0" dirty="0">
                          <a:solidFill>
                            <a:srgbClr val="000000"/>
                          </a:solidFill>
                          <a:latin typeface="BIZ UDPゴシック" panose="020B0400000000000000" pitchFamily="50" charset="-128"/>
                          <a:ea typeface="BIZ UDPゴシック" panose="020B0400000000000000" pitchFamily="50" charset="-128"/>
                        </a:rPr>
                        <a:t>たこ焼き</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1861230537"/>
                  </a:ext>
                </a:extLst>
              </a:tr>
              <a:tr h="252000">
                <a:tc>
                  <a:txBody>
                    <a:bodyPr/>
                    <a:lstStyle/>
                    <a:p>
                      <a:pPr algn="l" eaLnBrk="1" fontAlgn="ctr" hangingPunct="0">
                        <a:lnSpc>
                          <a:spcPct val="110000"/>
                        </a:lnSpc>
                      </a:pPr>
                      <a:r>
                        <a:rPr kumimoji="1" lang="ja-JP" altLang="en-US" sz="1200" b="1" dirty="0">
                          <a:solidFill>
                            <a:srgbClr val="111986"/>
                          </a:solidFill>
                          <a:latin typeface="BIZ UDPゴシック" panose="020B0400000000000000" pitchFamily="50" charset="-128"/>
                          <a:ea typeface="BIZ UDPゴシック" panose="020B0400000000000000" pitchFamily="50" charset="-128"/>
                        </a:rPr>
                        <a:t>将来の夢</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tc>
                  <a:txBody>
                    <a:bodyPr/>
                    <a:lstStyle/>
                    <a:p>
                      <a:pPr eaLnBrk="1" fontAlgn="ctr" hangingPunct="0">
                        <a:lnSpc>
                          <a:spcPct val="110000"/>
                        </a:lnSpc>
                      </a:pPr>
                      <a:r>
                        <a:rPr kumimoji="1" lang="ja-JP" altLang="en-US" sz="1200" b="0" dirty="0">
                          <a:solidFill>
                            <a:srgbClr val="000000"/>
                          </a:solidFill>
                          <a:latin typeface="BIZ UDPゴシック" panose="020B0400000000000000" pitchFamily="50" charset="-128"/>
                          <a:ea typeface="BIZ UDPゴシック" panose="020B0400000000000000" pitchFamily="50" charset="-128"/>
                        </a:rPr>
                        <a:t>いつかオオタカになりたい</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BBDF">
                        <a:alpha val="0"/>
                      </a:srgbClr>
                    </a:solidFill>
                  </a:tcPr>
                </a:tc>
                <a:extLst>
                  <a:ext uri="{0D108BD9-81ED-4DB2-BD59-A6C34878D82A}">
                    <a16:rowId xmlns:a16="http://schemas.microsoft.com/office/drawing/2014/main" val="1460508087"/>
                  </a:ext>
                </a:extLst>
              </a:tr>
            </a:tbl>
          </a:graphicData>
        </a:graphic>
      </p:graphicFrame>
      <p:sp>
        <p:nvSpPr>
          <p:cNvPr id="35" name="正方形/長方形 34">
            <a:extLst>
              <a:ext uri="{FF2B5EF4-FFF2-40B4-BE49-F238E27FC236}">
                <a16:creationId xmlns:a16="http://schemas.microsoft.com/office/drawing/2014/main" id="{448BA387-C777-189A-E772-F3D9C20E9A8C}"/>
              </a:ext>
            </a:extLst>
          </p:cNvPr>
          <p:cNvSpPr/>
          <p:nvPr/>
        </p:nvSpPr>
        <p:spPr bwMode="auto">
          <a:xfrm>
            <a:off x="957424" y="5661320"/>
            <a:ext cx="2592000" cy="648000"/>
          </a:xfrm>
          <a:prstGeom prst="rect">
            <a:avLst/>
          </a:prstGeom>
          <a:solidFill>
            <a:srgbClr val="50649C"/>
          </a:solidFill>
          <a:ln w="12700" algn="ctr">
            <a:noFill/>
            <a:prstDash val="sysDash"/>
            <a:round/>
            <a:headEnd/>
            <a:tailEnd/>
          </a:ln>
          <a:effectLst/>
        </p:spPr>
        <p:txBody>
          <a:bodyPr wrap="square" lIns="72000" tIns="0" rIns="72000" bIns="0" rtlCol="0" anchor="ctr">
            <a:noAutofit/>
          </a:bodyPr>
          <a:lstStyle/>
          <a:p>
            <a:pPr fontAlgn="ctr" hangingPunct="0">
              <a:spcBef>
                <a:spcPts val="100"/>
              </a:spcBef>
              <a:buClr>
                <a:schemeClr val="accent2"/>
              </a:buClr>
            </a:pPr>
            <a:r>
              <a:rPr lang="ja-JP" altLang="en-US" sz="1400" b="1">
                <a:solidFill>
                  <a:srgbClr val="FFFFFF"/>
                </a:solidFill>
                <a:latin typeface="BIZ UDPゴシック" panose="020B0400000000000000" pitchFamily="50" charset="-128"/>
                <a:ea typeface="BIZ UDPゴシック" panose="020B0400000000000000" pitchFamily="50" charset="-128"/>
              </a:rPr>
              <a:t>大阪府財務部財政課</a:t>
            </a:r>
            <a:endParaRPr lang="en-US" altLang="ja-JP" sz="1400" b="1">
              <a:solidFill>
                <a:srgbClr val="FFFFFF"/>
              </a:solidFill>
              <a:latin typeface="BIZ UDPゴシック" panose="020B0400000000000000" pitchFamily="50" charset="-128"/>
              <a:ea typeface="BIZ UDPゴシック" panose="020B0400000000000000" pitchFamily="50" charset="-128"/>
            </a:endParaRPr>
          </a:p>
          <a:p>
            <a:pPr fontAlgn="ctr" hangingPunct="0">
              <a:spcBef>
                <a:spcPts val="100"/>
              </a:spcBef>
              <a:buClr>
                <a:schemeClr val="accent2"/>
              </a:buClr>
            </a:pPr>
            <a:r>
              <a:rPr lang="ja-JP" altLang="en-US" sz="1400" b="1">
                <a:solidFill>
                  <a:srgbClr val="FFFFFF"/>
                </a:solidFill>
                <a:latin typeface="BIZ UDPゴシック" panose="020B0400000000000000" pitchFamily="50" charset="-128"/>
                <a:ea typeface="BIZ UDPゴシック" panose="020B0400000000000000" pitchFamily="50" charset="-128"/>
              </a:rPr>
              <a:t>公債企画グループ</a:t>
            </a:r>
            <a:endParaRPr kumimoji="1" lang="ja-JP" altLang="en-US" sz="1400">
              <a:solidFill>
                <a:srgbClr val="FFFFFF"/>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E5B9E025-6091-BC14-EFC1-90DAB65FC102}"/>
              </a:ext>
            </a:extLst>
          </p:cNvPr>
          <p:cNvSpPr/>
          <p:nvPr/>
        </p:nvSpPr>
        <p:spPr bwMode="auto">
          <a:xfrm>
            <a:off x="957912" y="4800758"/>
            <a:ext cx="2592000" cy="360000"/>
          </a:xfrm>
          <a:prstGeom prst="rect">
            <a:avLst/>
          </a:prstGeom>
          <a:solidFill>
            <a:srgbClr val="50649C"/>
          </a:solidFill>
          <a:ln w="12700" algn="ctr">
            <a:noFill/>
            <a:prstDash val="sysDash"/>
            <a:round/>
            <a:headEnd/>
            <a:tailEnd/>
          </a:ln>
          <a:effectLst/>
        </p:spPr>
        <p:txBody>
          <a:bodyPr wrap="square" lIns="72000" tIns="0" rIns="72000" bIns="0" rtlCol="0" anchor="ctr">
            <a:noAutofit/>
          </a:bodyPr>
          <a:lstStyle/>
          <a:p>
            <a:pPr fontAlgn="ctr" hangingPunct="0">
              <a:spcBef>
                <a:spcPts val="100"/>
              </a:spcBef>
              <a:buClr>
                <a:schemeClr val="accent2"/>
              </a:buClr>
            </a:pPr>
            <a:r>
              <a:rPr lang="ja-JP" altLang="en-US" sz="1400" b="1">
                <a:solidFill>
                  <a:srgbClr val="FFFFFF"/>
                </a:solidFill>
                <a:latin typeface="BIZ UDPゴシック" panose="020B0400000000000000" pitchFamily="50" charset="-128"/>
                <a:ea typeface="BIZ UDPゴシック" panose="020B0400000000000000" pitchFamily="50" charset="-128"/>
              </a:rPr>
              <a:t>大阪府ホームページ</a:t>
            </a:r>
            <a:endParaRPr kumimoji="1" lang="ja-JP" altLang="en-US" sz="1400">
              <a:solidFill>
                <a:srgbClr val="FFFFFF"/>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43423527-06C0-B346-7E6B-5EB4BC0BC678}"/>
              </a:ext>
            </a:extLst>
          </p:cNvPr>
          <p:cNvSpPr/>
          <p:nvPr/>
        </p:nvSpPr>
        <p:spPr bwMode="auto">
          <a:xfrm>
            <a:off x="957424" y="5229312"/>
            <a:ext cx="2592000" cy="360000"/>
          </a:xfrm>
          <a:prstGeom prst="rect">
            <a:avLst/>
          </a:prstGeom>
          <a:solidFill>
            <a:srgbClr val="50649C"/>
          </a:solidFill>
          <a:ln w="12700" algn="ctr">
            <a:noFill/>
            <a:prstDash val="sysDash"/>
            <a:round/>
            <a:headEnd/>
            <a:tailEnd/>
          </a:ln>
          <a:effectLst/>
        </p:spPr>
        <p:txBody>
          <a:bodyPr wrap="square" lIns="72000" tIns="0" rIns="72000" bIns="0" rtlCol="0" anchor="ctr">
            <a:noAutofit/>
          </a:bodyPr>
          <a:lstStyle/>
          <a:p>
            <a:pPr fontAlgn="ctr" hangingPunct="0">
              <a:spcBef>
                <a:spcPts val="100"/>
              </a:spcBef>
              <a:buClr>
                <a:schemeClr val="accent2"/>
              </a:buClr>
            </a:pPr>
            <a:r>
              <a:rPr lang="ja-JP" altLang="en-US" sz="1400" b="1">
                <a:solidFill>
                  <a:srgbClr val="FFFFFF"/>
                </a:solidFill>
                <a:latin typeface="BIZ UDPゴシック" panose="020B0400000000000000" pitchFamily="50" charset="-128"/>
                <a:ea typeface="BIZ UDPゴシック" panose="020B0400000000000000" pitchFamily="50" charset="-128"/>
              </a:rPr>
              <a:t>大阪府債ＩＲ情報ホームページ</a:t>
            </a:r>
            <a:endParaRPr kumimoji="1" lang="ja-JP" altLang="en-US" sz="1400">
              <a:solidFill>
                <a:srgbClr val="FFFFFF"/>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F8371124-6658-2FF0-2727-62DADE77F1CA}"/>
              </a:ext>
            </a:extLst>
          </p:cNvPr>
          <p:cNvSpPr/>
          <p:nvPr/>
        </p:nvSpPr>
        <p:spPr bwMode="auto">
          <a:xfrm>
            <a:off x="3549912" y="4797152"/>
            <a:ext cx="5400000" cy="360000"/>
          </a:xfrm>
          <a:prstGeom prst="rect">
            <a:avLst/>
          </a:prstGeom>
          <a:noFill/>
          <a:ln w="12700" algn="ctr">
            <a:noFill/>
            <a:prstDash val="sysDash"/>
            <a:round/>
            <a:headEnd/>
            <a:tailEnd/>
          </a:ln>
          <a:effectLst/>
        </p:spPr>
        <p:txBody>
          <a:bodyPr wrap="none" lIns="72000" tIns="0" rIns="72000" bIns="0" rtlCol="0" anchor="ctr">
            <a:noAutofit/>
          </a:bodyPr>
          <a:lstStyle/>
          <a:p>
            <a:pPr fontAlgn="ctr" hangingPunct="0">
              <a:spcBef>
                <a:spcPts val="400"/>
              </a:spcBef>
              <a:buClr>
                <a:schemeClr val="accent2"/>
              </a:buClr>
            </a:pPr>
            <a:r>
              <a:rPr lang="en-US" altLang="ja-JP" sz="1400">
                <a:solidFill>
                  <a:srgbClr val="000000"/>
                </a:solidFill>
                <a:latin typeface="BIZ UDPゴシック" panose="020B0400000000000000" pitchFamily="50" charset="-128"/>
                <a:ea typeface="BIZ UDPゴシック" panose="020B0400000000000000" pitchFamily="50" charset="-128"/>
              </a:rPr>
              <a:t>https://www.pref.osaka.lg.jp/</a:t>
            </a:r>
          </a:p>
        </p:txBody>
      </p:sp>
      <p:sp>
        <p:nvSpPr>
          <p:cNvPr id="41" name="正方形/長方形 40">
            <a:extLst>
              <a:ext uri="{FF2B5EF4-FFF2-40B4-BE49-F238E27FC236}">
                <a16:creationId xmlns:a16="http://schemas.microsoft.com/office/drawing/2014/main" id="{61AEE085-6C0C-FB56-E9A7-28984BB86E14}"/>
              </a:ext>
            </a:extLst>
          </p:cNvPr>
          <p:cNvSpPr/>
          <p:nvPr/>
        </p:nvSpPr>
        <p:spPr bwMode="auto">
          <a:xfrm>
            <a:off x="3549912" y="5229312"/>
            <a:ext cx="5400000" cy="360000"/>
          </a:xfrm>
          <a:prstGeom prst="rect">
            <a:avLst/>
          </a:prstGeom>
          <a:noFill/>
          <a:ln w="12700" algn="ctr">
            <a:noFill/>
            <a:prstDash val="sysDash"/>
            <a:round/>
            <a:headEnd/>
            <a:tailEnd/>
          </a:ln>
          <a:effectLst/>
        </p:spPr>
        <p:txBody>
          <a:bodyPr wrap="none" lIns="72000" tIns="0" rIns="72000" bIns="0" rtlCol="0" anchor="ctr">
            <a:noAutofit/>
          </a:bodyPr>
          <a:lstStyle/>
          <a:p>
            <a:pPr fontAlgn="ctr" hangingPunct="0">
              <a:spcBef>
                <a:spcPts val="400"/>
              </a:spcBef>
              <a:buClr>
                <a:schemeClr val="accent2"/>
              </a:buClr>
            </a:pPr>
            <a:r>
              <a:rPr lang="en-US" altLang="ja-JP" sz="1400">
                <a:solidFill>
                  <a:srgbClr val="000000"/>
                </a:solidFill>
                <a:latin typeface="BIZ UDPゴシック" panose="020B0400000000000000" pitchFamily="50" charset="-128"/>
                <a:ea typeface="BIZ UDPゴシック" panose="020B0400000000000000" pitchFamily="50" charset="-128"/>
              </a:rPr>
              <a:t>https://www.pref.osaka.lg.jp/zaisei/kosai2/index.html</a:t>
            </a:r>
          </a:p>
        </p:txBody>
      </p:sp>
      <p:sp>
        <p:nvSpPr>
          <p:cNvPr id="46" name="矢印: 五方向 45">
            <a:extLst>
              <a:ext uri="{FF2B5EF4-FFF2-40B4-BE49-F238E27FC236}">
                <a16:creationId xmlns:a16="http://schemas.microsoft.com/office/drawing/2014/main" id="{FDF4148F-FFDD-6F18-C628-74ED9FE091DA}"/>
              </a:ext>
            </a:extLst>
          </p:cNvPr>
          <p:cNvSpPr/>
          <p:nvPr/>
        </p:nvSpPr>
        <p:spPr bwMode="auto">
          <a:xfrm>
            <a:off x="4089000" y="4149104"/>
            <a:ext cx="1800000" cy="288000"/>
          </a:xfrm>
          <a:prstGeom prst="homePlate">
            <a:avLst>
              <a:gd name="adj" fmla="val 33333"/>
            </a:avLst>
          </a:prstGeom>
          <a:solidFill>
            <a:srgbClr val="A9BBDF"/>
          </a:solidFill>
          <a:ln w="6350" algn="ctr">
            <a:noFill/>
            <a:prstDash val="solid"/>
            <a:round/>
            <a:headEnd/>
            <a:tailEnd/>
          </a:ln>
          <a:effectLst/>
        </p:spPr>
        <p:txBody>
          <a:bodyPr wrap="none" lIns="72000" tIns="0" rIns="72000" bIns="18000" rtlCol="0" anchor="ctr">
            <a:noAutofit/>
          </a:bodyPr>
          <a:lstStyle/>
          <a:p>
            <a:pPr algn="ctr" fontAlgn="base" hangingPunct="0">
              <a:spcBef>
                <a:spcPts val="400"/>
              </a:spcBef>
              <a:buClr>
                <a:schemeClr val="accent2"/>
              </a:buClr>
            </a:pPr>
            <a:r>
              <a:rPr lang="en-US" altLang="ja-JP" sz="1200" b="1" dirty="0">
                <a:solidFill>
                  <a:srgbClr val="000000"/>
                </a:solidFill>
                <a:latin typeface="BIZ UDPゴシック" panose="020B0400000000000000" pitchFamily="50" charset="-128"/>
                <a:ea typeface="BIZ UDPゴシック" panose="020B0400000000000000" pitchFamily="50" charset="-128"/>
              </a:rPr>
              <a:t>X</a:t>
            </a:r>
            <a:r>
              <a:rPr lang="ja-JP" altLang="en-US" sz="1000" b="1" dirty="0">
                <a:solidFill>
                  <a:srgbClr val="000000"/>
                </a:solidFill>
                <a:latin typeface="BIZ UDPゴシック" panose="020B0400000000000000" pitchFamily="50" charset="-128"/>
                <a:ea typeface="BIZ UDPゴシック" panose="020B0400000000000000" pitchFamily="50" charset="-128"/>
              </a:rPr>
              <a:t>（旧</a:t>
            </a:r>
            <a:r>
              <a:rPr lang="en-US" altLang="ja-JP" sz="1000" b="1" dirty="0">
                <a:solidFill>
                  <a:srgbClr val="000000"/>
                </a:solidFill>
                <a:latin typeface="BIZ UDPゴシック" panose="020B0400000000000000" pitchFamily="50" charset="-128"/>
                <a:ea typeface="BIZ UDPゴシック" panose="020B0400000000000000" pitchFamily="50" charset="-128"/>
              </a:rPr>
              <a:t>Twitter</a:t>
            </a:r>
            <a:r>
              <a:rPr lang="ja-JP" altLang="en-US" sz="1000" b="1" dirty="0">
                <a:solidFill>
                  <a:srgbClr val="000000"/>
                </a:solidFill>
                <a:latin typeface="BIZ UDPゴシック" panose="020B0400000000000000" pitchFamily="50" charset="-128"/>
                <a:ea typeface="BIZ UDPゴシック" panose="020B0400000000000000" pitchFamily="50" charset="-128"/>
              </a:rPr>
              <a:t>）</a:t>
            </a:r>
            <a:r>
              <a:rPr lang="ja-JP" altLang="en-US" sz="1200" b="1" dirty="0">
                <a:solidFill>
                  <a:srgbClr val="000000"/>
                </a:solidFill>
                <a:latin typeface="BIZ UDPゴシック" panose="020B0400000000000000" pitchFamily="50" charset="-128"/>
                <a:ea typeface="BIZ UDPゴシック" panose="020B0400000000000000" pitchFamily="50" charset="-128"/>
              </a:rPr>
              <a:t>アカウント</a:t>
            </a:r>
            <a:endParaRPr kumimoji="1" lang="ja-JP" altLang="en-US" sz="1200" dirty="0">
              <a:solidFill>
                <a:srgbClr val="000000"/>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884C814C-1149-E055-D27F-854F8090C0F3}"/>
              </a:ext>
            </a:extLst>
          </p:cNvPr>
          <p:cNvSpPr/>
          <p:nvPr/>
        </p:nvSpPr>
        <p:spPr bwMode="auto">
          <a:xfrm>
            <a:off x="5889000" y="4149104"/>
            <a:ext cx="2304000" cy="288000"/>
          </a:xfrm>
          <a:prstGeom prst="rect">
            <a:avLst/>
          </a:prstGeom>
          <a:noFill/>
          <a:ln w="6350" algn="ctr">
            <a:noFill/>
            <a:prstDash val="solid"/>
            <a:round/>
            <a:headEnd/>
            <a:tailEnd/>
          </a:ln>
          <a:effectLst/>
        </p:spPr>
        <p:txBody>
          <a:bodyPr wrap="none" lIns="54000" tIns="0" rIns="0" bIns="0" rtlCol="0" anchor="ctr">
            <a:noAutofit/>
          </a:bodyPr>
          <a:lstStyle/>
          <a:p>
            <a:pPr fontAlgn="ctr" hangingPunct="0">
              <a:spcBef>
                <a:spcPts val="400"/>
              </a:spcBef>
              <a:buClr>
                <a:schemeClr val="accent2"/>
              </a:buClr>
            </a:pPr>
            <a:r>
              <a:rPr lang="en-US" altLang="ja-JP" sz="1200">
                <a:solidFill>
                  <a:srgbClr val="000000"/>
                </a:solidFill>
                <a:latin typeface="BIZ UDPゴシック" panose="020B0400000000000000" pitchFamily="50" charset="-128"/>
                <a:ea typeface="BIZ UDPゴシック" panose="020B0400000000000000" pitchFamily="50" charset="-128"/>
              </a:rPr>
              <a:t>@osakaprefPR</a:t>
            </a:r>
          </a:p>
        </p:txBody>
      </p:sp>
      <p:sp>
        <p:nvSpPr>
          <p:cNvPr id="48" name="矢印: 五方向 47">
            <a:extLst>
              <a:ext uri="{FF2B5EF4-FFF2-40B4-BE49-F238E27FC236}">
                <a16:creationId xmlns:a16="http://schemas.microsoft.com/office/drawing/2014/main" id="{060D0873-C8E5-4432-543B-1EA239EB292C}"/>
              </a:ext>
            </a:extLst>
          </p:cNvPr>
          <p:cNvSpPr/>
          <p:nvPr/>
        </p:nvSpPr>
        <p:spPr bwMode="auto">
          <a:xfrm>
            <a:off x="3621668" y="5661320"/>
            <a:ext cx="792000" cy="288000"/>
          </a:xfrm>
          <a:prstGeom prst="homePlate">
            <a:avLst>
              <a:gd name="adj" fmla="val 25000"/>
            </a:avLst>
          </a:prstGeom>
          <a:solidFill>
            <a:srgbClr val="A9BBDF"/>
          </a:solidFill>
          <a:ln w="6350" algn="ctr">
            <a:noFill/>
            <a:prstDash val="solid"/>
            <a:round/>
            <a:headEnd/>
            <a:tailEnd/>
          </a:ln>
          <a:effectLst/>
        </p:spPr>
        <p:txBody>
          <a:bodyPr wrap="none" lIns="0" tIns="0" rIns="36000" bIns="18000" rtlCol="0" anchor="ctr">
            <a:noAutofit/>
          </a:bodyPr>
          <a:lstStyle/>
          <a:p>
            <a:pPr algn="ctr" fontAlgn="ctr" hangingPunct="0">
              <a:spcBef>
                <a:spcPts val="400"/>
              </a:spcBef>
              <a:buClr>
                <a:schemeClr val="accent2"/>
              </a:buClr>
            </a:pPr>
            <a:r>
              <a:rPr lang="en-US" altLang="ja-JP" sz="1200" b="1">
                <a:solidFill>
                  <a:srgbClr val="000000"/>
                </a:solidFill>
                <a:latin typeface="BIZ UDPゴシック" panose="020B0400000000000000" pitchFamily="50" charset="-128"/>
                <a:ea typeface="BIZ UDPゴシック" panose="020B0400000000000000" pitchFamily="50" charset="-128"/>
              </a:rPr>
              <a:t>TEL</a:t>
            </a:r>
            <a:endParaRPr kumimoji="1" lang="ja-JP" altLang="en-US" sz="1200">
              <a:solidFill>
                <a:srgbClr val="000000"/>
              </a:solidFill>
              <a:latin typeface="BIZ UDPゴシック" panose="020B0400000000000000" pitchFamily="50" charset="-128"/>
              <a:ea typeface="BIZ UDPゴシック" panose="020B0400000000000000" pitchFamily="50" charset="-128"/>
            </a:endParaRPr>
          </a:p>
        </p:txBody>
      </p:sp>
      <p:sp>
        <p:nvSpPr>
          <p:cNvPr id="49" name="矢印: 五方向 48">
            <a:extLst>
              <a:ext uri="{FF2B5EF4-FFF2-40B4-BE49-F238E27FC236}">
                <a16:creationId xmlns:a16="http://schemas.microsoft.com/office/drawing/2014/main" id="{9F580F4C-12B5-1BC5-F1D4-64C3AE98FD72}"/>
              </a:ext>
            </a:extLst>
          </p:cNvPr>
          <p:cNvSpPr/>
          <p:nvPr/>
        </p:nvSpPr>
        <p:spPr bwMode="auto">
          <a:xfrm>
            <a:off x="6141244" y="5661320"/>
            <a:ext cx="792000" cy="288000"/>
          </a:xfrm>
          <a:prstGeom prst="homePlate">
            <a:avLst>
              <a:gd name="adj" fmla="val 25000"/>
            </a:avLst>
          </a:prstGeom>
          <a:solidFill>
            <a:srgbClr val="A9BBDF"/>
          </a:solidFill>
          <a:ln w="6350" algn="ctr">
            <a:noFill/>
            <a:prstDash val="solid"/>
            <a:round/>
            <a:headEnd/>
            <a:tailEnd/>
          </a:ln>
          <a:effectLst/>
        </p:spPr>
        <p:txBody>
          <a:bodyPr wrap="none" lIns="0" tIns="0" rIns="36000" bIns="18000" rtlCol="0" anchor="ctr">
            <a:noAutofit/>
          </a:bodyPr>
          <a:lstStyle/>
          <a:p>
            <a:pPr algn="ctr" fontAlgn="ctr" hangingPunct="0">
              <a:spcBef>
                <a:spcPts val="400"/>
              </a:spcBef>
              <a:buClr>
                <a:schemeClr val="accent2"/>
              </a:buClr>
            </a:pPr>
            <a:r>
              <a:rPr lang="en-US" altLang="ja-JP" sz="1200" b="1">
                <a:solidFill>
                  <a:srgbClr val="000000"/>
                </a:solidFill>
                <a:latin typeface="BIZ UDPゴシック" panose="020B0400000000000000" pitchFamily="50" charset="-128"/>
                <a:ea typeface="BIZ UDPゴシック" panose="020B0400000000000000" pitchFamily="50" charset="-128"/>
              </a:rPr>
              <a:t>FAX</a:t>
            </a:r>
            <a:endParaRPr kumimoji="1" lang="ja-JP" altLang="en-US" sz="1200">
              <a:solidFill>
                <a:srgbClr val="000000"/>
              </a:solidFill>
              <a:latin typeface="BIZ UDPゴシック" panose="020B0400000000000000" pitchFamily="50" charset="-128"/>
              <a:ea typeface="BIZ UDPゴシック" panose="020B0400000000000000" pitchFamily="50" charset="-128"/>
            </a:endParaRPr>
          </a:p>
        </p:txBody>
      </p:sp>
      <p:sp>
        <p:nvSpPr>
          <p:cNvPr id="50" name="矢印: 五方向 49">
            <a:extLst>
              <a:ext uri="{FF2B5EF4-FFF2-40B4-BE49-F238E27FC236}">
                <a16:creationId xmlns:a16="http://schemas.microsoft.com/office/drawing/2014/main" id="{DC77AC92-27C9-9B8C-6FFC-B0B5D85ED1E3}"/>
              </a:ext>
            </a:extLst>
          </p:cNvPr>
          <p:cNvSpPr/>
          <p:nvPr/>
        </p:nvSpPr>
        <p:spPr bwMode="auto">
          <a:xfrm>
            <a:off x="3621668" y="6021320"/>
            <a:ext cx="792000" cy="288000"/>
          </a:xfrm>
          <a:prstGeom prst="homePlate">
            <a:avLst>
              <a:gd name="adj" fmla="val 25000"/>
            </a:avLst>
          </a:prstGeom>
          <a:solidFill>
            <a:srgbClr val="A9BBDF"/>
          </a:solidFill>
          <a:ln w="6350" algn="ctr">
            <a:noFill/>
            <a:prstDash val="solid"/>
            <a:round/>
            <a:headEnd/>
            <a:tailEnd/>
          </a:ln>
          <a:effectLst/>
        </p:spPr>
        <p:txBody>
          <a:bodyPr wrap="none" lIns="0" tIns="0" rIns="36000" bIns="18000" rtlCol="0" anchor="ctr">
            <a:noAutofit/>
          </a:bodyPr>
          <a:lstStyle/>
          <a:p>
            <a:pPr algn="ctr" fontAlgn="ctr" hangingPunct="0">
              <a:spcBef>
                <a:spcPts val="400"/>
              </a:spcBef>
              <a:buClr>
                <a:schemeClr val="accent2"/>
              </a:buClr>
            </a:pPr>
            <a:r>
              <a:rPr lang="en-US" altLang="ja-JP" sz="1200" b="1">
                <a:solidFill>
                  <a:srgbClr val="000000"/>
                </a:solidFill>
                <a:latin typeface="BIZ UDPゴシック" panose="020B0400000000000000" pitchFamily="50" charset="-128"/>
                <a:ea typeface="BIZ UDPゴシック" panose="020B0400000000000000" pitchFamily="50" charset="-128"/>
              </a:rPr>
              <a:t>E-mail</a:t>
            </a:r>
            <a:endParaRPr kumimoji="1" lang="ja-JP" altLang="en-US" sz="1200">
              <a:solidFill>
                <a:srgbClr val="000000"/>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CF4E740D-C760-A5A4-13B9-1B9DA729BE16}"/>
              </a:ext>
            </a:extLst>
          </p:cNvPr>
          <p:cNvSpPr>
            <a:spLocks/>
          </p:cNvSpPr>
          <p:nvPr/>
        </p:nvSpPr>
        <p:spPr bwMode="auto">
          <a:xfrm>
            <a:off x="4413668" y="5661320"/>
            <a:ext cx="288000" cy="288000"/>
          </a:xfrm>
          <a:prstGeom prst="rect">
            <a:avLst/>
          </a:prstGeom>
          <a:noFill/>
          <a:ln w="12700" algn="ctr">
            <a:noFill/>
            <a:prstDash val="sysDash"/>
            <a:round/>
            <a:headEnd/>
            <a:tailEnd/>
          </a:ln>
          <a:effectLst/>
        </p:spPr>
        <p:txBody>
          <a:bodyPr wrap="none" lIns="54000" tIns="0" rIns="0" bIns="0" rtlCol="0" anchor="ctr" anchorCtr="0">
            <a:noAutofit/>
          </a:bodyPr>
          <a:lstStyle/>
          <a:p>
            <a:pPr fontAlgn="ctr" hangingPunct="0">
              <a:spcBef>
                <a:spcPts val="400"/>
              </a:spcBef>
              <a:buClr>
                <a:schemeClr val="accent2"/>
              </a:buClr>
            </a:pPr>
            <a:r>
              <a:rPr lang="en-US" altLang="ja-JP" sz="1400">
                <a:solidFill>
                  <a:srgbClr val="000000"/>
                </a:solidFill>
                <a:latin typeface="BIZ UDPゴシック" panose="020B0400000000000000" pitchFamily="50" charset="-128"/>
                <a:ea typeface="BIZ UDPゴシック" panose="020B0400000000000000" pitchFamily="50" charset="-128"/>
              </a:rPr>
              <a:t>06-6944-8358</a:t>
            </a:r>
            <a:endParaRPr kumimoji="1" lang="ja-JP" altLang="en-US" sz="140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7715EA0E-2A71-DF88-6E5F-3C3ACA08AE57}"/>
              </a:ext>
            </a:extLst>
          </p:cNvPr>
          <p:cNvSpPr>
            <a:spLocks/>
          </p:cNvSpPr>
          <p:nvPr/>
        </p:nvSpPr>
        <p:spPr bwMode="auto">
          <a:xfrm>
            <a:off x="6933244" y="5661320"/>
            <a:ext cx="288000" cy="288000"/>
          </a:xfrm>
          <a:prstGeom prst="rect">
            <a:avLst/>
          </a:prstGeom>
          <a:noFill/>
          <a:ln w="12700" algn="ctr">
            <a:noFill/>
            <a:prstDash val="sysDash"/>
            <a:round/>
            <a:headEnd/>
            <a:tailEnd/>
          </a:ln>
          <a:effectLst/>
        </p:spPr>
        <p:txBody>
          <a:bodyPr wrap="none" lIns="54000" tIns="0" rIns="0" bIns="0" rtlCol="0" anchor="ctr" anchorCtr="0">
            <a:noAutofit/>
          </a:bodyPr>
          <a:lstStyle/>
          <a:p>
            <a:pPr fontAlgn="ctr" hangingPunct="0">
              <a:spcBef>
                <a:spcPts val="400"/>
              </a:spcBef>
              <a:buClr>
                <a:schemeClr val="accent2"/>
              </a:buClr>
            </a:pPr>
            <a:r>
              <a:rPr lang="en-US" altLang="ja-JP" sz="1400">
                <a:solidFill>
                  <a:srgbClr val="000000"/>
                </a:solidFill>
                <a:latin typeface="BIZ UDPゴシック" panose="020B0400000000000000" pitchFamily="50" charset="-128"/>
                <a:ea typeface="BIZ UDPゴシック" panose="020B0400000000000000" pitchFamily="50" charset="-128"/>
              </a:rPr>
              <a:t>06-6944-8359</a:t>
            </a:r>
            <a:endParaRPr kumimoji="1" lang="ja-JP" altLang="en-US" sz="1400">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9B19AD44-9DE8-D0BC-5698-F3D56A341125}"/>
              </a:ext>
            </a:extLst>
          </p:cNvPr>
          <p:cNvSpPr>
            <a:spLocks/>
          </p:cNvSpPr>
          <p:nvPr/>
        </p:nvSpPr>
        <p:spPr bwMode="auto">
          <a:xfrm>
            <a:off x="4413668" y="6021320"/>
            <a:ext cx="288000" cy="288000"/>
          </a:xfrm>
          <a:prstGeom prst="rect">
            <a:avLst/>
          </a:prstGeom>
          <a:noFill/>
          <a:ln w="12700" algn="ctr">
            <a:noFill/>
            <a:prstDash val="sysDash"/>
            <a:round/>
            <a:headEnd/>
            <a:tailEnd/>
          </a:ln>
          <a:effectLst/>
        </p:spPr>
        <p:txBody>
          <a:bodyPr wrap="none" lIns="54000" tIns="0" rIns="0" bIns="0" rtlCol="0" anchor="ctr" anchorCtr="0">
            <a:noAutofit/>
          </a:bodyPr>
          <a:lstStyle/>
          <a:p>
            <a:pPr fontAlgn="ctr" hangingPunct="0">
              <a:spcBef>
                <a:spcPts val="400"/>
              </a:spcBef>
              <a:buClr>
                <a:schemeClr val="accent2"/>
              </a:buClr>
            </a:pPr>
            <a:r>
              <a:rPr lang="en-US" altLang="ja-JP" sz="1400">
                <a:solidFill>
                  <a:srgbClr val="000000"/>
                </a:solidFill>
                <a:latin typeface="BIZ UDPゴシック" panose="020B0400000000000000" pitchFamily="50" charset="-128"/>
                <a:ea typeface="BIZ UDPゴシック" panose="020B0400000000000000" pitchFamily="50" charset="-128"/>
              </a:rPr>
              <a:t>zaisei-g55@sbox.pref.osaka.lg.jp</a:t>
            </a:r>
          </a:p>
        </p:txBody>
      </p:sp>
    </p:spTree>
    <p:extLst>
      <p:ext uri="{BB962C8B-B14F-4D97-AF65-F5344CB8AC3E}">
        <p14:creationId xmlns:p14="http://schemas.microsoft.com/office/powerpoint/2010/main" val="426045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61CDD-7972-3F9C-B7EA-925FDC2F2A34}"/>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ABD635F8-3F90-5265-77A3-E44EDE16458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04" name="think-cellスライド" r:id="rId5" imgW="95" imgH="95" progId="TCLayout.ActiveDocument.1">
                  <p:embed/>
                </p:oleObj>
              </mc:Choice>
              <mc:Fallback>
                <p:oleObj name="think-cellスライド" r:id="rId5" imgW="95" imgH="95" progId="TCLayout.ActiveDocument.1">
                  <p:embed/>
                  <p:pic>
                    <p:nvPicPr>
                      <p:cNvPr id="14" name="think-cell data - do not delete" hidden="1">
                        <a:extLst>
                          <a:ext uri="{FF2B5EF4-FFF2-40B4-BE49-F238E27FC236}">
                            <a16:creationId xmlns:a16="http://schemas.microsoft.com/office/drawing/2014/main" id="{DF1B8C98-75AF-4A51-C7ED-5412F6D8454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80" name="グループ化 179">
            <a:extLst>
              <a:ext uri="{FF2B5EF4-FFF2-40B4-BE49-F238E27FC236}">
                <a16:creationId xmlns:a16="http://schemas.microsoft.com/office/drawing/2014/main" id="{D0747BAC-F95F-933C-13E8-8855414FEB30}"/>
              </a:ext>
            </a:extLst>
          </p:cNvPr>
          <p:cNvGrpSpPr/>
          <p:nvPr/>
        </p:nvGrpSpPr>
        <p:grpSpPr>
          <a:xfrm>
            <a:off x="345000" y="1773000"/>
            <a:ext cx="7561040" cy="3557762"/>
            <a:chOff x="271960" y="1485000"/>
            <a:chExt cx="7561040" cy="3557762"/>
          </a:xfrm>
        </p:grpSpPr>
        <p:sp>
          <p:nvSpPr>
            <p:cNvPr id="181" name="Rectangle 752">
              <a:extLst>
                <a:ext uri="{FF2B5EF4-FFF2-40B4-BE49-F238E27FC236}">
                  <a16:creationId xmlns:a16="http://schemas.microsoft.com/office/drawing/2014/main" id="{18A3BEF5-B4B4-6B5A-D5AC-F9CD1D075EB7}"/>
                </a:ext>
              </a:extLst>
            </p:cNvPr>
            <p:cNvSpPr>
              <a:spLocks noChangeArrowheads="1"/>
            </p:cNvSpPr>
            <p:nvPr/>
          </p:nvSpPr>
          <p:spPr bwMode="auto">
            <a:xfrm>
              <a:off x="273000" y="2061000"/>
              <a:ext cx="71480" cy="1079997"/>
            </a:xfrm>
            <a:prstGeom prst="rect">
              <a:avLst/>
            </a:prstGeom>
            <a:gradFill flip="none" rotWithShape="1">
              <a:gsLst>
                <a:gs pos="90000">
                  <a:srgbClr val="CCDAF5"/>
                </a:gs>
                <a:gs pos="100000">
                  <a:srgbClr val="CCDAF5">
                    <a:alpha val="0"/>
                  </a:srgbClr>
                </a:gs>
              </a:gsLst>
              <a:lin ang="5400000" scaled="1"/>
              <a:tileRect/>
            </a:gra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82" name="テキスト ボックス 181">
              <a:extLst>
                <a:ext uri="{FF2B5EF4-FFF2-40B4-BE49-F238E27FC236}">
                  <a16:creationId xmlns:a16="http://schemas.microsoft.com/office/drawing/2014/main" id="{A4C187A7-9D1B-7F6F-6B21-72A0FAB951F3}"/>
                </a:ext>
              </a:extLst>
            </p:cNvPr>
            <p:cNvSpPr txBox="1"/>
            <p:nvPr/>
          </p:nvSpPr>
          <p:spPr bwMode="auto">
            <a:xfrm>
              <a:off x="1785000" y="2168999"/>
              <a:ext cx="6048000" cy="360000"/>
            </a:xfrm>
            <a:prstGeom prst="rect">
              <a:avLst/>
            </a:prstGeom>
            <a:noFill/>
          </p:spPr>
          <p:txBody>
            <a:bodyPr wrap="square" lIns="180000" tIns="144000" rIns="0" bIns="0">
              <a:noAutofit/>
            </a:bodyPr>
            <a:lstStyle/>
            <a:p>
              <a:pPr marL="396000" indent="-396000" fontAlgn="ctr" hangingPunct="0">
                <a:spcBef>
                  <a:spcPts val="1000"/>
                </a:spcBef>
                <a:buClr>
                  <a:srgbClr val="CA2420"/>
                </a:buClr>
                <a:buSzPct val="70000"/>
                <a:tabLst>
                  <a:tab pos="5753100" algn="r"/>
                </a:tabLst>
                <a:defRPr/>
              </a:pPr>
              <a:endParaRPr lang="en-US" altLang="ja-JP" sz="16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83" name="Rectangle 752">
              <a:extLst>
                <a:ext uri="{FF2B5EF4-FFF2-40B4-BE49-F238E27FC236}">
                  <a16:creationId xmlns:a16="http://schemas.microsoft.com/office/drawing/2014/main" id="{1C162D15-9A11-063B-A1CC-6A5544E54321}"/>
                </a:ext>
              </a:extLst>
            </p:cNvPr>
            <p:cNvSpPr>
              <a:spLocks noChangeArrowheads="1"/>
            </p:cNvSpPr>
            <p:nvPr/>
          </p:nvSpPr>
          <p:spPr bwMode="auto">
            <a:xfrm>
              <a:off x="345000" y="1485000"/>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lang="en-US" altLang="ja-JP" sz="2400" b="1"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Ⅰ	</a:t>
              </a:r>
              <a:r>
                <a:rPr lang="ja-JP" altLang="en-US" sz="2400" b="1"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大阪府の概要</a:t>
              </a:r>
              <a:endParaRPr lang="en-US" altLang="ja-JP" sz="2400" b="1"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184" name="Rectangle 752">
              <a:extLst>
                <a:ext uri="{FF2B5EF4-FFF2-40B4-BE49-F238E27FC236}">
                  <a16:creationId xmlns:a16="http://schemas.microsoft.com/office/drawing/2014/main" id="{A3138A53-22C6-25DF-BCAA-68118E3056BC}"/>
                </a:ext>
              </a:extLst>
            </p:cNvPr>
            <p:cNvSpPr>
              <a:spLocks noChangeArrowheads="1"/>
            </p:cNvSpPr>
            <p:nvPr/>
          </p:nvSpPr>
          <p:spPr bwMode="auto">
            <a:xfrm>
              <a:off x="272480" y="1485000"/>
              <a:ext cx="72000" cy="576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85" name="直線コネクタ 184">
              <a:extLst>
                <a:ext uri="{FF2B5EF4-FFF2-40B4-BE49-F238E27FC236}">
                  <a16:creationId xmlns:a16="http://schemas.microsoft.com/office/drawing/2014/main" id="{EDC76675-B6D9-3332-498F-4E326EC6942B}"/>
                </a:ext>
              </a:extLst>
            </p:cNvPr>
            <p:cNvCxnSpPr/>
            <p:nvPr/>
          </p:nvCxnSpPr>
          <p:spPr>
            <a:xfrm>
              <a:off x="272480" y="2061000"/>
              <a:ext cx="6048000" cy="0"/>
            </a:xfrm>
            <a:prstGeom prst="line">
              <a:avLst/>
            </a:prstGeom>
            <a:ln w="1905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186" name="グループ化 185">
              <a:extLst>
                <a:ext uri="{FF2B5EF4-FFF2-40B4-BE49-F238E27FC236}">
                  <a16:creationId xmlns:a16="http://schemas.microsoft.com/office/drawing/2014/main" id="{C53D1E11-04CC-869B-D269-F214557852E5}"/>
                </a:ext>
              </a:extLst>
            </p:cNvPr>
            <p:cNvGrpSpPr/>
            <p:nvPr/>
          </p:nvGrpSpPr>
          <p:grpSpPr>
            <a:xfrm>
              <a:off x="271960" y="3440627"/>
              <a:ext cx="6048520" cy="576000"/>
              <a:chOff x="271960" y="560427"/>
              <a:chExt cx="6048520" cy="576000"/>
            </a:xfrm>
          </p:grpSpPr>
          <p:sp>
            <p:nvSpPr>
              <p:cNvPr id="191" name="Rectangle 752">
                <a:extLst>
                  <a:ext uri="{FF2B5EF4-FFF2-40B4-BE49-F238E27FC236}">
                    <a16:creationId xmlns:a16="http://schemas.microsoft.com/office/drawing/2014/main" id="{BBE98E4E-1170-1F69-AD43-A7DD1DBC25B6}"/>
                  </a:ext>
                </a:extLst>
              </p:cNvPr>
              <p:cNvSpPr>
                <a:spLocks noChangeArrowheads="1"/>
              </p:cNvSpPr>
              <p:nvPr/>
            </p:nvSpPr>
            <p:spPr bwMode="auto">
              <a:xfrm>
                <a:off x="344480" y="560427"/>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lang="en-US" altLang="ja-JP"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Ⅱ	</a:t>
                </a:r>
                <a:r>
                  <a:rPr lang="ja-JP" altLang="en-US"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大阪府の財政状況</a:t>
                </a:r>
              </a:p>
            </p:txBody>
          </p:sp>
          <p:sp>
            <p:nvSpPr>
              <p:cNvPr id="192" name="Rectangle 752">
                <a:extLst>
                  <a:ext uri="{FF2B5EF4-FFF2-40B4-BE49-F238E27FC236}">
                    <a16:creationId xmlns:a16="http://schemas.microsoft.com/office/drawing/2014/main" id="{AAA4CFC2-B849-C9A4-FA98-0805354CA2C2}"/>
                  </a:ext>
                </a:extLst>
              </p:cNvPr>
              <p:cNvSpPr>
                <a:spLocks noChangeArrowheads="1"/>
              </p:cNvSpPr>
              <p:nvPr/>
            </p:nvSpPr>
            <p:spPr bwMode="auto">
              <a:xfrm>
                <a:off x="271960" y="560427"/>
                <a:ext cx="72000" cy="576000"/>
              </a:xfrm>
              <a:prstGeom prst="rect">
                <a:avLst/>
              </a:prstGeom>
              <a:solidFill>
                <a:srgbClr val="7B7B7B"/>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93" name="直線コネクタ 192">
                <a:extLst>
                  <a:ext uri="{FF2B5EF4-FFF2-40B4-BE49-F238E27FC236}">
                    <a16:creationId xmlns:a16="http://schemas.microsoft.com/office/drawing/2014/main" id="{2C8E3C61-2C69-B152-BEA5-38E0F595FF3C}"/>
                  </a:ext>
                </a:extLst>
              </p:cNvPr>
              <p:cNvCxnSpPr/>
              <p:nvPr/>
            </p:nvCxnSpPr>
            <p:spPr>
              <a:xfrm>
                <a:off x="272480" y="1136427"/>
                <a:ext cx="6048000" cy="0"/>
              </a:xfrm>
              <a:prstGeom prst="line">
                <a:avLst/>
              </a:prstGeom>
              <a:ln w="19050">
                <a:gradFill flip="none" rotWithShape="1">
                  <a:gsLst>
                    <a:gs pos="90000">
                      <a:srgbClr val="7B7B7B"/>
                    </a:gs>
                    <a:gs pos="100000">
                      <a:srgbClr val="7B7B7B">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187" name="グループ化 186">
              <a:extLst>
                <a:ext uri="{FF2B5EF4-FFF2-40B4-BE49-F238E27FC236}">
                  <a16:creationId xmlns:a16="http://schemas.microsoft.com/office/drawing/2014/main" id="{A242B8FA-597B-ED4F-2809-6580DC60E271}"/>
                </a:ext>
              </a:extLst>
            </p:cNvPr>
            <p:cNvGrpSpPr/>
            <p:nvPr/>
          </p:nvGrpSpPr>
          <p:grpSpPr>
            <a:xfrm>
              <a:off x="271960" y="4466762"/>
              <a:ext cx="6048520" cy="576000"/>
              <a:chOff x="271960" y="722562"/>
              <a:chExt cx="6048520" cy="576000"/>
            </a:xfrm>
          </p:grpSpPr>
          <p:sp>
            <p:nvSpPr>
              <p:cNvPr id="188" name="Rectangle 752">
                <a:extLst>
                  <a:ext uri="{FF2B5EF4-FFF2-40B4-BE49-F238E27FC236}">
                    <a16:creationId xmlns:a16="http://schemas.microsoft.com/office/drawing/2014/main" id="{0E0A4E06-908D-D0F8-085E-EE2B682F25D6}"/>
                  </a:ext>
                </a:extLst>
              </p:cNvPr>
              <p:cNvSpPr>
                <a:spLocks noChangeArrowheads="1"/>
              </p:cNvSpPr>
              <p:nvPr/>
            </p:nvSpPr>
            <p:spPr bwMode="auto">
              <a:xfrm>
                <a:off x="344480" y="722562"/>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kumimoji="0" lang="en-US" altLang="ja-JP"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Ⅲ	</a:t>
                </a:r>
                <a:r>
                  <a:rPr kumimoji="0" lang="ja-JP" altLang="en-US"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大阪府債の状況</a:t>
                </a:r>
              </a:p>
            </p:txBody>
          </p:sp>
          <p:sp>
            <p:nvSpPr>
              <p:cNvPr id="189" name="Rectangle 752">
                <a:extLst>
                  <a:ext uri="{FF2B5EF4-FFF2-40B4-BE49-F238E27FC236}">
                    <a16:creationId xmlns:a16="http://schemas.microsoft.com/office/drawing/2014/main" id="{372DC3B9-9148-F17A-1913-2816533A4FBD}"/>
                  </a:ext>
                </a:extLst>
              </p:cNvPr>
              <p:cNvSpPr>
                <a:spLocks noChangeArrowheads="1"/>
              </p:cNvSpPr>
              <p:nvPr/>
            </p:nvSpPr>
            <p:spPr bwMode="auto">
              <a:xfrm>
                <a:off x="271960" y="722562"/>
                <a:ext cx="72000" cy="576000"/>
              </a:xfrm>
              <a:prstGeom prst="rect">
                <a:avLst/>
              </a:prstGeom>
              <a:solidFill>
                <a:srgbClr val="7B7B7B"/>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90" name="直線コネクタ 189">
                <a:extLst>
                  <a:ext uri="{FF2B5EF4-FFF2-40B4-BE49-F238E27FC236}">
                    <a16:creationId xmlns:a16="http://schemas.microsoft.com/office/drawing/2014/main" id="{4862EA29-D5DB-5DAB-D2C1-58EA25B38173}"/>
                  </a:ext>
                </a:extLst>
              </p:cNvPr>
              <p:cNvCxnSpPr/>
              <p:nvPr/>
            </p:nvCxnSpPr>
            <p:spPr>
              <a:xfrm>
                <a:off x="272480" y="1298562"/>
                <a:ext cx="6048000" cy="0"/>
              </a:xfrm>
              <a:prstGeom prst="line">
                <a:avLst/>
              </a:prstGeom>
              <a:ln w="19050">
                <a:gradFill flip="none" rotWithShape="1">
                  <a:gsLst>
                    <a:gs pos="90000">
                      <a:srgbClr val="7B7B7B"/>
                    </a:gs>
                    <a:gs pos="100000">
                      <a:srgbClr val="7B7B7B">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sp>
        <p:nvSpPr>
          <p:cNvPr id="18" name="スライド番号プレースホルダー 11">
            <a:extLst>
              <a:ext uri="{FF2B5EF4-FFF2-40B4-BE49-F238E27FC236}">
                <a16:creationId xmlns:a16="http://schemas.microsoft.com/office/drawing/2014/main" id="{A58C2972-AE0B-46CB-9877-1545652B40BC}"/>
              </a:ext>
            </a:extLst>
          </p:cNvPr>
          <p:cNvSpPr txBox="1">
            <a:spLocks/>
          </p:cNvSpPr>
          <p:nvPr/>
        </p:nvSpPr>
        <p:spPr>
          <a:xfrm>
            <a:off x="9129000" y="6633356"/>
            <a:ext cx="720210" cy="216024"/>
          </a:xfrm>
          <a:prstGeom prst="rect">
            <a:avLst/>
          </a:prstGeom>
        </p:spPr>
        <p:txBody>
          <a:bodyPr vert="horz" lIns="0" tIns="0" rIns="0" bIns="0" rtlCol="0" anchor="ctr" anchorCtr="0">
            <a:noAutofit/>
          </a:bodyPr>
          <a:lstStyle>
            <a:defPPr>
              <a:defRPr lang="en-US"/>
            </a:defPPr>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t>2</a:t>
            </a:r>
            <a:endParaRPr lang="ja-JP" altLang="en-US" dirty="0"/>
          </a:p>
        </p:txBody>
      </p:sp>
      <p:sp>
        <p:nvSpPr>
          <p:cNvPr id="25" name="テキスト ボックス 24">
            <a:extLst>
              <a:ext uri="{FF2B5EF4-FFF2-40B4-BE49-F238E27FC236}">
                <a16:creationId xmlns:a16="http://schemas.microsoft.com/office/drawing/2014/main" id="{05FCD52D-1594-43D9-BA52-8145626F6B7E}"/>
              </a:ext>
            </a:extLst>
          </p:cNvPr>
          <p:cNvSpPr txBox="1"/>
          <p:nvPr/>
        </p:nvSpPr>
        <p:spPr bwMode="auto">
          <a:xfrm>
            <a:off x="475354" y="2348883"/>
            <a:ext cx="6048000" cy="360000"/>
          </a:xfrm>
          <a:prstGeom prst="rect">
            <a:avLst/>
          </a:prstGeom>
          <a:noFill/>
        </p:spPr>
        <p:txBody>
          <a:bodyPr wrap="square" lIns="180000" tIns="144000" rIns="0" bIns="0">
            <a:noAutofit/>
          </a:bodyPr>
          <a:lstStyle/>
          <a:p>
            <a:pPr marL="504825" indent="-504825" fontAlgn="ctr" hangingPunct="0">
              <a:spcBef>
                <a:spcPts val="1000"/>
              </a:spcBef>
              <a:buClr>
                <a:srgbClr val="CA2420"/>
              </a:buClr>
              <a:buSzPct val="70000"/>
              <a:tabLst>
                <a:tab pos="5753100" algn="r"/>
              </a:tabLst>
              <a:defRPr/>
            </a:pP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1</a:t>
            </a: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大阪府の概要</a:t>
            </a:r>
            <a:endPar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a:p>
            <a:pPr marL="504825" indent="-504825" fontAlgn="ctr" hangingPunct="0">
              <a:spcBef>
                <a:spcPts val="1000"/>
              </a:spcBef>
              <a:buClr>
                <a:srgbClr val="CA2420"/>
              </a:buClr>
              <a:buSzPct val="70000"/>
              <a:tabLst>
                <a:tab pos="5753100" algn="r"/>
              </a:tabLst>
              <a:defRPr/>
            </a:pP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a:t>
            </a:r>
            <a:r>
              <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2</a:t>
            </a: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大阪の都市魅力</a:t>
            </a:r>
            <a:endPar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17340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3">
            <a:extLst>
              <a:ext uri="{FF2B5EF4-FFF2-40B4-BE49-F238E27FC236}">
                <a16:creationId xmlns:a16="http://schemas.microsoft.com/office/drawing/2014/main" id="{84CE4DB9-07FD-43EC-8C69-C23B8DE77A2A}"/>
              </a:ext>
            </a:extLst>
          </p:cNvPr>
          <p:cNvSpPr>
            <a:spLocks noChangeArrowheads="1"/>
          </p:cNvSpPr>
          <p:nvPr/>
        </p:nvSpPr>
        <p:spPr bwMode="auto">
          <a:xfrm>
            <a:off x="273000" y="2133000"/>
            <a:ext cx="4608000" cy="288000"/>
          </a:xfrm>
          <a:prstGeom prst="rect">
            <a:avLst/>
          </a:prstGeom>
          <a:noFill/>
          <a:ln>
            <a:noFill/>
          </a:ln>
          <a:effectLst/>
        </p:spPr>
        <p:txBody>
          <a:bodyPr wrap="none" lIns="522000" tIns="0" rIns="0" bIns="0" anchor="b"/>
          <a:lstStyle/>
          <a:p>
            <a:pPr marL="252000" indent="-252000">
              <a:buFont typeface="Wingdings" panose="05000000000000000000" pitchFamily="2" charset="2"/>
              <a:buChar char="è"/>
              <a:defRPr/>
            </a:pPr>
            <a:r>
              <a:rPr lang="ja-JP" altLang="en-US" sz="1600">
                <a:solidFill>
                  <a:srgbClr val="2A7CD3"/>
                </a:solidFill>
                <a:latin typeface="BIZ UDPゴシック" panose="020B0400000000000000" pitchFamily="50" charset="-128"/>
                <a:ea typeface="BIZ UDPゴシック" panose="020B0400000000000000" pitchFamily="50" charset="-128"/>
              </a:rPr>
              <a:t>全国</a:t>
            </a:r>
            <a:r>
              <a:rPr lang="ja-JP" altLang="en-US" sz="1600" dirty="0">
                <a:solidFill>
                  <a:srgbClr val="2A7CD3"/>
                </a:solidFill>
                <a:latin typeface="BIZ UDPゴシック" panose="020B0400000000000000" pitchFamily="50" charset="-128"/>
                <a:ea typeface="BIZ UDPゴシック" panose="020B0400000000000000" pitchFamily="50" charset="-128"/>
              </a:rPr>
              <a:t>で</a:t>
            </a:r>
            <a:r>
              <a:rPr lang="ja-JP" altLang="en-US" sz="2400" b="1" dirty="0">
                <a:solidFill>
                  <a:srgbClr val="2A7CD3"/>
                </a:solidFill>
                <a:latin typeface="BIZ UDPゴシック" panose="020B0400000000000000" pitchFamily="50" charset="-128"/>
                <a:ea typeface="BIZ UDPゴシック" panose="020B0400000000000000" pitchFamily="50" charset="-128"/>
              </a:rPr>
              <a:t>２</a:t>
            </a:r>
            <a:r>
              <a:rPr lang="ja-JP" altLang="en-US" sz="1600" dirty="0">
                <a:solidFill>
                  <a:srgbClr val="2A7CD3"/>
                </a:solidFill>
                <a:latin typeface="BIZ UDPゴシック" panose="020B0400000000000000" pitchFamily="50" charset="-128"/>
                <a:ea typeface="BIZ UDPゴシック" panose="020B0400000000000000" pitchFamily="50" charset="-128"/>
              </a:rPr>
              <a:t>番目に狭い面積</a:t>
            </a:r>
          </a:p>
        </p:txBody>
      </p:sp>
      <p:sp>
        <p:nvSpPr>
          <p:cNvPr id="8" name="Rectangle 34">
            <a:extLst>
              <a:ext uri="{FF2B5EF4-FFF2-40B4-BE49-F238E27FC236}">
                <a16:creationId xmlns:a16="http://schemas.microsoft.com/office/drawing/2014/main" id="{EE7D8D94-50AD-424D-BB1E-1FB699C57CE1}"/>
              </a:ext>
            </a:extLst>
          </p:cNvPr>
          <p:cNvSpPr>
            <a:spLocks noChangeArrowheads="1"/>
          </p:cNvSpPr>
          <p:nvPr/>
        </p:nvSpPr>
        <p:spPr bwMode="auto">
          <a:xfrm>
            <a:off x="272487" y="1845000"/>
            <a:ext cx="4608513" cy="288000"/>
          </a:xfrm>
          <a:prstGeom prst="rect">
            <a:avLst/>
          </a:prstGeom>
          <a:noFill/>
          <a:ln w="9525" algn="ctr">
            <a:noFill/>
            <a:miter lim="800000"/>
            <a:headEnd/>
            <a:tailEnd/>
          </a:ln>
          <a:effectLst/>
        </p:spPr>
        <p:txBody>
          <a:bodyPr wrap="none" lIns="0" tIns="0" rIns="0" bIns="0" anchor="t"/>
          <a:lstStyle/>
          <a:p>
            <a:pPr fontAlgn="base"/>
            <a:r>
              <a:rPr lang="ja-JP" altLang="en-US" sz="1400" b="1">
                <a:latin typeface="BIZ UDPゴシック" panose="020B0400000000000000" pitchFamily="50" charset="-128"/>
                <a:ea typeface="BIZ UDPゴシック" panose="020B0400000000000000" pitchFamily="50" charset="-128"/>
              </a:rPr>
              <a:t>面積</a:t>
            </a:r>
            <a:r>
              <a:rPr lang="ja-JP" altLang="en-US" sz="1000">
                <a:latin typeface="BIZ UDPゴシック" panose="020B0400000000000000" pitchFamily="50" charset="-128"/>
                <a:ea typeface="BIZ UDPゴシック" panose="020B0400000000000000" pitchFamily="50" charset="-128"/>
              </a:rPr>
              <a:t>（令和</a:t>
            </a:r>
            <a:r>
              <a:rPr lang="ja-JP" altLang="en-US" sz="1000" dirty="0">
                <a:latin typeface="BIZ UDPゴシック" panose="020B0400000000000000" pitchFamily="50" charset="-128"/>
                <a:ea typeface="BIZ UDPゴシック" panose="020B0400000000000000" pitchFamily="50" charset="-128"/>
              </a:rPr>
              <a:t>７年</a:t>
            </a:r>
            <a:r>
              <a:rPr lang="en-US" altLang="ja-JP" sz="1000" dirty="0">
                <a:latin typeface="BIZ UDPゴシック" panose="020B0400000000000000" pitchFamily="50" charset="-128"/>
                <a:ea typeface="BIZ UDPゴシック" panose="020B0400000000000000" pitchFamily="50" charset="-128"/>
              </a:rPr>
              <a:t>10</a:t>
            </a:r>
            <a:r>
              <a:rPr lang="ja-JP" altLang="en-US" sz="1000" dirty="0">
                <a:latin typeface="BIZ UDPゴシック" panose="020B0400000000000000" pitchFamily="50" charset="-128"/>
                <a:ea typeface="BIZ UDPゴシック" panose="020B0400000000000000" pitchFamily="50" charset="-128"/>
              </a:rPr>
              <a:t>月</a:t>
            </a:r>
            <a:r>
              <a:rPr lang="ja-JP" altLang="en-US" sz="1000">
                <a:latin typeface="BIZ UDPゴシック" panose="020B0400000000000000" pitchFamily="50" charset="-128"/>
                <a:ea typeface="BIZ UDPゴシック" panose="020B0400000000000000" pitchFamily="50" charset="-128"/>
              </a:rPr>
              <a:t>１日現在）</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1,905.</a:t>
            </a:r>
            <a:r>
              <a:rPr lang="ja-JP" altLang="en-US" sz="1400" b="1">
                <a:latin typeface="BIZ UDPゴシック" panose="020B0400000000000000" pitchFamily="50" charset="-128"/>
                <a:ea typeface="BIZ UDPゴシック" panose="020B0400000000000000" pitchFamily="50" charset="-128"/>
              </a:rPr>
              <a:t>２６</a:t>
            </a:r>
            <a:r>
              <a:rPr lang="ja-JP" altLang="en-US" sz="1200" b="1">
                <a:latin typeface="BIZ UDPゴシック" panose="020B0400000000000000" pitchFamily="50" charset="-128"/>
                <a:ea typeface="BIZ UDPゴシック" panose="020B0400000000000000" pitchFamily="50" charset="-128"/>
              </a:rPr>
              <a:t>㎢</a:t>
            </a:r>
            <a:endParaRPr lang="ja-JP" altLang="en-US" sz="1400" b="1" dirty="0">
              <a:latin typeface="BIZ UDPゴシック" panose="020B0400000000000000" pitchFamily="50" charset="-128"/>
              <a:ea typeface="BIZ UDPゴシック" panose="020B0400000000000000" pitchFamily="50" charset="-128"/>
            </a:endParaRPr>
          </a:p>
        </p:txBody>
      </p:sp>
      <p:sp>
        <p:nvSpPr>
          <p:cNvPr id="9" name="Rectangle 38">
            <a:extLst>
              <a:ext uri="{FF2B5EF4-FFF2-40B4-BE49-F238E27FC236}">
                <a16:creationId xmlns:a16="http://schemas.microsoft.com/office/drawing/2014/main" id="{C2BD2639-0E96-40F4-A1E8-3D9BDEF508FD}"/>
              </a:ext>
            </a:extLst>
          </p:cNvPr>
          <p:cNvSpPr>
            <a:spLocks noChangeArrowheads="1"/>
          </p:cNvSpPr>
          <p:nvPr/>
        </p:nvSpPr>
        <p:spPr bwMode="auto">
          <a:xfrm>
            <a:off x="273000" y="1341000"/>
            <a:ext cx="4608000" cy="144000"/>
          </a:xfrm>
          <a:prstGeom prst="rect">
            <a:avLst/>
          </a:prstGeom>
          <a:noFill/>
          <a:ln>
            <a:noFill/>
          </a:ln>
          <a:effectLst/>
        </p:spPr>
        <p:txBody>
          <a:bodyPr wrap="square" lIns="0" tIns="72000" rIns="0" bIns="0" anchor="t" anchorCtr="0">
            <a:noAutofit/>
          </a:bodyPr>
          <a:lstStyle/>
          <a:p>
            <a:pPr marL="488950" indent="-488950" fontAlgn="ctr"/>
            <a:r>
              <a:rPr lang="en-US" altLang="ja-JP" sz="1000" dirty="0">
                <a:latin typeface="BIZ UDPゴシック" panose="020B0400000000000000" pitchFamily="50" charset="-128"/>
                <a:ea typeface="BIZ UDPゴシック" panose="020B0400000000000000" pitchFamily="50" charset="-128"/>
              </a:rPr>
              <a:t>※ </a:t>
            </a:r>
            <a:r>
              <a:rPr lang="ja-JP" altLang="en-US" sz="1000">
                <a:latin typeface="BIZ UDPゴシック" panose="020B0400000000000000" pitchFamily="50" charset="-128"/>
                <a:ea typeface="BIZ UDPゴシック" panose="020B0400000000000000" pitchFamily="50" charset="-128"/>
              </a:rPr>
              <a:t>出典：</a:t>
            </a:r>
            <a:r>
              <a:rPr lang="en-US" altLang="ja-JP" sz="1000">
                <a:latin typeface="BIZ UDPゴシック" panose="020B0400000000000000" pitchFamily="50" charset="-128"/>
                <a:ea typeface="BIZ UDPゴシック" panose="020B0400000000000000" pitchFamily="50" charset="-128"/>
              </a:rPr>
              <a:t>	</a:t>
            </a:r>
            <a:r>
              <a:rPr lang="ja-JP" altLang="en-US" sz="1000">
                <a:latin typeface="BIZ UDPゴシック" panose="020B0400000000000000" pitchFamily="50" charset="-128"/>
                <a:ea typeface="BIZ UDPゴシック" panose="020B0400000000000000" pitchFamily="50" charset="-128"/>
              </a:rPr>
              <a:t>国土</a:t>
            </a:r>
            <a:r>
              <a:rPr lang="ja-JP" altLang="en-US" sz="1000" dirty="0">
                <a:latin typeface="BIZ UDPゴシック" panose="020B0400000000000000" pitchFamily="50" charset="-128"/>
                <a:ea typeface="BIZ UDPゴシック" panose="020B0400000000000000" pitchFamily="50" charset="-128"/>
              </a:rPr>
              <a:t>交通省国土地理院「全国都道府県市区町村別面積調</a:t>
            </a:r>
            <a:r>
              <a:rPr lang="ja-JP" altLang="en-US" sz="1000">
                <a:latin typeface="BIZ UDPゴシック" panose="020B0400000000000000" pitchFamily="50" charset="-128"/>
                <a:ea typeface="BIZ UDPゴシック" panose="020B0400000000000000" pitchFamily="50" charset="-128"/>
              </a:rPr>
              <a:t>」、</a:t>
            </a:r>
            <a:br>
              <a:rPr lang="en-US" altLang="ja-JP" sz="1000">
                <a:latin typeface="BIZ UDPゴシック" panose="020B0400000000000000" pitchFamily="50" charset="-128"/>
                <a:ea typeface="BIZ UDPゴシック" panose="020B0400000000000000" pitchFamily="50" charset="-128"/>
              </a:rPr>
            </a:br>
            <a:r>
              <a:rPr lang="ja-JP" altLang="en-US" sz="1000">
                <a:latin typeface="BIZ UDPゴシック" panose="020B0400000000000000" pitchFamily="50" charset="-128"/>
                <a:ea typeface="BIZ UDPゴシック" panose="020B0400000000000000" pitchFamily="50" charset="-128"/>
              </a:rPr>
              <a:t>総務省</a:t>
            </a:r>
            <a:r>
              <a:rPr lang="ja-JP" altLang="en-US" sz="1000" dirty="0">
                <a:latin typeface="BIZ UDPゴシック" panose="020B0400000000000000" pitchFamily="50" charset="-128"/>
                <a:ea typeface="BIZ UDPゴシック" panose="020B0400000000000000" pitchFamily="50" charset="-128"/>
              </a:rPr>
              <a:t>統計局「統計でみる都道府県のすがた　</a:t>
            </a:r>
            <a:r>
              <a:rPr lang="en-US" altLang="ja-JP" sz="1000" dirty="0">
                <a:latin typeface="BIZ UDPゴシック" panose="020B0400000000000000" pitchFamily="50" charset="-128"/>
                <a:ea typeface="BIZ UDPゴシック" panose="020B0400000000000000" pitchFamily="50" charset="-128"/>
              </a:rPr>
              <a:t>2025</a:t>
            </a:r>
            <a:r>
              <a:rPr lang="ja-JP" altLang="en-US" sz="1000" dirty="0">
                <a:latin typeface="BIZ UDPゴシック" panose="020B0400000000000000" pitchFamily="50" charset="-128"/>
                <a:ea typeface="BIZ UDPゴシック" panose="020B0400000000000000" pitchFamily="50" charset="-128"/>
              </a:rPr>
              <a:t>」</a:t>
            </a:r>
          </a:p>
        </p:txBody>
      </p:sp>
      <p:sp>
        <p:nvSpPr>
          <p:cNvPr id="17" name="Rectangle 31">
            <a:extLst>
              <a:ext uri="{FF2B5EF4-FFF2-40B4-BE49-F238E27FC236}">
                <a16:creationId xmlns:a16="http://schemas.microsoft.com/office/drawing/2014/main" id="{020E3BF4-1910-4CC0-AA1F-DF74731FCF5F}"/>
              </a:ext>
            </a:extLst>
          </p:cNvPr>
          <p:cNvSpPr>
            <a:spLocks noChangeArrowheads="1"/>
          </p:cNvSpPr>
          <p:nvPr/>
        </p:nvSpPr>
        <p:spPr bwMode="auto">
          <a:xfrm>
            <a:off x="5025000" y="1341000"/>
            <a:ext cx="4608000" cy="144000"/>
          </a:xfrm>
          <a:prstGeom prst="rect">
            <a:avLst/>
          </a:prstGeom>
          <a:noFill/>
          <a:ln>
            <a:noFill/>
          </a:ln>
          <a:effectLst/>
        </p:spPr>
        <p:txBody>
          <a:bodyPr wrap="square" lIns="0" tIns="72000" rIns="0" bIns="0" anchor="t" anchorCtr="0">
            <a:noAutofit/>
          </a:bodyPr>
          <a:lstStyle/>
          <a:p>
            <a:pPr marL="488950" indent="-488950" fontAlgn="ctr"/>
            <a:r>
              <a:rPr lang="en-US" altLang="ja-JP" sz="1000">
                <a:latin typeface="BIZ UDPゴシック" panose="020B0400000000000000" pitchFamily="50" charset="-128"/>
                <a:ea typeface="BIZ UDPゴシック" panose="020B0400000000000000" pitchFamily="50" charset="-128"/>
              </a:rPr>
              <a:t>※ </a:t>
            </a:r>
            <a:r>
              <a:rPr lang="ja-JP" altLang="en-US" sz="1000">
                <a:latin typeface="BIZ UDPゴシック" panose="020B0400000000000000" pitchFamily="50" charset="-128"/>
                <a:ea typeface="BIZ UDPゴシック" panose="020B0400000000000000" pitchFamily="50" charset="-128"/>
              </a:rPr>
              <a:t>出典：</a:t>
            </a:r>
            <a:r>
              <a:rPr lang="en-US" altLang="ja-JP" sz="1000">
                <a:latin typeface="BIZ UDPゴシック" panose="020B0400000000000000" pitchFamily="50" charset="-128"/>
                <a:ea typeface="BIZ UDPゴシック" panose="020B0400000000000000" pitchFamily="50" charset="-128"/>
              </a:rPr>
              <a:t>	</a:t>
            </a:r>
            <a:r>
              <a:rPr lang="ja-JP" altLang="en-US" sz="1000">
                <a:latin typeface="BIZ UDPゴシック" panose="020B0400000000000000" pitchFamily="50" charset="-128"/>
                <a:ea typeface="BIZ UDPゴシック" panose="020B0400000000000000" pitchFamily="50" charset="-128"/>
              </a:rPr>
              <a:t>内閣府</a:t>
            </a:r>
            <a:r>
              <a:rPr lang="ja-JP" altLang="en-US" sz="1000" dirty="0">
                <a:latin typeface="BIZ UDPゴシック" panose="020B0400000000000000" pitchFamily="50" charset="-128"/>
                <a:ea typeface="BIZ UDPゴシック" panose="020B0400000000000000" pitchFamily="50" charset="-128"/>
              </a:rPr>
              <a:t>「県民経済計算」、総務省・経済産業省「経済構造実態調査</a:t>
            </a:r>
            <a:r>
              <a:rPr lang="ja-JP" altLang="en-US" sz="1000">
                <a:latin typeface="BIZ UDPゴシック" panose="020B0400000000000000" pitchFamily="50" charset="-128"/>
                <a:ea typeface="BIZ UDPゴシック" panose="020B0400000000000000" pitchFamily="50" charset="-128"/>
              </a:rPr>
              <a:t>」、</a:t>
            </a:r>
            <a:br>
              <a:rPr lang="en-US" altLang="ja-JP" sz="1000">
                <a:latin typeface="BIZ UDPゴシック" panose="020B0400000000000000" pitchFamily="50" charset="-128"/>
                <a:ea typeface="BIZ UDPゴシック" panose="020B0400000000000000" pitchFamily="50" charset="-128"/>
              </a:rPr>
            </a:br>
            <a:r>
              <a:rPr lang="ja-JP" altLang="en-US" sz="1000">
                <a:latin typeface="BIZ UDPゴシック" panose="020B0400000000000000" pitchFamily="50" charset="-128"/>
                <a:ea typeface="BIZ UDPゴシック" panose="020B0400000000000000" pitchFamily="50" charset="-128"/>
              </a:rPr>
              <a:t>総務省</a:t>
            </a:r>
            <a:r>
              <a:rPr lang="ja-JP" altLang="en-US" sz="1000" dirty="0">
                <a:latin typeface="BIZ UDPゴシック" panose="020B0400000000000000" pitchFamily="50" charset="-128"/>
                <a:ea typeface="BIZ UDPゴシック" panose="020B0400000000000000" pitchFamily="50" charset="-128"/>
              </a:rPr>
              <a:t>統計局「</a:t>
            </a:r>
            <a:r>
              <a:rPr lang="ja-JP" altLang="en-US" sz="1000">
                <a:latin typeface="BIZ UDPゴシック" panose="020B0400000000000000" pitchFamily="50" charset="-128"/>
                <a:ea typeface="BIZ UDPゴシック" panose="020B0400000000000000" pitchFamily="50" charset="-128"/>
              </a:rPr>
              <a:t>経済センサス</a:t>
            </a:r>
            <a:r>
              <a:rPr lang="en-US" altLang="ja-JP" sz="1000">
                <a:latin typeface="BIZ UDPゴシック" panose="020B0400000000000000" pitchFamily="50" charset="-128"/>
                <a:ea typeface="BIZ UDPゴシック" panose="020B0400000000000000" pitchFamily="50" charset="-128"/>
              </a:rPr>
              <a:t>―</a:t>
            </a:r>
            <a:r>
              <a:rPr lang="ja-JP" altLang="en-US" sz="1000">
                <a:latin typeface="BIZ UDPゴシック" panose="020B0400000000000000" pitchFamily="50" charset="-128"/>
                <a:ea typeface="BIZ UDPゴシック" panose="020B0400000000000000" pitchFamily="50" charset="-128"/>
              </a:rPr>
              <a:t>活動</a:t>
            </a:r>
            <a:r>
              <a:rPr lang="ja-JP" altLang="en-US" sz="1000" dirty="0">
                <a:latin typeface="BIZ UDPゴシック" panose="020B0400000000000000" pitchFamily="50" charset="-128"/>
                <a:ea typeface="BIZ UDPゴシック" panose="020B0400000000000000" pitchFamily="50" charset="-128"/>
              </a:rPr>
              <a:t>調査」</a:t>
            </a:r>
          </a:p>
        </p:txBody>
      </p:sp>
      <p:sp>
        <p:nvSpPr>
          <p:cNvPr id="18" name="Rectangle 38">
            <a:extLst>
              <a:ext uri="{FF2B5EF4-FFF2-40B4-BE49-F238E27FC236}">
                <a16:creationId xmlns:a16="http://schemas.microsoft.com/office/drawing/2014/main" id="{0F220563-760C-411E-A2E8-D6686FCFAAF9}"/>
              </a:ext>
            </a:extLst>
          </p:cNvPr>
          <p:cNvSpPr>
            <a:spLocks noChangeArrowheads="1"/>
          </p:cNvSpPr>
          <p:nvPr/>
        </p:nvSpPr>
        <p:spPr bwMode="auto">
          <a:xfrm>
            <a:off x="272993" y="4077000"/>
            <a:ext cx="4608000" cy="144000"/>
          </a:xfrm>
          <a:prstGeom prst="rect">
            <a:avLst/>
          </a:prstGeom>
          <a:noFill/>
          <a:ln>
            <a:noFill/>
          </a:ln>
          <a:effectLst/>
        </p:spPr>
        <p:txBody>
          <a:bodyPr wrap="square" lIns="0" tIns="72000" rIns="0" bIns="0" anchor="t" anchorCtr="0">
            <a:noAutofit/>
          </a:bodyPr>
          <a:lstStyle/>
          <a:p>
            <a:pPr marL="488950" indent="-488950" fontAlgn="ctr"/>
            <a:r>
              <a:rPr lang="en-US" altLang="ja-JP" sz="1000" dirty="0">
                <a:latin typeface="BIZ UDPゴシック" panose="020B0400000000000000" pitchFamily="50" charset="-128"/>
                <a:ea typeface="BIZ UDPゴシック" panose="020B0400000000000000" pitchFamily="50" charset="-128"/>
              </a:rPr>
              <a:t>※ </a:t>
            </a:r>
            <a:r>
              <a:rPr lang="ja-JP" altLang="en-US" sz="1000">
                <a:latin typeface="BIZ UDPゴシック" panose="020B0400000000000000" pitchFamily="50" charset="-128"/>
                <a:ea typeface="BIZ UDPゴシック" panose="020B0400000000000000" pitchFamily="50" charset="-128"/>
              </a:rPr>
              <a:t>出典：</a:t>
            </a:r>
            <a:r>
              <a:rPr lang="en-US" altLang="ja-JP" sz="1000">
                <a:latin typeface="BIZ UDPゴシック" panose="020B0400000000000000" pitchFamily="50" charset="-128"/>
                <a:ea typeface="BIZ UDPゴシック" panose="020B0400000000000000" pitchFamily="50" charset="-128"/>
              </a:rPr>
              <a:t>	</a:t>
            </a:r>
            <a:r>
              <a:rPr lang="ja-JP" altLang="en-US" sz="1000">
                <a:latin typeface="BIZ UDPゴシック" panose="020B0400000000000000" pitchFamily="50" charset="-128"/>
                <a:ea typeface="BIZ UDPゴシック" panose="020B0400000000000000" pitchFamily="50" charset="-128"/>
              </a:rPr>
              <a:t>総務省</a:t>
            </a:r>
            <a:r>
              <a:rPr lang="ja-JP" altLang="en-US" sz="1000" dirty="0">
                <a:latin typeface="BIZ UDPゴシック" panose="020B0400000000000000" pitchFamily="50" charset="-128"/>
                <a:ea typeface="BIZ UDPゴシック" panose="020B0400000000000000" pitchFamily="50" charset="-128"/>
              </a:rPr>
              <a:t>統計局「令和２年国勢調査」</a:t>
            </a:r>
          </a:p>
        </p:txBody>
      </p:sp>
      <p:pic>
        <p:nvPicPr>
          <p:cNvPr id="20" name="図 19">
            <a:extLst>
              <a:ext uri="{FF2B5EF4-FFF2-40B4-BE49-F238E27FC236}">
                <a16:creationId xmlns:a16="http://schemas.microsoft.com/office/drawing/2014/main" id="{32D3277C-22E6-47CF-B0C4-C9FE60E2BE95}"/>
              </a:ext>
            </a:extLst>
          </p:cNvPr>
          <p:cNvPicPr>
            <a:picLocks noChangeAspect="1"/>
          </p:cNvPicPr>
          <p:nvPr/>
        </p:nvPicPr>
        <p:blipFill>
          <a:blip r:embed="rId2" cstate="print">
            <a:extLst>
              <a:ext uri="{28A0092B-C50C-407E-A947-70E740481C1C}">
                <a14:useLocalDpi xmlns:a14="http://schemas.microsoft.com/office/drawing/2010/main"/>
              </a:ext>
            </a:extLst>
          </a:blip>
          <a:srcRect l="3103" t="1717" r="3019" b="2098"/>
          <a:stretch>
            <a:fillRect/>
          </a:stretch>
        </p:blipFill>
        <p:spPr>
          <a:xfrm>
            <a:off x="8380409" y="5353611"/>
            <a:ext cx="1137150" cy="1368000"/>
          </a:xfrm>
          <a:prstGeom prst="rect">
            <a:avLst/>
          </a:prstGeom>
        </p:spPr>
      </p:pic>
      <p:sp>
        <p:nvSpPr>
          <p:cNvPr id="21" name="テキスト ボックス 20">
            <a:extLst>
              <a:ext uri="{FF2B5EF4-FFF2-40B4-BE49-F238E27FC236}">
                <a16:creationId xmlns:a16="http://schemas.microsoft.com/office/drawing/2014/main" id="{1D9B70E8-C31F-41BC-9396-4FA2271843DC}"/>
              </a:ext>
            </a:extLst>
          </p:cNvPr>
          <p:cNvSpPr txBox="1">
            <a:spLocks/>
          </p:cNvSpPr>
          <p:nvPr/>
        </p:nvSpPr>
        <p:spPr bwMode="auto">
          <a:xfrm>
            <a:off x="7002403" y="6417604"/>
            <a:ext cx="1422412" cy="288000"/>
          </a:xfrm>
          <a:prstGeom prst="rect">
            <a:avLst/>
          </a:prstGeom>
          <a:noFill/>
          <a:ln w="9525" cap="rnd" algn="ctr">
            <a:noFill/>
            <a:miter lim="800000"/>
            <a:headEnd/>
            <a:tailEnd/>
          </a:ln>
          <a:effectLst/>
        </p:spPr>
        <p:txBody>
          <a:bodyPr wrap="none" lIns="0" tIns="0" rIns="0" bIns="0" rtlCol="0" anchor="ctr" anchorCtr="0">
            <a:noAutofit/>
          </a:bodyPr>
          <a:lstStyle/>
          <a:p>
            <a:pPr marL="268288" indent="-268288" algn="r" fontAlgn="ctr" hangingPunct="1">
              <a:spcBef>
                <a:spcPct val="50000"/>
              </a:spcBef>
            </a:pPr>
            <a:r>
              <a:rPr kumimoji="1" lang="en-US" altLang="ja-JP" sz="9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©2014 </a:t>
            </a:r>
            <a:r>
              <a:rPr kumimoji="1" lang="ja-JP" altLang="en-US" sz="9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大阪府も</a:t>
            </a:r>
            <a:r>
              <a:rPr kumimoji="1" lang="ja-JP" altLang="en-US" sz="900" dirty="0" err="1">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ずやん</a:t>
            </a:r>
            <a:endParaRPr kumimoji="1" lang="ja-JP" altLang="en-US" sz="9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9" name="Rectangle 34">
            <a:extLst>
              <a:ext uri="{FF2B5EF4-FFF2-40B4-BE49-F238E27FC236}">
                <a16:creationId xmlns:a16="http://schemas.microsoft.com/office/drawing/2014/main" id="{EB440190-F7B6-4A31-81D2-D16B829E05F3}"/>
              </a:ext>
            </a:extLst>
          </p:cNvPr>
          <p:cNvSpPr>
            <a:spLocks noChangeArrowheads="1"/>
          </p:cNvSpPr>
          <p:nvPr/>
        </p:nvSpPr>
        <p:spPr bwMode="auto">
          <a:xfrm>
            <a:off x="5025000" y="2709000"/>
            <a:ext cx="4608000" cy="288000"/>
          </a:xfrm>
          <a:prstGeom prst="rect">
            <a:avLst/>
          </a:prstGeom>
          <a:solidFill>
            <a:srgbClr val="2A7CD3">
              <a:alpha val="0"/>
            </a:srgbClr>
          </a:solidFill>
          <a:ln w="9525" algn="ctr">
            <a:noFill/>
            <a:miter lim="800000"/>
            <a:headEnd/>
            <a:tailEnd/>
          </a:ln>
          <a:effectLst/>
        </p:spPr>
        <p:txBody>
          <a:bodyPr wrap="none" lIns="0" tIns="0" rIns="0" bIns="0" anchor="t"/>
          <a:lstStyle/>
          <a:p>
            <a:pPr marL="2701925" indent="-2701925" fontAlgn="base">
              <a:defRPr/>
            </a:pPr>
            <a:r>
              <a:rPr lang="ja-JP" altLang="en-US" sz="1400" b="1" dirty="0">
                <a:latin typeface="BIZ UDPゴシック" panose="020B0400000000000000" pitchFamily="50" charset="-128"/>
                <a:ea typeface="BIZ UDPゴシック" panose="020B0400000000000000" pitchFamily="50" charset="-128"/>
              </a:rPr>
              <a:t>年間商品販売額</a:t>
            </a:r>
            <a:r>
              <a:rPr lang="ja-JP" altLang="en-US" sz="1000" dirty="0">
                <a:latin typeface="BIZ UDPゴシック" panose="020B0400000000000000" pitchFamily="50" charset="-128"/>
                <a:ea typeface="BIZ UDPゴシック" panose="020B0400000000000000" pitchFamily="50" charset="-128"/>
              </a:rPr>
              <a:t>（令和６年度・卸売業、</a:t>
            </a:r>
            <a:r>
              <a:rPr lang="ja-JP" altLang="en-US" sz="1000">
                <a:latin typeface="BIZ UDPゴシック" panose="020B0400000000000000" pitchFamily="50" charset="-128"/>
                <a:ea typeface="BIZ UDPゴシック" panose="020B0400000000000000" pitchFamily="50" charset="-128"/>
              </a:rPr>
              <a:t>小売業計）</a:t>
            </a:r>
            <a:r>
              <a:rPr lang="ja-JP" altLang="en-US" sz="1400" b="1">
                <a:latin typeface="BIZ UDPゴシック" panose="020B0400000000000000" pitchFamily="50" charset="-128"/>
                <a:ea typeface="BIZ UDPゴシック" panose="020B0400000000000000" pitchFamily="50" charset="-128"/>
              </a:rPr>
              <a:t>：</a:t>
            </a:r>
            <a:r>
              <a:rPr lang="en-US" altLang="ja-JP" sz="1400" b="1">
                <a:latin typeface="BIZ UDPゴシック" panose="020B0400000000000000" pitchFamily="50" charset="-128"/>
                <a:ea typeface="BIZ UDPゴシック" panose="020B0400000000000000" pitchFamily="50" charset="-128"/>
              </a:rPr>
              <a:t>6</a:t>
            </a:r>
            <a:r>
              <a:rPr lang="ja-JP" altLang="en-US" sz="1400" b="1">
                <a:latin typeface="BIZ UDPゴシック" panose="020B0400000000000000" pitchFamily="50" charset="-128"/>
                <a:ea typeface="BIZ UDPゴシック" panose="020B0400000000000000" pitchFamily="50" charset="-128"/>
              </a:rPr>
              <a:t>６</a:t>
            </a:r>
            <a:r>
              <a:rPr lang="ja-JP" altLang="en-US" sz="1200" b="1">
                <a:latin typeface="BIZ UDPゴシック" panose="020B0400000000000000" pitchFamily="50" charset="-128"/>
                <a:ea typeface="BIZ UDPゴシック" panose="020B0400000000000000" pitchFamily="50" charset="-128"/>
              </a:rPr>
              <a:t>兆</a:t>
            </a:r>
            <a:r>
              <a:rPr lang="ja-JP" altLang="en-US" sz="1400" b="1">
                <a:latin typeface="BIZ UDPゴシック" panose="020B0400000000000000" pitchFamily="50" charset="-128"/>
                <a:ea typeface="BIZ UDPゴシック" panose="020B0400000000000000" pitchFamily="50" charset="-128"/>
              </a:rPr>
              <a:t>８</a:t>
            </a:r>
            <a:r>
              <a:rPr lang="en-US" altLang="ja-JP" sz="1400" b="1">
                <a:latin typeface="BIZ UDPゴシック" panose="020B0400000000000000" pitchFamily="50" charset="-128"/>
                <a:ea typeface="BIZ UDPゴシック" panose="020B0400000000000000" pitchFamily="50" charset="-128"/>
              </a:rPr>
              <a:t>,</a:t>
            </a:r>
            <a:r>
              <a:rPr lang="ja-JP" altLang="en-US" sz="1400" b="1">
                <a:latin typeface="BIZ UDPゴシック" panose="020B0400000000000000" pitchFamily="50" charset="-128"/>
                <a:ea typeface="BIZ UDPゴシック" panose="020B0400000000000000" pitchFamily="50" charset="-128"/>
              </a:rPr>
              <a:t>６０５</a:t>
            </a:r>
            <a:r>
              <a:rPr lang="ja-JP" altLang="en-US" sz="1200" b="1">
                <a:latin typeface="BIZ UDPゴシック" panose="020B0400000000000000" pitchFamily="50" charset="-128"/>
                <a:ea typeface="BIZ UDPゴシック" panose="020B0400000000000000" pitchFamily="50" charset="-128"/>
              </a:rPr>
              <a:t>億円</a:t>
            </a:r>
            <a:endParaRPr lang="ja-JP" altLang="en-US" sz="1400" b="1" dirty="0">
              <a:latin typeface="BIZ UDPゴシック" panose="020B0400000000000000" pitchFamily="50" charset="-128"/>
              <a:ea typeface="BIZ UDPゴシック" panose="020B0400000000000000" pitchFamily="50" charset="-128"/>
            </a:endParaRPr>
          </a:p>
        </p:txBody>
      </p:sp>
      <p:sp>
        <p:nvSpPr>
          <p:cNvPr id="31" name="Rectangle 34">
            <a:extLst>
              <a:ext uri="{FF2B5EF4-FFF2-40B4-BE49-F238E27FC236}">
                <a16:creationId xmlns:a16="http://schemas.microsoft.com/office/drawing/2014/main" id="{793399D0-AE83-411F-ABD4-2C8D35B60287}"/>
              </a:ext>
            </a:extLst>
          </p:cNvPr>
          <p:cNvSpPr>
            <a:spLocks noChangeArrowheads="1"/>
          </p:cNvSpPr>
          <p:nvPr/>
        </p:nvSpPr>
        <p:spPr bwMode="auto">
          <a:xfrm>
            <a:off x="5025000" y="3573000"/>
            <a:ext cx="4608000" cy="288000"/>
          </a:xfrm>
          <a:prstGeom prst="rect">
            <a:avLst/>
          </a:prstGeom>
          <a:solidFill>
            <a:srgbClr val="2A7CD3">
              <a:alpha val="0"/>
            </a:srgbClr>
          </a:solidFill>
          <a:ln w="9525" algn="ctr">
            <a:noFill/>
            <a:miter lim="800000"/>
            <a:headEnd/>
            <a:tailEnd/>
          </a:ln>
          <a:effectLst/>
        </p:spPr>
        <p:txBody>
          <a:bodyPr wrap="none" lIns="0" tIns="0" rIns="0" bIns="0" anchor="t"/>
          <a:lstStyle/>
          <a:p>
            <a:pPr fontAlgn="base">
              <a:defRPr/>
            </a:pPr>
            <a:r>
              <a:rPr lang="ja-JP" altLang="en-US" sz="1400" b="1" dirty="0">
                <a:latin typeface="BIZ UDPゴシック" panose="020B0400000000000000" pitchFamily="50" charset="-128"/>
                <a:ea typeface="BIZ UDPゴシック" panose="020B0400000000000000" pitchFamily="50" charset="-128"/>
              </a:rPr>
              <a:t>会社企業数</a:t>
            </a:r>
            <a:r>
              <a:rPr lang="ja-JP" altLang="en-US" sz="1000" dirty="0">
                <a:latin typeface="BIZ UDPゴシック" panose="020B0400000000000000" pitchFamily="50" charset="-128"/>
                <a:ea typeface="BIZ UDPゴシック" panose="020B0400000000000000" pitchFamily="50" charset="-128"/>
              </a:rPr>
              <a:t>（令和</a:t>
            </a:r>
            <a:r>
              <a:rPr lang="en-US" altLang="ja-JP" sz="1000" dirty="0">
                <a:latin typeface="BIZ UDPゴシック" panose="020B0400000000000000" pitchFamily="50" charset="-128"/>
                <a:ea typeface="BIZ UDPゴシック" panose="020B0400000000000000" pitchFamily="50" charset="-128"/>
              </a:rPr>
              <a:t>3</a:t>
            </a:r>
            <a:r>
              <a:rPr lang="ja-JP" altLang="en-US" sz="1000" dirty="0">
                <a:latin typeface="BIZ UDPゴシック" panose="020B0400000000000000" pitchFamily="50" charset="-128"/>
                <a:ea typeface="BIZ UDPゴシック" panose="020B0400000000000000" pitchFamily="50" charset="-128"/>
              </a:rPr>
              <a:t>年</a:t>
            </a:r>
            <a:r>
              <a:rPr lang="en-US" altLang="ja-JP" sz="1000" dirty="0">
                <a:latin typeface="BIZ UDPゴシック" panose="020B0400000000000000" pitchFamily="50" charset="-128"/>
                <a:ea typeface="BIZ UDPゴシック" panose="020B0400000000000000" pitchFamily="50" charset="-128"/>
              </a:rPr>
              <a:t>6</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日調査）</a:t>
            </a:r>
            <a:r>
              <a:rPr lang="ja-JP" altLang="en-US" sz="1400" b="1" dirty="0">
                <a:latin typeface="BIZ UDPゴシック" panose="020B0400000000000000" pitchFamily="50" charset="-128"/>
                <a:ea typeface="BIZ UDPゴシック" panose="020B0400000000000000" pitchFamily="50" charset="-128"/>
              </a:rPr>
              <a:t>：</a:t>
            </a:r>
            <a:r>
              <a:rPr lang="en-US" altLang="ja-JP" sz="1400" b="1" dirty="0">
                <a:latin typeface="BIZ UDPゴシック" panose="020B0400000000000000" pitchFamily="50" charset="-128"/>
                <a:ea typeface="BIZ UDPゴシック" panose="020B0400000000000000" pitchFamily="50" charset="-128"/>
              </a:rPr>
              <a:t>14</a:t>
            </a:r>
            <a:r>
              <a:rPr lang="ja-JP" altLang="en-US" sz="1200" b="1" dirty="0">
                <a:latin typeface="BIZ UDPゴシック" panose="020B0400000000000000" pitchFamily="50" charset="-128"/>
                <a:ea typeface="BIZ UDPゴシック" panose="020B0400000000000000" pitchFamily="50" charset="-128"/>
              </a:rPr>
              <a:t>万</a:t>
            </a:r>
            <a:r>
              <a:rPr lang="en-US" altLang="ja-JP" sz="1400" b="1" dirty="0">
                <a:latin typeface="BIZ UDPゴシック" panose="020B0400000000000000" pitchFamily="50" charset="-128"/>
                <a:ea typeface="BIZ UDPゴシック" panose="020B0400000000000000" pitchFamily="50" charset="-128"/>
              </a:rPr>
              <a:t>2,439</a:t>
            </a:r>
            <a:r>
              <a:rPr lang="ja-JP" altLang="en-US" sz="1200" b="1" dirty="0">
                <a:latin typeface="BIZ UDPゴシック" panose="020B0400000000000000" pitchFamily="50" charset="-128"/>
                <a:ea typeface="BIZ UDPゴシック" panose="020B0400000000000000" pitchFamily="50" charset="-128"/>
              </a:rPr>
              <a:t>企業</a:t>
            </a:r>
            <a:endParaRPr lang="ja-JP" altLang="en-US" sz="1400" b="1" dirty="0">
              <a:latin typeface="BIZ UDPゴシック" panose="020B0400000000000000" pitchFamily="50" charset="-128"/>
              <a:ea typeface="BIZ UDPゴシック" panose="020B0400000000000000" pitchFamily="50" charset="-128"/>
            </a:endParaRPr>
          </a:p>
        </p:txBody>
      </p:sp>
      <p:sp>
        <p:nvSpPr>
          <p:cNvPr id="34" name="Rectangle 38">
            <a:extLst>
              <a:ext uri="{FF2B5EF4-FFF2-40B4-BE49-F238E27FC236}">
                <a16:creationId xmlns:a16="http://schemas.microsoft.com/office/drawing/2014/main" id="{6F271FC7-A76A-44FC-85B3-8DD52CD1EF99}"/>
              </a:ext>
            </a:extLst>
          </p:cNvPr>
          <p:cNvSpPr>
            <a:spLocks noChangeArrowheads="1"/>
          </p:cNvSpPr>
          <p:nvPr/>
        </p:nvSpPr>
        <p:spPr bwMode="auto">
          <a:xfrm>
            <a:off x="4995044" y="5015613"/>
            <a:ext cx="4608000" cy="144000"/>
          </a:xfrm>
          <a:prstGeom prst="rect">
            <a:avLst/>
          </a:prstGeom>
          <a:noFill/>
          <a:ln>
            <a:noFill/>
          </a:ln>
          <a:effectLst/>
        </p:spPr>
        <p:txBody>
          <a:bodyPr wrap="square" lIns="0" tIns="72000" rIns="0" bIns="0" anchor="t" anchorCtr="0">
            <a:noAutofit/>
          </a:bodyPr>
          <a:lstStyle/>
          <a:p>
            <a:pPr marL="488950" indent="-488950" fontAlgn="ctr"/>
            <a:r>
              <a:rPr lang="en-US" altLang="ja-JP" sz="1000">
                <a:latin typeface="BIZ UDPゴシック" panose="020B0400000000000000" pitchFamily="50" charset="-128"/>
                <a:ea typeface="BIZ UDPゴシック" panose="020B0400000000000000" pitchFamily="50" charset="-128"/>
              </a:rPr>
              <a:t>※ </a:t>
            </a:r>
            <a:r>
              <a:rPr lang="ja-JP" altLang="en-US" sz="1000">
                <a:latin typeface="BIZ UDPゴシック" panose="020B0400000000000000" pitchFamily="50" charset="-128"/>
                <a:ea typeface="BIZ UDPゴシック" panose="020B0400000000000000" pitchFamily="50" charset="-128"/>
              </a:rPr>
              <a:t>出典：</a:t>
            </a:r>
            <a:r>
              <a:rPr lang="en-US" altLang="ja-JP" sz="1000">
                <a:latin typeface="BIZ UDPゴシック" panose="020B0400000000000000" pitchFamily="50" charset="-128"/>
                <a:ea typeface="BIZ UDPゴシック" panose="020B0400000000000000" pitchFamily="50" charset="-128"/>
              </a:rPr>
              <a:t>	</a:t>
            </a:r>
            <a:r>
              <a:rPr lang="ja-JP" altLang="en-US" sz="1000">
                <a:latin typeface="BIZ UDPゴシック" panose="020B0400000000000000" pitchFamily="50" charset="-128"/>
                <a:ea typeface="BIZ UDPゴシック" panose="020B0400000000000000" pitchFamily="50" charset="-128"/>
              </a:rPr>
              <a:t>大阪</a:t>
            </a:r>
            <a:r>
              <a:rPr lang="ja-JP" altLang="en-US" sz="1000" dirty="0">
                <a:latin typeface="BIZ UDPゴシック" panose="020B0400000000000000" pitchFamily="50" charset="-128"/>
                <a:ea typeface="BIZ UDPゴシック" panose="020B0400000000000000" pitchFamily="50" charset="-128"/>
              </a:rPr>
              <a:t>・関西</a:t>
            </a:r>
            <a:r>
              <a:rPr lang="ja-JP" altLang="en-US" sz="1000">
                <a:latin typeface="BIZ UDPゴシック" panose="020B0400000000000000" pitchFamily="50" charset="-128"/>
                <a:ea typeface="BIZ UDPゴシック" panose="020B0400000000000000" pitchFamily="50" charset="-128"/>
              </a:rPr>
              <a:t>万博公式</a:t>
            </a:r>
            <a:r>
              <a:rPr lang="en-US" altLang="ja-JP" sz="1000">
                <a:latin typeface="BIZ UDPゴシック" panose="020B0400000000000000" pitchFamily="50" charset="-128"/>
                <a:ea typeface="BIZ UDPゴシック" panose="020B0400000000000000" pitchFamily="50" charset="-128"/>
              </a:rPr>
              <a:t>Web</a:t>
            </a:r>
            <a:r>
              <a:rPr lang="ja-JP" altLang="en-US" sz="1000">
                <a:latin typeface="BIZ UDPゴシック" panose="020B0400000000000000" pitchFamily="50" charset="-128"/>
                <a:ea typeface="BIZ UDPゴシック" panose="020B0400000000000000" pitchFamily="50" charset="-128"/>
              </a:rPr>
              <a:t>サイト</a:t>
            </a:r>
            <a:endParaRPr lang="ja-JP" altLang="en-US" sz="1000" dirty="0">
              <a:latin typeface="BIZ UDPゴシック" panose="020B0400000000000000" pitchFamily="50" charset="-128"/>
              <a:ea typeface="BIZ UDPゴシック" panose="020B0400000000000000" pitchFamily="50" charset="-128"/>
            </a:endParaRPr>
          </a:p>
        </p:txBody>
      </p:sp>
      <p:sp>
        <p:nvSpPr>
          <p:cNvPr id="35" name="スライド番号プレースホルダー 11">
            <a:extLst>
              <a:ext uri="{FF2B5EF4-FFF2-40B4-BE49-F238E27FC236}">
                <a16:creationId xmlns:a16="http://schemas.microsoft.com/office/drawing/2014/main" id="{B674CEB0-321B-4692-8306-E5B62B291DDF}"/>
              </a:ext>
            </a:extLst>
          </p:cNvPr>
          <p:cNvSpPr>
            <a:spLocks noGrp="1"/>
          </p:cNvSpPr>
          <p:nvPr>
            <p:ph type="sldNum" sz="quarter" idx="4"/>
          </p:nvPr>
        </p:nvSpPr>
        <p:spPr>
          <a:xfrm>
            <a:off x="9140235" y="6617459"/>
            <a:ext cx="720210" cy="216024"/>
          </a:xfrm>
        </p:spPr>
        <p:txBody>
          <a:bodyPr vert="horz" lIns="0" tIns="0" rIns="0" bIns="0" rtlCol="0" anchor="ctr" anchorCtr="0">
            <a:noAutofit/>
          </a:bodyPr>
          <a:lstStyle>
            <a:lvl1pPr algn="r" hangingPunct="0">
              <a:defRPr sz="10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3</a:t>
            </a:r>
            <a:endParaRPr lang="ja-JP" altLang="en-US" dirty="0"/>
          </a:p>
        </p:txBody>
      </p:sp>
      <p:sp>
        <p:nvSpPr>
          <p:cNvPr id="2" name="テキスト プレースホルダー 1">
            <a:extLst>
              <a:ext uri="{FF2B5EF4-FFF2-40B4-BE49-F238E27FC236}">
                <a16:creationId xmlns:a16="http://schemas.microsoft.com/office/drawing/2014/main" id="{27DF228B-1E41-FC77-F23D-2972DF03E954}"/>
              </a:ext>
            </a:extLst>
          </p:cNvPr>
          <p:cNvSpPr>
            <a:spLocks noGrp="1"/>
          </p:cNvSpPr>
          <p:nvPr>
            <p:ph type="body" sz="quarter" idx="13"/>
          </p:nvPr>
        </p:nvSpPr>
        <p:spPr>
          <a:xfrm>
            <a:off x="164468" y="83009"/>
            <a:ext cx="9468000" cy="648000"/>
          </a:xfrm>
        </p:spPr>
        <p:txBody>
          <a:bodyPr/>
          <a:lstStyle/>
          <a:p>
            <a:pPr marL="576000" indent="-576000"/>
            <a:r>
              <a:rPr lang="ja-JP" altLang="en-US"/>
              <a:t>（１）</a:t>
            </a:r>
            <a:r>
              <a:rPr lang="en-US" altLang="ja-JP"/>
              <a:t>	</a:t>
            </a:r>
            <a:r>
              <a:rPr lang="ja-JP" altLang="en-US"/>
              <a:t>大阪府の概要</a:t>
            </a:r>
          </a:p>
        </p:txBody>
      </p:sp>
      <p:sp>
        <p:nvSpPr>
          <p:cNvPr id="36" name="Rectangle 34">
            <a:extLst>
              <a:ext uri="{FF2B5EF4-FFF2-40B4-BE49-F238E27FC236}">
                <a16:creationId xmlns:a16="http://schemas.microsoft.com/office/drawing/2014/main" id="{B444E447-DBC8-411E-837F-9A05E444E3E3}"/>
              </a:ext>
            </a:extLst>
          </p:cNvPr>
          <p:cNvSpPr>
            <a:spLocks noChangeArrowheads="1"/>
          </p:cNvSpPr>
          <p:nvPr/>
        </p:nvSpPr>
        <p:spPr bwMode="auto">
          <a:xfrm>
            <a:off x="272487" y="2637000"/>
            <a:ext cx="4608513" cy="288000"/>
          </a:xfrm>
          <a:prstGeom prst="rect">
            <a:avLst/>
          </a:prstGeom>
          <a:noFill/>
          <a:ln w="9525" algn="ctr">
            <a:noFill/>
            <a:miter lim="800000"/>
            <a:headEnd/>
            <a:tailEnd/>
          </a:ln>
          <a:effectLst/>
        </p:spPr>
        <p:txBody>
          <a:bodyPr wrap="none" lIns="0" tIns="0" rIns="0" bIns="0" anchor="t"/>
          <a:lstStyle/>
          <a:p>
            <a:r>
              <a:rPr lang="ja-JP" altLang="en-US" sz="1400" b="1" dirty="0">
                <a:latin typeface="BIZ UDPゴシック" panose="020B0400000000000000" pitchFamily="50" charset="-128"/>
                <a:ea typeface="BIZ UDPゴシック" panose="020B0400000000000000" pitchFamily="50" charset="-128"/>
              </a:rPr>
              <a:t>可住地面積割合：</a:t>
            </a:r>
            <a:r>
              <a:rPr lang="en-US" altLang="ja-JP" sz="1400" b="1" dirty="0">
                <a:latin typeface="BIZ UDPゴシック" panose="020B0400000000000000" pitchFamily="50" charset="-128"/>
                <a:ea typeface="BIZ UDPゴシック" panose="020B0400000000000000" pitchFamily="50" charset="-128"/>
              </a:rPr>
              <a:t>70</a:t>
            </a:r>
            <a:r>
              <a:rPr lang="ja-JP" altLang="en-US" sz="1200" b="1" dirty="0">
                <a:latin typeface="BIZ UDPゴシック" panose="020B0400000000000000" pitchFamily="50" charset="-128"/>
                <a:ea typeface="BIZ UDPゴシック" panose="020B0400000000000000" pitchFamily="50" charset="-128"/>
              </a:rPr>
              <a:t>％</a:t>
            </a:r>
            <a:endParaRPr lang="ja-JP" altLang="en-US" sz="1400" b="1" dirty="0">
              <a:latin typeface="BIZ UDPゴシック" panose="020B0400000000000000" pitchFamily="50" charset="-128"/>
              <a:ea typeface="BIZ UDPゴシック" panose="020B0400000000000000" pitchFamily="50" charset="-128"/>
            </a:endParaRPr>
          </a:p>
        </p:txBody>
      </p:sp>
      <p:grpSp>
        <p:nvGrpSpPr>
          <p:cNvPr id="42" name="グループ化 41">
            <a:extLst>
              <a:ext uri="{FF2B5EF4-FFF2-40B4-BE49-F238E27FC236}">
                <a16:creationId xmlns:a16="http://schemas.microsoft.com/office/drawing/2014/main" id="{5354A423-88C6-F9E9-AF58-AE0B32201FB7}"/>
              </a:ext>
            </a:extLst>
          </p:cNvPr>
          <p:cNvGrpSpPr/>
          <p:nvPr/>
        </p:nvGrpSpPr>
        <p:grpSpPr>
          <a:xfrm>
            <a:off x="272480" y="1052736"/>
            <a:ext cx="4608008" cy="288032"/>
            <a:chOff x="272480" y="1340800"/>
            <a:chExt cx="4608008" cy="288032"/>
          </a:xfrm>
        </p:grpSpPr>
        <p:sp>
          <p:nvSpPr>
            <p:cNvPr id="43" name="Rectangle 752">
              <a:extLst>
                <a:ext uri="{FF2B5EF4-FFF2-40B4-BE49-F238E27FC236}">
                  <a16:creationId xmlns:a16="http://schemas.microsoft.com/office/drawing/2014/main" id="{B49D0B88-83B6-8A18-288E-57130956C4C0}"/>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大阪府の面積</a:t>
              </a:r>
            </a:p>
          </p:txBody>
        </p:sp>
        <p:sp>
          <p:nvSpPr>
            <p:cNvPr id="44" name="Rectangle 752">
              <a:extLst>
                <a:ext uri="{FF2B5EF4-FFF2-40B4-BE49-F238E27FC236}">
                  <a16:creationId xmlns:a16="http://schemas.microsoft.com/office/drawing/2014/main" id="{D63BA6C6-F8FB-04C4-0480-3D48D2E05F42}"/>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45" name="直線コネクタ 44">
              <a:extLst>
                <a:ext uri="{FF2B5EF4-FFF2-40B4-BE49-F238E27FC236}">
                  <a16:creationId xmlns:a16="http://schemas.microsoft.com/office/drawing/2014/main" id="{57987328-64D3-63E0-AB9D-C09214FD87C0}"/>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46" name="グループ化 45">
            <a:extLst>
              <a:ext uri="{FF2B5EF4-FFF2-40B4-BE49-F238E27FC236}">
                <a16:creationId xmlns:a16="http://schemas.microsoft.com/office/drawing/2014/main" id="{A5891929-0834-B65A-7F53-568704909B9B}"/>
              </a:ext>
            </a:extLst>
          </p:cNvPr>
          <p:cNvGrpSpPr/>
          <p:nvPr/>
        </p:nvGrpSpPr>
        <p:grpSpPr>
          <a:xfrm>
            <a:off x="5025512" y="1052736"/>
            <a:ext cx="4608008" cy="288032"/>
            <a:chOff x="272480" y="1340800"/>
            <a:chExt cx="4608008" cy="288032"/>
          </a:xfrm>
        </p:grpSpPr>
        <p:sp>
          <p:nvSpPr>
            <p:cNvPr id="47" name="Rectangle 752">
              <a:extLst>
                <a:ext uri="{FF2B5EF4-FFF2-40B4-BE49-F238E27FC236}">
                  <a16:creationId xmlns:a16="http://schemas.microsoft.com/office/drawing/2014/main" id="{6B26D12D-CB94-1FD4-0F74-51067D091F09}"/>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大阪府の経済規模</a:t>
              </a:r>
            </a:p>
          </p:txBody>
        </p:sp>
        <p:sp>
          <p:nvSpPr>
            <p:cNvPr id="48" name="Rectangle 752">
              <a:extLst>
                <a:ext uri="{FF2B5EF4-FFF2-40B4-BE49-F238E27FC236}">
                  <a16:creationId xmlns:a16="http://schemas.microsoft.com/office/drawing/2014/main" id="{774E26AB-D9CF-D887-B010-EBD86EED16C0}"/>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49" name="直線コネクタ 48">
              <a:extLst>
                <a:ext uri="{FF2B5EF4-FFF2-40B4-BE49-F238E27FC236}">
                  <a16:creationId xmlns:a16="http://schemas.microsoft.com/office/drawing/2014/main" id="{9B8FF2CA-8FB9-B6EB-8EE8-C72641F10148}"/>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50" name="グループ化 49">
            <a:extLst>
              <a:ext uri="{FF2B5EF4-FFF2-40B4-BE49-F238E27FC236}">
                <a16:creationId xmlns:a16="http://schemas.microsoft.com/office/drawing/2014/main" id="{C7D96C1A-2880-FE5D-5170-1E319CDB61DE}"/>
              </a:ext>
            </a:extLst>
          </p:cNvPr>
          <p:cNvGrpSpPr/>
          <p:nvPr/>
        </p:nvGrpSpPr>
        <p:grpSpPr>
          <a:xfrm>
            <a:off x="272473" y="3788968"/>
            <a:ext cx="4608008" cy="288032"/>
            <a:chOff x="272480" y="1340800"/>
            <a:chExt cx="4608008" cy="288032"/>
          </a:xfrm>
        </p:grpSpPr>
        <p:sp>
          <p:nvSpPr>
            <p:cNvPr id="51" name="Rectangle 752">
              <a:extLst>
                <a:ext uri="{FF2B5EF4-FFF2-40B4-BE49-F238E27FC236}">
                  <a16:creationId xmlns:a16="http://schemas.microsoft.com/office/drawing/2014/main" id="{D6ADB2D0-57E8-6DD2-BF66-F1F3B0F3D5E6}"/>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大阪府の人口</a:t>
              </a:r>
            </a:p>
          </p:txBody>
        </p:sp>
        <p:sp>
          <p:nvSpPr>
            <p:cNvPr id="52" name="Rectangle 752">
              <a:extLst>
                <a:ext uri="{FF2B5EF4-FFF2-40B4-BE49-F238E27FC236}">
                  <a16:creationId xmlns:a16="http://schemas.microsoft.com/office/drawing/2014/main" id="{BB9659DF-4F21-C80E-6542-FAE6E8A6B97E}"/>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53" name="直線コネクタ 52">
              <a:extLst>
                <a:ext uri="{FF2B5EF4-FFF2-40B4-BE49-F238E27FC236}">
                  <a16:creationId xmlns:a16="http://schemas.microsoft.com/office/drawing/2014/main" id="{CE937DD1-7DD6-E205-42CA-71A4DF51FCCC}"/>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56" name="グループ化 55">
            <a:extLst>
              <a:ext uri="{FF2B5EF4-FFF2-40B4-BE49-F238E27FC236}">
                <a16:creationId xmlns:a16="http://schemas.microsoft.com/office/drawing/2014/main" id="{154275EC-C221-D20D-90C2-C69A1B21446E}"/>
              </a:ext>
            </a:extLst>
          </p:cNvPr>
          <p:cNvGrpSpPr/>
          <p:nvPr/>
        </p:nvGrpSpPr>
        <p:grpSpPr>
          <a:xfrm>
            <a:off x="4995556" y="4727613"/>
            <a:ext cx="4608008" cy="288032"/>
            <a:chOff x="272480" y="1340800"/>
            <a:chExt cx="4608008" cy="288032"/>
          </a:xfrm>
        </p:grpSpPr>
        <p:sp>
          <p:nvSpPr>
            <p:cNvPr id="57" name="Rectangle 752">
              <a:extLst>
                <a:ext uri="{FF2B5EF4-FFF2-40B4-BE49-F238E27FC236}">
                  <a16:creationId xmlns:a16="http://schemas.microsoft.com/office/drawing/2014/main" id="{DB47724E-76B1-E8C8-D0FE-61460B34A0B7}"/>
                </a:ext>
              </a:extLst>
            </p:cNvPr>
            <p:cNvSpPr>
              <a:spLocks noChangeArrowheads="1"/>
            </p:cNvSpPr>
            <p:nvPr/>
          </p:nvSpPr>
          <p:spPr bwMode="auto">
            <a:xfrm>
              <a:off x="344488" y="1340832"/>
              <a:ext cx="4536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大阪関西万博の来場者数</a:t>
              </a:r>
            </a:p>
          </p:txBody>
        </p:sp>
        <p:sp>
          <p:nvSpPr>
            <p:cNvPr id="58" name="Rectangle 752">
              <a:extLst>
                <a:ext uri="{FF2B5EF4-FFF2-40B4-BE49-F238E27FC236}">
                  <a16:creationId xmlns:a16="http://schemas.microsoft.com/office/drawing/2014/main" id="{4CEA5A3D-6932-4C93-568C-BC7563B2FA72}"/>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59" name="直線コネクタ 58">
              <a:extLst>
                <a:ext uri="{FF2B5EF4-FFF2-40B4-BE49-F238E27FC236}">
                  <a16:creationId xmlns:a16="http://schemas.microsoft.com/office/drawing/2014/main" id="{3DF90352-A695-AC7B-AFB6-0DE71D7CDFAA}"/>
                </a:ext>
              </a:extLst>
            </p:cNvPr>
            <p:cNvCxnSpPr>
              <a:cxnSpLocks/>
            </p:cNvCxnSpPr>
            <p:nvPr/>
          </p:nvCxnSpPr>
          <p:spPr>
            <a:xfrm>
              <a:off x="272480" y="1628800"/>
              <a:ext cx="4608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88" name="Rectangle 34">
            <a:extLst>
              <a:ext uri="{FF2B5EF4-FFF2-40B4-BE49-F238E27FC236}">
                <a16:creationId xmlns:a16="http://schemas.microsoft.com/office/drawing/2014/main" id="{41D4D227-C89E-4D2C-8D69-C0BF6C321834}"/>
              </a:ext>
            </a:extLst>
          </p:cNvPr>
          <p:cNvSpPr>
            <a:spLocks noChangeArrowheads="1"/>
          </p:cNvSpPr>
          <p:nvPr/>
        </p:nvSpPr>
        <p:spPr bwMode="auto">
          <a:xfrm>
            <a:off x="5025000" y="1845000"/>
            <a:ext cx="4608000" cy="288000"/>
          </a:xfrm>
          <a:prstGeom prst="rect">
            <a:avLst/>
          </a:prstGeom>
          <a:solidFill>
            <a:srgbClr val="5698DF">
              <a:alpha val="0"/>
            </a:srgbClr>
          </a:solidFill>
          <a:ln w="9525" algn="ctr">
            <a:noFill/>
            <a:miter lim="800000"/>
            <a:headEnd/>
            <a:tailEnd/>
          </a:ln>
          <a:effectLst/>
        </p:spPr>
        <p:txBody>
          <a:bodyPr wrap="none" lIns="0" tIns="0" rIns="0" bIns="0" anchor="t"/>
          <a:lstStyle/>
          <a:p>
            <a:pPr fontAlgn="base">
              <a:defRPr/>
            </a:pPr>
            <a:r>
              <a:rPr lang="ja-JP" altLang="en-US" sz="1400" b="1">
                <a:latin typeface="BIZ UDPゴシック" panose="020B0400000000000000" pitchFamily="50" charset="-128"/>
                <a:ea typeface="BIZ UDPゴシック" panose="020B0400000000000000" pitchFamily="50" charset="-128"/>
              </a:rPr>
              <a:t>府内総生産</a:t>
            </a:r>
            <a:r>
              <a:rPr lang="ja-JP" altLang="en-US" sz="1000">
                <a:latin typeface="BIZ UDPゴシック" panose="020B0400000000000000" pitchFamily="50" charset="-128"/>
                <a:ea typeface="BIZ UDPゴシック" panose="020B0400000000000000" pitchFamily="50" charset="-128"/>
              </a:rPr>
              <a:t>（令和</a:t>
            </a:r>
            <a:r>
              <a:rPr lang="en-US" altLang="ja-JP" sz="1000">
                <a:latin typeface="BIZ UDPゴシック" panose="020B0400000000000000" pitchFamily="50" charset="-128"/>
                <a:ea typeface="BIZ UDPゴシック" panose="020B0400000000000000" pitchFamily="50" charset="-128"/>
              </a:rPr>
              <a:t>4</a:t>
            </a:r>
            <a:r>
              <a:rPr lang="ja-JP" altLang="en-US" sz="1000">
                <a:latin typeface="BIZ UDPゴシック" panose="020B0400000000000000" pitchFamily="50" charset="-128"/>
                <a:ea typeface="BIZ UDPゴシック" panose="020B0400000000000000" pitchFamily="50" charset="-128"/>
              </a:rPr>
              <a:t>年度・名目値）</a:t>
            </a:r>
            <a:r>
              <a:rPr lang="ja-JP" altLang="en-US" sz="1400" b="1">
                <a:latin typeface="BIZ UDPゴシック" panose="020B0400000000000000" pitchFamily="50" charset="-128"/>
                <a:ea typeface="BIZ UDPゴシック" panose="020B0400000000000000" pitchFamily="50" charset="-128"/>
              </a:rPr>
              <a:t>：</a:t>
            </a:r>
            <a:r>
              <a:rPr kumimoji="1" lang="ja-JP" altLang="en-US" sz="1400" b="1"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４３</a:t>
            </a:r>
            <a:r>
              <a:rPr kumimoji="1" lang="ja-JP" altLang="en-US" sz="1200" b="1"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兆</a:t>
            </a:r>
            <a:r>
              <a:rPr kumimoji="1" lang="ja-JP" altLang="en-US" sz="1400" b="1"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１</a:t>
            </a:r>
            <a:r>
              <a:rPr kumimoji="1" lang="en-US" altLang="ja-JP" sz="1400" b="1"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２４２</a:t>
            </a:r>
            <a:r>
              <a:rPr kumimoji="1" lang="ja-JP" altLang="en-US" sz="1200" b="1"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億円</a:t>
            </a:r>
            <a:endParaRPr lang="ja-JP" altLang="en-US" sz="1400" b="1" dirty="0">
              <a:latin typeface="BIZ UDPゴシック" panose="020B0400000000000000" pitchFamily="50" charset="-128"/>
              <a:ea typeface="BIZ UDPゴシック" panose="020B0400000000000000" pitchFamily="50" charset="-128"/>
            </a:endParaRPr>
          </a:p>
        </p:txBody>
      </p:sp>
      <p:sp>
        <p:nvSpPr>
          <p:cNvPr id="89" name="AutoShape 33">
            <a:extLst>
              <a:ext uri="{FF2B5EF4-FFF2-40B4-BE49-F238E27FC236}">
                <a16:creationId xmlns:a16="http://schemas.microsoft.com/office/drawing/2014/main" id="{3FF45B33-B382-999A-5112-9369E99ABA7F}"/>
              </a:ext>
            </a:extLst>
          </p:cNvPr>
          <p:cNvSpPr>
            <a:spLocks noChangeArrowheads="1"/>
          </p:cNvSpPr>
          <p:nvPr/>
        </p:nvSpPr>
        <p:spPr bwMode="auto">
          <a:xfrm>
            <a:off x="5360775" y="2125336"/>
            <a:ext cx="4608000" cy="432000"/>
          </a:xfrm>
          <a:prstGeom prst="rect">
            <a:avLst/>
          </a:prstGeom>
          <a:noFill/>
          <a:ln>
            <a:noFill/>
          </a:ln>
          <a:effectLst/>
        </p:spPr>
        <p:txBody>
          <a:bodyPr wrap="none" lIns="522000" tIns="0" rIns="0" bIns="0" anchor="b"/>
          <a:lstStyle/>
          <a:p>
            <a:pPr marL="252000" indent="-252000">
              <a:buFont typeface="Wingdings" panose="05000000000000000000" pitchFamily="2" charset="2"/>
              <a:buChar char="è"/>
              <a:defRPr/>
            </a:pPr>
            <a:r>
              <a:rPr lang="ja-JP" altLang="en-US" sz="1600" dirty="0">
                <a:solidFill>
                  <a:srgbClr val="2A7CD3"/>
                </a:solidFill>
                <a:latin typeface="BIZ UDPゴシック" panose="020B0400000000000000" pitchFamily="50" charset="-128"/>
                <a:ea typeface="BIZ UDPゴシック" panose="020B0400000000000000" pitchFamily="50" charset="-128"/>
              </a:rPr>
              <a:t>全国第</a:t>
            </a:r>
            <a:r>
              <a:rPr lang="ja-JP" altLang="en-US" sz="2400" b="1" dirty="0">
                <a:solidFill>
                  <a:srgbClr val="2A7CD3"/>
                </a:solidFill>
                <a:latin typeface="BIZ UDPゴシック" panose="020B0400000000000000" pitchFamily="50" charset="-128"/>
                <a:ea typeface="BIZ UDPゴシック" panose="020B0400000000000000" pitchFamily="50" charset="-128"/>
              </a:rPr>
              <a:t>２</a:t>
            </a:r>
            <a:r>
              <a:rPr lang="ja-JP" altLang="en-US" sz="1600" dirty="0">
                <a:solidFill>
                  <a:srgbClr val="2A7CD3"/>
                </a:solidFill>
                <a:latin typeface="BIZ UDPゴシック" panose="020B0400000000000000" pitchFamily="50" charset="-128"/>
                <a:ea typeface="BIZ UDPゴシック" panose="020B0400000000000000" pitchFamily="50" charset="-128"/>
              </a:rPr>
              <a:t>位</a:t>
            </a:r>
          </a:p>
        </p:txBody>
      </p:sp>
      <p:sp>
        <p:nvSpPr>
          <p:cNvPr id="90" name="AutoShape 33">
            <a:extLst>
              <a:ext uri="{FF2B5EF4-FFF2-40B4-BE49-F238E27FC236}">
                <a16:creationId xmlns:a16="http://schemas.microsoft.com/office/drawing/2014/main" id="{0D1B540D-CFC5-DD6D-8BBD-931E3C656B44}"/>
              </a:ext>
            </a:extLst>
          </p:cNvPr>
          <p:cNvSpPr>
            <a:spLocks noChangeArrowheads="1"/>
          </p:cNvSpPr>
          <p:nvPr/>
        </p:nvSpPr>
        <p:spPr bwMode="auto">
          <a:xfrm>
            <a:off x="5360775" y="2985335"/>
            <a:ext cx="4608000" cy="432000"/>
          </a:xfrm>
          <a:prstGeom prst="rect">
            <a:avLst/>
          </a:prstGeom>
          <a:noFill/>
          <a:ln>
            <a:noFill/>
          </a:ln>
          <a:effectLst/>
        </p:spPr>
        <p:txBody>
          <a:bodyPr wrap="none" lIns="522000" tIns="0" rIns="0" bIns="0" anchor="b"/>
          <a:lstStyle/>
          <a:p>
            <a:pPr marL="252000" indent="-252000">
              <a:buFont typeface="Wingdings" panose="05000000000000000000" pitchFamily="2" charset="2"/>
              <a:buChar char="è"/>
              <a:defRPr/>
            </a:pPr>
            <a:r>
              <a:rPr lang="ja-JP" altLang="en-US" sz="1600" dirty="0">
                <a:solidFill>
                  <a:srgbClr val="2A7CD3"/>
                </a:solidFill>
                <a:latin typeface="BIZ UDPゴシック" panose="020B0400000000000000" pitchFamily="50" charset="-128"/>
                <a:ea typeface="BIZ UDPゴシック" panose="020B0400000000000000" pitchFamily="50" charset="-128"/>
              </a:rPr>
              <a:t>全国第</a:t>
            </a:r>
            <a:r>
              <a:rPr lang="ja-JP" altLang="en-US" sz="2400" b="1" dirty="0">
                <a:solidFill>
                  <a:srgbClr val="2A7CD3"/>
                </a:solidFill>
                <a:latin typeface="BIZ UDPゴシック" panose="020B0400000000000000" pitchFamily="50" charset="-128"/>
                <a:ea typeface="BIZ UDPゴシック" panose="020B0400000000000000" pitchFamily="50" charset="-128"/>
              </a:rPr>
              <a:t>２</a:t>
            </a:r>
            <a:r>
              <a:rPr lang="ja-JP" altLang="en-US" sz="1600" dirty="0">
                <a:solidFill>
                  <a:srgbClr val="2A7CD3"/>
                </a:solidFill>
                <a:latin typeface="BIZ UDPゴシック" panose="020B0400000000000000" pitchFamily="50" charset="-128"/>
                <a:ea typeface="BIZ UDPゴシック" panose="020B0400000000000000" pitchFamily="50" charset="-128"/>
              </a:rPr>
              <a:t>位</a:t>
            </a:r>
          </a:p>
        </p:txBody>
      </p:sp>
      <p:sp>
        <p:nvSpPr>
          <p:cNvPr id="96" name="AutoShape 33">
            <a:extLst>
              <a:ext uri="{FF2B5EF4-FFF2-40B4-BE49-F238E27FC236}">
                <a16:creationId xmlns:a16="http://schemas.microsoft.com/office/drawing/2014/main" id="{80E9A485-86CA-FC8F-98AC-9E63D1EE3413}"/>
              </a:ext>
            </a:extLst>
          </p:cNvPr>
          <p:cNvSpPr>
            <a:spLocks noChangeArrowheads="1"/>
          </p:cNvSpPr>
          <p:nvPr/>
        </p:nvSpPr>
        <p:spPr bwMode="auto">
          <a:xfrm>
            <a:off x="5360775" y="3872665"/>
            <a:ext cx="4608000" cy="432000"/>
          </a:xfrm>
          <a:prstGeom prst="rect">
            <a:avLst/>
          </a:prstGeom>
          <a:noFill/>
          <a:ln>
            <a:noFill/>
          </a:ln>
          <a:effectLst/>
        </p:spPr>
        <p:txBody>
          <a:bodyPr wrap="none" lIns="522000" tIns="0" rIns="0" bIns="0" anchor="b"/>
          <a:lstStyle/>
          <a:p>
            <a:pPr marL="252000" indent="-252000">
              <a:buFont typeface="Wingdings" panose="05000000000000000000" pitchFamily="2" charset="2"/>
              <a:buChar char="è"/>
              <a:defRPr/>
            </a:pPr>
            <a:r>
              <a:rPr lang="ja-JP" altLang="en-US" sz="1600" dirty="0">
                <a:solidFill>
                  <a:srgbClr val="2A7CD3"/>
                </a:solidFill>
                <a:latin typeface="BIZ UDPゴシック" panose="020B0400000000000000" pitchFamily="50" charset="-128"/>
                <a:ea typeface="BIZ UDPゴシック" panose="020B0400000000000000" pitchFamily="50" charset="-128"/>
              </a:rPr>
              <a:t>全国第</a:t>
            </a:r>
            <a:r>
              <a:rPr lang="ja-JP" altLang="en-US" sz="2400" b="1" dirty="0">
                <a:solidFill>
                  <a:srgbClr val="2A7CD3"/>
                </a:solidFill>
                <a:latin typeface="BIZ UDPゴシック" panose="020B0400000000000000" pitchFamily="50" charset="-128"/>
                <a:ea typeface="BIZ UDPゴシック" panose="020B0400000000000000" pitchFamily="50" charset="-128"/>
              </a:rPr>
              <a:t>２</a:t>
            </a:r>
            <a:r>
              <a:rPr lang="ja-JP" altLang="en-US" sz="1600" dirty="0">
                <a:solidFill>
                  <a:srgbClr val="2A7CD3"/>
                </a:solidFill>
                <a:latin typeface="BIZ UDPゴシック" panose="020B0400000000000000" pitchFamily="50" charset="-128"/>
                <a:ea typeface="BIZ UDPゴシック" panose="020B0400000000000000" pitchFamily="50" charset="-128"/>
              </a:rPr>
              <a:t>位</a:t>
            </a:r>
          </a:p>
        </p:txBody>
      </p:sp>
      <p:sp>
        <p:nvSpPr>
          <p:cNvPr id="117" name="AutoShape 33">
            <a:extLst>
              <a:ext uri="{FF2B5EF4-FFF2-40B4-BE49-F238E27FC236}">
                <a16:creationId xmlns:a16="http://schemas.microsoft.com/office/drawing/2014/main" id="{1C55CFC0-EDB8-F7D3-2DC6-426F96DE1F5A}"/>
              </a:ext>
            </a:extLst>
          </p:cNvPr>
          <p:cNvSpPr>
            <a:spLocks noChangeArrowheads="1"/>
          </p:cNvSpPr>
          <p:nvPr/>
        </p:nvSpPr>
        <p:spPr bwMode="auto">
          <a:xfrm>
            <a:off x="272487" y="2925000"/>
            <a:ext cx="4608000" cy="288000"/>
          </a:xfrm>
          <a:prstGeom prst="rect">
            <a:avLst/>
          </a:prstGeom>
          <a:noFill/>
          <a:ln>
            <a:noFill/>
          </a:ln>
          <a:effectLst/>
        </p:spPr>
        <p:txBody>
          <a:bodyPr wrap="none" lIns="522000" tIns="0" rIns="0" bIns="0" anchor="b"/>
          <a:lstStyle/>
          <a:p>
            <a:pPr marL="252000" indent="-252000">
              <a:buFont typeface="Wingdings" panose="05000000000000000000" pitchFamily="2" charset="2"/>
              <a:buChar char="è"/>
              <a:defRPr/>
            </a:pPr>
            <a:r>
              <a:rPr lang="ja-JP" altLang="en-US" sz="1600">
                <a:solidFill>
                  <a:srgbClr val="2A7CD3"/>
                </a:solidFill>
                <a:latin typeface="BIZ UDPゴシック" panose="020B0400000000000000" pitchFamily="50" charset="-128"/>
                <a:ea typeface="BIZ UDPゴシック" panose="020B0400000000000000" pitchFamily="50" charset="-128"/>
              </a:rPr>
              <a:t>全国第</a:t>
            </a:r>
            <a:r>
              <a:rPr lang="en-US" altLang="ja-JP" sz="2400" b="1">
                <a:solidFill>
                  <a:srgbClr val="2A7CD3"/>
                </a:solidFill>
                <a:latin typeface="BIZ UDPゴシック" panose="020B0400000000000000" pitchFamily="50" charset="-128"/>
                <a:ea typeface="BIZ UDPゴシック" panose="020B0400000000000000" pitchFamily="50" charset="-128"/>
              </a:rPr>
              <a:t>1</a:t>
            </a:r>
            <a:r>
              <a:rPr lang="ja-JP" altLang="en-US" sz="1600">
                <a:solidFill>
                  <a:srgbClr val="2A7CD3"/>
                </a:solidFill>
                <a:latin typeface="BIZ UDPゴシック" panose="020B0400000000000000" pitchFamily="50" charset="-128"/>
                <a:ea typeface="BIZ UDPゴシック" panose="020B0400000000000000" pitchFamily="50" charset="-128"/>
              </a:rPr>
              <a:t>位</a:t>
            </a:r>
            <a:endParaRPr lang="ja-JP" altLang="en-US" sz="1600" dirty="0">
              <a:solidFill>
                <a:srgbClr val="2A7CD3"/>
              </a:solidFill>
              <a:latin typeface="BIZ UDPゴシック" panose="020B0400000000000000" pitchFamily="50" charset="-128"/>
              <a:ea typeface="BIZ UDPゴシック" panose="020B0400000000000000" pitchFamily="50" charset="-128"/>
            </a:endParaRPr>
          </a:p>
        </p:txBody>
      </p:sp>
      <p:sp>
        <p:nvSpPr>
          <p:cNvPr id="122" name="Rectangle 34">
            <a:extLst>
              <a:ext uri="{FF2B5EF4-FFF2-40B4-BE49-F238E27FC236}">
                <a16:creationId xmlns:a16="http://schemas.microsoft.com/office/drawing/2014/main" id="{0E022D60-18CD-910B-FDE4-FE4B76FE4729}"/>
              </a:ext>
            </a:extLst>
          </p:cNvPr>
          <p:cNvSpPr>
            <a:spLocks noChangeArrowheads="1"/>
          </p:cNvSpPr>
          <p:nvPr/>
        </p:nvSpPr>
        <p:spPr bwMode="auto">
          <a:xfrm>
            <a:off x="272480" y="4437000"/>
            <a:ext cx="4608513" cy="288000"/>
          </a:xfrm>
          <a:prstGeom prst="rect">
            <a:avLst/>
          </a:prstGeom>
          <a:noFill/>
          <a:ln w="9525" algn="ctr">
            <a:noFill/>
            <a:miter lim="800000"/>
            <a:headEnd/>
            <a:tailEnd/>
          </a:ln>
          <a:effectLst/>
        </p:spPr>
        <p:txBody>
          <a:bodyPr wrap="none" lIns="0" tIns="0" rIns="0" bIns="0" anchor="t"/>
          <a:lstStyle/>
          <a:p>
            <a:pPr fontAlgn="base"/>
            <a:r>
              <a:rPr lang="zh-TW" altLang="en-US" sz="1400" b="1">
                <a:latin typeface="BIZ UDPゴシック" panose="020B0400000000000000" pitchFamily="50" charset="-128"/>
                <a:ea typeface="BIZ UDPゴシック" panose="020B0400000000000000" pitchFamily="50" charset="-128"/>
              </a:rPr>
              <a:t>人口</a:t>
            </a:r>
            <a:r>
              <a:rPr lang="zh-TW" altLang="en-US" sz="1000">
                <a:latin typeface="BIZ UDPゴシック" panose="020B0400000000000000" pitchFamily="50" charset="-128"/>
                <a:ea typeface="BIZ UDPゴシック" panose="020B0400000000000000" pitchFamily="50" charset="-128"/>
              </a:rPr>
              <a:t>（令和</a:t>
            </a:r>
            <a:r>
              <a:rPr lang="en-US" altLang="zh-TW" sz="1000">
                <a:latin typeface="BIZ UDPゴシック" panose="020B0400000000000000" pitchFamily="50" charset="-128"/>
                <a:ea typeface="BIZ UDPゴシック" panose="020B0400000000000000" pitchFamily="50" charset="-128"/>
              </a:rPr>
              <a:t>2</a:t>
            </a:r>
            <a:r>
              <a:rPr lang="zh-TW" altLang="en-US" sz="1000">
                <a:latin typeface="BIZ UDPゴシック" panose="020B0400000000000000" pitchFamily="50" charset="-128"/>
                <a:ea typeface="BIZ UDPゴシック" panose="020B0400000000000000" pitchFamily="50" charset="-128"/>
              </a:rPr>
              <a:t>年</a:t>
            </a:r>
            <a:r>
              <a:rPr lang="en-US" altLang="zh-TW" sz="1000">
                <a:latin typeface="BIZ UDPゴシック" panose="020B0400000000000000" pitchFamily="50" charset="-128"/>
                <a:ea typeface="BIZ UDPゴシック" panose="020B0400000000000000" pitchFamily="50" charset="-128"/>
              </a:rPr>
              <a:t>10</a:t>
            </a:r>
            <a:r>
              <a:rPr lang="zh-TW" altLang="en-US" sz="1000">
                <a:latin typeface="BIZ UDPゴシック" panose="020B0400000000000000" pitchFamily="50" charset="-128"/>
                <a:ea typeface="BIZ UDPゴシック" panose="020B0400000000000000" pitchFamily="50" charset="-128"/>
              </a:rPr>
              <a:t>月</a:t>
            </a:r>
            <a:r>
              <a:rPr lang="en-US" altLang="zh-TW" sz="1000">
                <a:latin typeface="BIZ UDPゴシック" panose="020B0400000000000000" pitchFamily="50" charset="-128"/>
                <a:ea typeface="BIZ UDPゴシック" panose="020B0400000000000000" pitchFamily="50" charset="-128"/>
              </a:rPr>
              <a:t>1</a:t>
            </a:r>
            <a:r>
              <a:rPr lang="zh-TW" altLang="en-US" sz="1000">
                <a:latin typeface="BIZ UDPゴシック" panose="020B0400000000000000" pitchFamily="50" charset="-128"/>
                <a:ea typeface="BIZ UDPゴシック" panose="020B0400000000000000" pitchFamily="50" charset="-128"/>
              </a:rPr>
              <a:t>日現在）</a:t>
            </a:r>
            <a:r>
              <a:rPr lang="zh-TW" altLang="en-US" sz="1400" b="1">
                <a:latin typeface="BIZ UDPゴシック" panose="020B0400000000000000" pitchFamily="50" charset="-128"/>
                <a:ea typeface="BIZ UDPゴシック" panose="020B0400000000000000" pitchFamily="50" charset="-128"/>
              </a:rPr>
              <a:t>：</a:t>
            </a:r>
            <a:r>
              <a:rPr lang="en-US" altLang="zh-TW" sz="1400" b="1">
                <a:latin typeface="BIZ UDPゴシック" panose="020B0400000000000000" pitchFamily="50" charset="-128"/>
                <a:ea typeface="BIZ UDPゴシック" panose="020B0400000000000000" pitchFamily="50" charset="-128"/>
              </a:rPr>
              <a:t>8,837,685</a:t>
            </a:r>
            <a:r>
              <a:rPr lang="zh-TW" altLang="en-US" sz="1200" b="1">
                <a:latin typeface="BIZ UDPゴシック" panose="020B0400000000000000" pitchFamily="50" charset="-128"/>
                <a:ea typeface="BIZ UDPゴシック" panose="020B0400000000000000" pitchFamily="50" charset="-128"/>
              </a:rPr>
              <a:t>人</a:t>
            </a:r>
            <a:endParaRPr lang="zh-TW" altLang="en-US" sz="1400" b="1" dirty="0">
              <a:latin typeface="BIZ UDPゴシック" panose="020B0400000000000000" pitchFamily="50" charset="-128"/>
              <a:ea typeface="BIZ UDPゴシック" panose="020B0400000000000000" pitchFamily="50" charset="-128"/>
            </a:endParaRPr>
          </a:p>
        </p:txBody>
      </p:sp>
      <p:sp>
        <p:nvSpPr>
          <p:cNvPr id="123" name="AutoShape 33">
            <a:extLst>
              <a:ext uri="{FF2B5EF4-FFF2-40B4-BE49-F238E27FC236}">
                <a16:creationId xmlns:a16="http://schemas.microsoft.com/office/drawing/2014/main" id="{E5102F7F-A60B-86F4-524C-B99D1DEB0C75}"/>
              </a:ext>
            </a:extLst>
          </p:cNvPr>
          <p:cNvSpPr>
            <a:spLocks noChangeArrowheads="1"/>
          </p:cNvSpPr>
          <p:nvPr/>
        </p:nvSpPr>
        <p:spPr bwMode="auto">
          <a:xfrm>
            <a:off x="272480" y="4725000"/>
            <a:ext cx="4608000" cy="288000"/>
          </a:xfrm>
          <a:prstGeom prst="rect">
            <a:avLst/>
          </a:prstGeom>
          <a:noFill/>
          <a:ln>
            <a:noFill/>
          </a:ln>
          <a:effectLst/>
        </p:spPr>
        <p:txBody>
          <a:bodyPr wrap="none" lIns="522000" tIns="0" rIns="0" bIns="0" anchor="b"/>
          <a:lstStyle/>
          <a:p>
            <a:pPr marL="252000" indent="-252000">
              <a:buFont typeface="Wingdings" panose="05000000000000000000" pitchFamily="2" charset="2"/>
              <a:buChar char="è"/>
              <a:defRPr/>
            </a:pPr>
            <a:r>
              <a:rPr lang="ja-JP" altLang="en-US" sz="1600">
                <a:solidFill>
                  <a:srgbClr val="2A7CD3"/>
                </a:solidFill>
                <a:latin typeface="BIZ UDPゴシック" panose="020B0400000000000000" pitchFamily="50" charset="-128"/>
                <a:ea typeface="BIZ UDPゴシック" panose="020B0400000000000000" pitchFamily="50" charset="-128"/>
              </a:rPr>
              <a:t>全国第</a:t>
            </a:r>
            <a:r>
              <a:rPr lang="en-US" altLang="ja-JP" sz="2400" b="1">
                <a:solidFill>
                  <a:srgbClr val="2A7CD3"/>
                </a:solidFill>
                <a:latin typeface="BIZ UDPゴシック" panose="020B0400000000000000" pitchFamily="50" charset="-128"/>
                <a:ea typeface="BIZ UDPゴシック" panose="020B0400000000000000" pitchFamily="50" charset="-128"/>
              </a:rPr>
              <a:t>3</a:t>
            </a:r>
            <a:r>
              <a:rPr lang="ja-JP" altLang="en-US" sz="1600">
                <a:solidFill>
                  <a:srgbClr val="2A7CD3"/>
                </a:solidFill>
                <a:latin typeface="BIZ UDPゴシック" panose="020B0400000000000000" pitchFamily="50" charset="-128"/>
                <a:ea typeface="BIZ UDPゴシック" panose="020B0400000000000000" pitchFamily="50" charset="-128"/>
              </a:rPr>
              <a:t>位</a:t>
            </a:r>
            <a:endParaRPr lang="ja-JP" altLang="en-US" sz="1600" dirty="0">
              <a:solidFill>
                <a:srgbClr val="2A7CD3"/>
              </a:solidFill>
              <a:latin typeface="BIZ UDPゴシック" panose="020B0400000000000000" pitchFamily="50" charset="-128"/>
              <a:ea typeface="BIZ UDPゴシック" panose="020B0400000000000000" pitchFamily="50" charset="-128"/>
            </a:endParaRPr>
          </a:p>
        </p:txBody>
      </p:sp>
      <p:sp>
        <p:nvSpPr>
          <p:cNvPr id="124" name="Rectangle 34">
            <a:extLst>
              <a:ext uri="{FF2B5EF4-FFF2-40B4-BE49-F238E27FC236}">
                <a16:creationId xmlns:a16="http://schemas.microsoft.com/office/drawing/2014/main" id="{5A452236-F37C-C759-3F78-2BE352B61984}"/>
              </a:ext>
            </a:extLst>
          </p:cNvPr>
          <p:cNvSpPr>
            <a:spLocks noChangeArrowheads="1"/>
          </p:cNvSpPr>
          <p:nvPr/>
        </p:nvSpPr>
        <p:spPr bwMode="auto">
          <a:xfrm>
            <a:off x="272480" y="5157000"/>
            <a:ext cx="4608513" cy="288000"/>
          </a:xfrm>
          <a:prstGeom prst="rect">
            <a:avLst/>
          </a:prstGeom>
          <a:noFill/>
          <a:ln w="9525" algn="ctr">
            <a:noFill/>
            <a:miter lim="800000"/>
            <a:headEnd/>
            <a:tailEnd/>
          </a:ln>
          <a:effectLst/>
        </p:spPr>
        <p:txBody>
          <a:bodyPr wrap="none" lIns="0" tIns="0" rIns="0" bIns="0" anchor="t"/>
          <a:lstStyle/>
          <a:p>
            <a:pPr fontAlgn="base"/>
            <a:r>
              <a:rPr lang="zh-TW" altLang="en-US" sz="1400" b="1">
                <a:latin typeface="BIZ UDPゴシック" panose="020B0400000000000000" pitchFamily="50" charset="-128"/>
                <a:ea typeface="BIZ UDPゴシック" panose="020B0400000000000000" pitchFamily="50" charset="-128"/>
              </a:rPr>
              <a:t>昼間人口</a:t>
            </a:r>
            <a:r>
              <a:rPr lang="zh-TW" altLang="en-US" sz="1000">
                <a:latin typeface="BIZ UDPゴシック" panose="020B0400000000000000" pitchFamily="50" charset="-128"/>
                <a:ea typeface="BIZ UDPゴシック" panose="020B0400000000000000" pitchFamily="50" charset="-128"/>
              </a:rPr>
              <a:t>（令和</a:t>
            </a:r>
            <a:r>
              <a:rPr lang="en-US" altLang="zh-TW" sz="1000">
                <a:latin typeface="BIZ UDPゴシック" panose="020B0400000000000000" pitchFamily="50" charset="-128"/>
                <a:ea typeface="BIZ UDPゴシック" panose="020B0400000000000000" pitchFamily="50" charset="-128"/>
              </a:rPr>
              <a:t>2</a:t>
            </a:r>
            <a:r>
              <a:rPr lang="zh-TW" altLang="en-US" sz="1000">
                <a:latin typeface="BIZ UDPゴシック" panose="020B0400000000000000" pitchFamily="50" charset="-128"/>
                <a:ea typeface="BIZ UDPゴシック" panose="020B0400000000000000" pitchFamily="50" charset="-128"/>
              </a:rPr>
              <a:t>年</a:t>
            </a:r>
            <a:r>
              <a:rPr lang="en-US" altLang="zh-TW" sz="1000">
                <a:latin typeface="BIZ UDPゴシック" panose="020B0400000000000000" pitchFamily="50" charset="-128"/>
                <a:ea typeface="BIZ UDPゴシック" panose="020B0400000000000000" pitchFamily="50" charset="-128"/>
              </a:rPr>
              <a:t>10</a:t>
            </a:r>
            <a:r>
              <a:rPr lang="zh-TW" altLang="en-US" sz="1000">
                <a:latin typeface="BIZ UDPゴシック" panose="020B0400000000000000" pitchFamily="50" charset="-128"/>
                <a:ea typeface="BIZ UDPゴシック" panose="020B0400000000000000" pitchFamily="50" charset="-128"/>
              </a:rPr>
              <a:t>月</a:t>
            </a:r>
            <a:r>
              <a:rPr lang="en-US" altLang="zh-TW" sz="1000">
                <a:latin typeface="BIZ UDPゴシック" panose="020B0400000000000000" pitchFamily="50" charset="-128"/>
                <a:ea typeface="BIZ UDPゴシック" panose="020B0400000000000000" pitchFamily="50" charset="-128"/>
              </a:rPr>
              <a:t>1</a:t>
            </a:r>
            <a:r>
              <a:rPr lang="zh-TW" altLang="en-US" sz="1000">
                <a:latin typeface="BIZ UDPゴシック" panose="020B0400000000000000" pitchFamily="50" charset="-128"/>
                <a:ea typeface="BIZ UDPゴシック" panose="020B0400000000000000" pitchFamily="50" charset="-128"/>
              </a:rPr>
              <a:t>日現在）</a:t>
            </a:r>
            <a:r>
              <a:rPr lang="zh-TW" altLang="en-US" sz="1400" b="1">
                <a:latin typeface="BIZ UDPゴシック" panose="020B0400000000000000" pitchFamily="50" charset="-128"/>
                <a:ea typeface="BIZ UDPゴシック" panose="020B0400000000000000" pitchFamily="50" charset="-128"/>
              </a:rPr>
              <a:t>：</a:t>
            </a:r>
            <a:r>
              <a:rPr lang="en-US" altLang="zh-TW" sz="1400" b="1">
                <a:latin typeface="BIZ UDPゴシック" panose="020B0400000000000000" pitchFamily="50" charset="-128"/>
                <a:ea typeface="BIZ UDPゴシック" panose="020B0400000000000000" pitchFamily="50" charset="-128"/>
              </a:rPr>
              <a:t>9,182,101</a:t>
            </a:r>
            <a:r>
              <a:rPr lang="zh-TW" altLang="en-US" sz="1200" b="1">
                <a:latin typeface="BIZ UDPゴシック" panose="020B0400000000000000" pitchFamily="50" charset="-128"/>
                <a:ea typeface="BIZ UDPゴシック" panose="020B0400000000000000" pitchFamily="50" charset="-128"/>
              </a:rPr>
              <a:t>人</a:t>
            </a:r>
            <a:endParaRPr lang="zh-TW" altLang="en-US" sz="1400" b="1">
              <a:latin typeface="BIZ UDPゴシック" panose="020B0400000000000000" pitchFamily="50" charset="-128"/>
              <a:ea typeface="BIZ UDPゴシック" panose="020B0400000000000000" pitchFamily="50" charset="-128"/>
            </a:endParaRPr>
          </a:p>
        </p:txBody>
      </p:sp>
      <p:sp>
        <p:nvSpPr>
          <p:cNvPr id="125" name="AutoShape 33">
            <a:extLst>
              <a:ext uri="{FF2B5EF4-FFF2-40B4-BE49-F238E27FC236}">
                <a16:creationId xmlns:a16="http://schemas.microsoft.com/office/drawing/2014/main" id="{B90D6A74-AC09-8739-B675-94B8BF729966}"/>
              </a:ext>
            </a:extLst>
          </p:cNvPr>
          <p:cNvSpPr>
            <a:spLocks noChangeArrowheads="1"/>
          </p:cNvSpPr>
          <p:nvPr/>
        </p:nvSpPr>
        <p:spPr bwMode="auto">
          <a:xfrm>
            <a:off x="272480" y="5445000"/>
            <a:ext cx="4608000" cy="288000"/>
          </a:xfrm>
          <a:prstGeom prst="rect">
            <a:avLst/>
          </a:prstGeom>
          <a:noFill/>
          <a:ln>
            <a:noFill/>
          </a:ln>
          <a:effectLst/>
        </p:spPr>
        <p:txBody>
          <a:bodyPr wrap="none" lIns="522000" tIns="0" rIns="0" bIns="0" anchor="b"/>
          <a:lstStyle/>
          <a:p>
            <a:pPr marL="252000" indent="-252000">
              <a:buFont typeface="Wingdings" panose="05000000000000000000" pitchFamily="2" charset="2"/>
              <a:buChar char="è"/>
              <a:defRPr/>
            </a:pPr>
            <a:r>
              <a:rPr lang="ja-JP" altLang="en-US" sz="1600">
                <a:solidFill>
                  <a:srgbClr val="2A7CD3"/>
                </a:solidFill>
                <a:latin typeface="BIZ UDPゴシック" panose="020B0400000000000000" pitchFamily="50" charset="-128"/>
                <a:ea typeface="BIZ UDPゴシック" panose="020B0400000000000000" pitchFamily="50" charset="-128"/>
              </a:rPr>
              <a:t>全国第</a:t>
            </a:r>
            <a:r>
              <a:rPr lang="en-US" altLang="ja-JP" sz="2400" b="1">
                <a:solidFill>
                  <a:srgbClr val="2A7CD3"/>
                </a:solidFill>
                <a:latin typeface="BIZ UDPゴシック" panose="020B0400000000000000" pitchFamily="50" charset="-128"/>
                <a:ea typeface="BIZ UDPゴシック" panose="020B0400000000000000" pitchFamily="50" charset="-128"/>
              </a:rPr>
              <a:t>2</a:t>
            </a:r>
            <a:r>
              <a:rPr lang="ja-JP" altLang="en-US" sz="1600">
                <a:solidFill>
                  <a:srgbClr val="2A7CD3"/>
                </a:solidFill>
                <a:latin typeface="BIZ UDPゴシック" panose="020B0400000000000000" pitchFamily="50" charset="-128"/>
                <a:ea typeface="BIZ UDPゴシック" panose="020B0400000000000000" pitchFamily="50" charset="-128"/>
              </a:rPr>
              <a:t>位</a:t>
            </a:r>
            <a:endParaRPr lang="ja-JP" altLang="en-US" sz="1600" dirty="0">
              <a:solidFill>
                <a:srgbClr val="2A7CD3"/>
              </a:solidFill>
              <a:latin typeface="BIZ UDPゴシック" panose="020B0400000000000000" pitchFamily="50" charset="-128"/>
              <a:ea typeface="BIZ UDPゴシック" panose="020B0400000000000000" pitchFamily="50" charset="-128"/>
            </a:endParaRPr>
          </a:p>
        </p:txBody>
      </p:sp>
      <p:sp>
        <p:nvSpPr>
          <p:cNvPr id="126" name="Rectangle 34">
            <a:extLst>
              <a:ext uri="{FF2B5EF4-FFF2-40B4-BE49-F238E27FC236}">
                <a16:creationId xmlns:a16="http://schemas.microsoft.com/office/drawing/2014/main" id="{B521A826-F2ED-CC88-1FF9-FBB72D6BBAC2}"/>
              </a:ext>
            </a:extLst>
          </p:cNvPr>
          <p:cNvSpPr>
            <a:spLocks noChangeArrowheads="1"/>
          </p:cNvSpPr>
          <p:nvPr/>
        </p:nvSpPr>
        <p:spPr bwMode="auto">
          <a:xfrm>
            <a:off x="5031564" y="5438593"/>
            <a:ext cx="4608000" cy="288000"/>
          </a:xfrm>
          <a:prstGeom prst="rect">
            <a:avLst/>
          </a:prstGeom>
          <a:solidFill>
            <a:srgbClr val="2A7CD3">
              <a:alpha val="0"/>
            </a:srgbClr>
          </a:solidFill>
          <a:ln w="9525" algn="ctr">
            <a:noFill/>
            <a:miter lim="800000"/>
            <a:headEnd/>
            <a:tailEnd/>
          </a:ln>
          <a:effectLst/>
        </p:spPr>
        <p:txBody>
          <a:bodyPr wrap="none" lIns="0" tIns="0" rIns="0" bIns="0" anchor="t"/>
          <a:lstStyle/>
          <a:p>
            <a:pPr marL="2701925" indent="-2701925" fontAlgn="base">
              <a:defRPr/>
            </a:pPr>
            <a:r>
              <a:rPr lang="ja-JP" altLang="en-US" sz="1400" b="1" dirty="0">
                <a:latin typeface="BIZ UDPゴシック" panose="020B0400000000000000" pitchFamily="50" charset="-128"/>
                <a:ea typeface="BIZ UDPゴシック" panose="020B0400000000000000" pitchFamily="50" charset="-128"/>
              </a:rPr>
              <a:t>累計来場者数</a:t>
            </a:r>
            <a:r>
              <a:rPr lang="ja-JP" altLang="en-US" sz="1000" dirty="0">
                <a:latin typeface="BIZ UDPゴシック" panose="020B0400000000000000" pitchFamily="50" charset="-128"/>
                <a:ea typeface="BIZ UDPゴシック" panose="020B0400000000000000" pitchFamily="50" charset="-128"/>
              </a:rPr>
              <a:t>（</a:t>
            </a:r>
            <a:r>
              <a:rPr lang="en-US" altLang="ja-JP" sz="1000" dirty="0">
                <a:latin typeface="BIZ UDPゴシック" panose="020B0400000000000000" pitchFamily="50" charset="-128"/>
                <a:ea typeface="BIZ UDPゴシック" panose="020B0400000000000000" pitchFamily="50" charset="-128"/>
              </a:rPr>
              <a:t>4</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13</a:t>
            </a:r>
            <a:r>
              <a:rPr lang="ja-JP" altLang="en-US" sz="1000" dirty="0">
                <a:latin typeface="BIZ UDPゴシック" panose="020B0400000000000000" pitchFamily="50" charset="-128"/>
                <a:ea typeface="BIZ UDPゴシック" panose="020B0400000000000000" pitchFamily="50" charset="-128"/>
              </a:rPr>
              <a:t>日～</a:t>
            </a:r>
            <a:r>
              <a:rPr lang="en-US" altLang="ja-JP" sz="1000" dirty="0">
                <a:latin typeface="BIZ UDPゴシック" panose="020B0400000000000000" pitchFamily="50" charset="-128"/>
                <a:ea typeface="BIZ UDPゴシック" panose="020B0400000000000000" pitchFamily="50" charset="-128"/>
              </a:rPr>
              <a:t>10</a:t>
            </a:r>
            <a:r>
              <a:rPr lang="ja-JP" altLang="en-US" sz="1000" dirty="0">
                <a:latin typeface="BIZ UDPゴシック" panose="020B0400000000000000" pitchFamily="50" charset="-128"/>
                <a:ea typeface="BIZ UDPゴシック" panose="020B0400000000000000" pitchFamily="50" charset="-128"/>
              </a:rPr>
              <a:t>月</a:t>
            </a:r>
            <a:r>
              <a:rPr lang="en-US" altLang="ja-JP" sz="1000" dirty="0">
                <a:latin typeface="BIZ UDPゴシック" panose="020B0400000000000000" pitchFamily="50" charset="-128"/>
                <a:ea typeface="BIZ UDPゴシック" panose="020B0400000000000000" pitchFamily="50" charset="-128"/>
              </a:rPr>
              <a:t>13</a:t>
            </a:r>
            <a:r>
              <a:rPr lang="ja-JP" altLang="en-US" sz="1000" dirty="0">
                <a:latin typeface="BIZ UDPゴシック" panose="020B0400000000000000" pitchFamily="50" charset="-128"/>
                <a:ea typeface="BIZ UDPゴシック" panose="020B0400000000000000" pitchFamily="50" charset="-128"/>
              </a:rPr>
              <a:t>日）</a:t>
            </a:r>
            <a:r>
              <a:rPr lang="ja-JP" altLang="en-US" sz="1400" b="1" dirty="0">
                <a:latin typeface="BIZ UDPゴシック" panose="020B0400000000000000" pitchFamily="50" charset="-128"/>
                <a:ea typeface="BIZ UDPゴシック" panose="020B0400000000000000" pitchFamily="50" charset="-128"/>
              </a:rPr>
              <a:t>：</a:t>
            </a:r>
          </a:p>
          <a:p>
            <a:pPr marL="2701925" indent="-2701925" fontAlgn="base">
              <a:defRPr/>
            </a:pPr>
            <a:r>
              <a:rPr lang="ja-JP" altLang="en-US" sz="1400" b="1" dirty="0">
                <a:latin typeface="BIZ UDPゴシック" panose="020B0400000000000000" pitchFamily="50" charset="-128"/>
                <a:ea typeface="BIZ UDPゴシック" panose="020B0400000000000000" pitchFamily="50" charset="-128"/>
              </a:rPr>
              <a:t>２９</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０１７</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９２４</a:t>
            </a:r>
            <a:r>
              <a:rPr lang="ja-JP" altLang="en-US" sz="1200" b="1" dirty="0">
                <a:latin typeface="BIZ UDPゴシック" panose="020B0400000000000000" pitchFamily="50" charset="-128"/>
                <a:ea typeface="BIZ UDPゴシック" panose="020B0400000000000000" pitchFamily="50" charset="-128"/>
              </a:rPr>
              <a:t>人</a:t>
            </a:r>
            <a:endParaRPr lang="ja-JP" altLang="en-US" sz="1400" b="1" dirty="0">
              <a:latin typeface="BIZ UDPゴシック" panose="020B0400000000000000" pitchFamily="50" charset="-128"/>
              <a:ea typeface="BIZ UDPゴシック" panose="020B0400000000000000" pitchFamily="50" charset="-128"/>
            </a:endParaRPr>
          </a:p>
        </p:txBody>
      </p:sp>
      <p:pic>
        <p:nvPicPr>
          <p:cNvPr id="54" name="図 53">
            <a:extLst>
              <a:ext uri="{FF2B5EF4-FFF2-40B4-BE49-F238E27FC236}">
                <a16:creationId xmlns:a16="http://schemas.microsoft.com/office/drawing/2014/main" id="{31AB99AE-080D-4D97-87DC-A72A0D02ED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95044" y="2159057"/>
            <a:ext cx="512915" cy="475836"/>
          </a:xfrm>
          <a:prstGeom prst="rect">
            <a:avLst/>
          </a:prstGeom>
        </p:spPr>
      </p:pic>
      <p:pic>
        <p:nvPicPr>
          <p:cNvPr id="55" name="図 54">
            <a:extLst>
              <a:ext uri="{FF2B5EF4-FFF2-40B4-BE49-F238E27FC236}">
                <a16:creationId xmlns:a16="http://schemas.microsoft.com/office/drawing/2014/main" id="{FB8A2C8F-C1DC-4302-8A11-6E5FC9CAE3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95044" y="3066126"/>
            <a:ext cx="527179" cy="436191"/>
          </a:xfrm>
          <a:prstGeom prst="rect">
            <a:avLst/>
          </a:prstGeom>
        </p:spPr>
      </p:pic>
      <p:pic>
        <p:nvPicPr>
          <p:cNvPr id="60" name="図 59">
            <a:extLst>
              <a:ext uri="{FF2B5EF4-FFF2-40B4-BE49-F238E27FC236}">
                <a16:creationId xmlns:a16="http://schemas.microsoft.com/office/drawing/2014/main" id="{2547C7DC-FAAF-4323-AB59-84B4CBE79F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25000" y="3931683"/>
            <a:ext cx="520692" cy="457743"/>
          </a:xfrm>
          <a:prstGeom prst="rect">
            <a:avLst/>
          </a:prstGeom>
        </p:spPr>
      </p:pic>
    </p:spTree>
    <p:extLst>
      <p:ext uri="{BB962C8B-B14F-4D97-AF65-F5344CB8AC3E}">
        <p14:creationId xmlns:p14="http://schemas.microsoft.com/office/powerpoint/2010/main" val="395419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02DB8-D56F-B9BA-1B9A-C4AEE41BE04A}"/>
            </a:ext>
          </a:extLst>
        </p:cNvPr>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11900115-FEEF-F6EB-12EB-65EADBC6519E}"/>
              </a:ext>
            </a:extLst>
          </p:cNvPr>
          <p:cNvGrpSpPr/>
          <p:nvPr/>
        </p:nvGrpSpPr>
        <p:grpSpPr>
          <a:xfrm>
            <a:off x="2881312" y="1016733"/>
            <a:ext cx="3611926" cy="4488398"/>
            <a:chOff x="2881312" y="1016733"/>
            <a:chExt cx="3611926" cy="4488398"/>
          </a:xfrm>
        </p:grpSpPr>
        <p:pic>
          <p:nvPicPr>
            <p:cNvPr id="3" name="図 2">
              <a:extLst>
                <a:ext uri="{FF2B5EF4-FFF2-40B4-BE49-F238E27FC236}">
                  <a16:creationId xmlns:a16="http://schemas.microsoft.com/office/drawing/2014/main" id="{EB2F8B4B-9639-8F93-A72D-ECE26066F05C}"/>
                </a:ext>
              </a:extLst>
            </p:cNvPr>
            <p:cNvPicPr>
              <a:picLocks noChangeAspect="1"/>
            </p:cNvPicPr>
            <p:nvPr/>
          </p:nvPicPr>
          <p:blipFill rotWithShape="1">
            <a:blip r:embed="rId2"/>
            <a:srcRect l="15859" t="15986" r="29327" b="5196"/>
            <a:stretch>
              <a:fillRect/>
            </a:stretch>
          </p:blipFill>
          <p:spPr>
            <a:xfrm>
              <a:off x="2881312" y="3178174"/>
              <a:ext cx="3157537" cy="2326957"/>
            </a:xfrm>
            <a:custGeom>
              <a:avLst/>
              <a:gdLst>
                <a:gd name="connsiteX0" fmla="*/ 864096 w 3157537"/>
                <a:gd name="connsiteY0" fmla="*/ 0 h 2326957"/>
                <a:gd name="connsiteX1" fmla="*/ 3157537 w 3157537"/>
                <a:gd name="connsiteY1" fmla="*/ 0 h 2326957"/>
                <a:gd name="connsiteX2" fmla="*/ 3157537 w 3157537"/>
                <a:gd name="connsiteY2" fmla="*/ 2326957 h 2326957"/>
                <a:gd name="connsiteX3" fmla="*/ 0 w 3157537"/>
                <a:gd name="connsiteY3" fmla="*/ 2326957 h 2326957"/>
                <a:gd name="connsiteX4" fmla="*/ 0 w 3157537"/>
                <a:gd name="connsiteY4" fmla="*/ 648072 h 2326957"/>
                <a:gd name="connsiteX5" fmla="*/ 864096 w 3157537"/>
                <a:gd name="connsiteY5" fmla="*/ 648072 h 232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537" h="2326957">
                  <a:moveTo>
                    <a:pt x="864096" y="0"/>
                  </a:moveTo>
                  <a:lnTo>
                    <a:pt x="3157537" y="0"/>
                  </a:lnTo>
                  <a:lnTo>
                    <a:pt x="3157537" y="2326957"/>
                  </a:lnTo>
                  <a:lnTo>
                    <a:pt x="0" y="2326957"/>
                  </a:lnTo>
                  <a:lnTo>
                    <a:pt x="0" y="648072"/>
                  </a:lnTo>
                  <a:lnTo>
                    <a:pt x="864096" y="648072"/>
                  </a:lnTo>
                  <a:close/>
                </a:path>
              </a:pathLst>
            </a:custGeom>
          </p:spPr>
        </p:pic>
        <p:pic>
          <p:nvPicPr>
            <p:cNvPr id="7" name="図 6">
              <a:extLst>
                <a:ext uri="{FF2B5EF4-FFF2-40B4-BE49-F238E27FC236}">
                  <a16:creationId xmlns:a16="http://schemas.microsoft.com/office/drawing/2014/main" id="{C075FF0B-D8E9-4F15-6888-4678800D9ECF}"/>
                </a:ext>
              </a:extLst>
            </p:cNvPr>
            <p:cNvPicPr>
              <a:picLocks noChangeAspect="1"/>
            </p:cNvPicPr>
            <p:nvPr/>
          </p:nvPicPr>
          <p:blipFill rotWithShape="1">
            <a:blip r:embed="rId3"/>
            <a:srcRect l="34486" t="17581" r="21439" b="4154"/>
            <a:stretch>
              <a:fillRect/>
            </a:stretch>
          </p:blipFill>
          <p:spPr>
            <a:xfrm>
              <a:off x="3954309" y="1016733"/>
              <a:ext cx="2538929" cy="2310642"/>
            </a:xfrm>
            <a:custGeom>
              <a:avLst/>
              <a:gdLst>
                <a:gd name="connsiteX0" fmla="*/ 0 w 2538929"/>
                <a:gd name="connsiteY0" fmla="*/ 0 h 2310642"/>
                <a:gd name="connsiteX1" fmla="*/ 2538929 w 2538929"/>
                <a:gd name="connsiteY1" fmla="*/ 0 h 2310642"/>
                <a:gd name="connsiteX2" fmla="*/ 2538929 w 2538929"/>
                <a:gd name="connsiteY2" fmla="*/ 2310642 h 2310642"/>
                <a:gd name="connsiteX3" fmla="*/ 206603 w 2538929"/>
                <a:gd name="connsiteY3" fmla="*/ 2310642 h 2310642"/>
                <a:gd name="connsiteX4" fmla="*/ 206603 w 2538929"/>
                <a:gd name="connsiteY4" fmla="*/ 2235026 h 2310642"/>
                <a:gd name="connsiteX5" fmla="*/ 489104 w 2538929"/>
                <a:gd name="connsiteY5" fmla="*/ 2228911 h 2310642"/>
                <a:gd name="connsiteX6" fmla="*/ 515297 w 2538929"/>
                <a:gd name="connsiteY6" fmla="*/ 2097942 h 2310642"/>
                <a:gd name="connsiteX7" fmla="*/ 470054 w 2538929"/>
                <a:gd name="connsiteY7" fmla="*/ 2052698 h 2310642"/>
                <a:gd name="connsiteX8" fmla="*/ 558160 w 2538929"/>
                <a:gd name="connsiteY8" fmla="*/ 1950305 h 2310642"/>
                <a:gd name="connsiteX9" fmla="*/ 667697 w 2538929"/>
                <a:gd name="connsiteY9" fmla="*/ 1812192 h 2310642"/>
                <a:gd name="connsiteX10" fmla="*/ 206603 w 2538929"/>
                <a:gd name="connsiteY10" fmla="*/ 1796174 h 2310642"/>
                <a:gd name="connsiteX11" fmla="*/ 206603 w 2538929"/>
                <a:gd name="connsiteY11" fmla="*/ 1296143 h 2310642"/>
                <a:gd name="connsiteX12" fmla="*/ 0 w 2538929"/>
                <a:gd name="connsiteY12" fmla="*/ 1296143 h 231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8929" h="2310642">
                  <a:moveTo>
                    <a:pt x="0" y="0"/>
                  </a:moveTo>
                  <a:lnTo>
                    <a:pt x="2538929" y="0"/>
                  </a:lnTo>
                  <a:lnTo>
                    <a:pt x="2538929" y="2310642"/>
                  </a:lnTo>
                  <a:lnTo>
                    <a:pt x="206603" y="2310642"/>
                  </a:lnTo>
                  <a:lnTo>
                    <a:pt x="206603" y="2235026"/>
                  </a:lnTo>
                  <a:lnTo>
                    <a:pt x="489104" y="2228911"/>
                  </a:lnTo>
                  <a:lnTo>
                    <a:pt x="515297" y="2097942"/>
                  </a:lnTo>
                  <a:lnTo>
                    <a:pt x="470054" y="2052698"/>
                  </a:lnTo>
                  <a:lnTo>
                    <a:pt x="558160" y="1950305"/>
                  </a:lnTo>
                  <a:lnTo>
                    <a:pt x="667697" y="1812192"/>
                  </a:lnTo>
                  <a:lnTo>
                    <a:pt x="206603" y="1796174"/>
                  </a:lnTo>
                  <a:lnTo>
                    <a:pt x="206603" y="1296143"/>
                  </a:lnTo>
                  <a:lnTo>
                    <a:pt x="0" y="1296143"/>
                  </a:lnTo>
                  <a:close/>
                </a:path>
              </a:pathLst>
            </a:custGeom>
          </p:spPr>
        </p:pic>
      </p:grpSp>
      <p:grpSp>
        <p:nvGrpSpPr>
          <p:cNvPr id="64" name="グループ化 63">
            <a:extLst>
              <a:ext uri="{FF2B5EF4-FFF2-40B4-BE49-F238E27FC236}">
                <a16:creationId xmlns:a16="http://schemas.microsoft.com/office/drawing/2014/main" id="{35377E2F-21D9-CEDC-747B-7414847BF9E4}"/>
              </a:ext>
            </a:extLst>
          </p:cNvPr>
          <p:cNvGrpSpPr/>
          <p:nvPr/>
        </p:nvGrpSpPr>
        <p:grpSpPr>
          <a:xfrm>
            <a:off x="1352554" y="1160748"/>
            <a:ext cx="4968598" cy="4428492"/>
            <a:chOff x="1352554" y="1160748"/>
            <a:chExt cx="4968598" cy="4428492"/>
          </a:xfrm>
          <a:effectLst>
            <a:glow rad="50800">
              <a:srgbClr val="FFFFFF"/>
            </a:glow>
          </a:effectLst>
        </p:grpSpPr>
        <p:grpSp>
          <p:nvGrpSpPr>
            <p:cNvPr id="29" name="グループ化 28">
              <a:extLst>
                <a:ext uri="{FF2B5EF4-FFF2-40B4-BE49-F238E27FC236}">
                  <a16:creationId xmlns:a16="http://schemas.microsoft.com/office/drawing/2014/main" id="{0986B868-9DED-725E-265C-F7A5408090F8}"/>
                </a:ext>
              </a:extLst>
            </p:cNvPr>
            <p:cNvGrpSpPr/>
            <p:nvPr/>
          </p:nvGrpSpPr>
          <p:grpSpPr>
            <a:xfrm>
              <a:off x="1352597" y="3330575"/>
              <a:ext cx="2990801" cy="2258665"/>
              <a:chOff x="8049344" y="-1088832"/>
              <a:chExt cx="576540" cy="4517832"/>
            </a:xfrm>
          </p:grpSpPr>
          <p:sp>
            <p:nvSpPr>
              <p:cNvPr id="39" name="フリーフォーム 111">
                <a:extLst>
                  <a:ext uri="{FF2B5EF4-FFF2-40B4-BE49-F238E27FC236}">
                    <a16:creationId xmlns:a16="http://schemas.microsoft.com/office/drawing/2014/main" id="{9CFEAA41-3AA5-87C2-E30F-7397B2101F96}"/>
                  </a:ext>
                </a:extLst>
              </p:cNvPr>
              <p:cNvSpPr/>
              <p:nvPr/>
            </p:nvSpPr>
            <p:spPr bwMode="auto">
              <a:xfrm>
                <a:off x="8049344" y="2780856"/>
                <a:ext cx="576000" cy="648144"/>
              </a:xfrm>
              <a:custGeom>
                <a:avLst/>
                <a:gdLst>
                  <a:gd name="connsiteX0" fmla="*/ 442913 w 442913"/>
                  <a:gd name="connsiteY0" fmla="*/ 0 h 571500"/>
                  <a:gd name="connsiteX1" fmla="*/ 0 w 442913"/>
                  <a:gd name="connsiteY1" fmla="*/ 0 h 571500"/>
                  <a:gd name="connsiteX2" fmla="*/ 0 w 442913"/>
                  <a:gd name="connsiteY2" fmla="*/ 571500 h 571500"/>
                  <a:gd name="connsiteX3" fmla="*/ 0 w 442913"/>
                  <a:gd name="connsiteY3" fmla="*/ 571500 h 571500"/>
                  <a:gd name="connsiteX0" fmla="*/ 442913 w 442913"/>
                  <a:gd name="connsiteY0" fmla="*/ 0 h 571500"/>
                  <a:gd name="connsiteX1" fmla="*/ 0 w 442913"/>
                  <a:gd name="connsiteY1" fmla="*/ 0 h 571500"/>
                  <a:gd name="connsiteX2" fmla="*/ 0 w 442913"/>
                  <a:gd name="connsiteY2" fmla="*/ 571500 h 571500"/>
                </a:gdLst>
                <a:ahLst/>
                <a:cxnLst>
                  <a:cxn ang="0">
                    <a:pos x="connsiteX0" y="connsiteY0"/>
                  </a:cxn>
                  <a:cxn ang="0">
                    <a:pos x="connsiteX1" y="connsiteY1"/>
                  </a:cxn>
                  <a:cxn ang="0">
                    <a:pos x="connsiteX2" y="connsiteY2"/>
                  </a:cxn>
                </a:cxnLst>
                <a:rect l="l" t="t" r="r" b="b"/>
                <a:pathLst>
                  <a:path w="442913" h="571500">
                    <a:moveTo>
                      <a:pt x="442913" y="0"/>
                    </a:moveTo>
                    <a:lnTo>
                      <a:pt x="0" y="0"/>
                    </a:lnTo>
                    <a:lnTo>
                      <a:pt x="0" y="571500"/>
                    </a:lnTo>
                  </a:path>
                </a:pathLst>
              </a:custGeom>
              <a:noFill/>
              <a:ln w="6350" cap="flat"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cxnSp>
            <p:nvCxnSpPr>
              <p:cNvPr id="40" name="直線コネクタ 39">
                <a:extLst>
                  <a:ext uri="{FF2B5EF4-FFF2-40B4-BE49-F238E27FC236}">
                    <a16:creationId xmlns:a16="http://schemas.microsoft.com/office/drawing/2014/main" id="{8C63444A-4307-D99D-7917-5F526E9E6C52}"/>
                  </a:ext>
                </a:extLst>
              </p:cNvPr>
              <p:cNvCxnSpPr>
                <a:cxnSpLocks/>
                <a:endCxn id="39" idx="0"/>
              </p:cNvCxnSpPr>
              <p:nvPr/>
            </p:nvCxnSpPr>
            <p:spPr bwMode="auto">
              <a:xfrm flipH="1">
                <a:off x="8625344" y="-1088832"/>
                <a:ext cx="540" cy="3869688"/>
              </a:xfrm>
              <a:prstGeom prst="line">
                <a:avLst/>
              </a:prstGeom>
              <a:solidFill>
                <a:schemeClr val="accent2"/>
              </a:solidFill>
              <a:ln w="6350" cap="rnd" cmpd="sng" algn="ctr">
                <a:solidFill>
                  <a:srgbClr val="111986"/>
                </a:solidFill>
                <a:prstDash val="solid"/>
                <a:round/>
                <a:headEnd type="oval" w="med" len="med"/>
                <a:tailEnd type="none" w="med" len="med"/>
              </a:ln>
              <a:effectLst/>
            </p:spPr>
          </p:cxnSp>
        </p:grpSp>
        <p:sp>
          <p:nvSpPr>
            <p:cNvPr id="56" name="フリーフォーム 91">
              <a:extLst>
                <a:ext uri="{FF2B5EF4-FFF2-40B4-BE49-F238E27FC236}">
                  <a16:creationId xmlns:a16="http://schemas.microsoft.com/office/drawing/2014/main" id="{0D25665B-D9DD-1D9F-CD63-07EBA94D7E4D}"/>
                </a:ext>
              </a:extLst>
            </p:cNvPr>
            <p:cNvSpPr/>
            <p:nvPr/>
          </p:nvSpPr>
          <p:spPr bwMode="auto">
            <a:xfrm>
              <a:off x="5014913" y="1160748"/>
              <a:ext cx="1306239" cy="968090"/>
            </a:xfrm>
            <a:custGeom>
              <a:avLst/>
              <a:gdLst>
                <a:gd name="connsiteX0" fmla="*/ 595312 w 595312"/>
                <a:gd name="connsiteY0" fmla="*/ 0 h 576263"/>
                <a:gd name="connsiteX1" fmla="*/ 0 w 595312"/>
                <a:gd name="connsiteY1" fmla="*/ 0 h 576263"/>
                <a:gd name="connsiteX2" fmla="*/ 0 w 595312"/>
                <a:gd name="connsiteY2" fmla="*/ 571500 h 576263"/>
                <a:gd name="connsiteX3" fmla="*/ 4762 w 595312"/>
                <a:gd name="connsiteY3" fmla="*/ 576263 h 576263"/>
                <a:gd name="connsiteX0" fmla="*/ 595312 w 595312"/>
                <a:gd name="connsiteY0" fmla="*/ 0 h 571500"/>
                <a:gd name="connsiteX1" fmla="*/ 0 w 595312"/>
                <a:gd name="connsiteY1" fmla="*/ 0 h 571500"/>
                <a:gd name="connsiteX2" fmla="*/ 0 w 595312"/>
                <a:gd name="connsiteY2" fmla="*/ 571500 h 571500"/>
              </a:gdLst>
              <a:ahLst/>
              <a:cxnLst>
                <a:cxn ang="0">
                  <a:pos x="connsiteX0" y="connsiteY0"/>
                </a:cxn>
                <a:cxn ang="0">
                  <a:pos x="connsiteX1" y="connsiteY1"/>
                </a:cxn>
                <a:cxn ang="0">
                  <a:pos x="connsiteX2" y="connsiteY2"/>
                </a:cxn>
              </a:cxnLst>
              <a:rect l="l" t="t" r="r" b="b"/>
              <a:pathLst>
                <a:path w="595312" h="571500">
                  <a:moveTo>
                    <a:pt x="595312" y="0"/>
                  </a:moveTo>
                  <a:lnTo>
                    <a:pt x="0" y="0"/>
                  </a:lnTo>
                  <a:lnTo>
                    <a:pt x="0" y="571500"/>
                  </a:lnTo>
                </a:path>
              </a:pathLst>
            </a:custGeom>
            <a:noFill/>
            <a:ln w="6350" cap="flat"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nvGrpSpPr>
            <p:cNvPr id="67" name="グループ化 66">
              <a:extLst>
                <a:ext uri="{FF2B5EF4-FFF2-40B4-BE49-F238E27FC236}">
                  <a16:creationId xmlns:a16="http://schemas.microsoft.com/office/drawing/2014/main" id="{1738966E-8F41-D3C6-8FA6-B46A112CCF61}"/>
                </a:ext>
              </a:extLst>
            </p:cNvPr>
            <p:cNvGrpSpPr/>
            <p:nvPr/>
          </p:nvGrpSpPr>
          <p:grpSpPr>
            <a:xfrm flipH="1">
              <a:off x="4800602" y="3028192"/>
              <a:ext cx="1520548" cy="652835"/>
              <a:chOff x="5793115" y="3284983"/>
              <a:chExt cx="675762" cy="652835"/>
            </a:xfrm>
          </p:grpSpPr>
          <p:sp>
            <p:nvSpPr>
              <p:cNvPr id="68" name="フリーフォーム 113">
                <a:extLst>
                  <a:ext uri="{FF2B5EF4-FFF2-40B4-BE49-F238E27FC236}">
                    <a16:creationId xmlns:a16="http://schemas.microsoft.com/office/drawing/2014/main" id="{AC54B354-C735-2567-81E3-823F475AA95C}"/>
                  </a:ext>
                </a:extLst>
              </p:cNvPr>
              <p:cNvSpPr/>
              <p:nvPr/>
            </p:nvSpPr>
            <p:spPr bwMode="auto">
              <a:xfrm>
                <a:off x="5793115" y="3284983"/>
                <a:ext cx="95990" cy="652835"/>
              </a:xfrm>
              <a:custGeom>
                <a:avLst/>
                <a:gdLst>
                  <a:gd name="connsiteX0" fmla="*/ 0 w 714375"/>
                  <a:gd name="connsiteY0" fmla="*/ 771525 h 771525"/>
                  <a:gd name="connsiteX1" fmla="*/ 714375 w 714375"/>
                  <a:gd name="connsiteY1" fmla="*/ 771525 h 771525"/>
                  <a:gd name="connsiteX2" fmla="*/ 714375 w 714375"/>
                  <a:gd name="connsiteY2" fmla="*/ 161925 h 771525"/>
                  <a:gd name="connsiteX3" fmla="*/ 161925 w 714375"/>
                  <a:gd name="connsiteY3" fmla="*/ 0 h 771525"/>
                  <a:gd name="connsiteX0" fmla="*/ 0 w 714375"/>
                  <a:gd name="connsiteY0" fmla="*/ 609600 h 609600"/>
                  <a:gd name="connsiteX1" fmla="*/ 714375 w 714375"/>
                  <a:gd name="connsiteY1" fmla="*/ 609600 h 609600"/>
                  <a:gd name="connsiteX2" fmla="*/ 714375 w 714375"/>
                  <a:gd name="connsiteY2" fmla="*/ 0 h 609600"/>
                </a:gdLst>
                <a:ahLst/>
                <a:cxnLst>
                  <a:cxn ang="0">
                    <a:pos x="connsiteX0" y="connsiteY0"/>
                  </a:cxn>
                  <a:cxn ang="0">
                    <a:pos x="connsiteX1" y="connsiteY1"/>
                  </a:cxn>
                  <a:cxn ang="0">
                    <a:pos x="connsiteX2" y="connsiteY2"/>
                  </a:cxn>
                </a:cxnLst>
                <a:rect l="l" t="t" r="r" b="b"/>
                <a:pathLst>
                  <a:path w="714375" h="609600">
                    <a:moveTo>
                      <a:pt x="0" y="609600"/>
                    </a:moveTo>
                    <a:lnTo>
                      <a:pt x="714375" y="609600"/>
                    </a:lnTo>
                    <a:lnTo>
                      <a:pt x="714375" y="0"/>
                    </a:lnTo>
                  </a:path>
                </a:pathLst>
              </a:custGeom>
              <a:noFill/>
              <a:ln w="6350" cap="flat"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sp>
            <p:nvSpPr>
              <p:cNvPr id="69" name="フリーフォーム 114">
                <a:extLst>
                  <a:ext uri="{FF2B5EF4-FFF2-40B4-BE49-F238E27FC236}">
                    <a16:creationId xmlns:a16="http://schemas.microsoft.com/office/drawing/2014/main" id="{271F105D-18C8-A169-3F44-34F7DEF79932}"/>
                  </a:ext>
                </a:extLst>
              </p:cNvPr>
              <p:cNvSpPr>
                <a:spLocks/>
              </p:cNvSpPr>
              <p:nvPr/>
            </p:nvSpPr>
            <p:spPr bwMode="auto">
              <a:xfrm>
                <a:off x="5889040" y="3285047"/>
                <a:ext cx="579837" cy="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 name="connsiteX0" fmla="*/ 0 w 790575"/>
                  <a:gd name="connsiteY0" fmla="*/ 0 h 0"/>
                  <a:gd name="connsiteX1" fmla="*/ 790575 w 790575"/>
                  <a:gd name="connsiteY1" fmla="*/ 0 h 0"/>
                </a:gdLst>
                <a:ahLst/>
                <a:cxnLst>
                  <a:cxn ang="0">
                    <a:pos x="connsiteX0" y="connsiteY0"/>
                  </a:cxn>
                  <a:cxn ang="0">
                    <a:pos x="connsiteX1" y="connsiteY1"/>
                  </a:cxn>
                </a:cxnLst>
                <a:rect l="l" t="t" r="r" b="b"/>
                <a:pathLst>
                  <a:path w="790575">
                    <a:moveTo>
                      <a:pt x="0" y="0"/>
                    </a:moveTo>
                    <a:lnTo>
                      <a:pt x="790575" y="0"/>
                    </a:lnTo>
                  </a:path>
                </a:pathLst>
              </a:custGeom>
              <a:noFill/>
              <a:ln w="6350" cap="rnd"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sp>
          <p:nvSpPr>
            <p:cNvPr id="71" name="フリーフォーム 93">
              <a:extLst>
                <a:ext uri="{FF2B5EF4-FFF2-40B4-BE49-F238E27FC236}">
                  <a16:creationId xmlns:a16="http://schemas.microsoft.com/office/drawing/2014/main" id="{E33D076F-AF2D-3327-8575-DB7568886020}"/>
                </a:ext>
              </a:extLst>
            </p:cNvPr>
            <p:cNvSpPr/>
            <p:nvPr/>
          </p:nvSpPr>
          <p:spPr bwMode="auto">
            <a:xfrm>
              <a:off x="5097016" y="4293096"/>
              <a:ext cx="0" cy="1296000"/>
            </a:xfrm>
            <a:custGeom>
              <a:avLst/>
              <a:gdLst>
                <a:gd name="connsiteX0" fmla="*/ 442913 w 442913"/>
                <a:gd name="connsiteY0" fmla="*/ 0 h 571500"/>
                <a:gd name="connsiteX1" fmla="*/ 0 w 442913"/>
                <a:gd name="connsiteY1" fmla="*/ 0 h 571500"/>
                <a:gd name="connsiteX2" fmla="*/ 0 w 442913"/>
                <a:gd name="connsiteY2" fmla="*/ 571500 h 571500"/>
                <a:gd name="connsiteX3" fmla="*/ 0 w 442913"/>
                <a:gd name="connsiteY3" fmla="*/ 571500 h 571500"/>
                <a:gd name="connsiteX0" fmla="*/ 442913 w 442913"/>
                <a:gd name="connsiteY0" fmla="*/ 0 h 571500"/>
                <a:gd name="connsiteX1" fmla="*/ 0 w 442913"/>
                <a:gd name="connsiteY1" fmla="*/ 0 h 571500"/>
                <a:gd name="connsiteX2" fmla="*/ 0 w 442913"/>
                <a:gd name="connsiteY2" fmla="*/ 571500 h 571500"/>
                <a:gd name="connsiteX0" fmla="*/ 0 w 0"/>
                <a:gd name="connsiteY0" fmla="*/ 0 h 571500"/>
                <a:gd name="connsiteX1" fmla="*/ 0 w 0"/>
                <a:gd name="connsiteY1" fmla="*/ 571500 h 571500"/>
              </a:gdLst>
              <a:ahLst/>
              <a:cxnLst>
                <a:cxn ang="0">
                  <a:pos x="connsiteX0" y="connsiteY0"/>
                </a:cxn>
                <a:cxn ang="0">
                  <a:pos x="connsiteX1" y="connsiteY1"/>
                </a:cxn>
              </a:cxnLst>
              <a:rect l="l" t="t" r="r" b="b"/>
              <a:pathLst>
                <a:path h="571500">
                  <a:moveTo>
                    <a:pt x="0" y="0"/>
                  </a:moveTo>
                  <a:lnTo>
                    <a:pt x="0" y="571500"/>
                  </a:lnTo>
                </a:path>
              </a:pathLst>
            </a:custGeom>
            <a:noFill/>
            <a:ln w="6350" cap="flat"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sp>
          <p:nvSpPr>
            <p:cNvPr id="72" name="フリーフォーム 90">
              <a:extLst>
                <a:ext uri="{FF2B5EF4-FFF2-40B4-BE49-F238E27FC236}">
                  <a16:creationId xmlns:a16="http://schemas.microsoft.com/office/drawing/2014/main" id="{F10C5ABF-015C-3088-E07A-40FF38734E50}"/>
                </a:ext>
              </a:extLst>
            </p:cNvPr>
            <p:cNvSpPr/>
            <p:nvPr/>
          </p:nvSpPr>
          <p:spPr bwMode="auto">
            <a:xfrm>
              <a:off x="4806603" y="3762560"/>
              <a:ext cx="290413" cy="530536"/>
            </a:xfrm>
            <a:custGeom>
              <a:avLst/>
              <a:gdLst>
                <a:gd name="connsiteX0" fmla="*/ 0 w 466725"/>
                <a:gd name="connsiteY0" fmla="*/ 0 h 557212"/>
                <a:gd name="connsiteX1" fmla="*/ 0 w 466725"/>
                <a:gd name="connsiteY1" fmla="*/ 557212 h 557212"/>
                <a:gd name="connsiteX2" fmla="*/ 461962 w 466725"/>
                <a:gd name="connsiteY2" fmla="*/ 557212 h 557212"/>
                <a:gd name="connsiteX3" fmla="*/ 466725 w 466725"/>
                <a:gd name="connsiteY3" fmla="*/ 557212 h 557212"/>
                <a:gd name="connsiteX0" fmla="*/ 0 w 461962"/>
                <a:gd name="connsiteY0" fmla="*/ 0 h 557212"/>
                <a:gd name="connsiteX1" fmla="*/ 0 w 461962"/>
                <a:gd name="connsiteY1" fmla="*/ 557212 h 557212"/>
                <a:gd name="connsiteX2" fmla="*/ 461962 w 461962"/>
                <a:gd name="connsiteY2" fmla="*/ 557212 h 557212"/>
              </a:gdLst>
              <a:ahLst/>
              <a:cxnLst>
                <a:cxn ang="0">
                  <a:pos x="connsiteX0" y="connsiteY0"/>
                </a:cxn>
                <a:cxn ang="0">
                  <a:pos x="connsiteX1" y="connsiteY1"/>
                </a:cxn>
                <a:cxn ang="0">
                  <a:pos x="connsiteX2" y="connsiteY2"/>
                </a:cxn>
              </a:cxnLst>
              <a:rect l="l" t="t" r="r" b="b"/>
              <a:pathLst>
                <a:path w="461962" h="557212">
                  <a:moveTo>
                    <a:pt x="0" y="0"/>
                  </a:moveTo>
                  <a:lnTo>
                    <a:pt x="0" y="557212"/>
                  </a:lnTo>
                  <a:lnTo>
                    <a:pt x="461962" y="557212"/>
                  </a:lnTo>
                </a:path>
              </a:pathLst>
            </a:custGeom>
            <a:noFill/>
            <a:ln w="6350" cap="flat" cmpd="sng" algn="ctr">
              <a:solidFill>
                <a:srgbClr val="111986"/>
              </a:solidFill>
              <a:prstDash val="solid"/>
              <a:round/>
              <a:headEnd type="oval"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nvGrpSpPr>
            <p:cNvPr id="78" name="グループ化 77">
              <a:extLst>
                <a:ext uri="{FF2B5EF4-FFF2-40B4-BE49-F238E27FC236}">
                  <a16:creationId xmlns:a16="http://schemas.microsoft.com/office/drawing/2014/main" id="{A88E81A2-9C94-F239-E6AF-00451CB91FB6}"/>
                </a:ext>
              </a:extLst>
            </p:cNvPr>
            <p:cNvGrpSpPr/>
            <p:nvPr/>
          </p:nvGrpSpPr>
          <p:grpSpPr>
            <a:xfrm>
              <a:off x="2504733" y="2400575"/>
              <a:ext cx="2350632" cy="587137"/>
              <a:chOff x="8481471" y="4199793"/>
              <a:chExt cx="1152018" cy="576000"/>
            </a:xfrm>
          </p:grpSpPr>
          <p:sp>
            <p:nvSpPr>
              <p:cNvPr id="79" name="フリーフォーム 119">
                <a:extLst>
                  <a:ext uri="{FF2B5EF4-FFF2-40B4-BE49-F238E27FC236}">
                    <a16:creationId xmlns:a16="http://schemas.microsoft.com/office/drawing/2014/main" id="{160A2171-2B5E-879A-11D6-FD96813C46C3}"/>
                  </a:ext>
                </a:extLst>
              </p:cNvPr>
              <p:cNvSpPr>
                <a:spLocks/>
              </p:cNvSpPr>
              <p:nvPr/>
            </p:nvSpPr>
            <p:spPr bwMode="auto">
              <a:xfrm>
                <a:off x="8481471" y="4199793"/>
                <a:ext cx="850660" cy="57600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Lst>
                <a:ahLst/>
                <a:cxnLst>
                  <a:cxn ang="0">
                    <a:pos x="connsiteX0" y="connsiteY0"/>
                  </a:cxn>
                  <a:cxn ang="0">
                    <a:pos x="connsiteX1" y="connsiteY1"/>
                  </a:cxn>
                  <a:cxn ang="0">
                    <a:pos x="connsiteX2" y="connsiteY2"/>
                  </a:cxn>
                </a:cxnLst>
                <a:rect l="l" t="t" r="r" b="b"/>
                <a:pathLst>
                  <a:path w="790575" h="1181100">
                    <a:moveTo>
                      <a:pt x="0" y="0"/>
                    </a:moveTo>
                    <a:lnTo>
                      <a:pt x="790575" y="0"/>
                    </a:lnTo>
                    <a:lnTo>
                      <a:pt x="790575" y="1181100"/>
                    </a:lnTo>
                  </a:path>
                </a:pathLst>
              </a:custGeom>
              <a:noFill/>
              <a:ln w="6350" cap="flat"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sp>
            <p:nvSpPr>
              <p:cNvPr id="80" name="フリーフォーム 120">
                <a:extLst>
                  <a:ext uri="{FF2B5EF4-FFF2-40B4-BE49-F238E27FC236}">
                    <a16:creationId xmlns:a16="http://schemas.microsoft.com/office/drawing/2014/main" id="{05876D75-EDEA-B46A-ED0B-8DDD1220FE1A}"/>
                  </a:ext>
                </a:extLst>
              </p:cNvPr>
              <p:cNvSpPr>
                <a:spLocks/>
              </p:cNvSpPr>
              <p:nvPr/>
            </p:nvSpPr>
            <p:spPr bwMode="auto">
              <a:xfrm>
                <a:off x="9332213" y="4725143"/>
                <a:ext cx="301276" cy="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 name="connsiteX0" fmla="*/ 0 w 790575"/>
                  <a:gd name="connsiteY0" fmla="*/ 0 h 0"/>
                  <a:gd name="connsiteX1" fmla="*/ 790575 w 790575"/>
                  <a:gd name="connsiteY1" fmla="*/ 0 h 0"/>
                </a:gdLst>
                <a:ahLst/>
                <a:cxnLst>
                  <a:cxn ang="0">
                    <a:pos x="connsiteX0" y="connsiteY0"/>
                  </a:cxn>
                  <a:cxn ang="0">
                    <a:pos x="connsiteX1" y="connsiteY1"/>
                  </a:cxn>
                </a:cxnLst>
                <a:rect l="l" t="t" r="r" b="b"/>
                <a:pathLst>
                  <a:path w="790575">
                    <a:moveTo>
                      <a:pt x="0" y="0"/>
                    </a:moveTo>
                    <a:lnTo>
                      <a:pt x="790575" y="0"/>
                    </a:lnTo>
                  </a:path>
                </a:pathLst>
              </a:custGeom>
              <a:noFill/>
              <a:ln w="6350" cap="rnd"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grpSp>
          <p:nvGrpSpPr>
            <p:cNvPr id="108" name="グループ化 107">
              <a:extLst>
                <a:ext uri="{FF2B5EF4-FFF2-40B4-BE49-F238E27FC236}">
                  <a16:creationId xmlns:a16="http://schemas.microsoft.com/office/drawing/2014/main" id="{E0100A2E-A2E6-B294-0621-B3EB05304DCC}"/>
                </a:ext>
              </a:extLst>
            </p:cNvPr>
            <p:cNvGrpSpPr/>
            <p:nvPr/>
          </p:nvGrpSpPr>
          <p:grpSpPr>
            <a:xfrm>
              <a:off x="3584908" y="1160748"/>
              <a:ext cx="1530048" cy="1278056"/>
              <a:chOff x="8481456" y="4149080"/>
              <a:chExt cx="1020089" cy="576064"/>
            </a:xfrm>
          </p:grpSpPr>
          <p:sp>
            <p:nvSpPr>
              <p:cNvPr id="109" name="フリーフォーム 119">
                <a:extLst>
                  <a:ext uri="{FF2B5EF4-FFF2-40B4-BE49-F238E27FC236}">
                    <a16:creationId xmlns:a16="http://schemas.microsoft.com/office/drawing/2014/main" id="{CE86A0C2-7A49-960E-F97B-5227EFFFC768}"/>
                  </a:ext>
                </a:extLst>
              </p:cNvPr>
              <p:cNvSpPr>
                <a:spLocks/>
              </p:cNvSpPr>
              <p:nvPr/>
            </p:nvSpPr>
            <p:spPr bwMode="auto">
              <a:xfrm>
                <a:off x="8481456" y="4149080"/>
                <a:ext cx="576000" cy="57600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Lst>
                <a:ahLst/>
                <a:cxnLst>
                  <a:cxn ang="0">
                    <a:pos x="connsiteX0" y="connsiteY0"/>
                  </a:cxn>
                  <a:cxn ang="0">
                    <a:pos x="connsiteX1" y="connsiteY1"/>
                  </a:cxn>
                  <a:cxn ang="0">
                    <a:pos x="connsiteX2" y="connsiteY2"/>
                  </a:cxn>
                </a:cxnLst>
                <a:rect l="l" t="t" r="r" b="b"/>
                <a:pathLst>
                  <a:path w="790575" h="1181100">
                    <a:moveTo>
                      <a:pt x="0" y="0"/>
                    </a:moveTo>
                    <a:lnTo>
                      <a:pt x="790575" y="0"/>
                    </a:lnTo>
                    <a:lnTo>
                      <a:pt x="790575" y="1181100"/>
                    </a:lnTo>
                  </a:path>
                </a:pathLst>
              </a:custGeom>
              <a:noFill/>
              <a:ln w="6350" cap="flat"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sp>
            <p:nvSpPr>
              <p:cNvPr id="110" name="フリーフォーム 120">
                <a:extLst>
                  <a:ext uri="{FF2B5EF4-FFF2-40B4-BE49-F238E27FC236}">
                    <a16:creationId xmlns:a16="http://schemas.microsoft.com/office/drawing/2014/main" id="{339A8024-050D-2CF1-1377-2AE947FD8EC1}"/>
                  </a:ext>
                </a:extLst>
              </p:cNvPr>
              <p:cNvSpPr>
                <a:spLocks/>
              </p:cNvSpPr>
              <p:nvPr/>
            </p:nvSpPr>
            <p:spPr bwMode="auto">
              <a:xfrm>
                <a:off x="9057520" y="4725144"/>
                <a:ext cx="444025" cy="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 name="connsiteX0" fmla="*/ 0 w 790575"/>
                  <a:gd name="connsiteY0" fmla="*/ 0 h 0"/>
                  <a:gd name="connsiteX1" fmla="*/ 790575 w 790575"/>
                  <a:gd name="connsiteY1" fmla="*/ 0 h 0"/>
                </a:gdLst>
                <a:ahLst/>
                <a:cxnLst>
                  <a:cxn ang="0">
                    <a:pos x="connsiteX0" y="connsiteY0"/>
                  </a:cxn>
                  <a:cxn ang="0">
                    <a:pos x="connsiteX1" y="connsiteY1"/>
                  </a:cxn>
                </a:cxnLst>
                <a:rect l="l" t="t" r="r" b="b"/>
                <a:pathLst>
                  <a:path w="790575">
                    <a:moveTo>
                      <a:pt x="0" y="0"/>
                    </a:moveTo>
                    <a:lnTo>
                      <a:pt x="790575" y="0"/>
                    </a:lnTo>
                  </a:path>
                </a:pathLst>
              </a:custGeom>
              <a:noFill/>
              <a:ln w="6350" cap="rnd"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grpSp>
          <p:nvGrpSpPr>
            <p:cNvPr id="113" name="グループ化 112">
              <a:extLst>
                <a:ext uri="{FF2B5EF4-FFF2-40B4-BE49-F238E27FC236}">
                  <a16:creationId xmlns:a16="http://schemas.microsoft.com/office/drawing/2014/main" id="{A69297D2-3347-EB3E-9222-8EEC54A8326A}"/>
                </a:ext>
              </a:extLst>
            </p:cNvPr>
            <p:cNvGrpSpPr/>
            <p:nvPr/>
          </p:nvGrpSpPr>
          <p:grpSpPr>
            <a:xfrm>
              <a:off x="1352554" y="3206750"/>
              <a:ext cx="3196661" cy="582290"/>
              <a:chOff x="5313104" y="3284984"/>
              <a:chExt cx="763341" cy="576064"/>
            </a:xfrm>
          </p:grpSpPr>
          <p:sp>
            <p:nvSpPr>
              <p:cNvPr id="114" name="フリーフォーム 117">
                <a:extLst>
                  <a:ext uri="{FF2B5EF4-FFF2-40B4-BE49-F238E27FC236}">
                    <a16:creationId xmlns:a16="http://schemas.microsoft.com/office/drawing/2014/main" id="{474EDDFB-88D7-0EFC-7CA0-5292C60949D1}"/>
                  </a:ext>
                </a:extLst>
              </p:cNvPr>
              <p:cNvSpPr/>
              <p:nvPr/>
            </p:nvSpPr>
            <p:spPr bwMode="auto">
              <a:xfrm>
                <a:off x="5313104" y="3284984"/>
                <a:ext cx="567447" cy="576064"/>
              </a:xfrm>
              <a:custGeom>
                <a:avLst/>
                <a:gdLst>
                  <a:gd name="connsiteX0" fmla="*/ 0 w 714375"/>
                  <a:gd name="connsiteY0" fmla="*/ 771525 h 771525"/>
                  <a:gd name="connsiteX1" fmla="*/ 714375 w 714375"/>
                  <a:gd name="connsiteY1" fmla="*/ 771525 h 771525"/>
                  <a:gd name="connsiteX2" fmla="*/ 714375 w 714375"/>
                  <a:gd name="connsiteY2" fmla="*/ 161925 h 771525"/>
                  <a:gd name="connsiteX3" fmla="*/ 161925 w 714375"/>
                  <a:gd name="connsiteY3" fmla="*/ 0 h 771525"/>
                  <a:gd name="connsiteX0" fmla="*/ 0 w 714375"/>
                  <a:gd name="connsiteY0" fmla="*/ 609600 h 609600"/>
                  <a:gd name="connsiteX1" fmla="*/ 714375 w 714375"/>
                  <a:gd name="connsiteY1" fmla="*/ 609600 h 609600"/>
                  <a:gd name="connsiteX2" fmla="*/ 714375 w 714375"/>
                  <a:gd name="connsiteY2" fmla="*/ 0 h 609600"/>
                </a:gdLst>
                <a:ahLst/>
                <a:cxnLst>
                  <a:cxn ang="0">
                    <a:pos x="connsiteX0" y="connsiteY0"/>
                  </a:cxn>
                  <a:cxn ang="0">
                    <a:pos x="connsiteX1" y="connsiteY1"/>
                  </a:cxn>
                  <a:cxn ang="0">
                    <a:pos x="connsiteX2" y="connsiteY2"/>
                  </a:cxn>
                </a:cxnLst>
                <a:rect l="l" t="t" r="r" b="b"/>
                <a:pathLst>
                  <a:path w="714375" h="609600">
                    <a:moveTo>
                      <a:pt x="0" y="609600"/>
                    </a:moveTo>
                    <a:lnTo>
                      <a:pt x="714375" y="609600"/>
                    </a:lnTo>
                    <a:lnTo>
                      <a:pt x="714375" y="0"/>
                    </a:lnTo>
                  </a:path>
                </a:pathLst>
              </a:custGeom>
              <a:noFill/>
              <a:ln w="6350" cap="flat"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sp>
            <p:nvSpPr>
              <p:cNvPr id="115" name="フリーフォーム 118">
                <a:extLst>
                  <a:ext uri="{FF2B5EF4-FFF2-40B4-BE49-F238E27FC236}">
                    <a16:creationId xmlns:a16="http://schemas.microsoft.com/office/drawing/2014/main" id="{82A8B52A-FC60-2490-C121-D5277B4EA449}"/>
                  </a:ext>
                </a:extLst>
              </p:cNvPr>
              <p:cNvSpPr>
                <a:spLocks/>
              </p:cNvSpPr>
              <p:nvPr/>
            </p:nvSpPr>
            <p:spPr bwMode="auto">
              <a:xfrm flipV="1">
                <a:off x="5880551" y="3285047"/>
                <a:ext cx="195894" cy="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 name="connsiteX0" fmla="*/ 0 w 790575"/>
                  <a:gd name="connsiteY0" fmla="*/ 0 h 0"/>
                  <a:gd name="connsiteX1" fmla="*/ 790575 w 790575"/>
                  <a:gd name="connsiteY1" fmla="*/ 0 h 0"/>
                </a:gdLst>
                <a:ahLst/>
                <a:cxnLst>
                  <a:cxn ang="0">
                    <a:pos x="connsiteX0" y="connsiteY0"/>
                  </a:cxn>
                  <a:cxn ang="0">
                    <a:pos x="connsiteX1" y="connsiteY1"/>
                  </a:cxn>
                </a:cxnLst>
                <a:rect l="l" t="t" r="r" b="b"/>
                <a:pathLst>
                  <a:path w="790575">
                    <a:moveTo>
                      <a:pt x="0" y="0"/>
                    </a:moveTo>
                    <a:lnTo>
                      <a:pt x="790575" y="0"/>
                    </a:lnTo>
                  </a:path>
                </a:pathLst>
              </a:custGeom>
              <a:noFill/>
              <a:ln w="6350" cap="rnd"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grpSp>
          <p:nvGrpSpPr>
            <p:cNvPr id="116" name="グループ化 115">
              <a:extLst>
                <a:ext uri="{FF2B5EF4-FFF2-40B4-BE49-F238E27FC236}">
                  <a16:creationId xmlns:a16="http://schemas.microsoft.com/office/drawing/2014/main" id="{39BB4EB3-BBCC-742D-CE14-AB0BA9E2F03D}"/>
                </a:ext>
              </a:extLst>
            </p:cNvPr>
            <p:cNvGrpSpPr/>
            <p:nvPr/>
          </p:nvGrpSpPr>
          <p:grpSpPr>
            <a:xfrm>
              <a:off x="2936776" y="4077072"/>
              <a:ext cx="573187" cy="468734"/>
              <a:chOff x="8481456" y="4149080"/>
              <a:chExt cx="1152064" cy="576064"/>
            </a:xfrm>
          </p:grpSpPr>
          <p:sp>
            <p:nvSpPr>
              <p:cNvPr id="117" name="フリーフォーム 119">
                <a:extLst>
                  <a:ext uri="{FF2B5EF4-FFF2-40B4-BE49-F238E27FC236}">
                    <a16:creationId xmlns:a16="http://schemas.microsoft.com/office/drawing/2014/main" id="{09BFB895-7C48-6DA1-A530-E33D963C6CD5}"/>
                  </a:ext>
                </a:extLst>
              </p:cNvPr>
              <p:cNvSpPr>
                <a:spLocks/>
              </p:cNvSpPr>
              <p:nvPr/>
            </p:nvSpPr>
            <p:spPr bwMode="auto">
              <a:xfrm>
                <a:off x="8481456" y="4149080"/>
                <a:ext cx="576000" cy="57600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Lst>
                <a:ahLst/>
                <a:cxnLst>
                  <a:cxn ang="0">
                    <a:pos x="connsiteX0" y="connsiteY0"/>
                  </a:cxn>
                  <a:cxn ang="0">
                    <a:pos x="connsiteX1" y="connsiteY1"/>
                  </a:cxn>
                  <a:cxn ang="0">
                    <a:pos x="connsiteX2" y="connsiteY2"/>
                  </a:cxn>
                </a:cxnLst>
                <a:rect l="l" t="t" r="r" b="b"/>
                <a:pathLst>
                  <a:path w="790575" h="1181100">
                    <a:moveTo>
                      <a:pt x="0" y="0"/>
                    </a:moveTo>
                    <a:lnTo>
                      <a:pt x="790575" y="0"/>
                    </a:lnTo>
                    <a:lnTo>
                      <a:pt x="790575" y="1181100"/>
                    </a:lnTo>
                  </a:path>
                </a:pathLst>
              </a:custGeom>
              <a:noFill/>
              <a:ln w="6350" cap="flat"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sp>
            <p:nvSpPr>
              <p:cNvPr id="118" name="フリーフォーム 120">
                <a:extLst>
                  <a:ext uri="{FF2B5EF4-FFF2-40B4-BE49-F238E27FC236}">
                    <a16:creationId xmlns:a16="http://schemas.microsoft.com/office/drawing/2014/main" id="{3F79311D-D008-D635-0A0B-CEFFDC17A5E1}"/>
                  </a:ext>
                </a:extLst>
              </p:cNvPr>
              <p:cNvSpPr>
                <a:spLocks/>
              </p:cNvSpPr>
              <p:nvPr/>
            </p:nvSpPr>
            <p:spPr bwMode="auto">
              <a:xfrm>
                <a:off x="9057520" y="4725144"/>
                <a:ext cx="576000" cy="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 name="connsiteX0" fmla="*/ 0 w 790575"/>
                  <a:gd name="connsiteY0" fmla="*/ 0 h 0"/>
                  <a:gd name="connsiteX1" fmla="*/ 790575 w 790575"/>
                  <a:gd name="connsiteY1" fmla="*/ 0 h 0"/>
                </a:gdLst>
                <a:ahLst/>
                <a:cxnLst>
                  <a:cxn ang="0">
                    <a:pos x="connsiteX0" y="connsiteY0"/>
                  </a:cxn>
                  <a:cxn ang="0">
                    <a:pos x="connsiteX1" y="connsiteY1"/>
                  </a:cxn>
                </a:cxnLst>
                <a:rect l="l" t="t" r="r" b="b"/>
                <a:pathLst>
                  <a:path w="790575">
                    <a:moveTo>
                      <a:pt x="0" y="0"/>
                    </a:moveTo>
                    <a:lnTo>
                      <a:pt x="790575" y="0"/>
                    </a:lnTo>
                  </a:path>
                </a:pathLst>
              </a:custGeom>
              <a:noFill/>
              <a:ln w="6350" cap="rnd"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grpSp>
          <p:nvGrpSpPr>
            <p:cNvPr id="119" name="グループ化 118">
              <a:extLst>
                <a:ext uri="{FF2B5EF4-FFF2-40B4-BE49-F238E27FC236}">
                  <a16:creationId xmlns:a16="http://schemas.microsoft.com/office/drawing/2014/main" id="{B64DB763-FB7C-F978-1A6A-2CA75C4981D8}"/>
                </a:ext>
              </a:extLst>
            </p:cNvPr>
            <p:cNvGrpSpPr/>
            <p:nvPr/>
          </p:nvGrpSpPr>
          <p:grpSpPr>
            <a:xfrm>
              <a:off x="3584856" y="2600908"/>
              <a:ext cx="1468826" cy="507416"/>
              <a:chOff x="8481456" y="4149080"/>
              <a:chExt cx="1678750" cy="576064"/>
            </a:xfrm>
          </p:grpSpPr>
          <p:sp>
            <p:nvSpPr>
              <p:cNvPr id="120" name="フリーフォーム 119">
                <a:extLst>
                  <a:ext uri="{FF2B5EF4-FFF2-40B4-BE49-F238E27FC236}">
                    <a16:creationId xmlns:a16="http://schemas.microsoft.com/office/drawing/2014/main" id="{BC964F8E-5F7F-D24C-B7FB-D6614CFB4894}"/>
                  </a:ext>
                </a:extLst>
              </p:cNvPr>
              <p:cNvSpPr>
                <a:spLocks/>
              </p:cNvSpPr>
              <p:nvPr/>
            </p:nvSpPr>
            <p:spPr bwMode="auto">
              <a:xfrm>
                <a:off x="8481456" y="4149080"/>
                <a:ext cx="576000" cy="57600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Lst>
                <a:ahLst/>
                <a:cxnLst>
                  <a:cxn ang="0">
                    <a:pos x="connsiteX0" y="connsiteY0"/>
                  </a:cxn>
                  <a:cxn ang="0">
                    <a:pos x="connsiteX1" y="connsiteY1"/>
                  </a:cxn>
                  <a:cxn ang="0">
                    <a:pos x="connsiteX2" y="connsiteY2"/>
                  </a:cxn>
                </a:cxnLst>
                <a:rect l="l" t="t" r="r" b="b"/>
                <a:pathLst>
                  <a:path w="790575" h="1181100">
                    <a:moveTo>
                      <a:pt x="0" y="0"/>
                    </a:moveTo>
                    <a:lnTo>
                      <a:pt x="790575" y="0"/>
                    </a:lnTo>
                    <a:lnTo>
                      <a:pt x="790575" y="1181100"/>
                    </a:lnTo>
                  </a:path>
                </a:pathLst>
              </a:custGeom>
              <a:noFill/>
              <a:ln w="6350" cap="flat"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sp>
            <p:nvSpPr>
              <p:cNvPr id="121" name="フリーフォーム 120">
                <a:extLst>
                  <a:ext uri="{FF2B5EF4-FFF2-40B4-BE49-F238E27FC236}">
                    <a16:creationId xmlns:a16="http://schemas.microsoft.com/office/drawing/2014/main" id="{D2C4F80A-3BCC-7E56-B578-9891935C6367}"/>
                  </a:ext>
                </a:extLst>
              </p:cNvPr>
              <p:cNvSpPr>
                <a:spLocks/>
              </p:cNvSpPr>
              <p:nvPr/>
            </p:nvSpPr>
            <p:spPr bwMode="auto">
              <a:xfrm>
                <a:off x="9057517" y="4725144"/>
                <a:ext cx="1102689" cy="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 name="connsiteX0" fmla="*/ 0 w 790575"/>
                  <a:gd name="connsiteY0" fmla="*/ 0 h 0"/>
                  <a:gd name="connsiteX1" fmla="*/ 790575 w 790575"/>
                  <a:gd name="connsiteY1" fmla="*/ 0 h 0"/>
                </a:gdLst>
                <a:ahLst/>
                <a:cxnLst>
                  <a:cxn ang="0">
                    <a:pos x="connsiteX0" y="connsiteY0"/>
                  </a:cxn>
                  <a:cxn ang="0">
                    <a:pos x="connsiteX1" y="connsiteY1"/>
                  </a:cxn>
                </a:cxnLst>
                <a:rect l="l" t="t" r="r" b="b"/>
                <a:pathLst>
                  <a:path w="790575">
                    <a:moveTo>
                      <a:pt x="0" y="0"/>
                    </a:moveTo>
                    <a:lnTo>
                      <a:pt x="790575" y="0"/>
                    </a:lnTo>
                  </a:path>
                </a:pathLst>
              </a:custGeom>
              <a:noFill/>
              <a:ln w="6350" cap="rnd"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sp>
          <p:nvSpPr>
            <p:cNvPr id="169" name="フリーフォーム 97">
              <a:extLst>
                <a:ext uri="{FF2B5EF4-FFF2-40B4-BE49-F238E27FC236}">
                  <a16:creationId xmlns:a16="http://schemas.microsoft.com/office/drawing/2014/main" id="{FA200AAE-BB71-BA5D-713A-952CFC0DB6BC}"/>
                </a:ext>
              </a:extLst>
            </p:cNvPr>
            <p:cNvSpPr/>
            <p:nvPr/>
          </p:nvSpPr>
          <p:spPr bwMode="auto">
            <a:xfrm>
              <a:off x="5097016" y="3817144"/>
              <a:ext cx="410815" cy="475952"/>
            </a:xfrm>
            <a:custGeom>
              <a:avLst/>
              <a:gdLst>
                <a:gd name="connsiteX0" fmla="*/ 0 w 714375"/>
                <a:gd name="connsiteY0" fmla="*/ 771525 h 771525"/>
                <a:gd name="connsiteX1" fmla="*/ 714375 w 714375"/>
                <a:gd name="connsiteY1" fmla="*/ 771525 h 771525"/>
                <a:gd name="connsiteX2" fmla="*/ 714375 w 714375"/>
                <a:gd name="connsiteY2" fmla="*/ 161925 h 771525"/>
                <a:gd name="connsiteX3" fmla="*/ 161925 w 714375"/>
                <a:gd name="connsiteY3" fmla="*/ 0 h 771525"/>
                <a:gd name="connsiteX0" fmla="*/ 0 w 714375"/>
                <a:gd name="connsiteY0" fmla="*/ 609600 h 609600"/>
                <a:gd name="connsiteX1" fmla="*/ 714375 w 714375"/>
                <a:gd name="connsiteY1" fmla="*/ 609600 h 609600"/>
                <a:gd name="connsiteX2" fmla="*/ 714375 w 714375"/>
                <a:gd name="connsiteY2" fmla="*/ 0 h 609600"/>
              </a:gdLst>
              <a:ahLst/>
              <a:cxnLst>
                <a:cxn ang="0">
                  <a:pos x="connsiteX0" y="connsiteY0"/>
                </a:cxn>
                <a:cxn ang="0">
                  <a:pos x="connsiteX1" y="connsiteY1"/>
                </a:cxn>
                <a:cxn ang="0">
                  <a:pos x="connsiteX2" y="connsiteY2"/>
                </a:cxn>
              </a:cxnLst>
              <a:rect l="l" t="t" r="r" b="b"/>
              <a:pathLst>
                <a:path w="714375" h="609600">
                  <a:moveTo>
                    <a:pt x="0" y="609600"/>
                  </a:moveTo>
                  <a:lnTo>
                    <a:pt x="714375" y="609600"/>
                  </a:lnTo>
                  <a:lnTo>
                    <a:pt x="714375" y="0"/>
                  </a:lnTo>
                </a:path>
              </a:pathLst>
            </a:custGeom>
            <a:noFill/>
            <a:ln w="6350" cap="flat"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nvGrpSpPr>
            <p:cNvPr id="58" name="グループ化 57">
              <a:extLst>
                <a:ext uri="{FF2B5EF4-FFF2-40B4-BE49-F238E27FC236}">
                  <a16:creationId xmlns:a16="http://schemas.microsoft.com/office/drawing/2014/main" id="{989C648C-7802-A34A-7879-7E57DA566FF7}"/>
                </a:ext>
              </a:extLst>
            </p:cNvPr>
            <p:cNvGrpSpPr/>
            <p:nvPr/>
          </p:nvGrpSpPr>
          <p:grpSpPr>
            <a:xfrm>
              <a:off x="5165849" y="2544839"/>
              <a:ext cx="1155303" cy="92073"/>
              <a:chOff x="5165849" y="2544839"/>
              <a:chExt cx="1155303" cy="92073"/>
            </a:xfrm>
          </p:grpSpPr>
          <p:sp>
            <p:nvSpPr>
              <p:cNvPr id="59" name="フリーフォーム 113">
                <a:extLst>
                  <a:ext uri="{FF2B5EF4-FFF2-40B4-BE49-F238E27FC236}">
                    <a16:creationId xmlns:a16="http://schemas.microsoft.com/office/drawing/2014/main" id="{D1B91558-831A-BBD0-CC52-E7DBF0579CF6}"/>
                  </a:ext>
                </a:extLst>
              </p:cNvPr>
              <p:cNvSpPr/>
              <p:nvPr/>
            </p:nvSpPr>
            <p:spPr bwMode="auto">
              <a:xfrm flipH="1">
                <a:off x="5781124" y="2544839"/>
                <a:ext cx="540028" cy="92073"/>
              </a:xfrm>
              <a:custGeom>
                <a:avLst/>
                <a:gdLst>
                  <a:gd name="connsiteX0" fmla="*/ 0 w 714375"/>
                  <a:gd name="connsiteY0" fmla="*/ 771525 h 771525"/>
                  <a:gd name="connsiteX1" fmla="*/ 714375 w 714375"/>
                  <a:gd name="connsiteY1" fmla="*/ 771525 h 771525"/>
                  <a:gd name="connsiteX2" fmla="*/ 714375 w 714375"/>
                  <a:gd name="connsiteY2" fmla="*/ 161925 h 771525"/>
                  <a:gd name="connsiteX3" fmla="*/ 161925 w 714375"/>
                  <a:gd name="connsiteY3" fmla="*/ 0 h 771525"/>
                  <a:gd name="connsiteX0" fmla="*/ 0 w 714375"/>
                  <a:gd name="connsiteY0" fmla="*/ 609600 h 609600"/>
                  <a:gd name="connsiteX1" fmla="*/ 714375 w 714375"/>
                  <a:gd name="connsiteY1" fmla="*/ 609600 h 609600"/>
                  <a:gd name="connsiteX2" fmla="*/ 714375 w 714375"/>
                  <a:gd name="connsiteY2" fmla="*/ 0 h 609600"/>
                </a:gdLst>
                <a:ahLst/>
                <a:cxnLst>
                  <a:cxn ang="0">
                    <a:pos x="connsiteX0" y="connsiteY0"/>
                  </a:cxn>
                  <a:cxn ang="0">
                    <a:pos x="connsiteX1" y="connsiteY1"/>
                  </a:cxn>
                  <a:cxn ang="0">
                    <a:pos x="connsiteX2" y="connsiteY2"/>
                  </a:cxn>
                </a:cxnLst>
                <a:rect l="l" t="t" r="r" b="b"/>
                <a:pathLst>
                  <a:path w="714375" h="609600">
                    <a:moveTo>
                      <a:pt x="0" y="609600"/>
                    </a:moveTo>
                    <a:lnTo>
                      <a:pt x="714375" y="609600"/>
                    </a:lnTo>
                    <a:lnTo>
                      <a:pt x="714375" y="0"/>
                    </a:lnTo>
                  </a:path>
                </a:pathLst>
              </a:custGeom>
              <a:noFill/>
              <a:ln w="6350" cap="rnd" cmpd="sng" algn="ctr">
                <a:solidFill>
                  <a:srgbClr val="111986"/>
                </a:solidFill>
                <a:prstDash val="solid"/>
                <a:roun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sp>
            <p:nvSpPr>
              <p:cNvPr id="60" name="フリーフォーム 114">
                <a:extLst>
                  <a:ext uri="{FF2B5EF4-FFF2-40B4-BE49-F238E27FC236}">
                    <a16:creationId xmlns:a16="http://schemas.microsoft.com/office/drawing/2014/main" id="{87EF23AD-77E6-6732-D6E9-148BCFFB1A90}"/>
                  </a:ext>
                </a:extLst>
              </p:cNvPr>
              <p:cNvSpPr>
                <a:spLocks/>
              </p:cNvSpPr>
              <p:nvPr/>
            </p:nvSpPr>
            <p:spPr bwMode="auto">
              <a:xfrm flipH="1">
                <a:off x="5165849" y="2544839"/>
                <a:ext cx="612000" cy="0"/>
              </a:xfrm>
              <a:custGeom>
                <a:avLst/>
                <a:gdLst>
                  <a:gd name="connsiteX0" fmla="*/ 0 w 1257300"/>
                  <a:gd name="connsiteY0" fmla="*/ 0 h 1181100"/>
                  <a:gd name="connsiteX1" fmla="*/ 790575 w 1257300"/>
                  <a:gd name="connsiteY1" fmla="*/ 0 h 1181100"/>
                  <a:gd name="connsiteX2" fmla="*/ 790575 w 1257300"/>
                  <a:gd name="connsiteY2" fmla="*/ 1181100 h 1181100"/>
                  <a:gd name="connsiteX3" fmla="*/ 1257300 w 1257300"/>
                  <a:gd name="connsiteY3" fmla="*/ 1104900 h 1181100"/>
                  <a:gd name="connsiteX0" fmla="*/ 0 w 790575"/>
                  <a:gd name="connsiteY0" fmla="*/ 0 h 1181100"/>
                  <a:gd name="connsiteX1" fmla="*/ 790575 w 790575"/>
                  <a:gd name="connsiteY1" fmla="*/ 0 h 1181100"/>
                  <a:gd name="connsiteX2" fmla="*/ 790575 w 790575"/>
                  <a:gd name="connsiteY2" fmla="*/ 1181100 h 1181100"/>
                  <a:gd name="connsiteX0" fmla="*/ 0 w 790575"/>
                  <a:gd name="connsiteY0" fmla="*/ 0 h 0"/>
                  <a:gd name="connsiteX1" fmla="*/ 790575 w 790575"/>
                  <a:gd name="connsiteY1" fmla="*/ 0 h 0"/>
                </a:gdLst>
                <a:ahLst/>
                <a:cxnLst>
                  <a:cxn ang="0">
                    <a:pos x="connsiteX0" y="connsiteY0"/>
                  </a:cxn>
                  <a:cxn ang="0">
                    <a:pos x="connsiteX1" y="connsiteY1"/>
                  </a:cxn>
                </a:cxnLst>
                <a:rect l="l" t="t" r="r" b="b"/>
                <a:pathLst>
                  <a:path w="790575">
                    <a:moveTo>
                      <a:pt x="0" y="0"/>
                    </a:moveTo>
                    <a:lnTo>
                      <a:pt x="790575" y="0"/>
                    </a:lnTo>
                  </a:path>
                </a:pathLst>
              </a:custGeom>
              <a:noFill/>
              <a:ln w="6350" cap="rnd" cmpd="sng" algn="ctr">
                <a:solidFill>
                  <a:srgbClr val="111986"/>
                </a:solidFill>
                <a:prstDash val="solid"/>
                <a:round/>
                <a:headEnd type="none" w="med" len="med"/>
                <a:tailEnd type="oval" w="med" len="me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kumimoji="1" lang="ja-JP" altLang="en-US"/>
              </a:p>
            </p:txBody>
          </p:sp>
        </p:grpSp>
      </p:grpSp>
      <p:sp>
        <p:nvSpPr>
          <p:cNvPr id="5" name="スライド番号プレースホルダー 14">
            <a:extLst>
              <a:ext uri="{FF2B5EF4-FFF2-40B4-BE49-F238E27FC236}">
                <a16:creationId xmlns:a16="http://schemas.microsoft.com/office/drawing/2014/main" id="{B16E13C5-7309-BB7C-7CF8-8A7D9C1E06E3}"/>
              </a:ext>
            </a:extLst>
          </p:cNvPr>
          <p:cNvSpPr>
            <a:spLocks noGrp="1"/>
          </p:cNvSpPr>
          <p:nvPr>
            <p:ph type="sldNum" sz="quarter" idx="4"/>
          </p:nvPr>
        </p:nvSpPr>
        <p:spPr>
          <a:xfrm>
            <a:off x="9110034" y="6623200"/>
            <a:ext cx="720210" cy="216024"/>
          </a:xfrm>
        </p:spPr>
        <p:txBody>
          <a:bodyPr/>
          <a:lstStyle/>
          <a:p>
            <a:pPr lvl="0"/>
            <a:r>
              <a:rPr lang="en-US" altLang="ja-JP" noProof="0"/>
              <a:t>4</a:t>
            </a:r>
            <a:endParaRPr lang="ja-JP" altLang="en-US" noProof="0" dirty="0"/>
          </a:p>
        </p:txBody>
      </p:sp>
      <p:sp>
        <p:nvSpPr>
          <p:cNvPr id="2" name="テキスト プレースホルダー 1">
            <a:extLst>
              <a:ext uri="{FF2B5EF4-FFF2-40B4-BE49-F238E27FC236}">
                <a16:creationId xmlns:a16="http://schemas.microsoft.com/office/drawing/2014/main" id="{D0030782-EB86-D115-5389-9A5DFF210526}"/>
              </a:ext>
            </a:extLst>
          </p:cNvPr>
          <p:cNvSpPr>
            <a:spLocks noGrp="1"/>
          </p:cNvSpPr>
          <p:nvPr>
            <p:ph type="body" sz="quarter" idx="13"/>
          </p:nvPr>
        </p:nvSpPr>
        <p:spPr>
          <a:xfrm>
            <a:off x="164468" y="83009"/>
            <a:ext cx="9468000" cy="648000"/>
          </a:xfrm>
        </p:spPr>
        <p:txBody>
          <a:bodyPr/>
          <a:lstStyle/>
          <a:p>
            <a:pPr marL="576000" indent="-576000"/>
            <a:r>
              <a:rPr lang="ja-JP" altLang="en-US"/>
              <a:t>（２）</a:t>
            </a:r>
            <a:r>
              <a:rPr lang="en-US" altLang="ja-JP"/>
              <a:t>	</a:t>
            </a:r>
            <a:r>
              <a:rPr lang="ja-JP" altLang="en-US"/>
              <a:t>大阪の都市魅力</a:t>
            </a:r>
          </a:p>
        </p:txBody>
      </p:sp>
      <p:sp>
        <p:nvSpPr>
          <p:cNvPr id="173" name="正方形/長方形 172">
            <a:extLst>
              <a:ext uri="{FF2B5EF4-FFF2-40B4-BE49-F238E27FC236}">
                <a16:creationId xmlns:a16="http://schemas.microsoft.com/office/drawing/2014/main" id="{20A9B615-84C2-93F8-56F2-8FAC9B4D4002}"/>
              </a:ext>
            </a:extLst>
          </p:cNvPr>
          <p:cNvSpPr/>
          <p:nvPr/>
        </p:nvSpPr>
        <p:spPr bwMode="auto">
          <a:xfrm>
            <a:off x="6321152" y="4365104"/>
            <a:ext cx="3312007" cy="2088232"/>
          </a:xfrm>
          <a:prstGeom prst="rect">
            <a:avLst/>
          </a:prstGeom>
          <a:noFill/>
          <a:ln w="9525" algn="ctr">
            <a:solidFill>
              <a:srgbClr val="111986"/>
            </a:solidFill>
            <a:prstDash val="dash"/>
            <a:miter lim="800000"/>
            <a:headEnd/>
            <a:tailEnd/>
          </a:ln>
          <a:effectLst/>
        </p:spPr>
        <p:txBody>
          <a:bodyPr wrap="square" rtlCol="0" anchor="ctr">
            <a:noAutofit/>
          </a:bodyPr>
          <a:lstStyle/>
          <a:p>
            <a:pPr marL="108000" marR="0" lvl="0" indent="-108000" algn="ctr" defTabSz="914400" rtl="0" eaLnBrk="1" fontAlgn="base" latinLnBrk="0" hangingPunct="1">
              <a:lnSpc>
                <a:spcPct val="120000"/>
              </a:lnSpc>
              <a:spcBef>
                <a:spcPct val="0"/>
              </a:spcBef>
              <a:spcAft>
                <a:spcPct val="0"/>
              </a:spcAft>
              <a:buClr>
                <a:srgbClr val="00B0F0"/>
              </a:buClr>
              <a:buSzTx/>
              <a:buFont typeface="Wingdings" pitchFamily="2" charset="2"/>
              <a:buChar char="l"/>
              <a:tabLst/>
              <a:defRPr/>
            </a:pPr>
            <a:endParaRPr kumimoji="1" lang="ja-JP" altLang="en-US" sz="1200" b="0" i="0" u="none" strike="noStrike" kern="1200" cap="none" spc="0" normalizeH="0" baseline="0" noProof="0" dirty="0">
              <a:ln>
                <a:noFill/>
              </a:ln>
              <a:solidFill>
                <a:srgbClr val="000000"/>
              </a:solidFill>
              <a:effectLst/>
              <a:uLnTx/>
              <a:uFillTx/>
              <a:latin typeface="Arial" pitchFamily="34" charset="0"/>
              <a:ea typeface="ＭＳ Ｐゴシック" pitchFamily="50" charset="-128"/>
              <a:cs typeface="+mn-cs"/>
            </a:endParaRPr>
          </a:p>
        </p:txBody>
      </p:sp>
      <p:sp>
        <p:nvSpPr>
          <p:cNvPr id="174" name="角丸四角形 52">
            <a:extLst>
              <a:ext uri="{FF2B5EF4-FFF2-40B4-BE49-F238E27FC236}">
                <a16:creationId xmlns:a16="http://schemas.microsoft.com/office/drawing/2014/main" id="{161CEAC8-A005-54A6-4341-9708B1DE39C8}"/>
              </a:ext>
            </a:extLst>
          </p:cNvPr>
          <p:cNvSpPr/>
          <p:nvPr/>
        </p:nvSpPr>
        <p:spPr bwMode="auto">
          <a:xfrm>
            <a:off x="6321152" y="1268998"/>
            <a:ext cx="3312000" cy="1116000"/>
          </a:xfrm>
          <a:prstGeom prst="rect">
            <a:avLst/>
          </a:prstGeom>
          <a:solidFill>
            <a:srgbClr val="FFFFFF"/>
          </a:solidFill>
          <a:ln w="9525" algn="ctr">
            <a:solidFill>
              <a:srgbClr val="111986"/>
            </a:solidFill>
            <a:prstDash val="solid"/>
            <a:miter lim="800000"/>
            <a:headEnd/>
            <a:tailEnd/>
          </a:ln>
          <a:effectLst/>
        </p:spPr>
        <p:txBody>
          <a:bodyPr wrap="square" lIns="72000" tIns="54000" rIns="1728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dirty="0"/>
              <a:t>創薬を中心とするライフサイエンスパークなどの研究開発拠点の形成</a:t>
            </a:r>
            <a:endParaRPr kumimoji="1" lang="en-US" altLang="ja-JP" sz="900" dirty="0"/>
          </a:p>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endParaRPr kumimoji="1" lang="ja-JP" altLang="en-US" sz="900" dirty="0"/>
          </a:p>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dirty="0"/>
              <a:t>高速道路</a:t>
            </a:r>
            <a:r>
              <a:rPr kumimoji="1" lang="en-US" altLang="ja-JP" sz="900" dirty="0"/>
              <a:t>IC</a:t>
            </a:r>
            <a:r>
              <a:rPr kumimoji="1" lang="ja-JP" altLang="en-US" sz="900" dirty="0"/>
              <a:t>に隣接した立地を活かした産業拠点の形成を推進</a:t>
            </a:r>
          </a:p>
        </p:txBody>
      </p:sp>
      <p:pic>
        <p:nvPicPr>
          <p:cNvPr id="175" name="Picture 7" descr="「彩都」ロゴマーク">
            <a:extLst>
              <a:ext uri="{FF2B5EF4-FFF2-40B4-BE49-F238E27FC236}">
                <a16:creationId xmlns:a16="http://schemas.microsoft.com/office/drawing/2014/main" id="{0C588E72-6B16-2714-D52D-052B15D5B9E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3114" t="4786" r="10988"/>
          <a:stretch>
            <a:fillRect/>
          </a:stretch>
        </p:blipFill>
        <p:spPr bwMode="auto">
          <a:xfrm>
            <a:off x="8049432" y="1340768"/>
            <a:ext cx="720000" cy="544757"/>
          </a:xfrm>
          <a:prstGeom prst="rect">
            <a:avLst/>
          </a:prstGeom>
          <a:noFill/>
          <a:extLst>
            <a:ext uri="{909E8E84-426E-40DD-AFC4-6F175D3DCCD1}">
              <a14:hiddenFill xmlns:a14="http://schemas.microsoft.com/office/drawing/2010/main">
                <a:solidFill>
                  <a:srgbClr val="FFFFFF"/>
                </a:solidFill>
              </a14:hiddenFill>
            </a:ext>
          </a:extLst>
        </p:spPr>
      </p:pic>
      <p:pic>
        <p:nvPicPr>
          <p:cNvPr id="176" name="図 175">
            <a:extLst>
              <a:ext uri="{FF2B5EF4-FFF2-40B4-BE49-F238E27FC236}">
                <a16:creationId xmlns:a16="http://schemas.microsoft.com/office/drawing/2014/main" id="{91D8AEB6-5CF4-5914-C047-7632892DD329}"/>
              </a:ext>
            </a:extLst>
          </p:cNvPr>
          <p:cNvPicPr>
            <a:picLocks noChangeAspect="1"/>
          </p:cNvPicPr>
          <p:nvPr/>
        </p:nvPicPr>
        <p:blipFill>
          <a:blip r:embed="rId5" cstate="print">
            <a:extLst>
              <a:ext uri="{28A0092B-C50C-407E-A947-70E740481C1C}">
                <a14:useLocalDpi xmlns:a14="http://schemas.microsoft.com/office/drawing/2010/main"/>
              </a:ext>
            </a:extLst>
          </a:blip>
          <a:srcRect l="4718" t="4107" r="433" b="736"/>
          <a:stretch>
            <a:fillRect/>
          </a:stretch>
        </p:blipFill>
        <p:spPr>
          <a:xfrm>
            <a:off x="8625408" y="1477784"/>
            <a:ext cx="936104" cy="845093"/>
          </a:xfrm>
          <a:prstGeom prst="rect">
            <a:avLst/>
          </a:prstGeom>
        </p:spPr>
      </p:pic>
      <p:sp>
        <p:nvSpPr>
          <p:cNvPr id="178" name="角丸四角形 52">
            <a:extLst>
              <a:ext uri="{FF2B5EF4-FFF2-40B4-BE49-F238E27FC236}">
                <a16:creationId xmlns:a16="http://schemas.microsoft.com/office/drawing/2014/main" id="{08A52A0C-AC81-0790-3123-1AB375B18108}"/>
              </a:ext>
            </a:extLst>
          </p:cNvPr>
          <p:cNvSpPr/>
          <p:nvPr/>
        </p:nvSpPr>
        <p:spPr bwMode="auto">
          <a:xfrm>
            <a:off x="6321152" y="2745004"/>
            <a:ext cx="3312000" cy="684000"/>
          </a:xfrm>
          <a:prstGeom prst="rect">
            <a:avLst/>
          </a:prstGeom>
          <a:solidFill>
            <a:srgbClr val="FFFFFF"/>
          </a:solidFill>
          <a:ln w="9525" algn="ctr">
            <a:solidFill>
              <a:srgbClr val="111986"/>
            </a:solidFill>
            <a:prstDash val="solid"/>
            <a:miter lim="800000"/>
            <a:headEnd/>
            <a:tailEnd/>
          </a:ln>
          <a:effectLst/>
        </p:spPr>
        <p:txBody>
          <a:bodyPr wrap="square" lIns="72000" tIns="54000" rIns="1080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dirty="0"/>
              <a:t>「健康と医療」をコンセプトに、国立循環器病研究</a:t>
            </a:r>
            <a:r>
              <a:rPr kumimoji="1" lang="ja-JP" altLang="en-US" sz="900"/>
              <a:t>センター、医薬基盤・健康・栄養</a:t>
            </a:r>
            <a:r>
              <a:rPr kumimoji="1" lang="ja-JP" altLang="en-US" sz="900" dirty="0"/>
              <a:t>研究所を核とした国際級の複合医療産業拠点（クラスター）の形成を推進</a:t>
            </a:r>
          </a:p>
        </p:txBody>
      </p:sp>
      <p:sp>
        <p:nvSpPr>
          <p:cNvPr id="181" name="角丸四角形 52">
            <a:extLst>
              <a:ext uri="{FF2B5EF4-FFF2-40B4-BE49-F238E27FC236}">
                <a16:creationId xmlns:a16="http://schemas.microsoft.com/office/drawing/2014/main" id="{CF2E77A4-D984-F021-EB5C-7E02DE794C2E}"/>
              </a:ext>
            </a:extLst>
          </p:cNvPr>
          <p:cNvSpPr/>
          <p:nvPr/>
        </p:nvSpPr>
        <p:spPr bwMode="auto">
          <a:xfrm>
            <a:off x="6321152" y="3789088"/>
            <a:ext cx="3312000" cy="432000"/>
          </a:xfrm>
          <a:prstGeom prst="rect">
            <a:avLst/>
          </a:prstGeom>
          <a:solidFill>
            <a:srgbClr val="FFFFFF"/>
          </a:solidFill>
          <a:ln w="9525" algn="ctr">
            <a:solidFill>
              <a:srgbClr val="111986"/>
            </a:solidFill>
            <a:prstDash val="solid"/>
            <a:miter lim="800000"/>
            <a:headEnd/>
            <a:tailEnd/>
          </a:ln>
          <a:effectLst/>
        </p:spPr>
        <p:txBody>
          <a:bodyPr wrap="square" lIns="72000" tIns="54000" rIns="1080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a:t>再生医療をベースとした未来医療の実用化・産業化拠点の形成</a:t>
            </a:r>
          </a:p>
        </p:txBody>
      </p:sp>
      <p:pic>
        <p:nvPicPr>
          <p:cNvPr id="182" name="図 181">
            <a:extLst>
              <a:ext uri="{FF2B5EF4-FFF2-40B4-BE49-F238E27FC236}">
                <a16:creationId xmlns:a16="http://schemas.microsoft.com/office/drawing/2014/main" id="{5C99DCE3-88E0-B0D6-B1F2-B9A4F7BD392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71608" y="3843088"/>
            <a:ext cx="643705" cy="324000"/>
          </a:xfrm>
          <a:prstGeom prst="rect">
            <a:avLst/>
          </a:prstGeom>
        </p:spPr>
      </p:pic>
      <p:sp>
        <p:nvSpPr>
          <p:cNvPr id="184" name="角丸四角形 52">
            <a:extLst>
              <a:ext uri="{FF2B5EF4-FFF2-40B4-BE49-F238E27FC236}">
                <a16:creationId xmlns:a16="http://schemas.microsoft.com/office/drawing/2014/main" id="{E1B9BD00-359E-0FD5-8137-8D54BA44A82D}"/>
              </a:ext>
            </a:extLst>
          </p:cNvPr>
          <p:cNvSpPr/>
          <p:nvPr/>
        </p:nvSpPr>
        <p:spPr bwMode="auto">
          <a:xfrm>
            <a:off x="6393160" y="4653184"/>
            <a:ext cx="3168008" cy="432000"/>
          </a:xfrm>
          <a:prstGeom prst="rect">
            <a:avLst/>
          </a:prstGeom>
          <a:solidFill>
            <a:srgbClr val="FFFFFF"/>
          </a:solidFill>
          <a:ln w="9525" algn="ctr">
            <a:solidFill>
              <a:srgbClr val="111986"/>
            </a:solidFill>
            <a:prstDash val="solid"/>
            <a:miter lim="800000"/>
            <a:headEnd/>
            <a:tailEnd/>
          </a:ln>
          <a:effectLst/>
        </p:spPr>
        <p:txBody>
          <a:bodyPr wrap="square" lIns="72000" tIns="54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dirty="0"/>
              <a:t>スマートヘルスなど幅広い分野での規制改革を行い、</a:t>
            </a:r>
            <a:endParaRPr kumimoji="1" lang="en-US" altLang="ja-JP" sz="900" dirty="0"/>
          </a:p>
          <a:p>
            <a:pPr marR="0" lvl="0" algn="just" defTabSz="914400" fontAlgn="ctr" hangingPunct="0">
              <a:spcBef>
                <a:spcPts val="200"/>
              </a:spcBef>
              <a:buClr>
                <a:srgbClr val="111986"/>
              </a:buClr>
              <a:buSzPct val="70000"/>
              <a:tabLst/>
              <a:defRPr/>
            </a:pPr>
            <a:r>
              <a:rPr kumimoji="1" lang="ja-JP" altLang="en-US" sz="900" dirty="0"/>
              <a:t>　 先端的サービスを展開</a:t>
            </a:r>
          </a:p>
        </p:txBody>
      </p:sp>
      <p:sp>
        <p:nvSpPr>
          <p:cNvPr id="186" name="角丸四角形 52">
            <a:extLst>
              <a:ext uri="{FF2B5EF4-FFF2-40B4-BE49-F238E27FC236}">
                <a16:creationId xmlns:a16="http://schemas.microsoft.com/office/drawing/2014/main" id="{26FF4CF3-2502-2D95-6071-D3B7A0AD5D28}"/>
              </a:ext>
            </a:extLst>
          </p:cNvPr>
          <p:cNvSpPr/>
          <p:nvPr/>
        </p:nvSpPr>
        <p:spPr bwMode="auto">
          <a:xfrm>
            <a:off x="6393160" y="5373264"/>
            <a:ext cx="3168008" cy="432000"/>
          </a:xfrm>
          <a:prstGeom prst="rect">
            <a:avLst/>
          </a:prstGeom>
          <a:solidFill>
            <a:srgbClr val="FFFFFF"/>
          </a:solidFill>
          <a:ln w="9525" algn="ctr">
            <a:solidFill>
              <a:srgbClr val="111986"/>
            </a:solidFill>
            <a:prstDash val="solid"/>
            <a:miter lim="800000"/>
            <a:headEnd/>
            <a:tailEnd/>
          </a:ln>
          <a:effectLst/>
        </p:spPr>
        <p:txBody>
          <a:bodyPr wrap="square" lIns="72000" tIns="54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a:t>医療等のイノベーション拠点の形成</a:t>
            </a:r>
          </a:p>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a:t>チャレンジングな人材の集まるビジネス環境整備</a:t>
            </a:r>
          </a:p>
        </p:txBody>
      </p:sp>
      <p:sp>
        <p:nvSpPr>
          <p:cNvPr id="189" name="角丸四角形 52">
            <a:extLst>
              <a:ext uri="{FF2B5EF4-FFF2-40B4-BE49-F238E27FC236}">
                <a16:creationId xmlns:a16="http://schemas.microsoft.com/office/drawing/2014/main" id="{D9FB0870-6A15-D78D-443E-1F38625D4693}"/>
              </a:ext>
            </a:extLst>
          </p:cNvPr>
          <p:cNvSpPr/>
          <p:nvPr/>
        </p:nvSpPr>
        <p:spPr bwMode="auto">
          <a:xfrm>
            <a:off x="6393160" y="6093344"/>
            <a:ext cx="3168008" cy="288000"/>
          </a:xfrm>
          <a:prstGeom prst="rect">
            <a:avLst/>
          </a:prstGeom>
          <a:solidFill>
            <a:srgbClr val="FFFFFF"/>
          </a:solidFill>
          <a:ln w="9525" algn="ctr">
            <a:solidFill>
              <a:srgbClr val="111986"/>
            </a:solidFill>
            <a:prstDash val="solid"/>
            <a:miter lim="800000"/>
            <a:headEnd/>
            <a:tailEnd/>
          </a:ln>
          <a:effectLst/>
        </p:spPr>
        <p:txBody>
          <a:bodyPr wrap="square" lIns="72000" tIns="54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a:t>医療・バッテリー関連の投資促進</a:t>
            </a:r>
          </a:p>
        </p:txBody>
      </p:sp>
      <p:sp>
        <p:nvSpPr>
          <p:cNvPr id="191" name="角丸四角形 52">
            <a:extLst>
              <a:ext uri="{FF2B5EF4-FFF2-40B4-BE49-F238E27FC236}">
                <a16:creationId xmlns:a16="http://schemas.microsoft.com/office/drawing/2014/main" id="{29012B97-7DEB-7DDB-F586-F46AF2EA799A}"/>
              </a:ext>
            </a:extLst>
          </p:cNvPr>
          <p:cNvSpPr/>
          <p:nvPr/>
        </p:nvSpPr>
        <p:spPr bwMode="auto">
          <a:xfrm>
            <a:off x="272480" y="5805239"/>
            <a:ext cx="2232000" cy="432000"/>
          </a:xfrm>
          <a:prstGeom prst="rect">
            <a:avLst/>
          </a:prstGeom>
          <a:solidFill>
            <a:srgbClr val="FFFFFF"/>
          </a:solidFill>
          <a:ln w="9525" algn="ctr">
            <a:solidFill>
              <a:srgbClr val="111986"/>
            </a:solidFill>
            <a:prstDash val="solid"/>
            <a:miter lim="800000"/>
            <a:headEnd/>
            <a:tailEnd/>
          </a:ln>
          <a:effectLst/>
        </p:spPr>
        <p:txBody>
          <a:bodyPr wrap="square" lIns="72000" tIns="54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en-US" altLang="ja-JP" sz="900"/>
              <a:t>2025</a:t>
            </a:r>
            <a:r>
              <a:rPr kumimoji="1" lang="ja-JP" altLang="en-US" sz="900"/>
              <a:t>年日本国際博覧会開催地</a:t>
            </a:r>
          </a:p>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a:t>統合型リゾート（</a:t>
            </a:r>
            <a:r>
              <a:rPr kumimoji="1" lang="en-US" altLang="ja-JP" sz="900"/>
              <a:t>IR</a:t>
            </a:r>
            <a:r>
              <a:rPr kumimoji="1" lang="ja-JP" altLang="en-US" sz="900"/>
              <a:t>）予定地</a:t>
            </a:r>
          </a:p>
        </p:txBody>
      </p:sp>
      <p:sp>
        <p:nvSpPr>
          <p:cNvPr id="193" name="角丸四角形 52">
            <a:extLst>
              <a:ext uri="{FF2B5EF4-FFF2-40B4-BE49-F238E27FC236}">
                <a16:creationId xmlns:a16="http://schemas.microsoft.com/office/drawing/2014/main" id="{21DD35E9-58C7-D2F0-3D5C-839A56961BA4}"/>
              </a:ext>
            </a:extLst>
          </p:cNvPr>
          <p:cNvSpPr/>
          <p:nvPr/>
        </p:nvSpPr>
        <p:spPr bwMode="auto">
          <a:xfrm>
            <a:off x="2649136" y="5805264"/>
            <a:ext cx="3528000" cy="648000"/>
          </a:xfrm>
          <a:prstGeom prst="rect">
            <a:avLst/>
          </a:prstGeom>
          <a:solidFill>
            <a:srgbClr val="FFFFFF"/>
          </a:solidFill>
          <a:ln w="9525" algn="ctr">
            <a:solidFill>
              <a:srgbClr val="111986"/>
            </a:solidFill>
            <a:prstDash val="solid"/>
            <a:miter lim="800000"/>
            <a:headEnd/>
            <a:tailEnd/>
          </a:ln>
          <a:effectLst/>
        </p:spPr>
        <p:txBody>
          <a:bodyPr wrap="square" lIns="72000" tIns="54000" rIns="79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en-US" altLang="ja-JP" sz="900"/>
              <a:t>2019</a:t>
            </a:r>
            <a:r>
              <a:rPr kumimoji="1" lang="ja-JP" altLang="en-US" sz="900"/>
              <a:t>年</a:t>
            </a:r>
            <a:r>
              <a:rPr kumimoji="1" lang="en-US" altLang="ja-JP" sz="900"/>
              <a:t>7</a:t>
            </a:r>
            <a:r>
              <a:rPr kumimoji="1" lang="ja-JP" altLang="en-US" sz="900"/>
              <a:t>月、仁徳天皇陵古墳をはじめとする</a:t>
            </a:r>
            <a:r>
              <a:rPr kumimoji="1" lang="en-US" altLang="ja-JP" sz="900"/>
              <a:t>49</a:t>
            </a:r>
            <a:r>
              <a:rPr kumimoji="1" lang="ja-JP" altLang="en-US" sz="900"/>
              <a:t>基の古墳が世界遺産に登録され、大阪初の世界遺産が誕生</a:t>
            </a:r>
          </a:p>
        </p:txBody>
      </p:sp>
      <p:pic>
        <p:nvPicPr>
          <p:cNvPr id="194" name="Picture 2" descr="http://www.city.sakai.lg.jp/kanko/hakubutsukan/kofun.images/ninhya01.jpg">
            <a:extLst>
              <a:ext uri="{FF2B5EF4-FFF2-40B4-BE49-F238E27FC236}">
                <a16:creationId xmlns:a16="http://schemas.microsoft.com/office/drawing/2014/main" id="{680028F4-E991-B282-654A-8C47BB1BA044}"/>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1480"/>
          <a:stretch>
            <a:fillRect/>
          </a:stretch>
        </p:blipFill>
        <p:spPr bwMode="auto">
          <a:xfrm>
            <a:off x="5457056" y="5877272"/>
            <a:ext cx="648000" cy="504000"/>
          </a:xfrm>
          <a:prstGeom prst="rect">
            <a:avLst/>
          </a:prstGeom>
          <a:noFill/>
          <a:extLst>
            <a:ext uri="{909E8E84-426E-40DD-AFC4-6F175D3DCCD1}">
              <a14:hiddenFill xmlns:a14="http://schemas.microsoft.com/office/drawing/2010/main">
                <a:solidFill>
                  <a:srgbClr val="FFFFFF"/>
                </a:solidFill>
              </a14:hiddenFill>
            </a:ext>
          </a:extLst>
        </p:spPr>
      </p:pic>
      <p:sp>
        <p:nvSpPr>
          <p:cNvPr id="196" name="角丸四角形 52">
            <a:extLst>
              <a:ext uri="{FF2B5EF4-FFF2-40B4-BE49-F238E27FC236}">
                <a16:creationId xmlns:a16="http://schemas.microsoft.com/office/drawing/2014/main" id="{CD4BF4E5-9E62-A41F-0CBC-1C3997891CF7}"/>
              </a:ext>
            </a:extLst>
          </p:cNvPr>
          <p:cNvSpPr/>
          <p:nvPr/>
        </p:nvSpPr>
        <p:spPr bwMode="auto">
          <a:xfrm>
            <a:off x="273000" y="1268998"/>
            <a:ext cx="2232000" cy="2088000"/>
          </a:xfrm>
          <a:prstGeom prst="rect">
            <a:avLst/>
          </a:prstGeom>
          <a:solidFill>
            <a:srgbClr val="FFFFFF"/>
          </a:solidFill>
          <a:ln w="9525" algn="ctr">
            <a:solidFill>
              <a:srgbClr val="111986"/>
            </a:solidFill>
            <a:prstDash val="solid"/>
            <a:miter lim="800000"/>
            <a:headEnd/>
            <a:tailEnd/>
          </a:ln>
          <a:effectLst/>
        </p:spPr>
        <p:txBody>
          <a:bodyPr wrap="square" lIns="72000" tIns="54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r>
              <a:rPr kumimoji="1" lang="ja-JP" altLang="en-US" sz="900"/>
              <a:t>「</a:t>
            </a:r>
            <a:r>
              <a:rPr kumimoji="1" lang="ja-JP" altLang="en-US" sz="900" dirty="0"/>
              <a:t>みどり」と「イノベーション」の</a:t>
            </a:r>
            <a:r>
              <a:rPr kumimoji="1" lang="ja-JP" altLang="en-US" sz="900"/>
              <a:t>融合拠点</a:t>
            </a:r>
            <a:endParaRPr kumimoji="1" lang="en-US" altLang="ja-JP" sz="900" dirty="0"/>
          </a:p>
          <a:p>
            <a:pPr marL="108000" indent="-108000" algn="just" defTabSz="914400" fontAlgn="ctr" hangingPunct="0">
              <a:spcBef>
                <a:spcPts val="200"/>
              </a:spcBef>
              <a:buClr>
                <a:srgbClr val="111986"/>
              </a:buClr>
              <a:buSzPct val="70000"/>
              <a:buFont typeface="Wingdings" panose="05000000000000000000" pitchFamily="2" charset="2"/>
              <a:buChar char="l"/>
              <a:defRPr/>
            </a:pPr>
            <a:r>
              <a:rPr kumimoji="1" lang="en-US" altLang="ja-JP" sz="900"/>
              <a:t>2024</a:t>
            </a:r>
            <a:r>
              <a:rPr kumimoji="1" lang="ja-JP" altLang="en-US" sz="900"/>
              <a:t>年</a:t>
            </a:r>
            <a:r>
              <a:rPr kumimoji="1" lang="en-US" altLang="ja-JP" sz="900" dirty="0"/>
              <a:t>9</a:t>
            </a:r>
            <a:r>
              <a:rPr kumimoji="1" lang="ja-JP" altLang="en-US" sz="900" dirty="0"/>
              <a:t>月　先行まちびらき</a:t>
            </a:r>
          </a:p>
        </p:txBody>
      </p:sp>
      <p:pic>
        <p:nvPicPr>
          <p:cNvPr id="198" name="図 197">
            <a:extLst>
              <a:ext uri="{FF2B5EF4-FFF2-40B4-BE49-F238E27FC236}">
                <a16:creationId xmlns:a16="http://schemas.microsoft.com/office/drawing/2014/main" id="{F1640485-3FE2-3D16-E88A-DA61F8970BBD}"/>
              </a:ext>
            </a:extLst>
          </p:cNvPr>
          <p:cNvPicPr>
            <a:picLocks noChangeAspect="1"/>
          </p:cNvPicPr>
          <p:nvPr/>
        </p:nvPicPr>
        <p:blipFill>
          <a:blip r:embed="rId8" cstate="print">
            <a:extLst>
              <a:ext uri="{28A0092B-C50C-407E-A947-70E740481C1C}">
                <a14:useLocalDpi xmlns:a14="http://schemas.microsoft.com/office/drawing/2010/main"/>
              </a:ext>
            </a:extLst>
          </a:blip>
          <a:srcRect l="1666" r="1666"/>
          <a:stretch>
            <a:fillRect/>
          </a:stretch>
        </p:blipFill>
        <p:spPr>
          <a:xfrm>
            <a:off x="344984" y="1664804"/>
            <a:ext cx="2088000" cy="1620000"/>
          </a:xfrm>
          <a:prstGeom prst="rect">
            <a:avLst/>
          </a:prstGeom>
        </p:spPr>
      </p:pic>
      <p:sp>
        <p:nvSpPr>
          <p:cNvPr id="201" name="テキスト ボックス 200">
            <a:extLst>
              <a:ext uri="{FF2B5EF4-FFF2-40B4-BE49-F238E27FC236}">
                <a16:creationId xmlns:a16="http://schemas.microsoft.com/office/drawing/2014/main" id="{319808A1-16ED-69C5-2711-6349C9CA8B58}"/>
              </a:ext>
            </a:extLst>
          </p:cNvPr>
          <p:cNvSpPr txBox="1">
            <a:spLocks/>
          </p:cNvSpPr>
          <p:nvPr/>
        </p:nvSpPr>
        <p:spPr bwMode="auto">
          <a:xfrm>
            <a:off x="2288984" y="3141000"/>
            <a:ext cx="144000" cy="144000"/>
          </a:xfrm>
          <a:prstGeom prst="rect">
            <a:avLst/>
          </a:prstGeom>
          <a:noFill/>
          <a:ln w="9525" cap="rnd" algn="ctr">
            <a:noFill/>
            <a:miter lim="800000"/>
            <a:headEnd/>
            <a:tailEnd/>
          </a:ln>
          <a:effectLst/>
        </p:spPr>
        <p:txBody>
          <a:bodyPr wrap="none" lIns="0" tIns="0" rIns="36000" bIns="36000" rtlCol="0" anchor="ctr" anchorCtr="0">
            <a:noAutofit/>
          </a:bodyPr>
          <a:lstStyle/>
          <a:p>
            <a:pPr marL="268288" indent="-268288" algn="r" fontAlgn="ctr" hangingPunct="1">
              <a:spcBef>
                <a:spcPct val="50000"/>
              </a:spcBef>
            </a:pPr>
            <a:r>
              <a:rPr kumimoji="1" lang="en-US" altLang="ja-JP" sz="800" dirty="0">
                <a:solidFill>
                  <a:srgbClr val="FFFFFF"/>
                </a:solidFill>
                <a:effectLst>
                  <a:glow rad="127000">
                    <a:srgbClr val="000000">
                      <a:alpha val="60000"/>
                    </a:srgbClr>
                  </a:glow>
                </a:effectLst>
                <a:latin typeface="Arial" pitchFamily="34" charset="0"/>
              </a:rPr>
              <a:t>©UR</a:t>
            </a:r>
            <a:r>
              <a:rPr kumimoji="1" lang="ja-JP" altLang="en-US" sz="800" dirty="0">
                <a:solidFill>
                  <a:srgbClr val="FFFFFF"/>
                </a:solidFill>
                <a:effectLst>
                  <a:glow rad="127000">
                    <a:srgbClr val="000000">
                      <a:alpha val="60000"/>
                    </a:srgbClr>
                  </a:glow>
                </a:effectLst>
                <a:latin typeface="Arial" pitchFamily="34" charset="0"/>
              </a:rPr>
              <a:t>都市機構</a:t>
            </a:r>
          </a:p>
        </p:txBody>
      </p:sp>
      <p:pic>
        <p:nvPicPr>
          <p:cNvPr id="207" name="Picture 2" descr="\\10000sv0007b\10009\新公債\022_IR活動（資料・日程・HP）\H28\IR資料\6月版\ねた\関係先\ＵＳＪ\写真\IMG_3999.JPG">
            <a:extLst>
              <a:ext uri="{FF2B5EF4-FFF2-40B4-BE49-F238E27FC236}">
                <a16:creationId xmlns:a16="http://schemas.microsoft.com/office/drawing/2014/main" id="{926F0C3B-E056-A094-D316-6CE0621B618C}"/>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t="-1" b="5164"/>
          <a:stretch>
            <a:fillRect/>
          </a:stretch>
        </p:blipFill>
        <p:spPr bwMode="auto">
          <a:xfrm>
            <a:off x="273000" y="3969163"/>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210" name="角丸四角形 52">
            <a:extLst>
              <a:ext uri="{FF2B5EF4-FFF2-40B4-BE49-F238E27FC236}">
                <a16:creationId xmlns:a16="http://schemas.microsoft.com/office/drawing/2014/main" id="{DA175AE7-67CC-52AE-917E-EED5D8391D2C}"/>
              </a:ext>
            </a:extLst>
          </p:cNvPr>
          <p:cNvSpPr/>
          <p:nvPr/>
        </p:nvSpPr>
        <p:spPr bwMode="auto">
          <a:xfrm>
            <a:off x="272480" y="3609020"/>
            <a:ext cx="1080120" cy="1440160"/>
          </a:xfrm>
          <a:prstGeom prst="rect">
            <a:avLst/>
          </a:prstGeom>
          <a:solidFill>
            <a:srgbClr val="FFFFFF">
              <a:alpha val="0"/>
            </a:srgbClr>
          </a:solidFill>
          <a:ln w="9525" algn="ctr">
            <a:solidFill>
              <a:srgbClr val="111986"/>
            </a:solidFill>
            <a:prstDash val="solid"/>
            <a:miter lim="800000"/>
            <a:headEnd/>
            <a:tailEnd/>
          </a:ln>
          <a:effectLst/>
        </p:spPr>
        <p:txBody>
          <a:bodyPr wrap="square" lIns="72000" tIns="72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endParaRPr kumimoji="1" lang="ja-JP" altLang="en-US" sz="900" dirty="0"/>
          </a:p>
        </p:txBody>
      </p:sp>
      <p:pic>
        <p:nvPicPr>
          <p:cNvPr id="218" name="図 217">
            <a:extLst>
              <a:ext uri="{FF2B5EF4-FFF2-40B4-BE49-F238E27FC236}">
                <a16:creationId xmlns:a16="http://schemas.microsoft.com/office/drawing/2014/main" id="{4FE3F9CB-8F06-B725-952B-35290AA44D44}"/>
              </a:ext>
            </a:extLst>
          </p:cNvPr>
          <p:cNvPicPr>
            <a:picLocks noChangeAspect="1"/>
          </p:cNvPicPr>
          <p:nvPr/>
        </p:nvPicPr>
        <p:blipFill>
          <a:blip r:embed="rId10" cstate="email">
            <a:extLst>
              <a:ext uri="{28A0092B-C50C-407E-A947-70E740481C1C}">
                <a14:useLocalDpi xmlns:a14="http://schemas.microsoft.com/office/drawing/2010/main"/>
              </a:ext>
            </a:extLst>
          </a:blip>
          <a:srcRect b="9182"/>
          <a:stretch>
            <a:fillRect/>
          </a:stretch>
        </p:blipFill>
        <p:spPr>
          <a:xfrm>
            <a:off x="2648848" y="2709000"/>
            <a:ext cx="936000" cy="936000"/>
          </a:xfrm>
          <a:prstGeom prst="rect">
            <a:avLst/>
          </a:prstGeom>
          <a:ln>
            <a:noFill/>
          </a:ln>
          <a:effectLst/>
        </p:spPr>
      </p:pic>
      <p:sp>
        <p:nvSpPr>
          <p:cNvPr id="219" name="角丸四角形 52">
            <a:extLst>
              <a:ext uri="{FF2B5EF4-FFF2-40B4-BE49-F238E27FC236}">
                <a16:creationId xmlns:a16="http://schemas.microsoft.com/office/drawing/2014/main" id="{482D0A7E-8379-EA47-FB65-A49438EF1558}"/>
              </a:ext>
            </a:extLst>
          </p:cNvPr>
          <p:cNvSpPr/>
          <p:nvPr/>
        </p:nvSpPr>
        <p:spPr bwMode="auto">
          <a:xfrm>
            <a:off x="2648632" y="2492896"/>
            <a:ext cx="928601" cy="1152128"/>
          </a:xfrm>
          <a:prstGeom prst="rect">
            <a:avLst/>
          </a:prstGeom>
          <a:solidFill>
            <a:srgbClr val="FFFFFF">
              <a:alpha val="0"/>
            </a:srgbClr>
          </a:solidFill>
          <a:ln w="9525" algn="ctr">
            <a:solidFill>
              <a:srgbClr val="111986"/>
            </a:solidFill>
            <a:prstDash val="solid"/>
            <a:miter lim="800000"/>
            <a:headEnd/>
            <a:tailEnd/>
          </a:ln>
          <a:effectLst/>
        </p:spPr>
        <p:txBody>
          <a:bodyPr wrap="square" lIns="72000" tIns="72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endParaRPr kumimoji="1" lang="ja-JP" altLang="en-US" sz="900" dirty="0"/>
          </a:p>
        </p:txBody>
      </p:sp>
      <p:pic>
        <p:nvPicPr>
          <p:cNvPr id="223" name="図 222">
            <a:extLst>
              <a:ext uri="{FF2B5EF4-FFF2-40B4-BE49-F238E27FC236}">
                <a16:creationId xmlns:a16="http://schemas.microsoft.com/office/drawing/2014/main" id="{ADD2AD73-6AA7-5712-04A2-35764613BDA7}"/>
              </a:ext>
            </a:extLst>
          </p:cNvPr>
          <p:cNvPicPr>
            <a:picLocks noChangeAspect="1"/>
          </p:cNvPicPr>
          <p:nvPr/>
        </p:nvPicPr>
        <p:blipFill>
          <a:blip r:embed="rId11" cstate="print">
            <a:extLst>
              <a:ext uri="{28A0092B-C50C-407E-A947-70E740481C1C}">
                <a14:useLocalDpi xmlns:a14="http://schemas.microsoft.com/office/drawing/2010/main"/>
              </a:ext>
            </a:extLst>
          </a:blip>
          <a:srcRect l="15745" t="25952" r="12719" b="1167"/>
          <a:stretch>
            <a:fillRect/>
          </a:stretch>
        </p:blipFill>
        <p:spPr>
          <a:xfrm>
            <a:off x="1496776" y="4185180"/>
            <a:ext cx="1440000" cy="864000"/>
          </a:xfrm>
          <a:prstGeom prst="rect">
            <a:avLst/>
          </a:prstGeom>
        </p:spPr>
      </p:pic>
      <p:sp>
        <p:nvSpPr>
          <p:cNvPr id="224" name="円/楕円 113">
            <a:extLst>
              <a:ext uri="{FF2B5EF4-FFF2-40B4-BE49-F238E27FC236}">
                <a16:creationId xmlns:a16="http://schemas.microsoft.com/office/drawing/2014/main" id="{99EB7D47-CD84-F842-17CD-202966F95545}"/>
              </a:ext>
            </a:extLst>
          </p:cNvPr>
          <p:cNvSpPr>
            <a:spLocks/>
          </p:cNvSpPr>
          <p:nvPr/>
        </p:nvSpPr>
        <p:spPr bwMode="auto">
          <a:xfrm>
            <a:off x="1496776" y="3969180"/>
            <a:ext cx="1440000" cy="216000"/>
          </a:xfrm>
          <a:prstGeom prst="rect">
            <a:avLst/>
          </a:prstGeom>
          <a:solidFill>
            <a:srgbClr val="111986"/>
          </a:solidFill>
          <a:ln w="25400" algn="ctr">
            <a:noFill/>
            <a:prstDash val="solid"/>
            <a:round/>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関西国際空港</a:t>
            </a:r>
          </a:p>
        </p:txBody>
      </p:sp>
      <p:sp>
        <p:nvSpPr>
          <p:cNvPr id="222" name="角丸四角形 52">
            <a:extLst>
              <a:ext uri="{FF2B5EF4-FFF2-40B4-BE49-F238E27FC236}">
                <a16:creationId xmlns:a16="http://schemas.microsoft.com/office/drawing/2014/main" id="{AD5F3E13-6860-E1B4-4B8A-103FD5DD4498}"/>
              </a:ext>
            </a:extLst>
          </p:cNvPr>
          <p:cNvSpPr/>
          <p:nvPr/>
        </p:nvSpPr>
        <p:spPr bwMode="auto">
          <a:xfrm>
            <a:off x="1496776" y="3969060"/>
            <a:ext cx="1440000" cy="1080120"/>
          </a:xfrm>
          <a:prstGeom prst="rect">
            <a:avLst/>
          </a:prstGeom>
          <a:solidFill>
            <a:srgbClr val="FFFFFF">
              <a:alpha val="0"/>
            </a:srgbClr>
          </a:solidFill>
          <a:ln w="9525" algn="ctr">
            <a:solidFill>
              <a:srgbClr val="111986"/>
            </a:solidFill>
            <a:prstDash val="solid"/>
            <a:miter lim="800000"/>
            <a:headEnd/>
            <a:tailEnd/>
          </a:ln>
          <a:effectLst/>
        </p:spPr>
        <p:txBody>
          <a:bodyPr wrap="square" lIns="72000" tIns="72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endParaRPr kumimoji="1" lang="ja-JP" altLang="en-US" sz="900" dirty="0"/>
          </a:p>
        </p:txBody>
      </p:sp>
      <p:sp>
        <p:nvSpPr>
          <p:cNvPr id="14" name="円/楕円 113">
            <a:extLst>
              <a:ext uri="{FF2B5EF4-FFF2-40B4-BE49-F238E27FC236}">
                <a16:creationId xmlns:a16="http://schemas.microsoft.com/office/drawing/2014/main" id="{86A465F3-82D2-CD86-199C-D3CE61BC4132}"/>
              </a:ext>
            </a:extLst>
          </p:cNvPr>
          <p:cNvSpPr>
            <a:spLocks/>
          </p:cNvSpPr>
          <p:nvPr/>
        </p:nvSpPr>
        <p:spPr bwMode="auto">
          <a:xfrm>
            <a:off x="6321152" y="1052999"/>
            <a:ext cx="3312000"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彩都</a:t>
            </a:r>
          </a:p>
        </p:txBody>
      </p:sp>
      <p:sp>
        <p:nvSpPr>
          <p:cNvPr id="15" name="円/楕円 113">
            <a:extLst>
              <a:ext uri="{FF2B5EF4-FFF2-40B4-BE49-F238E27FC236}">
                <a16:creationId xmlns:a16="http://schemas.microsoft.com/office/drawing/2014/main" id="{E0110CE1-69E2-7BBA-76C0-DBA5B87C8461}"/>
              </a:ext>
            </a:extLst>
          </p:cNvPr>
          <p:cNvSpPr>
            <a:spLocks/>
          </p:cNvSpPr>
          <p:nvPr/>
        </p:nvSpPr>
        <p:spPr bwMode="auto">
          <a:xfrm>
            <a:off x="6321152" y="2529005"/>
            <a:ext cx="3312000"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健都</a:t>
            </a:r>
          </a:p>
        </p:txBody>
      </p:sp>
      <p:sp>
        <p:nvSpPr>
          <p:cNvPr id="16" name="円/楕円 113">
            <a:extLst>
              <a:ext uri="{FF2B5EF4-FFF2-40B4-BE49-F238E27FC236}">
                <a16:creationId xmlns:a16="http://schemas.microsoft.com/office/drawing/2014/main" id="{86A6D72B-8C22-D686-A88E-FA6599BCAB95}"/>
              </a:ext>
            </a:extLst>
          </p:cNvPr>
          <p:cNvSpPr>
            <a:spLocks/>
          </p:cNvSpPr>
          <p:nvPr/>
        </p:nvSpPr>
        <p:spPr bwMode="auto">
          <a:xfrm>
            <a:off x="6321152" y="3573089"/>
            <a:ext cx="3312000"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中之島クロス（未来医療国際拠点）</a:t>
            </a:r>
          </a:p>
        </p:txBody>
      </p:sp>
      <p:sp>
        <p:nvSpPr>
          <p:cNvPr id="17" name="円/楕円 113">
            <a:extLst>
              <a:ext uri="{FF2B5EF4-FFF2-40B4-BE49-F238E27FC236}">
                <a16:creationId xmlns:a16="http://schemas.microsoft.com/office/drawing/2014/main" id="{9B30E170-C1DE-18A1-777F-1015BC445E42}"/>
              </a:ext>
            </a:extLst>
          </p:cNvPr>
          <p:cNvSpPr>
            <a:spLocks/>
          </p:cNvSpPr>
          <p:nvPr/>
        </p:nvSpPr>
        <p:spPr bwMode="auto">
          <a:xfrm>
            <a:off x="6393160" y="4437185"/>
            <a:ext cx="3168008"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スーパーシティ型国家戦略特区</a:t>
            </a:r>
          </a:p>
        </p:txBody>
      </p:sp>
      <p:sp>
        <p:nvSpPr>
          <p:cNvPr id="18" name="円/楕円 113">
            <a:extLst>
              <a:ext uri="{FF2B5EF4-FFF2-40B4-BE49-F238E27FC236}">
                <a16:creationId xmlns:a16="http://schemas.microsoft.com/office/drawing/2014/main" id="{356DD887-1CA7-2AEE-AD2E-939D3D3CF318}"/>
              </a:ext>
            </a:extLst>
          </p:cNvPr>
          <p:cNvSpPr>
            <a:spLocks/>
          </p:cNvSpPr>
          <p:nvPr/>
        </p:nvSpPr>
        <p:spPr bwMode="auto">
          <a:xfrm>
            <a:off x="6393160" y="5157265"/>
            <a:ext cx="3168008"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zh-CN"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関西圏国家戦略特区</a:t>
            </a:r>
          </a:p>
        </p:txBody>
      </p:sp>
      <p:sp>
        <p:nvSpPr>
          <p:cNvPr id="19" name="円/楕円 113">
            <a:extLst>
              <a:ext uri="{FF2B5EF4-FFF2-40B4-BE49-F238E27FC236}">
                <a16:creationId xmlns:a16="http://schemas.microsoft.com/office/drawing/2014/main" id="{8FF78506-B423-3D7E-F78C-BC853102B24A}"/>
              </a:ext>
            </a:extLst>
          </p:cNvPr>
          <p:cNvSpPr>
            <a:spLocks/>
          </p:cNvSpPr>
          <p:nvPr/>
        </p:nvSpPr>
        <p:spPr bwMode="auto">
          <a:xfrm>
            <a:off x="6393160" y="5877345"/>
            <a:ext cx="3168008"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関西イノベーション国際戦略総合特区</a:t>
            </a:r>
          </a:p>
        </p:txBody>
      </p:sp>
      <p:sp>
        <p:nvSpPr>
          <p:cNvPr id="20" name="円/楕円 113">
            <a:extLst>
              <a:ext uri="{FF2B5EF4-FFF2-40B4-BE49-F238E27FC236}">
                <a16:creationId xmlns:a16="http://schemas.microsoft.com/office/drawing/2014/main" id="{AA23C56A-9DF0-0D7A-F244-15EE8F5E80BB}"/>
              </a:ext>
            </a:extLst>
          </p:cNvPr>
          <p:cNvSpPr>
            <a:spLocks/>
          </p:cNvSpPr>
          <p:nvPr/>
        </p:nvSpPr>
        <p:spPr bwMode="auto">
          <a:xfrm>
            <a:off x="272480" y="5589240"/>
            <a:ext cx="2232000"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夢洲</a:t>
            </a:r>
          </a:p>
        </p:txBody>
      </p:sp>
      <p:sp>
        <p:nvSpPr>
          <p:cNvPr id="21" name="円/楕円 113">
            <a:extLst>
              <a:ext uri="{FF2B5EF4-FFF2-40B4-BE49-F238E27FC236}">
                <a16:creationId xmlns:a16="http://schemas.microsoft.com/office/drawing/2014/main" id="{8A39D058-786B-BA8D-355B-AF70FAA0C02B}"/>
              </a:ext>
            </a:extLst>
          </p:cNvPr>
          <p:cNvSpPr>
            <a:spLocks/>
          </p:cNvSpPr>
          <p:nvPr/>
        </p:nvSpPr>
        <p:spPr bwMode="auto">
          <a:xfrm>
            <a:off x="2649136" y="5589240"/>
            <a:ext cx="3528000"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百舌鳥・古市古墳群</a:t>
            </a:r>
          </a:p>
        </p:txBody>
      </p:sp>
      <p:sp>
        <p:nvSpPr>
          <p:cNvPr id="22" name="円/楕円 113">
            <a:extLst>
              <a:ext uri="{FF2B5EF4-FFF2-40B4-BE49-F238E27FC236}">
                <a16:creationId xmlns:a16="http://schemas.microsoft.com/office/drawing/2014/main" id="{55367CFD-1D54-C9CF-C345-0D7BFC96BBD5}"/>
              </a:ext>
            </a:extLst>
          </p:cNvPr>
          <p:cNvSpPr>
            <a:spLocks/>
          </p:cNvSpPr>
          <p:nvPr/>
        </p:nvSpPr>
        <p:spPr bwMode="auto">
          <a:xfrm>
            <a:off x="273000" y="1052999"/>
            <a:ext cx="2232000"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2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うめきたプロジェクト</a:t>
            </a:r>
            <a:endParaRPr kumimoji="1" lang="ja-JP" altLang="en-US" sz="12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pic>
        <p:nvPicPr>
          <p:cNvPr id="10" name="図 9">
            <a:extLst>
              <a:ext uri="{FF2B5EF4-FFF2-40B4-BE49-F238E27FC236}">
                <a16:creationId xmlns:a16="http://schemas.microsoft.com/office/drawing/2014/main" id="{6342E0F5-41F0-EA58-6FFD-455BFCB5E486}"/>
              </a:ext>
            </a:extLst>
          </p:cNvPr>
          <p:cNvPicPr>
            <a:picLocks noChangeAspect="1"/>
          </p:cNvPicPr>
          <p:nvPr/>
        </p:nvPicPr>
        <p:blipFill>
          <a:blip r:embed="rId12" cstate="print">
            <a:extLst>
              <a:ext uri="{28A0092B-C50C-407E-A947-70E740481C1C}">
                <a14:useLocalDpi xmlns:a14="http://schemas.microsoft.com/office/drawing/2010/main"/>
              </a:ext>
            </a:extLst>
          </a:blip>
          <a:srcRect l="15076" r="15076"/>
          <a:stretch/>
        </p:blipFill>
        <p:spPr>
          <a:xfrm>
            <a:off x="2648960" y="1366536"/>
            <a:ext cx="1162279" cy="936000"/>
          </a:xfrm>
          <a:prstGeom prst="rect">
            <a:avLst/>
          </a:prstGeom>
        </p:spPr>
      </p:pic>
      <p:sp>
        <p:nvSpPr>
          <p:cNvPr id="6" name="角丸四角形 52">
            <a:extLst>
              <a:ext uri="{FF2B5EF4-FFF2-40B4-BE49-F238E27FC236}">
                <a16:creationId xmlns:a16="http://schemas.microsoft.com/office/drawing/2014/main" id="{2D5D408C-DE04-DF7C-0F94-4FE9EA2CCD7B}"/>
              </a:ext>
            </a:extLst>
          </p:cNvPr>
          <p:cNvSpPr/>
          <p:nvPr/>
        </p:nvSpPr>
        <p:spPr bwMode="auto">
          <a:xfrm>
            <a:off x="2648070" y="1072386"/>
            <a:ext cx="1162278" cy="1230150"/>
          </a:xfrm>
          <a:prstGeom prst="rect">
            <a:avLst/>
          </a:prstGeom>
          <a:solidFill>
            <a:srgbClr val="FFFFFF">
              <a:alpha val="0"/>
            </a:srgbClr>
          </a:solidFill>
          <a:ln w="9525" algn="ctr">
            <a:solidFill>
              <a:srgbClr val="111986"/>
            </a:solidFill>
            <a:prstDash val="solid"/>
            <a:miter lim="800000"/>
            <a:headEnd/>
            <a:tailEnd/>
          </a:ln>
          <a:effectLst/>
        </p:spPr>
        <p:txBody>
          <a:bodyPr wrap="square" lIns="72000" tIns="72000" rIns="72000" bIns="0" rtlCol="0" anchor="t">
            <a:noAutofit/>
          </a:bodyPr>
          <a:lstStyle/>
          <a:p>
            <a:pPr marL="108000" marR="0" lvl="0" indent="-108000" algn="just" defTabSz="914400" fontAlgn="ctr" hangingPunct="0">
              <a:spcBef>
                <a:spcPts val="200"/>
              </a:spcBef>
              <a:buClr>
                <a:srgbClr val="111986"/>
              </a:buClr>
              <a:buSzPct val="70000"/>
              <a:buFont typeface="Wingdings" panose="05000000000000000000" pitchFamily="2" charset="2"/>
              <a:buChar char="l"/>
              <a:tabLst/>
              <a:defRPr/>
            </a:pPr>
            <a:endParaRPr kumimoji="1" lang="ja-JP" altLang="en-US" sz="900" dirty="0"/>
          </a:p>
        </p:txBody>
      </p:sp>
      <p:sp>
        <p:nvSpPr>
          <p:cNvPr id="23" name="円/楕円 113">
            <a:extLst>
              <a:ext uri="{FF2B5EF4-FFF2-40B4-BE49-F238E27FC236}">
                <a16:creationId xmlns:a16="http://schemas.microsoft.com/office/drawing/2014/main" id="{949E7F24-EC6B-1ECF-D32D-54FF99D3E7BB}"/>
              </a:ext>
            </a:extLst>
          </p:cNvPr>
          <p:cNvSpPr>
            <a:spLocks/>
          </p:cNvSpPr>
          <p:nvPr/>
        </p:nvSpPr>
        <p:spPr bwMode="auto">
          <a:xfrm>
            <a:off x="2648961" y="1055899"/>
            <a:ext cx="1162278" cy="310495"/>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太陽の塔</a:t>
            </a:r>
            <a:endParaRPr kumimoji="1" lang="en-US" altLang="ja-JP" sz="1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a:p>
            <a:pPr marL="0" marR="0" lvl="0" indent="0" defTabSz="914400" rtl="0" fontAlgn="ctr" latinLnBrk="0" hangingPunct="0">
              <a:buClr>
                <a:srgbClr val="00B0F0"/>
              </a:buClr>
              <a:buSzTx/>
              <a:buFontTx/>
              <a:buNone/>
              <a:tabLst/>
              <a:defRPr/>
            </a:pPr>
            <a:r>
              <a:rPr kumimoji="1" lang="ja-JP" altLang="en-US" sz="1000" b="1" dirty="0">
                <a:solidFill>
                  <a:srgbClr val="FFFFFF"/>
                </a:solidFill>
                <a:latin typeface="BIZ UDPゴシック" panose="020B0400000000000000" pitchFamily="50" charset="-128"/>
                <a:ea typeface="BIZ UDPゴシック" panose="020B0400000000000000" pitchFamily="50" charset="-128"/>
              </a:rPr>
              <a:t>（万博記念公園）</a:t>
            </a:r>
            <a:endParaRPr kumimoji="1" lang="en-US" altLang="ja-JP" sz="1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円/楕円 113">
            <a:extLst>
              <a:ext uri="{FF2B5EF4-FFF2-40B4-BE49-F238E27FC236}">
                <a16:creationId xmlns:a16="http://schemas.microsoft.com/office/drawing/2014/main" id="{07419A5B-4472-0B76-43D8-CC2C320E9C03}"/>
              </a:ext>
            </a:extLst>
          </p:cNvPr>
          <p:cNvSpPr>
            <a:spLocks/>
          </p:cNvSpPr>
          <p:nvPr/>
        </p:nvSpPr>
        <p:spPr bwMode="auto">
          <a:xfrm>
            <a:off x="2648848" y="2493000"/>
            <a:ext cx="936000" cy="216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大阪城</a:t>
            </a:r>
            <a:endParaRPr kumimoji="1" lang="ja-JP" altLang="en-US" sz="1000" b="1"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円/楕円 113">
            <a:extLst>
              <a:ext uri="{FF2B5EF4-FFF2-40B4-BE49-F238E27FC236}">
                <a16:creationId xmlns:a16="http://schemas.microsoft.com/office/drawing/2014/main" id="{169E0F73-1871-6C2F-D126-EAF36FB942C1}"/>
              </a:ext>
            </a:extLst>
          </p:cNvPr>
          <p:cNvSpPr>
            <a:spLocks/>
          </p:cNvSpPr>
          <p:nvPr/>
        </p:nvSpPr>
        <p:spPr bwMode="auto">
          <a:xfrm>
            <a:off x="273000" y="3609163"/>
            <a:ext cx="1080000" cy="360000"/>
          </a:xfrm>
          <a:prstGeom prst="rect">
            <a:avLst/>
          </a:prstGeom>
          <a:solidFill>
            <a:srgbClr val="111986"/>
          </a:solidFill>
          <a:ln w="9525" algn="ctr">
            <a:solidFill>
              <a:srgbClr val="111986"/>
            </a:solidFill>
            <a:prstDash val="solid"/>
            <a:miter lim="800000"/>
            <a:headEnd/>
            <a:tailEnd/>
          </a:ln>
          <a:effectLst/>
        </p:spPr>
        <p:txBody>
          <a:bodyPr wrap="none" lIns="72000" tIns="0" rIns="0" bIns="0" rtlCol="0" anchor="ctr" anchorCtr="0">
            <a:noAutofit/>
          </a:bodyPr>
          <a:lstStyle/>
          <a:p>
            <a:pPr marL="0" marR="0" lvl="0" indent="0" defTabSz="914400" rtl="0" fontAlgn="ctr" latinLnBrk="0" hangingPunct="0">
              <a:buClr>
                <a:srgbClr val="00B0F0"/>
              </a:buClr>
              <a:buSzTx/>
              <a:buFontTx/>
              <a:buNone/>
              <a:tabLst/>
              <a:defRPr/>
            </a:pPr>
            <a:r>
              <a:rPr kumimoji="1" lang="ja-JP" altLang="en-US" sz="1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ユニバーサル</a:t>
            </a:r>
            <a:br>
              <a:rPr kumimoji="1" lang="en-US" altLang="ja-JP" sz="1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br>
            <a:r>
              <a:rPr kumimoji="1" lang="ja-JP" altLang="en-US" sz="100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スタジオジャパン</a:t>
            </a:r>
          </a:p>
        </p:txBody>
      </p:sp>
      <p:pic>
        <p:nvPicPr>
          <p:cNvPr id="9" name="図 8">
            <a:extLst>
              <a:ext uri="{FF2B5EF4-FFF2-40B4-BE49-F238E27FC236}">
                <a16:creationId xmlns:a16="http://schemas.microsoft.com/office/drawing/2014/main" id="{E74C7941-0E5C-4F5D-A063-CA88CD01939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589675" y="2823403"/>
            <a:ext cx="1007570" cy="491310"/>
          </a:xfrm>
          <a:prstGeom prst="rect">
            <a:avLst/>
          </a:prstGeom>
        </p:spPr>
      </p:pic>
    </p:spTree>
    <p:extLst>
      <p:ext uri="{BB962C8B-B14F-4D97-AF65-F5344CB8AC3E}">
        <p14:creationId xmlns:p14="http://schemas.microsoft.com/office/powerpoint/2010/main" val="7003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A7C25E2E-51FD-41C1-B9BC-A341DC5AC7C7}"/>
              </a:ext>
            </a:extLst>
          </p:cNvPr>
          <p:cNvSpPr/>
          <p:nvPr/>
        </p:nvSpPr>
        <p:spPr bwMode="auto">
          <a:xfrm>
            <a:off x="272480" y="1340768"/>
            <a:ext cx="7056000" cy="360000"/>
          </a:xfrm>
          <a:prstGeom prst="rect">
            <a:avLst/>
          </a:prstGeom>
          <a:noFill/>
          <a:ln w="25400" algn="ctr">
            <a:noFill/>
            <a:prstDash val="solid"/>
            <a:round/>
            <a:headEnd/>
            <a:tailEnd/>
          </a:ln>
          <a:effectLst/>
          <a:extLst>
            <a:ext uri="{91240B29-F687-4F45-9708-019B960494DF}">
              <a14:hiddenLine xmlns:a14="http://schemas.microsoft.com/office/drawing/2010/main" w="25400" algn="ctr">
                <a:solidFill>
                  <a:schemeClr val="tx1"/>
                </a:solidFill>
                <a:prstDash val="solid"/>
                <a:round/>
                <a:headEnd/>
                <a:tailEnd/>
              </a14:hiddenLine>
            </a:ext>
          </a:extLst>
        </p:spPr>
        <p:txBody>
          <a:bodyPr wrap="square" lIns="144000" tIns="72000" rIns="0" bIns="0" rtlCol="0" anchor="t">
            <a:noAutofit/>
          </a:bodyPr>
          <a:lstStyle/>
          <a:p>
            <a:pPr marL="144000" indent="-144000" algn="just" fontAlgn="ctr" hangingPunct="0">
              <a:lnSpc>
                <a:spcPct val="105000"/>
              </a:lnSpc>
              <a:spcBef>
                <a:spcPts val="600"/>
              </a:spcBef>
              <a:buClr>
                <a:srgbClr val="111986"/>
              </a:buClr>
              <a:buSzPct val="70000"/>
              <a:buFont typeface="Wingdings" panose="05000000000000000000" pitchFamily="2" charset="2"/>
              <a:buChar char="l"/>
            </a:pPr>
            <a:r>
              <a:rPr lang="en-US" altLang="ja-JP" sz="1200" b="1">
                <a:solidFill>
                  <a:schemeClr val="tx1"/>
                </a:solidFill>
                <a:latin typeface="BIZ UDPゴシック" panose="020B0400000000000000" pitchFamily="50" charset="-128"/>
                <a:ea typeface="BIZ UDPゴシック" panose="020B0400000000000000" pitchFamily="50" charset="-128"/>
              </a:rPr>
              <a:t>Nakanoshima </a:t>
            </a:r>
            <a:r>
              <a:rPr lang="en-US" altLang="ja-JP" sz="1200" b="1" dirty="0" err="1">
                <a:solidFill>
                  <a:schemeClr val="tx1"/>
                </a:solidFill>
                <a:latin typeface="BIZ UDPゴシック" panose="020B0400000000000000" pitchFamily="50" charset="-128"/>
                <a:ea typeface="BIZ UDPゴシック" panose="020B0400000000000000" pitchFamily="50" charset="-128"/>
              </a:rPr>
              <a:t>Qross</a:t>
            </a:r>
            <a:r>
              <a:rPr lang="ja-JP" altLang="en-US" sz="1200" b="1" dirty="0">
                <a:solidFill>
                  <a:schemeClr val="tx1"/>
                </a:solidFill>
                <a:latin typeface="BIZ UDPゴシック" panose="020B0400000000000000" pitchFamily="50" charset="-128"/>
                <a:ea typeface="BIZ UDPゴシック" panose="020B0400000000000000" pitchFamily="50" charset="-128"/>
              </a:rPr>
              <a:t>の特徴</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144000" algn="just" fontAlgn="ctr" hangingPunct="0">
              <a:lnSpc>
                <a:spcPct val="105000"/>
              </a:lnSpc>
              <a:spcBef>
                <a:spcPts val="300"/>
              </a:spcBef>
              <a:buClr>
                <a:schemeClr val="accent2"/>
              </a:buClr>
            </a:pPr>
            <a:r>
              <a:rPr lang="ja-JP" altLang="en-US" sz="1200">
                <a:solidFill>
                  <a:schemeClr val="tx1"/>
                </a:solidFill>
                <a:latin typeface="BIZ UDPゴシック" panose="020B0400000000000000" pitchFamily="50" charset="-128"/>
                <a:ea typeface="BIZ UDPゴシック" panose="020B0400000000000000" pitchFamily="50" charset="-128"/>
              </a:rPr>
              <a:t>医療</a:t>
            </a:r>
            <a:r>
              <a:rPr lang="ja-JP" altLang="en-US" sz="1200" dirty="0">
                <a:solidFill>
                  <a:schemeClr val="tx1"/>
                </a:solidFill>
                <a:latin typeface="BIZ UDPゴシック" panose="020B0400000000000000" pitchFamily="50" charset="-128"/>
                <a:ea typeface="BIZ UDPゴシック" panose="020B0400000000000000" pitchFamily="50" charset="-128"/>
              </a:rPr>
              <a:t>機関と企業、スタートアップ、支援機関等が一つ屋根の下に集積する、他に類</a:t>
            </a:r>
            <a:r>
              <a:rPr lang="ja-JP" altLang="en-US" sz="1200">
                <a:solidFill>
                  <a:schemeClr val="tx1"/>
                </a:solidFill>
                <a:latin typeface="BIZ UDPゴシック" panose="020B0400000000000000" pitchFamily="50" charset="-128"/>
                <a:ea typeface="BIZ UDPゴシック" panose="020B0400000000000000" pitchFamily="50" charset="-128"/>
              </a:rPr>
              <a:t>を見ない未来</a:t>
            </a:r>
            <a:r>
              <a:rPr lang="ja-JP" altLang="en-US" sz="1200" dirty="0">
                <a:solidFill>
                  <a:schemeClr val="tx1"/>
                </a:solidFill>
                <a:latin typeface="BIZ UDPゴシック" panose="020B0400000000000000" pitchFamily="50" charset="-128"/>
                <a:ea typeface="BIZ UDPゴシック" panose="020B0400000000000000" pitchFamily="50" charset="-128"/>
              </a:rPr>
              <a:t>医療の産業化拠点です。</a:t>
            </a:r>
            <a:r>
              <a:rPr lang="en-US" altLang="ja-JP" sz="1200" dirty="0">
                <a:solidFill>
                  <a:schemeClr val="tx1"/>
                </a:solidFill>
                <a:latin typeface="BIZ UDPゴシック" panose="020B0400000000000000" pitchFamily="50" charset="-128"/>
                <a:ea typeface="BIZ UDPゴシック" panose="020B0400000000000000" pitchFamily="50" charset="-128"/>
              </a:rPr>
              <a:t>2019</a:t>
            </a:r>
            <a:r>
              <a:rPr lang="ja-JP" altLang="en-US" sz="1200" dirty="0">
                <a:solidFill>
                  <a:schemeClr val="tx1"/>
                </a:solidFill>
                <a:latin typeface="BIZ UDPゴシック" panose="020B0400000000000000" pitchFamily="50" charset="-128"/>
                <a:ea typeface="BIZ UDPゴシック" panose="020B0400000000000000" pitchFamily="50" charset="-128"/>
              </a:rPr>
              <a:t>年に</a:t>
            </a:r>
            <a:r>
              <a:rPr lang="en-US" altLang="ja-JP" sz="1200" dirty="0">
                <a:solidFill>
                  <a:schemeClr val="tx1"/>
                </a:solidFill>
                <a:latin typeface="BIZ UDPゴシック" panose="020B0400000000000000" pitchFamily="50" charset="-128"/>
                <a:ea typeface="BIZ UDPゴシック" panose="020B0400000000000000" pitchFamily="50" charset="-128"/>
              </a:rPr>
              <a:t>21</a:t>
            </a:r>
            <a:r>
              <a:rPr lang="ja-JP" altLang="en-US" sz="1200" dirty="0">
                <a:solidFill>
                  <a:schemeClr val="tx1"/>
                </a:solidFill>
                <a:latin typeface="BIZ UDPゴシック" panose="020B0400000000000000" pitchFamily="50" charset="-128"/>
                <a:ea typeface="BIZ UDPゴシック" panose="020B0400000000000000" pitchFamily="50" charset="-128"/>
              </a:rPr>
              <a:t>社の民間企業等と大阪府で設立</a:t>
            </a:r>
            <a:r>
              <a:rPr lang="ja-JP" altLang="en-US" sz="1200">
                <a:solidFill>
                  <a:schemeClr val="tx1"/>
                </a:solidFill>
                <a:latin typeface="BIZ UDPゴシック" panose="020B0400000000000000" pitchFamily="50" charset="-128"/>
                <a:ea typeface="BIZ UDPゴシック" panose="020B0400000000000000" pitchFamily="50" charset="-128"/>
              </a:rPr>
              <a:t>した、一般</a:t>
            </a:r>
            <a:r>
              <a:rPr lang="ja-JP" altLang="en-US" sz="1200" dirty="0">
                <a:solidFill>
                  <a:schemeClr val="tx1"/>
                </a:solidFill>
                <a:latin typeface="BIZ UDPゴシック" panose="020B0400000000000000" pitchFamily="50" charset="-128"/>
                <a:ea typeface="BIZ UDPゴシック" panose="020B0400000000000000" pitchFamily="50" charset="-128"/>
              </a:rPr>
              <a:t>財団法人未来医療推進機構が核となり、拠点形成を進めています。</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44000" indent="-144000" algn="just" fontAlgn="ctr" hangingPunct="0">
              <a:lnSpc>
                <a:spcPct val="105000"/>
              </a:lnSpc>
              <a:spcBef>
                <a:spcPts val="600"/>
              </a:spcBef>
              <a:buClr>
                <a:srgbClr val="111986"/>
              </a:buClr>
              <a:buSzPct val="70000"/>
              <a:buFont typeface="Wingdings" panose="05000000000000000000" pitchFamily="2" charset="2"/>
              <a:buChar char="l"/>
            </a:pPr>
            <a:r>
              <a:rPr lang="ja-JP" altLang="en-US" sz="1200" b="1">
                <a:latin typeface="BIZ UDPゴシック" panose="020B0400000000000000" pitchFamily="50" charset="-128"/>
                <a:ea typeface="BIZ UDPゴシック" panose="020B0400000000000000" pitchFamily="50" charset="-128"/>
              </a:rPr>
              <a:t>未来</a:t>
            </a:r>
            <a:r>
              <a:rPr lang="ja-JP" altLang="en-US" sz="1200" b="1" dirty="0">
                <a:latin typeface="BIZ UDPゴシック" panose="020B0400000000000000" pitchFamily="50" charset="-128"/>
                <a:ea typeface="BIZ UDPゴシック" panose="020B0400000000000000" pitchFamily="50" charset="-128"/>
              </a:rPr>
              <a:t>医療推進機構</a:t>
            </a:r>
            <a:r>
              <a:rPr lang="ja-JP" altLang="en-US" sz="1200" b="1">
                <a:latin typeface="BIZ UDPゴシック" panose="020B0400000000000000" pitchFamily="50" charset="-128"/>
                <a:ea typeface="BIZ UDPゴシック" panose="020B0400000000000000" pitchFamily="50" charset="-128"/>
              </a:rPr>
              <a:t>の役割</a:t>
            </a:r>
            <a:endParaRPr lang="en-US" altLang="ja-JP" sz="1200" b="1" dirty="0">
              <a:latin typeface="BIZ UDPゴシック" panose="020B0400000000000000" pitchFamily="50" charset="-128"/>
              <a:ea typeface="BIZ UDPゴシック" panose="020B0400000000000000" pitchFamily="50" charset="-128"/>
            </a:endParaRPr>
          </a:p>
          <a:p>
            <a:pPr marL="144000" algn="just" fontAlgn="ctr" hangingPunct="0">
              <a:lnSpc>
                <a:spcPct val="105000"/>
              </a:lnSpc>
              <a:spcBef>
                <a:spcPts val="300"/>
              </a:spcBef>
              <a:buClr>
                <a:schemeClr val="accent2"/>
              </a:buClr>
            </a:pPr>
            <a:r>
              <a:rPr lang="ja-JP" altLang="en-US" sz="1200">
                <a:latin typeface="BIZ UDPゴシック" panose="020B0400000000000000" pitchFamily="50" charset="-128"/>
                <a:ea typeface="BIZ UDPゴシック" panose="020B0400000000000000" pitchFamily="50" charset="-128"/>
              </a:rPr>
              <a:t>医療</a:t>
            </a:r>
            <a:r>
              <a:rPr lang="ja-JP" altLang="en-US" sz="1200" dirty="0">
                <a:latin typeface="BIZ UDPゴシック" panose="020B0400000000000000" pitchFamily="50" charset="-128"/>
                <a:ea typeface="BIZ UDPゴシック" panose="020B0400000000000000" pitchFamily="50" charset="-128"/>
              </a:rPr>
              <a:t>機関や大学・研究機関、企業（スタートアップを含む）、支援機関などが有機的に連携できる</a:t>
            </a:r>
            <a:r>
              <a:rPr lang="ja-JP" altLang="en-US" sz="1200">
                <a:latin typeface="BIZ UDPゴシック" panose="020B0400000000000000" pitchFamily="50" charset="-128"/>
                <a:ea typeface="BIZ UDPゴシック" panose="020B0400000000000000" pitchFamily="50" charset="-128"/>
              </a:rPr>
              <a:t>よう、</a:t>
            </a:r>
            <a:r>
              <a:rPr lang="en-US" altLang="ja-JP" sz="1200">
                <a:latin typeface="BIZ UDPゴシック" panose="020B0400000000000000" pitchFamily="50" charset="-128"/>
                <a:ea typeface="BIZ UDPゴシック" panose="020B0400000000000000" pitchFamily="50" charset="-128"/>
              </a:rPr>
              <a:t>Nakanoshima </a:t>
            </a:r>
            <a:r>
              <a:rPr lang="en-US" altLang="ja-JP" sz="1200" dirty="0" err="1">
                <a:latin typeface="BIZ UDPゴシック" panose="020B0400000000000000" pitchFamily="50" charset="-128"/>
                <a:ea typeface="BIZ UDPゴシック" panose="020B0400000000000000" pitchFamily="50" charset="-128"/>
              </a:rPr>
              <a:t>Qross</a:t>
            </a:r>
            <a:r>
              <a:rPr lang="ja-JP" altLang="en-US" sz="1200" dirty="0">
                <a:latin typeface="BIZ UDPゴシック" panose="020B0400000000000000" pitchFamily="50" charset="-128"/>
                <a:ea typeface="BIZ UDPゴシック" panose="020B0400000000000000" pitchFamily="50" charset="-128"/>
              </a:rPr>
              <a:t>全体をオーガナイズすることが機構の役割です。一つ屋根の下に</a:t>
            </a:r>
            <a:r>
              <a:rPr lang="ja-JP" altLang="en-US" sz="1200">
                <a:latin typeface="BIZ UDPゴシック" panose="020B0400000000000000" pitchFamily="50" charset="-128"/>
                <a:ea typeface="BIZ UDPゴシック" panose="020B0400000000000000" pitchFamily="50" charset="-128"/>
              </a:rPr>
              <a:t>集う関係者の</a:t>
            </a:r>
            <a:r>
              <a:rPr lang="ja-JP" altLang="en-US" sz="1200" dirty="0">
                <a:latin typeface="BIZ UDPゴシック" panose="020B0400000000000000" pitchFamily="50" charset="-128"/>
                <a:ea typeface="BIZ UDPゴシック" panose="020B0400000000000000" pitchFamily="50" charset="-128"/>
              </a:rPr>
              <a:t>交流・共創を促進し、未来医療の実用化・産業化およびその提供による国際貢献を推進</a:t>
            </a:r>
            <a:r>
              <a:rPr lang="ja-JP" altLang="en-US" sz="1200">
                <a:latin typeface="BIZ UDPゴシック" panose="020B0400000000000000" pitchFamily="50" charset="-128"/>
                <a:ea typeface="BIZ UDPゴシック" panose="020B0400000000000000" pitchFamily="50" charset="-128"/>
              </a:rPr>
              <a:t>します。</a:t>
            </a:r>
            <a:endParaRPr lang="en-US" altLang="ja-JP" sz="1200" dirty="0">
              <a:latin typeface="BIZ UDPゴシック" panose="020B0400000000000000" pitchFamily="50" charset="-128"/>
              <a:ea typeface="BIZ UDPゴシック" panose="020B0400000000000000" pitchFamily="50" charset="-128"/>
            </a:endParaRPr>
          </a:p>
          <a:p>
            <a:pPr marL="144000" algn="just" fontAlgn="ctr" hangingPunct="0">
              <a:lnSpc>
                <a:spcPct val="105000"/>
              </a:lnSpc>
              <a:spcBef>
                <a:spcPts val="600"/>
              </a:spcBef>
              <a:buClr>
                <a:schemeClr val="accent2"/>
              </a:buClr>
            </a:pPr>
            <a:r>
              <a:rPr kumimoji="1" lang="en-US" altLang="ja-JP" sz="1200">
                <a:solidFill>
                  <a:schemeClr val="tx1"/>
                </a:solidFill>
                <a:latin typeface="BIZ UDPゴシック" panose="020B0400000000000000" pitchFamily="50" charset="-128"/>
                <a:ea typeface="BIZ UDPゴシック" panose="020B0400000000000000" pitchFamily="50" charset="-128"/>
              </a:rPr>
              <a:t>HP</a:t>
            </a:r>
            <a:r>
              <a:rPr kumimoji="1" lang="ja-JP" altLang="en-US" sz="1200">
                <a:solidFill>
                  <a:schemeClr val="tx1"/>
                </a:solidFill>
                <a:latin typeface="BIZ UDPゴシック" panose="020B0400000000000000" pitchFamily="50" charset="-128"/>
                <a:ea typeface="BIZ UDPゴシック" panose="020B0400000000000000" pitchFamily="50" charset="-128"/>
              </a:rPr>
              <a:t>：</a:t>
            </a:r>
            <a:r>
              <a:rPr lang="en-US" altLang="ja-JP" sz="1200" u="sng">
                <a:solidFill>
                  <a:schemeClr val="tx1"/>
                </a:solidFill>
                <a:latin typeface="BIZ UDPゴシック" panose="020B0400000000000000" pitchFamily="50" charset="-128"/>
                <a:ea typeface="BIZ UDPゴシック" panose="020B0400000000000000" pitchFamily="50" charset="-128"/>
                <a:hlinkClick r:id="rId2"/>
              </a:rPr>
              <a:t>https://www.nakanoshima-qross.jp/</a:t>
            </a:r>
            <a:endParaRPr lang="en-US" altLang="ja-JP" sz="1200" u="sng" dirty="0">
              <a:solidFill>
                <a:schemeClr val="tx1"/>
              </a:solidFill>
              <a:latin typeface="BIZ UDPゴシック" panose="020B0400000000000000" pitchFamily="50" charset="-128"/>
              <a:ea typeface="BIZ UDPゴシック" panose="020B0400000000000000" pitchFamily="50" charset="-128"/>
            </a:endParaRPr>
          </a:p>
        </p:txBody>
      </p:sp>
      <p:sp>
        <p:nvSpPr>
          <p:cNvPr id="22" name="スライド番号プレースホルダー 14">
            <a:extLst>
              <a:ext uri="{FF2B5EF4-FFF2-40B4-BE49-F238E27FC236}">
                <a16:creationId xmlns:a16="http://schemas.microsoft.com/office/drawing/2014/main" id="{02CF08DC-06DD-55BA-1121-DB1BBE12CA02}"/>
              </a:ext>
            </a:extLst>
          </p:cNvPr>
          <p:cNvSpPr>
            <a:spLocks noGrp="1"/>
          </p:cNvSpPr>
          <p:nvPr>
            <p:ph type="sldNum" sz="quarter" idx="4"/>
          </p:nvPr>
        </p:nvSpPr>
        <p:spPr>
          <a:xfrm>
            <a:off x="9129000" y="6641976"/>
            <a:ext cx="720210" cy="216024"/>
          </a:xfrm>
        </p:spPr>
        <p:txBody>
          <a:bodyPr/>
          <a:lstStyle/>
          <a:p>
            <a:pPr lvl="0"/>
            <a:r>
              <a:rPr lang="en-US" altLang="ja-JP" noProof="0" dirty="0"/>
              <a:t>5</a:t>
            </a:r>
            <a:endParaRPr lang="ja-JP" altLang="en-US" noProof="0" dirty="0"/>
          </a:p>
        </p:txBody>
      </p:sp>
      <p:sp>
        <p:nvSpPr>
          <p:cNvPr id="20" name="テキスト プレースホルダー 19">
            <a:extLst>
              <a:ext uri="{FF2B5EF4-FFF2-40B4-BE49-F238E27FC236}">
                <a16:creationId xmlns:a16="http://schemas.microsoft.com/office/drawing/2014/main" id="{864586D0-0428-FDF0-6556-ECF942DDCE3E}"/>
              </a:ext>
            </a:extLst>
          </p:cNvPr>
          <p:cNvSpPr>
            <a:spLocks noGrp="1"/>
          </p:cNvSpPr>
          <p:nvPr>
            <p:ph type="body" sz="quarter" idx="13"/>
          </p:nvPr>
        </p:nvSpPr>
        <p:spPr>
          <a:xfrm>
            <a:off x="164468" y="83009"/>
            <a:ext cx="9468000" cy="648000"/>
          </a:xfrm>
        </p:spPr>
        <p:txBody>
          <a:bodyPr/>
          <a:lstStyle/>
          <a:p>
            <a:pPr marL="576000" indent="-576000"/>
            <a:r>
              <a:rPr lang="ja-JP" altLang="en-US"/>
              <a:t>（２）</a:t>
            </a:r>
            <a:r>
              <a:rPr lang="en-US" altLang="ja-JP"/>
              <a:t>	</a:t>
            </a:r>
            <a:r>
              <a:rPr lang="ja-JP" altLang="en-US"/>
              <a:t>大阪の都市魅力</a:t>
            </a:r>
          </a:p>
        </p:txBody>
      </p:sp>
      <p:grpSp>
        <p:nvGrpSpPr>
          <p:cNvPr id="5" name="グループ化 4">
            <a:extLst>
              <a:ext uri="{FF2B5EF4-FFF2-40B4-BE49-F238E27FC236}">
                <a16:creationId xmlns:a16="http://schemas.microsoft.com/office/drawing/2014/main" id="{A16A0C67-7655-8E7A-E77F-5E73C22198FC}"/>
              </a:ext>
            </a:extLst>
          </p:cNvPr>
          <p:cNvGrpSpPr/>
          <p:nvPr/>
        </p:nvGrpSpPr>
        <p:grpSpPr>
          <a:xfrm>
            <a:off x="272480" y="1052736"/>
            <a:ext cx="9360008" cy="288032"/>
            <a:chOff x="272480" y="1340800"/>
            <a:chExt cx="9360008" cy="288032"/>
          </a:xfrm>
        </p:grpSpPr>
        <p:sp>
          <p:nvSpPr>
            <p:cNvPr id="6" name="Rectangle 752">
              <a:extLst>
                <a:ext uri="{FF2B5EF4-FFF2-40B4-BE49-F238E27FC236}">
                  <a16:creationId xmlns:a16="http://schemas.microsoft.com/office/drawing/2014/main" id="{4FA0CBCE-0D05-00FB-97AE-C7C2ABBB1863}"/>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中之島クロス（未来医療国際拠点）</a:t>
              </a:r>
            </a:p>
          </p:txBody>
        </p:sp>
        <p:sp>
          <p:nvSpPr>
            <p:cNvPr id="12" name="Rectangle 752">
              <a:extLst>
                <a:ext uri="{FF2B5EF4-FFF2-40B4-BE49-F238E27FC236}">
                  <a16:creationId xmlns:a16="http://schemas.microsoft.com/office/drawing/2014/main" id="{EE6308A3-7AB1-9673-9CB8-FBB9C6E7A6FF}"/>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3" name="直線コネクタ 12">
              <a:extLst>
                <a:ext uri="{FF2B5EF4-FFF2-40B4-BE49-F238E27FC236}">
                  <a16:creationId xmlns:a16="http://schemas.microsoft.com/office/drawing/2014/main" id="{C44B2256-6022-10B0-A822-073946D25412}"/>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14" name="グループ化 13">
            <a:extLst>
              <a:ext uri="{FF2B5EF4-FFF2-40B4-BE49-F238E27FC236}">
                <a16:creationId xmlns:a16="http://schemas.microsoft.com/office/drawing/2014/main" id="{4C7B536F-5415-712A-719F-AC43999873D1}"/>
              </a:ext>
            </a:extLst>
          </p:cNvPr>
          <p:cNvGrpSpPr/>
          <p:nvPr/>
        </p:nvGrpSpPr>
        <p:grpSpPr>
          <a:xfrm>
            <a:off x="272480" y="3573224"/>
            <a:ext cx="9360008" cy="288032"/>
            <a:chOff x="272480" y="1340800"/>
            <a:chExt cx="9360008" cy="288032"/>
          </a:xfrm>
        </p:grpSpPr>
        <p:sp>
          <p:nvSpPr>
            <p:cNvPr id="15" name="Rectangle 752">
              <a:extLst>
                <a:ext uri="{FF2B5EF4-FFF2-40B4-BE49-F238E27FC236}">
                  <a16:creationId xmlns:a16="http://schemas.microsoft.com/office/drawing/2014/main" id="{4C800F2A-DEBC-2DC6-3AD1-8D665FECF045}"/>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統合型リゾート（</a:t>
              </a:r>
              <a:r>
                <a:rPr kumimoji="0" lang="en-US" altLang="ja-JP" sz="1400" b="1" kern="0">
                  <a:latin typeface="BIZ UDPゴシック" panose="020B0400000000000000" pitchFamily="50" charset="-128"/>
                  <a:ea typeface="BIZ UDPゴシック" panose="020B0400000000000000" pitchFamily="50" charset="-128"/>
                  <a:cs typeface="Arial" panose="020B0604020202020204" pitchFamily="34" charset="0"/>
                </a:rPr>
                <a:t>IR</a:t>
              </a: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a:t>
              </a:r>
            </a:p>
          </p:txBody>
        </p:sp>
        <p:sp>
          <p:nvSpPr>
            <p:cNvPr id="17" name="Rectangle 752">
              <a:extLst>
                <a:ext uri="{FF2B5EF4-FFF2-40B4-BE49-F238E27FC236}">
                  <a16:creationId xmlns:a16="http://schemas.microsoft.com/office/drawing/2014/main" id="{DA9329D8-CC90-9D9D-FF76-909B1892EEE5}"/>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8" name="直線コネクタ 17">
              <a:extLst>
                <a:ext uri="{FF2B5EF4-FFF2-40B4-BE49-F238E27FC236}">
                  <a16:creationId xmlns:a16="http://schemas.microsoft.com/office/drawing/2014/main" id="{33113441-53C9-0454-8A58-02B3B6414DA0}"/>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19" name="正方形/長方形 18">
            <a:extLst>
              <a:ext uri="{FF2B5EF4-FFF2-40B4-BE49-F238E27FC236}">
                <a16:creationId xmlns:a16="http://schemas.microsoft.com/office/drawing/2014/main" id="{23933495-E218-FC2F-8AB9-5E9D89399B67}"/>
              </a:ext>
            </a:extLst>
          </p:cNvPr>
          <p:cNvSpPr/>
          <p:nvPr/>
        </p:nvSpPr>
        <p:spPr bwMode="auto">
          <a:xfrm>
            <a:off x="272480" y="3861256"/>
            <a:ext cx="7056000" cy="360000"/>
          </a:xfrm>
          <a:prstGeom prst="rect">
            <a:avLst/>
          </a:prstGeom>
          <a:noFill/>
          <a:ln w="25400" algn="ctr">
            <a:noFill/>
            <a:prstDash val="solid"/>
            <a:round/>
            <a:headEnd/>
            <a:tailEnd/>
          </a:ln>
          <a:effectLst/>
          <a:extLst>
            <a:ext uri="{91240B29-F687-4F45-9708-019B960494DF}">
              <a14:hiddenLine xmlns:a14="http://schemas.microsoft.com/office/drawing/2010/main" w="25400" algn="ctr">
                <a:solidFill>
                  <a:schemeClr val="tx1"/>
                </a:solidFill>
                <a:prstDash val="solid"/>
                <a:round/>
                <a:headEnd/>
                <a:tailEnd/>
              </a14:hiddenLine>
            </a:ext>
          </a:extLst>
        </p:spPr>
        <p:txBody>
          <a:bodyPr wrap="square" lIns="144000" tIns="72000" rIns="0" bIns="0" rtlCol="0" anchor="t">
            <a:noAutofit/>
          </a:bodyPr>
          <a:lstStyle/>
          <a:p>
            <a:pPr marL="144000" indent="-144000" algn="just" fontAlgn="ctr" hangingPunct="0">
              <a:lnSpc>
                <a:spcPct val="105000"/>
              </a:lnSpc>
              <a:spcBef>
                <a:spcPts val="600"/>
              </a:spcBef>
              <a:buClr>
                <a:srgbClr val="111986"/>
              </a:buClr>
              <a:buSzPct val="70000"/>
              <a:buFont typeface="Wingdings" panose="05000000000000000000" pitchFamily="2" charset="2"/>
              <a:buChar char="l"/>
            </a:pPr>
            <a:r>
              <a:rPr lang="ja-JP" altLang="en-US" sz="1200" b="1" dirty="0">
                <a:solidFill>
                  <a:schemeClr val="tx1"/>
                </a:solidFill>
                <a:latin typeface="BIZ UDPゴシック" panose="020B0400000000000000" pitchFamily="50" charset="-128"/>
                <a:ea typeface="BIZ UDPゴシック" panose="020B0400000000000000" pitchFamily="50" charset="-128"/>
              </a:rPr>
              <a:t>大阪</a:t>
            </a:r>
            <a:r>
              <a:rPr lang="en-US" altLang="ja-JP" sz="1200" b="1" dirty="0">
                <a:solidFill>
                  <a:schemeClr val="tx1"/>
                </a:solidFill>
                <a:latin typeface="BIZ UDPゴシック" panose="020B0400000000000000" pitchFamily="50" charset="-128"/>
                <a:ea typeface="BIZ UDPゴシック" panose="020B0400000000000000" pitchFamily="50" charset="-128"/>
              </a:rPr>
              <a:t>IR</a:t>
            </a:r>
            <a:r>
              <a:rPr lang="ja-JP" altLang="en-US" sz="1200" b="1" dirty="0">
                <a:solidFill>
                  <a:schemeClr val="tx1"/>
                </a:solidFill>
                <a:latin typeface="BIZ UDPゴシック" panose="020B0400000000000000" pitchFamily="50" charset="-128"/>
                <a:ea typeface="BIZ UDPゴシック" panose="020B0400000000000000" pitchFamily="50" charset="-128"/>
              </a:rPr>
              <a:t>について</a:t>
            </a:r>
          </a:p>
          <a:p>
            <a:pPr marL="144000" algn="just" fontAlgn="ctr" hangingPunct="0">
              <a:lnSpc>
                <a:spcPct val="105000"/>
              </a:lnSpc>
              <a:spcBef>
                <a:spcPts val="600"/>
              </a:spcBef>
              <a:buClr>
                <a:schemeClr val="accent2"/>
              </a:buClr>
            </a:pPr>
            <a:endParaRPr lang="en-US" altLang="ja-JP" sz="1200" dirty="0">
              <a:solidFill>
                <a:srgbClr val="000000"/>
              </a:solidFill>
              <a:latin typeface="+mn-ea"/>
            </a:endParaRPr>
          </a:p>
          <a:p>
            <a:pPr marL="144000" algn="just" fontAlgn="ctr" hangingPunct="0">
              <a:lnSpc>
                <a:spcPct val="105000"/>
              </a:lnSpc>
              <a:spcBef>
                <a:spcPts val="600"/>
              </a:spcBef>
              <a:buClr>
                <a:schemeClr val="accent2"/>
              </a:buClr>
            </a:pPr>
            <a:endParaRPr lang="en-US" altLang="ja-JP" sz="1200" dirty="0">
              <a:solidFill>
                <a:srgbClr val="000000"/>
              </a:solidFill>
              <a:latin typeface="+mn-ea"/>
            </a:endParaRPr>
          </a:p>
          <a:p>
            <a:pPr marL="144000" algn="just" fontAlgn="ctr" hangingPunct="0">
              <a:lnSpc>
                <a:spcPct val="105000"/>
              </a:lnSpc>
              <a:spcBef>
                <a:spcPts val="600"/>
              </a:spcBef>
              <a:buClr>
                <a:schemeClr val="accent2"/>
              </a:buClr>
            </a:pPr>
            <a:endParaRPr lang="en-US" altLang="ja-JP" sz="1200" dirty="0">
              <a:solidFill>
                <a:srgbClr val="000000"/>
              </a:solidFill>
              <a:latin typeface="+mn-ea"/>
            </a:endParaRPr>
          </a:p>
          <a:p>
            <a:pPr marL="144000" algn="just" fontAlgn="ctr" hangingPunct="0">
              <a:lnSpc>
                <a:spcPct val="105000"/>
              </a:lnSpc>
              <a:spcBef>
                <a:spcPts val="600"/>
              </a:spcBef>
              <a:buClr>
                <a:schemeClr val="accent2"/>
              </a:buClr>
            </a:pPr>
            <a:endParaRPr lang="en-US" altLang="ja-JP" sz="1200" dirty="0">
              <a:solidFill>
                <a:srgbClr val="000000"/>
              </a:solidFill>
              <a:latin typeface="+mn-ea"/>
            </a:endParaRPr>
          </a:p>
          <a:p>
            <a:pPr marL="144000" algn="just" fontAlgn="ctr" hangingPunct="0">
              <a:lnSpc>
                <a:spcPct val="105000"/>
              </a:lnSpc>
              <a:spcBef>
                <a:spcPts val="600"/>
              </a:spcBef>
              <a:buClr>
                <a:schemeClr val="accent2"/>
              </a:buClr>
            </a:pPr>
            <a:endParaRPr lang="en-US" altLang="ja-JP" sz="1200" dirty="0">
              <a:solidFill>
                <a:srgbClr val="000000"/>
              </a:solidFill>
              <a:latin typeface="+mn-ea"/>
            </a:endParaRPr>
          </a:p>
          <a:p>
            <a:pPr marL="144000" algn="just" fontAlgn="ctr" hangingPunct="0">
              <a:lnSpc>
                <a:spcPct val="105000"/>
              </a:lnSpc>
              <a:spcBef>
                <a:spcPts val="600"/>
              </a:spcBef>
              <a:buClr>
                <a:schemeClr val="accent2"/>
              </a:buClr>
            </a:pPr>
            <a:endParaRPr lang="en-US" altLang="ja-JP" sz="1200" dirty="0">
              <a:solidFill>
                <a:srgbClr val="000000"/>
              </a:solidFill>
              <a:latin typeface="+mn-ea"/>
            </a:endParaRPr>
          </a:p>
          <a:p>
            <a:pPr marL="144000" algn="just" fontAlgn="ctr" hangingPunct="0">
              <a:lnSpc>
                <a:spcPct val="105000"/>
              </a:lnSpc>
              <a:spcBef>
                <a:spcPts val="600"/>
              </a:spcBef>
              <a:buClr>
                <a:schemeClr val="accent2"/>
              </a:buClr>
            </a:pPr>
            <a:endParaRPr lang="en-US" altLang="ja-JP" sz="1200" dirty="0">
              <a:solidFill>
                <a:srgbClr val="000000"/>
              </a:solidFill>
              <a:latin typeface="+mn-ea"/>
            </a:endParaRPr>
          </a:p>
          <a:p>
            <a:pPr marL="144000" algn="just" fontAlgn="ctr" hangingPunct="0">
              <a:lnSpc>
                <a:spcPct val="105000"/>
              </a:lnSpc>
              <a:spcBef>
                <a:spcPts val="600"/>
              </a:spcBef>
              <a:buClr>
                <a:schemeClr val="accent2"/>
              </a:buClr>
            </a:pPr>
            <a:endParaRPr lang="en-US" altLang="ja-JP" sz="1200" dirty="0">
              <a:solidFill>
                <a:srgbClr val="000000"/>
              </a:solidFill>
              <a:latin typeface="+mn-ea"/>
            </a:endParaRPr>
          </a:p>
          <a:p>
            <a:pPr marL="144000" algn="just" fontAlgn="ctr" hangingPunct="0">
              <a:lnSpc>
                <a:spcPct val="105000"/>
              </a:lnSpc>
              <a:spcBef>
                <a:spcPts val="600"/>
              </a:spcBef>
              <a:buClr>
                <a:schemeClr val="accent2"/>
              </a:buClr>
            </a:pPr>
            <a:r>
              <a:rPr lang="en-US" altLang="ja-JP" sz="1200" dirty="0">
                <a:solidFill>
                  <a:srgbClr val="000000"/>
                </a:solidFill>
                <a:latin typeface="+mn-ea"/>
              </a:rPr>
              <a:t>HP</a:t>
            </a:r>
            <a:r>
              <a:rPr lang="ja-JP" altLang="en-US" sz="1200" dirty="0">
                <a:solidFill>
                  <a:srgbClr val="000000"/>
                </a:solidFill>
                <a:latin typeface="+mn-ea"/>
              </a:rPr>
              <a:t>：</a:t>
            </a:r>
            <a:r>
              <a:rPr lang="en-US" altLang="ja-JP" sz="1200" dirty="0">
                <a:solidFill>
                  <a:srgbClr val="333333"/>
                </a:solidFill>
                <a:latin typeface="+mn-ea"/>
                <a:hlinkClick r:id="rId3"/>
              </a:rPr>
              <a:t>https://www.city.osaka.lg.jp/contents/wdu220/osakair/</a:t>
            </a:r>
            <a:endParaRPr lang="ja-JP" altLang="ja-JP" sz="1200" dirty="0">
              <a:solidFill>
                <a:srgbClr val="333333"/>
              </a:solidFill>
              <a:latin typeface="+mn-ea"/>
            </a:endParaRPr>
          </a:p>
        </p:txBody>
      </p:sp>
      <p:grpSp>
        <p:nvGrpSpPr>
          <p:cNvPr id="26" name="グループ化 25">
            <a:extLst>
              <a:ext uri="{FF2B5EF4-FFF2-40B4-BE49-F238E27FC236}">
                <a16:creationId xmlns:a16="http://schemas.microsoft.com/office/drawing/2014/main" id="{BF112FC2-7E01-4108-BA94-CC238C50C175}"/>
              </a:ext>
            </a:extLst>
          </p:cNvPr>
          <p:cNvGrpSpPr/>
          <p:nvPr/>
        </p:nvGrpSpPr>
        <p:grpSpPr>
          <a:xfrm>
            <a:off x="344480" y="4174671"/>
            <a:ext cx="7138484" cy="2109121"/>
            <a:chOff x="298792" y="4293158"/>
            <a:chExt cx="7138484" cy="2109121"/>
          </a:xfrm>
        </p:grpSpPr>
        <p:sp>
          <p:nvSpPr>
            <p:cNvPr id="27" name="テキスト ボックス 26">
              <a:extLst>
                <a:ext uri="{FF2B5EF4-FFF2-40B4-BE49-F238E27FC236}">
                  <a16:creationId xmlns:a16="http://schemas.microsoft.com/office/drawing/2014/main" id="{04724B2A-3C46-4FDD-827B-3AB98EED01D6}"/>
                </a:ext>
              </a:extLst>
            </p:cNvPr>
            <p:cNvSpPr txBox="1"/>
            <p:nvPr/>
          </p:nvSpPr>
          <p:spPr>
            <a:xfrm>
              <a:off x="3662871" y="5301208"/>
              <a:ext cx="3774405" cy="1101071"/>
            </a:xfrm>
            <a:prstGeom prst="rect">
              <a:avLst/>
            </a:prstGeom>
            <a:noFill/>
          </p:spPr>
          <p:txBody>
            <a:bodyPr wrap="square" rtlCol="0">
              <a:spAutoFit/>
            </a:bodyPr>
            <a:lstStyle/>
            <a:p>
              <a:pPr marL="144000" marR="0" lvl="0" algn="l" defTabSz="457200" rtl="0" eaLnBrk="1" fontAlgn="ctr" latinLnBrk="0" hangingPunct="0">
                <a:lnSpc>
                  <a:spcPct val="105000"/>
                </a:lnSpc>
                <a:spcBef>
                  <a:spcPts val="600"/>
                </a:spcBef>
                <a:spcAft>
                  <a:spcPts val="0"/>
                </a:spcAft>
                <a:buClr>
                  <a:srgbClr val="50649C"/>
                </a:buClr>
                <a:buSzTx/>
                <a:tabLst/>
                <a:defRPr/>
              </a:pP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地域経済への効果（推計）　　             　</a:t>
              </a:r>
              <a:endParaRPr lang="en-US" altLang="ja-JP" sz="1100" b="1" dirty="0">
                <a:latin typeface="BIZ UDPゴシック" panose="020B0400000000000000" pitchFamily="50" charset="-128"/>
                <a:ea typeface="BIZ UDPゴシック" panose="020B0400000000000000" pitchFamily="50" charset="-128"/>
              </a:endParaRPr>
            </a:p>
            <a:p>
              <a:pPr marL="315450" marR="0" lvl="0" indent="-171450" algn="l" defTabSz="457200" rtl="0" eaLnBrk="1" fontAlgn="ctr" latinLnBrk="0" hangingPunct="0">
                <a:spcBef>
                  <a:spcPts val="300"/>
                </a:spcBef>
                <a:spcAft>
                  <a:spcPts val="0"/>
                </a:spcAft>
                <a:buClr>
                  <a:srgbClr val="50649C"/>
                </a:buClr>
                <a:buSzTx/>
                <a:buFont typeface="Arial" panose="020B0604020202020204" pitchFamily="34" charset="0"/>
                <a:buChar char="•"/>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経済波及効果（運営）</a:t>
              </a:r>
              <a:r>
                <a:rPr lang="en-US" altLang="ja-JP" sz="900" dirty="0">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約</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兆</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1,400</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億円</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年</a:t>
              </a:r>
              <a:endParaRPr lang="en-US" altLang="ja-JP" sz="1100" noProof="0" dirty="0">
                <a:latin typeface="BIZ UDPゴシック" panose="020B0400000000000000" pitchFamily="50" charset="-128"/>
                <a:ea typeface="BIZ UDPゴシック" panose="020B0400000000000000" pitchFamily="50" charset="-128"/>
              </a:endParaRPr>
            </a:p>
            <a:p>
              <a:pPr marL="144000" marR="0" lvl="0" algn="l" defTabSz="457200" rtl="0" eaLnBrk="1" fontAlgn="ctr" latinLnBrk="0" hangingPunct="0">
                <a:spcBef>
                  <a:spcPts val="300"/>
                </a:spcBef>
                <a:spcAft>
                  <a:spcPts val="0"/>
                </a:spcAft>
                <a:buClr>
                  <a:srgbClr val="50649C"/>
                </a:buClr>
                <a:buSzTx/>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kumimoji="0" lang="zh-TW"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雇用創出効果</a:t>
              </a:r>
              <a:r>
                <a:rPr kumimoji="0" lang="en-US" altLang="zh-TW"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zh-TW"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運営</a:t>
              </a:r>
              <a:r>
                <a:rPr kumimoji="0" lang="en-US" altLang="zh-TW"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en-US" altLang="zh-TW"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zh-TW"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a:t>
              </a:r>
              <a:r>
                <a:rPr lang="ja-JP" altLang="en-US" sz="1100" dirty="0">
                  <a:latin typeface="BIZ UDPゴシック" panose="020B0400000000000000" pitchFamily="50" charset="-128"/>
                  <a:ea typeface="BIZ UDPゴシック" panose="020B0400000000000000" pitchFamily="50" charset="-128"/>
                </a:rPr>
                <a:t>約９．３万人</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年</a:t>
              </a:r>
              <a:endParaRPr lang="en-US" altLang="ja-JP" sz="1100" dirty="0">
                <a:latin typeface="BIZ UDPゴシック" panose="020B0400000000000000" pitchFamily="50" charset="-128"/>
                <a:ea typeface="BIZ UDPゴシック" panose="020B0400000000000000" pitchFamily="50" charset="-128"/>
              </a:endParaRPr>
            </a:p>
            <a:p>
              <a:pPr marL="144000" marR="0" lvl="0" algn="l" defTabSz="457200" rtl="0" eaLnBrk="1" fontAlgn="ctr" latinLnBrk="0" hangingPunct="0">
                <a:spcBef>
                  <a:spcPts val="300"/>
                </a:spcBef>
                <a:spcAft>
                  <a:spcPts val="0"/>
                </a:spcAft>
                <a:buClr>
                  <a:srgbClr val="50649C"/>
                </a:buClr>
                <a:buSzTx/>
                <a:tabLst/>
                <a:defRPr/>
              </a:pPr>
              <a:r>
                <a:rPr lang="ja-JP" altLang="en-US" sz="1100" dirty="0">
                  <a:latin typeface="BIZ UDPゴシック" panose="020B0400000000000000" pitchFamily="50" charset="-128"/>
                  <a:ea typeface="BIZ UDPゴシック" panose="020B0400000000000000" pitchFamily="50" charset="-128"/>
                </a:rPr>
                <a:t>・　地元調達額</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運営</a:t>
              </a:r>
              <a:r>
                <a:rPr lang="en-US" altLang="ja-JP" sz="11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   ：　</a:t>
              </a:r>
              <a:r>
                <a:rPr lang="zh-TW" altLang="en-US" sz="1100" dirty="0">
                  <a:latin typeface="BIZ UDPゴシック" panose="020B0400000000000000" pitchFamily="50" charset="-128"/>
                  <a:ea typeface="BIZ UDPゴシック" panose="020B0400000000000000" pitchFamily="50" charset="-128"/>
                </a:rPr>
                <a:t>約</a:t>
              </a:r>
              <a:r>
                <a:rPr lang="en-US" altLang="zh-TW" sz="1100" dirty="0">
                  <a:latin typeface="BIZ UDPゴシック" panose="020B0400000000000000" pitchFamily="50" charset="-128"/>
                  <a:ea typeface="BIZ UDPゴシック" panose="020B0400000000000000" pitchFamily="50" charset="-128"/>
                </a:rPr>
                <a:t>2,600</a:t>
              </a:r>
              <a:r>
                <a:rPr lang="zh-TW" altLang="en-US" sz="1100" dirty="0">
                  <a:latin typeface="BIZ UDPゴシック" panose="020B0400000000000000" pitchFamily="50" charset="-128"/>
                  <a:ea typeface="BIZ UDPゴシック" panose="020B0400000000000000" pitchFamily="50" charset="-128"/>
                </a:rPr>
                <a:t>億円</a:t>
              </a:r>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年</a:t>
              </a:r>
              <a:r>
                <a:rPr lang="ja-JP" altLang="en-US" sz="1100" dirty="0">
                  <a:latin typeface="BIZ UDPゴシック" panose="020B0400000000000000" pitchFamily="50" charset="-128"/>
                  <a:ea typeface="BIZ UDPゴシック" panose="020B0400000000000000" pitchFamily="50" charset="-128"/>
                </a:rPr>
                <a:t>　</a:t>
              </a:r>
              <a:endParaRPr lang="en-US" altLang="ja-JP" sz="1100" dirty="0">
                <a:latin typeface="BIZ UDPゴシック" panose="020B0400000000000000" pitchFamily="50" charset="-128"/>
                <a:ea typeface="BIZ UDPゴシック" panose="020B0400000000000000" pitchFamily="50" charset="-128"/>
              </a:endParaRPr>
            </a:p>
            <a:p>
              <a:pPr marL="144000" marR="0" lvl="0" algn="l" defTabSz="457200" rtl="0" eaLnBrk="1" fontAlgn="ctr" latinLnBrk="0" hangingPunct="0">
                <a:spcBef>
                  <a:spcPts val="300"/>
                </a:spcBef>
                <a:spcAft>
                  <a:spcPts val="0"/>
                </a:spcAft>
                <a:buClr>
                  <a:srgbClr val="50649C"/>
                </a:buClr>
                <a:buSzTx/>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雇用者数（ＩＲ施設） 　  </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　約</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1.5</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万人　          </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近畿圏</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676C93CC-B7F5-40E3-928C-494282D37684}"/>
                </a:ext>
              </a:extLst>
            </p:cNvPr>
            <p:cNvSpPr txBox="1"/>
            <p:nvPr/>
          </p:nvSpPr>
          <p:spPr>
            <a:xfrm>
              <a:off x="632520" y="5334834"/>
              <a:ext cx="2988332" cy="893321"/>
            </a:xfrm>
            <a:prstGeom prst="rect">
              <a:avLst/>
            </a:prstGeom>
            <a:noFill/>
          </p:spPr>
          <p:txBody>
            <a:bodyPr wrap="square" rtlCol="0">
              <a:spAutoFit/>
            </a:bodyPr>
            <a:lstStyle/>
            <a:p>
              <a:pPr marL="144000" marR="0" lvl="0" indent="0" algn="l" defTabSz="457200" rtl="0" eaLnBrk="1" fontAlgn="ctr" latinLnBrk="0" hangingPunct="0">
                <a:lnSpc>
                  <a:spcPct val="105000"/>
                </a:lnSpc>
                <a:spcBef>
                  <a:spcPts val="600"/>
                </a:spcBef>
                <a:spcAft>
                  <a:spcPts val="0"/>
                </a:spcAft>
                <a:buClr>
                  <a:srgbClr val="50649C"/>
                </a:buClr>
                <a:buSzTx/>
                <a:buFontTx/>
                <a:buNone/>
                <a:tabLst/>
                <a:defRPr/>
              </a:pPr>
              <a:r>
                <a:rPr kumimoji="0"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IR</a:t>
              </a:r>
              <a:r>
                <a:rPr kumimoji="0" lang="ja-JP" altLang="en-US"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事業の収支計画等</a:t>
              </a:r>
              <a:endParaRPr kumimoji="0" lang="en-US" altLang="ja-JP" sz="1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315450" marR="0" lvl="0" indent="-171450" algn="l" defTabSz="457200" rtl="0" eaLnBrk="1" fontAlgn="ctr" latinLnBrk="0" hangingPunct="0">
                <a:lnSpc>
                  <a:spcPct val="100000"/>
                </a:lnSpc>
                <a:spcBef>
                  <a:spcPts val="300"/>
                </a:spcBef>
                <a:spcAft>
                  <a:spcPts val="0"/>
                </a:spcAft>
                <a:buClr>
                  <a:srgbClr val="50649C"/>
                </a:buClr>
                <a:buSzTx/>
                <a:buFont typeface="Arial" panose="020B0604020202020204" pitchFamily="34" charset="0"/>
                <a:buChar char="•"/>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初期投資額：　約１兆５</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１３０億円（税抜）</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315450" marR="0" lvl="0" indent="-171450" algn="l" defTabSz="457200" rtl="0" eaLnBrk="1" fontAlgn="ctr" latinLnBrk="0" hangingPunct="0">
                <a:lnSpc>
                  <a:spcPct val="100000"/>
                </a:lnSpc>
                <a:spcBef>
                  <a:spcPts val="300"/>
                </a:spcBef>
                <a:spcAft>
                  <a:spcPts val="0"/>
                </a:spcAft>
                <a:buClr>
                  <a:srgbClr val="50649C"/>
                </a:buClr>
                <a:buSzTx/>
                <a:buFont typeface="Arial" panose="020B0604020202020204" pitchFamily="34" charset="0"/>
                <a:buChar char="•"/>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年間売上　 ：　約</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5,200</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億円</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315450" marR="0" lvl="0" indent="-171450" algn="l" defTabSz="457200" rtl="0" eaLnBrk="1" fontAlgn="ctr" latinLnBrk="0" hangingPunct="0">
                <a:lnSpc>
                  <a:spcPct val="100000"/>
                </a:lnSpc>
                <a:spcBef>
                  <a:spcPts val="300"/>
                </a:spcBef>
                <a:spcAft>
                  <a:spcPts val="0"/>
                </a:spcAft>
                <a:buClr>
                  <a:srgbClr val="50649C"/>
                </a:buClr>
                <a:buSzTx/>
                <a:buFont typeface="Arial" panose="020B0604020202020204" pitchFamily="34" charset="0"/>
                <a:buChar char="•"/>
                <a:tabLst/>
                <a:defRPr/>
              </a:pP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年間来訪者：　約</a:t>
              </a:r>
              <a:r>
                <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2,000</a:t>
              </a:r>
              <a:r>
                <a:rPr kumimoji="0" lang="ja-JP" altLang="en-US"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万人</a:t>
              </a:r>
              <a:endParaRPr kumimoji="0" lang="en-US" altLang="ja-JP" sz="11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CB24F282-CBFF-46AD-9050-3D9FAFDEDF94}"/>
                </a:ext>
              </a:extLst>
            </p:cNvPr>
            <p:cNvSpPr txBox="1"/>
            <p:nvPr/>
          </p:nvSpPr>
          <p:spPr>
            <a:xfrm>
              <a:off x="298792" y="4293158"/>
              <a:ext cx="7010324" cy="1061829"/>
            </a:xfrm>
            <a:prstGeom prst="rect">
              <a:avLst/>
            </a:prstGeom>
            <a:noFill/>
          </p:spPr>
          <p:txBody>
            <a:bodyPr wrap="square" rtlCol="0">
              <a:spAutoFit/>
            </a:bodyPr>
            <a:lstStyle/>
            <a:p>
              <a:pPr marL="144000" marR="0" lvl="0" indent="0" algn="just" defTabSz="457200" rtl="0" eaLnBrk="1" fontAlgn="ctr" latinLnBrk="0" hangingPunct="0">
                <a:lnSpc>
                  <a:spcPct val="105000"/>
                </a:lnSpc>
                <a:spcBef>
                  <a:spcPts val="300"/>
                </a:spcBef>
                <a:spcAft>
                  <a:spcPts val="0"/>
                </a:spcAft>
                <a:buClr>
                  <a:srgbClr val="50649C"/>
                </a:buClr>
                <a:buSzTx/>
                <a:buFontTx/>
                <a:buNone/>
                <a:tabLst/>
                <a:defRPr/>
              </a:pP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は、ホテルや国際会議場、展示場、レストラン、エンターテイメント施設、カジノなどが一体となった施設で、「統合型リゾート」と呼ばれています。大阪</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は、</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MGM</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大阪（株）が設置・運営し、ビジネス客やファミリー層など幅広い層が楽しめる魅力ある施設と質の高いサービスが提供されます。大阪・夢洲での世界最高水準の成長型</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の実現をめざし、</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2030</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年（令和</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12</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年）秋頃の</a:t>
              </a:r>
              <a:r>
                <a:rPr kumimoji="0" lang="en-US" altLang="ja-JP"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IR</a:t>
              </a:r>
              <a:r>
                <a:rPr kumimoji="0" lang="ja-JP" altLang="en-US" sz="1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開業に向けて、公民連携して取組みを進めていきます。</a:t>
              </a:r>
            </a:p>
          </p:txBody>
        </p:sp>
      </p:grpSp>
      <p:pic>
        <p:nvPicPr>
          <p:cNvPr id="4" name="図 3">
            <a:extLst>
              <a:ext uri="{FF2B5EF4-FFF2-40B4-BE49-F238E27FC236}">
                <a16:creationId xmlns:a16="http://schemas.microsoft.com/office/drawing/2014/main" id="{2C90668C-4B9D-4934-9D76-9FF5CB01A0C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426804" y="4400182"/>
            <a:ext cx="2280534" cy="1621499"/>
          </a:xfrm>
          <a:prstGeom prst="rect">
            <a:avLst/>
          </a:prstGeom>
        </p:spPr>
      </p:pic>
      <p:pic>
        <p:nvPicPr>
          <p:cNvPr id="21" name="図 20">
            <a:extLst>
              <a:ext uri="{FF2B5EF4-FFF2-40B4-BE49-F238E27FC236}">
                <a16:creationId xmlns:a16="http://schemas.microsoft.com/office/drawing/2014/main" id="{E326C7CF-1C81-4B8B-A3FA-1006940C5F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509346" y="1516585"/>
            <a:ext cx="2115450" cy="1772807"/>
          </a:xfrm>
          <a:prstGeom prst="rect">
            <a:avLst/>
          </a:prstGeom>
        </p:spPr>
      </p:pic>
      <p:sp>
        <p:nvSpPr>
          <p:cNvPr id="24" name="正方形/長方形 23">
            <a:extLst>
              <a:ext uri="{FF2B5EF4-FFF2-40B4-BE49-F238E27FC236}">
                <a16:creationId xmlns:a16="http://schemas.microsoft.com/office/drawing/2014/main" id="{076A195E-C815-4F08-BC8B-350099CA62F3}"/>
              </a:ext>
            </a:extLst>
          </p:cNvPr>
          <p:cNvSpPr/>
          <p:nvPr/>
        </p:nvSpPr>
        <p:spPr bwMode="auto">
          <a:xfrm>
            <a:off x="7702583" y="3285209"/>
            <a:ext cx="1728976" cy="360000"/>
          </a:xfrm>
          <a:prstGeom prst="rect">
            <a:avLst/>
          </a:prstGeom>
          <a:noFill/>
          <a:ln w="25400" algn="ctr">
            <a:noFill/>
            <a:prstDash val="solid"/>
            <a:round/>
            <a:headEnd/>
            <a:tailEnd/>
          </a:ln>
          <a:effectLst/>
          <a:extLst>
            <a:ext uri="{91240B29-F687-4F45-9708-019B960494DF}">
              <a14:hiddenLine xmlns:a14="http://schemas.microsoft.com/office/drawing/2010/main" w="25400" algn="ctr">
                <a:solidFill>
                  <a:schemeClr val="tx1"/>
                </a:solidFill>
                <a:prstDash val="solid"/>
                <a:round/>
                <a:headEnd/>
                <a:tailEnd/>
              </a14:hiddenLine>
            </a:ext>
          </a:extLst>
        </p:spPr>
        <p:txBody>
          <a:bodyPr wrap="square" lIns="144000" tIns="72000" rIns="0" bIns="0" rtlCol="0" anchor="t">
            <a:noAutofit/>
          </a:bodyPr>
          <a:lstStyle/>
          <a:p>
            <a:pPr algn="just" fontAlgn="ctr" hangingPunct="0">
              <a:lnSpc>
                <a:spcPct val="105000"/>
              </a:lnSpc>
              <a:spcBef>
                <a:spcPts val="600"/>
              </a:spcBef>
              <a:buClr>
                <a:srgbClr val="111986"/>
              </a:buClr>
              <a:buSzPct val="70000"/>
            </a:pPr>
            <a:r>
              <a:rPr lang="ja-JP" altLang="en-US" sz="1000" b="1" dirty="0">
                <a:solidFill>
                  <a:schemeClr val="tx1"/>
                </a:solidFill>
                <a:latin typeface="BIZ UDPゴシック" panose="020B0400000000000000" pitchFamily="50" charset="-128"/>
                <a:ea typeface="BIZ UDPゴシック" panose="020B0400000000000000" pitchFamily="50" charset="-128"/>
              </a:rPr>
              <a:t>提供：未来医療推進機構</a:t>
            </a:r>
            <a:endParaRPr lang="en-US" altLang="ja-JP" sz="1000" u="sng"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01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61CDD-7972-3F9C-B7EA-925FDC2F2A34}"/>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ABD635F8-3F90-5265-77A3-E44EDE16458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67" name="think-cellスライド" r:id="rId5" imgW="95" imgH="95" progId="TCLayout.ActiveDocument.1">
                  <p:embed/>
                </p:oleObj>
              </mc:Choice>
              <mc:Fallback>
                <p:oleObj name="think-cellスライド" r:id="rId5" imgW="95" imgH="95" progId="TCLayout.ActiveDocument.1">
                  <p:embed/>
                  <p:pic>
                    <p:nvPicPr>
                      <p:cNvPr id="14" name="think-cell data - do not delete" hidden="1">
                        <a:extLst>
                          <a:ext uri="{FF2B5EF4-FFF2-40B4-BE49-F238E27FC236}">
                            <a16:creationId xmlns:a16="http://schemas.microsoft.com/office/drawing/2014/main" id="{ABD635F8-3F90-5265-77A3-E44EDE1645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72" name="グループ化 171">
            <a:extLst>
              <a:ext uri="{FF2B5EF4-FFF2-40B4-BE49-F238E27FC236}">
                <a16:creationId xmlns:a16="http://schemas.microsoft.com/office/drawing/2014/main" id="{B1B935C5-A8F0-8B36-6E85-DD88978F29BB}"/>
              </a:ext>
            </a:extLst>
          </p:cNvPr>
          <p:cNvGrpSpPr/>
          <p:nvPr/>
        </p:nvGrpSpPr>
        <p:grpSpPr>
          <a:xfrm>
            <a:off x="272480" y="1207886"/>
            <a:ext cx="6048520" cy="4705390"/>
            <a:chOff x="272480" y="955858"/>
            <a:chExt cx="6048520" cy="4705390"/>
          </a:xfrm>
        </p:grpSpPr>
        <p:sp>
          <p:nvSpPr>
            <p:cNvPr id="48" name="Rectangle 752">
              <a:extLst>
                <a:ext uri="{FF2B5EF4-FFF2-40B4-BE49-F238E27FC236}">
                  <a16:creationId xmlns:a16="http://schemas.microsoft.com/office/drawing/2014/main" id="{E0FF5157-8A09-F8B7-A9C7-AC1F8324594B}"/>
                </a:ext>
              </a:extLst>
            </p:cNvPr>
            <p:cNvSpPr>
              <a:spLocks noChangeArrowheads="1"/>
            </p:cNvSpPr>
            <p:nvPr/>
          </p:nvSpPr>
          <p:spPr bwMode="auto">
            <a:xfrm>
              <a:off x="273000" y="2320207"/>
              <a:ext cx="71480" cy="2555969"/>
            </a:xfrm>
            <a:prstGeom prst="rect">
              <a:avLst/>
            </a:prstGeom>
            <a:gradFill flip="none" rotWithShape="1">
              <a:gsLst>
                <a:gs pos="90000">
                  <a:srgbClr val="CCDAF5"/>
                </a:gs>
                <a:gs pos="100000">
                  <a:srgbClr val="CCDAF5">
                    <a:alpha val="0"/>
                  </a:srgbClr>
                </a:gs>
              </a:gsLst>
              <a:lin ang="5400000" scaled="1"/>
              <a:tileRect/>
            </a:gra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sp>
          <p:nvSpPr>
            <p:cNvPr id="49" name="テキスト ボックス 48">
              <a:extLst>
                <a:ext uri="{FF2B5EF4-FFF2-40B4-BE49-F238E27FC236}">
                  <a16:creationId xmlns:a16="http://schemas.microsoft.com/office/drawing/2014/main" id="{67D96EDA-8A2F-5D74-8628-1D0AD8699FB5}"/>
                </a:ext>
              </a:extLst>
            </p:cNvPr>
            <p:cNvSpPr txBox="1"/>
            <p:nvPr/>
          </p:nvSpPr>
          <p:spPr bwMode="auto">
            <a:xfrm>
              <a:off x="272480" y="2320207"/>
              <a:ext cx="6048000" cy="360000"/>
            </a:xfrm>
            <a:prstGeom prst="rect">
              <a:avLst/>
            </a:prstGeom>
            <a:noFill/>
          </p:spPr>
          <p:txBody>
            <a:bodyPr wrap="square" lIns="180000" tIns="144000" rIns="0" bIns="0">
              <a:noAutofit/>
            </a:bodyPr>
            <a:lstStyle/>
            <a:p>
              <a:pPr marL="504825" indent="-504825" fontAlgn="ctr" hangingPunct="0">
                <a:spcBef>
                  <a:spcPts val="1000"/>
                </a:spcBef>
                <a:buClr>
                  <a:srgbClr val="CA2420"/>
                </a:buClr>
                <a:buSzPct val="70000"/>
                <a:tabLst>
                  <a:tab pos="5753100" algn="r"/>
                </a:tabLst>
                <a:defRPr/>
              </a:pP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（１）</a:t>
              </a:r>
              <a:r>
                <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令和６年度普通会計決算の状況</a:t>
              </a:r>
            </a:p>
            <a:p>
              <a:pPr marL="504825" indent="-504825" fontAlgn="ctr" hangingPunct="0">
                <a:spcBef>
                  <a:spcPts val="1000"/>
                </a:spcBef>
                <a:buClr>
                  <a:srgbClr val="CA2420"/>
                </a:buClr>
                <a:buSzPct val="70000"/>
                <a:tabLst>
                  <a:tab pos="5753100" algn="r"/>
                </a:tabLst>
                <a:defRPr/>
              </a:pP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（２）</a:t>
              </a:r>
              <a:r>
                <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財政指標の比較</a:t>
              </a:r>
            </a:p>
            <a:p>
              <a:pPr marL="504825" indent="-504825" fontAlgn="ctr" hangingPunct="0">
                <a:spcBef>
                  <a:spcPts val="1000"/>
                </a:spcBef>
                <a:buClr>
                  <a:srgbClr val="CA2420"/>
                </a:buClr>
                <a:buSzPct val="70000"/>
                <a:tabLst>
                  <a:tab pos="5753100" algn="r"/>
                </a:tabLst>
                <a:defRPr/>
              </a:pP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（３）</a:t>
              </a:r>
              <a:r>
                <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財政調整基金の状況</a:t>
              </a:r>
            </a:p>
            <a:p>
              <a:pPr marL="504825" indent="-504825" fontAlgn="ctr" hangingPunct="0">
                <a:spcBef>
                  <a:spcPts val="1000"/>
                </a:spcBef>
                <a:buClr>
                  <a:srgbClr val="CA2420"/>
                </a:buClr>
                <a:buSzPct val="70000"/>
                <a:tabLst>
                  <a:tab pos="5753100" algn="r"/>
                </a:tabLst>
                <a:defRPr/>
              </a:pP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（４）</a:t>
              </a:r>
              <a:r>
                <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令和８年度当初予算の状況</a:t>
              </a:r>
            </a:p>
            <a:p>
              <a:pPr marL="504825" indent="-504825" fontAlgn="ctr" hangingPunct="0">
                <a:spcBef>
                  <a:spcPts val="1000"/>
                </a:spcBef>
                <a:buClr>
                  <a:srgbClr val="CA2420"/>
                </a:buClr>
                <a:buSzPct val="70000"/>
                <a:tabLst>
                  <a:tab pos="5753100" algn="r"/>
                </a:tabLst>
                <a:defRPr/>
              </a:pP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（５）</a:t>
              </a:r>
              <a:r>
                <a:rPr lang="en-US" altLang="ja-JP"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200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財政状況に関する中長期試算</a:t>
              </a:r>
            </a:p>
          </p:txBody>
        </p:sp>
        <p:sp>
          <p:nvSpPr>
            <p:cNvPr id="50" name="Rectangle 752">
              <a:extLst>
                <a:ext uri="{FF2B5EF4-FFF2-40B4-BE49-F238E27FC236}">
                  <a16:creationId xmlns:a16="http://schemas.microsoft.com/office/drawing/2014/main" id="{D08C3023-E0D2-A0AE-1624-205DE8C6F07D}"/>
                </a:ext>
              </a:extLst>
            </p:cNvPr>
            <p:cNvSpPr>
              <a:spLocks noChangeArrowheads="1"/>
            </p:cNvSpPr>
            <p:nvPr/>
          </p:nvSpPr>
          <p:spPr bwMode="auto">
            <a:xfrm>
              <a:off x="345000" y="1744207"/>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lang="en-US" altLang="ja-JP" sz="2400" b="1"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Ⅱ	</a:t>
              </a:r>
              <a:r>
                <a:rPr lang="ja-JP" altLang="en-US" sz="2400" b="1" kern="0" dirty="0">
                  <a:solidFill>
                    <a:srgbClr val="000000"/>
                  </a:solidFill>
                  <a:latin typeface="BIZ UDPゴシック" panose="020B0400000000000000" pitchFamily="50" charset="-128"/>
                  <a:ea typeface="BIZ UDPゴシック" panose="020B0400000000000000" pitchFamily="50" charset="-128"/>
                  <a:cs typeface="Arial" panose="020B0604020202020204" pitchFamily="34" charset="0"/>
                </a:rPr>
                <a:t>大阪府の財政状況</a:t>
              </a:r>
            </a:p>
          </p:txBody>
        </p:sp>
        <p:sp>
          <p:nvSpPr>
            <p:cNvPr id="51" name="Rectangle 752">
              <a:extLst>
                <a:ext uri="{FF2B5EF4-FFF2-40B4-BE49-F238E27FC236}">
                  <a16:creationId xmlns:a16="http://schemas.microsoft.com/office/drawing/2014/main" id="{59692A59-2E43-7C3E-B8BF-3D60D65F43BA}"/>
                </a:ext>
              </a:extLst>
            </p:cNvPr>
            <p:cNvSpPr>
              <a:spLocks noChangeArrowheads="1"/>
            </p:cNvSpPr>
            <p:nvPr/>
          </p:nvSpPr>
          <p:spPr bwMode="auto">
            <a:xfrm>
              <a:off x="272480" y="1744207"/>
              <a:ext cx="72000" cy="576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52" name="直線コネクタ 51">
              <a:extLst>
                <a:ext uri="{FF2B5EF4-FFF2-40B4-BE49-F238E27FC236}">
                  <a16:creationId xmlns:a16="http://schemas.microsoft.com/office/drawing/2014/main" id="{DA3E6ECD-8274-6267-7B6F-D396A77B5E00}"/>
                </a:ext>
              </a:extLst>
            </p:cNvPr>
            <p:cNvCxnSpPr/>
            <p:nvPr/>
          </p:nvCxnSpPr>
          <p:spPr>
            <a:xfrm>
              <a:off x="272480" y="2320207"/>
              <a:ext cx="6048000" cy="0"/>
            </a:xfrm>
            <a:prstGeom prst="line">
              <a:avLst/>
            </a:prstGeom>
            <a:ln w="1905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nvGrpSpPr>
            <p:cNvPr id="54" name="グループ化 53">
              <a:extLst>
                <a:ext uri="{FF2B5EF4-FFF2-40B4-BE49-F238E27FC236}">
                  <a16:creationId xmlns:a16="http://schemas.microsoft.com/office/drawing/2014/main" id="{32523DE0-36AE-FA1E-4D46-A2FC99A700F1}"/>
                </a:ext>
              </a:extLst>
            </p:cNvPr>
            <p:cNvGrpSpPr/>
            <p:nvPr/>
          </p:nvGrpSpPr>
          <p:grpSpPr>
            <a:xfrm>
              <a:off x="272480" y="5085248"/>
              <a:ext cx="6048520" cy="576000"/>
              <a:chOff x="272480" y="1052800"/>
              <a:chExt cx="6048520" cy="576000"/>
            </a:xfrm>
          </p:grpSpPr>
          <p:sp>
            <p:nvSpPr>
              <p:cNvPr id="55" name="Rectangle 752">
                <a:extLst>
                  <a:ext uri="{FF2B5EF4-FFF2-40B4-BE49-F238E27FC236}">
                    <a16:creationId xmlns:a16="http://schemas.microsoft.com/office/drawing/2014/main" id="{6B17749E-828C-7548-0037-22B44BEA2107}"/>
                  </a:ext>
                </a:extLst>
              </p:cNvPr>
              <p:cNvSpPr>
                <a:spLocks noChangeArrowheads="1"/>
              </p:cNvSpPr>
              <p:nvPr/>
            </p:nvSpPr>
            <p:spPr bwMode="auto">
              <a:xfrm>
                <a:off x="345000" y="1052800"/>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kumimoji="0" lang="en-US" altLang="ja-JP"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Ⅲ	</a:t>
                </a:r>
                <a:r>
                  <a:rPr kumimoji="0" lang="ja-JP" altLang="en-US"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大阪府債の状況</a:t>
                </a:r>
              </a:p>
            </p:txBody>
          </p:sp>
          <p:sp>
            <p:nvSpPr>
              <p:cNvPr id="56" name="Rectangle 752">
                <a:extLst>
                  <a:ext uri="{FF2B5EF4-FFF2-40B4-BE49-F238E27FC236}">
                    <a16:creationId xmlns:a16="http://schemas.microsoft.com/office/drawing/2014/main" id="{99FA94BC-32BD-503C-61CF-DAF82B038FAA}"/>
                  </a:ext>
                </a:extLst>
              </p:cNvPr>
              <p:cNvSpPr>
                <a:spLocks noChangeArrowheads="1"/>
              </p:cNvSpPr>
              <p:nvPr/>
            </p:nvSpPr>
            <p:spPr bwMode="auto">
              <a:xfrm>
                <a:off x="272480" y="1052800"/>
                <a:ext cx="72000" cy="576000"/>
              </a:xfrm>
              <a:prstGeom prst="rect">
                <a:avLst/>
              </a:prstGeom>
              <a:solidFill>
                <a:srgbClr val="7B7B7B"/>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57" name="直線コネクタ 56">
                <a:extLst>
                  <a:ext uri="{FF2B5EF4-FFF2-40B4-BE49-F238E27FC236}">
                    <a16:creationId xmlns:a16="http://schemas.microsoft.com/office/drawing/2014/main" id="{B88D23FE-1DC2-9303-BB29-19EFBACBAC8C}"/>
                  </a:ext>
                </a:extLst>
              </p:cNvPr>
              <p:cNvCxnSpPr/>
              <p:nvPr/>
            </p:nvCxnSpPr>
            <p:spPr>
              <a:xfrm>
                <a:off x="272480" y="1628800"/>
                <a:ext cx="6048000" cy="0"/>
              </a:xfrm>
              <a:prstGeom prst="line">
                <a:avLst/>
              </a:prstGeom>
              <a:ln w="19050">
                <a:gradFill flip="none" rotWithShape="1">
                  <a:gsLst>
                    <a:gs pos="90000">
                      <a:srgbClr val="7B7B7B"/>
                    </a:gs>
                    <a:gs pos="100000">
                      <a:srgbClr val="7B7B7B">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nvGrpSpPr>
            <p:cNvPr id="61" name="グループ化 60">
              <a:extLst>
                <a:ext uri="{FF2B5EF4-FFF2-40B4-BE49-F238E27FC236}">
                  <a16:creationId xmlns:a16="http://schemas.microsoft.com/office/drawing/2014/main" id="{CC95CFA5-F5F1-C8AE-6B36-E43FBCF5D317}"/>
                </a:ext>
              </a:extLst>
            </p:cNvPr>
            <p:cNvGrpSpPr/>
            <p:nvPr/>
          </p:nvGrpSpPr>
          <p:grpSpPr>
            <a:xfrm>
              <a:off x="272480" y="955858"/>
              <a:ext cx="6048520" cy="576001"/>
              <a:chOff x="272480" y="1315962"/>
              <a:chExt cx="6048520" cy="576001"/>
            </a:xfrm>
          </p:grpSpPr>
          <p:sp>
            <p:nvSpPr>
              <p:cNvPr id="62" name="Rectangle 752">
                <a:extLst>
                  <a:ext uri="{FF2B5EF4-FFF2-40B4-BE49-F238E27FC236}">
                    <a16:creationId xmlns:a16="http://schemas.microsoft.com/office/drawing/2014/main" id="{2D8C0660-1F34-556C-C82B-93A68083E939}"/>
                  </a:ext>
                </a:extLst>
              </p:cNvPr>
              <p:cNvSpPr>
                <a:spLocks noChangeArrowheads="1"/>
              </p:cNvSpPr>
              <p:nvPr/>
            </p:nvSpPr>
            <p:spPr bwMode="auto">
              <a:xfrm>
                <a:off x="345000" y="1315962"/>
                <a:ext cx="5976000" cy="576000"/>
              </a:xfrm>
              <a:prstGeom prst="rect">
                <a:avLst/>
              </a:prstGeom>
              <a:noFill/>
              <a:ln w="9525">
                <a:noFill/>
                <a:miter lim="800000"/>
                <a:headEnd/>
                <a:tailEnd/>
              </a:ln>
            </p:spPr>
            <p:txBody>
              <a:bodyPr wrap="none" lIns="72000" tIns="0" rIns="0" bIns="108000" anchor="b">
                <a:noAutofit/>
              </a:bodyPr>
              <a:lstStyle/>
              <a:p>
                <a:pPr marL="396000" indent="-396000" defTabSz="715963" fontAlgn="ctr" hangingPunct="0">
                  <a:defRPr/>
                </a:pPr>
                <a:r>
                  <a:rPr lang="en-US" altLang="ja-JP"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Ⅰ	</a:t>
                </a:r>
                <a:r>
                  <a:rPr lang="ja-JP" altLang="en-US" sz="2400" b="1" kern="0" dirty="0">
                    <a:solidFill>
                      <a:srgbClr val="7B7B7B"/>
                    </a:solidFill>
                    <a:latin typeface="BIZ UDPゴシック" panose="020B0400000000000000" pitchFamily="50" charset="-128"/>
                    <a:ea typeface="BIZ UDPゴシック" panose="020B0400000000000000" pitchFamily="50" charset="-128"/>
                    <a:cs typeface="Arial" panose="020B0604020202020204" pitchFamily="34" charset="0"/>
                  </a:rPr>
                  <a:t>大阪府の概要</a:t>
                </a:r>
              </a:p>
            </p:txBody>
          </p:sp>
          <p:sp>
            <p:nvSpPr>
              <p:cNvPr id="63" name="Rectangle 752">
                <a:extLst>
                  <a:ext uri="{FF2B5EF4-FFF2-40B4-BE49-F238E27FC236}">
                    <a16:creationId xmlns:a16="http://schemas.microsoft.com/office/drawing/2014/main" id="{E3830133-05F2-F5A6-2A14-75C737F6765F}"/>
                  </a:ext>
                </a:extLst>
              </p:cNvPr>
              <p:cNvSpPr>
                <a:spLocks noChangeArrowheads="1"/>
              </p:cNvSpPr>
              <p:nvPr/>
            </p:nvSpPr>
            <p:spPr bwMode="auto">
              <a:xfrm>
                <a:off x="272480" y="1315963"/>
                <a:ext cx="72000" cy="576000"/>
              </a:xfrm>
              <a:prstGeom prst="rect">
                <a:avLst/>
              </a:prstGeom>
              <a:solidFill>
                <a:srgbClr val="7B7B7B"/>
              </a:solidFill>
              <a:ln w="9525">
                <a:noFill/>
                <a:miter lim="800000"/>
                <a:headEnd/>
                <a:tailEnd/>
              </a:ln>
            </p:spPr>
            <p:txBody>
              <a:bodyPr wrap="none" lIns="0" tIns="0" rIns="0" bIns="0" anchor="ctr">
                <a:noAutofit/>
              </a:bodyPr>
              <a:lstStyle/>
              <a:p>
                <a:pPr defTabSz="715963" fontAlgn="ctr" hangingPunct="0">
                  <a:defRPr/>
                </a:pPr>
                <a:endParaRPr kumimoji="0" lang="en-US" altLang="ja-JP" sz="12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128" name="直線コネクタ 127">
                <a:extLst>
                  <a:ext uri="{FF2B5EF4-FFF2-40B4-BE49-F238E27FC236}">
                    <a16:creationId xmlns:a16="http://schemas.microsoft.com/office/drawing/2014/main" id="{300588AA-4679-E140-5149-940872C187A4}"/>
                  </a:ext>
                </a:extLst>
              </p:cNvPr>
              <p:cNvCxnSpPr/>
              <p:nvPr/>
            </p:nvCxnSpPr>
            <p:spPr>
              <a:xfrm>
                <a:off x="272480" y="1891963"/>
                <a:ext cx="6048000" cy="0"/>
              </a:xfrm>
              <a:prstGeom prst="line">
                <a:avLst/>
              </a:prstGeom>
              <a:ln w="19050">
                <a:gradFill flip="none" rotWithShape="1">
                  <a:gsLst>
                    <a:gs pos="90000">
                      <a:srgbClr val="7B7B7B"/>
                    </a:gs>
                    <a:gs pos="100000">
                      <a:srgbClr val="7B7B7B">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grpSp>
      <p:sp>
        <p:nvSpPr>
          <p:cNvPr id="174" name="スライド番号プレースホルダー 11">
            <a:extLst>
              <a:ext uri="{FF2B5EF4-FFF2-40B4-BE49-F238E27FC236}">
                <a16:creationId xmlns:a16="http://schemas.microsoft.com/office/drawing/2014/main" id="{0FC52F3F-3C08-1108-F488-67231C25969F}"/>
              </a:ext>
            </a:extLst>
          </p:cNvPr>
          <p:cNvSpPr txBox="1">
            <a:spLocks/>
          </p:cNvSpPr>
          <p:nvPr/>
        </p:nvSpPr>
        <p:spPr>
          <a:xfrm>
            <a:off x="9129000" y="6641976"/>
            <a:ext cx="720210" cy="216024"/>
          </a:xfrm>
          <a:prstGeom prst="rect">
            <a:avLst/>
          </a:prstGeom>
        </p:spPr>
        <p:txBody>
          <a:bodyPr vert="horz" lIns="0" tIns="0" rIns="0" bIns="0" rtlCol="0" anchor="ctr" anchorCtr="0">
            <a:noAutofit/>
          </a:bodyPr>
          <a:lstStyle>
            <a:defPPr>
              <a:defRPr lang="en-US"/>
            </a:defPPr>
            <a:lvl1pPr marL="0" algn="r" defTabSz="457200" rtl="0" eaLnBrk="1" latinLnBrk="0" hangingPunct="0">
              <a:defRPr sz="1000" kern="1200" baseline="0">
                <a:solidFill>
                  <a:srgbClr val="FFFFFF"/>
                </a:solidFill>
                <a:latin typeface="Arial" panose="020B0604020202020204" pitchFamily="34" charset="0"/>
                <a:ea typeface="ＭＳ Ｐゴシック" panose="020B0600070205080204" pitchFamily="50"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dirty="0">
                <a:ea typeface="BIZ UDPゴシック" panose="020B0400000000000000" pitchFamily="50" charset="-128"/>
              </a:rPr>
              <a:t>6</a:t>
            </a:r>
            <a:endParaRPr lang="ja-JP" altLang="en-US" dirty="0">
              <a:ea typeface="BIZ UDPゴシック" panose="020B0400000000000000" pitchFamily="50" charset="-128"/>
            </a:endParaRPr>
          </a:p>
        </p:txBody>
      </p:sp>
    </p:spTree>
    <p:extLst>
      <p:ext uri="{BB962C8B-B14F-4D97-AF65-F5344CB8AC3E}">
        <p14:creationId xmlns:p14="http://schemas.microsoft.com/office/powerpoint/2010/main" val="422038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4AB95251-52F6-28C8-7F24-897B7DF8564F}"/>
              </a:ext>
            </a:extLst>
          </p:cNvPr>
          <p:cNvSpPr>
            <a:spLocks noGrp="1"/>
          </p:cNvSpPr>
          <p:nvPr>
            <p:ph type="body" sz="quarter" idx="14"/>
          </p:nvPr>
        </p:nvSpPr>
        <p:spPr>
          <a:xfrm>
            <a:off x="272350" y="1052669"/>
            <a:ext cx="9360000" cy="576000"/>
          </a:xfrm>
        </p:spPr>
        <p:txBody>
          <a:bodyPr/>
          <a:lstStyle/>
          <a:p>
            <a:r>
              <a:rPr lang="ja-JP" altLang="en-US" sz="1400" dirty="0"/>
              <a:t>実質収支</a:t>
            </a:r>
            <a:r>
              <a:rPr lang="ja-JP" altLang="en-US" sz="1400" baseline="30000" dirty="0"/>
              <a:t>（注）</a:t>
            </a:r>
            <a:r>
              <a:rPr lang="ja-JP" altLang="en-US" sz="1400" dirty="0"/>
              <a:t>は２０３億円となり、１７年連続の黒字</a:t>
            </a:r>
          </a:p>
          <a:p>
            <a:r>
              <a:rPr lang="ja-JP" altLang="en-US" sz="1400" dirty="0"/>
              <a:t>決算規模は歳入・歳出とも縮小</a:t>
            </a:r>
          </a:p>
        </p:txBody>
      </p:sp>
      <p:sp>
        <p:nvSpPr>
          <p:cNvPr id="2" name="スライド番号プレースホルダー 14">
            <a:extLst>
              <a:ext uri="{FF2B5EF4-FFF2-40B4-BE49-F238E27FC236}">
                <a16:creationId xmlns:a16="http://schemas.microsoft.com/office/drawing/2014/main" id="{8BD4353A-6E43-9615-0B15-21675BE3E29C}"/>
              </a:ext>
            </a:extLst>
          </p:cNvPr>
          <p:cNvSpPr>
            <a:spLocks noGrp="1"/>
          </p:cNvSpPr>
          <p:nvPr>
            <p:ph type="sldNum" sz="quarter" idx="4"/>
          </p:nvPr>
        </p:nvSpPr>
        <p:spPr>
          <a:xfrm>
            <a:off x="9139448" y="6631017"/>
            <a:ext cx="720210" cy="216024"/>
          </a:xfrm>
        </p:spPr>
        <p:txBody>
          <a:bodyPr/>
          <a:lstStyle/>
          <a:p>
            <a:pPr lvl="0"/>
            <a:r>
              <a:rPr lang="en-US" altLang="ja-JP" noProof="0" dirty="0"/>
              <a:t>7</a:t>
            </a:r>
            <a:endParaRPr lang="ja-JP" altLang="en-US" noProof="0" dirty="0"/>
          </a:p>
        </p:txBody>
      </p:sp>
      <p:sp>
        <p:nvSpPr>
          <p:cNvPr id="4" name="テキスト プレースホルダー 3">
            <a:extLst>
              <a:ext uri="{FF2B5EF4-FFF2-40B4-BE49-F238E27FC236}">
                <a16:creationId xmlns:a16="http://schemas.microsoft.com/office/drawing/2014/main" id="{A80BBD0D-DC4A-4373-CDE1-73119393CD43}"/>
              </a:ext>
            </a:extLst>
          </p:cNvPr>
          <p:cNvSpPr>
            <a:spLocks noGrp="1"/>
          </p:cNvSpPr>
          <p:nvPr>
            <p:ph type="body" sz="quarter" idx="12"/>
          </p:nvPr>
        </p:nvSpPr>
        <p:spPr>
          <a:xfrm>
            <a:off x="272350" y="6525368"/>
            <a:ext cx="8568000" cy="216000"/>
          </a:xfrm>
        </p:spPr>
        <p:txBody>
          <a:bodyPr/>
          <a:lstStyle/>
          <a:p>
            <a:r>
              <a:rPr lang="ja-JP" altLang="en-US"/>
              <a:t>（注）実質収支は、歳入総額から歳出総額及び翌年度へ繰越すべき財源を除いたもの</a:t>
            </a:r>
            <a:endParaRPr lang="ja-JP" altLang="en-US" dirty="0"/>
          </a:p>
        </p:txBody>
      </p:sp>
      <p:sp>
        <p:nvSpPr>
          <p:cNvPr id="6" name="テキスト プレースホルダー 5">
            <a:extLst>
              <a:ext uri="{FF2B5EF4-FFF2-40B4-BE49-F238E27FC236}">
                <a16:creationId xmlns:a16="http://schemas.microsoft.com/office/drawing/2014/main" id="{FB22674C-66E8-B9F0-F5A9-FDF679BEB12D}"/>
              </a:ext>
            </a:extLst>
          </p:cNvPr>
          <p:cNvSpPr>
            <a:spLocks noGrp="1"/>
          </p:cNvSpPr>
          <p:nvPr>
            <p:ph type="body" sz="quarter" idx="13"/>
          </p:nvPr>
        </p:nvSpPr>
        <p:spPr>
          <a:xfrm>
            <a:off x="164468" y="83009"/>
            <a:ext cx="9468000" cy="648000"/>
          </a:xfrm>
        </p:spPr>
        <p:txBody>
          <a:bodyPr/>
          <a:lstStyle/>
          <a:p>
            <a:pPr marL="576000" indent="-576000"/>
            <a:r>
              <a:rPr lang="ja-JP" altLang="en-US"/>
              <a:t>（</a:t>
            </a:r>
            <a:r>
              <a:rPr lang="en-US" altLang="ja-JP"/>
              <a:t>1</a:t>
            </a:r>
            <a:r>
              <a:rPr lang="ja-JP" altLang="en-US"/>
              <a:t>）</a:t>
            </a:r>
            <a:r>
              <a:rPr lang="en-US" altLang="ja-JP"/>
              <a:t>	</a:t>
            </a:r>
            <a:r>
              <a:rPr lang="ja-JP" altLang="en-US"/>
              <a:t>令和６年度普通会計決算の状況</a:t>
            </a:r>
          </a:p>
        </p:txBody>
      </p:sp>
      <p:graphicFrame>
        <p:nvGraphicFramePr>
          <p:cNvPr id="59" name="Group 72">
            <a:extLst>
              <a:ext uri="{FF2B5EF4-FFF2-40B4-BE49-F238E27FC236}">
                <a16:creationId xmlns:a16="http://schemas.microsoft.com/office/drawing/2014/main" id="{3A3F0C6F-BFE4-712F-6E96-34B71241CAD9}"/>
              </a:ext>
            </a:extLst>
          </p:cNvPr>
          <p:cNvGraphicFramePr>
            <a:graphicFrameLocks/>
          </p:cNvGraphicFramePr>
          <p:nvPr/>
        </p:nvGraphicFramePr>
        <p:xfrm>
          <a:off x="272480" y="1700808"/>
          <a:ext cx="9360000" cy="1620000"/>
        </p:xfrm>
        <a:graphic>
          <a:graphicData uri="http://schemas.openxmlformats.org/drawingml/2006/table">
            <a:tbl>
              <a:tblPr>
                <a:effectLst/>
              </a:tblPr>
              <a:tblGrid>
                <a:gridCol w="2088000">
                  <a:extLst>
                    <a:ext uri="{9D8B030D-6E8A-4147-A177-3AD203B41FA5}">
                      <a16:colId xmlns:a16="http://schemas.microsoft.com/office/drawing/2014/main" val="20000"/>
                    </a:ext>
                  </a:extLst>
                </a:gridCol>
                <a:gridCol w="2520000">
                  <a:extLst>
                    <a:ext uri="{9D8B030D-6E8A-4147-A177-3AD203B41FA5}">
                      <a16:colId xmlns:a16="http://schemas.microsoft.com/office/drawing/2014/main" val="20001"/>
                    </a:ext>
                  </a:extLst>
                </a:gridCol>
                <a:gridCol w="144000">
                  <a:extLst>
                    <a:ext uri="{9D8B030D-6E8A-4147-A177-3AD203B41FA5}">
                      <a16:colId xmlns:a16="http://schemas.microsoft.com/office/drawing/2014/main" val="3578882228"/>
                    </a:ext>
                  </a:extLst>
                </a:gridCol>
                <a:gridCol w="2088000">
                  <a:extLst>
                    <a:ext uri="{9D8B030D-6E8A-4147-A177-3AD203B41FA5}">
                      <a16:colId xmlns:a16="http://schemas.microsoft.com/office/drawing/2014/main" val="20002"/>
                    </a:ext>
                  </a:extLst>
                </a:gridCol>
                <a:gridCol w="2520000">
                  <a:extLst>
                    <a:ext uri="{9D8B030D-6E8A-4147-A177-3AD203B41FA5}">
                      <a16:colId xmlns:a16="http://schemas.microsoft.com/office/drawing/2014/main" val="20003"/>
                    </a:ext>
                  </a:extLst>
                </a:gridCol>
              </a:tblGrid>
              <a:tr h="540000">
                <a:tc>
                  <a:txBody>
                    <a:bodyPr/>
                    <a:lstStyle/>
                    <a:p>
                      <a:pPr marL="0" marR="0" lvl="0" indent="0" algn="l" defTabSz="914400" rtl="0" eaLnBrk="1" fontAlgn="base" latinLnBrk="0" hangingPunct="0">
                        <a:lnSpc>
                          <a:spcPct val="100000"/>
                        </a:lnSpc>
                        <a:spcBef>
                          <a:spcPts val="0"/>
                        </a:spcBef>
                        <a:spcAft>
                          <a:spcPct val="0"/>
                        </a:spcAft>
                        <a:buClrTx/>
                        <a:buSzTx/>
                        <a:buFontTx/>
                        <a:buNone/>
                        <a:tabLst/>
                      </a:pPr>
                      <a:r>
                        <a:rPr kumimoji="1" lang="ja-JP" altLang="en-US" sz="12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歳入総額（Ａ）</a:t>
                      </a: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solid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３</a:t>
                      </a:r>
                      <a:r>
                        <a:rPr kumimoji="1" lang="ja-JP" altLang="en-US" sz="12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兆</a:t>
                      </a:r>
                      <a:r>
                        <a:rPr kumimoji="1" lang="ja-JP" altLang="en-US"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３</a:t>
                      </a:r>
                      <a:r>
                        <a:rPr kumimoji="1" lang="en-US" altLang="ja-JP"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１７０</a:t>
                      </a:r>
                      <a:r>
                        <a:rPr kumimoji="1" lang="ja-JP" altLang="en-US" sz="12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億円</a:t>
                      </a:r>
                      <a:endParaRPr kumimoji="1" lang="en-US" altLang="ja-JP" sz="12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r" defTabSz="914400" rtl="0" eaLnBrk="1" fontAlgn="base" latinLnBrk="0" hangingPunct="0">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（対前年度比▲４１５億円）</a:t>
                      </a:r>
                      <a:endPar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0" marR="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0"/>
                        </a:spcBef>
                        <a:spcAft>
                          <a:spcPct val="0"/>
                        </a:spcAft>
                        <a:buClrTx/>
                        <a:buSzTx/>
                        <a:buFontTx/>
                        <a:buNone/>
                        <a:tabLst/>
                      </a:pPr>
                      <a:r>
                        <a:rPr kumimoji="1" lang="ja-JP" altLang="en-US" sz="12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歳出総額（Ｂ）</a:t>
                      </a: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solid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r>
                        <a:rPr kumimoji="1" lang="ja-JP" altLang="en-US"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３</a:t>
                      </a:r>
                      <a:r>
                        <a:rPr kumimoji="1" lang="ja-JP" altLang="en-US" sz="12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兆</a:t>
                      </a:r>
                      <a:r>
                        <a:rPr kumimoji="1" lang="ja-JP" altLang="en-US"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２</a:t>
                      </a:r>
                      <a:r>
                        <a:rPr kumimoji="1" lang="en-US" altLang="ja-JP"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８００</a:t>
                      </a:r>
                      <a:r>
                        <a:rPr kumimoji="1" lang="ja-JP" altLang="en-US" sz="12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億円</a:t>
                      </a:r>
                      <a:endParaRPr kumimoji="1" lang="ja-JP" altLang="en-US" sz="12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r" defTabSz="914400" rtl="0" eaLnBrk="1" fontAlgn="base" latinLnBrk="0" hangingPunct="0">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（対前年度比▲４５６億円）</a:t>
                      </a:r>
                      <a:endParaRPr kumimoji="1" lang="en-US" altLang="ja-JP"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0000">
                <a:tc>
                  <a:txBody>
                    <a:bodyPr/>
                    <a:lstStyle/>
                    <a:p>
                      <a:pPr marL="0" marR="0" lvl="0" indent="0" algn="l" defTabSz="914400" rtl="0" eaLnBrk="1" fontAlgn="base" latinLnBrk="0" hangingPunct="0">
                        <a:lnSpc>
                          <a:spcPct val="100000"/>
                        </a:lnSpc>
                        <a:spcBef>
                          <a:spcPts val="0"/>
                        </a:spcBef>
                        <a:spcAft>
                          <a:spcPct val="0"/>
                        </a:spcAft>
                        <a:buClrTx/>
                        <a:buSzTx/>
                        <a:buFontTx/>
                        <a:buNone/>
                        <a:tabLst/>
                      </a:pPr>
                      <a:r>
                        <a:rPr kumimoji="1" lang="ja-JP" altLang="en-US" sz="12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形式収支（Ｃ＝Ａ－Ｂ）</a:t>
                      </a: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solid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３７０</a:t>
                      </a:r>
                      <a:r>
                        <a:rPr kumimoji="1" lang="ja-JP" altLang="en-US" sz="12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億円</a:t>
                      </a:r>
                    </a:p>
                    <a:p>
                      <a:pPr marL="0" marR="0" lvl="0" indent="0" algn="r" defTabSz="914400" rtl="0" eaLnBrk="1" fontAlgn="base" latinLnBrk="0" hangingPunct="0">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（対前年度比＋４１億円）</a:t>
                      </a: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0" marR="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0"/>
                        </a:spcBef>
                        <a:spcAft>
                          <a:spcPct val="0"/>
                        </a:spcAft>
                        <a:buClrTx/>
                        <a:buSzTx/>
                        <a:buFontTx/>
                        <a:buNone/>
                        <a:tabLst/>
                      </a:pPr>
                      <a:r>
                        <a:rPr kumimoji="1" lang="ja-JP" altLang="en-US" sz="12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翌年度へ</a:t>
                      </a:r>
                    </a:p>
                    <a:p>
                      <a:pPr marL="0" marR="0" lvl="0" indent="0" algn="l" defTabSz="914400" rtl="0" eaLnBrk="1" fontAlgn="base" latinLnBrk="0" hangingPunct="0">
                        <a:lnSpc>
                          <a:spcPct val="100000"/>
                        </a:lnSpc>
                        <a:spcBef>
                          <a:spcPts val="0"/>
                        </a:spcBef>
                        <a:spcAft>
                          <a:spcPct val="0"/>
                        </a:spcAft>
                        <a:buClrTx/>
                        <a:buSzTx/>
                        <a:buFontTx/>
                        <a:buNone/>
                        <a:tabLst/>
                      </a:pPr>
                      <a:r>
                        <a:rPr kumimoji="1" lang="ja-JP" altLang="en-US" sz="12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rPr>
                        <a:t>繰越すべき財源（Ｄ）</a:t>
                      </a: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solid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１６７</a:t>
                      </a:r>
                      <a:r>
                        <a:rPr kumimoji="1" lang="ja-JP" altLang="en-US" sz="12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億円</a:t>
                      </a:r>
                    </a:p>
                    <a:p>
                      <a:pPr marL="0" marR="0" lvl="0" indent="0" algn="r" defTabSz="914400" rtl="0" eaLnBrk="1" fontAlgn="base" latinLnBrk="0" hangingPunct="0">
                        <a:lnSpc>
                          <a:spcPct val="100000"/>
                        </a:lnSpc>
                        <a:spcBef>
                          <a:spcPts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（対前年度比▲６億円）</a:t>
                      </a: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0000">
                <a:tc>
                  <a:txBody>
                    <a:bodyPr/>
                    <a:lstStyle/>
                    <a:p>
                      <a:pPr marL="0" marR="0" lvl="0" indent="0" algn="l" defTabSz="914400" rtl="0" eaLnBrk="1" fontAlgn="base" latinLnBrk="0" hangingPunct="0">
                        <a:lnSpc>
                          <a:spcPct val="100000"/>
                        </a:lnSpc>
                        <a:spcBef>
                          <a:spcPts val="0"/>
                        </a:spcBef>
                        <a:spcAft>
                          <a:spcPct val="0"/>
                        </a:spcAft>
                        <a:buClrTx/>
                        <a:buSzTx/>
                        <a:buFontTx/>
                        <a:buNone/>
                        <a:tabLst/>
                      </a:pPr>
                      <a:r>
                        <a:rPr kumimoji="1" lang="zh-TW" altLang="en-US" sz="1200" b="1" i="0" u="none" strike="noStrike" cap="none" normalizeH="0" baseline="0">
                          <a:ln>
                            <a:noFill/>
                          </a:ln>
                          <a:solidFill>
                            <a:srgbClr val="000000"/>
                          </a:solidFill>
                          <a:effectLst/>
                          <a:latin typeface="BIZ UDPゴシック" panose="020B0400000000000000" pitchFamily="50" charset="-128"/>
                          <a:ea typeface="BIZ UDPゴシック" panose="020B0400000000000000" pitchFamily="50" charset="-128"/>
                        </a:rPr>
                        <a:t>実質収支（Ｃ－Ｄ）</a:t>
                      </a: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solidFill>
                      <a:srgbClr val="CCDAF5"/>
                    </a:solid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r>
                        <a:rPr kumimoji="1" lang="zh-TW" altLang="en-US" sz="14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２０３</a:t>
                      </a:r>
                      <a:r>
                        <a:rPr kumimoji="1" lang="zh-TW" altLang="en-US" sz="1200" b="1"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億円</a:t>
                      </a:r>
                    </a:p>
                    <a:p>
                      <a:pPr marL="0" marR="0" lvl="0" indent="0" algn="r" defTabSz="914400" rtl="0" eaLnBrk="1" fontAlgn="base" latinLnBrk="0" hangingPunct="0">
                        <a:lnSpc>
                          <a:spcPct val="100000"/>
                        </a:lnSpc>
                        <a:spcBef>
                          <a:spcPts val="0"/>
                        </a:spcBef>
                        <a:spcAft>
                          <a:spcPct val="0"/>
                        </a:spcAft>
                        <a:buClrTx/>
                        <a:buSzTx/>
                        <a:buFontTx/>
                        <a:buNone/>
                        <a:tabLst/>
                      </a:pPr>
                      <a:r>
                        <a:rPr kumimoji="1" lang="zh-TW" altLang="en-US" sz="1200" b="0"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rPr>
                        <a:t>（対前年度比＋４８億円）</a:t>
                      </a: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solidFill>
                        <a:srgbClr val="484848"/>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endParaRPr kumimoji="1" lang="zh-TW" altLang="en-US" sz="1200" b="0" i="0" u="none" strike="noStrike" cap="none" normalizeH="0" baseline="0">
                        <a:ln>
                          <a:noFill/>
                        </a:ln>
                        <a:solidFill>
                          <a:schemeClr val="tx1"/>
                        </a:solidFill>
                        <a:effectLst/>
                        <a:latin typeface="BIZ UDPゴシック" panose="020B0400000000000000" pitchFamily="50" charset="-128"/>
                        <a:ea typeface="BIZ UDPゴシック" panose="020B0400000000000000" pitchFamily="50" charset="-128"/>
                      </a:endParaRPr>
                    </a:p>
                  </a:txBody>
                  <a:tcPr marL="0" marR="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100000"/>
                        </a:lnSpc>
                        <a:spcBef>
                          <a:spcPts val="0"/>
                        </a:spcBef>
                        <a:spcAft>
                          <a:spcPct val="0"/>
                        </a:spcAft>
                        <a:buClrTx/>
                        <a:buSzTx/>
                        <a:buFontTx/>
                        <a:buNone/>
                        <a:tabLst/>
                      </a:pPr>
                      <a:endParaRPr kumimoji="1" lang="ja-JP" altLang="en-US" sz="12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endParaRP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0">
                        <a:lnSpc>
                          <a:spcPct val="100000"/>
                        </a:lnSpc>
                        <a:spcBef>
                          <a:spcPts val="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L="108000" marR="108000" marT="0" marB="288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484848"/>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8700172"/>
                  </a:ext>
                </a:extLst>
              </a:tr>
            </a:tbl>
          </a:graphicData>
        </a:graphic>
      </p:graphicFrame>
      <p:graphicFrame>
        <p:nvGraphicFramePr>
          <p:cNvPr id="65" name="Object 25">
            <a:extLst>
              <a:ext uri="{FF2B5EF4-FFF2-40B4-BE49-F238E27FC236}">
                <a16:creationId xmlns:a16="http://schemas.microsoft.com/office/drawing/2014/main" id="{11585BD9-7EDD-6984-F735-F1171B413560}"/>
              </a:ext>
            </a:extLst>
          </p:cNvPr>
          <p:cNvGraphicFramePr>
            <a:graphicFrameLocks/>
          </p:cNvGraphicFramePr>
          <p:nvPr>
            <p:extLst>
              <p:ext uri="{D42A27DB-BD31-4B8C-83A1-F6EECF244321}">
                <p14:modId xmlns:p14="http://schemas.microsoft.com/office/powerpoint/2010/main" val="777910877"/>
              </p:ext>
            </p:extLst>
          </p:nvPr>
        </p:nvGraphicFramePr>
        <p:xfrm>
          <a:off x="128464" y="3789041"/>
          <a:ext cx="9648000" cy="2808000"/>
        </p:xfrm>
        <a:graphic>
          <a:graphicData uri="http://schemas.openxmlformats.org/drawingml/2006/chart">
            <c:chart xmlns:c="http://schemas.openxmlformats.org/drawingml/2006/chart" xmlns:r="http://schemas.openxmlformats.org/officeDocument/2006/relationships" r:id="rId2"/>
          </a:graphicData>
        </a:graphic>
      </p:graphicFrame>
      <p:sp>
        <p:nvSpPr>
          <p:cNvPr id="68" name="テキスト ボックス 67">
            <a:extLst>
              <a:ext uri="{FF2B5EF4-FFF2-40B4-BE49-F238E27FC236}">
                <a16:creationId xmlns:a16="http://schemas.microsoft.com/office/drawing/2014/main" id="{520758A2-0455-C2AE-6F6D-0BEA729110E8}"/>
              </a:ext>
            </a:extLst>
          </p:cNvPr>
          <p:cNvSpPr txBox="1">
            <a:spLocks/>
          </p:cNvSpPr>
          <p:nvPr/>
        </p:nvSpPr>
        <p:spPr bwMode="auto">
          <a:xfrm>
            <a:off x="8594182" y="6309336"/>
            <a:ext cx="144000" cy="144000"/>
          </a:xfrm>
          <a:prstGeom prst="rect">
            <a:avLst/>
          </a:prstGeom>
          <a:noFill/>
          <a:ln w="9525" cap="rnd" algn="ctr">
            <a:noFill/>
            <a:miter lim="800000"/>
            <a:headEnd/>
            <a:tailEnd/>
          </a:ln>
          <a:effectLst/>
        </p:spPr>
        <p:txBody>
          <a:bodyPr wrap="none" lIns="0" tIns="0" rIns="0" bIns="0" rtlCol="0" anchor="ctr" anchorCtr="0">
            <a:noAutofit/>
          </a:bodyPr>
          <a:lstStyle/>
          <a:p>
            <a:pPr marL="268288" marR="0" lvl="0" indent="-268288" algn="ctr" defTabSz="914400" rtl="0" fontAlgn="ctr" latinLnBrk="0" hangingPunct="1">
              <a:lnSpc>
                <a:spcPct val="100000"/>
              </a:lnSpc>
              <a:spcBef>
                <a:spcPct val="5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（年度）</a:t>
            </a:r>
          </a:p>
        </p:txBody>
      </p:sp>
      <p:grpSp>
        <p:nvGrpSpPr>
          <p:cNvPr id="69" name="グループ化 68">
            <a:extLst>
              <a:ext uri="{FF2B5EF4-FFF2-40B4-BE49-F238E27FC236}">
                <a16:creationId xmlns:a16="http://schemas.microsoft.com/office/drawing/2014/main" id="{3E923A3B-2C3F-42D4-D9DA-23F354BCCC53}"/>
              </a:ext>
            </a:extLst>
          </p:cNvPr>
          <p:cNvGrpSpPr/>
          <p:nvPr/>
        </p:nvGrpSpPr>
        <p:grpSpPr>
          <a:xfrm>
            <a:off x="272480" y="3501008"/>
            <a:ext cx="9360008" cy="288032"/>
            <a:chOff x="272480" y="1340800"/>
            <a:chExt cx="9360008" cy="288032"/>
          </a:xfrm>
        </p:grpSpPr>
        <p:sp>
          <p:nvSpPr>
            <p:cNvPr id="70" name="Rectangle 752">
              <a:extLst>
                <a:ext uri="{FF2B5EF4-FFF2-40B4-BE49-F238E27FC236}">
                  <a16:creationId xmlns:a16="http://schemas.microsoft.com/office/drawing/2014/main" id="{7705E425-0192-9227-749A-714965F1C3B1}"/>
                </a:ext>
              </a:extLst>
            </p:cNvPr>
            <p:cNvSpPr>
              <a:spLocks noChangeArrowheads="1"/>
            </p:cNvSpPr>
            <p:nvPr/>
          </p:nvSpPr>
          <p:spPr bwMode="auto">
            <a:xfrm>
              <a:off x="344488" y="1340832"/>
              <a:ext cx="9288000" cy="288000"/>
            </a:xfrm>
            <a:prstGeom prst="rect">
              <a:avLst/>
            </a:prstGeom>
            <a:noFill/>
            <a:ln w="9525">
              <a:noFill/>
              <a:miter lim="800000"/>
              <a:headEnd/>
              <a:tailEnd/>
            </a:ln>
          </p:spPr>
          <p:txBody>
            <a:bodyPr wrap="none" lIns="72000" tIns="0" rIns="0" bIns="57600" anchor="b">
              <a:noAutofit/>
            </a:bodyPr>
            <a:lstStyle/>
            <a:p>
              <a:pPr defTabSz="715963" fontAlgn="base" hangingPunct="0">
                <a:defRPr/>
              </a:pPr>
              <a:r>
                <a:rPr kumimoji="0" lang="ja-JP" altLang="en-US" sz="1400" b="1" kern="0">
                  <a:latin typeface="BIZ UDPゴシック" panose="020B0400000000000000" pitchFamily="50" charset="-128"/>
                  <a:ea typeface="BIZ UDPゴシック" panose="020B0400000000000000" pitchFamily="50" charset="-128"/>
                  <a:cs typeface="Arial" panose="020B0604020202020204" pitchFamily="34" charset="0"/>
                </a:rPr>
                <a:t>歳入歳出決算額と実質収支の推移</a:t>
              </a:r>
            </a:p>
          </p:txBody>
        </p:sp>
        <p:sp>
          <p:nvSpPr>
            <p:cNvPr id="71" name="Rectangle 752">
              <a:extLst>
                <a:ext uri="{FF2B5EF4-FFF2-40B4-BE49-F238E27FC236}">
                  <a16:creationId xmlns:a16="http://schemas.microsoft.com/office/drawing/2014/main" id="{5DC318DE-C776-797F-78D5-B389AC493FD1}"/>
                </a:ext>
              </a:extLst>
            </p:cNvPr>
            <p:cNvSpPr>
              <a:spLocks noChangeArrowheads="1"/>
            </p:cNvSpPr>
            <p:nvPr/>
          </p:nvSpPr>
          <p:spPr bwMode="auto">
            <a:xfrm>
              <a:off x="272480" y="1340800"/>
              <a:ext cx="72000" cy="288000"/>
            </a:xfrm>
            <a:prstGeom prst="rect">
              <a:avLst/>
            </a:prstGeom>
            <a:solidFill>
              <a:srgbClr val="111986"/>
            </a:solidFill>
            <a:ln w="9525">
              <a:noFill/>
              <a:miter lim="800000"/>
              <a:headEnd/>
              <a:tailEnd/>
            </a:ln>
          </p:spPr>
          <p:txBody>
            <a:bodyPr wrap="none" lIns="0" tIns="0" rIns="0" bIns="0" anchor="ctr">
              <a:noAutofit/>
            </a:bodyPr>
            <a:lstStyle/>
            <a:p>
              <a:pPr defTabSz="715963" fontAlgn="ctr" hangingPunct="0">
                <a:defRPr/>
              </a:pPr>
              <a:endParaRPr kumimoji="0" lang="en-US" altLang="ja-JP" sz="1400" b="1" kern="0" dirty="0">
                <a:latin typeface="BIZ UDPゴシック" panose="020B0400000000000000" pitchFamily="50" charset="-128"/>
                <a:ea typeface="BIZ UDPゴシック" panose="020B0400000000000000" pitchFamily="50" charset="-128"/>
                <a:cs typeface="Arial" panose="020B0604020202020204" pitchFamily="34" charset="0"/>
              </a:endParaRPr>
            </a:p>
          </p:txBody>
        </p:sp>
        <p:cxnSp>
          <p:nvCxnSpPr>
            <p:cNvPr id="72" name="直線コネクタ 71">
              <a:extLst>
                <a:ext uri="{FF2B5EF4-FFF2-40B4-BE49-F238E27FC236}">
                  <a16:creationId xmlns:a16="http://schemas.microsoft.com/office/drawing/2014/main" id="{266C6E38-F817-E2D0-FE56-0907902D5028}"/>
                </a:ext>
              </a:extLst>
            </p:cNvPr>
            <p:cNvCxnSpPr>
              <a:cxnSpLocks/>
            </p:cNvCxnSpPr>
            <p:nvPr/>
          </p:nvCxnSpPr>
          <p:spPr>
            <a:xfrm>
              <a:off x="272480" y="1628800"/>
              <a:ext cx="9360000" cy="0"/>
            </a:xfrm>
            <a:prstGeom prst="line">
              <a:avLst/>
            </a:prstGeom>
            <a:ln w="12700">
              <a:gradFill flip="none" rotWithShape="1">
                <a:gsLst>
                  <a:gs pos="90000">
                    <a:srgbClr val="111986"/>
                  </a:gs>
                  <a:gs pos="100000">
                    <a:srgbClr val="111986">
                      <a:alpha val="0"/>
                    </a:srgbClr>
                  </a:gs>
                </a:gsLst>
                <a:lin ang="0" scaled="1"/>
                <a:tileRect/>
              </a:gradFill>
            </a:ln>
          </p:spPr>
          <p:style>
            <a:lnRef idx="2">
              <a:schemeClr val="accent1"/>
            </a:lnRef>
            <a:fillRef idx="0">
              <a:schemeClr val="accent1"/>
            </a:fillRef>
            <a:effectRef idx="1">
              <a:schemeClr val="accent1"/>
            </a:effectRef>
            <a:fontRef idx="minor">
              <a:schemeClr val="tx1"/>
            </a:fontRef>
          </p:style>
        </p:cxnSp>
      </p:grpSp>
      <p:sp>
        <p:nvSpPr>
          <p:cNvPr id="83" name="Text Box 49">
            <a:extLst>
              <a:ext uri="{FF2B5EF4-FFF2-40B4-BE49-F238E27FC236}">
                <a16:creationId xmlns:a16="http://schemas.microsoft.com/office/drawing/2014/main" id="{CF0C29FF-F1D3-5DBE-D867-12F20E3601EB}"/>
              </a:ext>
            </a:extLst>
          </p:cNvPr>
          <p:cNvSpPr txBox="1">
            <a:spLocks noChangeArrowheads="1"/>
          </p:cNvSpPr>
          <p:nvPr/>
        </p:nvSpPr>
        <p:spPr bwMode="auto">
          <a:xfrm>
            <a:off x="272496" y="3861064"/>
            <a:ext cx="144000"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lIns="0" tIns="0" rIns="0" bIns="0" anchor="ctr" anchorCtr="0">
            <a:noAutofit/>
          </a:bodyPr>
          <a:lstStyle>
            <a:lvl1pPr eaLnBrk="0" hangingPunct="0">
              <a:defRPr kumimoji="1" sz="600">
                <a:solidFill>
                  <a:srgbClr val="000000"/>
                </a:solidFill>
                <a:latin typeface="Arial" charset="0"/>
                <a:ea typeface="ＭＳ Ｐゴシック" charset="-128"/>
              </a:defRPr>
            </a:lvl1pPr>
            <a:lvl2pPr marL="742950" indent="-285750" eaLnBrk="0" hangingPunct="0">
              <a:defRPr kumimoji="1" sz="600">
                <a:solidFill>
                  <a:srgbClr val="000000"/>
                </a:solidFill>
                <a:latin typeface="Arial" charset="0"/>
                <a:ea typeface="ＭＳ Ｐゴシック" charset="-128"/>
              </a:defRPr>
            </a:lvl2pPr>
            <a:lvl3pPr marL="1143000" indent="-228600" eaLnBrk="0" hangingPunct="0">
              <a:defRPr kumimoji="1" sz="600">
                <a:solidFill>
                  <a:srgbClr val="000000"/>
                </a:solidFill>
                <a:latin typeface="Arial" charset="0"/>
                <a:ea typeface="ＭＳ Ｐゴシック" charset="-128"/>
              </a:defRPr>
            </a:lvl3pPr>
            <a:lvl4pPr marL="1600200" indent="-228600" eaLnBrk="0" hangingPunct="0">
              <a:defRPr kumimoji="1" sz="600">
                <a:solidFill>
                  <a:srgbClr val="000000"/>
                </a:solidFill>
                <a:latin typeface="Arial" charset="0"/>
                <a:ea typeface="ＭＳ Ｐゴシック" charset="-128"/>
              </a:defRPr>
            </a:lvl4pPr>
            <a:lvl5pPr marL="2057400" indent="-228600" eaLnBrk="0" hangingPunct="0">
              <a:defRPr kumimoji="1" sz="600">
                <a:solidFill>
                  <a:srgbClr val="000000"/>
                </a:solidFill>
                <a:latin typeface="Arial" charset="0"/>
                <a:ea typeface="ＭＳ Ｐゴシック" charset="-128"/>
              </a:defRPr>
            </a:lvl5pPr>
            <a:lvl6pPr marL="2514600" indent="-228600" eaLnBrk="0" fontAlgn="base" hangingPunct="0">
              <a:spcBef>
                <a:spcPct val="0"/>
              </a:spcBef>
              <a:spcAft>
                <a:spcPct val="0"/>
              </a:spcAft>
              <a:defRPr kumimoji="1" sz="600">
                <a:solidFill>
                  <a:srgbClr val="000000"/>
                </a:solidFill>
                <a:latin typeface="Arial" charset="0"/>
                <a:ea typeface="ＭＳ Ｐゴシック" charset="-128"/>
              </a:defRPr>
            </a:lvl6pPr>
            <a:lvl7pPr marL="2971800" indent="-228600" eaLnBrk="0" fontAlgn="base" hangingPunct="0">
              <a:spcBef>
                <a:spcPct val="0"/>
              </a:spcBef>
              <a:spcAft>
                <a:spcPct val="0"/>
              </a:spcAft>
              <a:defRPr kumimoji="1" sz="600">
                <a:solidFill>
                  <a:srgbClr val="000000"/>
                </a:solidFill>
                <a:latin typeface="Arial" charset="0"/>
                <a:ea typeface="ＭＳ Ｐゴシック" charset="-128"/>
              </a:defRPr>
            </a:lvl7pPr>
            <a:lvl8pPr marL="3429000" indent="-228600" eaLnBrk="0" fontAlgn="base" hangingPunct="0">
              <a:spcBef>
                <a:spcPct val="0"/>
              </a:spcBef>
              <a:spcAft>
                <a:spcPct val="0"/>
              </a:spcAft>
              <a:defRPr kumimoji="1" sz="600">
                <a:solidFill>
                  <a:srgbClr val="000000"/>
                </a:solidFill>
                <a:latin typeface="Arial" charset="0"/>
                <a:ea typeface="ＭＳ Ｐゴシック" charset="-128"/>
              </a:defRPr>
            </a:lvl8pPr>
            <a:lvl9pPr marL="3886200" indent="-228600" eaLnBrk="0" fontAlgn="base" hangingPunct="0">
              <a:spcBef>
                <a:spcPct val="0"/>
              </a:spcBef>
              <a:spcAft>
                <a:spcPct val="0"/>
              </a:spcAft>
              <a:defRPr kumimoji="1" sz="600">
                <a:solidFill>
                  <a:srgbClr val="000000"/>
                </a:solidFill>
                <a:latin typeface="Arial" charset="0"/>
                <a:ea typeface="ＭＳ Ｐゴシック" charset="-128"/>
              </a:defRPr>
            </a:lvl9pPr>
          </a:lstStyle>
          <a:p>
            <a:pPr marL="0" marR="0" lvl="0" indent="0" defTabSz="914400" rtl="0" eaLnBrk="1" fontAlgn="ctr" latinLnBrk="0">
              <a:lnSpc>
                <a:spcPct val="100000"/>
              </a:lnSpc>
              <a:spcBef>
                <a:spcPct val="5000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ea typeface="+mn-ea"/>
                <a:cs typeface="+mn-cs"/>
              </a:rPr>
              <a:t>（単位：億円）</a:t>
            </a:r>
          </a:p>
        </p:txBody>
      </p:sp>
      <p:grpSp>
        <p:nvGrpSpPr>
          <p:cNvPr id="116" name="グループ化 115">
            <a:extLst>
              <a:ext uri="{FF2B5EF4-FFF2-40B4-BE49-F238E27FC236}">
                <a16:creationId xmlns:a16="http://schemas.microsoft.com/office/drawing/2014/main" id="{9631E66E-711C-C404-D878-3D765CD19C6E}"/>
              </a:ext>
            </a:extLst>
          </p:cNvPr>
          <p:cNvGrpSpPr/>
          <p:nvPr/>
        </p:nvGrpSpPr>
        <p:grpSpPr>
          <a:xfrm>
            <a:off x="4016896" y="3897060"/>
            <a:ext cx="1068191" cy="72000"/>
            <a:chOff x="4172817" y="3897060"/>
            <a:chExt cx="1068191" cy="72000"/>
          </a:xfrm>
        </p:grpSpPr>
        <p:sp>
          <p:nvSpPr>
            <p:cNvPr id="77" name="Rectangle 32">
              <a:extLst>
                <a:ext uri="{FF2B5EF4-FFF2-40B4-BE49-F238E27FC236}">
                  <a16:creationId xmlns:a16="http://schemas.microsoft.com/office/drawing/2014/main" id="{B30072A8-600F-06BA-F105-588475FE41F3}"/>
                </a:ext>
              </a:extLst>
            </p:cNvPr>
            <p:cNvSpPr>
              <a:spLocks noChangeArrowheads="1"/>
            </p:cNvSpPr>
            <p:nvPr/>
          </p:nvSpPr>
          <p:spPr bwMode="auto">
            <a:xfrm>
              <a:off x="5025008" y="3897060"/>
              <a:ext cx="216000" cy="72000"/>
            </a:xfrm>
            <a:prstGeom prst="rect">
              <a:avLst/>
            </a:prstGeom>
            <a:solidFill>
              <a:srgbClr val="82B4EB"/>
            </a:solidFill>
            <a:ln w="9525" algn="ctr">
              <a:noFill/>
              <a:miter lim="800000"/>
              <a:headEnd/>
              <a:tailEnd/>
            </a:ln>
            <a:effectLst/>
          </p:spPr>
          <p:txBody>
            <a:bodyPr wrap="none" lIns="288000" tIns="0" rIns="0" bIns="0" anchor="ctr"/>
            <a:lstStyle/>
            <a:p>
              <a:pPr marL="0" marR="0" lvl="0" indent="0" defTabSz="914400" rtl="0" fontAlgn="ctr" latinLnBrk="0" hangingPunct="0">
                <a:buClrTx/>
                <a:buSzTx/>
                <a:buFontTx/>
                <a:buNone/>
                <a:tabLst/>
                <a:defRPr/>
              </a:pPr>
              <a:r>
                <a:rPr kumimoji="1" lang="zh-TW"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歳出決算（左軸）</a:t>
              </a:r>
            </a:p>
          </p:txBody>
        </p:sp>
        <p:sp>
          <p:nvSpPr>
            <p:cNvPr id="81" name="Rectangle 34">
              <a:extLst>
                <a:ext uri="{FF2B5EF4-FFF2-40B4-BE49-F238E27FC236}">
                  <a16:creationId xmlns:a16="http://schemas.microsoft.com/office/drawing/2014/main" id="{E084086C-D2AB-7C4B-48EB-394DAA806D3F}"/>
                </a:ext>
              </a:extLst>
            </p:cNvPr>
            <p:cNvSpPr>
              <a:spLocks noChangeArrowheads="1"/>
            </p:cNvSpPr>
            <p:nvPr/>
          </p:nvSpPr>
          <p:spPr bwMode="auto">
            <a:xfrm>
              <a:off x="4172817" y="3897060"/>
              <a:ext cx="216000" cy="72000"/>
            </a:xfrm>
            <a:prstGeom prst="rect">
              <a:avLst/>
            </a:prstGeom>
            <a:solidFill>
              <a:srgbClr val="CCDAF5"/>
            </a:solidFill>
            <a:ln w="9525" algn="ctr">
              <a:noFill/>
              <a:miter lim="800000"/>
              <a:headEnd/>
              <a:tailEnd/>
            </a:ln>
            <a:effectLst/>
          </p:spPr>
          <p:txBody>
            <a:bodyPr wrap="none" lIns="288000" tIns="0" rIns="0" bIns="0" anchor="ctr"/>
            <a:lstStyle/>
            <a:p>
              <a:pPr marL="0" marR="0" lvl="0" indent="0" defTabSz="914400" rtl="0" fontAlgn="ctr" latinLnBrk="0" hangingPunct="0">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歳入決算</a:t>
              </a:r>
            </a:p>
          </p:txBody>
        </p:sp>
      </p:grpSp>
      <p:sp>
        <p:nvSpPr>
          <p:cNvPr id="3" name="角丸四角形 14">
            <a:extLst>
              <a:ext uri="{FF2B5EF4-FFF2-40B4-BE49-F238E27FC236}">
                <a16:creationId xmlns:a16="http://schemas.microsoft.com/office/drawing/2014/main" id="{998D711F-673A-966D-F7F6-F63D203BB5E3}"/>
              </a:ext>
            </a:extLst>
          </p:cNvPr>
          <p:cNvSpPr/>
          <p:nvPr/>
        </p:nvSpPr>
        <p:spPr>
          <a:xfrm>
            <a:off x="1064704" y="4221088"/>
            <a:ext cx="1224000" cy="360000"/>
          </a:xfrm>
          <a:prstGeom prst="roundRect">
            <a:avLst>
              <a:gd name="adj" fmla="val 9091"/>
            </a:avLst>
          </a:prstGeom>
          <a:solidFill>
            <a:schemeClr val="bg1"/>
          </a:solidFill>
          <a:ln w="9525">
            <a:solidFill>
              <a:srgbClr val="111986"/>
            </a:solidFill>
          </a:ln>
        </p:spPr>
        <p:style>
          <a:lnRef idx="2">
            <a:schemeClr val="dk1"/>
          </a:lnRef>
          <a:fillRef idx="1">
            <a:schemeClr val="lt1"/>
          </a:fillRef>
          <a:effectRef idx="0">
            <a:schemeClr val="dk1"/>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ctr" hangingPunct="0"/>
            <a:r>
              <a:rPr kumimoji="1" lang="zh-TW" altLang="en-US" sz="120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rPr>
              <a:t>実質収支（右軸）</a:t>
            </a:r>
            <a:endParaRPr kumimoji="1" lang="zh-TW" altLang="en-US" sz="1200" dirty="0">
              <a:solidFill>
                <a:srgbClr val="000000"/>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5" name="直角三角形 4">
            <a:extLst>
              <a:ext uri="{FF2B5EF4-FFF2-40B4-BE49-F238E27FC236}">
                <a16:creationId xmlns:a16="http://schemas.microsoft.com/office/drawing/2014/main" id="{85A13342-783A-36E9-0498-329E240B99E6}"/>
              </a:ext>
            </a:extLst>
          </p:cNvPr>
          <p:cNvSpPr/>
          <p:nvPr/>
        </p:nvSpPr>
        <p:spPr>
          <a:xfrm flipH="1" flipV="1">
            <a:off x="1622704" y="4581128"/>
            <a:ext cx="400100" cy="374800"/>
          </a:xfrm>
          <a:custGeom>
            <a:avLst/>
            <a:gdLst>
              <a:gd name="connsiteX0" fmla="*/ 0 w 108000"/>
              <a:gd name="connsiteY0" fmla="*/ 324000 h 324000"/>
              <a:gd name="connsiteX1" fmla="*/ 0 w 108000"/>
              <a:gd name="connsiteY1" fmla="*/ 0 h 324000"/>
              <a:gd name="connsiteX2" fmla="*/ 108000 w 108000"/>
              <a:gd name="connsiteY2" fmla="*/ 324000 h 324000"/>
              <a:gd name="connsiteX3" fmla="*/ 0 w 108000"/>
              <a:gd name="connsiteY3" fmla="*/ 324000 h 324000"/>
              <a:gd name="connsiteX0" fmla="*/ 292100 w 400100"/>
              <a:gd name="connsiteY0" fmla="*/ 374800 h 374800"/>
              <a:gd name="connsiteX1" fmla="*/ 0 w 400100"/>
              <a:gd name="connsiteY1" fmla="*/ 0 h 374800"/>
              <a:gd name="connsiteX2" fmla="*/ 400100 w 400100"/>
              <a:gd name="connsiteY2" fmla="*/ 374800 h 374800"/>
              <a:gd name="connsiteX3" fmla="*/ 292100 w 400100"/>
              <a:gd name="connsiteY3" fmla="*/ 374800 h 374800"/>
            </a:gdLst>
            <a:ahLst/>
            <a:cxnLst>
              <a:cxn ang="0">
                <a:pos x="connsiteX0" y="connsiteY0"/>
              </a:cxn>
              <a:cxn ang="0">
                <a:pos x="connsiteX1" y="connsiteY1"/>
              </a:cxn>
              <a:cxn ang="0">
                <a:pos x="connsiteX2" y="connsiteY2"/>
              </a:cxn>
              <a:cxn ang="0">
                <a:pos x="connsiteX3" y="connsiteY3"/>
              </a:cxn>
            </a:cxnLst>
            <a:rect l="l" t="t" r="r" b="b"/>
            <a:pathLst>
              <a:path w="400100" h="374800">
                <a:moveTo>
                  <a:pt x="292100" y="374800"/>
                </a:moveTo>
                <a:lnTo>
                  <a:pt x="0" y="0"/>
                </a:lnTo>
                <a:lnTo>
                  <a:pt x="400100" y="374800"/>
                </a:lnTo>
                <a:lnTo>
                  <a:pt x="292100" y="374800"/>
                </a:lnTo>
                <a:close/>
              </a:path>
            </a:pathLst>
          </a:custGeom>
          <a:solidFill>
            <a:srgbClr val="111986"/>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fontAlgn="ctr" hangingPunct="0"/>
            <a:endParaRPr kumimoji="1" lang="ja-JP" altLang="en-US" sz="1200">
              <a:solidFill>
                <a:srgbClr val="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49183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大阪府テンプレート_案①">
  <a:themeElements>
    <a:clrScheme name="大阪府カラーパレット">
      <a:dk1>
        <a:srgbClr val="000000"/>
      </a:dk1>
      <a:lt1>
        <a:srgbClr val="FFFFFF"/>
      </a:lt1>
      <a:dk2>
        <a:srgbClr val="000000"/>
      </a:dk2>
      <a:lt2>
        <a:srgbClr val="FFFFFF"/>
      </a:lt2>
      <a:accent1>
        <a:srgbClr val="111986"/>
      </a:accent1>
      <a:accent2>
        <a:srgbClr val="50649C"/>
      </a:accent2>
      <a:accent3>
        <a:srgbClr val="A9BBDF"/>
      </a:accent3>
      <a:accent4>
        <a:srgbClr val="CCDAF5"/>
      </a:accent4>
      <a:accent5>
        <a:srgbClr val="2A7CD3"/>
      </a:accent5>
      <a:accent6>
        <a:srgbClr val="5698DF"/>
      </a:accent6>
      <a:hlink>
        <a:srgbClr val="82B4EB"/>
      </a:hlink>
      <a:folHlink>
        <a:srgbClr val="7B7B7B"/>
      </a:folHlink>
    </a:clrScheme>
    <a:fontScheme name="ユーザー定義 11">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DAF5"/>
        </a:solidFill>
        <a:ln>
          <a:noFill/>
        </a:ln>
      </a:spPr>
      <a:bodyPr lIns="0" tIns="0" rIns="0" bIns="0" rtlCol="0" anchor="ctr"/>
      <a:lstStyle>
        <a:defPPr algn="ctr" fontAlgn="ctr" hangingPunct="0">
          <a:defRPr kumimoji="1" sz="1200" smtClean="0">
            <a:solidFill>
              <a:srgbClr val="000000"/>
            </a:solidFill>
            <a:latin typeface="BIZ UDPゴシック" panose="020B0400000000000000" pitchFamily="50" charset="-128"/>
            <a:ea typeface="BIZ UDPゴシック" panose="020B0400000000000000" pitchFamily="50" charset="-128"/>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rgbClr val="484848"/>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5755</Words>
  <Application>Microsoft Office PowerPoint</Application>
  <PresentationFormat>A4 210 x 297 mm</PresentationFormat>
  <Paragraphs>883</Paragraphs>
  <Slides>32</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44" baseType="lpstr">
      <vt:lpstr>BIZ UDPゴシック</vt:lpstr>
      <vt:lpstr>BIZ UDゴシック</vt:lpstr>
      <vt:lpstr>BIZ UD明朝 Medium</vt:lpstr>
      <vt:lpstr>HGSｺﾞｼｯｸE</vt:lpstr>
      <vt:lpstr>HGSｺﾞｼｯｸM</vt:lpstr>
      <vt:lpstr>ＭＳ Ｐゴシック</vt:lpstr>
      <vt:lpstr>UD デジタル 教科書体 NK-B</vt:lpstr>
      <vt:lpstr>游ゴシック</vt:lpstr>
      <vt:lpstr>Arial</vt:lpstr>
      <vt:lpstr>Wingdings</vt:lpstr>
      <vt:lpstr>大阪府テンプレート_案①</vt:lpstr>
      <vt:lpstr>think-cellスライド</vt:lpstr>
      <vt:lpstr>大阪府の 財政状況等について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2025-12-18T04:34:24Z</dcterms:created>
  <dcterms:modified xsi:type="dcterms:W3CDTF">2026-03-19T01:16:41Z</dcterms:modified>
</cp:coreProperties>
</file>