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3" r:id="rId1"/>
  </p:sldMasterIdLst>
  <p:sldIdLst>
    <p:sldId id="256" r:id="rId2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AED8A"/>
    <a:srgbClr val="8FE2FF"/>
    <a:srgbClr val="C1EFFF"/>
    <a:srgbClr val="85DFFF"/>
    <a:srgbClr val="2BC0F5"/>
    <a:srgbClr val="EFCF31"/>
    <a:srgbClr val="FF99CC"/>
    <a:srgbClr val="FF99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39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6BB2A-4D1E-45A7-811A-9DFF65496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23BAF24-68C9-452C-AFE4-850EE0D94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C56DF4-05F6-4B45-9197-13F1CEDA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DC872A-CFD8-4BE4-AD32-99F9E4C18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9137CDE-74AA-4295-AF19-3F3F4047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7039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09AB5-9620-4A34-B7B8-542DD368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2E83BA-4606-49DA-B6F9-B58F33F10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359B30-7147-4F76-BF59-6A831FD2F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8D6878-E4BB-465A-B14A-1E152BF80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19682D-37D6-4F56-B00B-27F40C78A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8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3A8DB23-1933-4DD2-8226-80A5169490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D2C4DA-33C7-4FE5-8E88-5DAA14B55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9E0640-4BC7-4400-8169-94546854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7F1D90-C40C-497C-BE02-9E5644319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56BDC1-7751-4A14-8A3D-57DBF0B1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79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217803-388D-4085-A7EA-A96F8B1D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589B2F-711A-41CD-B2A2-13BC39440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57F106-A832-4368-BC08-62F6239D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2347E8-A641-4D19-8FBD-D0D7ABF86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92C4BA-9AC9-49FC-B342-B92C732B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34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151DA-1410-494B-92B4-D1BEDD78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F318258-839F-4DDB-A4D5-0343147FB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44A0AE-7871-4BFD-9C14-0F901139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CE18FD-B3B9-43C2-9A84-2685FD54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2F3624-F59E-4D51-A8AC-1544D299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14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22001D-1F33-4041-9A0C-165205E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D71A44-80F7-49AB-AA25-D75410142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5360CD-EEC8-47AE-9CF7-3C989E7FA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B91F18-1D70-4250-B15F-B3930F56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26B0479-BAA2-4026-B9C8-4262B16E4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525BB2-3368-430B-844D-C58C3D10C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699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E80DBE-77A3-4C1A-9561-0F8B51F26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79A28A-912C-4BBC-825B-33DB8274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4218F9-3249-43A9-9534-93E8CB114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1078486-CE77-4AF3-ABDD-D7C19E275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3EC2C4-A53D-4637-9B27-B62603393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3B5B4F-17F3-462B-AB96-F6B72108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B286EA-C344-4FC9-97D0-1C4A1F6C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B0AAFD0-A2F0-4A34-9D98-2FCB21D3F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88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1CCB35-D159-4171-9530-F3889BD59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2DD137-2433-4CD7-BA79-6C83E309C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C3B2EBF-794D-4DF9-AF24-5E30BC98D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59B8AB-8BC8-437F-8829-94AC1417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B98FACB-170C-4F46-90D8-FD0EB9B6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3720768-7EBB-4C24-BE48-BBC3D0C1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05E575-F4B8-435E-8460-16294321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46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478948-C00F-4151-9DCB-40FC5246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787D50-0182-4EEB-BD74-E628131C2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E4B4763-38C2-4987-97B6-CF198708F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CB006A6-FA78-47BF-8DA0-A8EAD46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6C5564-7937-4453-8982-80ACC0CB8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DBE678-FF3B-4B31-B0E9-C92F73629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279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CBBFD6-3A37-412A-913F-56676B196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B6D7738-2410-44E1-BD4E-5DD06F276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5454B0-5DB3-4795-B20A-D13737BE2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ADBF87-8817-43B5-8C87-27967F56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0F3726-7BB5-481E-9E99-352990E6B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3743753-F4C2-4D4A-92D7-8EC72308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54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674ED2B-6D1E-4B76-A40D-010ED9CF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96FA8C0-F6A9-401E-8FA4-DC0E7FC10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BE40AD-4B8D-4983-B525-1C5F802C3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26A14-139E-4DB0-B8AC-0324CB60941C}" type="datetimeFigureOut">
              <a:rPr kumimoji="1" lang="ja-JP" altLang="en-US" smtClean="0"/>
              <a:t>2026/5/29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773525-4534-49AB-A058-ADD3D9D0D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A5B4FF-C828-4655-8CE7-1413EE907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112AF-8970-497E-8177-02A1DA0F1D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1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echkidsschool.jp/grandprix/regions/osak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449DF1E4-42B5-4F06-B1EB-55B29185495F}"/>
              </a:ext>
            </a:extLst>
          </p:cNvPr>
          <p:cNvSpPr/>
          <p:nvPr/>
        </p:nvSpPr>
        <p:spPr>
          <a:xfrm>
            <a:off x="5359575" y="4249370"/>
            <a:ext cx="1427480" cy="1621776"/>
          </a:xfrm>
          <a:prstGeom prst="roundRect">
            <a:avLst>
              <a:gd name="adj" fmla="val 1358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A9ECDB-813F-481B-A6C0-04311E5414CF}"/>
              </a:ext>
            </a:extLst>
          </p:cNvPr>
          <p:cNvSpPr txBox="1"/>
          <p:nvPr/>
        </p:nvSpPr>
        <p:spPr>
          <a:xfrm>
            <a:off x="0" y="56697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</a:t>
            </a:r>
            <a:r>
              <a:rPr kumimoji="1" lang="en-US" altLang="ja-JP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S</a:t>
            </a:r>
            <a:r>
              <a:rPr kumimoji="1" lang="en-US" altLang="ja-JP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en-US" altLang="ja-JP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</a:t>
            </a:r>
            <a:r>
              <a:rPr kumimoji="1" lang="en-US" altLang="ja-JP" sz="3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r>
              <a:rPr kumimoji="1"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キッズ</a:t>
            </a:r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プログラミング </a:t>
            </a:r>
            <a:endParaRPr kumimoji="1" lang="en-US" altLang="ja-JP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コンテスト </a:t>
            </a:r>
            <a:r>
              <a:rPr kumimoji="1" lang="en-US" altLang="ja-JP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2026</a:t>
            </a:r>
            <a:r>
              <a:rPr kumimoji="1" lang="en-US" altLang="ja-JP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のご案内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287F9ED6-3AD3-42E6-AA5C-59E90A65C339}"/>
              </a:ext>
            </a:extLst>
          </p:cNvPr>
          <p:cNvSpPr/>
          <p:nvPr/>
        </p:nvSpPr>
        <p:spPr>
          <a:xfrm>
            <a:off x="115330" y="1233200"/>
            <a:ext cx="6635557" cy="1444850"/>
          </a:xfrm>
          <a:prstGeom prst="roundRect">
            <a:avLst/>
          </a:prstGeom>
          <a:solidFill>
            <a:schemeClr val="lt1">
              <a:alpha val="73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0070C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ja-JP" altLang="en-US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大阪府では、「次世代型スマートシティ</a:t>
            </a:r>
            <a:r>
              <a:rPr lang="en-US" altLang="ja-JP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OSAKA</a:t>
            </a:r>
            <a:r>
              <a:rPr lang="ja-JP" altLang="en-US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」の実現をめざしています。</a:t>
            </a:r>
            <a:endParaRPr lang="en-US" altLang="ja-JP" sz="15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</a:t>
            </a:r>
            <a:r>
              <a:rPr lang="en-US" altLang="ja-JP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2020</a:t>
            </a:r>
            <a:r>
              <a:rPr lang="ja-JP" altLang="en-US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年度から、プログラミング教育が必修化された中で、プログラミングに対する興味・関心を高め、大阪のスマートシティを支える次世代人材の育成を目的として、「</a:t>
            </a:r>
            <a:r>
              <a:rPr lang="en-US" altLang="ja-JP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OSAKA </a:t>
            </a:r>
            <a:r>
              <a:rPr lang="ja-JP" altLang="en-US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キッズ プログラミングコンテスト </a:t>
            </a:r>
            <a:r>
              <a:rPr lang="en-US" altLang="ja-JP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2026</a:t>
            </a:r>
            <a:r>
              <a:rPr lang="ja-JP" altLang="en-US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」を開催します！</a:t>
            </a:r>
            <a:endParaRPr lang="en-US" altLang="ja-JP" sz="1500" dirty="0">
              <a:solidFill>
                <a:srgbClr val="00206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5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 ぜひ、ご応募ください！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5EBDBA9-E39E-48C8-AD6C-AE041AF69165}"/>
              </a:ext>
            </a:extLst>
          </p:cNvPr>
          <p:cNvSpPr txBox="1"/>
          <p:nvPr/>
        </p:nvSpPr>
        <p:spPr>
          <a:xfrm>
            <a:off x="169252" y="2825804"/>
            <a:ext cx="1020278" cy="324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応募資格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27C819C-93F9-46F7-ABCD-7D729C787A5F}"/>
              </a:ext>
            </a:extLst>
          </p:cNvPr>
          <p:cNvSpPr/>
          <p:nvPr/>
        </p:nvSpPr>
        <p:spPr>
          <a:xfrm>
            <a:off x="1251839" y="2714078"/>
            <a:ext cx="55517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大阪府内在住</a:t>
            </a:r>
            <a:r>
              <a:rPr lang="ja-JP" altLang="en-US" sz="12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または</a:t>
            </a:r>
            <a:r>
              <a:rPr lang="ja-JP" altLang="en-US" sz="14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大阪府内の学校に通う</a:t>
            </a:r>
            <a:r>
              <a:rPr lang="ja-JP" altLang="ja-JP" b="1" u="sng" dirty="0">
                <a:ln w="1270">
                  <a:solidFill>
                    <a:srgbClr val="FFFF99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小学１年</a:t>
            </a:r>
            <a:r>
              <a:rPr lang="ja-JP" altLang="en-US" b="1" u="sng" dirty="0">
                <a:ln w="1270">
                  <a:solidFill>
                    <a:srgbClr val="FFFF99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生</a:t>
            </a:r>
            <a:r>
              <a:rPr lang="ja-JP" altLang="ja-JP" b="1" u="sng" dirty="0">
                <a:ln w="1270">
                  <a:solidFill>
                    <a:srgbClr val="FFFF99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～６年生</a:t>
            </a:r>
            <a:endParaRPr lang="en-US" altLang="ja-JP" sz="1400" b="1" u="sng" dirty="0">
              <a:ln w="1270">
                <a:solidFill>
                  <a:srgbClr val="FFFF99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（小学１年生～６年生に</a:t>
            </a:r>
            <a:r>
              <a:rPr lang="ja-JP" altLang="ja-JP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相当する学年の児童</a:t>
            </a:r>
            <a:r>
              <a:rPr lang="ja-JP" altLang="en-US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を含む）</a:t>
            </a:r>
            <a:endParaRPr lang="ja-JP" altLang="en-US" sz="10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B0FAC2D-6D09-41BA-9E25-61DADADBFBAE}"/>
              </a:ext>
            </a:extLst>
          </p:cNvPr>
          <p:cNvSpPr txBox="1"/>
          <p:nvPr/>
        </p:nvSpPr>
        <p:spPr>
          <a:xfrm>
            <a:off x="163550" y="3287105"/>
            <a:ext cx="1020278" cy="39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募集作品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1D8CE5-06BF-4170-9B6B-E815838D2778}"/>
              </a:ext>
            </a:extLst>
          </p:cNvPr>
          <p:cNvSpPr txBox="1"/>
          <p:nvPr/>
        </p:nvSpPr>
        <p:spPr>
          <a:xfrm>
            <a:off x="1259742" y="3230613"/>
            <a:ext cx="5043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テーマに基づき、</a:t>
            </a:r>
            <a:r>
              <a:rPr kumimoji="1" lang="ja-JP" altLang="en-US" sz="1500" b="1" u="sng" dirty="0">
                <a:ln>
                  <a:solidFill>
                    <a:srgbClr val="FAED8A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コンピュータプログラミング</a:t>
            </a:r>
            <a:r>
              <a:rPr kumimoji="1" lang="ja-JP" altLang="en-US" sz="15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を使って制作したオリジナル作品  </a:t>
            </a:r>
            <a:r>
              <a:rPr kumimoji="1" lang="en-US" altLang="ja-JP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ja-JP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ロボットや電子工作等、ハードウェアを必要とする作品は応募不可</a:t>
            </a:r>
            <a:endParaRPr kumimoji="1" lang="ja-JP" altLang="en-US" sz="9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4AACB3-5564-4C63-9B48-FFFDFB574CDD}"/>
              </a:ext>
            </a:extLst>
          </p:cNvPr>
          <p:cNvSpPr txBox="1"/>
          <p:nvPr/>
        </p:nvSpPr>
        <p:spPr>
          <a:xfrm>
            <a:off x="164089" y="3825941"/>
            <a:ext cx="1020278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テーマ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1A20112-A8C3-4CC8-B0A7-41A94FF62F7B}"/>
              </a:ext>
            </a:extLst>
          </p:cNvPr>
          <p:cNvSpPr/>
          <p:nvPr/>
        </p:nvSpPr>
        <p:spPr>
          <a:xfrm>
            <a:off x="1257617" y="3845028"/>
            <a:ext cx="48688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みんなでつくろう！やさしいスマートシティ大阪！</a:t>
            </a:r>
            <a:endParaRPr lang="ja-JP" altLang="en-US" sz="16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9487F42-DDC8-414D-897E-3A279582BCF6}"/>
              </a:ext>
            </a:extLst>
          </p:cNvPr>
          <p:cNvSpPr txBox="1"/>
          <p:nvPr/>
        </p:nvSpPr>
        <p:spPr>
          <a:xfrm>
            <a:off x="159263" y="4308804"/>
            <a:ext cx="1020279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募集期間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45F44DE-9A94-4327-A875-1F591F7C537F}"/>
              </a:ext>
            </a:extLst>
          </p:cNvPr>
          <p:cNvSpPr/>
          <p:nvPr/>
        </p:nvSpPr>
        <p:spPr>
          <a:xfrm>
            <a:off x="1240409" y="4280066"/>
            <a:ext cx="4588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令和</a:t>
            </a:r>
            <a:r>
              <a:rPr lang="ja-JP" altLang="en-US" sz="1400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８</a:t>
            </a:r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年</a:t>
            </a:r>
            <a:r>
              <a:rPr lang="ja-JP" altLang="ja-JP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７</a:t>
            </a:r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月</a:t>
            </a:r>
            <a:r>
              <a:rPr lang="ja-JP" altLang="ja-JP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１</a:t>
            </a:r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日</a:t>
            </a:r>
            <a:r>
              <a:rPr lang="ja-JP" altLang="en-US" sz="1400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（水</a:t>
            </a:r>
            <a:r>
              <a:rPr lang="ja-JP" altLang="en-US" sz="1400" b="1" spc="30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）</a:t>
            </a:r>
            <a:r>
              <a:rPr lang="ja-JP" altLang="ja-JP" sz="1400" b="1" spc="30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～</a:t>
            </a:r>
            <a:r>
              <a:rPr lang="ja-JP" altLang="en-US" sz="1400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令和８年</a:t>
            </a:r>
            <a:r>
              <a:rPr lang="ja-JP" altLang="ja-JP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９</a:t>
            </a:r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月</a:t>
            </a:r>
            <a:r>
              <a:rPr lang="en-US" altLang="ja-JP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30</a:t>
            </a:r>
            <a:r>
              <a:rPr lang="ja-JP" altLang="ja-JP" sz="1400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日</a:t>
            </a:r>
            <a:r>
              <a:rPr lang="ja-JP" altLang="en-US" sz="1400" b="1" spc="-150" dirty="0">
                <a:solidFill>
                  <a:schemeClr val="tx2">
                    <a:lumMod val="75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Times New Roman" panose="02020603050405020304" pitchFamily="18" charset="0"/>
              </a:rPr>
              <a:t>（水）</a:t>
            </a:r>
            <a:endParaRPr lang="ja-JP" altLang="en-US" sz="1400" b="1" spc="-150" dirty="0">
              <a:solidFill>
                <a:schemeClr val="tx2">
                  <a:lumMod val="75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3D5A3C4-02CB-4E30-A685-97C1B9CD301C}"/>
              </a:ext>
            </a:extLst>
          </p:cNvPr>
          <p:cNvSpPr txBox="1"/>
          <p:nvPr/>
        </p:nvSpPr>
        <p:spPr>
          <a:xfrm>
            <a:off x="164171" y="4791667"/>
            <a:ext cx="1020279" cy="432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応募方法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4656C0-BE2D-40DB-96D7-6036A5CDE500}"/>
              </a:ext>
            </a:extLst>
          </p:cNvPr>
          <p:cNvSpPr txBox="1"/>
          <p:nvPr/>
        </p:nvSpPr>
        <p:spPr>
          <a:xfrm>
            <a:off x="1240409" y="4765251"/>
            <a:ext cx="4482966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5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申込み専用</a:t>
            </a:r>
            <a:r>
              <a:rPr lang="en-US" altLang="ja-JP" sz="125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WEB</a:t>
            </a:r>
            <a:r>
              <a:rPr lang="ja-JP" altLang="en-US" sz="125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エントリーフォームから応募してください。</a:t>
            </a:r>
            <a:endParaRPr lang="ja-JP" altLang="en-US" sz="1250" b="1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BF4E0D5-3310-4AA3-AB2F-2F4FC19AD6F7}"/>
              </a:ext>
            </a:extLst>
          </p:cNvPr>
          <p:cNvSpPr txBox="1"/>
          <p:nvPr/>
        </p:nvSpPr>
        <p:spPr>
          <a:xfrm>
            <a:off x="1267079" y="4999425"/>
            <a:ext cx="43320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u="sng" dirty="0">
                <a:solidFill>
                  <a:schemeClr val="tx2">
                    <a:lumMod val="7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https://techkidsschool.jp/grandprix/regions/osaka</a:t>
            </a:r>
            <a:endParaRPr lang="ja-JP" altLang="en-US" sz="12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6136614-5005-4432-AA7F-F2832D38EF3F}"/>
              </a:ext>
            </a:extLst>
          </p:cNvPr>
          <p:cNvSpPr txBox="1"/>
          <p:nvPr/>
        </p:nvSpPr>
        <p:spPr>
          <a:xfrm>
            <a:off x="159263" y="5377275"/>
            <a:ext cx="1020278" cy="46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表彰</a:t>
            </a:r>
            <a:endParaRPr kumimoji="1" lang="en-US" altLang="ja-JP" sz="140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88C510B-FF64-4616-9129-D86D89FF09FA}"/>
              </a:ext>
            </a:extLst>
          </p:cNvPr>
          <p:cNvSpPr/>
          <p:nvPr/>
        </p:nvSpPr>
        <p:spPr>
          <a:xfrm>
            <a:off x="1273017" y="5376766"/>
            <a:ext cx="3971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14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最優秀賞</a:t>
            </a:r>
            <a:r>
              <a:rPr lang="ja-JP" altLang="en-US" sz="14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（１名）</a:t>
            </a:r>
            <a:r>
              <a:rPr lang="ja-JP" altLang="ja-JP" sz="14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、優秀賞</a:t>
            </a:r>
            <a:r>
              <a:rPr lang="ja-JP" altLang="en-US" sz="14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</a:t>
            </a:r>
            <a:r>
              <a:rPr lang="en-US" altLang="ja-JP" sz="14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en-US" sz="14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名程度）作品に</a:t>
            </a:r>
            <a:endParaRPr lang="en-US" altLang="ja-JP" sz="1400" b="1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学校等を通じて、賞状及び副賞をお渡しいたします。</a:t>
            </a:r>
            <a:endParaRPr lang="en-US" altLang="ja-JP" sz="1400" b="1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E0868F5-26C6-4A6E-93DA-628DBFA7D6A6}"/>
              </a:ext>
            </a:extLst>
          </p:cNvPr>
          <p:cNvSpPr txBox="1"/>
          <p:nvPr/>
        </p:nvSpPr>
        <p:spPr>
          <a:xfrm>
            <a:off x="-127" y="9332886"/>
            <a:ext cx="6745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主　 催　：</a:t>
            </a:r>
            <a:r>
              <a:rPr lang="ja-JP" altLang="ja-JP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大阪府、大阪府教育委員会</a:t>
            </a:r>
            <a:endParaRPr kumimoji="1" lang="ja-JP" altLang="en-US" sz="9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8F365D8-725F-4AC3-9560-E515C0CA38F2}"/>
              </a:ext>
            </a:extLst>
          </p:cNvPr>
          <p:cNvSpPr txBox="1"/>
          <p:nvPr/>
        </p:nvSpPr>
        <p:spPr>
          <a:xfrm>
            <a:off x="0" y="9486882"/>
            <a:ext cx="67451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協　 力　：</a:t>
            </a:r>
            <a:r>
              <a:rPr lang="en-US" altLang="ja-JP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Tech Kids Grand Prix </a:t>
            </a:r>
            <a:r>
              <a:rPr lang="ja-JP" altLang="ja-JP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運営事務局</a:t>
            </a:r>
            <a:endParaRPr kumimoji="1" lang="ja-JP" altLang="en-US" sz="9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B3AE57A3-5AAF-412B-A00D-844527A2BD0E}"/>
              </a:ext>
            </a:extLst>
          </p:cNvPr>
          <p:cNvSpPr txBox="1"/>
          <p:nvPr/>
        </p:nvSpPr>
        <p:spPr>
          <a:xfrm>
            <a:off x="0" y="9643669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問合先  ：大阪府教育庁　市町村教育室　小中学校課　学力向上グループ　</a:t>
            </a:r>
            <a:r>
              <a:rPr kumimoji="1" lang="en-US" altLang="ja-JP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TEL</a:t>
            </a:r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（代表）</a:t>
            </a:r>
            <a:r>
              <a:rPr kumimoji="1" lang="en-US" altLang="ja-JP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06-6941-0351</a:t>
            </a:r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（内線</a:t>
            </a:r>
            <a:r>
              <a:rPr kumimoji="1" lang="en-US" altLang="ja-JP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:</a:t>
            </a:r>
            <a:r>
              <a:rPr lang="en-US" altLang="ja-JP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5482</a:t>
            </a:r>
            <a:r>
              <a:rPr kumimoji="1" lang="ja-JP" altLang="en-US" sz="9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71DF66F-4272-4C18-8A5C-0C738A0CFEDD}"/>
              </a:ext>
            </a:extLst>
          </p:cNvPr>
          <p:cNvSpPr/>
          <p:nvPr/>
        </p:nvSpPr>
        <p:spPr>
          <a:xfrm>
            <a:off x="159263" y="6012722"/>
            <a:ext cx="677323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最優秀賞作品は「</a:t>
            </a:r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Tech Kids Grand Prix 2026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（主催：株式会社テレビ朝日および株式会社</a:t>
            </a:r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CA Tech Kids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）」のエリア予選の</a:t>
            </a:r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次審査に進出することができます。</a:t>
            </a:r>
            <a:endParaRPr lang="en-US" altLang="ja-JP" sz="700" dirty="0">
              <a:solidFill>
                <a:schemeClr val="tx2">
                  <a:lumMod val="7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C392DD2-913A-4487-85DE-C1430EFD6D90}"/>
              </a:ext>
            </a:extLst>
          </p:cNvPr>
          <p:cNvSpPr/>
          <p:nvPr/>
        </p:nvSpPr>
        <p:spPr>
          <a:xfrm>
            <a:off x="-127" y="9051298"/>
            <a:ext cx="578417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※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最優秀賞作品及び優秀賞作品については、大阪府の</a:t>
            </a:r>
            <a:r>
              <a:rPr lang="en-US" altLang="ja-JP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WEB</a:t>
            </a:r>
            <a:r>
              <a:rPr lang="ja-JP" altLang="en-US" sz="700" dirty="0">
                <a:solidFill>
                  <a:schemeClr val="tx2">
                    <a:lumMod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サイトにて受賞者の名前及び作品の概要を掲載する予定です。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933560B3-F647-4150-8EFA-18E5C0AC723A}"/>
              </a:ext>
            </a:extLst>
          </p:cNvPr>
          <p:cNvCxnSpPr>
            <a:cxnSpLocks/>
          </p:cNvCxnSpPr>
          <p:nvPr/>
        </p:nvCxnSpPr>
        <p:spPr>
          <a:xfrm>
            <a:off x="103319" y="9321331"/>
            <a:ext cx="6641737" cy="15962"/>
          </a:xfrm>
          <a:prstGeom prst="line">
            <a:avLst/>
          </a:prstGeom>
          <a:ln w="952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ECD7CEC-983C-4A58-9BE1-FC729839FA25}"/>
              </a:ext>
            </a:extLst>
          </p:cNvPr>
          <p:cNvSpPr txBox="1"/>
          <p:nvPr/>
        </p:nvSpPr>
        <p:spPr>
          <a:xfrm>
            <a:off x="5335191" y="4315705"/>
            <a:ext cx="1509361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105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QR</a:t>
            </a:r>
            <a:r>
              <a:rPr lang="ja-JP" altLang="en-US" sz="105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コードから</a:t>
            </a:r>
            <a:endParaRPr lang="en-US" altLang="ja-JP" sz="105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05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申込み用の詳細ページ</a:t>
            </a:r>
            <a:endParaRPr lang="en-US" altLang="ja-JP" sz="105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1050" b="1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にアクセスできます！</a:t>
            </a:r>
            <a:endParaRPr lang="en-US" altLang="ja-JP" sz="105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050" b="1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0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0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05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05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2B93EBD0-4B22-44AD-BCF6-0D27FF3C7618}"/>
              </a:ext>
            </a:extLst>
          </p:cNvPr>
          <p:cNvSpPr/>
          <p:nvPr/>
        </p:nvSpPr>
        <p:spPr>
          <a:xfrm>
            <a:off x="103319" y="6317029"/>
            <a:ext cx="5121210" cy="1879211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最優秀賞受賞者には、副賞として</a:t>
            </a:r>
            <a:endParaRPr lang="en-US" altLang="ja-JP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日本マイクロソフト株式会社</a:t>
            </a:r>
            <a:r>
              <a:rPr lang="ja-JP" altLang="en-US" b="1" dirty="0">
                <a:solidFill>
                  <a:srgbClr val="FFFF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endParaRPr lang="en-US" altLang="ja-JP" b="1" dirty="0">
              <a:solidFill>
                <a:srgbClr val="FFFF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ja-JP" b="1" dirty="0">
                <a:solidFill>
                  <a:srgbClr val="FFFF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タブレット</a:t>
            </a:r>
            <a:r>
              <a:rPr lang="en-US" altLang="ja-JP" b="1" dirty="0">
                <a:solidFill>
                  <a:srgbClr val="FFFF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PC</a:t>
            </a:r>
            <a:r>
              <a:rPr lang="ja-JP" altLang="ja-JP" b="1" dirty="0">
                <a:solidFill>
                  <a:srgbClr val="FFFF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端末「</a:t>
            </a:r>
            <a:r>
              <a:rPr lang="en-US" altLang="ja-JP" b="1" dirty="0">
                <a:solidFill>
                  <a:srgbClr val="FFFF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Surface Go 4</a:t>
            </a:r>
            <a:r>
              <a:rPr lang="ja-JP" altLang="ja-JP" b="1" dirty="0">
                <a:solidFill>
                  <a:srgbClr val="FFFF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」</a:t>
            </a:r>
            <a:endParaRPr lang="en-US" altLang="ja-JP" b="1" dirty="0">
              <a:solidFill>
                <a:srgbClr val="FFFF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をお渡しいたします！</a:t>
            </a:r>
            <a:endParaRPr lang="en-US" altLang="ja-JP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D62D5E1-8491-43EF-B557-79582DC9EE72}"/>
              </a:ext>
            </a:extLst>
          </p:cNvPr>
          <p:cNvGrpSpPr/>
          <p:nvPr/>
        </p:nvGrpSpPr>
        <p:grpSpPr>
          <a:xfrm>
            <a:off x="103319" y="8261879"/>
            <a:ext cx="1749310" cy="707886"/>
            <a:chOff x="189316" y="3916261"/>
            <a:chExt cx="1749310" cy="707886"/>
          </a:xfrm>
        </p:grpSpPr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EC6B5D99-2D4B-4D47-9D7F-89DA2A5EA357}"/>
                </a:ext>
              </a:extLst>
            </p:cNvPr>
            <p:cNvSpPr txBox="1"/>
            <p:nvPr/>
          </p:nvSpPr>
          <p:spPr>
            <a:xfrm>
              <a:off x="189316" y="3916261"/>
              <a:ext cx="174931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過去</a:t>
              </a:r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のコンテスト</a:t>
              </a:r>
              <a:endParaRPr kumimoji="1" lang="en-US" altLang="ja-JP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受賞者作品等</a:t>
              </a:r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は</a:t>
              </a:r>
              <a:endParaRPr lang="en-US" altLang="ja-JP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こちらから！</a:t>
              </a:r>
              <a:endParaRPr lang="en-US" altLang="ja-JP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（大阪府</a:t>
              </a:r>
              <a:r>
                <a:rPr kumimoji="1" lang="en-US" altLang="ja-JP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HP</a:t>
              </a:r>
              <a:r>
                <a:rPr kumimoji="1" lang="ja-JP" altLang="en-US" sz="10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より）</a:t>
              </a:r>
              <a:endParaRPr kumimoji="1" lang="en-US" altLang="ja-JP" sz="1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08A7F70-89CD-4802-91BD-A13EE00E8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9430" y="3973332"/>
              <a:ext cx="586575" cy="594000"/>
            </a:xfrm>
            <a:prstGeom prst="rect">
              <a:avLst/>
            </a:prstGeom>
          </p:spPr>
        </p:pic>
      </p:grpSp>
      <p:pic>
        <p:nvPicPr>
          <p:cNvPr id="1028" name="Picture 4" descr="メタル仕上げを披露するために背面から見た Surface Go 4">
            <a:extLst>
              <a:ext uri="{FF2B5EF4-FFF2-40B4-BE49-F238E27FC236}">
                <a16:creationId xmlns:a16="http://schemas.microsoft.com/office/drawing/2014/main" id="{D50C553A-12F4-4E63-B34D-0292D0BEB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t="11856" r="8326" b="18494"/>
          <a:stretch/>
        </p:blipFill>
        <p:spPr bwMode="auto">
          <a:xfrm>
            <a:off x="3099008" y="7660703"/>
            <a:ext cx="1617908" cy="134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D5A3DCC-89EC-4041-9D85-3E4F7E2E3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06" y="7029169"/>
            <a:ext cx="1574806" cy="1855428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28FA83C-65F4-47FC-9115-CE2E2A5A1623}"/>
              </a:ext>
            </a:extLst>
          </p:cNvPr>
          <p:cNvSpPr txBox="1"/>
          <p:nvPr/>
        </p:nvSpPr>
        <p:spPr>
          <a:xfrm>
            <a:off x="5128626" y="8907487"/>
            <a:ext cx="17293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b="1" i="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Ⓒ</a:t>
            </a:r>
            <a:r>
              <a:rPr lang="en-US" altLang="ja-JP" sz="1100" b="1" i="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2014 </a:t>
            </a:r>
            <a:r>
              <a:rPr lang="ja-JP" altLang="en-US" sz="1100" b="1" i="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大阪府もずやん</a:t>
            </a:r>
            <a:endParaRPr lang="ja-JP" altLang="en-US" sz="11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1BDAAF4C-BD57-421B-A56F-7217DF4E1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5032" y="4861735"/>
            <a:ext cx="964267" cy="9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96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379</Words>
  <Application>Microsoft Office PowerPoint</Application>
  <PresentationFormat>A4 210 x 297 mm</PresentationFormat>
  <Paragraphs>40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UD デジタル 教科書体 NK-B</vt:lpstr>
      <vt:lpstr>UD デジタル 教科書体 NK-R</vt:lpstr>
      <vt:lpstr>UD デジタル 教科書体 NP-B</vt:lpstr>
      <vt:lpstr>UD デジタル 教科書体 NP-R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2025-05-27T01:50:15Z</dcterms:created>
  <dcterms:modified xsi:type="dcterms:W3CDTF">2026-05-29T03:15:46Z</dcterms:modified>
</cp:coreProperties>
</file>