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9" r:id="rId1"/>
  </p:sldMasterIdLst>
  <p:notesMasterIdLst>
    <p:notesMasterId r:id="rId22"/>
  </p:notesMasterIdLst>
  <p:sldIdLst>
    <p:sldId id="280" r:id="rId2"/>
    <p:sldId id="277" r:id="rId3"/>
    <p:sldId id="286" r:id="rId4"/>
    <p:sldId id="283" r:id="rId5"/>
    <p:sldId id="284" r:id="rId6"/>
    <p:sldId id="285" r:id="rId7"/>
    <p:sldId id="268" r:id="rId8"/>
    <p:sldId id="262" r:id="rId9"/>
    <p:sldId id="264" r:id="rId10"/>
    <p:sldId id="265" r:id="rId11"/>
    <p:sldId id="266" r:id="rId12"/>
    <p:sldId id="267" r:id="rId13"/>
    <p:sldId id="269" r:id="rId14"/>
    <p:sldId id="270" r:id="rId15"/>
    <p:sldId id="282" r:id="rId16"/>
    <p:sldId id="279" r:id="rId17"/>
    <p:sldId id="271" r:id="rId18"/>
    <p:sldId id="272" r:id="rId19"/>
    <p:sldId id="274" r:id="rId20"/>
    <p:sldId id="276"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斉藤　義宗" initials="斉藤　義宗" lastIdx="1" clrIdx="0">
    <p:extLst>
      <p:ext uri="{19B8F6BF-5375-455C-9EA6-DF929625EA0E}">
        <p15:presenceInfo xmlns:p15="http://schemas.microsoft.com/office/powerpoint/2012/main" userId="S::SaitoYo@lan.pref.osaka.jp::95142ee4-835e-4b44-b175-fbceb26a8a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F6FC6"/>
    <a:srgbClr val="FF9900"/>
    <a:srgbClr val="FF99FF"/>
    <a:srgbClr val="EAEAEA"/>
    <a:srgbClr val="DDDDDD"/>
    <a:srgbClr val="FFCC99"/>
    <a:srgbClr val="FFCCCC"/>
    <a:srgbClr val="99CC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17" autoAdjust="0"/>
    <p:restoredTop sz="94660"/>
  </p:normalViewPr>
  <p:slideViewPr>
    <p:cSldViewPr snapToGrid="0">
      <p:cViewPr varScale="1">
        <p:scale>
          <a:sx n="111" d="100"/>
          <a:sy n="111" d="100"/>
        </p:scale>
        <p:origin x="22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DBDD3D-1B72-4FE4-963E-9943EEBAE2BF}" type="datetimeFigureOut">
              <a:rPr kumimoji="1" lang="ja-JP" altLang="en-US" smtClean="0"/>
              <a:t>2025/3/24</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7436CAD-0739-47D4-A245-ABA53A80DA6F}" type="slidenum">
              <a:rPr kumimoji="1" lang="ja-JP" altLang="en-US" smtClean="0"/>
              <a:t>‹#›</a:t>
            </a:fld>
            <a:endParaRPr kumimoji="1" lang="ja-JP" altLang="en-US"/>
          </a:p>
        </p:txBody>
      </p:sp>
    </p:spTree>
    <p:extLst>
      <p:ext uri="{BB962C8B-B14F-4D97-AF65-F5344CB8AC3E}">
        <p14:creationId xmlns:p14="http://schemas.microsoft.com/office/powerpoint/2010/main" val="32371911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4FBC8E2-7548-4FF2-A941-DACD61B0FBAA}"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317035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A8ADAD2-E8A8-43F4-B72D-B9C46E3DCCFA}"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312994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29CF6EE-3327-4208-94D4-C1364F348F35}"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5ADDA1-9928-484C-B2C4-A9280BFF273D}" type="slidenum">
              <a:rPr kumimoji="1" lang="ja-JP" altLang="en-US" smtClean="0"/>
              <a:t>‹#›</a:t>
            </a:fld>
            <a:endParaRPr kumimoji="1" lang="ja-JP"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9422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CE641885-C599-4A45-948E-519D62AAF7EC}" type="datetime1">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354196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DA5FB341-8E45-4DA1-B1F1-5DB8373F6CF2}" type="datetime1">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5ADDA1-9928-484C-B2C4-A9280BFF273D}" type="slidenum">
              <a:rPr kumimoji="1" lang="ja-JP" altLang="en-US" smtClean="0"/>
              <a:t>‹#›</a:t>
            </a:fld>
            <a:endParaRPr kumimoji="1" lang="ja-JP"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0820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9F4536BD-FC1B-4FA2-B887-6DD895CB3E5B}" type="datetime1">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103975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07C855-254C-4921-9345-43ED44E57E99}"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3781991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8E7A85-ED99-4F6F-809D-076151F5E1DC}"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355252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F828CE4-2195-4246-AFC4-8FC07DBDCA78}"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296091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56B791-F4B3-4C16-936C-AF2338DB8D0D}"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31004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5B1853F-E61C-491A-AA0B-26333A448B26}" type="datetime1">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2968055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E1A2C11-129D-41D7-842C-869C7BD83F14}" type="datetime1">
              <a:rPr kumimoji="1" lang="ja-JP" altLang="en-US" smtClean="0"/>
              <a:t>2025/3/24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137027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9F163F5-72F3-4962-9288-F9B9B1D47E7D}" type="datetime1">
              <a:rPr kumimoji="1" lang="ja-JP" altLang="en-US" smtClean="0"/>
              <a:t>2025/3/24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151718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187AC-49D3-4558-9F38-FEC6EBF4DE21}" type="datetime1">
              <a:rPr kumimoji="1" lang="ja-JP" altLang="en-US" smtClean="0"/>
              <a:t>2025/3/24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243782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FE7173-8AEF-4FFA-B443-F1300AC196DE}" type="datetime1">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3884629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790997-A5EE-4679-BF9C-C672F53EB6EE}" type="datetime1">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394503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0984968-4891-4BC5-9F35-D214DB32F2D6}" type="datetime1">
              <a:rPr kumimoji="1" lang="ja-JP" altLang="en-US" smtClean="0"/>
              <a:t>2025/3/24</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42813921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hf hdr="0" ft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soumu.go.jp/iken/kokaikei/R04_chihou_zaimusyorui.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png"/><Relationship Id="rId7" Type="http://schemas.openxmlformats.org/officeDocument/2006/relationships/image" Target="../media/image34.emf"/><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emf"/></Relationships>
</file>

<file path=ppt/slides/_rels/slide19.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png"/><Relationship Id="rId7" Type="http://schemas.openxmlformats.org/officeDocument/2006/relationships/image" Target="../media/image42.emf"/><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pref.osaka.lg.jp/o160020/kaikei/newzaimusyohyou/index.html" TargetMode="External"/><Relationship Id="rId7" Type="http://schemas.openxmlformats.org/officeDocument/2006/relationships/image" Target="../media/image49.emf"/><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emf"/><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20">
            <a:extLst>
              <a:ext uri="{FF2B5EF4-FFF2-40B4-BE49-F238E27FC236}">
                <a16:creationId xmlns:a16="http://schemas.microsoft.com/office/drawing/2014/main" id="{696BCF9C-5A1C-432E-99DE-7F98B9327F70}"/>
              </a:ext>
            </a:extLst>
          </p:cNvPr>
          <p:cNvSpPr>
            <a:spLocks noChangeArrowheads="1"/>
          </p:cNvSpPr>
          <p:nvPr/>
        </p:nvSpPr>
        <p:spPr bwMode="auto">
          <a:xfrm>
            <a:off x="1549747" y="624662"/>
            <a:ext cx="6861153"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119813" algn="r"/>
              </a:tabLst>
            </a:pPr>
            <a:r>
              <a:rPr kumimoji="0" lang="ja-JP" altLang="en-US" sz="3600" b="1" i="0" strike="noStrike" cap="none" normalizeH="0" baseline="0" dirty="0">
                <a:ln>
                  <a:noFill/>
                </a:ln>
                <a:solidFill>
                  <a:schemeClr val="accent1"/>
                </a:solidFill>
                <a:effectLst/>
                <a:latin typeface="HG丸ｺﾞｼｯｸM-PRO" panose="020F0600000000000000" pitchFamily="50" charset="-128"/>
                <a:ea typeface="HG丸ｺﾞｼｯｸM-PRO" panose="020F0600000000000000" pitchFamily="50" charset="-128"/>
              </a:rPr>
              <a:t>　 </a:t>
            </a:r>
            <a:r>
              <a:rPr kumimoji="0" lang="ja-JP" altLang="en-US" sz="3600" b="1" i="0" strike="noStrike" cap="none" normalizeH="0" baseline="0" dirty="0">
                <a:ln>
                  <a:noFill/>
                </a:ln>
                <a:solidFill>
                  <a:srgbClr val="0F6FC6"/>
                </a:solidFill>
                <a:effectLst/>
                <a:latin typeface="HG丸ｺﾞｼｯｸM-PRO" panose="020F0600000000000000" pitchFamily="50" charset="-128"/>
                <a:ea typeface="HG丸ｺﾞｼｯｸM-PRO" panose="020F0600000000000000" pitchFamily="50" charset="-128"/>
              </a:rPr>
              <a:t>大阪府の財務諸表（概要版）</a:t>
            </a:r>
            <a:endParaRPr kumimoji="0" lang="en-US" altLang="ja-JP" sz="3600" b="1" i="0" strike="noStrike" cap="none" normalizeH="0" baseline="0" dirty="0">
              <a:ln>
                <a:noFill/>
              </a:ln>
              <a:solidFill>
                <a:srgbClr val="0F6FC6"/>
              </a:solidFill>
              <a:effectLst/>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FAF0FB41-9014-401C-8B77-734DFBCAFBAB}"/>
              </a:ext>
            </a:extLst>
          </p:cNvPr>
          <p:cNvPicPr>
            <a:picLocks noChangeAspect="1"/>
          </p:cNvPicPr>
          <p:nvPr/>
        </p:nvPicPr>
        <p:blipFill rotWithShape="1">
          <a:blip r:embed="rId2">
            <a:extLst>
              <a:ext uri="{28A0092B-C50C-407E-A947-70E740481C1C}">
                <a14:useLocalDpi xmlns:a14="http://schemas.microsoft.com/office/drawing/2010/main" val="0"/>
              </a:ext>
            </a:extLst>
          </a:blip>
          <a:srcRect t="7584" b="11120"/>
          <a:stretch/>
        </p:blipFill>
        <p:spPr>
          <a:xfrm>
            <a:off x="1385180" y="1420797"/>
            <a:ext cx="9541571" cy="5374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テキスト ボックス 8">
            <a:extLst>
              <a:ext uri="{FF2B5EF4-FFF2-40B4-BE49-F238E27FC236}">
                <a16:creationId xmlns:a16="http://schemas.microsoft.com/office/drawing/2014/main" id="{8C714436-0CE7-4EBF-8C31-BD942925F300}"/>
              </a:ext>
            </a:extLst>
          </p:cNvPr>
          <p:cNvSpPr txBox="1"/>
          <p:nvPr/>
        </p:nvSpPr>
        <p:spPr>
          <a:xfrm>
            <a:off x="8116561" y="973353"/>
            <a:ext cx="3308464" cy="369332"/>
          </a:xfrm>
          <a:prstGeom prst="rect">
            <a:avLst/>
          </a:prstGeom>
          <a:noFill/>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令和７年３月　大阪府会計局</a:t>
            </a:r>
          </a:p>
        </p:txBody>
      </p:sp>
      <p:sp>
        <p:nvSpPr>
          <p:cNvPr id="10" name="テキスト ボックス 9">
            <a:extLst>
              <a:ext uri="{FF2B5EF4-FFF2-40B4-BE49-F238E27FC236}">
                <a16:creationId xmlns:a16="http://schemas.microsoft.com/office/drawing/2014/main" id="{1595C99D-77CF-404E-9CA3-4BB8C404CE67}"/>
              </a:ext>
            </a:extLst>
          </p:cNvPr>
          <p:cNvSpPr txBox="1"/>
          <p:nvPr/>
        </p:nvSpPr>
        <p:spPr>
          <a:xfrm>
            <a:off x="8854321" y="6425606"/>
            <a:ext cx="2381673" cy="369332"/>
          </a:xfrm>
          <a:prstGeom prst="rect">
            <a:avLst/>
          </a:prstGeom>
          <a:noFill/>
        </p:spPr>
        <p:txBody>
          <a:bodyPr wrap="square">
            <a:spAutoFit/>
          </a:bodyPr>
          <a:lstStyle/>
          <a:p>
            <a:r>
              <a:rPr lang="zh-TW" altLang="en-US" b="1" dirty="0">
                <a:solidFill>
                  <a:schemeClr val="bg1"/>
                </a:solidFill>
                <a:latin typeface="HG丸ｺﾞｼｯｸM-PRO" panose="020F0600000000000000" pitchFamily="50" charset="-128"/>
                <a:ea typeface="HG丸ｺﾞｼｯｸM-PRO" panose="020F0600000000000000" pitchFamily="50" charset="-128"/>
              </a:rPr>
              <a:t>大阪府庁舎　本館</a:t>
            </a:r>
            <a:endParaRPr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EF72C6EF-CE88-44BC-A912-F8AD0206F00D}"/>
              </a:ext>
            </a:extLst>
          </p:cNvPr>
          <p:cNvPicPr>
            <a:picLocks noChangeAspect="1"/>
          </p:cNvPicPr>
          <p:nvPr/>
        </p:nvPicPr>
        <p:blipFill rotWithShape="1">
          <a:blip r:embed="rId3"/>
          <a:srcRect l="23264" t="12166" r="73690" b="83897"/>
          <a:stretch/>
        </p:blipFill>
        <p:spPr>
          <a:xfrm>
            <a:off x="1620695" y="707263"/>
            <a:ext cx="556551" cy="449652"/>
          </a:xfrm>
          <a:prstGeom prst="rect">
            <a:avLst/>
          </a:prstGeom>
        </p:spPr>
      </p:pic>
    </p:spTree>
    <p:extLst>
      <p:ext uri="{BB962C8B-B14F-4D97-AF65-F5344CB8AC3E}">
        <p14:creationId xmlns:p14="http://schemas.microsoft.com/office/powerpoint/2010/main" val="227514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1513685" y="657437"/>
            <a:ext cx="3416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lang="en-US" altLang="ja-JP" sz="2800" dirty="0">
                <a:latin typeface="HG丸ｺﾞｼｯｸM-PRO" panose="020F0600000000000000" pitchFamily="50" charset="-128"/>
                <a:ea typeface="HG丸ｺﾞｼｯｸM-PRO" panose="020F0600000000000000" pitchFamily="50" charset="-128"/>
              </a:rPr>
              <a:t>Ⅵ</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．財務状況の推移</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700F3A61-1AAF-4EE1-B37D-9359ACD17655}"/>
              </a:ext>
            </a:extLst>
          </p:cNvPr>
          <p:cNvSpPr txBox="1"/>
          <p:nvPr/>
        </p:nvSpPr>
        <p:spPr>
          <a:xfrm>
            <a:off x="502443" y="1238425"/>
            <a:ext cx="7577528" cy="369332"/>
          </a:xfrm>
          <a:prstGeom prst="rect">
            <a:avLst/>
          </a:prstGeom>
          <a:solidFill>
            <a:schemeClr val="accent1"/>
          </a:solidFill>
        </p:spPr>
        <p:txBody>
          <a:bodyPr wrap="square" rtlCol="0">
            <a:spAutoFit/>
          </a:bodyPr>
          <a:lstStyle/>
          <a:p>
            <a:r>
              <a:rPr kumimoji="1" lang="ja-JP" altLang="en-US" dirty="0">
                <a:solidFill>
                  <a:schemeClr val="bg1"/>
                </a:solidFill>
              </a:rPr>
              <a:t>１</a:t>
            </a:r>
            <a:r>
              <a:rPr kumimoji="1" lang="en-US" altLang="ja-JP" dirty="0">
                <a:solidFill>
                  <a:schemeClr val="bg1"/>
                </a:solidFill>
              </a:rPr>
              <a:t>.</a:t>
            </a:r>
            <a:r>
              <a:rPr kumimoji="1" lang="ja-JP" altLang="en-US" dirty="0">
                <a:solidFill>
                  <a:schemeClr val="bg1"/>
                </a:solidFill>
              </a:rPr>
              <a:t>主な財務指標等（財務諸表に表れた数値を用いて各種の比率を算出）</a:t>
            </a:r>
          </a:p>
        </p:txBody>
      </p:sp>
      <p:sp>
        <p:nvSpPr>
          <p:cNvPr id="10" name="テキスト ボックス 9">
            <a:extLst>
              <a:ext uri="{FF2B5EF4-FFF2-40B4-BE49-F238E27FC236}">
                <a16:creationId xmlns:a16="http://schemas.microsoft.com/office/drawing/2014/main" id="{CDDAF371-C549-45ED-AC57-14A42B1C61A8}"/>
              </a:ext>
            </a:extLst>
          </p:cNvPr>
          <p:cNvSpPr txBox="1"/>
          <p:nvPr/>
        </p:nvSpPr>
        <p:spPr>
          <a:xfrm>
            <a:off x="502442" y="1665525"/>
            <a:ext cx="4554452" cy="369332"/>
          </a:xfrm>
          <a:prstGeom prst="rect">
            <a:avLst/>
          </a:prstGeom>
          <a:solidFill>
            <a:schemeClr val="bg1"/>
          </a:solidFill>
          <a:ln>
            <a:solidFill>
              <a:schemeClr val="tx1"/>
            </a:solidFill>
          </a:ln>
        </p:spPr>
        <p:txBody>
          <a:bodyPr wrap="none" rtlCol="0">
            <a:spAutoFit/>
          </a:bodyPr>
          <a:lstStyle/>
          <a:p>
            <a:r>
              <a:rPr kumimoji="1" lang="ja-JP" altLang="en-US" b="1" dirty="0">
                <a:latin typeface="メイリオ 本文"/>
              </a:rPr>
              <a:t>①純資産比率　</a:t>
            </a:r>
            <a:r>
              <a:rPr kumimoji="1" lang="en-US" altLang="ja-JP" b="1" dirty="0">
                <a:latin typeface="メイリオ 本文"/>
              </a:rPr>
              <a:t>21.3</a:t>
            </a:r>
            <a:r>
              <a:rPr kumimoji="1" lang="ja-JP" altLang="en-US" b="1" dirty="0">
                <a:latin typeface="メイリオ 本文"/>
              </a:rPr>
              <a:t>％（前年度　</a:t>
            </a:r>
            <a:r>
              <a:rPr kumimoji="1" lang="en-US" altLang="ja-JP" b="1" dirty="0">
                <a:latin typeface="メイリオ 本文"/>
              </a:rPr>
              <a:t>19.3</a:t>
            </a:r>
            <a:r>
              <a:rPr kumimoji="1" lang="ja-JP" altLang="en-US" b="1" dirty="0">
                <a:latin typeface="メイリオ 本文"/>
              </a:rPr>
              <a:t>％）</a:t>
            </a:r>
          </a:p>
        </p:txBody>
      </p:sp>
      <p:sp>
        <p:nvSpPr>
          <p:cNvPr id="12" name="テキスト ボックス 11">
            <a:extLst>
              <a:ext uri="{FF2B5EF4-FFF2-40B4-BE49-F238E27FC236}">
                <a16:creationId xmlns:a16="http://schemas.microsoft.com/office/drawing/2014/main" id="{F561059C-D6DE-4BA4-B4FC-3E0615CCECEE}"/>
              </a:ext>
            </a:extLst>
          </p:cNvPr>
          <p:cNvSpPr txBox="1"/>
          <p:nvPr/>
        </p:nvSpPr>
        <p:spPr>
          <a:xfrm>
            <a:off x="5056894" y="1696303"/>
            <a:ext cx="7052989" cy="338554"/>
          </a:xfrm>
          <a:prstGeom prst="rect">
            <a:avLst/>
          </a:prstGeom>
          <a:noFill/>
        </p:spPr>
        <p:txBody>
          <a:bodyPr wrap="square">
            <a:spAutoFit/>
          </a:bodyPr>
          <a:lstStyle/>
          <a:p>
            <a:r>
              <a:rPr lang="ja-JP" altLang="en-US" sz="1600" dirty="0"/>
              <a:t>計算式：（貸借対照表）純資産の部合計／（貸借対照表）資産の部合計</a:t>
            </a:r>
          </a:p>
        </p:txBody>
      </p:sp>
      <p:sp>
        <p:nvSpPr>
          <p:cNvPr id="14" name="テキスト ボックス 13">
            <a:extLst>
              <a:ext uri="{FF2B5EF4-FFF2-40B4-BE49-F238E27FC236}">
                <a16:creationId xmlns:a16="http://schemas.microsoft.com/office/drawing/2014/main" id="{E7EC0E9A-03BC-4983-8C5C-FB1F5A45C4D7}"/>
              </a:ext>
            </a:extLst>
          </p:cNvPr>
          <p:cNvSpPr txBox="1"/>
          <p:nvPr/>
        </p:nvSpPr>
        <p:spPr>
          <a:xfrm>
            <a:off x="502442" y="2166533"/>
            <a:ext cx="10962064" cy="738664"/>
          </a:xfrm>
          <a:prstGeom prst="rect">
            <a:avLst/>
          </a:prstGeom>
          <a:solidFill>
            <a:schemeClr val="bg1">
              <a:lumMod val="95000"/>
            </a:schemeClr>
          </a:solidFill>
          <a:ln>
            <a:solidFill>
              <a:schemeClr val="tx1"/>
            </a:solidFill>
          </a:ln>
        </p:spPr>
        <p:txBody>
          <a:bodyPr wrap="square">
            <a:spAutoFit/>
          </a:bodyPr>
          <a:lstStyle/>
          <a:p>
            <a:r>
              <a:rPr lang="ja-JP" altLang="en-US" sz="1400" dirty="0"/>
              <a:t>　資産のストック情報（資産額）に対する純資産の比率を算出し、保有している有形固定資産等がどの世代の負担により行われたかを表す指標です。この数値が高いほど、将来世代の負担が小さいことを表します。</a:t>
            </a:r>
            <a:endParaRPr lang="en-US" altLang="ja-JP" sz="1400" dirty="0"/>
          </a:p>
          <a:p>
            <a:r>
              <a:rPr lang="ja-JP" altLang="en-US" sz="1400" dirty="0"/>
              <a:t>　純資産比率は、令和元年度から一貫して増加しています。</a:t>
            </a:r>
          </a:p>
        </p:txBody>
      </p:sp>
      <p:pic>
        <p:nvPicPr>
          <p:cNvPr id="8" name="図 7">
            <a:extLst>
              <a:ext uri="{FF2B5EF4-FFF2-40B4-BE49-F238E27FC236}">
                <a16:creationId xmlns:a16="http://schemas.microsoft.com/office/drawing/2014/main" id="{659D79A5-78D7-4B5E-B927-B6A62A574BB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663" y="560880"/>
            <a:ext cx="714375" cy="677545"/>
          </a:xfrm>
          <a:prstGeom prst="rect">
            <a:avLst/>
          </a:prstGeom>
          <a:noFill/>
          <a:ln>
            <a:noFill/>
          </a:ln>
        </p:spPr>
      </p:pic>
      <p:sp>
        <p:nvSpPr>
          <p:cNvPr id="3" name="スライド番号プレースホルダー 2">
            <a:extLst>
              <a:ext uri="{FF2B5EF4-FFF2-40B4-BE49-F238E27FC236}">
                <a16:creationId xmlns:a16="http://schemas.microsoft.com/office/drawing/2014/main" id="{FFCFE5E5-D96D-4C4E-BDC7-EF372A02CBFE}"/>
              </a:ext>
            </a:extLst>
          </p:cNvPr>
          <p:cNvSpPr>
            <a:spLocks noGrp="1"/>
          </p:cNvSpPr>
          <p:nvPr>
            <p:ph type="sldNum" sz="quarter" idx="12"/>
          </p:nvPr>
        </p:nvSpPr>
        <p:spPr>
          <a:xfrm>
            <a:off x="11412233" y="6492875"/>
            <a:ext cx="779767" cy="365125"/>
          </a:xfrm>
        </p:spPr>
        <p:txBody>
          <a:bodyPr/>
          <a:lstStyle/>
          <a:p>
            <a:fld id="{995ADDA1-9928-484C-B2C4-A9280BFF273D}" type="slidenum">
              <a:rPr kumimoji="1" lang="ja-JP" altLang="en-US" smtClean="0">
                <a:solidFill>
                  <a:schemeClr val="tx1"/>
                </a:solidFill>
              </a:rPr>
              <a:t>9</a:t>
            </a:fld>
            <a:endParaRPr kumimoji="1" lang="ja-JP" altLang="en-US" dirty="0">
              <a:solidFill>
                <a:schemeClr val="tx1"/>
              </a:solidFill>
            </a:endParaRPr>
          </a:p>
        </p:txBody>
      </p:sp>
      <p:pic>
        <p:nvPicPr>
          <p:cNvPr id="9" name="図 8">
            <a:extLst>
              <a:ext uri="{FF2B5EF4-FFF2-40B4-BE49-F238E27FC236}">
                <a16:creationId xmlns:a16="http://schemas.microsoft.com/office/drawing/2014/main" id="{F6CDA2D5-D429-4B00-BD0A-399224EA2AE2}"/>
              </a:ext>
            </a:extLst>
          </p:cNvPr>
          <p:cNvPicPr>
            <a:picLocks noChangeAspect="1"/>
          </p:cNvPicPr>
          <p:nvPr/>
        </p:nvPicPr>
        <p:blipFill>
          <a:blip r:embed="rId3"/>
          <a:stretch>
            <a:fillRect/>
          </a:stretch>
        </p:blipFill>
        <p:spPr>
          <a:xfrm>
            <a:off x="2376612" y="2931325"/>
            <a:ext cx="7193739" cy="3889702"/>
          </a:xfrm>
          <a:prstGeom prst="rect">
            <a:avLst/>
          </a:prstGeom>
          <a:ln>
            <a:solidFill>
              <a:schemeClr val="tx1"/>
            </a:solidFill>
          </a:ln>
        </p:spPr>
      </p:pic>
    </p:spTree>
    <p:extLst>
      <p:ext uri="{BB962C8B-B14F-4D97-AF65-F5344CB8AC3E}">
        <p14:creationId xmlns:p14="http://schemas.microsoft.com/office/powerpoint/2010/main" val="2375627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1513685" y="657437"/>
            <a:ext cx="35349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lang="en-US" altLang="ja-JP" sz="2800" dirty="0">
                <a:latin typeface="HG丸ｺﾞｼｯｸM-PRO" panose="020F0600000000000000" pitchFamily="50" charset="-128"/>
                <a:ea typeface="HG丸ｺﾞｼｯｸM-PRO" panose="020F0600000000000000" pitchFamily="50" charset="-128"/>
              </a:rPr>
              <a:t>Ⅵ </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．財務状況の推移</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700F3A61-1AAF-4EE1-B37D-9359ACD17655}"/>
              </a:ext>
            </a:extLst>
          </p:cNvPr>
          <p:cNvSpPr txBox="1"/>
          <p:nvPr/>
        </p:nvSpPr>
        <p:spPr>
          <a:xfrm>
            <a:off x="502442" y="1238425"/>
            <a:ext cx="7619093" cy="369332"/>
          </a:xfrm>
          <a:prstGeom prst="rect">
            <a:avLst/>
          </a:prstGeom>
          <a:solidFill>
            <a:schemeClr val="accent1"/>
          </a:solidFill>
        </p:spPr>
        <p:txBody>
          <a:bodyPr wrap="square" rtlCol="0">
            <a:spAutoFit/>
          </a:bodyPr>
          <a:lstStyle/>
          <a:p>
            <a:r>
              <a:rPr kumimoji="1" lang="ja-JP" altLang="en-US" dirty="0">
                <a:solidFill>
                  <a:schemeClr val="bg1"/>
                </a:solidFill>
              </a:rPr>
              <a:t>１</a:t>
            </a:r>
            <a:r>
              <a:rPr kumimoji="1" lang="en-US" altLang="ja-JP" dirty="0">
                <a:solidFill>
                  <a:schemeClr val="bg1"/>
                </a:solidFill>
              </a:rPr>
              <a:t>.</a:t>
            </a:r>
            <a:r>
              <a:rPr kumimoji="1" lang="ja-JP" altLang="en-US" dirty="0">
                <a:solidFill>
                  <a:schemeClr val="bg1"/>
                </a:solidFill>
              </a:rPr>
              <a:t>主な財務指標等（財務諸表に表れた数値を用いて各種の比率を算出）</a:t>
            </a:r>
          </a:p>
        </p:txBody>
      </p:sp>
      <p:sp>
        <p:nvSpPr>
          <p:cNvPr id="10" name="テキスト ボックス 9">
            <a:extLst>
              <a:ext uri="{FF2B5EF4-FFF2-40B4-BE49-F238E27FC236}">
                <a16:creationId xmlns:a16="http://schemas.microsoft.com/office/drawing/2014/main" id="{CDDAF371-C549-45ED-AC57-14A42B1C61A8}"/>
              </a:ext>
            </a:extLst>
          </p:cNvPr>
          <p:cNvSpPr txBox="1"/>
          <p:nvPr/>
        </p:nvSpPr>
        <p:spPr>
          <a:xfrm>
            <a:off x="502442" y="1665525"/>
            <a:ext cx="4929555" cy="369332"/>
          </a:xfrm>
          <a:prstGeom prst="rect">
            <a:avLst/>
          </a:prstGeom>
          <a:solidFill>
            <a:schemeClr val="bg1"/>
          </a:solidFill>
          <a:ln>
            <a:solidFill>
              <a:schemeClr val="tx1"/>
            </a:solidFill>
          </a:ln>
        </p:spPr>
        <p:txBody>
          <a:bodyPr wrap="none" rtlCol="0">
            <a:spAutoFit/>
          </a:bodyPr>
          <a:lstStyle/>
          <a:p>
            <a:r>
              <a:rPr kumimoji="1" lang="ja-JP" altLang="en-US" b="1" dirty="0">
                <a:latin typeface="メイリオ 本文"/>
              </a:rPr>
              <a:t>②通常収支比率　</a:t>
            </a:r>
            <a:r>
              <a:rPr kumimoji="1" lang="en-US" altLang="ja-JP" b="1" dirty="0">
                <a:latin typeface="メイリオ 本文"/>
              </a:rPr>
              <a:t>103.3</a:t>
            </a:r>
            <a:r>
              <a:rPr kumimoji="1" lang="ja-JP" altLang="en-US" b="1" dirty="0">
                <a:latin typeface="メイリオ 本文"/>
              </a:rPr>
              <a:t>％（前年度　</a:t>
            </a:r>
            <a:r>
              <a:rPr kumimoji="1" lang="en-US" altLang="ja-JP" b="1" dirty="0">
                <a:latin typeface="メイリオ 本文"/>
              </a:rPr>
              <a:t>103.8</a:t>
            </a:r>
            <a:r>
              <a:rPr kumimoji="1" lang="ja-JP" altLang="en-US" b="1" dirty="0">
                <a:latin typeface="メイリオ 本文"/>
              </a:rPr>
              <a:t>％）</a:t>
            </a:r>
          </a:p>
        </p:txBody>
      </p:sp>
      <p:sp>
        <p:nvSpPr>
          <p:cNvPr id="12" name="テキスト ボックス 11">
            <a:extLst>
              <a:ext uri="{FF2B5EF4-FFF2-40B4-BE49-F238E27FC236}">
                <a16:creationId xmlns:a16="http://schemas.microsoft.com/office/drawing/2014/main" id="{F561059C-D6DE-4BA4-B4FC-3E0615CCECEE}"/>
              </a:ext>
            </a:extLst>
          </p:cNvPr>
          <p:cNvSpPr txBox="1"/>
          <p:nvPr/>
        </p:nvSpPr>
        <p:spPr>
          <a:xfrm>
            <a:off x="574923" y="2055136"/>
            <a:ext cx="9257054" cy="338554"/>
          </a:xfrm>
          <a:prstGeom prst="rect">
            <a:avLst/>
          </a:prstGeom>
          <a:noFill/>
        </p:spPr>
        <p:txBody>
          <a:bodyPr wrap="square">
            <a:spAutoFit/>
          </a:bodyPr>
          <a:lstStyle/>
          <a:p>
            <a:r>
              <a:rPr lang="ja-JP" altLang="en-US" sz="1600" dirty="0"/>
              <a:t>計算式：（行政コスト計算書）行政収入＋金融収入／（行政コスト計算書）行政費用＋金融費用</a:t>
            </a:r>
          </a:p>
        </p:txBody>
      </p:sp>
      <p:sp>
        <p:nvSpPr>
          <p:cNvPr id="14" name="テキスト ボックス 13">
            <a:extLst>
              <a:ext uri="{FF2B5EF4-FFF2-40B4-BE49-F238E27FC236}">
                <a16:creationId xmlns:a16="http://schemas.microsoft.com/office/drawing/2014/main" id="{E7EC0E9A-03BC-4983-8C5C-FB1F5A45C4D7}"/>
              </a:ext>
            </a:extLst>
          </p:cNvPr>
          <p:cNvSpPr txBox="1"/>
          <p:nvPr/>
        </p:nvSpPr>
        <p:spPr>
          <a:xfrm>
            <a:off x="502442" y="2413969"/>
            <a:ext cx="10962064" cy="738664"/>
          </a:xfrm>
          <a:prstGeom prst="rect">
            <a:avLst/>
          </a:prstGeom>
          <a:solidFill>
            <a:schemeClr val="bg1">
              <a:lumMod val="95000"/>
            </a:schemeClr>
          </a:solidFill>
          <a:ln>
            <a:solidFill>
              <a:schemeClr val="tx1"/>
            </a:solidFill>
          </a:ln>
        </p:spPr>
        <p:txBody>
          <a:bodyPr wrap="square">
            <a:spAutoFit/>
          </a:bodyPr>
          <a:lstStyle/>
          <a:p>
            <a:r>
              <a:rPr lang="ja-JP" altLang="en-US" sz="1400" dirty="0"/>
              <a:t>　通常の行政サービスなどを、一般的な税収などの収入でどの程度まかなっているのかを示します。受益者負担の適正性、収入水準の適正性の検証などに適した指標です。この数値が高いほど、よりまかなえていることを表します。</a:t>
            </a:r>
            <a:endParaRPr lang="en-US" altLang="ja-JP" sz="1400" dirty="0"/>
          </a:p>
          <a:p>
            <a:r>
              <a:rPr lang="ja-JP" altLang="en-US" sz="1400" dirty="0"/>
              <a:t>　通常収支比率は、前年度と比べ減少しています。</a:t>
            </a:r>
          </a:p>
        </p:txBody>
      </p:sp>
      <p:sp>
        <p:nvSpPr>
          <p:cNvPr id="7" name="スライド番号プレースホルダー 6">
            <a:extLst>
              <a:ext uri="{FF2B5EF4-FFF2-40B4-BE49-F238E27FC236}">
                <a16:creationId xmlns:a16="http://schemas.microsoft.com/office/drawing/2014/main" id="{7DC0DCC8-AE12-4CD1-B11C-2005D1E7AEC7}"/>
              </a:ext>
            </a:extLst>
          </p:cNvPr>
          <p:cNvSpPr>
            <a:spLocks noGrp="1"/>
          </p:cNvSpPr>
          <p:nvPr>
            <p:ph type="sldNum" sz="quarter" idx="12"/>
          </p:nvPr>
        </p:nvSpPr>
        <p:spPr>
          <a:xfrm>
            <a:off x="11412233" y="6476249"/>
            <a:ext cx="779767" cy="365125"/>
          </a:xfrm>
        </p:spPr>
        <p:txBody>
          <a:bodyPr/>
          <a:lstStyle/>
          <a:p>
            <a:fld id="{995ADDA1-9928-484C-B2C4-A9280BFF273D}" type="slidenum">
              <a:rPr kumimoji="1" lang="ja-JP" altLang="en-US" smtClean="0">
                <a:solidFill>
                  <a:schemeClr val="tx1"/>
                </a:solidFill>
              </a:rPr>
              <a:t>10</a:t>
            </a:fld>
            <a:endParaRPr kumimoji="1" lang="ja-JP" altLang="en-US" dirty="0">
              <a:solidFill>
                <a:schemeClr val="tx1"/>
              </a:solidFill>
            </a:endParaRPr>
          </a:p>
        </p:txBody>
      </p:sp>
      <p:pic>
        <p:nvPicPr>
          <p:cNvPr id="3" name="図 2">
            <a:extLst>
              <a:ext uri="{FF2B5EF4-FFF2-40B4-BE49-F238E27FC236}">
                <a16:creationId xmlns:a16="http://schemas.microsoft.com/office/drawing/2014/main" id="{4AD65094-4F04-407A-86A8-5C8EB42E0FAA}"/>
              </a:ext>
            </a:extLst>
          </p:cNvPr>
          <p:cNvPicPr>
            <a:picLocks noChangeAspect="1"/>
          </p:cNvPicPr>
          <p:nvPr/>
        </p:nvPicPr>
        <p:blipFill>
          <a:blip r:embed="rId2"/>
          <a:stretch>
            <a:fillRect/>
          </a:stretch>
        </p:blipFill>
        <p:spPr>
          <a:xfrm>
            <a:off x="2686414" y="3190330"/>
            <a:ext cx="6746782" cy="3648030"/>
          </a:xfrm>
          <a:prstGeom prst="rect">
            <a:avLst/>
          </a:prstGeom>
          <a:ln>
            <a:solidFill>
              <a:schemeClr val="tx1"/>
            </a:solidFill>
          </a:ln>
        </p:spPr>
      </p:pic>
    </p:spTree>
    <p:extLst>
      <p:ext uri="{BB962C8B-B14F-4D97-AF65-F5344CB8AC3E}">
        <p14:creationId xmlns:p14="http://schemas.microsoft.com/office/powerpoint/2010/main" val="329257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1513685" y="657437"/>
            <a:ext cx="35349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lang="en-US" altLang="ja-JP" sz="2800" dirty="0">
                <a:latin typeface="HG丸ｺﾞｼｯｸM-PRO" panose="020F0600000000000000" pitchFamily="50" charset="-128"/>
                <a:ea typeface="HG丸ｺﾞｼｯｸM-PRO" panose="020F0600000000000000" pitchFamily="50" charset="-128"/>
              </a:rPr>
              <a:t>Ⅵ </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．財務状況の推移</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700F3A61-1AAF-4EE1-B37D-9359ACD17655}"/>
              </a:ext>
            </a:extLst>
          </p:cNvPr>
          <p:cNvSpPr txBox="1"/>
          <p:nvPr/>
        </p:nvSpPr>
        <p:spPr>
          <a:xfrm>
            <a:off x="502442" y="1238425"/>
            <a:ext cx="7577529" cy="369332"/>
          </a:xfrm>
          <a:prstGeom prst="rect">
            <a:avLst/>
          </a:prstGeom>
          <a:solidFill>
            <a:schemeClr val="accent1"/>
          </a:solidFill>
        </p:spPr>
        <p:txBody>
          <a:bodyPr wrap="square" rtlCol="0">
            <a:spAutoFit/>
          </a:bodyPr>
          <a:lstStyle/>
          <a:p>
            <a:r>
              <a:rPr kumimoji="1" lang="ja-JP" altLang="en-US" dirty="0">
                <a:solidFill>
                  <a:schemeClr val="bg1"/>
                </a:solidFill>
              </a:rPr>
              <a:t>１</a:t>
            </a:r>
            <a:r>
              <a:rPr kumimoji="1" lang="en-US" altLang="ja-JP" dirty="0">
                <a:solidFill>
                  <a:schemeClr val="bg1"/>
                </a:solidFill>
              </a:rPr>
              <a:t>.</a:t>
            </a:r>
            <a:r>
              <a:rPr kumimoji="1" lang="ja-JP" altLang="en-US" dirty="0">
                <a:solidFill>
                  <a:schemeClr val="bg1"/>
                </a:solidFill>
              </a:rPr>
              <a:t>主な財務指標等（財務諸表に表れた数値を用いて各種の比率を算出）</a:t>
            </a:r>
          </a:p>
        </p:txBody>
      </p:sp>
      <p:sp>
        <p:nvSpPr>
          <p:cNvPr id="10" name="テキスト ボックス 9">
            <a:extLst>
              <a:ext uri="{FF2B5EF4-FFF2-40B4-BE49-F238E27FC236}">
                <a16:creationId xmlns:a16="http://schemas.microsoft.com/office/drawing/2014/main" id="{CDDAF371-C549-45ED-AC57-14A42B1C61A8}"/>
              </a:ext>
            </a:extLst>
          </p:cNvPr>
          <p:cNvSpPr txBox="1"/>
          <p:nvPr/>
        </p:nvSpPr>
        <p:spPr>
          <a:xfrm>
            <a:off x="502442" y="1665525"/>
            <a:ext cx="6311343" cy="369332"/>
          </a:xfrm>
          <a:prstGeom prst="rect">
            <a:avLst/>
          </a:prstGeom>
          <a:solidFill>
            <a:schemeClr val="bg1"/>
          </a:solidFill>
          <a:ln>
            <a:solidFill>
              <a:schemeClr val="tx1"/>
            </a:solidFill>
          </a:ln>
        </p:spPr>
        <p:txBody>
          <a:bodyPr wrap="none" rtlCol="0">
            <a:spAutoFit/>
          </a:bodyPr>
          <a:lstStyle/>
          <a:p>
            <a:r>
              <a:rPr kumimoji="1" lang="ja-JP" altLang="en-US" b="1" dirty="0">
                <a:latin typeface="メイリオ 本文"/>
              </a:rPr>
              <a:t>③減価償却費対投資活動支出率　</a:t>
            </a:r>
            <a:r>
              <a:rPr kumimoji="1" lang="en-US" altLang="ja-JP" b="1" dirty="0">
                <a:latin typeface="メイリオ 本文"/>
              </a:rPr>
              <a:t>81.2</a:t>
            </a:r>
            <a:r>
              <a:rPr kumimoji="1" lang="ja-JP" altLang="en-US" b="1" dirty="0">
                <a:latin typeface="メイリオ 本文"/>
              </a:rPr>
              <a:t>％（前年度　</a:t>
            </a:r>
            <a:r>
              <a:rPr kumimoji="1" lang="en-US" altLang="ja-JP" b="1" dirty="0">
                <a:latin typeface="メイリオ 本文"/>
              </a:rPr>
              <a:t>81.2</a:t>
            </a:r>
            <a:r>
              <a:rPr kumimoji="1" lang="ja-JP" altLang="en-US" b="1" dirty="0">
                <a:latin typeface="メイリオ 本文"/>
              </a:rPr>
              <a:t>％）</a:t>
            </a:r>
          </a:p>
        </p:txBody>
      </p:sp>
      <p:sp>
        <p:nvSpPr>
          <p:cNvPr id="12" name="テキスト ボックス 11">
            <a:extLst>
              <a:ext uri="{FF2B5EF4-FFF2-40B4-BE49-F238E27FC236}">
                <a16:creationId xmlns:a16="http://schemas.microsoft.com/office/drawing/2014/main" id="{F561059C-D6DE-4BA4-B4FC-3E0615CCECEE}"/>
              </a:ext>
            </a:extLst>
          </p:cNvPr>
          <p:cNvSpPr txBox="1"/>
          <p:nvPr/>
        </p:nvSpPr>
        <p:spPr>
          <a:xfrm>
            <a:off x="574922" y="2055136"/>
            <a:ext cx="10598175" cy="338554"/>
          </a:xfrm>
          <a:prstGeom prst="rect">
            <a:avLst/>
          </a:prstGeom>
          <a:noFill/>
        </p:spPr>
        <p:txBody>
          <a:bodyPr wrap="square">
            <a:spAutoFit/>
          </a:bodyPr>
          <a:lstStyle/>
          <a:p>
            <a:r>
              <a:rPr lang="ja-JP" altLang="en-US" sz="1600" dirty="0"/>
              <a:t>計算式：（ｷｬｯｼｭ・ﾌﾛｰ計算書）公共施設等整備支出／（行政コスト計算書）減価償却費</a:t>
            </a:r>
            <a:r>
              <a:rPr lang="en-US" altLang="ja-JP" sz="1600" dirty="0"/>
              <a:t>※</a:t>
            </a:r>
            <a:r>
              <a:rPr lang="ja-JP" altLang="en-US" sz="1600" dirty="0"/>
              <a:t>リース資産分を除く</a:t>
            </a:r>
          </a:p>
        </p:txBody>
      </p:sp>
      <p:sp>
        <p:nvSpPr>
          <p:cNvPr id="14" name="テキスト ボックス 13">
            <a:extLst>
              <a:ext uri="{FF2B5EF4-FFF2-40B4-BE49-F238E27FC236}">
                <a16:creationId xmlns:a16="http://schemas.microsoft.com/office/drawing/2014/main" id="{E7EC0E9A-03BC-4983-8C5C-FB1F5A45C4D7}"/>
              </a:ext>
            </a:extLst>
          </p:cNvPr>
          <p:cNvSpPr txBox="1"/>
          <p:nvPr/>
        </p:nvSpPr>
        <p:spPr>
          <a:xfrm>
            <a:off x="502442" y="2413969"/>
            <a:ext cx="10962064" cy="738664"/>
          </a:xfrm>
          <a:prstGeom prst="rect">
            <a:avLst/>
          </a:prstGeom>
          <a:solidFill>
            <a:schemeClr val="bg1">
              <a:lumMod val="95000"/>
            </a:schemeClr>
          </a:solidFill>
          <a:ln>
            <a:solidFill>
              <a:schemeClr val="tx1"/>
            </a:solidFill>
          </a:ln>
        </p:spPr>
        <p:txBody>
          <a:bodyPr wrap="square">
            <a:spAutoFit/>
          </a:bodyPr>
          <a:lstStyle/>
          <a:p>
            <a:r>
              <a:rPr lang="ja-JP" altLang="en-US" sz="1400" dirty="0"/>
              <a:t>　固定資産管理の状況を評価するのに適した指標で、施設に対する年間更新投資額の度合いを示します。この数値が高いほど、施設の老朽化の進行に対し、新設・改良などの対応を行ったことを表します。</a:t>
            </a:r>
            <a:endParaRPr lang="en-US" altLang="ja-JP" sz="1400" dirty="0"/>
          </a:p>
          <a:p>
            <a:r>
              <a:rPr lang="ja-JP" altLang="en-US" sz="1400" dirty="0"/>
              <a:t>　減価償却費対投資活動支出率は、前年度と比べほぼ横ばいとなっています。</a:t>
            </a:r>
          </a:p>
        </p:txBody>
      </p:sp>
      <p:sp>
        <p:nvSpPr>
          <p:cNvPr id="6" name="スライド番号プレースホルダー 5">
            <a:extLst>
              <a:ext uri="{FF2B5EF4-FFF2-40B4-BE49-F238E27FC236}">
                <a16:creationId xmlns:a16="http://schemas.microsoft.com/office/drawing/2014/main" id="{F12AD3AB-13DE-4819-9462-9C0199079F6C}"/>
              </a:ext>
            </a:extLst>
          </p:cNvPr>
          <p:cNvSpPr>
            <a:spLocks noGrp="1"/>
          </p:cNvSpPr>
          <p:nvPr>
            <p:ph type="sldNum" sz="quarter" idx="12"/>
          </p:nvPr>
        </p:nvSpPr>
        <p:spPr>
          <a:xfrm>
            <a:off x="11412233" y="6492875"/>
            <a:ext cx="779767" cy="365125"/>
          </a:xfrm>
        </p:spPr>
        <p:txBody>
          <a:bodyPr/>
          <a:lstStyle/>
          <a:p>
            <a:fld id="{995ADDA1-9928-484C-B2C4-A9280BFF273D}" type="slidenum">
              <a:rPr kumimoji="1" lang="ja-JP" altLang="en-US" smtClean="0">
                <a:solidFill>
                  <a:schemeClr val="tx1"/>
                </a:solidFill>
              </a:rPr>
              <a:t>11</a:t>
            </a:fld>
            <a:endParaRPr kumimoji="1" lang="ja-JP" altLang="en-US" dirty="0">
              <a:solidFill>
                <a:schemeClr val="tx1"/>
              </a:solidFill>
            </a:endParaRPr>
          </a:p>
        </p:txBody>
      </p:sp>
      <p:pic>
        <p:nvPicPr>
          <p:cNvPr id="8" name="図 7">
            <a:extLst>
              <a:ext uri="{FF2B5EF4-FFF2-40B4-BE49-F238E27FC236}">
                <a16:creationId xmlns:a16="http://schemas.microsoft.com/office/drawing/2014/main" id="{D003D32C-44B8-4537-9CD0-29C8F0871873}"/>
              </a:ext>
            </a:extLst>
          </p:cNvPr>
          <p:cNvPicPr>
            <a:picLocks noChangeAspect="1"/>
          </p:cNvPicPr>
          <p:nvPr/>
        </p:nvPicPr>
        <p:blipFill>
          <a:blip r:embed="rId2"/>
          <a:stretch>
            <a:fillRect/>
          </a:stretch>
        </p:blipFill>
        <p:spPr>
          <a:xfrm>
            <a:off x="2716269" y="3181622"/>
            <a:ext cx="6363374" cy="3685088"/>
          </a:xfrm>
          <a:prstGeom prst="rect">
            <a:avLst/>
          </a:prstGeom>
          <a:ln>
            <a:solidFill>
              <a:schemeClr val="tx1"/>
            </a:solidFill>
          </a:ln>
        </p:spPr>
      </p:pic>
    </p:spTree>
    <p:extLst>
      <p:ext uri="{BB962C8B-B14F-4D97-AF65-F5344CB8AC3E}">
        <p14:creationId xmlns:p14="http://schemas.microsoft.com/office/powerpoint/2010/main" val="1790499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1513685" y="657437"/>
            <a:ext cx="35349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lang="en-US" altLang="ja-JP" sz="2800" dirty="0">
                <a:latin typeface="HG丸ｺﾞｼｯｸM-PRO" panose="020F0600000000000000" pitchFamily="50" charset="-128"/>
                <a:ea typeface="HG丸ｺﾞｼｯｸM-PRO" panose="020F0600000000000000" pitchFamily="50" charset="-128"/>
              </a:rPr>
              <a:t>Ⅵ </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．財務状況の推移</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700F3A61-1AAF-4EE1-B37D-9359ACD17655}"/>
              </a:ext>
            </a:extLst>
          </p:cNvPr>
          <p:cNvSpPr txBox="1"/>
          <p:nvPr/>
        </p:nvSpPr>
        <p:spPr>
          <a:xfrm>
            <a:off x="502442" y="1238425"/>
            <a:ext cx="5724644" cy="369332"/>
          </a:xfrm>
          <a:prstGeom prst="rect">
            <a:avLst/>
          </a:prstGeom>
          <a:solidFill>
            <a:schemeClr val="accent1"/>
          </a:solidFill>
        </p:spPr>
        <p:txBody>
          <a:bodyPr wrap="none" rtlCol="0">
            <a:spAutoFit/>
          </a:bodyPr>
          <a:lstStyle/>
          <a:p>
            <a:r>
              <a:rPr kumimoji="1" lang="ja-JP" altLang="en-US" dirty="0">
                <a:solidFill>
                  <a:schemeClr val="bg1"/>
                </a:solidFill>
              </a:rPr>
              <a:t>２．府民一人当たりの資産、負債、収入、費用の状況</a:t>
            </a:r>
          </a:p>
        </p:txBody>
      </p:sp>
      <p:graphicFrame>
        <p:nvGraphicFramePr>
          <p:cNvPr id="8" name="表 7">
            <a:extLst>
              <a:ext uri="{FF2B5EF4-FFF2-40B4-BE49-F238E27FC236}">
                <a16:creationId xmlns:a16="http://schemas.microsoft.com/office/drawing/2014/main" id="{3110E439-557A-4E43-A192-895C6ACBEF28}"/>
              </a:ext>
            </a:extLst>
          </p:cNvPr>
          <p:cNvGraphicFramePr>
            <a:graphicFrameLocks noGrp="1"/>
          </p:cNvGraphicFramePr>
          <p:nvPr>
            <p:extLst>
              <p:ext uri="{D42A27DB-BD31-4B8C-83A1-F6EECF244321}">
                <p14:modId xmlns:p14="http://schemas.microsoft.com/office/powerpoint/2010/main" val="1529460383"/>
              </p:ext>
            </p:extLst>
          </p:nvPr>
        </p:nvGraphicFramePr>
        <p:xfrm>
          <a:off x="494129" y="1665525"/>
          <a:ext cx="9813793" cy="1864267"/>
        </p:xfrm>
        <a:graphic>
          <a:graphicData uri="http://schemas.openxmlformats.org/drawingml/2006/table">
            <a:tbl>
              <a:tblPr firstRow="1" firstCol="1" bandRow="1">
                <a:tableStyleId>{2D5ABB26-0587-4C30-8999-92F81FD0307C}</a:tableStyleId>
              </a:tblPr>
              <a:tblGrid>
                <a:gridCol w="1338580">
                  <a:extLst>
                    <a:ext uri="{9D8B030D-6E8A-4147-A177-3AD203B41FA5}">
                      <a16:colId xmlns:a16="http://schemas.microsoft.com/office/drawing/2014/main" val="2371532452"/>
                    </a:ext>
                  </a:extLst>
                </a:gridCol>
                <a:gridCol w="1588837">
                  <a:extLst>
                    <a:ext uri="{9D8B030D-6E8A-4147-A177-3AD203B41FA5}">
                      <a16:colId xmlns:a16="http://schemas.microsoft.com/office/drawing/2014/main" val="2549147819"/>
                    </a:ext>
                  </a:extLst>
                </a:gridCol>
                <a:gridCol w="1704059">
                  <a:extLst>
                    <a:ext uri="{9D8B030D-6E8A-4147-A177-3AD203B41FA5}">
                      <a16:colId xmlns:a16="http://schemas.microsoft.com/office/drawing/2014/main" val="1585147722"/>
                    </a:ext>
                  </a:extLst>
                </a:gridCol>
                <a:gridCol w="1727439">
                  <a:extLst>
                    <a:ext uri="{9D8B030D-6E8A-4147-A177-3AD203B41FA5}">
                      <a16:colId xmlns:a16="http://schemas.microsoft.com/office/drawing/2014/main" val="1256730922"/>
                    </a:ext>
                  </a:extLst>
                </a:gridCol>
                <a:gridCol w="1727439">
                  <a:extLst>
                    <a:ext uri="{9D8B030D-6E8A-4147-A177-3AD203B41FA5}">
                      <a16:colId xmlns:a16="http://schemas.microsoft.com/office/drawing/2014/main" val="2196872838"/>
                    </a:ext>
                  </a:extLst>
                </a:gridCol>
                <a:gridCol w="1727439">
                  <a:extLst>
                    <a:ext uri="{9D8B030D-6E8A-4147-A177-3AD203B41FA5}">
                      <a16:colId xmlns:a16="http://schemas.microsoft.com/office/drawing/2014/main" val="2382722197"/>
                    </a:ext>
                  </a:extLst>
                </a:gridCol>
              </a:tblGrid>
              <a:tr h="321217">
                <a:tc>
                  <a:txBody>
                    <a:bodyPr/>
                    <a:lstStyle/>
                    <a:p>
                      <a:pPr algn="ctr"/>
                      <a:r>
                        <a:rPr lang="en-US" sz="2000" b="0" dirty="0" err="1">
                          <a:effectLst/>
                          <a:latin typeface="メイリオ 本文"/>
                        </a:rPr>
                        <a:t>対象年度</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effectLst/>
                          <a:latin typeface="メイリオ 本文"/>
                        </a:rPr>
                        <a:t>資　産</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effectLst/>
                          <a:latin typeface="メイリオ 本文"/>
                        </a:rPr>
                        <a:t>負　債</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effectLst/>
                          <a:latin typeface="メイリオ 本文"/>
                        </a:rPr>
                        <a:t>収　入</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effectLst/>
                          <a:latin typeface="メイリオ 本文"/>
                        </a:rPr>
                        <a:t>費　用</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effectLst/>
                          <a:latin typeface="メイリオ 本文"/>
                        </a:rPr>
                        <a:t>人　口</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6707433"/>
                  </a:ext>
                </a:extLst>
              </a:tr>
              <a:tr h="514350">
                <a:tc>
                  <a:txBody>
                    <a:bodyPr/>
                    <a:lstStyle/>
                    <a:p>
                      <a:pPr algn="ctr"/>
                      <a:r>
                        <a:rPr lang="en-US" altLang="ja-JP" sz="2000" b="0" dirty="0">
                          <a:effectLst/>
                          <a:latin typeface="メイリオ 本文"/>
                        </a:rPr>
                        <a:t>R5</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lang="en-US" sz="2000" b="0" dirty="0">
                          <a:effectLst/>
                          <a:latin typeface="メイリオ 本文"/>
                        </a:rPr>
                        <a:t>89万2千円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lang="en-US" sz="2000" b="0" dirty="0">
                          <a:effectLst/>
                          <a:latin typeface="メイリオ 本文"/>
                        </a:rPr>
                        <a:t>70万2千円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lang="en-US" sz="2000" b="0" dirty="0">
                          <a:effectLst/>
                          <a:latin typeface="メイリオ 本文"/>
                        </a:rPr>
                        <a:t>43万3千円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lang="en-US" sz="2000" b="0" dirty="0">
                          <a:effectLst/>
                          <a:latin typeface="メイリオ 本文"/>
                        </a:rPr>
                        <a:t>41万9千円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lang="en-US" sz="2000" b="0" dirty="0">
                          <a:effectLst/>
                          <a:latin typeface="メイリオ 本文"/>
                        </a:rPr>
                        <a:t>8,761,190人</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39612631"/>
                  </a:ext>
                </a:extLst>
              </a:tr>
              <a:tr h="514350">
                <a:tc>
                  <a:txBody>
                    <a:bodyPr/>
                    <a:lstStyle/>
                    <a:p>
                      <a:pPr algn="ctr"/>
                      <a:r>
                        <a:rPr lang="en-US" altLang="ja-JP" sz="2000" b="0" dirty="0">
                          <a:effectLst/>
                          <a:latin typeface="メイリオ 本文"/>
                          <a:ea typeface="メイリオ" panose="020B0604030504040204" pitchFamily="50" charset="-128"/>
                          <a:cs typeface="Times New Roman" panose="02020603050405020304" pitchFamily="18" charset="0"/>
                        </a:rPr>
                        <a:t>R4</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indent="81280" algn="r"/>
                      <a:r>
                        <a:rPr lang="en-US" sz="2000" b="0" dirty="0">
                          <a:effectLst/>
                          <a:latin typeface="メイリオ 本文"/>
                        </a:rPr>
                        <a:t>88万9千円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2000" b="0" dirty="0">
                          <a:effectLst/>
                          <a:latin typeface="メイリオ 本文"/>
                        </a:rPr>
                        <a:t>71万7千円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2000" b="0" dirty="0">
                          <a:effectLst/>
                          <a:latin typeface="メイリオ 本文"/>
                        </a:rPr>
                        <a:t>48万5千円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2000" b="0" dirty="0">
                          <a:effectLst/>
                          <a:latin typeface="メイリオ 本文"/>
                        </a:rPr>
                        <a:t>46万7千円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2000" b="0" dirty="0">
                          <a:effectLst/>
                          <a:latin typeface="メイリオ 本文"/>
                        </a:rPr>
                        <a:t>8,770,650人</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07860014"/>
                  </a:ext>
                </a:extLst>
              </a:tr>
              <a:tr h="514350">
                <a:tc>
                  <a:txBody>
                    <a:bodyPr/>
                    <a:lstStyle/>
                    <a:p>
                      <a:pPr indent="139700" algn="ctr"/>
                      <a:r>
                        <a:rPr lang="en-US" sz="2000" b="0" dirty="0">
                          <a:effectLst/>
                          <a:latin typeface="メイリオ 本文"/>
                        </a:rPr>
                        <a:t>増　　減</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en-US" sz="2000" b="0" dirty="0">
                          <a:effectLst/>
                          <a:latin typeface="メイリオ 本文"/>
                        </a:rPr>
                        <a:t>＋3千円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en-US" sz="2000" b="0" dirty="0">
                          <a:effectLst/>
                          <a:latin typeface="メイリオ 本文"/>
                        </a:rPr>
                        <a:t>▲1万5千円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indent="63500" algn="r"/>
                      <a:r>
                        <a:rPr lang="en-US" sz="2000" b="0" dirty="0">
                          <a:effectLst/>
                          <a:latin typeface="メイリオ 本文"/>
                        </a:rPr>
                        <a:t>▲5万2千円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en-US" sz="2000" b="0" dirty="0">
                          <a:effectLst/>
                          <a:latin typeface="メイリオ 本文"/>
                        </a:rPr>
                        <a:t>▲4万8千円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en-US" sz="2000" b="0" dirty="0">
                          <a:effectLst/>
                          <a:latin typeface="メイリオ 本文"/>
                        </a:rPr>
                        <a:t>▲9,460人</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469997097"/>
                  </a:ext>
                </a:extLst>
              </a:tr>
            </a:tbl>
          </a:graphicData>
        </a:graphic>
      </p:graphicFrame>
      <p:sp>
        <p:nvSpPr>
          <p:cNvPr id="14" name="テキスト ボックス 13">
            <a:extLst>
              <a:ext uri="{FF2B5EF4-FFF2-40B4-BE49-F238E27FC236}">
                <a16:creationId xmlns:a16="http://schemas.microsoft.com/office/drawing/2014/main" id="{D2C769B4-1EC6-444B-A5AE-1784C07BD2D1}"/>
              </a:ext>
            </a:extLst>
          </p:cNvPr>
          <p:cNvSpPr txBox="1"/>
          <p:nvPr/>
        </p:nvSpPr>
        <p:spPr>
          <a:xfrm>
            <a:off x="510755" y="3529792"/>
            <a:ext cx="10131599" cy="307777"/>
          </a:xfrm>
          <a:prstGeom prst="rect">
            <a:avLst/>
          </a:prstGeom>
          <a:solidFill>
            <a:schemeClr val="bg1">
              <a:lumMod val="95000"/>
            </a:schemeClr>
          </a:solidFill>
        </p:spPr>
        <p:txBody>
          <a:bodyPr wrap="square">
            <a:spAutoFit/>
          </a:bodyPr>
          <a:lstStyle/>
          <a:p>
            <a:r>
              <a:rPr lang="en-US" altLang="ja-JP" sz="1400" dirty="0"/>
              <a:t>※</a:t>
            </a:r>
            <a:r>
              <a:rPr lang="ja-JP" altLang="en-US" sz="1400" dirty="0"/>
              <a:t>収入＝行政収入＋金融収入　費用＝行政費用＋金融費用　</a:t>
            </a:r>
            <a:r>
              <a:rPr lang="en-US" altLang="ja-JP" sz="1400" dirty="0"/>
              <a:t>※</a:t>
            </a:r>
            <a:r>
              <a:rPr lang="ja-JP" altLang="en-US" sz="1400" dirty="0"/>
              <a:t>人口：各年度末の翌日（</a:t>
            </a:r>
            <a:r>
              <a:rPr lang="en-US" altLang="ja-JP" sz="1400" dirty="0"/>
              <a:t>4/1</a:t>
            </a:r>
            <a:r>
              <a:rPr lang="ja-JP" altLang="en-US" sz="1400" dirty="0"/>
              <a:t>）現在（大阪府毎月推計人口）</a:t>
            </a:r>
          </a:p>
        </p:txBody>
      </p:sp>
      <p:pic>
        <p:nvPicPr>
          <p:cNvPr id="17" name="図 16">
            <a:extLst>
              <a:ext uri="{FF2B5EF4-FFF2-40B4-BE49-F238E27FC236}">
                <a16:creationId xmlns:a16="http://schemas.microsoft.com/office/drawing/2014/main" id="{C178DB1F-2F64-4A5D-AF3B-FE158B72FDC1}"/>
              </a:ext>
            </a:extLst>
          </p:cNvPr>
          <p:cNvPicPr/>
          <p:nvPr/>
        </p:nvPicPr>
        <p:blipFill rotWithShape="1">
          <a:blip r:embed="rId2"/>
          <a:srcRect l="29218" t="29434" r="29715" b="28722"/>
          <a:stretch/>
        </p:blipFill>
        <p:spPr bwMode="auto">
          <a:xfrm>
            <a:off x="10442849" y="2597658"/>
            <a:ext cx="1477602" cy="911727"/>
          </a:xfrm>
          <a:prstGeom prst="rect">
            <a:avLst/>
          </a:prstGeom>
          <a:ln>
            <a:noFill/>
          </a:ln>
          <a:extLst>
            <a:ext uri="{53640926-AAD7-44D8-BBD7-CCE9431645EC}">
              <a14:shadowObscured xmlns:a14="http://schemas.microsoft.com/office/drawing/2010/main"/>
            </a:ext>
          </a:extLst>
        </p:spPr>
      </p:pic>
      <p:pic>
        <p:nvPicPr>
          <p:cNvPr id="19" name="図 18">
            <a:extLst>
              <a:ext uri="{FF2B5EF4-FFF2-40B4-BE49-F238E27FC236}">
                <a16:creationId xmlns:a16="http://schemas.microsoft.com/office/drawing/2014/main" id="{032AB4BE-B77B-4424-9251-056EFD338598}"/>
              </a:ext>
            </a:extLst>
          </p:cNvPr>
          <p:cNvPicPr>
            <a:picLocks noChangeAspect="1"/>
          </p:cNvPicPr>
          <p:nvPr/>
        </p:nvPicPr>
        <p:blipFill>
          <a:blip r:embed="rId3"/>
          <a:stretch>
            <a:fillRect/>
          </a:stretch>
        </p:blipFill>
        <p:spPr>
          <a:xfrm>
            <a:off x="1356984" y="4205772"/>
            <a:ext cx="3697154" cy="2201266"/>
          </a:xfrm>
          <a:prstGeom prst="rect">
            <a:avLst/>
          </a:prstGeom>
          <a:ln>
            <a:solidFill>
              <a:schemeClr val="tx1"/>
            </a:solidFill>
          </a:ln>
        </p:spPr>
      </p:pic>
      <p:pic>
        <p:nvPicPr>
          <p:cNvPr id="20" name="図 19">
            <a:extLst>
              <a:ext uri="{FF2B5EF4-FFF2-40B4-BE49-F238E27FC236}">
                <a16:creationId xmlns:a16="http://schemas.microsoft.com/office/drawing/2014/main" id="{F8628BDD-DA82-4847-9CF1-33718A3EAE68}"/>
              </a:ext>
            </a:extLst>
          </p:cNvPr>
          <p:cNvPicPr>
            <a:picLocks noChangeAspect="1"/>
          </p:cNvPicPr>
          <p:nvPr/>
        </p:nvPicPr>
        <p:blipFill>
          <a:blip r:embed="rId4"/>
          <a:stretch>
            <a:fillRect/>
          </a:stretch>
        </p:blipFill>
        <p:spPr>
          <a:xfrm>
            <a:off x="6227086" y="4205771"/>
            <a:ext cx="3530138" cy="2203293"/>
          </a:xfrm>
          <a:prstGeom prst="rect">
            <a:avLst/>
          </a:prstGeom>
          <a:ln>
            <a:solidFill>
              <a:schemeClr val="tx1"/>
            </a:solidFill>
          </a:ln>
        </p:spPr>
      </p:pic>
      <p:sp>
        <p:nvSpPr>
          <p:cNvPr id="2" name="スライド番号プレースホルダー 1">
            <a:extLst>
              <a:ext uri="{FF2B5EF4-FFF2-40B4-BE49-F238E27FC236}">
                <a16:creationId xmlns:a16="http://schemas.microsoft.com/office/drawing/2014/main" id="{6D4FEF28-4597-4E9C-B1E7-71F7B3C5CE9D}"/>
              </a:ext>
            </a:extLst>
          </p:cNvPr>
          <p:cNvSpPr>
            <a:spLocks noGrp="1"/>
          </p:cNvSpPr>
          <p:nvPr>
            <p:ph type="sldNum" sz="quarter" idx="12"/>
          </p:nvPr>
        </p:nvSpPr>
        <p:spPr>
          <a:xfrm>
            <a:off x="11412233" y="6492875"/>
            <a:ext cx="779767" cy="365125"/>
          </a:xfrm>
        </p:spPr>
        <p:txBody>
          <a:bodyPr/>
          <a:lstStyle/>
          <a:p>
            <a:fld id="{995ADDA1-9928-484C-B2C4-A9280BFF273D}" type="slidenum">
              <a:rPr kumimoji="1" lang="ja-JP" altLang="en-US" smtClean="0">
                <a:solidFill>
                  <a:schemeClr val="tx1"/>
                </a:solidFill>
              </a:rPr>
              <a:t>12</a:t>
            </a:fld>
            <a:endParaRPr kumimoji="1" lang="ja-JP" altLang="en-US" dirty="0">
              <a:solidFill>
                <a:schemeClr val="tx1"/>
              </a:solidFill>
            </a:endParaRPr>
          </a:p>
        </p:txBody>
      </p:sp>
    </p:spTree>
    <p:extLst>
      <p:ext uri="{BB962C8B-B14F-4D97-AF65-F5344CB8AC3E}">
        <p14:creationId xmlns:p14="http://schemas.microsoft.com/office/powerpoint/2010/main" val="2300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1513685" y="657437"/>
            <a:ext cx="55707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Ⅶ</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．事業類型別の財務諸表の特色</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id="{321DD18D-9F3D-4AEB-BE01-315E3B31331B}"/>
              </a:ext>
            </a:extLst>
          </p:cNvPr>
          <p:cNvSpPr/>
          <p:nvPr/>
        </p:nvSpPr>
        <p:spPr>
          <a:xfrm>
            <a:off x="1180646" y="1296530"/>
            <a:ext cx="9802800" cy="8252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　大阪府では、管理事業別財務諸表を財務マネジメントに活用することを見据え、</a:t>
            </a:r>
            <a:r>
              <a:rPr kumimoji="1" lang="en-US" altLang="ja-JP" sz="1600" b="1" dirty="0">
                <a:solidFill>
                  <a:schemeClr val="tx1"/>
                </a:solidFill>
              </a:rPr>
              <a:t>271</a:t>
            </a:r>
            <a:r>
              <a:rPr kumimoji="1" lang="ja-JP" altLang="en-US" sz="1600" b="1" dirty="0">
                <a:solidFill>
                  <a:schemeClr val="tx1"/>
                </a:solidFill>
              </a:rPr>
              <a:t>の事業を次の</a:t>
            </a:r>
            <a:r>
              <a:rPr kumimoji="1" lang="en-US" altLang="ja-JP" sz="1600" b="1" dirty="0">
                <a:solidFill>
                  <a:schemeClr val="tx1"/>
                </a:solidFill>
              </a:rPr>
              <a:t>5</a:t>
            </a:r>
            <a:r>
              <a:rPr kumimoji="1" lang="ja-JP" altLang="en-US" sz="1600" b="1" dirty="0">
                <a:solidFill>
                  <a:schemeClr val="tx1"/>
                </a:solidFill>
              </a:rPr>
              <a:t>つの事業類型に分類しています。事業類型の定義を参照することでどのような事業類型に資源やコストが投入されているかがよりイメージしやすくなります。</a:t>
            </a:r>
          </a:p>
        </p:txBody>
      </p:sp>
      <p:sp>
        <p:nvSpPr>
          <p:cNvPr id="30" name="テキスト ボックス 29">
            <a:extLst>
              <a:ext uri="{FF2B5EF4-FFF2-40B4-BE49-F238E27FC236}">
                <a16:creationId xmlns:a16="http://schemas.microsoft.com/office/drawing/2014/main" id="{395E32F0-37AC-4BE8-9659-DE8CF2A65B94}"/>
              </a:ext>
            </a:extLst>
          </p:cNvPr>
          <p:cNvSpPr txBox="1"/>
          <p:nvPr/>
        </p:nvSpPr>
        <p:spPr>
          <a:xfrm>
            <a:off x="7238189" y="6194942"/>
            <a:ext cx="4707775" cy="261610"/>
          </a:xfrm>
          <a:prstGeom prst="rect">
            <a:avLst/>
          </a:prstGeom>
          <a:noFill/>
        </p:spPr>
        <p:txBody>
          <a:bodyPr wrap="square">
            <a:spAutoFit/>
          </a:bodyPr>
          <a:lstStyle/>
          <a:p>
            <a:r>
              <a:rPr lang="ja-JP" altLang="en-US" sz="1100" dirty="0"/>
              <a:t>行政費用と金融費用を合計した「通常費用」を「コスト」としています。</a:t>
            </a:r>
          </a:p>
        </p:txBody>
      </p:sp>
      <p:sp>
        <p:nvSpPr>
          <p:cNvPr id="2" name="スライド番号プレースホルダー 1">
            <a:extLst>
              <a:ext uri="{FF2B5EF4-FFF2-40B4-BE49-F238E27FC236}">
                <a16:creationId xmlns:a16="http://schemas.microsoft.com/office/drawing/2014/main" id="{38849586-DF87-4F50-B3F1-B0A91776F1DF}"/>
              </a:ext>
            </a:extLst>
          </p:cNvPr>
          <p:cNvSpPr>
            <a:spLocks noGrp="1"/>
          </p:cNvSpPr>
          <p:nvPr>
            <p:ph type="sldNum" sz="quarter" idx="12"/>
          </p:nvPr>
        </p:nvSpPr>
        <p:spPr>
          <a:xfrm>
            <a:off x="11412233" y="6492875"/>
            <a:ext cx="779767" cy="365125"/>
          </a:xfrm>
        </p:spPr>
        <p:txBody>
          <a:bodyPr/>
          <a:lstStyle/>
          <a:p>
            <a:fld id="{995ADDA1-9928-484C-B2C4-A9280BFF273D}" type="slidenum">
              <a:rPr kumimoji="1" lang="ja-JP" altLang="en-US" smtClean="0">
                <a:solidFill>
                  <a:schemeClr val="tx1"/>
                </a:solidFill>
              </a:rPr>
              <a:t>13</a:t>
            </a:fld>
            <a:endParaRPr kumimoji="1" lang="ja-JP" altLang="en-US" dirty="0">
              <a:solidFill>
                <a:schemeClr val="tx1"/>
              </a:solidFill>
            </a:endParaRPr>
          </a:p>
        </p:txBody>
      </p:sp>
      <p:pic>
        <p:nvPicPr>
          <p:cNvPr id="3" name="図 2">
            <a:extLst>
              <a:ext uri="{FF2B5EF4-FFF2-40B4-BE49-F238E27FC236}">
                <a16:creationId xmlns:a16="http://schemas.microsoft.com/office/drawing/2014/main" id="{868569E9-4B38-4F01-B5FF-6EDA9C1F7C07}"/>
              </a:ext>
            </a:extLst>
          </p:cNvPr>
          <p:cNvPicPr>
            <a:picLocks noChangeAspect="1"/>
          </p:cNvPicPr>
          <p:nvPr/>
        </p:nvPicPr>
        <p:blipFill>
          <a:blip r:embed="rId2"/>
          <a:stretch>
            <a:fillRect/>
          </a:stretch>
        </p:blipFill>
        <p:spPr>
          <a:xfrm>
            <a:off x="456455" y="2237683"/>
            <a:ext cx="11279089" cy="3819808"/>
          </a:xfrm>
          <a:prstGeom prst="rect">
            <a:avLst/>
          </a:prstGeom>
        </p:spPr>
      </p:pic>
    </p:spTree>
    <p:extLst>
      <p:ext uri="{BB962C8B-B14F-4D97-AF65-F5344CB8AC3E}">
        <p14:creationId xmlns:p14="http://schemas.microsoft.com/office/powerpoint/2010/main" val="1941529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443A46B6-DA82-4E5F-8D6D-50CC75448A50}"/>
              </a:ext>
            </a:extLst>
          </p:cNvPr>
          <p:cNvSpPr/>
          <p:nvPr/>
        </p:nvSpPr>
        <p:spPr>
          <a:xfrm>
            <a:off x="311031" y="2115337"/>
            <a:ext cx="11210409" cy="47426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7" name="図 16">
            <a:extLst>
              <a:ext uri="{FF2B5EF4-FFF2-40B4-BE49-F238E27FC236}">
                <a16:creationId xmlns:a16="http://schemas.microsoft.com/office/drawing/2014/main" id="{D899BA2B-8496-4772-B6E2-DF368BE93CDA}"/>
              </a:ext>
            </a:extLst>
          </p:cNvPr>
          <p:cNvPicPr>
            <a:picLocks noChangeAspect="1"/>
          </p:cNvPicPr>
          <p:nvPr/>
        </p:nvPicPr>
        <p:blipFill>
          <a:blip r:embed="rId2"/>
          <a:stretch>
            <a:fillRect/>
          </a:stretch>
        </p:blipFill>
        <p:spPr>
          <a:xfrm>
            <a:off x="3623960" y="5039671"/>
            <a:ext cx="4648200" cy="1333500"/>
          </a:xfrm>
          <a:prstGeom prst="rect">
            <a:avLst/>
          </a:prstGeom>
        </p:spPr>
      </p:pic>
      <p:pic>
        <p:nvPicPr>
          <p:cNvPr id="7" name="図 6">
            <a:extLst>
              <a:ext uri="{FF2B5EF4-FFF2-40B4-BE49-F238E27FC236}">
                <a16:creationId xmlns:a16="http://schemas.microsoft.com/office/drawing/2014/main" id="{1DBB6B05-04EC-4A7D-BABF-FF9977DD8961}"/>
              </a:ext>
            </a:extLst>
          </p:cNvPr>
          <p:cNvPicPr>
            <a:picLocks noChangeAspect="1"/>
          </p:cNvPicPr>
          <p:nvPr/>
        </p:nvPicPr>
        <p:blipFill>
          <a:blip r:embed="rId3"/>
          <a:stretch>
            <a:fillRect/>
          </a:stretch>
        </p:blipFill>
        <p:spPr>
          <a:xfrm>
            <a:off x="4889700" y="2751977"/>
            <a:ext cx="2619375" cy="1924050"/>
          </a:xfrm>
          <a:prstGeom prst="rect">
            <a:avLst/>
          </a:prstGeom>
        </p:spPr>
      </p:pic>
      <p:pic>
        <p:nvPicPr>
          <p:cNvPr id="4" name="図 3">
            <a:extLst>
              <a:ext uri="{FF2B5EF4-FFF2-40B4-BE49-F238E27FC236}">
                <a16:creationId xmlns:a16="http://schemas.microsoft.com/office/drawing/2014/main" id="{E1447CE0-7174-4086-82A4-368D937ECB82}"/>
              </a:ext>
            </a:extLst>
          </p:cNvPr>
          <p:cNvPicPr>
            <a:picLocks noChangeAspect="1"/>
          </p:cNvPicPr>
          <p:nvPr/>
        </p:nvPicPr>
        <p:blipFill>
          <a:blip r:embed="rId4"/>
          <a:stretch>
            <a:fillRect/>
          </a:stretch>
        </p:blipFill>
        <p:spPr>
          <a:xfrm>
            <a:off x="566611" y="2741171"/>
            <a:ext cx="3790950" cy="1924050"/>
          </a:xfrm>
          <a:prstGeom prst="rect">
            <a:avLst/>
          </a:prstGeom>
        </p:spPr>
      </p:pic>
      <p:sp>
        <p:nvSpPr>
          <p:cNvPr id="5" name="正方形/長方形 4">
            <a:extLst>
              <a:ext uri="{FF2B5EF4-FFF2-40B4-BE49-F238E27FC236}">
                <a16:creationId xmlns:a16="http://schemas.microsoft.com/office/drawing/2014/main" id="{A63EEBA1-64F2-4763-8F5C-A2EFF877D237}"/>
              </a:ext>
            </a:extLst>
          </p:cNvPr>
          <p:cNvSpPr/>
          <p:nvPr/>
        </p:nvSpPr>
        <p:spPr>
          <a:xfrm>
            <a:off x="1194600" y="1266764"/>
            <a:ext cx="9802800" cy="630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　財務諸表（</a:t>
            </a:r>
            <a:r>
              <a:rPr kumimoji="1" lang="en-US" altLang="ja-JP" sz="1600" b="1" dirty="0">
                <a:solidFill>
                  <a:schemeClr val="tx1"/>
                </a:solidFill>
              </a:rPr>
              <a:t>4</a:t>
            </a:r>
            <a:r>
              <a:rPr kumimoji="1" lang="ja-JP" altLang="en-US" sz="1600" b="1" dirty="0">
                <a:solidFill>
                  <a:schemeClr val="tx1"/>
                </a:solidFill>
              </a:rPr>
              <a:t>表）及び官庁会計決算書の関係は、次のとおりです。４表は相互に関連し、官庁会計決算書では把握できない内容を補完しています。</a:t>
            </a:r>
          </a:p>
        </p:txBody>
      </p:sp>
      <p:sp>
        <p:nvSpPr>
          <p:cNvPr id="24" name="Rectangle 20">
            <a:extLst>
              <a:ext uri="{FF2B5EF4-FFF2-40B4-BE49-F238E27FC236}">
                <a16:creationId xmlns:a16="http://schemas.microsoft.com/office/drawing/2014/main" id="{40A77B47-F021-42BD-965E-7C109C8169D5}"/>
              </a:ext>
            </a:extLst>
          </p:cNvPr>
          <p:cNvSpPr>
            <a:spLocks noChangeArrowheads="1"/>
          </p:cNvSpPr>
          <p:nvPr/>
        </p:nvSpPr>
        <p:spPr bwMode="auto">
          <a:xfrm>
            <a:off x="1513685" y="657437"/>
            <a:ext cx="52116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Ⅷ</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．その他（財務諸表の関係）</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5" name="Rectangle 31">
            <a:extLst>
              <a:ext uri="{FF2B5EF4-FFF2-40B4-BE49-F238E27FC236}">
                <a16:creationId xmlns:a16="http://schemas.microsoft.com/office/drawing/2014/main" id="{B1B334B6-F28D-4F2D-AE10-E71D5B077CC1}"/>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矢印: 右 12">
            <a:extLst>
              <a:ext uri="{FF2B5EF4-FFF2-40B4-BE49-F238E27FC236}">
                <a16:creationId xmlns:a16="http://schemas.microsoft.com/office/drawing/2014/main" id="{6CF872F2-0B59-4D20-843D-4C17E725D537}"/>
              </a:ext>
            </a:extLst>
          </p:cNvPr>
          <p:cNvSpPr/>
          <p:nvPr/>
        </p:nvSpPr>
        <p:spPr>
          <a:xfrm>
            <a:off x="472578" y="3783289"/>
            <a:ext cx="156583" cy="52686"/>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3516F68-7833-4A99-8776-16A749EE38C4}"/>
              </a:ext>
            </a:extLst>
          </p:cNvPr>
          <p:cNvSpPr/>
          <p:nvPr/>
        </p:nvSpPr>
        <p:spPr>
          <a:xfrm flipV="1">
            <a:off x="460492" y="2599697"/>
            <a:ext cx="10296892" cy="3122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8525340B-1237-4927-9AE6-DD31650BADB4}"/>
              </a:ext>
            </a:extLst>
          </p:cNvPr>
          <p:cNvSpPr/>
          <p:nvPr/>
        </p:nvSpPr>
        <p:spPr>
          <a:xfrm rot="5400000">
            <a:off x="-139526" y="3196811"/>
            <a:ext cx="1218443" cy="1961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F48AB402-1707-4D1C-9A22-8D9ED6C1D80F}"/>
              </a:ext>
            </a:extLst>
          </p:cNvPr>
          <p:cNvSpPr/>
          <p:nvPr/>
        </p:nvSpPr>
        <p:spPr>
          <a:xfrm rot="10800000">
            <a:off x="3521713" y="6536074"/>
            <a:ext cx="3995983" cy="26106"/>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846CC30A-7493-4BD1-93EE-BEBD2A15A3E2}"/>
              </a:ext>
            </a:extLst>
          </p:cNvPr>
          <p:cNvSpPr/>
          <p:nvPr/>
        </p:nvSpPr>
        <p:spPr>
          <a:xfrm rot="10800000">
            <a:off x="3839275" y="4819504"/>
            <a:ext cx="3044977" cy="37626"/>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ローチャート: 複数書類 43">
            <a:extLst>
              <a:ext uri="{FF2B5EF4-FFF2-40B4-BE49-F238E27FC236}">
                <a16:creationId xmlns:a16="http://schemas.microsoft.com/office/drawing/2014/main" id="{A72A039A-5BFF-46E6-872E-772B6D899CE1}"/>
              </a:ext>
            </a:extLst>
          </p:cNvPr>
          <p:cNvSpPr/>
          <p:nvPr/>
        </p:nvSpPr>
        <p:spPr>
          <a:xfrm>
            <a:off x="4849788" y="1934575"/>
            <a:ext cx="1927730" cy="539679"/>
          </a:xfrm>
          <a:prstGeom prst="flowChartMultidocumen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財務諸表</a:t>
            </a:r>
          </a:p>
        </p:txBody>
      </p:sp>
      <p:sp>
        <p:nvSpPr>
          <p:cNvPr id="46" name="楕円 45">
            <a:extLst>
              <a:ext uri="{FF2B5EF4-FFF2-40B4-BE49-F238E27FC236}">
                <a16:creationId xmlns:a16="http://schemas.microsoft.com/office/drawing/2014/main" id="{1DCD527E-EBFF-40DF-BBA1-8B40AA002D61}"/>
              </a:ext>
            </a:extLst>
          </p:cNvPr>
          <p:cNvSpPr/>
          <p:nvPr/>
        </p:nvSpPr>
        <p:spPr>
          <a:xfrm>
            <a:off x="1100354" y="2509871"/>
            <a:ext cx="773084" cy="242106"/>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Ｐゴシック" panose="020B0600070205080204" pitchFamily="50" charset="-128"/>
                <a:ea typeface="ＭＳ Ｐゴシック" panose="020B0600070205080204" pitchFamily="50" charset="-128"/>
              </a:rPr>
              <a:t>一致</a:t>
            </a:r>
          </a:p>
        </p:txBody>
      </p:sp>
      <p:sp>
        <p:nvSpPr>
          <p:cNvPr id="3" name="スライド番号プレースホルダー 2">
            <a:extLst>
              <a:ext uri="{FF2B5EF4-FFF2-40B4-BE49-F238E27FC236}">
                <a16:creationId xmlns:a16="http://schemas.microsoft.com/office/drawing/2014/main" id="{8CBF53D5-4D8E-45A1-9C4B-A76A91F77CBA}"/>
              </a:ext>
            </a:extLst>
          </p:cNvPr>
          <p:cNvSpPr>
            <a:spLocks noGrp="1"/>
          </p:cNvSpPr>
          <p:nvPr>
            <p:ph type="sldNum" sz="quarter" idx="12"/>
          </p:nvPr>
        </p:nvSpPr>
        <p:spPr>
          <a:xfrm>
            <a:off x="11417537" y="6492875"/>
            <a:ext cx="779767" cy="365125"/>
          </a:xfrm>
        </p:spPr>
        <p:txBody>
          <a:bodyPr/>
          <a:lstStyle/>
          <a:p>
            <a:fld id="{995ADDA1-9928-484C-B2C4-A9280BFF273D}" type="slidenum">
              <a:rPr kumimoji="1" lang="ja-JP" altLang="en-US" smtClean="0">
                <a:solidFill>
                  <a:schemeClr val="tx1"/>
                </a:solidFill>
              </a:rPr>
              <a:t>14</a:t>
            </a:fld>
            <a:endParaRPr kumimoji="1" lang="ja-JP" altLang="en-US" dirty="0">
              <a:solidFill>
                <a:schemeClr val="tx1"/>
              </a:solidFill>
            </a:endParaRPr>
          </a:p>
        </p:txBody>
      </p:sp>
      <p:sp>
        <p:nvSpPr>
          <p:cNvPr id="31" name="正方形/長方形 30">
            <a:extLst>
              <a:ext uri="{FF2B5EF4-FFF2-40B4-BE49-F238E27FC236}">
                <a16:creationId xmlns:a16="http://schemas.microsoft.com/office/drawing/2014/main" id="{27C3D3F2-CF7C-439B-824D-057287A16841}"/>
              </a:ext>
            </a:extLst>
          </p:cNvPr>
          <p:cNvSpPr/>
          <p:nvPr/>
        </p:nvSpPr>
        <p:spPr>
          <a:xfrm rot="5400000">
            <a:off x="9829388" y="3516148"/>
            <a:ext cx="1827426" cy="2584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85CBF905-8089-4819-B25D-9E161A1F3665}"/>
              </a:ext>
            </a:extLst>
          </p:cNvPr>
          <p:cNvSpPr/>
          <p:nvPr/>
        </p:nvSpPr>
        <p:spPr>
          <a:xfrm rot="10800000">
            <a:off x="6752940" y="5977585"/>
            <a:ext cx="189465" cy="52686"/>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E3AAC148-CFCD-405B-A997-0BD10DEEB37C}"/>
              </a:ext>
            </a:extLst>
          </p:cNvPr>
          <p:cNvSpPr/>
          <p:nvPr/>
        </p:nvSpPr>
        <p:spPr>
          <a:xfrm rot="16200000">
            <a:off x="6197670" y="5259602"/>
            <a:ext cx="1459030" cy="52686"/>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2E8DBE05-25DC-415F-9EA6-4E439482A549}"/>
              </a:ext>
            </a:extLst>
          </p:cNvPr>
          <p:cNvSpPr/>
          <p:nvPr/>
        </p:nvSpPr>
        <p:spPr>
          <a:xfrm rot="16200000">
            <a:off x="3675902" y="4683846"/>
            <a:ext cx="288662" cy="52686"/>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2C7CDAF2-7FC3-468B-9865-B015CFA81BAB}"/>
              </a:ext>
            </a:extLst>
          </p:cNvPr>
          <p:cNvSpPr/>
          <p:nvPr/>
        </p:nvSpPr>
        <p:spPr>
          <a:xfrm>
            <a:off x="6457513" y="4734558"/>
            <a:ext cx="773084" cy="20008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Ｐゴシック" panose="020B0600070205080204" pitchFamily="50" charset="-128"/>
                <a:ea typeface="ＭＳ Ｐゴシック" panose="020B0600070205080204" pitchFamily="50" charset="-128"/>
              </a:rPr>
              <a:t>一致</a:t>
            </a:r>
          </a:p>
        </p:txBody>
      </p:sp>
      <p:sp>
        <p:nvSpPr>
          <p:cNvPr id="34" name="矢印: 右 33">
            <a:extLst>
              <a:ext uri="{FF2B5EF4-FFF2-40B4-BE49-F238E27FC236}">
                <a16:creationId xmlns:a16="http://schemas.microsoft.com/office/drawing/2014/main" id="{D92C249C-76BB-452C-997C-06C6CFE1BD55}"/>
              </a:ext>
            </a:extLst>
          </p:cNvPr>
          <p:cNvSpPr/>
          <p:nvPr/>
        </p:nvSpPr>
        <p:spPr>
          <a:xfrm rot="16200000">
            <a:off x="2468906" y="5473073"/>
            <a:ext cx="2136166" cy="52686"/>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F71B1E26-9FF5-4619-9F07-DF6CA8F63736}"/>
              </a:ext>
            </a:extLst>
          </p:cNvPr>
          <p:cNvSpPr/>
          <p:nvPr/>
        </p:nvSpPr>
        <p:spPr>
          <a:xfrm rot="16200000">
            <a:off x="7389794" y="6401216"/>
            <a:ext cx="238564" cy="52686"/>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23C16D6E-92F8-413A-A68C-57ED1456AE6D}"/>
              </a:ext>
            </a:extLst>
          </p:cNvPr>
          <p:cNvSpPr/>
          <p:nvPr/>
        </p:nvSpPr>
        <p:spPr>
          <a:xfrm>
            <a:off x="3827418" y="6446446"/>
            <a:ext cx="773084" cy="242106"/>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Ｐゴシック" panose="020B0600070205080204" pitchFamily="50" charset="-128"/>
                <a:ea typeface="ＭＳ Ｐゴシック" panose="020B0600070205080204" pitchFamily="50" charset="-128"/>
              </a:rPr>
              <a:t>一致</a:t>
            </a:r>
          </a:p>
        </p:txBody>
      </p:sp>
      <p:sp>
        <p:nvSpPr>
          <p:cNvPr id="49" name="正方形/長方形 48">
            <a:extLst>
              <a:ext uri="{FF2B5EF4-FFF2-40B4-BE49-F238E27FC236}">
                <a16:creationId xmlns:a16="http://schemas.microsoft.com/office/drawing/2014/main" id="{BA0CF260-3B2E-4721-A0C3-FC9D3DBFD7C4}"/>
              </a:ext>
            </a:extLst>
          </p:cNvPr>
          <p:cNvSpPr/>
          <p:nvPr/>
        </p:nvSpPr>
        <p:spPr>
          <a:xfrm>
            <a:off x="8504920" y="5029078"/>
            <a:ext cx="3016520" cy="183099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7F4FC9CC-9585-4213-947E-73A349D634E7}"/>
              </a:ext>
            </a:extLst>
          </p:cNvPr>
          <p:cNvSpPr/>
          <p:nvPr/>
        </p:nvSpPr>
        <p:spPr>
          <a:xfrm rot="5400000">
            <a:off x="10158686" y="5555866"/>
            <a:ext cx="2103867" cy="2871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C3E562A9-B039-4CBE-97CB-571305188011}"/>
              </a:ext>
            </a:extLst>
          </p:cNvPr>
          <p:cNvPicPr>
            <a:picLocks noChangeAspect="1"/>
          </p:cNvPicPr>
          <p:nvPr/>
        </p:nvPicPr>
        <p:blipFill>
          <a:blip r:embed="rId5"/>
          <a:stretch>
            <a:fillRect/>
          </a:stretch>
        </p:blipFill>
        <p:spPr>
          <a:xfrm>
            <a:off x="8590577" y="5029078"/>
            <a:ext cx="2451914" cy="1801042"/>
          </a:xfrm>
          <a:prstGeom prst="rect">
            <a:avLst/>
          </a:prstGeom>
        </p:spPr>
      </p:pic>
      <p:sp>
        <p:nvSpPr>
          <p:cNvPr id="54" name="矢印: 右 53">
            <a:extLst>
              <a:ext uri="{FF2B5EF4-FFF2-40B4-BE49-F238E27FC236}">
                <a16:creationId xmlns:a16="http://schemas.microsoft.com/office/drawing/2014/main" id="{E9680BCA-11D3-49AA-8681-9F8123D79B9B}"/>
              </a:ext>
            </a:extLst>
          </p:cNvPr>
          <p:cNvSpPr/>
          <p:nvPr/>
        </p:nvSpPr>
        <p:spPr>
          <a:xfrm rot="10800000">
            <a:off x="10889923" y="6582910"/>
            <a:ext cx="305136" cy="63749"/>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EDF83AF1-F5E0-4570-BB20-9774CFD5627E}"/>
              </a:ext>
            </a:extLst>
          </p:cNvPr>
          <p:cNvPicPr>
            <a:picLocks noChangeAspect="1"/>
          </p:cNvPicPr>
          <p:nvPr/>
        </p:nvPicPr>
        <p:blipFill>
          <a:blip r:embed="rId6"/>
          <a:stretch>
            <a:fillRect/>
          </a:stretch>
        </p:blipFill>
        <p:spPr>
          <a:xfrm>
            <a:off x="8246054" y="2749991"/>
            <a:ext cx="2343150" cy="1924050"/>
          </a:xfrm>
          <a:prstGeom prst="rect">
            <a:avLst/>
          </a:prstGeom>
        </p:spPr>
      </p:pic>
      <p:sp>
        <p:nvSpPr>
          <p:cNvPr id="20" name="矢印: 右 19">
            <a:extLst>
              <a:ext uri="{FF2B5EF4-FFF2-40B4-BE49-F238E27FC236}">
                <a16:creationId xmlns:a16="http://schemas.microsoft.com/office/drawing/2014/main" id="{607AC2D1-5A15-4818-A86D-9393D29327AB}"/>
              </a:ext>
            </a:extLst>
          </p:cNvPr>
          <p:cNvSpPr/>
          <p:nvPr/>
        </p:nvSpPr>
        <p:spPr>
          <a:xfrm rot="10800000">
            <a:off x="10437965" y="4404287"/>
            <a:ext cx="305136" cy="63749"/>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右 59">
            <a:extLst>
              <a:ext uri="{FF2B5EF4-FFF2-40B4-BE49-F238E27FC236}">
                <a16:creationId xmlns:a16="http://schemas.microsoft.com/office/drawing/2014/main" id="{818BAA7C-C3A0-48E2-B712-26AE5F0848AD}"/>
              </a:ext>
            </a:extLst>
          </p:cNvPr>
          <p:cNvSpPr/>
          <p:nvPr/>
        </p:nvSpPr>
        <p:spPr>
          <a:xfrm rot="10800000">
            <a:off x="10422021" y="4490183"/>
            <a:ext cx="791448" cy="63749"/>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8A159F4B-F5C9-42BD-A20E-061981AF2AF1}"/>
              </a:ext>
            </a:extLst>
          </p:cNvPr>
          <p:cNvSpPr/>
          <p:nvPr/>
        </p:nvSpPr>
        <p:spPr>
          <a:xfrm>
            <a:off x="10730741" y="4423019"/>
            <a:ext cx="773084" cy="242106"/>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Ｐゴシック" panose="020B0600070205080204" pitchFamily="50" charset="-128"/>
                <a:ea typeface="ＭＳ Ｐゴシック" panose="020B0600070205080204" pitchFamily="50" charset="-128"/>
              </a:rPr>
              <a:t>一致</a:t>
            </a:r>
          </a:p>
        </p:txBody>
      </p:sp>
    </p:spTree>
    <p:extLst>
      <p:ext uri="{BB962C8B-B14F-4D97-AF65-F5344CB8AC3E}">
        <p14:creationId xmlns:p14="http://schemas.microsoft.com/office/powerpoint/2010/main" val="120718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63EEBA1-64F2-4763-8F5C-A2EFF877D237}"/>
              </a:ext>
            </a:extLst>
          </p:cNvPr>
          <p:cNvSpPr/>
          <p:nvPr/>
        </p:nvSpPr>
        <p:spPr>
          <a:xfrm>
            <a:off x="822518" y="1285553"/>
            <a:ext cx="3774422" cy="46158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対象となる会計は次の１６会計です。</a:t>
            </a:r>
          </a:p>
        </p:txBody>
      </p:sp>
      <p:sp>
        <p:nvSpPr>
          <p:cNvPr id="24" name="Rectangle 20">
            <a:extLst>
              <a:ext uri="{FF2B5EF4-FFF2-40B4-BE49-F238E27FC236}">
                <a16:creationId xmlns:a16="http://schemas.microsoft.com/office/drawing/2014/main" id="{40A77B47-F021-42BD-965E-7C109C8169D5}"/>
              </a:ext>
            </a:extLst>
          </p:cNvPr>
          <p:cNvSpPr>
            <a:spLocks noChangeArrowheads="1"/>
          </p:cNvSpPr>
          <p:nvPr/>
        </p:nvSpPr>
        <p:spPr bwMode="auto">
          <a:xfrm>
            <a:off x="1513685" y="657437"/>
            <a:ext cx="85619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Ⅷ </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．その他（対象となる会計、作成する財務諸表）</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5" name="Rectangle 31">
            <a:extLst>
              <a:ext uri="{FF2B5EF4-FFF2-40B4-BE49-F238E27FC236}">
                <a16:creationId xmlns:a16="http://schemas.microsoft.com/office/drawing/2014/main" id="{B1B334B6-F28D-4F2D-AE10-E71D5B077CC1}"/>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7" name="表 6">
            <a:extLst>
              <a:ext uri="{FF2B5EF4-FFF2-40B4-BE49-F238E27FC236}">
                <a16:creationId xmlns:a16="http://schemas.microsoft.com/office/drawing/2014/main" id="{17130D07-F706-4E05-86F3-1091392B22CA}"/>
              </a:ext>
            </a:extLst>
          </p:cNvPr>
          <p:cNvGraphicFramePr>
            <a:graphicFrameLocks noGrp="1"/>
          </p:cNvGraphicFramePr>
          <p:nvPr>
            <p:extLst>
              <p:ext uri="{D42A27DB-BD31-4B8C-83A1-F6EECF244321}">
                <p14:modId xmlns:p14="http://schemas.microsoft.com/office/powerpoint/2010/main" val="1735838553"/>
              </p:ext>
            </p:extLst>
          </p:nvPr>
        </p:nvGraphicFramePr>
        <p:xfrm>
          <a:off x="822518" y="1755448"/>
          <a:ext cx="11102340" cy="1689188"/>
        </p:xfrm>
        <a:graphic>
          <a:graphicData uri="http://schemas.openxmlformats.org/drawingml/2006/table">
            <a:tbl>
              <a:tblPr firstRow="1" firstCol="1" bandRow="1">
                <a:tableStyleId>{2D5ABB26-0587-4C30-8999-92F81FD0307C}</a:tableStyleId>
              </a:tblPr>
              <a:tblGrid>
                <a:gridCol w="2508885">
                  <a:extLst>
                    <a:ext uri="{9D8B030D-6E8A-4147-A177-3AD203B41FA5}">
                      <a16:colId xmlns:a16="http://schemas.microsoft.com/office/drawing/2014/main" val="2629117602"/>
                    </a:ext>
                  </a:extLst>
                </a:gridCol>
                <a:gridCol w="3220085">
                  <a:extLst>
                    <a:ext uri="{9D8B030D-6E8A-4147-A177-3AD203B41FA5}">
                      <a16:colId xmlns:a16="http://schemas.microsoft.com/office/drawing/2014/main" val="1480338561"/>
                    </a:ext>
                  </a:extLst>
                </a:gridCol>
                <a:gridCol w="2686685">
                  <a:extLst>
                    <a:ext uri="{9D8B030D-6E8A-4147-A177-3AD203B41FA5}">
                      <a16:colId xmlns:a16="http://schemas.microsoft.com/office/drawing/2014/main" val="4291176177"/>
                    </a:ext>
                  </a:extLst>
                </a:gridCol>
                <a:gridCol w="2686685">
                  <a:extLst>
                    <a:ext uri="{9D8B030D-6E8A-4147-A177-3AD203B41FA5}">
                      <a16:colId xmlns:a16="http://schemas.microsoft.com/office/drawing/2014/main" val="4201676989"/>
                    </a:ext>
                  </a:extLst>
                </a:gridCol>
              </a:tblGrid>
              <a:tr h="298092">
                <a:tc gridSpan="4">
                  <a:txBody>
                    <a:bodyPr/>
                    <a:lstStyle/>
                    <a:p>
                      <a:pPr marL="127000" algn="ctr">
                        <a:lnSpc>
                          <a:spcPct val="115000"/>
                        </a:lnSpc>
                      </a:pPr>
                      <a:r>
                        <a:rPr lang="ja-JP" sz="1200" b="0" spc="2925" dirty="0">
                          <a:effectLst/>
                        </a:rPr>
                        <a:t>会計名</a:t>
                      </a:r>
                      <a:endParaRPr lang="ja-JP" sz="1050" b="0" dirty="0">
                        <a:effectLst/>
                        <a:latin typeface="+mj-ea"/>
                        <a:ea typeface="+mj-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pPr marL="127000" algn="ctr">
                        <a:lnSpc>
                          <a:spcPct val="115000"/>
                        </a:lnSpc>
                      </a:pPr>
                      <a:endParaRPr lang="ja-JP" sz="1100" b="0" dirty="0">
                        <a:effectLst/>
                        <a:latin typeface="+mj-ea"/>
                        <a:ea typeface="+mj-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27000" algn="ctr">
                        <a:lnSpc>
                          <a:spcPct val="115000"/>
                        </a:lnSpc>
                      </a:pPr>
                      <a:endParaRPr lang="ja-JP" sz="1050" b="0" dirty="0">
                        <a:effectLst/>
                        <a:latin typeface="+mj-ea"/>
                        <a:ea typeface="+mj-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373321"/>
                  </a:ext>
                </a:extLst>
              </a:tr>
              <a:tr h="347774">
                <a:tc>
                  <a:txBody>
                    <a:bodyPr/>
                    <a:lstStyle/>
                    <a:p>
                      <a:pPr algn="l">
                        <a:lnSpc>
                          <a:spcPct val="115000"/>
                        </a:lnSpc>
                      </a:pPr>
                      <a:r>
                        <a:rPr lang="ja-JP" sz="1400" b="0" dirty="0">
                          <a:effectLst/>
                        </a:rPr>
                        <a:t>一般会計</a:t>
                      </a:r>
                      <a:endParaRPr lang="ja-JP" sz="1400" b="0" dirty="0">
                        <a:effectLst/>
                        <a:latin typeface="+mj-ea"/>
                        <a:ea typeface="+mj-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pPr>
                      <a:r>
                        <a:rPr lang="ja-JP" sz="1400" b="0" dirty="0">
                          <a:effectLst/>
                        </a:rPr>
                        <a:t>日本万国博覧会記念公園事業特別会計</a:t>
                      </a:r>
                      <a:endParaRPr lang="ja-JP" sz="1400" b="0" dirty="0">
                        <a:effectLst/>
                        <a:latin typeface="+mj-ea"/>
                        <a:ea typeface="+mj-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ja-JP" altLang="ja-JP" sz="1400" b="0" dirty="0">
                          <a:effectLst/>
                        </a:rPr>
                        <a:t>就農支援資金等特別会計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ja-JP" altLang="ja-JP" sz="1400" b="0" dirty="0">
                          <a:effectLst/>
                        </a:rPr>
                        <a:t>大阪府営住宅事業特別会計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9446506"/>
                  </a:ext>
                </a:extLst>
              </a:tr>
              <a:tr h="347774">
                <a:tc>
                  <a:txBody>
                    <a:bodyPr/>
                    <a:lstStyle/>
                    <a:p>
                      <a:pPr algn="l">
                        <a:lnSpc>
                          <a:spcPct val="115000"/>
                        </a:lnSpc>
                      </a:pPr>
                      <a:r>
                        <a:rPr lang="ja-JP" altLang="ja-JP" sz="1400" b="0" dirty="0">
                          <a:effectLst/>
                        </a:rPr>
                        <a:t>港湾整備事業特別会計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ja-JP" altLang="ja-JP" sz="1400" b="0" dirty="0">
                          <a:effectLst/>
                        </a:rPr>
                        <a:t>関西国際空港関連事業特別会計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pPr>
                      <a:r>
                        <a:rPr lang="ja-JP" altLang="ja-JP" sz="1400" b="0" dirty="0">
                          <a:effectLst/>
                        </a:rPr>
                        <a:t>箕面北部丘陵整備事業特別会計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1270" algn="l" defTabSz="457200" rtl="0" eaLnBrk="1" fontAlgn="auto" latinLnBrk="0" hangingPunct="1">
                        <a:lnSpc>
                          <a:spcPct val="115000"/>
                        </a:lnSpc>
                        <a:spcBef>
                          <a:spcPts val="0"/>
                        </a:spcBef>
                        <a:spcAft>
                          <a:spcPts val="0"/>
                        </a:spcAft>
                        <a:buClrTx/>
                        <a:buSzTx/>
                        <a:buFontTx/>
                        <a:buNone/>
                        <a:tabLst/>
                        <a:defRPr/>
                      </a:pPr>
                      <a:r>
                        <a:rPr lang="ja-JP" altLang="ja-JP" sz="1400" b="0" dirty="0">
                          <a:effectLst/>
                        </a:rPr>
                        <a:t>不動産調達特別会計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2173577"/>
                  </a:ext>
                </a:extLst>
              </a:tr>
              <a:tr h="34777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ja-JP" altLang="ja-JP" sz="1400" b="0" dirty="0">
                          <a:effectLst/>
                        </a:rPr>
                        <a:t>市町村施設整備資金特別会計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pPr>
                      <a:r>
                        <a:rPr lang="ja-JP" altLang="ja-JP" sz="1400" b="0" dirty="0">
                          <a:effectLst/>
                        </a:rPr>
                        <a:t>公債管理特別会計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pPr>
                      <a:r>
                        <a:rPr lang="ja-JP" altLang="ja-JP" sz="1400" b="0" dirty="0">
                          <a:effectLst/>
                        </a:rPr>
                        <a:t>地方消費税清算特別会計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ja-JP" altLang="en-US" sz="1400" b="0" dirty="0">
                          <a:effectLst/>
                        </a:rPr>
                        <a:t>母子父子寡婦福祉資金</a:t>
                      </a:r>
                      <a:r>
                        <a:rPr lang="ja-JP" altLang="ja-JP" sz="1400" b="0" dirty="0">
                          <a:effectLst/>
                        </a:rPr>
                        <a:t>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7097113"/>
                  </a:ext>
                </a:extLst>
              </a:tr>
              <a:tr h="347774">
                <a:tc>
                  <a:txBody>
                    <a:bodyPr/>
                    <a:lstStyle/>
                    <a:p>
                      <a:pPr algn="l">
                        <a:lnSpc>
                          <a:spcPct val="115000"/>
                        </a:lnSpc>
                      </a:pPr>
                      <a:r>
                        <a:rPr lang="ja-JP" altLang="ja-JP" sz="1400" b="0" dirty="0">
                          <a:effectLst/>
                        </a:rPr>
                        <a:t>国民健康保険特別会計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pPr>
                      <a:r>
                        <a:rPr lang="ja-JP" altLang="en-US" sz="1400" b="0" dirty="0">
                          <a:effectLst/>
                        </a:rPr>
                        <a:t>中小企業振興資金</a:t>
                      </a:r>
                      <a:r>
                        <a:rPr lang="ja-JP" altLang="ja-JP" sz="1400" b="0" dirty="0">
                          <a:effectLst/>
                        </a:rPr>
                        <a:t>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ja-JP" altLang="en-US" sz="1400" b="0" dirty="0">
                          <a:effectLst/>
                        </a:rPr>
                        <a:t>沿岸漁業改善資金</a:t>
                      </a:r>
                      <a:r>
                        <a:rPr lang="ja-JP" altLang="ja-JP" sz="1400" b="0" dirty="0">
                          <a:effectLst/>
                        </a:rPr>
                        <a:t>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ja-JP" altLang="ja-JP" sz="1400" b="0" dirty="0">
                          <a:effectLst/>
                        </a:rPr>
                        <a:t>林業改善資金特別会計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3662894"/>
                  </a:ext>
                </a:extLst>
              </a:tr>
            </a:tbl>
          </a:graphicData>
        </a:graphic>
      </p:graphicFrame>
      <p:sp>
        <p:nvSpPr>
          <p:cNvPr id="51" name="正方形/長方形 50">
            <a:extLst>
              <a:ext uri="{FF2B5EF4-FFF2-40B4-BE49-F238E27FC236}">
                <a16:creationId xmlns:a16="http://schemas.microsoft.com/office/drawing/2014/main" id="{E1686798-4714-4AC7-946B-52D657F2D31F}"/>
              </a:ext>
            </a:extLst>
          </p:cNvPr>
          <p:cNvSpPr/>
          <p:nvPr/>
        </p:nvSpPr>
        <p:spPr>
          <a:xfrm>
            <a:off x="822518" y="3667336"/>
            <a:ext cx="3774422" cy="46158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作成する財務諸表は次のとおりです。</a:t>
            </a:r>
          </a:p>
        </p:txBody>
      </p:sp>
      <p:sp>
        <p:nvSpPr>
          <p:cNvPr id="52" name="テキスト ボックス 51">
            <a:extLst>
              <a:ext uri="{FF2B5EF4-FFF2-40B4-BE49-F238E27FC236}">
                <a16:creationId xmlns:a16="http://schemas.microsoft.com/office/drawing/2014/main" id="{0BD668AF-792C-4D62-93B9-A070AFABAE63}"/>
              </a:ext>
            </a:extLst>
          </p:cNvPr>
          <p:cNvSpPr txBox="1"/>
          <p:nvPr/>
        </p:nvSpPr>
        <p:spPr>
          <a:xfrm>
            <a:off x="822518" y="4149375"/>
            <a:ext cx="10698481" cy="338554"/>
          </a:xfrm>
          <a:prstGeom prst="rect">
            <a:avLst/>
          </a:prstGeom>
          <a:solidFill>
            <a:schemeClr val="bg1"/>
          </a:solidFill>
          <a:ln>
            <a:solidFill>
              <a:schemeClr val="tx1"/>
            </a:solidFill>
          </a:ln>
        </p:spPr>
        <p:txBody>
          <a:bodyPr wrap="square">
            <a:spAutoFit/>
          </a:bodyPr>
          <a:lstStyle/>
          <a:p>
            <a:r>
              <a:rPr lang="ja-JP" altLang="en-US" sz="1600" dirty="0"/>
              <a:t>大阪府全体（各会計合算）、会計別、部局別、事業別、会計別かつ所属別かつ事業別（財務諸表作成の基礎単位）</a:t>
            </a:r>
          </a:p>
        </p:txBody>
      </p:sp>
      <p:pic>
        <p:nvPicPr>
          <p:cNvPr id="53" name="図 52">
            <a:extLst>
              <a:ext uri="{FF2B5EF4-FFF2-40B4-BE49-F238E27FC236}">
                <a16:creationId xmlns:a16="http://schemas.microsoft.com/office/drawing/2014/main" id="{17A8E958-6885-4E0B-8D1A-A1BE61E9F09B}"/>
              </a:ext>
            </a:extLst>
          </p:cNvPr>
          <p:cNvPicPr/>
          <p:nvPr/>
        </p:nvPicPr>
        <p:blipFill rotWithShape="1">
          <a:blip r:embed="rId2"/>
          <a:srcRect t="16534" b="16897"/>
          <a:stretch/>
        </p:blipFill>
        <p:spPr bwMode="auto">
          <a:xfrm>
            <a:off x="3108960" y="4508383"/>
            <a:ext cx="5225143" cy="2327044"/>
          </a:xfrm>
          <a:prstGeom prst="rect">
            <a:avLst/>
          </a:prstGeom>
          <a:noFill/>
          <a:ln>
            <a:noFill/>
          </a:ln>
        </p:spPr>
      </p:pic>
      <p:sp>
        <p:nvSpPr>
          <p:cNvPr id="2" name="スライド番号プレースホルダー 1">
            <a:extLst>
              <a:ext uri="{FF2B5EF4-FFF2-40B4-BE49-F238E27FC236}">
                <a16:creationId xmlns:a16="http://schemas.microsoft.com/office/drawing/2014/main" id="{10185F62-3071-4D98-82B0-FC80945A1955}"/>
              </a:ext>
            </a:extLst>
          </p:cNvPr>
          <p:cNvSpPr>
            <a:spLocks noGrp="1"/>
          </p:cNvSpPr>
          <p:nvPr>
            <p:ph type="sldNum" sz="quarter" idx="12"/>
          </p:nvPr>
        </p:nvSpPr>
        <p:spPr>
          <a:xfrm>
            <a:off x="11412233" y="6492875"/>
            <a:ext cx="779767" cy="365125"/>
          </a:xfrm>
        </p:spPr>
        <p:txBody>
          <a:bodyPr/>
          <a:lstStyle/>
          <a:p>
            <a:fld id="{995ADDA1-9928-484C-B2C4-A9280BFF273D}" type="slidenum">
              <a:rPr kumimoji="1" lang="ja-JP" altLang="en-US" smtClean="0">
                <a:solidFill>
                  <a:schemeClr val="tx1"/>
                </a:solidFill>
              </a:rPr>
              <a:t>15</a:t>
            </a:fld>
            <a:endParaRPr kumimoji="1" lang="ja-JP" altLang="en-US" dirty="0">
              <a:solidFill>
                <a:schemeClr val="tx1"/>
              </a:solidFill>
            </a:endParaRPr>
          </a:p>
        </p:txBody>
      </p:sp>
    </p:spTree>
    <p:extLst>
      <p:ext uri="{BB962C8B-B14F-4D97-AF65-F5344CB8AC3E}">
        <p14:creationId xmlns:p14="http://schemas.microsoft.com/office/powerpoint/2010/main" val="2178261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1513685" y="710793"/>
            <a:ext cx="104951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kumimoji="0" lang="ja-JP" altLang="en-US" sz="24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参考．財務指標の全国・類似団体平均との比較</a:t>
            </a:r>
            <a:r>
              <a:rPr kumimoji="0" lang="ja-JP" altLang="en-US"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（統一的な基準による財務書類）</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id="{321DD18D-9F3D-4AEB-BE01-315E3B31331B}"/>
              </a:ext>
            </a:extLst>
          </p:cNvPr>
          <p:cNvSpPr/>
          <p:nvPr/>
        </p:nvSpPr>
        <p:spPr>
          <a:xfrm>
            <a:off x="1130531" y="1486597"/>
            <a:ext cx="10241280" cy="9425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　総務省では、決算に係る各地方公共団体の統一的な基準による財務書類及び財務書類から得られる各種指標について、比較可能な様式によりとりまとめた結果を、以下のサイトにて公表しています。こちらの比較により、大阪府の状況の大まかな傾向を把握できます。</a:t>
            </a:r>
          </a:p>
        </p:txBody>
      </p:sp>
      <p:sp>
        <p:nvSpPr>
          <p:cNvPr id="8" name="テキスト ボックス 7">
            <a:extLst>
              <a:ext uri="{FF2B5EF4-FFF2-40B4-BE49-F238E27FC236}">
                <a16:creationId xmlns:a16="http://schemas.microsoft.com/office/drawing/2014/main" id="{E7DB5D0F-6C69-4899-8AAA-898FF2ED438A}"/>
              </a:ext>
            </a:extLst>
          </p:cNvPr>
          <p:cNvSpPr txBox="1"/>
          <p:nvPr/>
        </p:nvSpPr>
        <p:spPr>
          <a:xfrm>
            <a:off x="5722207" y="2102488"/>
            <a:ext cx="5540446" cy="246221"/>
          </a:xfrm>
          <a:prstGeom prst="rect">
            <a:avLst/>
          </a:prstGeom>
          <a:noFill/>
        </p:spPr>
        <p:txBody>
          <a:bodyPr wrap="square">
            <a:spAutoFit/>
          </a:bodyPr>
          <a:lstStyle/>
          <a:p>
            <a:r>
              <a:rPr lang="ja-JP" altLang="en-US" sz="1000" dirty="0">
                <a:latin typeface="メイリオ 本文"/>
              </a:rPr>
              <a:t>（総務省公表ページ：</a:t>
            </a:r>
            <a:r>
              <a:rPr lang="en-US" altLang="ja-JP" sz="1000" dirty="0">
                <a:latin typeface="メイリオ 本文"/>
                <a:hlinkClick r:id="rId2"/>
              </a:rPr>
              <a:t>https://www.soumu.go.jp/iken/kokaikei/R04_chihou_zaimusyorui.html</a:t>
            </a:r>
            <a:r>
              <a:rPr lang="ja-JP" altLang="en-US" sz="1000" dirty="0">
                <a:latin typeface="メイリオ 本文"/>
              </a:rPr>
              <a:t>）</a:t>
            </a:r>
            <a:endParaRPr lang="en-US" altLang="ja-JP" sz="1000" dirty="0">
              <a:latin typeface="メイリオ 本文"/>
            </a:endParaRPr>
          </a:p>
        </p:txBody>
      </p:sp>
      <p:sp>
        <p:nvSpPr>
          <p:cNvPr id="11" name="テキスト ボックス 10">
            <a:extLst>
              <a:ext uri="{FF2B5EF4-FFF2-40B4-BE49-F238E27FC236}">
                <a16:creationId xmlns:a16="http://schemas.microsoft.com/office/drawing/2014/main" id="{2E765613-20C0-4631-923E-31E9C6350822}"/>
              </a:ext>
            </a:extLst>
          </p:cNvPr>
          <p:cNvSpPr txBox="1"/>
          <p:nvPr/>
        </p:nvSpPr>
        <p:spPr>
          <a:xfrm>
            <a:off x="1130531" y="2668581"/>
            <a:ext cx="10241280" cy="1369606"/>
          </a:xfrm>
          <a:prstGeom prst="rect">
            <a:avLst/>
          </a:prstGeom>
          <a:solidFill>
            <a:schemeClr val="bg1">
              <a:lumMod val="95000"/>
            </a:schemeClr>
          </a:solidFill>
          <a:ln>
            <a:solidFill>
              <a:schemeClr val="tx1"/>
            </a:solidFill>
          </a:ln>
        </p:spPr>
        <p:txBody>
          <a:bodyPr wrap="square" anchor="ctr">
            <a:spAutoFit/>
          </a:bodyPr>
          <a:lstStyle/>
          <a:p>
            <a:pPr>
              <a:lnSpc>
                <a:spcPct val="150000"/>
              </a:lnSpc>
            </a:pPr>
            <a:r>
              <a:rPr lang="ja-JP" altLang="en-US" dirty="0"/>
              <a:t>・対象年度：令和</a:t>
            </a:r>
            <a:r>
              <a:rPr lang="en-US" altLang="ja-JP" dirty="0"/>
              <a:t>4</a:t>
            </a:r>
            <a:r>
              <a:rPr lang="ja-JP" altLang="en-US" dirty="0"/>
              <a:t>年度</a:t>
            </a:r>
          </a:p>
          <a:p>
            <a:pPr>
              <a:lnSpc>
                <a:spcPct val="150000"/>
              </a:lnSpc>
            </a:pPr>
            <a:r>
              <a:rPr lang="ja-JP" altLang="en-US" dirty="0"/>
              <a:t>・対象財務諸表及び指標：各都道府県の統一的な基準によって作成された財務書類</a:t>
            </a:r>
            <a:r>
              <a:rPr lang="en-US" altLang="ja-JP" dirty="0"/>
              <a:t>※</a:t>
            </a:r>
          </a:p>
          <a:p>
            <a:r>
              <a:rPr lang="en-US" altLang="ja-JP" dirty="0"/>
              <a:t>    </a:t>
            </a:r>
            <a:r>
              <a:rPr lang="en-US" altLang="ja-JP" sz="1100" dirty="0"/>
              <a:t>※</a:t>
            </a:r>
            <a:r>
              <a:rPr lang="ja-JP" altLang="en-US" sz="1100" dirty="0"/>
              <a:t>独自の大阪府財務諸表作成基準とは異なり、総務省が作成した「統一的な基準」での財務諸表です。</a:t>
            </a:r>
            <a:endParaRPr lang="en-US" altLang="ja-JP" sz="1100" dirty="0"/>
          </a:p>
          <a:p>
            <a:r>
              <a:rPr lang="ja-JP" altLang="en-US" sz="1100" dirty="0"/>
              <a:t>　　  平成</a:t>
            </a:r>
            <a:r>
              <a:rPr lang="en-US" altLang="ja-JP" sz="1100" dirty="0"/>
              <a:t>29</a:t>
            </a:r>
            <a:r>
              <a:rPr lang="ja-JP" altLang="en-US" sz="1100" dirty="0"/>
              <a:t>年度決算より、総務省の要請を受け、「統一的な基準」に基づく財務書類等も作成しております。</a:t>
            </a:r>
            <a:endParaRPr lang="ja-JP" altLang="en-US" sz="800" dirty="0"/>
          </a:p>
        </p:txBody>
      </p:sp>
      <p:sp>
        <p:nvSpPr>
          <p:cNvPr id="5" name="四角形: 角を丸くする 4">
            <a:extLst>
              <a:ext uri="{FF2B5EF4-FFF2-40B4-BE49-F238E27FC236}">
                <a16:creationId xmlns:a16="http://schemas.microsoft.com/office/drawing/2014/main" id="{2EA9AC93-1FA0-4E90-820D-F6A53E77E72D}"/>
              </a:ext>
            </a:extLst>
          </p:cNvPr>
          <p:cNvSpPr/>
          <p:nvPr/>
        </p:nvSpPr>
        <p:spPr>
          <a:xfrm>
            <a:off x="5237018" y="4223378"/>
            <a:ext cx="6134793" cy="1174084"/>
          </a:xfrm>
          <a:prstGeom prst="roundRect">
            <a:avLst/>
          </a:prstGeom>
          <a:solidFill>
            <a:schemeClr val="bg1"/>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200" u="sng" dirty="0">
                <a:solidFill>
                  <a:schemeClr val="tx1"/>
                </a:solidFill>
              </a:rPr>
              <a:t>大阪府と他自治体の指標を比較する際のポイント</a:t>
            </a:r>
            <a:endParaRPr kumimoji="1" lang="en-US" altLang="ja-JP" sz="1200" u="sng" dirty="0">
              <a:solidFill>
                <a:schemeClr val="tx1"/>
              </a:solidFill>
            </a:endParaRPr>
          </a:p>
          <a:p>
            <a:r>
              <a:rPr kumimoji="1" lang="ja-JP" altLang="en-US" sz="1200" dirty="0">
                <a:solidFill>
                  <a:schemeClr val="tx1"/>
                </a:solidFill>
              </a:rPr>
              <a:t>大阪府の特徴として以下の点があり、それぞれの特徴ごとに気を付ける点があります。</a:t>
            </a:r>
          </a:p>
          <a:p>
            <a:r>
              <a:rPr kumimoji="1" lang="ja-JP" altLang="en-US" sz="1200" dirty="0">
                <a:solidFill>
                  <a:schemeClr val="tx1"/>
                </a:solidFill>
              </a:rPr>
              <a:t>・財政規模が大きいので全国平均より歳入額が大きくなっている。</a:t>
            </a:r>
          </a:p>
          <a:p>
            <a:r>
              <a:rPr kumimoji="1" lang="ja-JP" altLang="en-US" sz="1200" dirty="0">
                <a:solidFill>
                  <a:schemeClr val="tx1"/>
                </a:solidFill>
              </a:rPr>
              <a:t>・人口が多いので全国平均より一人当たりで算出している指標が小さくなっている。</a:t>
            </a:r>
          </a:p>
          <a:p>
            <a:r>
              <a:rPr kumimoji="1" lang="ja-JP" altLang="en-US" sz="1200" dirty="0">
                <a:solidFill>
                  <a:schemeClr val="tx1"/>
                </a:solidFill>
              </a:rPr>
              <a:t>・面積が小さく山間部が少ないので施設量（資産額）が小さくなっている。</a:t>
            </a:r>
          </a:p>
        </p:txBody>
      </p:sp>
      <p:pic>
        <p:nvPicPr>
          <p:cNvPr id="12" name="図 11">
            <a:extLst>
              <a:ext uri="{FF2B5EF4-FFF2-40B4-BE49-F238E27FC236}">
                <a16:creationId xmlns:a16="http://schemas.microsoft.com/office/drawing/2014/main" id="{C775984A-A836-43DF-A1E0-0226EFBD0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1356" y="5482741"/>
            <a:ext cx="1086711" cy="1289980"/>
          </a:xfrm>
          <a:prstGeom prst="rect">
            <a:avLst/>
          </a:prstGeom>
        </p:spPr>
      </p:pic>
      <p:sp>
        <p:nvSpPr>
          <p:cNvPr id="2" name="スライド番号プレースホルダー 1">
            <a:extLst>
              <a:ext uri="{FF2B5EF4-FFF2-40B4-BE49-F238E27FC236}">
                <a16:creationId xmlns:a16="http://schemas.microsoft.com/office/drawing/2014/main" id="{8B0FECFE-5F28-4EDF-83DF-8822768EA5F2}"/>
              </a:ext>
            </a:extLst>
          </p:cNvPr>
          <p:cNvSpPr>
            <a:spLocks noGrp="1"/>
          </p:cNvSpPr>
          <p:nvPr>
            <p:ph type="sldNum" sz="quarter" idx="12"/>
          </p:nvPr>
        </p:nvSpPr>
        <p:spPr>
          <a:xfrm>
            <a:off x="11412233" y="6492875"/>
            <a:ext cx="779767" cy="365125"/>
          </a:xfrm>
        </p:spPr>
        <p:txBody>
          <a:bodyPr/>
          <a:lstStyle/>
          <a:p>
            <a:fld id="{995ADDA1-9928-484C-B2C4-A9280BFF273D}" type="slidenum">
              <a:rPr kumimoji="1" lang="ja-JP" altLang="en-US" smtClean="0">
                <a:solidFill>
                  <a:schemeClr val="tx1"/>
                </a:solidFill>
              </a:rPr>
              <a:t>16</a:t>
            </a:fld>
            <a:endParaRPr kumimoji="1" lang="ja-JP" altLang="en-US" dirty="0">
              <a:solidFill>
                <a:schemeClr val="tx1"/>
              </a:solidFill>
            </a:endParaRPr>
          </a:p>
        </p:txBody>
      </p:sp>
    </p:spTree>
    <p:extLst>
      <p:ext uri="{BB962C8B-B14F-4D97-AF65-F5344CB8AC3E}">
        <p14:creationId xmlns:p14="http://schemas.microsoft.com/office/powerpoint/2010/main" val="167127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755FEA8F-C316-4638-97ED-755B22B2352E}"/>
              </a:ext>
            </a:extLst>
          </p:cNvPr>
          <p:cNvSpPr/>
          <p:nvPr/>
        </p:nvSpPr>
        <p:spPr>
          <a:xfrm>
            <a:off x="6058054" y="4161301"/>
            <a:ext cx="5912776" cy="22375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F3B7DCA7-2AFE-4EAD-8655-C799815EC3DB}"/>
              </a:ext>
            </a:extLst>
          </p:cNvPr>
          <p:cNvSpPr/>
          <p:nvPr/>
        </p:nvSpPr>
        <p:spPr>
          <a:xfrm>
            <a:off x="6054096" y="1297259"/>
            <a:ext cx="5925021" cy="277976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17EDDF5-5BD4-4C0A-AAFA-C4E268D0C612}"/>
              </a:ext>
            </a:extLst>
          </p:cNvPr>
          <p:cNvSpPr/>
          <p:nvPr/>
        </p:nvSpPr>
        <p:spPr>
          <a:xfrm>
            <a:off x="221170" y="4161301"/>
            <a:ext cx="5789939" cy="22375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FC36278-0A6A-467C-979A-4C0F908BF383}"/>
              </a:ext>
            </a:extLst>
          </p:cNvPr>
          <p:cNvSpPr/>
          <p:nvPr/>
        </p:nvSpPr>
        <p:spPr>
          <a:xfrm>
            <a:off x="212882" y="1300526"/>
            <a:ext cx="5789940" cy="277976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1521606" y="659692"/>
            <a:ext cx="104951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参考．他自治体との財務諸表の指標比較</a:t>
            </a:r>
            <a:r>
              <a:rPr kumimoji="0" lang="ja-JP" altLang="en-US"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（統一的な基準による財務書類）</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9E744A95-0ED4-4D47-BDFD-735386E3E043}"/>
              </a:ext>
            </a:extLst>
          </p:cNvPr>
          <p:cNvSpPr txBox="1"/>
          <p:nvPr/>
        </p:nvSpPr>
        <p:spPr>
          <a:xfrm>
            <a:off x="287491" y="1226828"/>
            <a:ext cx="2262158" cy="369332"/>
          </a:xfrm>
          <a:prstGeom prst="rect">
            <a:avLst/>
          </a:prstGeom>
          <a:solidFill>
            <a:schemeClr val="accent6"/>
          </a:solidFill>
        </p:spPr>
        <p:txBody>
          <a:bodyPr wrap="none" rtlCol="0">
            <a:spAutoFit/>
          </a:bodyPr>
          <a:lstStyle/>
          <a:p>
            <a:r>
              <a:rPr kumimoji="1" lang="ja-JP" altLang="en-US" dirty="0">
                <a:solidFill>
                  <a:schemeClr val="bg1"/>
                </a:solidFill>
              </a:rPr>
              <a:t>各種指標ごとの比較</a:t>
            </a:r>
          </a:p>
        </p:txBody>
      </p:sp>
      <p:sp>
        <p:nvSpPr>
          <p:cNvPr id="14" name="テキスト ボックス 13">
            <a:extLst>
              <a:ext uri="{FF2B5EF4-FFF2-40B4-BE49-F238E27FC236}">
                <a16:creationId xmlns:a16="http://schemas.microsoft.com/office/drawing/2014/main" id="{C7A1A26D-2C82-4176-911E-91047292F860}"/>
              </a:ext>
            </a:extLst>
          </p:cNvPr>
          <p:cNvSpPr txBox="1"/>
          <p:nvPr/>
        </p:nvSpPr>
        <p:spPr>
          <a:xfrm>
            <a:off x="287491" y="1616669"/>
            <a:ext cx="5583156" cy="677108"/>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住民一人当たり資産額</a:t>
            </a:r>
            <a:endParaRPr kumimoji="1" lang="en-US" altLang="ja-JP" sz="1400" b="1" u="sng" dirty="0">
              <a:latin typeface="メイリオ 本文"/>
            </a:endParaRPr>
          </a:p>
          <a:p>
            <a:r>
              <a:rPr kumimoji="1" lang="ja-JP" altLang="en-US" sz="1200" dirty="0">
                <a:latin typeface="メイリオ 本文"/>
              </a:rPr>
              <a:t>　地方公共団体の保有する資産の合計額を住民基本台帳人口で除して、住民一人当たりの資産額を表す指標。</a:t>
            </a:r>
            <a:endParaRPr kumimoji="1" lang="ja-JP" altLang="en-US" sz="1400" dirty="0">
              <a:latin typeface="メイリオ 本文"/>
            </a:endParaRPr>
          </a:p>
        </p:txBody>
      </p:sp>
      <p:sp>
        <p:nvSpPr>
          <p:cNvPr id="24" name="テキスト ボックス 23">
            <a:extLst>
              <a:ext uri="{FF2B5EF4-FFF2-40B4-BE49-F238E27FC236}">
                <a16:creationId xmlns:a16="http://schemas.microsoft.com/office/drawing/2014/main" id="{96501AA7-429E-4356-B697-3A191A7EA3D4}"/>
              </a:ext>
            </a:extLst>
          </p:cNvPr>
          <p:cNvSpPr txBox="1"/>
          <p:nvPr/>
        </p:nvSpPr>
        <p:spPr>
          <a:xfrm>
            <a:off x="287490" y="4271053"/>
            <a:ext cx="5467499" cy="677108"/>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歳入額対資産比率</a:t>
            </a:r>
            <a:endParaRPr kumimoji="1" lang="en-US" altLang="ja-JP" sz="1400" b="1" u="sng" dirty="0">
              <a:latin typeface="メイリオ 本文"/>
            </a:endParaRPr>
          </a:p>
          <a:p>
            <a:r>
              <a:rPr kumimoji="1" lang="ja-JP" altLang="en-US" sz="1200" dirty="0">
                <a:latin typeface="メイリオ 本文"/>
              </a:rPr>
              <a:t>　当該年度の歳入総額に対する資産合計の比率を算出し、これまでに形成されたストックとしての資産が、歳入の何年分に相当するかを表す指標。</a:t>
            </a:r>
            <a:endParaRPr kumimoji="1" lang="ja-JP" altLang="en-US" sz="1400" dirty="0">
              <a:latin typeface="メイリオ 本文"/>
            </a:endParaRPr>
          </a:p>
        </p:txBody>
      </p:sp>
      <p:pic>
        <p:nvPicPr>
          <p:cNvPr id="6" name="図 5">
            <a:extLst>
              <a:ext uri="{FF2B5EF4-FFF2-40B4-BE49-F238E27FC236}">
                <a16:creationId xmlns:a16="http://schemas.microsoft.com/office/drawing/2014/main" id="{758D7892-601D-45CE-967C-CE514CD4CCAC}"/>
              </a:ext>
            </a:extLst>
          </p:cNvPr>
          <p:cNvPicPr>
            <a:picLocks noChangeAspect="1"/>
          </p:cNvPicPr>
          <p:nvPr/>
        </p:nvPicPr>
        <p:blipFill>
          <a:blip r:embed="rId2"/>
          <a:stretch>
            <a:fillRect/>
          </a:stretch>
        </p:blipFill>
        <p:spPr>
          <a:xfrm>
            <a:off x="287491" y="2539803"/>
            <a:ext cx="5075686" cy="383415"/>
          </a:xfrm>
          <a:prstGeom prst="rect">
            <a:avLst/>
          </a:prstGeom>
        </p:spPr>
      </p:pic>
      <p:pic>
        <p:nvPicPr>
          <p:cNvPr id="31" name="図 30">
            <a:extLst>
              <a:ext uri="{FF2B5EF4-FFF2-40B4-BE49-F238E27FC236}">
                <a16:creationId xmlns:a16="http://schemas.microsoft.com/office/drawing/2014/main" id="{8C6A1780-15C4-4768-B3A8-F7672C7F2464}"/>
              </a:ext>
            </a:extLst>
          </p:cNvPr>
          <p:cNvPicPr>
            <a:picLocks noChangeAspect="1"/>
          </p:cNvPicPr>
          <p:nvPr/>
        </p:nvPicPr>
        <p:blipFill>
          <a:blip r:embed="rId3"/>
          <a:stretch>
            <a:fillRect/>
          </a:stretch>
        </p:blipFill>
        <p:spPr>
          <a:xfrm>
            <a:off x="287491" y="5027126"/>
            <a:ext cx="5075686" cy="382026"/>
          </a:xfrm>
          <a:prstGeom prst="rect">
            <a:avLst/>
          </a:prstGeom>
        </p:spPr>
      </p:pic>
      <p:sp>
        <p:nvSpPr>
          <p:cNvPr id="3" name="スライド番号プレースホルダー 2">
            <a:extLst>
              <a:ext uri="{FF2B5EF4-FFF2-40B4-BE49-F238E27FC236}">
                <a16:creationId xmlns:a16="http://schemas.microsoft.com/office/drawing/2014/main" id="{0E2D89C8-F4C9-4195-B4E3-37F498C0116B}"/>
              </a:ext>
            </a:extLst>
          </p:cNvPr>
          <p:cNvSpPr>
            <a:spLocks noGrp="1"/>
          </p:cNvSpPr>
          <p:nvPr>
            <p:ph type="sldNum" sz="quarter" idx="12"/>
          </p:nvPr>
        </p:nvSpPr>
        <p:spPr>
          <a:xfrm>
            <a:off x="11412233" y="6492875"/>
            <a:ext cx="779767" cy="365125"/>
          </a:xfrm>
        </p:spPr>
        <p:txBody>
          <a:bodyPr/>
          <a:lstStyle/>
          <a:p>
            <a:fld id="{995ADDA1-9928-484C-B2C4-A9280BFF273D}" type="slidenum">
              <a:rPr kumimoji="1" lang="ja-JP" altLang="en-US" smtClean="0">
                <a:solidFill>
                  <a:schemeClr val="tx1"/>
                </a:solidFill>
              </a:rPr>
              <a:t>17</a:t>
            </a:fld>
            <a:endParaRPr kumimoji="1" lang="ja-JP" altLang="en-US" dirty="0">
              <a:solidFill>
                <a:schemeClr val="tx1"/>
              </a:solidFill>
            </a:endParaRPr>
          </a:p>
        </p:txBody>
      </p:sp>
      <p:sp>
        <p:nvSpPr>
          <p:cNvPr id="18" name="テキスト ボックス 17">
            <a:extLst>
              <a:ext uri="{FF2B5EF4-FFF2-40B4-BE49-F238E27FC236}">
                <a16:creationId xmlns:a16="http://schemas.microsoft.com/office/drawing/2014/main" id="{AD021B4F-555C-4C3A-86DD-D373AE777D75}"/>
              </a:ext>
            </a:extLst>
          </p:cNvPr>
          <p:cNvSpPr txBox="1"/>
          <p:nvPr/>
        </p:nvSpPr>
        <p:spPr>
          <a:xfrm>
            <a:off x="6208830" y="1616669"/>
            <a:ext cx="5467500" cy="861774"/>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有形固定資産減価償却率</a:t>
            </a:r>
            <a:endParaRPr kumimoji="1" lang="en-US" altLang="ja-JP" sz="1400" b="1" u="sng" dirty="0">
              <a:latin typeface="メイリオ 本文"/>
            </a:endParaRPr>
          </a:p>
          <a:p>
            <a:r>
              <a:rPr kumimoji="1" lang="ja-JP" altLang="en-US" sz="1200" dirty="0">
                <a:latin typeface="メイリオ 本文"/>
              </a:rPr>
              <a:t>　地方公共団体が保有する有形固定資産</a:t>
            </a:r>
            <a:r>
              <a:rPr kumimoji="1" lang="ja-JP" altLang="en-US" sz="1000" dirty="0">
                <a:latin typeface="メイリオ 本文"/>
              </a:rPr>
              <a:t>（物品および建設仮勘定除く）</a:t>
            </a:r>
            <a:r>
              <a:rPr kumimoji="1" lang="ja-JP" altLang="en-US" sz="1200" dirty="0">
                <a:latin typeface="メイリオ 本文"/>
              </a:rPr>
              <a:t>のうち、償却資産の取得価格等に対する減価償却累計額の比率を算出し、資産の耐用年数に対して、資産の取得からどの程度経過しているかを表す指標。</a:t>
            </a:r>
            <a:endParaRPr kumimoji="1" lang="ja-JP" altLang="en-US" sz="1400" dirty="0">
              <a:latin typeface="メイリオ 本文"/>
            </a:endParaRPr>
          </a:p>
        </p:txBody>
      </p:sp>
      <p:pic>
        <p:nvPicPr>
          <p:cNvPr id="19" name="図 18">
            <a:extLst>
              <a:ext uri="{FF2B5EF4-FFF2-40B4-BE49-F238E27FC236}">
                <a16:creationId xmlns:a16="http://schemas.microsoft.com/office/drawing/2014/main" id="{52A9151D-D57D-4B37-8538-B27E1D69CBEB}"/>
              </a:ext>
            </a:extLst>
          </p:cNvPr>
          <p:cNvPicPr>
            <a:picLocks noChangeAspect="1"/>
          </p:cNvPicPr>
          <p:nvPr/>
        </p:nvPicPr>
        <p:blipFill>
          <a:blip r:embed="rId4"/>
          <a:stretch>
            <a:fillRect/>
          </a:stretch>
        </p:blipFill>
        <p:spPr>
          <a:xfrm>
            <a:off x="6208830" y="2539803"/>
            <a:ext cx="4361587" cy="618177"/>
          </a:xfrm>
          <a:prstGeom prst="rect">
            <a:avLst/>
          </a:prstGeom>
        </p:spPr>
      </p:pic>
      <p:sp>
        <p:nvSpPr>
          <p:cNvPr id="21" name="テキスト ボックス 20">
            <a:extLst>
              <a:ext uri="{FF2B5EF4-FFF2-40B4-BE49-F238E27FC236}">
                <a16:creationId xmlns:a16="http://schemas.microsoft.com/office/drawing/2014/main" id="{CA95B169-26AD-40FE-8B39-FC24805F3295}"/>
              </a:ext>
            </a:extLst>
          </p:cNvPr>
          <p:cNvSpPr txBox="1"/>
          <p:nvPr/>
        </p:nvSpPr>
        <p:spPr>
          <a:xfrm>
            <a:off x="6208830" y="4282934"/>
            <a:ext cx="5467500" cy="677108"/>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純資産比率</a:t>
            </a:r>
            <a:endParaRPr kumimoji="1" lang="en-US" altLang="ja-JP" sz="1400" b="1" u="sng" dirty="0">
              <a:latin typeface="メイリオ 本文"/>
            </a:endParaRPr>
          </a:p>
          <a:p>
            <a:r>
              <a:rPr kumimoji="1" lang="ja-JP" altLang="en-US" sz="1200" dirty="0">
                <a:latin typeface="メイリオ 本文"/>
              </a:rPr>
              <a:t>　資産のストック情報（資産額）に対する純資産の比率を算出し、保有している有形固定資産等がどの世代の負担により行われたかを表す指標。</a:t>
            </a:r>
            <a:endParaRPr kumimoji="1" lang="ja-JP" altLang="en-US" sz="1400" dirty="0">
              <a:latin typeface="メイリオ 本文"/>
            </a:endParaRPr>
          </a:p>
        </p:txBody>
      </p:sp>
      <p:pic>
        <p:nvPicPr>
          <p:cNvPr id="22" name="図 21">
            <a:extLst>
              <a:ext uri="{FF2B5EF4-FFF2-40B4-BE49-F238E27FC236}">
                <a16:creationId xmlns:a16="http://schemas.microsoft.com/office/drawing/2014/main" id="{04144E44-9EA6-4314-A62A-F767A6CF2C7E}"/>
              </a:ext>
            </a:extLst>
          </p:cNvPr>
          <p:cNvPicPr>
            <a:picLocks noChangeAspect="1"/>
          </p:cNvPicPr>
          <p:nvPr/>
        </p:nvPicPr>
        <p:blipFill>
          <a:blip r:embed="rId5"/>
          <a:stretch>
            <a:fillRect/>
          </a:stretch>
        </p:blipFill>
        <p:spPr>
          <a:xfrm>
            <a:off x="6208830" y="5044027"/>
            <a:ext cx="4909173" cy="370213"/>
          </a:xfrm>
          <a:prstGeom prst="rect">
            <a:avLst/>
          </a:prstGeom>
        </p:spPr>
      </p:pic>
      <p:sp>
        <p:nvSpPr>
          <p:cNvPr id="28" name="四角形: 角を丸くする 27">
            <a:extLst>
              <a:ext uri="{FF2B5EF4-FFF2-40B4-BE49-F238E27FC236}">
                <a16:creationId xmlns:a16="http://schemas.microsoft.com/office/drawing/2014/main" id="{BB516AE8-5949-46C0-BABD-AF1A3648FDFA}"/>
              </a:ext>
            </a:extLst>
          </p:cNvPr>
          <p:cNvSpPr/>
          <p:nvPr/>
        </p:nvSpPr>
        <p:spPr>
          <a:xfrm>
            <a:off x="5950840" y="6422805"/>
            <a:ext cx="5829081" cy="34014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u="sng" dirty="0">
                <a:solidFill>
                  <a:schemeClr val="tx1"/>
                </a:solidFill>
              </a:rPr>
              <a:t>類似団体とは</a:t>
            </a:r>
            <a:endParaRPr kumimoji="1" lang="en-US" altLang="ja-JP" sz="1050" u="sng" dirty="0">
              <a:solidFill>
                <a:schemeClr val="tx1"/>
              </a:solidFill>
            </a:endParaRPr>
          </a:p>
          <a:p>
            <a:r>
              <a:rPr kumimoji="1" lang="ja-JP" altLang="en-US" sz="1050" dirty="0">
                <a:solidFill>
                  <a:schemeClr val="tx1"/>
                </a:solidFill>
              </a:rPr>
              <a:t>財政力指数</a:t>
            </a:r>
            <a:r>
              <a:rPr kumimoji="1" lang="ja-JP" altLang="en-US" sz="800" dirty="0">
                <a:solidFill>
                  <a:schemeClr val="tx1"/>
                </a:solidFill>
              </a:rPr>
              <a:t>（基準財政収入額を基準財政需要額で除した数値の過去３か年の単純平均値）</a:t>
            </a:r>
            <a:r>
              <a:rPr kumimoji="1" lang="ja-JP" altLang="en-US" sz="1050" dirty="0">
                <a:solidFill>
                  <a:schemeClr val="tx1"/>
                </a:solidFill>
              </a:rPr>
              <a:t>が近い団体のことです。</a:t>
            </a:r>
            <a:endParaRPr kumimoji="1" lang="en-US" altLang="ja-JP" sz="1050" dirty="0">
              <a:solidFill>
                <a:schemeClr val="tx1"/>
              </a:solidFill>
            </a:endParaRPr>
          </a:p>
        </p:txBody>
      </p:sp>
      <p:pic>
        <p:nvPicPr>
          <p:cNvPr id="7" name="図 6">
            <a:extLst>
              <a:ext uri="{FF2B5EF4-FFF2-40B4-BE49-F238E27FC236}">
                <a16:creationId xmlns:a16="http://schemas.microsoft.com/office/drawing/2014/main" id="{BCA7913C-A534-44C9-9CE9-6996ED054321}"/>
              </a:ext>
            </a:extLst>
          </p:cNvPr>
          <p:cNvPicPr>
            <a:picLocks noChangeAspect="1"/>
          </p:cNvPicPr>
          <p:nvPr/>
        </p:nvPicPr>
        <p:blipFill>
          <a:blip r:embed="rId6"/>
          <a:stretch>
            <a:fillRect/>
          </a:stretch>
        </p:blipFill>
        <p:spPr>
          <a:xfrm>
            <a:off x="287490" y="3231307"/>
            <a:ext cx="5670000" cy="648000"/>
          </a:xfrm>
          <a:prstGeom prst="rect">
            <a:avLst/>
          </a:prstGeom>
        </p:spPr>
      </p:pic>
      <p:pic>
        <p:nvPicPr>
          <p:cNvPr id="8" name="図 7">
            <a:extLst>
              <a:ext uri="{FF2B5EF4-FFF2-40B4-BE49-F238E27FC236}">
                <a16:creationId xmlns:a16="http://schemas.microsoft.com/office/drawing/2014/main" id="{F7972937-2F59-44A8-8A27-41C2AC5765D9}"/>
              </a:ext>
            </a:extLst>
          </p:cNvPr>
          <p:cNvPicPr>
            <a:picLocks noChangeAspect="1"/>
          </p:cNvPicPr>
          <p:nvPr/>
        </p:nvPicPr>
        <p:blipFill>
          <a:blip r:embed="rId7"/>
          <a:stretch>
            <a:fillRect/>
          </a:stretch>
        </p:blipFill>
        <p:spPr>
          <a:xfrm>
            <a:off x="287490" y="5514454"/>
            <a:ext cx="5670000" cy="648000"/>
          </a:xfrm>
          <a:prstGeom prst="rect">
            <a:avLst/>
          </a:prstGeom>
        </p:spPr>
      </p:pic>
      <p:pic>
        <p:nvPicPr>
          <p:cNvPr id="15" name="図 14">
            <a:extLst>
              <a:ext uri="{FF2B5EF4-FFF2-40B4-BE49-F238E27FC236}">
                <a16:creationId xmlns:a16="http://schemas.microsoft.com/office/drawing/2014/main" id="{1C41630D-7F82-4A3B-9E3F-3CDB81DCE299}"/>
              </a:ext>
            </a:extLst>
          </p:cNvPr>
          <p:cNvPicPr>
            <a:picLocks noChangeAspect="1"/>
          </p:cNvPicPr>
          <p:nvPr/>
        </p:nvPicPr>
        <p:blipFill>
          <a:blip r:embed="rId8"/>
          <a:stretch>
            <a:fillRect/>
          </a:stretch>
        </p:blipFill>
        <p:spPr>
          <a:xfrm>
            <a:off x="6208830" y="3231307"/>
            <a:ext cx="5670000" cy="648000"/>
          </a:xfrm>
          <a:prstGeom prst="rect">
            <a:avLst/>
          </a:prstGeom>
        </p:spPr>
      </p:pic>
      <p:pic>
        <p:nvPicPr>
          <p:cNvPr id="16" name="図 15">
            <a:extLst>
              <a:ext uri="{FF2B5EF4-FFF2-40B4-BE49-F238E27FC236}">
                <a16:creationId xmlns:a16="http://schemas.microsoft.com/office/drawing/2014/main" id="{D0A97F3B-5F21-4C57-A8DB-27BC8E0EB885}"/>
              </a:ext>
            </a:extLst>
          </p:cNvPr>
          <p:cNvPicPr>
            <a:picLocks noChangeAspect="1"/>
          </p:cNvPicPr>
          <p:nvPr/>
        </p:nvPicPr>
        <p:blipFill>
          <a:blip r:embed="rId9"/>
          <a:stretch>
            <a:fillRect/>
          </a:stretch>
        </p:blipFill>
        <p:spPr>
          <a:xfrm>
            <a:off x="6208830" y="5514454"/>
            <a:ext cx="5670000" cy="648000"/>
          </a:xfrm>
          <a:prstGeom prst="rect">
            <a:avLst/>
          </a:prstGeom>
        </p:spPr>
      </p:pic>
    </p:spTree>
    <p:extLst>
      <p:ext uri="{BB962C8B-B14F-4D97-AF65-F5344CB8AC3E}">
        <p14:creationId xmlns:p14="http://schemas.microsoft.com/office/powerpoint/2010/main" val="1378036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D08A1883-2DF3-4525-A27E-7BB775217024}"/>
              </a:ext>
            </a:extLst>
          </p:cNvPr>
          <p:cNvSpPr/>
          <p:nvPr/>
        </p:nvSpPr>
        <p:spPr>
          <a:xfrm>
            <a:off x="6140747" y="4075162"/>
            <a:ext cx="5839769" cy="223662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8F0AA78-19C4-45F3-A7E4-FF9372C769B8}"/>
              </a:ext>
            </a:extLst>
          </p:cNvPr>
          <p:cNvSpPr/>
          <p:nvPr/>
        </p:nvSpPr>
        <p:spPr>
          <a:xfrm>
            <a:off x="214867" y="4075162"/>
            <a:ext cx="5844491" cy="223662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182E37EA-DAF5-4E7C-B6E9-82C72EFB27DB}"/>
              </a:ext>
            </a:extLst>
          </p:cNvPr>
          <p:cNvSpPr/>
          <p:nvPr/>
        </p:nvSpPr>
        <p:spPr>
          <a:xfrm>
            <a:off x="6124418" y="1472546"/>
            <a:ext cx="5839769" cy="245498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C51572B2-80AC-45BD-904E-22F6E674B1B2}"/>
              </a:ext>
            </a:extLst>
          </p:cNvPr>
          <p:cNvSpPr/>
          <p:nvPr/>
        </p:nvSpPr>
        <p:spPr>
          <a:xfrm>
            <a:off x="224371" y="1472546"/>
            <a:ext cx="5844491" cy="245498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1513685" y="657437"/>
            <a:ext cx="104951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参考．他自治体との財務諸表の指標比較</a:t>
            </a:r>
            <a:r>
              <a:rPr kumimoji="0" lang="ja-JP" altLang="en-US"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（統一的な基準による財務書類）</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9E744A95-0ED4-4D47-BDFD-735386E3E043}"/>
              </a:ext>
            </a:extLst>
          </p:cNvPr>
          <p:cNvSpPr txBox="1"/>
          <p:nvPr/>
        </p:nvSpPr>
        <p:spPr>
          <a:xfrm>
            <a:off x="332120" y="1253376"/>
            <a:ext cx="2262158" cy="369332"/>
          </a:xfrm>
          <a:prstGeom prst="rect">
            <a:avLst/>
          </a:prstGeom>
          <a:solidFill>
            <a:schemeClr val="accent6"/>
          </a:solidFill>
        </p:spPr>
        <p:txBody>
          <a:bodyPr wrap="none" rtlCol="0">
            <a:spAutoFit/>
          </a:bodyPr>
          <a:lstStyle/>
          <a:p>
            <a:r>
              <a:rPr kumimoji="1" lang="ja-JP" altLang="en-US" dirty="0">
                <a:solidFill>
                  <a:schemeClr val="bg1"/>
                </a:solidFill>
              </a:rPr>
              <a:t>各種指標ごとの比較</a:t>
            </a:r>
          </a:p>
        </p:txBody>
      </p:sp>
      <p:sp>
        <p:nvSpPr>
          <p:cNvPr id="14" name="テキスト ボックス 13">
            <a:extLst>
              <a:ext uri="{FF2B5EF4-FFF2-40B4-BE49-F238E27FC236}">
                <a16:creationId xmlns:a16="http://schemas.microsoft.com/office/drawing/2014/main" id="{C7A1A26D-2C82-4176-911E-91047292F860}"/>
              </a:ext>
            </a:extLst>
          </p:cNvPr>
          <p:cNvSpPr txBox="1"/>
          <p:nvPr/>
        </p:nvSpPr>
        <p:spPr>
          <a:xfrm>
            <a:off x="332120" y="1657212"/>
            <a:ext cx="4925768" cy="861774"/>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将来世代負担比率</a:t>
            </a:r>
            <a:endParaRPr kumimoji="1" lang="en-US" altLang="ja-JP" sz="1400" b="1" u="sng" dirty="0">
              <a:latin typeface="メイリオ 本文"/>
            </a:endParaRPr>
          </a:p>
          <a:p>
            <a:r>
              <a:rPr kumimoji="1" lang="ja-JP" altLang="en-US" sz="1200" dirty="0">
                <a:latin typeface="メイリオ 本文"/>
              </a:rPr>
              <a:t>　有形固定資産などの社会資本等に対して、財源のうち将来の償還等が必要な負債による調達割合（公共資産等形成充当負債の割合）を算出し、社会資本等形成に係る将来世代の負担の程度を表す指標。</a:t>
            </a:r>
            <a:endParaRPr kumimoji="1" lang="ja-JP" altLang="en-US" sz="1400" dirty="0">
              <a:latin typeface="メイリオ 本文"/>
            </a:endParaRPr>
          </a:p>
        </p:txBody>
      </p:sp>
      <p:sp>
        <p:nvSpPr>
          <p:cNvPr id="24" name="テキスト ボックス 23">
            <a:extLst>
              <a:ext uri="{FF2B5EF4-FFF2-40B4-BE49-F238E27FC236}">
                <a16:creationId xmlns:a16="http://schemas.microsoft.com/office/drawing/2014/main" id="{96501AA7-429E-4356-B697-3A191A7EA3D4}"/>
              </a:ext>
            </a:extLst>
          </p:cNvPr>
          <p:cNvSpPr txBox="1"/>
          <p:nvPr/>
        </p:nvSpPr>
        <p:spPr>
          <a:xfrm>
            <a:off x="332120" y="4133046"/>
            <a:ext cx="4925768" cy="677108"/>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住民一人当たり行政コスト</a:t>
            </a:r>
            <a:endParaRPr kumimoji="1" lang="en-US" altLang="ja-JP" sz="1400" b="1" u="sng" dirty="0">
              <a:latin typeface="メイリオ 本文"/>
            </a:endParaRPr>
          </a:p>
          <a:p>
            <a:r>
              <a:rPr kumimoji="1" lang="ja-JP" altLang="en-US" sz="1200" dirty="0">
                <a:latin typeface="メイリオ 本文"/>
              </a:rPr>
              <a:t>　純行政コストを住民基本台帳人口で除して、住民一人当たりの行政コストを表す指標。</a:t>
            </a:r>
            <a:endParaRPr kumimoji="1" lang="ja-JP" altLang="en-US" sz="1400" dirty="0">
              <a:latin typeface="メイリオ 本文"/>
            </a:endParaRPr>
          </a:p>
        </p:txBody>
      </p:sp>
      <p:pic>
        <p:nvPicPr>
          <p:cNvPr id="2" name="図 1">
            <a:extLst>
              <a:ext uri="{FF2B5EF4-FFF2-40B4-BE49-F238E27FC236}">
                <a16:creationId xmlns:a16="http://schemas.microsoft.com/office/drawing/2014/main" id="{ED7A40FE-45B2-434D-8FA4-AF385BEED65B}"/>
              </a:ext>
            </a:extLst>
          </p:cNvPr>
          <p:cNvPicPr>
            <a:picLocks noChangeAspect="1"/>
          </p:cNvPicPr>
          <p:nvPr/>
        </p:nvPicPr>
        <p:blipFill>
          <a:blip r:embed="rId2"/>
          <a:stretch>
            <a:fillRect/>
          </a:stretch>
        </p:blipFill>
        <p:spPr>
          <a:xfrm>
            <a:off x="332120" y="2586410"/>
            <a:ext cx="4774544" cy="359319"/>
          </a:xfrm>
          <a:prstGeom prst="rect">
            <a:avLst/>
          </a:prstGeom>
        </p:spPr>
      </p:pic>
      <p:pic>
        <p:nvPicPr>
          <p:cNvPr id="6" name="図 5">
            <a:extLst>
              <a:ext uri="{FF2B5EF4-FFF2-40B4-BE49-F238E27FC236}">
                <a16:creationId xmlns:a16="http://schemas.microsoft.com/office/drawing/2014/main" id="{6A515FAD-3DBB-4BAF-B823-6A3389BC7EEA}"/>
              </a:ext>
            </a:extLst>
          </p:cNvPr>
          <p:cNvPicPr>
            <a:picLocks noChangeAspect="1"/>
          </p:cNvPicPr>
          <p:nvPr/>
        </p:nvPicPr>
        <p:blipFill>
          <a:blip r:embed="rId3"/>
          <a:stretch>
            <a:fillRect/>
          </a:stretch>
        </p:blipFill>
        <p:spPr>
          <a:xfrm>
            <a:off x="332120" y="5060087"/>
            <a:ext cx="4774544" cy="358859"/>
          </a:xfrm>
          <a:prstGeom prst="rect">
            <a:avLst/>
          </a:prstGeom>
        </p:spPr>
      </p:pic>
      <p:sp>
        <p:nvSpPr>
          <p:cNvPr id="5" name="スライド番号プレースホルダー 4">
            <a:extLst>
              <a:ext uri="{FF2B5EF4-FFF2-40B4-BE49-F238E27FC236}">
                <a16:creationId xmlns:a16="http://schemas.microsoft.com/office/drawing/2014/main" id="{9DA57FBD-71BA-4AF0-95A6-D1742D68FF0D}"/>
              </a:ext>
            </a:extLst>
          </p:cNvPr>
          <p:cNvSpPr>
            <a:spLocks noGrp="1"/>
          </p:cNvSpPr>
          <p:nvPr>
            <p:ph type="sldNum" sz="quarter" idx="12"/>
          </p:nvPr>
        </p:nvSpPr>
        <p:spPr>
          <a:xfrm>
            <a:off x="11412233" y="6492875"/>
            <a:ext cx="779767" cy="365125"/>
          </a:xfrm>
        </p:spPr>
        <p:txBody>
          <a:bodyPr/>
          <a:lstStyle/>
          <a:p>
            <a:fld id="{995ADDA1-9928-484C-B2C4-A9280BFF273D}" type="slidenum">
              <a:rPr kumimoji="1" lang="ja-JP" altLang="en-US" smtClean="0">
                <a:solidFill>
                  <a:schemeClr val="tx1"/>
                </a:solidFill>
              </a:rPr>
              <a:t>18</a:t>
            </a:fld>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5CCEAAF6-04C3-4397-8F26-C21CCE3FCE9B}"/>
              </a:ext>
            </a:extLst>
          </p:cNvPr>
          <p:cNvSpPr txBox="1"/>
          <p:nvPr/>
        </p:nvSpPr>
        <p:spPr>
          <a:xfrm>
            <a:off x="6224979" y="1657212"/>
            <a:ext cx="5648976" cy="677108"/>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住民一人当たり負債額</a:t>
            </a:r>
            <a:endParaRPr kumimoji="1" lang="en-US" altLang="ja-JP" sz="1400" b="1" u="sng" dirty="0">
              <a:latin typeface="メイリオ 本文"/>
            </a:endParaRPr>
          </a:p>
          <a:p>
            <a:r>
              <a:rPr kumimoji="1" lang="ja-JP" altLang="en-US" sz="1200" dirty="0">
                <a:latin typeface="メイリオ 本文"/>
              </a:rPr>
              <a:t>　地方公共団体の保有する負債のストック情報（負債額）を住民基本台帳人口で除して、住民一人当たりの負債額を表す指標。</a:t>
            </a:r>
            <a:endParaRPr kumimoji="1" lang="ja-JP" altLang="en-US" sz="1400" dirty="0">
              <a:latin typeface="メイリオ 本文"/>
            </a:endParaRPr>
          </a:p>
        </p:txBody>
      </p:sp>
      <p:pic>
        <p:nvPicPr>
          <p:cNvPr id="16" name="図 15">
            <a:extLst>
              <a:ext uri="{FF2B5EF4-FFF2-40B4-BE49-F238E27FC236}">
                <a16:creationId xmlns:a16="http://schemas.microsoft.com/office/drawing/2014/main" id="{A0D28B55-B130-4F79-90D7-FCF1638EF5E8}"/>
              </a:ext>
            </a:extLst>
          </p:cNvPr>
          <p:cNvPicPr>
            <a:picLocks noChangeAspect="1"/>
          </p:cNvPicPr>
          <p:nvPr/>
        </p:nvPicPr>
        <p:blipFill>
          <a:blip r:embed="rId4"/>
          <a:stretch>
            <a:fillRect/>
          </a:stretch>
        </p:blipFill>
        <p:spPr>
          <a:xfrm>
            <a:off x="6224979" y="2586410"/>
            <a:ext cx="4697633" cy="356623"/>
          </a:xfrm>
          <a:prstGeom prst="rect">
            <a:avLst/>
          </a:prstGeom>
        </p:spPr>
      </p:pic>
      <p:sp>
        <p:nvSpPr>
          <p:cNvPr id="18" name="テキスト ボックス 17">
            <a:extLst>
              <a:ext uri="{FF2B5EF4-FFF2-40B4-BE49-F238E27FC236}">
                <a16:creationId xmlns:a16="http://schemas.microsoft.com/office/drawing/2014/main" id="{0AC1934A-6823-4159-A97C-D7979E801AD5}"/>
              </a:ext>
            </a:extLst>
          </p:cNvPr>
          <p:cNvSpPr txBox="1"/>
          <p:nvPr/>
        </p:nvSpPr>
        <p:spPr>
          <a:xfrm>
            <a:off x="6224979" y="4133046"/>
            <a:ext cx="5648976" cy="861774"/>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基礎的財政収支</a:t>
            </a:r>
            <a:endParaRPr kumimoji="1" lang="en-US" altLang="ja-JP" sz="1400" b="1" u="sng" dirty="0">
              <a:latin typeface="メイリオ 本文"/>
            </a:endParaRPr>
          </a:p>
          <a:p>
            <a:r>
              <a:rPr kumimoji="1" lang="ja-JP" altLang="en-US" sz="1200" dirty="0">
                <a:latin typeface="メイリオ 本文"/>
              </a:rPr>
              <a:t>　業務活動収支（支払利息支出を除く）及び投資活動収支 （基金積立金支出及び基金取崩収入を除く）の合算額を算出し、その時点で必要とされる政策的経費をその時点の税収等でどれだけ賄えているかを表す指標。</a:t>
            </a:r>
            <a:endParaRPr kumimoji="1" lang="ja-JP" altLang="en-US" sz="1400" dirty="0">
              <a:latin typeface="メイリオ 本文"/>
            </a:endParaRPr>
          </a:p>
        </p:txBody>
      </p:sp>
      <p:pic>
        <p:nvPicPr>
          <p:cNvPr id="26" name="図 25">
            <a:extLst>
              <a:ext uri="{FF2B5EF4-FFF2-40B4-BE49-F238E27FC236}">
                <a16:creationId xmlns:a16="http://schemas.microsoft.com/office/drawing/2014/main" id="{6FB51B0D-4E74-4BF1-BFF2-48B39EB65B0A}"/>
              </a:ext>
            </a:extLst>
          </p:cNvPr>
          <p:cNvPicPr>
            <a:picLocks noChangeAspect="1"/>
          </p:cNvPicPr>
          <p:nvPr/>
        </p:nvPicPr>
        <p:blipFill>
          <a:blip r:embed="rId5"/>
          <a:stretch>
            <a:fillRect/>
          </a:stretch>
        </p:blipFill>
        <p:spPr>
          <a:xfrm>
            <a:off x="6224979" y="5060086"/>
            <a:ext cx="5648976" cy="287767"/>
          </a:xfrm>
          <a:prstGeom prst="rect">
            <a:avLst/>
          </a:prstGeom>
        </p:spPr>
      </p:pic>
      <p:pic>
        <p:nvPicPr>
          <p:cNvPr id="8" name="図 7">
            <a:extLst>
              <a:ext uri="{FF2B5EF4-FFF2-40B4-BE49-F238E27FC236}">
                <a16:creationId xmlns:a16="http://schemas.microsoft.com/office/drawing/2014/main" id="{A7EC2370-A0DB-4C03-AA77-8B665AE1BFCB}"/>
              </a:ext>
            </a:extLst>
          </p:cNvPr>
          <p:cNvPicPr>
            <a:picLocks noChangeAspect="1"/>
          </p:cNvPicPr>
          <p:nvPr/>
        </p:nvPicPr>
        <p:blipFill>
          <a:blip r:embed="rId6"/>
          <a:stretch>
            <a:fillRect/>
          </a:stretch>
        </p:blipFill>
        <p:spPr>
          <a:xfrm>
            <a:off x="341050" y="3137252"/>
            <a:ext cx="5670000" cy="648000"/>
          </a:xfrm>
          <a:prstGeom prst="rect">
            <a:avLst/>
          </a:prstGeom>
        </p:spPr>
      </p:pic>
      <p:pic>
        <p:nvPicPr>
          <p:cNvPr id="9" name="図 8">
            <a:extLst>
              <a:ext uri="{FF2B5EF4-FFF2-40B4-BE49-F238E27FC236}">
                <a16:creationId xmlns:a16="http://schemas.microsoft.com/office/drawing/2014/main" id="{0533D24E-5613-4751-963D-A2939C6CCE1E}"/>
              </a:ext>
            </a:extLst>
          </p:cNvPr>
          <p:cNvPicPr>
            <a:picLocks noChangeAspect="1"/>
          </p:cNvPicPr>
          <p:nvPr/>
        </p:nvPicPr>
        <p:blipFill>
          <a:blip r:embed="rId7"/>
          <a:stretch>
            <a:fillRect/>
          </a:stretch>
        </p:blipFill>
        <p:spPr>
          <a:xfrm>
            <a:off x="332120" y="5529037"/>
            <a:ext cx="5670000" cy="648000"/>
          </a:xfrm>
          <a:prstGeom prst="rect">
            <a:avLst/>
          </a:prstGeom>
        </p:spPr>
      </p:pic>
      <p:pic>
        <p:nvPicPr>
          <p:cNvPr id="12" name="図 11">
            <a:extLst>
              <a:ext uri="{FF2B5EF4-FFF2-40B4-BE49-F238E27FC236}">
                <a16:creationId xmlns:a16="http://schemas.microsoft.com/office/drawing/2014/main" id="{DCC8AD0F-6690-40CC-A827-A7F007E1E5FC}"/>
              </a:ext>
            </a:extLst>
          </p:cNvPr>
          <p:cNvPicPr>
            <a:picLocks noChangeAspect="1"/>
          </p:cNvPicPr>
          <p:nvPr/>
        </p:nvPicPr>
        <p:blipFill>
          <a:blip r:embed="rId8"/>
          <a:stretch>
            <a:fillRect/>
          </a:stretch>
        </p:blipFill>
        <p:spPr>
          <a:xfrm>
            <a:off x="6225631" y="3137252"/>
            <a:ext cx="5670000" cy="648000"/>
          </a:xfrm>
          <a:prstGeom prst="rect">
            <a:avLst/>
          </a:prstGeom>
        </p:spPr>
      </p:pic>
      <p:pic>
        <p:nvPicPr>
          <p:cNvPr id="17" name="図 16">
            <a:extLst>
              <a:ext uri="{FF2B5EF4-FFF2-40B4-BE49-F238E27FC236}">
                <a16:creationId xmlns:a16="http://schemas.microsoft.com/office/drawing/2014/main" id="{99A1C9A0-CD29-4F27-BC96-67F658BBA0E9}"/>
              </a:ext>
            </a:extLst>
          </p:cNvPr>
          <p:cNvPicPr>
            <a:picLocks noChangeAspect="1"/>
          </p:cNvPicPr>
          <p:nvPr/>
        </p:nvPicPr>
        <p:blipFill>
          <a:blip r:embed="rId9"/>
          <a:stretch>
            <a:fillRect/>
          </a:stretch>
        </p:blipFill>
        <p:spPr>
          <a:xfrm>
            <a:off x="6225631" y="5529037"/>
            <a:ext cx="5670000" cy="648000"/>
          </a:xfrm>
          <a:prstGeom prst="rect">
            <a:avLst/>
          </a:prstGeom>
        </p:spPr>
      </p:pic>
    </p:spTree>
    <p:extLst>
      <p:ext uri="{BB962C8B-B14F-4D97-AF65-F5344CB8AC3E}">
        <p14:creationId xmlns:p14="http://schemas.microsoft.com/office/powerpoint/2010/main" val="10083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4CE6AD6-ABF8-41AB-ABE5-2406B6E8DC85}"/>
              </a:ext>
            </a:extLst>
          </p:cNvPr>
          <p:cNvSpPr txBox="1"/>
          <p:nvPr/>
        </p:nvSpPr>
        <p:spPr>
          <a:xfrm>
            <a:off x="1580186" y="961712"/>
            <a:ext cx="9783312" cy="5286062"/>
          </a:xfrm>
          <a:prstGeom prst="rect">
            <a:avLst/>
          </a:prstGeom>
          <a:noFill/>
          <a:ln w="38100">
            <a:solidFill>
              <a:schemeClr val="accent1"/>
            </a:solidFill>
          </a:ln>
        </p:spPr>
        <p:txBody>
          <a:bodyPr wrap="square" rtlCol="0">
            <a:spAutoFit/>
          </a:bodyPr>
          <a:lstStyle/>
          <a:p>
            <a:pPr>
              <a:lnSpc>
                <a:spcPct val="150000"/>
              </a:lnSpc>
            </a:pPr>
            <a:endParaRPr kumimoji="1" lang="en-US" altLang="ja-JP" sz="2000" dirty="0"/>
          </a:p>
          <a:p>
            <a:pPr>
              <a:lnSpc>
                <a:spcPct val="150000"/>
              </a:lnSpc>
            </a:pPr>
            <a:r>
              <a:rPr kumimoji="1" lang="en-US" altLang="ja-JP" sz="2000" dirty="0"/>
              <a:t>Ⅰ.</a:t>
            </a:r>
            <a:r>
              <a:rPr kumimoji="1" lang="ja-JP" altLang="en-US" sz="2000" dirty="0"/>
              <a:t>　　はじめに・・・・・・・・・・・・・ ・・・・・・・・・・・・・・・２</a:t>
            </a:r>
            <a:endParaRPr kumimoji="1" lang="en-US" altLang="ja-JP" sz="2000" dirty="0"/>
          </a:p>
          <a:p>
            <a:pPr>
              <a:lnSpc>
                <a:spcPct val="150000"/>
              </a:lnSpc>
            </a:pPr>
            <a:r>
              <a:rPr kumimoji="1" lang="en-US" altLang="ja-JP" sz="2000" dirty="0"/>
              <a:t>Ⅱ.</a:t>
            </a:r>
            <a:r>
              <a:rPr kumimoji="1" lang="ja-JP" altLang="en-US" sz="2000" dirty="0"/>
              <a:t>　　大阪府の財務諸表・・・・・・・・・・・・・ ・・・・・・・・・・・３</a:t>
            </a:r>
            <a:endParaRPr kumimoji="1" lang="en-US" altLang="ja-JP" sz="2000" dirty="0"/>
          </a:p>
          <a:p>
            <a:r>
              <a:rPr kumimoji="1" lang="ja-JP" altLang="en-US" sz="2000" dirty="0"/>
              <a:t>　　１</a:t>
            </a:r>
            <a:r>
              <a:rPr kumimoji="1" lang="en-US" altLang="ja-JP" sz="2000" dirty="0"/>
              <a:t>.</a:t>
            </a:r>
            <a:r>
              <a:rPr kumimoji="1" lang="ja-JP" altLang="en-US" sz="2000" dirty="0"/>
              <a:t>　財務諸表の構成</a:t>
            </a:r>
            <a:endParaRPr kumimoji="1" lang="en-US" altLang="ja-JP" sz="2000" dirty="0"/>
          </a:p>
          <a:p>
            <a:r>
              <a:rPr kumimoji="1" lang="ja-JP" altLang="en-US" sz="2000" dirty="0"/>
              <a:t>　　２</a:t>
            </a:r>
            <a:r>
              <a:rPr kumimoji="1" lang="en-US" altLang="ja-JP" sz="2000" dirty="0"/>
              <a:t>.</a:t>
            </a:r>
            <a:r>
              <a:rPr kumimoji="1" lang="ja-JP" altLang="en-US" sz="2000" dirty="0"/>
              <a:t>　作成基準日</a:t>
            </a:r>
            <a:endParaRPr kumimoji="1" lang="en-US" altLang="ja-JP" sz="2000" dirty="0"/>
          </a:p>
          <a:p>
            <a:pPr>
              <a:lnSpc>
                <a:spcPct val="150000"/>
              </a:lnSpc>
            </a:pPr>
            <a:r>
              <a:rPr kumimoji="1" lang="en-US" altLang="ja-JP" sz="2000" dirty="0"/>
              <a:t>Ⅲ.</a:t>
            </a:r>
            <a:r>
              <a:rPr kumimoji="1" lang="ja-JP" altLang="en-US" sz="2000" dirty="0"/>
              <a:t>　　貸借対照表・・・・・・・・・・・・・ ・・・・・・・・・・・・・・４　</a:t>
            </a:r>
            <a:endParaRPr kumimoji="1" lang="en-US" altLang="ja-JP" sz="2000" dirty="0"/>
          </a:p>
          <a:p>
            <a:pPr>
              <a:lnSpc>
                <a:spcPct val="150000"/>
              </a:lnSpc>
            </a:pPr>
            <a:r>
              <a:rPr kumimoji="1" lang="en-US" altLang="ja-JP" sz="2000" dirty="0"/>
              <a:t>Ⅳ.</a:t>
            </a:r>
            <a:r>
              <a:rPr kumimoji="1" lang="ja-JP" altLang="en-US" sz="2000" dirty="0"/>
              <a:t>　　行政コスト計算書・・・・・・・・・・・・・ ・・・・・・・・・・・７　</a:t>
            </a:r>
            <a:endParaRPr kumimoji="1" lang="en-US" altLang="ja-JP" sz="2000" dirty="0"/>
          </a:p>
          <a:p>
            <a:pPr>
              <a:lnSpc>
                <a:spcPct val="150000"/>
              </a:lnSpc>
            </a:pPr>
            <a:r>
              <a:rPr kumimoji="1" lang="en-US" altLang="ja-JP" sz="2000" dirty="0"/>
              <a:t>Ⅴ.</a:t>
            </a:r>
            <a:r>
              <a:rPr kumimoji="1" lang="ja-JP" altLang="en-US" sz="2000" dirty="0"/>
              <a:t>　　キャッシュ・フロー計算書・・・・・・・・・・・・・ ・・・・・・・８</a:t>
            </a:r>
            <a:endParaRPr kumimoji="1" lang="en-US" altLang="ja-JP" sz="2000" dirty="0"/>
          </a:p>
          <a:p>
            <a:pPr>
              <a:lnSpc>
                <a:spcPct val="150000"/>
              </a:lnSpc>
            </a:pPr>
            <a:r>
              <a:rPr kumimoji="1" lang="en-US" altLang="ja-JP" sz="2000" dirty="0"/>
              <a:t>Ⅵ.</a:t>
            </a:r>
            <a:r>
              <a:rPr kumimoji="1" lang="ja-JP" altLang="en-US" sz="2000" dirty="0"/>
              <a:t>　　財務状況の推移・・・・・・・・・・・・・ ・・・・・・・・・・・・９</a:t>
            </a:r>
            <a:endParaRPr kumimoji="1" lang="en-US" altLang="ja-JP" sz="2000" dirty="0"/>
          </a:p>
          <a:p>
            <a:pPr>
              <a:lnSpc>
                <a:spcPct val="150000"/>
              </a:lnSpc>
            </a:pPr>
            <a:r>
              <a:rPr kumimoji="1" lang="en-US" altLang="ja-JP" sz="2000" dirty="0"/>
              <a:t>Ⅶ.</a:t>
            </a:r>
            <a:r>
              <a:rPr kumimoji="1" lang="ja-JP" altLang="en-US" sz="2000" dirty="0"/>
              <a:t>　　事業類型別の財務諸表の特色・・・・・・・・・・・・・ ・・・・・１３</a:t>
            </a:r>
            <a:endParaRPr kumimoji="1" lang="en-US" altLang="ja-JP" sz="2000" dirty="0"/>
          </a:p>
          <a:p>
            <a:pPr>
              <a:lnSpc>
                <a:spcPct val="150000"/>
              </a:lnSpc>
            </a:pPr>
            <a:r>
              <a:rPr kumimoji="1" lang="en-US" altLang="ja-JP" sz="2000" dirty="0"/>
              <a:t>Ⅷ.</a:t>
            </a:r>
            <a:r>
              <a:rPr kumimoji="1" lang="ja-JP" altLang="en-US" sz="2000" dirty="0"/>
              <a:t>　　その他・・・・・・・・・・・・・・・・・・・・・・・・・・・ ・１４</a:t>
            </a:r>
            <a:endParaRPr kumimoji="1" lang="en-US" altLang="ja-JP" sz="2000" dirty="0"/>
          </a:p>
          <a:p>
            <a:pPr>
              <a:lnSpc>
                <a:spcPct val="150000"/>
              </a:lnSpc>
            </a:pPr>
            <a:r>
              <a:rPr kumimoji="1" lang="ja-JP" altLang="en-US" sz="2000" dirty="0"/>
              <a:t>参考</a:t>
            </a:r>
            <a:r>
              <a:rPr kumimoji="1" lang="en-US" altLang="ja-JP" sz="2000" dirty="0"/>
              <a:t>.</a:t>
            </a:r>
            <a:r>
              <a:rPr kumimoji="1" lang="ja-JP" altLang="en-US" sz="2000" dirty="0"/>
              <a:t>　他自治体との財務諸表の指標比較（</a:t>
            </a:r>
            <a:r>
              <a:rPr kumimoji="0" lang="ja-JP" altLang="en-US"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統一的な基準による財務書類）</a:t>
            </a:r>
            <a:r>
              <a:rPr kumimoji="1" lang="ja-JP" altLang="en-US" sz="2000" dirty="0"/>
              <a:t>・</a:t>
            </a:r>
            <a:r>
              <a:rPr kumimoji="1" lang="ja-JP" altLang="en-US" sz="700" dirty="0"/>
              <a:t>　</a:t>
            </a:r>
            <a:r>
              <a:rPr kumimoji="1" lang="ja-JP" altLang="en-US" sz="2000" dirty="0"/>
              <a:t>１６</a:t>
            </a:r>
            <a:endParaRPr kumimoji="1" lang="ja-JP" altLang="en-US" dirty="0"/>
          </a:p>
        </p:txBody>
      </p:sp>
      <p:sp>
        <p:nvSpPr>
          <p:cNvPr id="6" name="Rectangle 20">
            <a:extLst>
              <a:ext uri="{FF2B5EF4-FFF2-40B4-BE49-F238E27FC236}">
                <a16:creationId xmlns:a16="http://schemas.microsoft.com/office/drawing/2014/main" id="{D37FE76D-E0B7-4826-852E-F86CA22E4141}"/>
              </a:ext>
            </a:extLst>
          </p:cNvPr>
          <p:cNvSpPr>
            <a:spLocks noChangeArrowheads="1"/>
          </p:cNvSpPr>
          <p:nvPr/>
        </p:nvSpPr>
        <p:spPr bwMode="auto">
          <a:xfrm>
            <a:off x="1688255" y="700102"/>
            <a:ext cx="1063260" cy="523220"/>
          </a:xfrm>
          <a:prstGeom prst="rect">
            <a:avLst/>
          </a:prstGeom>
          <a:solidFill>
            <a:schemeClr val="bg1"/>
          </a:solidFill>
          <a:ln w="38100">
            <a:solidFill>
              <a:schemeClr val="accent1"/>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119813" algn="r"/>
              </a:tabLst>
            </a:pPr>
            <a:r>
              <a:rPr lang="ja-JP" altLang="en-US" sz="2800" dirty="0">
                <a:latin typeface="HG丸ｺﾞｼｯｸM-PRO" panose="020F0600000000000000" pitchFamily="50" charset="-128"/>
                <a:ea typeface="HG丸ｺﾞｼｯｸM-PRO" panose="020F0600000000000000" pitchFamily="50" charset="-128"/>
              </a:rPr>
              <a:t>目次</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F298BB95-7EA7-48E4-B2BB-3F94E128DA65}"/>
              </a:ext>
            </a:extLst>
          </p:cNvPr>
          <p:cNvSpPr>
            <a:spLocks noGrp="1"/>
          </p:cNvSpPr>
          <p:nvPr>
            <p:ph type="sldNum" sz="quarter" idx="12"/>
          </p:nvPr>
        </p:nvSpPr>
        <p:spPr>
          <a:xfrm>
            <a:off x="11412233" y="6492875"/>
            <a:ext cx="779767" cy="365125"/>
          </a:xfrm>
        </p:spPr>
        <p:txBody>
          <a:bodyPr/>
          <a:lstStyle/>
          <a:p>
            <a:fld id="{995ADDA1-9928-484C-B2C4-A9280BFF273D}" type="slidenum">
              <a:rPr kumimoji="1" lang="ja-JP" altLang="en-US" smtClean="0">
                <a:solidFill>
                  <a:schemeClr val="tx1"/>
                </a:solidFill>
              </a:rPr>
              <a:t>1</a:t>
            </a:fld>
            <a:endParaRPr kumimoji="1" lang="ja-JP" altLang="en-US" dirty="0">
              <a:solidFill>
                <a:schemeClr val="tx1"/>
              </a:solidFill>
            </a:endParaRPr>
          </a:p>
        </p:txBody>
      </p:sp>
    </p:spTree>
    <p:extLst>
      <p:ext uri="{BB962C8B-B14F-4D97-AF65-F5344CB8AC3E}">
        <p14:creationId xmlns:p14="http://schemas.microsoft.com/office/powerpoint/2010/main" val="1486413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4EEFBA2-CA93-4DD7-ABD2-00F2CEB2088E}"/>
              </a:ext>
            </a:extLst>
          </p:cNvPr>
          <p:cNvSpPr/>
          <p:nvPr/>
        </p:nvSpPr>
        <p:spPr>
          <a:xfrm>
            <a:off x="385601" y="1464262"/>
            <a:ext cx="5945529" cy="268504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1513685" y="657437"/>
            <a:ext cx="104951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参考．他自治体との財務諸表の指標比較</a:t>
            </a:r>
            <a:r>
              <a:rPr kumimoji="0" lang="ja-JP" altLang="en-US"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（統一的な基準による財務書類）</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9E744A95-0ED4-4D47-BDFD-735386E3E043}"/>
              </a:ext>
            </a:extLst>
          </p:cNvPr>
          <p:cNvSpPr txBox="1"/>
          <p:nvPr/>
        </p:nvSpPr>
        <p:spPr>
          <a:xfrm>
            <a:off x="577257" y="1287880"/>
            <a:ext cx="2262158" cy="369332"/>
          </a:xfrm>
          <a:prstGeom prst="rect">
            <a:avLst/>
          </a:prstGeom>
          <a:solidFill>
            <a:schemeClr val="accent6"/>
          </a:solidFill>
        </p:spPr>
        <p:txBody>
          <a:bodyPr wrap="none" rtlCol="0">
            <a:spAutoFit/>
          </a:bodyPr>
          <a:lstStyle/>
          <a:p>
            <a:r>
              <a:rPr kumimoji="1" lang="ja-JP" altLang="en-US" dirty="0">
                <a:solidFill>
                  <a:schemeClr val="bg1"/>
                </a:solidFill>
              </a:rPr>
              <a:t>各種指標ごとの比較</a:t>
            </a:r>
          </a:p>
        </p:txBody>
      </p:sp>
      <p:sp>
        <p:nvSpPr>
          <p:cNvPr id="14" name="テキスト ボックス 13">
            <a:extLst>
              <a:ext uri="{FF2B5EF4-FFF2-40B4-BE49-F238E27FC236}">
                <a16:creationId xmlns:a16="http://schemas.microsoft.com/office/drawing/2014/main" id="{C7A1A26D-2C82-4176-911E-91047292F860}"/>
              </a:ext>
            </a:extLst>
          </p:cNvPr>
          <p:cNvSpPr txBox="1"/>
          <p:nvPr/>
        </p:nvSpPr>
        <p:spPr>
          <a:xfrm>
            <a:off x="577257" y="1717594"/>
            <a:ext cx="5275135" cy="861774"/>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受益者負担比率</a:t>
            </a:r>
            <a:endParaRPr kumimoji="1" lang="en-US" altLang="ja-JP" sz="1400" b="1" u="sng" dirty="0">
              <a:latin typeface="メイリオ 本文"/>
            </a:endParaRPr>
          </a:p>
          <a:p>
            <a:r>
              <a:rPr kumimoji="1" lang="ja-JP" altLang="en-US" sz="1200" dirty="0">
                <a:latin typeface="メイリオ 本文"/>
              </a:rPr>
              <a:t>　経常収益（使用料・手数料などの行政サービスに係る受益者負担の金額）に対する経常費用（行政サービス提供に係る負担）の比率を算出し、行政サービスの提供に対する受益者の直接的な負担の割合を表した指標。</a:t>
            </a:r>
            <a:endParaRPr kumimoji="1" lang="ja-JP" altLang="en-US" sz="1400" dirty="0">
              <a:latin typeface="メイリオ 本文"/>
            </a:endParaRPr>
          </a:p>
        </p:txBody>
      </p:sp>
      <p:pic>
        <p:nvPicPr>
          <p:cNvPr id="2" name="図 1">
            <a:extLst>
              <a:ext uri="{FF2B5EF4-FFF2-40B4-BE49-F238E27FC236}">
                <a16:creationId xmlns:a16="http://schemas.microsoft.com/office/drawing/2014/main" id="{D13B69F4-2587-4350-A6FA-9679559DEA30}"/>
              </a:ext>
            </a:extLst>
          </p:cNvPr>
          <p:cNvPicPr>
            <a:picLocks noChangeAspect="1"/>
          </p:cNvPicPr>
          <p:nvPr/>
        </p:nvPicPr>
        <p:blipFill>
          <a:blip r:embed="rId2"/>
          <a:stretch>
            <a:fillRect/>
          </a:stretch>
        </p:blipFill>
        <p:spPr>
          <a:xfrm>
            <a:off x="577257" y="2657784"/>
            <a:ext cx="5243961" cy="396127"/>
          </a:xfrm>
          <a:prstGeom prst="rect">
            <a:avLst/>
          </a:prstGeom>
        </p:spPr>
      </p:pic>
      <p:sp>
        <p:nvSpPr>
          <p:cNvPr id="15" name="テキスト ボックス 14">
            <a:extLst>
              <a:ext uri="{FF2B5EF4-FFF2-40B4-BE49-F238E27FC236}">
                <a16:creationId xmlns:a16="http://schemas.microsoft.com/office/drawing/2014/main" id="{F535DFCD-2F5F-440C-889C-EF7654C6F932}"/>
              </a:ext>
            </a:extLst>
          </p:cNvPr>
          <p:cNvSpPr txBox="1"/>
          <p:nvPr/>
        </p:nvSpPr>
        <p:spPr>
          <a:xfrm>
            <a:off x="385602" y="5100440"/>
            <a:ext cx="5557935" cy="707886"/>
          </a:xfrm>
          <a:prstGeom prst="rect">
            <a:avLst/>
          </a:prstGeom>
          <a:solidFill>
            <a:schemeClr val="bg1">
              <a:lumMod val="95000"/>
            </a:schemeClr>
          </a:solidFill>
          <a:ln>
            <a:solidFill>
              <a:schemeClr val="tx1"/>
            </a:solidFill>
          </a:ln>
        </p:spPr>
        <p:txBody>
          <a:bodyPr wrap="square">
            <a:spAutoFit/>
          </a:bodyPr>
          <a:lstStyle/>
          <a:p>
            <a:r>
              <a:rPr lang="en-US" altLang="ja-JP" sz="800" dirty="0"/>
              <a:t>※</a:t>
            </a:r>
            <a:r>
              <a:rPr lang="ja-JP" altLang="en-US" sz="800" dirty="0"/>
              <a:t>金額は、表示桁未満を四捨五入しています。また、割合</a:t>
            </a:r>
            <a:r>
              <a:rPr lang="en-US" altLang="ja-JP" sz="800" dirty="0"/>
              <a:t>(</a:t>
            </a:r>
            <a:r>
              <a:rPr lang="ja-JP" altLang="en-US" sz="800" dirty="0"/>
              <a:t>％</a:t>
            </a:r>
            <a:r>
              <a:rPr lang="en-US" altLang="ja-JP" sz="800" dirty="0"/>
              <a:t>)</a:t>
            </a:r>
            <a:r>
              <a:rPr lang="ja-JP" altLang="en-US" sz="800" dirty="0"/>
              <a:t>は、整数で表示する場合には小数第</a:t>
            </a:r>
            <a:r>
              <a:rPr lang="en-US" altLang="ja-JP" sz="800" dirty="0"/>
              <a:t>1</a:t>
            </a:r>
            <a:r>
              <a:rPr lang="ja-JP" altLang="en-US" sz="800" dirty="0"/>
              <a:t>位を、小数第</a:t>
            </a:r>
            <a:r>
              <a:rPr lang="en-US" altLang="ja-JP" sz="800" dirty="0"/>
              <a:t>1</a:t>
            </a:r>
            <a:r>
              <a:rPr lang="ja-JP" altLang="en-US" sz="800" dirty="0"/>
              <a:t>位で</a:t>
            </a:r>
            <a:endParaRPr lang="en-US" altLang="ja-JP" sz="800" dirty="0"/>
          </a:p>
          <a:p>
            <a:r>
              <a:rPr lang="ja-JP" altLang="en-US" sz="800" dirty="0"/>
              <a:t>　表示する場合には小数第</a:t>
            </a:r>
            <a:r>
              <a:rPr lang="en-US" altLang="ja-JP" sz="800" dirty="0"/>
              <a:t>2</a:t>
            </a:r>
            <a:r>
              <a:rPr lang="ja-JP" altLang="en-US" sz="800" dirty="0"/>
              <a:t>位を、それぞれ四捨五入しています。このため、表内等での合計等が一致しないことがあ</a:t>
            </a:r>
            <a:endParaRPr lang="en-US" altLang="ja-JP" sz="800" dirty="0"/>
          </a:p>
          <a:p>
            <a:r>
              <a:rPr lang="ja-JP" altLang="en-US" sz="800" dirty="0"/>
              <a:t>　ります。</a:t>
            </a:r>
          </a:p>
          <a:p>
            <a:r>
              <a:rPr lang="en-US" altLang="ja-JP" sz="800" dirty="0"/>
              <a:t>※</a:t>
            </a:r>
            <a:r>
              <a:rPr lang="ja-JP" altLang="en-US" sz="800" dirty="0"/>
              <a:t>財務諸表（各会計合算・会計別・部局別・事業別）は、大阪府ホームページ　　</a:t>
            </a:r>
            <a:endParaRPr lang="en-US" altLang="ja-JP" sz="800" dirty="0"/>
          </a:p>
          <a:p>
            <a:r>
              <a:rPr lang="ja-JP" altLang="en-US" sz="800" dirty="0"/>
              <a:t>　（</a:t>
            </a:r>
            <a:r>
              <a:rPr lang="en-US" altLang="ja-JP" sz="800" dirty="0">
                <a:hlinkClick r:id="rId3"/>
              </a:rPr>
              <a:t>https://www.pref.osaka.lg.jp/o160020/kaikei/newzaimusyohyou/index.html</a:t>
            </a:r>
            <a:r>
              <a:rPr lang="ja-JP" altLang="en-US" sz="800" dirty="0"/>
              <a:t>）に掲載しています。</a:t>
            </a:r>
          </a:p>
        </p:txBody>
      </p:sp>
      <p:pic>
        <p:nvPicPr>
          <p:cNvPr id="16" name="図 15">
            <a:extLst>
              <a:ext uri="{FF2B5EF4-FFF2-40B4-BE49-F238E27FC236}">
                <a16:creationId xmlns:a16="http://schemas.microsoft.com/office/drawing/2014/main" id="{923C3A9B-0C6B-4709-ACF9-5F864E2DFE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24281" y="6341110"/>
            <a:ext cx="1069975" cy="303530"/>
          </a:xfrm>
          <a:prstGeom prst="rect">
            <a:avLst/>
          </a:prstGeom>
          <a:noFill/>
          <a:ln>
            <a:noFill/>
          </a:ln>
        </p:spPr>
      </p:pic>
      <p:pic>
        <p:nvPicPr>
          <p:cNvPr id="17" name="図 16">
            <a:extLst>
              <a:ext uri="{FF2B5EF4-FFF2-40B4-BE49-F238E27FC236}">
                <a16:creationId xmlns:a16="http://schemas.microsoft.com/office/drawing/2014/main" id="{A42C4D79-7696-4B6D-858F-1054A314D00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806906" y="6113407"/>
            <a:ext cx="3954481" cy="706570"/>
          </a:xfrm>
          <a:prstGeom prst="rect">
            <a:avLst/>
          </a:prstGeom>
          <a:noFill/>
          <a:ln>
            <a:noFill/>
          </a:ln>
        </p:spPr>
      </p:pic>
      <p:pic>
        <p:nvPicPr>
          <p:cNvPr id="18" name="図 17">
            <a:extLst>
              <a:ext uri="{FF2B5EF4-FFF2-40B4-BE49-F238E27FC236}">
                <a16:creationId xmlns:a16="http://schemas.microsoft.com/office/drawing/2014/main" id="{E31DD74E-01BC-4922-90E8-63528EB4E741}"/>
              </a:ext>
            </a:extLst>
          </p:cNvPr>
          <p:cNvPicPr/>
          <p:nvPr/>
        </p:nvPicPr>
        <p:blipFill>
          <a:blip r:embed="rId6" cstate="hqprint">
            <a:extLst>
              <a:ext uri="{28A0092B-C50C-407E-A947-70E740481C1C}">
                <a14:useLocalDpi xmlns:a14="http://schemas.microsoft.com/office/drawing/2010/main"/>
              </a:ext>
            </a:extLst>
          </a:blip>
          <a:srcRect/>
          <a:stretch>
            <a:fillRect/>
          </a:stretch>
        </p:blipFill>
        <p:spPr bwMode="auto">
          <a:xfrm>
            <a:off x="6026992" y="6151430"/>
            <a:ext cx="615631" cy="706570"/>
          </a:xfrm>
          <a:prstGeom prst="rect">
            <a:avLst/>
          </a:prstGeom>
          <a:noFill/>
          <a:ln>
            <a:noFill/>
          </a:ln>
        </p:spPr>
      </p:pic>
      <p:sp>
        <p:nvSpPr>
          <p:cNvPr id="5" name="スライド番号プレースホルダー 4">
            <a:extLst>
              <a:ext uri="{FF2B5EF4-FFF2-40B4-BE49-F238E27FC236}">
                <a16:creationId xmlns:a16="http://schemas.microsoft.com/office/drawing/2014/main" id="{B55B32CF-8304-4A1A-8CAD-83DCEB89E930}"/>
              </a:ext>
            </a:extLst>
          </p:cNvPr>
          <p:cNvSpPr>
            <a:spLocks noGrp="1"/>
          </p:cNvSpPr>
          <p:nvPr>
            <p:ph type="sldNum" sz="quarter" idx="12"/>
          </p:nvPr>
        </p:nvSpPr>
        <p:spPr>
          <a:xfrm>
            <a:off x="11412233" y="6492875"/>
            <a:ext cx="779767" cy="365125"/>
          </a:xfrm>
        </p:spPr>
        <p:txBody>
          <a:bodyPr/>
          <a:lstStyle/>
          <a:p>
            <a:fld id="{995ADDA1-9928-484C-B2C4-A9280BFF273D}" type="slidenum">
              <a:rPr kumimoji="1" lang="ja-JP" altLang="en-US" smtClean="0">
                <a:solidFill>
                  <a:schemeClr val="tx1"/>
                </a:solidFill>
              </a:rPr>
              <a:t>19</a:t>
            </a:fld>
            <a:endParaRPr kumimoji="1" lang="ja-JP" altLang="en-US" dirty="0">
              <a:solidFill>
                <a:schemeClr val="tx1"/>
              </a:solidFill>
            </a:endParaRPr>
          </a:p>
        </p:txBody>
      </p:sp>
      <p:pic>
        <p:nvPicPr>
          <p:cNvPr id="6" name="図 5">
            <a:extLst>
              <a:ext uri="{FF2B5EF4-FFF2-40B4-BE49-F238E27FC236}">
                <a16:creationId xmlns:a16="http://schemas.microsoft.com/office/drawing/2014/main" id="{76A4E0E0-AA33-41CE-B795-00E12BD9E884}"/>
              </a:ext>
            </a:extLst>
          </p:cNvPr>
          <p:cNvPicPr>
            <a:picLocks noChangeAspect="1"/>
          </p:cNvPicPr>
          <p:nvPr/>
        </p:nvPicPr>
        <p:blipFill>
          <a:blip r:embed="rId7"/>
          <a:stretch>
            <a:fillRect/>
          </a:stretch>
        </p:blipFill>
        <p:spPr>
          <a:xfrm>
            <a:off x="577257" y="3277608"/>
            <a:ext cx="5670000" cy="648000"/>
          </a:xfrm>
          <a:prstGeom prst="rect">
            <a:avLst/>
          </a:prstGeom>
        </p:spPr>
      </p:pic>
    </p:spTree>
    <p:extLst>
      <p:ext uri="{BB962C8B-B14F-4D97-AF65-F5344CB8AC3E}">
        <p14:creationId xmlns:p14="http://schemas.microsoft.com/office/powerpoint/2010/main" val="280817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E9BA31F9-8058-4883-8A61-D1ED6567A486}"/>
              </a:ext>
            </a:extLst>
          </p:cNvPr>
          <p:cNvSpPr/>
          <p:nvPr/>
        </p:nvSpPr>
        <p:spPr>
          <a:xfrm>
            <a:off x="6211565" y="2928282"/>
            <a:ext cx="5415576" cy="1064089"/>
          </a:xfrm>
          <a:prstGeom prst="rect">
            <a:avLst/>
          </a:prstGeom>
          <a:solidFill>
            <a:schemeClr val="bg2">
              <a:lumMod val="90000"/>
            </a:schemeClr>
          </a:solidFill>
          <a:ln w="3810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63EEBA1-64F2-4763-8F5C-A2EFF877D237}"/>
              </a:ext>
            </a:extLst>
          </p:cNvPr>
          <p:cNvSpPr/>
          <p:nvPr/>
        </p:nvSpPr>
        <p:spPr>
          <a:xfrm>
            <a:off x="1197772" y="1262942"/>
            <a:ext cx="10365430" cy="119872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　官庁会計制度は、現金収支を基準としており、予算の使途を明確に示せるうえ、仕組みがシンプルで分かりやすいという利点があります。しかし、資産や負債などのストック情報や、事業ごとのフルコストを把握できないという課題もあります。そこで大阪府では、平成</a:t>
            </a:r>
            <a:r>
              <a:rPr kumimoji="1" lang="en-US" altLang="ja-JP" sz="1600" b="1" dirty="0">
                <a:solidFill>
                  <a:schemeClr val="tx1"/>
                </a:solidFill>
              </a:rPr>
              <a:t>23</a:t>
            </a:r>
            <a:r>
              <a:rPr kumimoji="1" lang="ja-JP" altLang="en-US" sz="1600" b="1" dirty="0">
                <a:solidFill>
                  <a:schemeClr val="tx1"/>
                </a:solidFill>
              </a:rPr>
              <a:t>年度決算から、企業会計の考え方である「複式簿記・発生主義」を取り入れた新公会計制度を導入しました。</a:t>
            </a:r>
          </a:p>
        </p:txBody>
      </p:sp>
      <p:sp>
        <p:nvSpPr>
          <p:cNvPr id="6" name="テキスト ボックス 5">
            <a:extLst>
              <a:ext uri="{FF2B5EF4-FFF2-40B4-BE49-F238E27FC236}">
                <a16:creationId xmlns:a16="http://schemas.microsoft.com/office/drawing/2014/main" id="{6E6B40BA-E3E1-4069-ACEE-DDB4C8AC4A3C}"/>
              </a:ext>
            </a:extLst>
          </p:cNvPr>
          <p:cNvSpPr txBox="1"/>
          <p:nvPr/>
        </p:nvSpPr>
        <p:spPr>
          <a:xfrm>
            <a:off x="884866" y="2498493"/>
            <a:ext cx="2031325" cy="369332"/>
          </a:xfrm>
          <a:prstGeom prst="rect">
            <a:avLst/>
          </a:prstGeom>
          <a:solidFill>
            <a:schemeClr val="accent1"/>
          </a:solidFill>
        </p:spPr>
        <p:txBody>
          <a:bodyPr wrap="none" rtlCol="0">
            <a:spAutoFit/>
          </a:bodyPr>
          <a:lstStyle/>
          <a:p>
            <a:r>
              <a:rPr kumimoji="1" lang="ja-JP" altLang="en-US" dirty="0">
                <a:solidFill>
                  <a:schemeClr val="bg1"/>
                </a:solidFill>
              </a:rPr>
              <a:t>大阪府の会計制度</a:t>
            </a:r>
          </a:p>
        </p:txBody>
      </p:sp>
      <p:sp>
        <p:nvSpPr>
          <p:cNvPr id="8" name="下矢印吹き出し 96">
            <a:extLst>
              <a:ext uri="{FF2B5EF4-FFF2-40B4-BE49-F238E27FC236}">
                <a16:creationId xmlns:a16="http://schemas.microsoft.com/office/drawing/2014/main" id="{11E402F5-7B35-44AD-9CEE-ACF468F11ED7}"/>
              </a:ext>
            </a:extLst>
          </p:cNvPr>
          <p:cNvSpPr>
            <a:spLocks noChangeArrowheads="1"/>
          </p:cNvSpPr>
          <p:nvPr/>
        </p:nvSpPr>
        <p:spPr bwMode="auto">
          <a:xfrm>
            <a:off x="2086414" y="4087354"/>
            <a:ext cx="1979613" cy="1164773"/>
          </a:xfrm>
          <a:prstGeom prst="downArrowCallout">
            <a:avLst>
              <a:gd name="adj1" fmla="val 14416"/>
              <a:gd name="adj2" fmla="val 22774"/>
              <a:gd name="adj3" fmla="val 19699"/>
              <a:gd name="adj4" fmla="val 68477"/>
            </a:avLst>
          </a:prstGeom>
          <a:solidFill>
            <a:srgbClr val="F7CAAC"/>
          </a:solidFill>
          <a:ln>
            <a:noFill/>
          </a:ln>
          <a:effectLst>
            <a:outerShdw dist="27940" dir="5400000" algn="ctr" rotWithShape="0">
              <a:srgbClr val="000000">
                <a:alpha val="31999"/>
              </a:srgbClr>
            </a:outerShdw>
          </a:effectLst>
          <a:extLst>
            <a:ext uri="{91240B29-F687-4F45-9708-019B960494DF}">
              <a14:hiddenLine xmlns:a14="http://schemas.microsoft.com/office/drawing/2010/main" w="12700" cap="rnd" cmpd="dbl">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・単式簿記</a:t>
            </a:r>
            <a:endParaRPr kumimoji="0" lang="ja-JP" altLang="en-US" sz="800" b="0" i="0" u="none" strike="noStrike" cap="none" normalizeH="0" baseline="0" dirty="0">
              <a:ln>
                <a:noFill/>
              </a:ln>
              <a:solidFill>
                <a:schemeClr val="tx1"/>
              </a:solidFill>
              <a:effectLst/>
              <a:latin typeface="メイリオ 本文"/>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・現金主義</a:t>
            </a:r>
            <a:endParaRPr kumimoji="0" lang="en-US" altLang="ja-JP" sz="1200" b="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en-US" sz="1100" b="0" i="0" u="none" strike="noStrike" cap="none" normalizeH="0" baseline="0" dirty="0">
              <a:ln>
                <a:noFill/>
              </a:ln>
              <a:solidFill>
                <a:schemeClr val="tx1"/>
              </a:solidFill>
              <a:effectLst/>
              <a:latin typeface="メイリオ 本文"/>
            </a:endParaRPr>
          </a:p>
        </p:txBody>
      </p:sp>
      <p:sp>
        <p:nvSpPr>
          <p:cNvPr id="9" name="十字形 8">
            <a:extLst>
              <a:ext uri="{FF2B5EF4-FFF2-40B4-BE49-F238E27FC236}">
                <a16:creationId xmlns:a16="http://schemas.microsoft.com/office/drawing/2014/main" id="{1E574812-44A5-429A-A0F8-C019E1A675C3}"/>
              </a:ext>
            </a:extLst>
          </p:cNvPr>
          <p:cNvSpPr/>
          <p:nvPr/>
        </p:nvSpPr>
        <p:spPr>
          <a:xfrm>
            <a:off x="5420192" y="3164912"/>
            <a:ext cx="644817" cy="672322"/>
          </a:xfrm>
          <a:prstGeom prst="plus">
            <a:avLst>
              <a:gd name="adj" fmla="val 38842"/>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フローチャート : 複数書類 139">
            <a:extLst>
              <a:ext uri="{FF2B5EF4-FFF2-40B4-BE49-F238E27FC236}">
                <a16:creationId xmlns:a16="http://schemas.microsoft.com/office/drawing/2014/main" id="{3414DEFA-EE9F-4B75-B31A-B7FD4B6D8947}"/>
              </a:ext>
            </a:extLst>
          </p:cNvPr>
          <p:cNvSpPr>
            <a:spLocks noChangeArrowheads="1"/>
          </p:cNvSpPr>
          <p:nvPr/>
        </p:nvSpPr>
        <p:spPr bwMode="auto">
          <a:xfrm>
            <a:off x="6671169" y="5364756"/>
            <a:ext cx="1533525" cy="885825"/>
          </a:xfrm>
          <a:prstGeom prst="flowChartMultidocument">
            <a:avLst/>
          </a:prstGeom>
          <a:solidFill>
            <a:schemeClr val="accent1">
              <a:lumMod val="20000"/>
              <a:lumOff val="80000"/>
            </a:schemeClr>
          </a:solidFill>
          <a:ln w="15875">
            <a:solidFill>
              <a:srgbClr val="000000"/>
            </a:solidFill>
            <a:miter lim="800000"/>
            <a:headEnd/>
            <a:tailEnd/>
          </a:ln>
          <a:effectLst>
            <a:outerShdw sy="23000" kx="-1199993" algn="bl" rotWithShape="0">
              <a:srgbClr val="000000">
                <a:alpha val="20000"/>
              </a:srgbClr>
            </a:outerShdw>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a:ln>
                  <a:noFill/>
                </a:ln>
                <a:solidFill>
                  <a:srgbClr val="000000"/>
                </a:solidFill>
                <a:effectLst/>
                <a:latin typeface="+mj-ea"/>
                <a:ea typeface="+mj-ea"/>
                <a:cs typeface="Times New Roman" panose="02020603050405020304" pitchFamily="18" charset="0"/>
              </a:rPr>
              <a:t>財務諸表</a:t>
            </a:r>
            <a:endParaRPr kumimoji="0" lang="ja-JP" altLang="en-US" sz="1800" b="0" i="0" u="none" strike="noStrike" cap="none" normalizeH="0" baseline="0" dirty="0">
              <a:ln>
                <a:noFill/>
              </a:ln>
              <a:solidFill>
                <a:schemeClr val="tx1"/>
              </a:solidFill>
              <a:effectLst/>
              <a:latin typeface="+mj-ea"/>
              <a:ea typeface="+mj-ea"/>
            </a:endParaRPr>
          </a:p>
        </p:txBody>
      </p:sp>
      <p:sp>
        <p:nvSpPr>
          <p:cNvPr id="11" name="正方形/長方形 83">
            <a:extLst>
              <a:ext uri="{FF2B5EF4-FFF2-40B4-BE49-F238E27FC236}">
                <a16:creationId xmlns:a16="http://schemas.microsoft.com/office/drawing/2014/main" id="{A2F0DA65-1948-4F63-8503-68D7FD3AB00B}"/>
              </a:ext>
            </a:extLst>
          </p:cNvPr>
          <p:cNvSpPr>
            <a:spLocks noChangeArrowheads="1"/>
          </p:cNvSpPr>
          <p:nvPr/>
        </p:nvSpPr>
        <p:spPr bwMode="auto">
          <a:xfrm>
            <a:off x="2139033" y="4068916"/>
            <a:ext cx="188043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sng"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官庁会計制度</a:t>
            </a:r>
            <a:endParaRPr kumimoji="0" lang="ja-JP" altLang="ja-JP" sz="1800" b="0" i="0" u="none" strike="noStrike" cap="none" normalizeH="0" baseline="0" dirty="0">
              <a:ln>
                <a:noFill/>
              </a:ln>
              <a:solidFill>
                <a:schemeClr val="tx1"/>
              </a:solidFill>
              <a:effectLst/>
              <a:latin typeface="メイリオ 本文"/>
            </a:endParaRPr>
          </a:p>
        </p:txBody>
      </p:sp>
      <p:sp>
        <p:nvSpPr>
          <p:cNvPr id="12" name="AutoShape 2">
            <a:extLst>
              <a:ext uri="{FF2B5EF4-FFF2-40B4-BE49-F238E27FC236}">
                <a16:creationId xmlns:a16="http://schemas.microsoft.com/office/drawing/2014/main" id="{C198FC66-7793-4E93-901E-5A60F2AD6E23}"/>
              </a:ext>
            </a:extLst>
          </p:cNvPr>
          <p:cNvSpPr>
            <a:spLocks noChangeArrowheads="1"/>
          </p:cNvSpPr>
          <p:nvPr/>
        </p:nvSpPr>
        <p:spPr bwMode="auto">
          <a:xfrm>
            <a:off x="6437807" y="4092097"/>
            <a:ext cx="1979613" cy="1157781"/>
          </a:xfrm>
          <a:prstGeom prst="downArrowCallout">
            <a:avLst>
              <a:gd name="adj1" fmla="val 14419"/>
              <a:gd name="adj2" fmla="val 22779"/>
              <a:gd name="adj3" fmla="val 19699"/>
              <a:gd name="adj4" fmla="val 69389"/>
            </a:avLst>
          </a:prstGeom>
          <a:solidFill>
            <a:srgbClr val="BDD6EE"/>
          </a:solidFill>
          <a:ln>
            <a:noFill/>
          </a:ln>
          <a:effectLst>
            <a:outerShdw dist="27940" dir="5400000" algn="ctr" rotWithShape="0">
              <a:srgbClr val="000000">
                <a:alpha val="31999"/>
              </a:srgbClr>
            </a:outerShdw>
          </a:effectLst>
          <a:extLst>
            <a:ext uri="{91240B29-F687-4F45-9708-019B960494DF}">
              <a14:hiddenLine xmlns:a14="http://schemas.microsoft.com/office/drawing/2010/main" w="12700" cap="rnd" cmpd="dbl">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・複式簿記</a:t>
            </a:r>
            <a:endParaRPr kumimoji="0" lang="ja-JP" altLang="en-US" sz="800" b="0" i="0" u="none" strike="noStrike" cap="none" normalizeH="0" baseline="0" dirty="0">
              <a:ln>
                <a:noFill/>
              </a:ln>
              <a:solidFill>
                <a:schemeClr val="tx1"/>
              </a:solidFill>
              <a:effectLst/>
              <a:latin typeface="メイリオ 本文"/>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・発生主義</a:t>
            </a:r>
            <a:endParaRPr kumimoji="0" lang="en-US" altLang="ja-JP" sz="1200" b="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en-US" sz="1100" b="0" i="0" u="none" strike="noStrike" cap="none" normalizeH="0" baseline="0" dirty="0">
              <a:ln>
                <a:noFill/>
              </a:ln>
              <a:solidFill>
                <a:schemeClr val="tx1"/>
              </a:solidFill>
              <a:effectLst/>
              <a:latin typeface="メイリオ 本文"/>
            </a:endParaRPr>
          </a:p>
        </p:txBody>
      </p:sp>
      <p:sp>
        <p:nvSpPr>
          <p:cNvPr id="13" name="正方形/長方形 99">
            <a:extLst>
              <a:ext uri="{FF2B5EF4-FFF2-40B4-BE49-F238E27FC236}">
                <a16:creationId xmlns:a16="http://schemas.microsoft.com/office/drawing/2014/main" id="{00B8F8EC-1F60-4E2D-858B-9984791D9352}"/>
              </a:ext>
            </a:extLst>
          </p:cNvPr>
          <p:cNvSpPr>
            <a:spLocks noChangeArrowheads="1"/>
          </p:cNvSpPr>
          <p:nvPr/>
        </p:nvSpPr>
        <p:spPr bwMode="auto">
          <a:xfrm>
            <a:off x="6494957" y="4068916"/>
            <a:ext cx="18859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sng"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新公会計制度</a:t>
            </a:r>
            <a:endParaRPr kumimoji="0" lang="ja-JP" altLang="ja-JP" sz="1800" b="0" i="0" u="none" strike="noStrike" cap="none" normalizeH="0" baseline="0" dirty="0">
              <a:ln>
                <a:noFill/>
              </a:ln>
              <a:solidFill>
                <a:schemeClr val="tx1"/>
              </a:solidFill>
              <a:effectLst/>
              <a:latin typeface="メイリオ 本文"/>
            </a:endParaRPr>
          </a:p>
        </p:txBody>
      </p:sp>
      <p:sp>
        <p:nvSpPr>
          <p:cNvPr id="14" name="AutoShape 11">
            <a:extLst>
              <a:ext uri="{FF2B5EF4-FFF2-40B4-BE49-F238E27FC236}">
                <a16:creationId xmlns:a16="http://schemas.microsoft.com/office/drawing/2014/main" id="{36F61AB9-EE6D-42D0-8D6D-B256228E769C}"/>
              </a:ext>
            </a:extLst>
          </p:cNvPr>
          <p:cNvSpPr>
            <a:spLocks noChangeArrowheads="1"/>
          </p:cNvSpPr>
          <p:nvPr/>
        </p:nvSpPr>
        <p:spPr bwMode="auto">
          <a:xfrm>
            <a:off x="2309457" y="5373428"/>
            <a:ext cx="1533525" cy="885825"/>
          </a:xfrm>
          <a:prstGeom prst="flowChartMultidocument">
            <a:avLst/>
          </a:prstGeom>
          <a:solidFill>
            <a:srgbClr val="FBE4D5"/>
          </a:solidFill>
          <a:ln w="15875">
            <a:solidFill>
              <a:srgbClr val="000000"/>
            </a:solidFill>
            <a:miter lim="800000"/>
            <a:headEnd/>
            <a:tailEnd/>
          </a:ln>
          <a:effectLst>
            <a:outerShdw sy="23000" kx="-1199993" algn="bl" rotWithShape="0">
              <a:srgbClr val="000000">
                <a:alpha val="20000"/>
              </a:srgbClr>
            </a:outerShdw>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a:ln>
                  <a:noFill/>
                </a:ln>
                <a:solidFill>
                  <a:srgbClr val="000000"/>
                </a:solidFill>
                <a:effectLst/>
                <a:latin typeface="+mj-ea"/>
                <a:ea typeface="+mj-ea"/>
                <a:cs typeface="Times New Roman" panose="02020603050405020304" pitchFamily="18" charset="0"/>
              </a:rPr>
              <a:t>決算書</a:t>
            </a:r>
            <a:endParaRPr kumimoji="0" lang="ja-JP" altLang="en-US" sz="1800" b="0" i="0" u="none" strike="noStrike" cap="none" normalizeH="0" baseline="0" dirty="0">
              <a:ln>
                <a:noFill/>
              </a:ln>
              <a:solidFill>
                <a:schemeClr val="tx1"/>
              </a:solidFill>
              <a:effectLst/>
              <a:latin typeface="+mj-ea"/>
              <a:ea typeface="+mj-ea"/>
            </a:endParaRPr>
          </a:p>
        </p:txBody>
      </p:sp>
      <p:sp>
        <p:nvSpPr>
          <p:cNvPr id="18" name="フローチャート : 書類 143">
            <a:extLst>
              <a:ext uri="{FF2B5EF4-FFF2-40B4-BE49-F238E27FC236}">
                <a16:creationId xmlns:a16="http://schemas.microsoft.com/office/drawing/2014/main" id="{684FA164-3503-4002-AE49-E5F4F5FD970F}"/>
              </a:ext>
            </a:extLst>
          </p:cNvPr>
          <p:cNvSpPr/>
          <p:nvPr/>
        </p:nvSpPr>
        <p:spPr>
          <a:xfrm>
            <a:off x="8619033" y="4786869"/>
            <a:ext cx="1351463" cy="687494"/>
          </a:xfrm>
          <a:prstGeom prst="flowChartDocument">
            <a:avLst/>
          </a:prstGeom>
          <a:solidFill>
            <a:schemeClr val="bg1">
              <a:lumMod val="95000"/>
            </a:schemeClr>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100" b="1" spc="335" dirty="0">
                <a:solidFill>
                  <a:srgbClr val="000000"/>
                </a:solidFill>
                <a:effectLst/>
                <a:latin typeface="+mj-ea"/>
                <a:ea typeface="+mj-ea"/>
                <a:cs typeface="Times New Roman" panose="02020603050405020304" pitchFamily="18" charset="0"/>
              </a:rPr>
              <a:t>貸借対照表</a:t>
            </a:r>
            <a:endParaRPr lang="ja-JP" sz="1200" b="1" dirty="0">
              <a:effectLst/>
              <a:latin typeface="+mj-ea"/>
              <a:ea typeface="+mj-ea"/>
              <a:cs typeface="Times New Roman" panose="02020603050405020304" pitchFamily="18" charset="0"/>
            </a:endParaRPr>
          </a:p>
        </p:txBody>
      </p:sp>
      <p:sp>
        <p:nvSpPr>
          <p:cNvPr id="19" name="フローチャート : 書類 142">
            <a:extLst>
              <a:ext uri="{FF2B5EF4-FFF2-40B4-BE49-F238E27FC236}">
                <a16:creationId xmlns:a16="http://schemas.microsoft.com/office/drawing/2014/main" id="{8A4E3447-62C4-4027-AF44-1CF7CC0C416A}"/>
              </a:ext>
            </a:extLst>
          </p:cNvPr>
          <p:cNvSpPr/>
          <p:nvPr/>
        </p:nvSpPr>
        <p:spPr>
          <a:xfrm>
            <a:off x="10019005" y="4787337"/>
            <a:ext cx="1315502" cy="703607"/>
          </a:xfrm>
          <a:prstGeom prst="flowChartDocument">
            <a:avLst/>
          </a:prstGeom>
          <a:solidFill>
            <a:schemeClr val="bg1">
              <a:lumMod val="95000"/>
            </a:schemeClr>
          </a:solidFill>
          <a:ln w="9525">
            <a:solidFill>
              <a:schemeClr val="tx1"/>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pPr>
            <a:r>
              <a:rPr lang="ja-JP" sz="1100" b="1" dirty="0">
                <a:solidFill>
                  <a:srgbClr val="000000"/>
                </a:solidFill>
                <a:effectLst/>
                <a:latin typeface="+mj-ea"/>
                <a:ea typeface="+mj-ea"/>
                <a:cs typeface="Times New Roman" panose="02020603050405020304" pitchFamily="18" charset="0"/>
              </a:rPr>
              <a:t>行政コスト計算書</a:t>
            </a:r>
            <a:endParaRPr lang="ja-JP" sz="1200" b="1" dirty="0">
              <a:effectLst/>
              <a:latin typeface="+mj-ea"/>
              <a:ea typeface="+mj-ea"/>
              <a:cs typeface="Times New Roman" panose="02020603050405020304" pitchFamily="18" charset="0"/>
            </a:endParaRPr>
          </a:p>
        </p:txBody>
      </p:sp>
      <p:sp>
        <p:nvSpPr>
          <p:cNvPr id="20" name="フローチャート : 書類 141">
            <a:extLst>
              <a:ext uri="{FF2B5EF4-FFF2-40B4-BE49-F238E27FC236}">
                <a16:creationId xmlns:a16="http://schemas.microsoft.com/office/drawing/2014/main" id="{312B759F-71DD-4333-A1CF-BC302F5183F1}"/>
              </a:ext>
            </a:extLst>
          </p:cNvPr>
          <p:cNvSpPr/>
          <p:nvPr/>
        </p:nvSpPr>
        <p:spPr>
          <a:xfrm>
            <a:off x="10079375" y="5875433"/>
            <a:ext cx="1247093" cy="621633"/>
          </a:xfrm>
          <a:prstGeom prst="flowChartDocument">
            <a:avLst/>
          </a:prstGeom>
          <a:solidFill>
            <a:schemeClr val="bg1">
              <a:lumMod val="95000"/>
            </a:schemeClr>
          </a:solidFill>
          <a:ln w="9525">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100" b="1" spc="10" dirty="0">
                <a:solidFill>
                  <a:srgbClr val="000000"/>
                </a:solidFill>
                <a:effectLst/>
                <a:latin typeface="+mj-ea"/>
                <a:ea typeface="+mj-ea"/>
                <a:cs typeface="Times New Roman" panose="02020603050405020304" pitchFamily="18" charset="0"/>
              </a:rPr>
              <a:t>純資産変動計算書</a:t>
            </a:r>
            <a:endParaRPr lang="ja-JP" sz="1100" b="1" dirty="0">
              <a:effectLst/>
              <a:latin typeface="+mj-ea"/>
              <a:ea typeface="+mj-ea"/>
              <a:cs typeface="Times New Roman" panose="02020603050405020304" pitchFamily="18" charset="0"/>
            </a:endParaRPr>
          </a:p>
        </p:txBody>
      </p:sp>
      <p:sp>
        <p:nvSpPr>
          <p:cNvPr id="21" name="フローチャート : 書類 140">
            <a:extLst>
              <a:ext uri="{FF2B5EF4-FFF2-40B4-BE49-F238E27FC236}">
                <a16:creationId xmlns:a16="http://schemas.microsoft.com/office/drawing/2014/main" id="{4F7401F9-0DB8-45AE-A8EE-B49939357654}"/>
              </a:ext>
            </a:extLst>
          </p:cNvPr>
          <p:cNvSpPr/>
          <p:nvPr/>
        </p:nvSpPr>
        <p:spPr>
          <a:xfrm>
            <a:off x="8596781" y="5875433"/>
            <a:ext cx="1425323" cy="621633"/>
          </a:xfrm>
          <a:prstGeom prst="flowChartDocument">
            <a:avLst/>
          </a:prstGeom>
          <a:solidFill>
            <a:schemeClr val="bg1">
              <a:lumMod val="95000"/>
            </a:schemeClr>
          </a:solidFill>
          <a:ln w="9525">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pPr>
            <a:r>
              <a:rPr lang="ja-JP" sz="1100" b="1" spc="5" dirty="0">
                <a:solidFill>
                  <a:srgbClr val="000000"/>
                </a:solidFill>
                <a:effectLst/>
                <a:latin typeface="+mj-ea"/>
                <a:ea typeface="+mj-ea"/>
                <a:cs typeface="Times New Roman" panose="02020603050405020304" pitchFamily="18" charset="0"/>
              </a:rPr>
              <a:t>キャッシュ・フロー</a:t>
            </a:r>
            <a:endParaRPr lang="en-US" altLang="ja-JP" sz="1100" b="1" spc="5" dirty="0">
              <a:solidFill>
                <a:srgbClr val="000000"/>
              </a:solidFill>
              <a:effectLst/>
              <a:latin typeface="+mj-ea"/>
              <a:ea typeface="+mj-ea"/>
              <a:cs typeface="Times New Roman" panose="02020603050405020304" pitchFamily="18" charset="0"/>
            </a:endParaRPr>
          </a:p>
          <a:p>
            <a:pPr algn="ctr">
              <a:lnSpc>
                <a:spcPts val="1400"/>
              </a:lnSpc>
            </a:pPr>
            <a:r>
              <a:rPr lang="ja-JP" sz="1100" b="1" spc="5" dirty="0">
                <a:solidFill>
                  <a:srgbClr val="000000"/>
                </a:solidFill>
                <a:effectLst/>
                <a:latin typeface="+mj-ea"/>
                <a:ea typeface="+mj-ea"/>
                <a:cs typeface="Times New Roman" panose="02020603050405020304" pitchFamily="18" charset="0"/>
              </a:rPr>
              <a:t>計算書</a:t>
            </a:r>
            <a:endParaRPr lang="ja-JP" sz="1100" b="1" dirty="0">
              <a:effectLst/>
              <a:latin typeface="+mj-ea"/>
              <a:ea typeface="+mj-ea"/>
              <a:cs typeface="Times New Roman" panose="02020603050405020304" pitchFamily="18" charset="0"/>
            </a:endParaRPr>
          </a:p>
        </p:txBody>
      </p:sp>
      <p:pic>
        <p:nvPicPr>
          <p:cNvPr id="2057" name="図 2">
            <a:extLst>
              <a:ext uri="{FF2B5EF4-FFF2-40B4-BE49-F238E27FC236}">
                <a16:creationId xmlns:a16="http://schemas.microsoft.com/office/drawing/2014/main" id="{DAD8147A-A886-4D5A-B83F-16E7FA5077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387" y="5754000"/>
            <a:ext cx="800100" cy="94932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17">
            <a:extLst>
              <a:ext uri="{FF2B5EF4-FFF2-40B4-BE49-F238E27FC236}">
                <a16:creationId xmlns:a16="http://schemas.microsoft.com/office/drawing/2014/main" id="{2169FFC4-73C4-42C1-A522-DC0A6721A64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4" name="Rectangle 20">
            <a:extLst>
              <a:ext uri="{FF2B5EF4-FFF2-40B4-BE49-F238E27FC236}">
                <a16:creationId xmlns:a16="http://schemas.microsoft.com/office/drawing/2014/main" id="{40A77B47-F021-42BD-965E-7C109C8169D5}"/>
              </a:ext>
            </a:extLst>
          </p:cNvPr>
          <p:cNvSpPr>
            <a:spLocks noChangeArrowheads="1"/>
          </p:cNvSpPr>
          <p:nvPr/>
        </p:nvSpPr>
        <p:spPr bwMode="auto">
          <a:xfrm>
            <a:off x="1513685" y="657437"/>
            <a:ext cx="23391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lang="en-US" altLang="ja-JP" sz="2800" dirty="0">
                <a:latin typeface="HG丸ｺﾞｼｯｸM-PRO" panose="020F0600000000000000" pitchFamily="50" charset="-128"/>
                <a:ea typeface="HG丸ｺﾞｼｯｸM-PRO" panose="020F0600000000000000" pitchFamily="50" charset="-128"/>
              </a:rPr>
              <a:t>Ⅰ</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．はじめに</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5" name="Rectangle 31">
            <a:extLst>
              <a:ext uri="{FF2B5EF4-FFF2-40B4-BE49-F238E27FC236}">
                <a16:creationId xmlns:a16="http://schemas.microsoft.com/office/drawing/2014/main" id="{B1B334B6-F28D-4F2D-AE10-E71D5B077CC1}"/>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正方形/長方形 25">
            <a:extLst>
              <a:ext uri="{FF2B5EF4-FFF2-40B4-BE49-F238E27FC236}">
                <a16:creationId xmlns:a16="http://schemas.microsoft.com/office/drawing/2014/main" id="{A1E80D87-FABE-41C5-845F-0C14505E0E40}"/>
              </a:ext>
            </a:extLst>
          </p:cNvPr>
          <p:cNvSpPr/>
          <p:nvPr/>
        </p:nvSpPr>
        <p:spPr>
          <a:xfrm>
            <a:off x="884866" y="2934992"/>
            <a:ext cx="4388770" cy="1064090"/>
          </a:xfrm>
          <a:prstGeom prst="rect">
            <a:avLst/>
          </a:prstGeom>
          <a:solidFill>
            <a:srgbClr val="FFCC99"/>
          </a:solidFill>
          <a:ln w="38100"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B8508EB-8C36-450E-A640-B4C870015004}"/>
              </a:ext>
            </a:extLst>
          </p:cNvPr>
          <p:cNvSpPr txBox="1"/>
          <p:nvPr/>
        </p:nvSpPr>
        <p:spPr>
          <a:xfrm>
            <a:off x="884866" y="3065433"/>
            <a:ext cx="4202506" cy="830997"/>
          </a:xfrm>
          <a:prstGeom prst="rect">
            <a:avLst/>
          </a:prstGeom>
          <a:noFill/>
        </p:spPr>
        <p:txBody>
          <a:bodyPr wrap="square" rtlCol="0">
            <a:spAutoFit/>
          </a:bodyPr>
          <a:lstStyle/>
          <a:p>
            <a:r>
              <a:rPr kumimoji="0" lang="ja-JP" altLang="ja-JP" sz="1200" i="0" u="sng"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官庁会計制度</a:t>
            </a:r>
            <a:endParaRPr kumimoji="0" lang="en-US" altLang="ja-JP" sz="1200" i="0" u="sng"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endParaRPr>
          </a:p>
          <a:p>
            <a:r>
              <a:rPr kumimoji="0" lang="ja-JP" altLang="ja-JP" sz="120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単式簿記：一つの取引について、</a:t>
            </a:r>
            <a:r>
              <a:rPr kumimoji="0" lang="ja-JP" altLang="en-US" sz="1200" dirty="0">
                <a:solidFill>
                  <a:srgbClr val="000000"/>
                </a:solidFill>
                <a:latin typeface="メイリオ 本文"/>
                <a:ea typeface="BIZ UDPゴシック" panose="020B0400000000000000" pitchFamily="50" charset="-128"/>
                <a:cs typeface="Times New Roman" panose="02020603050405020304" pitchFamily="18" charset="0"/>
              </a:rPr>
              <a:t> </a:t>
            </a:r>
            <a:r>
              <a:rPr kumimoji="0" lang="ja-JP" altLang="ja-JP" sz="120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現金の収支のみを記録する</a:t>
            </a:r>
            <a:endParaRPr kumimoji="0" lang="en-US" altLang="ja-JP" sz="120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endParaRPr>
          </a:p>
          <a:p>
            <a:r>
              <a:rPr kumimoji="0" lang="en-US" altLang="ja-JP" sz="1200" dirty="0">
                <a:solidFill>
                  <a:srgbClr val="000000"/>
                </a:solidFill>
                <a:latin typeface="メイリオ 本文"/>
                <a:ea typeface="BIZ UDPゴシック" panose="020B0400000000000000" pitchFamily="50" charset="-128"/>
                <a:cs typeface="Times New Roman" panose="02020603050405020304" pitchFamily="18" charset="0"/>
              </a:rPr>
              <a:t>                   </a:t>
            </a:r>
            <a:r>
              <a:rPr kumimoji="0" lang="ja-JP" altLang="ja-JP" sz="120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簿記手法のこと。</a:t>
            </a:r>
            <a:endParaRPr kumimoji="0" lang="en-US" altLang="ja-JP" sz="120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endParaRPr>
          </a:p>
          <a:p>
            <a:r>
              <a:rPr kumimoji="0" lang="ja-JP" altLang="ja-JP" sz="120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現金主義：現金の収支の事実により、記録する考え</a:t>
            </a:r>
            <a:r>
              <a:rPr kumimoji="0" lang="ja-JP" altLang="en-US" sz="120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方のこと。</a:t>
            </a:r>
            <a:endParaRPr kumimoji="0" lang="ja-JP" altLang="en-US" sz="2800" i="0" u="none" strike="noStrike" cap="none" normalizeH="0" baseline="0" dirty="0">
              <a:ln>
                <a:noFill/>
              </a:ln>
              <a:solidFill>
                <a:schemeClr val="tx1"/>
              </a:solidFill>
              <a:effectLst/>
              <a:latin typeface="メイリオ 本文"/>
            </a:endParaRPr>
          </a:p>
        </p:txBody>
      </p:sp>
      <p:sp>
        <p:nvSpPr>
          <p:cNvPr id="28" name="右中かっこ 27">
            <a:extLst>
              <a:ext uri="{FF2B5EF4-FFF2-40B4-BE49-F238E27FC236}">
                <a16:creationId xmlns:a16="http://schemas.microsoft.com/office/drawing/2014/main" id="{57E20699-B586-45D9-AAE8-CCE14C49FCDF}"/>
              </a:ext>
            </a:extLst>
          </p:cNvPr>
          <p:cNvSpPr/>
          <p:nvPr/>
        </p:nvSpPr>
        <p:spPr>
          <a:xfrm rot="10800000">
            <a:off x="8362486" y="4652635"/>
            <a:ext cx="341564" cy="191934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1CB605F-AA2E-4DC3-9FD2-C5F8B4571E77}"/>
              </a:ext>
            </a:extLst>
          </p:cNvPr>
          <p:cNvSpPr txBox="1"/>
          <p:nvPr/>
        </p:nvSpPr>
        <p:spPr>
          <a:xfrm>
            <a:off x="6215878" y="3052851"/>
            <a:ext cx="5347324" cy="830997"/>
          </a:xfrm>
          <a:prstGeom prst="rect">
            <a:avLst/>
          </a:prstGeom>
          <a:noFill/>
        </p:spPr>
        <p:txBody>
          <a:bodyPr wrap="square" rtlCol="0">
            <a:spAutoFit/>
          </a:bodyPr>
          <a:lstStyle/>
          <a:p>
            <a:r>
              <a:rPr kumimoji="0" lang="ja-JP" altLang="en-US" sz="1200" b="0" i="0" u="sng"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新公会計制度</a:t>
            </a:r>
          </a:p>
          <a:p>
            <a:r>
              <a:rPr kumimoji="0" lang="ja-JP" altLang="en-US" sz="1200" b="0" i="0"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複式簿記：一つの取引について、二つの側面から捉え記録する簿記手法のこと。</a:t>
            </a:r>
          </a:p>
          <a:p>
            <a:r>
              <a:rPr kumimoji="0" lang="ja-JP" altLang="en-US" sz="1200" b="0" i="0"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発生主義：現金の収支にかかわらず、取引発生の事実に基づき、</a:t>
            </a:r>
            <a:endParaRPr kumimoji="0" lang="en-US" altLang="ja-JP" sz="1200" b="0" i="0"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endParaRPr>
          </a:p>
          <a:p>
            <a:r>
              <a:rPr kumimoji="0" lang="en-US" altLang="ja-JP" sz="1200" dirty="0">
                <a:solidFill>
                  <a:srgbClr val="000000"/>
                </a:solidFill>
                <a:latin typeface="メイリオ 本文"/>
                <a:ea typeface="BIZ UDPゴシック" panose="020B0400000000000000" pitchFamily="50" charset="-128"/>
                <a:cs typeface="Times New Roman" panose="02020603050405020304" pitchFamily="18" charset="0"/>
              </a:rPr>
              <a:t>                    </a:t>
            </a:r>
            <a:r>
              <a:rPr kumimoji="0" lang="ja-JP" altLang="en-US" sz="1200" b="0" i="0"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費用や収益を計上する考え方のこと。</a:t>
            </a:r>
          </a:p>
        </p:txBody>
      </p:sp>
      <p:sp>
        <p:nvSpPr>
          <p:cNvPr id="2" name="スライド番号プレースホルダー 1">
            <a:extLst>
              <a:ext uri="{FF2B5EF4-FFF2-40B4-BE49-F238E27FC236}">
                <a16:creationId xmlns:a16="http://schemas.microsoft.com/office/drawing/2014/main" id="{C646E1AC-F5E4-48B9-83FA-24B6DFC49C6D}"/>
              </a:ext>
            </a:extLst>
          </p:cNvPr>
          <p:cNvSpPr>
            <a:spLocks noGrp="1"/>
          </p:cNvSpPr>
          <p:nvPr>
            <p:ph type="sldNum" sz="quarter" idx="12"/>
          </p:nvPr>
        </p:nvSpPr>
        <p:spPr>
          <a:xfrm>
            <a:off x="11412233" y="6492875"/>
            <a:ext cx="779767" cy="365125"/>
          </a:xfrm>
        </p:spPr>
        <p:txBody>
          <a:bodyPr/>
          <a:lstStyle/>
          <a:p>
            <a:fld id="{995ADDA1-9928-484C-B2C4-A9280BFF273D}" type="slidenum">
              <a:rPr kumimoji="1" lang="ja-JP" altLang="en-US" smtClean="0">
                <a:solidFill>
                  <a:schemeClr val="tx1"/>
                </a:solidFill>
              </a:rPr>
              <a:t>2</a:t>
            </a:fld>
            <a:endParaRPr kumimoji="1" lang="ja-JP" altLang="en-US">
              <a:solidFill>
                <a:schemeClr val="tx1"/>
              </a:solidFill>
            </a:endParaRPr>
          </a:p>
        </p:txBody>
      </p:sp>
    </p:spTree>
    <p:extLst>
      <p:ext uri="{BB962C8B-B14F-4D97-AF65-F5344CB8AC3E}">
        <p14:creationId xmlns:p14="http://schemas.microsoft.com/office/powerpoint/2010/main" val="177459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EB15E94F-BC0A-4C53-82FC-F30889391D59}"/>
              </a:ext>
            </a:extLst>
          </p:cNvPr>
          <p:cNvSpPr/>
          <p:nvPr/>
        </p:nvSpPr>
        <p:spPr>
          <a:xfrm>
            <a:off x="884101" y="5147097"/>
            <a:ext cx="10622496" cy="1029291"/>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四角形: 角を丸くする 21">
            <a:extLst>
              <a:ext uri="{FF2B5EF4-FFF2-40B4-BE49-F238E27FC236}">
                <a16:creationId xmlns:a16="http://schemas.microsoft.com/office/drawing/2014/main" id="{3FD3C3B7-8746-4B16-8754-72A51BE09112}"/>
              </a:ext>
            </a:extLst>
          </p:cNvPr>
          <p:cNvSpPr/>
          <p:nvPr/>
        </p:nvSpPr>
        <p:spPr>
          <a:xfrm>
            <a:off x="857026" y="3988757"/>
            <a:ext cx="10622496" cy="115721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ADC29B76-C580-4E77-9968-2CCEC0B91901}"/>
              </a:ext>
            </a:extLst>
          </p:cNvPr>
          <p:cNvSpPr/>
          <p:nvPr/>
        </p:nvSpPr>
        <p:spPr>
          <a:xfrm>
            <a:off x="857027" y="2825725"/>
            <a:ext cx="10622496" cy="115721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AE4320B4-9B5C-4E09-B87C-29EC78FE3888}"/>
              </a:ext>
            </a:extLst>
          </p:cNvPr>
          <p:cNvSpPr/>
          <p:nvPr/>
        </p:nvSpPr>
        <p:spPr>
          <a:xfrm>
            <a:off x="857026" y="1679552"/>
            <a:ext cx="10622495" cy="1151882"/>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2BD2E694-C851-4CEB-AF3B-A24A4780F967}"/>
              </a:ext>
            </a:extLst>
          </p:cNvPr>
          <p:cNvSpPr txBox="1"/>
          <p:nvPr/>
        </p:nvSpPr>
        <p:spPr>
          <a:xfrm>
            <a:off x="841190" y="1238425"/>
            <a:ext cx="2031325" cy="369332"/>
          </a:xfrm>
          <a:prstGeom prst="rect">
            <a:avLst/>
          </a:prstGeom>
          <a:solidFill>
            <a:schemeClr val="accent1"/>
          </a:solidFill>
        </p:spPr>
        <p:txBody>
          <a:bodyPr wrap="none" rtlCol="0">
            <a:spAutoFit/>
          </a:bodyPr>
          <a:lstStyle/>
          <a:p>
            <a:r>
              <a:rPr kumimoji="1" lang="ja-JP" altLang="en-US" dirty="0">
                <a:solidFill>
                  <a:schemeClr val="bg1"/>
                </a:solidFill>
              </a:rPr>
              <a:t>１財務諸表の構成</a:t>
            </a:r>
          </a:p>
        </p:txBody>
      </p:sp>
      <p:sp>
        <p:nvSpPr>
          <p:cNvPr id="14" name="テキスト ボックス 13">
            <a:extLst>
              <a:ext uri="{FF2B5EF4-FFF2-40B4-BE49-F238E27FC236}">
                <a16:creationId xmlns:a16="http://schemas.microsoft.com/office/drawing/2014/main" id="{831E9301-3248-4755-BAFD-E788FB6271C4}"/>
              </a:ext>
            </a:extLst>
          </p:cNvPr>
          <p:cNvSpPr txBox="1"/>
          <p:nvPr/>
        </p:nvSpPr>
        <p:spPr>
          <a:xfrm>
            <a:off x="829951" y="2101604"/>
            <a:ext cx="1415772" cy="338554"/>
          </a:xfrm>
          <a:prstGeom prst="rect">
            <a:avLst/>
          </a:prstGeom>
          <a:noFill/>
        </p:spPr>
        <p:txBody>
          <a:bodyPr wrap="none" rtlCol="0">
            <a:spAutoFit/>
          </a:bodyPr>
          <a:lstStyle/>
          <a:p>
            <a:r>
              <a:rPr kumimoji="1" lang="ja-JP" altLang="en-US" sz="1600" b="1" dirty="0"/>
              <a:t>〇貸借対照表</a:t>
            </a:r>
          </a:p>
        </p:txBody>
      </p:sp>
      <p:sp>
        <p:nvSpPr>
          <p:cNvPr id="15" name="テキスト ボックス 14">
            <a:extLst>
              <a:ext uri="{FF2B5EF4-FFF2-40B4-BE49-F238E27FC236}">
                <a16:creationId xmlns:a16="http://schemas.microsoft.com/office/drawing/2014/main" id="{D7051623-DEB7-44F8-A040-B13C2E85150C}"/>
              </a:ext>
            </a:extLst>
          </p:cNvPr>
          <p:cNvSpPr txBox="1"/>
          <p:nvPr/>
        </p:nvSpPr>
        <p:spPr>
          <a:xfrm>
            <a:off x="829950" y="3269649"/>
            <a:ext cx="2031325" cy="338554"/>
          </a:xfrm>
          <a:prstGeom prst="rect">
            <a:avLst/>
          </a:prstGeom>
          <a:noFill/>
        </p:spPr>
        <p:txBody>
          <a:bodyPr wrap="none" rtlCol="0">
            <a:spAutoFit/>
          </a:bodyPr>
          <a:lstStyle/>
          <a:p>
            <a:r>
              <a:rPr kumimoji="1" lang="ja-JP" altLang="en-US" sz="1600" b="1" dirty="0"/>
              <a:t>〇行政コスト計算書</a:t>
            </a:r>
          </a:p>
        </p:txBody>
      </p:sp>
      <p:sp>
        <p:nvSpPr>
          <p:cNvPr id="16" name="テキスト ボックス 15">
            <a:extLst>
              <a:ext uri="{FF2B5EF4-FFF2-40B4-BE49-F238E27FC236}">
                <a16:creationId xmlns:a16="http://schemas.microsoft.com/office/drawing/2014/main" id="{86785273-3CBF-4B5B-B85D-99EB1D767730}"/>
              </a:ext>
            </a:extLst>
          </p:cNvPr>
          <p:cNvSpPr txBox="1"/>
          <p:nvPr/>
        </p:nvSpPr>
        <p:spPr>
          <a:xfrm>
            <a:off x="829951" y="4437202"/>
            <a:ext cx="2852063" cy="338554"/>
          </a:xfrm>
          <a:prstGeom prst="rect">
            <a:avLst/>
          </a:prstGeom>
          <a:noFill/>
        </p:spPr>
        <p:txBody>
          <a:bodyPr wrap="none" rtlCol="0">
            <a:spAutoFit/>
          </a:bodyPr>
          <a:lstStyle/>
          <a:p>
            <a:r>
              <a:rPr kumimoji="1" lang="ja-JP" altLang="en-US" sz="1600" b="1" dirty="0"/>
              <a:t>〇キャッシュ・フロー計算書</a:t>
            </a:r>
          </a:p>
        </p:txBody>
      </p:sp>
      <p:sp>
        <p:nvSpPr>
          <p:cNvPr id="17" name="テキスト ボックス 16">
            <a:extLst>
              <a:ext uri="{FF2B5EF4-FFF2-40B4-BE49-F238E27FC236}">
                <a16:creationId xmlns:a16="http://schemas.microsoft.com/office/drawing/2014/main" id="{592C2877-1885-4E2A-BF21-A7F0491CE0EB}"/>
              </a:ext>
            </a:extLst>
          </p:cNvPr>
          <p:cNvSpPr txBox="1"/>
          <p:nvPr/>
        </p:nvSpPr>
        <p:spPr>
          <a:xfrm>
            <a:off x="829951" y="5507442"/>
            <a:ext cx="2031325" cy="338554"/>
          </a:xfrm>
          <a:prstGeom prst="rect">
            <a:avLst/>
          </a:prstGeom>
          <a:noFill/>
        </p:spPr>
        <p:txBody>
          <a:bodyPr wrap="none" rtlCol="0">
            <a:spAutoFit/>
          </a:bodyPr>
          <a:lstStyle/>
          <a:p>
            <a:r>
              <a:rPr kumimoji="1" lang="ja-JP" altLang="en-US" sz="1600" b="1" dirty="0"/>
              <a:t>〇純資産変動計算書</a:t>
            </a:r>
          </a:p>
        </p:txBody>
      </p:sp>
      <p:sp>
        <p:nvSpPr>
          <p:cNvPr id="19" name="テキスト ボックス 18">
            <a:extLst>
              <a:ext uri="{FF2B5EF4-FFF2-40B4-BE49-F238E27FC236}">
                <a16:creationId xmlns:a16="http://schemas.microsoft.com/office/drawing/2014/main" id="{AC18144B-E26B-4B41-A4E5-FE9EF238A085}"/>
              </a:ext>
            </a:extLst>
          </p:cNvPr>
          <p:cNvSpPr txBox="1"/>
          <p:nvPr/>
        </p:nvSpPr>
        <p:spPr>
          <a:xfrm>
            <a:off x="5554411" y="2003021"/>
            <a:ext cx="3595856" cy="523220"/>
          </a:xfrm>
          <a:prstGeom prst="rect">
            <a:avLst/>
          </a:prstGeom>
          <a:noFill/>
        </p:spPr>
        <p:txBody>
          <a:bodyPr wrap="none" rtlCol="0">
            <a:spAutoFit/>
          </a:bodyPr>
          <a:lstStyle/>
          <a:p>
            <a:r>
              <a:rPr lang="ja-JP" altLang="ja-JP" sz="1400" dirty="0">
                <a:effectLst/>
                <a:latin typeface="Century" panose="02040604050505020304" pitchFamily="18" charset="0"/>
                <a:ea typeface="メイリオ" panose="020B0604030504040204" pitchFamily="50" charset="-128"/>
                <a:cs typeface="Times New Roman" panose="02020603050405020304" pitchFamily="18" charset="0"/>
              </a:rPr>
              <a:t>財務諸表の作成基準日における資産、</a:t>
            </a:r>
            <a:endParaRPr lang="en-US" altLang="ja-JP" sz="1400" dirty="0">
              <a:effectLst/>
              <a:latin typeface="Century" panose="02040604050505020304" pitchFamily="18" charset="0"/>
              <a:ea typeface="メイリオ" panose="020B0604030504040204" pitchFamily="50" charset="-128"/>
              <a:cs typeface="Times New Roman" panose="02020603050405020304" pitchFamily="18" charset="0"/>
            </a:endParaRPr>
          </a:p>
          <a:p>
            <a:r>
              <a:rPr lang="ja-JP" altLang="ja-JP" sz="1400" dirty="0">
                <a:effectLst/>
                <a:latin typeface="Century" panose="02040604050505020304" pitchFamily="18" charset="0"/>
                <a:ea typeface="メイリオ" panose="020B0604030504040204" pitchFamily="50" charset="-128"/>
                <a:cs typeface="Times New Roman" panose="02020603050405020304" pitchFamily="18" charset="0"/>
              </a:rPr>
              <a:t>負債及び純資産の状況を明らかにします。</a:t>
            </a:r>
          </a:p>
        </p:txBody>
      </p:sp>
      <p:sp>
        <p:nvSpPr>
          <p:cNvPr id="21" name="テキスト ボックス 20">
            <a:extLst>
              <a:ext uri="{FF2B5EF4-FFF2-40B4-BE49-F238E27FC236}">
                <a16:creationId xmlns:a16="http://schemas.microsoft.com/office/drawing/2014/main" id="{7CBE10C0-449F-416B-8488-9BC7775C7BDD}"/>
              </a:ext>
            </a:extLst>
          </p:cNvPr>
          <p:cNvSpPr txBox="1"/>
          <p:nvPr/>
        </p:nvSpPr>
        <p:spPr>
          <a:xfrm>
            <a:off x="5554411" y="3069542"/>
            <a:ext cx="5807639" cy="738664"/>
          </a:xfrm>
          <a:prstGeom prst="rect">
            <a:avLst/>
          </a:prstGeom>
          <a:noFill/>
        </p:spPr>
        <p:txBody>
          <a:bodyPr wrap="square" rtlCol="0">
            <a:spAutoFit/>
          </a:bodyPr>
          <a:lstStyle/>
          <a:p>
            <a:r>
              <a:rPr lang="ja-JP" altLang="en-US" sz="1400" dirty="0">
                <a:effectLst/>
                <a:latin typeface="Century" panose="02040604050505020304" pitchFamily="18" charset="0"/>
                <a:ea typeface="メイリオ" panose="020B0604030504040204" pitchFamily="50" charset="-128"/>
                <a:cs typeface="Times New Roman" panose="02020603050405020304" pitchFamily="18" charset="0"/>
              </a:rPr>
              <a:t>一会計期間の行政サービスの提供に要した費用とそれを賄うための財源である収入及び収支差額を表示し、府民等の負担と受益のバランスを明らかにします</a:t>
            </a:r>
            <a:r>
              <a:rPr lang="ja-JP" altLang="ja-JP" sz="1400" dirty="0">
                <a:effectLst/>
                <a:latin typeface="Century" panose="02040604050505020304" pitchFamily="18" charset="0"/>
                <a:ea typeface="メイリオ" panose="020B0604030504040204" pitchFamily="50" charset="-128"/>
                <a:cs typeface="Times New Roman" panose="02020603050405020304" pitchFamily="18" charset="0"/>
              </a:rPr>
              <a:t>。</a:t>
            </a:r>
          </a:p>
        </p:txBody>
      </p:sp>
      <p:sp>
        <p:nvSpPr>
          <p:cNvPr id="24" name="テキスト ボックス 23">
            <a:extLst>
              <a:ext uri="{FF2B5EF4-FFF2-40B4-BE49-F238E27FC236}">
                <a16:creationId xmlns:a16="http://schemas.microsoft.com/office/drawing/2014/main" id="{7322B4E1-D19B-4218-9B8A-B448AAF0E113}"/>
              </a:ext>
            </a:extLst>
          </p:cNvPr>
          <p:cNvSpPr txBox="1"/>
          <p:nvPr/>
        </p:nvSpPr>
        <p:spPr>
          <a:xfrm>
            <a:off x="5554411" y="4452590"/>
            <a:ext cx="5952186" cy="307777"/>
          </a:xfrm>
          <a:prstGeom prst="rect">
            <a:avLst/>
          </a:prstGeom>
          <a:noFill/>
        </p:spPr>
        <p:txBody>
          <a:bodyPr wrap="square" rtlCol="0">
            <a:spAutoFit/>
          </a:bodyPr>
          <a:lstStyle/>
          <a:p>
            <a:r>
              <a:rPr lang="ja-JP" altLang="en-US" sz="1400" dirty="0">
                <a:effectLst/>
                <a:latin typeface="Century" panose="02040604050505020304" pitchFamily="18" charset="0"/>
                <a:ea typeface="メイリオ" panose="020B0604030504040204" pitchFamily="50" charset="-128"/>
                <a:cs typeface="Times New Roman" panose="02020603050405020304" pitchFamily="18" charset="0"/>
              </a:rPr>
              <a:t>一会計期間の資金収支の状況を一定の活動区分別に表示します。</a:t>
            </a:r>
            <a:endParaRPr lang="ja-JP" altLang="ja-JP" sz="1400" dirty="0">
              <a:effectLst/>
              <a:latin typeface="Century" panose="02040604050505020304" pitchFamily="18" charset="0"/>
              <a:ea typeface="メイリオ" panose="020B060403050404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C89BBB27-948D-48F8-A1E3-7CB1880AE094}"/>
              </a:ext>
            </a:extLst>
          </p:cNvPr>
          <p:cNvSpPr txBox="1"/>
          <p:nvPr/>
        </p:nvSpPr>
        <p:spPr>
          <a:xfrm>
            <a:off x="8368257" y="5415109"/>
            <a:ext cx="3192490" cy="523220"/>
          </a:xfrm>
          <a:prstGeom prst="rect">
            <a:avLst/>
          </a:prstGeom>
          <a:noFill/>
        </p:spPr>
        <p:txBody>
          <a:bodyPr wrap="square" rtlCol="0">
            <a:spAutoFit/>
          </a:bodyPr>
          <a:lstStyle/>
          <a:p>
            <a:r>
              <a:rPr lang="ja-JP" altLang="en-US" sz="1400" dirty="0">
                <a:effectLst/>
                <a:latin typeface="Century" panose="02040604050505020304" pitchFamily="18" charset="0"/>
                <a:ea typeface="メイリオ" panose="020B0604030504040204" pitchFamily="50" charset="-128"/>
                <a:cs typeface="Times New Roman" panose="02020603050405020304" pitchFamily="18" charset="0"/>
              </a:rPr>
              <a:t>純資産の一会計期間の変動を明らかにします。</a:t>
            </a:r>
            <a:endParaRPr lang="ja-JP" altLang="ja-JP" sz="1400" dirty="0">
              <a:effectLst/>
              <a:latin typeface="Century" panose="02040604050505020304" pitchFamily="18" charset="0"/>
              <a:ea typeface="メイリオ" panose="020B0604030504040204" pitchFamily="50" charset="-128"/>
              <a:cs typeface="Times New Roman" panose="02020603050405020304" pitchFamily="18" charset="0"/>
            </a:endParaRPr>
          </a:p>
        </p:txBody>
      </p:sp>
      <p:sp>
        <p:nvSpPr>
          <p:cNvPr id="26" name="Rectangle 20">
            <a:extLst>
              <a:ext uri="{FF2B5EF4-FFF2-40B4-BE49-F238E27FC236}">
                <a16:creationId xmlns:a16="http://schemas.microsoft.com/office/drawing/2014/main" id="{77CF8044-9162-4832-AF98-54AEDB114DDB}"/>
              </a:ext>
            </a:extLst>
          </p:cNvPr>
          <p:cNvSpPr>
            <a:spLocks noChangeArrowheads="1"/>
          </p:cNvSpPr>
          <p:nvPr/>
        </p:nvSpPr>
        <p:spPr bwMode="auto">
          <a:xfrm>
            <a:off x="1513685" y="657437"/>
            <a:ext cx="37753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Ⅱ</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．大阪府の財務諸表</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8" name="テキスト ボックス 27">
            <a:extLst>
              <a:ext uri="{FF2B5EF4-FFF2-40B4-BE49-F238E27FC236}">
                <a16:creationId xmlns:a16="http://schemas.microsoft.com/office/drawing/2014/main" id="{DFDEB5FF-5415-495D-8394-FF07B40D1B90}"/>
              </a:ext>
            </a:extLst>
          </p:cNvPr>
          <p:cNvSpPr txBox="1"/>
          <p:nvPr/>
        </p:nvSpPr>
        <p:spPr>
          <a:xfrm>
            <a:off x="836770" y="6367347"/>
            <a:ext cx="1569660" cy="369332"/>
          </a:xfrm>
          <a:prstGeom prst="rect">
            <a:avLst/>
          </a:prstGeom>
          <a:solidFill>
            <a:schemeClr val="accent1"/>
          </a:solidFill>
        </p:spPr>
        <p:txBody>
          <a:bodyPr wrap="none" rtlCol="0">
            <a:spAutoFit/>
          </a:bodyPr>
          <a:lstStyle/>
          <a:p>
            <a:r>
              <a:rPr kumimoji="1" lang="ja-JP" altLang="en-US" dirty="0">
                <a:solidFill>
                  <a:schemeClr val="bg1"/>
                </a:solidFill>
              </a:rPr>
              <a:t>２作成基準日</a:t>
            </a:r>
          </a:p>
        </p:txBody>
      </p:sp>
      <p:sp>
        <p:nvSpPr>
          <p:cNvPr id="30" name="テキスト ボックス 29">
            <a:extLst>
              <a:ext uri="{FF2B5EF4-FFF2-40B4-BE49-F238E27FC236}">
                <a16:creationId xmlns:a16="http://schemas.microsoft.com/office/drawing/2014/main" id="{048B3835-38CB-426F-8A89-4F3AC50416E6}"/>
              </a:ext>
            </a:extLst>
          </p:cNvPr>
          <p:cNvSpPr txBox="1"/>
          <p:nvPr/>
        </p:nvSpPr>
        <p:spPr>
          <a:xfrm>
            <a:off x="2414051" y="6376849"/>
            <a:ext cx="9366470" cy="369332"/>
          </a:xfrm>
          <a:prstGeom prst="rect">
            <a:avLst/>
          </a:prstGeom>
          <a:noFill/>
        </p:spPr>
        <p:txBody>
          <a:bodyPr wrap="square">
            <a:spAutoFit/>
          </a:bodyPr>
          <a:lstStyle/>
          <a:p>
            <a:r>
              <a:rPr lang="ja-JP" altLang="en-US" dirty="0"/>
              <a:t>令和</a:t>
            </a:r>
            <a:r>
              <a:rPr lang="en-US" altLang="ja-JP" dirty="0"/>
              <a:t>6</a:t>
            </a:r>
            <a:r>
              <a:rPr lang="ja-JP" altLang="en-US" dirty="0"/>
              <a:t>年</a:t>
            </a:r>
            <a:r>
              <a:rPr lang="en-US" altLang="ja-JP" dirty="0"/>
              <a:t>3</a:t>
            </a:r>
            <a:r>
              <a:rPr lang="ja-JP" altLang="en-US" dirty="0"/>
              <a:t>月</a:t>
            </a:r>
            <a:r>
              <a:rPr lang="en-US" altLang="ja-JP" dirty="0"/>
              <a:t>31</a:t>
            </a:r>
            <a:r>
              <a:rPr lang="ja-JP" altLang="en-US" dirty="0"/>
              <a:t>日</a:t>
            </a:r>
            <a:r>
              <a:rPr lang="en-US" altLang="ja-JP" sz="1400" dirty="0"/>
              <a:t>〈</a:t>
            </a:r>
            <a:r>
              <a:rPr lang="ja-JP" altLang="en-US" sz="1400" dirty="0"/>
              <a:t>ただし、出納整理期間（令和</a:t>
            </a:r>
            <a:r>
              <a:rPr lang="en-US" altLang="ja-JP" sz="1400" dirty="0"/>
              <a:t>6</a:t>
            </a:r>
            <a:r>
              <a:rPr lang="ja-JP" altLang="en-US" sz="1400" dirty="0"/>
              <a:t>年</a:t>
            </a:r>
            <a:r>
              <a:rPr lang="en-US" altLang="ja-JP" sz="1400" dirty="0"/>
              <a:t>4</a:t>
            </a:r>
            <a:r>
              <a:rPr lang="ja-JP" altLang="en-US" sz="1400" dirty="0"/>
              <a:t>月</a:t>
            </a:r>
            <a:r>
              <a:rPr lang="en-US" altLang="ja-JP" sz="1400" dirty="0"/>
              <a:t>1</a:t>
            </a:r>
            <a:r>
              <a:rPr lang="ja-JP" altLang="en-US" sz="1400" dirty="0"/>
              <a:t>日～</a:t>
            </a:r>
            <a:r>
              <a:rPr lang="en-US" altLang="ja-JP" sz="1400" dirty="0"/>
              <a:t>5</a:t>
            </a:r>
            <a:r>
              <a:rPr lang="ja-JP" altLang="en-US" sz="1400" dirty="0"/>
              <a:t>月</a:t>
            </a:r>
            <a:r>
              <a:rPr lang="en-US" altLang="ja-JP" sz="1400" dirty="0"/>
              <a:t>31</a:t>
            </a:r>
            <a:r>
              <a:rPr lang="ja-JP" altLang="en-US" sz="1400" dirty="0"/>
              <a:t>日）の現金の出納に関する取引を含めます</a:t>
            </a:r>
            <a:r>
              <a:rPr lang="en-US" altLang="ja-JP" sz="1400" dirty="0"/>
              <a:t>〉</a:t>
            </a:r>
            <a:endParaRPr lang="ja-JP" altLang="en-US" dirty="0"/>
          </a:p>
        </p:txBody>
      </p:sp>
      <p:sp>
        <p:nvSpPr>
          <p:cNvPr id="2" name="スライド番号プレースホルダー 1">
            <a:extLst>
              <a:ext uri="{FF2B5EF4-FFF2-40B4-BE49-F238E27FC236}">
                <a16:creationId xmlns:a16="http://schemas.microsoft.com/office/drawing/2014/main" id="{4D24F3B0-9CE0-4685-B27B-E99477206A90}"/>
              </a:ext>
            </a:extLst>
          </p:cNvPr>
          <p:cNvSpPr>
            <a:spLocks noGrp="1"/>
          </p:cNvSpPr>
          <p:nvPr>
            <p:ph type="sldNum" sz="quarter" idx="12"/>
          </p:nvPr>
        </p:nvSpPr>
        <p:spPr>
          <a:xfrm>
            <a:off x="11871172" y="6461887"/>
            <a:ext cx="328448" cy="365125"/>
          </a:xfrm>
          <a:ln>
            <a:noFill/>
          </a:ln>
        </p:spPr>
        <p:txBody>
          <a:bodyPr/>
          <a:lstStyle/>
          <a:p>
            <a:fld id="{995ADDA1-9928-484C-B2C4-A9280BFF273D}" type="slidenum">
              <a:rPr kumimoji="1" lang="ja-JP" altLang="en-US" smtClean="0">
                <a:solidFill>
                  <a:schemeClr val="tx1"/>
                </a:solidFill>
              </a:rPr>
              <a:t>3</a:t>
            </a:fld>
            <a:endParaRPr kumimoji="1" lang="ja-JP" altLang="en-US">
              <a:solidFill>
                <a:schemeClr val="tx1"/>
              </a:solidFill>
            </a:endParaRPr>
          </a:p>
        </p:txBody>
      </p:sp>
      <p:pic>
        <p:nvPicPr>
          <p:cNvPr id="3" name="図 2">
            <a:extLst>
              <a:ext uri="{FF2B5EF4-FFF2-40B4-BE49-F238E27FC236}">
                <a16:creationId xmlns:a16="http://schemas.microsoft.com/office/drawing/2014/main" id="{4A4705F3-E062-4142-8C7D-B517BC8EF9DF}"/>
              </a:ext>
            </a:extLst>
          </p:cNvPr>
          <p:cNvPicPr>
            <a:picLocks noChangeAspect="1"/>
          </p:cNvPicPr>
          <p:nvPr/>
        </p:nvPicPr>
        <p:blipFill>
          <a:blip r:embed="rId2"/>
          <a:stretch>
            <a:fillRect/>
          </a:stretch>
        </p:blipFill>
        <p:spPr>
          <a:xfrm>
            <a:off x="3623387" y="1766021"/>
            <a:ext cx="1733550" cy="1009650"/>
          </a:xfrm>
          <a:prstGeom prst="rect">
            <a:avLst/>
          </a:prstGeom>
        </p:spPr>
      </p:pic>
      <p:pic>
        <p:nvPicPr>
          <p:cNvPr id="6" name="図 5">
            <a:extLst>
              <a:ext uri="{FF2B5EF4-FFF2-40B4-BE49-F238E27FC236}">
                <a16:creationId xmlns:a16="http://schemas.microsoft.com/office/drawing/2014/main" id="{1B28C193-3D65-4207-9A98-092ADE5A337B}"/>
              </a:ext>
            </a:extLst>
          </p:cNvPr>
          <p:cNvPicPr>
            <a:picLocks noChangeAspect="1"/>
          </p:cNvPicPr>
          <p:nvPr/>
        </p:nvPicPr>
        <p:blipFill>
          <a:blip r:embed="rId3"/>
          <a:stretch>
            <a:fillRect/>
          </a:stretch>
        </p:blipFill>
        <p:spPr>
          <a:xfrm>
            <a:off x="3623387" y="2903736"/>
            <a:ext cx="1733550" cy="1009650"/>
          </a:xfrm>
          <a:prstGeom prst="rect">
            <a:avLst/>
          </a:prstGeom>
        </p:spPr>
      </p:pic>
      <p:pic>
        <p:nvPicPr>
          <p:cNvPr id="7" name="図 6">
            <a:extLst>
              <a:ext uri="{FF2B5EF4-FFF2-40B4-BE49-F238E27FC236}">
                <a16:creationId xmlns:a16="http://schemas.microsoft.com/office/drawing/2014/main" id="{1019D956-683D-47AA-98A4-6B72D56C4A6B}"/>
              </a:ext>
            </a:extLst>
          </p:cNvPr>
          <p:cNvPicPr>
            <a:picLocks noChangeAspect="1"/>
          </p:cNvPicPr>
          <p:nvPr/>
        </p:nvPicPr>
        <p:blipFill>
          <a:blip r:embed="rId4"/>
          <a:stretch>
            <a:fillRect/>
          </a:stretch>
        </p:blipFill>
        <p:spPr>
          <a:xfrm>
            <a:off x="3623387" y="4062538"/>
            <a:ext cx="1733550" cy="1009650"/>
          </a:xfrm>
          <a:prstGeom prst="rect">
            <a:avLst/>
          </a:prstGeom>
        </p:spPr>
      </p:pic>
      <p:pic>
        <p:nvPicPr>
          <p:cNvPr id="8" name="図 7">
            <a:extLst>
              <a:ext uri="{FF2B5EF4-FFF2-40B4-BE49-F238E27FC236}">
                <a16:creationId xmlns:a16="http://schemas.microsoft.com/office/drawing/2014/main" id="{914BF244-EAEF-42EC-9176-0787062F7886}"/>
              </a:ext>
            </a:extLst>
          </p:cNvPr>
          <p:cNvPicPr>
            <a:picLocks noChangeAspect="1"/>
          </p:cNvPicPr>
          <p:nvPr/>
        </p:nvPicPr>
        <p:blipFill>
          <a:blip r:embed="rId5"/>
          <a:stretch>
            <a:fillRect/>
          </a:stretch>
        </p:blipFill>
        <p:spPr>
          <a:xfrm>
            <a:off x="3623387" y="5200469"/>
            <a:ext cx="4733925" cy="952500"/>
          </a:xfrm>
          <a:prstGeom prst="rect">
            <a:avLst/>
          </a:prstGeom>
        </p:spPr>
      </p:pic>
    </p:spTree>
    <p:extLst>
      <p:ext uri="{BB962C8B-B14F-4D97-AF65-F5344CB8AC3E}">
        <p14:creationId xmlns:p14="http://schemas.microsoft.com/office/powerpoint/2010/main" val="1156115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63EEBA1-64F2-4763-8F5C-A2EFF877D237}"/>
              </a:ext>
            </a:extLst>
          </p:cNvPr>
          <p:cNvSpPr/>
          <p:nvPr/>
        </p:nvSpPr>
        <p:spPr>
          <a:xfrm>
            <a:off x="1194600" y="1252092"/>
            <a:ext cx="10416556" cy="630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　貸借対照表は、財務諸表の作成基準日における資産、負債及び純資産の状況を明らかにすることを目的として作成する計算書です。令和</a:t>
            </a:r>
            <a:r>
              <a:rPr kumimoji="1" lang="en-US" altLang="ja-JP" sz="1600" b="1" dirty="0">
                <a:solidFill>
                  <a:schemeClr val="tx1"/>
                </a:solidFill>
              </a:rPr>
              <a:t>5</a:t>
            </a:r>
            <a:r>
              <a:rPr kumimoji="1" lang="ja-JP" altLang="en-US" sz="1600" b="1" dirty="0">
                <a:solidFill>
                  <a:schemeClr val="tx1"/>
                </a:solidFill>
              </a:rPr>
              <a:t>年度末の総資産額は</a:t>
            </a:r>
            <a:r>
              <a:rPr kumimoji="1" lang="en-US" altLang="ja-JP" sz="1600" b="1" dirty="0">
                <a:solidFill>
                  <a:schemeClr val="tx1"/>
                </a:solidFill>
              </a:rPr>
              <a:t>7</a:t>
            </a:r>
            <a:r>
              <a:rPr kumimoji="1" lang="ja-JP" altLang="en-US" sz="1600" b="1" dirty="0">
                <a:solidFill>
                  <a:schemeClr val="tx1"/>
                </a:solidFill>
              </a:rPr>
              <a:t>兆</a:t>
            </a:r>
            <a:r>
              <a:rPr kumimoji="1" lang="en-US" altLang="ja-JP" sz="1600" b="1" dirty="0">
                <a:solidFill>
                  <a:schemeClr val="tx1"/>
                </a:solidFill>
              </a:rPr>
              <a:t>8,115</a:t>
            </a:r>
            <a:r>
              <a:rPr kumimoji="1" lang="ja-JP" altLang="en-US" sz="1600" b="1" dirty="0">
                <a:solidFill>
                  <a:schemeClr val="tx1"/>
                </a:solidFill>
              </a:rPr>
              <a:t>億円です。前年度に比べ、</a:t>
            </a:r>
            <a:r>
              <a:rPr kumimoji="1" lang="en-US" altLang="ja-JP" sz="1600" b="1" dirty="0">
                <a:solidFill>
                  <a:schemeClr val="tx1"/>
                </a:solidFill>
              </a:rPr>
              <a:t>129</a:t>
            </a:r>
            <a:r>
              <a:rPr kumimoji="1" lang="ja-JP" altLang="en-US" sz="1600" b="1" dirty="0">
                <a:solidFill>
                  <a:schemeClr val="tx1"/>
                </a:solidFill>
              </a:rPr>
              <a:t>億円増加しています。</a:t>
            </a:r>
          </a:p>
        </p:txBody>
      </p:sp>
      <p:sp>
        <p:nvSpPr>
          <p:cNvPr id="24" name="Rectangle 20">
            <a:extLst>
              <a:ext uri="{FF2B5EF4-FFF2-40B4-BE49-F238E27FC236}">
                <a16:creationId xmlns:a16="http://schemas.microsoft.com/office/drawing/2014/main" id="{40A77B47-F021-42BD-965E-7C109C8169D5}"/>
              </a:ext>
            </a:extLst>
          </p:cNvPr>
          <p:cNvSpPr>
            <a:spLocks noChangeArrowheads="1"/>
          </p:cNvSpPr>
          <p:nvPr/>
        </p:nvSpPr>
        <p:spPr bwMode="auto">
          <a:xfrm>
            <a:off x="1513685" y="657437"/>
            <a:ext cx="2698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Ⅲ</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．貸借対照表</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5" name="Rectangle 31">
            <a:extLst>
              <a:ext uri="{FF2B5EF4-FFF2-40B4-BE49-F238E27FC236}">
                <a16:creationId xmlns:a16="http://schemas.microsoft.com/office/drawing/2014/main" id="{B1B334B6-F28D-4F2D-AE10-E71D5B077CC1}"/>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スライド番号プレースホルダー 2">
            <a:extLst>
              <a:ext uri="{FF2B5EF4-FFF2-40B4-BE49-F238E27FC236}">
                <a16:creationId xmlns:a16="http://schemas.microsoft.com/office/drawing/2014/main" id="{B2A0EDD8-43E9-4455-9E70-274055F9672B}"/>
              </a:ext>
            </a:extLst>
          </p:cNvPr>
          <p:cNvSpPr>
            <a:spLocks noGrp="1"/>
          </p:cNvSpPr>
          <p:nvPr>
            <p:ph type="sldNum" sz="quarter" idx="12"/>
          </p:nvPr>
        </p:nvSpPr>
        <p:spPr>
          <a:xfrm>
            <a:off x="11414234" y="6492875"/>
            <a:ext cx="777766" cy="365125"/>
          </a:xfrm>
        </p:spPr>
        <p:txBody>
          <a:bodyPr/>
          <a:lstStyle/>
          <a:p>
            <a:fld id="{995ADDA1-9928-484C-B2C4-A9280BFF273D}" type="slidenum">
              <a:rPr kumimoji="1" lang="ja-JP" altLang="en-US" smtClean="0">
                <a:solidFill>
                  <a:schemeClr val="tx1"/>
                </a:solidFill>
              </a:rPr>
              <a:t>4</a:t>
            </a:fld>
            <a:endParaRPr kumimoji="1" lang="ja-JP" altLang="en-US" dirty="0">
              <a:solidFill>
                <a:schemeClr val="tx1"/>
              </a:solidFill>
            </a:endParaRPr>
          </a:p>
        </p:txBody>
      </p:sp>
      <p:pic>
        <p:nvPicPr>
          <p:cNvPr id="7" name="図 6">
            <a:extLst>
              <a:ext uri="{FF2B5EF4-FFF2-40B4-BE49-F238E27FC236}">
                <a16:creationId xmlns:a16="http://schemas.microsoft.com/office/drawing/2014/main" id="{90EB2ED9-53FC-4F5E-A96E-F1A2DDB84EF2}"/>
              </a:ext>
            </a:extLst>
          </p:cNvPr>
          <p:cNvPicPr>
            <a:picLocks noChangeAspect="1"/>
          </p:cNvPicPr>
          <p:nvPr/>
        </p:nvPicPr>
        <p:blipFill>
          <a:blip r:embed="rId2"/>
          <a:stretch>
            <a:fillRect/>
          </a:stretch>
        </p:blipFill>
        <p:spPr>
          <a:xfrm>
            <a:off x="1229904" y="1910397"/>
            <a:ext cx="10345947" cy="4938504"/>
          </a:xfrm>
          <a:prstGeom prst="rect">
            <a:avLst/>
          </a:prstGeom>
        </p:spPr>
      </p:pic>
    </p:spTree>
    <p:extLst>
      <p:ext uri="{BB962C8B-B14F-4D97-AF65-F5344CB8AC3E}">
        <p14:creationId xmlns:p14="http://schemas.microsoft.com/office/powerpoint/2010/main" val="5359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40A77B47-F021-42BD-965E-7C109C8169D5}"/>
              </a:ext>
            </a:extLst>
          </p:cNvPr>
          <p:cNvSpPr>
            <a:spLocks noChangeArrowheads="1"/>
          </p:cNvSpPr>
          <p:nvPr/>
        </p:nvSpPr>
        <p:spPr bwMode="auto">
          <a:xfrm>
            <a:off x="1513685" y="657437"/>
            <a:ext cx="2698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Ⅲ</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．貸借対照表</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5" name="Rectangle 31">
            <a:extLst>
              <a:ext uri="{FF2B5EF4-FFF2-40B4-BE49-F238E27FC236}">
                <a16:creationId xmlns:a16="http://schemas.microsoft.com/office/drawing/2014/main" id="{B1B334B6-F28D-4F2D-AE10-E71D5B077CC1}"/>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スライド番号プレースホルダー 1">
            <a:extLst>
              <a:ext uri="{FF2B5EF4-FFF2-40B4-BE49-F238E27FC236}">
                <a16:creationId xmlns:a16="http://schemas.microsoft.com/office/drawing/2014/main" id="{B9B66CB6-0F44-4987-8223-5FDAE76D9DEB}"/>
              </a:ext>
            </a:extLst>
          </p:cNvPr>
          <p:cNvSpPr>
            <a:spLocks noGrp="1"/>
          </p:cNvSpPr>
          <p:nvPr>
            <p:ph type="sldNum" sz="quarter" idx="12"/>
          </p:nvPr>
        </p:nvSpPr>
        <p:spPr>
          <a:xfrm>
            <a:off x="11412233" y="6492875"/>
            <a:ext cx="779767" cy="365125"/>
          </a:xfrm>
        </p:spPr>
        <p:txBody>
          <a:bodyPr/>
          <a:lstStyle/>
          <a:p>
            <a:fld id="{995ADDA1-9928-484C-B2C4-A9280BFF273D}" type="slidenum">
              <a:rPr kumimoji="1" lang="ja-JP" altLang="en-US" smtClean="0">
                <a:solidFill>
                  <a:schemeClr val="tx1"/>
                </a:solidFill>
              </a:rPr>
              <a:t>5</a:t>
            </a:fld>
            <a:endParaRPr kumimoji="1" lang="ja-JP" altLang="en-US" dirty="0">
              <a:solidFill>
                <a:schemeClr val="tx1"/>
              </a:solidFill>
            </a:endParaRPr>
          </a:p>
        </p:txBody>
      </p:sp>
      <p:sp>
        <p:nvSpPr>
          <p:cNvPr id="9" name="正方形/長方形 8">
            <a:extLst>
              <a:ext uri="{FF2B5EF4-FFF2-40B4-BE49-F238E27FC236}">
                <a16:creationId xmlns:a16="http://schemas.microsoft.com/office/drawing/2014/main" id="{297DAC91-4D24-4374-A1EE-748F49BD8043}"/>
              </a:ext>
            </a:extLst>
          </p:cNvPr>
          <p:cNvSpPr/>
          <p:nvPr/>
        </p:nvSpPr>
        <p:spPr>
          <a:xfrm>
            <a:off x="1194599" y="1188616"/>
            <a:ext cx="10217633" cy="58417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　令和</a:t>
            </a:r>
            <a:r>
              <a:rPr kumimoji="1" lang="en-US" altLang="ja-JP" sz="1600" b="1" dirty="0">
                <a:solidFill>
                  <a:schemeClr val="tx1"/>
                </a:solidFill>
              </a:rPr>
              <a:t>5</a:t>
            </a:r>
            <a:r>
              <a:rPr kumimoji="1" lang="ja-JP" altLang="en-US" sz="1600" b="1" dirty="0">
                <a:solidFill>
                  <a:schemeClr val="tx1"/>
                </a:solidFill>
              </a:rPr>
              <a:t>年度末の総負債額は</a:t>
            </a:r>
            <a:r>
              <a:rPr kumimoji="1" lang="en-US" altLang="ja-JP" sz="1600" b="1" dirty="0">
                <a:solidFill>
                  <a:schemeClr val="tx1"/>
                </a:solidFill>
              </a:rPr>
              <a:t>6</a:t>
            </a:r>
            <a:r>
              <a:rPr kumimoji="1" lang="ja-JP" altLang="en-US" sz="1600" b="1" dirty="0">
                <a:solidFill>
                  <a:schemeClr val="tx1"/>
                </a:solidFill>
              </a:rPr>
              <a:t>兆</a:t>
            </a:r>
            <a:r>
              <a:rPr kumimoji="1" lang="en-US" altLang="ja-JP" sz="1600" b="1" dirty="0">
                <a:solidFill>
                  <a:schemeClr val="tx1"/>
                </a:solidFill>
              </a:rPr>
              <a:t>1,476</a:t>
            </a:r>
            <a:r>
              <a:rPr kumimoji="1" lang="ja-JP" altLang="en-US" sz="1600" b="1" dirty="0">
                <a:solidFill>
                  <a:schemeClr val="tx1"/>
                </a:solidFill>
              </a:rPr>
              <a:t>億円です。前年度に比べ、</a:t>
            </a:r>
            <a:r>
              <a:rPr kumimoji="1" lang="en-US" altLang="ja-JP" sz="1600" b="1" dirty="0">
                <a:solidFill>
                  <a:schemeClr val="tx1"/>
                </a:solidFill>
              </a:rPr>
              <a:t>1,425</a:t>
            </a:r>
            <a:r>
              <a:rPr kumimoji="1" lang="ja-JP" altLang="en-US" sz="1600" b="1" dirty="0">
                <a:solidFill>
                  <a:schemeClr val="tx1"/>
                </a:solidFill>
              </a:rPr>
              <a:t>億円減少しています。</a:t>
            </a:r>
            <a:endParaRPr kumimoji="1" lang="en-US" altLang="ja-JP" sz="1600" b="1" dirty="0">
              <a:solidFill>
                <a:schemeClr val="tx1"/>
              </a:solidFill>
            </a:endParaRPr>
          </a:p>
          <a:p>
            <a:r>
              <a:rPr kumimoji="1" lang="ja-JP" altLang="en-US" sz="1600" b="1" dirty="0">
                <a:solidFill>
                  <a:schemeClr val="tx1"/>
                </a:solidFill>
              </a:rPr>
              <a:t>　純資産額は</a:t>
            </a:r>
            <a:r>
              <a:rPr kumimoji="1" lang="en-US" altLang="ja-JP" sz="1600" b="1" dirty="0">
                <a:solidFill>
                  <a:schemeClr val="tx1"/>
                </a:solidFill>
              </a:rPr>
              <a:t>1</a:t>
            </a:r>
            <a:r>
              <a:rPr kumimoji="1" lang="ja-JP" altLang="en-US" sz="1600" b="1" dirty="0">
                <a:solidFill>
                  <a:schemeClr val="tx1"/>
                </a:solidFill>
              </a:rPr>
              <a:t>兆</a:t>
            </a:r>
            <a:r>
              <a:rPr kumimoji="1" lang="en-US" altLang="ja-JP" sz="1600" b="1" dirty="0">
                <a:solidFill>
                  <a:schemeClr val="tx1"/>
                </a:solidFill>
              </a:rPr>
              <a:t>6,639</a:t>
            </a:r>
            <a:r>
              <a:rPr kumimoji="1" lang="ja-JP" altLang="en-US" sz="1600" b="1" dirty="0">
                <a:solidFill>
                  <a:schemeClr val="tx1"/>
                </a:solidFill>
              </a:rPr>
              <a:t>億円です。前年度に比べ、</a:t>
            </a:r>
            <a:r>
              <a:rPr kumimoji="1" lang="en-US" altLang="ja-JP" sz="1600" b="1" dirty="0">
                <a:solidFill>
                  <a:schemeClr val="tx1"/>
                </a:solidFill>
              </a:rPr>
              <a:t>1,555</a:t>
            </a:r>
            <a:r>
              <a:rPr kumimoji="1" lang="ja-JP" altLang="en-US" sz="1600" b="1" dirty="0">
                <a:solidFill>
                  <a:schemeClr val="tx1"/>
                </a:solidFill>
              </a:rPr>
              <a:t>億円増加しています。</a:t>
            </a:r>
          </a:p>
        </p:txBody>
      </p:sp>
      <p:pic>
        <p:nvPicPr>
          <p:cNvPr id="3" name="図 2">
            <a:extLst>
              <a:ext uri="{FF2B5EF4-FFF2-40B4-BE49-F238E27FC236}">
                <a16:creationId xmlns:a16="http://schemas.microsoft.com/office/drawing/2014/main" id="{BC6394A8-5219-4681-A9F0-F0B2DD915A9F}"/>
              </a:ext>
            </a:extLst>
          </p:cNvPr>
          <p:cNvPicPr>
            <a:picLocks noChangeAspect="1"/>
          </p:cNvPicPr>
          <p:nvPr/>
        </p:nvPicPr>
        <p:blipFill>
          <a:blip r:embed="rId2"/>
          <a:stretch>
            <a:fillRect/>
          </a:stretch>
        </p:blipFill>
        <p:spPr>
          <a:xfrm>
            <a:off x="1706879" y="1793987"/>
            <a:ext cx="9161416" cy="5065112"/>
          </a:xfrm>
          <a:prstGeom prst="rect">
            <a:avLst/>
          </a:prstGeom>
        </p:spPr>
      </p:pic>
    </p:spTree>
    <p:extLst>
      <p:ext uri="{BB962C8B-B14F-4D97-AF65-F5344CB8AC3E}">
        <p14:creationId xmlns:p14="http://schemas.microsoft.com/office/powerpoint/2010/main" val="2726466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1513685" y="657437"/>
            <a:ext cx="2698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Ⅲ</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．貸借対照表</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700F3A61-1AAF-4EE1-B37D-9359ACD17655}"/>
              </a:ext>
            </a:extLst>
          </p:cNvPr>
          <p:cNvSpPr txBox="1"/>
          <p:nvPr/>
        </p:nvSpPr>
        <p:spPr>
          <a:xfrm>
            <a:off x="502442" y="1329868"/>
            <a:ext cx="4237057" cy="369332"/>
          </a:xfrm>
          <a:prstGeom prst="rect">
            <a:avLst/>
          </a:prstGeom>
          <a:solidFill>
            <a:schemeClr val="accent1"/>
          </a:solidFill>
        </p:spPr>
        <p:txBody>
          <a:bodyPr wrap="none" rtlCol="0">
            <a:spAutoFit/>
          </a:bodyPr>
          <a:lstStyle/>
          <a:p>
            <a:r>
              <a:rPr kumimoji="1" lang="ja-JP" altLang="en-US" dirty="0">
                <a:solidFill>
                  <a:schemeClr val="bg1"/>
                </a:solidFill>
              </a:rPr>
              <a:t>直近</a:t>
            </a:r>
            <a:r>
              <a:rPr kumimoji="1" lang="en-US" altLang="ja-JP" dirty="0">
                <a:solidFill>
                  <a:schemeClr val="bg1"/>
                </a:solidFill>
              </a:rPr>
              <a:t>5</a:t>
            </a:r>
            <a:r>
              <a:rPr kumimoji="1" lang="ja-JP" altLang="en-US" dirty="0">
                <a:solidFill>
                  <a:schemeClr val="bg1"/>
                </a:solidFill>
              </a:rPr>
              <a:t>年間の資産・負債・純資産の推移</a:t>
            </a:r>
          </a:p>
        </p:txBody>
      </p:sp>
      <p:sp>
        <p:nvSpPr>
          <p:cNvPr id="10" name="テキスト ボックス 9">
            <a:extLst>
              <a:ext uri="{FF2B5EF4-FFF2-40B4-BE49-F238E27FC236}">
                <a16:creationId xmlns:a16="http://schemas.microsoft.com/office/drawing/2014/main" id="{CDDAF371-C549-45ED-AC57-14A42B1C61A8}"/>
              </a:ext>
            </a:extLst>
          </p:cNvPr>
          <p:cNvSpPr txBox="1"/>
          <p:nvPr/>
        </p:nvSpPr>
        <p:spPr>
          <a:xfrm>
            <a:off x="519432" y="1822673"/>
            <a:ext cx="1338828" cy="369332"/>
          </a:xfrm>
          <a:prstGeom prst="rect">
            <a:avLst/>
          </a:prstGeom>
          <a:solidFill>
            <a:schemeClr val="bg1"/>
          </a:solidFill>
          <a:ln>
            <a:solidFill>
              <a:schemeClr val="tx1"/>
            </a:solidFill>
          </a:ln>
        </p:spPr>
        <p:txBody>
          <a:bodyPr wrap="none" rtlCol="0">
            <a:spAutoFit/>
          </a:bodyPr>
          <a:lstStyle/>
          <a:p>
            <a:r>
              <a:rPr kumimoji="1" lang="ja-JP" altLang="en-US" b="1" dirty="0">
                <a:latin typeface="メイリオ 本文"/>
              </a:rPr>
              <a:t>資産の推移</a:t>
            </a:r>
          </a:p>
        </p:txBody>
      </p:sp>
      <p:sp>
        <p:nvSpPr>
          <p:cNvPr id="9" name="テキスト ボックス 8">
            <a:extLst>
              <a:ext uri="{FF2B5EF4-FFF2-40B4-BE49-F238E27FC236}">
                <a16:creationId xmlns:a16="http://schemas.microsoft.com/office/drawing/2014/main" id="{F6508043-C868-4A85-89A3-3D4F7323D55D}"/>
              </a:ext>
            </a:extLst>
          </p:cNvPr>
          <p:cNvSpPr txBox="1"/>
          <p:nvPr/>
        </p:nvSpPr>
        <p:spPr>
          <a:xfrm>
            <a:off x="6347121" y="1818048"/>
            <a:ext cx="2262158" cy="369332"/>
          </a:xfrm>
          <a:prstGeom prst="rect">
            <a:avLst/>
          </a:prstGeom>
          <a:solidFill>
            <a:schemeClr val="bg1"/>
          </a:solidFill>
          <a:ln>
            <a:solidFill>
              <a:schemeClr val="tx1"/>
            </a:solidFill>
          </a:ln>
        </p:spPr>
        <p:txBody>
          <a:bodyPr wrap="none" rtlCol="0">
            <a:spAutoFit/>
          </a:bodyPr>
          <a:lstStyle/>
          <a:p>
            <a:r>
              <a:rPr kumimoji="1" lang="ja-JP" altLang="en-US" b="1" dirty="0">
                <a:latin typeface="メイリオ 本文"/>
              </a:rPr>
              <a:t>負債・純資産の推移</a:t>
            </a:r>
          </a:p>
        </p:txBody>
      </p:sp>
      <p:sp>
        <p:nvSpPr>
          <p:cNvPr id="15" name="正方形/長方形 14">
            <a:extLst>
              <a:ext uri="{FF2B5EF4-FFF2-40B4-BE49-F238E27FC236}">
                <a16:creationId xmlns:a16="http://schemas.microsoft.com/office/drawing/2014/main" id="{846B6E5B-8F3B-496D-87D4-7519804336F4}"/>
              </a:ext>
            </a:extLst>
          </p:cNvPr>
          <p:cNvSpPr/>
          <p:nvPr/>
        </p:nvSpPr>
        <p:spPr>
          <a:xfrm>
            <a:off x="519432" y="2187380"/>
            <a:ext cx="4726263" cy="36933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資産は、令和元年度から一貫して増加しています。</a:t>
            </a:r>
          </a:p>
        </p:txBody>
      </p:sp>
      <p:sp>
        <p:nvSpPr>
          <p:cNvPr id="16" name="正方形/長方形 15">
            <a:extLst>
              <a:ext uri="{FF2B5EF4-FFF2-40B4-BE49-F238E27FC236}">
                <a16:creationId xmlns:a16="http://schemas.microsoft.com/office/drawing/2014/main" id="{EB8AC4DD-9C1B-450A-9293-653AFE99033D}"/>
              </a:ext>
            </a:extLst>
          </p:cNvPr>
          <p:cNvSpPr/>
          <p:nvPr/>
        </p:nvSpPr>
        <p:spPr>
          <a:xfrm>
            <a:off x="6355434" y="2211193"/>
            <a:ext cx="5257446" cy="81414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負債は、令和</a:t>
            </a:r>
            <a:r>
              <a:rPr kumimoji="1" lang="en-US" altLang="ja-JP" sz="1600" b="1" dirty="0">
                <a:solidFill>
                  <a:schemeClr val="tx1"/>
                </a:solidFill>
              </a:rPr>
              <a:t>3</a:t>
            </a:r>
            <a:r>
              <a:rPr kumimoji="1" lang="ja-JP" altLang="en-US" sz="1600" b="1" dirty="0">
                <a:solidFill>
                  <a:schemeClr val="tx1"/>
                </a:solidFill>
              </a:rPr>
              <a:t>年度をピークに、令和</a:t>
            </a:r>
            <a:r>
              <a:rPr kumimoji="1" lang="en-US" altLang="ja-JP" sz="1600" b="1" dirty="0">
                <a:solidFill>
                  <a:schemeClr val="tx1"/>
                </a:solidFill>
              </a:rPr>
              <a:t>4</a:t>
            </a:r>
            <a:r>
              <a:rPr kumimoji="1" lang="ja-JP" altLang="en-US" sz="1600" b="1" dirty="0">
                <a:solidFill>
                  <a:schemeClr val="tx1"/>
                </a:solidFill>
              </a:rPr>
              <a:t>年度から減少に転じています。純資産は、令和元年度から一貫して増加しています。</a:t>
            </a:r>
          </a:p>
        </p:txBody>
      </p:sp>
      <p:sp>
        <p:nvSpPr>
          <p:cNvPr id="14" name="スライド番号プレースホルダー 13">
            <a:extLst>
              <a:ext uri="{FF2B5EF4-FFF2-40B4-BE49-F238E27FC236}">
                <a16:creationId xmlns:a16="http://schemas.microsoft.com/office/drawing/2014/main" id="{F20391A7-FE25-4A98-ABE2-E19C14A8814F}"/>
              </a:ext>
            </a:extLst>
          </p:cNvPr>
          <p:cNvSpPr>
            <a:spLocks noGrp="1"/>
          </p:cNvSpPr>
          <p:nvPr>
            <p:ph type="sldNum" sz="quarter" idx="12"/>
          </p:nvPr>
        </p:nvSpPr>
        <p:spPr>
          <a:xfrm>
            <a:off x="11412233" y="6492875"/>
            <a:ext cx="779767" cy="365125"/>
          </a:xfrm>
        </p:spPr>
        <p:txBody>
          <a:bodyPr/>
          <a:lstStyle/>
          <a:p>
            <a:fld id="{995ADDA1-9928-484C-B2C4-A9280BFF273D}" type="slidenum">
              <a:rPr kumimoji="1" lang="ja-JP" altLang="en-US" smtClean="0">
                <a:solidFill>
                  <a:schemeClr val="tx1"/>
                </a:solidFill>
              </a:rPr>
              <a:t>6</a:t>
            </a:fld>
            <a:endParaRPr kumimoji="1" lang="ja-JP" altLang="en-US" dirty="0">
              <a:solidFill>
                <a:schemeClr val="tx1"/>
              </a:solidFill>
            </a:endParaRPr>
          </a:p>
        </p:txBody>
      </p:sp>
      <p:pic>
        <p:nvPicPr>
          <p:cNvPr id="2" name="図 1">
            <a:extLst>
              <a:ext uri="{FF2B5EF4-FFF2-40B4-BE49-F238E27FC236}">
                <a16:creationId xmlns:a16="http://schemas.microsoft.com/office/drawing/2014/main" id="{0DE606F8-5A55-44D3-A777-8E0850824603}"/>
              </a:ext>
            </a:extLst>
          </p:cNvPr>
          <p:cNvPicPr>
            <a:picLocks noChangeAspect="1"/>
          </p:cNvPicPr>
          <p:nvPr/>
        </p:nvPicPr>
        <p:blipFill>
          <a:blip r:embed="rId2"/>
          <a:stretch>
            <a:fillRect/>
          </a:stretch>
        </p:blipFill>
        <p:spPr>
          <a:xfrm>
            <a:off x="502442" y="3139106"/>
            <a:ext cx="5335252" cy="3384000"/>
          </a:xfrm>
          <a:prstGeom prst="rect">
            <a:avLst/>
          </a:prstGeom>
          <a:ln>
            <a:solidFill>
              <a:schemeClr val="tx1"/>
            </a:solidFill>
          </a:ln>
        </p:spPr>
      </p:pic>
      <p:pic>
        <p:nvPicPr>
          <p:cNvPr id="3" name="図 2">
            <a:extLst>
              <a:ext uri="{FF2B5EF4-FFF2-40B4-BE49-F238E27FC236}">
                <a16:creationId xmlns:a16="http://schemas.microsoft.com/office/drawing/2014/main" id="{305A85C5-DB2E-4083-894F-82D43747B583}"/>
              </a:ext>
            </a:extLst>
          </p:cNvPr>
          <p:cNvPicPr>
            <a:picLocks noChangeAspect="1"/>
          </p:cNvPicPr>
          <p:nvPr/>
        </p:nvPicPr>
        <p:blipFill>
          <a:blip r:embed="rId3"/>
          <a:stretch>
            <a:fillRect/>
          </a:stretch>
        </p:blipFill>
        <p:spPr>
          <a:xfrm>
            <a:off x="6347121" y="3139106"/>
            <a:ext cx="4847956" cy="3384000"/>
          </a:xfrm>
          <a:prstGeom prst="rect">
            <a:avLst/>
          </a:prstGeom>
          <a:ln>
            <a:solidFill>
              <a:schemeClr val="tx1"/>
            </a:solidFill>
          </a:ln>
        </p:spPr>
      </p:pic>
    </p:spTree>
    <p:extLst>
      <p:ext uri="{BB962C8B-B14F-4D97-AF65-F5344CB8AC3E}">
        <p14:creationId xmlns:p14="http://schemas.microsoft.com/office/powerpoint/2010/main" val="2776338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63EEBA1-64F2-4763-8F5C-A2EFF877D237}"/>
              </a:ext>
            </a:extLst>
          </p:cNvPr>
          <p:cNvSpPr/>
          <p:nvPr/>
        </p:nvSpPr>
        <p:spPr>
          <a:xfrm>
            <a:off x="1698950" y="502018"/>
            <a:ext cx="10103166" cy="79806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　行政コスト計算書は、一会計期間の行政サービスの提供に要した費用と、それを賄うための財源である収入と収支差額を表示することを目的として作成する計算書です。</a:t>
            </a:r>
            <a:endParaRPr kumimoji="1" lang="en-US" altLang="ja-JP" sz="1600" b="1" dirty="0">
              <a:solidFill>
                <a:schemeClr val="tx1"/>
              </a:solidFill>
            </a:endParaRPr>
          </a:p>
          <a:p>
            <a:r>
              <a:rPr kumimoji="1" lang="ja-JP" altLang="en-US" sz="1600" b="1" dirty="0">
                <a:solidFill>
                  <a:schemeClr val="tx1"/>
                </a:solidFill>
              </a:rPr>
              <a:t>　令和</a:t>
            </a:r>
            <a:r>
              <a:rPr kumimoji="1" lang="en-US" altLang="ja-JP" sz="1600" b="1" dirty="0">
                <a:solidFill>
                  <a:schemeClr val="tx1"/>
                </a:solidFill>
              </a:rPr>
              <a:t>5</a:t>
            </a:r>
            <a:r>
              <a:rPr kumimoji="1" lang="ja-JP" altLang="en-US" sz="1600" b="1" dirty="0">
                <a:solidFill>
                  <a:schemeClr val="tx1"/>
                </a:solidFill>
              </a:rPr>
              <a:t>年度の当期収支差額は</a:t>
            </a:r>
            <a:r>
              <a:rPr kumimoji="1" lang="en-US" altLang="ja-JP" sz="1600" b="1" dirty="0">
                <a:solidFill>
                  <a:schemeClr val="tx1"/>
                </a:solidFill>
              </a:rPr>
              <a:t>1,555</a:t>
            </a:r>
            <a:r>
              <a:rPr kumimoji="1" lang="ja-JP" altLang="en-US" sz="1600" b="1" dirty="0">
                <a:solidFill>
                  <a:schemeClr val="tx1"/>
                </a:solidFill>
              </a:rPr>
              <a:t>億円です。前年度に比べ、</a:t>
            </a:r>
            <a:r>
              <a:rPr kumimoji="1" lang="en-US" altLang="ja-JP" sz="1600" b="1" dirty="0">
                <a:solidFill>
                  <a:schemeClr val="tx1"/>
                </a:solidFill>
              </a:rPr>
              <a:t>1,254</a:t>
            </a:r>
            <a:r>
              <a:rPr kumimoji="1" lang="ja-JP" altLang="en-US" sz="1600" b="1" dirty="0">
                <a:solidFill>
                  <a:schemeClr val="tx1"/>
                </a:solidFill>
              </a:rPr>
              <a:t>億円減少しています。</a:t>
            </a:r>
          </a:p>
        </p:txBody>
      </p:sp>
      <p:sp>
        <p:nvSpPr>
          <p:cNvPr id="24" name="Rectangle 20">
            <a:extLst>
              <a:ext uri="{FF2B5EF4-FFF2-40B4-BE49-F238E27FC236}">
                <a16:creationId xmlns:a16="http://schemas.microsoft.com/office/drawing/2014/main" id="{40A77B47-F021-42BD-965E-7C109C8169D5}"/>
              </a:ext>
            </a:extLst>
          </p:cNvPr>
          <p:cNvSpPr>
            <a:spLocks noChangeArrowheads="1"/>
          </p:cNvSpPr>
          <p:nvPr/>
        </p:nvSpPr>
        <p:spPr bwMode="auto">
          <a:xfrm>
            <a:off x="1530311" y="0"/>
            <a:ext cx="37753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lang="en-US" altLang="ja-JP" sz="2800" dirty="0">
                <a:latin typeface="HG丸ｺﾞｼｯｸM-PRO" panose="020F0600000000000000" pitchFamily="50" charset="-128"/>
                <a:ea typeface="HG丸ｺﾞｼｯｸM-PRO" panose="020F0600000000000000" pitchFamily="50" charset="-128"/>
              </a:rPr>
              <a:t>Ⅳ</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．行政コスト計算書</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5" name="Rectangle 31">
            <a:extLst>
              <a:ext uri="{FF2B5EF4-FFF2-40B4-BE49-F238E27FC236}">
                <a16:creationId xmlns:a16="http://schemas.microsoft.com/office/drawing/2014/main" id="{B1B334B6-F28D-4F2D-AE10-E71D5B077CC1}"/>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スライド番号プレースホルダー 1">
            <a:extLst>
              <a:ext uri="{FF2B5EF4-FFF2-40B4-BE49-F238E27FC236}">
                <a16:creationId xmlns:a16="http://schemas.microsoft.com/office/drawing/2014/main" id="{ED99E174-CBBF-4BA8-AE03-40BCF5287A17}"/>
              </a:ext>
            </a:extLst>
          </p:cNvPr>
          <p:cNvSpPr>
            <a:spLocks noGrp="1"/>
          </p:cNvSpPr>
          <p:nvPr>
            <p:ph type="sldNum" sz="quarter" idx="12"/>
          </p:nvPr>
        </p:nvSpPr>
        <p:spPr>
          <a:xfrm>
            <a:off x="11412233" y="6492875"/>
            <a:ext cx="779767" cy="365125"/>
          </a:xfrm>
        </p:spPr>
        <p:txBody>
          <a:bodyPr/>
          <a:lstStyle/>
          <a:p>
            <a:fld id="{995ADDA1-9928-484C-B2C4-A9280BFF273D}" type="slidenum">
              <a:rPr kumimoji="1" lang="ja-JP" altLang="en-US" smtClean="0">
                <a:solidFill>
                  <a:schemeClr val="tx1"/>
                </a:solidFill>
              </a:rPr>
              <a:t>7</a:t>
            </a:fld>
            <a:endParaRPr kumimoji="1" lang="ja-JP" altLang="en-US">
              <a:solidFill>
                <a:schemeClr val="tx1"/>
              </a:solidFill>
            </a:endParaRPr>
          </a:p>
        </p:txBody>
      </p:sp>
      <p:pic>
        <p:nvPicPr>
          <p:cNvPr id="8" name="図 7">
            <a:extLst>
              <a:ext uri="{FF2B5EF4-FFF2-40B4-BE49-F238E27FC236}">
                <a16:creationId xmlns:a16="http://schemas.microsoft.com/office/drawing/2014/main" id="{F8D5C1F5-B5C8-4D28-A96B-306C06ED1F3F}"/>
              </a:ext>
            </a:extLst>
          </p:cNvPr>
          <p:cNvPicPr>
            <a:picLocks noChangeAspect="1"/>
          </p:cNvPicPr>
          <p:nvPr/>
        </p:nvPicPr>
        <p:blipFill>
          <a:blip r:embed="rId2"/>
          <a:stretch>
            <a:fillRect/>
          </a:stretch>
        </p:blipFill>
        <p:spPr>
          <a:xfrm>
            <a:off x="1309066" y="1318074"/>
            <a:ext cx="10493050" cy="5551240"/>
          </a:xfrm>
          <a:prstGeom prst="rect">
            <a:avLst/>
          </a:prstGeom>
        </p:spPr>
      </p:pic>
    </p:spTree>
    <p:extLst>
      <p:ext uri="{BB962C8B-B14F-4D97-AF65-F5344CB8AC3E}">
        <p14:creationId xmlns:p14="http://schemas.microsoft.com/office/powerpoint/2010/main" val="35957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63EEBA1-64F2-4763-8F5C-A2EFF877D237}"/>
              </a:ext>
            </a:extLst>
          </p:cNvPr>
          <p:cNvSpPr/>
          <p:nvPr/>
        </p:nvSpPr>
        <p:spPr>
          <a:xfrm>
            <a:off x="1124519" y="1180657"/>
            <a:ext cx="10910315" cy="7735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　キャッシュ・フロー計算書は、一会計期間の資金収支の状況を、行政サービス活動、投資活動、財務活動に区分して表示したもので、どのような要因で現金が増減したのかがわかります。</a:t>
            </a:r>
            <a:endParaRPr kumimoji="1" lang="en-US" altLang="ja-JP" sz="1600" b="1" dirty="0">
              <a:solidFill>
                <a:schemeClr val="tx1"/>
              </a:solidFill>
            </a:endParaRPr>
          </a:p>
          <a:p>
            <a:r>
              <a:rPr kumimoji="1" lang="ja-JP" altLang="en-US" sz="1600" b="1" dirty="0">
                <a:solidFill>
                  <a:schemeClr val="tx1"/>
                </a:solidFill>
              </a:rPr>
              <a:t>　令和</a:t>
            </a:r>
            <a:r>
              <a:rPr kumimoji="1" lang="en-US" altLang="ja-JP" sz="1600" b="1" dirty="0">
                <a:solidFill>
                  <a:schemeClr val="tx1"/>
                </a:solidFill>
              </a:rPr>
              <a:t>5</a:t>
            </a:r>
            <a:r>
              <a:rPr kumimoji="1" lang="ja-JP" altLang="en-US" sz="1600" b="1" dirty="0">
                <a:solidFill>
                  <a:schemeClr val="tx1"/>
                </a:solidFill>
              </a:rPr>
              <a:t>年度の形式収支は</a:t>
            </a:r>
            <a:r>
              <a:rPr kumimoji="1" lang="en-US" altLang="ja-JP" sz="1600" b="1" dirty="0">
                <a:solidFill>
                  <a:schemeClr val="tx1"/>
                </a:solidFill>
              </a:rPr>
              <a:t>500</a:t>
            </a:r>
            <a:r>
              <a:rPr kumimoji="1" lang="ja-JP" altLang="en-US" sz="1600" b="1" dirty="0">
                <a:solidFill>
                  <a:schemeClr val="tx1"/>
                </a:solidFill>
              </a:rPr>
              <a:t>億円の黒字です。前年度に比べ、</a:t>
            </a:r>
            <a:r>
              <a:rPr kumimoji="1" lang="en-US" altLang="ja-JP" sz="1600" b="1" dirty="0">
                <a:solidFill>
                  <a:schemeClr val="tx1"/>
                </a:solidFill>
              </a:rPr>
              <a:t>60</a:t>
            </a:r>
            <a:r>
              <a:rPr kumimoji="1" lang="ja-JP" altLang="en-US" sz="1600" b="1" dirty="0">
                <a:solidFill>
                  <a:schemeClr val="tx1"/>
                </a:solidFill>
              </a:rPr>
              <a:t>億円減少しています。</a:t>
            </a:r>
          </a:p>
        </p:txBody>
      </p:sp>
      <p:sp>
        <p:nvSpPr>
          <p:cNvPr id="24" name="Rectangle 20">
            <a:extLst>
              <a:ext uri="{FF2B5EF4-FFF2-40B4-BE49-F238E27FC236}">
                <a16:creationId xmlns:a16="http://schemas.microsoft.com/office/drawing/2014/main" id="{40A77B47-F021-42BD-965E-7C109C8169D5}"/>
              </a:ext>
            </a:extLst>
          </p:cNvPr>
          <p:cNvSpPr>
            <a:spLocks noChangeArrowheads="1"/>
          </p:cNvSpPr>
          <p:nvPr/>
        </p:nvSpPr>
        <p:spPr bwMode="auto">
          <a:xfrm>
            <a:off x="1513685" y="657437"/>
            <a:ext cx="52116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19813" algn="r"/>
              </a:tabLst>
            </a:pP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Ⅴ</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．キャッシュ・フロー計算書</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5" name="Rectangle 31">
            <a:extLst>
              <a:ext uri="{FF2B5EF4-FFF2-40B4-BE49-F238E27FC236}">
                <a16:creationId xmlns:a16="http://schemas.microsoft.com/office/drawing/2014/main" id="{B1B334B6-F28D-4F2D-AE10-E71D5B077CC1}"/>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スライド番号プレースホルダー 1">
            <a:extLst>
              <a:ext uri="{FF2B5EF4-FFF2-40B4-BE49-F238E27FC236}">
                <a16:creationId xmlns:a16="http://schemas.microsoft.com/office/drawing/2014/main" id="{BA93775D-6E52-4BF6-936D-AE99CC0436AD}"/>
              </a:ext>
            </a:extLst>
          </p:cNvPr>
          <p:cNvSpPr>
            <a:spLocks noGrp="1"/>
          </p:cNvSpPr>
          <p:nvPr>
            <p:ph type="sldNum" sz="quarter" idx="12"/>
          </p:nvPr>
        </p:nvSpPr>
        <p:spPr>
          <a:xfrm>
            <a:off x="11412233" y="6491409"/>
            <a:ext cx="779767" cy="365125"/>
          </a:xfrm>
        </p:spPr>
        <p:txBody>
          <a:bodyPr/>
          <a:lstStyle/>
          <a:p>
            <a:fld id="{995ADDA1-9928-484C-B2C4-A9280BFF273D}" type="slidenum">
              <a:rPr kumimoji="1" lang="ja-JP" altLang="en-US" smtClean="0">
                <a:solidFill>
                  <a:schemeClr val="tx1"/>
                </a:solidFill>
              </a:rPr>
              <a:t>8</a:t>
            </a:fld>
            <a:endParaRPr kumimoji="1" lang="ja-JP" altLang="en-US" dirty="0">
              <a:solidFill>
                <a:schemeClr val="tx1"/>
              </a:solidFill>
            </a:endParaRPr>
          </a:p>
        </p:txBody>
      </p:sp>
      <p:pic>
        <p:nvPicPr>
          <p:cNvPr id="3" name="図 2">
            <a:extLst>
              <a:ext uri="{FF2B5EF4-FFF2-40B4-BE49-F238E27FC236}">
                <a16:creationId xmlns:a16="http://schemas.microsoft.com/office/drawing/2014/main" id="{4A81630D-D859-4629-8D32-71DB119D70D8}"/>
              </a:ext>
            </a:extLst>
          </p:cNvPr>
          <p:cNvPicPr>
            <a:picLocks noChangeAspect="1"/>
          </p:cNvPicPr>
          <p:nvPr/>
        </p:nvPicPr>
        <p:blipFill>
          <a:blip r:embed="rId2"/>
          <a:stretch>
            <a:fillRect/>
          </a:stretch>
        </p:blipFill>
        <p:spPr>
          <a:xfrm>
            <a:off x="1587261" y="2022517"/>
            <a:ext cx="9616763" cy="4834017"/>
          </a:xfrm>
          <a:prstGeom prst="rect">
            <a:avLst/>
          </a:prstGeom>
        </p:spPr>
      </p:pic>
    </p:spTree>
    <p:extLst>
      <p:ext uri="{BB962C8B-B14F-4D97-AF65-F5344CB8AC3E}">
        <p14:creationId xmlns:p14="http://schemas.microsoft.com/office/powerpoint/2010/main" val="3351476742"/>
      </p:ext>
    </p:extLst>
  </p:cSld>
  <p:clrMapOvr>
    <a:masterClrMapping/>
  </p:clrMapOvr>
</p:sld>
</file>

<file path=ppt/theme/theme1.xml><?xml version="1.0" encoding="utf-8"?>
<a:theme xmlns:a="http://schemas.openxmlformats.org/drawingml/2006/main" name="ウィスプ">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3945</TotalTime>
  <Words>2798</Words>
  <Application>Microsoft Office PowerPoint</Application>
  <PresentationFormat>ワイド画面</PresentationFormat>
  <Paragraphs>208</Paragraphs>
  <Slides>20</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HG丸ｺﾞｼｯｸM-PRO</vt:lpstr>
      <vt:lpstr>ＭＳ Ｐゴシック</vt:lpstr>
      <vt:lpstr>メイリオ</vt:lpstr>
      <vt:lpstr>メイリオ 本文</vt:lpstr>
      <vt:lpstr>游ゴシック</vt:lpstr>
      <vt:lpstr>Arial</vt:lpstr>
      <vt:lpstr>Century</vt:lpstr>
      <vt:lpstr>Century Gothic</vt:lpstr>
      <vt:lpstr>Wingdings 3</vt:lpstr>
      <vt:lpstr>ウィスプ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水間　洋太</dc:creator>
  <cp:lastModifiedBy>斉藤　義宗</cp:lastModifiedBy>
  <cp:revision>510</cp:revision>
  <cp:lastPrinted>2025-03-24T05:28:48Z</cp:lastPrinted>
  <dcterms:created xsi:type="dcterms:W3CDTF">2021-10-19T08:40:57Z</dcterms:created>
  <dcterms:modified xsi:type="dcterms:W3CDTF">2025-03-24T06:07:28Z</dcterms:modified>
</cp:coreProperties>
</file>