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0" r:id="rId4"/>
  </p:sldMasterIdLst>
  <p:notesMasterIdLst>
    <p:notesMasterId r:id="rId10"/>
  </p:notesMasterIdLst>
  <p:sldIdLst>
    <p:sldId id="256" r:id="rId5"/>
    <p:sldId id="296" r:id="rId6"/>
    <p:sldId id="300" r:id="rId7"/>
    <p:sldId id="297" r:id="rId8"/>
    <p:sldId id="298" r:id="rId9"/>
  </p:sldIdLst>
  <p:sldSz cx="9144000" cy="6858000" type="screen4x3"/>
  <p:notesSz cx="6646863" cy="9777413"/>
  <p:kinsoku lang="ja-JP" invalStChars="、。，．・：；？！゛゜ヽヾゝゞ々ー’”）〕］｝〉》」』】°‰′″℃￠％ぁぃぅぇぉっゃゅょゎァィゥェォッャュョヮヵヶ!%),.:;?]}｡｣､･ｧｨｩｪｫｬｭｮｯｰﾞﾟ" invalEndChars="‘“（〔［｛〈《「『【￥＄$([\{｢￡"/>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大橋　秋桜" initials="大橋　秋桜" lastIdx="10" clrIdx="0">
    <p:extLst>
      <p:ext uri="{19B8F6BF-5375-455C-9EA6-DF929625EA0E}">
        <p15:presenceInfo xmlns:p15="http://schemas.microsoft.com/office/powerpoint/2012/main" userId="S::OhashiAs@lan.pref.osaka.jp::59df7bb3-c9b1-4e0e-bdf4-7a6a451afc7d" providerId="AD"/>
      </p:ext>
    </p:extLst>
  </p:cmAuthor>
  <p:cmAuthor id="2" name="宇都宮　福敬" initials="宇都宮　福敬" lastIdx="2" clrIdx="1">
    <p:extLst>
      <p:ext uri="{19B8F6BF-5375-455C-9EA6-DF929625EA0E}">
        <p15:presenceInfo xmlns:p15="http://schemas.microsoft.com/office/powerpoint/2012/main" userId="S::UtsunomiyaY@lan.pref.osaka.jp::4ae4006a-f9b9-44bf-9307-76087a106333" providerId="AD"/>
      </p:ext>
    </p:extLst>
  </p:cmAuthor>
  <p:cmAuthor id="3" name="松原　充寛" initials="松原　充寛" lastIdx="1" clrIdx="2">
    <p:extLst>
      <p:ext uri="{19B8F6BF-5375-455C-9EA6-DF929625EA0E}">
        <p15:presenceInfo xmlns:p15="http://schemas.microsoft.com/office/powerpoint/2012/main" userId="S::MatsubaraM@lan.pref.osaka.jp::cf662c0f-4f0d-44c8-b267-bfbea42e230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FF"/>
    <a:srgbClr val="5B9BD5"/>
    <a:srgbClr val="00B0F0"/>
    <a:srgbClr val="FF9999"/>
    <a:srgbClr val="FF0066"/>
    <a:srgbClr val="FF7C80"/>
    <a:srgbClr val="FF6600"/>
    <a:srgbClr val="FF9966"/>
    <a:srgbClr val="FFFFFF"/>
    <a:srgbClr val="8FAA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4C1A8A3-306A-4EB7-A6B1-4F7E0EB9C5D6}" styleName="中間スタイル 3 - アクセント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823" autoAdjust="0"/>
    <p:restoredTop sz="94437" autoAdjust="0"/>
  </p:normalViewPr>
  <p:slideViewPr>
    <p:cSldViewPr snapToGrid="0">
      <p:cViewPr varScale="1">
        <p:scale>
          <a:sx n="80" d="100"/>
          <a:sy n="80" d="100"/>
        </p:scale>
        <p:origin x="250" y="67"/>
      </p:cViewPr>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2"/>
            <a:ext cx="2880308" cy="490569"/>
          </a:xfrm>
          <a:prstGeom prst="rect">
            <a:avLst/>
          </a:prstGeom>
        </p:spPr>
        <p:txBody>
          <a:bodyPr vert="horz" lIns="89660" tIns="44830" rIns="89660" bIns="44830" rtlCol="0"/>
          <a:lstStyle>
            <a:lvl1pPr algn="l">
              <a:defRPr sz="1200"/>
            </a:lvl1pPr>
          </a:lstStyle>
          <a:p>
            <a:endParaRPr kumimoji="1" lang="ja-JP" altLang="en-US"/>
          </a:p>
        </p:txBody>
      </p:sp>
      <p:sp>
        <p:nvSpPr>
          <p:cNvPr id="3" name="日付プレースホルダー 2"/>
          <p:cNvSpPr>
            <a:spLocks noGrp="1"/>
          </p:cNvSpPr>
          <p:nvPr>
            <p:ph type="dt" idx="1"/>
          </p:nvPr>
        </p:nvSpPr>
        <p:spPr>
          <a:xfrm>
            <a:off x="3765019" y="2"/>
            <a:ext cx="2880308" cy="490569"/>
          </a:xfrm>
          <a:prstGeom prst="rect">
            <a:avLst/>
          </a:prstGeom>
        </p:spPr>
        <p:txBody>
          <a:bodyPr vert="horz" lIns="89660" tIns="44830" rIns="89660" bIns="44830" rtlCol="0"/>
          <a:lstStyle>
            <a:lvl1pPr algn="r">
              <a:defRPr sz="1200"/>
            </a:lvl1pPr>
          </a:lstStyle>
          <a:p>
            <a:fld id="{834E557F-5872-430A-9BA2-37F879BE762B}" type="datetimeFigureOut">
              <a:rPr kumimoji="1" lang="ja-JP" altLang="en-US" smtClean="0"/>
              <a:t>2026/6/16</a:t>
            </a:fld>
            <a:endParaRPr kumimoji="1" lang="ja-JP" altLang="en-US"/>
          </a:p>
        </p:txBody>
      </p:sp>
      <p:sp>
        <p:nvSpPr>
          <p:cNvPr id="4" name="スライド イメージ プレースホルダー 3"/>
          <p:cNvSpPr>
            <a:spLocks noGrp="1" noRot="1" noChangeAspect="1"/>
          </p:cNvSpPr>
          <p:nvPr>
            <p:ph type="sldImg" idx="2"/>
          </p:nvPr>
        </p:nvSpPr>
        <p:spPr>
          <a:xfrm>
            <a:off x="1123950" y="1222375"/>
            <a:ext cx="4398963" cy="3300413"/>
          </a:xfrm>
          <a:prstGeom prst="rect">
            <a:avLst/>
          </a:prstGeom>
          <a:noFill/>
          <a:ln w="12700">
            <a:solidFill>
              <a:prstClr val="black"/>
            </a:solidFill>
          </a:ln>
        </p:spPr>
        <p:txBody>
          <a:bodyPr vert="horz" lIns="89660" tIns="44830" rIns="89660" bIns="44830" rtlCol="0" anchor="ctr"/>
          <a:lstStyle/>
          <a:p>
            <a:endParaRPr lang="ja-JP" altLang="en-US"/>
          </a:p>
        </p:txBody>
      </p:sp>
      <p:sp>
        <p:nvSpPr>
          <p:cNvPr id="5" name="ノート プレースホルダー 4"/>
          <p:cNvSpPr>
            <a:spLocks noGrp="1"/>
          </p:cNvSpPr>
          <p:nvPr>
            <p:ph type="body" sz="quarter" idx="3"/>
          </p:nvPr>
        </p:nvSpPr>
        <p:spPr>
          <a:xfrm>
            <a:off x="664687" y="4705382"/>
            <a:ext cx="5317490" cy="3849856"/>
          </a:xfrm>
          <a:prstGeom prst="rect">
            <a:avLst/>
          </a:prstGeom>
        </p:spPr>
        <p:txBody>
          <a:bodyPr vert="horz" lIns="89660" tIns="44830" rIns="89660" bIns="4483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286846"/>
            <a:ext cx="2880308" cy="490568"/>
          </a:xfrm>
          <a:prstGeom prst="rect">
            <a:avLst/>
          </a:prstGeom>
        </p:spPr>
        <p:txBody>
          <a:bodyPr vert="horz" lIns="89660" tIns="44830" rIns="89660" bIns="4483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765019" y="9286846"/>
            <a:ext cx="2880308" cy="490568"/>
          </a:xfrm>
          <a:prstGeom prst="rect">
            <a:avLst/>
          </a:prstGeom>
        </p:spPr>
        <p:txBody>
          <a:bodyPr vert="horz" lIns="89660" tIns="44830" rIns="89660" bIns="44830" rtlCol="0" anchor="b"/>
          <a:lstStyle>
            <a:lvl1pPr algn="r">
              <a:defRPr sz="1200"/>
            </a:lvl1pPr>
          </a:lstStyle>
          <a:p>
            <a:fld id="{5BE3E63B-ECAD-403F-9286-6C7AC3DBA66A}" type="slidenum">
              <a:rPr kumimoji="1" lang="ja-JP" altLang="en-US" smtClean="0"/>
              <a:t>‹#›</a:t>
            </a:fld>
            <a:endParaRPr kumimoji="1" lang="ja-JP" altLang="en-US"/>
          </a:p>
        </p:txBody>
      </p:sp>
    </p:spTree>
    <p:extLst>
      <p:ext uri="{BB962C8B-B14F-4D97-AF65-F5344CB8AC3E}">
        <p14:creationId xmlns:p14="http://schemas.microsoft.com/office/powerpoint/2010/main" val="169344713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5BE3E63B-ECAD-403F-9286-6C7AC3DBA66A}" type="slidenum">
              <a:rPr kumimoji="1" lang="ja-JP" altLang="en-US" smtClean="0"/>
              <a:t>3</a:t>
            </a:fld>
            <a:endParaRPr kumimoji="1" lang="ja-JP" altLang="en-US"/>
          </a:p>
        </p:txBody>
      </p:sp>
    </p:spTree>
    <p:extLst>
      <p:ext uri="{BB962C8B-B14F-4D97-AF65-F5344CB8AC3E}">
        <p14:creationId xmlns:p14="http://schemas.microsoft.com/office/powerpoint/2010/main" val="26274749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A7B6B81B-E5E7-4467-B50C-09A848497A77}" type="datetime1">
              <a:rPr kumimoji="1" lang="ja-JP" altLang="en-US" smtClean="0"/>
              <a:t>2026/6/16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7081484" y="6480816"/>
            <a:ext cx="2057400" cy="365125"/>
          </a:xfrm>
        </p:spPr>
        <p:txBody>
          <a:bodyPr/>
          <a:lstStyle/>
          <a:p>
            <a:fld id="{C3BAFA97-3394-4B32-81C9-5309CB5ED79C}" type="slidenum">
              <a:rPr kumimoji="1" lang="ja-JP" altLang="en-US" smtClean="0"/>
              <a:t>‹#›</a:t>
            </a:fld>
            <a:endParaRPr kumimoji="1" lang="ja-JP" altLang="en-US"/>
          </a:p>
        </p:txBody>
      </p:sp>
    </p:spTree>
    <p:extLst>
      <p:ext uri="{BB962C8B-B14F-4D97-AF65-F5344CB8AC3E}">
        <p14:creationId xmlns:p14="http://schemas.microsoft.com/office/powerpoint/2010/main" val="11915428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7B8EDF4-7DA5-4065-AC61-67A757CD022A}" type="datetime1">
              <a:rPr kumimoji="1" lang="ja-JP" altLang="en-US" smtClean="0"/>
              <a:t>2026/6/16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3BAFA97-3394-4B32-81C9-5309CB5ED79C}" type="slidenum">
              <a:rPr kumimoji="1" lang="ja-JP" altLang="en-US" smtClean="0"/>
              <a:t>‹#›</a:t>
            </a:fld>
            <a:endParaRPr kumimoji="1" lang="ja-JP" altLang="en-US"/>
          </a:p>
        </p:txBody>
      </p:sp>
    </p:spTree>
    <p:extLst>
      <p:ext uri="{BB962C8B-B14F-4D97-AF65-F5344CB8AC3E}">
        <p14:creationId xmlns:p14="http://schemas.microsoft.com/office/powerpoint/2010/main" val="3091246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004C400-959D-4011-A611-69213912A1F9}" type="datetime1">
              <a:rPr kumimoji="1" lang="ja-JP" altLang="en-US" smtClean="0"/>
              <a:t>2026/6/16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3BAFA97-3394-4B32-81C9-5309CB5ED79C}" type="slidenum">
              <a:rPr kumimoji="1" lang="ja-JP" altLang="en-US" smtClean="0"/>
              <a:t>‹#›</a:t>
            </a:fld>
            <a:endParaRPr kumimoji="1" lang="ja-JP" altLang="en-US"/>
          </a:p>
        </p:txBody>
      </p:sp>
    </p:spTree>
    <p:extLst>
      <p:ext uri="{BB962C8B-B14F-4D97-AF65-F5344CB8AC3E}">
        <p14:creationId xmlns:p14="http://schemas.microsoft.com/office/powerpoint/2010/main" val="28155634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726E35E-B5D2-437C-BE16-A2BC390D1FAC}" type="datetime1">
              <a:rPr kumimoji="1" lang="ja-JP" altLang="en-US" smtClean="0"/>
              <a:t>2026/6/16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3BAFA97-3394-4B32-81C9-5309CB5ED79C}" type="slidenum">
              <a:rPr kumimoji="1" lang="ja-JP" altLang="en-US" smtClean="0"/>
              <a:t>‹#›</a:t>
            </a:fld>
            <a:endParaRPr kumimoji="1" lang="ja-JP" altLang="en-US"/>
          </a:p>
        </p:txBody>
      </p:sp>
    </p:spTree>
    <p:extLst>
      <p:ext uri="{BB962C8B-B14F-4D97-AF65-F5344CB8AC3E}">
        <p14:creationId xmlns:p14="http://schemas.microsoft.com/office/powerpoint/2010/main" val="27269007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B4154AD-84F3-4133-9441-54847B079BE1}" type="datetime1">
              <a:rPr kumimoji="1" lang="ja-JP" altLang="en-US" smtClean="0"/>
              <a:t>2026/6/16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3BAFA97-3394-4B32-81C9-5309CB5ED79C}" type="slidenum">
              <a:rPr kumimoji="1" lang="ja-JP" altLang="en-US" smtClean="0"/>
              <a:t>‹#›</a:t>
            </a:fld>
            <a:endParaRPr kumimoji="1" lang="ja-JP" altLang="en-US"/>
          </a:p>
        </p:txBody>
      </p:sp>
    </p:spTree>
    <p:extLst>
      <p:ext uri="{BB962C8B-B14F-4D97-AF65-F5344CB8AC3E}">
        <p14:creationId xmlns:p14="http://schemas.microsoft.com/office/powerpoint/2010/main" val="37510057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AD11874-19B8-41C0-894F-B99755DE0765}" type="datetime1">
              <a:rPr kumimoji="1" lang="ja-JP" altLang="en-US" smtClean="0"/>
              <a:t>2026/6/16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3BAFA97-3394-4B32-81C9-5309CB5ED79C}" type="slidenum">
              <a:rPr kumimoji="1" lang="ja-JP" altLang="en-US" smtClean="0"/>
              <a:t>‹#›</a:t>
            </a:fld>
            <a:endParaRPr kumimoji="1" lang="ja-JP" altLang="en-US"/>
          </a:p>
        </p:txBody>
      </p:sp>
    </p:spTree>
    <p:extLst>
      <p:ext uri="{BB962C8B-B14F-4D97-AF65-F5344CB8AC3E}">
        <p14:creationId xmlns:p14="http://schemas.microsoft.com/office/powerpoint/2010/main" val="7403551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4768CC8-B688-4849-8E9C-AA5E6178CCF7}" type="datetime1">
              <a:rPr kumimoji="1" lang="ja-JP" altLang="en-US" smtClean="0"/>
              <a:t>2026/6/16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3BAFA97-3394-4B32-81C9-5309CB5ED79C}" type="slidenum">
              <a:rPr kumimoji="1" lang="ja-JP" altLang="en-US" smtClean="0"/>
              <a:t>‹#›</a:t>
            </a:fld>
            <a:endParaRPr kumimoji="1" lang="ja-JP" altLang="en-US"/>
          </a:p>
        </p:txBody>
      </p:sp>
    </p:spTree>
    <p:extLst>
      <p:ext uri="{BB962C8B-B14F-4D97-AF65-F5344CB8AC3E}">
        <p14:creationId xmlns:p14="http://schemas.microsoft.com/office/powerpoint/2010/main" val="488300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3A408194-F8DA-4E80-8B94-C161AAE542DC}" type="datetime1">
              <a:rPr kumimoji="1" lang="ja-JP" altLang="en-US" smtClean="0"/>
              <a:t>2026/6/16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3BAFA97-3394-4B32-81C9-5309CB5ED79C}" type="slidenum">
              <a:rPr kumimoji="1" lang="ja-JP" altLang="en-US" smtClean="0"/>
              <a:t>‹#›</a:t>
            </a:fld>
            <a:endParaRPr kumimoji="1" lang="ja-JP" altLang="en-US"/>
          </a:p>
        </p:txBody>
      </p:sp>
    </p:spTree>
    <p:extLst>
      <p:ext uri="{BB962C8B-B14F-4D97-AF65-F5344CB8AC3E}">
        <p14:creationId xmlns:p14="http://schemas.microsoft.com/office/powerpoint/2010/main" val="18209636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8A37E4-19AC-4346-8E34-32EE1FCC6632}" type="datetime1">
              <a:rPr kumimoji="1" lang="ja-JP" altLang="en-US" smtClean="0"/>
              <a:t>2026/6/16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a:xfrm>
            <a:off x="7086600" y="6489370"/>
            <a:ext cx="2057400" cy="365125"/>
          </a:xfrm>
        </p:spPr>
        <p:txBody>
          <a:bodyPr/>
          <a:lstStyle/>
          <a:p>
            <a:fld id="{C3BAFA97-3394-4B32-81C9-5309CB5ED79C}" type="slidenum">
              <a:rPr kumimoji="1" lang="ja-JP" altLang="en-US" smtClean="0"/>
              <a:t>‹#›</a:t>
            </a:fld>
            <a:endParaRPr kumimoji="1" lang="ja-JP" altLang="en-US"/>
          </a:p>
        </p:txBody>
      </p:sp>
    </p:spTree>
    <p:extLst>
      <p:ext uri="{BB962C8B-B14F-4D97-AF65-F5344CB8AC3E}">
        <p14:creationId xmlns:p14="http://schemas.microsoft.com/office/powerpoint/2010/main" val="2918124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673CF5E-A6AF-4D98-BF43-F6167D415FFA}" type="datetime1">
              <a:rPr kumimoji="1" lang="ja-JP" altLang="en-US" smtClean="0"/>
              <a:t>2026/6/16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3BAFA97-3394-4B32-81C9-5309CB5ED79C}" type="slidenum">
              <a:rPr kumimoji="1" lang="ja-JP" altLang="en-US" smtClean="0"/>
              <a:t>‹#›</a:t>
            </a:fld>
            <a:endParaRPr kumimoji="1" lang="ja-JP" altLang="en-US"/>
          </a:p>
        </p:txBody>
      </p:sp>
    </p:spTree>
    <p:extLst>
      <p:ext uri="{BB962C8B-B14F-4D97-AF65-F5344CB8AC3E}">
        <p14:creationId xmlns:p14="http://schemas.microsoft.com/office/powerpoint/2010/main" val="167812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878A3F8-C9E2-4804-8BC2-CB4B645D6A70}" type="datetime1">
              <a:rPr kumimoji="1" lang="ja-JP" altLang="en-US" smtClean="0"/>
              <a:t>2026/6/16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3BAFA97-3394-4B32-81C9-5309CB5ED79C}" type="slidenum">
              <a:rPr kumimoji="1" lang="ja-JP" altLang="en-US" smtClean="0"/>
              <a:t>‹#›</a:t>
            </a:fld>
            <a:endParaRPr kumimoji="1" lang="ja-JP" altLang="en-US"/>
          </a:p>
        </p:txBody>
      </p:sp>
    </p:spTree>
    <p:extLst>
      <p:ext uri="{BB962C8B-B14F-4D97-AF65-F5344CB8AC3E}">
        <p14:creationId xmlns:p14="http://schemas.microsoft.com/office/powerpoint/2010/main" val="2759439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B28A2B-D479-4999-8160-534C909F6E39}" type="datetime1">
              <a:rPr kumimoji="1" lang="ja-JP" altLang="en-US" smtClean="0"/>
              <a:t>2026/6/16</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7086600" y="6489324"/>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BAFA97-3394-4B32-81C9-5309CB5ED79C}" type="slidenum">
              <a:rPr kumimoji="1" lang="ja-JP" altLang="en-US" smtClean="0"/>
              <a:t>‹#›</a:t>
            </a:fld>
            <a:endParaRPr kumimoji="1" lang="ja-JP" altLang="en-US"/>
          </a:p>
        </p:txBody>
      </p:sp>
    </p:spTree>
    <p:extLst>
      <p:ext uri="{BB962C8B-B14F-4D97-AF65-F5344CB8AC3E}">
        <p14:creationId xmlns:p14="http://schemas.microsoft.com/office/powerpoint/2010/main" val="380091802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a:extLst>
              <a:ext uri="{FF2B5EF4-FFF2-40B4-BE49-F238E27FC236}">
                <a16:creationId xmlns:a16="http://schemas.microsoft.com/office/drawing/2014/main" id="{DA6DC90D-BB0F-46E8-B509-E34ACC12C927}"/>
              </a:ext>
            </a:extLst>
          </p:cNvPr>
          <p:cNvSpPr>
            <a:spLocks noGrp="1"/>
          </p:cNvSpPr>
          <p:nvPr>
            <p:ph type="ctrTitle"/>
          </p:nvPr>
        </p:nvSpPr>
        <p:spPr>
          <a:xfrm>
            <a:off x="135385" y="1122363"/>
            <a:ext cx="8876211" cy="2387600"/>
          </a:xfrm>
        </p:spPr>
        <p:txBody>
          <a:bodyPr>
            <a:normAutofit/>
          </a:bodyPr>
          <a:lstStyle/>
          <a:p>
            <a:r>
              <a:rPr lang="ja-JP" altLang="en-US" sz="2800" dirty="0">
                <a:latin typeface="Meiryo UI" panose="020B0604030504040204" pitchFamily="50" charset="-128"/>
                <a:ea typeface="Meiryo UI" panose="020B0604030504040204" pitchFamily="50" charset="-128"/>
              </a:rPr>
              <a:t>新モビリティ導入に向けた検討状況について</a:t>
            </a:r>
            <a:br>
              <a:rPr lang="en-US" altLang="ja-JP" sz="2800" b="1" dirty="0">
                <a:latin typeface="Meiryo UI" panose="020B0604030504040204" pitchFamily="50" charset="-128"/>
                <a:ea typeface="Meiryo UI" panose="020B0604030504040204" pitchFamily="50" charset="-128"/>
              </a:rPr>
            </a:br>
            <a:br>
              <a:rPr lang="en-US" altLang="ja-JP" sz="4000" b="1" dirty="0">
                <a:latin typeface="Meiryo UI" panose="020B0604030504040204" pitchFamily="50" charset="-128"/>
                <a:ea typeface="Meiryo UI" panose="020B0604030504040204" pitchFamily="50" charset="-128"/>
              </a:rPr>
            </a:br>
            <a:r>
              <a:rPr lang="ja-JP" altLang="en-US" sz="3200" b="1" dirty="0">
                <a:latin typeface="Meiryo UI" panose="020B0604030504040204" pitchFamily="50" charset="-128"/>
                <a:ea typeface="Meiryo UI" panose="020B0604030504040204" pitchFamily="50" charset="-128"/>
              </a:rPr>
              <a:t>南河内地域での実証実験（先導的モデル事業）</a:t>
            </a:r>
            <a:endParaRPr lang="ja-JP" altLang="en-US" sz="4000" b="1" dirty="0">
              <a:latin typeface="Meiryo UI" panose="020B0604030504040204" pitchFamily="50" charset="-128"/>
              <a:ea typeface="Meiryo UI" panose="020B0604030504040204" pitchFamily="50" charset="-128"/>
            </a:endParaRPr>
          </a:p>
        </p:txBody>
      </p:sp>
      <p:cxnSp>
        <p:nvCxnSpPr>
          <p:cNvPr id="10" name="直線コネクタ 9">
            <a:extLst>
              <a:ext uri="{FF2B5EF4-FFF2-40B4-BE49-F238E27FC236}">
                <a16:creationId xmlns:a16="http://schemas.microsoft.com/office/drawing/2014/main" id="{E713C630-2CD8-4D46-BD15-0B464776AFB0}"/>
              </a:ext>
            </a:extLst>
          </p:cNvPr>
          <p:cNvCxnSpPr>
            <a:cxnSpLocks/>
          </p:cNvCxnSpPr>
          <p:nvPr/>
        </p:nvCxnSpPr>
        <p:spPr>
          <a:xfrm>
            <a:off x="223484" y="3512820"/>
            <a:ext cx="8688504" cy="0"/>
          </a:xfrm>
          <a:prstGeom prst="line">
            <a:avLst/>
          </a:prstGeom>
          <a:ln w="127000" cmpd="tri">
            <a:solidFill>
              <a:srgbClr val="00B050"/>
            </a:solidFill>
          </a:ln>
        </p:spPr>
        <p:style>
          <a:lnRef idx="1">
            <a:schemeClr val="dk1"/>
          </a:lnRef>
          <a:fillRef idx="0">
            <a:schemeClr val="dk1"/>
          </a:fillRef>
          <a:effectRef idx="0">
            <a:schemeClr val="dk1"/>
          </a:effectRef>
          <a:fontRef idx="minor">
            <a:schemeClr val="tx1"/>
          </a:fontRef>
        </p:style>
      </p:cxnSp>
      <p:sp>
        <p:nvSpPr>
          <p:cNvPr id="12" name="正方形/長方形 11">
            <a:extLst>
              <a:ext uri="{FF2B5EF4-FFF2-40B4-BE49-F238E27FC236}">
                <a16:creationId xmlns:a16="http://schemas.microsoft.com/office/drawing/2014/main" id="{ADD7A486-4B9E-4E2F-9EEA-43A769878E60}"/>
              </a:ext>
            </a:extLst>
          </p:cNvPr>
          <p:cNvSpPr/>
          <p:nvPr/>
        </p:nvSpPr>
        <p:spPr>
          <a:xfrm>
            <a:off x="6431280" y="714661"/>
            <a:ext cx="2480708" cy="72332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600" dirty="0">
                <a:latin typeface="Meiryo UI" panose="020B0604030504040204" pitchFamily="50" charset="-128"/>
                <a:ea typeface="Meiryo UI" panose="020B0604030504040204" pitchFamily="50" charset="-128"/>
              </a:rPr>
              <a:t>令和８年６月</a:t>
            </a:r>
            <a:r>
              <a:rPr kumimoji="1" lang="en-US" altLang="ja-JP" sz="1600" dirty="0">
                <a:latin typeface="Meiryo UI" panose="020B0604030504040204" pitchFamily="50" charset="-128"/>
                <a:ea typeface="Meiryo UI" panose="020B0604030504040204" pitchFamily="50" charset="-128"/>
              </a:rPr>
              <a:t>18</a:t>
            </a:r>
            <a:r>
              <a:rPr kumimoji="1" lang="ja-JP" altLang="en-US" sz="1600" dirty="0">
                <a:latin typeface="Meiryo UI" panose="020B0604030504040204" pitchFamily="50" charset="-128"/>
                <a:ea typeface="Meiryo UI" panose="020B0604030504040204" pitchFamily="50" charset="-128"/>
              </a:rPr>
              <a:t>日</a:t>
            </a:r>
            <a:endParaRPr kumimoji="1" lang="en-US" altLang="ja-JP" sz="1600" dirty="0">
              <a:latin typeface="Meiryo UI" panose="020B0604030504040204" pitchFamily="50" charset="-128"/>
              <a:ea typeface="Meiryo UI" panose="020B0604030504040204" pitchFamily="50" charset="-128"/>
            </a:endParaRPr>
          </a:p>
          <a:p>
            <a:pPr algn="ctr"/>
            <a:r>
              <a:rPr kumimoji="1" lang="ja-JP" altLang="en-US" sz="1600" dirty="0">
                <a:latin typeface="Meiryo UI" panose="020B0604030504040204" pitchFamily="50" charset="-128"/>
                <a:ea typeface="Meiryo UI" panose="020B0604030504040204" pitchFamily="50" charset="-128"/>
              </a:rPr>
              <a:t>第９回検討協議会資料</a:t>
            </a:r>
          </a:p>
        </p:txBody>
      </p:sp>
      <p:sp>
        <p:nvSpPr>
          <p:cNvPr id="8" name="正方形/長方形 7">
            <a:extLst>
              <a:ext uri="{FF2B5EF4-FFF2-40B4-BE49-F238E27FC236}">
                <a16:creationId xmlns:a16="http://schemas.microsoft.com/office/drawing/2014/main" id="{C37222D5-8C95-4CCD-ABA0-0B8BBCD90048}"/>
              </a:ext>
            </a:extLst>
          </p:cNvPr>
          <p:cNvSpPr/>
          <p:nvPr/>
        </p:nvSpPr>
        <p:spPr>
          <a:xfrm>
            <a:off x="7795988" y="149923"/>
            <a:ext cx="1116000" cy="468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2400" dirty="0">
                <a:latin typeface="ＭＳ ゴシック" panose="020B0609070205080204" pitchFamily="49" charset="-128"/>
                <a:ea typeface="ＭＳ ゴシック" panose="020B0609070205080204" pitchFamily="49" charset="-128"/>
              </a:rPr>
              <a:t>資料２</a:t>
            </a:r>
          </a:p>
        </p:txBody>
      </p:sp>
    </p:spTree>
    <p:extLst>
      <p:ext uri="{BB962C8B-B14F-4D97-AF65-F5344CB8AC3E}">
        <p14:creationId xmlns:p14="http://schemas.microsoft.com/office/powerpoint/2010/main" val="11901900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2">
            <a:extLst>
              <a:ext uri="{FF2B5EF4-FFF2-40B4-BE49-F238E27FC236}">
                <a16:creationId xmlns:a16="http://schemas.microsoft.com/office/drawing/2014/main" id="{D04EDAA4-9398-488E-975C-3104F4E20843}"/>
              </a:ext>
            </a:extLst>
          </p:cNvPr>
          <p:cNvGraphicFramePr>
            <a:graphicFrameLocks noGrp="1"/>
          </p:cNvGraphicFramePr>
          <p:nvPr>
            <p:extLst>
              <p:ext uri="{D42A27DB-BD31-4B8C-83A1-F6EECF244321}">
                <p14:modId xmlns:p14="http://schemas.microsoft.com/office/powerpoint/2010/main" val="210126870"/>
              </p:ext>
            </p:extLst>
          </p:nvPr>
        </p:nvGraphicFramePr>
        <p:xfrm>
          <a:off x="182880" y="1555909"/>
          <a:ext cx="8624789" cy="2811891"/>
        </p:xfrm>
        <a:graphic>
          <a:graphicData uri="http://schemas.openxmlformats.org/drawingml/2006/table">
            <a:tbl>
              <a:tblPr bandRow="1">
                <a:tableStyleId>{2D5ABB26-0587-4C30-8999-92F81FD0307C}</a:tableStyleId>
              </a:tblPr>
              <a:tblGrid>
                <a:gridCol w="7818120">
                  <a:extLst>
                    <a:ext uri="{9D8B030D-6E8A-4147-A177-3AD203B41FA5}">
                      <a16:colId xmlns:a16="http://schemas.microsoft.com/office/drawing/2014/main" val="3292849240"/>
                    </a:ext>
                  </a:extLst>
                </a:gridCol>
                <a:gridCol w="806669">
                  <a:extLst>
                    <a:ext uri="{9D8B030D-6E8A-4147-A177-3AD203B41FA5}">
                      <a16:colId xmlns:a16="http://schemas.microsoft.com/office/drawing/2014/main" val="2605252476"/>
                    </a:ext>
                  </a:extLst>
                </a:gridCol>
              </a:tblGrid>
              <a:tr h="937297">
                <a:tc>
                  <a:txBody>
                    <a:bodyPr/>
                    <a:lstStyle/>
                    <a:p>
                      <a:r>
                        <a:rPr kumimoji="1" lang="ja-JP" altLang="en-US" sz="2400" b="1" dirty="0">
                          <a:latin typeface="Meiryo UI" panose="020B0604030504040204" pitchFamily="50" charset="-128"/>
                          <a:ea typeface="Meiryo UI" panose="020B0604030504040204" pitchFamily="50" charset="-128"/>
                        </a:rPr>
                        <a:t>　１</a:t>
                      </a:r>
                      <a:r>
                        <a:rPr kumimoji="1" lang="en-US" altLang="ja-JP" sz="2400" b="1" dirty="0">
                          <a:latin typeface="Meiryo UI" panose="020B0604030504040204" pitchFamily="50" charset="-128"/>
                          <a:ea typeface="Meiryo UI" panose="020B0604030504040204" pitchFamily="50" charset="-128"/>
                        </a:rPr>
                        <a:t>.</a:t>
                      </a:r>
                      <a:r>
                        <a:rPr kumimoji="1" lang="ja-JP" altLang="en-US" sz="2400" b="1" dirty="0">
                          <a:latin typeface="Meiryo UI" panose="020B0604030504040204" pitchFamily="50" charset="-128"/>
                          <a:ea typeface="Meiryo UI" panose="020B0604030504040204" pitchFamily="50" charset="-128"/>
                        </a:rPr>
                        <a:t>　車両変更による実証実験の進め方</a:t>
                      </a:r>
                      <a:endParaRPr kumimoji="1" lang="ja-JP" altLang="en-US" sz="2400" b="1" strike="sngStrike"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l"/>
                      <a:r>
                        <a:rPr kumimoji="1" lang="en-US" altLang="ja-JP" sz="2400" b="1" strike="noStrike" dirty="0">
                          <a:latin typeface="Meiryo UI" panose="020B0604030504040204" pitchFamily="50" charset="-128"/>
                          <a:ea typeface="Meiryo UI" panose="020B0604030504040204" pitchFamily="50" charset="-128"/>
                        </a:rPr>
                        <a:t>P</a:t>
                      </a:r>
                      <a:r>
                        <a:rPr kumimoji="1" lang="ja-JP" altLang="en-US" sz="2400" b="1" strike="noStrike" dirty="0">
                          <a:latin typeface="Meiryo UI" panose="020B0604030504040204" pitchFamily="50" charset="-128"/>
                          <a:ea typeface="Meiryo UI" panose="020B0604030504040204" pitchFamily="50" charset="-128"/>
                        </a:rPr>
                        <a:t>１</a:t>
                      </a:r>
                    </a:p>
                  </a:txBody>
                  <a:tcPr anchor="ctr"/>
                </a:tc>
                <a:extLst>
                  <a:ext uri="{0D108BD9-81ED-4DB2-BD59-A6C34878D82A}">
                    <a16:rowId xmlns:a16="http://schemas.microsoft.com/office/drawing/2014/main" val="2516576390"/>
                  </a:ext>
                </a:extLst>
              </a:tr>
              <a:tr h="93729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1" dirty="0">
                          <a:latin typeface="Meiryo UI" panose="020B0604030504040204" pitchFamily="50" charset="-128"/>
                          <a:ea typeface="Meiryo UI" panose="020B0604030504040204" pitchFamily="50" charset="-128"/>
                        </a:rPr>
                        <a:t>　２．新たに使用する車両</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400" b="1" strike="noStrike" dirty="0">
                          <a:latin typeface="Meiryo UI" panose="020B0604030504040204" pitchFamily="50" charset="-128"/>
                          <a:ea typeface="Meiryo UI" panose="020B0604030504040204" pitchFamily="50" charset="-128"/>
                        </a:rPr>
                        <a:t>P</a:t>
                      </a:r>
                      <a:r>
                        <a:rPr kumimoji="1" lang="ja-JP" altLang="en-US" sz="2400" b="1" strike="noStrike" dirty="0">
                          <a:latin typeface="Meiryo UI" panose="020B0604030504040204" pitchFamily="50" charset="-128"/>
                          <a:ea typeface="Meiryo UI" panose="020B0604030504040204" pitchFamily="50" charset="-128"/>
                        </a:rPr>
                        <a:t>２　</a:t>
                      </a:r>
                    </a:p>
                  </a:txBody>
                  <a:tcPr anchor="ctr"/>
                </a:tc>
                <a:extLst>
                  <a:ext uri="{0D108BD9-81ED-4DB2-BD59-A6C34878D82A}">
                    <a16:rowId xmlns:a16="http://schemas.microsoft.com/office/drawing/2014/main" val="752273535"/>
                  </a:ext>
                </a:extLst>
              </a:tr>
              <a:tr h="93729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1" dirty="0">
                          <a:latin typeface="Meiryo UI" panose="020B0604030504040204" pitchFamily="50" charset="-128"/>
                          <a:ea typeface="Meiryo UI" panose="020B0604030504040204" pitchFamily="50" charset="-128"/>
                        </a:rPr>
                        <a:t>　３．実証実験開始（テスト走行）について</a:t>
                      </a:r>
                    </a:p>
                  </a:txBody>
                  <a:tcPr anchor="ctr"/>
                </a:tc>
                <a:tc>
                  <a:txBody>
                    <a:bodyPr/>
                    <a:lstStyle/>
                    <a:p>
                      <a:pPr algn="l"/>
                      <a:r>
                        <a:rPr kumimoji="1" lang="en-US" altLang="ja-JP" sz="2400" b="1" strike="noStrike" dirty="0">
                          <a:latin typeface="Meiryo UI" panose="020B0604030504040204" pitchFamily="50" charset="-128"/>
                          <a:ea typeface="Meiryo UI" panose="020B0604030504040204" pitchFamily="50" charset="-128"/>
                        </a:rPr>
                        <a:t>P</a:t>
                      </a:r>
                      <a:r>
                        <a:rPr kumimoji="1" lang="ja-JP" altLang="en-US" sz="2400" b="1" strike="noStrike" dirty="0">
                          <a:latin typeface="Meiryo UI" panose="020B0604030504040204" pitchFamily="50" charset="-128"/>
                          <a:ea typeface="Meiryo UI" panose="020B0604030504040204" pitchFamily="50" charset="-128"/>
                        </a:rPr>
                        <a:t>３</a:t>
                      </a:r>
                    </a:p>
                  </a:txBody>
                  <a:tcPr anchor="ctr"/>
                </a:tc>
                <a:extLst>
                  <a:ext uri="{0D108BD9-81ED-4DB2-BD59-A6C34878D82A}">
                    <a16:rowId xmlns:a16="http://schemas.microsoft.com/office/drawing/2014/main" val="2896952286"/>
                  </a:ext>
                </a:extLst>
              </a:tr>
            </a:tbl>
          </a:graphicData>
        </a:graphic>
      </p:graphicFrame>
      <p:sp>
        <p:nvSpPr>
          <p:cNvPr id="3" name="テキスト ボックス 2">
            <a:extLst>
              <a:ext uri="{FF2B5EF4-FFF2-40B4-BE49-F238E27FC236}">
                <a16:creationId xmlns:a16="http://schemas.microsoft.com/office/drawing/2014/main" id="{7FE810FA-4290-4D9F-BF3C-4BEC6F93FBBF}"/>
              </a:ext>
            </a:extLst>
          </p:cNvPr>
          <p:cNvSpPr txBox="1"/>
          <p:nvPr/>
        </p:nvSpPr>
        <p:spPr>
          <a:xfrm>
            <a:off x="544116" y="682932"/>
            <a:ext cx="1210588" cy="461665"/>
          </a:xfrm>
          <a:prstGeom prst="rect">
            <a:avLst/>
          </a:prstGeom>
          <a:noFill/>
          <a:ln w="6350">
            <a:solidFill>
              <a:schemeClr val="tx1"/>
            </a:solidFill>
          </a:ln>
        </p:spPr>
        <p:txBody>
          <a:bodyPr wrap="none" rtlCol="0" anchor="ctr">
            <a:spAutoFit/>
          </a:bodyPr>
          <a:lstStyle/>
          <a:p>
            <a:pPr algn="ctr"/>
            <a:r>
              <a:rPr kumimoji="1" lang="ja-JP" altLang="en-US" sz="2400" b="1" dirty="0">
                <a:latin typeface="Meiryo UI" panose="020B0604030504040204" pitchFamily="50" charset="-128"/>
                <a:ea typeface="Meiryo UI" panose="020B0604030504040204" pitchFamily="50" charset="-128"/>
              </a:rPr>
              <a:t>目　　次</a:t>
            </a:r>
          </a:p>
        </p:txBody>
      </p:sp>
    </p:spTree>
    <p:extLst>
      <p:ext uri="{BB962C8B-B14F-4D97-AF65-F5344CB8AC3E}">
        <p14:creationId xmlns:p14="http://schemas.microsoft.com/office/powerpoint/2010/main" val="15617673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CB5B3923-03AA-4486-91B4-D0022D3AD778}"/>
              </a:ext>
            </a:extLst>
          </p:cNvPr>
          <p:cNvSpPr/>
          <p:nvPr/>
        </p:nvSpPr>
        <p:spPr>
          <a:xfrm>
            <a:off x="0" y="432000"/>
            <a:ext cx="9144000" cy="36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a:extLst>
              <a:ext uri="{FF2B5EF4-FFF2-40B4-BE49-F238E27FC236}">
                <a16:creationId xmlns:a16="http://schemas.microsoft.com/office/drawing/2014/main" id="{64E7970E-034D-420B-9413-046FF49062EE}"/>
              </a:ext>
            </a:extLst>
          </p:cNvPr>
          <p:cNvSpPr txBox="1"/>
          <p:nvPr/>
        </p:nvSpPr>
        <p:spPr>
          <a:xfrm>
            <a:off x="0" y="72000"/>
            <a:ext cx="9144000" cy="400110"/>
          </a:xfrm>
          <a:prstGeom prst="rect">
            <a:avLst/>
          </a:prstGeom>
          <a:noFill/>
        </p:spPr>
        <p:txBody>
          <a:bodyPr wrap="square">
            <a:spAutoFit/>
          </a:bodyPr>
          <a:lstStyle/>
          <a:p>
            <a:r>
              <a:rPr kumimoji="1" lang="ja-JP" altLang="en-US" sz="2000" b="1" dirty="0">
                <a:latin typeface="Meiryo UI" panose="020B0604030504040204" pitchFamily="50" charset="-128"/>
                <a:ea typeface="Meiryo UI" panose="020B0604030504040204" pitchFamily="50" charset="-128"/>
              </a:rPr>
              <a:t>１．車両変更による実証実験の進め方</a:t>
            </a:r>
            <a:endParaRPr lang="ja-JP" altLang="en-US" sz="2000" strike="sngStrike" dirty="0">
              <a:solidFill>
                <a:srgbClr val="00B0F0"/>
              </a:solidFill>
            </a:endParaRPr>
          </a:p>
        </p:txBody>
      </p:sp>
      <p:sp>
        <p:nvSpPr>
          <p:cNvPr id="28" name="テキスト ボックス 27">
            <a:extLst>
              <a:ext uri="{FF2B5EF4-FFF2-40B4-BE49-F238E27FC236}">
                <a16:creationId xmlns:a16="http://schemas.microsoft.com/office/drawing/2014/main" id="{A743E134-1D1A-466A-B120-48598677FA16}"/>
              </a:ext>
            </a:extLst>
          </p:cNvPr>
          <p:cNvSpPr txBox="1"/>
          <p:nvPr/>
        </p:nvSpPr>
        <p:spPr>
          <a:xfrm>
            <a:off x="0" y="470444"/>
            <a:ext cx="877163" cy="369332"/>
          </a:xfrm>
          <a:prstGeom prst="rect">
            <a:avLst/>
          </a:prstGeom>
          <a:noFill/>
        </p:spPr>
        <p:txBody>
          <a:bodyPr wrap="none" rtlCol="0">
            <a:spAutoFit/>
          </a:bodyPr>
          <a:lstStyle/>
          <a:p>
            <a:r>
              <a:rPr kumimoji="1" lang="ja-JP" altLang="en-US" b="1" dirty="0">
                <a:latin typeface="Meiryo UI" panose="020B0604030504040204" pitchFamily="50" charset="-128"/>
                <a:ea typeface="Meiryo UI" panose="020B0604030504040204" pitchFamily="50" charset="-128"/>
              </a:rPr>
              <a:t>■経過</a:t>
            </a:r>
            <a:endParaRPr kumimoji="1" lang="en-US" altLang="ja-JP" b="1" dirty="0">
              <a:latin typeface="Meiryo UI" panose="020B0604030504040204" pitchFamily="50" charset="-128"/>
              <a:ea typeface="Meiryo UI" panose="020B0604030504040204" pitchFamily="50" charset="-128"/>
            </a:endParaRPr>
          </a:p>
        </p:txBody>
      </p:sp>
      <p:sp>
        <p:nvSpPr>
          <p:cNvPr id="30" name="テキスト ボックス 29">
            <a:extLst>
              <a:ext uri="{FF2B5EF4-FFF2-40B4-BE49-F238E27FC236}">
                <a16:creationId xmlns:a16="http://schemas.microsoft.com/office/drawing/2014/main" id="{160033E5-529E-42F8-9759-80CAA85963F0}"/>
              </a:ext>
            </a:extLst>
          </p:cNvPr>
          <p:cNvSpPr txBox="1"/>
          <p:nvPr/>
        </p:nvSpPr>
        <p:spPr>
          <a:xfrm>
            <a:off x="0" y="2084680"/>
            <a:ext cx="3711272" cy="369332"/>
          </a:xfrm>
          <a:prstGeom prst="rect">
            <a:avLst/>
          </a:prstGeom>
          <a:noFill/>
        </p:spPr>
        <p:txBody>
          <a:bodyPr wrap="none" rtlCol="0">
            <a:spAutoFit/>
          </a:bodyPr>
          <a:lstStyle/>
          <a:p>
            <a:r>
              <a:rPr kumimoji="1" lang="ja-JP" altLang="en-US" b="1" dirty="0">
                <a:latin typeface="Meiryo UI" panose="020B0604030504040204" pitchFamily="50" charset="-128"/>
                <a:ea typeface="Meiryo UI" panose="020B0604030504040204" pitchFamily="50" charset="-128"/>
              </a:rPr>
              <a:t>■実証実験を進める上での前提条件</a:t>
            </a:r>
            <a:endParaRPr kumimoji="1" lang="en-US" altLang="ja-JP" b="1" dirty="0">
              <a:latin typeface="Meiryo UI" panose="020B0604030504040204" pitchFamily="50" charset="-128"/>
              <a:ea typeface="Meiryo UI" panose="020B0604030504040204" pitchFamily="50" charset="-128"/>
            </a:endParaRPr>
          </a:p>
        </p:txBody>
      </p:sp>
      <p:sp>
        <p:nvSpPr>
          <p:cNvPr id="31" name="テキスト ボックス 30">
            <a:extLst>
              <a:ext uri="{FF2B5EF4-FFF2-40B4-BE49-F238E27FC236}">
                <a16:creationId xmlns:a16="http://schemas.microsoft.com/office/drawing/2014/main" id="{9E5783AC-F5BE-47DA-A4FA-29A9C15A6C8D}"/>
              </a:ext>
            </a:extLst>
          </p:cNvPr>
          <p:cNvSpPr txBox="1"/>
          <p:nvPr/>
        </p:nvSpPr>
        <p:spPr>
          <a:xfrm>
            <a:off x="220439" y="2390495"/>
            <a:ext cx="8220520" cy="369332"/>
          </a:xfrm>
          <a:prstGeom prst="rect">
            <a:avLst/>
          </a:prstGeom>
          <a:noFill/>
        </p:spPr>
        <p:txBody>
          <a:bodyPr wrap="none" rtlCol="0">
            <a:spAutoFit/>
          </a:bodyPr>
          <a:lstStyle/>
          <a:p>
            <a:r>
              <a:rPr kumimoji="1" lang="ja-JP" altLang="en-US" b="1" u="sng" dirty="0">
                <a:latin typeface="Meiryo UI" panose="020B0604030504040204" pitchFamily="50" charset="-128"/>
                <a:ea typeface="Meiryo UI" panose="020B0604030504040204" pitchFamily="50" charset="-128"/>
              </a:rPr>
              <a:t>万博レガシーとして、</a:t>
            </a:r>
            <a:r>
              <a:rPr kumimoji="1" lang="en-US" altLang="ja-JP" b="1" u="sng" dirty="0">
                <a:latin typeface="Meiryo UI" panose="020B0604030504040204" pitchFamily="50" charset="-128"/>
                <a:ea typeface="Meiryo UI" panose="020B0604030504040204" pitchFamily="50" charset="-128"/>
              </a:rPr>
              <a:t>Osaka Metro</a:t>
            </a:r>
            <a:r>
              <a:rPr kumimoji="1" lang="ja-JP" altLang="en-US" b="1" u="sng" dirty="0">
                <a:latin typeface="Meiryo UI" panose="020B0604030504040204" pitchFamily="50" charset="-128"/>
                <a:ea typeface="Meiryo UI" panose="020B0604030504040204" pitchFamily="50" charset="-128"/>
              </a:rPr>
              <a:t>に蓄積された自動運転技術と運行ノウハウ</a:t>
            </a:r>
            <a:r>
              <a:rPr kumimoji="1" lang="ja-JP" altLang="en-US" dirty="0">
                <a:latin typeface="Meiryo UI" panose="020B0604030504040204" pitchFamily="50" charset="-128"/>
                <a:ea typeface="Meiryo UI" panose="020B0604030504040204" pitchFamily="50" charset="-128"/>
              </a:rPr>
              <a:t>の継承</a:t>
            </a:r>
            <a:endParaRPr kumimoji="1" lang="en-US" altLang="ja-JP" dirty="0">
              <a:latin typeface="Meiryo UI" panose="020B0604030504040204" pitchFamily="50" charset="-128"/>
              <a:ea typeface="Meiryo UI" panose="020B0604030504040204" pitchFamily="50" charset="-128"/>
            </a:endParaRPr>
          </a:p>
        </p:txBody>
      </p:sp>
      <p:sp>
        <p:nvSpPr>
          <p:cNvPr id="34" name="テキスト ボックス 33">
            <a:extLst>
              <a:ext uri="{FF2B5EF4-FFF2-40B4-BE49-F238E27FC236}">
                <a16:creationId xmlns:a16="http://schemas.microsoft.com/office/drawing/2014/main" id="{C181BF00-AD65-4756-8E11-43CB6F51B48F}"/>
              </a:ext>
            </a:extLst>
          </p:cNvPr>
          <p:cNvSpPr txBox="1"/>
          <p:nvPr/>
        </p:nvSpPr>
        <p:spPr>
          <a:xfrm>
            <a:off x="323870" y="3483577"/>
            <a:ext cx="8501045" cy="754053"/>
          </a:xfrm>
          <a:prstGeom prst="rect">
            <a:avLst/>
          </a:prstGeom>
          <a:noFill/>
          <a:ln>
            <a:noFill/>
          </a:ln>
        </p:spPr>
        <p:txBody>
          <a:bodyPr wrap="none" rtlCol="0">
            <a:spAutoFit/>
          </a:bodyPr>
          <a:lstStyle/>
          <a:p>
            <a:pPr algn="l"/>
            <a:r>
              <a:rPr kumimoji="1" lang="ja-JP" altLang="en-US" dirty="0">
                <a:latin typeface="Meiryo UI" panose="020B0604030504040204" pitchFamily="50" charset="-128"/>
                <a:ea typeface="Meiryo UI" panose="020B0604030504040204" pitchFamily="50" charset="-128"/>
              </a:rPr>
              <a:t>○</a:t>
            </a:r>
            <a:r>
              <a:rPr kumimoji="1" lang="en-US" altLang="ja-JP" b="0" dirty="0">
                <a:latin typeface="Meiryo UI" panose="020B0604030504040204" pitchFamily="50" charset="-128"/>
                <a:ea typeface="Meiryo UI" panose="020B0604030504040204" pitchFamily="50" charset="-128"/>
              </a:rPr>
              <a:t>2030</a:t>
            </a:r>
            <a:r>
              <a:rPr kumimoji="1" lang="ja-JP" altLang="en-US" b="0" dirty="0">
                <a:latin typeface="Meiryo UI" panose="020B0604030504040204" pitchFamily="50" charset="-128"/>
                <a:ea typeface="Meiryo UI" panose="020B0604030504040204" pitchFamily="50" charset="-128"/>
              </a:rPr>
              <a:t>年度を目途に、自動運転技術の路線バス等への実装をめざしており、将来的には、</a:t>
            </a:r>
            <a:endParaRPr kumimoji="1" lang="en-US" altLang="ja-JP" b="0" dirty="0">
              <a:latin typeface="Meiryo UI" panose="020B0604030504040204" pitchFamily="50" charset="-128"/>
              <a:ea typeface="Meiryo UI" panose="020B0604030504040204" pitchFamily="50" charset="-128"/>
            </a:endParaRPr>
          </a:p>
          <a:p>
            <a:pPr algn="l"/>
            <a:r>
              <a:rPr kumimoji="1" lang="ja-JP" altLang="en-US" dirty="0">
                <a:latin typeface="Meiryo UI" panose="020B0604030504040204" pitchFamily="50" charset="-128"/>
                <a:ea typeface="Meiryo UI" panose="020B0604030504040204" pitchFamily="50" charset="-128"/>
              </a:rPr>
              <a:t>　 </a:t>
            </a:r>
            <a:r>
              <a:rPr kumimoji="1" lang="ja-JP" altLang="en-US" b="1" u="sng" dirty="0">
                <a:latin typeface="Meiryo UI" panose="020B0604030504040204" pitchFamily="50" charset="-128"/>
                <a:ea typeface="Meiryo UI" panose="020B0604030504040204" pitchFamily="50" charset="-128"/>
              </a:rPr>
              <a:t>国産車を中心に</a:t>
            </a:r>
            <a:r>
              <a:rPr kumimoji="1" lang="en-US" altLang="ja-JP" b="1" u="sng" dirty="0">
                <a:latin typeface="Meiryo UI" panose="020B0604030504040204" pitchFamily="50" charset="-128"/>
                <a:ea typeface="Meiryo UI" panose="020B0604030504040204" pitchFamily="50" charset="-128"/>
              </a:rPr>
              <a:t>EV</a:t>
            </a:r>
            <a:r>
              <a:rPr kumimoji="1" lang="ja-JP" altLang="en-US" b="1" u="sng" dirty="0">
                <a:latin typeface="Meiryo UI" panose="020B0604030504040204" pitchFamily="50" charset="-128"/>
                <a:ea typeface="Meiryo UI" panose="020B0604030504040204" pitchFamily="50" charset="-128"/>
              </a:rPr>
              <a:t>車両の導入を検討していく</a:t>
            </a:r>
            <a:endParaRPr kumimoji="1" lang="en-US" altLang="ja-JP" dirty="0">
              <a:latin typeface="Meiryo UI" panose="020B0604030504040204" pitchFamily="50" charset="-128"/>
              <a:ea typeface="Meiryo UI" panose="020B0604030504040204" pitchFamily="50" charset="-128"/>
            </a:endParaRPr>
          </a:p>
          <a:p>
            <a:endParaRPr kumimoji="1" lang="en-US" altLang="ja-JP" sz="600" dirty="0">
              <a:latin typeface="Meiryo UI" panose="020B0604030504040204" pitchFamily="50" charset="-128"/>
              <a:ea typeface="Meiryo UI" panose="020B0604030504040204" pitchFamily="50" charset="-128"/>
            </a:endParaRPr>
          </a:p>
        </p:txBody>
      </p:sp>
      <p:sp>
        <p:nvSpPr>
          <p:cNvPr id="21" name="テキスト ボックス 20">
            <a:extLst>
              <a:ext uri="{FF2B5EF4-FFF2-40B4-BE49-F238E27FC236}">
                <a16:creationId xmlns:a16="http://schemas.microsoft.com/office/drawing/2014/main" id="{EB51517C-398E-46E7-8FFD-7C42F85964C3}"/>
              </a:ext>
            </a:extLst>
          </p:cNvPr>
          <p:cNvSpPr txBox="1"/>
          <p:nvPr/>
        </p:nvSpPr>
        <p:spPr>
          <a:xfrm>
            <a:off x="0" y="2797181"/>
            <a:ext cx="4688379" cy="369332"/>
          </a:xfrm>
          <a:prstGeom prst="rect">
            <a:avLst/>
          </a:prstGeom>
          <a:noFill/>
        </p:spPr>
        <p:txBody>
          <a:bodyPr wrap="square" rtlCol="0">
            <a:spAutoFit/>
          </a:bodyPr>
          <a:lstStyle/>
          <a:p>
            <a:r>
              <a:rPr kumimoji="1" lang="ja-JP" altLang="en-US" b="1" dirty="0">
                <a:latin typeface="Meiryo UI" panose="020B0604030504040204" pitchFamily="50" charset="-128"/>
                <a:ea typeface="Meiryo UI" panose="020B0604030504040204" pitchFamily="50" charset="-128"/>
              </a:rPr>
              <a:t>■</a:t>
            </a:r>
            <a:r>
              <a:rPr kumimoji="1" lang="en-US" altLang="ja-JP" b="1" dirty="0">
                <a:latin typeface="Meiryo UI" panose="020B0604030504040204" pitchFamily="50" charset="-128"/>
                <a:ea typeface="Meiryo UI" panose="020B0604030504040204" pitchFamily="50" charset="-128"/>
              </a:rPr>
              <a:t>Osaka Metro</a:t>
            </a:r>
            <a:r>
              <a:rPr kumimoji="1" lang="ja-JP" altLang="en-US" b="1" dirty="0">
                <a:latin typeface="Meiryo UI" panose="020B0604030504040204" pitchFamily="50" charset="-128"/>
                <a:ea typeface="Meiryo UI" panose="020B0604030504040204" pitchFamily="50" charset="-128"/>
              </a:rPr>
              <a:t>の</a:t>
            </a:r>
            <a:r>
              <a:rPr kumimoji="1" lang="ja-JP" altLang="en-US" sz="18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自動運転に関する</a:t>
            </a:r>
            <a:r>
              <a:rPr kumimoji="1" lang="ja-JP" altLang="en-US" b="1" dirty="0">
                <a:latin typeface="Meiryo UI" panose="020B0604030504040204" pitchFamily="50" charset="-128"/>
                <a:ea typeface="Meiryo UI" panose="020B0604030504040204" pitchFamily="50" charset="-128"/>
              </a:rPr>
              <a:t>考え方</a:t>
            </a:r>
            <a:endParaRPr kumimoji="1" lang="en-US" altLang="ja-JP" b="1" dirty="0">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FF569754-21D2-4148-82E6-78686D7DB409}"/>
              </a:ext>
            </a:extLst>
          </p:cNvPr>
          <p:cNvSpPr txBox="1"/>
          <p:nvPr/>
        </p:nvSpPr>
        <p:spPr>
          <a:xfrm>
            <a:off x="396315" y="5768508"/>
            <a:ext cx="8159606" cy="738664"/>
          </a:xfrm>
          <a:prstGeom prst="rect">
            <a:avLst/>
          </a:prstGeom>
          <a:noFill/>
        </p:spPr>
        <p:txBody>
          <a:bodyPr wrap="none" rtlCol="0">
            <a:spAutoFit/>
          </a:bodyPr>
          <a:lstStyle/>
          <a:p>
            <a:r>
              <a:rPr kumimoji="1" lang="en-US" altLang="ja-JP" b="1" dirty="0">
                <a:latin typeface="Meiryo UI" panose="020B0604030504040204" pitchFamily="50" charset="-128"/>
                <a:ea typeface="Meiryo UI" panose="020B0604030504040204" pitchFamily="50" charset="-128"/>
              </a:rPr>
              <a:t>【</a:t>
            </a:r>
            <a:r>
              <a:rPr kumimoji="1" lang="ja-JP" altLang="en-US" b="1" dirty="0">
                <a:latin typeface="Meiryo UI" panose="020B0604030504040204" pitchFamily="50" charset="-128"/>
                <a:ea typeface="Meiryo UI" panose="020B0604030504040204" pitchFamily="50" charset="-128"/>
              </a:rPr>
              <a:t>今後の実証実験の進め方（案）</a:t>
            </a:r>
            <a:r>
              <a:rPr kumimoji="1" lang="en-US" altLang="ja-JP" b="1" dirty="0">
                <a:latin typeface="Meiryo UI" panose="020B0604030504040204" pitchFamily="50" charset="-128"/>
                <a:ea typeface="Meiryo UI" panose="020B0604030504040204" pitchFamily="50" charset="-128"/>
              </a:rPr>
              <a:t>】</a:t>
            </a:r>
          </a:p>
          <a:p>
            <a:endParaRPr kumimoji="1" lang="en-US" altLang="ja-JP" sz="500" b="1" dirty="0">
              <a:latin typeface="Meiryo UI" panose="020B0604030504040204" pitchFamily="50" charset="-128"/>
              <a:ea typeface="Meiryo UI" panose="020B0604030504040204" pitchFamily="50" charset="-128"/>
            </a:endParaRPr>
          </a:p>
          <a:p>
            <a:r>
              <a:rPr kumimoji="1" lang="ja-JP" altLang="en-US" sz="1900" b="1" dirty="0">
                <a:latin typeface="Meiryo UI" panose="020B0604030504040204" pitchFamily="50" charset="-128"/>
                <a:ea typeface="Meiryo UI" panose="020B0604030504040204" pitchFamily="50" charset="-128"/>
              </a:rPr>
              <a:t>南河内地域の実証実験において、国産ディーゼル小型バス車両を使用して進める</a:t>
            </a:r>
          </a:p>
        </p:txBody>
      </p:sp>
      <p:sp>
        <p:nvSpPr>
          <p:cNvPr id="6" name="正方形/長方形 5">
            <a:extLst>
              <a:ext uri="{FF2B5EF4-FFF2-40B4-BE49-F238E27FC236}">
                <a16:creationId xmlns:a16="http://schemas.microsoft.com/office/drawing/2014/main" id="{001758A7-7848-4678-BB49-BD12E5C4E2D1}"/>
              </a:ext>
            </a:extLst>
          </p:cNvPr>
          <p:cNvSpPr/>
          <p:nvPr/>
        </p:nvSpPr>
        <p:spPr>
          <a:xfrm>
            <a:off x="342990" y="5671833"/>
            <a:ext cx="8280000" cy="900000"/>
          </a:xfrm>
          <a:prstGeom prst="rect">
            <a:avLst/>
          </a:prstGeom>
          <a:noFill/>
          <a:ln w="222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8" name="表 9">
            <a:extLst>
              <a:ext uri="{FF2B5EF4-FFF2-40B4-BE49-F238E27FC236}">
                <a16:creationId xmlns:a16="http://schemas.microsoft.com/office/drawing/2014/main" id="{71335E63-2D0B-427B-994A-83DB4C2FF493}"/>
              </a:ext>
            </a:extLst>
          </p:cNvPr>
          <p:cNvGraphicFramePr>
            <a:graphicFrameLocks noGrp="1"/>
          </p:cNvGraphicFramePr>
          <p:nvPr/>
        </p:nvGraphicFramePr>
        <p:xfrm>
          <a:off x="3830" y="799332"/>
          <a:ext cx="9180000" cy="1158240"/>
        </p:xfrm>
        <a:graphic>
          <a:graphicData uri="http://schemas.openxmlformats.org/drawingml/2006/table">
            <a:tbl>
              <a:tblPr firstRow="1" bandRow="1">
                <a:tableStyleId>{2D5ABB26-0587-4C30-8999-92F81FD0307C}</a:tableStyleId>
              </a:tblPr>
              <a:tblGrid>
                <a:gridCol w="986071">
                  <a:extLst>
                    <a:ext uri="{9D8B030D-6E8A-4147-A177-3AD203B41FA5}">
                      <a16:colId xmlns:a16="http://schemas.microsoft.com/office/drawing/2014/main" val="1618885397"/>
                    </a:ext>
                  </a:extLst>
                </a:gridCol>
                <a:gridCol w="8193929">
                  <a:extLst>
                    <a:ext uri="{9D8B030D-6E8A-4147-A177-3AD203B41FA5}">
                      <a16:colId xmlns:a16="http://schemas.microsoft.com/office/drawing/2014/main" val="3194901643"/>
                    </a:ext>
                  </a:extLst>
                </a:gridCol>
              </a:tblGrid>
              <a:tr h="819743">
                <a:tc>
                  <a:txBody>
                    <a:bodyPr/>
                    <a:lstStyle/>
                    <a:p>
                      <a:r>
                        <a:rPr kumimoji="1" lang="en-US" altLang="ja-JP" sz="1600" dirty="0">
                          <a:latin typeface="Meiryo UI" panose="020B0604030504040204" pitchFamily="50" charset="-128"/>
                          <a:ea typeface="Meiryo UI" panose="020B0604030504040204" pitchFamily="50" charset="-128"/>
                        </a:rPr>
                        <a:t>R8.3.26</a:t>
                      </a:r>
                      <a:endParaRPr kumimoji="1" lang="ja-JP" altLang="en-US" sz="1600" dirty="0">
                        <a:latin typeface="Meiryo UI" panose="020B0604030504040204" pitchFamily="50" charset="-128"/>
                        <a:ea typeface="Meiryo UI" panose="020B0604030504040204" pitchFamily="50" charset="-128"/>
                      </a:endParaRPr>
                    </a:p>
                  </a:txBody>
                  <a:tcPr/>
                </a:tc>
                <a:tc>
                  <a:txBody>
                    <a:bodyPr/>
                    <a:lstStyle/>
                    <a:p>
                      <a:r>
                        <a:rPr kumimoji="1" lang="ja-JP" altLang="en-US" sz="1600" dirty="0">
                          <a:latin typeface="Meiryo UI" panose="020B0604030504040204" pitchFamily="50" charset="-128"/>
                          <a:ea typeface="Meiryo UI" panose="020B0604030504040204" pitchFamily="50" charset="-128"/>
                        </a:rPr>
                        <a:t>「第８回新モビリティ導入検討協議会」において、次のとおり確認</a:t>
                      </a:r>
                      <a:endParaRPr kumimoji="1" lang="en-US" altLang="ja-JP" sz="1600" dirty="0">
                        <a:latin typeface="Meiryo UI" panose="020B0604030504040204" pitchFamily="50" charset="-128"/>
                        <a:ea typeface="Meiryo UI" panose="020B0604030504040204" pitchFamily="50" charset="-128"/>
                      </a:endParaRPr>
                    </a:p>
                    <a:p>
                      <a:r>
                        <a:rPr kumimoji="1" lang="en-US" altLang="ja-JP" sz="1600" dirty="0">
                          <a:latin typeface="Meiryo UI" panose="020B0604030504040204" pitchFamily="50" charset="-128"/>
                          <a:ea typeface="Meiryo UI" panose="020B0604030504040204" pitchFamily="50" charset="-128"/>
                        </a:rPr>
                        <a:t>• </a:t>
                      </a:r>
                      <a:r>
                        <a:rPr kumimoji="1" lang="ja-JP" altLang="en-US" sz="1600" dirty="0">
                          <a:latin typeface="Meiryo UI" panose="020B0604030504040204" pitchFamily="50" charset="-128"/>
                          <a:ea typeface="Meiryo UI" panose="020B0604030504040204" pitchFamily="50" charset="-128"/>
                        </a:rPr>
                        <a:t>不具合の原因調査中のため、</a:t>
                      </a:r>
                      <a:r>
                        <a:rPr kumimoji="1" lang="ja-JP" altLang="en-US" sz="1600" b="1" u="sng" dirty="0">
                          <a:latin typeface="Meiryo UI" panose="020B0604030504040204" pitchFamily="50" charset="-128"/>
                          <a:ea typeface="Meiryo UI" panose="020B0604030504040204" pitchFamily="50" charset="-128"/>
                        </a:rPr>
                        <a:t>３月からの実証実験（テスト走行）開始は延期</a:t>
                      </a:r>
                      <a:endParaRPr kumimoji="1" lang="en-US" altLang="ja-JP" sz="1600" b="1" u="sng" dirty="0">
                        <a:latin typeface="Meiryo UI" panose="020B0604030504040204" pitchFamily="50" charset="-128"/>
                        <a:ea typeface="Meiryo UI" panose="020B0604030504040204" pitchFamily="50" charset="-128"/>
                      </a:endParaRPr>
                    </a:p>
                    <a:p>
                      <a:r>
                        <a:rPr kumimoji="1" lang="en-US" altLang="ja-JP" sz="1600" dirty="0">
                          <a:latin typeface="Meiryo UI" panose="020B0604030504040204" pitchFamily="50" charset="-128"/>
                          <a:ea typeface="Meiryo UI" panose="020B0604030504040204" pitchFamily="50" charset="-128"/>
                        </a:rPr>
                        <a:t>• </a:t>
                      </a:r>
                      <a:r>
                        <a:rPr kumimoji="1" lang="en-US" altLang="ja-JP" sz="1600" b="1" u="sng" dirty="0">
                          <a:latin typeface="Meiryo UI" panose="020B0604030504040204" pitchFamily="50" charset="-128"/>
                          <a:ea typeface="Meiryo UI" panose="020B0604030504040204" pitchFamily="50" charset="-128"/>
                        </a:rPr>
                        <a:t>EVMJ</a:t>
                      </a:r>
                      <a:r>
                        <a:rPr kumimoji="1" lang="ja-JP" altLang="en-US" sz="1600" b="1" u="sng" dirty="0">
                          <a:latin typeface="Meiryo UI" panose="020B0604030504040204" pitchFamily="50" charset="-128"/>
                          <a:ea typeface="Meiryo UI" panose="020B0604030504040204" pitchFamily="50" charset="-128"/>
                        </a:rPr>
                        <a:t>車両に拘らず、使用車両についても検討</a:t>
                      </a:r>
                      <a:r>
                        <a:rPr kumimoji="1" lang="ja-JP" altLang="en-US" sz="1600" dirty="0">
                          <a:latin typeface="Meiryo UI" panose="020B0604030504040204" pitchFamily="50" charset="-128"/>
                          <a:ea typeface="Meiryo UI" panose="020B0604030504040204" pitchFamily="50" charset="-128"/>
                        </a:rPr>
                        <a:t>を進める</a:t>
                      </a:r>
                    </a:p>
                  </a:txBody>
                  <a:tcPr/>
                </a:tc>
                <a:extLst>
                  <a:ext uri="{0D108BD9-81ED-4DB2-BD59-A6C34878D82A}">
                    <a16:rowId xmlns:a16="http://schemas.microsoft.com/office/drawing/2014/main" val="977399346"/>
                  </a:ext>
                </a:extLst>
              </a:tr>
              <a:tr h="331899">
                <a:tc>
                  <a:txBody>
                    <a:bodyPr/>
                    <a:lstStyle/>
                    <a:p>
                      <a:r>
                        <a:rPr kumimoji="1" lang="en-US" altLang="ja-JP" sz="1600" dirty="0">
                          <a:latin typeface="Meiryo UI" panose="020B0604030504040204" pitchFamily="50" charset="-128"/>
                          <a:ea typeface="Meiryo UI" panose="020B0604030504040204" pitchFamily="50" charset="-128"/>
                        </a:rPr>
                        <a:t>R8.3.31</a:t>
                      </a:r>
                      <a:endParaRPr kumimoji="1" lang="ja-JP" altLang="en-US" sz="1600" dirty="0">
                        <a:latin typeface="Meiryo UI" panose="020B0604030504040204" pitchFamily="50" charset="-128"/>
                        <a:ea typeface="Meiryo UI" panose="020B0604030504040204" pitchFamily="50" charset="-128"/>
                      </a:endParaRPr>
                    </a:p>
                  </a:txBody>
                  <a:tcPr/>
                </a:tc>
                <a:tc>
                  <a:txBody>
                    <a:bodyPr/>
                    <a:lstStyle/>
                    <a:p>
                      <a:r>
                        <a:rPr kumimoji="1" lang="en-US" altLang="ja-JP" sz="1600" dirty="0">
                          <a:latin typeface="Meiryo UI" panose="020B0604030504040204" pitchFamily="50" charset="-128"/>
                          <a:ea typeface="Meiryo UI" panose="020B0604030504040204" pitchFamily="50" charset="-128"/>
                        </a:rPr>
                        <a:t>Osaka Metro</a:t>
                      </a:r>
                      <a:r>
                        <a:rPr kumimoji="1" lang="ja-JP" altLang="en-US" sz="1600" dirty="0">
                          <a:latin typeface="Meiryo UI" panose="020B0604030504040204" pitchFamily="50" charset="-128"/>
                          <a:ea typeface="Meiryo UI" panose="020B0604030504040204" pitchFamily="50" charset="-128"/>
                        </a:rPr>
                        <a:t>が、</a:t>
                      </a:r>
                      <a:r>
                        <a:rPr kumimoji="1" lang="en-US" altLang="ja-JP" sz="1600" b="1" u="sng" dirty="0">
                          <a:latin typeface="Meiryo UI" panose="020B0604030504040204" pitchFamily="50" charset="-128"/>
                          <a:ea typeface="Meiryo UI" panose="020B0604030504040204" pitchFamily="50" charset="-128"/>
                        </a:rPr>
                        <a:t>EVMJ</a:t>
                      </a:r>
                      <a:r>
                        <a:rPr kumimoji="1" lang="ja-JP" altLang="en-US" sz="1600" b="1" u="sng" dirty="0">
                          <a:latin typeface="Meiryo UI" panose="020B0604030504040204" pitchFamily="50" charset="-128"/>
                          <a:ea typeface="Meiryo UI" panose="020B0604030504040204" pitchFamily="50" charset="-128"/>
                        </a:rPr>
                        <a:t>車両の全てについて運行を再開せず、今後使用しないことを公表</a:t>
                      </a:r>
                    </a:p>
                  </a:txBody>
                  <a:tcPr/>
                </a:tc>
                <a:extLst>
                  <a:ext uri="{0D108BD9-81ED-4DB2-BD59-A6C34878D82A}">
                    <a16:rowId xmlns:a16="http://schemas.microsoft.com/office/drawing/2014/main" val="3505953925"/>
                  </a:ext>
                </a:extLst>
              </a:tr>
            </a:tbl>
          </a:graphicData>
        </a:graphic>
      </p:graphicFrame>
      <p:sp>
        <p:nvSpPr>
          <p:cNvPr id="14" name="テキスト ボックス 13">
            <a:extLst>
              <a:ext uri="{FF2B5EF4-FFF2-40B4-BE49-F238E27FC236}">
                <a16:creationId xmlns:a16="http://schemas.microsoft.com/office/drawing/2014/main" id="{DCE07127-C784-4B0C-92EA-189835600E26}"/>
              </a:ext>
            </a:extLst>
          </p:cNvPr>
          <p:cNvSpPr txBox="1"/>
          <p:nvPr/>
        </p:nvSpPr>
        <p:spPr>
          <a:xfrm>
            <a:off x="8786124" y="6470025"/>
            <a:ext cx="335348" cy="369332"/>
          </a:xfrm>
          <a:prstGeom prst="rect">
            <a:avLst/>
          </a:prstGeom>
          <a:noFill/>
          <a:ln>
            <a:solidFill>
              <a:schemeClr val="tx1"/>
            </a:solidFill>
          </a:ln>
        </p:spPr>
        <p:txBody>
          <a:bodyPr wrap="none" rtlCol="0">
            <a:spAutoFit/>
          </a:bodyPr>
          <a:lstStyle/>
          <a:p>
            <a:r>
              <a:rPr kumimoji="1" lang="en-US" altLang="ja-JP" dirty="0">
                <a:latin typeface="Bodoni MT Black" panose="02070A03080606020203" pitchFamily="18" charset="0"/>
              </a:rPr>
              <a:t>1</a:t>
            </a:r>
            <a:endParaRPr kumimoji="1" lang="ja-JP" altLang="en-US" dirty="0">
              <a:latin typeface="Bodoni MT Black" panose="02070A03080606020203" pitchFamily="18" charset="0"/>
            </a:endParaRPr>
          </a:p>
        </p:txBody>
      </p:sp>
      <p:sp>
        <p:nvSpPr>
          <p:cNvPr id="11" name="フローチャート: 組合せ 10">
            <a:extLst>
              <a:ext uri="{FF2B5EF4-FFF2-40B4-BE49-F238E27FC236}">
                <a16:creationId xmlns:a16="http://schemas.microsoft.com/office/drawing/2014/main" id="{FC49B5DF-EDEA-4D73-98E4-5EB9E8723830}"/>
              </a:ext>
            </a:extLst>
          </p:cNvPr>
          <p:cNvSpPr/>
          <p:nvPr/>
        </p:nvSpPr>
        <p:spPr>
          <a:xfrm>
            <a:off x="3430744" y="5346855"/>
            <a:ext cx="2160000" cy="216000"/>
          </a:xfrm>
          <a:prstGeom prst="flowChartMerge">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a:p>
        </p:txBody>
      </p:sp>
      <p:sp>
        <p:nvSpPr>
          <p:cNvPr id="19" name="テキスト ボックス 18">
            <a:extLst>
              <a:ext uri="{FF2B5EF4-FFF2-40B4-BE49-F238E27FC236}">
                <a16:creationId xmlns:a16="http://schemas.microsoft.com/office/drawing/2014/main" id="{53C5EEBB-3FCA-4719-937C-BE71903865A3}"/>
              </a:ext>
            </a:extLst>
          </p:cNvPr>
          <p:cNvSpPr txBox="1"/>
          <p:nvPr/>
        </p:nvSpPr>
        <p:spPr>
          <a:xfrm>
            <a:off x="327640" y="4466331"/>
            <a:ext cx="8384026" cy="646331"/>
          </a:xfrm>
          <a:prstGeom prst="rect">
            <a:avLst/>
          </a:prstGeom>
          <a:noFill/>
          <a:ln>
            <a:noFill/>
          </a:ln>
        </p:spPr>
        <p:txBody>
          <a:bodyPr wrap="none" rtlCol="0">
            <a:spAutoFit/>
          </a:bodyPr>
          <a:lstStyle/>
          <a:p>
            <a:pPr marL="285750" indent="-285750" algn="l">
              <a:buFont typeface="Wingdings" panose="05000000000000000000" pitchFamily="2" charset="2"/>
              <a:buChar char="u"/>
            </a:pPr>
            <a:r>
              <a:rPr kumimoji="1" lang="ja-JP" altLang="en-US" b="1" u="sng" dirty="0">
                <a:latin typeface="Meiryo UI" panose="020B0604030504040204" pitchFamily="50" charset="-128"/>
                <a:ea typeface="Meiryo UI" panose="020B0604030504040204" pitchFamily="50" charset="-128"/>
              </a:rPr>
              <a:t>当面は南河内地域において</a:t>
            </a:r>
            <a:r>
              <a:rPr kumimoji="1" lang="en-US" altLang="ja-JP" b="1" u="sng" dirty="0">
                <a:latin typeface="Meiryo UI" panose="020B0604030504040204" pitchFamily="50" charset="-128"/>
                <a:ea typeface="Meiryo UI" panose="020B0604030504040204" pitchFamily="50" charset="-128"/>
              </a:rPr>
              <a:t>Osaka Metro Group</a:t>
            </a:r>
            <a:r>
              <a:rPr kumimoji="1" lang="ja-JP" altLang="en-US" b="1" u="sng" dirty="0">
                <a:latin typeface="Meiryo UI" panose="020B0604030504040204" pitchFamily="50" charset="-128"/>
                <a:ea typeface="Meiryo UI" panose="020B0604030504040204" pitchFamily="50" charset="-128"/>
              </a:rPr>
              <a:t>での運行実績のある国産ディー</a:t>
            </a:r>
            <a:endParaRPr kumimoji="1" lang="en-US" altLang="ja-JP" b="1" u="sng" dirty="0">
              <a:latin typeface="Meiryo UI" panose="020B0604030504040204" pitchFamily="50" charset="-128"/>
              <a:ea typeface="Meiryo UI" panose="020B0604030504040204" pitchFamily="50" charset="-128"/>
            </a:endParaRPr>
          </a:p>
          <a:p>
            <a:pPr algn="l"/>
            <a:r>
              <a:rPr kumimoji="1" lang="ja-JP" altLang="en-US" dirty="0">
                <a:latin typeface="Meiryo UI" panose="020B0604030504040204" pitchFamily="50" charset="-128"/>
                <a:ea typeface="Meiryo UI" panose="020B0604030504040204" pitchFamily="50" charset="-128"/>
              </a:rPr>
              <a:t>　　</a:t>
            </a:r>
            <a:r>
              <a:rPr kumimoji="1" lang="ja-JP" altLang="en-US" b="1" u="sng" dirty="0">
                <a:latin typeface="Meiryo UI" panose="020B0604030504040204" pitchFamily="50" charset="-128"/>
                <a:ea typeface="Meiryo UI" panose="020B0604030504040204" pitchFamily="50" charset="-128"/>
              </a:rPr>
              <a:t>ゼルを活用することで自動運転技術のスキルアップ</a:t>
            </a:r>
            <a:r>
              <a:rPr kumimoji="1" lang="ja-JP" altLang="en-US" dirty="0">
                <a:latin typeface="Meiryo UI" panose="020B0604030504040204" pitchFamily="50" charset="-128"/>
                <a:ea typeface="Meiryo UI" panose="020B0604030504040204" pitchFamily="50" charset="-128"/>
              </a:rPr>
              <a:t>を図る</a:t>
            </a:r>
            <a:endParaRPr kumimoji="1" lang="en-US" altLang="ja-JP" dirty="0">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id="{F23F0A14-9167-4FF6-86F3-7179A88E942E}"/>
              </a:ext>
            </a:extLst>
          </p:cNvPr>
          <p:cNvSpPr txBox="1"/>
          <p:nvPr/>
        </p:nvSpPr>
        <p:spPr>
          <a:xfrm>
            <a:off x="437408" y="3194941"/>
            <a:ext cx="1107997" cy="369332"/>
          </a:xfrm>
          <a:prstGeom prst="rect">
            <a:avLst/>
          </a:prstGeom>
          <a:noFill/>
          <a:ln w="6350">
            <a:noFill/>
          </a:ln>
        </p:spPr>
        <p:txBody>
          <a:bodyPr wrap="none" rtlCol="0" anchor="ctr">
            <a:spAutoFit/>
          </a:bodyPr>
          <a:lstStyle/>
          <a:p>
            <a:pPr algn="ctr"/>
            <a:r>
              <a:rPr kumimoji="1" lang="en-US" altLang="ja-JP" b="1" dirty="0">
                <a:latin typeface="Meiryo UI" panose="020B0604030504040204" pitchFamily="50" charset="-128"/>
                <a:ea typeface="Meiryo UI" panose="020B0604030504040204" pitchFamily="50" charset="-128"/>
              </a:rPr>
              <a:t>【</a:t>
            </a:r>
            <a:r>
              <a:rPr kumimoji="1" lang="ja-JP" altLang="en-US" b="1" dirty="0">
                <a:latin typeface="Meiryo UI" panose="020B0604030504040204" pitchFamily="50" charset="-128"/>
                <a:ea typeface="Meiryo UI" panose="020B0604030504040204" pitchFamily="50" charset="-128"/>
              </a:rPr>
              <a:t>方向性</a:t>
            </a:r>
            <a:r>
              <a:rPr kumimoji="1" lang="en-US" altLang="ja-JP" b="1" dirty="0">
                <a:latin typeface="Meiryo UI" panose="020B0604030504040204" pitchFamily="50" charset="-128"/>
                <a:ea typeface="Meiryo UI" panose="020B0604030504040204" pitchFamily="50" charset="-128"/>
              </a:rPr>
              <a:t>】</a:t>
            </a:r>
            <a:endParaRPr kumimoji="1" lang="ja-JP" altLang="en-US" b="1" dirty="0">
              <a:latin typeface="Meiryo UI" panose="020B0604030504040204" pitchFamily="50" charset="-128"/>
              <a:ea typeface="Meiryo UI" panose="020B0604030504040204" pitchFamily="50" charset="-128"/>
            </a:endParaRPr>
          </a:p>
        </p:txBody>
      </p:sp>
      <p:sp>
        <p:nvSpPr>
          <p:cNvPr id="10" name="四角形: 角を丸くする 9">
            <a:extLst>
              <a:ext uri="{FF2B5EF4-FFF2-40B4-BE49-F238E27FC236}">
                <a16:creationId xmlns:a16="http://schemas.microsoft.com/office/drawing/2014/main" id="{075B6119-783A-4AAF-BE8D-1AC9B3E5BD25}"/>
              </a:ext>
            </a:extLst>
          </p:cNvPr>
          <p:cNvSpPr/>
          <p:nvPr/>
        </p:nvSpPr>
        <p:spPr>
          <a:xfrm>
            <a:off x="342989" y="3171321"/>
            <a:ext cx="8343811" cy="2052000"/>
          </a:xfrm>
          <a:prstGeom prst="roundRect">
            <a:avLst>
              <a:gd name="adj" fmla="val 10014"/>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矢印: 五方向 24">
            <a:extLst>
              <a:ext uri="{FF2B5EF4-FFF2-40B4-BE49-F238E27FC236}">
                <a16:creationId xmlns:a16="http://schemas.microsoft.com/office/drawing/2014/main" id="{64CB210C-2E2A-47D0-AF8E-F72DC696AB0F}"/>
              </a:ext>
            </a:extLst>
          </p:cNvPr>
          <p:cNvSpPr/>
          <p:nvPr/>
        </p:nvSpPr>
        <p:spPr>
          <a:xfrm rot="5400000">
            <a:off x="4392990" y="4000207"/>
            <a:ext cx="180000" cy="540000"/>
          </a:xfrm>
          <a:prstGeom prst="homePlate">
            <a:avLst>
              <a:gd name="adj" fmla="val 65438"/>
            </a:avLst>
          </a:prstGeom>
          <a:solidFill>
            <a:schemeClr val="bg1">
              <a:lumMod val="65000"/>
            </a:schemeClr>
          </a:solidFill>
          <a:ln w="38100">
            <a:solidFill>
              <a:schemeClr val="bg1">
                <a:lumMod val="65000"/>
                <a:alpha val="70000"/>
              </a:schemeClr>
            </a:solidFill>
          </a:ln>
          <a:effectLst>
            <a:glow rad="25400">
              <a:schemeClr val="bg1">
                <a:lumMod val="85000"/>
                <a:alpha val="8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フリーフォーム: 図形 28">
            <a:extLst>
              <a:ext uri="{FF2B5EF4-FFF2-40B4-BE49-F238E27FC236}">
                <a16:creationId xmlns:a16="http://schemas.microsoft.com/office/drawing/2014/main" id="{F5FCA84B-F05B-4485-AD27-0E4F22552671}"/>
              </a:ext>
            </a:extLst>
          </p:cNvPr>
          <p:cNvSpPr/>
          <p:nvPr/>
        </p:nvSpPr>
        <p:spPr>
          <a:xfrm>
            <a:off x="3993405" y="4234763"/>
            <a:ext cx="979170" cy="217315"/>
          </a:xfrm>
          <a:custGeom>
            <a:avLst/>
            <a:gdLst>
              <a:gd name="connsiteX0" fmla="*/ 0 w 979170"/>
              <a:gd name="connsiteY0" fmla="*/ 3810 h 209550"/>
              <a:gd name="connsiteX1" fmla="*/ 502920 w 979170"/>
              <a:gd name="connsiteY1" fmla="*/ 209550 h 209550"/>
              <a:gd name="connsiteX2" fmla="*/ 979170 w 979170"/>
              <a:gd name="connsiteY2" fmla="*/ 0 h 209550"/>
              <a:gd name="connsiteX0" fmla="*/ 0 w 979170"/>
              <a:gd name="connsiteY0" fmla="*/ 0 h 217315"/>
              <a:gd name="connsiteX1" fmla="*/ 502920 w 979170"/>
              <a:gd name="connsiteY1" fmla="*/ 217315 h 217315"/>
              <a:gd name="connsiteX2" fmla="*/ 979170 w 979170"/>
              <a:gd name="connsiteY2" fmla="*/ 7765 h 217315"/>
            </a:gdLst>
            <a:ahLst/>
            <a:cxnLst>
              <a:cxn ang="0">
                <a:pos x="connsiteX0" y="connsiteY0"/>
              </a:cxn>
              <a:cxn ang="0">
                <a:pos x="connsiteX1" y="connsiteY1"/>
              </a:cxn>
              <a:cxn ang="0">
                <a:pos x="connsiteX2" y="connsiteY2"/>
              </a:cxn>
            </a:cxnLst>
            <a:rect l="l" t="t" r="r" b="b"/>
            <a:pathLst>
              <a:path w="979170" h="217315">
                <a:moveTo>
                  <a:pt x="0" y="0"/>
                </a:moveTo>
                <a:lnTo>
                  <a:pt x="502920" y="217315"/>
                </a:lnTo>
                <a:lnTo>
                  <a:pt x="979170" y="7765"/>
                </a:lnTo>
              </a:path>
            </a:pathLst>
          </a:custGeom>
          <a:noFill/>
          <a:ln w="38100" cap="rnd">
            <a:solidFill>
              <a:schemeClr val="bg1">
                <a:lumMod val="65000"/>
                <a:alpha val="70000"/>
              </a:schemeClr>
            </a:solidFill>
            <a:round/>
          </a:ln>
          <a:effectLst>
            <a:glow rad="25400">
              <a:schemeClr val="bg1">
                <a:lumMod val="85000"/>
                <a:alpha val="8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1308767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CB5B3923-03AA-4486-91B4-D0022D3AD778}"/>
              </a:ext>
            </a:extLst>
          </p:cNvPr>
          <p:cNvSpPr/>
          <p:nvPr/>
        </p:nvSpPr>
        <p:spPr>
          <a:xfrm>
            <a:off x="0" y="432000"/>
            <a:ext cx="9144000" cy="36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a:extLst>
              <a:ext uri="{FF2B5EF4-FFF2-40B4-BE49-F238E27FC236}">
                <a16:creationId xmlns:a16="http://schemas.microsoft.com/office/drawing/2014/main" id="{64E7970E-034D-420B-9413-046FF49062EE}"/>
              </a:ext>
            </a:extLst>
          </p:cNvPr>
          <p:cNvSpPr txBox="1"/>
          <p:nvPr/>
        </p:nvSpPr>
        <p:spPr>
          <a:xfrm>
            <a:off x="0" y="72000"/>
            <a:ext cx="9144000" cy="400110"/>
          </a:xfrm>
          <a:prstGeom prst="rect">
            <a:avLst/>
          </a:prstGeom>
          <a:noFill/>
        </p:spPr>
        <p:txBody>
          <a:bodyPr wrap="square">
            <a:spAutoFit/>
          </a:bodyPr>
          <a:lstStyle/>
          <a:p>
            <a:r>
              <a:rPr kumimoji="1" lang="ja-JP" altLang="en-US" sz="2000" b="1" dirty="0">
                <a:latin typeface="Meiryo UI" panose="020B0604030504040204" pitchFamily="50" charset="-128"/>
                <a:ea typeface="Meiryo UI" panose="020B0604030504040204" pitchFamily="50" charset="-128"/>
              </a:rPr>
              <a:t>２．新たに使用する車両</a:t>
            </a:r>
            <a:endParaRPr lang="ja-JP" altLang="en-US" sz="2000" strike="sngStrike" dirty="0">
              <a:solidFill>
                <a:srgbClr val="00B0F0"/>
              </a:solidFill>
            </a:endParaRPr>
          </a:p>
        </p:txBody>
      </p:sp>
      <p:pic>
        <p:nvPicPr>
          <p:cNvPr id="8" name="図 7">
            <a:extLst>
              <a:ext uri="{FF2B5EF4-FFF2-40B4-BE49-F238E27FC236}">
                <a16:creationId xmlns:a16="http://schemas.microsoft.com/office/drawing/2014/main" id="{689DE3C8-ACE5-40A7-9A82-8EC5AD0D61DF}"/>
              </a:ext>
            </a:extLst>
          </p:cNvPr>
          <p:cNvPicPr>
            <a:picLocks noChangeAspect="1"/>
          </p:cNvPicPr>
          <p:nvPr/>
        </p:nvPicPr>
        <p:blipFill rotWithShape="1">
          <a:blip r:embed="rId2"/>
          <a:srcRect l="8115" r="3445"/>
          <a:stretch/>
        </p:blipFill>
        <p:spPr>
          <a:xfrm>
            <a:off x="4291317" y="657175"/>
            <a:ext cx="4680000" cy="3366482"/>
          </a:xfrm>
          <a:prstGeom prst="rect">
            <a:avLst/>
          </a:prstGeom>
        </p:spPr>
      </p:pic>
      <p:sp>
        <p:nvSpPr>
          <p:cNvPr id="3" name="テキスト ボックス 2">
            <a:extLst>
              <a:ext uri="{FF2B5EF4-FFF2-40B4-BE49-F238E27FC236}">
                <a16:creationId xmlns:a16="http://schemas.microsoft.com/office/drawing/2014/main" id="{2A477D55-E3A3-41C9-88DB-1308FD4192CA}"/>
              </a:ext>
            </a:extLst>
          </p:cNvPr>
          <p:cNvSpPr txBox="1"/>
          <p:nvPr/>
        </p:nvSpPr>
        <p:spPr>
          <a:xfrm>
            <a:off x="271848" y="1161535"/>
            <a:ext cx="4091185" cy="2431435"/>
          </a:xfrm>
          <a:prstGeom prst="rect">
            <a:avLst/>
          </a:prstGeom>
          <a:noFill/>
        </p:spPr>
        <p:txBody>
          <a:bodyPr wrap="none" rtlCol="0">
            <a:spAutoFit/>
          </a:bodyPr>
          <a:lstStyle/>
          <a:p>
            <a:r>
              <a:rPr kumimoji="1" lang="ja-JP" altLang="en-US" sz="2000" dirty="0">
                <a:latin typeface="Meiryo UI" panose="020B0604030504040204" pitchFamily="50" charset="-128"/>
                <a:ea typeface="Meiryo UI" panose="020B0604030504040204" pitchFamily="50" charset="-128"/>
              </a:rPr>
              <a:t>車　　　種　　日野ポンチョ</a:t>
            </a:r>
            <a:endParaRPr kumimoji="1" lang="en-US" altLang="ja-JP" sz="2000" dirty="0">
              <a:latin typeface="Meiryo UI" panose="020B0604030504040204" pitchFamily="50" charset="-128"/>
              <a:ea typeface="Meiryo UI" panose="020B0604030504040204" pitchFamily="50" charset="-128"/>
            </a:endParaRPr>
          </a:p>
          <a:p>
            <a:endParaRPr kumimoji="1" lang="en-US" altLang="ja-JP" sz="2400" dirty="0">
              <a:latin typeface="Meiryo UI" panose="020B0604030504040204" pitchFamily="50" charset="-128"/>
              <a:ea typeface="Meiryo UI" panose="020B0604030504040204" pitchFamily="50" charset="-128"/>
            </a:endParaRPr>
          </a:p>
          <a:p>
            <a:r>
              <a:rPr kumimoji="1" lang="ja-JP" altLang="en-US" sz="2000" dirty="0">
                <a:latin typeface="Meiryo UI" panose="020B0604030504040204" pitchFamily="50" charset="-128"/>
                <a:ea typeface="Meiryo UI" panose="020B0604030504040204" pitchFamily="50" charset="-128"/>
              </a:rPr>
              <a:t>車両寸法　　全長 </a:t>
            </a:r>
            <a:r>
              <a:rPr kumimoji="1" lang="en-US" altLang="ja-JP" sz="2000" dirty="0">
                <a:latin typeface="Meiryo UI" panose="020B0604030504040204" pitchFamily="50" charset="-128"/>
                <a:ea typeface="Meiryo UI" panose="020B0604030504040204" pitchFamily="50" charset="-128"/>
              </a:rPr>
              <a:t>6.99</a:t>
            </a:r>
            <a:r>
              <a:rPr kumimoji="1" lang="ja-JP" altLang="en-US" sz="2000" dirty="0">
                <a:latin typeface="Meiryo UI" panose="020B0604030504040204" pitchFamily="50" charset="-128"/>
                <a:ea typeface="Meiryo UI" panose="020B0604030504040204" pitchFamily="50" charset="-128"/>
              </a:rPr>
              <a:t>ｍ</a:t>
            </a:r>
            <a:endParaRPr kumimoji="1" lang="en-US" altLang="ja-JP" sz="2000" dirty="0">
              <a:latin typeface="Meiryo UI" panose="020B0604030504040204" pitchFamily="50" charset="-128"/>
              <a:ea typeface="Meiryo UI" panose="020B0604030504040204" pitchFamily="50" charset="-128"/>
            </a:endParaRPr>
          </a:p>
          <a:p>
            <a:r>
              <a:rPr kumimoji="1" lang="ja-JP" altLang="en-US" sz="2000" dirty="0">
                <a:latin typeface="Meiryo UI" panose="020B0604030504040204" pitchFamily="50" charset="-128"/>
                <a:ea typeface="Meiryo UI" panose="020B0604030504040204" pitchFamily="50" charset="-128"/>
              </a:rPr>
              <a:t>　　　　　　　　全幅 </a:t>
            </a:r>
            <a:r>
              <a:rPr kumimoji="1" lang="en-US" altLang="ja-JP" sz="2000" dirty="0">
                <a:latin typeface="Meiryo UI" panose="020B0604030504040204" pitchFamily="50" charset="-128"/>
                <a:ea typeface="Meiryo UI" panose="020B0604030504040204" pitchFamily="50" charset="-128"/>
              </a:rPr>
              <a:t>2.08</a:t>
            </a:r>
            <a:r>
              <a:rPr kumimoji="1" lang="ja-JP" altLang="en-US" sz="2000" dirty="0">
                <a:latin typeface="Meiryo UI" panose="020B0604030504040204" pitchFamily="50" charset="-128"/>
                <a:ea typeface="Meiryo UI" panose="020B0604030504040204" pitchFamily="50" charset="-128"/>
              </a:rPr>
              <a:t>ｍ</a:t>
            </a:r>
            <a:endParaRPr kumimoji="1" lang="en-US" altLang="ja-JP" sz="2000" dirty="0">
              <a:latin typeface="Meiryo UI" panose="020B0604030504040204" pitchFamily="50" charset="-128"/>
              <a:ea typeface="Meiryo UI" panose="020B0604030504040204" pitchFamily="50" charset="-128"/>
            </a:endParaRPr>
          </a:p>
          <a:p>
            <a:r>
              <a:rPr kumimoji="1" lang="ja-JP" altLang="en-US" sz="2000" dirty="0">
                <a:latin typeface="Meiryo UI" panose="020B0604030504040204" pitchFamily="50" charset="-128"/>
                <a:ea typeface="Meiryo UI" panose="020B0604030504040204" pitchFamily="50" charset="-128"/>
              </a:rPr>
              <a:t>　　　　　　　　全高 </a:t>
            </a:r>
            <a:r>
              <a:rPr kumimoji="1" lang="en-US" altLang="ja-JP" sz="2000" dirty="0">
                <a:latin typeface="Meiryo UI" panose="020B0604030504040204" pitchFamily="50" charset="-128"/>
                <a:ea typeface="Meiryo UI" panose="020B0604030504040204" pitchFamily="50" charset="-128"/>
              </a:rPr>
              <a:t>3.10</a:t>
            </a:r>
            <a:r>
              <a:rPr kumimoji="1" lang="ja-JP" altLang="en-US" sz="2000" dirty="0">
                <a:latin typeface="Meiryo UI" panose="020B0604030504040204" pitchFamily="50" charset="-128"/>
                <a:ea typeface="Meiryo UI" panose="020B0604030504040204" pitchFamily="50" charset="-128"/>
              </a:rPr>
              <a:t>ｍ</a:t>
            </a:r>
            <a:endParaRPr kumimoji="1" lang="en-US" altLang="ja-JP" sz="2000" dirty="0">
              <a:latin typeface="Meiryo UI" panose="020B0604030504040204" pitchFamily="50" charset="-128"/>
              <a:ea typeface="Meiryo UI" panose="020B0604030504040204" pitchFamily="50" charset="-128"/>
            </a:endParaRPr>
          </a:p>
          <a:p>
            <a:endParaRPr kumimoji="1" lang="en-US" altLang="ja-JP" sz="2400" dirty="0">
              <a:latin typeface="Meiryo UI" panose="020B0604030504040204" pitchFamily="50" charset="-128"/>
              <a:ea typeface="Meiryo UI" panose="020B0604030504040204" pitchFamily="50" charset="-128"/>
            </a:endParaRPr>
          </a:p>
          <a:p>
            <a:pPr algn="dist"/>
            <a:r>
              <a:rPr kumimoji="1" lang="ja-JP" altLang="en-US" sz="2000" spc="1200" dirty="0">
                <a:latin typeface="Meiryo UI" panose="020B0604030504040204" pitchFamily="50" charset="-128"/>
                <a:ea typeface="Meiryo UI" panose="020B0604030504040204" pitchFamily="50" charset="-128"/>
              </a:rPr>
              <a:t>座席数 </a:t>
            </a:r>
            <a:r>
              <a:rPr kumimoji="1" lang="en-US" altLang="ja-JP" sz="2000" dirty="0">
                <a:latin typeface="Meiryo UI" panose="020B0604030504040204" pitchFamily="50" charset="-128"/>
                <a:ea typeface="Meiryo UI" panose="020B0604030504040204" pitchFamily="50" charset="-128"/>
              </a:rPr>
              <a:t>12</a:t>
            </a:r>
            <a:r>
              <a:rPr kumimoji="1" lang="ja-JP" altLang="en-US" sz="2000" dirty="0">
                <a:latin typeface="Meiryo UI" panose="020B0604030504040204" pitchFamily="50" charset="-128"/>
                <a:ea typeface="Meiryo UI" panose="020B0604030504040204" pitchFamily="50" charset="-128"/>
              </a:rPr>
              <a:t>席（運転席含む）</a:t>
            </a:r>
            <a:endParaRPr kumimoji="1" lang="ja-JP" altLang="en-US" sz="2000" spc="1200" dirty="0">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A91F7E89-7F5E-4200-B206-FEC848A48D86}"/>
              </a:ext>
            </a:extLst>
          </p:cNvPr>
          <p:cNvSpPr txBox="1"/>
          <p:nvPr/>
        </p:nvSpPr>
        <p:spPr>
          <a:xfrm>
            <a:off x="0" y="648000"/>
            <a:ext cx="2933816" cy="400110"/>
          </a:xfrm>
          <a:prstGeom prst="rect">
            <a:avLst/>
          </a:prstGeom>
          <a:noFill/>
        </p:spPr>
        <p:txBody>
          <a:bodyPr wrap="none" rtlCol="0">
            <a:spAutoFit/>
          </a:bodyPr>
          <a:lstStyle/>
          <a:p>
            <a:r>
              <a:rPr kumimoji="1" lang="ja-JP" altLang="en-US" sz="2000" b="1" dirty="0">
                <a:latin typeface="Meiryo UI" panose="020B0604030504040204" pitchFamily="50" charset="-128"/>
                <a:ea typeface="Meiryo UI" panose="020B0604030504040204" pitchFamily="50" charset="-128"/>
              </a:rPr>
              <a:t>■自動運転バス車両概要</a:t>
            </a:r>
          </a:p>
        </p:txBody>
      </p:sp>
      <p:sp>
        <p:nvSpPr>
          <p:cNvPr id="6" name="正方形/長方形 5">
            <a:extLst>
              <a:ext uri="{FF2B5EF4-FFF2-40B4-BE49-F238E27FC236}">
                <a16:creationId xmlns:a16="http://schemas.microsoft.com/office/drawing/2014/main" id="{767EB743-B419-481E-9564-5F56BD6E12AF}"/>
              </a:ext>
            </a:extLst>
          </p:cNvPr>
          <p:cNvSpPr/>
          <p:nvPr/>
        </p:nvSpPr>
        <p:spPr>
          <a:xfrm>
            <a:off x="247134" y="4061250"/>
            <a:ext cx="8699469" cy="2376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9BA2CB67-E8E0-47AE-9985-51C6ADB2F621}"/>
              </a:ext>
            </a:extLst>
          </p:cNvPr>
          <p:cNvSpPr txBox="1"/>
          <p:nvPr/>
        </p:nvSpPr>
        <p:spPr>
          <a:xfrm>
            <a:off x="387180" y="4078479"/>
            <a:ext cx="4762842" cy="400110"/>
          </a:xfrm>
          <a:prstGeom prst="rect">
            <a:avLst/>
          </a:prstGeom>
          <a:noFill/>
        </p:spPr>
        <p:txBody>
          <a:bodyPr wrap="none" rtlCol="0">
            <a:spAutoFit/>
          </a:bodyPr>
          <a:lstStyle/>
          <a:p>
            <a:r>
              <a:rPr kumimoji="1" lang="ja-JP" altLang="en-US" sz="2000" b="1" dirty="0">
                <a:latin typeface="Meiryo UI" panose="020B0604030504040204" pitchFamily="50" charset="-128"/>
                <a:ea typeface="Meiryo UI" panose="020B0604030504040204" pitchFamily="50" charset="-128"/>
              </a:rPr>
              <a:t>＜</a:t>
            </a:r>
            <a:r>
              <a:rPr kumimoji="1" lang="en-US" altLang="ja-JP" sz="2000" b="1" dirty="0">
                <a:latin typeface="Meiryo UI" panose="020B0604030504040204" pitchFamily="50" charset="-128"/>
                <a:ea typeface="Meiryo UI" panose="020B0604030504040204" pitchFamily="50" charset="-128"/>
              </a:rPr>
              <a:t>Osaka Metro</a:t>
            </a:r>
            <a:r>
              <a:rPr kumimoji="1" lang="ja-JP" altLang="en-US" sz="2000" b="1" dirty="0">
                <a:latin typeface="Meiryo UI" panose="020B0604030504040204" pitchFamily="50" charset="-128"/>
                <a:ea typeface="Meiryo UI" panose="020B0604030504040204" pitchFamily="50" charset="-128"/>
              </a:rPr>
              <a:t>における主な運行実績＞</a:t>
            </a:r>
          </a:p>
        </p:txBody>
      </p:sp>
      <p:sp>
        <p:nvSpPr>
          <p:cNvPr id="11" name="テキスト ボックス 10">
            <a:extLst>
              <a:ext uri="{FF2B5EF4-FFF2-40B4-BE49-F238E27FC236}">
                <a16:creationId xmlns:a16="http://schemas.microsoft.com/office/drawing/2014/main" id="{CE94F860-1C94-435E-8410-9E7064959144}"/>
              </a:ext>
            </a:extLst>
          </p:cNvPr>
          <p:cNvSpPr txBox="1"/>
          <p:nvPr/>
        </p:nvSpPr>
        <p:spPr>
          <a:xfrm>
            <a:off x="8786124" y="6470025"/>
            <a:ext cx="335348" cy="369332"/>
          </a:xfrm>
          <a:prstGeom prst="rect">
            <a:avLst/>
          </a:prstGeom>
          <a:noFill/>
          <a:ln>
            <a:solidFill>
              <a:schemeClr val="tx1"/>
            </a:solidFill>
          </a:ln>
        </p:spPr>
        <p:txBody>
          <a:bodyPr wrap="none" rtlCol="0">
            <a:spAutoFit/>
          </a:bodyPr>
          <a:lstStyle/>
          <a:p>
            <a:r>
              <a:rPr kumimoji="1" lang="en-US" altLang="ja-JP" dirty="0">
                <a:latin typeface="Bodoni MT Black" panose="02070A03080606020203" pitchFamily="18" charset="0"/>
              </a:rPr>
              <a:t>2</a:t>
            </a:r>
            <a:endParaRPr kumimoji="1" lang="ja-JP" altLang="en-US" dirty="0">
              <a:latin typeface="Bodoni MT Black" panose="02070A03080606020203" pitchFamily="18" charset="0"/>
            </a:endParaRPr>
          </a:p>
        </p:txBody>
      </p:sp>
      <p:sp>
        <p:nvSpPr>
          <p:cNvPr id="10" name="テキスト ボックス 9">
            <a:extLst>
              <a:ext uri="{FF2B5EF4-FFF2-40B4-BE49-F238E27FC236}">
                <a16:creationId xmlns:a16="http://schemas.microsoft.com/office/drawing/2014/main" id="{62FA73AA-DE37-4215-AB9B-2878553FDC92}"/>
              </a:ext>
            </a:extLst>
          </p:cNvPr>
          <p:cNvSpPr txBox="1"/>
          <p:nvPr/>
        </p:nvSpPr>
        <p:spPr>
          <a:xfrm>
            <a:off x="844098" y="4453875"/>
            <a:ext cx="6960560" cy="1938992"/>
          </a:xfrm>
          <a:prstGeom prst="rect">
            <a:avLst/>
          </a:prstGeom>
          <a:noFill/>
        </p:spPr>
        <p:txBody>
          <a:bodyPr wrap="none" rtlCol="0">
            <a:spAutoFit/>
          </a:bodyPr>
          <a:lstStyle/>
          <a:p>
            <a:r>
              <a:rPr kumimoji="1" lang="ja-JP" altLang="en-US" sz="2000" b="1" dirty="0">
                <a:latin typeface="Meiryo UI" panose="020B0604030504040204" pitchFamily="50" charset="-128"/>
                <a:ea typeface="Meiryo UI" panose="020B0604030504040204" pitchFamily="50" charset="-128"/>
              </a:rPr>
              <a:t>▷ 路線バス（大阪シティバス）</a:t>
            </a:r>
            <a:endParaRPr kumimoji="1" lang="en-US" altLang="ja-JP" sz="2000" b="1" dirty="0">
              <a:latin typeface="Meiryo UI" panose="020B0604030504040204" pitchFamily="50" charset="-128"/>
              <a:ea typeface="Meiryo UI" panose="020B0604030504040204" pitchFamily="50" charset="-128"/>
            </a:endParaRPr>
          </a:p>
          <a:p>
            <a:r>
              <a:rPr kumimoji="1" lang="ja-JP" altLang="en-US" sz="2000" dirty="0">
                <a:latin typeface="Meiryo UI" panose="020B0604030504040204" pitchFamily="50" charset="-128"/>
                <a:ea typeface="Meiryo UI" panose="020B0604030504040204" pitchFamily="50" charset="-128"/>
              </a:rPr>
              <a:t>　　</a:t>
            </a:r>
            <a:r>
              <a:rPr kumimoji="1" lang="en-US" altLang="ja-JP" sz="2000" dirty="0">
                <a:latin typeface="Meiryo UI" panose="020B0604030504040204" pitchFamily="50" charset="-128"/>
                <a:ea typeface="Meiryo UI" panose="020B0604030504040204" pitchFamily="50" charset="-128"/>
              </a:rPr>
              <a:t>• 2012</a:t>
            </a:r>
            <a:r>
              <a:rPr kumimoji="1" lang="ja-JP" altLang="en-US" sz="2000" dirty="0">
                <a:latin typeface="Meiryo UI" panose="020B0604030504040204" pitchFamily="50" charset="-128"/>
                <a:ea typeface="Meiryo UI" panose="020B0604030504040204" pitchFamily="50" charset="-128"/>
              </a:rPr>
              <a:t>年から地域・コミュニティ系路線バスとして導入開始</a:t>
            </a:r>
            <a:endParaRPr kumimoji="1" lang="en-US" altLang="ja-JP" sz="2000" dirty="0">
              <a:latin typeface="Meiryo UI" panose="020B0604030504040204" pitchFamily="50" charset="-128"/>
              <a:ea typeface="Meiryo UI" panose="020B0604030504040204" pitchFamily="50" charset="-128"/>
            </a:endParaRPr>
          </a:p>
          <a:p>
            <a:r>
              <a:rPr kumimoji="1" lang="ja-JP" altLang="en-US" sz="2000" dirty="0">
                <a:latin typeface="Meiryo UI" panose="020B0604030504040204" pitchFamily="50" charset="-128"/>
                <a:ea typeface="Meiryo UI" panose="020B0604030504040204" pitchFamily="50" charset="-128"/>
              </a:rPr>
              <a:t>　　</a:t>
            </a:r>
            <a:r>
              <a:rPr kumimoji="1" lang="en-US" altLang="ja-JP" sz="2000" dirty="0">
                <a:latin typeface="Meiryo UI" panose="020B0604030504040204" pitchFamily="50" charset="-128"/>
                <a:ea typeface="Meiryo UI" panose="020B0604030504040204" pitchFamily="50" charset="-128"/>
              </a:rPr>
              <a:t>• 2026</a:t>
            </a:r>
            <a:r>
              <a:rPr kumimoji="1" lang="ja-JP" altLang="en-US" sz="2000" dirty="0">
                <a:latin typeface="Meiryo UI" panose="020B0604030504040204" pitchFamily="50" charset="-128"/>
                <a:ea typeface="Meiryo UI" panose="020B0604030504040204" pitchFamily="50" charset="-128"/>
              </a:rPr>
              <a:t>年現在、大阪市内で９路線を営業運行中</a:t>
            </a:r>
            <a:endParaRPr kumimoji="1" lang="en-US" altLang="ja-JP" sz="2000" dirty="0">
              <a:latin typeface="Meiryo UI" panose="020B0604030504040204" pitchFamily="50" charset="-128"/>
              <a:ea typeface="Meiryo UI" panose="020B0604030504040204" pitchFamily="50" charset="-128"/>
            </a:endParaRPr>
          </a:p>
          <a:p>
            <a:r>
              <a:rPr kumimoji="1" lang="ja-JP" altLang="en-US" sz="2000" b="1" dirty="0">
                <a:latin typeface="Meiryo UI" panose="020B0604030504040204" pitchFamily="50" charset="-128"/>
                <a:ea typeface="Meiryo UI" panose="020B0604030504040204" pitchFamily="50" charset="-128"/>
              </a:rPr>
              <a:t>▷ 自動運転バス（</a:t>
            </a:r>
            <a:r>
              <a:rPr kumimoji="1" lang="en-US" altLang="ja-JP" sz="2000" b="1" dirty="0">
                <a:latin typeface="Meiryo UI" panose="020B0604030504040204" pitchFamily="50" charset="-128"/>
                <a:ea typeface="Meiryo UI" panose="020B0604030504040204" pitchFamily="50" charset="-128"/>
              </a:rPr>
              <a:t>Osaka Metro</a:t>
            </a:r>
            <a:r>
              <a:rPr kumimoji="1" lang="ja-JP" altLang="en-US" sz="2000" b="1" dirty="0">
                <a:latin typeface="Meiryo UI" panose="020B0604030504040204" pitchFamily="50" charset="-128"/>
                <a:ea typeface="Meiryo UI" panose="020B0604030504040204" pitchFamily="50" charset="-128"/>
              </a:rPr>
              <a:t>）</a:t>
            </a:r>
            <a:endParaRPr kumimoji="1" lang="en-US" altLang="ja-JP" sz="2000" b="1" dirty="0">
              <a:latin typeface="Meiryo UI" panose="020B0604030504040204" pitchFamily="50" charset="-128"/>
              <a:ea typeface="Meiryo UI" panose="020B0604030504040204" pitchFamily="50" charset="-128"/>
            </a:endParaRPr>
          </a:p>
          <a:p>
            <a:r>
              <a:rPr kumimoji="1" lang="ja-JP" altLang="en-US" sz="2000" dirty="0">
                <a:latin typeface="Meiryo UI" panose="020B0604030504040204" pitchFamily="50" charset="-128"/>
                <a:ea typeface="Meiryo UI" panose="020B0604030504040204" pitchFamily="50" charset="-128"/>
              </a:rPr>
              <a:t>　　</a:t>
            </a:r>
            <a:r>
              <a:rPr kumimoji="1" lang="en-US" altLang="ja-JP" sz="2000" dirty="0">
                <a:latin typeface="Meiryo UI" panose="020B0604030504040204" pitchFamily="50" charset="-128"/>
                <a:ea typeface="Meiryo UI" panose="020B0604030504040204" pitchFamily="50" charset="-128"/>
              </a:rPr>
              <a:t>• 2022</a:t>
            </a:r>
            <a:r>
              <a:rPr kumimoji="1" lang="ja-JP" altLang="en-US" sz="2000" dirty="0">
                <a:latin typeface="Meiryo UI" panose="020B0604030504040204" pitchFamily="50" charset="-128"/>
                <a:ea typeface="Meiryo UI" panose="020B0604030504040204" pitchFamily="50" charset="-128"/>
              </a:rPr>
              <a:t>年度に大阪市内で自動運転のテスト走行を実施</a:t>
            </a:r>
            <a:endParaRPr kumimoji="1" lang="en-US" altLang="ja-JP" sz="2000" dirty="0">
              <a:latin typeface="Meiryo UI" panose="020B0604030504040204" pitchFamily="50" charset="-128"/>
              <a:ea typeface="Meiryo UI" panose="020B0604030504040204" pitchFamily="50" charset="-128"/>
            </a:endParaRPr>
          </a:p>
          <a:p>
            <a:r>
              <a:rPr kumimoji="1" lang="ja-JP" altLang="en-US" sz="2000" dirty="0">
                <a:latin typeface="Meiryo UI" panose="020B0604030504040204" pitchFamily="50" charset="-128"/>
                <a:ea typeface="Meiryo UI" panose="020B0604030504040204" pitchFamily="50" charset="-128"/>
              </a:rPr>
              <a:t>　　</a:t>
            </a:r>
            <a:r>
              <a:rPr kumimoji="1" lang="en-US" altLang="ja-JP" sz="2000" dirty="0">
                <a:latin typeface="Meiryo UI" panose="020B0604030504040204" pitchFamily="50" charset="-128"/>
                <a:ea typeface="Meiryo UI" panose="020B0604030504040204" pitchFamily="50" charset="-128"/>
              </a:rPr>
              <a:t>• </a:t>
            </a:r>
            <a:r>
              <a:rPr kumimoji="1" lang="ja-JP" altLang="en-US" sz="2000" dirty="0">
                <a:latin typeface="Meiryo UI" panose="020B0604030504040204" pitchFamily="50" charset="-128"/>
                <a:ea typeface="Meiryo UI" panose="020B0604030504040204" pitchFamily="50" charset="-128"/>
              </a:rPr>
              <a:t>自動運転レベル２で総延長約</a:t>
            </a:r>
            <a:r>
              <a:rPr kumimoji="1" lang="en-US" altLang="ja-JP" sz="2000" dirty="0">
                <a:latin typeface="Meiryo UI" panose="020B0604030504040204" pitchFamily="50" charset="-128"/>
                <a:ea typeface="Meiryo UI" panose="020B0604030504040204" pitchFamily="50" charset="-128"/>
              </a:rPr>
              <a:t>800</a:t>
            </a:r>
            <a:r>
              <a:rPr kumimoji="1" lang="ja-JP" altLang="en-US" sz="2000" dirty="0">
                <a:latin typeface="Meiryo UI" panose="020B0604030504040204" pitchFamily="50" charset="-128"/>
                <a:ea typeface="Meiryo UI" panose="020B0604030504040204" pitchFamily="50" charset="-128"/>
              </a:rPr>
              <a:t>キロメートルの走行を達成</a:t>
            </a:r>
          </a:p>
        </p:txBody>
      </p:sp>
    </p:spTree>
    <p:extLst>
      <p:ext uri="{BB962C8B-B14F-4D97-AF65-F5344CB8AC3E}">
        <p14:creationId xmlns:p14="http://schemas.microsoft.com/office/powerpoint/2010/main" val="37370823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CB5B3923-03AA-4486-91B4-D0022D3AD778}"/>
              </a:ext>
            </a:extLst>
          </p:cNvPr>
          <p:cNvSpPr/>
          <p:nvPr/>
        </p:nvSpPr>
        <p:spPr>
          <a:xfrm>
            <a:off x="0" y="432000"/>
            <a:ext cx="9144000" cy="36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a:extLst>
              <a:ext uri="{FF2B5EF4-FFF2-40B4-BE49-F238E27FC236}">
                <a16:creationId xmlns:a16="http://schemas.microsoft.com/office/drawing/2014/main" id="{64E7970E-034D-420B-9413-046FF49062EE}"/>
              </a:ext>
            </a:extLst>
          </p:cNvPr>
          <p:cNvSpPr txBox="1"/>
          <p:nvPr/>
        </p:nvSpPr>
        <p:spPr>
          <a:xfrm>
            <a:off x="-22528" y="67890"/>
            <a:ext cx="9144000" cy="400110"/>
          </a:xfrm>
          <a:prstGeom prst="rect">
            <a:avLst/>
          </a:prstGeom>
          <a:noFill/>
        </p:spPr>
        <p:txBody>
          <a:bodyPr wrap="square">
            <a:spAutoFit/>
          </a:bodyPr>
          <a:lstStyle/>
          <a:p>
            <a:r>
              <a:rPr kumimoji="1" lang="ja-JP" altLang="en-US" sz="2000" b="1" dirty="0">
                <a:latin typeface="Meiryo UI" panose="020B0604030504040204" pitchFamily="50" charset="-128"/>
                <a:ea typeface="Meiryo UI" panose="020B0604030504040204" pitchFamily="50" charset="-128"/>
              </a:rPr>
              <a:t>３．実証実験（テスト走行）について</a:t>
            </a:r>
            <a:endParaRPr lang="ja-JP" altLang="en-US" sz="2000" dirty="0"/>
          </a:p>
        </p:txBody>
      </p:sp>
      <p:sp>
        <p:nvSpPr>
          <p:cNvPr id="45" name="テキスト ボックス 44">
            <a:extLst>
              <a:ext uri="{FF2B5EF4-FFF2-40B4-BE49-F238E27FC236}">
                <a16:creationId xmlns:a16="http://schemas.microsoft.com/office/drawing/2014/main" id="{900A4CD3-CE51-4206-823E-325163E03802}"/>
              </a:ext>
            </a:extLst>
          </p:cNvPr>
          <p:cNvSpPr txBox="1"/>
          <p:nvPr/>
        </p:nvSpPr>
        <p:spPr>
          <a:xfrm>
            <a:off x="8786124" y="6470025"/>
            <a:ext cx="335348" cy="369332"/>
          </a:xfrm>
          <a:prstGeom prst="rect">
            <a:avLst/>
          </a:prstGeom>
          <a:noFill/>
          <a:ln>
            <a:solidFill>
              <a:schemeClr val="tx1"/>
            </a:solidFill>
          </a:ln>
        </p:spPr>
        <p:txBody>
          <a:bodyPr wrap="none" rtlCol="0">
            <a:spAutoFit/>
          </a:bodyPr>
          <a:lstStyle/>
          <a:p>
            <a:r>
              <a:rPr kumimoji="1" lang="en-US" altLang="ja-JP" dirty="0">
                <a:latin typeface="Bodoni MT Black" panose="02070A03080606020203" pitchFamily="18" charset="0"/>
              </a:rPr>
              <a:t>3</a:t>
            </a:r>
            <a:endParaRPr kumimoji="1" lang="ja-JP" altLang="en-US" dirty="0">
              <a:latin typeface="Bodoni MT Black" panose="02070A03080606020203" pitchFamily="18" charset="0"/>
            </a:endParaRPr>
          </a:p>
        </p:txBody>
      </p:sp>
      <p:sp>
        <p:nvSpPr>
          <p:cNvPr id="44" name="テキスト ボックス 43">
            <a:extLst>
              <a:ext uri="{FF2B5EF4-FFF2-40B4-BE49-F238E27FC236}">
                <a16:creationId xmlns:a16="http://schemas.microsoft.com/office/drawing/2014/main" id="{11384F59-431C-4C9B-8653-34C60A6F07F3}"/>
              </a:ext>
            </a:extLst>
          </p:cNvPr>
          <p:cNvSpPr txBox="1"/>
          <p:nvPr/>
        </p:nvSpPr>
        <p:spPr>
          <a:xfrm>
            <a:off x="0" y="470444"/>
            <a:ext cx="4135773" cy="369332"/>
          </a:xfrm>
          <a:prstGeom prst="rect">
            <a:avLst/>
          </a:prstGeom>
          <a:noFill/>
        </p:spPr>
        <p:txBody>
          <a:bodyPr wrap="square" rtlCol="0">
            <a:spAutoFit/>
          </a:bodyPr>
          <a:lstStyle/>
          <a:p>
            <a:r>
              <a:rPr kumimoji="1" lang="ja-JP" altLang="en-US" b="1" dirty="0">
                <a:latin typeface="Meiryo UI" panose="020B0604030504040204" pitchFamily="50" charset="-128"/>
                <a:ea typeface="Meiryo UI" panose="020B0604030504040204" pitchFamily="50" charset="-128"/>
              </a:rPr>
              <a:t>■テスト走行（乗客なし）の概要</a:t>
            </a:r>
            <a:endParaRPr kumimoji="1" lang="en-US" altLang="ja-JP" b="1" dirty="0">
              <a:latin typeface="Meiryo UI" panose="020B0604030504040204" pitchFamily="50" charset="-128"/>
              <a:ea typeface="Meiryo UI" panose="020B0604030504040204" pitchFamily="50" charset="-128"/>
            </a:endParaRPr>
          </a:p>
        </p:txBody>
      </p:sp>
      <p:sp>
        <p:nvSpPr>
          <p:cNvPr id="46" name="テキスト ボックス 45">
            <a:extLst>
              <a:ext uri="{FF2B5EF4-FFF2-40B4-BE49-F238E27FC236}">
                <a16:creationId xmlns:a16="http://schemas.microsoft.com/office/drawing/2014/main" id="{A8B05F43-F782-4422-9F2E-E2E717C07AF1}"/>
              </a:ext>
            </a:extLst>
          </p:cNvPr>
          <p:cNvSpPr txBox="1"/>
          <p:nvPr/>
        </p:nvSpPr>
        <p:spPr>
          <a:xfrm>
            <a:off x="-22528" y="3801083"/>
            <a:ext cx="3464410" cy="369332"/>
          </a:xfrm>
          <a:prstGeom prst="rect">
            <a:avLst/>
          </a:prstGeom>
          <a:noFill/>
        </p:spPr>
        <p:txBody>
          <a:bodyPr wrap="none" rtlCol="0">
            <a:spAutoFit/>
          </a:bodyPr>
          <a:lstStyle/>
          <a:p>
            <a:r>
              <a:rPr kumimoji="1" lang="ja-JP" altLang="en-US" b="1" dirty="0">
                <a:latin typeface="Meiryo UI" panose="020B0604030504040204" pitchFamily="50" charset="-128"/>
                <a:ea typeface="Meiryo UI" panose="020B0604030504040204" pitchFamily="50" charset="-128"/>
              </a:rPr>
              <a:t>■テスト走行の開始時期及び期間</a:t>
            </a:r>
            <a:endParaRPr kumimoji="1" lang="en-US" altLang="ja-JP" b="1" dirty="0">
              <a:latin typeface="Meiryo UI" panose="020B0604030504040204" pitchFamily="50" charset="-128"/>
              <a:ea typeface="Meiryo UI" panose="020B0604030504040204" pitchFamily="50" charset="-128"/>
            </a:endParaRPr>
          </a:p>
        </p:txBody>
      </p:sp>
      <p:sp>
        <p:nvSpPr>
          <p:cNvPr id="47" name="テキスト ボックス 46">
            <a:extLst>
              <a:ext uri="{FF2B5EF4-FFF2-40B4-BE49-F238E27FC236}">
                <a16:creationId xmlns:a16="http://schemas.microsoft.com/office/drawing/2014/main" id="{12D450C2-8D17-4DEC-9C6A-0CB1278B1F64}"/>
              </a:ext>
            </a:extLst>
          </p:cNvPr>
          <p:cNvSpPr txBox="1"/>
          <p:nvPr/>
        </p:nvSpPr>
        <p:spPr>
          <a:xfrm>
            <a:off x="72000" y="815206"/>
            <a:ext cx="9314648" cy="2985433"/>
          </a:xfrm>
          <a:prstGeom prst="rect">
            <a:avLst/>
          </a:prstGeom>
          <a:noFill/>
        </p:spPr>
        <p:txBody>
          <a:bodyPr wrap="square" rtlCol="0">
            <a:spAutoFit/>
          </a:bodyPr>
          <a:lstStyle/>
          <a:p>
            <a:pPr algn="l"/>
            <a:r>
              <a:rPr kumimoji="1" lang="ja-JP" altLang="en-US" sz="1600" dirty="0">
                <a:latin typeface="Meiryo UI" panose="020B0604030504040204" pitchFamily="50" charset="-128"/>
                <a:ea typeface="Meiryo UI" panose="020B0604030504040204" pitchFamily="50" charset="-128"/>
              </a:rPr>
              <a:t>○</a:t>
            </a:r>
            <a:r>
              <a:rPr kumimoji="1" lang="ja-JP" altLang="en-US" sz="1650" b="1" u="sng" dirty="0">
                <a:latin typeface="Meiryo UI" panose="020B0604030504040204" pitchFamily="50" charset="-128"/>
                <a:ea typeface="Meiryo UI" panose="020B0604030504040204" pitchFamily="50" charset="-128"/>
              </a:rPr>
              <a:t>乗客を乗せずに、運転士等が乗車し手動運転または自動運転レベル２により、実証運行ルートを</a:t>
            </a:r>
            <a:endParaRPr kumimoji="1" lang="en-US" altLang="ja-JP" sz="1650" b="1" u="sng" dirty="0">
              <a:latin typeface="Meiryo UI" panose="020B0604030504040204" pitchFamily="50" charset="-128"/>
              <a:ea typeface="Meiryo UI" panose="020B0604030504040204" pitchFamily="50" charset="-128"/>
            </a:endParaRPr>
          </a:p>
          <a:p>
            <a:pPr algn="l"/>
            <a:r>
              <a:rPr kumimoji="1" lang="ja-JP" altLang="en-US" sz="1650" b="1" dirty="0">
                <a:latin typeface="Meiryo UI" panose="020B0604030504040204" pitchFamily="50" charset="-128"/>
                <a:ea typeface="Meiryo UI" panose="020B0604030504040204" pitchFamily="50" charset="-128"/>
              </a:rPr>
              <a:t>　 </a:t>
            </a:r>
            <a:r>
              <a:rPr kumimoji="1" lang="ja-JP" altLang="en-US" sz="1650" b="1" u="sng" dirty="0">
                <a:latin typeface="Meiryo UI" panose="020B0604030504040204" pitchFamily="50" charset="-128"/>
                <a:ea typeface="Meiryo UI" panose="020B0604030504040204" pitchFamily="50" charset="-128"/>
              </a:rPr>
              <a:t>繰り返し走行</a:t>
            </a:r>
            <a:endParaRPr kumimoji="1" lang="en-US" altLang="ja-JP" sz="1650" b="1" u="sng" dirty="0">
              <a:solidFill>
                <a:srgbClr val="FF0000"/>
              </a:solidFill>
              <a:latin typeface="Meiryo UI" panose="020B0604030504040204" pitchFamily="50" charset="-128"/>
              <a:ea typeface="Meiryo UI" panose="020B0604030504040204" pitchFamily="50" charset="-128"/>
            </a:endParaRPr>
          </a:p>
          <a:p>
            <a:endParaRPr kumimoji="1" lang="en-US" altLang="ja-JP" sz="800" b="1" u="sng" dirty="0">
              <a:solidFill>
                <a:srgbClr val="FF0000"/>
              </a:solidFill>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a:t>
            </a:r>
            <a:r>
              <a:rPr kumimoji="1" lang="ja-JP" altLang="en-US" sz="1600" b="1" dirty="0">
                <a:latin typeface="Meiryo UI" panose="020B0604030504040204" pitchFamily="50" charset="-128"/>
                <a:ea typeface="Meiryo UI" panose="020B0604030504040204" pitchFamily="50" charset="-128"/>
              </a:rPr>
              <a:t>＜自動運転システムの調整（車両調整）＞</a:t>
            </a:r>
            <a:endParaRPr kumimoji="1" lang="en-US" altLang="ja-JP" sz="1600" b="1" dirty="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　　</a:t>
            </a:r>
            <a:r>
              <a:rPr kumimoji="1" lang="en-US" altLang="ja-JP" sz="1600" dirty="0">
                <a:latin typeface="Meiryo UI" panose="020B0604030504040204" pitchFamily="50" charset="-128"/>
                <a:ea typeface="Meiryo UI" panose="020B0604030504040204" pitchFamily="50" charset="-128"/>
              </a:rPr>
              <a:t>• </a:t>
            </a:r>
            <a:r>
              <a:rPr kumimoji="1" lang="ja-JP" altLang="en-US" sz="1600" dirty="0">
                <a:latin typeface="Meiryo UI" panose="020B0604030504040204" pitchFamily="50" charset="-128"/>
                <a:ea typeface="Meiryo UI" panose="020B0604030504040204" pitchFamily="50" charset="-128"/>
              </a:rPr>
              <a:t>自己位置推定手法であるマップマッチング（</a:t>
            </a:r>
            <a:r>
              <a:rPr kumimoji="1" lang="en-US" altLang="ja-JP" sz="1600" dirty="0">
                <a:latin typeface="Meiryo UI" panose="020B0604030504040204" pitchFamily="50" charset="-128"/>
                <a:ea typeface="Meiryo UI" panose="020B0604030504040204" pitchFamily="50" charset="-128"/>
              </a:rPr>
              <a:t>※</a:t>
            </a:r>
            <a:r>
              <a:rPr kumimoji="1" lang="ja-JP" altLang="en-US" sz="1600" dirty="0">
                <a:latin typeface="Meiryo UI" panose="020B0604030504040204" pitchFamily="50" charset="-128"/>
                <a:ea typeface="Meiryo UI" panose="020B0604030504040204" pitchFamily="50" charset="-128"/>
              </a:rPr>
              <a:t>）において、システム上で事前に自動運転車両に設定した</a:t>
            </a:r>
            <a:endParaRPr kumimoji="1" lang="en-US" altLang="ja-JP" sz="1600" dirty="0">
              <a:latin typeface="Meiryo UI" panose="020B0604030504040204" pitchFamily="50" charset="-128"/>
              <a:ea typeface="Meiryo UI" panose="020B0604030504040204" pitchFamily="50" charset="-128"/>
            </a:endParaRPr>
          </a:p>
          <a:p>
            <a:pPr marL="36000"/>
            <a:r>
              <a:rPr kumimoji="1" lang="ja-JP" altLang="en-US" sz="1600" dirty="0">
                <a:latin typeface="Meiryo UI" panose="020B0604030504040204" pitchFamily="50" charset="-128"/>
                <a:ea typeface="Meiryo UI" panose="020B0604030504040204" pitchFamily="50" charset="-128"/>
              </a:rPr>
              <a:t>　    目標軌跡に沿って安定的に走行できるよう、縦・横方向のずれを極力小さくするための調整を行い、</a:t>
            </a:r>
            <a:endParaRPr kumimoji="1" lang="en-US" altLang="ja-JP" sz="1600" dirty="0">
              <a:latin typeface="Meiryo UI" panose="020B0604030504040204" pitchFamily="50" charset="-128"/>
              <a:ea typeface="Meiryo UI" panose="020B0604030504040204" pitchFamily="50" charset="-128"/>
            </a:endParaRPr>
          </a:p>
          <a:p>
            <a:pPr marL="36000"/>
            <a:r>
              <a:rPr kumimoji="1" lang="en-US" altLang="ja-JP" sz="1600" dirty="0">
                <a:solidFill>
                  <a:srgbClr val="FF0000"/>
                </a:solidFill>
                <a:latin typeface="Meiryo UI" panose="020B0604030504040204" pitchFamily="50" charset="-128"/>
                <a:ea typeface="Meiryo UI" panose="020B0604030504040204" pitchFamily="50" charset="-128"/>
              </a:rPr>
              <a:t>      </a:t>
            </a:r>
            <a:r>
              <a:rPr kumimoji="1" lang="ja-JP" altLang="en-US" sz="1600" dirty="0">
                <a:latin typeface="Meiryo UI" panose="020B0604030504040204" pitchFamily="50" charset="-128"/>
                <a:ea typeface="Meiryo UI" panose="020B0604030504040204" pitchFamily="50" charset="-128"/>
              </a:rPr>
              <a:t>自動運転に必要となる</a:t>
            </a:r>
            <a:r>
              <a:rPr kumimoji="1" lang="ja-JP" altLang="en-US" sz="1600" b="1" u="sng" dirty="0">
                <a:latin typeface="Meiryo UI" panose="020B0604030504040204" pitchFamily="50" charset="-128"/>
                <a:ea typeface="Meiryo UI" panose="020B0604030504040204" pitchFamily="50" charset="-128"/>
              </a:rPr>
              <a:t>速度及びハンドル操作設定を自動運転システムに反映</a:t>
            </a:r>
            <a:endParaRPr kumimoji="1" lang="en-US" altLang="ja-JP" b="1" u="sng" dirty="0">
              <a:latin typeface="Meiryo UI" panose="020B0604030504040204" pitchFamily="50" charset="-128"/>
              <a:ea typeface="Meiryo UI" panose="020B0604030504040204" pitchFamily="50" charset="-128"/>
            </a:endParaRPr>
          </a:p>
          <a:p>
            <a:r>
              <a:rPr kumimoji="1" lang="ja-JP" altLang="en-US" sz="500" dirty="0">
                <a:latin typeface="Meiryo UI" panose="020B0604030504040204" pitchFamily="50" charset="-128"/>
                <a:ea typeface="Meiryo UI" panose="020B0604030504040204" pitchFamily="50" charset="-128"/>
              </a:rPr>
              <a:t>　　</a:t>
            </a:r>
            <a:endParaRPr kumimoji="1" lang="en-US" altLang="ja-JP" sz="500" dirty="0">
              <a:latin typeface="Meiryo UI" panose="020B0604030504040204" pitchFamily="50" charset="-128"/>
              <a:ea typeface="Meiryo UI" panose="020B0604030504040204" pitchFamily="50" charset="-128"/>
            </a:endParaRPr>
          </a:p>
          <a:p>
            <a:r>
              <a:rPr kumimoji="1" lang="ja-JP" altLang="en-US" sz="1000" dirty="0">
                <a:latin typeface="Meiryo UI" panose="020B0604030504040204" pitchFamily="50" charset="-128"/>
                <a:ea typeface="Meiryo UI" panose="020B0604030504040204" pitchFamily="50" charset="-128"/>
              </a:rPr>
              <a:t>　　      　</a:t>
            </a:r>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自動運転システム内に予め保存した３</a:t>
            </a:r>
            <a:r>
              <a:rPr kumimoji="1" lang="en-US" altLang="ja-JP" sz="1000" dirty="0">
                <a:latin typeface="Meiryo UI" panose="020B0604030504040204" pitchFamily="50" charset="-128"/>
                <a:ea typeface="Meiryo UI" panose="020B0604030504040204" pitchFamily="50" charset="-128"/>
              </a:rPr>
              <a:t>D</a:t>
            </a:r>
            <a:r>
              <a:rPr kumimoji="1" lang="ja-JP" altLang="en-US" sz="1000" dirty="0">
                <a:latin typeface="Meiryo UI" panose="020B0604030504040204" pitchFamily="50" charset="-128"/>
                <a:ea typeface="Meiryo UI" panose="020B0604030504040204" pitchFamily="50" charset="-128"/>
              </a:rPr>
              <a:t>マップと、自動運転車両に搭載している</a:t>
            </a:r>
            <a:r>
              <a:rPr kumimoji="1" lang="en-US" altLang="ja-JP" sz="1000" dirty="0">
                <a:latin typeface="Meiryo UI" panose="020B0604030504040204" pitchFamily="50" charset="-128"/>
                <a:ea typeface="Meiryo UI" panose="020B0604030504040204" pitchFamily="50" charset="-128"/>
              </a:rPr>
              <a:t>LiDAR</a:t>
            </a:r>
            <a:r>
              <a:rPr kumimoji="1" lang="ja-JP" altLang="en-US" sz="1000" dirty="0">
                <a:latin typeface="Meiryo UI" panose="020B0604030504040204" pitchFamily="50" charset="-128"/>
                <a:ea typeface="Meiryo UI" panose="020B0604030504040204" pitchFamily="50" charset="-128"/>
              </a:rPr>
              <a:t>（レーザー光を照射し、その反射光から物体までの距離や形状、</a:t>
            </a:r>
            <a:endParaRPr kumimoji="1" lang="en-US" altLang="ja-JP" sz="1000" dirty="0">
              <a:latin typeface="Meiryo UI" panose="020B0604030504040204" pitchFamily="50" charset="-128"/>
              <a:ea typeface="Meiryo UI" panose="020B0604030504040204" pitchFamily="50" charset="-128"/>
            </a:endParaRPr>
          </a:p>
          <a:p>
            <a:r>
              <a:rPr kumimoji="1" lang="ja-JP" altLang="en-US" sz="1000" dirty="0">
                <a:latin typeface="Meiryo UI" panose="020B0604030504040204" pitchFamily="50" charset="-128"/>
                <a:ea typeface="Meiryo UI" panose="020B0604030504040204" pitchFamily="50" charset="-128"/>
              </a:rPr>
              <a:t>　　　       　位置を精密に計測する技術）から得られた点群データとのマッチングを行い、自らの位置を推定する手法</a:t>
            </a:r>
            <a:endParaRPr kumimoji="1" lang="en-US" altLang="ja-JP" sz="1000" dirty="0">
              <a:latin typeface="Meiryo UI" panose="020B0604030504040204" pitchFamily="50" charset="-128"/>
              <a:ea typeface="Meiryo UI" panose="020B0604030504040204" pitchFamily="50" charset="-128"/>
            </a:endParaRPr>
          </a:p>
          <a:p>
            <a:pPr algn="l"/>
            <a:endParaRPr kumimoji="1" lang="en-US" altLang="ja-JP" sz="500" dirty="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　</a:t>
            </a:r>
            <a:r>
              <a:rPr kumimoji="1" lang="ja-JP" altLang="en-US" sz="1600" b="1" dirty="0">
                <a:latin typeface="Meiryo UI" panose="020B0604030504040204" pitchFamily="50" charset="-128"/>
                <a:ea typeface="Meiryo UI" panose="020B0604030504040204" pitchFamily="50" charset="-128"/>
              </a:rPr>
              <a:t>＜運転士トレーニング＞</a:t>
            </a:r>
            <a:endParaRPr kumimoji="1" lang="en-US" altLang="ja-JP" sz="1600" b="1" dirty="0">
              <a:latin typeface="Meiryo UI" panose="020B0604030504040204" pitchFamily="50" charset="-128"/>
              <a:ea typeface="Meiryo UI" panose="020B0604030504040204" pitchFamily="50" charset="-128"/>
            </a:endParaRPr>
          </a:p>
          <a:p>
            <a:r>
              <a:rPr kumimoji="1" lang="en-US" altLang="ja-JP" sz="1600" dirty="0">
                <a:latin typeface="Meiryo UI" panose="020B0604030504040204" pitchFamily="50" charset="-128"/>
                <a:ea typeface="Meiryo UI" panose="020B0604030504040204" pitchFamily="50" charset="-128"/>
              </a:rPr>
              <a:t>    • </a:t>
            </a:r>
            <a:r>
              <a:rPr kumimoji="1" lang="ja-JP" altLang="en-US" sz="1600" dirty="0">
                <a:latin typeface="Meiryo UI" panose="020B0604030504040204" pitchFamily="50" charset="-128"/>
                <a:ea typeface="Meiryo UI" panose="020B0604030504040204" pitchFamily="50" charset="-128"/>
              </a:rPr>
              <a:t>乗務する運転士が適切に危険回避操作等ができるように、運行ルート上における自動運転車両挙動の</a:t>
            </a:r>
            <a:endParaRPr kumimoji="1" lang="en-US" altLang="ja-JP" sz="1600" dirty="0">
              <a:latin typeface="Meiryo UI" panose="020B0604030504040204" pitchFamily="50" charset="-128"/>
              <a:ea typeface="Meiryo UI" panose="020B0604030504040204" pitchFamily="50" charset="-128"/>
            </a:endParaRPr>
          </a:p>
          <a:p>
            <a:pPr marL="36000"/>
            <a:r>
              <a:rPr kumimoji="1" lang="en-US" altLang="ja-JP" sz="1600" dirty="0">
                <a:latin typeface="Meiryo UI" panose="020B0604030504040204" pitchFamily="50" charset="-128"/>
                <a:ea typeface="Meiryo UI" panose="020B0604030504040204" pitchFamily="50" charset="-128"/>
              </a:rPr>
              <a:t>      </a:t>
            </a:r>
            <a:r>
              <a:rPr kumimoji="1" lang="ja-JP" altLang="en-US" sz="1600" dirty="0">
                <a:latin typeface="Meiryo UI" panose="020B0604030504040204" pitchFamily="50" charset="-128"/>
                <a:ea typeface="Meiryo UI" panose="020B0604030504040204" pitchFamily="50" charset="-128"/>
              </a:rPr>
              <a:t>特性など、</a:t>
            </a:r>
            <a:r>
              <a:rPr kumimoji="1" lang="ja-JP" altLang="en-US" sz="1600" b="1" u="sng" dirty="0">
                <a:latin typeface="Meiryo UI" panose="020B0604030504040204" pitchFamily="50" charset="-128"/>
                <a:ea typeface="Meiryo UI" panose="020B0604030504040204" pitchFamily="50" charset="-128"/>
              </a:rPr>
              <a:t>自動運転システムの習熟等を目的とした運転士トレーニング</a:t>
            </a:r>
            <a:r>
              <a:rPr kumimoji="1" lang="ja-JP" altLang="en-US" sz="1600" dirty="0">
                <a:latin typeface="Meiryo UI" panose="020B0604030504040204" pitchFamily="50" charset="-128"/>
                <a:ea typeface="Meiryo UI" panose="020B0604030504040204" pitchFamily="50" charset="-128"/>
              </a:rPr>
              <a:t>を実施</a:t>
            </a:r>
            <a:endParaRPr kumimoji="1" lang="en-US" altLang="ja-JP" sz="1600" dirty="0">
              <a:latin typeface="Meiryo UI" panose="020B0604030504040204" pitchFamily="50" charset="-128"/>
              <a:ea typeface="Meiryo UI" panose="020B0604030504040204" pitchFamily="50" charset="-128"/>
            </a:endParaRPr>
          </a:p>
        </p:txBody>
      </p:sp>
      <p:sp>
        <p:nvSpPr>
          <p:cNvPr id="50" name="テキスト ボックス 49">
            <a:extLst>
              <a:ext uri="{FF2B5EF4-FFF2-40B4-BE49-F238E27FC236}">
                <a16:creationId xmlns:a16="http://schemas.microsoft.com/office/drawing/2014/main" id="{F63E32AE-49FB-4826-99D5-13768D457A01}"/>
              </a:ext>
            </a:extLst>
          </p:cNvPr>
          <p:cNvSpPr txBox="1"/>
          <p:nvPr/>
        </p:nvSpPr>
        <p:spPr>
          <a:xfrm>
            <a:off x="72000" y="4157938"/>
            <a:ext cx="8606124" cy="923330"/>
          </a:xfrm>
          <a:prstGeom prst="rect">
            <a:avLst/>
          </a:prstGeom>
          <a:noFill/>
        </p:spPr>
        <p:txBody>
          <a:bodyPr wrap="square" rtlCol="0">
            <a:spAutoFit/>
          </a:bodyPr>
          <a:lstStyle/>
          <a:p>
            <a:pPr algn="l"/>
            <a:r>
              <a:rPr kumimoji="1" lang="ja-JP" altLang="en-US" sz="1600" dirty="0">
                <a:latin typeface="Meiryo UI" panose="020B0604030504040204" pitchFamily="50" charset="-128"/>
                <a:ea typeface="Meiryo UI" panose="020B0604030504040204" pitchFamily="50" charset="-128"/>
              </a:rPr>
              <a:t>○南河内地域において、</a:t>
            </a:r>
            <a:r>
              <a:rPr kumimoji="1" lang="ja-JP" altLang="en-US" sz="1600" b="1" u="sng" dirty="0">
                <a:latin typeface="Meiryo UI" panose="020B0604030504040204" pitchFamily="50" charset="-128"/>
                <a:ea typeface="Meiryo UI" panose="020B0604030504040204" pitchFamily="50" charset="-128"/>
              </a:rPr>
              <a:t>７月から自動運転バスの実証実験（テスト走行）を開始予定</a:t>
            </a:r>
            <a:endParaRPr kumimoji="1" lang="en-US" altLang="ja-JP" sz="1600" b="1" u="sng" dirty="0">
              <a:latin typeface="Meiryo UI" panose="020B0604030504040204" pitchFamily="50" charset="-128"/>
              <a:ea typeface="Meiryo UI" panose="020B0604030504040204" pitchFamily="50" charset="-128"/>
            </a:endParaRPr>
          </a:p>
          <a:p>
            <a:pPr algn="l"/>
            <a:endParaRPr kumimoji="1" lang="en-US" altLang="ja-JP" sz="200" dirty="0">
              <a:latin typeface="Meiryo UI" panose="020B0604030504040204" pitchFamily="50" charset="-128"/>
              <a:ea typeface="Meiryo UI" panose="020B0604030504040204" pitchFamily="50" charset="-128"/>
            </a:endParaRPr>
          </a:p>
          <a:p>
            <a:pPr algn="l"/>
            <a:r>
              <a:rPr kumimoji="1" lang="ja-JP" altLang="en-US" sz="1600" dirty="0">
                <a:latin typeface="Meiryo UI" panose="020B0604030504040204" pitchFamily="50" charset="-128"/>
                <a:ea typeface="Meiryo UI" panose="020B0604030504040204" pitchFamily="50" charset="-128"/>
              </a:rPr>
              <a:t>○テスト走行の期間は、</a:t>
            </a:r>
            <a:r>
              <a:rPr kumimoji="1" lang="ja-JP" altLang="en-US" sz="1600" b="1" u="sng" dirty="0">
                <a:latin typeface="Meiryo UI" panose="020B0604030504040204" pitchFamily="50" charset="-128"/>
                <a:ea typeface="Meiryo UI" panose="020B0604030504040204" pitchFamily="50" charset="-128"/>
              </a:rPr>
              <a:t>５か月程度を想定</a:t>
            </a:r>
            <a:endParaRPr kumimoji="1" lang="en-US" altLang="ja-JP" sz="1600" b="1" u="sng" dirty="0">
              <a:latin typeface="Meiryo UI" panose="020B0604030504040204" pitchFamily="50" charset="-128"/>
              <a:ea typeface="Meiryo UI" panose="020B0604030504040204" pitchFamily="50" charset="-128"/>
            </a:endParaRPr>
          </a:p>
          <a:p>
            <a:pPr algn="l"/>
            <a:endParaRPr kumimoji="1" lang="en-US" altLang="ja-JP" sz="200" dirty="0">
              <a:latin typeface="Meiryo UI" panose="020B0604030504040204" pitchFamily="50" charset="-128"/>
              <a:ea typeface="Meiryo UI" panose="020B0604030504040204" pitchFamily="50" charset="-128"/>
            </a:endParaRPr>
          </a:p>
          <a:p>
            <a:pPr algn="l"/>
            <a:r>
              <a:rPr kumimoji="1" lang="ja-JP" altLang="en-US" sz="1600" dirty="0">
                <a:latin typeface="Meiryo UI" panose="020B0604030504040204" pitchFamily="50" charset="-128"/>
                <a:ea typeface="Meiryo UI" panose="020B0604030504040204" pitchFamily="50" charset="-128"/>
              </a:rPr>
              <a:t>○なお、</a:t>
            </a:r>
            <a:r>
              <a:rPr kumimoji="1" lang="ja-JP" altLang="en-US" sz="1600" b="1" u="sng" dirty="0">
                <a:latin typeface="Meiryo UI" panose="020B0604030504040204" pitchFamily="50" charset="-128"/>
                <a:ea typeface="Meiryo UI" panose="020B0604030504040204" pitchFamily="50" charset="-128"/>
              </a:rPr>
              <a:t>乗客乗車による実証実験の開始時期は、テスト走行の状況を見極めた上で、改めて判断</a:t>
            </a:r>
            <a:endParaRPr kumimoji="1" lang="en-US" altLang="ja-JP" sz="1600" b="1" u="sng" dirty="0">
              <a:latin typeface="Meiryo UI" panose="020B0604030504040204" pitchFamily="50" charset="-128"/>
              <a:ea typeface="Meiryo UI" panose="020B0604030504040204" pitchFamily="50" charset="-128"/>
            </a:endParaRPr>
          </a:p>
        </p:txBody>
      </p:sp>
      <p:sp>
        <p:nvSpPr>
          <p:cNvPr id="7" name="矢印: 五方向 6">
            <a:extLst>
              <a:ext uri="{FF2B5EF4-FFF2-40B4-BE49-F238E27FC236}">
                <a16:creationId xmlns:a16="http://schemas.microsoft.com/office/drawing/2014/main" id="{0759AD40-FEB3-4AB8-B903-39E952533ABD}"/>
              </a:ext>
            </a:extLst>
          </p:cNvPr>
          <p:cNvSpPr/>
          <p:nvPr/>
        </p:nvSpPr>
        <p:spPr>
          <a:xfrm>
            <a:off x="4732305" y="5406229"/>
            <a:ext cx="3137483" cy="1080000"/>
          </a:xfrm>
          <a:prstGeom prst="homePlate">
            <a:avLst/>
          </a:prstGeom>
          <a:solidFill>
            <a:schemeClr val="bg1"/>
          </a:solidFill>
          <a:ln w="38100" cap="rnd">
            <a:solidFill>
              <a:schemeClr val="accent3"/>
            </a:solidFill>
            <a:prstDash val="lgDash"/>
            <a:round/>
          </a:ln>
          <a:effectLst>
            <a:outerShdw blurRad="127000" dist="101600" dir="8100000" algn="tr" rotWithShape="0">
              <a:schemeClr val="accent3">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矢印: 五方向 50">
            <a:extLst>
              <a:ext uri="{FF2B5EF4-FFF2-40B4-BE49-F238E27FC236}">
                <a16:creationId xmlns:a16="http://schemas.microsoft.com/office/drawing/2014/main" id="{A2C97AFA-9D32-4D3D-99EA-E74204275017}"/>
              </a:ext>
            </a:extLst>
          </p:cNvPr>
          <p:cNvSpPr/>
          <p:nvPr/>
        </p:nvSpPr>
        <p:spPr>
          <a:xfrm>
            <a:off x="1452209" y="5406229"/>
            <a:ext cx="3960000" cy="1080000"/>
          </a:xfrm>
          <a:prstGeom prst="homePlate">
            <a:avLst/>
          </a:prstGeom>
          <a:solidFill>
            <a:schemeClr val="bg1"/>
          </a:solidFill>
          <a:ln w="31750">
            <a:solidFill>
              <a:srgbClr val="00B0F0"/>
            </a:solidFill>
          </a:ln>
          <a:effectLst>
            <a:outerShdw blurRad="127000" dist="101600" dir="8100000" algn="tr" rotWithShape="0">
              <a:srgbClr val="00B0F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四角形: 角を丸くする 8">
            <a:extLst>
              <a:ext uri="{FF2B5EF4-FFF2-40B4-BE49-F238E27FC236}">
                <a16:creationId xmlns:a16="http://schemas.microsoft.com/office/drawing/2014/main" id="{04BA0ADB-30CA-4BC0-A308-B0DE567BC4CA}"/>
              </a:ext>
            </a:extLst>
          </p:cNvPr>
          <p:cNvSpPr/>
          <p:nvPr/>
        </p:nvSpPr>
        <p:spPr>
          <a:xfrm>
            <a:off x="4556136" y="5406229"/>
            <a:ext cx="648000" cy="1080000"/>
          </a:xfrm>
          <a:prstGeom prst="roundRect">
            <a:avLst/>
          </a:prstGeom>
          <a:solidFill>
            <a:schemeClr val="bg1"/>
          </a:solidFill>
          <a:ln w="47625" cap="rnd" cmpd="dbl">
            <a:solidFill>
              <a:srgbClr val="FFC000"/>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a:extLst>
              <a:ext uri="{FF2B5EF4-FFF2-40B4-BE49-F238E27FC236}">
                <a16:creationId xmlns:a16="http://schemas.microsoft.com/office/drawing/2014/main" id="{9EF05439-D8E3-44FB-BCEB-930DBE2195F0}"/>
              </a:ext>
            </a:extLst>
          </p:cNvPr>
          <p:cNvSpPr txBox="1"/>
          <p:nvPr/>
        </p:nvSpPr>
        <p:spPr>
          <a:xfrm>
            <a:off x="4672966" y="5421827"/>
            <a:ext cx="415498" cy="1054135"/>
          </a:xfrm>
          <a:prstGeom prst="rect">
            <a:avLst/>
          </a:prstGeom>
          <a:noFill/>
        </p:spPr>
        <p:txBody>
          <a:bodyPr vert="eaVert" wrap="none" rtlCol="0">
            <a:spAutoFit/>
          </a:bodyPr>
          <a:lstStyle/>
          <a:p>
            <a:r>
              <a:rPr kumimoji="1" lang="ja-JP" altLang="en-US" sz="1500" b="1" dirty="0">
                <a:latin typeface="Meiryo UI" panose="020B0604030504040204" pitchFamily="50" charset="-128"/>
                <a:ea typeface="Meiryo UI" panose="020B0604030504040204" pitchFamily="50" charset="-128"/>
              </a:rPr>
              <a:t>運行見極め</a:t>
            </a:r>
          </a:p>
        </p:txBody>
      </p:sp>
      <p:sp>
        <p:nvSpPr>
          <p:cNvPr id="18" name="テキスト ボックス 17">
            <a:extLst>
              <a:ext uri="{FF2B5EF4-FFF2-40B4-BE49-F238E27FC236}">
                <a16:creationId xmlns:a16="http://schemas.microsoft.com/office/drawing/2014/main" id="{4C02FE57-2D24-4EFC-91B6-E550CA50F2E1}"/>
              </a:ext>
            </a:extLst>
          </p:cNvPr>
          <p:cNvSpPr txBox="1"/>
          <p:nvPr/>
        </p:nvSpPr>
        <p:spPr>
          <a:xfrm>
            <a:off x="1921575" y="5749166"/>
            <a:ext cx="2358338" cy="707886"/>
          </a:xfrm>
          <a:prstGeom prst="rect">
            <a:avLst/>
          </a:prstGeom>
          <a:noFill/>
        </p:spPr>
        <p:txBody>
          <a:bodyPr wrap="none" rtlCol="0">
            <a:spAutoFit/>
          </a:bodyPr>
          <a:lstStyle/>
          <a:p>
            <a:pPr>
              <a:lnSpc>
                <a:spcPts val="1600"/>
              </a:lnSpc>
            </a:pPr>
            <a:r>
              <a:rPr kumimoji="1" lang="ja-JP" altLang="en-US" sz="1600" b="1" dirty="0">
                <a:latin typeface="Meiryo UI" panose="020B0604030504040204" pitchFamily="50" charset="-128"/>
                <a:ea typeface="Meiryo UI" panose="020B0604030504040204" pitchFamily="50" charset="-128"/>
              </a:rPr>
              <a:t>テスト走行</a:t>
            </a:r>
            <a:endParaRPr kumimoji="1" lang="en-US" altLang="ja-JP" sz="1600" b="1" dirty="0">
              <a:latin typeface="Meiryo UI" panose="020B0604030504040204" pitchFamily="50" charset="-128"/>
              <a:ea typeface="Meiryo UI" panose="020B0604030504040204" pitchFamily="50" charset="-128"/>
            </a:endParaRPr>
          </a:p>
          <a:p>
            <a:pPr>
              <a:lnSpc>
                <a:spcPts val="1600"/>
              </a:lnSpc>
            </a:pPr>
            <a:r>
              <a:rPr kumimoji="1" lang="ja-JP" altLang="en-US" sz="1600" b="1" dirty="0">
                <a:latin typeface="Meiryo UI" panose="020B0604030504040204" pitchFamily="50" charset="-128"/>
                <a:ea typeface="Meiryo UI" panose="020B0604030504040204" pitchFamily="50" charset="-128"/>
              </a:rPr>
              <a:t>・車両調整</a:t>
            </a:r>
            <a:endParaRPr kumimoji="1" lang="en-US" altLang="ja-JP" sz="1600" b="1" dirty="0">
              <a:latin typeface="Meiryo UI" panose="020B0604030504040204" pitchFamily="50" charset="-128"/>
              <a:ea typeface="Meiryo UI" panose="020B0604030504040204" pitchFamily="50" charset="-128"/>
            </a:endParaRPr>
          </a:p>
          <a:p>
            <a:pPr>
              <a:lnSpc>
                <a:spcPts val="1600"/>
              </a:lnSpc>
            </a:pPr>
            <a:r>
              <a:rPr kumimoji="1" lang="ja-JP" altLang="en-US" sz="1600" b="1" dirty="0">
                <a:latin typeface="Meiryo UI" panose="020B0604030504040204" pitchFamily="50" charset="-128"/>
                <a:ea typeface="Meiryo UI" panose="020B0604030504040204" pitchFamily="50" charset="-128"/>
              </a:rPr>
              <a:t>・運転士トレーニング　など</a:t>
            </a:r>
          </a:p>
        </p:txBody>
      </p:sp>
      <p:sp>
        <p:nvSpPr>
          <p:cNvPr id="19" name="テキスト ボックス 18">
            <a:extLst>
              <a:ext uri="{FF2B5EF4-FFF2-40B4-BE49-F238E27FC236}">
                <a16:creationId xmlns:a16="http://schemas.microsoft.com/office/drawing/2014/main" id="{A060F81E-CA16-4E86-8B29-6AF1056C4957}"/>
              </a:ext>
            </a:extLst>
          </p:cNvPr>
          <p:cNvSpPr txBox="1"/>
          <p:nvPr/>
        </p:nvSpPr>
        <p:spPr>
          <a:xfrm>
            <a:off x="2401674" y="5399724"/>
            <a:ext cx="1398140" cy="307777"/>
          </a:xfrm>
          <a:prstGeom prst="rect">
            <a:avLst/>
          </a:prstGeom>
          <a:noFill/>
        </p:spPr>
        <p:txBody>
          <a:bodyPr wrap="none" rtlCol="0">
            <a:spAutoFit/>
          </a:bodyPr>
          <a:lstStyle/>
          <a:p>
            <a:r>
              <a:rPr kumimoji="1" lang="ja-JP" altLang="en-US" sz="1400" b="1" dirty="0">
                <a:latin typeface="BIZ UDPゴシック" panose="020B0400000000000000" pitchFamily="50" charset="-128"/>
                <a:ea typeface="BIZ UDPゴシック" panose="020B0400000000000000" pitchFamily="50" charset="-128"/>
              </a:rPr>
              <a:t>＜５か月程度＞</a:t>
            </a:r>
          </a:p>
        </p:txBody>
      </p:sp>
      <p:sp>
        <p:nvSpPr>
          <p:cNvPr id="30" name="テキスト ボックス 29">
            <a:extLst>
              <a:ext uri="{FF2B5EF4-FFF2-40B4-BE49-F238E27FC236}">
                <a16:creationId xmlns:a16="http://schemas.microsoft.com/office/drawing/2014/main" id="{5FEFD47B-985C-4A29-A7DE-F678C6BCE68E}"/>
              </a:ext>
            </a:extLst>
          </p:cNvPr>
          <p:cNvSpPr txBox="1"/>
          <p:nvPr/>
        </p:nvSpPr>
        <p:spPr>
          <a:xfrm>
            <a:off x="1364281" y="5040494"/>
            <a:ext cx="3332964" cy="338554"/>
          </a:xfrm>
          <a:prstGeom prst="rect">
            <a:avLst/>
          </a:prstGeom>
          <a:noFill/>
        </p:spPr>
        <p:txBody>
          <a:bodyPr wrap="none" rtlCol="0">
            <a:spAutoFit/>
          </a:bodyPr>
          <a:lstStyle/>
          <a:p>
            <a:r>
              <a:rPr kumimoji="1" lang="ja-JP" altLang="en-US" sz="1600" b="1" u="sng" dirty="0">
                <a:latin typeface="Meiryo UI" panose="020B0604030504040204" pitchFamily="50" charset="-128"/>
                <a:ea typeface="Meiryo UI" panose="020B0604030504040204" pitchFamily="50" charset="-128"/>
              </a:rPr>
              <a:t>７月～実証実験（テスト走行）開始</a:t>
            </a:r>
          </a:p>
        </p:txBody>
      </p:sp>
      <p:sp>
        <p:nvSpPr>
          <p:cNvPr id="31" name="テキスト ボックス 30">
            <a:extLst>
              <a:ext uri="{FF2B5EF4-FFF2-40B4-BE49-F238E27FC236}">
                <a16:creationId xmlns:a16="http://schemas.microsoft.com/office/drawing/2014/main" id="{4DD55AF7-5EB1-42C6-B3D6-4F03CC59939B}"/>
              </a:ext>
            </a:extLst>
          </p:cNvPr>
          <p:cNvSpPr txBox="1"/>
          <p:nvPr/>
        </p:nvSpPr>
        <p:spPr>
          <a:xfrm>
            <a:off x="1520786" y="5430502"/>
            <a:ext cx="744114" cy="276999"/>
          </a:xfrm>
          <a:prstGeom prst="rect">
            <a:avLst/>
          </a:prstGeom>
          <a:noFill/>
          <a:ln w="6350">
            <a:solidFill>
              <a:schemeClr val="tx1"/>
            </a:solidFill>
          </a:ln>
        </p:spPr>
        <p:txBody>
          <a:bodyPr wrap="none" rtlCol="0" anchor="ctr">
            <a:spAutoFit/>
          </a:bodyPr>
          <a:lstStyle/>
          <a:p>
            <a:pPr algn="ctr"/>
            <a:r>
              <a:rPr kumimoji="1" lang="ja-JP" altLang="en-US" sz="1200" b="1" dirty="0">
                <a:latin typeface="Meiryo UI" panose="020B0604030504040204" pitchFamily="50" charset="-128"/>
                <a:ea typeface="Meiryo UI" panose="020B0604030504040204" pitchFamily="50" charset="-128"/>
              </a:rPr>
              <a:t>乗客なし</a:t>
            </a:r>
          </a:p>
        </p:txBody>
      </p:sp>
      <p:sp>
        <p:nvSpPr>
          <p:cNvPr id="52" name="テキスト ボックス 51">
            <a:extLst>
              <a:ext uri="{FF2B5EF4-FFF2-40B4-BE49-F238E27FC236}">
                <a16:creationId xmlns:a16="http://schemas.microsoft.com/office/drawing/2014/main" id="{F6E8B7EA-6B99-44FC-87F2-B7D74A0EF8FE}"/>
              </a:ext>
            </a:extLst>
          </p:cNvPr>
          <p:cNvSpPr txBox="1"/>
          <p:nvPr/>
        </p:nvSpPr>
        <p:spPr>
          <a:xfrm>
            <a:off x="5728254" y="5648029"/>
            <a:ext cx="1550424" cy="584775"/>
          </a:xfrm>
          <a:prstGeom prst="rect">
            <a:avLst/>
          </a:prstGeom>
          <a:noFill/>
        </p:spPr>
        <p:txBody>
          <a:bodyPr wrap="none" rtlCol="0">
            <a:spAutoFit/>
          </a:bodyPr>
          <a:lstStyle/>
          <a:p>
            <a:r>
              <a:rPr kumimoji="1" lang="ja-JP" altLang="en-US" sz="1600" b="1" u="sng" dirty="0">
                <a:solidFill>
                  <a:schemeClr val="bg1">
                    <a:lumMod val="50000"/>
                  </a:schemeClr>
                </a:solidFill>
                <a:latin typeface="Meiryo UI" panose="020B0604030504040204" pitchFamily="50" charset="-128"/>
                <a:ea typeface="Meiryo UI" panose="020B0604030504040204" pitchFamily="50" charset="-128"/>
              </a:rPr>
              <a:t>乗客乗車による</a:t>
            </a:r>
            <a:endParaRPr kumimoji="1" lang="en-US" altLang="ja-JP" sz="1600" b="1" u="sng" dirty="0">
              <a:solidFill>
                <a:schemeClr val="bg1">
                  <a:lumMod val="50000"/>
                </a:schemeClr>
              </a:solidFill>
              <a:latin typeface="Meiryo UI" panose="020B0604030504040204" pitchFamily="50" charset="-128"/>
              <a:ea typeface="Meiryo UI" panose="020B0604030504040204" pitchFamily="50" charset="-128"/>
            </a:endParaRPr>
          </a:p>
          <a:p>
            <a:r>
              <a:rPr kumimoji="1" lang="ja-JP" altLang="en-US" sz="1600" b="1" u="sng" dirty="0">
                <a:solidFill>
                  <a:schemeClr val="bg1">
                    <a:lumMod val="50000"/>
                  </a:schemeClr>
                </a:solidFill>
                <a:latin typeface="Meiryo UI" panose="020B0604030504040204" pitchFamily="50" charset="-128"/>
                <a:ea typeface="Meiryo UI" panose="020B0604030504040204" pitchFamily="50" charset="-128"/>
              </a:rPr>
              <a:t>実証実験</a:t>
            </a:r>
          </a:p>
        </p:txBody>
      </p:sp>
    </p:spTree>
    <p:extLst>
      <p:ext uri="{BB962C8B-B14F-4D97-AF65-F5344CB8AC3E}">
        <p14:creationId xmlns:p14="http://schemas.microsoft.com/office/powerpoint/2010/main" val="201873260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w="38100">
          <a:solidFill>
            <a:srgbClr val="FF0000"/>
          </a:solidFill>
        </a:ln>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lnDef>
      <a:spPr>
        <a:ln w="38100">
          <a:solidFill>
            <a:srgbClr val="FF0000"/>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2735D5FD3B2A2E47B92564BD1BD842C3" ma:contentTypeVersion="2" ma:contentTypeDescription="新しいドキュメントを作成します。" ma:contentTypeScope="" ma:versionID="53e11ce1ad2ff9e4f85c245d19715fb3">
  <xsd:schema xmlns:xsd="http://www.w3.org/2001/XMLSchema" xmlns:xs="http://www.w3.org/2001/XMLSchema" xmlns:p="http://schemas.microsoft.com/office/2006/metadata/properties" xmlns:ns1="http://schemas.microsoft.com/sharepoint/v3" xmlns:ns2="a8fe0910-6dc7-42cc-835c-ae79711a8dcb" targetNamespace="http://schemas.microsoft.com/office/2006/metadata/properties" ma:root="true" ma:fieldsID="4013be1e4235d3fa3a8ee5358ffff956" ns1:_="" ns2:_="">
    <xsd:import namespace="http://schemas.microsoft.com/sharepoint/v3"/>
    <xsd:import namespace="a8fe0910-6dc7-42cc-835c-ae79711a8dcb"/>
    <xsd:element name="properties">
      <xsd:complexType>
        <xsd:sequence>
          <xsd:element name="documentManagement">
            <xsd:complexType>
              <xsd:all>
                <xsd:element ref="ns1:PublishingStartDate" minOccurs="0"/>
                <xsd:element ref="ns1:PublishingExpirationDate"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スケジュールの開始日" ma:description="[スケジュールの開始日] は、発行機能により作成されたサイト列です。このページがサイトの閲覧者に表示される最初の日時を示すために使われます。" ma:hidden="true" ma:internalName="PublishingStartDate">
      <xsd:simpleType>
        <xsd:restriction base="dms:Unknown"/>
      </xsd:simpleType>
    </xsd:element>
    <xsd:element name="PublishingExpirationDate" ma:index="9" nillable="true" ma:displayName="スケジュールの終了日" ma:description="[スケジュールの終了日] は、発行機能により作成されたサイト列です。このページがサイトの閲覧者に表示されなくなる日時を示すために使われます。"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8fe0910-6dc7-42cc-835c-ae79711a8dcb" elementFormDefault="qualified">
    <xsd:import namespace="http://schemas.microsoft.com/office/2006/documentManagement/types"/>
    <xsd:import namespace="http://schemas.microsoft.com/office/infopath/2007/PartnerControls"/>
    <xsd:element name="SharedWithUsers" ma:index="1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41FA40B-86D9-403E-98EA-1A0EA909507D}">
  <ds:schemaRefs>
    <ds:schemaRef ds:uri="http://purl.org/dc/dcmitype/"/>
    <ds:schemaRef ds:uri="http://schemas.microsoft.com/sharepoint/v3"/>
    <ds:schemaRef ds:uri="http://schemas.microsoft.com/office/infopath/2007/PartnerControls"/>
    <ds:schemaRef ds:uri="http://purl.org/dc/terms/"/>
    <ds:schemaRef ds:uri="http://www.w3.org/XML/1998/namespace"/>
    <ds:schemaRef ds:uri="http://schemas.openxmlformats.org/package/2006/metadata/core-properties"/>
    <ds:schemaRef ds:uri="http://schemas.microsoft.com/office/2006/documentManagement/types"/>
    <ds:schemaRef ds:uri="a8fe0910-6dc7-42cc-835c-ae79711a8dcb"/>
    <ds:schemaRef ds:uri="http://schemas.microsoft.com/office/2006/metadata/properties"/>
    <ds:schemaRef ds:uri="http://purl.org/dc/elements/1.1/"/>
  </ds:schemaRefs>
</ds:datastoreItem>
</file>

<file path=customXml/itemProps2.xml><?xml version="1.0" encoding="utf-8"?>
<ds:datastoreItem xmlns:ds="http://schemas.openxmlformats.org/officeDocument/2006/customXml" ds:itemID="{C68F40CA-E60C-46EC-9D3F-E70300DCFCB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a8fe0910-6dc7-42cc-835c-ae79711a8dc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0E46DC2-B384-407F-9197-42A2F093B90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21976</TotalTime>
  <Words>800</Words>
  <Application>Microsoft Office PowerPoint</Application>
  <PresentationFormat>画面に合わせる (4:3)</PresentationFormat>
  <Paragraphs>81</Paragraphs>
  <Slides>5</Slides>
  <Notes>1</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5</vt:i4>
      </vt:variant>
    </vt:vector>
  </HeadingPairs>
  <TitlesOfParts>
    <vt:vector size="15" baseType="lpstr">
      <vt:lpstr>BIZ UDPゴシック</vt:lpstr>
      <vt:lpstr>Meiryo UI</vt:lpstr>
      <vt:lpstr>ＭＳ ゴシック</vt:lpstr>
      <vt:lpstr>游ゴシック</vt:lpstr>
      <vt:lpstr>Arial</vt:lpstr>
      <vt:lpstr>Bodoni MT Black</vt:lpstr>
      <vt:lpstr>Calibri</vt:lpstr>
      <vt:lpstr>Calibri Light</vt:lpstr>
      <vt:lpstr>Wingdings</vt:lpstr>
      <vt:lpstr>Office テーマ</vt:lpstr>
      <vt:lpstr>新モビリティ導入に向けた検討状況について  南河内地域での実証実験（先導的モデル事業）</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自動運転バスの導入について</dc:title>
  <dc:creator>村内　真貴子</dc:creator>
  <cp:lastModifiedBy>山口　明日香</cp:lastModifiedBy>
  <cp:revision>1855</cp:revision>
  <cp:lastPrinted>2026-06-16T02:43:10Z</cp:lastPrinted>
  <dcterms:created xsi:type="dcterms:W3CDTF">2023-10-26T05:19:09Z</dcterms:created>
  <dcterms:modified xsi:type="dcterms:W3CDTF">2026-06-16T02:45:34Z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0x0101002735D5FD3B2A2E47B92564BD1BD842C3</vt:lpwstr>
  </property>
</Properties>
</file>