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8" r:id="rId1"/>
  </p:sldMasterIdLst>
  <p:sldIdLst>
    <p:sldId id="256" r:id="rId2"/>
    <p:sldId id="271" r:id="rId3"/>
    <p:sldId id="336" r:id="rId4"/>
    <p:sldId id="300" r:id="rId5"/>
    <p:sldId id="304" r:id="rId6"/>
    <p:sldId id="318" r:id="rId7"/>
    <p:sldId id="335" r:id="rId8"/>
    <p:sldId id="325" r:id="rId9"/>
    <p:sldId id="326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FE47F-3834-4686-82EB-62B75BCC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AD1DAC-C889-4832-ADFC-93437A51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7FE35-8649-4DD0-85BA-CEC0312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E3CB04-D194-46C8-9E5B-49279533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4273AB-65B8-42CB-8E66-6B6D03CF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9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8803D-719C-4888-86F1-5E2D88E3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FF97E6-3A14-4B8F-8956-A7FA6278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85927-24FF-4D8D-B362-B7689716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44987E-9B83-4E52-8102-40F8D3E9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2DC1-8149-4ED8-BA40-C765F96F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D42981-D7C8-425C-8D7F-42A1F1774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5587EA-48F5-47AF-ACF5-1035B5579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C71B2-2D92-486F-B2B4-6642210F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96441E-BD2E-4094-B980-C3AEEF81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36CAA-6883-430D-84A0-7EDEBD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0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6E333-A67C-4448-BC68-1E53F258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E04B6-0350-47A7-A5AE-DC4701E0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6CB6F5-4BAD-4086-AA8D-AC1E5ACE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A88CA-A192-436B-82A3-1929082F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F1384-4145-4791-8BEC-811790D6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5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A7D8E-2048-4D0B-9D6D-A541B945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3C43E1-83CE-438A-914D-30CC0A5A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8F3DD3-C818-4C60-B04A-2AE5D674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A060C-8E0D-48D6-98C6-5D0AF603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31365-3250-4767-A7B6-B1791E3C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3B02C-EC68-4158-B6C4-E93D7586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ED18D-5C11-4D81-BEED-64D66A98E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175A5B-FB8F-4AF2-8C9F-315F50B8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FEFF9-C78F-483D-8EF5-E29E0327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8E7C8-62DE-4F4A-AA7C-39CC08A9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4D6902-A129-4EA1-8C47-CEC29E03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4C78B-597A-4E4F-BA2B-AD337867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BFC14C-9AEE-4CA4-A404-41802995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B101B9-D92A-4473-9ED4-1F5D700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4EF155-2796-4D3B-9A6A-528AD4683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74694A-8B98-4F6C-B241-2445A1BC0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9752C7-FB85-479E-9C41-7ED5020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5532C6-B22E-479B-B794-7C8C140B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A98A34-776F-49C6-9FF8-25742618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7DDAF-6454-4ED4-A7EF-4E553BD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F380EC-3996-489F-9374-DA201C66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AB06D1-3D1D-488F-81E4-8C56BF9B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537E88-9F8C-49B9-AB57-3882DBD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2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8FA35-145E-4CF7-A273-A272252F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57D1DE-53F9-4386-A065-2986AFCD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C3653-5E79-49F5-9FA9-469BA7CE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C9C2-1CAE-4223-A944-B0ABD033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C4C51-EEEB-467B-8DED-1EDC0452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79226A-1F50-4393-AA34-FC1114F1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99079F-D9BD-4444-BCF7-39E6110A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3BA4D1-BD1E-46D3-A207-EE00D4F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808C80-67E3-4C58-BB56-23FA7585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96C79-33DB-4E96-8134-3AB593D4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483ADA-6563-4744-ADE2-2A4F9B45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657268-1304-44E8-9522-459473A6D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C2690-E1C0-48FB-80A5-03AECB8F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4D5F80-06BD-42A2-8B06-C799D20D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0CEB06-F104-4EF2-AB5F-AA7F91A5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CBF0B-DC42-4027-9109-530E63E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6C5059-3C54-4F6B-BE78-FB2AA041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679A57-1E64-475C-AC15-05D748270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71C263-F9AA-44E9-A079-B708DCE4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48063-AF03-4205-91CC-AEA7EF5B1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9549" y="735106"/>
            <a:ext cx="11256135" cy="292847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4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大阪府行政</a:t>
            </a:r>
            <a:r>
              <a:rPr lang="ja-JP" altLang="en-US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オンラインシステム</a:t>
            </a:r>
            <a:r>
              <a:rPr lang="en-US" altLang="ja-JP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4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１．利用者登録からログインまでの流れ</a:t>
            </a:r>
            <a:endParaRPr kumimoji="1" lang="ja-JP" altLang="en-US" sz="4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4193" y="4870824"/>
            <a:ext cx="1098816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-1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登録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51078" y="2621861"/>
            <a:ext cx="424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手順１</a:t>
            </a: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「新規登録」をクリックしてください。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685546" y="1044086"/>
            <a:ext cx="1245655" cy="934714"/>
            <a:chOff x="4294594" y="5064940"/>
            <a:chExt cx="1245655" cy="934714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手順１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463334"/>
            <a:ext cx="7328079" cy="4456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7037798" y="1500028"/>
            <a:ext cx="560738" cy="2825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3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D2E72F1-FD03-4D3D-9F8D-43E94401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50" y="1135687"/>
            <a:ext cx="5258371" cy="544610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27095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27621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-2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登録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57973" y="1808350"/>
            <a:ext cx="4121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手順２</a:t>
            </a: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「利用者の新規登録」の画面に移動したら、下にスクロールする。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 rot="741639">
            <a:off x="5781014" y="1738269"/>
            <a:ext cx="1281238" cy="881990"/>
            <a:chOff x="5423351" y="2069336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5362" y="2340990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手順２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857973" y="3924090"/>
            <a:ext cx="3810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手順３</a:t>
            </a:r>
            <a:endParaRPr kumimoji="1"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事業者として登録する」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（注意）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「個人として登録」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した場合、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本補助</a:t>
            </a:r>
            <a:r>
              <a:rPr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金を申請することができません。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ストライプ矢印 20"/>
          <p:cNvSpPr/>
          <p:nvPr/>
        </p:nvSpPr>
        <p:spPr>
          <a:xfrm rot="5400000">
            <a:off x="5529008" y="3497763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grpSp>
        <p:nvGrpSpPr>
          <p:cNvPr id="5" name="グループ化 4"/>
          <p:cNvGrpSpPr/>
          <p:nvPr/>
        </p:nvGrpSpPr>
        <p:grpSpPr>
          <a:xfrm rot="20083441">
            <a:off x="5389576" y="4974120"/>
            <a:ext cx="1453990" cy="944473"/>
            <a:chOff x="3846663" y="5983335"/>
            <a:chExt cx="1164580" cy="791496"/>
          </a:xfrm>
        </p:grpSpPr>
        <p:sp>
          <p:nvSpPr>
            <p:cNvPr id="27" name="右矢印 26"/>
            <p:cNvSpPr/>
            <p:nvPr/>
          </p:nvSpPr>
          <p:spPr>
            <a:xfrm rot="10800000" flipV="1">
              <a:off x="3846663" y="5983335"/>
              <a:ext cx="1164580" cy="79149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0792502" flipV="1">
              <a:off x="4078327" y="6224325"/>
              <a:ext cx="932515" cy="30951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手順３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D643961-55C8-46F3-969B-8AFD48FD97AB}"/>
              </a:ext>
            </a:extLst>
          </p:cNvPr>
          <p:cNvSpPr/>
          <p:nvPr/>
        </p:nvSpPr>
        <p:spPr>
          <a:xfrm>
            <a:off x="3191396" y="5323531"/>
            <a:ext cx="2075332" cy="5998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乗算 1"/>
          <p:cNvSpPr/>
          <p:nvPr/>
        </p:nvSpPr>
        <p:spPr>
          <a:xfrm>
            <a:off x="1442434" y="4968194"/>
            <a:ext cx="1230669" cy="1269737"/>
          </a:xfrm>
          <a:prstGeom prst="mathMultiply">
            <a:avLst>
              <a:gd name="adj1" fmla="val 80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18405" r="5303" b="3098"/>
          <a:stretch/>
        </p:blipFill>
        <p:spPr>
          <a:xfrm>
            <a:off x="566669" y="1262130"/>
            <a:ext cx="6117465" cy="5383369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②利用規約の確認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57973" y="1808350"/>
            <a:ext cx="412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手順４</a:t>
            </a: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画面が遷移したら、「利用規約の確認」をご確認ください。（画面をスクロール）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2155" y="3061734"/>
            <a:ext cx="355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手順５</a:t>
            </a:r>
            <a:endParaRPr kumimoji="1"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内容に同意いただければ、「利用規約に同意します」にチェックを入れてください。</a:t>
            </a: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ストライプ矢印 20"/>
          <p:cNvSpPr/>
          <p:nvPr/>
        </p:nvSpPr>
        <p:spPr>
          <a:xfrm rot="5400000">
            <a:off x="6224716" y="3573723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grpSp>
        <p:nvGrpSpPr>
          <p:cNvPr id="5" name="グループ化 4"/>
          <p:cNvGrpSpPr/>
          <p:nvPr/>
        </p:nvGrpSpPr>
        <p:grpSpPr>
          <a:xfrm rot="20083441">
            <a:off x="4283357" y="4593916"/>
            <a:ext cx="1161176" cy="817955"/>
            <a:chOff x="3846663" y="5983335"/>
            <a:chExt cx="1164580" cy="791496"/>
          </a:xfrm>
        </p:grpSpPr>
        <p:sp>
          <p:nvSpPr>
            <p:cNvPr id="27" name="右矢印 26"/>
            <p:cNvSpPr/>
            <p:nvPr/>
          </p:nvSpPr>
          <p:spPr>
            <a:xfrm rot="10800000" flipV="1">
              <a:off x="3846663" y="5983335"/>
              <a:ext cx="1164580" cy="79149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0792502" flipV="1">
              <a:off x="4078327" y="6224325"/>
              <a:ext cx="932515" cy="30951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手順５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 rot="21275411">
            <a:off x="5294476" y="2107162"/>
            <a:ext cx="1281238" cy="881990"/>
            <a:chOff x="5423351" y="2069336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5362" y="2340990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手順４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44CB6C-3592-48BB-90DB-F62AC382BA30}"/>
              </a:ext>
            </a:extLst>
          </p:cNvPr>
          <p:cNvSpPr txBox="1"/>
          <p:nvPr/>
        </p:nvSpPr>
        <p:spPr>
          <a:xfrm>
            <a:off x="7907924" y="4723716"/>
            <a:ext cx="355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手順６</a:t>
            </a:r>
            <a:endParaRPr kumimoji="1"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「利用者の登録を開始する」をク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66DC793-1C6C-4C7B-B6F3-EAA4E749397A}"/>
              </a:ext>
            </a:extLst>
          </p:cNvPr>
          <p:cNvSpPr/>
          <p:nvPr/>
        </p:nvSpPr>
        <p:spPr>
          <a:xfrm>
            <a:off x="2612419" y="5690852"/>
            <a:ext cx="1867226" cy="4008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1FC5A9A-FB86-4315-9316-F94090C9C7BC}"/>
              </a:ext>
            </a:extLst>
          </p:cNvPr>
          <p:cNvGrpSpPr/>
          <p:nvPr/>
        </p:nvGrpSpPr>
        <p:grpSpPr>
          <a:xfrm>
            <a:off x="4778233" y="5437575"/>
            <a:ext cx="1279332" cy="812680"/>
            <a:chOff x="3846663" y="5983335"/>
            <a:chExt cx="1164580" cy="791496"/>
          </a:xfrm>
        </p:grpSpPr>
        <p:sp>
          <p:nvSpPr>
            <p:cNvPr id="25" name="右矢印 26">
              <a:extLst>
                <a:ext uri="{FF2B5EF4-FFF2-40B4-BE49-F238E27FC236}">
                  <a16:creationId xmlns:a16="http://schemas.microsoft.com/office/drawing/2014/main" id="{05C11360-AB47-42B6-A203-BB9C74DFF296}"/>
                </a:ext>
              </a:extLst>
            </p:cNvPr>
            <p:cNvSpPr/>
            <p:nvPr/>
          </p:nvSpPr>
          <p:spPr>
            <a:xfrm rot="10800000" flipV="1">
              <a:off x="3846663" y="5983335"/>
              <a:ext cx="1164580" cy="79149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D8B3A2F-5E17-4115-A0F5-2B7BC09DAB3A}"/>
                </a:ext>
              </a:extLst>
            </p:cNvPr>
            <p:cNvSpPr txBox="1"/>
            <p:nvPr/>
          </p:nvSpPr>
          <p:spPr>
            <a:xfrm rot="10792502" flipV="1">
              <a:off x="4078327" y="6224325"/>
              <a:ext cx="932515" cy="30951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手順６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8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23098" r="5276" b="1784"/>
          <a:stretch/>
        </p:blipFill>
        <p:spPr>
          <a:xfrm>
            <a:off x="692429" y="1808614"/>
            <a:ext cx="6681944" cy="395381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③メールアドレスの登録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57973" y="1808350"/>
            <a:ext cx="4121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手順７</a:t>
            </a: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メールアドレスの登録」の画面に遷移したら、メールアドレスをご入力ください。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入力ミスの有無を確認するため、２回入力が必要です。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02581" y="4582422"/>
            <a:ext cx="355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手順８</a:t>
            </a:r>
            <a:endParaRPr kumimoji="1"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入力が完了したら、「登録する」をクリックします。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628798" y="3763557"/>
            <a:ext cx="4634887" cy="7173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 rot="1575656">
            <a:off x="5052510" y="4680666"/>
            <a:ext cx="1281238" cy="881990"/>
            <a:chOff x="5401191" y="2178970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01191" y="217897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3877" y="2452884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手順８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 rot="20083441">
            <a:off x="6361925" y="2958411"/>
            <a:ext cx="1453990" cy="944473"/>
            <a:chOff x="3846663" y="5983335"/>
            <a:chExt cx="1164580" cy="791496"/>
          </a:xfrm>
        </p:grpSpPr>
        <p:sp>
          <p:nvSpPr>
            <p:cNvPr id="27" name="右矢印 26"/>
            <p:cNvSpPr/>
            <p:nvPr/>
          </p:nvSpPr>
          <p:spPr>
            <a:xfrm rot="10800000" flipV="1">
              <a:off x="3846663" y="5983335"/>
              <a:ext cx="1164580" cy="79149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0792502" flipV="1">
              <a:off x="4078327" y="6224325"/>
              <a:ext cx="932515" cy="30951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手順７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3010840" y="4745963"/>
            <a:ext cx="1957375" cy="4055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1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④メールアドレス認証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57973" y="1808350"/>
            <a:ext cx="412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手順９</a:t>
            </a: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メールアドレス登録が完了したら、メールで「認証コード」が送付されますので、「認証コード」をご入力ください。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5" y="1342672"/>
            <a:ext cx="6698265" cy="3273981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096931" y="3616951"/>
            <a:ext cx="4218269" cy="4470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382045" y="4216400"/>
            <a:ext cx="1946287" cy="4002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841433" y="4950421"/>
            <a:ext cx="3045904" cy="1691700"/>
            <a:chOff x="2612232" y="4769260"/>
            <a:chExt cx="3485915" cy="193260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232" y="4769260"/>
              <a:ext cx="3485915" cy="19326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2612232" y="5223386"/>
              <a:ext cx="1599435" cy="40025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19712505">
            <a:off x="5897985" y="2611023"/>
            <a:ext cx="1281238" cy="881990"/>
            <a:chOff x="5423351" y="2069336"/>
            <a:chExt cx="1245655" cy="934714"/>
          </a:xfrm>
        </p:grpSpPr>
        <p:sp>
          <p:nvSpPr>
            <p:cNvPr id="26" name="右矢印 2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10015162" flipV="1">
              <a:off x="5655361" y="2340989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手順９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 rot="741639">
            <a:off x="5496792" y="4127246"/>
            <a:ext cx="1281238" cy="881990"/>
            <a:chOff x="5423351" y="2069336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5362" y="2340989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7823251" y="3855137"/>
            <a:ext cx="412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入力完了後、「認証コードを確認する」をクリックします。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87337" y="5562665"/>
            <a:ext cx="412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（メール本文）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カーブ矢印 6"/>
          <p:cNvSpPr/>
          <p:nvPr/>
        </p:nvSpPr>
        <p:spPr>
          <a:xfrm rot="19040318">
            <a:off x="1177008" y="4041613"/>
            <a:ext cx="2343811" cy="5902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/>
          <a:stretch/>
        </p:blipFill>
        <p:spPr>
          <a:xfrm>
            <a:off x="616666" y="1141271"/>
            <a:ext cx="3505068" cy="5657448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利用者情報の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70869" y="1167137"/>
            <a:ext cx="49470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「利用者情報の入力」画面に遷移しますので、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以下の項目をご入力ください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（必須項目以外は任意入力です）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・パスワード（必須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確認のため、２回入力が必要です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・法人名、事業者名（必須）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・郵便番号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・所在地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・代表者名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・代表者名（カナ）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・連絡先電話番号（必須）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・担当者名（必須）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・担当者名（カナ）（必須）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・担当者生年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月日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お知らせ・通知メールの希望有無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ストライプ矢印 30"/>
          <p:cNvSpPr/>
          <p:nvPr/>
        </p:nvSpPr>
        <p:spPr>
          <a:xfrm rot="5400000">
            <a:off x="4481406" y="3434604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grpSp>
        <p:nvGrpSpPr>
          <p:cNvPr id="3" name="グループ化 2"/>
          <p:cNvGrpSpPr/>
          <p:nvPr/>
        </p:nvGrpSpPr>
        <p:grpSpPr>
          <a:xfrm rot="20814940">
            <a:off x="3574007" y="1403522"/>
            <a:ext cx="1281238" cy="881990"/>
            <a:chOff x="5423351" y="2069336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5362" y="2340990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5670869" y="5716200"/>
            <a:ext cx="575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最後に、「入力内容を確認する」をクリックします。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12479" y="6509978"/>
            <a:ext cx="1017430" cy="2514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/>
          <p:cNvGrpSpPr/>
          <p:nvPr/>
        </p:nvGrpSpPr>
        <p:grpSpPr>
          <a:xfrm rot="20814940">
            <a:off x="3005872" y="5842432"/>
            <a:ext cx="1281238" cy="881990"/>
            <a:chOff x="5423351" y="2069336"/>
            <a:chExt cx="1245655" cy="934714"/>
          </a:xfrm>
        </p:grpSpPr>
        <p:sp>
          <p:nvSpPr>
            <p:cNvPr id="42" name="右矢印 41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 rot="10015162" flipV="1">
              <a:off x="5655362" y="2340990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7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2E4587A-B62A-49F3-963F-0FF9FAC7C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0"/>
          <a:stretch/>
        </p:blipFill>
        <p:spPr>
          <a:xfrm>
            <a:off x="350348" y="1472684"/>
            <a:ext cx="4822988" cy="5024062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⑥登録内容の確認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7807" y="1785332"/>
            <a:ext cx="494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「入力内容の確認」画面に遷移しますので、入力内容をご確認ください。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画面をスクロールし、全項目に修正等がなければ、「登録する」をクリックします。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95681" y="2623937"/>
            <a:ext cx="965916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933576" y="2623937"/>
            <a:ext cx="475492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トライプ矢印 29"/>
          <p:cNvSpPr/>
          <p:nvPr/>
        </p:nvSpPr>
        <p:spPr>
          <a:xfrm rot="5400000">
            <a:off x="4481406" y="3434604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054708" y="6156101"/>
            <a:ext cx="1335698" cy="2704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054708" y="5819466"/>
            <a:ext cx="1335698" cy="2704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 rot="20297962">
            <a:off x="3088222" y="4872265"/>
            <a:ext cx="1281238" cy="881990"/>
            <a:chOff x="5423351" y="2069336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5362" y="2340989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20400438">
            <a:off x="3389067" y="5513699"/>
            <a:ext cx="1281238" cy="881990"/>
            <a:chOff x="5423351" y="2069336"/>
            <a:chExt cx="1245655" cy="934714"/>
          </a:xfrm>
        </p:grpSpPr>
        <p:sp>
          <p:nvSpPr>
            <p:cNvPr id="26" name="右矢印 2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10015162" flipV="1">
              <a:off x="5655361" y="2340991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5957807" y="4678150"/>
            <a:ext cx="494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入力内容に修正があれば、「入力に戻る」をクリックします。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8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⑦登録完了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99007" y="1950402"/>
            <a:ext cx="494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「登録する」をクリックすると、この画面に遷移しますので、「ＯＫ」をクリックします。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95681" y="2623937"/>
            <a:ext cx="965916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933576" y="2623937"/>
            <a:ext cx="475492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99007" y="4624045"/>
            <a:ext cx="4947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「本登録の完了」画面に遷移します。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これで新規登録は完了です。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47" y="1260360"/>
            <a:ext cx="3149067" cy="272715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 rot="20297962">
            <a:off x="3472902" y="2275237"/>
            <a:ext cx="1281238" cy="881990"/>
            <a:chOff x="5423351" y="2069336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0015162" flipV="1">
              <a:off x="5655362" y="2340989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2672469" y="3227375"/>
            <a:ext cx="450720" cy="1905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47" y="4279394"/>
            <a:ext cx="3931046" cy="2348074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8" name="グループ化 17"/>
          <p:cNvGrpSpPr/>
          <p:nvPr/>
        </p:nvGrpSpPr>
        <p:grpSpPr>
          <a:xfrm rot="20297962">
            <a:off x="3657019" y="4704031"/>
            <a:ext cx="1281238" cy="881990"/>
            <a:chOff x="5423351" y="2069336"/>
            <a:chExt cx="1245655" cy="934714"/>
          </a:xfrm>
        </p:grpSpPr>
        <p:sp>
          <p:nvSpPr>
            <p:cNvPr id="19" name="右矢印 18"/>
            <p:cNvSpPr/>
            <p:nvPr/>
          </p:nvSpPr>
          <p:spPr>
            <a:xfrm rot="10022660" flipV="1">
              <a:off x="5423351" y="2069336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0015162" flipV="1">
              <a:off x="5655362" y="2340989"/>
              <a:ext cx="915036" cy="3914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7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560</Words>
  <Application>Microsoft Office PowerPoint</Application>
  <PresentationFormat>ワイド画面</PresentationFormat>
  <Paragraphs>112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HG丸ｺﾞｼｯｸM-PRO</vt:lpstr>
      <vt:lpstr>游ゴシック</vt:lpstr>
      <vt:lpstr>游ゴシック Light</vt:lpstr>
      <vt:lpstr>Arial</vt:lpstr>
      <vt:lpstr>Office テーマ</vt:lpstr>
      <vt:lpstr>大阪府行政オンラインシステム  １．利用者登録からログインまでの流れ</vt:lpstr>
      <vt:lpstr>　</vt:lpstr>
      <vt:lpstr>　</vt:lpstr>
      <vt:lpstr>　</vt:lpstr>
      <vt:lpstr>　</vt:lpstr>
      <vt:lpstr>　</vt:lpstr>
      <vt:lpstr>　</vt:lpstr>
      <vt:lpstr>　</vt:lpstr>
      <vt:lpstr>　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Yahoo!防災速報アプリ 自治体からの緊急情報 配信ツール利用マニュアル</dc:title>
  <dc:creator>春名　克二</dc:creator>
  <cp:lastModifiedBy>西　健吾</cp:lastModifiedBy>
  <cp:revision>394</cp:revision>
  <cp:lastPrinted>2020-09-03T09:27:18Z</cp:lastPrinted>
  <dcterms:created xsi:type="dcterms:W3CDTF">2019-06-11T03:07:55Z</dcterms:created>
  <dcterms:modified xsi:type="dcterms:W3CDTF">2022-06-20T09:14:59Z</dcterms:modified>
</cp:coreProperties>
</file>