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523" r:id="rId2"/>
    <p:sldId id="524" r:id="rId3"/>
    <p:sldId id="525" r:id="rId4"/>
    <p:sldId id="526" r:id="rId5"/>
    <p:sldId id="527" r:id="rId6"/>
    <p:sldId id="529"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81688" autoAdjust="0"/>
  </p:normalViewPr>
  <p:slideViewPr>
    <p:cSldViewPr snapToGrid="0">
      <p:cViewPr varScale="1">
        <p:scale>
          <a:sx n="65" d="100"/>
          <a:sy n="65" d="100"/>
        </p:scale>
        <p:origin x="13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2024/7/29</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6856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6745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5688" y="1243013"/>
            <a:ext cx="4695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51424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17327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4806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889916" y="4500562"/>
            <a:ext cx="6707984" cy="1877437"/>
          </a:xfrm>
          <a:prstGeom prst="rect">
            <a:avLst/>
          </a:prstGeom>
          <a:noFill/>
          <a:ln w="28575">
            <a:solidFill>
              <a:schemeClr val="tx2"/>
            </a:solidFill>
            <a:prstDash val="sysDot"/>
          </a:ln>
        </p:spPr>
        <p:txBody>
          <a:bodyPr wrap="square" rtlCol="0">
            <a:spAutoFit/>
          </a:bodyPr>
          <a:lstStyle/>
          <a:p>
            <a:pPr marL="0" marR="0" lvl="0" indent="85729" algn="l" defTabSz="457200" rtl="0" eaLnBrk="1" fontAlgn="auto" latinLnBrk="0" hangingPunct="1">
              <a:lnSpc>
                <a:spcPct val="100000"/>
              </a:lnSpc>
              <a:spcBef>
                <a:spcPts val="0"/>
              </a:spcBef>
              <a:spcAft>
                <a:spcPts val="0"/>
              </a:spcAft>
              <a:buClrTx/>
              <a:buSzTx/>
              <a:buFontTx/>
              <a:buNone/>
              <a:tabLst/>
              <a:defRPr/>
            </a:pP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項目</a:t>
            </a: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①　中小企業等の参画促進、木材の活用促進</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600"/>
              </a:spcBef>
              <a:spcAft>
                <a:spcPts val="0"/>
              </a:spcAft>
              <a:buClrTx/>
              <a:buSzTx/>
              <a:buFontTx/>
              <a:buNone/>
              <a:tabLst/>
              <a:defRPr/>
            </a:pPr>
            <a:endParaRPr kumimoji="0" lang="en-US" altLang="ja-JP" sz="21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dist"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②　防災対策、テロ・サイバー等防犯対策、雑踏対策などのセキュリティ対策</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dist"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③　感染症対策の強化</a:t>
            </a:r>
            <a:endPar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④　一般交通への働きかけ</a:t>
            </a:r>
            <a:r>
              <a:rPr kumimoji="0" lang="en-US" altLang="ja-JP"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TDM</a:t>
            </a:r>
          </a:p>
          <a:p>
            <a:pPr marL="0" marR="0" lvl="0" indent="271474" algn="l" defTabSz="457200" rtl="0" eaLnBrk="1" fontAlgn="auto" latinLnBrk="0" hangingPunct="1">
              <a:lnSpc>
                <a:spcPct val="100000"/>
              </a:lnSpc>
              <a:spcBef>
                <a:spcPts val="0"/>
              </a:spcBef>
              <a:spcAft>
                <a:spcPts val="0"/>
              </a:spcAft>
              <a:buClrTx/>
              <a:buSzTx/>
              <a:buFontTx/>
              <a:buNone/>
              <a:tabLst/>
              <a:defRPr/>
            </a:pPr>
            <a:endParaRPr kumimoji="0" lang="ja-JP" altLang="en-US" sz="63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271474" algn="l"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⑤　万博開催時の物流交通対策</a:t>
            </a:r>
          </a:p>
        </p:txBody>
      </p:sp>
      <p:sp>
        <p:nvSpPr>
          <p:cNvPr id="6" name="スライド番号プレースホルダー 1"/>
          <p:cNvSpPr>
            <a:spLocks noGrp="1"/>
          </p:cNvSpPr>
          <p:nvPr>
            <p:ph type="sldNum" sz="quarter" idx="12"/>
          </p:nvPr>
        </p:nvSpPr>
        <p:spPr>
          <a:xfrm>
            <a:off x="9662617" y="6816018"/>
            <a:ext cx="418010" cy="383297"/>
          </a:xfrm>
        </p:spPr>
        <p:txBody>
          <a:bodyPr/>
          <a:lstStyle/>
          <a:p>
            <a:pPr marL="0" marR="0" lvl="0" indent="0" algn="r" defTabSz="457218"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43</a:t>
            </a:r>
            <a:endParaRPr kumimoji="0"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タイトル 1"/>
          <p:cNvSpPr txBox="1">
            <a:spLocks/>
          </p:cNvSpPr>
          <p:nvPr/>
        </p:nvSpPr>
        <p:spPr bwMode="gray">
          <a:xfrm>
            <a:off x="362810" y="1530000"/>
            <a:ext cx="8676000" cy="2088000"/>
          </a:xfrm>
          <a:prstGeom prst="rect">
            <a:avLst/>
          </a:prstGeom>
          <a:no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en-US" altLang="ja-JP" sz="3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Ⅲ</a:t>
            </a:r>
            <a:r>
              <a:rPr kumimoji="1" lang="ja-JP" altLang="en-US" sz="3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　万博会場の整備・運営にあたって</a:t>
            </a:r>
          </a:p>
        </p:txBody>
      </p:sp>
    </p:spTree>
    <p:extLst>
      <p:ext uri="{BB962C8B-B14F-4D97-AF65-F5344CB8AC3E}">
        <p14:creationId xmlns:p14="http://schemas.microsoft.com/office/powerpoint/2010/main" val="2218145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6304066"/>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545834" y="5206035"/>
            <a:ext cx="9051885"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a:stCxn id="16" idx="4"/>
            <a:endCxn id="18" idx="1"/>
          </p:cNvCxnSpPr>
          <p:nvPr/>
        </p:nvCxnSpPr>
        <p:spPr>
          <a:xfrm>
            <a:off x="359712" y="2748437"/>
            <a:ext cx="14108" cy="24895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8129" y="247548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17431" y="244930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98129" y="5235434"/>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23779" y="5203350"/>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357778" y="5576380"/>
            <a:ext cx="9559330" cy="12324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26" name="表 25"/>
          <p:cNvGraphicFramePr>
            <a:graphicFrameLocks noGrp="1"/>
          </p:cNvGraphicFramePr>
          <p:nvPr/>
        </p:nvGraphicFramePr>
        <p:xfrm>
          <a:off x="399184" y="5768800"/>
          <a:ext cx="9476518" cy="1241480"/>
        </p:xfrm>
        <a:graphic>
          <a:graphicData uri="http://schemas.openxmlformats.org/drawingml/2006/table">
            <a:tbl>
              <a:tblPr firstRow="1" bandRow="1">
                <a:tableStyleId>{2D5ABB26-0587-4C30-8999-92F81FD0307C}</a:tableStyleId>
              </a:tblPr>
              <a:tblGrid>
                <a:gridCol w="9476518">
                  <a:extLst>
                    <a:ext uri="{9D8B030D-6E8A-4147-A177-3AD203B41FA5}">
                      <a16:colId xmlns:a16="http://schemas.microsoft.com/office/drawing/2014/main" val="2309123477"/>
                    </a:ext>
                  </a:extLst>
                </a:gridCol>
              </a:tblGrid>
              <a:tr h="1241480">
                <a:tc>
                  <a:txBody>
                    <a:bodyPr/>
                    <a:lstStyle/>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万博会場での国等の取組みにおける「万博商談もずやんモール」の積極的な活用、地元中小企業等の技術等の活用、参画促進</a:t>
                      </a:r>
                      <a:endParaRPr kumimoji="1" lang="en-US" altLang="ja-JP" sz="1050" b="1" dirty="0">
                        <a:solidFill>
                          <a:schemeClr val="tx1"/>
                        </a:solidFill>
                        <a:latin typeface="+mn-ea"/>
                        <a:ea typeface="+mn-ea"/>
                      </a:endParaRPr>
                    </a:p>
                    <a:p>
                      <a:pPr algn="l">
                        <a:lnSpc>
                          <a:spcPct val="100000"/>
                        </a:lnSpc>
                      </a:pPr>
                      <a:r>
                        <a:rPr kumimoji="1" lang="ja-JP" altLang="en-US" sz="1050" b="1" dirty="0">
                          <a:solidFill>
                            <a:schemeClr val="tx1"/>
                          </a:solidFill>
                          <a:latin typeface="+mn-ea"/>
                          <a:ea typeface="+mn-ea"/>
                        </a:rPr>
                        <a:t>　</a:t>
                      </a:r>
                    </a:p>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会場内の国等の取組において、再生産可能な資源である木材の積極的な利用　</a:t>
                      </a:r>
                      <a:endParaRPr kumimoji="1" lang="en-US" altLang="ja-JP" sz="1050" b="1" dirty="0">
                        <a:solidFill>
                          <a:schemeClr val="tx1"/>
                        </a:solidFill>
                        <a:latin typeface="+mn-ea"/>
                        <a:ea typeface="+mn-ea"/>
                      </a:endParaRPr>
                    </a:p>
                    <a:p>
                      <a:pPr algn="l">
                        <a:lnSpc>
                          <a:spcPct val="100000"/>
                        </a:lnSpc>
                      </a:pPr>
                      <a:endParaRPr kumimoji="1" lang="ja-JP" altLang="en-US" sz="1050" b="1" dirty="0">
                        <a:solidFill>
                          <a:schemeClr val="tx1"/>
                        </a:solidFill>
                        <a:latin typeface="+mn-ea"/>
                        <a:ea typeface="+mn-ea"/>
                      </a:endParaRPr>
                    </a:p>
                    <a:p>
                      <a:pPr algn="l">
                        <a:lnSpc>
                          <a:spcPct val="100000"/>
                        </a:lnSpc>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a:t>
                      </a:r>
                      <a:r>
                        <a:rPr kumimoji="1" lang="ja-JP" altLang="en-US" sz="1050" b="1" dirty="0">
                          <a:solidFill>
                            <a:schemeClr val="tx1"/>
                          </a:solidFill>
                          <a:latin typeface="+mn-ea"/>
                          <a:ea typeface="+mn-ea"/>
                        </a:rPr>
                        <a:t>中小企業等の技術等の活用促進、万博参画促進への財政支援　</a:t>
                      </a:r>
                      <a:endParaRPr kumimoji="1" lang="en-US" altLang="ja-JP" sz="1050" b="1" dirty="0">
                        <a:solidFill>
                          <a:schemeClr val="tx1"/>
                        </a:solidFill>
                        <a:latin typeface="+mn-ea"/>
                        <a:ea typeface="+mn-ea"/>
                      </a:endParaRPr>
                    </a:p>
                    <a:p>
                      <a:pPr algn="l">
                        <a:lnSpc>
                          <a:spcPct val="100000"/>
                        </a:lnSpc>
                      </a:pPr>
                      <a:r>
                        <a:rPr kumimoji="1" lang="ja-JP" altLang="en-US" sz="1300" b="1" dirty="0">
                          <a:solidFill>
                            <a:schemeClr val="tx1"/>
                          </a:solidFill>
                          <a:latin typeface="+mn-ea"/>
                          <a:ea typeface="+mn-ea"/>
                        </a:rPr>
                        <a:t>　</a:t>
                      </a:r>
                    </a:p>
                  </a:txBody>
                  <a:tcPr marL="100806" marR="100806" marT="50403" marB="50403"/>
                </a:tc>
                <a:extLst>
                  <a:ext uri="{0D108BD9-81ED-4DB2-BD59-A6C34878D82A}">
                    <a16:rowId xmlns:a16="http://schemas.microsoft.com/office/drawing/2014/main" val="4193718493"/>
                  </a:ext>
                </a:extLst>
              </a:tr>
            </a:tbl>
          </a:graphicData>
        </a:graphic>
      </p:graphicFrame>
      <p:sp>
        <p:nvSpPr>
          <p:cNvPr id="22" name="スライド番号プレースホルダー 7"/>
          <p:cNvSpPr>
            <a:spLocks noGrp="1"/>
          </p:cNvSpPr>
          <p:nvPr>
            <p:ph type="sldNum" sz="quarter" idx="12"/>
          </p:nvPr>
        </p:nvSpPr>
        <p:spPr>
          <a:xfrm flipH="1">
            <a:off x="9719090" y="6880326"/>
            <a:ext cx="404830" cy="31898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15" name="表 14"/>
          <p:cNvGraphicFramePr>
            <a:graphicFrameLocks noGrp="1"/>
          </p:cNvGraphicFramePr>
          <p:nvPr/>
        </p:nvGraphicFramePr>
        <p:xfrm>
          <a:off x="440589" y="2602674"/>
          <a:ext cx="9640036" cy="1356861"/>
        </p:xfrm>
        <a:graphic>
          <a:graphicData uri="http://schemas.openxmlformats.org/drawingml/2006/table">
            <a:tbl>
              <a:tblPr firstRow="1" bandRow="1">
                <a:tableStyleId>{2D5ABB26-0587-4C30-8999-92F81FD0307C}</a:tableStyleId>
              </a:tblPr>
              <a:tblGrid>
                <a:gridCol w="9640036">
                  <a:extLst>
                    <a:ext uri="{9D8B030D-6E8A-4147-A177-3AD203B41FA5}">
                      <a16:colId xmlns:a16="http://schemas.microsoft.com/office/drawing/2014/main" val="1169105350"/>
                    </a:ext>
                  </a:extLst>
                </a:gridCol>
              </a:tblGrid>
              <a:tr h="135686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▷中小企業等の万博への参画機会の拡大</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a:t>
                      </a:r>
                      <a:r>
                        <a:rPr kumimoji="1" lang="ja-JP" altLang="en-US" sz="1000" b="0" dirty="0">
                          <a:solidFill>
                            <a:schemeClr val="tx1"/>
                          </a:solidFill>
                        </a:rPr>
                        <a:t>今後、万博会場整備が本格化する中、国等による建設工事や設備工事、製品・サービスの発注に中小企業等が参画し、優れた技術力や魅力的な製品・サービスを  </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rPr>
                        <a:t>       </a:t>
                      </a:r>
                      <a:r>
                        <a:rPr kumimoji="1" lang="ja-JP" altLang="en-US" sz="1000" b="0" dirty="0">
                          <a:solidFill>
                            <a:schemeClr val="tx1"/>
                          </a:solidFill>
                        </a:rPr>
                        <a:t>国内外に発信する機会の拡大が重要。</a:t>
                      </a:r>
                      <a:endParaRPr kumimoji="1" lang="en-US" altLang="ja-JP" sz="12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▷脱炭素社会の実現に向けた木材利用の積極的な取組み</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a:t>
                      </a:r>
                      <a:r>
                        <a:rPr kumimoji="1" lang="ja-JP" altLang="en-US" sz="1000" b="0" baseline="0" dirty="0">
                          <a:solidFill>
                            <a:schemeClr val="tx1"/>
                          </a:solidFill>
                        </a:rPr>
                        <a:t>  </a:t>
                      </a:r>
                      <a:r>
                        <a:rPr kumimoji="1" lang="en-US" altLang="ja-JP" sz="1000" b="0" baseline="0" dirty="0">
                          <a:solidFill>
                            <a:schemeClr val="tx1"/>
                          </a:solidFill>
                        </a:rPr>
                        <a:t> </a:t>
                      </a:r>
                      <a:r>
                        <a:rPr kumimoji="1" lang="ja-JP" altLang="en-US" sz="1000" b="0" dirty="0">
                          <a:solidFill>
                            <a:schemeClr val="tx1"/>
                          </a:solidFill>
                        </a:rPr>
                        <a:t>会期後のリユース・リサイクルの観点やコスト面も考慮しながら、再生可能な資材である木材を最大限に活用することが重要。</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3114122206"/>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98129" y="190656"/>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①　中小企業等の参画促進、木材の利用促進</a:t>
            </a:r>
          </a:p>
        </p:txBody>
      </p:sp>
      <p:sp>
        <p:nvSpPr>
          <p:cNvPr id="27" name="テキスト ボックス 26">
            <a:extLst>
              <a:ext uri="{FF2B5EF4-FFF2-40B4-BE49-F238E27FC236}">
                <a16:creationId xmlns:a16="http://schemas.microsoft.com/office/drawing/2014/main" id="{B02F3C22-1443-46B7-A977-04475234F08A}"/>
              </a:ext>
            </a:extLst>
          </p:cNvPr>
          <p:cNvSpPr txBox="1"/>
          <p:nvPr/>
        </p:nvSpPr>
        <p:spPr>
          <a:xfrm>
            <a:off x="198129" y="598129"/>
            <a:ext cx="9540000" cy="415498"/>
          </a:xfrm>
          <a:prstGeom prst="rect">
            <a:avLst/>
          </a:prstGeom>
          <a:noFill/>
          <a:ln w="6350">
            <a:noFill/>
            <a:prstDash val="dash"/>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未来社会の実験場」の実装には、大阪・関西の優れた技術力や魅力的な製品を取り扱う中小企業、特色ある生産品を生み出す農林水産業者等の参画が不可欠。また、脱炭素社会の実現に向けた木材利用の取組は重要であることから、会場内における取組に対しても積極的に木材利用していく必要がある。</a:t>
            </a:r>
          </a:p>
        </p:txBody>
      </p:sp>
      <p:graphicFrame>
        <p:nvGraphicFramePr>
          <p:cNvPr id="28" name="表 27"/>
          <p:cNvGraphicFramePr>
            <a:graphicFrameLocks noGrp="1"/>
          </p:cNvGraphicFramePr>
          <p:nvPr>
            <p:extLst>
              <p:ext uri="{D42A27DB-BD31-4B8C-83A1-F6EECF244321}">
                <p14:modId xmlns:p14="http://schemas.microsoft.com/office/powerpoint/2010/main" val="3702083123"/>
              </p:ext>
            </p:extLst>
          </p:nvPr>
        </p:nvGraphicFramePr>
        <p:xfrm>
          <a:off x="528830" y="4238836"/>
          <a:ext cx="9288000" cy="811212"/>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５」の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「ウッド・チェンジ」の発信</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農⽔省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万博会場を活用した未来思考の中小企業の魅力・価値の発信＜経産省＞</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252419"/>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1477614094"/>
              </p:ext>
            </p:extLst>
          </p:nvPr>
        </p:nvGraphicFramePr>
        <p:xfrm>
          <a:off x="198129" y="1141187"/>
          <a:ext cx="9585919" cy="1199177"/>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277699">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85453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・物品、運営サービスや農林水産物等のサプライヤーリスト「万博商談もずやんモール」の運用開始</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・大阪府・市パビリオン内における中小企業・スタートアップゾーンの設定</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・テーマウィークとの連携など万博での展示等をする企業の</a:t>
                      </a:r>
                      <a:r>
                        <a:rPr kumimoji="1" lang="ja-JP" altLang="en-US" sz="1000" b="1" strike="noStrike" dirty="0">
                          <a:solidFill>
                            <a:schemeClr val="tx1"/>
                          </a:solidFill>
                        </a:rPr>
                        <a:t>技術</a:t>
                      </a:r>
                      <a:r>
                        <a:rPr kumimoji="1" lang="ja-JP" altLang="en-US" sz="1000" b="1" dirty="0">
                          <a:solidFill>
                            <a:schemeClr val="tx1"/>
                          </a:solidFill>
                        </a:rPr>
                        <a:t>開発等への支援</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40589" y="394132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Tree>
    <p:extLst>
      <p:ext uri="{BB962C8B-B14F-4D97-AF65-F5344CB8AC3E}">
        <p14:creationId xmlns:p14="http://schemas.microsoft.com/office/powerpoint/2010/main" val="26021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74001" y="2294080"/>
          <a:ext cx="9475135" cy="1427544"/>
        </p:xfrm>
        <a:graphic>
          <a:graphicData uri="http://schemas.openxmlformats.org/drawingml/2006/table">
            <a:tbl>
              <a:tblPr firstRow="1" bandRow="1">
                <a:tableStyleId>{2D5ABB26-0587-4C30-8999-92F81FD0307C}</a:tableStyleId>
              </a:tblPr>
              <a:tblGrid>
                <a:gridCol w="9475135">
                  <a:extLst>
                    <a:ext uri="{9D8B030D-6E8A-4147-A177-3AD203B41FA5}">
                      <a16:colId xmlns:a16="http://schemas.microsoft.com/office/drawing/2014/main" val="1390375756"/>
                    </a:ext>
                  </a:extLst>
                </a:gridCol>
              </a:tblGrid>
              <a:tr h="1427544">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▷災害弱者を生み出さないための、リアルタイムで情報伝達ができる仕組みづくりやネットワークシステム構築</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　    万博開催時に多くの来訪者が滞在される大阪都心では、緊急時の情報連絡を危機管理部門（又は管理者部門）とエリアマネジメン</a:t>
                      </a:r>
                      <a:r>
                        <a:rPr kumimoji="1" lang="ja-JP" altLang="en-US" sz="1000" b="0" dirty="0">
                          <a:solidFill>
                            <a:schemeClr val="tx1"/>
                          </a:solidFill>
                        </a:rPr>
                        <a:t>ト</a:t>
                      </a:r>
                      <a:r>
                        <a:rPr kumimoji="1" lang="ja-JP" altLang="en-US" sz="1000" b="0" dirty="0"/>
                        <a:t>団体が連携、ピクトグラム　　　</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　　の災害版「災害種別図記号」の普及・設置や、外国人や障がい者など災害弱者を生み出さないためのシステム・アプリ開発等が必要。</a:t>
                      </a:r>
                      <a:endParaRPr kumimoji="1" lang="en-US" altLang="ja-JP" sz="1000" b="0"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t>▷</a:t>
                      </a:r>
                      <a:r>
                        <a:rPr kumimoji="1" lang="ja-JP" altLang="en-US" sz="1000" b="0" dirty="0">
                          <a:solidFill>
                            <a:schemeClr val="tx1"/>
                          </a:solidFill>
                        </a:rPr>
                        <a:t>脅威が高まるテロへの対策</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テロ組織は、刃物</a:t>
                      </a:r>
                      <a:r>
                        <a:rPr kumimoji="1" lang="ja-JP" altLang="en-US" sz="1000" b="0" dirty="0"/>
                        <a:t>や車両等の身近な手段によるテロ事件を称賛し、更なるテロの実行を呼び掛けている。</a:t>
                      </a:r>
                      <a:endParaRPr kumimoji="1" lang="en-US" altLang="ja-JP" sz="1000" b="0" dirty="0"/>
                    </a:p>
                    <a:p>
                      <a:pPr algn="l">
                        <a:lnSpc>
                          <a:spcPct val="100000"/>
                        </a:lnSpc>
                      </a:pPr>
                      <a:r>
                        <a:rPr kumimoji="1" lang="ja-JP" altLang="en-US" sz="1000" b="0" dirty="0"/>
                        <a:t>▷高度化するサイバー犯罪・サイバー攻撃への対応</a:t>
                      </a:r>
                      <a:endParaRPr kumimoji="1" lang="en-US" altLang="ja-JP" sz="1000" b="0" dirty="0"/>
                    </a:p>
                    <a:p>
                      <a:pPr algn="l">
                        <a:lnSpc>
                          <a:spcPct val="100000"/>
                        </a:lnSpc>
                      </a:pPr>
                      <a:r>
                        <a:rPr kumimoji="1" lang="ja-JP" altLang="en-US" sz="1000" b="0" dirty="0"/>
                        <a:t>　   サイバー犯罪・サイバー攻撃はその手口を巧妙化させており、サイバー空間における脅威は極めて深刻な情勢。</a:t>
                      </a:r>
                      <a:endParaRPr kumimoji="1" lang="en-US" altLang="ja-JP" sz="1000" b="0" dirty="0"/>
                    </a:p>
                  </a:txBody>
                  <a:tcPr marL="100806" marR="100806" marT="50403" marB="50403" anchor="ctr"/>
                </a:tc>
                <a:extLst>
                  <a:ext uri="{0D108BD9-81ED-4DB2-BD59-A6C34878D82A}">
                    <a16:rowId xmlns:a16="http://schemas.microsoft.com/office/drawing/2014/main" val="933281075"/>
                  </a:ext>
                </a:extLst>
              </a:tr>
            </a:tbl>
          </a:graphicData>
        </a:graphic>
      </p:graphicFrame>
      <p:sp>
        <p:nvSpPr>
          <p:cNvPr id="24" name="正方形/長方形 23"/>
          <p:cNvSpPr/>
          <p:nvPr/>
        </p:nvSpPr>
        <p:spPr>
          <a:xfrm>
            <a:off x="421269" y="5534421"/>
            <a:ext cx="9434300" cy="16126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6304066"/>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601483" y="5220868"/>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0" lang="ja-JP" altLang="en-US" sz="10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a:stCxn id="16" idx="4"/>
            <a:endCxn id="18" idx="1"/>
          </p:cNvCxnSpPr>
          <p:nvPr/>
        </p:nvCxnSpPr>
        <p:spPr>
          <a:xfrm>
            <a:off x="399342" y="2437533"/>
            <a:ext cx="4094" cy="281177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237759" y="2164578"/>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33632" y="2143729"/>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223410" y="5255546"/>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19497" y="5248578"/>
            <a:ext cx="36787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0" name="表 9"/>
          <p:cNvGraphicFramePr>
            <a:graphicFrameLocks noGrp="1"/>
          </p:cNvGraphicFramePr>
          <p:nvPr>
            <p:extLst>
              <p:ext uri="{D42A27DB-BD31-4B8C-83A1-F6EECF244321}">
                <p14:modId xmlns:p14="http://schemas.microsoft.com/office/powerpoint/2010/main" val="537413058"/>
              </p:ext>
            </p:extLst>
          </p:nvPr>
        </p:nvGraphicFramePr>
        <p:xfrm>
          <a:off x="421269" y="5559422"/>
          <a:ext cx="9540000" cy="1643176"/>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2309123477"/>
                    </a:ext>
                  </a:extLst>
                </a:gridCol>
              </a:tblGrid>
              <a:tr h="268524">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▶様々な媒体を通じた情報発信により、国内外からの来阪者が安心できる環境づくりへの財政支援　</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193718493"/>
                  </a:ext>
                </a:extLst>
              </a:tr>
              <a:tr h="137465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▶国家の危機管理対策として「安全・安心な万博の実現」を位置づけ</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・会場内や会場外の主要駅等における万全の警備体制等の構築</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・会場内の自動走行ロボットによる警備等、先端技術の導入による支援 </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lvl="0" indent="-180975" defTabSz="959937">
                        <a:defRPr/>
                      </a:pPr>
                      <a:r>
                        <a:rPr kumimoji="1" lang="ja-JP" altLang="en-US" sz="1000" b="0" u="none" dirty="0">
                          <a:solidFill>
                            <a:schemeClr val="tx1"/>
                          </a:solidFill>
                          <a:effectLst/>
                          <a:latin typeface="+mn-ea"/>
                          <a:ea typeface="+mn-ea"/>
                        </a:rPr>
                        <a:t>　・自主警備体制の働き掛け等による警備環境の整備　</a:t>
                      </a:r>
                      <a:endParaRPr kumimoji="1" lang="en-US" altLang="ja-JP" sz="1000" b="0" u="none" dirty="0">
                        <a:solidFill>
                          <a:schemeClr val="tx1"/>
                        </a:solidFill>
                        <a:effectLst/>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・テロを含む治安対策に先端技術を活用する等の取組みの強化</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▶サイバーセキュリティ戦略の取組み推進</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・国内でサイバーセキュリティの専門人材は質的にも量的にも圧倒的に不足していることから、人材の育成・確保に向け、継続的な人的支援　　　　　　　　　　　　　　　　　　　　　　　　</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・リスクマネジメントの促進や対処態勢の整備など関係組織のサイバーセキュリティ確保のための取組みへの支援</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251755479"/>
                  </a:ext>
                </a:extLst>
              </a:tr>
            </a:tbl>
          </a:graphicData>
        </a:graphic>
      </p:graphicFrame>
      <p:sp>
        <p:nvSpPr>
          <p:cNvPr id="23" name="スライド番号プレースホルダー 7"/>
          <p:cNvSpPr>
            <a:spLocks noGrp="1"/>
          </p:cNvSpPr>
          <p:nvPr>
            <p:ph type="sldNum" sz="quarter" idx="12"/>
          </p:nvPr>
        </p:nvSpPr>
        <p:spPr>
          <a:xfrm flipH="1">
            <a:off x="9719089" y="6839955"/>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2" name="正方形/長方形 21">
            <a:extLst>
              <a:ext uri="{FF2B5EF4-FFF2-40B4-BE49-F238E27FC236}">
                <a16:creationId xmlns:a16="http://schemas.microsoft.com/office/drawing/2014/main" id="{E08629A6-829B-4394-A30A-5CB52C1BBB36}"/>
              </a:ext>
            </a:extLst>
          </p:cNvPr>
          <p:cNvSpPr/>
          <p:nvPr/>
        </p:nvSpPr>
        <p:spPr>
          <a:xfrm>
            <a:off x="180312" y="159512"/>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②　防災対策、テロ・サイバー等防犯対策、雑踏対策などのセキュリティ対策</a:t>
            </a:r>
          </a:p>
        </p:txBody>
      </p:sp>
      <p:sp>
        <p:nvSpPr>
          <p:cNvPr id="25" name="テキスト ボックス 24">
            <a:extLst>
              <a:ext uri="{FF2B5EF4-FFF2-40B4-BE49-F238E27FC236}">
                <a16:creationId xmlns:a16="http://schemas.microsoft.com/office/drawing/2014/main" id="{B02F3C22-1443-46B7-A977-04475234F08A}"/>
              </a:ext>
            </a:extLst>
          </p:cNvPr>
          <p:cNvSpPr txBox="1"/>
          <p:nvPr/>
        </p:nvSpPr>
        <p:spPr>
          <a:xfrm>
            <a:off x="179089" y="485270"/>
            <a:ext cx="9540000" cy="577081"/>
          </a:xfrm>
          <a:prstGeom prst="rect">
            <a:avLst/>
          </a:prstGeom>
          <a:noFill/>
          <a:ln w="6350">
            <a:noFill/>
            <a:prstDash val="dash"/>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万博開催時に、世界各国から訪れる全ての来訪者が安心して万博を楽しむためには、様々なツールや手法による緊急時の情報発信など、大規模自然災害等への対策は不可欠。国内外の要人だけでなく、多数の来場客が来阪することが予測されており、開催期間中の警備強化は必要不可欠。　また、近年、脅威が高まっているテロへの対策や、大規模なサイバーテロに備えたサイバーセキュリティ強化の取組みが重要。</a:t>
            </a:r>
          </a:p>
        </p:txBody>
      </p:sp>
      <p:graphicFrame>
        <p:nvGraphicFramePr>
          <p:cNvPr id="27" name="表 26"/>
          <p:cNvGraphicFramePr>
            <a:graphicFrameLocks noGrp="1"/>
          </p:cNvGraphicFramePr>
          <p:nvPr>
            <p:extLst>
              <p:ext uri="{D42A27DB-BD31-4B8C-83A1-F6EECF244321}">
                <p14:modId xmlns:p14="http://schemas.microsoft.com/office/powerpoint/2010/main" val="3660298565"/>
              </p:ext>
            </p:extLst>
          </p:nvPr>
        </p:nvGraphicFramePr>
        <p:xfrm>
          <a:off x="567569" y="3878273"/>
          <a:ext cx="9288000" cy="1308516"/>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５」の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防災</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DX</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を活用した博覧会会場での実証実験＜文科省＞　</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海洋関係の取組発信＜内閣府＞</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リモートセンシング技術による高精度データの集積・分析・配信技術の開発＜総務省＞　</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被災地から生まれる未来社会に向けた最新技術の情報発信＜復興庁・経産省＞　</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緊急事態対処における無人航空機の活用及び有人機・無人機連携技術の研究</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警察庁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44571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万博会場内のセキュリティ先端技術の展開に向けた支援、会場内及び会場周辺の警戒警備に関する支援は協議中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277082"/>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1418219117"/>
              </p:ext>
            </p:extLst>
          </p:nvPr>
        </p:nvGraphicFramePr>
        <p:xfrm>
          <a:off x="247352" y="1058955"/>
          <a:ext cx="9585919" cy="1055052"/>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285751">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46335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・埋立地（夢洲・咲洲・舞洲）における浸水対策　　　　</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・おおさか防災ネットの多言語対応化、及び大阪防災アプリのリリース</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・国、関西広域連合と連携した防災・減災対策の推進　　</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・大阪府・大阪市の防災計画に基づく防災・減災対策の推進</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3573444"/>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939773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0663" y="5310555"/>
            <a:ext cx="9434300" cy="1786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▶新興感染症等に対応する検疫体制の充実・強化（検疫所職員の充実等）</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▶新興感染症等の国内流入に関するサーベイランス体制強化に係る都道府県等への支援・国の専門機関による人的・技術的支援や実施に係る財政支援等　</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▶新興感染症等の国内流入時に都道府県及び保健所設置市を横断して、感染の発生状況や感染者の動向・接点履歴などの情報共有と調整を迅速に行う</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国の体制作り及び</a:t>
            </a:r>
            <a:r>
              <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ICT</a:t>
            </a: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化による効率的な情報共有体制の確立　</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▶新興感染症等に対応できる医療提供体制整備に係る財政支援</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海外からの来訪者に対する来訪前の予防接種の勧奨及び国内における安定なワクチンの生産・流通体制の確保</a:t>
            </a:r>
            <a:endParaRPr kumimoji="1" lang="en-US" altLang="ja-JP" sz="105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9" name="正方形/長方形 8"/>
          <p:cNvSpPr/>
          <p:nvPr/>
        </p:nvSpPr>
        <p:spPr>
          <a:xfrm>
            <a:off x="2653468" y="6451983"/>
            <a:ext cx="5038725" cy="369332"/>
          </a:xfrm>
          <a:prstGeom prst="rect">
            <a:avLst/>
          </a:prstGeom>
        </p:spPr>
        <p:txBody>
          <a:bodyPr>
            <a:spAutoFit/>
          </a:bodyPr>
          <a:lstStyle/>
          <a:p>
            <a:pPr marL="0" marR="0" lvl="0" indent="0" algn="l" defTabSz="457218"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610731" y="5015247"/>
            <a:ext cx="1980029"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ja-JP" altLang="en-US" sz="10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stCxn id="16" idx="4"/>
            <a:endCxn id="18" idx="1"/>
          </p:cNvCxnSpPr>
          <p:nvPr/>
        </p:nvCxnSpPr>
        <p:spPr>
          <a:xfrm>
            <a:off x="375432" y="2461142"/>
            <a:ext cx="3238" cy="255133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213849" y="2188187"/>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586846" y="2181462"/>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207652" y="500288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261205" y="4945273"/>
            <a:ext cx="2349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3751072692"/>
              </p:ext>
            </p:extLst>
          </p:nvPr>
        </p:nvGraphicFramePr>
        <p:xfrm>
          <a:off x="540253" y="2411985"/>
          <a:ext cx="9564916" cy="1472406"/>
        </p:xfrm>
        <a:graphic>
          <a:graphicData uri="http://schemas.openxmlformats.org/drawingml/2006/table">
            <a:tbl>
              <a:tblPr firstRow="1" bandRow="1">
                <a:tableStyleId>{2D5ABB26-0587-4C30-8999-92F81FD0307C}</a:tableStyleId>
              </a:tblPr>
              <a:tblGrid>
                <a:gridCol w="9564916">
                  <a:extLst>
                    <a:ext uri="{9D8B030D-6E8A-4147-A177-3AD203B41FA5}">
                      <a16:colId xmlns:a16="http://schemas.microsoft.com/office/drawing/2014/main" val="1390375756"/>
                    </a:ext>
                  </a:extLst>
                </a:gridCol>
              </a:tblGrid>
              <a:tr h="796577">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▷空港等での感染症水際対策の</a:t>
                      </a:r>
                      <a:r>
                        <a:rPr kumimoji="1" lang="ja-JP" altLang="en-US" sz="1000" b="0" strike="noStrike" dirty="0">
                          <a:solidFill>
                            <a:schemeClr val="tx1"/>
                          </a:solidFill>
                        </a:rPr>
                        <a:t>適切な運用</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a:t>
                      </a:r>
                      <a:r>
                        <a:rPr kumimoji="1" lang="ja-JP" altLang="en-US" sz="1000" b="0" baseline="0" dirty="0">
                          <a:solidFill>
                            <a:schemeClr val="tx1"/>
                          </a:solidFill>
                        </a:rPr>
                        <a:t>    </a:t>
                      </a:r>
                      <a:r>
                        <a:rPr kumimoji="1" lang="ja-JP" altLang="en-US" sz="1000" b="0" dirty="0">
                          <a:solidFill>
                            <a:schemeClr val="tx1"/>
                          </a:solidFill>
                        </a:rPr>
                        <a:t>新興感染症等の国内流入を防ぐため、国の玄関口である国際空港等において</a:t>
                      </a:r>
                      <a:r>
                        <a:rPr kumimoji="1" lang="ja-JP" altLang="en-US" sz="1000" b="0" u="none" dirty="0">
                          <a:solidFill>
                            <a:schemeClr val="tx1"/>
                          </a:solidFill>
                        </a:rPr>
                        <a:t>、</a:t>
                      </a:r>
                      <a:r>
                        <a:rPr kumimoji="1" lang="ja-JP" altLang="en-US" sz="1000" b="0" dirty="0">
                          <a:solidFill>
                            <a:schemeClr val="tx1"/>
                          </a:solidFill>
                        </a:rPr>
                        <a:t>水際対策の柔軟かつ適切な運用が必要。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▷サーベイランス体制の強化</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新興感染症等の国内流入を早期に探知し、対策につなげることができるよう、サーベイランス体制の強化が不可欠。　</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▷感染の発生状況や感染者の動向の情報共有が必要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都道府県及び保健所設置市を横断した情報共有の体制や手段が必要。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▷医療提供体制の整備</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　　新興感染症等が国内に流入した際に、速やかに必要な医療にアクセスできる体制づくりが必要。</a:t>
                      </a:r>
                      <a:endParaRPr kumimoji="1" lang="en-US" altLang="ja-JP" sz="1000" b="0"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rPr>
                        <a:t>▷ワクチンで防げる輸入感染症のリスク低減及び安定なワクチン生産・流通体制の確保</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2520774993"/>
                  </a:ext>
                </a:extLst>
              </a:tr>
            </a:tbl>
          </a:graphicData>
        </a:graphic>
      </p:graphicFrame>
      <p:sp>
        <p:nvSpPr>
          <p:cNvPr id="23" name="スライド番号プレースホルダー 7"/>
          <p:cNvSpPr>
            <a:spLocks noGrp="1"/>
          </p:cNvSpPr>
          <p:nvPr>
            <p:ph type="sldNum" sz="quarter" idx="12"/>
          </p:nvPr>
        </p:nvSpPr>
        <p:spPr>
          <a:xfrm flipH="1">
            <a:off x="9719089" y="6839955"/>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2"/>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③　感染症対策の強化</a:t>
            </a:r>
          </a:p>
        </p:txBody>
      </p:sp>
      <p:sp>
        <p:nvSpPr>
          <p:cNvPr id="27" name="テキスト ボックス 26">
            <a:extLst>
              <a:ext uri="{FF2B5EF4-FFF2-40B4-BE49-F238E27FC236}">
                <a16:creationId xmlns:a16="http://schemas.microsoft.com/office/drawing/2014/main" id="{B02F3C22-1443-46B7-A977-04475234F08A}"/>
              </a:ext>
            </a:extLst>
          </p:cNvPr>
          <p:cNvSpPr txBox="1"/>
          <p:nvPr/>
        </p:nvSpPr>
        <p:spPr>
          <a:xfrm>
            <a:off x="226231" y="490260"/>
            <a:ext cx="9540000" cy="415498"/>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人類の未来への希望を示す万博として、全ての来訪者が安心して大阪・関西に集い、万博を楽しめるよう、新型コロナウイルス感染症の対応を踏まえ、新興感染症等を想定した体制の整備が不可欠。</a:t>
            </a:r>
          </a:p>
        </p:txBody>
      </p:sp>
      <p:graphicFrame>
        <p:nvGraphicFramePr>
          <p:cNvPr id="25" name="表 24"/>
          <p:cNvGraphicFramePr>
            <a:graphicFrameLocks noGrp="1"/>
          </p:cNvGraphicFramePr>
          <p:nvPr>
            <p:extLst>
              <p:ext uri="{D42A27DB-BD31-4B8C-83A1-F6EECF244321}">
                <p14:modId xmlns:p14="http://schemas.microsoft.com/office/powerpoint/2010/main" val="1118012709"/>
              </p:ext>
            </p:extLst>
          </p:nvPr>
        </p:nvGraphicFramePr>
        <p:xfrm>
          <a:off x="611857" y="4141278"/>
          <a:ext cx="9288000" cy="847343"/>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441737">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５」の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313654">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026092"/>
                  </a:ext>
                </a:extLst>
              </a:tr>
            </a:tbl>
          </a:graphicData>
        </a:graphic>
      </p:graphicFrame>
      <p:graphicFrame>
        <p:nvGraphicFramePr>
          <p:cNvPr id="28" name="表 27"/>
          <p:cNvGraphicFramePr>
            <a:graphicFrameLocks noGrp="1"/>
          </p:cNvGraphicFramePr>
          <p:nvPr/>
        </p:nvGraphicFramePr>
        <p:xfrm>
          <a:off x="180312" y="1078201"/>
          <a:ext cx="9585919" cy="98143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28929">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63679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・保健所体制の強化</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・検疫所との連携・強化</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・万博開催期間における感染症強化サーベイランス</a:t>
                      </a:r>
                      <a:endParaRPr kumimoji="1" lang="en-US" altLang="ja-JP" sz="1000" b="1"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3885830"/>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190759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69769" y="6083803"/>
            <a:ext cx="9434300" cy="8182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6404530"/>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49728" y="5791092"/>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p:cNvCxnSpPr>
          <p:nvPr/>
        </p:nvCxnSpPr>
        <p:spPr>
          <a:xfrm flipH="1">
            <a:off x="341494" y="3048270"/>
            <a:ext cx="0" cy="27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3960" y="2868048"/>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49728" y="2870524"/>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57228" y="580277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168770" y="5756462"/>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スライド番号プレースホルダー 7"/>
          <p:cNvSpPr>
            <a:spLocks noGrp="1"/>
          </p:cNvSpPr>
          <p:nvPr>
            <p:ph type="sldNum" sz="quarter" idx="12"/>
          </p:nvPr>
        </p:nvSpPr>
        <p:spPr>
          <a:xfrm flipH="1">
            <a:off x="9719089" y="6839953"/>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1"/>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④　</a:t>
            </a: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一般交通への働きかけ</a:t>
            </a:r>
            <a:r>
              <a:rPr kumimoji="0" lang="en-US" altLang="ja-JP"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TDM</a:t>
            </a:r>
            <a:endPar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2" name="表 21"/>
          <p:cNvGraphicFramePr>
            <a:graphicFrameLocks noGrp="1"/>
          </p:cNvGraphicFramePr>
          <p:nvPr/>
        </p:nvGraphicFramePr>
        <p:xfrm>
          <a:off x="368004" y="3241228"/>
          <a:ext cx="9540000" cy="1076166"/>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3534130084"/>
                    </a:ext>
                  </a:extLst>
                </a:gridCol>
              </a:tblGrid>
              <a:tr h="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▷来場者輸送対策を実施しても発生が予想される混雑への対応</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チケットコントロールなどの来場者需要の平準化並びに運行本数の増便などの供給拡大策を実施しても発生が予想される　</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鉄道の混雑や道路の渋滞に対して、一般交通への対策（働きかけ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）の実施が必要。</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▷一般交通への働きかけ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を実施する必要性の周知</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府民・市民・企業等に対し、万博期間中に働きかけ</a:t>
                      </a:r>
                      <a:r>
                        <a:rPr kumimoji="1" lang="en-US" altLang="ja-JP" sz="1000" b="0" i="0" u="none" strike="noStrike" kern="1200" cap="none" spc="0" normalizeH="0" baseline="0" noProof="0" dirty="0">
                          <a:ln>
                            <a:noFill/>
                          </a:ln>
                          <a:solidFill>
                            <a:prstClr val="black"/>
                          </a:solidFill>
                          <a:effectLst/>
                          <a:uLnTx/>
                          <a:uFillTx/>
                          <a:latin typeface="+mn-lt"/>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lt"/>
                          <a:ea typeface="+mn-ea"/>
                          <a:cs typeface="+mn-cs"/>
                        </a:rPr>
                        <a:t>を実施する必要性を周知し、理解を深めてもらう方策が必要。</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400" b="0" dirty="0">
                        <a:solidFill>
                          <a:schemeClr val="tx1"/>
                        </a:solidFill>
                      </a:endParaRPr>
                    </a:p>
                  </a:txBody>
                  <a:tcPr marL="100806" marR="100806" marT="50403" marB="50403" anchor="ctr"/>
                </a:tc>
                <a:extLst>
                  <a:ext uri="{0D108BD9-81ED-4DB2-BD59-A6C34878D82A}">
                    <a16:rowId xmlns:a16="http://schemas.microsoft.com/office/drawing/2014/main" val="1586568371"/>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1606179589"/>
              </p:ext>
            </p:extLst>
          </p:nvPr>
        </p:nvGraphicFramePr>
        <p:xfrm>
          <a:off x="394744" y="6232852"/>
          <a:ext cx="9360584" cy="607102"/>
        </p:xfrm>
        <a:graphic>
          <a:graphicData uri="http://schemas.openxmlformats.org/drawingml/2006/table">
            <a:tbl>
              <a:tblPr firstRow="1" bandRow="1">
                <a:tableStyleId>{2D5ABB26-0587-4C30-8999-92F81FD0307C}</a:tableStyleId>
              </a:tblPr>
              <a:tblGrid>
                <a:gridCol w="9360584">
                  <a:extLst>
                    <a:ext uri="{9D8B030D-6E8A-4147-A177-3AD203B41FA5}">
                      <a16:colId xmlns:a16="http://schemas.microsoft.com/office/drawing/2014/main" val="2309123477"/>
                    </a:ext>
                  </a:extLst>
                </a:gridCol>
              </a:tblGrid>
              <a:tr h="60710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n-ea"/>
                          <a:ea typeface="+mn-ea"/>
                          <a:cs typeface="+mn-cs"/>
                        </a:rPr>
                        <a:t>▶府・市、博覧会協会、地元経済界等による交通円滑化の取組に対する支援　</a:t>
                      </a:r>
                      <a:endParaRPr kumimoji="1" lang="en-US" altLang="ja-JP" sz="1050" b="1"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ea"/>
                          <a:ea typeface="+mn-ea"/>
                          <a:cs typeface="+mn-cs"/>
                        </a:rPr>
                        <a:t>    ・一般交通への働きかけ</a:t>
                      </a:r>
                      <a:r>
                        <a:rPr kumimoji="1" lang="en-US" altLang="ja-JP" sz="1000" b="0" i="0" u="none" strike="noStrike" kern="1200" cap="none" spc="0" normalizeH="0" baseline="0" noProof="0" dirty="0">
                          <a:ln>
                            <a:noFill/>
                          </a:ln>
                          <a:solidFill>
                            <a:prstClr val="black"/>
                          </a:solidFill>
                          <a:effectLst/>
                          <a:uLnTx/>
                          <a:uFillTx/>
                          <a:latin typeface="+mn-ea"/>
                          <a:ea typeface="+mn-ea"/>
                          <a:cs typeface="+mn-cs"/>
                        </a:rPr>
                        <a:t>TDM</a:t>
                      </a:r>
                      <a:r>
                        <a:rPr kumimoji="1" lang="ja-JP" altLang="en-US" sz="1000" b="0" i="0" u="none" strike="noStrike" kern="1200" cap="none" spc="0" normalizeH="0" baseline="0" noProof="0" dirty="0">
                          <a:ln>
                            <a:noFill/>
                          </a:ln>
                          <a:solidFill>
                            <a:prstClr val="black"/>
                          </a:solidFill>
                          <a:effectLst/>
                          <a:uLnTx/>
                          <a:uFillTx/>
                          <a:latin typeface="+mn-ea"/>
                          <a:ea typeface="+mn-ea"/>
                          <a:cs typeface="+mn-cs"/>
                        </a:rPr>
                        <a:t>の実施（万博開催前の試行実施含む）に関して交通円滑化推進会議を通じての助言・協力及び財政支援 </a:t>
                      </a:r>
                      <a:endParaRPr kumimoji="1" lang="en-US" altLang="ja-JP" sz="1000" b="0" i="0" u="none" strike="noStrike" kern="1200" cap="none" spc="0" normalizeH="0" baseline="0" noProof="0" dirty="0">
                        <a:ln>
                          <a:noFill/>
                        </a:ln>
                        <a:solidFill>
                          <a:prstClr val="black"/>
                        </a:solidFill>
                        <a:effectLst/>
                        <a:uLnTx/>
                        <a:uFillTx/>
                        <a:latin typeface="+mn-ea"/>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en-US" altLang="ja-JP" sz="1000" b="0" i="0" u="none" strike="sngStrike" kern="1200" cap="none" spc="0" normalizeH="0" baseline="0" noProof="0" dirty="0">
                          <a:ln>
                            <a:noFill/>
                          </a:ln>
                          <a:solidFill>
                            <a:srgbClr val="FF0000"/>
                          </a:solidFill>
                          <a:effectLst/>
                          <a:highlight>
                            <a:srgbClr val="00FFFF"/>
                          </a:highlight>
                          <a:uLnTx/>
                          <a:uFillTx/>
                          <a:latin typeface="+mn-ea"/>
                          <a:ea typeface="+mn-ea"/>
                          <a:cs typeface="+mn-cs"/>
                        </a:rPr>
                        <a:t>  </a:t>
                      </a:r>
                      <a:endParaRPr kumimoji="1" lang="ja-JP" altLang="en-US" sz="1000" b="0" i="0" u="none" strike="sngStrike" kern="1200" cap="none" spc="0" normalizeH="0" baseline="0" noProof="0" dirty="0">
                        <a:ln>
                          <a:noFill/>
                        </a:ln>
                        <a:solidFill>
                          <a:srgbClr val="FF0000"/>
                        </a:solidFill>
                        <a:effectLst/>
                        <a:highlight>
                          <a:srgbClr val="00FFFF"/>
                        </a:highlight>
                        <a:uLnTx/>
                        <a:uFillTx/>
                        <a:latin typeface="+mn-ea"/>
                        <a:ea typeface="+mn-ea"/>
                        <a:cs typeface="+mn-cs"/>
                      </a:endParaRPr>
                    </a:p>
                  </a:txBody>
                  <a:tcPr marL="100806" marR="100806" marT="50403" marB="50403"/>
                </a:tc>
                <a:extLst>
                  <a:ext uri="{0D108BD9-81ED-4DB2-BD59-A6C34878D82A}">
                    <a16:rowId xmlns:a16="http://schemas.microsoft.com/office/drawing/2014/main" val="4193718493"/>
                  </a:ext>
                </a:extLst>
              </a:tr>
            </a:tbl>
          </a:graphicData>
        </a:graphic>
      </p:graphicFrame>
      <p:sp>
        <p:nvSpPr>
          <p:cNvPr id="28" name="テキスト ボックス 27">
            <a:extLst>
              <a:ext uri="{FF2B5EF4-FFF2-40B4-BE49-F238E27FC236}">
                <a16:creationId xmlns:a16="http://schemas.microsoft.com/office/drawing/2014/main" id="{B02F3C22-1443-46B7-A977-04475234F08A}"/>
              </a:ext>
            </a:extLst>
          </p:cNvPr>
          <p:cNvSpPr txBox="1"/>
          <p:nvPr/>
        </p:nvSpPr>
        <p:spPr>
          <a:xfrm>
            <a:off x="311249" y="497234"/>
            <a:ext cx="9540000" cy="923330"/>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万博への来場者は、会期中で約２，８２０万人が想定されており、博覧会協会において、来場者の平準化など、来場者輸送の交通マネージメントに最大限、取り組んでいる。一方で、現況の鉄道や道路では、通勤・通学時間帯などで混雑している箇所があり、万博の来場者輸送の交通マネージメントだけでなく、一般交通の抑制や平準化などを実施する必要があ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そのため、在宅勤務や時差出勤、混雑予想箇所の迂回など、住民や企業等の交通にあたっての行動変容を促す取り組みを関係者が一体となって検討・調整し、広く協力を働きかけ、円滑な万博来場者輸送と都市活動の両立をめざす。</a:t>
            </a:r>
          </a:p>
        </p:txBody>
      </p:sp>
      <p:graphicFrame>
        <p:nvGraphicFramePr>
          <p:cNvPr id="30" name="表 29"/>
          <p:cNvGraphicFramePr>
            <a:graphicFrameLocks noGrp="1"/>
          </p:cNvGraphicFramePr>
          <p:nvPr>
            <p:extLst>
              <p:ext uri="{D42A27DB-BD31-4B8C-83A1-F6EECF244321}">
                <p14:modId xmlns:p14="http://schemas.microsoft.com/office/powerpoint/2010/main" val="546844944"/>
              </p:ext>
            </p:extLst>
          </p:nvPr>
        </p:nvGraphicFramePr>
        <p:xfrm>
          <a:off x="517125" y="4792461"/>
          <a:ext cx="9162169" cy="811212"/>
        </p:xfrm>
        <a:graphic>
          <a:graphicData uri="http://schemas.openxmlformats.org/drawingml/2006/table">
            <a:tbl>
              <a:tblPr bandRow="1">
                <a:tableStyleId>{5940675A-B579-460E-94D1-54222C63F5DA}</a:tableStyleId>
              </a:tblPr>
              <a:tblGrid>
                <a:gridCol w="2663421">
                  <a:extLst>
                    <a:ext uri="{9D8B030D-6E8A-4147-A177-3AD203B41FA5}">
                      <a16:colId xmlns:a16="http://schemas.microsoft.com/office/drawing/2014/main" val="525926817"/>
                    </a:ext>
                  </a:extLst>
                </a:gridCol>
                <a:gridCol w="6498748">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５」の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交通円滑化推進会議を通じて、一般交通への働きかけ</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TDM</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の取組方針について共有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0310318"/>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986721416"/>
              </p:ext>
            </p:extLst>
          </p:nvPr>
        </p:nvGraphicFramePr>
        <p:xfrm>
          <a:off x="262200" y="1515980"/>
          <a:ext cx="9585919" cy="1315429"/>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29565">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97078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・博覧会協会、府・市等が参画する</a:t>
                      </a:r>
                      <a:r>
                        <a:rPr kumimoji="1" lang="en-US" altLang="ja-JP" sz="1000" b="1" dirty="0">
                          <a:solidFill>
                            <a:schemeClr val="tx1"/>
                          </a:solidFill>
                        </a:rPr>
                        <a:t>2025</a:t>
                      </a:r>
                      <a:r>
                        <a:rPr kumimoji="1" lang="ja-JP" altLang="en-US" sz="1000" b="1" dirty="0">
                          <a:solidFill>
                            <a:schemeClr val="tx1"/>
                          </a:solidFill>
                        </a:rPr>
                        <a:t>年日本国際博覧会来場者輸送対策協議会において、以下の方針を策定。</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・大阪・関西万博　来場者輸送基本方針</a:t>
                      </a:r>
                      <a:r>
                        <a:rPr kumimoji="1" lang="en-US" altLang="ja-JP" sz="1000" b="1" dirty="0">
                          <a:solidFill>
                            <a:schemeClr val="tx1"/>
                          </a:solidFill>
                        </a:rPr>
                        <a:t>【2022</a:t>
                      </a:r>
                      <a:r>
                        <a:rPr kumimoji="1" lang="ja-JP" altLang="en-US" sz="1000" b="1" dirty="0">
                          <a:solidFill>
                            <a:schemeClr val="tx1"/>
                          </a:solidFill>
                        </a:rPr>
                        <a:t>年</a:t>
                      </a:r>
                      <a:r>
                        <a:rPr kumimoji="1" lang="en-US" altLang="ja-JP" sz="1000" b="1" dirty="0">
                          <a:solidFill>
                            <a:schemeClr val="tx1"/>
                          </a:solidFill>
                        </a:rPr>
                        <a:t>6</a:t>
                      </a:r>
                      <a:r>
                        <a:rPr kumimoji="1" lang="ja-JP" altLang="en-US" sz="1000" b="1" dirty="0">
                          <a:solidFill>
                            <a:schemeClr val="tx1"/>
                          </a:solidFill>
                        </a:rPr>
                        <a:t>月策定</a:t>
                      </a:r>
                      <a:r>
                        <a:rPr kumimoji="1" lang="en-US" altLang="ja-JP" sz="1000" b="1" dirty="0">
                          <a:solidFill>
                            <a:schemeClr val="tx1"/>
                          </a:solidFill>
                        </a:rPr>
                        <a:t>】</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・大阪・関西万博　来場者輸送具体方針（アクションプラン）第</a:t>
                      </a:r>
                      <a:r>
                        <a:rPr kumimoji="1" lang="en-US" altLang="ja-JP" sz="1000" b="1" dirty="0">
                          <a:solidFill>
                            <a:schemeClr val="tx1"/>
                          </a:solidFill>
                        </a:rPr>
                        <a:t>3</a:t>
                      </a:r>
                      <a:r>
                        <a:rPr kumimoji="1" lang="ja-JP" altLang="en-US" sz="1000" b="1" dirty="0">
                          <a:solidFill>
                            <a:schemeClr val="tx1"/>
                          </a:solidFill>
                        </a:rPr>
                        <a:t>版</a:t>
                      </a:r>
                      <a:r>
                        <a:rPr kumimoji="1" lang="en-US" altLang="ja-JP" sz="1000" b="1" dirty="0">
                          <a:solidFill>
                            <a:schemeClr val="tx1"/>
                          </a:solidFill>
                        </a:rPr>
                        <a:t>【2023</a:t>
                      </a:r>
                      <a:r>
                        <a:rPr kumimoji="1" lang="ja-JP" altLang="en-US" sz="1000" b="1" dirty="0">
                          <a:solidFill>
                            <a:schemeClr val="tx1"/>
                          </a:solidFill>
                        </a:rPr>
                        <a:t>年</a:t>
                      </a:r>
                      <a:r>
                        <a:rPr kumimoji="1" lang="en-US" altLang="ja-JP" sz="1000" b="1" dirty="0">
                          <a:solidFill>
                            <a:schemeClr val="tx1"/>
                          </a:solidFill>
                        </a:rPr>
                        <a:t>11</a:t>
                      </a:r>
                      <a:r>
                        <a:rPr kumimoji="1" lang="ja-JP" altLang="en-US" sz="1000" b="1" dirty="0">
                          <a:solidFill>
                            <a:schemeClr val="tx1"/>
                          </a:solidFill>
                        </a:rPr>
                        <a:t>月改定</a:t>
                      </a:r>
                      <a:r>
                        <a:rPr kumimoji="1" lang="en-US" altLang="ja-JP" sz="1000" b="1" dirty="0">
                          <a:solidFill>
                            <a:schemeClr val="tx1"/>
                          </a:solidFill>
                        </a:rPr>
                        <a:t>】</a:t>
                      </a:r>
                    </a:p>
                    <a:p>
                      <a:pPr marL="114300" marR="0" lvl="0" indent="-11430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・府市、博覧会協会、経済団体、国等が参画する</a:t>
                      </a:r>
                      <a:r>
                        <a:rPr kumimoji="1" lang="en-US" altLang="ja-JP" sz="1000" b="1" dirty="0">
                          <a:solidFill>
                            <a:schemeClr val="tx1"/>
                          </a:solidFill>
                        </a:rPr>
                        <a:t>2025</a:t>
                      </a:r>
                      <a:r>
                        <a:rPr kumimoji="1" lang="ja-JP" altLang="en-US" sz="1000" b="1" dirty="0">
                          <a:solidFill>
                            <a:schemeClr val="tx1"/>
                          </a:solidFill>
                        </a:rPr>
                        <a:t>年大阪・関西万博</a:t>
                      </a:r>
                      <a:r>
                        <a:rPr kumimoji="1" lang="ja-JP" altLang="en-US" sz="1000" b="1" baseline="0" dirty="0">
                          <a:solidFill>
                            <a:schemeClr val="tx1"/>
                          </a:solidFill>
                        </a:rPr>
                        <a:t> 交通円滑化推進会議（会長：知事、会長代行：市長）を</a:t>
                      </a:r>
                      <a:r>
                        <a:rPr kumimoji="1" lang="en-US" altLang="ja-JP" sz="1000" b="1" baseline="0" dirty="0">
                          <a:solidFill>
                            <a:schemeClr val="tx1"/>
                          </a:solidFill>
                        </a:rPr>
                        <a:t>2022</a:t>
                      </a:r>
                      <a:r>
                        <a:rPr kumimoji="1" lang="ja-JP" altLang="en-US" sz="1000" b="1" baseline="0" dirty="0">
                          <a:solidFill>
                            <a:schemeClr val="tx1"/>
                          </a:solidFill>
                        </a:rPr>
                        <a:t>年</a:t>
                      </a:r>
                      <a:r>
                        <a:rPr kumimoji="1" lang="en-US" altLang="ja-JP" sz="1000" b="1" baseline="0" dirty="0">
                          <a:solidFill>
                            <a:schemeClr val="tx1"/>
                          </a:solidFill>
                        </a:rPr>
                        <a:t>12</a:t>
                      </a:r>
                      <a:r>
                        <a:rPr kumimoji="1" lang="ja-JP" altLang="en-US" sz="1000" b="1" baseline="0" dirty="0">
                          <a:solidFill>
                            <a:schemeClr val="tx1"/>
                          </a:solidFill>
                        </a:rPr>
                        <a:t>月</a:t>
                      </a:r>
                      <a:r>
                        <a:rPr kumimoji="1" lang="en-US" altLang="ja-JP" sz="1000" b="1" baseline="0" dirty="0">
                          <a:solidFill>
                            <a:schemeClr val="tx1"/>
                          </a:solidFill>
                        </a:rPr>
                        <a:t>27</a:t>
                      </a:r>
                      <a:r>
                        <a:rPr kumimoji="1" lang="ja-JP" altLang="en-US" sz="1000" b="1" baseline="0" dirty="0">
                          <a:solidFill>
                            <a:schemeClr val="tx1"/>
                          </a:solidFill>
                        </a:rPr>
                        <a:t>日に設置。</a:t>
                      </a:r>
                      <a:endParaRPr kumimoji="1" lang="en-US" altLang="ja-JP" sz="1000" b="1" baseline="0"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20" name="テキスト ボックス 19"/>
          <p:cNvSpPr txBox="1"/>
          <p:nvPr/>
        </p:nvSpPr>
        <p:spPr>
          <a:xfrm>
            <a:off x="497629" y="442060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186226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69769" y="5379368"/>
            <a:ext cx="9434300" cy="8182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2653468" y="527498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49728" y="5026973"/>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4" name="直線コネクタ 13"/>
          <p:cNvCxnSpPr>
            <a:cxnSpLocks/>
          </p:cNvCxnSpPr>
          <p:nvPr/>
        </p:nvCxnSpPr>
        <p:spPr>
          <a:xfrm>
            <a:off x="318811" y="2799275"/>
            <a:ext cx="0" cy="222769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楕円 15"/>
          <p:cNvSpPr/>
          <p:nvPr/>
        </p:nvSpPr>
        <p:spPr>
          <a:xfrm>
            <a:off x="193960" y="2564185"/>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449728" y="2567063"/>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sp>
        <p:nvSpPr>
          <p:cNvPr id="19" name="楕円 18"/>
          <p:cNvSpPr/>
          <p:nvPr/>
        </p:nvSpPr>
        <p:spPr>
          <a:xfrm>
            <a:off x="157228" y="5014592"/>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rot="5400000">
            <a:off x="184812" y="4954633"/>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スライド番号プレースホルダー 7"/>
          <p:cNvSpPr>
            <a:spLocks noGrp="1"/>
          </p:cNvSpPr>
          <p:nvPr>
            <p:ph type="sldNum" sz="quarter" idx="12"/>
          </p:nvPr>
        </p:nvSpPr>
        <p:spPr>
          <a:xfrm flipH="1">
            <a:off x="9719089" y="6839953"/>
            <a:ext cx="361536" cy="35936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E08629A6-829B-4394-A30A-5CB52C1BBB36}"/>
              </a:ext>
            </a:extLst>
          </p:cNvPr>
          <p:cNvSpPr/>
          <p:nvPr/>
        </p:nvSpPr>
        <p:spPr>
          <a:xfrm>
            <a:off x="180312" y="159511"/>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⑤</a:t>
            </a: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万博開催時の物流交通対策</a:t>
            </a:r>
          </a:p>
        </p:txBody>
      </p:sp>
      <p:graphicFrame>
        <p:nvGraphicFramePr>
          <p:cNvPr id="22" name="表 21"/>
          <p:cNvGraphicFramePr>
            <a:graphicFrameLocks noGrp="1"/>
          </p:cNvGraphicFramePr>
          <p:nvPr/>
        </p:nvGraphicFramePr>
        <p:xfrm>
          <a:off x="443663" y="2862474"/>
          <a:ext cx="9540000" cy="658812"/>
        </p:xfrm>
        <a:graphic>
          <a:graphicData uri="http://schemas.openxmlformats.org/drawingml/2006/table">
            <a:tbl>
              <a:tblPr firstRow="1" bandRow="1">
                <a:tableStyleId>{2D5ABB26-0587-4C30-8999-92F81FD0307C}</a:tableStyleId>
              </a:tblPr>
              <a:tblGrid>
                <a:gridCol w="9540000">
                  <a:extLst>
                    <a:ext uri="{9D8B030D-6E8A-4147-A177-3AD203B41FA5}">
                      <a16:colId xmlns:a16="http://schemas.microsoft.com/office/drawing/2014/main" val="3534130084"/>
                    </a:ext>
                  </a:extLst>
                </a:gridCol>
              </a:tblGrid>
              <a:tr h="366416">
                <a:tc>
                  <a:txBody>
                    <a:bodyPr/>
                    <a:lstStyle/>
                    <a:p>
                      <a:pPr marL="162000" marR="0" lvl="0" indent="-457200" algn="l" defTabSz="959937" rtl="0" eaLnBrk="1" fontAlgn="auto" latinLnBrk="0" hangingPunct="1">
                        <a:lnSpc>
                          <a:spcPct val="100000"/>
                        </a:lnSpc>
                        <a:spcBef>
                          <a:spcPts val="0"/>
                        </a:spcBef>
                        <a:spcAft>
                          <a:spcPts val="0"/>
                        </a:spcAft>
                        <a:buClrTx/>
                        <a:buSzTx/>
                        <a:buFontTx/>
                        <a:buNone/>
                        <a:tabLst/>
                        <a:defRPr/>
                      </a:pP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n-lt"/>
                          <a:ea typeface="+mn-ea"/>
                          <a:cs typeface="+mn-cs"/>
                        </a:rPr>
                        <a:t>▷万博工事期間中及び万博開催期間中の各対策実施に向け、港湾関係者と協議・調整を行う必要がある</a:t>
                      </a: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1586568371"/>
                  </a:ext>
                </a:extLst>
              </a:tr>
              <a:tr h="16626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marL="100806" marR="100806" marT="50403" marB="50403" anchor="ctr"/>
                </a:tc>
                <a:extLst>
                  <a:ext uri="{0D108BD9-81ED-4DB2-BD59-A6C34878D82A}">
                    <a16:rowId xmlns:a16="http://schemas.microsoft.com/office/drawing/2014/main" val="298666776"/>
                  </a:ext>
                </a:extLst>
              </a:tr>
            </a:tbl>
          </a:graphicData>
        </a:graphic>
      </p:graphicFrame>
      <p:graphicFrame>
        <p:nvGraphicFramePr>
          <p:cNvPr id="25" name="表 24"/>
          <p:cNvGraphicFramePr>
            <a:graphicFrameLocks noGrp="1"/>
          </p:cNvGraphicFramePr>
          <p:nvPr/>
        </p:nvGraphicFramePr>
        <p:xfrm>
          <a:off x="394744" y="5538519"/>
          <a:ext cx="9360584" cy="529042"/>
        </p:xfrm>
        <a:graphic>
          <a:graphicData uri="http://schemas.openxmlformats.org/drawingml/2006/table">
            <a:tbl>
              <a:tblPr firstRow="1" bandRow="1">
                <a:tableStyleId>{2D5ABB26-0587-4C30-8999-92F81FD0307C}</a:tableStyleId>
              </a:tblPr>
              <a:tblGrid>
                <a:gridCol w="9360584">
                  <a:extLst>
                    <a:ext uri="{9D8B030D-6E8A-4147-A177-3AD203B41FA5}">
                      <a16:colId xmlns:a16="http://schemas.microsoft.com/office/drawing/2014/main" val="2309123477"/>
                    </a:ext>
                  </a:extLst>
                </a:gridCol>
              </a:tblGrid>
              <a:tr h="529042">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endParaRPr kumimoji="1" lang="en-US" altLang="ja-JP" sz="1050" b="1" u="none" dirty="0">
                        <a:solidFill>
                          <a:schemeClr val="tx1"/>
                        </a:solidFill>
                        <a:latin typeface="+mn-ea"/>
                        <a:ea typeface="+mn-ea"/>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050" b="1" i="0" u="none" strike="noStrike" kern="1200" cap="none" spc="0" normalizeH="0" baseline="0" noProof="0" dirty="0">
                          <a:ln>
                            <a:noFill/>
                          </a:ln>
                          <a:solidFill>
                            <a:schemeClr val="tx1"/>
                          </a:solidFill>
                          <a:effectLst/>
                          <a:uLnTx/>
                          <a:uFillTx/>
                          <a:latin typeface="+mn-lt"/>
                          <a:ea typeface="+mn-ea"/>
                          <a:cs typeface="+mn-cs"/>
                        </a:rPr>
                        <a:t>万博工事期間中及び</a:t>
                      </a:r>
                      <a:r>
                        <a:rPr kumimoji="1" lang="ja-JP" altLang="en-US" sz="1050" b="1" u="none" dirty="0">
                          <a:solidFill>
                            <a:schemeClr val="tx1"/>
                          </a:solidFill>
                          <a:effectLst/>
                          <a:latin typeface="+mn-ea"/>
                          <a:ea typeface="+mn-ea"/>
                        </a:rPr>
                        <a:t>万博開催期間中のターミナルゲート時間延長・咲洲へのシフト等、物流交通対策に対する支援</a:t>
                      </a:r>
                      <a:endParaRPr kumimoji="1" lang="ja-JP" altLang="en-US" sz="1050" b="0" i="0" u="none" strike="noStrike" kern="1200" cap="none" spc="0" normalizeH="0" baseline="0" noProof="0" dirty="0">
                        <a:ln>
                          <a:noFill/>
                        </a:ln>
                        <a:solidFill>
                          <a:schemeClr val="tx1"/>
                        </a:solidFill>
                        <a:effectLst/>
                        <a:uLnTx/>
                        <a:uFillTx/>
                        <a:latin typeface="+mn-ea"/>
                        <a:ea typeface="+mn-ea"/>
                        <a:cs typeface="+mn-cs"/>
                      </a:endParaRPr>
                    </a:p>
                  </a:txBody>
                  <a:tcPr marL="100806" marR="100806" marT="50403" marB="50403"/>
                </a:tc>
                <a:extLst>
                  <a:ext uri="{0D108BD9-81ED-4DB2-BD59-A6C34878D82A}">
                    <a16:rowId xmlns:a16="http://schemas.microsoft.com/office/drawing/2014/main" val="4193718493"/>
                  </a:ext>
                </a:extLst>
              </a:tr>
            </a:tbl>
          </a:graphicData>
        </a:graphic>
      </p:graphicFrame>
      <p:sp>
        <p:nvSpPr>
          <p:cNvPr id="28" name="テキスト ボックス 27">
            <a:extLst>
              <a:ext uri="{FF2B5EF4-FFF2-40B4-BE49-F238E27FC236}">
                <a16:creationId xmlns:a16="http://schemas.microsoft.com/office/drawing/2014/main" id="{B02F3C22-1443-46B7-A977-04475234F08A}"/>
              </a:ext>
            </a:extLst>
          </p:cNvPr>
          <p:cNvSpPr txBox="1"/>
          <p:nvPr/>
        </p:nvSpPr>
        <p:spPr>
          <a:xfrm>
            <a:off x="311249" y="540791"/>
            <a:ext cx="9540000" cy="738664"/>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大阪・関西万博への来場者は、会期中で約２，８２０万人が想定されており、博覧会協会において、来場者の平準化など、来場者輸送の交通マネージメントに最大限、取り組んでいるが、あわせて</a:t>
            </a:r>
            <a:r>
              <a:rPr kumimoji="0" lang="ja-JP" altLang="en-US"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万博工事期間中及び万博開催期</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間中の万博関連車両の円滑な交通を確保するため、年間</a:t>
            </a:r>
            <a:r>
              <a:rPr kumimoji="0" lang="ja-JP" altLang="en-US"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約</a:t>
            </a:r>
            <a:r>
              <a:rPr kumimoji="0" lang="en-US" altLang="ja-JP" sz="105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10</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TEU</a:t>
            </a:r>
            <a:r>
              <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の貨物量を取り扱う夢洲のコンテナターミナルへ出入りしているトレーラーを咲洲へシフトするなど、夢洲周辺の物流車両の渋滞緩和を図る必要がある。</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31" name="表 30"/>
          <p:cNvGraphicFramePr>
            <a:graphicFrameLocks noGrp="1"/>
          </p:cNvGraphicFramePr>
          <p:nvPr/>
        </p:nvGraphicFramePr>
        <p:xfrm>
          <a:off x="262200" y="1343380"/>
          <a:ext cx="9585919" cy="1005387"/>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936">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660741">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・万博関連車両（工事車両含む）の円滑な交通を確保するために実施する物流車両の交通混雑緩和にかかる取組に対する支援。</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en-US" altLang="ja-JP" sz="1200" b="1" dirty="0">
                        <a:solidFill>
                          <a:srgbClr val="FF0000"/>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283002611"/>
              </p:ext>
            </p:extLst>
          </p:nvPr>
        </p:nvGraphicFramePr>
        <p:xfrm>
          <a:off x="467328" y="3880999"/>
          <a:ext cx="9288000" cy="811212"/>
        </p:xfrm>
        <a:graphic>
          <a:graphicData uri="http://schemas.openxmlformats.org/drawingml/2006/table">
            <a:tbl>
              <a:tblPr bandRow="1">
                <a:tableStyleId>{5940675A-B579-460E-94D1-54222C63F5DA}</a:tableStyleId>
              </a:tblPr>
              <a:tblGrid>
                <a:gridCol w="2700000">
                  <a:extLst>
                    <a:ext uri="{9D8B030D-6E8A-4147-A177-3AD203B41FA5}">
                      <a16:colId xmlns:a16="http://schemas.microsoft.com/office/drawing/2014/main" val="525926817"/>
                    </a:ext>
                  </a:extLst>
                </a:gridCol>
                <a:gridCol w="6588000">
                  <a:extLst>
                    <a:ext uri="{9D8B030D-6E8A-4147-A177-3AD203B41FA5}">
                      <a16:colId xmlns:a16="http://schemas.microsoft.com/office/drawing/2014/main" val="1556401701"/>
                    </a:ext>
                  </a:extLst>
                </a:gridCol>
              </a:tblGrid>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国「アクションプラン</a:t>
                      </a:r>
                      <a:r>
                        <a:rPr lang="en-US" altLang="ja-JP" sz="1000" b="1" dirty="0">
                          <a:solidFill>
                            <a:schemeClr val="tx1"/>
                          </a:solidFill>
                          <a:latin typeface="+mn-ea"/>
                        </a:rPr>
                        <a:t>Ver.</a:t>
                      </a:r>
                      <a:r>
                        <a:rPr lang="ja-JP" altLang="en-US" sz="1000" b="1" dirty="0">
                          <a:solidFill>
                            <a:schemeClr val="tx1"/>
                          </a:solidFill>
                          <a:latin typeface="+mn-ea"/>
                        </a:rPr>
                        <a:t>５」の</a:t>
                      </a:r>
                      <a:endParaRPr lang="en-US" altLang="ja-JP" sz="1000" b="1" dirty="0">
                        <a:solidFill>
                          <a:schemeClr val="tx1"/>
                        </a:solidFill>
                        <a:latin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n-ea"/>
                        </a:rPr>
                        <a:t>記載内容</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記載なし</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488957"/>
                  </a:ext>
                </a:extLst>
              </a:tr>
              <a:tr h="28800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国との協議の進捗状況</a:t>
                      </a:r>
                      <a:endParaRPr kumimoji="1" lang="en-US" altLang="ja-JP" sz="1000" b="1"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n-ea"/>
                          <a:ea typeface="+mn-ea"/>
                        </a:rPr>
                        <a:t>（取組の成果）</a:t>
                      </a: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関係省庁と協議中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50403" marB="50403">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4898582"/>
                  </a:ext>
                </a:extLst>
              </a:tr>
            </a:tbl>
          </a:graphicData>
        </a:graphic>
      </p:graphicFrame>
      <p:sp>
        <p:nvSpPr>
          <p:cNvPr id="21" name="テキスト ボックス 20"/>
          <p:cNvSpPr txBox="1"/>
          <p:nvPr/>
        </p:nvSpPr>
        <p:spPr>
          <a:xfrm>
            <a:off x="394744" y="350603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国との協議の進捗状況</a:t>
            </a:r>
          </a:p>
        </p:txBody>
      </p:sp>
    </p:spTree>
    <p:extLst>
      <p:ext uri="{BB962C8B-B14F-4D97-AF65-F5344CB8AC3E}">
        <p14:creationId xmlns:p14="http://schemas.microsoft.com/office/powerpoint/2010/main" val="25711219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2346</Words>
  <Application>Microsoft Office PowerPoint</Application>
  <PresentationFormat>ユーザー設定</PresentationFormat>
  <Paragraphs>167</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2024-07-29T09:25:36Z</dcterms:created>
  <dcterms:modified xsi:type="dcterms:W3CDTF">2024-07-29T09:37:46Z</dcterms:modified>
</cp:coreProperties>
</file>